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wmf" ContentType="image/x-wmf"/>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Default Extension="bin" ContentType="application/vnd.openxmlformats-officedocument.oleObject"/>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Default Extension="vml" ContentType="application/vnd.openxmlformats-officedocument.vmlDrawing"/>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76" r:id="rId2"/>
    <p:sldId id="256" r:id="rId3"/>
    <p:sldId id="257" r:id="rId4"/>
    <p:sldId id="258" r:id="rId5"/>
    <p:sldId id="259" r:id="rId6"/>
    <p:sldId id="278" r:id="rId7"/>
    <p:sldId id="260" r:id="rId8"/>
    <p:sldId id="261" r:id="rId9"/>
    <p:sldId id="262" r:id="rId10"/>
    <p:sldId id="263" r:id="rId11"/>
    <p:sldId id="264" r:id="rId12"/>
    <p:sldId id="265" r:id="rId13"/>
    <p:sldId id="279" r:id="rId14"/>
    <p:sldId id="273" r:id="rId15"/>
    <p:sldId id="266" r:id="rId16"/>
    <p:sldId id="267" r:id="rId17"/>
    <p:sldId id="277" r:id="rId18"/>
    <p:sldId id="268" r:id="rId19"/>
    <p:sldId id="269" r:id="rId20"/>
    <p:sldId id="270" r:id="rId21"/>
    <p:sldId id="271" r:id="rId22"/>
    <p:sldId id="280" r:id="rId23"/>
    <p:sldId id="274" r:id="rId24"/>
    <p:sldId id="275" r:id="rId2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DA9FA65-569C-419F-8B53-6F7FAD04840E}" type="datetimeFigureOut">
              <a:rPr lang="he-IL" smtClean="0"/>
              <a:t>ז'/סיון/תשע"ד</a:t>
            </a:fld>
            <a:endParaRPr lang="he-IL"/>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742FD8-C192-4A0F-A4E0-C9C50E6674F6}" type="slidenum">
              <a:rPr lang="he-IL" smtClean="0"/>
              <a:t>‹#›</a:t>
            </a:fld>
            <a:endParaRPr lang="he-IL"/>
          </a:p>
        </p:txBody>
      </p:sp>
    </p:spTree>
    <p:extLst>
      <p:ext uri="{BB962C8B-B14F-4D97-AF65-F5344CB8AC3E}">
        <p14:creationId xmlns:p14="http://schemas.microsoft.com/office/powerpoint/2010/main" val="40685453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3D4D5BE-D2B4-4D62-AF5D-E288592E23CE}" type="slidenum">
              <a:rPr lang="he-IL"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8C0D544-D7E2-4B5D-AD03-ACF78586DA06}" type="slidenum">
              <a:rPr lang="he-IL" smtClean="0"/>
              <a:pPr eaLnBrk="1" hangingPunct="1"/>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he-IL" smtClean="0"/>
              <a:t>יתכן שכתיבת טבלה הינה מיומנות שנראת לנו קלה,  המצב בשטח מלמד שיש צורך ללמד אותה.</a:t>
            </a:r>
          </a:p>
          <a:p>
            <a:pPr eaLnBrk="1" hangingPunct="1">
              <a:spcBef>
                <a:spcPct val="0"/>
              </a:spcBef>
            </a:pPr>
            <a:endParaRPr lang="he-IL"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9FA2E5D-BBE2-44F3-B7C4-3DC5C9A815FE}" type="slidenum">
              <a:rPr lang="he-IL" smtClean="0"/>
              <a:pPr eaLnBrk="1" hangingPunct="1"/>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A" smtClean="0"/>
              <a:t>0</a:t>
            </a:r>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ז'/סיון/תשע"ד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t>ז'/סיון/תשע"ד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7" name="Text Box 11"/>
          <p:cNvSpPr txBox="1">
            <a:spLocks noChangeArrowheads="1"/>
          </p:cNvSpPr>
          <p:nvPr/>
        </p:nvSpPr>
        <p:spPr bwMode="auto">
          <a:xfrm>
            <a:off x="1908175" y="2349500"/>
            <a:ext cx="57594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ar-SA" sz="6600" b="1" u="sng">
                <a:solidFill>
                  <a:srgbClr val="1A0B75"/>
                </a:solidFill>
                <a:effectLst>
                  <a:outerShdw blurRad="38100" dist="38100" dir="2700000" algn="tl">
                    <a:srgbClr val="C0C0C0"/>
                  </a:outerShdw>
                </a:effectLst>
                <a:latin typeface="Arial" charset="0"/>
                <a:cs typeface="Arial" charset="0"/>
              </a:rPr>
              <a:t>مراحل البحث العلمي</a:t>
            </a:r>
            <a:endParaRPr lang="en-US" sz="6600" b="1" u="sng">
              <a:solidFill>
                <a:srgbClr val="1A0B75"/>
              </a:solidFill>
              <a:effectLst>
                <a:outerShdw blurRad="38100" dist="38100" dir="2700000" algn="tl">
                  <a:srgbClr val="C0C0C0"/>
                </a:outerShdw>
              </a:effectLst>
              <a:latin typeface="Arial" charset="0"/>
              <a:cs typeface="Arial" charset="0"/>
            </a:endParaRPr>
          </a:p>
        </p:txBody>
      </p:sp>
      <p:sp>
        <p:nvSpPr>
          <p:cNvPr id="8195" name="Title 1"/>
          <p:cNvSpPr txBox="1">
            <a:spLocks/>
          </p:cNvSpPr>
          <p:nvPr/>
        </p:nvSpPr>
        <p:spPr bwMode="auto">
          <a:xfrm>
            <a:off x="683568" y="3467028"/>
            <a:ext cx="8064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algn="l" rtl="1" eaLnBrk="1" hangingPunct="1"/>
            <a:endParaRPr lang="en-US" sz="3200" b="1" dirty="0">
              <a:solidFill>
                <a:srgbClr val="C00000"/>
              </a:solidFill>
              <a:latin typeface="Bodoni MT Condensed" pitchFamily="18" charset="0"/>
            </a:endParaRPr>
          </a:p>
        </p:txBody>
      </p:sp>
    </p:spTree>
    <p:extLst>
      <p:ext uri="{BB962C8B-B14F-4D97-AF65-F5344CB8AC3E}">
        <p14:creationId xmlns:p14="http://schemas.microsoft.com/office/powerpoint/2010/main" val="1585021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3851275" y="404813"/>
            <a:ext cx="3765550" cy="1143000"/>
          </a:xfrm>
          <a:noFill/>
        </p:spPr>
        <p:txBody>
          <a:bodyPr anchor="ctr"/>
          <a:lstStyle/>
          <a:p>
            <a:pPr algn="r" eaLnBrk="1" hangingPunct="1"/>
            <a:r>
              <a:rPr lang="ar-SA" smtClean="0"/>
              <a:t>سؤال البحث</a:t>
            </a:r>
            <a:endParaRPr lang="en-US" smtClean="0"/>
          </a:p>
        </p:txBody>
      </p:sp>
      <p:sp>
        <p:nvSpPr>
          <p:cNvPr id="22531" name="Rectangle 5"/>
          <p:cNvSpPr>
            <a:spLocks noGrp="1" noChangeArrowheads="1"/>
          </p:cNvSpPr>
          <p:nvPr>
            <p:ph type="body" idx="1"/>
          </p:nvPr>
        </p:nvSpPr>
        <p:spPr>
          <a:xfrm>
            <a:off x="457200" y="1600200"/>
            <a:ext cx="8229600" cy="4525963"/>
          </a:xfrm>
          <a:noFill/>
        </p:spPr>
        <p:txBody>
          <a:bodyPr>
            <a:normAutofit lnSpcReduction="10000"/>
          </a:bodyPr>
          <a:lstStyle/>
          <a:p>
            <a:pPr eaLnBrk="1" hangingPunct="1">
              <a:lnSpc>
                <a:spcPct val="90000"/>
              </a:lnSpc>
            </a:pPr>
            <a:r>
              <a:rPr lang="ar-SA" smtClean="0"/>
              <a:t>كيف</a:t>
            </a:r>
            <a:r>
              <a:rPr lang="he-IL" smtClean="0"/>
              <a:t> </a:t>
            </a:r>
            <a:r>
              <a:rPr lang="ar-SA" smtClean="0"/>
              <a:t>يؤثر</a:t>
            </a:r>
            <a:r>
              <a:rPr lang="he-IL" smtClean="0"/>
              <a:t>__________ </a:t>
            </a:r>
            <a:r>
              <a:rPr lang="ar-SA" smtClean="0"/>
              <a:t>على</a:t>
            </a:r>
            <a:r>
              <a:rPr lang="he-IL" smtClean="0"/>
              <a:t> ___________.</a:t>
            </a:r>
          </a:p>
          <a:p>
            <a:pPr eaLnBrk="1" hangingPunct="1">
              <a:lnSpc>
                <a:spcPct val="90000"/>
              </a:lnSpc>
            </a:pPr>
            <a:r>
              <a:rPr lang="ar-SA" smtClean="0"/>
              <a:t>ما العلاقة بين_________ وبين__________ ؟</a:t>
            </a:r>
          </a:p>
          <a:p>
            <a:pPr eaLnBrk="1" hangingPunct="1">
              <a:lnSpc>
                <a:spcPct val="90000"/>
              </a:lnSpc>
            </a:pPr>
            <a:r>
              <a:rPr lang="ar-SA" smtClean="0"/>
              <a:t>كيف يؤثر ___________ على __________؟</a:t>
            </a:r>
          </a:p>
          <a:p>
            <a:pPr eaLnBrk="1" hangingPunct="1">
              <a:lnSpc>
                <a:spcPct val="90000"/>
              </a:lnSpc>
            </a:pPr>
            <a:r>
              <a:rPr lang="ar-SA" smtClean="0"/>
              <a:t>ما هو مدى تأثير________ على __________؟</a:t>
            </a:r>
          </a:p>
          <a:p>
            <a:pPr algn="ctr" eaLnBrk="1" hangingPunct="1">
              <a:lnSpc>
                <a:spcPct val="90000"/>
              </a:lnSpc>
              <a:buFont typeface="Wingdings" pitchFamily="2" charset="2"/>
              <a:buNone/>
            </a:pPr>
            <a:r>
              <a:rPr lang="ar-SA" sz="3600" smtClean="0"/>
              <a:t>.</a:t>
            </a:r>
          </a:p>
          <a:p>
            <a:pPr algn="ctr" eaLnBrk="1" hangingPunct="1">
              <a:lnSpc>
                <a:spcPct val="90000"/>
              </a:lnSpc>
              <a:buFont typeface="Wingdings" pitchFamily="2" charset="2"/>
              <a:buNone/>
            </a:pPr>
            <a:r>
              <a:rPr lang="ar-SA" sz="3600" smtClean="0"/>
              <a:t>.</a:t>
            </a:r>
          </a:p>
          <a:p>
            <a:pPr algn="ctr" eaLnBrk="1" hangingPunct="1">
              <a:lnSpc>
                <a:spcPct val="90000"/>
              </a:lnSpc>
              <a:buFont typeface="Wingdings" pitchFamily="2" charset="2"/>
              <a:buNone/>
            </a:pPr>
            <a:r>
              <a:rPr lang="ar-SA" sz="3600" smtClean="0"/>
              <a:t>.</a:t>
            </a:r>
          </a:p>
          <a:p>
            <a:pPr algn="ctr" eaLnBrk="1" hangingPunct="1">
              <a:lnSpc>
                <a:spcPct val="90000"/>
              </a:lnSpc>
              <a:buFont typeface="Wingdings" pitchFamily="2" charset="2"/>
              <a:buNone/>
            </a:pPr>
            <a:r>
              <a:rPr lang="ar-SA" sz="3600" smtClean="0"/>
              <a:t>.</a:t>
            </a:r>
          </a:p>
          <a:p>
            <a:pPr eaLnBrk="1" hangingPunct="1">
              <a:lnSpc>
                <a:spcPct val="90000"/>
              </a:lnSpc>
              <a:buFont typeface="Wingdings" pitchFamily="2" charset="2"/>
              <a:buNone/>
            </a:pPr>
            <a:endParaRPr lang="he-IL" sz="3600" smtClean="0"/>
          </a:p>
          <a:p>
            <a:pPr eaLnBrk="1" hangingPunct="1">
              <a:lnSpc>
                <a:spcPct val="90000"/>
              </a:lnSpc>
            </a:pPr>
            <a:endParaRPr lang="he-IL" smtClean="0"/>
          </a:p>
          <a:p>
            <a:pPr eaLnBrk="1" hangingPunct="1">
              <a:lnSpc>
                <a:spcPct val="90000"/>
              </a:lnSpc>
            </a:pPr>
            <a:endParaRPr lang="he-IL" smtClean="0"/>
          </a:p>
          <a:p>
            <a:pPr eaLnBrk="1" hangingPunct="1">
              <a:lnSpc>
                <a:spcPct val="90000"/>
              </a:lnSpc>
            </a:pPr>
            <a:endParaRPr lang="en-US" smtClean="0"/>
          </a:p>
        </p:txBody>
      </p:sp>
    </p:spTree>
    <p:extLst>
      <p:ext uri="{BB962C8B-B14F-4D97-AF65-F5344CB8AC3E}">
        <p14:creationId xmlns:p14="http://schemas.microsoft.com/office/powerpoint/2010/main" val="2428520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4294967295"/>
          </p:nvPr>
        </p:nvSpPr>
        <p:spPr/>
        <p:txBody>
          <a:bodyPr>
            <a:normAutofit fontScale="92500"/>
          </a:bodyPr>
          <a:lstStyle/>
          <a:p>
            <a:pPr eaLnBrk="1" hangingPunct="1">
              <a:buFont typeface="Arial" pitchFamily="34" charset="0"/>
              <a:buNone/>
            </a:pPr>
            <a:endParaRPr lang="he-IL" dirty="0" smtClean="0"/>
          </a:p>
          <a:p>
            <a:pPr eaLnBrk="1" hangingPunct="1"/>
            <a:r>
              <a:rPr lang="ar-SA" b="1" dirty="0" smtClean="0">
                <a:solidFill>
                  <a:srgbClr val="C00000"/>
                </a:solidFill>
              </a:rPr>
              <a:t>في البحث العلمي:</a:t>
            </a:r>
            <a:r>
              <a:rPr lang="ar-SA" dirty="0" smtClean="0"/>
              <a:t> </a:t>
            </a:r>
            <a:r>
              <a:rPr lang="ar-SA" b="1" dirty="0" smtClean="0"/>
              <a:t>هي الجواب المفترض عن سؤال البحث, وتصف النتائج المنتظرة من البحث: العلاقة التي نأمل للوصول اليها بين المتغيرات, أو الفروق بين المجموعات المفحوصة .</a:t>
            </a:r>
          </a:p>
          <a:p>
            <a:pPr eaLnBrk="1" hangingPunct="1"/>
            <a:r>
              <a:rPr lang="ar-SA" b="1" dirty="0" smtClean="0"/>
              <a:t>تستند الفرضية على المعلومات الموجودة لدى الباحثين وعلى حدسهم. يجب نص الفرضية بصورة توجه الباحث بشكل واضح وتمكنه من تنفيذ البحث بدقة. فالبحث معد لفحص مدى صحة الفرضية وفي النهاية الوصول الى استنتاج تؤكد صحة الفرضية أو نفيها</a:t>
            </a:r>
            <a:r>
              <a:rPr lang="ar-SA" dirty="0" smtClean="0"/>
              <a:t> </a:t>
            </a:r>
            <a:endParaRPr lang="he-IL" dirty="0" smtClean="0"/>
          </a:p>
          <a:p>
            <a:pPr eaLnBrk="1" hangingPunct="1">
              <a:buFont typeface="Arial" pitchFamily="34" charset="0"/>
              <a:buChar char="•"/>
            </a:pPr>
            <a:endParaRPr lang="he-IL" b="1" dirty="0" smtClean="0">
              <a:solidFill>
                <a:srgbClr val="0070C0"/>
              </a:solidFill>
            </a:endParaRPr>
          </a:p>
          <a:p>
            <a:pPr eaLnBrk="1" hangingPunct="1">
              <a:buFont typeface="Arial" pitchFamily="34" charset="0"/>
              <a:buChar char="•"/>
            </a:pPr>
            <a:endParaRPr lang="he-IL" b="1" dirty="0" smtClean="0">
              <a:solidFill>
                <a:srgbClr val="0070C0"/>
              </a:solidFill>
            </a:endParaRPr>
          </a:p>
          <a:p>
            <a:pPr eaLnBrk="1" hangingPunct="1"/>
            <a:endParaRPr lang="he-IL" dirty="0" smtClean="0"/>
          </a:p>
        </p:txBody>
      </p:sp>
      <p:sp>
        <p:nvSpPr>
          <p:cNvPr id="23555" name="Rectangle 5"/>
          <p:cNvSpPr>
            <a:spLocks noChangeArrowheads="1"/>
          </p:cNvSpPr>
          <p:nvPr/>
        </p:nvSpPr>
        <p:spPr bwMode="auto">
          <a:xfrm>
            <a:off x="3851275" y="404813"/>
            <a:ext cx="37655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1"/>
            <a:r>
              <a:rPr lang="ar-SA" sz="3900" b="1">
                <a:solidFill>
                  <a:schemeClr val="tx2"/>
                </a:solidFill>
              </a:rPr>
              <a:t>الفرضية:</a:t>
            </a:r>
            <a:endParaRPr lang="en-US" sz="3900" b="1">
              <a:solidFill>
                <a:schemeClr val="tx2"/>
              </a:solidFill>
            </a:endParaRPr>
          </a:p>
        </p:txBody>
      </p:sp>
    </p:spTree>
    <p:extLst>
      <p:ext uri="{BB962C8B-B14F-4D97-AF65-F5344CB8AC3E}">
        <p14:creationId xmlns:p14="http://schemas.microsoft.com/office/powerpoint/2010/main" val="1983743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3048000" y="609600"/>
            <a:ext cx="5486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l" rtl="1">
              <a:defRPr/>
            </a:pPr>
            <a:r>
              <a:rPr lang="ar-SA" sz="4800">
                <a:solidFill>
                  <a:schemeClr val="accent1"/>
                </a:solidFill>
                <a:effectLst>
                  <a:outerShdw blurRad="38100" dist="38100" dir="2700000" algn="tl">
                    <a:srgbClr val="C0C0C0"/>
                  </a:outerShdw>
                </a:effectLst>
                <a:latin typeface="Arial" charset="0"/>
                <a:cs typeface="Arial" charset="0"/>
              </a:rPr>
              <a:t>تخطيط التجربة</a:t>
            </a:r>
            <a:endParaRPr lang="en-US" sz="4800">
              <a:solidFill>
                <a:schemeClr val="accent1"/>
              </a:solidFill>
              <a:effectLst>
                <a:outerShdw blurRad="38100" dist="38100" dir="2700000" algn="tl">
                  <a:srgbClr val="C0C0C0"/>
                </a:outerShdw>
              </a:effectLst>
              <a:latin typeface="Arial" charset="0"/>
              <a:cs typeface="Arial" charset="0"/>
            </a:endParaRPr>
          </a:p>
        </p:txBody>
      </p:sp>
      <p:sp>
        <p:nvSpPr>
          <p:cNvPr id="26627" name="Rectangle 5"/>
          <p:cNvSpPr>
            <a:spLocks noChangeArrowheads="1"/>
          </p:cNvSpPr>
          <p:nvPr/>
        </p:nvSpPr>
        <p:spPr bwMode="auto">
          <a:xfrm>
            <a:off x="-107950" y="22161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rtl="1">
              <a:spcBef>
                <a:spcPct val="20000"/>
              </a:spcBef>
              <a:buClr>
                <a:schemeClr val="tx2"/>
              </a:buClr>
              <a:buSzPct val="70000"/>
              <a:buFont typeface="Wingdings" pitchFamily="2" charset="2"/>
              <a:buNone/>
            </a:pPr>
            <a:r>
              <a:rPr lang="ar-SA" sz="3000" b="1" u="sng"/>
              <a:t>على التخطيط الاجابة عن التالي</a:t>
            </a:r>
            <a:r>
              <a:rPr lang="en-US" sz="3000"/>
              <a:t>:</a:t>
            </a:r>
          </a:p>
          <a:p>
            <a:pPr marL="342900" indent="-342900" rtl="1">
              <a:spcBef>
                <a:spcPct val="20000"/>
              </a:spcBef>
              <a:buClr>
                <a:schemeClr val="tx2"/>
              </a:buClr>
              <a:buSzPct val="70000"/>
              <a:buFont typeface="Wingdings" pitchFamily="2" charset="2"/>
              <a:buChar char="l"/>
            </a:pPr>
            <a:r>
              <a:rPr lang="ar-SA" sz="3000"/>
              <a:t>الاجابة عن سؤال البحث وفحص الفرضية</a:t>
            </a:r>
            <a:r>
              <a:rPr lang="he-IL" sz="3000"/>
              <a:t>.</a:t>
            </a:r>
          </a:p>
          <a:p>
            <a:pPr marL="342900" indent="-342900" rtl="1">
              <a:spcBef>
                <a:spcPct val="20000"/>
              </a:spcBef>
              <a:buClr>
                <a:schemeClr val="tx2"/>
              </a:buClr>
              <a:buSzPct val="70000"/>
              <a:buFont typeface="Wingdings" pitchFamily="2" charset="2"/>
              <a:buChar char="l"/>
            </a:pPr>
            <a:r>
              <a:rPr lang="ar-SA" sz="3000"/>
              <a:t>ان يكون مفصلاً.</a:t>
            </a:r>
          </a:p>
          <a:p>
            <a:pPr marL="342900" indent="-342900" rtl="1">
              <a:spcBef>
                <a:spcPct val="20000"/>
              </a:spcBef>
              <a:buClr>
                <a:schemeClr val="tx2"/>
              </a:buClr>
              <a:buSzPct val="70000"/>
              <a:buFont typeface="Wingdings" pitchFamily="2" charset="2"/>
              <a:buChar char="l"/>
            </a:pPr>
            <a:r>
              <a:rPr lang="ar-SA" sz="3000"/>
              <a:t>ان يحتوي على ضابط.</a:t>
            </a:r>
          </a:p>
          <a:p>
            <a:pPr marL="342900" indent="-342900" rtl="1">
              <a:spcBef>
                <a:spcPct val="20000"/>
              </a:spcBef>
              <a:buClr>
                <a:schemeClr val="tx2"/>
              </a:buClr>
              <a:buSzPct val="70000"/>
              <a:buFont typeface="Wingdings" pitchFamily="2" charset="2"/>
              <a:buChar char="l"/>
            </a:pPr>
            <a:r>
              <a:rPr lang="ar-SA" sz="3000"/>
              <a:t>ان يكون واضحاً.</a:t>
            </a:r>
          </a:p>
          <a:p>
            <a:pPr marL="342900" indent="-342900" rtl="1">
              <a:spcBef>
                <a:spcPct val="20000"/>
              </a:spcBef>
              <a:buClr>
                <a:schemeClr val="tx2"/>
              </a:buClr>
              <a:buSzPct val="70000"/>
              <a:buFont typeface="Wingdings" pitchFamily="2" charset="2"/>
              <a:buChar char="l"/>
            </a:pPr>
            <a:r>
              <a:rPr lang="ar-SA" sz="3000"/>
              <a:t>ان يكون بترتيب منطقي.</a:t>
            </a:r>
            <a:endParaRPr lang="he-IL" sz="3000"/>
          </a:p>
        </p:txBody>
      </p:sp>
      <p:graphicFrame>
        <p:nvGraphicFramePr>
          <p:cNvPr id="26628" name="Object 6"/>
          <p:cNvGraphicFramePr>
            <a:graphicFrameLocks noChangeAspect="1"/>
          </p:cNvGraphicFramePr>
          <p:nvPr/>
        </p:nvGraphicFramePr>
        <p:xfrm>
          <a:off x="1524000" y="533400"/>
          <a:ext cx="1371600" cy="1371600"/>
        </p:xfrm>
        <a:graphic>
          <a:graphicData uri="http://schemas.openxmlformats.org/presentationml/2006/ole">
            <mc:AlternateContent xmlns:mc="http://schemas.openxmlformats.org/markup-compatibility/2006">
              <mc:Choice xmlns:v="urn:schemas-microsoft-com:vml" Requires="v">
                <p:oleObj spid="_x0000_s2069" name="Clip" r:id="rId3" imgW="1794967" imgH="1794967" progId="MS_ClipArt_Gallery.2">
                  <p:embed/>
                </p:oleObj>
              </mc:Choice>
              <mc:Fallback>
                <p:oleObj name="Clip" r:id="rId3" imgW="1794967" imgH="1794967"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533400"/>
                        <a:ext cx="1371600"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1059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395288" y="404813"/>
            <a:ext cx="8229600" cy="1143000"/>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rtl="1">
              <a:defRPr/>
            </a:pPr>
            <a:r>
              <a:rPr lang="ar-SA" sz="6000" b="1">
                <a:solidFill>
                  <a:srgbClr val="000066"/>
                </a:solidFill>
                <a:effectLst>
                  <a:outerShdw blurRad="38100" dist="38100" dir="2700000" algn="tl">
                    <a:srgbClr val="C0C0C0"/>
                  </a:outerShdw>
                </a:effectLst>
                <a:latin typeface="Arial" charset="0"/>
                <a:cs typeface="Arial" charset="0"/>
              </a:rPr>
              <a:t>الهدف من الضابط</a:t>
            </a:r>
            <a:endParaRPr lang="en-US" sz="6000" b="1">
              <a:solidFill>
                <a:srgbClr val="000066"/>
              </a:solidFill>
              <a:effectLst>
                <a:outerShdw blurRad="38100" dist="38100" dir="2700000" algn="tl">
                  <a:srgbClr val="C0C0C0"/>
                </a:outerShdw>
              </a:effectLst>
              <a:latin typeface="Arial" charset="0"/>
              <a:cs typeface="Arial" charset="0"/>
            </a:endParaRPr>
          </a:p>
        </p:txBody>
      </p:sp>
      <p:sp>
        <p:nvSpPr>
          <p:cNvPr id="27651" name="Text Box 5"/>
          <p:cNvSpPr txBox="1">
            <a:spLocks noChangeArrowheads="1"/>
          </p:cNvSpPr>
          <p:nvPr/>
        </p:nvSpPr>
        <p:spPr bwMode="auto">
          <a:xfrm>
            <a:off x="788606" y="1988840"/>
            <a:ext cx="7467600" cy="2952328"/>
          </a:xfrm>
          <a:prstGeom prst="rect">
            <a:avLst/>
          </a:prstGeom>
          <a:noFill/>
          <a:ln w="76200" cmpd="tri">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spcBef>
                <a:spcPct val="20000"/>
              </a:spcBef>
              <a:buFontTx/>
              <a:buChar char="•"/>
            </a:pPr>
            <a:r>
              <a:rPr lang="ar-SA" sz="4800" dirty="0" smtClean="0">
                <a:solidFill>
                  <a:srgbClr val="000066"/>
                </a:solidFill>
              </a:rPr>
              <a:t>تحديد اذا كان التغيير في المتغير المستقل الذي تم اختياره هو سبب التغيير في المتغير المتعلق</a:t>
            </a:r>
            <a:endParaRPr lang="en-US" sz="4800" dirty="0">
              <a:solidFill>
                <a:srgbClr val="000066"/>
              </a:solidFill>
              <a:cs typeface="Narkisim" pitchFamily="34" charset="-79"/>
            </a:endParaRPr>
          </a:p>
        </p:txBody>
      </p:sp>
    </p:spTree>
    <p:extLst>
      <p:ext uri="{BB962C8B-B14F-4D97-AF65-F5344CB8AC3E}">
        <p14:creationId xmlns:p14="http://schemas.microsoft.com/office/powerpoint/2010/main" val="3560059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5148263" y="1295400"/>
            <a:ext cx="3827462" cy="719138"/>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p>
            <a:pPr algn="ctr" rtl="1">
              <a:lnSpc>
                <a:spcPct val="90000"/>
              </a:lnSpc>
              <a:buClr>
                <a:schemeClr val="tx2"/>
              </a:buClr>
              <a:buSzPct val="70000"/>
              <a:buFont typeface="Wingdings" pitchFamily="2" charset="2"/>
              <a:buNone/>
              <a:defRPr/>
            </a:pPr>
            <a:r>
              <a:rPr lang="ar-SA" sz="4300" b="1">
                <a:solidFill>
                  <a:srgbClr val="000066"/>
                </a:solidFill>
                <a:effectLst>
                  <a:outerShdw blurRad="38100" dist="38100" dir="2700000" algn="tl">
                    <a:srgbClr val="C0C0C0"/>
                  </a:outerShdw>
                </a:effectLst>
                <a:latin typeface="Arial" charset="0"/>
                <a:cs typeface="Arial" charset="0"/>
              </a:rPr>
              <a:t>ضابط خارجي</a:t>
            </a:r>
            <a:endParaRPr lang="en-US" sz="4300" b="1">
              <a:solidFill>
                <a:srgbClr val="000066"/>
              </a:solidFill>
              <a:effectLst>
                <a:outerShdw blurRad="38100" dist="38100" dir="2700000" algn="tl">
                  <a:srgbClr val="C0C0C0"/>
                </a:outerShdw>
              </a:effectLst>
              <a:latin typeface="Arial" charset="0"/>
              <a:cs typeface="Arial" charset="0"/>
            </a:endParaRPr>
          </a:p>
        </p:txBody>
      </p:sp>
      <p:sp>
        <p:nvSpPr>
          <p:cNvPr id="79878" name="Text Box 6"/>
          <p:cNvSpPr txBox="1">
            <a:spLocks noChangeArrowheads="1"/>
          </p:cNvSpPr>
          <p:nvPr/>
        </p:nvSpPr>
        <p:spPr bwMode="auto">
          <a:xfrm>
            <a:off x="179388" y="1412875"/>
            <a:ext cx="4032250" cy="1371600"/>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algn="l" eaLnBrk="0" hangingPunct="0">
              <a:defRPr>
                <a:solidFill>
                  <a:schemeClr val="tx1"/>
                </a:solidFill>
                <a:latin typeface="Arial" charset="0"/>
                <a:cs typeface="Arial" charset="0"/>
              </a:defRPr>
            </a:lvl1pPr>
            <a:lvl2pPr algn="l" eaLnBrk="0" hangingPunct="0">
              <a:defRPr>
                <a:solidFill>
                  <a:schemeClr val="tx1"/>
                </a:solidFill>
                <a:latin typeface="Arial" charset="0"/>
                <a:cs typeface="Arial" charset="0"/>
              </a:defRPr>
            </a:lvl2pPr>
            <a:lvl3pPr algn="l" eaLnBrk="0" hangingPunct="0">
              <a:defRPr>
                <a:solidFill>
                  <a:schemeClr val="tx1"/>
                </a:solidFill>
                <a:latin typeface="Arial" charset="0"/>
                <a:cs typeface="Arial" charset="0"/>
              </a:defRPr>
            </a:lvl3pPr>
            <a:lvl4pPr algn="l" eaLnBrk="0" hangingPunct="0">
              <a:defRPr>
                <a:solidFill>
                  <a:schemeClr val="tx1"/>
                </a:solidFill>
                <a:latin typeface="Arial" charset="0"/>
                <a:cs typeface="Arial" charset="0"/>
              </a:defRPr>
            </a:lvl4pPr>
            <a:lvl5pPr algn="l" eaLnBrk="0" hangingPunct="0">
              <a:defRPr>
                <a:solidFill>
                  <a:schemeClr val="tx1"/>
                </a:solidFill>
                <a:latin typeface="Arial" charset="0"/>
                <a:cs typeface="Arial" charset="0"/>
              </a:defRPr>
            </a:lvl5pPr>
            <a:lvl6pPr marL="457200" algn="l" rtl="0" eaLnBrk="0" fontAlgn="base" hangingPunct="0">
              <a:spcBef>
                <a:spcPct val="0"/>
              </a:spcBef>
              <a:spcAft>
                <a:spcPct val="0"/>
              </a:spcAft>
              <a:defRPr>
                <a:solidFill>
                  <a:schemeClr val="tx1"/>
                </a:solidFill>
                <a:latin typeface="Arial" charset="0"/>
                <a:cs typeface="Arial" charset="0"/>
              </a:defRPr>
            </a:lvl6pPr>
            <a:lvl7pPr marL="914400" algn="l" rtl="0" eaLnBrk="0" fontAlgn="base" hangingPunct="0">
              <a:spcBef>
                <a:spcPct val="0"/>
              </a:spcBef>
              <a:spcAft>
                <a:spcPct val="0"/>
              </a:spcAft>
              <a:defRPr>
                <a:solidFill>
                  <a:schemeClr val="tx1"/>
                </a:solidFill>
                <a:latin typeface="Arial" charset="0"/>
                <a:cs typeface="Arial" charset="0"/>
              </a:defRPr>
            </a:lvl7pPr>
            <a:lvl8pPr marL="1371600" algn="l" rtl="0" eaLnBrk="0" fontAlgn="base" hangingPunct="0">
              <a:spcBef>
                <a:spcPct val="0"/>
              </a:spcBef>
              <a:spcAft>
                <a:spcPct val="0"/>
              </a:spcAft>
              <a:defRPr>
                <a:solidFill>
                  <a:schemeClr val="tx1"/>
                </a:solidFill>
                <a:latin typeface="Arial" charset="0"/>
                <a:cs typeface="Arial" charset="0"/>
              </a:defRPr>
            </a:lvl8pPr>
            <a:lvl9pPr marL="1828800" algn="l" rtl="0" eaLnBrk="0" fontAlgn="base" hangingPunct="0">
              <a:spcBef>
                <a:spcPct val="0"/>
              </a:spcBef>
              <a:spcAft>
                <a:spcPct val="0"/>
              </a:spcAft>
              <a:defRPr>
                <a:solidFill>
                  <a:schemeClr val="tx1"/>
                </a:solidFill>
                <a:latin typeface="Arial" charset="0"/>
                <a:cs typeface="Arial" charset="0"/>
              </a:defRPr>
            </a:lvl9pPr>
          </a:lstStyle>
          <a:p>
            <a:pPr algn="ctr" rtl="1" eaLnBrk="1" hangingPunct="1">
              <a:defRPr/>
            </a:pPr>
            <a:r>
              <a:rPr lang="ar-SA" sz="4400" b="1" smtClean="0">
                <a:solidFill>
                  <a:srgbClr val="000066"/>
                </a:solidFill>
                <a:effectLst>
                  <a:outerShdw blurRad="38100" dist="38100" dir="2700000" algn="tl">
                    <a:srgbClr val="C0C0C0"/>
                  </a:outerShdw>
                </a:effectLst>
              </a:rPr>
              <a:t>ضابط داخلي</a:t>
            </a:r>
            <a:endParaRPr lang="en-US" sz="4400" b="1" smtClean="0">
              <a:solidFill>
                <a:srgbClr val="000066"/>
              </a:solidFill>
              <a:effectLst>
                <a:outerShdw blurRad="38100" dist="38100" dir="2700000" algn="tl">
                  <a:srgbClr val="C0C0C0"/>
                </a:outerShdw>
              </a:effectLst>
            </a:endParaRPr>
          </a:p>
        </p:txBody>
      </p:sp>
      <p:sp>
        <p:nvSpPr>
          <p:cNvPr id="28676" name="Text Box 7"/>
          <p:cNvSpPr txBox="1">
            <a:spLocks noChangeArrowheads="1"/>
          </p:cNvSpPr>
          <p:nvPr/>
        </p:nvSpPr>
        <p:spPr bwMode="auto">
          <a:xfrm>
            <a:off x="4572000" y="2895600"/>
            <a:ext cx="432117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spcBef>
                <a:spcPct val="20000"/>
              </a:spcBef>
            </a:pPr>
            <a:r>
              <a:rPr lang="ar-SA" sz="2200" b="1" dirty="0">
                <a:solidFill>
                  <a:srgbClr val="FF0000"/>
                </a:solidFill>
              </a:rPr>
              <a:t>الضابط الخارجي </a:t>
            </a:r>
            <a:r>
              <a:rPr lang="ar-SA" sz="2200" b="1" dirty="0">
                <a:solidFill>
                  <a:srgbClr val="1A0B75"/>
                </a:solidFill>
              </a:rPr>
              <a:t>هي تجربة اضافية التي نقوم </a:t>
            </a:r>
            <a:r>
              <a:rPr lang="ar-SA" sz="2200" b="1" dirty="0" err="1">
                <a:solidFill>
                  <a:srgbClr val="1A0B75"/>
                </a:solidFill>
              </a:rPr>
              <a:t>باجرائها</a:t>
            </a:r>
            <a:r>
              <a:rPr lang="ar-SA" sz="2200" b="1" dirty="0">
                <a:solidFill>
                  <a:srgbClr val="1A0B75"/>
                </a:solidFill>
              </a:rPr>
              <a:t> بنفس طريقة التجارب الاخرى، وهو يضم كل العوامل الموجودة في نفس التجربة ما عدا العامل الغير متعلق. وهذا يساعدنا في التحديد اذا كان السبب في الظاهرة التي نتابعها هو </a:t>
            </a:r>
            <a:r>
              <a:rPr lang="ar-SA" sz="2200" b="1" dirty="0" smtClean="0">
                <a:solidFill>
                  <a:srgbClr val="1A0B75"/>
                </a:solidFill>
              </a:rPr>
              <a:t>العامل المستقل ام </a:t>
            </a:r>
            <a:r>
              <a:rPr lang="ar-SA" sz="2200" b="1" dirty="0">
                <a:solidFill>
                  <a:srgbClr val="1A0B75"/>
                </a:solidFill>
              </a:rPr>
              <a:t>ان هنالك عوامل اخرى من الممكن ان تؤثر.</a:t>
            </a:r>
            <a:endParaRPr lang="en-US" sz="2200" b="1" dirty="0">
              <a:solidFill>
                <a:srgbClr val="1A0B75"/>
              </a:solidFill>
              <a:cs typeface="Narkisim" pitchFamily="34" charset="-79"/>
            </a:endParaRPr>
          </a:p>
        </p:txBody>
      </p:sp>
      <p:sp>
        <p:nvSpPr>
          <p:cNvPr id="28677" name="Text Box 8"/>
          <p:cNvSpPr txBox="1">
            <a:spLocks noChangeArrowheads="1"/>
          </p:cNvSpPr>
          <p:nvPr/>
        </p:nvSpPr>
        <p:spPr bwMode="auto">
          <a:xfrm>
            <a:off x="427038" y="3262883"/>
            <a:ext cx="396081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spcBef>
                <a:spcPct val="20000"/>
              </a:spcBef>
            </a:pPr>
            <a:r>
              <a:rPr lang="ar-SA" sz="2400">
                <a:solidFill>
                  <a:srgbClr val="000066"/>
                </a:solidFill>
              </a:rPr>
              <a:t>في تجارب المقارنة التي نقارن فيها ما هو نوع العلاقة وليس اذا كان علاقة ام لا، تكون كل تجربة ضابط للتجارب الاخرى.</a:t>
            </a:r>
            <a:endParaRPr lang="en-US" sz="2400">
              <a:solidFill>
                <a:srgbClr val="000066"/>
              </a:solidFill>
            </a:endParaRPr>
          </a:p>
        </p:txBody>
      </p:sp>
      <p:sp>
        <p:nvSpPr>
          <p:cNvPr id="28678" name="Line 9"/>
          <p:cNvSpPr>
            <a:spLocks noChangeShapeType="1"/>
          </p:cNvSpPr>
          <p:nvPr/>
        </p:nvSpPr>
        <p:spPr bwMode="auto">
          <a:xfrm>
            <a:off x="4500563" y="1628775"/>
            <a:ext cx="0" cy="396081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28679" name="Text Box 10"/>
          <p:cNvSpPr txBox="1">
            <a:spLocks noChangeArrowheads="1"/>
          </p:cNvSpPr>
          <p:nvPr/>
        </p:nvSpPr>
        <p:spPr bwMode="auto">
          <a:xfrm>
            <a:off x="4500563" y="2362200"/>
            <a:ext cx="4414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spcBef>
                <a:spcPct val="50000"/>
              </a:spcBef>
            </a:pPr>
            <a:r>
              <a:rPr lang="ar-SA" sz="2400" b="1">
                <a:solidFill>
                  <a:srgbClr val="FF0000"/>
                </a:solidFill>
              </a:rPr>
              <a:t>التجربة بدون العامل الذي نعتقد انه يؤثر.</a:t>
            </a:r>
            <a:endParaRPr lang="en-US" sz="2400" b="1">
              <a:solidFill>
                <a:srgbClr val="FF0000"/>
              </a:solidFill>
            </a:endParaRPr>
          </a:p>
        </p:txBody>
      </p:sp>
      <p:sp>
        <p:nvSpPr>
          <p:cNvPr id="28680" name="Text Box 11"/>
          <p:cNvSpPr txBox="1">
            <a:spLocks noChangeArrowheads="1"/>
          </p:cNvSpPr>
          <p:nvPr/>
        </p:nvSpPr>
        <p:spPr bwMode="auto">
          <a:xfrm>
            <a:off x="304800" y="25146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spcBef>
                <a:spcPct val="50000"/>
              </a:spcBef>
            </a:pPr>
            <a:r>
              <a:rPr lang="ar-SA" sz="2400" b="1">
                <a:solidFill>
                  <a:srgbClr val="FF0000"/>
                </a:solidFill>
              </a:rPr>
              <a:t>مقارنة النتيجة أ مع النتيجة ب.</a:t>
            </a:r>
            <a:endParaRPr lang="en-US" sz="2400" b="1">
              <a:solidFill>
                <a:srgbClr val="FF0000"/>
              </a:solidFill>
            </a:endParaRPr>
          </a:p>
        </p:txBody>
      </p:sp>
      <p:sp>
        <p:nvSpPr>
          <p:cNvPr id="79884" name="Rectangle 12"/>
          <p:cNvSpPr>
            <a:spLocks noChangeArrowheads="1"/>
          </p:cNvSpPr>
          <p:nvPr/>
        </p:nvSpPr>
        <p:spPr bwMode="auto">
          <a:xfrm>
            <a:off x="323850" y="404813"/>
            <a:ext cx="8229600" cy="1143000"/>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rtl="1">
              <a:defRPr/>
            </a:pPr>
            <a:r>
              <a:rPr lang="ar-SA" sz="6000" b="1">
                <a:solidFill>
                  <a:srgbClr val="000066"/>
                </a:solidFill>
                <a:effectLst>
                  <a:outerShdw blurRad="38100" dist="38100" dir="2700000" algn="tl">
                    <a:srgbClr val="C0C0C0"/>
                  </a:outerShdw>
                </a:effectLst>
                <a:latin typeface="Arial" charset="0"/>
                <a:cs typeface="Arial" charset="0"/>
              </a:rPr>
              <a:t>انواع الضابط</a:t>
            </a:r>
            <a:endParaRPr lang="en-US" sz="6000" b="1">
              <a:solidFill>
                <a:srgbClr val="000066"/>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3137085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ChangeArrowheads="1"/>
          </p:cNvSpPr>
          <p:nvPr/>
        </p:nvSpPr>
        <p:spPr bwMode="auto">
          <a:xfrm>
            <a:off x="468313" y="260350"/>
            <a:ext cx="8229600" cy="1143000"/>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p>
            <a:pPr algn="l" rtl="1">
              <a:defRPr/>
            </a:pPr>
            <a:r>
              <a:rPr lang="ar-SA" sz="3900">
                <a:solidFill>
                  <a:srgbClr val="000066"/>
                </a:solidFill>
                <a:effectLst>
                  <a:outerShdw blurRad="38100" dist="38100" dir="2700000" algn="tl">
                    <a:srgbClr val="C0C0C0"/>
                  </a:outerShdw>
                </a:effectLst>
                <a:latin typeface="Arial" charset="0"/>
                <a:cs typeface="Arial" charset="0"/>
              </a:rPr>
              <a:t>أمثلة : التوصيل الكهربائي للمواد الايونية</a:t>
            </a:r>
            <a:r>
              <a:rPr lang="he-IL" sz="3900">
                <a:solidFill>
                  <a:srgbClr val="000066"/>
                </a:solidFill>
                <a:effectLst>
                  <a:outerShdw blurRad="38100" dist="38100" dir="2700000" algn="tl">
                    <a:srgbClr val="C0C0C0"/>
                  </a:outerShdw>
                </a:effectLst>
                <a:latin typeface="Arial" charset="0"/>
                <a:cs typeface="Narkisim" pitchFamily="2" charset="-79"/>
              </a:rPr>
              <a:t> :</a:t>
            </a:r>
            <a:endParaRPr lang="en-US" sz="3900">
              <a:solidFill>
                <a:srgbClr val="000066"/>
              </a:solidFill>
              <a:effectLst>
                <a:outerShdw blurRad="38100" dist="38100" dir="2700000" algn="tl">
                  <a:srgbClr val="C0C0C0"/>
                </a:outerShdw>
              </a:effectLst>
              <a:latin typeface="Arial" charset="0"/>
              <a:cs typeface="Narkisim" pitchFamily="2" charset="-79"/>
            </a:endParaRPr>
          </a:p>
        </p:txBody>
      </p:sp>
      <p:sp>
        <p:nvSpPr>
          <p:cNvPr id="80901" name="Rectangle 5"/>
          <p:cNvSpPr>
            <a:spLocks noChangeArrowheads="1"/>
          </p:cNvSpPr>
          <p:nvPr/>
        </p:nvSpPr>
        <p:spPr bwMode="auto">
          <a:xfrm>
            <a:off x="755650" y="1484313"/>
            <a:ext cx="7019925"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spcBef>
                <a:spcPct val="20000"/>
              </a:spcBef>
              <a:buClr>
                <a:schemeClr val="tx2"/>
              </a:buClr>
              <a:buSzPct val="70000"/>
              <a:buFont typeface="Wingdings" pitchFamily="2" charset="2"/>
              <a:buNone/>
              <a:defRPr/>
            </a:pPr>
            <a:r>
              <a:rPr lang="ar-SA" sz="3000" b="1">
                <a:solidFill>
                  <a:schemeClr val="accent2"/>
                </a:solidFill>
                <a:effectLst>
                  <a:outerShdw blurRad="38100" dist="38100" dir="2700000" algn="tl">
                    <a:srgbClr val="C0C0C0"/>
                  </a:outerShdw>
                </a:effectLst>
                <a:latin typeface="Arial" charset="0"/>
                <a:cs typeface="Arial" charset="0"/>
              </a:rPr>
              <a:t>كيف تؤثر كمية الملح على التوصيل الكهربائي للمحلول.</a:t>
            </a:r>
            <a:endParaRPr lang="he-IL" sz="3000" b="1">
              <a:solidFill>
                <a:schemeClr val="accent2"/>
              </a:solidFill>
              <a:effectLst>
                <a:outerShdw blurRad="38100" dist="38100" dir="2700000" algn="tl">
                  <a:srgbClr val="C0C0C0"/>
                </a:outerShdw>
              </a:effectLst>
              <a:latin typeface="Arial" charset="0"/>
              <a:cs typeface="Arial" charset="0"/>
            </a:endParaRPr>
          </a:p>
          <a:p>
            <a:pPr rtl="1">
              <a:spcBef>
                <a:spcPct val="20000"/>
              </a:spcBef>
              <a:buClr>
                <a:schemeClr val="tx2"/>
              </a:buClr>
              <a:buSzPct val="70000"/>
              <a:buFont typeface="Wingdings" pitchFamily="2" charset="2"/>
              <a:buNone/>
              <a:defRPr/>
            </a:pPr>
            <a:r>
              <a:rPr lang="ar-SA" sz="2600" b="1">
                <a:solidFill>
                  <a:schemeClr val="accent2"/>
                </a:solidFill>
                <a:effectLst>
                  <a:outerShdw blurRad="38100" dist="38100" dir="2700000" algn="tl">
                    <a:srgbClr val="C0C0C0"/>
                  </a:outerShdw>
                </a:effectLst>
                <a:latin typeface="Arial" charset="0"/>
                <a:cs typeface="Arial" charset="0"/>
              </a:rPr>
              <a:t>عامل</a:t>
            </a:r>
            <a:r>
              <a:rPr lang="he-IL" sz="2600" b="1">
                <a:solidFill>
                  <a:schemeClr val="accent2"/>
                </a:solidFill>
                <a:effectLst>
                  <a:outerShdw blurRad="38100" dist="38100" dir="2700000" algn="tl">
                    <a:srgbClr val="C0C0C0"/>
                  </a:outerShdw>
                </a:effectLst>
                <a:latin typeface="Arial" charset="0"/>
                <a:cs typeface="Arial" charset="0"/>
              </a:rPr>
              <a:t> </a:t>
            </a:r>
            <a:r>
              <a:rPr lang="ar-SA" sz="2600" b="1">
                <a:solidFill>
                  <a:schemeClr val="accent2"/>
                </a:solidFill>
                <a:effectLst>
                  <a:outerShdw blurRad="38100" dist="38100" dir="2700000" algn="tl">
                    <a:srgbClr val="C0C0C0"/>
                  </a:outerShdw>
                </a:effectLst>
                <a:latin typeface="Arial" charset="0"/>
                <a:cs typeface="Arial" charset="0"/>
              </a:rPr>
              <a:t>مستقل</a:t>
            </a:r>
            <a:r>
              <a:rPr lang="ar-SA" sz="2600" b="1">
                <a:solidFill>
                  <a:srgbClr val="FF0000"/>
                </a:solidFill>
                <a:effectLst>
                  <a:outerShdw blurRad="38100" dist="38100" dir="2700000" algn="tl">
                    <a:srgbClr val="C0C0C0"/>
                  </a:outerShdw>
                </a:effectLst>
                <a:latin typeface="Arial" charset="0"/>
                <a:cs typeface="Arial" charset="0"/>
              </a:rPr>
              <a:t>:</a:t>
            </a:r>
            <a:r>
              <a:rPr lang="he-IL" sz="2600" b="1">
                <a:solidFill>
                  <a:srgbClr val="000066"/>
                </a:solidFill>
                <a:effectLst>
                  <a:outerShdw blurRad="38100" dist="38100" dir="2700000" algn="tl">
                    <a:srgbClr val="C0C0C0"/>
                  </a:outerShdw>
                </a:effectLst>
                <a:latin typeface="Arial" charset="0"/>
                <a:cs typeface="Arial" charset="0"/>
              </a:rPr>
              <a:t> </a:t>
            </a:r>
            <a:r>
              <a:rPr lang="ar-SA" sz="2600" b="1">
                <a:solidFill>
                  <a:srgbClr val="000066"/>
                </a:solidFill>
                <a:effectLst>
                  <a:outerShdw blurRad="38100" dist="38100" dir="2700000" algn="tl">
                    <a:srgbClr val="C0C0C0"/>
                  </a:outerShdw>
                </a:effectLst>
                <a:latin typeface="Arial" charset="0"/>
                <a:cs typeface="Arial" charset="0"/>
              </a:rPr>
              <a:t>كمية الملح.</a:t>
            </a:r>
            <a:endParaRPr lang="he-IL" sz="2600" b="1">
              <a:solidFill>
                <a:srgbClr val="000066"/>
              </a:solidFill>
              <a:effectLst>
                <a:outerShdw blurRad="38100" dist="38100" dir="2700000" algn="tl">
                  <a:srgbClr val="C0C0C0"/>
                </a:outerShdw>
              </a:effectLst>
              <a:latin typeface="Arial" charset="0"/>
              <a:cs typeface="Arial" charset="0"/>
            </a:endParaRPr>
          </a:p>
          <a:p>
            <a:pPr rtl="1">
              <a:spcBef>
                <a:spcPct val="20000"/>
              </a:spcBef>
              <a:buClr>
                <a:schemeClr val="tx2"/>
              </a:buClr>
              <a:buSzPct val="70000"/>
              <a:buFont typeface="Wingdings" pitchFamily="2" charset="2"/>
              <a:buNone/>
              <a:defRPr/>
            </a:pPr>
            <a:r>
              <a:rPr lang="ar-SA" sz="2600" b="1">
                <a:solidFill>
                  <a:schemeClr val="accent2"/>
                </a:solidFill>
                <a:effectLst>
                  <a:outerShdw blurRad="38100" dist="38100" dir="2700000" algn="tl">
                    <a:srgbClr val="C0C0C0"/>
                  </a:outerShdw>
                </a:effectLst>
                <a:latin typeface="Arial" charset="0"/>
                <a:cs typeface="Arial" charset="0"/>
              </a:rPr>
              <a:t>عامل متعلق</a:t>
            </a:r>
            <a:r>
              <a:rPr lang="ar-SA" sz="2600" b="1">
                <a:solidFill>
                  <a:srgbClr val="000066"/>
                </a:solidFill>
                <a:effectLst>
                  <a:outerShdw blurRad="38100" dist="38100" dir="2700000" algn="tl">
                    <a:srgbClr val="C0C0C0"/>
                  </a:outerShdw>
                </a:effectLst>
                <a:latin typeface="Arial" charset="0"/>
                <a:cs typeface="Arial" charset="0"/>
              </a:rPr>
              <a:t> : </a:t>
            </a:r>
            <a:r>
              <a:rPr lang="ar-SA" sz="2600" b="1">
                <a:solidFill>
                  <a:srgbClr val="1A0B75"/>
                </a:solidFill>
                <a:effectLst>
                  <a:outerShdw blurRad="38100" dist="38100" dir="2700000" algn="tl">
                    <a:srgbClr val="C0C0C0"/>
                  </a:outerShdw>
                </a:effectLst>
                <a:latin typeface="Arial" charset="0"/>
                <a:cs typeface="Arial" charset="0"/>
              </a:rPr>
              <a:t>التوصيل.</a:t>
            </a:r>
            <a:endParaRPr lang="he-IL" sz="2600" b="1">
              <a:solidFill>
                <a:srgbClr val="1A0B75"/>
              </a:solidFill>
              <a:effectLst>
                <a:outerShdw blurRad="38100" dist="38100" dir="2700000" algn="tl">
                  <a:srgbClr val="C0C0C0"/>
                </a:outerShdw>
              </a:effectLst>
              <a:latin typeface="Arial" charset="0"/>
              <a:cs typeface="Arial" charset="0"/>
            </a:endParaRPr>
          </a:p>
        </p:txBody>
      </p:sp>
      <p:sp>
        <p:nvSpPr>
          <p:cNvPr id="29700" name="AutoShape 6"/>
          <p:cNvSpPr>
            <a:spLocks noChangeArrowheads="1"/>
          </p:cNvSpPr>
          <p:nvPr/>
        </p:nvSpPr>
        <p:spPr bwMode="auto">
          <a:xfrm rot="5400000">
            <a:off x="5003801" y="5359400"/>
            <a:ext cx="722312" cy="433387"/>
          </a:xfrm>
          <a:prstGeom prst="notchedRightArrow">
            <a:avLst>
              <a:gd name="adj1" fmla="val 50000"/>
              <a:gd name="adj2" fmla="val 41667"/>
            </a:avLst>
          </a:prstGeom>
          <a:solidFill>
            <a:srgbClr val="000066"/>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80904" name="Text Box 8"/>
          <p:cNvSpPr txBox="1">
            <a:spLocks noChangeArrowheads="1"/>
          </p:cNvSpPr>
          <p:nvPr/>
        </p:nvSpPr>
        <p:spPr bwMode="auto">
          <a:xfrm>
            <a:off x="1763713" y="3573463"/>
            <a:ext cx="597535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a:spcBef>
                <a:spcPct val="20000"/>
              </a:spcBef>
              <a:defRPr/>
            </a:pPr>
            <a:r>
              <a:rPr lang="ar-SA" sz="2800" b="1">
                <a:solidFill>
                  <a:schemeClr val="accent2"/>
                </a:solidFill>
                <a:effectLst>
                  <a:outerShdw blurRad="38100" dist="38100" dir="2700000" algn="tl">
                    <a:srgbClr val="C0C0C0"/>
                  </a:outerShdw>
                </a:effectLst>
                <a:latin typeface="Arial" charset="0"/>
                <a:cs typeface="Arial" charset="0"/>
              </a:rPr>
              <a:t>ضابط:</a:t>
            </a:r>
            <a:r>
              <a:rPr lang="he-IL" sz="2800" b="1">
                <a:solidFill>
                  <a:srgbClr val="FF0000"/>
                </a:solidFill>
                <a:effectLst>
                  <a:outerShdw blurRad="38100" dist="38100" dir="2700000" algn="tl">
                    <a:srgbClr val="C0C0C0"/>
                  </a:outerShdw>
                </a:effectLst>
                <a:latin typeface="Arial" charset="0"/>
                <a:cs typeface="Narkisim" pitchFamily="2" charset="-79"/>
              </a:rPr>
              <a:t> </a:t>
            </a:r>
            <a:r>
              <a:rPr lang="ar-SA" sz="2800" b="1">
                <a:solidFill>
                  <a:srgbClr val="1A0B75"/>
                </a:solidFill>
                <a:effectLst>
                  <a:outerShdw blurRad="38100" dist="38100" dir="2700000" algn="tl">
                    <a:srgbClr val="C0C0C0"/>
                  </a:outerShdw>
                </a:effectLst>
                <a:latin typeface="Arial" charset="0"/>
                <a:cs typeface="Arial" charset="0"/>
              </a:rPr>
              <a:t>الغاء العامل المستقل أي قياس التوصيل الكهربائي للماء بدون الملح.</a:t>
            </a:r>
            <a:r>
              <a:rPr lang="en-US" sz="2800" b="1">
                <a:solidFill>
                  <a:srgbClr val="1A0B75"/>
                </a:solidFill>
                <a:effectLst>
                  <a:outerShdw blurRad="38100" dist="38100" dir="2700000" algn="tl">
                    <a:srgbClr val="C0C0C0"/>
                  </a:outerShdw>
                </a:effectLst>
                <a:latin typeface="Arial" charset="0"/>
                <a:cs typeface="Narkisim" pitchFamily="2" charset="-79"/>
              </a:rPr>
              <a:t/>
            </a:r>
            <a:br>
              <a:rPr lang="en-US" sz="2800" b="1">
                <a:solidFill>
                  <a:srgbClr val="1A0B75"/>
                </a:solidFill>
                <a:effectLst>
                  <a:outerShdw blurRad="38100" dist="38100" dir="2700000" algn="tl">
                    <a:srgbClr val="C0C0C0"/>
                  </a:outerShdw>
                </a:effectLst>
                <a:latin typeface="Arial" charset="0"/>
                <a:cs typeface="Narkisim" pitchFamily="2" charset="-79"/>
              </a:rPr>
            </a:br>
            <a:endParaRPr lang="en-US" sz="2800">
              <a:solidFill>
                <a:srgbClr val="1A0B75"/>
              </a:solidFill>
              <a:latin typeface="Arial" charset="0"/>
              <a:cs typeface="Narkisim" pitchFamily="2" charset="-79"/>
            </a:endParaRPr>
          </a:p>
        </p:txBody>
      </p:sp>
      <p:pic>
        <p:nvPicPr>
          <p:cNvPr id="29702" name="Picture 9" descr="j011286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580539">
            <a:off x="250031" y="3358357"/>
            <a:ext cx="2447925" cy="228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6" name="Rectangle 10"/>
          <p:cNvSpPr>
            <a:spLocks noChangeArrowheads="1"/>
          </p:cNvSpPr>
          <p:nvPr/>
        </p:nvSpPr>
        <p:spPr bwMode="auto">
          <a:xfrm>
            <a:off x="3132138" y="5949950"/>
            <a:ext cx="3827462" cy="719138"/>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p>
            <a:pPr algn="ctr" rtl="1">
              <a:lnSpc>
                <a:spcPct val="90000"/>
              </a:lnSpc>
              <a:buClr>
                <a:schemeClr val="tx2"/>
              </a:buClr>
              <a:buSzPct val="70000"/>
              <a:buFont typeface="Wingdings" pitchFamily="2" charset="2"/>
              <a:buNone/>
              <a:defRPr/>
            </a:pPr>
            <a:r>
              <a:rPr lang="ar-SA" sz="4300" b="1">
                <a:solidFill>
                  <a:srgbClr val="000066"/>
                </a:solidFill>
                <a:effectLst>
                  <a:outerShdw blurRad="38100" dist="38100" dir="2700000" algn="tl">
                    <a:srgbClr val="C0C0C0"/>
                  </a:outerShdw>
                </a:effectLst>
                <a:latin typeface="Arial" charset="0"/>
                <a:cs typeface="Arial" charset="0"/>
              </a:rPr>
              <a:t>ضابط خارجي</a:t>
            </a:r>
            <a:endParaRPr lang="en-US" sz="4300" b="1">
              <a:solidFill>
                <a:srgbClr val="000066"/>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404425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ChangeArrowheads="1"/>
          </p:cNvSpPr>
          <p:nvPr/>
        </p:nvSpPr>
        <p:spPr bwMode="auto">
          <a:xfrm>
            <a:off x="2700338" y="188913"/>
            <a:ext cx="4773612" cy="1143000"/>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p>
            <a:pPr rtl="1">
              <a:defRPr/>
            </a:pPr>
            <a:r>
              <a:rPr lang="ar-SA" sz="3900">
                <a:solidFill>
                  <a:srgbClr val="000066"/>
                </a:solidFill>
                <a:effectLst>
                  <a:outerShdw blurRad="38100" dist="38100" dir="2700000" algn="tl">
                    <a:srgbClr val="C0C0C0"/>
                  </a:outerShdw>
                </a:effectLst>
                <a:latin typeface="Arial" charset="0"/>
                <a:cs typeface="Arial" charset="0"/>
              </a:rPr>
              <a:t>أمثلة : ذائبية المواد الايونية</a:t>
            </a:r>
            <a:r>
              <a:rPr lang="he-IL" sz="3900">
                <a:solidFill>
                  <a:srgbClr val="000066"/>
                </a:solidFill>
                <a:effectLst>
                  <a:outerShdw blurRad="38100" dist="38100" dir="2700000" algn="tl">
                    <a:srgbClr val="C0C0C0"/>
                  </a:outerShdw>
                </a:effectLst>
                <a:latin typeface="Arial" charset="0"/>
                <a:cs typeface="Narkisim" pitchFamily="2" charset="-79"/>
              </a:rPr>
              <a:t> :</a:t>
            </a:r>
            <a:endParaRPr lang="en-US" sz="3900">
              <a:solidFill>
                <a:srgbClr val="000066"/>
              </a:solidFill>
              <a:effectLst>
                <a:outerShdw blurRad="38100" dist="38100" dir="2700000" algn="tl">
                  <a:srgbClr val="C0C0C0"/>
                </a:outerShdw>
              </a:effectLst>
              <a:latin typeface="Arial" charset="0"/>
              <a:cs typeface="Narkisim" pitchFamily="2" charset="-79"/>
            </a:endParaRPr>
          </a:p>
        </p:txBody>
      </p:sp>
      <p:sp>
        <p:nvSpPr>
          <p:cNvPr id="90117" name="Rectangle 5"/>
          <p:cNvSpPr>
            <a:spLocks noChangeArrowheads="1"/>
          </p:cNvSpPr>
          <p:nvPr/>
        </p:nvSpPr>
        <p:spPr bwMode="auto">
          <a:xfrm>
            <a:off x="179388" y="1484313"/>
            <a:ext cx="7596187"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spcBef>
                <a:spcPct val="20000"/>
              </a:spcBef>
              <a:buClr>
                <a:schemeClr val="tx2"/>
              </a:buClr>
              <a:buSzPct val="70000"/>
              <a:buFont typeface="Wingdings" pitchFamily="2" charset="2"/>
              <a:buNone/>
              <a:defRPr/>
            </a:pPr>
            <a:r>
              <a:rPr lang="ar-SA" sz="3000" b="1" dirty="0">
                <a:solidFill>
                  <a:schemeClr val="accent2"/>
                </a:solidFill>
                <a:effectLst>
                  <a:outerShdw blurRad="38100" dist="38100" dir="2700000" algn="tl">
                    <a:srgbClr val="C0C0C0"/>
                  </a:outerShdw>
                </a:effectLst>
                <a:latin typeface="Arial" charset="0"/>
                <a:cs typeface="Arial" charset="0"/>
              </a:rPr>
              <a:t>كيف تؤثر درجة الحرارة على ذائبية ملح الطعام في الماء؟</a:t>
            </a:r>
            <a:endParaRPr lang="he-IL" sz="3000" b="1" dirty="0">
              <a:solidFill>
                <a:schemeClr val="accent2"/>
              </a:solidFill>
              <a:effectLst>
                <a:outerShdw blurRad="38100" dist="38100" dir="2700000" algn="tl">
                  <a:srgbClr val="C0C0C0"/>
                </a:outerShdw>
              </a:effectLst>
              <a:latin typeface="Arial" charset="0"/>
              <a:cs typeface="Arial" charset="0"/>
            </a:endParaRPr>
          </a:p>
          <a:p>
            <a:pPr rtl="1">
              <a:spcBef>
                <a:spcPct val="20000"/>
              </a:spcBef>
              <a:buClr>
                <a:schemeClr val="tx2"/>
              </a:buClr>
              <a:buSzPct val="70000"/>
              <a:buFont typeface="Wingdings" pitchFamily="2" charset="2"/>
              <a:buNone/>
              <a:defRPr/>
            </a:pPr>
            <a:r>
              <a:rPr lang="ar-SA" sz="2600" b="1" dirty="0">
                <a:solidFill>
                  <a:schemeClr val="accent2"/>
                </a:solidFill>
                <a:effectLst>
                  <a:outerShdw blurRad="38100" dist="38100" dir="2700000" algn="tl">
                    <a:srgbClr val="C0C0C0"/>
                  </a:outerShdw>
                </a:effectLst>
                <a:latin typeface="Arial" charset="0"/>
                <a:cs typeface="Arial" charset="0"/>
              </a:rPr>
              <a:t>عامل</a:t>
            </a:r>
            <a:r>
              <a:rPr lang="he-IL" sz="2600" b="1" dirty="0">
                <a:solidFill>
                  <a:schemeClr val="accent2"/>
                </a:solidFill>
                <a:effectLst>
                  <a:outerShdw blurRad="38100" dist="38100" dir="2700000" algn="tl">
                    <a:srgbClr val="C0C0C0"/>
                  </a:outerShdw>
                </a:effectLst>
                <a:latin typeface="Arial" charset="0"/>
                <a:cs typeface="Arial" charset="0"/>
              </a:rPr>
              <a:t> </a:t>
            </a:r>
            <a:r>
              <a:rPr lang="ar-SA" sz="2600" b="1" dirty="0">
                <a:solidFill>
                  <a:schemeClr val="accent2"/>
                </a:solidFill>
                <a:effectLst>
                  <a:outerShdw blurRad="38100" dist="38100" dir="2700000" algn="tl">
                    <a:srgbClr val="C0C0C0"/>
                  </a:outerShdw>
                </a:effectLst>
                <a:latin typeface="Arial" charset="0"/>
                <a:cs typeface="Arial" charset="0"/>
              </a:rPr>
              <a:t>مستقل</a:t>
            </a:r>
            <a:r>
              <a:rPr lang="ar-SA" sz="2600" b="1" dirty="0">
                <a:solidFill>
                  <a:schemeClr val="tx2"/>
                </a:solidFill>
                <a:effectLst>
                  <a:outerShdw blurRad="38100" dist="38100" dir="2700000" algn="tl">
                    <a:srgbClr val="C0C0C0"/>
                  </a:outerShdw>
                </a:effectLst>
                <a:latin typeface="Arial" charset="0"/>
                <a:cs typeface="Arial" charset="0"/>
              </a:rPr>
              <a:t>:</a:t>
            </a:r>
            <a:r>
              <a:rPr lang="he-IL" sz="2600" b="1" dirty="0">
                <a:solidFill>
                  <a:srgbClr val="000066"/>
                </a:solidFill>
                <a:effectLst>
                  <a:outerShdw blurRad="38100" dist="38100" dir="2700000" algn="tl">
                    <a:srgbClr val="C0C0C0"/>
                  </a:outerShdw>
                </a:effectLst>
                <a:latin typeface="Arial" charset="0"/>
                <a:cs typeface="Arial" charset="0"/>
              </a:rPr>
              <a:t> </a:t>
            </a:r>
            <a:r>
              <a:rPr lang="ar-SA" sz="2600" b="1" dirty="0">
                <a:solidFill>
                  <a:srgbClr val="000066"/>
                </a:solidFill>
                <a:effectLst>
                  <a:outerShdw blurRad="38100" dist="38100" dir="2700000" algn="tl">
                    <a:srgbClr val="C0C0C0"/>
                  </a:outerShdw>
                </a:effectLst>
                <a:latin typeface="Arial" charset="0"/>
                <a:cs typeface="Arial" charset="0"/>
              </a:rPr>
              <a:t>درجة الحرارة.</a:t>
            </a:r>
            <a:endParaRPr lang="he-IL" sz="2600" b="1" dirty="0">
              <a:solidFill>
                <a:srgbClr val="000066"/>
              </a:solidFill>
              <a:effectLst>
                <a:outerShdw blurRad="38100" dist="38100" dir="2700000" algn="tl">
                  <a:srgbClr val="C0C0C0"/>
                </a:outerShdw>
              </a:effectLst>
              <a:latin typeface="Arial" charset="0"/>
              <a:cs typeface="Arial" charset="0"/>
            </a:endParaRPr>
          </a:p>
          <a:p>
            <a:pPr rtl="1">
              <a:spcBef>
                <a:spcPct val="20000"/>
              </a:spcBef>
              <a:buClr>
                <a:schemeClr val="tx2"/>
              </a:buClr>
              <a:buSzPct val="70000"/>
              <a:buFont typeface="Wingdings" pitchFamily="2" charset="2"/>
              <a:buNone/>
              <a:defRPr/>
            </a:pPr>
            <a:r>
              <a:rPr lang="ar-SA" sz="2600" b="1" dirty="0">
                <a:solidFill>
                  <a:schemeClr val="accent2"/>
                </a:solidFill>
                <a:effectLst>
                  <a:outerShdw blurRad="38100" dist="38100" dir="2700000" algn="tl">
                    <a:srgbClr val="C0C0C0"/>
                  </a:outerShdw>
                </a:effectLst>
                <a:latin typeface="Arial" charset="0"/>
                <a:cs typeface="Arial" charset="0"/>
              </a:rPr>
              <a:t>عامل متعلق</a:t>
            </a:r>
            <a:r>
              <a:rPr lang="ar-SA" sz="2600" b="1" dirty="0">
                <a:solidFill>
                  <a:srgbClr val="000066"/>
                </a:solidFill>
                <a:effectLst>
                  <a:outerShdw blurRad="38100" dist="38100" dir="2700000" algn="tl">
                    <a:srgbClr val="C0C0C0"/>
                  </a:outerShdw>
                </a:effectLst>
                <a:latin typeface="Arial" charset="0"/>
                <a:cs typeface="Arial" charset="0"/>
              </a:rPr>
              <a:t> : </a:t>
            </a:r>
            <a:r>
              <a:rPr lang="ar-SA" sz="2600" b="1" dirty="0">
                <a:solidFill>
                  <a:srgbClr val="1A0B75"/>
                </a:solidFill>
                <a:effectLst>
                  <a:outerShdw blurRad="38100" dist="38100" dir="2700000" algn="tl">
                    <a:srgbClr val="C0C0C0"/>
                  </a:outerShdw>
                </a:effectLst>
                <a:latin typeface="Arial" charset="0"/>
                <a:cs typeface="Arial" charset="0"/>
              </a:rPr>
              <a:t>ذائبية ملح الطعام في الماء.</a:t>
            </a:r>
            <a:endParaRPr lang="he-IL" sz="2600" b="1" dirty="0">
              <a:solidFill>
                <a:srgbClr val="1A0B75"/>
              </a:solidFill>
              <a:effectLst>
                <a:outerShdw blurRad="38100" dist="38100" dir="2700000" algn="tl">
                  <a:srgbClr val="C0C0C0"/>
                </a:outerShdw>
              </a:effectLst>
              <a:latin typeface="Arial" charset="0"/>
              <a:cs typeface="Arial" charset="0"/>
            </a:endParaRPr>
          </a:p>
        </p:txBody>
      </p:sp>
      <p:sp>
        <p:nvSpPr>
          <p:cNvPr id="30724" name="AutoShape 6"/>
          <p:cNvSpPr>
            <a:spLocks noChangeArrowheads="1"/>
          </p:cNvSpPr>
          <p:nvPr/>
        </p:nvSpPr>
        <p:spPr bwMode="auto">
          <a:xfrm rot="5400000">
            <a:off x="5003801" y="5359400"/>
            <a:ext cx="722312" cy="433387"/>
          </a:xfrm>
          <a:prstGeom prst="notchedRightArrow">
            <a:avLst>
              <a:gd name="adj1" fmla="val 50000"/>
              <a:gd name="adj2" fmla="val 41667"/>
            </a:avLst>
          </a:prstGeom>
          <a:solidFill>
            <a:srgbClr val="000066"/>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0119" name="Text Box 7"/>
          <p:cNvSpPr txBox="1">
            <a:spLocks noChangeArrowheads="1"/>
          </p:cNvSpPr>
          <p:nvPr/>
        </p:nvSpPr>
        <p:spPr bwMode="auto">
          <a:xfrm>
            <a:off x="1763713" y="3573463"/>
            <a:ext cx="5975350" cy="1220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a:spcBef>
                <a:spcPct val="20000"/>
              </a:spcBef>
              <a:defRPr/>
            </a:pPr>
            <a:r>
              <a:rPr lang="ar-SA" sz="2800" b="1" dirty="0">
                <a:solidFill>
                  <a:schemeClr val="accent2"/>
                </a:solidFill>
                <a:effectLst>
                  <a:outerShdw blurRad="38100" dist="38100" dir="2700000" algn="tl">
                    <a:srgbClr val="C0C0C0"/>
                  </a:outerShdw>
                </a:effectLst>
                <a:latin typeface="Arial" charset="0"/>
                <a:cs typeface="Arial" charset="0"/>
              </a:rPr>
              <a:t>ضابط:</a:t>
            </a:r>
            <a:r>
              <a:rPr lang="he-IL" sz="2800" b="1" dirty="0">
                <a:solidFill>
                  <a:srgbClr val="FF0000"/>
                </a:solidFill>
                <a:effectLst>
                  <a:outerShdw blurRad="38100" dist="38100" dir="2700000" algn="tl">
                    <a:srgbClr val="C0C0C0"/>
                  </a:outerShdw>
                </a:effectLst>
                <a:latin typeface="Arial" charset="0"/>
                <a:cs typeface="Narkisim" pitchFamily="2" charset="-79"/>
              </a:rPr>
              <a:t> </a:t>
            </a:r>
            <a:r>
              <a:rPr lang="ar-SA" b="1" dirty="0">
                <a:effectLst>
                  <a:outerShdw blurRad="38100" dist="38100" dir="2700000" algn="tl">
                    <a:srgbClr val="C0C0C0"/>
                  </a:outerShdw>
                </a:effectLst>
                <a:latin typeface="Arial" charset="0"/>
                <a:cs typeface="Arial" charset="0"/>
              </a:rPr>
              <a:t>إذا </a:t>
            </a:r>
            <a:r>
              <a:rPr lang="ar-SA" b="1" dirty="0" smtClean="0">
                <a:effectLst>
                  <a:outerShdw blurRad="38100" dist="38100" dir="2700000" algn="tl">
                    <a:srgbClr val="C0C0C0"/>
                  </a:outerShdw>
                </a:effectLst>
                <a:latin typeface="Arial" charset="0"/>
                <a:cs typeface="Arial" charset="0"/>
              </a:rPr>
              <a:t>اردنا </a:t>
            </a:r>
            <a:r>
              <a:rPr lang="ar-SA" b="1" dirty="0">
                <a:effectLst>
                  <a:outerShdw blurRad="38100" dist="38100" dir="2700000" algn="tl">
                    <a:srgbClr val="C0C0C0"/>
                  </a:outerShdw>
                </a:effectLst>
                <a:latin typeface="Arial" charset="0"/>
                <a:cs typeface="Arial" charset="0"/>
              </a:rPr>
              <a:t>فحص درجات حرارة مختلفة , وهي المقارنة بين درجات حرارة مختلفة, لا نستطيع ان نمنع تأثير الحرارة كليا</a:t>
            </a:r>
            <a:r>
              <a:rPr lang="en-US" b="1" dirty="0">
                <a:latin typeface="Arial" charset="0"/>
                <a:cs typeface="Arial" charset="0"/>
              </a:rPr>
              <a:t> </a:t>
            </a:r>
            <a:r>
              <a:rPr lang="en-US" sz="2800" b="1" dirty="0">
                <a:solidFill>
                  <a:srgbClr val="1A0B75"/>
                </a:solidFill>
                <a:effectLst>
                  <a:outerShdw blurRad="38100" dist="38100" dir="2700000" algn="tl">
                    <a:srgbClr val="C0C0C0"/>
                  </a:outerShdw>
                </a:effectLst>
                <a:latin typeface="Arial" charset="0"/>
                <a:cs typeface="Narkisim" pitchFamily="2" charset="-79"/>
              </a:rPr>
              <a:t/>
            </a:r>
            <a:br>
              <a:rPr lang="en-US" sz="2800" b="1" dirty="0">
                <a:solidFill>
                  <a:srgbClr val="1A0B75"/>
                </a:solidFill>
                <a:effectLst>
                  <a:outerShdw blurRad="38100" dist="38100" dir="2700000" algn="tl">
                    <a:srgbClr val="C0C0C0"/>
                  </a:outerShdw>
                </a:effectLst>
                <a:latin typeface="Arial" charset="0"/>
                <a:cs typeface="Narkisim" pitchFamily="2" charset="-79"/>
              </a:rPr>
            </a:br>
            <a:endParaRPr lang="en-US" sz="2800" b="1" dirty="0">
              <a:solidFill>
                <a:srgbClr val="1A0B75"/>
              </a:solidFill>
              <a:effectLst>
                <a:outerShdw blurRad="38100" dist="38100" dir="2700000" algn="tl">
                  <a:srgbClr val="C0C0C0"/>
                </a:outerShdw>
              </a:effectLst>
              <a:latin typeface="Arial" charset="0"/>
              <a:cs typeface="Narkisim" pitchFamily="2" charset="-79"/>
            </a:endParaRPr>
          </a:p>
        </p:txBody>
      </p:sp>
      <p:sp>
        <p:nvSpPr>
          <p:cNvPr id="90120" name="Rectangle 8"/>
          <p:cNvSpPr>
            <a:spLocks noChangeArrowheads="1"/>
          </p:cNvSpPr>
          <p:nvPr/>
        </p:nvSpPr>
        <p:spPr bwMode="auto">
          <a:xfrm>
            <a:off x="3132138" y="5949950"/>
            <a:ext cx="3827462" cy="719138"/>
          </a:xfrm>
          <a:prstGeom prst="rect">
            <a:avLst/>
          </a:prstGeom>
          <a:noFill/>
          <a:ln>
            <a:noFill/>
          </a:ln>
          <a:effectLst>
            <a:outerShdw dist="45791" dir="3378596"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p>
            <a:pPr algn="ctr" rtl="1">
              <a:lnSpc>
                <a:spcPct val="90000"/>
              </a:lnSpc>
              <a:buClr>
                <a:schemeClr val="tx2"/>
              </a:buClr>
              <a:buSzPct val="70000"/>
              <a:buFont typeface="Wingdings" pitchFamily="2" charset="2"/>
              <a:buNone/>
              <a:defRPr/>
            </a:pPr>
            <a:r>
              <a:rPr lang="ar-SA" sz="4300" b="1">
                <a:solidFill>
                  <a:srgbClr val="000066"/>
                </a:solidFill>
                <a:effectLst>
                  <a:outerShdw blurRad="38100" dist="38100" dir="2700000" algn="tl">
                    <a:srgbClr val="C0C0C0"/>
                  </a:outerShdw>
                </a:effectLst>
                <a:latin typeface="Arial" charset="0"/>
                <a:cs typeface="Arial" charset="0"/>
              </a:rPr>
              <a:t>ضابط داخلي</a:t>
            </a:r>
            <a:endParaRPr lang="en-US" sz="4300" b="1">
              <a:solidFill>
                <a:srgbClr val="000066"/>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215382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2" name="Group 42"/>
          <p:cNvGraphicFramePr>
            <a:graphicFrameLocks noGrp="1"/>
          </p:cNvGraphicFramePr>
          <p:nvPr>
            <p:ph idx="4294967295"/>
            <p:extLst>
              <p:ext uri="{D42A27DB-BD31-4B8C-83A1-F6EECF244321}">
                <p14:modId xmlns:p14="http://schemas.microsoft.com/office/powerpoint/2010/main" val="3614002545"/>
              </p:ext>
            </p:extLst>
          </p:nvPr>
        </p:nvGraphicFramePr>
        <p:xfrm>
          <a:off x="755650" y="3500438"/>
          <a:ext cx="7921625" cy="3170238"/>
        </p:xfrm>
        <a:graphic>
          <a:graphicData uri="http://schemas.openxmlformats.org/drawingml/2006/table">
            <a:tbl>
              <a:tblPr rtl="1"/>
              <a:tblGrid>
                <a:gridCol w="1128712"/>
                <a:gridCol w="1673225"/>
                <a:gridCol w="1485900"/>
                <a:gridCol w="3633788"/>
              </a:tblGrid>
              <a:tr h="1188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dirty="0" smtClean="0">
                          <a:ln>
                            <a:noFill/>
                          </a:ln>
                          <a:solidFill>
                            <a:srgbClr val="FFFFFF"/>
                          </a:solidFill>
                          <a:effectLst/>
                          <a:latin typeface="Arial" charset="0"/>
                          <a:cs typeface="Arial" charset="0"/>
                        </a:rPr>
                        <a:t>رقم القياس</a:t>
                      </a:r>
                      <a:endParaRPr kumimoji="0" lang="en-US" sz="2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dirty="0" smtClean="0">
                          <a:ln>
                            <a:noFill/>
                          </a:ln>
                          <a:solidFill>
                            <a:srgbClr val="FFFFFF"/>
                          </a:solidFill>
                          <a:effectLst/>
                          <a:latin typeface="Arial" charset="0"/>
                          <a:cs typeface="Arial" charset="0"/>
                        </a:rPr>
                        <a:t>العامل المستقل (وحدات).</a:t>
                      </a:r>
                      <a:endParaRPr kumimoji="0" lang="en-US" sz="2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FFFFFF"/>
                          </a:solidFill>
                          <a:effectLst/>
                          <a:latin typeface="Arial" charset="0"/>
                          <a:cs typeface="Arial" charset="0"/>
                        </a:rPr>
                        <a:t>العامل المتعلق (وحدات).</a:t>
                      </a:r>
                      <a:endParaRPr kumimoji="0" lang="en-US" sz="2600" b="1" i="0" u="none" strike="noStrike" cap="none" normalizeH="0" baseline="0" smtClean="0">
                        <a:ln>
                          <a:noFill/>
                        </a:ln>
                        <a:solidFill>
                          <a:srgbClr val="FFFFFF"/>
                        </a:solidFill>
                        <a:effectLst/>
                        <a:latin typeface="Arial" charset="0"/>
                        <a:cs typeface="Arial"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FFFFFF"/>
                          </a:solidFill>
                          <a:effectLst/>
                          <a:latin typeface="Arial" charset="0"/>
                          <a:cs typeface="Arial" charset="0"/>
                        </a:rPr>
                        <a:t>مشاهدات اضافية.</a:t>
                      </a:r>
                      <a:endParaRPr kumimoji="0" lang="en-US" sz="26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396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1</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r>
              <a:tr h="396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2</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96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3</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dirty="0" smtClean="0">
                          <a:ln>
                            <a:noFill/>
                          </a:ln>
                          <a:solidFill>
                            <a:srgbClr val="000000"/>
                          </a:solidFill>
                          <a:effectLst/>
                          <a:latin typeface="Arial" charset="0"/>
                          <a:cs typeface="Arial" charset="0"/>
                        </a:rPr>
                        <a:t> </a:t>
                      </a:r>
                      <a:endParaRPr kumimoji="0" lang="en-US" sz="26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r>
              <a:tr h="396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4</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0" i="0" u="none" strike="noStrike" cap="none" normalizeH="0" baseline="0" smtClean="0">
                          <a:ln>
                            <a:noFill/>
                          </a:ln>
                          <a:solidFill>
                            <a:srgbClr val="000000"/>
                          </a:solidFill>
                          <a:effectLst/>
                          <a:latin typeface="Arial" charset="0"/>
                          <a:cs typeface="Arial" charset="0"/>
                        </a:rPr>
                        <a:t> </a:t>
                      </a:r>
                      <a:endParaRPr kumimoji="0" lang="en-US" sz="2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r>
              <a:tr h="396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5</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w="12700" cap="flat" cmpd="sng" algn="ctr">
                      <a:solidFill>
                        <a:schemeClr val="accent1"/>
                      </a:solidFill>
                      <a:prstDash val="solid"/>
                      <a:round/>
                      <a:headEnd type="none" w="med" len="med"/>
                      <a:tailEnd type="none" w="med" len="med"/>
                    </a:lnL>
                    <a:lnR>
                      <a:noFill/>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a:noFill/>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600" b="1" i="0" u="none" strike="noStrike" cap="none" normalizeH="0" baseline="0" smtClean="0">
                          <a:ln>
                            <a:noFill/>
                          </a:ln>
                          <a:solidFill>
                            <a:srgbClr val="000000"/>
                          </a:solidFill>
                          <a:effectLst/>
                          <a:latin typeface="Arial" charset="0"/>
                          <a:cs typeface="Arial" charset="0"/>
                        </a:rPr>
                        <a:t> </a:t>
                      </a:r>
                      <a:endParaRPr kumimoji="0" lang="en-US" sz="2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6" marR="68586" marT="0" marB="0" horzOverflow="overflow">
                    <a:lnL>
                      <a:noFill/>
                    </a:lnL>
                    <a:lnR w="12700" cap="flat" cmpd="sng" algn="ctr">
                      <a:solidFill>
                        <a:schemeClr val="accent1"/>
                      </a:solidFill>
                      <a:prstDash val="solid"/>
                      <a:round/>
                      <a:headEnd type="none" w="med" len="med"/>
                      <a:tailEnd type="none" w="med" len="med"/>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bl>
          </a:graphicData>
        </a:graphic>
      </p:graphicFrame>
      <p:sp>
        <p:nvSpPr>
          <p:cNvPr id="34852" name="Rectangle 1"/>
          <p:cNvSpPr>
            <a:spLocks noChangeArrowheads="1"/>
          </p:cNvSpPr>
          <p:nvPr/>
        </p:nvSpPr>
        <p:spPr bwMode="auto">
          <a:xfrm>
            <a:off x="827088" y="1773238"/>
            <a:ext cx="779621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536575" indent="-536575" rtl="1">
              <a:tabLst>
                <a:tab pos="457200" algn="r"/>
                <a:tab pos="2636838" algn="ctr"/>
                <a:tab pos="5273675" algn="r"/>
              </a:tabLst>
            </a:pPr>
            <a:r>
              <a:rPr lang="ar-SA" sz="2000" b="1" u="sng" dirty="0">
                <a:cs typeface="Times New Roman" pitchFamily="18" charset="0"/>
              </a:rPr>
              <a:t>ترتيب النتائج في جدول:</a:t>
            </a:r>
            <a:r>
              <a:rPr lang="he-IL" sz="2000" b="1" dirty="0">
                <a:cs typeface="Times New Roman" pitchFamily="18" charset="0"/>
              </a:rPr>
              <a:t> </a:t>
            </a:r>
            <a:endParaRPr lang="en-US" sz="2000" b="1" dirty="0"/>
          </a:p>
          <a:p>
            <a:pPr marL="536575" indent="-536575" rtl="1" eaLnBrk="0" hangingPunct="0">
              <a:buFont typeface="Symbol" pitchFamily="18" charset="2"/>
              <a:buChar char="·"/>
              <a:tabLst>
                <a:tab pos="457200" algn="r"/>
                <a:tab pos="2636838" algn="ctr"/>
                <a:tab pos="5273675" algn="r"/>
              </a:tabLst>
            </a:pPr>
            <a:r>
              <a:rPr lang="ar-SA" sz="2000" b="1" dirty="0">
                <a:cs typeface="Times New Roman" pitchFamily="18" charset="0"/>
              </a:rPr>
              <a:t>يجب أن نسجل عنوان ملائم لكل جدول يعرض سؤال البحث.</a:t>
            </a:r>
          </a:p>
          <a:p>
            <a:pPr marL="536575" indent="-536575" rtl="1" eaLnBrk="0" hangingPunct="0">
              <a:buFont typeface="Symbol" pitchFamily="18" charset="2"/>
              <a:buChar char="·"/>
              <a:tabLst>
                <a:tab pos="457200" algn="r"/>
                <a:tab pos="2636838" algn="ctr"/>
                <a:tab pos="5273675" algn="r"/>
              </a:tabLst>
            </a:pPr>
            <a:r>
              <a:rPr lang="ar-SA" sz="2000" b="1" dirty="0">
                <a:cs typeface="Times New Roman" pitchFamily="18" charset="0"/>
              </a:rPr>
              <a:t>يجب تسجيل عنوان لكل عامود وتحديد وحدات القياس للعامل المتعلق.</a:t>
            </a:r>
          </a:p>
          <a:p>
            <a:pPr marL="536575" indent="-536575" rtl="1" eaLnBrk="0" hangingPunct="0">
              <a:buFont typeface="Symbol" pitchFamily="18" charset="2"/>
              <a:buChar char="·"/>
              <a:tabLst>
                <a:tab pos="457200" algn="r"/>
                <a:tab pos="2636838" algn="ctr"/>
                <a:tab pos="5273675" algn="r"/>
              </a:tabLst>
            </a:pPr>
            <a:r>
              <a:rPr lang="ar-SA" sz="2000" b="1" dirty="0">
                <a:cs typeface="Times New Roman" pitchFamily="18" charset="0"/>
              </a:rPr>
              <a:t>يجب التشديد على تسجيل المعطيات بنفس وحدة القياس.</a:t>
            </a:r>
          </a:p>
          <a:p>
            <a:pPr marL="536575" indent="-536575" rtl="1" eaLnBrk="0" hangingPunct="0">
              <a:buFont typeface="Symbol" pitchFamily="18" charset="2"/>
              <a:buChar char="·"/>
              <a:tabLst>
                <a:tab pos="457200" algn="r"/>
                <a:tab pos="2636838" algn="ctr"/>
                <a:tab pos="5273675" algn="r"/>
              </a:tabLst>
            </a:pPr>
            <a:r>
              <a:rPr lang="ar-SA" sz="2000" b="1" dirty="0">
                <a:cs typeface="Times New Roman" pitchFamily="18" charset="0"/>
              </a:rPr>
              <a:t>مثال: تأثير </a:t>
            </a:r>
            <a:r>
              <a:rPr lang="ar-SA" sz="2000" b="1" dirty="0" smtClean="0">
                <a:cs typeface="Times New Roman" pitchFamily="18" charset="0"/>
              </a:rPr>
              <a:t>كمية الملح على شدة التوصيل الكهربائي .</a:t>
            </a:r>
            <a:endParaRPr lang="en-US" sz="1100" dirty="0">
              <a:cs typeface="Times New Roman" pitchFamily="18" charset="0"/>
              <a:sym typeface="Symbol" pitchFamily="18" charset="2"/>
            </a:endParaRPr>
          </a:p>
        </p:txBody>
      </p:sp>
      <p:sp>
        <p:nvSpPr>
          <p:cNvPr id="34853" name="Text Box 44"/>
          <p:cNvSpPr txBox="1">
            <a:spLocks noChangeArrowheads="1"/>
          </p:cNvSpPr>
          <p:nvPr/>
        </p:nvSpPr>
        <p:spPr bwMode="auto">
          <a:xfrm>
            <a:off x="539750" y="549275"/>
            <a:ext cx="70580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ar-SA" sz="4800">
                <a:solidFill>
                  <a:srgbClr val="1A0B75"/>
                </a:solidFill>
              </a:rPr>
              <a:t>تسجيل المشاهدات بمساعدة جدول</a:t>
            </a:r>
            <a:endParaRPr lang="en-US" sz="4800">
              <a:solidFill>
                <a:srgbClr val="1A0B75"/>
              </a:solidFill>
            </a:endParaRPr>
          </a:p>
        </p:txBody>
      </p:sp>
    </p:spTree>
    <p:extLst>
      <p:ext uri="{BB962C8B-B14F-4D97-AF65-F5344CB8AC3E}">
        <p14:creationId xmlns:p14="http://schemas.microsoft.com/office/powerpoint/2010/main" val="201542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p:txBody>
          <a:bodyPr/>
          <a:lstStyle/>
          <a:p>
            <a:pPr eaLnBrk="1" hangingPunct="1">
              <a:lnSpc>
                <a:spcPct val="90000"/>
              </a:lnSpc>
              <a:buFont typeface="Wingdings" pitchFamily="2" charset="2"/>
              <a:buNone/>
            </a:pPr>
            <a:r>
              <a:rPr lang="ar-SA" sz="2600" dirty="0" smtClean="0"/>
              <a:t>كلما أكثرنا من التكرار خلال عملية جمع المعطيات, هكذا نصل الى نتائج اكثر دقة وموثوقة. يمكن تنفيذ أنواع كثيرة من عمليات الإعادة .</a:t>
            </a:r>
            <a:endParaRPr lang="ar-SA" sz="2600" b="1" dirty="0" smtClean="0"/>
          </a:p>
          <a:p>
            <a:pPr eaLnBrk="1" hangingPunct="1">
              <a:lnSpc>
                <a:spcPct val="90000"/>
              </a:lnSpc>
            </a:pPr>
            <a:r>
              <a:rPr lang="ar-SA" sz="2600" b="1" dirty="0" smtClean="0"/>
              <a:t>اعادة القياس:</a:t>
            </a:r>
            <a:r>
              <a:rPr lang="ar-SA" sz="2600" dirty="0" smtClean="0"/>
              <a:t> نكرر عملية القياس عدة مرات, وفي النهاية نعتمد على متوسط كل القياسات ,وليس على قياس واحد. هكذا يمكن تقليص أخطاء القياس التي تحدث بالصدفة.</a:t>
            </a:r>
            <a:endParaRPr lang="en-US" sz="2600" dirty="0" smtClean="0"/>
          </a:p>
          <a:p>
            <a:pPr eaLnBrk="1" hangingPunct="1">
              <a:lnSpc>
                <a:spcPct val="90000"/>
              </a:lnSpc>
            </a:pPr>
            <a:r>
              <a:rPr lang="ar-SA" sz="2600" b="1" dirty="0" smtClean="0"/>
              <a:t>اعادة التجربة/ المشاهدة:</a:t>
            </a:r>
            <a:r>
              <a:rPr lang="ar-SA" sz="2600" dirty="0" smtClean="0"/>
              <a:t> حتى عندما يُكرر كل قياس عدة مرات, وعند قياس عدد من التفاصيل (الافراد/ الاغراض), ايضا في هذه الحالة نكرر التجربة / المشاهدة بكاملها. وذلك كي نتأكد من مصداقية النتائج. وكي ننفي تأثير </a:t>
            </a:r>
            <a:r>
              <a:rPr lang="ar-SA" sz="2600" dirty="0" err="1" smtClean="0"/>
              <a:t>تشويشات</a:t>
            </a:r>
            <a:r>
              <a:rPr lang="ar-SA" sz="2600" dirty="0" smtClean="0"/>
              <a:t> غير متوقعة .</a:t>
            </a:r>
            <a:endParaRPr lang="en-US" sz="2600" dirty="0" smtClean="0"/>
          </a:p>
        </p:txBody>
      </p:sp>
      <p:sp>
        <p:nvSpPr>
          <p:cNvPr id="32771" name="Rectangle 4"/>
          <p:cNvSpPr>
            <a:spLocks noGrp="1" noChangeArrowheads="1"/>
          </p:cNvSpPr>
          <p:nvPr>
            <p:ph type="title"/>
          </p:nvPr>
        </p:nvSpPr>
        <p:spPr>
          <a:noFill/>
        </p:spPr>
        <p:txBody>
          <a:bodyPr/>
          <a:lstStyle/>
          <a:p>
            <a:pPr algn="r" eaLnBrk="1" hangingPunct="1"/>
            <a:r>
              <a:rPr lang="ar-SA" smtClean="0"/>
              <a:t>التكرار</a:t>
            </a:r>
            <a:endParaRPr lang="en-US" smtClean="0"/>
          </a:p>
        </p:txBody>
      </p:sp>
    </p:spTree>
    <p:extLst>
      <p:ext uri="{BB962C8B-B14F-4D97-AF65-F5344CB8AC3E}">
        <p14:creationId xmlns:p14="http://schemas.microsoft.com/office/powerpoint/2010/main" val="2733357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pPr algn="r" eaLnBrk="1" hangingPunct="1"/>
            <a:r>
              <a:rPr lang="ar-SA" sz="6000" smtClean="0"/>
              <a:t>النتائج</a:t>
            </a:r>
            <a:endParaRPr lang="en-US" sz="6000" smtClean="0"/>
          </a:p>
        </p:txBody>
      </p:sp>
      <p:sp>
        <p:nvSpPr>
          <p:cNvPr id="33795" name="Rectangle 5"/>
          <p:cNvSpPr>
            <a:spLocks noChangeArrowheads="1"/>
          </p:cNvSpPr>
          <p:nvPr/>
        </p:nvSpPr>
        <p:spPr bwMode="auto">
          <a:xfrm>
            <a:off x="58738" y="1185863"/>
            <a:ext cx="8948737"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tabLst>
                <a:tab pos="3203575" algn="r"/>
              </a:tabLst>
            </a:pPr>
            <a:endParaRPr lang="en-US"/>
          </a:p>
          <a:p>
            <a:pPr>
              <a:tabLst>
                <a:tab pos="3203575" algn="r"/>
              </a:tabLst>
            </a:pPr>
            <a:r>
              <a:rPr lang="ar-SA" sz="3600"/>
              <a:t>المعطيات التي يجمعها الباحث بواسطة المشاهدات والقياسات,</a:t>
            </a:r>
          </a:p>
          <a:p>
            <a:pPr>
              <a:tabLst>
                <a:tab pos="3203575" algn="r"/>
              </a:tabLst>
            </a:pPr>
            <a:r>
              <a:rPr lang="ar-SA" sz="3600"/>
              <a:t> بهدف فحص فرضية البحث.</a:t>
            </a:r>
          </a:p>
          <a:p>
            <a:pPr>
              <a:tabLst>
                <a:tab pos="3203575" algn="r"/>
              </a:tabLst>
            </a:pPr>
            <a:r>
              <a:rPr lang="ar-SA" sz="3600"/>
              <a:t> تعرض النتائج بواسطة جداول معطيات او صور. </a:t>
            </a:r>
          </a:p>
          <a:p>
            <a:pPr>
              <a:tabLst>
                <a:tab pos="3203575" algn="r"/>
              </a:tabLst>
            </a:pPr>
            <a:r>
              <a:rPr lang="ar-SA" sz="3600"/>
              <a:t>بعد ترتيب النتائج بحسب المتغيرات, من الممكن ان نميز </a:t>
            </a:r>
          </a:p>
          <a:p>
            <a:pPr>
              <a:tabLst>
                <a:tab pos="3203575" algn="r"/>
              </a:tabLst>
            </a:pPr>
            <a:r>
              <a:rPr lang="ar-SA" sz="3600"/>
              <a:t>توجه أو ميل مثير للاهتمام في النتائج</a:t>
            </a:r>
          </a:p>
          <a:p>
            <a:pPr>
              <a:tabLst>
                <a:tab pos="3203575" algn="r"/>
              </a:tabLst>
            </a:pPr>
            <a:r>
              <a:rPr lang="ar-SA" sz="3600"/>
              <a:t> أو نتائج شاذة يجب تفسيرها.</a:t>
            </a:r>
          </a:p>
        </p:txBody>
      </p:sp>
    </p:spTree>
    <p:extLst>
      <p:ext uri="{BB962C8B-B14F-4D97-AF65-F5344CB8AC3E}">
        <p14:creationId xmlns:p14="http://schemas.microsoft.com/office/powerpoint/2010/main" val="3182182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flipH="1">
            <a:off x="568712" y="810420"/>
            <a:ext cx="7865430" cy="784203"/>
          </a:xfrm>
        </p:spPr>
        <p:txBody>
          <a:bodyPr>
            <a:normAutofit/>
          </a:bodyPr>
          <a:lstStyle/>
          <a:p>
            <a:pPr algn="r" eaLnBrk="1" hangingPunct="1"/>
            <a:r>
              <a:rPr lang="ar-SA" dirty="0" smtClean="0"/>
              <a:t>البحث العلمي</a:t>
            </a:r>
            <a:endParaRPr lang="en-US" dirty="0" smtClean="0"/>
          </a:p>
        </p:txBody>
      </p:sp>
      <p:sp>
        <p:nvSpPr>
          <p:cNvPr id="9219" name="Rectangle 3"/>
          <p:cNvSpPr>
            <a:spLocks noGrp="1" noChangeArrowheads="1"/>
          </p:cNvSpPr>
          <p:nvPr>
            <p:ph type="body" idx="1"/>
          </p:nvPr>
        </p:nvSpPr>
        <p:spPr>
          <a:xfrm>
            <a:off x="539750" y="1916113"/>
            <a:ext cx="8229600" cy="4411662"/>
          </a:xfrm>
        </p:spPr>
        <p:txBody>
          <a:bodyPr/>
          <a:lstStyle/>
          <a:p>
            <a:pPr marL="0" indent="0" eaLnBrk="1" hangingPunct="1">
              <a:buNone/>
            </a:pPr>
            <a:r>
              <a:rPr lang="ar-SA" sz="2600" dirty="0" smtClean="0"/>
              <a:t>ما هي مراحل البحث العلمي؟</a:t>
            </a:r>
          </a:p>
          <a:p>
            <a:pPr eaLnBrk="1" hangingPunct="1"/>
            <a:r>
              <a:rPr lang="ar-SA" sz="2600" dirty="0" smtClean="0"/>
              <a:t>اجراء تجربة .</a:t>
            </a:r>
          </a:p>
          <a:p>
            <a:pPr eaLnBrk="1" hangingPunct="1"/>
            <a:r>
              <a:rPr lang="ar-SA" sz="2600" dirty="0" smtClean="0"/>
              <a:t>طرح الاسئلة.</a:t>
            </a:r>
          </a:p>
          <a:p>
            <a:pPr eaLnBrk="1" hangingPunct="1"/>
            <a:r>
              <a:rPr lang="ar-SA" sz="2600" dirty="0" smtClean="0"/>
              <a:t>الفرضية.</a:t>
            </a:r>
          </a:p>
          <a:p>
            <a:pPr eaLnBrk="1" hangingPunct="1"/>
            <a:r>
              <a:rPr lang="ar-SA" sz="2600" dirty="0" smtClean="0"/>
              <a:t>تخطيط التجربة</a:t>
            </a:r>
          </a:p>
          <a:p>
            <a:pPr eaLnBrk="1" hangingPunct="1"/>
            <a:r>
              <a:rPr lang="ar-SA" sz="2600" dirty="0" smtClean="0"/>
              <a:t>الضابط  والتكرار.</a:t>
            </a:r>
          </a:p>
          <a:p>
            <a:pPr eaLnBrk="1" hangingPunct="1"/>
            <a:r>
              <a:rPr lang="ar-SA" sz="2600" dirty="0" smtClean="0"/>
              <a:t>النتائج والاستنتاجات.</a:t>
            </a:r>
          </a:p>
          <a:p>
            <a:pPr eaLnBrk="1" hangingPunct="1"/>
            <a:r>
              <a:rPr lang="ar-SA" sz="2600" dirty="0" smtClean="0"/>
              <a:t>نقاش ملخص في المجموعة. </a:t>
            </a:r>
          </a:p>
          <a:p>
            <a:pPr eaLnBrk="1" hangingPunct="1"/>
            <a:endParaRPr lang="en-US" sz="2600" dirty="0" smtClean="0"/>
          </a:p>
        </p:txBody>
      </p:sp>
    </p:spTree>
    <p:extLst>
      <p:ext uri="{BB962C8B-B14F-4D97-AF65-F5344CB8AC3E}">
        <p14:creationId xmlns:p14="http://schemas.microsoft.com/office/powerpoint/2010/main" val="1571734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מציין מיקום תוכן 2"/>
          <p:cNvSpPr>
            <a:spLocks noGrp="1"/>
          </p:cNvSpPr>
          <p:nvPr>
            <p:ph idx="4294967295"/>
          </p:nvPr>
        </p:nvSpPr>
        <p:spPr/>
        <p:txBody>
          <a:bodyPr>
            <a:normAutofit fontScale="92500"/>
          </a:bodyPr>
          <a:lstStyle/>
          <a:p>
            <a:pPr eaLnBrk="1" hangingPunct="1"/>
            <a:r>
              <a:rPr lang="ar-SA" sz="2800" b="1" dirty="0" smtClean="0">
                <a:solidFill>
                  <a:srgbClr val="002060"/>
                </a:solidFill>
              </a:rPr>
              <a:t>نتيجة كيفية: هي نتيجة لا يمكن ان تقاس بشكل دقيق وعلى الاغلب تكون مبنية على تخمين عشوائي للمشاهد.</a:t>
            </a:r>
            <a:r>
              <a:rPr lang="he-IL" sz="2800" b="1" dirty="0" smtClean="0">
                <a:solidFill>
                  <a:srgbClr val="002060"/>
                </a:solidFill>
              </a:rPr>
              <a:t> </a:t>
            </a:r>
          </a:p>
          <a:p>
            <a:pPr eaLnBrk="1" hangingPunct="1"/>
            <a:r>
              <a:rPr lang="ar-SA" sz="2800" b="1" dirty="0" smtClean="0">
                <a:solidFill>
                  <a:srgbClr val="002060"/>
                </a:solidFill>
              </a:rPr>
              <a:t>نتيجة كمية: هي نتيجة من الممكن قياسها بشكل دقيق وبوحدات مطلقة.</a:t>
            </a:r>
            <a:r>
              <a:rPr lang="he-IL" sz="2800" b="1" dirty="0" smtClean="0">
                <a:solidFill>
                  <a:srgbClr val="002060"/>
                </a:solidFill>
              </a:rPr>
              <a:t> </a:t>
            </a:r>
          </a:p>
          <a:p>
            <a:pPr eaLnBrk="1" hangingPunct="1"/>
            <a:r>
              <a:rPr lang="ar-SA" sz="2800" b="1" dirty="0" smtClean="0">
                <a:solidFill>
                  <a:srgbClr val="002060"/>
                </a:solidFill>
              </a:rPr>
              <a:t>نتيجة كمية منفصلة</a:t>
            </a:r>
            <a:r>
              <a:rPr lang="he-IL" sz="2800" b="1" dirty="0" smtClean="0">
                <a:solidFill>
                  <a:srgbClr val="002060"/>
                </a:solidFill>
              </a:rPr>
              <a:t> – </a:t>
            </a:r>
            <a:r>
              <a:rPr lang="ar-SA" sz="2800" b="1" dirty="0" smtClean="0">
                <a:solidFill>
                  <a:srgbClr val="002060"/>
                </a:solidFill>
              </a:rPr>
              <a:t>قيم ناتجة عن نتيجة عد، او تقسيم لوحدات وليست قياساً. في العوامل من هذا النوع لا يمكن ان </a:t>
            </a:r>
            <a:r>
              <a:rPr lang="he-IL" sz="2800" b="1" dirty="0" smtClean="0">
                <a:solidFill>
                  <a:srgbClr val="002060"/>
                </a:solidFill>
              </a:rPr>
              <a:t> </a:t>
            </a:r>
            <a:r>
              <a:rPr lang="ar-SA" sz="2800" b="1" dirty="0" smtClean="0">
                <a:solidFill>
                  <a:srgbClr val="002060"/>
                </a:solidFill>
              </a:rPr>
              <a:t>نضيف بين القيم قيماً صاحبة معنى كمي.(تعرض النتائج في رسم بياني اعمدة)</a:t>
            </a:r>
            <a:endParaRPr lang="he-IL" sz="2800" b="1" dirty="0" smtClean="0">
              <a:solidFill>
                <a:srgbClr val="002060"/>
              </a:solidFill>
            </a:endParaRPr>
          </a:p>
          <a:p>
            <a:r>
              <a:rPr lang="ar-SA" sz="2800" b="1" dirty="0" smtClean="0">
                <a:solidFill>
                  <a:srgbClr val="002060"/>
                </a:solidFill>
              </a:rPr>
              <a:t>نتيجة كمية متواصلة: هي عوامل لها قيم ناتجة عن قياس. تصف تواصل كمي بحيث من الممكن ان نضيف عدد غير نهائي من القيم الاضافية صاحبة معنى كمي</a:t>
            </a:r>
            <a:r>
              <a:rPr lang="ar-SA" sz="2800" b="1" dirty="0">
                <a:solidFill>
                  <a:srgbClr val="002060"/>
                </a:solidFill>
              </a:rPr>
              <a:t>.(تعرض النتائج في رسم بياني </a:t>
            </a:r>
            <a:r>
              <a:rPr lang="ar-SA" sz="2800" b="1" dirty="0" smtClean="0">
                <a:solidFill>
                  <a:srgbClr val="002060"/>
                </a:solidFill>
              </a:rPr>
              <a:t>متواصل)</a:t>
            </a:r>
            <a:endParaRPr lang="en-US" sz="2800" b="1" dirty="0" smtClean="0">
              <a:solidFill>
                <a:srgbClr val="002060"/>
              </a:solidFill>
            </a:endParaRPr>
          </a:p>
        </p:txBody>
      </p:sp>
      <p:sp>
        <p:nvSpPr>
          <p:cNvPr id="35843" name="Rectangle 6"/>
          <p:cNvSpPr>
            <a:spLocks noChangeArrowheads="1"/>
          </p:cNvSpPr>
          <p:nvPr/>
        </p:nvSpPr>
        <p:spPr bwMode="auto">
          <a:xfrm>
            <a:off x="2054225" y="446088"/>
            <a:ext cx="57356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rtl="1" eaLnBrk="0" hangingPunct="0">
              <a:buFontTx/>
              <a:buAutoNum type="arabicPeriod"/>
            </a:pPr>
            <a:r>
              <a:rPr lang="ar-AE" sz="6000" b="1">
                <a:solidFill>
                  <a:schemeClr val="tx2"/>
                </a:solidFill>
              </a:rPr>
              <a:t>معالجة وعرض ال</a:t>
            </a:r>
            <a:r>
              <a:rPr lang="ar-SA" sz="6000" b="1">
                <a:solidFill>
                  <a:schemeClr val="tx2"/>
                </a:solidFill>
              </a:rPr>
              <a:t>نتائج</a:t>
            </a:r>
          </a:p>
        </p:txBody>
      </p:sp>
    </p:spTree>
    <p:extLst>
      <p:ext uri="{BB962C8B-B14F-4D97-AF65-F5344CB8AC3E}">
        <p14:creationId xmlns:p14="http://schemas.microsoft.com/office/powerpoint/2010/main" val="756418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914400" y="1557338"/>
            <a:ext cx="8229600" cy="4411662"/>
          </a:xfrm>
        </p:spPr>
        <p:txBody>
          <a:bodyPr/>
          <a:lstStyle/>
          <a:p>
            <a:pPr eaLnBrk="1" hangingPunct="1">
              <a:buFont typeface="Wingdings" pitchFamily="2" charset="2"/>
              <a:buNone/>
            </a:pPr>
            <a:r>
              <a:rPr lang="ar-SA" smtClean="0"/>
              <a:t>الاستنتاج هو الجواب المؤكد والمدعوم علميا  لسؤال البحث, والذي يلخص نتائج بحث المتغيرات التي ضمها البحث. في الاستنتاج ننظر الى الفرضية بنظرة ناقدة لكي نصل الى قرار هل نؤكدها ام ننفيها. كي نصل لاستنتاج حقيقي وموثوق يجب ان تكون النتائج معبرة وصادقة. </a:t>
            </a:r>
          </a:p>
          <a:p>
            <a:pPr eaLnBrk="1" hangingPunct="1">
              <a:buFont typeface="Wingdings" pitchFamily="2" charset="2"/>
              <a:buNone/>
            </a:pPr>
            <a:r>
              <a:rPr lang="ar-SA" smtClean="0"/>
              <a:t>يمكن الوصول الى نتائج كهذه عن طريق اجراء أعمال مثل : قياس دقيق, وتحاشي الاخطاء القياسية, تكرار التجربة, وفحص عيَنة معبرة </a:t>
            </a:r>
            <a:endParaRPr lang="en-US" smtClean="0"/>
          </a:p>
        </p:txBody>
      </p:sp>
      <p:sp>
        <p:nvSpPr>
          <p:cNvPr id="36867" name="Rectangle 4"/>
          <p:cNvSpPr>
            <a:spLocks noChangeArrowheads="1"/>
          </p:cNvSpPr>
          <p:nvPr/>
        </p:nvSpPr>
        <p:spPr bwMode="auto">
          <a:xfrm>
            <a:off x="5368925" y="446088"/>
            <a:ext cx="24209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rtl="1" eaLnBrk="0" hangingPunct="0">
              <a:buFontTx/>
              <a:buAutoNum type="arabicPeriod"/>
            </a:pPr>
            <a:r>
              <a:rPr lang="ar-SA" sz="6000" b="1">
                <a:solidFill>
                  <a:schemeClr val="tx2"/>
                </a:solidFill>
              </a:rPr>
              <a:t>الاستنتاج</a:t>
            </a:r>
          </a:p>
        </p:txBody>
      </p:sp>
    </p:spTree>
    <p:extLst>
      <p:ext uri="{BB962C8B-B14F-4D97-AF65-F5344CB8AC3E}">
        <p14:creationId xmlns:p14="http://schemas.microsoft.com/office/powerpoint/2010/main" val="2744045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marL="0" indent="0" algn="ctr">
              <a:buNone/>
            </a:pPr>
            <a:r>
              <a:rPr lang="ar-SA" sz="4400" b="1" dirty="0" smtClean="0"/>
              <a:t>نقاش ملخص في المجموعة</a:t>
            </a:r>
            <a:endParaRPr lang="he-IL" sz="4400" b="1" dirty="0"/>
          </a:p>
        </p:txBody>
      </p:sp>
    </p:spTree>
    <p:extLst>
      <p:ext uri="{BB962C8B-B14F-4D97-AF65-F5344CB8AC3E}">
        <p14:creationId xmlns:p14="http://schemas.microsoft.com/office/powerpoint/2010/main" val="3193746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755650" y="-44450"/>
            <a:ext cx="7218363"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rtl="1" eaLnBrk="0" hangingPunct="0"/>
            <a:r>
              <a:rPr lang="ar-SY" b="1" u="sng" dirty="0" smtClean="0">
                <a:solidFill>
                  <a:srgbClr val="0000CC"/>
                </a:solidFill>
                <a:latin typeface="Calibri" pitchFamily="34" charset="0"/>
                <a:cs typeface="Calibri" pitchFamily="34" charset="0"/>
              </a:rPr>
              <a:t>تخطيط </a:t>
            </a:r>
            <a:r>
              <a:rPr lang="ar-SY" b="1" u="sng" dirty="0">
                <a:solidFill>
                  <a:srgbClr val="0000CC"/>
                </a:solidFill>
                <a:latin typeface="Calibri" pitchFamily="34" charset="0"/>
                <a:cs typeface="Calibri" pitchFamily="34" charset="0"/>
              </a:rPr>
              <a:t>تجربة (مُراقبة)</a:t>
            </a:r>
            <a:endParaRPr lang="en-US" dirty="0"/>
          </a:p>
          <a:p>
            <a:pPr rtl="1" eaLnBrk="0" hangingPunct="0"/>
            <a:r>
              <a:rPr lang="ar-SY" b="1" dirty="0">
                <a:latin typeface="Calibri" pitchFamily="34" charset="0"/>
                <a:cs typeface="Calibri" pitchFamily="34" charset="0"/>
              </a:rPr>
              <a:t>أسماء الطلاب </a:t>
            </a:r>
            <a:r>
              <a:rPr lang="ar-SY" dirty="0">
                <a:latin typeface="Calibri" pitchFamily="34" charset="0"/>
                <a:cs typeface="Calibri" pitchFamily="34" charset="0"/>
              </a:rPr>
              <a:t>_________________________________</a:t>
            </a:r>
            <a:endParaRPr lang="en-US" dirty="0"/>
          </a:p>
          <a:p>
            <a:pPr rtl="1" eaLnBrk="0" hangingPunct="0"/>
            <a:r>
              <a:rPr lang="ar-SY" b="1" dirty="0">
                <a:latin typeface="Calibri" pitchFamily="34" charset="0"/>
                <a:cs typeface="Calibri" pitchFamily="34" charset="0"/>
              </a:rPr>
              <a:t>الصف</a:t>
            </a:r>
            <a:r>
              <a:rPr lang="ar-SY" dirty="0">
                <a:latin typeface="Calibri" pitchFamily="34" charset="0"/>
                <a:cs typeface="Calibri" pitchFamily="34" charset="0"/>
              </a:rPr>
              <a:t> _____________</a:t>
            </a:r>
            <a:endParaRPr lang="en-US" dirty="0"/>
          </a:p>
          <a:p>
            <a:pPr rtl="1" eaLnBrk="0" hangingPunct="0"/>
            <a:r>
              <a:rPr lang="ar-SY" b="1" dirty="0">
                <a:latin typeface="Calibri" pitchFamily="34" charset="0"/>
                <a:cs typeface="Calibri" pitchFamily="34" charset="0"/>
              </a:rPr>
              <a:t>سؤال البحث</a:t>
            </a:r>
            <a:r>
              <a:rPr lang="ar-SY" dirty="0">
                <a:latin typeface="Calibri" pitchFamily="34" charset="0"/>
                <a:cs typeface="Calibri" pitchFamily="34" charset="0"/>
              </a:rPr>
              <a:t> __________________________________</a:t>
            </a:r>
            <a:endParaRPr lang="en-US" dirty="0"/>
          </a:p>
          <a:p>
            <a:pPr rtl="1" eaLnBrk="0" hangingPunct="0"/>
            <a:r>
              <a:rPr lang="ar-SY" b="1" dirty="0">
                <a:latin typeface="Calibri" pitchFamily="34" charset="0"/>
                <a:cs typeface="Calibri" pitchFamily="34" charset="0"/>
              </a:rPr>
              <a:t>فرضية البحث التي ستُفحَص في التجربة</a:t>
            </a:r>
            <a:br>
              <a:rPr lang="ar-SY" b="1" dirty="0">
                <a:latin typeface="Calibri" pitchFamily="34" charset="0"/>
                <a:cs typeface="Calibri" pitchFamily="34" charset="0"/>
              </a:rPr>
            </a:br>
            <a:r>
              <a:rPr lang="ar-SY" dirty="0">
                <a:latin typeface="Calibri" pitchFamily="34" charset="0"/>
                <a:cs typeface="Calibri" pitchFamily="34" charset="0"/>
              </a:rPr>
              <a:t>______________________________________________</a:t>
            </a:r>
            <a:endParaRPr lang="en-US" dirty="0"/>
          </a:p>
          <a:p>
            <a:pPr rtl="1" eaLnBrk="0" hangingPunct="0"/>
            <a:r>
              <a:rPr lang="he-IL" dirty="0">
                <a:latin typeface="Calibri" pitchFamily="34" charset="0"/>
                <a:cs typeface="Calibri" pitchFamily="34" charset="0"/>
              </a:rPr>
              <a:t>______________________________________________</a:t>
            </a:r>
            <a:endParaRPr lang="en-US" dirty="0"/>
          </a:p>
          <a:p>
            <a:pPr rtl="1" eaLnBrk="0" hangingPunct="0"/>
            <a:r>
              <a:rPr lang="he-IL" dirty="0">
                <a:latin typeface="Calibri" pitchFamily="34" charset="0"/>
                <a:cs typeface="Calibri" pitchFamily="34" charset="0"/>
              </a:rPr>
              <a:t>______________________________________________</a:t>
            </a:r>
            <a:endParaRPr lang="en-US" dirty="0"/>
          </a:p>
          <a:p>
            <a:pPr rtl="1" eaLnBrk="0" hangingPunct="0"/>
            <a:r>
              <a:rPr lang="ar-LB" b="1" dirty="0">
                <a:latin typeface="Calibri" pitchFamily="34" charset="0"/>
                <a:cs typeface="Calibri" pitchFamily="34" charset="0"/>
              </a:rPr>
              <a:t>مجرى</a:t>
            </a:r>
            <a:r>
              <a:rPr lang="ar-SY" b="1" dirty="0">
                <a:latin typeface="Calibri" pitchFamily="34" charset="0"/>
                <a:cs typeface="Calibri" pitchFamily="34" charset="0"/>
              </a:rPr>
              <a:t> </a:t>
            </a:r>
            <a:r>
              <a:rPr lang="ar-SY" b="1" dirty="0" err="1">
                <a:latin typeface="Calibri" pitchFamily="34" charset="0"/>
                <a:cs typeface="Calibri" pitchFamily="34" charset="0"/>
              </a:rPr>
              <a:t>التجربةأ</a:t>
            </a:r>
            <a:r>
              <a:rPr lang="ar-SY" b="1" dirty="0">
                <a:latin typeface="Calibri" pitchFamily="34" charset="0"/>
                <a:cs typeface="Calibri" pitchFamily="34" charset="0"/>
              </a:rPr>
              <a:t>. </a:t>
            </a:r>
            <a:r>
              <a:rPr lang="ar-LB" b="1" dirty="0">
                <a:latin typeface="Calibri" pitchFamily="34" charset="0"/>
                <a:cs typeface="Calibri" pitchFamily="34" charset="0"/>
              </a:rPr>
              <a:t>عزل العوامل</a:t>
            </a:r>
            <a:endParaRPr lang="en-US" dirty="0"/>
          </a:p>
          <a:p>
            <a:pPr rtl="1" eaLnBrk="0" hangingPunct="0"/>
            <a:r>
              <a:rPr lang="ar-SY" b="1" dirty="0">
                <a:latin typeface="Calibri" pitchFamily="34" charset="0"/>
                <a:cs typeface="Calibri" pitchFamily="34" charset="0"/>
              </a:rPr>
              <a:t>العامل المؤثر</a:t>
            </a:r>
            <a:r>
              <a:rPr lang="ar-SY" dirty="0">
                <a:latin typeface="Calibri" pitchFamily="34" charset="0"/>
                <a:cs typeface="Calibri" pitchFamily="34" charset="0"/>
              </a:rPr>
              <a:t> الذي اخترتموه لفحص تأثيره في التجربة هو(+ وحدة القياس):</a:t>
            </a:r>
            <a:br>
              <a:rPr lang="ar-SY" dirty="0">
                <a:latin typeface="Calibri" pitchFamily="34" charset="0"/>
                <a:cs typeface="Calibri" pitchFamily="34" charset="0"/>
              </a:rPr>
            </a:br>
            <a:r>
              <a:rPr lang="ar-SY" dirty="0">
                <a:latin typeface="Calibri" pitchFamily="34" charset="0"/>
                <a:cs typeface="Calibri" pitchFamily="34" charset="0"/>
              </a:rPr>
              <a:t>______________________________________________</a:t>
            </a:r>
            <a:endParaRPr lang="en-US" dirty="0"/>
          </a:p>
          <a:p>
            <a:pPr rtl="1" eaLnBrk="0" hangingPunct="0"/>
            <a:r>
              <a:rPr lang="ar-SY" b="1" dirty="0">
                <a:latin typeface="Calibri" pitchFamily="34" charset="0"/>
                <a:cs typeface="Calibri" pitchFamily="34" charset="0"/>
              </a:rPr>
              <a:t>باقي العوامل المؤثرة تبقى ثابتة</a:t>
            </a:r>
            <a:r>
              <a:rPr lang="ar-SY" dirty="0">
                <a:latin typeface="Calibri" pitchFamily="34" charset="0"/>
                <a:cs typeface="Calibri" pitchFamily="34" charset="0"/>
              </a:rPr>
              <a:t> بحسب التفصيل التالي</a:t>
            </a:r>
            <a:br>
              <a:rPr lang="ar-SY" dirty="0">
                <a:latin typeface="Calibri" pitchFamily="34" charset="0"/>
                <a:cs typeface="Calibri" pitchFamily="34" charset="0"/>
              </a:rPr>
            </a:br>
            <a:r>
              <a:rPr lang="ar-SY" dirty="0">
                <a:latin typeface="Calibri" pitchFamily="34" charset="0"/>
                <a:cs typeface="Calibri" pitchFamily="34" charset="0"/>
              </a:rPr>
              <a:t>______________________________________________</a:t>
            </a:r>
            <a:endParaRPr lang="en-US" dirty="0"/>
          </a:p>
          <a:p>
            <a:pPr rtl="1" eaLnBrk="0" hangingPunct="0"/>
            <a:r>
              <a:rPr lang="he-IL" dirty="0">
                <a:latin typeface="Calibri" pitchFamily="34" charset="0"/>
                <a:cs typeface="Calibri" pitchFamily="34" charset="0"/>
              </a:rPr>
              <a:t>______________________________________________</a:t>
            </a:r>
            <a:endParaRPr lang="en-US" dirty="0"/>
          </a:p>
          <a:p>
            <a:pPr rtl="1" eaLnBrk="0" hangingPunct="0"/>
            <a:r>
              <a:rPr lang="ar-SY" b="1" dirty="0">
                <a:latin typeface="Calibri" pitchFamily="34" charset="0"/>
                <a:cs typeface="Calibri" pitchFamily="34" charset="0"/>
              </a:rPr>
              <a:t>العامل </a:t>
            </a:r>
            <a:r>
              <a:rPr lang="ar-SY" b="1" dirty="0" smtClean="0">
                <a:latin typeface="Calibri" pitchFamily="34" charset="0"/>
                <a:cs typeface="Calibri" pitchFamily="34" charset="0"/>
              </a:rPr>
              <a:t>المت</a:t>
            </a:r>
            <a:r>
              <a:rPr lang="ar-SA" b="1" dirty="0" smtClean="0">
                <a:latin typeface="Calibri" pitchFamily="34" charset="0"/>
                <a:cs typeface="Calibri" pitchFamily="34" charset="0"/>
              </a:rPr>
              <a:t>علق</a:t>
            </a:r>
            <a:r>
              <a:rPr lang="ar-SY" b="1" dirty="0" smtClean="0">
                <a:latin typeface="Calibri" pitchFamily="34" charset="0"/>
                <a:cs typeface="Calibri" pitchFamily="34" charset="0"/>
              </a:rPr>
              <a:t> </a:t>
            </a:r>
            <a:r>
              <a:rPr lang="ar-SY" b="1" dirty="0">
                <a:latin typeface="Calibri" pitchFamily="34" charset="0"/>
                <a:cs typeface="Calibri" pitchFamily="34" charset="0"/>
              </a:rPr>
              <a:t>الذي اخترتموه لفحص التأثير عليه:</a:t>
            </a:r>
            <a:endParaRPr lang="en-US" dirty="0"/>
          </a:p>
          <a:p>
            <a:pPr rtl="1" eaLnBrk="0" hangingPunct="0"/>
            <a:r>
              <a:rPr lang="he-IL" dirty="0">
                <a:latin typeface="Calibri" pitchFamily="34" charset="0"/>
                <a:cs typeface="Calibri" pitchFamily="34" charset="0"/>
              </a:rPr>
              <a:t>______________________________________________</a:t>
            </a:r>
            <a:endParaRPr lang="en-US" dirty="0"/>
          </a:p>
          <a:p>
            <a:pPr rtl="1" eaLnBrk="0" hangingPunct="0"/>
            <a:r>
              <a:rPr lang="ar-SY" b="1" dirty="0">
                <a:latin typeface="Calibri" pitchFamily="34" charset="0"/>
                <a:cs typeface="Calibri" pitchFamily="34" charset="0"/>
              </a:rPr>
              <a:t>ب. طريقة قياس العامل </a:t>
            </a:r>
            <a:r>
              <a:rPr lang="ar-SY" b="1" dirty="0" smtClean="0">
                <a:latin typeface="Calibri" pitchFamily="34" charset="0"/>
                <a:cs typeface="Calibri" pitchFamily="34" charset="0"/>
              </a:rPr>
              <a:t>الم</a:t>
            </a:r>
            <a:r>
              <a:rPr lang="ar-SA" b="1" dirty="0" smtClean="0">
                <a:latin typeface="Calibri" pitchFamily="34" charset="0"/>
                <a:cs typeface="Calibri" pitchFamily="34" charset="0"/>
              </a:rPr>
              <a:t>تعلق</a:t>
            </a:r>
            <a:r>
              <a:rPr lang="ar-SY" b="1" dirty="0" smtClean="0">
                <a:latin typeface="Calibri" pitchFamily="34" charset="0"/>
                <a:cs typeface="Calibri" pitchFamily="34" charset="0"/>
              </a:rPr>
              <a:t>:</a:t>
            </a:r>
            <a:endParaRPr lang="en-US" dirty="0"/>
          </a:p>
          <a:p>
            <a:pPr eaLnBrk="0" hangingPunct="0"/>
            <a:endParaRPr lang="en-US" dirty="0"/>
          </a:p>
        </p:txBody>
      </p:sp>
      <p:graphicFrame>
        <p:nvGraphicFramePr>
          <p:cNvPr id="94276" name="Group 68"/>
          <p:cNvGraphicFramePr>
            <a:graphicFrameLocks noGrp="1"/>
          </p:cNvGraphicFramePr>
          <p:nvPr>
            <p:extLst>
              <p:ext uri="{D42A27DB-BD31-4B8C-83A1-F6EECF244321}">
                <p14:modId xmlns:p14="http://schemas.microsoft.com/office/powerpoint/2010/main" val="3177628319"/>
              </p:ext>
            </p:extLst>
          </p:nvPr>
        </p:nvGraphicFramePr>
        <p:xfrm>
          <a:off x="1908175" y="5013325"/>
          <a:ext cx="5551488" cy="1706816"/>
        </p:xfrm>
        <a:graphic>
          <a:graphicData uri="http://schemas.openxmlformats.org/drawingml/2006/table">
            <a:tbl>
              <a:tblPr rtl="1"/>
              <a:tblGrid>
                <a:gridCol w="1131888"/>
                <a:gridCol w="1000125"/>
                <a:gridCol w="1222375"/>
                <a:gridCol w="1206500"/>
                <a:gridCol w="990600"/>
              </a:tblGrid>
              <a:tr h="1310405">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dirty="0" smtClean="0">
                          <a:ln>
                            <a:noFill/>
                          </a:ln>
                          <a:solidFill>
                            <a:schemeClr val="tx1"/>
                          </a:solidFill>
                          <a:effectLst/>
                          <a:latin typeface="Calibri" pitchFamily="34" charset="0"/>
                          <a:cs typeface="Calibri" pitchFamily="34" charset="0"/>
                        </a:rPr>
                        <a:t>اسم العامل المت</a:t>
                      </a:r>
                      <a:r>
                        <a:rPr kumimoji="0" lang="ar-SA" sz="2000" b="1" i="0" u="none" strike="noStrike" cap="none" normalizeH="0" baseline="0" dirty="0" smtClean="0">
                          <a:ln>
                            <a:noFill/>
                          </a:ln>
                          <a:solidFill>
                            <a:schemeClr val="tx1"/>
                          </a:solidFill>
                          <a:effectLst/>
                          <a:latin typeface="Calibri" pitchFamily="34" charset="0"/>
                          <a:cs typeface="Calibri" pitchFamily="34" charset="0"/>
                        </a:rPr>
                        <a:t>علق</a:t>
                      </a:r>
                      <a:endParaRPr kumimoji="0" lang="ar-SY" sz="2000" b="0" i="0" u="none" strike="noStrike" cap="none" normalizeH="0" baseline="0" dirty="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smtClean="0">
                          <a:ln>
                            <a:noFill/>
                          </a:ln>
                          <a:solidFill>
                            <a:schemeClr val="tx1"/>
                          </a:solidFill>
                          <a:effectLst/>
                          <a:latin typeface="Calibri" pitchFamily="34" charset="0"/>
                          <a:cs typeface="Calibri" pitchFamily="34" charset="0"/>
                        </a:rPr>
                        <a:t>وحدات القياس</a:t>
                      </a:r>
                      <a:endParaRPr kumimoji="0" lang="ar-SY"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smtClean="0">
                          <a:ln>
                            <a:noFill/>
                          </a:ln>
                          <a:solidFill>
                            <a:schemeClr val="tx1"/>
                          </a:solidFill>
                          <a:effectLst/>
                          <a:latin typeface="Calibri" pitchFamily="34" charset="0"/>
                          <a:cs typeface="Calibri" pitchFamily="34" charset="0"/>
                        </a:rPr>
                        <a:t>طريقة القياس:</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smtClean="0">
                          <a:ln>
                            <a:noFill/>
                          </a:ln>
                          <a:solidFill>
                            <a:schemeClr val="tx1"/>
                          </a:solidFill>
                          <a:effectLst/>
                          <a:latin typeface="Calibri" pitchFamily="34" charset="0"/>
                          <a:cs typeface="Calibri" pitchFamily="34" charset="0"/>
                        </a:rPr>
                        <a:t>قياسات / مشاهدات</a:t>
                      </a:r>
                      <a:endParaRPr kumimoji="0" lang="ar-SY"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smtClean="0">
                          <a:ln>
                            <a:noFill/>
                          </a:ln>
                          <a:solidFill>
                            <a:schemeClr val="tx1"/>
                          </a:solidFill>
                          <a:effectLst/>
                          <a:latin typeface="Calibri" pitchFamily="34" charset="0"/>
                          <a:cs typeface="Calibri" pitchFamily="34" charset="0"/>
                        </a:rPr>
                        <a:t>أدوات القياس/ </a:t>
                      </a:r>
                      <a:r>
                        <a:rPr kumimoji="0" lang="ar-SY" altLang="zh-TW" sz="2000" b="1" i="0" u="none" strike="noStrike" cap="none" normalizeH="0" baseline="0" smtClean="0">
                          <a:ln>
                            <a:noFill/>
                          </a:ln>
                          <a:solidFill>
                            <a:schemeClr val="tx1"/>
                          </a:solidFill>
                          <a:effectLst/>
                          <a:latin typeface="Calibri" pitchFamily="34" charset="0"/>
                          <a:cs typeface="Calibri" pitchFamily="34" charset="0"/>
                        </a:rPr>
                        <a:t>وسائل المشاهدة</a:t>
                      </a:r>
                      <a:endParaRPr kumimoji="0" lang="ar-SY" altLang="zh-TW"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2000" b="1" i="0" u="none" strike="noStrike" cap="none" normalizeH="0" baseline="0" smtClean="0">
                          <a:ln>
                            <a:noFill/>
                          </a:ln>
                          <a:solidFill>
                            <a:schemeClr val="tx1"/>
                          </a:solidFill>
                          <a:effectLst/>
                          <a:latin typeface="Calibri" pitchFamily="34" charset="0"/>
                          <a:cs typeface="Calibri" pitchFamily="34" charset="0"/>
                        </a:rPr>
                        <a:t>تفاصيل</a:t>
                      </a:r>
                      <a:endParaRPr kumimoji="0" lang="ar-SY"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158">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Arial" charset="0"/>
                        <a:cs typeface="Arial"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597550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250825" y="227013"/>
            <a:ext cx="7493000"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rtl="1" eaLnBrk="0" hangingPunct="0"/>
            <a:r>
              <a:rPr lang="ar-SY" b="1">
                <a:latin typeface="Calibri" pitchFamily="34" charset="0"/>
                <a:cs typeface="Calibri" pitchFamily="34" charset="0"/>
              </a:rPr>
              <a:t>سير تنفيذ التجربة</a:t>
            </a:r>
            <a:endParaRPr lang="en-US"/>
          </a:p>
          <a:p>
            <a:pPr rtl="1" eaLnBrk="0" hangingPunct="0">
              <a:buFont typeface="Symbol" pitchFamily="18" charset="2"/>
              <a:buChar char=""/>
            </a:pPr>
            <a:r>
              <a:rPr lang="ar-SY">
                <a:latin typeface="Calibri" pitchFamily="34" charset="0"/>
                <a:cs typeface="Calibri" pitchFamily="34" charset="0"/>
              </a:rPr>
              <a:t>سجلوا جميع الفعاليات التي عليكم تنفيذها</a:t>
            </a:r>
            <a:r>
              <a:rPr lang="ar-LB">
                <a:latin typeface="Calibri" pitchFamily="34" charset="0"/>
                <a:cs typeface="Calibri" pitchFamily="34" charset="0"/>
              </a:rPr>
              <a:t>.</a:t>
            </a:r>
            <a:endParaRPr lang="en-US"/>
          </a:p>
          <a:p>
            <a:pPr rtl="1" eaLnBrk="0" hangingPunct="0">
              <a:buFont typeface="Symbol" pitchFamily="18" charset="2"/>
              <a:buChar char=""/>
            </a:pPr>
            <a:r>
              <a:rPr lang="ar-SY">
                <a:latin typeface="Calibri" pitchFamily="34" charset="0"/>
                <a:cs typeface="Calibri" pitchFamily="34" charset="0"/>
              </a:rPr>
              <a:t>من الممكن عرض تسلسل </a:t>
            </a:r>
            <a:r>
              <a:rPr lang="ar-LB">
                <a:latin typeface="Calibri" pitchFamily="34" charset="0"/>
                <a:cs typeface="Calibri" pitchFamily="34" charset="0"/>
              </a:rPr>
              <a:t>الفعاليات</a:t>
            </a:r>
            <a:r>
              <a:rPr lang="ar-SY">
                <a:latin typeface="Calibri" pitchFamily="34" charset="0"/>
                <a:cs typeface="Calibri" pitchFamily="34" charset="0"/>
              </a:rPr>
              <a:t> بواسطة مخطط جريان</a:t>
            </a:r>
            <a:r>
              <a:rPr lang="ar-LB">
                <a:latin typeface="Calibri" pitchFamily="34" charset="0"/>
                <a:cs typeface="Calibri" pitchFamily="34" charset="0"/>
              </a:rPr>
              <a:t>.</a:t>
            </a:r>
            <a:endParaRPr lang="en-US"/>
          </a:p>
          <a:p>
            <a:pPr rtl="1" eaLnBrk="0" hangingPunct="0">
              <a:buFont typeface="Symbol" pitchFamily="18" charset="2"/>
              <a:buChar char=""/>
            </a:pPr>
            <a:r>
              <a:rPr lang="ar-SY">
                <a:latin typeface="Calibri" pitchFamily="34" charset="0"/>
                <a:cs typeface="Calibri" pitchFamily="34" charset="0"/>
              </a:rPr>
              <a:t>خططوا تدريب مُسبق لطريقة القياس أو المشاهدة, حتى </a:t>
            </a:r>
            <a:r>
              <a:rPr lang="ar-LB">
                <a:latin typeface="Calibri" pitchFamily="34" charset="0"/>
                <a:cs typeface="Calibri" pitchFamily="34" charset="0"/>
              </a:rPr>
              <a:t>تت</a:t>
            </a:r>
            <a:r>
              <a:rPr lang="ar-SY">
                <a:latin typeface="Calibri" pitchFamily="34" charset="0"/>
                <a:cs typeface="Calibri" pitchFamily="34" charset="0"/>
              </a:rPr>
              <a:t>أكدوا من صحة ودقة النتائج</a:t>
            </a:r>
            <a:r>
              <a:rPr lang="ar-LB">
                <a:latin typeface="Calibri" pitchFamily="34" charset="0"/>
                <a:cs typeface="Calibri" pitchFamily="34" charset="0"/>
              </a:rPr>
              <a:t> التي ستحصلون عليها </a:t>
            </a:r>
            <a:endParaRPr lang="en-US"/>
          </a:p>
          <a:p>
            <a:pPr rtl="1" eaLnBrk="0" hangingPunct="0"/>
            <a:r>
              <a:rPr lang="ar-SY">
                <a:latin typeface="Calibri" pitchFamily="34" charset="0"/>
                <a:cs typeface="Calibri" pitchFamily="34" charset="0"/>
              </a:rPr>
              <a:t>لفحص فرضية البحث</a:t>
            </a:r>
            <a:r>
              <a:rPr lang="ar-LB">
                <a:latin typeface="Calibri" pitchFamily="34" charset="0"/>
                <a:cs typeface="Calibri" pitchFamily="34" charset="0"/>
              </a:rPr>
              <a:t>.</a:t>
            </a:r>
            <a:br>
              <a:rPr lang="ar-LB">
                <a:latin typeface="Calibri" pitchFamily="34" charset="0"/>
                <a:cs typeface="Calibri" pitchFamily="34" charset="0"/>
              </a:rPr>
            </a:br>
            <a:r>
              <a:rPr lang="ar-LB">
                <a:latin typeface="Calibri" pitchFamily="34" charset="0"/>
                <a:cs typeface="Calibri" pitchFamily="34" charset="0"/>
              </a:rPr>
              <a:t/>
            </a:r>
            <a:br>
              <a:rPr lang="ar-LB">
                <a:latin typeface="Calibri" pitchFamily="34" charset="0"/>
                <a:cs typeface="Calibri" pitchFamily="34" charset="0"/>
              </a:rPr>
            </a:br>
            <a:endParaRPr lang="en-US"/>
          </a:p>
          <a:p>
            <a:pPr eaLnBrk="0" hangingPunct="0"/>
            <a:endParaRPr lang="en-US"/>
          </a:p>
        </p:txBody>
      </p:sp>
      <p:graphicFrame>
        <p:nvGraphicFramePr>
          <p:cNvPr id="97517" name="Group 237"/>
          <p:cNvGraphicFramePr>
            <a:graphicFrameLocks noGrp="1"/>
          </p:cNvGraphicFramePr>
          <p:nvPr/>
        </p:nvGraphicFramePr>
        <p:xfrm>
          <a:off x="1547813" y="2420938"/>
          <a:ext cx="6335712" cy="4176712"/>
        </p:xfrm>
        <a:graphic>
          <a:graphicData uri="http://schemas.openxmlformats.org/drawingml/2006/table">
            <a:tbl>
              <a:tblPr rtl="1"/>
              <a:tblGrid>
                <a:gridCol w="436562"/>
                <a:gridCol w="2189163"/>
                <a:gridCol w="1627187"/>
                <a:gridCol w="2082800"/>
              </a:tblGrid>
              <a:tr h="27468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1200" b="1" i="0" u="none" strike="noStrike" cap="none" normalizeH="0" baseline="0" smtClean="0">
                          <a:ln>
                            <a:noFill/>
                          </a:ln>
                          <a:solidFill>
                            <a:schemeClr val="tx1"/>
                          </a:solidFill>
                          <a:effectLst/>
                          <a:latin typeface="Calibri" pitchFamily="34" charset="0"/>
                          <a:cs typeface="Calibri" pitchFamily="34" charset="0"/>
                        </a:rPr>
                        <a:t>الرقم</a:t>
                      </a:r>
                      <a:endParaRPr kumimoji="0" lang="ar-SY"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1200" b="1" i="0" u="none" strike="noStrike" cap="none" normalizeH="0" baseline="0" smtClean="0">
                          <a:ln>
                            <a:noFill/>
                          </a:ln>
                          <a:solidFill>
                            <a:schemeClr val="tx1"/>
                          </a:solidFill>
                          <a:effectLst/>
                          <a:latin typeface="Calibri" pitchFamily="34" charset="0"/>
                          <a:cs typeface="Calibri" pitchFamily="34" charset="0"/>
                        </a:rPr>
                        <a:t>الفعاليات التي يجب تنفيذها</a:t>
                      </a:r>
                      <a:endParaRPr kumimoji="0" lang="ar-SY"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Y" sz="1200" b="1" i="0" u="none" strike="noStrike" cap="none" normalizeH="0" baseline="0" smtClean="0">
                          <a:ln>
                            <a:noFill/>
                          </a:ln>
                          <a:solidFill>
                            <a:schemeClr val="tx1"/>
                          </a:solidFill>
                          <a:effectLst/>
                          <a:latin typeface="Calibri" pitchFamily="34" charset="0"/>
                          <a:cs typeface="Calibri" pitchFamily="34" charset="0"/>
                        </a:rPr>
                        <a:t>الأدوات والمواد اللازمة</a:t>
                      </a:r>
                      <a:endParaRPr kumimoji="0" lang="ar-SY"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1200" b="1" i="0" u="none" strike="noStrike" cap="none" normalizeH="0" baseline="0" smtClean="0">
                          <a:ln>
                            <a:noFill/>
                          </a:ln>
                          <a:solidFill>
                            <a:schemeClr val="tx1"/>
                          </a:solidFill>
                          <a:effectLst/>
                          <a:latin typeface="Calibri" pitchFamily="34" charset="0"/>
                          <a:cs typeface="Calibri" pitchFamily="34" charset="0"/>
                        </a:rPr>
                        <a:t>صعوبات التي يجب التغلب عليها</a:t>
                      </a:r>
                      <a:endParaRPr kumimoji="0" lang="ar-SA"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1</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2</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3</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4</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5</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6</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7</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754">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sz="1200" b="0" i="0" u="none" strike="noStrike" cap="none" normalizeH="0" baseline="0" smtClean="0">
                          <a:ln>
                            <a:noFill/>
                          </a:ln>
                          <a:solidFill>
                            <a:schemeClr val="tx1"/>
                          </a:solidFill>
                          <a:effectLst/>
                          <a:latin typeface="Calibri" pitchFamily="34" charset="0"/>
                          <a:cs typeface="Calibri" pitchFamily="34" charset="0"/>
                        </a:rPr>
                        <a:t>8</a:t>
                      </a:r>
                      <a:endParaRPr kumimoji="0" lang="he-IL" sz="18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he-IL" sz="2600" b="0" i="0" u="none" strike="noStrike" cap="none" normalizeH="0" baseline="0" smtClean="0">
                        <a:ln>
                          <a:noFill/>
                        </a:ln>
                        <a:solidFill>
                          <a:schemeClr val="tx1"/>
                        </a:solidFill>
                        <a:effectLst/>
                        <a:latin typeface="Arial" charset="0"/>
                        <a:cs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45696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מציין מיקום תוכן 2"/>
          <p:cNvSpPr>
            <a:spLocks noGrp="1"/>
          </p:cNvSpPr>
          <p:nvPr>
            <p:ph idx="4294967295"/>
          </p:nvPr>
        </p:nvSpPr>
        <p:spPr/>
        <p:txBody>
          <a:bodyPr/>
          <a:lstStyle/>
          <a:p>
            <a:pPr eaLnBrk="1" hangingPunct="1">
              <a:lnSpc>
                <a:spcPct val="90000"/>
              </a:lnSpc>
            </a:pPr>
            <a:r>
              <a:rPr lang="ar-SA" sz="2800" b="1" dirty="0" smtClean="0"/>
              <a:t>المشاهدة – هي المعلومات التي نستوعبها عن طريق الحواس: السمع، النظر(مثل اللون، التعكر، ظهور فقاعات غاز) ، الشم.</a:t>
            </a:r>
            <a:r>
              <a:rPr lang="he-IL" sz="2800" b="1" dirty="0" smtClean="0"/>
              <a:t> </a:t>
            </a:r>
            <a:endParaRPr lang="he-IL" sz="2100" b="1" dirty="0" smtClean="0"/>
          </a:p>
          <a:p>
            <a:pPr eaLnBrk="1" hangingPunct="1">
              <a:lnSpc>
                <a:spcPct val="90000"/>
              </a:lnSpc>
              <a:buFont typeface="Wingdings" pitchFamily="2" charset="2"/>
              <a:buNone/>
            </a:pPr>
            <a:r>
              <a:rPr lang="he-IL" sz="2100" b="1" dirty="0" smtClean="0"/>
              <a:t>    </a:t>
            </a:r>
            <a:r>
              <a:rPr lang="ar-SA" sz="2100" b="1" dirty="0" smtClean="0"/>
              <a:t>المشاهدات الكمية: مثل قياس درجة الحرارة او </a:t>
            </a:r>
            <a:r>
              <a:rPr lang="en-US" sz="2100" b="1" dirty="0" smtClean="0"/>
              <a:t>PH</a:t>
            </a:r>
            <a:r>
              <a:rPr lang="ar-SA" sz="2100" b="1" dirty="0" smtClean="0"/>
              <a:t>.</a:t>
            </a:r>
            <a:endParaRPr lang="he-IL" sz="2800" b="1" dirty="0" smtClean="0"/>
          </a:p>
          <a:p>
            <a:pPr eaLnBrk="1" hangingPunct="1">
              <a:lnSpc>
                <a:spcPct val="90000"/>
              </a:lnSpc>
            </a:pPr>
            <a:r>
              <a:rPr lang="ar-SA" sz="2800" b="1" dirty="0" smtClean="0"/>
              <a:t> جمع كل المشاهدات ( المشاهدات يجب ان تكون متنوعة).</a:t>
            </a:r>
            <a:endParaRPr lang="he-IL" sz="2100" b="1" dirty="0" smtClean="0"/>
          </a:p>
          <a:p>
            <a:pPr eaLnBrk="1" hangingPunct="1">
              <a:lnSpc>
                <a:spcPct val="90000"/>
              </a:lnSpc>
              <a:buFont typeface="Wingdings" pitchFamily="2" charset="2"/>
              <a:buNone/>
            </a:pPr>
            <a:endParaRPr lang="he-IL" sz="2800" b="1" dirty="0" smtClean="0"/>
          </a:p>
          <a:p>
            <a:pPr eaLnBrk="1" hangingPunct="1">
              <a:lnSpc>
                <a:spcPct val="90000"/>
              </a:lnSpc>
            </a:pPr>
            <a:r>
              <a:rPr lang="ar-SA" sz="2800" b="1" dirty="0" smtClean="0"/>
              <a:t>نقوم بتسجيل مفصل ودقيق للمشاهدات دون الحاجة الى تكرير مجرى العمل.</a:t>
            </a:r>
            <a:r>
              <a:rPr lang="he-IL" sz="2800" b="1" dirty="0" smtClean="0"/>
              <a:t> </a:t>
            </a:r>
          </a:p>
          <a:p>
            <a:pPr eaLnBrk="1" hangingPunct="1">
              <a:lnSpc>
                <a:spcPct val="90000"/>
              </a:lnSpc>
            </a:pPr>
            <a:r>
              <a:rPr lang="ar-SA" sz="2800" b="1" dirty="0" smtClean="0"/>
              <a:t>علينا التمييز بين المشاهدة والتفسير- يجب جمع المشاهدات بدون توضيح او تفسير.</a:t>
            </a:r>
            <a:r>
              <a:rPr lang="he-IL" sz="2800" b="1" dirty="0" smtClean="0"/>
              <a:t>( </a:t>
            </a:r>
            <a:r>
              <a:rPr lang="ar-SA" sz="2800" b="1" dirty="0" smtClean="0"/>
              <a:t>التفسير هو شرح يتعلق بمعنى المشاهدة).</a:t>
            </a:r>
            <a:r>
              <a:rPr lang="he-IL" sz="2800" b="1" dirty="0" smtClean="0"/>
              <a:t> </a:t>
            </a:r>
            <a:endParaRPr lang="he-IL" sz="2800" dirty="0" smtClean="0"/>
          </a:p>
        </p:txBody>
      </p:sp>
      <p:pic>
        <p:nvPicPr>
          <p:cNvPr id="11267" name="Picture 2" descr="C:\Users\Neta\AppData\Local\Microsoft\Windows\Temporary Internet Files\Content.IE5\JH0MBIP1\MC90030540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205038"/>
            <a:ext cx="1563688"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6"/>
          <p:cNvSpPr txBox="1">
            <a:spLocks noChangeArrowheads="1"/>
          </p:cNvSpPr>
          <p:nvPr/>
        </p:nvSpPr>
        <p:spPr bwMode="auto">
          <a:xfrm>
            <a:off x="2411413" y="476250"/>
            <a:ext cx="5256212"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ar-SA" sz="6600">
                <a:solidFill>
                  <a:srgbClr val="1A0B75"/>
                </a:solidFill>
              </a:rPr>
              <a:t>جمع المشاهدات </a:t>
            </a:r>
            <a:endParaRPr lang="en-US" sz="6600">
              <a:solidFill>
                <a:srgbClr val="1A0B75"/>
              </a:solidFill>
            </a:endParaRPr>
          </a:p>
        </p:txBody>
      </p:sp>
    </p:spTree>
    <p:extLst>
      <p:ext uri="{BB962C8B-B14F-4D97-AF65-F5344CB8AC3E}">
        <p14:creationId xmlns:p14="http://schemas.microsoft.com/office/powerpoint/2010/main" val="906305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ChangeArrowheads="1"/>
          </p:cNvSpPr>
          <p:nvPr/>
        </p:nvSpPr>
        <p:spPr bwMode="auto">
          <a:xfrm>
            <a:off x="3464135" y="2025650"/>
            <a:ext cx="454162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rtl="1">
              <a:buFont typeface="Arial" pitchFamily="34" charset="0"/>
              <a:buChar char="•"/>
            </a:pPr>
            <a:r>
              <a:rPr lang="ar-SA" sz="3600" b="1" dirty="0">
                <a:solidFill>
                  <a:srgbClr val="002060"/>
                </a:solidFill>
              </a:rPr>
              <a:t>قبل </a:t>
            </a:r>
            <a:r>
              <a:rPr lang="ar-SA" sz="3600" b="1" dirty="0" smtClean="0">
                <a:solidFill>
                  <a:srgbClr val="002060"/>
                </a:solidFill>
              </a:rPr>
              <a:t>التجربة: مثال</a:t>
            </a:r>
            <a:endParaRPr lang="he-IL" sz="3600" b="1" dirty="0">
              <a:solidFill>
                <a:srgbClr val="002060"/>
              </a:solidFill>
            </a:endParaRPr>
          </a:p>
          <a:p>
            <a:pPr lvl="1" indent="266700" rtl="1">
              <a:buFont typeface="Arial" pitchFamily="34" charset="0"/>
              <a:buChar char="•"/>
            </a:pPr>
            <a:r>
              <a:rPr lang="ar-SA" sz="2000" b="1" dirty="0"/>
              <a:t>بلورات السكر بيضاء ولامعة.</a:t>
            </a:r>
            <a:endParaRPr lang="he-IL" sz="2000" b="1" dirty="0"/>
          </a:p>
          <a:p>
            <a:pPr lvl="1" indent="266700" rtl="1">
              <a:buFont typeface="Arial" pitchFamily="34" charset="0"/>
              <a:buChar char="•"/>
            </a:pPr>
            <a:r>
              <a:rPr lang="ar-SA" sz="2000" b="1" dirty="0"/>
              <a:t>بيكربونات الصوديوم مسحوق ابيض.</a:t>
            </a:r>
          </a:p>
          <a:p>
            <a:pPr lvl="1" indent="266700" rtl="1">
              <a:buFont typeface="Arial" pitchFamily="34" charset="0"/>
              <a:buChar char="•"/>
            </a:pPr>
            <a:r>
              <a:rPr lang="ar-SA" sz="2000" b="1" dirty="0"/>
              <a:t>الكحول سائل له رائحة، شفاف وعديم اللون.</a:t>
            </a:r>
            <a:endParaRPr lang="he-IL" sz="2000" b="1" dirty="0"/>
          </a:p>
          <a:p>
            <a:pPr>
              <a:buFont typeface="Arial" pitchFamily="34" charset="0"/>
              <a:buChar char="•"/>
            </a:pPr>
            <a:r>
              <a:rPr lang="ar-SA" sz="3600" b="1" dirty="0">
                <a:solidFill>
                  <a:srgbClr val="002060"/>
                </a:solidFill>
              </a:rPr>
              <a:t>أثناء اجراء </a:t>
            </a:r>
            <a:r>
              <a:rPr lang="ar-SA" sz="3600" b="1" dirty="0" err="1" smtClean="0">
                <a:solidFill>
                  <a:srgbClr val="002060"/>
                </a:solidFill>
              </a:rPr>
              <a:t>التجربة:مثال</a:t>
            </a:r>
            <a:endParaRPr lang="he-IL" sz="3600" b="1" dirty="0">
              <a:solidFill>
                <a:srgbClr val="002060"/>
              </a:solidFill>
            </a:endParaRPr>
          </a:p>
          <a:p>
            <a:pPr lvl="1" indent="266700" rtl="1">
              <a:buFont typeface="Arial" pitchFamily="34" charset="0"/>
              <a:buChar char="•"/>
            </a:pPr>
            <a:r>
              <a:rPr lang="ar-SA" sz="2000" b="1" dirty="0"/>
              <a:t>هنالك صوت لفقاعات.</a:t>
            </a:r>
          </a:p>
          <a:p>
            <a:pPr lvl="1" indent="266700" rtl="1">
              <a:buFont typeface="Arial" pitchFamily="34" charset="0"/>
              <a:buChar char="•"/>
            </a:pPr>
            <a:r>
              <a:rPr lang="ar-SA" sz="2000" b="1" dirty="0"/>
              <a:t>نتجت مادة </a:t>
            </a:r>
            <a:r>
              <a:rPr lang="ar-SA" sz="2000" b="1" dirty="0" smtClean="0"/>
              <a:t>سوداء.</a:t>
            </a:r>
            <a:endParaRPr lang="ar-SA" sz="2000" b="1" dirty="0"/>
          </a:p>
          <a:p>
            <a:pPr lvl="1" indent="266700" rtl="1">
              <a:buFont typeface="Arial" pitchFamily="34" charset="0"/>
              <a:buChar char="•"/>
            </a:pPr>
            <a:r>
              <a:rPr lang="ar-SA" sz="2000" b="1" dirty="0" err="1"/>
              <a:t>انتشرث</a:t>
            </a:r>
            <a:r>
              <a:rPr lang="ar-SA" sz="2000" b="1" dirty="0"/>
              <a:t> </a:t>
            </a:r>
            <a:r>
              <a:rPr lang="ar-SA" sz="2000" b="1" dirty="0" smtClean="0"/>
              <a:t>رائحة.</a:t>
            </a:r>
            <a:endParaRPr lang="ar-SA" sz="2000" b="1" dirty="0"/>
          </a:p>
          <a:p>
            <a:pPr lvl="1" indent="266700" rtl="1">
              <a:buFont typeface="Arial" pitchFamily="34" charset="0"/>
              <a:buChar char="•"/>
            </a:pPr>
            <a:r>
              <a:rPr lang="ar-SA" sz="2000" b="1" dirty="0"/>
              <a:t>هنالك شعلة صفراء </a:t>
            </a:r>
            <a:r>
              <a:rPr lang="ar-SA" sz="2000" b="1" dirty="0" smtClean="0"/>
              <a:t>وزرقاء.</a:t>
            </a:r>
            <a:endParaRPr lang="he-IL" sz="2000" b="1" dirty="0"/>
          </a:p>
          <a:p>
            <a:pPr>
              <a:buFont typeface="Arial" pitchFamily="34" charset="0"/>
              <a:buChar char="•"/>
            </a:pPr>
            <a:r>
              <a:rPr lang="ar-SA" sz="3600" b="1" dirty="0">
                <a:solidFill>
                  <a:srgbClr val="002060"/>
                </a:solidFill>
              </a:rPr>
              <a:t>بعد </a:t>
            </a:r>
            <a:r>
              <a:rPr lang="ar-SA" sz="3600" b="1" dirty="0" err="1" smtClean="0">
                <a:solidFill>
                  <a:srgbClr val="002060"/>
                </a:solidFill>
              </a:rPr>
              <a:t>التجربة:مثال</a:t>
            </a:r>
            <a:endParaRPr lang="ar-SA" sz="3600" b="1" dirty="0" smtClean="0">
              <a:solidFill>
                <a:srgbClr val="002060"/>
              </a:solidFill>
            </a:endParaRPr>
          </a:p>
          <a:p>
            <a:pPr lvl="1" indent="266700" rtl="1">
              <a:buFont typeface="Arial" pitchFamily="34" charset="0"/>
              <a:buChar char="•"/>
            </a:pPr>
            <a:r>
              <a:rPr lang="ar-SA" sz="2000" b="1" dirty="0" smtClean="0"/>
              <a:t>نتجت مادة صلبة.</a:t>
            </a:r>
          </a:p>
          <a:p>
            <a:pPr lvl="1" indent="266700" rtl="1">
              <a:buFont typeface="Arial" pitchFamily="34" charset="0"/>
              <a:buChar char="•"/>
            </a:pPr>
            <a:r>
              <a:rPr lang="ar-SA" sz="2000" b="1" dirty="0" smtClean="0"/>
              <a:t>بقي المحلول ازرق اللون.</a:t>
            </a:r>
          </a:p>
        </p:txBody>
      </p:sp>
      <p:sp>
        <p:nvSpPr>
          <p:cNvPr id="13315" name="Text Box 6"/>
          <p:cNvSpPr txBox="1">
            <a:spLocks noChangeArrowheads="1"/>
          </p:cNvSpPr>
          <p:nvPr/>
        </p:nvSpPr>
        <p:spPr bwMode="auto">
          <a:xfrm>
            <a:off x="4716463" y="476250"/>
            <a:ext cx="2951162"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spcBef>
                <a:spcPct val="50000"/>
              </a:spcBef>
            </a:pPr>
            <a:r>
              <a:rPr lang="ar-SA" sz="6600">
                <a:solidFill>
                  <a:srgbClr val="1A0B75"/>
                </a:solidFill>
              </a:rPr>
              <a:t>المشاهدات</a:t>
            </a:r>
            <a:endParaRPr lang="en-US" sz="6600">
              <a:solidFill>
                <a:srgbClr val="1A0B75"/>
              </a:solidFill>
            </a:endParaRPr>
          </a:p>
        </p:txBody>
      </p:sp>
      <p:sp>
        <p:nvSpPr>
          <p:cNvPr id="13316" name="Text Box 7"/>
          <p:cNvSpPr txBox="1">
            <a:spLocks noChangeArrowheads="1"/>
          </p:cNvSpPr>
          <p:nvPr/>
        </p:nvSpPr>
        <p:spPr bwMode="auto">
          <a:xfrm>
            <a:off x="-180975" y="1557338"/>
            <a:ext cx="9324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ar-SA" sz="3600" b="1">
                <a:solidFill>
                  <a:schemeClr val="tx2"/>
                </a:solidFill>
              </a:rPr>
              <a:t>من المهم: ان نشاهد( نرى)، نشم، نسمع، نلمس(اذا امكن).</a:t>
            </a:r>
            <a:endParaRPr lang="en-US" sz="3600" b="1">
              <a:solidFill>
                <a:schemeClr val="tx2"/>
              </a:solidFill>
            </a:endParaRPr>
          </a:p>
        </p:txBody>
      </p:sp>
    </p:spTree>
    <p:extLst>
      <p:ext uri="{BB962C8B-B14F-4D97-AF65-F5344CB8AC3E}">
        <p14:creationId xmlns:p14="http://schemas.microsoft.com/office/powerpoint/2010/main" val="2019529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5" name="Group 29"/>
          <p:cNvGraphicFramePr>
            <a:graphicFrameLocks noGrp="1"/>
          </p:cNvGraphicFramePr>
          <p:nvPr>
            <p:ph idx="4294967295"/>
            <p:extLst>
              <p:ext uri="{D42A27DB-BD31-4B8C-83A1-F6EECF244321}">
                <p14:modId xmlns:p14="http://schemas.microsoft.com/office/powerpoint/2010/main" val="580710581"/>
              </p:ext>
            </p:extLst>
          </p:nvPr>
        </p:nvGraphicFramePr>
        <p:xfrm>
          <a:off x="899592" y="1124744"/>
          <a:ext cx="6624734" cy="4995111"/>
        </p:xfrm>
        <a:graphic>
          <a:graphicData uri="http://schemas.openxmlformats.org/drawingml/2006/table">
            <a:tbl>
              <a:tblPr rtl="1"/>
              <a:tblGrid>
                <a:gridCol w="1906596"/>
                <a:gridCol w="1174614"/>
                <a:gridCol w="3543524"/>
              </a:tblGrid>
              <a:tr h="1360237">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400" b="1" i="0" u="none" strike="noStrike" cap="none" normalizeH="0" baseline="0" dirty="0" smtClean="0">
                          <a:ln>
                            <a:noFill/>
                          </a:ln>
                          <a:solidFill>
                            <a:srgbClr val="FFFFFF"/>
                          </a:solidFill>
                          <a:effectLst/>
                          <a:latin typeface="Arial" charset="0"/>
                          <a:cs typeface="Arial" charset="0"/>
                        </a:rPr>
                        <a:t>المشاهدة (وصف التغيير)</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79" marR="68579"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79" marR="68579" marT="0" marB="0" horzOverflow="overflow">
                    <a:lnL>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defRPr/>
                      </a:pPr>
                      <a:r>
                        <a:rPr kumimoji="0" lang="ar-SA" sz="2400" b="1" i="0" u="none" strike="noStrike" cap="none" normalizeH="0" baseline="0" dirty="0" smtClean="0">
                          <a:ln>
                            <a:noFill/>
                          </a:ln>
                          <a:solidFill>
                            <a:srgbClr val="FFFFFF"/>
                          </a:solidFill>
                          <a:effectLst/>
                          <a:latin typeface="Arial" charset="0"/>
                          <a:cs typeface="Arial" charset="0"/>
                        </a:rPr>
                        <a:t>التفسير (معنى المشاهدة)</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r" defTabSz="914400" rtl="1" eaLnBrk="1" fontAlgn="base" latinLnBrk="0" hangingPunct="1">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79" marR="68579"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1360237">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charset="0"/>
                          <a:cs typeface="Arial" charset="0"/>
                        </a:rPr>
                        <a:t>عند خلط محلولين يتعكر المحلول</a:t>
                      </a:r>
                      <a:endParaRPr kumimoji="0" lang="en-US" sz="20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defRPr/>
                      </a:pPr>
                      <a:r>
                        <a:rPr kumimoji="0" lang="ar-SA" sz="2400" b="1" i="0" u="none" strike="noStrike" cap="none" normalizeH="0" baseline="0" dirty="0" smtClean="0">
                          <a:ln>
                            <a:noFill/>
                          </a:ln>
                          <a:solidFill>
                            <a:srgbClr val="000000"/>
                          </a:solidFill>
                          <a:effectLst/>
                          <a:latin typeface="Arial" charset="0"/>
                          <a:cs typeface="Arial" charset="0"/>
                        </a:rPr>
                        <a:t>حدث تفاعل ونتج راسب</a:t>
                      </a:r>
                      <a:endParaRPr kumimoji="0" lang="en-US" sz="2400" b="1"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r" defTabSz="914400" rtl="1" eaLnBrk="1" fontAlgn="base" latinLnBrk="0" hangingPunct="1">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DEBE7"/>
                    </a:solidFill>
                  </a:tcPr>
                </a:tc>
              </a:tr>
              <a:tr h="1360237">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Arial" charset="0"/>
                          <a:cs typeface="Arial" charset="0"/>
                        </a:rPr>
                        <a:t>درجة حرارة الجهاز ارتفعت.</a:t>
                      </a:r>
                      <a:endParaRPr kumimoji="0" lang="en-US" sz="2000" b="1" i="0" u="none" strike="noStrike" cap="none" normalizeH="0" baseline="0" smtClean="0">
                        <a:ln>
                          <a:noFill/>
                        </a:ln>
                        <a:solidFill>
                          <a:srgbClr val="000000"/>
                        </a:solidFill>
                        <a:effectLst/>
                        <a:latin typeface="Times New Roman" pitchFamily="18" charset="0"/>
                        <a:cs typeface="Times New Roman" pitchFamily="18" charset="0"/>
                      </a:endParaRPr>
                    </a:p>
                  </a:txBody>
                  <a:tcPr marL="68579" marR="68579" marT="0" marB="0"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endParaRPr lang="he-IL" sz="2400"/>
                    </a:p>
                  </a:txBody>
                  <a:tcPr marL="68579" marR="68579" marT="0" marB="0" horzOverflow="overflow">
                    <a:lnL>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Arial" charset="0"/>
                          <a:cs typeface="Arial" charset="0"/>
                        </a:rPr>
                        <a:t>التفاعل الذي حدث في الجهاز مشع للحرارة.</a:t>
                      </a:r>
                      <a:endParaRPr kumimoji="0" lang="en-US" sz="2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bg1"/>
                    </a:solidFill>
                  </a:tcPr>
                </a:tc>
              </a:tr>
              <a:tr h="887841">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charset="0"/>
                          <a:cs typeface="Arial" charset="0"/>
                        </a:rPr>
                        <a:t>تغير لون ورق عباد الشمس</a:t>
                      </a:r>
                      <a:endParaRPr kumimoji="0" lang="en-US" sz="20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w="12700" cap="flat" cmpd="sng" algn="ctr">
                      <a:solidFill>
                        <a:schemeClr val="accent1"/>
                      </a:solidFill>
                      <a:prstDash val="solid"/>
                      <a:round/>
                      <a:headEnd type="none" w="med" len="med"/>
                      <a:tailEnd type="none" w="med" len="med"/>
                    </a:lnL>
                    <a:lnR>
                      <a:noFill/>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endParaRPr lang="he-IL" sz="2400" dirty="0"/>
                    </a:p>
                  </a:txBody>
                  <a:tcPr marL="68579" marR="68579" marT="0" marB="0" horzOverflow="overflow">
                    <a:lnL>
                      <a:noFill/>
                    </a:lnL>
                    <a:lnR w="12700" cap="flat" cmpd="sng" algn="ctr">
                      <a:noFill/>
                      <a:prstDash val="solid"/>
                      <a:round/>
                      <a:headEnd type="none" w="med" len="med"/>
                      <a:tailEnd type="none" w="med" len="med"/>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Arial" charset="0"/>
                          <a:cs typeface="Arial" charset="0"/>
                        </a:rPr>
                        <a:t>نتج محلول حامضي.</a:t>
                      </a:r>
                      <a:endParaRPr kumimoji="0" lang="en-US" sz="2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79" marR="68579" marT="0" marB="0" horzOverflow="overflow">
                    <a:lnL>
                      <a:noFill/>
                    </a:lnL>
                    <a:lnR w="12700" cap="flat" cmpd="sng" algn="ctr">
                      <a:solidFill>
                        <a:schemeClr val="accent1"/>
                      </a:solidFill>
                      <a:prstDash val="solid"/>
                      <a:round/>
                      <a:headEnd type="none" w="med" len="med"/>
                      <a:tailEnd type="none" w="med" len="med"/>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bl>
          </a:graphicData>
        </a:graphic>
      </p:graphicFrame>
      <p:sp>
        <p:nvSpPr>
          <p:cNvPr id="15378" name="Text Box 23"/>
          <p:cNvSpPr txBox="1">
            <a:spLocks noChangeArrowheads="1"/>
          </p:cNvSpPr>
          <p:nvPr/>
        </p:nvSpPr>
        <p:spPr bwMode="auto">
          <a:xfrm>
            <a:off x="1763688" y="332656"/>
            <a:ext cx="49323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ar-SA" sz="3600" b="1" dirty="0" smtClean="0">
                <a:solidFill>
                  <a:schemeClr val="tx2"/>
                </a:solidFill>
              </a:rPr>
              <a:t>التمييز بين المشاهدة والتفسير</a:t>
            </a:r>
            <a:endParaRPr lang="en-US" sz="3600" b="1" dirty="0">
              <a:solidFill>
                <a:schemeClr val="tx2"/>
              </a:solidFill>
            </a:endParaRPr>
          </a:p>
        </p:txBody>
      </p:sp>
    </p:spTree>
    <p:extLst>
      <p:ext uri="{BB962C8B-B14F-4D97-AF65-F5344CB8AC3E}">
        <p14:creationId xmlns:p14="http://schemas.microsoft.com/office/powerpoint/2010/main" val="974516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57" name="Group 45"/>
          <p:cNvGraphicFramePr>
            <a:graphicFrameLocks noGrp="1"/>
          </p:cNvGraphicFramePr>
          <p:nvPr>
            <p:extLst>
              <p:ext uri="{D42A27DB-BD31-4B8C-83A1-F6EECF244321}">
                <p14:modId xmlns:p14="http://schemas.microsoft.com/office/powerpoint/2010/main" val="3394723410"/>
              </p:ext>
            </p:extLst>
          </p:nvPr>
        </p:nvGraphicFramePr>
        <p:xfrm>
          <a:off x="1042988" y="2205038"/>
          <a:ext cx="7850187" cy="3900549"/>
        </p:xfrm>
        <a:graphic>
          <a:graphicData uri="http://schemas.openxmlformats.org/drawingml/2006/table">
            <a:tbl>
              <a:tblPr rtl="1"/>
              <a:tblGrid>
                <a:gridCol w="2236787"/>
                <a:gridCol w="1689100"/>
                <a:gridCol w="2124075"/>
                <a:gridCol w="1800225"/>
              </a:tblGrid>
              <a:tr h="187439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900" b="1" i="0" u="none" strike="noStrike" cap="none" normalizeH="0" baseline="0" dirty="0" smtClean="0">
                          <a:ln>
                            <a:noFill/>
                          </a:ln>
                          <a:solidFill>
                            <a:srgbClr val="002060"/>
                          </a:solidFill>
                          <a:effectLst/>
                          <a:latin typeface="Bodoni MT Condensed" pitchFamily="18" charset="0"/>
                          <a:cs typeface="Times New Roman" pitchFamily="18" charset="0"/>
                        </a:rPr>
                        <a:t>متى(مراحل العمل)</a:t>
                      </a:r>
                      <a:endParaRPr kumimoji="0" lang="he-IL" sz="3500" b="1" i="0" u="none" strike="noStrike" cap="none" normalizeH="0" baseline="0" dirty="0" smtClean="0">
                        <a:ln>
                          <a:noFill/>
                        </a:ln>
                        <a:solidFill>
                          <a:srgbClr val="002060"/>
                        </a:solidFill>
                        <a:effectLst/>
                        <a:latin typeface="Bodoni MT Condensed" pitchFamily="18" charset="0"/>
                        <a:cs typeface="Times New Roman" pitchFamily="18"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900" b="1" i="0" u="none" strike="noStrike" cap="none" normalizeH="0" baseline="0" smtClean="0">
                          <a:ln>
                            <a:noFill/>
                          </a:ln>
                          <a:solidFill>
                            <a:srgbClr val="002060"/>
                          </a:solidFill>
                          <a:effectLst/>
                          <a:latin typeface="Bodoni MT Condensed" pitchFamily="18" charset="0"/>
                          <a:cs typeface="Times New Roman" pitchFamily="18" charset="0"/>
                        </a:rPr>
                        <a:t>ماذا فعلت </a:t>
                      </a:r>
                      <a:endParaRPr kumimoji="0" lang="he-IL" sz="3500" b="1" i="0" u="none" strike="noStrike" cap="none" normalizeH="0" baseline="0" smtClean="0">
                        <a:ln>
                          <a:noFill/>
                        </a:ln>
                        <a:solidFill>
                          <a:srgbClr val="002060"/>
                        </a:solidFill>
                        <a:effectLst/>
                        <a:latin typeface="Bodoni MT Condensed" pitchFamily="18" charset="0"/>
                        <a:cs typeface="Times New Roman" pitchFamily="18"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900" b="1" i="0" u="none" strike="noStrike" cap="none" normalizeH="0" baseline="0" dirty="0" smtClean="0">
                          <a:ln>
                            <a:noFill/>
                          </a:ln>
                          <a:solidFill>
                            <a:srgbClr val="002060"/>
                          </a:solidFill>
                          <a:effectLst/>
                          <a:latin typeface="Bodoni MT Condensed" pitchFamily="18" charset="0"/>
                          <a:cs typeface="Times New Roman" pitchFamily="18" charset="0"/>
                        </a:rPr>
                        <a:t>مشاهدات</a:t>
                      </a:r>
                      <a:endParaRPr kumimoji="0" lang="he-IL" sz="3900" b="1" i="0" u="none" strike="noStrike" cap="none" normalizeH="0" baseline="0" dirty="0" smtClean="0">
                        <a:ln>
                          <a:noFill/>
                        </a:ln>
                        <a:solidFill>
                          <a:srgbClr val="002060"/>
                        </a:solidFill>
                        <a:effectLst/>
                        <a:latin typeface="Bodoni MT Condensed" pitchFamily="18" charset="0"/>
                        <a:cs typeface="Times New Roman" pitchFamily="18"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900" b="1" i="0" u="none" strike="noStrike" cap="none" normalizeH="0" baseline="0" smtClean="0">
                          <a:ln>
                            <a:noFill/>
                          </a:ln>
                          <a:solidFill>
                            <a:srgbClr val="002060"/>
                          </a:solidFill>
                          <a:effectLst/>
                          <a:latin typeface="Bodoni MT Condensed" pitchFamily="18" charset="0"/>
                          <a:cs typeface="Times New Roman" pitchFamily="18" charset="0"/>
                        </a:rPr>
                        <a:t>ماذا حدث (تفسير)</a:t>
                      </a:r>
                      <a:endParaRPr kumimoji="0" lang="he-IL" sz="3900" b="1" i="0" u="none" strike="noStrike" cap="none" normalizeH="0" baseline="0" smtClean="0">
                        <a:ln>
                          <a:noFill/>
                        </a:ln>
                        <a:solidFill>
                          <a:srgbClr val="002060"/>
                        </a:solidFill>
                        <a:effectLst/>
                        <a:latin typeface="Bodoni MT Condensed" pitchFamily="18" charset="0"/>
                        <a:cs typeface="Times New Roman" pitchFamily="18"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62477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500" b="1" i="0" u="none" strike="noStrike" cap="none" normalizeH="0" baseline="0" smtClean="0">
                          <a:ln>
                            <a:noFill/>
                          </a:ln>
                          <a:solidFill>
                            <a:srgbClr val="002060"/>
                          </a:solidFill>
                          <a:effectLst/>
                          <a:latin typeface="Bodoni MT Condensed" pitchFamily="18" charset="0"/>
                          <a:cs typeface="Times New Roman" pitchFamily="18" charset="0"/>
                        </a:rPr>
                        <a:t>قبل التجربة</a:t>
                      </a:r>
                      <a:endParaRPr kumimoji="0" lang="he-IL" sz="3500" b="1" i="0" u="none" strike="noStrike" cap="none" normalizeH="0" baseline="0" smtClean="0">
                        <a:ln>
                          <a:noFill/>
                        </a:ln>
                        <a:solidFill>
                          <a:srgbClr val="002060"/>
                        </a:solidFill>
                        <a:effectLst/>
                        <a:latin typeface="Bodoni MT Condensed" pitchFamily="18" charset="0"/>
                        <a:cs typeface="Times New Roman" pitchFamily="18"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r>
              <a:tr h="88384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02060"/>
                          </a:solidFill>
                          <a:effectLst/>
                          <a:latin typeface="Arial" charset="0"/>
                          <a:cs typeface="Arial" charset="0"/>
                        </a:rPr>
                        <a:t>أثناء اجراء التجربة</a:t>
                      </a:r>
                      <a:endParaRPr kumimoji="0" lang="he-IL" sz="26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0"/>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0"/>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0"/>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0"/>
                    </a:solidFill>
                  </a:tcPr>
                </a:tc>
              </a:tr>
              <a:tr h="51747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02060"/>
                          </a:solidFill>
                          <a:effectLst/>
                          <a:latin typeface="Arial" charset="0"/>
                          <a:cs typeface="Arial" charset="0"/>
                        </a:rPr>
                        <a:t>بعد التجربة</a:t>
                      </a:r>
                      <a:endParaRPr kumimoji="0" lang="he-IL" sz="26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200" b="1" i="0" u="none" strike="noStrike" cap="none" normalizeH="0" baseline="0" smtClean="0">
                        <a:ln>
                          <a:noFill/>
                        </a:ln>
                        <a:solidFill>
                          <a:srgbClr val="002060"/>
                        </a:solidFill>
                        <a:effectLst/>
                        <a:latin typeface="Arial" charset="0"/>
                        <a:cs typeface="Arial" charset="0"/>
                      </a:endParaRPr>
                    </a:p>
                  </a:txBody>
                  <a:tcPr marL="91455" marR="91455" marT="45700" marB="457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4DF"/>
                    </a:solidFill>
                  </a:tcPr>
                </a:tc>
              </a:tr>
            </a:tbl>
          </a:graphicData>
        </a:graphic>
      </p:graphicFrame>
      <p:sp>
        <p:nvSpPr>
          <p:cNvPr id="14365" name="Text Box 37"/>
          <p:cNvSpPr txBox="1">
            <a:spLocks noChangeArrowheads="1"/>
          </p:cNvSpPr>
          <p:nvPr/>
        </p:nvSpPr>
        <p:spPr bwMode="auto">
          <a:xfrm>
            <a:off x="2916238" y="549275"/>
            <a:ext cx="49323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ar-SA" sz="3600" b="1">
                <a:solidFill>
                  <a:schemeClr val="tx2"/>
                </a:solidFill>
              </a:rPr>
              <a:t>عرض النتائج في جدول</a:t>
            </a:r>
            <a:endParaRPr lang="en-US" sz="3600" b="1">
              <a:solidFill>
                <a:schemeClr val="tx2"/>
              </a:solidFill>
            </a:endParaRPr>
          </a:p>
        </p:txBody>
      </p:sp>
      <p:sp>
        <p:nvSpPr>
          <p:cNvPr id="14366" name="Text Box 44"/>
          <p:cNvSpPr txBox="1">
            <a:spLocks noChangeArrowheads="1"/>
          </p:cNvSpPr>
          <p:nvPr/>
        </p:nvSpPr>
        <p:spPr bwMode="auto">
          <a:xfrm>
            <a:off x="900113" y="1341438"/>
            <a:ext cx="7056437" cy="51911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ar-SA" sz="2800" dirty="0"/>
              <a:t>في البداية نعرض الجدول الذي </a:t>
            </a:r>
            <a:r>
              <a:rPr lang="ar-SA" sz="2800" dirty="0" smtClean="0"/>
              <a:t>سنستعمله </a:t>
            </a:r>
            <a:r>
              <a:rPr lang="ar-SA" sz="2800" dirty="0"/>
              <a:t>أثناء اجراء التجربة</a:t>
            </a:r>
            <a:endParaRPr lang="en-US" sz="2800" dirty="0"/>
          </a:p>
        </p:txBody>
      </p:sp>
    </p:spTree>
    <p:extLst>
      <p:ext uri="{BB962C8B-B14F-4D97-AF65-F5344CB8AC3E}">
        <p14:creationId xmlns:p14="http://schemas.microsoft.com/office/powerpoint/2010/main" val="2931666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779838" y="188913"/>
            <a:ext cx="4176712" cy="935037"/>
          </a:xfrm>
        </p:spPr>
        <p:txBody>
          <a:bodyPr/>
          <a:lstStyle/>
          <a:p>
            <a:pPr algn="r" eaLnBrk="1" hangingPunct="1"/>
            <a:r>
              <a:rPr lang="ar-SA" smtClean="0"/>
              <a:t>نوع الاسئلة:</a:t>
            </a:r>
            <a:endParaRPr lang="en-US" smtClean="0"/>
          </a:p>
        </p:txBody>
      </p:sp>
      <p:graphicFrame>
        <p:nvGraphicFramePr>
          <p:cNvPr id="70660" name="Group 4"/>
          <p:cNvGraphicFramePr>
            <a:graphicFrameLocks noGrp="1"/>
          </p:cNvGraphicFramePr>
          <p:nvPr>
            <p:extLst>
              <p:ext uri="{D42A27DB-BD31-4B8C-83A1-F6EECF244321}">
                <p14:modId xmlns:p14="http://schemas.microsoft.com/office/powerpoint/2010/main" val="71965012"/>
              </p:ext>
            </p:extLst>
          </p:nvPr>
        </p:nvGraphicFramePr>
        <p:xfrm>
          <a:off x="755650" y="1341438"/>
          <a:ext cx="7391400" cy="5018088"/>
        </p:xfrm>
        <a:graphic>
          <a:graphicData uri="http://schemas.openxmlformats.org/drawingml/2006/table">
            <a:tbl>
              <a:tblPr rtl="1"/>
              <a:tblGrid>
                <a:gridCol w="1752600"/>
                <a:gridCol w="2819400"/>
                <a:gridCol w="2819400"/>
              </a:tblGrid>
              <a:tr h="812800">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1" i="0" u="none" strike="noStrike" cap="none" normalizeH="0" baseline="0" dirty="0" smtClean="0">
                          <a:ln>
                            <a:noFill/>
                          </a:ln>
                          <a:solidFill>
                            <a:schemeClr val="tx1"/>
                          </a:solidFill>
                          <a:effectLst/>
                          <a:latin typeface="Arial" charset="0"/>
                          <a:cs typeface="Arial" charset="0"/>
                        </a:rPr>
                        <a:t>نوع السؤال</a:t>
                      </a:r>
                      <a:r>
                        <a:rPr kumimoji="0" lang="en-US" sz="2600" b="0" i="0" u="none" strike="noStrike" cap="none" normalizeH="0" baseline="0" dirty="0" smtClean="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يتعلق بـ</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1" i="0" u="none" strike="noStrike" cap="none" normalizeH="0" baseline="0" smtClean="0">
                          <a:ln>
                            <a:noFill/>
                          </a:ln>
                          <a:solidFill>
                            <a:schemeClr val="tx1"/>
                          </a:solidFill>
                          <a:effectLst/>
                          <a:latin typeface="Arial" charset="0"/>
                          <a:cs typeface="Arial" charset="0"/>
                        </a:rPr>
                        <a:t>مثال</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563">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ماذا حدث؟</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مشاهدة</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ماذا نتج في التفاعل؟</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599">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لماذا؟</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شرح بالمستوى الميكروسكوبي او الماكروسكوبي؟</a:t>
                      </a:r>
                      <a:r>
                        <a:rPr kumimoji="0" lang="en-US" sz="2600" b="0" i="0" u="none" strike="noStrike" cap="none" normalizeH="0" baseline="0" smtClean="0">
                          <a:ln>
                            <a:noFill/>
                          </a:ln>
                          <a:solidFill>
                            <a:schemeClr val="tx1"/>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dirty="0" smtClean="0">
                          <a:ln>
                            <a:noFill/>
                          </a:ln>
                          <a:solidFill>
                            <a:schemeClr val="tx1"/>
                          </a:solidFill>
                          <a:effectLst/>
                          <a:latin typeface="Arial" charset="0"/>
                          <a:cs typeface="Arial" charset="0"/>
                        </a:rPr>
                        <a:t>لماذا ارتفعت البيضة ؟</a:t>
                      </a:r>
                      <a:r>
                        <a:rPr kumimoji="0" lang="en-US" sz="2600" b="0" i="0" u="none" strike="noStrike" cap="none" normalizeH="0" baseline="0" dirty="0" smtClean="0">
                          <a:ln>
                            <a:noFill/>
                          </a:ln>
                          <a:solidFill>
                            <a:schemeClr val="tx1"/>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563">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ماذا سوف يحدث؟</a:t>
                      </a:r>
                      <a:r>
                        <a:rPr kumimoji="0" lang="en-US" sz="2600" b="0" i="0" u="none" strike="noStrike" cap="none" normalizeH="0" baseline="0" smtClean="0">
                          <a:ln>
                            <a:noFill/>
                          </a:ln>
                          <a:solidFill>
                            <a:schemeClr val="tx1"/>
                          </a:solidFill>
                          <a:effectLst/>
                          <a:latin typeface="Arial" charset="0"/>
                          <a:cs typeface="Arial" charset="0"/>
                          <a:hlinkClick r:id="rId2" action="ppaction://hlinksldjump"/>
                        </a:rPr>
                        <a:t> </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تجربة</a:t>
                      </a:r>
                      <a:endParaRPr kumimoji="0" lang="en-US" sz="2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ماذا يحدث عند</a:t>
                      </a:r>
                      <a:r>
                        <a:rPr kumimoji="0" lang="en-US" sz="2600" b="0" i="0" u="none" strike="noStrike" cap="none" normalizeH="0" baseline="0" smtClean="0">
                          <a:ln>
                            <a:noFill/>
                          </a:ln>
                          <a:solidFill>
                            <a:schemeClr val="tx1"/>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563">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ما هو تأثير</a:t>
                      </a:r>
                      <a:r>
                        <a:rPr kumimoji="0" lang="he-IL" sz="2600" b="0" i="0" u="none" strike="noStrike" cap="none" normalizeH="0" baseline="0" smtClean="0">
                          <a:ln>
                            <a:noFill/>
                          </a:ln>
                          <a:solidFill>
                            <a:schemeClr val="tx1"/>
                          </a:solidFill>
                          <a:effectLst/>
                          <a:latin typeface="Arial" charset="0"/>
                          <a:cs typeface="Arial" charset="0"/>
                        </a:rPr>
                        <a:t>?</a:t>
                      </a:r>
                      <a:r>
                        <a:rPr kumimoji="0" lang="en-US" sz="2600" b="0" i="0" u="none" strike="noStrike" cap="none" normalizeH="0" baseline="0" smtClean="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smtClean="0">
                          <a:ln>
                            <a:noFill/>
                          </a:ln>
                          <a:solidFill>
                            <a:schemeClr val="tx1"/>
                          </a:solidFill>
                          <a:effectLst/>
                          <a:latin typeface="Arial" charset="0"/>
                          <a:cs typeface="Arial" charset="0"/>
                        </a:rPr>
                        <a:t>علاقة بين عوامل</a:t>
                      </a:r>
                      <a:r>
                        <a:rPr kumimoji="0" lang="en-US" sz="2600" b="0" i="0" u="none" strike="noStrike" cap="none" normalizeH="0" baseline="0" smtClean="0">
                          <a:ln>
                            <a:noFill/>
                          </a:ln>
                          <a:solidFill>
                            <a:schemeClr val="tx1"/>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ar-SA" sz="2600" b="0" i="0" u="none" strike="noStrike" cap="none" normalizeH="0" baseline="0" dirty="0" smtClean="0">
                          <a:ln>
                            <a:noFill/>
                          </a:ln>
                          <a:solidFill>
                            <a:schemeClr val="tx1"/>
                          </a:solidFill>
                          <a:effectLst/>
                          <a:latin typeface="Arial" charset="0"/>
                          <a:cs typeface="Arial" charset="0"/>
                        </a:rPr>
                        <a:t>ما هو تأثير تغيير كمية الملح على الكثافة</a:t>
                      </a:r>
                      <a:r>
                        <a:rPr kumimoji="0" lang="he-IL" sz="2600" b="0" i="0" u="none" strike="noStrike" cap="none" normalizeH="0" baseline="0" dirty="0" smtClean="0">
                          <a:ln>
                            <a:noFill/>
                          </a:ln>
                          <a:solidFill>
                            <a:schemeClr val="tx1"/>
                          </a:solidFill>
                          <a:effectLst/>
                          <a:latin typeface="Arial" charset="0"/>
                          <a:cs typeface="Arial" charset="0"/>
                        </a:rPr>
                        <a:t>?</a:t>
                      </a:r>
                      <a:r>
                        <a:rPr kumimoji="0" lang="en-US" sz="2600" b="0" i="0" u="none" strike="noStrike" cap="none" normalizeH="0" baseline="0" dirty="0" smtClean="0">
                          <a:ln>
                            <a:noFill/>
                          </a:ln>
                          <a:solidFill>
                            <a:schemeClr val="tx1"/>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7437" name="Picture 30" descr="IN0046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250" y="249238"/>
            <a:ext cx="8842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7474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044575" y="333375"/>
            <a:ext cx="8996363"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rtl="1"/>
            <a:r>
              <a:rPr lang="ar-SA" sz="3900">
                <a:solidFill>
                  <a:schemeClr val="tx2"/>
                </a:solidFill>
              </a:rPr>
              <a:t>في سؤال البحث يجب ان تكون علاقة بين عوامل:</a:t>
            </a:r>
            <a:r>
              <a:rPr lang="he-IL" sz="3900">
                <a:solidFill>
                  <a:schemeClr val="tx2"/>
                </a:solidFill>
              </a:rPr>
              <a:t> </a:t>
            </a:r>
          </a:p>
        </p:txBody>
      </p:sp>
      <p:sp>
        <p:nvSpPr>
          <p:cNvPr id="18435" name="Rectangle 5"/>
          <p:cNvSpPr>
            <a:spLocks noChangeArrowheads="1"/>
          </p:cNvSpPr>
          <p:nvPr/>
        </p:nvSpPr>
        <p:spPr bwMode="auto">
          <a:xfrm>
            <a:off x="1066800" y="2590800"/>
            <a:ext cx="7772400" cy="270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rtl="1">
              <a:spcBef>
                <a:spcPct val="20000"/>
              </a:spcBef>
              <a:buClr>
                <a:schemeClr val="tx2"/>
              </a:buClr>
              <a:buSzPct val="70000"/>
              <a:buFont typeface="Wingdings" pitchFamily="2" charset="2"/>
              <a:buChar char="l"/>
            </a:pPr>
            <a:r>
              <a:rPr lang="ar-SA" sz="3000" u="sng"/>
              <a:t>عامل متعلق ( العامل الذي يتأثر): نتائج، ظاهرة او عملية نريد ان نبحث بها؟</a:t>
            </a:r>
          </a:p>
          <a:p>
            <a:pPr marL="342900" indent="-342900" rtl="1">
              <a:spcBef>
                <a:spcPct val="20000"/>
              </a:spcBef>
              <a:buClr>
                <a:schemeClr val="tx2"/>
              </a:buClr>
              <a:buSzPct val="70000"/>
              <a:buFont typeface="Wingdings" pitchFamily="2" charset="2"/>
              <a:buChar char="l"/>
            </a:pPr>
            <a:r>
              <a:rPr lang="ar-SA" sz="3000" u="sng"/>
              <a:t>العامل المستقل- الغير متعلق ( العامل الذي يؤثر) مواد متفاعلة او شروط: هو العامل الذي يختار الباحث ان يغيره وهو يؤثر على الظاهرة.</a:t>
            </a:r>
            <a:endParaRPr lang="he-IL" sz="3000"/>
          </a:p>
        </p:txBody>
      </p:sp>
    </p:spTree>
    <p:extLst>
      <p:ext uri="{BB962C8B-B14F-4D97-AF65-F5344CB8AC3E}">
        <p14:creationId xmlns:p14="http://schemas.microsoft.com/office/powerpoint/2010/main" val="3636109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84" name="Group 4"/>
          <p:cNvGrpSpPr>
            <a:grpSpLocks/>
          </p:cNvGrpSpPr>
          <p:nvPr/>
        </p:nvGrpSpPr>
        <p:grpSpPr bwMode="auto">
          <a:xfrm>
            <a:off x="491445" y="1052513"/>
            <a:ext cx="8095343" cy="5805487"/>
            <a:chOff x="1652" y="2642"/>
            <a:chExt cx="8924" cy="3073"/>
          </a:xfrm>
        </p:grpSpPr>
        <p:grpSp>
          <p:nvGrpSpPr>
            <p:cNvPr id="2" name="Diagram 5"/>
            <p:cNvGrpSpPr>
              <a:grpSpLocks/>
            </p:cNvGrpSpPr>
            <p:nvPr/>
          </p:nvGrpSpPr>
          <p:grpSpPr bwMode="auto">
            <a:xfrm>
              <a:off x="1652" y="2851"/>
              <a:ext cx="2902" cy="2244"/>
              <a:chOff x="1936" y="-294"/>
              <a:chExt cx="8053" cy="7903"/>
            </a:xfrm>
          </p:grpSpPr>
          <p:sp>
            <p:nvSpPr>
              <p:cNvPr id="3" name="_s1028"/>
              <p:cNvSpPr>
                <a:spLocks noChangeShapeType="1"/>
              </p:cNvSpPr>
              <p:nvPr/>
            </p:nvSpPr>
            <p:spPr bwMode="auto">
              <a:xfrm flipH="1" flipV="1">
                <a:off x="4357" y="2531"/>
                <a:ext cx="803" cy="63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4" name="_s1029"/>
              <p:cNvSpPr>
                <a:spLocks noChangeArrowheads="1"/>
              </p:cNvSpPr>
              <p:nvPr/>
            </p:nvSpPr>
            <p:spPr bwMode="auto">
              <a:xfrm>
                <a:off x="2529" y="865"/>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_s1030"/>
              <p:cNvSpPr>
                <a:spLocks noChangeShapeType="1"/>
              </p:cNvSpPr>
              <p:nvPr/>
            </p:nvSpPr>
            <p:spPr bwMode="auto">
              <a:xfrm flipH="1">
                <a:off x="3962" y="4038"/>
                <a:ext cx="1000" cy="2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6" name="_s1031"/>
              <p:cNvSpPr>
                <a:spLocks noChangeArrowheads="1"/>
              </p:cNvSpPr>
              <p:nvPr/>
            </p:nvSpPr>
            <p:spPr bwMode="auto">
              <a:xfrm>
                <a:off x="1936" y="3469"/>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_s1032"/>
              <p:cNvSpPr>
                <a:spLocks noChangeShapeType="1"/>
              </p:cNvSpPr>
              <p:nvPr/>
            </p:nvSpPr>
            <p:spPr bwMode="auto">
              <a:xfrm flipH="1">
                <a:off x="5073" y="4734"/>
                <a:ext cx="445" cy="92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8" name="_s1033"/>
              <p:cNvSpPr>
                <a:spLocks noChangeArrowheads="1"/>
              </p:cNvSpPr>
              <p:nvPr/>
            </p:nvSpPr>
            <p:spPr bwMode="auto">
              <a:xfrm>
                <a:off x="3602" y="5557"/>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_s1034"/>
              <p:cNvSpPr>
                <a:spLocks noChangeShapeType="1"/>
              </p:cNvSpPr>
              <p:nvPr/>
            </p:nvSpPr>
            <p:spPr bwMode="auto">
              <a:xfrm>
                <a:off x="6408" y="4733"/>
                <a:ext cx="445" cy="92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10" name="_s1035"/>
              <p:cNvSpPr>
                <a:spLocks noChangeArrowheads="1"/>
              </p:cNvSpPr>
              <p:nvPr/>
            </p:nvSpPr>
            <p:spPr bwMode="auto">
              <a:xfrm>
                <a:off x="6273" y="5556"/>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_s1036"/>
              <p:cNvSpPr>
                <a:spLocks noChangeShapeType="1"/>
              </p:cNvSpPr>
              <p:nvPr/>
            </p:nvSpPr>
            <p:spPr bwMode="auto">
              <a:xfrm>
                <a:off x="6962" y="4037"/>
                <a:ext cx="1000" cy="22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12" name="_s1037"/>
              <p:cNvSpPr>
                <a:spLocks noChangeArrowheads="1"/>
              </p:cNvSpPr>
              <p:nvPr/>
            </p:nvSpPr>
            <p:spPr bwMode="auto">
              <a:xfrm>
                <a:off x="7937" y="3467"/>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_s1038"/>
              <p:cNvSpPr>
                <a:spLocks noChangeShapeType="1"/>
              </p:cNvSpPr>
              <p:nvPr/>
            </p:nvSpPr>
            <p:spPr bwMode="auto">
              <a:xfrm flipV="1">
                <a:off x="6764" y="2530"/>
                <a:ext cx="802" cy="6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14" name="_s1039"/>
              <p:cNvSpPr>
                <a:spLocks noChangeArrowheads="1"/>
              </p:cNvSpPr>
              <p:nvPr/>
            </p:nvSpPr>
            <p:spPr bwMode="auto">
              <a:xfrm>
                <a:off x="7342" y="864"/>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_s1040"/>
              <p:cNvSpPr>
                <a:spLocks noChangeShapeType="1"/>
              </p:cNvSpPr>
              <p:nvPr/>
            </p:nvSpPr>
            <p:spPr bwMode="auto">
              <a:xfrm flipV="1">
                <a:off x="5962" y="1758"/>
                <a:ext cx="0" cy="102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16" name="_s1041"/>
              <p:cNvSpPr>
                <a:spLocks noChangeArrowheads="1"/>
              </p:cNvSpPr>
              <p:nvPr/>
            </p:nvSpPr>
            <p:spPr bwMode="auto">
              <a:xfrm>
                <a:off x="4936" y="-294"/>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_s1042"/>
              <p:cNvSpPr>
                <a:spLocks noChangeArrowheads="1"/>
              </p:cNvSpPr>
              <p:nvPr/>
            </p:nvSpPr>
            <p:spPr bwMode="auto">
              <a:xfrm>
                <a:off x="4962" y="2784"/>
                <a:ext cx="2203"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lvl="0" algn="ctr" fontAlgn="base">
                  <a:spcBef>
                    <a:spcPct val="0"/>
                  </a:spcBef>
                  <a:spcAft>
                    <a:spcPct val="0"/>
                  </a:spcAft>
                </a:pPr>
                <a:r>
                  <a:rPr lang="ar-SA" altLang="ko-KR" sz="1400" b="1" dirty="0" smtClean="0">
                    <a:solidFill>
                      <a:srgbClr val="C00000"/>
                    </a:solidFill>
                    <a:latin typeface="Times New Roman" pitchFamily="18" charset="0"/>
                    <a:ea typeface="Batang" pitchFamily="18" charset="-127"/>
                    <a:cs typeface="Times New Roman" pitchFamily="18" charset="0"/>
                  </a:rPr>
                  <a:t>ال</a:t>
                </a:r>
                <a:r>
                  <a:rPr lang="ar-LB" altLang="ko-KR" sz="1400" b="1" dirty="0" smtClean="0">
                    <a:solidFill>
                      <a:srgbClr val="C00000"/>
                    </a:solidFill>
                    <a:latin typeface="Times New Roman" pitchFamily="18" charset="0"/>
                    <a:ea typeface="Batang" pitchFamily="18" charset="-127"/>
                    <a:cs typeface="Times New Roman" pitchFamily="18" charset="0"/>
                  </a:rPr>
                  <a:t>عامل</a:t>
                </a:r>
                <a:r>
                  <a:rPr lang="ar-SA" altLang="ko-KR" sz="1400" b="1" dirty="0" smtClean="0">
                    <a:solidFill>
                      <a:srgbClr val="C00000"/>
                    </a:solidFill>
                    <a:latin typeface="Times New Roman" pitchFamily="18" charset="0"/>
                    <a:ea typeface="Batang" pitchFamily="18" charset="-127"/>
                    <a:cs typeface="Times New Roman" pitchFamily="18" charset="0"/>
                  </a:rPr>
                  <a:t> المستقل</a:t>
                </a:r>
                <a:endParaRPr kumimoji="0" lang="en-US" sz="1400" b="0" i="0" u="none" strike="noStrike" cap="none" normalizeH="0" baseline="0" dirty="0" smtClean="0">
                  <a:ln>
                    <a:noFill/>
                  </a:ln>
                  <a:solidFill>
                    <a:schemeClr val="tx1"/>
                  </a:solidFill>
                  <a:effectLst/>
                  <a:latin typeface="Arial" pitchFamily="34" charset="0"/>
                  <a:ea typeface="Batang" pitchFamily="18" charset="-127"/>
                  <a:cs typeface="Times New Roman" pitchFamily="18" charset="0"/>
                </a:endParaRPr>
              </a:p>
            </p:txBody>
          </p:sp>
        </p:grpSp>
        <p:grpSp>
          <p:nvGrpSpPr>
            <p:cNvPr id="18" name="Diagram 22"/>
            <p:cNvGrpSpPr>
              <a:grpSpLocks/>
            </p:cNvGrpSpPr>
            <p:nvPr/>
          </p:nvGrpSpPr>
          <p:grpSpPr bwMode="auto">
            <a:xfrm>
              <a:off x="7463" y="2642"/>
              <a:ext cx="3113" cy="2453"/>
              <a:chOff x="1642" y="-510"/>
              <a:chExt cx="8640" cy="8640"/>
            </a:xfrm>
          </p:grpSpPr>
          <p:sp>
            <p:nvSpPr>
              <p:cNvPr id="19" name="_s1045"/>
              <p:cNvSpPr>
                <a:spLocks noChangeShapeType="1"/>
              </p:cNvSpPr>
              <p:nvPr/>
            </p:nvSpPr>
            <p:spPr bwMode="auto">
              <a:xfrm flipH="1" flipV="1">
                <a:off x="4357" y="2531"/>
                <a:ext cx="803" cy="63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0" name="_s1046"/>
              <p:cNvSpPr>
                <a:spLocks noChangeArrowheads="1"/>
              </p:cNvSpPr>
              <p:nvPr/>
            </p:nvSpPr>
            <p:spPr bwMode="auto">
              <a:xfrm>
                <a:off x="2529" y="865"/>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_s1047"/>
              <p:cNvSpPr>
                <a:spLocks noChangeShapeType="1"/>
              </p:cNvSpPr>
              <p:nvPr/>
            </p:nvSpPr>
            <p:spPr bwMode="auto">
              <a:xfrm flipH="1">
                <a:off x="3962" y="4038"/>
                <a:ext cx="1000" cy="2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2" name="_s1048"/>
              <p:cNvSpPr>
                <a:spLocks noChangeArrowheads="1"/>
              </p:cNvSpPr>
              <p:nvPr/>
            </p:nvSpPr>
            <p:spPr bwMode="auto">
              <a:xfrm>
                <a:off x="1936" y="3469"/>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_s1049"/>
              <p:cNvSpPr>
                <a:spLocks noChangeShapeType="1"/>
              </p:cNvSpPr>
              <p:nvPr/>
            </p:nvSpPr>
            <p:spPr bwMode="auto">
              <a:xfrm flipH="1">
                <a:off x="5073" y="4734"/>
                <a:ext cx="445" cy="92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4" name="_s1050"/>
              <p:cNvSpPr>
                <a:spLocks noChangeArrowheads="1"/>
              </p:cNvSpPr>
              <p:nvPr/>
            </p:nvSpPr>
            <p:spPr bwMode="auto">
              <a:xfrm>
                <a:off x="3602" y="5557"/>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_s1051"/>
              <p:cNvSpPr>
                <a:spLocks noChangeShapeType="1"/>
              </p:cNvSpPr>
              <p:nvPr/>
            </p:nvSpPr>
            <p:spPr bwMode="auto">
              <a:xfrm>
                <a:off x="6408" y="4733"/>
                <a:ext cx="445" cy="92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6" name="_s1052"/>
              <p:cNvSpPr>
                <a:spLocks noChangeArrowheads="1"/>
              </p:cNvSpPr>
              <p:nvPr/>
            </p:nvSpPr>
            <p:spPr bwMode="auto">
              <a:xfrm>
                <a:off x="6273" y="5556"/>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_s1053"/>
              <p:cNvSpPr>
                <a:spLocks noChangeShapeType="1"/>
              </p:cNvSpPr>
              <p:nvPr/>
            </p:nvSpPr>
            <p:spPr bwMode="auto">
              <a:xfrm>
                <a:off x="6962" y="4037"/>
                <a:ext cx="1000" cy="22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8" name="_s1054"/>
              <p:cNvSpPr>
                <a:spLocks noChangeArrowheads="1"/>
              </p:cNvSpPr>
              <p:nvPr/>
            </p:nvSpPr>
            <p:spPr bwMode="auto">
              <a:xfrm>
                <a:off x="7937" y="3467"/>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_s1055"/>
              <p:cNvSpPr>
                <a:spLocks noChangeShapeType="1"/>
              </p:cNvSpPr>
              <p:nvPr/>
            </p:nvSpPr>
            <p:spPr bwMode="auto">
              <a:xfrm flipV="1">
                <a:off x="6764" y="2530"/>
                <a:ext cx="802" cy="6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30" name="_s1056"/>
              <p:cNvSpPr>
                <a:spLocks noChangeArrowheads="1"/>
              </p:cNvSpPr>
              <p:nvPr/>
            </p:nvSpPr>
            <p:spPr bwMode="auto">
              <a:xfrm>
                <a:off x="7342" y="864"/>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_s1057"/>
              <p:cNvSpPr>
                <a:spLocks noChangeShapeType="1"/>
              </p:cNvSpPr>
              <p:nvPr/>
            </p:nvSpPr>
            <p:spPr bwMode="auto">
              <a:xfrm flipV="1">
                <a:off x="5962" y="1758"/>
                <a:ext cx="0" cy="102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he-IL"/>
              </a:p>
            </p:txBody>
          </p:sp>
          <p:sp>
            <p:nvSpPr>
              <p:cNvPr id="2048" name="_s1058"/>
              <p:cNvSpPr>
                <a:spLocks noChangeArrowheads="1"/>
              </p:cNvSpPr>
              <p:nvPr/>
            </p:nvSpPr>
            <p:spPr bwMode="auto">
              <a:xfrm>
                <a:off x="4936" y="-294"/>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_s1059"/>
              <p:cNvSpPr>
                <a:spLocks noChangeArrowheads="1"/>
              </p:cNvSpPr>
              <p:nvPr/>
            </p:nvSpPr>
            <p:spPr bwMode="auto">
              <a:xfrm>
                <a:off x="4936" y="2784"/>
                <a:ext cx="2052" cy="2052"/>
              </a:xfrm>
              <a:prstGeom prst="ellipse">
                <a:avLst/>
              </a:prstGeom>
              <a:solidFill>
                <a:srgbClr val="BBE0E3"/>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SA" sz="1600" b="1" dirty="0" smtClean="0">
                    <a:solidFill>
                      <a:srgbClr val="C00000"/>
                    </a:solidFill>
                    <a:latin typeface="Times New Roman" pitchFamily="18" charset="0"/>
                    <a:ea typeface="Batang" pitchFamily="18" charset="-127"/>
                    <a:cs typeface="Times New Roman" pitchFamily="18" charset="0"/>
                  </a:rPr>
                  <a:t>العامل </a:t>
                </a:r>
                <a:r>
                  <a:rPr lang="ar-SA" sz="1400" b="1" dirty="0" smtClean="0">
                    <a:solidFill>
                      <a:srgbClr val="C00000"/>
                    </a:solidFill>
                    <a:latin typeface="Times New Roman" pitchFamily="18" charset="0"/>
                    <a:ea typeface="Batang" pitchFamily="18" charset="-127"/>
                    <a:cs typeface="Times New Roman" pitchFamily="18" charset="0"/>
                  </a:rPr>
                  <a:t>المتعلق</a:t>
                </a:r>
                <a:endParaRPr kumimoji="0" lang="en-US" sz="1400" b="0" i="0" u="none" strike="noStrike" cap="none" normalizeH="0" baseline="0" dirty="0" smtClean="0">
                  <a:ln>
                    <a:noFill/>
                  </a:ln>
                  <a:solidFill>
                    <a:schemeClr val="tx1"/>
                  </a:solidFill>
                  <a:effectLst/>
                  <a:latin typeface="Arial" pitchFamily="34" charset="0"/>
                  <a:ea typeface="Batang" pitchFamily="18" charset="-127"/>
                  <a:cs typeface="Times New Roman" pitchFamily="18" charset="0"/>
                </a:endParaRPr>
              </a:p>
            </p:txBody>
          </p:sp>
        </p:grpSp>
        <p:grpSp>
          <p:nvGrpSpPr>
            <p:cNvPr id="2085" name="Group 39"/>
            <p:cNvGrpSpPr>
              <a:grpSpLocks/>
            </p:cNvGrpSpPr>
            <p:nvPr/>
          </p:nvGrpSpPr>
          <p:grpSpPr bwMode="auto">
            <a:xfrm>
              <a:off x="4734" y="3504"/>
              <a:ext cx="2551" cy="1058"/>
              <a:chOff x="4659" y="3444"/>
              <a:chExt cx="2551" cy="1058"/>
            </a:xfrm>
          </p:grpSpPr>
          <p:sp>
            <p:nvSpPr>
              <p:cNvPr id="2089" name="AutoShape 40"/>
              <p:cNvSpPr>
                <a:spLocks noChangeArrowheads="1"/>
              </p:cNvSpPr>
              <p:nvPr/>
            </p:nvSpPr>
            <p:spPr bwMode="auto">
              <a:xfrm>
                <a:off x="4659" y="3444"/>
                <a:ext cx="2551" cy="1058"/>
              </a:xfrm>
              <a:prstGeom prst="leftRightArrow">
                <a:avLst>
                  <a:gd name="adj1" fmla="val 50000"/>
                  <a:gd name="adj2" fmla="val 48223"/>
                </a:avLst>
              </a:prstGeom>
              <a:solidFill>
                <a:srgbClr val="FFFFFF"/>
              </a:solidFill>
              <a:ln w="9525">
                <a:solidFill>
                  <a:srgbClr val="000000"/>
                </a:solidFill>
                <a:miter lim="800000"/>
                <a:headEnd/>
                <a:tailEnd/>
              </a:ln>
            </p:spPr>
            <p:txBody>
              <a:bodyPr/>
              <a:lstStyle/>
              <a:p>
                <a:endParaRPr lang="he-IL"/>
              </a:p>
            </p:txBody>
          </p:sp>
          <p:sp>
            <p:nvSpPr>
              <p:cNvPr id="2090" name="Text Box 41"/>
              <p:cNvSpPr txBox="1">
                <a:spLocks noChangeArrowheads="1"/>
              </p:cNvSpPr>
              <p:nvPr/>
            </p:nvSpPr>
            <p:spPr bwMode="auto">
              <a:xfrm>
                <a:off x="5105" y="3777"/>
                <a:ext cx="1600" cy="3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rtl="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ar-LB" altLang="ko-KR" sz="2000" b="1">
                    <a:solidFill>
                      <a:srgbClr val="C00000"/>
                    </a:solidFill>
                    <a:latin typeface="Times New Roman" pitchFamily="18" charset="0"/>
                    <a:ea typeface="Batang" pitchFamily="18" charset="-127"/>
                    <a:cs typeface="Times New Roman" pitchFamily="18" charset="0"/>
                  </a:rPr>
                  <a:t>العلاقة بينهم</a:t>
                </a:r>
                <a:endParaRPr lang="en-US" sz="2000">
                  <a:ea typeface="Batang" pitchFamily="18" charset="-127"/>
                  <a:cs typeface="Times New Roman" pitchFamily="18" charset="0"/>
                </a:endParaRPr>
              </a:p>
            </p:txBody>
          </p:sp>
        </p:grpSp>
        <p:cxnSp>
          <p:nvCxnSpPr>
            <p:cNvPr id="2086" name="AutoShape 42"/>
            <p:cNvCxnSpPr>
              <a:cxnSpLocks noChangeShapeType="1"/>
            </p:cNvCxnSpPr>
            <p:nvPr/>
          </p:nvCxnSpPr>
          <p:spPr bwMode="auto">
            <a:xfrm flipV="1">
              <a:off x="4830" y="4541"/>
              <a:ext cx="790" cy="934"/>
            </a:xfrm>
            <a:prstGeom prst="straightConnector1">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7" name="AutoShape 43"/>
            <p:cNvCxnSpPr>
              <a:cxnSpLocks noChangeShapeType="1"/>
            </p:cNvCxnSpPr>
            <p:nvPr/>
          </p:nvCxnSpPr>
          <p:spPr bwMode="auto">
            <a:xfrm flipV="1">
              <a:off x="5970" y="4541"/>
              <a:ext cx="80" cy="1174"/>
            </a:xfrm>
            <a:prstGeom prst="straightConnector1">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8" name="AutoShape 44"/>
            <p:cNvCxnSpPr>
              <a:cxnSpLocks noChangeShapeType="1"/>
            </p:cNvCxnSpPr>
            <p:nvPr/>
          </p:nvCxnSpPr>
          <p:spPr bwMode="auto">
            <a:xfrm flipH="1" flipV="1">
              <a:off x="6590" y="4512"/>
              <a:ext cx="695" cy="1053"/>
            </a:xfrm>
            <a:prstGeom prst="straightConnector1">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Tree>
    <p:extLst>
      <p:ext uri="{BB962C8B-B14F-4D97-AF65-F5344CB8AC3E}">
        <p14:creationId xmlns:p14="http://schemas.microsoft.com/office/powerpoint/2010/main" val="2331176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AC76FCD2387A9C439DCBF6E097282F9B" ma:contentTypeVersion="0" ma:contentTypeDescription="צור מסמך חדש." ma:contentTypeScope="" ma:versionID="a5634a251036665a9d5ebf2249d6856e">
  <xsd:schema xmlns:xsd="http://www.w3.org/2001/XMLSchema" xmlns:p="http://schemas.microsoft.com/office/2006/metadata/properties" targetNamespace="http://schemas.microsoft.com/office/2006/metadata/properties" ma:root="true" ma:fieldsID="a789c29d6512f3178acaa8edc98cd05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ma:readOnly="true"/>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5B6F438-7F88-4E81-B2D9-EEE81AD9B13B}"/>
</file>

<file path=customXml/itemProps2.xml><?xml version="1.0" encoding="utf-8"?>
<ds:datastoreItem xmlns:ds="http://schemas.openxmlformats.org/officeDocument/2006/customXml" ds:itemID="{126B6ACE-6809-4DED-9ADA-892F0B736A33}"/>
</file>

<file path=customXml/itemProps3.xml><?xml version="1.0" encoding="utf-8"?>
<ds:datastoreItem xmlns:ds="http://schemas.openxmlformats.org/officeDocument/2006/customXml" ds:itemID="{AC631475-1DB0-4E6D-A406-33F1C81B434A}"/>
</file>

<file path=docProps/app.xml><?xml version="1.0" encoding="utf-8"?>
<Properties xmlns="http://schemas.openxmlformats.org/officeDocument/2006/extended-properties" xmlns:vt="http://schemas.openxmlformats.org/officeDocument/2006/docPropsVTypes">
  <TotalTime>10472</TotalTime>
  <Words>1251</Words>
  <Application>Microsoft Office PowerPoint</Application>
  <PresentationFormat>‫הצגה על המסך (4:3)</PresentationFormat>
  <Paragraphs>208</Paragraphs>
  <Slides>24</Slides>
  <Notes>4</Notes>
  <HiddenSlides>0</HiddenSlides>
  <MMClips>0</MMClips>
  <ScaleCrop>false</ScaleCrop>
  <HeadingPairs>
    <vt:vector size="6" baseType="variant">
      <vt:variant>
        <vt:lpstr>ערכת נושא</vt:lpstr>
      </vt:variant>
      <vt:variant>
        <vt:i4>1</vt:i4>
      </vt:variant>
      <vt:variant>
        <vt:lpstr>שרתי OLE מוטבעים</vt:lpstr>
      </vt:variant>
      <vt:variant>
        <vt:i4>1</vt:i4>
      </vt:variant>
      <vt:variant>
        <vt:lpstr>כותרות שקופיות</vt:lpstr>
      </vt:variant>
      <vt:variant>
        <vt:i4>24</vt:i4>
      </vt:variant>
    </vt:vector>
  </HeadingPairs>
  <TitlesOfParts>
    <vt:vector size="26" baseType="lpstr">
      <vt:lpstr>ערכת נושא של Office</vt:lpstr>
      <vt:lpstr>Clip</vt:lpstr>
      <vt:lpstr>מצגת של PowerPoint</vt:lpstr>
      <vt:lpstr>البحث العلمي</vt:lpstr>
      <vt:lpstr>מצגת של PowerPoint</vt:lpstr>
      <vt:lpstr>מצגת של PowerPoint</vt:lpstr>
      <vt:lpstr>מצגת של PowerPoint</vt:lpstr>
      <vt:lpstr>מצגת של PowerPoint</vt:lpstr>
      <vt:lpstr>نوع الاسئلة:</vt:lpstr>
      <vt:lpstr>מצגת של PowerPoint</vt:lpstr>
      <vt:lpstr>מצגת של PowerPoint</vt:lpstr>
      <vt:lpstr>سؤال البحث</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التكرار</vt:lpstr>
      <vt:lpstr>النتائج</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اللقاء</dc:title>
  <dc:creator>family</dc:creator>
  <cp:lastModifiedBy>user</cp:lastModifiedBy>
  <cp:revision>21</cp:revision>
  <dcterms:created xsi:type="dcterms:W3CDTF">2013-02-13T18:54:44Z</dcterms:created>
  <dcterms:modified xsi:type="dcterms:W3CDTF">2014-06-11T09:10:23Z</dcterms:modified>
</cp:coreProperties>
</file>