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71" r:id="rId6"/>
    <p:sldId id="272" r:id="rId7"/>
    <p:sldId id="260" r:id="rId8"/>
    <p:sldId id="261" r:id="rId9"/>
    <p:sldId id="282" r:id="rId10"/>
    <p:sldId id="262" r:id="rId11"/>
    <p:sldId id="263" r:id="rId12"/>
    <p:sldId id="264" r:id="rId13"/>
    <p:sldId id="265" r:id="rId14"/>
    <p:sldId id="266" r:id="rId15"/>
    <p:sldId id="267" r:id="rId16"/>
    <p:sldId id="268" r:id="rId17"/>
    <p:sldId id="278" r:id="rId18"/>
    <p:sldId id="279" r:id="rId19"/>
    <p:sldId id="280" r:id="rId20"/>
    <p:sldId id="281" r:id="rId21"/>
    <p:sldId id="269" r:id="rId22"/>
    <p:sldId id="283" r:id="rId23"/>
    <p:sldId id="270" r:id="rId24"/>
    <p:sldId id="277" r:id="rId25"/>
    <p:sldId id="273" r:id="rId26"/>
    <p:sldId id="274" r:id="rId27"/>
    <p:sldId id="275" r:id="rId28"/>
    <p:sldId id="276" r:id="rId29"/>
    <p:sldId id="284" r:id="rId30"/>
    <p:sldId id="285" r:id="rId31"/>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p:cViewPr varScale="1">
        <p:scale>
          <a:sx n="89" d="100"/>
          <a:sy n="89" d="100"/>
        </p:scale>
        <p:origin x="466"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400DC789-C025-4A48-AAAF-55AF172AE3B1}" type="datetimeFigureOut">
              <a:rPr lang="he-IL" smtClean="0"/>
              <a:t>כ"ג/אדר א/תשע"ט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AEC9111-A0EC-4713-AAEF-96DE15350984}" type="slidenum">
              <a:rPr lang="he-IL" smtClean="0"/>
              <a:t>‹#›</a:t>
            </a:fld>
            <a:endParaRPr lang="he-IL"/>
          </a:p>
        </p:txBody>
      </p:sp>
    </p:spTree>
    <p:extLst>
      <p:ext uri="{BB962C8B-B14F-4D97-AF65-F5344CB8AC3E}">
        <p14:creationId xmlns:p14="http://schemas.microsoft.com/office/powerpoint/2010/main" val="2303141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00DC789-C025-4A48-AAAF-55AF172AE3B1}" type="datetimeFigureOut">
              <a:rPr lang="he-IL" smtClean="0"/>
              <a:t>כ"ג/אדר א/תשע"ט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AEC9111-A0EC-4713-AAEF-96DE15350984}" type="slidenum">
              <a:rPr lang="he-IL" smtClean="0"/>
              <a:t>‹#›</a:t>
            </a:fld>
            <a:endParaRPr lang="he-IL"/>
          </a:p>
        </p:txBody>
      </p:sp>
    </p:spTree>
    <p:extLst>
      <p:ext uri="{BB962C8B-B14F-4D97-AF65-F5344CB8AC3E}">
        <p14:creationId xmlns:p14="http://schemas.microsoft.com/office/powerpoint/2010/main" val="1093260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00DC789-C025-4A48-AAAF-55AF172AE3B1}" type="datetimeFigureOut">
              <a:rPr lang="he-IL" smtClean="0"/>
              <a:t>כ"ג/אדר א/תשע"ט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AEC9111-A0EC-4713-AAEF-96DE15350984}" type="slidenum">
              <a:rPr lang="he-IL" smtClean="0"/>
              <a:t>‹#›</a:t>
            </a:fld>
            <a:endParaRPr lang="he-IL"/>
          </a:p>
        </p:txBody>
      </p:sp>
    </p:spTree>
    <p:extLst>
      <p:ext uri="{BB962C8B-B14F-4D97-AF65-F5344CB8AC3E}">
        <p14:creationId xmlns:p14="http://schemas.microsoft.com/office/powerpoint/2010/main" val="979916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00DC789-C025-4A48-AAAF-55AF172AE3B1}" type="datetimeFigureOut">
              <a:rPr lang="he-IL" smtClean="0"/>
              <a:t>כ"ג/אדר א/תשע"ט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AEC9111-A0EC-4713-AAEF-96DE15350984}" type="slidenum">
              <a:rPr lang="he-IL" smtClean="0"/>
              <a:t>‹#›</a:t>
            </a:fld>
            <a:endParaRPr lang="he-IL"/>
          </a:p>
        </p:txBody>
      </p:sp>
    </p:spTree>
    <p:extLst>
      <p:ext uri="{BB962C8B-B14F-4D97-AF65-F5344CB8AC3E}">
        <p14:creationId xmlns:p14="http://schemas.microsoft.com/office/powerpoint/2010/main" val="356187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400DC789-C025-4A48-AAAF-55AF172AE3B1}" type="datetimeFigureOut">
              <a:rPr lang="he-IL" smtClean="0"/>
              <a:t>כ"ג/אדר א/תשע"ט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AEC9111-A0EC-4713-AAEF-96DE15350984}" type="slidenum">
              <a:rPr lang="he-IL" smtClean="0"/>
              <a:t>‹#›</a:t>
            </a:fld>
            <a:endParaRPr lang="he-IL"/>
          </a:p>
        </p:txBody>
      </p:sp>
    </p:spTree>
    <p:extLst>
      <p:ext uri="{BB962C8B-B14F-4D97-AF65-F5344CB8AC3E}">
        <p14:creationId xmlns:p14="http://schemas.microsoft.com/office/powerpoint/2010/main" val="3831723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400DC789-C025-4A48-AAAF-55AF172AE3B1}" type="datetimeFigureOut">
              <a:rPr lang="he-IL" smtClean="0"/>
              <a:t>כ"ג/אדר א/תשע"ט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4AEC9111-A0EC-4713-AAEF-96DE15350984}" type="slidenum">
              <a:rPr lang="he-IL" smtClean="0"/>
              <a:t>‹#›</a:t>
            </a:fld>
            <a:endParaRPr lang="he-IL"/>
          </a:p>
        </p:txBody>
      </p:sp>
    </p:spTree>
    <p:extLst>
      <p:ext uri="{BB962C8B-B14F-4D97-AF65-F5344CB8AC3E}">
        <p14:creationId xmlns:p14="http://schemas.microsoft.com/office/powerpoint/2010/main" val="4251011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400DC789-C025-4A48-AAAF-55AF172AE3B1}" type="datetimeFigureOut">
              <a:rPr lang="he-IL" smtClean="0"/>
              <a:t>כ"ג/אדר א/תשע"ט</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4AEC9111-A0EC-4713-AAEF-96DE15350984}" type="slidenum">
              <a:rPr lang="he-IL" smtClean="0"/>
              <a:t>‹#›</a:t>
            </a:fld>
            <a:endParaRPr lang="he-IL"/>
          </a:p>
        </p:txBody>
      </p:sp>
    </p:spTree>
    <p:extLst>
      <p:ext uri="{BB962C8B-B14F-4D97-AF65-F5344CB8AC3E}">
        <p14:creationId xmlns:p14="http://schemas.microsoft.com/office/powerpoint/2010/main" val="2224575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400DC789-C025-4A48-AAAF-55AF172AE3B1}" type="datetimeFigureOut">
              <a:rPr lang="he-IL" smtClean="0"/>
              <a:t>כ"ג/אדר א/תשע"ט</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4AEC9111-A0EC-4713-AAEF-96DE15350984}" type="slidenum">
              <a:rPr lang="he-IL" smtClean="0"/>
              <a:t>‹#›</a:t>
            </a:fld>
            <a:endParaRPr lang="he-IL"/>
          </a:p>
        </p:txBody>
      </p:sp>
    </p:spTree>
    <p:extLst>
      <p:ext uri="{BB962C8B-B14F-4D97-AF65-F5344CB8AC3E}">
        <p14:creationId xmlns:p14="http://schemas.microsoft.com/office/powerpoint/2010/main" val="860171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400DC789-C025-4A48-AAAF-55AF172AE3B1}" type="datetimeFigureOut">
              <a:rPr lang="he-IL" smtClean="0"/>
              <a:t>כ"ג/אדר א/תשע"ט</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4AEC9111-A0EC-4713-AAEF-96DE15350984}" type="slidenum">
              <a:rPr lang="he-IL" smtClean="0"/>
              <a:t>‹#›</a:t>
            </a:fld>
            <a:endParaRPr lang="he-IL"/>
          </a:p>
        </p:txBody>
      </p:sp>
    </p:spTree>
    <p:extLst>
      <p:ext uri="{BB962C8B-B14F-4D97-AF65-F5344CB8AC3E}">
        <p14:creationId xmlns:p14="http://schemas.microsoft.com/office/powerpoint/2010/main" val="2923182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00DC789-C025-4A48-AAAF-55AF172AE3B1}" type="datetimeFigureOut">
              <a:rPr lang="he-IL" smtClean="0"/>
              <a:t>כ"ג/אדר א/תשע"ט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4AEC9111-A0EC-4713-AAEF-96DE15350984}" type="slidenum">
              <a:rPr lang="he-IL" smtClean="0"/>
              <a:t>‹#›</a:t>
            </a:fld>
            <a:endParaRPr lang="he-IL"/>
          </a:p>
        </p:txBody>
      </p:sp>
    </p:spTree>
    <p:extLst>
      <p:ext uri="{BB962C8B-B14F-4D97-AF65-F5344CB8AC3E}">
        <p14:creationId xmlns:p14="http://schemas.microsoft.com/office/powerpoint/2010/main" val="979119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00DC789-C025-4A48-AAAF-55AF172AE3B1}" type="datetimeFigureOut">
              <a:rPr lang="he-IL" smtClean="0"/>
              <a:t>כ"ג/אדר א/תשע"ט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4AEC9111-A0EC-4713-AAEF-96DE15350984}" type="slidenum">
              <a:rPr lang="he-IL" smtClean="0"/>
              <a:t>‹#›</a:t>
            </a:fld>
            <a:endParaRPr lang="he-IL"/>
          </a:p>
        </p:txBody>
      </p:sp>
    </p:spTree>
    <p:extLst>
      <p:ext uri="{BB962C8B-B14F-4D97-AF65-F5344CB8AC3E}">
        <p14:creationId xmlns:p14="http://schemas.microsoft.com/office/powerpoint/2010/main" val="2131991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00DC789-C025-4A48-AAAF-55AF172AE3B1}" type="datetimeFigureOut">
              <a:rPr lang="he-IL" smtClean="0"/>
              <a:t>כ"ג/אדר א/תשע"ט</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AEC9111-A0EC-4713-AAEF-96DE15350984}" type="slidenum">
              <a:rPr lang="he-IL" smtClean="0"/>
              <a:t>‹#›</a:t>
            </a:fld>
            <a:endParaRPr lang="he-IL"/>
          </a:p>
        </p:txBody>
      </p:sp>
    </p:spTree>
    <p:extLst>
      <p:ext uri="{BB962C8B-B14F-4D97-AF65-F5344CB8AC3E}">
        <p14:creationId xmlns:p14="http://schemas.microsoft.com/office/powerpoint/2010/main" val="749839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r>
              <a:rPr lang="ar-SA" dirty="0" smtClean="0"/>
              <a:t>تلخيص مادة قوى وحركة</a:t>
            </a:r>
            <a:endParaRPr lang="he-IL" dirty="0"/>
          </a:p>
        </p:txBody>
      </p:sp>
      <p:sp>
        <p:nvSpPr>
          <p:cNvPr id="3" name="כותרת משנה 2"/>
          <p:cNvSpPr>
            <a:spLocks noGrp="1"/>
          </p:cNvSpPr>
          <p:nvPr>
            <p:ph type="subTitle" idx="1"/>
          </p:nvPr>
        </p:nvSpPr>
        <p:spPr/>
        <p:txBody>
          <a:bodyPr/>
          <a:lstStyle/>
          <a:p>
            <a:r>
              <a:rPr lang="ar-SA" dirty="0" smtClean="0"/>
              <a:t>معلمة الموضوع: مشيرة مصري كيال</a:t>
            </a:r>
            <a:endParaRPr lang="he-IL" dirty="0"/>
          </a:p>
        </p:txBody>
      </p:sp>
    </p:spTree>
    <p:extLst>
      <p:ext uri="{BB962C8B-B14F-4D97-AF65-F5344CB8AC3E}">
        <p14:creationId xmlns:p14="http://schemas.microsoft.com/office/powerpoint/2010/main" val="37068161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طريقة الجدول: نرتب اجسام المجموعة بجدول كالتالي</a:t>
            </a:r>
            <a:endParaRPr lang="he-IL" dirty="0"/>
          </a:p>
        </p:txBody>
      </p:sp>
      <p:graphicFrame>
        <p:nvGraphicFramePr>
          <p:cNvPr id="8" name="מציין מיקום תוכן 7"/>
          <p:cNvGraphicFramePr>
            <a:graphicFrameLocks noGrp="1"/>
          </p:cNvGraphicFramePr>
          <p:nvPr>
            <p:ph idx="1"/>
            <p:extLst>
              <p:ext uri="{D42A27DB-BD31-4B8C-83A1-F6EECF244321}">
                <p14:modId xmlns:p14="http://schemas.microsoft.com/office/powerpoint/2010/main" val="2248121809"/>
              </p:ext>
            </p:extLst>
          </p:nvPr>
        </p:nvGraphicFramePr>
        <p:xfrm>
          <a:off x="838200" y="1825625"/>
          <a:ext cx="10515600" cy="4150360"/>
        </p:xfrm>
        <a:graphic>
          <a:graphicData uri="http://schemas.openxmlformats.org/drawingml/2006/table">
            <a:tbl>
              <a:tblPr rtl="1" firstRow="1" bandRow="1">
                <a:tableStyleId>{5C22544A-7EE6-4342-B048-85BDC9FD1C3A}</a:tableStyleId>
              </a:tblPr>
              <a:tblGrid>
                <a:gridCol w="1168400"/>
                <a:gridCol w="1168400"/>
                <a:gridCol w="1168400"/>
                <a:gridCol w="1168400"/>
                <a:gridCol w="1168400"/>
                <a:gridCol w="1168400"/>
                <a:gridCol w="1168400"/>
                <a:gridCol w="1168400"/>
                <a:gridCol w="1168400"/>
              </a:tblGrid>
              <a:tr h="370840">
                <a:tc>
                  <a:txBody>
                    <a:bodyPr/>
                    <a:lstStyle/>
                    <a:p>
                      <a:pPr algn="ctr" rtl="1"/>
                      <a:endParaRPr lang="he-IL" dirty="0"/>
                    </a:p>
                  </a:txBody>
                  <a:tcPr/>
                </a:tc>
                <a:tc>
                  <a:txBody>
                    <a:bodyPr/>
                    <a:lstStyle/>
                    <a:p>
                      <a:pPr algn="ctr" rtl="1"/>
                      <a:r>
                        <a:rPr lang="ar-SA" dirty="0" smtClean="0"/>
                        <a:t>أرضية الغرفة (البلاط)</a:t>
                      </a:r>
                      <a:endParaRPr lang="he-IL" dirty="0"/>
                    </a:p>
                  </a:txBody>
                  <a:tcPr/>
                </a:tc>
                <a:tc>
                  <a:txBody>
                    <a:bodyPr/>
                    <a:lstStyle/>
                    <a:p>
                      <a:pPr algn="ctr" rtl="1"/>
                      <a:r>
                        <a:rPr lang="ar-SA" dirty="0" smtClean="0"/>
                        <a:t>طاولة</a:t>
                      </a:r>
                      <a:endParaRPr lang="he-IL" dirty="0"/>
                    </a:p>
                  </a:txBody>
                  <a:tcPr/>
                </a:tc>
                <a:tc>
                  <a:txBody>
                    <a:bodyPr/>
                    <a:lstStyle/>
                    <a:p>
                      <a:pPr algn="ctr" rtl="1"/>
                      <a:r>
                        <a:rPr lang="ar-SA" dirty="0" smtClean="0"/>
                        <a:t>كتاب</a:t>
                      </a:r>
                      <a:endParaRPr lang="he-IL" dirty="0"/>
                    </a:p>
                  </a:txBody>
                  <a:tcPr/>
                </a:tc>
                <a:tc>
                  <a:txBody>
                    <a:bodyPr/>
                    <a:lstStyle/>
                    <a:p>
                      <a:pPr algn="ctr" rtl="1"/>
                      <a:r>
                        <a:rPr lang="ar-SA" dirty="0" smtClean="0"/>
                        <a:t>صحن</a:t>
                      </a:r>
                      <a:endParaRPr lang="he-IL" dirty="0"/>
                    </a:p>
                  </a:txBody>
                  <a:tcPr/>
                </a:tc>
                <a:tc>
                  <a:txBody>
                    <a:bodyPr/>
                    <a:lstStyle/>
                    <a:p>
                      <a:pPr algn="ctr" rtl="1"/>
                      <a:r>
                        <a:rPr lang="ar-SA" dirty="0" smtClean="0"/>
                        <a:t>مكسرات</a:t>
                      </a:r>
                      <a:endParaRPr lang="he-IL" dirty="0"/>
                    </a:p>
                  </a:txBody>
                  <a:tcPr/>
                </a:tc>
                <a:tc>
                  <a:txBody>
                    <a:bodyPr/>
                    <a:lstStyle/>
                    <a:p>
                      <a:pPr algn="ctr" rtl="1"/>
                      <a:r>
                        <a:rPr lang="ar-SA" dirty="0" smtClean="0"/>
                        <a:t>مزهرية</a:t>
                      </a:r>
                      <a:endParaRPr lang="he-IL" dirty="0"/>
                    </a:p>
                  </a:txBody>
                  <a:tcPr/>
                </a:tc>
                <a:tc>
                  <a:txBody>
                    <a:bodyPr/>
                    <a:lstStyle/>
                    <a:p>
                      <a:pPr algn="ctr" rtl="1"/>
                      <a:r>
                        <a:rPr lang="ar-SA" dirty="0" smtClean="0"/>
                        <a:t>زهور</a:t>
                      </a:r>
                      <a:endParaRPr lang="he-IL" dirty="0"/>
                    </a:p>
                  </a:txBody>
                  <a:tcPr/>
                </a:tc>
                <a:tc>
                  <a:txBody>
                    <a:bodyPr/>
                    <a:lstStyle/>
                    <a:p>
                      <a:pPr algn="ctr" rtl="1"/>
                      <a:r>
                        <a:rPr lang="ar-SA" dirty="0" smtClean="0"/>
                        <a:t>الكرة الأرضية</a:t>
                      </a:r>
                      <a:endParaRPr lang="he-IL" dirty="0"/>
                    </a:p>
                  </a:txBody>
                  <a:tcPr/>
                </a:tc>
              </a:tr>
              <a:tr h="370840">
                <a:tc>
                  <a:txBody>
                    <a:bodyPr/>
                    <a:lstStyle/>
                    <a:p>
                      <a:pPr algn="ctr" rtl="1"/>
                      <a:r>
                        <a:rPr lang="ar-SA" dirty="0" smtClean="0"/>
                        <a:t>البلاط</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r>
              <a:tr h="370840">
                <a:tc>
                  <a:txBody>
                    <a:bodyPr/>
                    <a:lstStyle/>
                    <a:p>
                      <a:pPr algn="ctr" rtl="1"/>
                      <a:r>
                        <a:rPr lang="ar-SA" dirty="0" smtClean="0"/>
                        <a:t>طاولة</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r>
              <a:tr h="370840">
                <a:tc>
                  <a:txBody>
                    <a:bodyPr/>
                    <a:lstStyle/>
                    <a:p>
                      <a:pPr algn="ctr" rtl="1"/>
                      <a:r>
                        <a:rPr lang="ar-SA" dirty="0" smtClean="0"/>
                        <a:t>كتاب</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r>
              <a:tr h="370840">
                <a:tc>
                  <a:txBody>
                    <a:bodyPr/>
                    <a:lstStyle/>
                    <a:p>
                      <a:pPr algn="ctr" rtl="1"/>
                      <a:r>
                        <a:rPr lang="ar-SA" dirty="0" smtClean="0"/>
                        <a:t>صحن</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r>
              <a:tr h="370840">
                <a:tc>
                  <a:txBody>
                    <a:bodyPr/>
                    <a:lstStyle/>
                    <a:p>
                      <a:pPr algn="ctr" rtl="1"/>
                      <a:r>
                        <a:rPr lang="ar-SA" dirty="0" smtClean="0"/>
                        <a:t>مكسرات</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r>
              <a:tr h="370840">
                <a:tc>
                  <a:txBody>
                    <a:bodyPr/>
                    <a:lstStyle/>
                    <a:p>
                      <a:pPr algn="ctr" rtl="1"/>
                      <a:r>
                        <a:rPr lang="ar-SA" dirty="0" smtClean="0"/>
                        <a:t>مزهرية</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r>
              <a:tr h="370840">
                <a:tc>
                  <a:txBody>
                    <a:bodyPr/>
                    <a:lstStyle/>
                    <a:p>
                      <a:pPr algn="ctr" rtl="1"/>
                      <a:r>
                        <a:rPr lang="ar-SA" dirty="0" smtClean="0"/>
                        <a:t>زهور</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r>
              <a:tr h="370840">
                <a:tc>
                  <a:txBody>
                    <a:bodyPr/>
                    <a:lstStyle/>
                    <a:p>
                      <a:pPr algn="ctr" rtl="1"/>
                      <a:r>
                        <a:rPr lang="ar-SA" dirty="0" smtClean="0"/>
                        <a:t>الكرة الأرضية</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c>
                  <a:txBody>
                    <a:bodyPr/>
                    <a:lstStyle/>
                    <a:p>
                      <a:pPr algn="ctr" rtl="1"/>
                      <a:r>
                        <a:rPr lang="ar-SA" dirty="0" smtClean="0"/>
                        <a:t>-</a:t>
                      </a:r>
                      <a:endParaRPr lang="he-IL" dirty="0"/>
                    </a:p>
                  </a:txBody>
                  <a:tcPr/>
                </a:tc>
              </a:tr>
            </a:tbl>
          </a:graphicData>
        </a:graphic>
      </p:graphicFrame>
    </p:spTree>
    <p:extLst>
      <p:ext uri="{BB962C8B-B14F-4D97-AF65-F5344CB8AC3E}">
        <p14:creationId xmlns:p14="http://schemas.microsoft.com/office/powerpoint/2010/main" val="5316897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طريقة المستطيلات</a:t>
            </a:r>
            <a:endParaRPr lang="he-IL" dirty="0"/>
          </a:p>
        </p:txBody>
      </p:sp>
      <p:sp>
        <p:nvSpPr>
          <p:cNvPr id="3" name="מציין מיקום תוכן 2"/>
          <p:cNvSpPr>
            <a:spLocks noGrp="1"/>
          </p:cNvSpPr>
          <p:nvPr>
            <p:ph idx="1"/>
          </p:nvPr>
        </p:nvSpPr>
        <p:spPr/>
        <p:txBody>
          <a:bodyPr/>
          <a:lstStyle/>
          <a:p>
            <a:r>
              <a:rPr lang="ar-SA" dirty="0" smtClean="0"/>
              <a:t>ترتب اجسام المجموعة داخل مستطيلات حسب موقعها بالرسمة ثم تمد اسهم بين الأجسام التي يوجد بينها تأثير متبادل</a:t>
            </a:r>
          </a:p>
          <a:p>
            <a:r>
              <a:rPr lang="ar-SA" dirty="0" smtClean="0"/>
              <a:t>من الصعب عرض ذلك بالعارضة أكتفي بما عرض بالصف</a:t>
            </a:r>
            <a:endParaRPr lang="he-IL" dirty="0"/>
          </a:p>
        </p:txBody>
      </p:sp>
    </p:spTree>
    <p:extLst>
      <p:ext uri="{BB962C8B-B14F-4D97-AF65-F5344CB8AC3E}">
        <p14:creationId xmlns:p14="http://schemas.microsoft.com/office/powerpoint/2010/main" val="27850133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طريقة الأسهم</a:t>
            </a:r>
            <a:endParaRPr lang="he-IL" dirty="0"/>
          </a:p>
        </p:txBody>
      </p:sp>
      <p:sp>
        <p:nvSpPr>
          <p:cNvPr id="3" name="מציין מיקום תוכן 2"/>
          <p:cNvSpPr>
            <a:spLocks noGrp="1"/>
          </p:cNvSpPr>
          <p:nvPr>
            <p:ph idx="1"/>
          </p:nvPr>
        </p:nvSpPr>
        <p:spPr/>
        <p:txBody>
          <a:bodyPr>
            <a:normAutofit fontScale="70000" lnSpcReduction="20000"/>
          </a:bodyPr>
          <a:lstStyle/>
          <a:p>
            <a:r>
              <a:rPr lang="ar-SA" dirty="0" smtClean="0"/>
              <a:t>نتطرق بهذه الطريقة على جسم واحد من المجموعة ونحدد القوى التي تؤثر عليه. ترسم كل قوة بشكل سهم طول السهم يشير الى مقدار القوة (القوة الأكبر ترسم بواسطة سهم أطول) واتجاه السهم يشير الى اتجاه القوة.</a:t>
            </a:r>
          </a:p>
          <a:p>
            <a:r>
              <a:rPr lang="ar-SA" dirty="0" smtClean="0"/>
              <a:t>نعرض مثلا القوى التي تؤثر على الصحن وعلى الطاولة في الصورة التي ظهرت بالعارضة</a:t>
            </a:r>
            <a:endParaRPr lang="he-IL" dirty="0" smtClean="0"/>
          </a:p>
          <a:p>
            <a:pPr marL="0" indent="0">
              <a:buNone/>
            </a:pPr>
            <a:r>
              <a:rPr lang="ar-SA" u="sng" dirty="0" smtClean="0"/>
              <a:t>تؤثر على الصحن ثلاث قوى</a:t>
            </a:r>
          </a:p>
          <a:p>
            <a:pPr marL="0" indent="0">
              <a:buNone/>
            </a:pPr>
            <a:r>
              <a:rPr lang="ar-SA" dirty="0" smtClean="0"/>
              <a:t>الطاولة الى الأعلى</a:t>
            </a:r>
          </a:p>
          <a:p>
            <a:pPr marL="0" indent="0">
              <a:buNone/>
            </a:pPr>
            <a:r>
              <a:rPr lang="ar-SA" dirty="0" smtClean="0"/>
              <a:t>الكرة الأرضية الى الأسفل</a:t>
            </a:r>
          </a:p>
          <a:p>
            <a:pPr marL="0" indent="0">
              <a:buNone/>
            </a:pPr>
            <a:r>
              <a:rPr lang="ar-SA" dirty="0" smtClean="0"/>
              <a:t>المكسرات الى الأسفل</a:t>
            </a:r>
          </a:p>
          <a:p>
            <a:pPr marL="0" indent="0">
              <a:buNone/>
            </a:pPr>
            <a:r>
              <a:rPr lang="ar-SA" u="sng" dirty="0" smtClean="0"/>
              <a:t>اما الطاولة فتؤثر عليها 5 قوى</a:t>
            </a:r>
          </a:p>
          <a:p>
            <a:pPr marL="0" indent="0">
              <a:buNone/>
            </a:pPr>
            <a:r>
              <a:rPr lang="ar-SA" dirty="0" smtClean="0"/>
              <a:t>البلاط الى الأعلى</a:t>
            </a:r>
          </a:p>
          <a:p>
            <a:pPr marL="0" indent="0">
              <a:buNone/>
            </a:pPr>
            <a:r>
              <a:rPr lang="ar-SA" dirty="0" smtClean="0"/>
              <a:t>الكرة الأرضية الى الأسفل</a:t>
            </a:r>
          </a:p>
          <a:p>
            <a:pPr marL="0" indent="0">
              <a:buNone/>
            </a:pPr>
            <a:r>
              <a:rPr lang="ar-SA" dirty="0" smtClean="0"/>
              <a:t>المزهرية الى الأسفل</a:t>
            </a:r>
          </a:p>
          <a:p>
            <a:pPr marL="0" indent="0">
              <a:buNone/>
            </a:pPr>
            <a:r>
              <a:rPr lang="ar-SA" dirty="0" smtClean="0"/>
              <a:t>الكتاب الى الأسفل</a:t>
            </a:r>
          </a:p>
          <a:p>
            <a:pPr marL="0" indent="0">
              <a:buNone/>
            </a:pPr>
            <a:r>
              <a:rPr lang="ar-SA" dirty="0" smtClean="0"/>
              <a:t>الصحن الى الأسفل</a:t>
            </a:r>
            <a:endParaRPr lang="he-IL" dirty="0"/>
          </a:p>
        </p:txBody>
      </p:sp>
      <p:grpSp>
        <p:nvGrpSpPr>
          <p:cNvPr id="23" name="קבוצה 22"/>
          <p:cNvGrpSpPr/>
          <p:nvPr/>
        </p:nvGrpSpPr>
        <p:grpSpPr>
          <a:xfrm>
            <a:off x="2009956" y="3726611"/>
            <a:ext cx="6193766" cy="2846717"/>
            <a:chOff x="2527540" y="3726611"/>
            <a:chExt cx="6806242" cy="2846717"/>
          </a:xfrm>
        </p:grpSpPr>
        <p:sp>
          <p:nvSpPr>
            <p:cNvPr id="5" name="מלבן 4"/>
            <p:cNvSpPr/>
            <p:nvPr/>
          </p:nvSpPr>
          <p:spPr>
            <a:xfrm>
              <a:off x="2527540" y="4839419"/>
              <a:ext cx="2475781" cy="12335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طاولة</a:t>
              </a:r>
              <a:endParaRPr lang="he-IL" dirty="0"/>
            </a:p>
          </p:txBody>
        </p:sp>
        <p:cxnSp>
          <p:nvCxnSpPr>
            <p:cNvPr id="15" name="מחבר חץ ישר 14"/>
            <p:cNvCxnSpPr>
              <a:stCxn id="5" idx="0"/>
            </p:cNvCxnSpPr>
            <p:nvPr/>
          </p:nvCxnSpPr>
          <p:spPr>
            <a:xfrm flipH="1" flipV="1">
              <a:off x="3761117" y="3726611"/>
              <a:ext cx="4314" cy="11128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8" name="קבוצה 17"/>
            <p:cNvGrpSpPr/>
            <p:nvPr/>
          </p:nvGrpSpPr>
          <p:grpSpPr>
            <a:xfrm>
              <a:off x="4701397" y="3856008"/>
              <a:ext cx="4632385" cy="2639683"/>
              <a:chOff x="4710023" y="3899140"/>
              <a:chExt cx="5926347" cy="2639683"/>
            </a:xfrm>
          </p:grpSpPr>
          <p:sp>
            <p:nvSpPr>
              <p:cNvPr id="4" name="מלבן 3"/>
              <p:cNvSpPr/>
              <p:nvPr/>
            </p:nvSpPr>
            <p:spPr>
              <a:xfrm>
                <a:off x="8704053" y="4632385"/>
                <a:ext cx="1932317" cy="9489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صحن</a:t>
                </a:r>
                <a:endParaRPr lang="he-IL" dirty="0"/>
              </a:p>
            </p:txBody>
          </p:sp>
          <p:cxnSp>
            <p:nvCxnSpPr>
              <p:cNvPr id="7" name="מחבר חץ ישר 6"/>
              <p:cNvCxnSpPr/>
              <p:nvPr/>
            </p:nvCxnSpPr>
            <p:spPr>
              <a:xfrm flipV="1">
                <a:off x="9696091" y="3899140"/>
                <a:ext cx="0" cy="7332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מחבר חץ ישר 8"/>
              <p:cNvCxnSpPr/>
              <p:nvPr/>
            </p:nvCxnSpPr>
            <p:spPr>
              <a:xfrm>
                <a:off x="9333782" y="5581291"/>
                <a:ext cx="8626" cy="6814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מחבר חץ ישר 10"/>
              <p:cNvCxnSpPr/>
              <p:nvPr/>
            </p:nvCxnSpPr>
            <p:spPr>
              <a:xfrm>
                <a:off x="9670212" y="5581291"/>
                <a:ext cx="0" cy="8798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מחבר חץ ישר 16"/>
              <p:cNvCxnSpPr/>
              <p:nvPr/>
            </p:nvCxnSpPr>
            <p:spPr>
              <a:xfrm>
                <a:off x="4710023" y="6072996"/>
                <a:ext cx="0" cy="4658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20" name="מחבר חץ ישר 19"/>
            <p:cNvCxnSpPr/>
            <p:nvPr/>
          </p:nvCxnSpPr>
          <p:spPr>
            <a:xfrm>
              <a:off x="4218317" y="6072996"/>
              <a:ext cx="0" cy="5003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מחבר חץ ישר 20"/>
            <p:cNvCxnSpPr/>
            <p:nvPr/>
          </p:nvCxnSpPr>
          <p:spPr>
            <a:xfrm>
              <a:off x="3697857" y="6072996"/>
              <a:ext cx="0" cy="5003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מחבר חץ ישר 21"/>
            <p:cNvCxnSpPr/>
            <p:nvPr/>
          </p:nvCxnSpPr>
          <p:spPr>
            <a:xfrm>
              <a:off x="3108384" y="6072996"/>
              <a:ext cx="0" cy="5003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144389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محصلة القوى</a:t>
            </a:r>
            <a:endParaRPr lang="he-IL" dirty="0"/>
          </a:p>
        </p:txBody>
      </p:sp>
      <p:sp>
        <p:nvSpPr>
          <p:cNvPr id="3" name="מציין מיקום תוכן 2"/>
          <p:cNvSpPr>
            <a:spLocks noGrp="1"/>
          </p:cNvSpPr>
          <p:nvPr>
            <p:ph idx="1"/>
          </p:nvPr>
        </p:nvSpPr>
        <p:spPr/>
        <p:txBody>
          <a:bodyPr/>
          <a:lstStyle/>
          <a:p>
            <a:r>
              <a:rPr lang="ar-SA" dirty="0" smtClean="0"/>
              <a:t>أي مجموع القوى التي تؤثر على الجسم. </a:t>
            </a:r>
          </a:p>
          <a:p>
            <a:r>
              <a:rPr lang="ar-SA" dirty="0" smtClean="0"/>
              <a:t>تجمع القوى على محور </a:t>
            </a:r>
            <a:r>
              <a:rPr lang="en-US" dirty="0" smtClean="0"/>
              <a:t>x</a:t>
            </a:r>
            <a:r>
              <a:rPr lang="ar-SA" dirty="0" smtClean="0"/>
              <a:t> معا والقوى التي على محور </a:t>
            </a:r>
            <a:r>
              <a:rPr lang="en-US" dirty="0" smtClean="0"/>
              <a:t>y</a:t>
            </a:r>
            <a:r>
              <a:rPr lang="he-IL" dirty="0" smtClean="0"/>
              <a:t> </a:t>
            </a:r>
            <a:r>
              <a:rPr lang="ar-SA" dirty="0" smtClean="0"/>
              <a:t>معا</a:t>
            </a:r>
          </a:p>
          <a:p>
            <a:r>
              <a:rPr lang="ar-SA" dirty="0" smtClean="0"/>
              <a:t>ممنوع جمع القوى التي على محور </a:t>
            </a:r>
            <a:r>
              <a:rPr lang="en-US" dirty="0" smtClean="0"/>
              <a:t>x</a:t>
            </a:r>
            <a:r>
              <a:rPr lang="he-IL" dirty="0" smtClean="0"/>
              <a:t> </a:t>
            </a:r>
            <a:r>
              <a:rPr lang="ar-SA" dirty="0" smtClean="0"/>
              <a:t>مع القوى التي على محور </a:t>
            </a:r>
            <a:r>
              <a:rPr lang="en-US" dirty="0" smtClean="0"/>
              <a:t>y</a:t>
            </a:r>
            <a:r>
              <a:rPr lang="he-IL" dirty="0" smtClean="0"/>
              <a:t> </a:t>
            </a:r>
            <a:r>
              <a:rPr lang="ar-SA" dirty="0" smtClean="0"/>
              <a:t>(بالصف الثامن)</a:t>
            </a:r>
            <a:endParaRPr lang="ar-SA" dirty="0"/>
          </a:p>
          <a:p>
            <a:r>
              <a:rPr lang="ar-SA" dirty="0" smtClean="0"/>
              <a:t>عند جمع القوى التي تؤثر على الجسم يجب مراعاة اتجاهات القوى </a:t>
            </a:r>
          </a:p>
          <a:p>
            <a:r>
              <a:rPr lang="ar-SA" dirty="0" smtClean="0"/>
              <a:t>على محور </a:t>
            </a:r>
            <a:r>
              <a:rPr lang="en-US" dirty="0" smtClean="0"/>
              <a:t>x</a:t>
            </a:r>
            <a:r>
              <a:rPr lang="he-IL" dirty="0" smtClean="0"/>
              <a:t>: </a:t>
            </a:r>
            <a:r>
              <a:rPr lang="ar-SA" dirty="0" smtClean="0"/>
              <a:t>القوى التي تتجه الى اليمين تعتبر قوى موجبة والقوى التي تتجه الى اليسار تعتبر قوى سالبة.</a:t>
            </a:r>
          </a:p>
          <a:p>
            <a:r>
              <a:rPr lang="ar-SA" dirty="0" smtClean="0"/>
              <a:t>على محور </a:t>
            </a:r>
            <a:r>
              <a:rPr lang="en-US" dirty="0" smtClean="0"/>
              <a:t>y</a:t>
            </a:r>
            <a:r>
              <a:rPr lang="he-IL" dirty="0" smtClean="0"/>
              <a:t>: </a:t>
            </a:r>
            <a:r>
              <a:rPr lang="ar-SA" dirty="0" smtClean="0"/>
              <a:t>القوى التي تتجه الى الأعلى تعتبر قوى موجبة والقوى التي تتجه الى الأسفل تعتبر قوى سالبة.</a:t>
            </a:r>
          </a:p>
          <a:p>
            <a:r>
              <a:rPr lang="ar-SA" dirty="0" smtClean="0"/>
              <a:t>أمثلة للحل الأسئلة التي تمرنا عليها بالحصص وموجودة بالدفتر.</a:t>
            </a:r>
            <a:endParaRPr lang="he-IL" dirty="0" smtClean="0"/>
          </a:p>
          <a:p>
            <a:endParaRPr lang="he-IL" dirty="0"/>
          </a:p>
        </p:txBody>
      </p:sp>
    </p:spTree>
    <p:extLst>
      <p:ext uri="{BB962C8B-B14F-4D97-AF65-F5344CB8AC3E}">
        <p14:creationId xmlns:p14="http://schemas.microsoft.com/office/powerpoint/2010/main" val="20422296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قانون نيوتن الأول</a:t>
            </a:r>
            <a:endParaRPr lang="he-IL" dirty="0"/>
          </a:p>
        </p:txBody>
      </p:sp>
      <p:sp>
        <p:nvSpPr>
          <p:cNvPr id="3" name="מציין מיקום תוכן 2"/>
          <p:cNvSpPr>
            <a:spLocks noGrp="1"/>
          </p:cNvSpPr>
          <p:nvPr>
            <p:ph idx="1"/>
          </p:nvPr>
        </p:nvSpPr>
        <p:spPr/>
        <p:txBody>
          <a:bodyPr/>
          <a:lstStyle/>
          <a:p>
            <a:r>
              <a:rPr lang="ar-SA" dirty="0" smtClean="0"/>
              <a:t>اذا كانت محصلة القوى التي تؤثر على الجسم تساوي صفر (مجموع القوى التي على محور </a:t>
            </a:r>
            <a:r>
              <a:rPr lang="en-US" dirty="0" smtClean="0"/>
              <a:t>x</a:t>
            </a:r>
            <a:r>
              <a:rPr lang="he-IL" dirty="0" smtClean="0"/>
              <a:t> </a:t>
            </a:r>
            <a:r>
              <a:rPr lang="ar-SA" dirty="0" smtClean="0"/>
              <a:t>تساوي صفر ومجموع القوى التي على محور </a:t>
            </a:r>
            <a:r>
              <a:rPr lang="en-US" dirty="0" smtClean="0"/>
              <a:t>y</a:t>
            </a:r>
            <a:r>
              <a:rPr lang="he-IL" dirty="0" smtClean="0"/>
              <a:t> </a:t>
            </a:r>
            <a:r>
              <a:rPr lang="ar-SA" dirty="0" smtClean="0"/>
              <a:t>تساوي صفر أيضا).</a:t>
            </a:r>
          </a:p>
          <a:p>
            <a:pPr marL="0" indent="0">
              <a:buNone/>
            </a:pPr>
            <a:r>
              <a:rPr lang="ar-SA" dirty="0" smtClean="0"/>
              <a:t>عندها سيتصرف الجسم كالتالي:</a:t>
            </a:r>
          </a:p>
          <a:p>
            <a:pPr marL="514350" indent="-514350">
              <a:buFont typeface="+mj-lt"/>
              <a:buAutoNum type="arabicPeriod"/>
            </a:pPr>
            <a:r>
              <a:rPr lang="ar-SA" b="1" dirty="0" smtClean="0"/>
              <a:t>الجسم الساكن يبقى ساكن ما لم تؤثر عليه قوة خارجية. </a:t>
            </a:r>
            <a:r>
              <a:rPr lang="ar-SA" dirty="0" smtClean="0"/>
              <a:t>أي يبقى الجسم ساكن لا يتحرك.</a:t>
            </a:r>
          </a:p>
          <a:p>
            <a:pPr marL="514350" indent="-514350">
              <a:buFont typeface="+mj-lt"/>
              <a:buAutoNum type="arabicPeriod"/>
            </a:pPr>
            <a:r>
              <a:rPr lang="ar-SA" b="1" dirty="0" smtClean="0"/>
              <a:t>الجسم المتحرك يستمر بحركته بسرعة ثابتة على خط مستقيم.</a:t>
            </a:r>
          </a:p>
          <a:p>
            <a:pPr marL="0" indent="0">
              <a:buNone/>
            </a:pPr>
            <a:r>
              <a:rPr lang="ar-SA" dirty="0" smtClean="0"/>
              <a:t>والعكس صحيح أي اذا تحرك الجسم بسرعة ثابتة على خط مستقيم فان محصلة القوى التي تؤثر عليه تساوي صفر.</a:t>
            </a:r>
          </a:p>
          <a:p>
            <a:pPr marL="0" indent="0">
              <a:buNone/>
            </a:pPr>
            <a:r>
              <a:rPr lang="ar-SA" dirty="0" smtClean="0"/>
              <a:t>أو اذا كان الجسم ساكن فان محصلة القوى التي تؤثر عليه تساوي صفر.</a:t>
            </a:r>
            <a:endParaRPr lang="he-IL" dirty="0"/>
          </a:p>
        </p:txBody>
      </p:sp>
    </p:spTree>
    <p:extLst>
      <p:ext uri="{BB962C8B-B14F-4D97-AF65-F5344CB8AC3E}">
        <p14:creationId xmlns:p14="http://schemas.microsoft.com/office/powerpoint/2010/main" val="11194532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قانون نيوتن الثاني</a:t>
            </a:r>
            <a:endParaRPr lang="he-IL" dirty="0"/>
          </a:p>
        </p:txBody>
      </p:sp>
      <p:sp>
        <p:nvSpPr>
          <p:cNvPr id="3" name="מציין מיקום תוכן 2"/>
          <p:cNvSpPr>
            <a:spLocks noGrp="1"/>
          </p:cNvSpPr>
          <p:nvPr>
            <p:ph idx="1"/>
          </p:nvPr>
        </p:nvSpPr>
        <p:spPr/>
        <p:txBody>
          <a:bodyPr/>
          <a:lstStyle/>
          <a:p>
            <a:r>
              <a:rPr lang="ar-SA" dirty="0" smtClean="0"/>
              <a:t>اذا لم تكن محصلة القوى التي تؤثر على الجسم تساوي صفر فان الجسم يتحرك باتجاه محصلة القوى.</a:t>
            </a:r>
          </a:p>
          <a:p>
            <a:r>
              <a:rPr lang="ar-SA" dirty="0" smtClean="0"/>
              <a:t>اذا كانت القوة المؤثرة على الجسم مع اتجاه حركة الجسم فان سرعته تزداد.</a:t>
            </a:r>
          </a:p>
          <a:p>
            <a:r>
              <a:rPr lang="ar-SA" dirty="0" smtClean="0"/>
              <a:t>اذا كانت القوة المؤثرة على الجسم بعكس اتجاه حركة الجسم فان سرعته تتناقص.</a:t>
            </a:r>
            <a:endParaRPr lang="he-IL" dirty="0"/>
          </a:p>
        </p:txBody>
      </p:sp>
    </p:spTree>
    <p:extLst>
      <p:ext uri="{BB962C8B-B14F-4D97-AF65-F5344CB8AC3E}">
        <p14:creationId xmlns:p14="http://schemas.microsoft.com/office/powerpoint/2010/main" val="23600116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قوة الجاذبية والفرق بين الكتلة والوزن</a:t>
            </a:r>
            <a:endParaRPr lang="he-IL" dirty="0"/>
          </a:p>
        </p:txBody>
      </p:sp>
      <p:sp>
        <p:nvSpPr>
          <p:cNvPr id="3" name="מציין מיקום תוכן 2"/>
          <p:cNvSpPr>
            <a:spLocks noGrp="1"/>
          </p:cNvSpPr>
          <p:nvPr>
            <p:ph idx="1"/>
          </p:nvPr>
        </p:nvSpPr>
        <p:spPr/>
        <p:txBody>
          <a:bodyPr>
            <a:normAutofit fontScale="92500" lnSpcReduction="20000"/>
          </a:bodyPr>
          <a:lstStyle/>
          <a:p>
            <a:r>
              <a:rPr lang="ar-SA" dirty="0" smtClean="0"/>
              <a:t>هناك فرق بين مصطلح الكتلة والوزن.</a:t>
            </a:r>
          </a:p>
          <a:p>
            <a:r>
              <a:rPr lang="ar-SA" dirty="0" smtClean="0"/>
              <a:t>الكتلة هي مقدار ما يتكتل من المادة بوحدة حجم، وهي ثابتة بجميع الأماكن وعلى جميع الارتفاعات والأحوال (طبعا بدون التطرق الى نظرية اينشتاين). تقاس الكتلة بمقياس الكتلة (الميزان العادي) وتقاس بوحدات كيلوغرام (كغم </a:t>
            </a:r>
            <a:r>
              <a:rPr lang="en-US" dirty="0" smtClean="0"/>
              <a:t>kg</a:t>
            </a:r>
            <a:r>
              <a:rPr lang="ar-SA" dirty="0" smtClean="0"/>
              <a:t>) ومشتقاتها حسب نظام الوحدات الفرنسي (حسب نظام الوحدات الإنجليزي تستخدم وحدات الباوند).</a:t>
            </a:r>
          </a:p>
          <a:p>
            <a:r>
              <a:rPr lang="ar-SA" dirty="0" smtClean="0"/>
              <a:t>يمكن الاستفادة من العلاقات التالية:</a:t>
            </a:r>
          </a:p>
          <a:p>
            <a:r>
              <a:rPr lang="en-US" dirty="0" smtClean="0"/>
              <a:t>1kg = 1000gr</a:t>
            </a:r>
            <a:endParaRPr lang="he-IL" dirty="0" smtClean="0"/>
          </a:p>
          <a:p>
            <a:r>
              <a:rPr lang="en-US" dirty="0" smtClean="0"/>
              <a:t>1ton = 1000kg</a:t>
            </a:r>
            <a:endParaRPr lang="he-IL" dirty="0" smtClean="0"/>
          </a:p>
          <a:p>
            <a:r>
              <a:rPr lang="ar-SA" dirty="0" smtClean="0"/>
              <a:t>لكي نحول من قياس كتلة بالغرامات الى وحدات كغم نقسم على 1000</a:t>
            </a:r>
          </a:p>
          <a:p>
            <a:r>
              <a:rPr lang="ar-SA" dirty="0" smtClean="0"/>
              <a:t>لكي نحول من قياس كتلة بالطن الى وحدات كغم نضرب في 1000</a:t>
            </a:r>
          </a:p>
          <a:p>
            <a:r>
              <a:rPr lang="ar-SA" dirty="0" smtClean="0"/>
              <a:t>يمكن تعريف الكتلة بشكل أدق من الناحية الفيزيائية بأنها مقاومة الجسم للحركة. </a:t>
            </a:r>
            <a:endParaRPr lang="he-IL" dirty="0"/>
          </a:p>
        </p:txBody>
      </p:sp>
    </p:spTree>
    <p:extLst>
      <p:ext uri="{BB962C8B-B14F-4D97-AF65-F5344CB8AC3E}">
        <p14:creationId xmlns:p14="http://schemas.microsoft.com/office/powerpoint/2010/main" val="4479137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قوة الجاذبية – وزن الجسم</a:t>
            </a:r>
            <a:endParaRPr lang="he-IL" dirty="0"/>
          </a:p>
        </p:txBody>
      </p:sp>
      <p:sp>
        <p:nvSpPr>
          <p:cNvPr id="3" name="מציין מיקום תוכן 2"/>
          <p:cNvSpPr>
            <a:spLocks noGrp="1"/>
          </p:cNvSpPr>
          <p:nvPr>
            <p:ph idx="1"/>
          </p:nvPr>
        </p:nvSpPr>
        <p:spPr/>
        <p:txBody>
          <a:bodyPr/>
          <a:lstStyle/>
          <a:p>
            <a:r>
              <a:rPr lang="ar-SA" dirty="0" smtClean="0"/>
              <a:t>الوزن هو قوة جذب الكوكب للجسم. هو قوة لها مقدار واتجاه.</a:t>
            </a:r>
          </a:p>
          <a:p>
            <a:r>
              <a:rPr lang="ar-SA" dirty="0" smtClean="0"/>
              <a:t>اتجاه الوزن دائما للأسفل بشكل عامودي باتجاه مركز الكوكب.</a:t>
            </a:r>
          </a:p>
          <a:p>
            <a:r>
              <a:rPr lang="ar-SA" dirty="0" smtClean="0"/>
              <a:t>يقاس الوزن بواسطة مقياس القوة وبوحدات قياس القوة وهي وحدات نيوتن </a:t>
            </a:r>
            <a:r>
              <a:rPr lang="en-US" dirty="0" smtClean="0"/>
              <a:t>N</a:t>
            </a:r>
            <a:r>
              <a:rPr lang="ar-SA" dirty="0" smtClean="0"/>
              <a:t>.</a:t>
            </a:r>
          </a:p>
          <a:p>
            <a:r>
              <a:rPr lang="ar-SA" dirty="0" smtClean="0"/>
              <a:t>بما أن الوزن هو قوة جذب الكوكب للجسم لذلك فهو يتعلق بتسارع جاذبية الكوكب.</a:t>
            </a:r>
          </a:p>
          <a:p>
            <a:r>
              <a:rPr lang="ar-SA" dirty="0" smtClean="0"/>
              <a:t>كلما كانت كتلة الكوكب أكبر كلما كان تسارع جاذبيته أكبر فبالتالي يكون وزن الجسم على هذا الكوكب أكبر.</a:t>
            </a:r>
          </a:p>
          <a:p>
            <a:r>
              <a:rPr lang="ar-SA" dirty="0" smtClean="0"/>
              <a:t>كتلة الكوكب كبيرة            تسارع جاذبية كبير              وزن جسم كبير</a:t>
            </a:r>
          </a:p>
          <a:p>
            <a:r>
              <a:rPr lang="ar-SA" dirty="0" smtClean="0"/>
              <a:t>بناء على ذلك فإن:</a:t>
            </a:r>
            <a:endParaRPr lang="he-IL" dirty="0"/>
          </a:p>
        </p:txBody>
      </p:sp>
      <p:cxnSp>
        <p:nvCxnSpPr>
          <p:cNvPr id="5" name="מחבר חץ ישר 4"/>
          <p:cNvCxnSpPr/>
          <p:nvPr/>
        </p:nvCxnSpPr>
        <p:spPr>
          <a:xfrm flipH="1">
            <a:off x="7970808" y="5029200"/>
            <a:ext cx="81950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 name="מחבר חץ ישר 5"/>
          <p:cNvCxnSpPr/>
          <p:nvPr/>
        </p:nvCxnSpPr>
        <p:spPr>
          <a:xfrm flipH="1">
            <a:off x="4655399" y="5034958"/>
            <a:ext cx="81950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728379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تتمة للوزن</a:t>
            </a:r>
            <a:endParaRPr lang="he-IL" dirty="0"/>
          </a:p>
        </p:txBody>
      </p:sp>
      <p:sp>
        <p:nvSpPr>
          <p:cNvPr id="3" name="מציין מיקום תוכן 2"/>
          <p:cNvSpPr>
            <a:spLocks noGrp="1"/>
          </p:cNvSpPr>
          <p:nvPr>
            <p:ph idx="1"/>
          </p:nvPr>
        </p:nvSpPr>
        <p:spPr/>
        <p:txBody>
          <a:bodyPr/>
          <a:lstStyle/>
          <a:p>
            <a:r>
              <a:rPr lang="ar-SA" dirty="0" smtClean="0"/>
              <a:t>تسارع الجاذبية على سطح الكرة الأرضية أكبر من تسارع الجاذبية على سطح القمر لأن كتلة الكرة الأرضية أكبر من كتلة القمر. أي أن وزن الجسم على سطح الكرة الأرضية أكبر من وزن الجسم على سطح القمر.</a:t>
            </a:r>
          </a:p>
          <a:p>
            <a:r>
              <a:rPr lang="ar-SA" dirty="0" smtClean="0"/>
              <a:t>تسارع الجاذبية على سطح الكرة الأرضية أصغر من تسارع الجاذبية على سطح المشتري لأن كتلة الكرة الأرضية أصغر من كتلة المشتري. أي أن وزن الجسم على سطح الكرة الأرضية أصغر من وزن الجسم على سطح المشتري.</a:t>
            </a:r>
          </a:p>
          <a:p>
            <a:r>
              <a:rPr lang="ar-SA" dirty="0" smtClean="0"/>
              <a:t>يمكن حساب وزن الجسم من خلال القانون التالي:</a:t>
            </a:r>
          </a:p>
          <a:p>
            <a:endParaRPr lang="ar-SA" dirty="0" smtClean="0"/>
          </a:p>
          <a:p>
            <a:endParaRPr lang="he-IL" dirty="0"/>
          </a:p>
        </p:txBody>
      </p:sp>
    </p:spTree>
    <p:extLst>
      <p:ext uri="{BB962C8B-B14F-4D97-AF65-F5344CB8AC3E}">
        <p14:creationId xmlns:p14="http://schemas.microsoft.com/office/powerpoint/2010/main" val="31269483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تتمة الوزن</a:t>
            </a:r>
            <a:endParaRPr lang="he-IL" dirty="0"/>
          </a:p>
        </p:txBody>
      </p:sp>
      <p:sp>
        <p:nvSpPr>
          <p:cNvPr id="3" name="מציין מיקום תוכן 2"/>
          <p:cNvSpPr>
            <a:spLocks noGrp="1"/>
          </p:cNvSpPr>
          <p:nvPr>
            <p:ph idx="1"/>
          </p:nvPr>
        </p:nvSpPr>
        <p:spPr/>
        <p:txBody>
          <a:bodyPr/>
          <a:lstStyle/>
          <a:p>
            <a:pPr marL="0" indent="0" algn="ctr">
              <a:buNone/>
            </a:pPr>
            <a:r>
              <a:rPr lang="en-US" dirty="0" smtClean="0"/>
              <a:t>W=m*g</a:t>
            </a:r>
            <a:endParaRPr lang="he-IL" dirty="0" smtClean="0"/>
          </a:p>
          <a:p>
            <a:r>
              <a:rPr lang="ar-SA" dirty="0" smtClean="0"/>
              <a:t>بحيث أن </a:t>
            </a:r>
            <a:r>
              <a:rPr lang="en-US" dirty="0" smtClean="0"/>
              <a:t>W</a:t>
            </a:r>
            <a:r>
              <a:rPr lang="he-IL" dirty="0" smtClean="0"/>
              <a:t> </a:t>
            </a:r>
            <a:r>
              <a:rPr lang="ar-SA" dirty="0" smtClean="0"/>
              <a:t>يعبر عن وزن الجسم</a:t>
            </a:r>
          </a:p>
          <a:p>
            <a:r>
              <a:rPr lang="en-US" dirty="0" smtClean="0"/>
              <a:t>m</a:t>
            </a:r>
            <a:r>
              <a:rPr lang="he-IL" dirty="0" smtClean="0"/>
              <a:t> </a:t>
            </a:r>
            <a:r>
              <a:rPr lang="ar-SA" dirty="0" smtClean="0"/>
              <a:t>يعبر عن كتلة الجسم </a:t>
            </a:r>
            <a:r>
              <a:rPr lang="ar-SA" dirty="0" err="1" smtClean="0"/>
              <a:t>بالكغم</a:t>
            </a:r>
            <a:r>
              <a:rPr lang="ar-SA" dirty="0" smtClean="0"/>
              <a:t> (اذا لم تكن الكتلة معطاة </a:t>
            </a:r>
            <a:r>
              <a:rPr lang="ar-SA" dirty="0" err="1" smtClean="0"/>
              <a:t>بالكغم</a:t>
            </a:r>
            <a:r>
              <a:rPr lang="ar-SA" dirty="0" smtClean="0"/>
              <a:t> يجب تحويلها)</a:t>
            </a:r>
          </a:p>
          <a:p>
            <a:r>
              <a:rPr lang="en-US" dirty="0" smtClean="0"/>
              <a:t>g </a:t>
            </a:r>
            <a:r>
              <a:rPr lang="he-IL" dirty="0" smtClean="0"/>
              <a:t> </a:t>
            </a:r>
            <a:r>
              <a:rPr lang="ar-SA" dirty="0" smtClean="0"/>
              <a:t>يعبر عن تسارع جاذبية الكوكب</a:t>
            </a:r>
          </a:p>
          <a:p>
            <a:r>
              <a:rPr lang="ar-SA" dirty="0" smtClean="0"/>
              <a:t>تسارع الجاذبية على كوكب الكرة الأرضية يساوي </a:t>
            </a:r>
            <a:r>
              <a:rPr lang="he-IL" dirty="0" smtClean="0"/>
              <a:t>9.8 </a:t>
            </a:r>
            <a:r>
              <a:rPr lang="ar-SA" dirty="0" smtClean="0"/>
              <a:t>متر/ثانية تربيع ويقرب الى 10 لتسهيل الحسابات.</a:t>
            </a:r>
          </a:p>
          <a:p>
            <a:endParaRPr lang="ar-SA" dirty="0"/>
          </a:p>
          <a:p>
            <a:pPr marL="0" indent="0">
              <a:buNone/>
            </a:pPr>
            <a:endParaRPr lang="he-IL" dirty="0"/>
          </a:p>
        </p:txBody>
      </p:sp>
    </p:spTree>
    <p:extLst>
      <p:ext uri="{BB962C8B-B14F-4D97-AF65-F5344CB8AC3E}">
        <p14:creationId xmlns:p14="http://schemas.microsoft.com/office/powerpoint/2010/main" val="3375529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الفهرس</a:t>
            </a:r>
            <a:endParaRPr lang="he-IL" dirty="0"/>
          </a:p>
        </p:txBody>
      </p:sp>
      <p:sp>
        <p:nvSpPr>
          <p:cNvPr id="3" name="מציין מיקום תוכן 2"/>
          <p:cNvSpPr>
            <a:spLocks noGrp="1"/>
          </p:cNvSpPr>
          <p:nvPr>
            <p:ph idx="1"/>
          </p:nvPr>
        </p:nvSpPr>
        <p:spPr/>
        <p:txBody>
          <a:bodyPr>
            <a:normAutofit lnSpcReduction="10000"/>
          </a:bodyPr>
          <a:lstStyle/>
          <a:p>
            <a:r>
              <a:rPr lang="ar-SA" dirty="0" smtClean="0"/>
              <a:t>التأثير المتبادل (أنواعه، تحديد اتجاه، طرق عرضه)</a:t>
            </a:r>
          </a:p>
          <a:p>
            <a:r>
              <a:rPr lang="ar-SA" dirty="0" smtClean="0"/>
              <a:t>قانون نيوتن الثالث</a:t>
            </a:r>
          </a:p>
          <a:p>
            <a:r>
              <a:rPr lang="ar-SA" dirty="0" smtClean="0"/>
              <a:t>محصلة القوى</a:t>
            </a:r>
          </a:p>
          <a:p>
            <a:r>
              <a:rPr lang="ar-SA" dirty="0" smtClean="0"/>
              <a:t>قانون نيوتن الأول </a:t>
            </a:r>
          </a:p>
          <a:p>
            <a:r>
              <a:rPr lang="ar-SA" dirty="0" smtClean="0"/>
              <a:t>قانون نيوتن الثاني</a:t>
            </a:r>
          </a:p>
          <a:p>
            <a:r>
              <a:rPr lang="ar-SA" dirty="0" smtClean="0"/>
              <a:t>قوة الجاذبية</a:t>
            </a:r>
          </a:p>
          <a:p>
            <a:r>
              <a:rPr lang="ar-SA" dirty="0" smtClean="0"/>
              <a:t>قوة الاحتكاك</a:t>
            </a:r>
          </a:p>
          <a:p>
            <a:r>
              <a:rPr lang="ar-SA" dirty="0" smtClean="0"/>
              <a:t>القوة العامودية</a:t>
            </a:r>
          </a:p>
          <a:p>
            <a:r>
              <a:rPr lang="ar-SA" dirty="0" smtClean="0"/>
              <a:t>الرافعات</a:t>
            </a:r>
            <a:endParaRPr lang="he-IL" dirty="0"/>
          </a:p>
        </p:txBody>
      </p:sp>
    </p:spTree>
    <p:extLst>
      <p:ext uri="{BB962C8B-B14F-4D97-AF65-F5344CB8AC3E}">
        <p14:creationId xmlns:p14="http://schemas.microsoft.com/office/powerpoint/2010/main" val="30216697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مثال محلول على وزن الجسم</a:t>
            </a:r>
            <a:endParaRPr lang="he-IL" dirty="0"/>
          </a:p>
        </p:txBody>
      </p:sp>
      <p:sp>
        <p:nvSpPr>
          <p:cNvPr id="3" name="מציין מיקום תוכן 2"/>
          <p:cNvSpPr>
            <a:spLocks noGrp="1"/>
          </p:cNvSpPr>
          <p:nvPr>
            <p:ph idx="1"/>
          </p:nvPr>
        </p:nvSpPr>
        <p:spPr/>
        <p:txBody>
          <a:bodyPr/>
          <a:lstStyle/>
          <a:p>
            <a:r>
              <a:rPr lang="ar-SA" dirty="0" smtClean="0"/>
              <a:t>كتلة جسم تساوي </a:t>
            </a:r>
            <a:r>
              <a:rPr lang="en-US" dirty="0" smtClean="0"/>
              <a:t>50kg</a:t>
            </a:r>
            <a:r>
              <a:rPr lang="ar-SA" dirty="0" smtClean="0"/>
              <a:t>، احسب وزن الجسم على سطح الكرة الأرضية (اذا طلب السؤال حساب وزن الجسم دون ان يحدد الكوكب فان القصد على كوكب الكرة الأرضية)</a:t>
            </a:r>
          </a:p>
          <a:p>
            <a:r>
              <a:rPr lang="ar-SA" dirty="0" smtClean="0"/>
              <a:t>الحل:          </a:t>
            </a:r>
            <a:r>
              <a:rPr lang="en-US" dirty="0" smtClean="0"/>
              <a:t>w=m*g</a:t>
            </a:r>
            <a:endParaRPr lang="he-IL" dirty="0" smtClean="0"/>
          </a:p>
          <a:p>
            <a:pPr marL="0" indent="0">
              <a:buNone/>
            </a:pPr>
            <a:r>
              <a:rPr lang="he-IL" dirty="0"/>
              <a:t> </a:t>
            </a:r>
            <a:r>
              <a:rPr lang="he-IL" dirty="0" smtClean="0"/>
              <a:t>          </a:t>
            </a:r>
            <a:r>
              <a:rPr lang="en-US" dirty="0" smtClean="0"/>
              <a:t>w=50*10=500N</a:t>
            </a:r>
            <a:endParaRPr lang="he-IL" dirty="0" smtClean="0"/>
          </a:p>
          <a:p>
            <a:r>
              <a:rPr lang="ar-SA" dirty="0" smtClean="0"/>
              <a:t>طبعا يمكن السؤال عن حساب تسارع الجاذبية عندها يجب ان نقسم الوزن على الكتلة.</a:t>
            </a:r>
          </a:p>
          <a:p>
            <a:r>
              <a:rPr lang="ar-SA" dirty="0" smtClean="0"/>
              <a:t>او يمكن ان يكون السؤال عن الكتلة عندها نقسم الوزن على تسارع الجاذبية.</a:t>
            </a:r>
            <a:endParaRPr lang="he-IL" dirty="0"/>
          </a:p>
        </p:txBody>
      </p:sp>
    </p:spTree>
    <p:extLst>
      <p:ext uri="{BB962C8B-B14F-4D97-AF65-F5344CB8AC3E}">
        <p14:creationId xmlns:p14="http://schemas.microsoft.com/office/powerpoint/2010/main" val="42544842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قوة الاحتكاك</a:t>
            </a:r>
            <a:endParaRPr lang="he-IL" dirty="0"/>
          </a:p>
        </p:txBody>
      </p:sp>
      <p:sp>
        <p:nvSpPr>
          <p:cNvPr id="3" name="מציין מיקום תוכן 2"/>
          <p:cNvSpPr>
            <a:spLocks noGrp="1"/>
          </p:cNvSpPr>
          <p:nvPr>
            <p:ph idx="1"/>
          </p:nvPr>
        </p:nvSpPr>
        <p:spPr/>
        <p:txBody>
          <a:bodyPr/>
          <a:lstStyle/>
          <a:p>
            <a:r>
              <a:rPr lang="ar-SA" dirty="0" smtClean="0"/>
              <a:t>هي قوة تعمل بين الجسم والسطح الموجود عليه.</a:t>
            </a:r>
          </a:p>
          <a:p>
            <a:r>
              <a:rPr lang="ar-SA" dirty="0" smtClean="0"/>
              <a:t> تكون بعكس اتجاه حركة الجسم</a:t>
            </a:r>
          </a:p>
          <a:p>
            <a:r>
              <a:rPr lang="ar-SA" dirty="0" smtClean="0"/>
              <a:t>وظيفتها التقليل من السرعة حتى التوقف (أي السرعة صفر) أي تحويل الطاقة الحركية الى طاقة حرارية</a:t>
            </a:r>
          </a:p>
          <a:p>
            <a:r>
              <a:rPr lang="ar-SA" dirty="0" smtClean="0"/>
              <a:t>هناك نوعان (سنتطرق اليهما) من الاحتكاك: احتكاك ساكن يكون عندما يكون الجسم ساكن واحتكاك متحرك يكون عندما يكون الجسم بحالة حركة.</a:t>
            </a:r>
          </a:p>
          <a:p>
            <a:r>
              <a:rPr lang="ar-SA" dirty="0" smtClean="0"/>
              <a:t>الاحتكاك الساكن يحصل على قيم مختلفة تتراوح بين صفر وبين أكبر احتكاك (</a:t>
            </a:r>
            <a:r>
              <a:rPr lang="ar-SA" dirty="0" err="1" smtClean="0"/>
              <a:t>مكسيمالي</a:t>
            </a:r>
            <a:r>
              <a:rPr lang="ar-SA" dirty="0" smtClean="0"/>
              <a:t>) عندما يتم التغلب على الاحتكاك </a:t>
            </a:r>
            <a:r>
              <a:rPr lang="ar-SA" dirty="0" err="1" smtClean="0"/>
              <a:t>المكسيمالي</a:t>
            </a:r>
            <a:r>
              <a:rPr lang="ar-SA" dirty="0" smtClean="0"/>
              <a:t> يتحول الاحتكاك من ساكن الى متحرك.</a:t>
            </a:r>
          </a:p>
          <a:p>
            <a:r>
              <a:rPr lang="ar-SA" dirty="0" smtClean="0"/>
              <a:t>قيمة الاحتكاك المتحرك أقل من قيمة الاحتكاك الساكن.</a:t>
            </a:r>
            <a:endParaRPr lang="he-IL" dirty="0"/>
          </a:p>
        </p:txBody>
      </p:sp>
    </p:spTree>
    <p:extLst>
      <p:ext uri="{BB962C8B-B14F-4D97-AF65-F5344CB8AC3E}">
        <p14:creationId xmlns:p14="http://schemas.microsoft.com/office/powerpoint/2010/main" val="13468106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تتمة لقوة الاحتكاك</a:t>
            </a:r>
            <a:endParaRPr lang="he-IL" dirty="0"/>
          </a:p>
        </p:txBody>
      </p:sp>
      <p:sp>
        <p:nvSpPr>
          <p:cNvPr id="3" name="מציין מיקום תוכן 2"/>
          <p:cNvSpPr>
            <a:spLocks noGrp="1"/>
          </p:cNvSpPr>
          <p:nvPr>
            <p:ph idx="1"/>
          </p:nvPr>
        </p:nvSpPr>
        <p:spPr/>
        <p:txBody>
          <a:bodyPr/>
          <a:lstStyle/>
          <a:p>
            <a:r>
              <a:rPr lang="ar-SA" dirty="0" smtClean="0"/>
              <a:t>تتعلق قوة الاحتكاك بعاملين كتلة الجسم والسطح الموجود عليه.</a:t>
            </a:r>
          </a:p>
          <a:p>
            <a:r>
              <a:rPr lang="ar-SA" dirty="0" smtClean="0"/>
              <a:t>كلما ازدادت كتلة الجسم كلما ازدادت قوة الاحتكاك.</a:t>
            </a:r>
          </a:p>
          <a:p>
            <a:r>
              <a:rPr lang="ar-SA" dirty="0" smtClean="0"/>
              <a:t>اما بالنسبة للسطح فكلما ازدادت نعومة السطح كلما قلت قوة الاحتكاك.</a:t>
            </a:r>
          </a:p>
          <a:p>
            <a:r>
              <a:rPr lang="ar-SA" b="1" dirty="0" smtClean="0"/>
              <a:t>على السطح الأملس لا توجد قوة احتكاك.</a:t>
            </a:r>
          </a:p>
          <a:p>
            <a:r>
              <a:rPr lang="ar-SA" dirty="0" smtClean="0"/>
              <a:t>للتلخيص:</a:t>
            </a:r>
          </a:p>
          <a:p>
            <a:pPr marL="0" indent="0">
              <a:buNone/>
            </a:pPr>
            <a:r>
              <a:rPr lang="ar-SA" dirty="0" smtClean="0"/>
              <a:t>السطح أكثر نعومة        قوة احتكاك أقل         حركة الجسم أسهل        سرعة أكبر للجسم</a:t>
            </a:r>
            <a:endParaRPr lang="he-IL" dirty="0"/>
          </a:p>
        </p:txBody>
      </p:sp>
      <p:cxnSp>
        <p:nvCxnSpPr>
          <p:cNvPr id="5" name="מחבר חץ ישר 4"/>
          <p:cNvCxnSpPr/>
          <p:nvPr/>
        </p:nvCxnSpPr>
        <p:spPr>
          <a:xfrm flipH="1">
            <a:off x="8652294" y="4632385"/>
            <a:ext cx="457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מחבר חץ ישר 5"/>
          <p:cNvCxnSpPr/>
          <p:nvPr/>
        </p:nvCxnSpPr>
        <p:spPr>
          <a:xfrm flipH="1">
            <a:off x="3214777" y="4632385"/>
            <a:ext cx="457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מחבר חץ ישר 6"/>
          <p:cNvCxnSpPr/>
          <p:nvPr/>
        </p:nvCxnSpPr>
        <p:spPr>
          <a:xfrm flipH="1">
            <a:off x="6136256" y="4643887"/>
            <a:ext cx="457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57321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القوة العامودية</a:t>
            </a:r>
            <a:endParaRPr lang="he-IL" dirty="0"/>
          </a:p>
        </p:txBody>
      </p:sp>
      <p:sp>
        <p:nvSpPr>
          <p:cNvPr id="3" name="מציין מיקום תוכן 2"/>
          <p:cNvSpPr>
            <a:spLocks noGrp="1"/>
          </p:cNvSpPr>
          <p:nvPr>
            <p:ph idx="1"/>
          </p:nvPr>
        </p:nvSpPr>
        <p:spPr/>
        <p:txBody>
          <a:bodyPr/>
          <a:lstStyle/>
          <a:p>
            <a:r>
              <a:rPr lang="ar-SA" dirty="0" smtClean="0"/>
              <a:t>هي قوة تأثير السطح على الجسم</a:t>
            </a:r>
          </a:p>
          <a:p>
            <a:r>
              <a:rPr lang="ar-SA" dirty="0" smtClean="0"/>
              <a:t>وهي دائما عامودية على السطح. يتغير اتجاهها بتغيير السطح</a:t>
            </a:r>
            <a:endParaRPr lang="he-IL" dirty="0"/>
          </a:p>
        </p:txBody>
      </p:sp>
    </p:spTree>
    <p:extLst>
      <p:ext uri="{BB962C8B-B14F-4D97-AF65-F5344CB8AC3E}">
        <p14:creationId xmlns:p14="http://schemas.microsoft.com/office/powerpoint/2010/main" val="1685468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مقياس القوة</a:t>
            </a:r>
            <a:endParaRPr lang="he-IL" dirty="0"/>
          </a:p>
        </p:txBody>
      </p:sp>
      <p:sp>
        <p:nvSpPr>
          <p:cNvPr id="3" name="מציין מיקום תוכן 2"/>
          <p:cNvSpPr>
            <a:spLocks noGrp="1"/>
          </p:cNvSpPr>
          <p:nvPr>
            <p:ph idx="1"/>
          </p:nvPr>
        </p:nvSpPr>
        <p:spPr/>
        <p:txBody>
          <a:bodyPr/>
          <a:lstStyle/>
          <a:p>
            <a:r>
              <a:rPr lang="ar-SA" dirty="0" smtClean="0"/>
              <a:t>هو جهاز يمكننا من قياس مقدار القوة (مثل وزن الجسم) </a:t>
            </a:r>
          </a:p>
          <a:p>
            <a:r>
              <a:rPr lang="ar-SA" dirty="0" smtClean="0"/>
              <a:t>نظام عمله مبني على نابض</a:t>
            </a:r>
          </a:p>
          <a:p>
            <a:r>
              <a:rPr lang="ar-SA" dirty="0" smtClean="0"/>
              <a:t>كلما استطال النابض أكثر كلما كانت القوة أكبر</a:t>
            </a:r>
          </a:p>
          <a:p>
            <a:r>
              <a:rPr lang="ar-SA" dirty="0" smtClean="0"/>
              <a:t>يقيس الجهاز القوة اذا علقت القوة من اتجاه النابض فقط</a:t>
            </a:r>
            <a:endParaRPr lang="he-IL" dirty="0" smtClean="0"/>
          </a:p>
          <a:p>
            <a:pPr marL="0" indent="0">
              <a:buNone/>
            </a:pPr>
            <a:endParaRPr lang="he-IL" dirty="0"/>
          </a:p>
        </p:txBody>
      </p:sp>
      <p:pic>
        <p:nvPicPr>
          <p:cNvPr id="4" name="תמונה 3"/>
          <p:cNvPicPr>
            <a:picLocks noChangeAspect="1"/>
          </p:cNvPicPr>
          <p:nvPr/>
        </p:nvPicPr>
        <p:blipFill rotWithShape="1">
          <a:blip r:embed="rId2"/>
          <a:srcRect l="44788" t="33208" r="44174" b="27043"/>
          <a:stretch/>
        </p:blipFill>
        <p:spPr>
          <a:xfrm>
            <a:off x="1751161" y="3226279"/>
            <a:ext cx="1345721" cy="2725948"/>
          </a:xfrm>
          <a:prstGeom prst="rect">
            <a:avLst/>
          </a:prstGeom>
        </p:spPr>
      </p:pic>
    </p:spTree>
    <p:extLst>
      <p:ext uri="{BB962C8B-B14F-4D97-AF65-F5344CB8AC3E}">
        <p14:creationId xmlns:p14="http://schemas.microsoft.com/office/powerpoint/2010/main" val="20738438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الرافعات</a:t>
            </a:r>
            <a:endParaRPr lang="he-IL" dirty="0"/>
          </a:p>
        </p:txBody>
      </p:sp>
      <p:sp>
        <p:nvSpPr>
          <p:cNvPr id="3" name="מציין מיקום תוכן 2"/>
          <p:cNvSpPr>
            <a:spLocks noGrp="1"/>
          </p:cNvSpPr>
          <p:nvPr>
            <p:ph idx="1"/>
          </p:nvPr>
        </p:nvSpPr>
        <p:spPr/>
        <p:txBody>
          <a:bodyPr>
            <a:normAutofit fontScale="92500" lnSpcReduction="10000"/>
          </a:bodyPr>
          <a:lstStyle/>
          <a:p>
            <a:r>
              <a:rPr lang="ar-SA" dirty="0" smtClean="0"/>
              <a:t>هي أجهزة بسيطة نستخدمها في حياتنا اليومية لخدمتنا</a:t>
            </a:r>
          </a:p>
          <a:p>
            <a:r>
              <a:rPr lang="ar-SA" dirty="0" smtClean="0"/>
              <a:t>مبنية من ثلاث مركبات: </a:t>
            </a:r>
          </a:p>
          <a:p>
            <a:pPr marL="0" indent="0">
              <a:buNone/>
            </a:pPr>
            <a:r>
              <a:rPr lang="ar-SA" dirty="0" smtClean="0"/>
              <a:t>القوة المؤثرة وهي القوة التي علي بذلها انا الانسان لكي نرفع الثقل ويرمز لها</a:t>
            </a:r>
          </a:p>
          <a:p>
            <a:pPr marL="0" indent="0">
              <a:buNone/>
            </a:pPr>
            <a:endParaRPr lang="ar-SA" dirty="0" smtClean="0"/>
          </a:p>
          <a:p>
            <a:pPr marL="0" indent="0">
              <a:buNone/>
            </a:pPr>
            <a:r>
              <a:rPr lang="ar-SA" dirty="0" smtClean="0"/>
              <a:t>الثقل وهو ما نريد رفعه او تحريكه ويرمز له</a:t>
            </a:r>
          </a:p>
          <a:p>
            <a:pPr marL="0" indent="0">
              <a:buNone/>
            </a:pPr>
            <a:endParaRPr lang="ar-SA" dirty="0" smtClean="0"/>
          </a:p>
          <a:p>
            <a:pPr marL="0" indent="0">
              <a:buNone/>
            </a:pPr>
            <a:r>
              <a:rPr lang="ar-SA" dirty="0" smtClean="0"/>
              <a:t>نقطة الارتكاز وهي النقطة الثابتة بالرافعة او التي ترتكز عليها الرافعة ويرمز لها</a:t>
            </a:r>
          </a:p>
          <a:p>
            <a:pPr marL="0" indent="0">
              <a:buNone/>
            </a:pPr>
            <a:endParaRPr lang="ar-SA" dirty="0" smtClean="0"/>
          </a:p>
          <a:p>
            <a:r>
              <a:rPr lang="ar-SA" dirty="0" smtClean="0"/>
              <a:t>الرافعات ثلاث أنواع تختلف الأنواع الثلاثة باختلاف موقع كل من: نقطة الارتكاز، القوة المؤثرة والثقل</a:t>
            </a:r>
            <a:endParaRPr lang="he-IL" dirty="0"/>
          </a:p>
        </p:txBody>
      </p:sp>
      <p:pic>
        <p:nvPicPr>
          <p:cNvPr id="4" name="Picture 3" descr="http://zfat.amalnet.k12.il/ana/m1.gif"/>
          <p:cNvPicPr>
            <a:picLocks noChangeAspect="1" noChangeArrowheads="1"/>
          </p:cNvPicPr>
          <p:nvPr/>
        </p:nvPicPr>
        <p:blipFill rotWithShape="1">
          <a:blip r:embed="rId2" cstate="print"/>
          <a:srcRect t="14771" r="84523" b="59148"/>
          <a:stretch/>
        </p:blipFill>
        <p:spPr bwMode="auto">
          <a:xfrm>
            <a:off x="5696309" y="3450564"/>
            <a:ext cx="799381" cy="560719"/>
          </a:xfrm>
          <a:prstGeom prst="rect">
            <a:avLst/>
          </a:prstGeom>
          <a:noFill/>
        </p:spPr>
      </p:pic>
      <p:pic>
        <p:nvPicPr>
          <p:cNvPr id="5" name="Picture 3" descr="http://zfat.amalnet.k12.il/ana/m1.gif"/>
          <p:cNvPicPr>
            <a:picLocks noChangeAspect="1" noChangeArrowheads="1"/>
          </p:cNvPicPr>
          <p:nvPr/>
        </p:nvPicPr>
        <p:blipFill rotWithShape="1">
          <a:blip r:embed="rId2" cstate="print"/>
          <a:srcRect t="59760" r="67189" b="-132"/>
          <a:stretch/>
        </p:blipFill>
        <p:spPr bwMode="auto">
          <a:xfrm>
            <a:off x="1449238" y="4399471"/>
            <a:ext cx="1061050" cy="543465"/>
          </a:xfrm>
          <a:prstGeom prst="rect">
            <a:avLst/>
          </a:prstGeom>
          <a:noFill/>
        </p:spPr>
      </p:pic>
      <p:pic>
        <p:nvPicPr>
          <p:cNvPr id="6" name="Picture 3" descr="http://zfat.amalnet.k12.il/ana/m1.gif"/>
          <p:cNvPicPr>
            <a:picLocks noChangeAspect="1" noChangeArrowheads="1"/>
          </p:cNvPicPr>
          <p:nvPr/>
        </p:nvPicPr>
        <p:blipFill rotWithShape="1">
          <a:blip r:embed="rId2" cstate="print"/>
          <a:srcRect l="88711" r="3056" b="57122"/>
          <a:stretch/>
        </p:blipFill>
        <p:spPr bwMode="auto">
          <a:xfrm>
            <a:off x="2510288" y="2517281"/>
            <a:ext cx="350925" cy="760754"/>
          </a:xfrm>
          <a:prstGeom prst="rect">
            <a:avLst/>
          </a:prstGeom>
          <a:noFill/>
        </p:spPr>
      </p:pic>
    </p:spTree>
    <p:extLst>
      <p:ext uri="{BB962C8B-B14F-4D97-AF65-F5344CB8AC3E}">
        <p14:creationId xmlns:p14="http://schemas.microsoft.com/office/powerpoint/2010/main" val="16845149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رافعة من النوع الأول</a:t>
            </a:r>
            <a:endParaRPr lang="he-IL" dirty="0"/>
          </a:p>
        </p:txBody>
      </p:sp>
      <p:sp>
        <p:nvSpPr>
          <p:cNvPr id="5" name="מציין מיקום תוכן 4"/>
          <p:cNvSpPr>
            <a:spLocks noGrp="1"/>
          </p:cNvSpPr>
          <p:nvPr>
            <p:ph idx="1"/>
          </p:nvPr>
        </p:nvSpPr>
        <p:spPr/>
        <p:txBody>
          <a:bodyPr/>
          <a:lstStyle/>
          <a:p>
            <a:r>
              <a:rPr lang="ar-SA" dirty="0" smtClean="0"/>
              <a:t>نقطة الارتكاز موجودة بين القوة المؤثرة وبين الثقل.</a:t>
            </a:r>
          </a:p>
          <a:p>
            <a:r>
              <a:rPr lang="ar-SA" dirty="0" smtClean="0"/>
              <a:t>مثال </a:t>
            </a:r>
            <a:r>
              <a:rPr lang="ar-SA" smtClean="0"/>
              <a:t>على هذا </a:t>
            </a:r>
            <a:r>
              <a:rPr lang="ar-SA" dirty="0" smtClean="0"/>
              <a:t>النوع من الرافعات طالعة نازلة.</a:t>
            </a:r>
          </a:p>
          <a:p>
            <a:pPr marL="0" indent="0">
              <a:buNone/>
            </a:pPr>
            <a:endParaRPr lang="he-IL" dirty="0"/>
          </a:p>
        </p:txBody>
      </p:sp>
      <p:pic>
        <p:nvPicPr>
          <p:cNvPr id="6" name="Picture 3" descr="http://zfat.amalnet.k12.il/ana/m1.gif"/>
          <p:cNvPicPr>
            <a:picLocks noChangeAspect="1" noChangeArrowheads="1"/>
          </p:cNvPicPr>
          <p:nvPr/>
        </p:nvPicPr>
        <p:blipFill>
          <a:blip r:embed="rId2" cstate="print"/>
          <a:srcRect/>
          <a:stretch>
            <a:fillRect/>
          </a:stretch>
        </p:blipFill>
        <p:spPr bwMode="auto">
          <a:xfrm>
            <a:off x="4712449" y="3461338"/>
            <a:ext cx="3784570" cy="1575395"/>
          </a:xfrm>
          <a:prstGeom prst="rect">
            <a:avLst/>
          </a:prstGeom>
          <a:noFill/>
        </p:spPr>
      </p:pic>
    </p:spTree>
    <p:extLst>
      <p:ext uri="{BB962C8B-B14F-4D97-AF65-F5344CB8AC3E}">
        <p14:creationId xmlns:p14="http://schemas.microsoft.com/office/powerpoint/2010/main" val="27471111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رافعة من النوع الثاني</a:t>
            </a:r>
            <a:endParaRPr lang="he-IL" dirty="0"/>
          </a:p>
        </p:txBody>
      </p:sp>
      <p:sp>
        <p:nvSpPr>
          <p:cNvPr id="5" name="מציין מיקום תוכן 4"/>
          <p:cNvSpPr>
            <a:spLocks noGrp="1"/>
          </p:cNvSpPr>
          <p:nvPr>
            <p:ph idx="1"/>
          </p:nvPr>
        </p:nvSpPr>
        <p:spPr/>
        <p:txBody>
          <a:bodyPr/>
          <a:lstStyle/>
          <a:p>
            <a:r>
              <a:rPr lang="ar-SA" dirty="0" smtClean="0"/>
              <a:t>الثقل موجود بين نقطة الارتكاز والقوة المؤثرة.</a:t>
            </a:r>
          </a:p>
          <a:p>
            <a:r>
              <a:rPr lang="ar-SA" dirty="0" smtClean="0"/>
              <a:t>مثال لجهاز يعمل على هذا النوع من الرافعات عربة عوض.</a:t>
            </a:r>
          </a:p>
          <a:p>
            <a:pPr marL="0" indent="0">
              <a:buNone/>
            </a:pPr>
            <a:endParaRPr lang="he-IL" dirty="0"/>
          </a:p>
        </p:txBody>
      </p:sp>
      <p:pic>
        <p:nvPicPr>
          <p:cNvPr id="6" name="Picture 2" descr="http://zfat.amalnet.k12.il/ana/m2.gif"/>
          <p:cNvPicPr>
            <a:picLocks noChangeAspect="1" noChangeArrowheads="1"/>
          </p:cNvPicPr>
          <p:nvPr/>
        </p:nvPicPr>
        <p:blipFill>
          <a:blip r:embed="rId2" cstate="print"/>
          <a:srcRect/>
          <a:stretch>
            <a:fillRect/>
          </a:stretch>
        </p:blipFill>
        <p:spPr bwMode="auto">
          <a:xfrm>
            <a:off x="4815966" y="3288767"/>
            <a:ext cx="3681054" cy="1532305"/>
          </a:xfrm>
          <a:prstGeom prst="rect">
            <a:avLst/>
          </a:prstGeom>
          <a:noFill/>
        </p:spPr>
      </p:pic>
    </p:spTree>
    <p:extLst>
      <p:ext uri="{BB962C8B-B14F-4D97-AF65-F5344CB8AC3E}">
        <p14:creationId xmlns:p14="http://schemas.microsoft.com/office/powerpoint/2010/main" val="33135139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رافعة من النوع الثالث</a:t>
            </a:r>
            <a:endParaRPr lang="he-IL" dirty="0"/>
          </a:p>
        </p:txBody>
      </p:sp>
      <p:sp>
        <p:nvSpPr>
          <p:cNvPr id="5" name="מציין מיקום תוכן 4"/>
          <p:cNvSpPr>
            <a:spLocks noGrp="1"/>
          </p:cNvSpPr>
          <p:nvPr>
            <p:ph idx="1"/>
          </p:nvPr>
        </p:nvSpPr>
        <p:spPr/>
        <p:txBody>
          <a:bodyPr/>
          <a:lstStyle/>
          <a:p>
            <a:r>
              <a:rPr lang="ar-SA" dirty="0" smtClean="0"/>
              <a:t>القوة المؤثرة موجودة بين نقطة الارتكاز والثقل.</a:t>
            </a:r>
          </a:p>
          <a:p>
            <a:r>
              <a:rPr lang="ar-SA" dirty="0" smtClean="0"/>
              <a:t>مثال لجهاز يعمل على هذا النوع من الرافعات ملقط الحواجب.</a:t>
            </a:r>
          </a:p>
          <a:p>
            <a:pPr marL="0" indent="0">
              <a:buNone/>
            </a:pPr>
            <a:endParaRPr lang="he-IL" dirty="0"/>
          </a:p>
        </p:txBody>
      </p:sp>
      <p:pic>
        <p:nvPicPr>
          <p:cNvPr id="6" name="Picture 2" descr="http://zfat.amalnet.k12.il/ana/m3.gif"/>
          <p:cNvPicPr>
            <a:picLocks noChangeAspect="1" noChangeArrowheads="1"/>
          </p:cNvPicPr>
          <p:nvPr/>
        </p:nvPicPr>
        <p:blipFill>
          <a:blip r:embed="rId2" cstate="print"/>
          <a:srcRect/>
          <a:stretch>
            <a:fillRect/>
          </a:stretch>
        </p:blipFill>
        <p:spPr bwMode="auto">
          <a:xfrm>
            <a:off x="4436403" y="3431125"/>
            <a:ext cx="3732812" cy="1553850"/>
          </a:xfrm>
          <a:prstGeom prst="rect">
            <a:avLst/>
          </a:prstGeom>
          <a:noFill/>
        </p:spPr>
      </p:pic>
    </p:spTree>
    <p:extLst>
      <p:ext uri="{BB962C8B-B14F-4D97-AF65-F5344CB8AC3E}">
        <p14:creationId xmlns:p14="http://schemas.microsoft.com/office/powerpoint/2010/main" val="10157553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قانون الرافعة</a:t>
            </a:r>
            <a:endParaRPr lang="he-IL" dirty="0"/>
          </a:p>
        </p:txBody>
      </p:sp>
      <p:pic>
        <p:nvPicPr>
          <p:cNvPr id="4" name="מציין מיקום תוכן 3"/>
          <p:cNvPicPr>
            <a:picLocks noGrp="1" noChangeAspect="1"/>
          </p:cNvPicPr>
          <p:nvPr>
            <p:ph idx="1"/>
          </p:nvPr>
        </p:nvPicPr>
        <p:blipFill rotWithShape="1">
          <a:blip r:embed="rId2"/>
          <a:srcRect l="19260" t="48644" r="40109" b="24791"/>
          <a:stretch/>
        </p:blipFill>
        <p:spPr>
          <a:xfrm>
            <a:off x="3226279" y="2311878"/>
            <a:ext cx="5891343" cy="3442029"/>
          </a:xfrm>
          <a:prstGeom prst="rect">
            <a:avLst/>
          </a:prstGeom>
        </p:spPr>
      </p:pic>
      <p:pic>
        <p:nvPicPr>
          <p:cNvPr id="5" name="תמונה 4"/>
          <p:cNvPicPr>
            <a:picLocks noChangeAspect="1"/>
          </p:cNvPicPr>
          <p:nvPr/>
        </p:nvPicPr>
        <p:blipFill rotWithShape="1">
          <a:blip r:embed="rId2"/>
          <a:srcRect l="41392" t="35598" r="40565" b="53962"/>
          <a:stretch/>
        </p:blipFill>
        <p:spPr>
          <a:xfrm>
            <a:off x="5045939" y="1431983"/>
            <a:ext cx="3614983" cy="879895"/>
          </a:xfrm>
          <a:prstGeom prst="rect">
            <a:avLst/>
          </a:prstGeom>
        </p:spPr>
      </p:pic>
    </p:spTree>
    <p:extLst>
      <p:ext uri="{BB962C8B-B14F-4D97-AF65-F5344CB8AC3E}">
        <p14:creationId xmlns:p14="http://schemas.microsoft.com/office/powerpoint/2010/main" val="22849826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التأثير المتبادل - شروطه</a:t>
            </a:r>
            <a:endParaRPr lang="he-IL" dirty="0"/>
          </a:p>
        </p:txBody>
      </p:sp>
      <p:sp>
        <p:nvSpPr>
          <p:cNvPr id="3" name="מציין מיקום תוכן 2"/>
          <p:cNvSpPr>
            <a:spLocks noGrp="1"/>
          </p:cNvSpPr>
          <p:nvPr>
            <p:ph idx="1"/>
          </p:nvPr>
        </p:nvSpPr>
        <p:spPr/>
        <p:txBody>
          <a:bodyPr/>
          <a:lstStyle/>
          <a:p>
            <a:r>
              <a:rPr lang="ar-SA" dirty="0" smtClean="0"/>
              <a:t>يجب وجود جسمين</a:t>
            </a:r>
          </a:p>
          <a:p>
            <a:endParaRPr lang="ar-SA" dirty="0" smtClean="0"/>
          </a:p>
          <a:p>
            <a:r>
              <a:rPr lang="ar-SA" dirty="0" smtClean="0"/>
              <a:t>الجسم الأول يؤثر على الجسم الثاني والجسم الثاني يؤثر على الجسم الأول</a:t>
            </a:r>
          </a:p>
          <a:p>
            <a:endParaRPr lang="ar-SA" dirty="0" smtClean="0"/>
          </a:p>
          <a:p>
            <a:r>
              <a:rPr lang="ar-SA" dirty="0" smtClean="0"/>
              <a:t>لذلك لا يستطيع الجسم ان يؤثر على نفسه</a:t>
            </a:r>
          </a:p>
          <a:p>
            <a:endParaRPr lang="ar-SA" dirty="0" smtClean="0"/>
          </a:p>
          <a:p>
            <a:r>
              <a:rPr lang="ar-SA" dirty="0" smtClean="0"/>
              <a:t>نفس الجسم يمكن ان يشترك بأكثر من تأثير متبادل واحد</a:t>
            </a:r>
            <a:endParaRPr lang="he-IL" dirty="0"/>
          </a:p>
        </p:txBody>
      </p:sp>
    </p:spTree>
    <p:extLst>
      <p:ext uri="{BB962C8B-B14F-4D97-AF65-F5344CB8AC3E}">
        <p14:creationId xmlns:p14="http://schemas.microsoft.com/office/powerpoint/2010/main" val="17474400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تتمة لقانون الرافعة</a:t>
            </a:r>
            <a:endParaRPr lang="he-IL" dirty="0"/>
          </a:p>
        </p:txBody>
      </p:sp>
      <p:sp>
        <p:nvSpPr>
          <p:cNvPr id="3" name="מציין מיקום תוכן 2"/>
          <p:cNvSpPr>
            <a:spLocks noGrp="1"/>
          </p:cNvSpPr>
          <p:nvPr>
            <p:ph idx="1"/>
          </p:nvPr>
        </p:nvSpPr>
        <p:spPr/>
        <p:txBody>
          <a:bodyPr/>
          <a:lstStyle/>
          <a:p>
            <a:r>
              <a:rPr lang="ar-SA" dirty="0" smtClean="0"/>
              <a:t>حاصل ضرب الثقل في بعد الثقل عن نقطة الارتكاز يساوي حاصل ضرب القوة المؤثرة في بعدها عن نقطة الارتكاز.</a:t>
            </a:r>
          </a:p>
          <a:p>
            <a:endParaRPr lang="ar-SA" dirty="0"/>
          </a:p>
          <a:p>
            <a:r>
              <a:rPr lang="ar-SA" dirty="0" smtClean="0"/>
              <a:t>للتلخيص: قوة كبيرة ضرب بعد صغير = قوة صغيرة ضرب بعد كبير</a:t>
            </a:r>
            <a:endParaRPr lang="he-IL" dirty="0"/>
          </a:p>
        </p:txBody>
      </p:sp>
    </p:spTree>
    <p:extLst>
      <p:ext uri="{BB962C8B-B14F-4D97-AF65-F5344CB8AC3E}">
        <p14:creationId xmlns:p14="http://schemas.microsoft.com/office/powerpoint/2010/main" val="3371488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التأثير المتبادل - أنواعه</a:t>
            </a:r>
            <a:endParaRPr lang="he-IL" dirty="0"/>
          </a:p>
        </p:txBody>
      </p:sp>
      <p:sp>
        <p:nvSpPr>
          <p:cNvPr id="3" name="מציין מיקום תוכן 2"/>
          <p:cNvSpPr>
            <a:spLocks noGrp="1"/>
          </p:cNvSpPr>
          <p:nvPr>
            <p:ph idx="1"/>
          </p:nvPr>
        </p:nvSpPr>
        <p:spPr/>
        <p:txBody>
          <a:bodyPr/>
          <a:lstStyle/>
          <a:p>
            <a:r>
              <a:rPr lang="ar-SA" dirty="0" smtClean="0"/>
              <a:t>هناك نوعان للتأثير المتبادل:</a:t>
            </a:r>
          </a:p>
          <a:p>
            <a:r>
              <a:rPr lang="ar-SA" dirty="0" smtClean="0"/>
              <a:t>تأثير متبادل عن قرب يحدث بين الجسمين بحالة وجود تلامس بينهما.</a:t>
            </a:r>
          </a:p>
          <a:p>
            <a:endParaRPr lang="ar-SA" dirty="0"/>
          </a:p>
          <a:p>
            <a:r>
              <a:rPr lang="ar-SA" dirty="0" smtClean="0"/>
              <a:t>تأثير متبادل عن بعد يحدث بثلاث حالات:</a:t>
            </a:r>
          </a:p>
          <a:p>
            <a:r>
              <a:rPr lang="ar-SA" dirty="0" smtClean="0"/>
              <a:t>1. قوة الجاذبية التي تحدث بين الكوكب والجسم الموجود في نطاق جاذبيته</a:t>
            </a:r>
          </a:p>
          <a:p>
            <a:r>
              <a:rPr lang="ar-SA" dirty="0" smtClean="0"/>
              <a:t>2. القوة المغناطيسية التي تحدث بين مغناطيسين (يمكن ان تكون تجاذب – اقتراب المغناطيسين من بعض، او تنافر – ابتعاد المغناطيسين عن بعض)</a:t>
            </a:r>
          </a:p>
          <a:p>
            <a:r>
              <a:rPr lang="ar-SA" dirty="0" smtClean="0"/>
              <a:t>القوة الكهربائية التي تحدث بين شحنات كهربائية (يمكن ان تكون تجاذب – اقتراب الشحنات من بعض، او تنافر – ابتعاد الشحنات عن بعض)</a:t>
            </a:r>
          </a:p>
          <a:p>
            <a:endParaRPr lang="he-IL" dirty="0"/>
          </a:p>
        </p:txBody>
      </p:sp>
    </p:spTree>
    <p:extLst>
      <p:ext uri="{BB962C8B-B14F-4D97-AF65-F5344CB8AC3E}">
        <p14:creationId xmlns:p14="http://schemas.microsoft.com/office/powerpoint/2010/main" val="16658430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قانون نيوتن الثالث</a:t>
            </a:r>
            <a:endParaRPr lang="he-IL" dirty="0"/>
          </a:p>
        </p:txBody>
      </p:sp>
      <p:sp>
        <p:nvSpPr>
          <p:cNvPr id="3" name="מציין מיקום תוכן 2"/>
          <p:cNvSpPr>
            <a:spLocks noGrp="1"/>
          </p:cNvSpPr>
          <p:nvPr>
            <p:ph idx="1"/>
          </p:nvPr>
        </p:nvSpPr>
        <p:spPr/>
        <p:txBody>
          <a:bodyPr/>
          <a:lstStyle/>
          <a:p>
            <a:r>
              <a:rPr lang="ar-SA" b="1" dirty="0" smtClean="0"/>
              <a:t>لكل فعل رد فعل مساو له بالمقدار معاكس له بالاتجاه</a:t>
            </a:r>
          </a:p>
          <a:p>
            <a:endParaRPr lang="ar-SA" b="1" dirty="0"/>
          </a:p>
          <a:p>
            <a:r>
              <a:rPr lang="ar-SA" dirty="0" smtClean="0"/>
              <a:t>يعتبر نيوتن تأثير الجسم الأول على الثاني فعل، وتأثير الجسم الثاني على الأول رد فعل</a:t>
            </a:r>
          </a:p>
          <a:p>
            <a:r>
              <a:rPr lang="ar-SA" dirty="0" smtClean="0"/>
              <a:t>عندها يحدث الفعل ورد الفعل بنفس الوقت (لا يسبق احدهم الآخر) وتكون القوى بين الجسمين متساوية بالمقدار ولكن متعاكسة بالاتجاه</a:t>
            </a:r>
            <a:endParaRPr lang="he-IL" dirty="0"/>
          </a:p>
        </p:txBody>
      </p:sp>
    </p:spTree>
    <p:extLst>
      <p:ext uri="{BB962C8B-B14F-4D97-AF65-F5344CB8AC3E}">
        <p14:creationId xmlns:p14="http://schemas.microsoft.com/office/powerpoint/2010/main" val="2846341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ماذا تغير القوى بالجسم</a:t>
            </a:r>
            <a:endParaRPr lang="he-IL" dirty="0"/>
          </a:p>
        </p:txBody>
      </p:sp>
      <p:sp>
        <p:nvSpPr>
          <p:cNvPr id="3" name="מציין מיקום תוכן 2"/>
          <p:cNvSpPr>
            <a:spLocks noGrp="1"/>
          </p:cNvSpPr>
          <p:nvPr>
            <p:ph idx="1"/>
          </p:nvPr>
        </p:nvSpPr>
        <p:spPr/>
        <p:txBody>
          <a:bodyPr/>
          <a:lstStyle/>
          <a:p>
            <a:r>
              <a:rPr lang="ar-SA" dirty="0" smtClean="0"/>
              <a:t>يمكن ان تغير القوى بالجسم:</a:t>
            </a:r>
          </a:p>
          <a:p>
            <a:pPr marL="514350" indent="-514350">
              <a:buFont typeface="+mj-lt"/>
              <a:buAutoNum type="arabicPeriod"/>
            </a:pPr>
            <a:r>
              <a:rPr lang="ar-SA" dirty="0" smtClean="0"/>
              <a:t>سرعة الجسم: تغيير في مقدار السرعة او </a:t>
            </a:r>
            <a:r>
              <a:rPr lang="ar-SA" smtClean="0"/>
              <a:t>تغيير باتجاه السرعة.</a:t>
            </a:r>
            <a:endParaRPr lang="ar-SA" dirty="0" smtClean="0"/>
          </a:p>
          <a:p>
            <a:pPr marL="514350" indent="-514350">
              <a:buFont typeface="+mj-lt"/>
              <a:buAutoNum type="arabicPeriod"/>
            </a:pPr>
            <a:r>
              <a:rPr lang="ar-SA" dirty="0" smtClean="0"/>
              <a:t>شكل الجسم (وهذا ما يحدث اثناء حوادث الطرق). على الرغم من ان القوى متساوية بالمقدار بين السيارتين الا اننا نرى أن هناك ضرر كبير يحدث على احدى السيارات وهناك ضرر صغير يحدث على السيارة الأخرى. الاختلاف بنتيجة التأثير المتبادل يكون بسبب اختلاف بكتلة كل من السيارتين، اختلاف بحجمها، اختلاف بنوع المواد المصنوعة منها السيارات ومدى صلابتها.....</a:t>
            </a:r>
          </a:p>
          <a:p>
            <a:pPr marL="0" indent="0">
              <a:buNone/>
            </a:pPr>
            <a:endParaRPr lang="he-IL" dirty="0"/>
          </a:p>
        </p:txBody>
      </p:sp>
    </p:spTree>
    <p:extLst>
      <p:ext uri="{BB962C8B-B14F-4D97-AF65-F5344CB8AC3E}">
        <p14:creationId xmlns:p14="http://schemas.microsoft.com/office/powerpoint/2010/main" val="32799547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تحديد اتجاه التأثير المتبادل</a:t>
            </a:r>
            <a:endParaRPr lang="he-IL" dirty="0"/>
          </a:p>
        </p:txBody>
      </p:sp>
      <p:sp>
        <p:nvSpPr>
          <p:cNvPr id="3" name="מציין מיקום תוכן 2"/>
          <p:cNvSpPr>
            <a:spLocks noGrp="1"/>
          </p:cNvSpPr>
          <p:nvPr>
            <p:ph idx="1"/>
          </p:nvPr>
        </p:nvSpPr>
        <p:spPr/>
        <p:txBody>
          <a:bodyPr/>
          <a:lstStyle/>
          <a:p>
            <a:r>
              <a:rPr lang="ar-SA" dirty="0" smtClean="0"/>
              <a:t>تحدد اتجاه القوى بالشكل التالي:</a:t>
            </a:r>
          </a:p>
          <a:p>
            <a:r>
              <a:rPr lang="ar-SA" dirty="0" smtClean="0"/>
              <a:t>القوى التي تكون بالتلامس يحدد اتجاهها بعكس موقع الجسم. اذا كان الجسم الأول عن يمين الجسم الثاني فان تأثير الجسم الأول على الثاني يكون الى اليسار. اذا كان الجسم الأول فوق الجسم الثاني فان تأثيره عليه يكون الى الأسفل وهكذا.</a:t>
            </a:r>
          </a:p>
          <a:p>
            <a:r>
              <a:rPr lang="ar-SA" dirty="0" smtClean="0"/>
              <a:t>تحدد اتجاه قوة الجاذبية دائما الى الأسفل بشكل عامودي (بجميع الأوضاع للجسم وعلى جميع الكواكب)</a:t>
            </a:r>
          </a:p>
          <a:p>
            <a:r>
              <a:rPr lang="ar-SA" dirty="0" smtClean="0"/>
              <a:t>اما بالنسبة للقوة المغناطيسية والقوة الكهربائية فيحدد اتجاهها حسب القوى بينهما: تجاذب او تنافر وحسب وضع السؤال. المهم الانتباه الى مبدأ التعامل بينهما اذا كانت القوى تجاذب فان كل مغناطيس هدفه تقريب المغناطيس الآخر اليه. واذا كانت القوى قوى تنافر فان الهدف ابعاد كل مغناطيس عن الآخر والأمر مماثل بالنسبة الى الشحنات الكهربائية.</a:t>
            </a:r>
            <a:endParaRPr lang="he-IL" dirty="0"/>
          </a:p>
        </p:txBody>
      </p:sp>
    </p:spTree>
    <p:extLst>
      <p:ext uri="{BB962C8B-B14F-4D97-AF65-F5344CB8AC3E}">
        <p14:creationId xmlns:p14="http://schemas.microsoft.com/office/powerpoint/2010/main" val="19379777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طرق عرض التأثير المتبادل</a:t>
            </a:r>
            <a:endParaRPr lang="he-IL" dirty="0"/>
          </a:p>
        </p:txBody>
      </p:sp>
      <p:sp>
        <p:nvSpPr>
          <p:cNvPr id="3" name="מציין מיקום תוכן 2"/>
          <p:cNvSpPr>
            <a:spLocks noGrp="1"/>
          </p:cNvSpPr>
          <p:nvPr>
            <p:ph idx="1"/>
          </p:nvPr>
        </p:nvSpPr>
        <p:spPr/>
        <p:txBody>
          <a:bodyPr/>
          <a:lstStyle/>
          <a:p>
            <a:r>
              <a:rPr lang="ar-SA" dirty="0" smtClean="0"/>
              <a:t>يتم عرض التأثير المتبادل بواسطة ثلاث طرق</a:t>
            </a:r>
          </a:p>
          <a:p>
            <a:pPr marL="514350" indent="-514350">
              <a:buFont typeface="+mj-lt"/>
              <a:buAutoNum type="arabicPeriod"/>
            </a:pPr>
            <a:r>
              <a:rPr lang="ar-SA" dirty="0" smtClean="0"/>
              <a:t>طريقة الجدول</a:t>
            </a:r>
          </a:p>
          <a:p>
            <a:pPr marL="514350" indent="-514350">
              <a:buFont typeface="+mj-lt"/>
              <a:buAutoNum type="arabicPeriod"/>
            </a:pPr>
            <a:r>
              <a:rPr lang="ar-SA" dirty="0" smtClean="0"/>
              <a:t>طريقة المستطيلات</a:t>
            </a:r>
          </a:p>
          <a:p>
            <a:pPr marL="514350" indent="-514350">
              <a:buFont typeface="+mj-lt"/>
              <a:buAutoNum type="arabicPeriod"/>
            </a:pPr>
            <a:r>
              <a:rPr lang="ar-SA" dirty="0" smtClean="0"/>
              <a:t>طريقة الأسهم وهي الطريقة الأهم والتي سنتعامل معها بجميع الأسئلة وعرض المادة.</a:t>
            </a:r>
            <a:endParaRPr lang="he-IL" dirty="0"/>
          </a:p>
        </p:txBody>
      </p:sp>
    </p:spTree>
    <p:extLst>
      <p:ext uri="{BB962C8B-B14F-4D97-AF65-F5344CB8AC3E}">
        <p14:creationId xmlns:p14="http://schemas.microsoft.com/office/powerpoint/2010/main" val="2571137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ar-SA" dirty="0" smtClean="0"/>
              <a:t>يظهر في الصورة ادناه طاولة على أرضية (بلاط). يوجد على الطاولة كتاب، صحن فيه مكسرات، مزهرية وبها زهور</a:t>
            </a:r>
            <a:endParaRPr lang="he-IL" dirty="0"/>
          </a:p>
        </p:txBody>
      </p:sp>
      <p:pic>
        <p:nvPicPr>
          <p:cNvPr id="1026" name="Picture 2" descr="Ø§ÙØ£ØºØ±Ø§Ø¶ Ø§ÙÙØ¯ÙÙØ©"/>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45792"/>
          <a:stretch/>
        </p:blipFill>
        <p:spPr bwMode="auto">
          <a:xfrm>
            <a:off x="5840082" y="1825625"/>
            <a:ext cx="3296785"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3497725"/>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2067</TotalTime>
  <Words>1743</Words>
  <Application>Microsoft Office PowerPoint</Application>
  <PresentationFormat>מסך רחב</PresentationFormat>
  <Paragraphs>245</Paragraphs>
  <Slides>30</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30</vt:i4>
      </vt:variant>
    </vt:vector>
  </HeadingPairs>
  <TitlesOfParts>
    <vt:vector size="35" baseType="lpstr">
      <vt:lpstr>Arial</vt:lpstr>
      <vt:lpstr>Calibri</vt:lpstr>
      <vt:lpstr>Calibri Light</vt:lpstr>
      <vt:lpstr>Times New Roman</vt:lpstr>
      <vt:lpstr>ערכת נושא Office</vt:lpstr>
      <vt:lpstr>تلخيص مادة قوى وحركة</vt:lpstr>
      <vt:lpstr>الفهرس</vt:lpstr>
      <vt:lpstr>التأثير المتبادل - شروطه</vt:lpstr>
      <vt:lpstr>التأثير المتبادل - أنواعه</vt:lpstr>
      <vt:lpstr>قانون نيوتن الثالث</vt:lpstr>
      <vt:lpstr>ماذا تغير القوى بالجسم</vt:lpstr>
      <vt:lpstr>تحديد اتجاه التأثير المتبادل</vt:lpstr>
      <vt:lpstr>طرق عرض التأثير المتبادل</vt:lpstr>
      <vt:lpstr>يظهر في الصورة ادناه طاولة على أرضية (بلاط). يوجد على الطاولة كتاب، صحن فيه مكسرات، مزهرية وبها زهور</vt:lpstr>
      <vt:lpstr>طريقة الجدول: نرتب اجسام المجموعة بجدول كالتالي</vt:lpstr>
      <vt:lpstr>طريقة المستطيلات</vt:lpstr>
      <vt:lpstr>طريقة الأسهم</vt:lpstr>
      <vt:lpstr>محصلة القوى</vt:lpstr>
      <vt:lpstr>قانون نيوتن الأول</vt:lpstr>
      <vt:lpstr>قانون نيوتن الثاني</vt:lpstr>
      <vt:lpstr>قوة الجاذبية والفرق بين الكتلة والوزن</vt:lpstr>
      <vt:lpstr>قوة الجاذبية – وزن الجسم</vt:lpstr>
      <vt:lpstr>تتمة للوزن</vt:lpstr>
      <vt:lpstr>تتمة الوزن</vt:lpstr>
      <vt:lpstr>مثال محلول على وزن الجسم</vt:lpstr>
      <vt:lpstr>قوة الاحتكاك</vt:lpstr>
      <vt:lpstr>تتمة لقوة الاحتكاك</vt:lpstr>
      <vt:lpstr>القوة العامودية</vt:lpstr>
      <vt:lpstr>مقياس القوة</vt:lpstr>
      <vt:lpstr>الرافعات</vt:lpstr>
      <vt:lpstr>رافعة من النوع الأول</vt:lpstr>
      <vt:lpstr>رافعة من النوع الثاني</vt:lpstr>
      <vt:lpstr>رافعة من النوع الثالث</vt:lpstr>
      <vt:lpstr>قانون الرافعة</vt:lpstr>
      <vt:lpstr>تتمة لقانون الرافعة</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تلخيص مادة قوى وحركة</dc:title>
  <dc:creator>Moshira</dc:creator>
  <cp:lastModifiedBy>Moshira</cp:lastModifiedBy>
  <cp:revision>38</cp:revision>
  <dcterms:created xsi:type="dcterms:W3CDTF">2018-05-09T10:38:13Z</dcterms:created>
  <dcterms:modified xsi:type="dcterms:W3CDTF">2019-02-28T08:04:49Z</dcterms:modified>
</cp:coreProperties>
</file>