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notesMasterIdLst>
    <p:notesMasterId r:id="rId29"/>
  </p:notesMasterIdLst>
  <p:sldIdLst>
    <p:sldId id="256" r:id="rId2"/>
    <p:sldId id="257" r:id="rId3"/>
    <p:sldId id="258" r:id="rId4"/>
    <p:sldId id="259" r:id="rId5"/>
    <p:sldId id="261" r:id="rId6"/>
    <p:sldId id="284" r:id="rId7"/>
    <p:sldId id="265" r:id="rId8"/>
    <p:sldId id="260" r:id="rId9"/>
    <p:sldId id="281" r:id="rId10"/>
    <p:sldId id="277" r:id="rId11"/>
    <p:sldId id="278" r:id="rId12"/>
    <p:sldId id="275" r:id="rId13"/>
    <p:sldId id="276" r:id="rId14"/>
    <p:sldId id="279" r:id="rId15"/>
    <p:sldId id="287" r:id="rId16"/>
    <p:sldId id="280" r:id="rId17"/>
    <p:sldId id="262" r:id="rId18"/>
    <p:sldId id="267" r:id="rId19"/>
    <p:sldId id="263" r:id="rId20"/>
    <p:sldId id="271" r:id="rId21"/>
    <p:sldId id="272" r:id="rId22"/>
    <p:sldId id="273" r:id="rId23"/>
    <p:sldId id="286" r:id="rId24"/>
    <p:sldId id="282" r:id="rId25"/>
    <p:sldId id="283" r:id="rId26"/>
    <p:sldId id="285" r:id="rId27"/>
    <p:sldId id="274"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40" autoAdjust="0"/>
    <p:restoredTop sz="89560" autoAdjust="0"/>
  </p:normalViewPr>
  <p:slideViewPr>
    <p:cSldViewPr snapToGrid="0">
      <p:cViewPr varScale="1">
        <p:scale>
          <a:sx n="77" d="100"/>
          <a:sy n="77" d="100"/>
        </p:scale>
        <p:origin x="10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23044C3-8980-4B28-AA16-A9A3C5D203FD}" type="datetimeFigureOut">
              <a:rPr lang="he-IL" smtClean="0"/>
              <a:t>כ"ג/אדר/תש"ף</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C8D330E-DADF-4083-8B1E-A46CA4FD07F9}" type="slidenum">
              <a:rPr lang="he-IL" smtClean="0"/>
              <a:t>‹#›</a:t>
            </a:fld>
            <a:endParaRPr lang="he-IL"/>
          </a:p>
        </p:txBody>
      </p:sp>
    </p:spTree>
    <p:extLst>
      <p:ext uri="{BB962C8B-B14F-4D97-AF65-F5344CB8AC3E}">
        <p14:creationId xmlns:p14="http://schemas.microsoft.com/office/powerpoint/2010/main" val="374533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C8D330E-DADF-4083-8B1E-A46CA4FD07F9}" type="slidenum">
              <a:rPr lang="he-IL" smtClean="0"/>
              <a:t>2</a:t>
            </a:fld>
            <a:endParaRPr lang="he-IL"/>
          </a:p>
        </p:txBody>
      </p:sp>
    </p:spTree>
    <p:extLst>
      <p:ext uri="{BB962C8B-B14F-4D97-AF65-F5344CB8AC3E}">
        <p14:creationId xmlns:p14="http://schemas.microsoft.com/office/powerpoint/2010/main" val="225019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C8D330E-DADF-4083-8B1E-A46CA4FD07F9}" type="slidenum">
              <a:rPr lang="he-IL" smtClean="0"/>
              <a:t>4</a:t>
            </a:fld>
            <a:endParaRPr lang="he-IL"/>
          </a:p>
        </p:txBody>
      </p:sp>
    </p:spTree>
    <p:extLst>
      <p:ext uri="{BB962C8B-B14F-4D97-AF65-F5344CB8AC3E}">
        <p14:creationId xmlns:p14="http://schemas.microsoft.com/office/powerpoint/2010/main" val="165122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לא כל המוטציות יוצרות</a:t>
            </a:r>
            <a:r>
              <a:rPr lang="he-IL" baseline="0" dirty="0"/>
              <a:t> נגיף אלים יותר. רק חלקן. תכתבי עלול להפוך אותם לעמידים ואלימים יותר.</a:t>
            </a:r>
          </a:p>
          <a:p>
            <a:endParaRPr lang="he-IL" baseline="0" dirty="0"/>
          </a:p>
          <a:p>
            <a:r>
              <a:rPr lang="he-IL" baseline="0" dirty="0"/>
              <a:t>עידית: שונה</a:t>
            </a:r>
            <a:endParaRPr lang="he-IL" dirty="0"/>
          </a:p>
        </p:txBody>
      </p:sp>
      <p:sp>
        <p:nvSpPr>
          <p:cNvPr id="4" name="Slide Number Placeholder 3"/>
          <p:cNvSpPr>
            <a:spLocks noGrp="1"/>
          </p:cNvSpPr>
          <p:nvPr>
            <p:ph type="sldNum" sz="quarter" idx="10"/>
          </p:nvPr>
        </p:nvSpPr>
        <p:spPr/>
        <p:txBody>
          <a:bodyPr/>
          <a:lstStyle/>
          <a:p>
            <a:fld id="{8C8D330E-DADF-4083-8B1E-A46CA4FD07F9}" type="slidenum">
              <a:rPr lang="he-IL" smtClean="0"/>
              <a:t>5</a:t>
            </a:fld>
            <a:endParaRPr lang="he-IL"/>
          </a:p>
        </p:txBody>
      </p:sp>
    </p:spTree>
    <p:extLst>
      <p:ext uri="{BB962C8B-B14F-4D97-AF65-F5344CB8AC3E}">
        <p14:creationId xmlns:p14="http://schemas.microsoft.com/office/powerpoint/2010/main" val="309914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המשפט</a:t>
            </a:r>
            <a:r>
              <a:rPr lang="he-IL" baseline="0" dirty="0"/>
              <a:t> </a:t>
            </a:r>
            <a:r>
              <a:rPr lang="he-IL" dirty="0">
                <a:solidFill>
                  <a:srgbClr val="000000"/>
                </a:solidFill>
                <a:latin typeface="arial" panose="020B0604020202020204" pitchFamily="34" charset="0"/>
              </a:rPr>
              <a:t>עם זאת, ככל הנראה שהנגיף </a:t>
            </a:r>
            <a:r>
              <a:rPr lang="he-IL" b="1" dirty="0">
                <a:solidFill>
                  <a:srgbClr val="000000"/>
                </a:solidFill>
                <a:latin typeface="arial" panose="020B0604020202020204" pitchFamily="34" charset="0"/>
              </a:rPr>
              <a:t>מדבק פחות </a:t>
            </a:r>
            <a:r>
              <a:rPr lang="he-IL" dirty="0">
                <a:solidFill>
                  <a:srgbClr val="000000"/>
                </a:solidFill>
                <a:latin typeface="arial" panose="020B0604020202020204" pitchFamily="34" charset="0"/>
              </a:rPr>
              <a:t>מווירוסים אחרים כמו חצבת או שפעת, שכן קצב ההדבקה אינו מהיר כמו במגפות אחרות לא </a:t>
            </a:r>
            <a:r>
              <a:rPr lang="he-IL" dirty="0" err="1">
                <a:solidFill>
                  <a:srgbClr val="000000"/>
                </a:solidFill>
                <a:latin typeface="arial" panose="020B0604020202020204" pitchFamily="34" charset="0"/>
              </a:rPr>
              <a:t>מדוייק</a:t>
            </a:r>
            <a:r>
              <a:rPr lang="he-IL" dirty="0">
                <a:solidFill>
                  <a:srgbClr val="000000"/>
                </a:solidFill>
                <a:latin typeface="arial" panose="020B0604020202020204" pitchFamily="34" charset="0"/>
              </a:rPr>
              <a:t>.</a:t>
            </a:r>
            <a:r>
              <a:rPr lang="he-IL" baseline="0" dirty="0">
                <a:solidFill>
                  <a:srgbClr val="000000"/>
                </a:solidFill>
                <a:latin typeface="arial" panose="020B0604020202020204" pitchFamily="34" charset="0"/>
              </a:rPr>
              <a:t> לא ידוע עדיין קצב ההדבקה אך נראה שהוא הולך ועולה.</a:t>
            </a:r>
          </a:p>
          <a:p>
            <a:endParaRPr lang="he-IL" baseline="0" dirty="0">
              <a:solidFill>
                <a:srgbClr val="000000"/>
              </a:solidFill>
              <a:latin typeface="arial" panose="020B0604020202020204" pitchFamily="34" charset="0"/>
            </a:endParaRPr>
          </a:p>
          <a:p>
            <a:r>
              <a:rPr lang="he-IL" baseline="0" dirty="0">
                <a:solidFill>
                  <a:srgbClr val="000000"/>
                </a:solidFill>
                <a:latin typeface="arial" panose="020B0604020202020204" pitchFamily="34" charset="0"/>
              </a:rPr>
              <a:t>עידית: הסרתי אותו</a:t>
            </a:r>
          </a:p>
          <a:p>
            <a:endParaRPr lang="he-IL"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C8D330E-DADF-4083-8B1E-A46CA4FD07F9}" type="slidenum">
              <a:rPr lang="he-IL" smtClean="0"/>
              <a:t>7</a:t>
            </a:fld>
            <a:endParaRPr lang="he-IL"/>
          </a:p>
        </p:txBody>
      </p:sp>
    </p:spTree>
    <p:extLst>
      <p:ext uri="{BB962C8B-B14F-4D97-AF65-F5344CB8AC3E}">
        <p14:creationId xmlns:p14="http://schemas.microsoft.com/office/powerpoint/2010/main" val="214243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8C8D330E-DADF-4083-8B1E-A46CA4FD07F9}" type="slidenum">
              <a:rPr lang="he-IL" smtClean="0"/>
              <a:t>12</a:t>
            </a:fld>
            <a:endParaRPr lang="he-IL"/>
          </a:p>
        </p:txBody>
      </p:sp>
    </p:spTree>
    <p:extLst>
      <p:ext uri="{BB962C8B-B14F-4D97-AF65-F5344CB8AC3E}">
        <p14:creationId xmlns:p14="http://schemas.microsoft.com/office/powerpoint/2010/main" val="127635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C8D330E-DADF-4083-8B1E-A46CA4FD07F9}" type="slidenum">
              <a:rPr lang="he-IL" smtClean="0"/>
              <a:t>13</a:t>
            </a:fld>
            <a:endParaRPr lang="he-IL"/>
          </a:p>
        </p:txBody>
      </p:sp>
    </p:spTree>
    <p:extLst>
      <p:ext uri="{BB962C8B-B14F-4D97-AF65-F5344CB8AC3E}">
        <p14:creationId xmlns:p14="http://schemas.microsoft.com/office/powerpoint/2010/main" val="239462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C8D330E-DADF-4083-8B1E-A46CA4FD07F9}" type="slidenum">
              <a:rPr lang="he-IL" smtClean="0"/>
              <a:t>14</a:t>
            </a:fld>
            <a:endParaRPr lang="he-IL"/>
          </a:p>
        </p:txBody>
      </p:sp>
    </p:spTree>
    <p:extLst>
      <p:ext uri="{BB962C8B-B14F-4D97-AF65-F5344CB8AC3E}">
        <p14:creationId xmlns:p14="http://schemas.microsoft.com/office/powerpoint/2010/main" val="44785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C8D330E-DADF-4083-8B1E-A46CA4FD07F9}" type="slidenum">
              <a:rPr lang="he-IL" smtClean="0"/>
              <a:t>19</a:t>
            </a:fld>
            <a:endParaRPr lang="he-IL"/>
          </a:p>
        </p:txBody>
      </p:sp>
    </p:spTree>
    <p:extLst>
      <p:ext uri="{BB962C8B-B14F-4D97-AF65-F5344CB8AC3E}">
        <p14:creationId xmlns:p14="http://schemas.microsoft.com/office/powerpoint/2010/main" val="83128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36485EB-2369-407F-9AF9-67702883DED1}" type="datetimeFigureOut">
              <a:rPr lang="he-IL" smtClean="0"/>
              <a:t>כ"ג/אדר/תש"ף</a:t>
            </a:fld>
            <a:endParaRPr lang="he-I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he-I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06FEF36-DAC2-493E-BEF9-8A19749C3931}" type="slidenum">
              <a:rPr lang="he-IL" smtClean="0"/>
              <a:t>‹#›</a:t>
            </a:fld>
            <a:endParaRPr lang="he-I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06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189537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345668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309196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6FEF36-DAC2-493E-BEF9-8A19749C3931}" type="slidenum">
              <a:rPr lang="he-IL" smtClean="0"/>
              <a:t>‹#›</a:t>
            </a:fld>
            <a:endParaRPr lang="he-I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39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410118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223950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227612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59948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25111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36485EB-2369-407F-9AF9-67702883DED1}" type="datetimeFigureOut">
              <a:rPr lang="he-IL" smtClean="0"/>
              <a:t>כ"ג/אדר/תש"ף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6FEF36-DAC2-493E-BEF9-8A19749C3931}" type="slidenum">
              <a:rPr lang="he-IL" smtClean="0"/>
              <a:t>‹#›</a:t>
            </a:fld>
            <a:endParaRPr lang="he-IL"/>
          </a:p>
        </p:txBody>
      </p:sp>
    </p:spTree>
    <p:extLst>
      <p:ext uri="{BB962C8B-B14F-4D97-AF65-F5344CB8AC3E}">
        <p14:creationId xmlns:p14="http://schemas.microsoft.com/office/powerpoint/2010/main" val="70820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36485EB-2369-407F-9AF9-67702883DED1}" type="datetimeFigureOut">
              <a:rPr lang="he-IL" smtClean="0"/>
              <a:t>כ"ג/אדר/תש"ף</a:t>
            </a:fld>
            <a:endParaRPr lang="he-I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06FEF36-DAC2-493E-BEF9-8A19749C3931}" type="slidenum">
              <a:rPr lang="he-IL" smtClean="0"/>
              <a:t>‹#›</a:t>
            </a:fld>
            <a:endParaRPr lang="he-IL"/>
          </a:p>
        </p:txBody>
      </p:sp>
    </p:spTree>
    <p:extLst>
      <p:ext uri="{BB962C8B-B14F-4D97-AF65-F5344CB8AC3E}">
        <p14:creationId xmlns:p14="http://schemas.microsoft.com/office/powerpoint/2010/main" val="27120252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bscience.org/2020/02/16/%D7%9B%D7%99%D7%A6%D7%93-%D7%9E%D7%90%D7%91%D7%97%D7%A0%D7%99%D7%9D-%D7%90%D7%AA-%D7%A0%D7%92%D7%99%D7%A3-%D7%94%D7%A7%D7%95%D7%A8%D7%95%D7%A0%D7%94/"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mqqRPISg0g&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he.wikipedia.org/wiki/PCR" TargetMode="Externa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Real-time_polymerase_chain_reaction#/media/File:Qpcr-cycling.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www.bhol.co.il/news/1072040" TargetMode="External"/><Relationship Id="rId4" Type="http://schemas.openxmlformats.org/officeDocument/2006/relationships/hyperlink" Target="https://www.haaretz.co.il/news/health/.premium-1.853758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oores.com.au/news/new-medical-treatment-law"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net.co.il/articles/0,7340,L-5688678,00.html"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nformationisbeautiful.net/visualizations/covid-19-coronavirus-infographic-datapack/?fbclid=IwAR1pLdHX_xopIOb342UiMljwpjWUYo0IPhfrkusSfXbInPLAnUiT_EXY-E8"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cheinu.co.il/?p=6292"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infomed.co.il/definition-2477/" TargetMode="External"/><Relationship Id="rId7" Type="http://schemas.openxmlformats.org/officeDocument/2006/relationships/hyperlink" Target="https://www.globes.co.il/news/article.aspx?did=1001145717"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themedical.co.il/Article.aspx?f=4&amp;s=2&amp;id=1742" TargetMode="External"/><Relationship Id="rId4" Type="http://schemas.openxmlformats.org/officeDocument/2006/relationships/image" Target="../media/image11.jpeg"/><Relationship Id="rId9" Type="http://schemas.openxmlformats.org/officeDocument/2006/relationships/hyperlink" Target="https://drorbn.blogspot.com/2013/05/snow-cholra.html?m=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ti-swim.co.il/%D7%91%D7%99%D7%A7%D7%95%D7%A8%D7%99%D7%9D-%D7%91%D7%90%D7%A8%D7%A5-%D7%9C%D7%A2%D7%95%D7%9C%D7%9D-%D7%9C%D7%90/"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ews.walla.co.il/item/33370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youm7.com/story/2020/1/30/%D8%A5%D9%86%D9%81%D9%88%D8%AC%D8%B1%D8%A7%D9%81-%D8%A7%D9%84%D8%AD%D9%83%D9%88%D9%85%D8%A9-%D8%AA%D9%86%D8%B4%D8%B1-%D8%A3%D8%B9%D8%B1%D8%A7%D8%B6-%D9%88%D8%B7%D8%B1%D9%82-%D8%A7%D9%84%D9%88%D9%82%D8%A7%D9%8A%D8%A9-%D9%85%D9%86-%D9%85%D8%B1%D8%B6-%D9%83%D9%88%D8%B1%D9%88%D9%86%D8%A7/4610447"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ynet.co.il/articles/0,7340,L-5666291,00.html" TargetMode="External"/><Relationship Id="rId4" Type="http://schemas.openxmlformats.org/officeDocument/2006/relationships/hyperlink" Target="https://www.health.gov.il/Subjects/disease/corona/Page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formationisbeautiful.net/visualizations/covid-19-coronavirus-infographic-datapack/?fbclid=IwAR1pLdHX_xopIOb342UiMljwpjWUYo0IPhfrkusSfXbInPLAnUiT_EXY-E8"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a:t>فيروس كورونا</a:t>
            </a:r>
            <a:endParaRPr lang="he-IL" dirty="0"/>
          </a:p>
        </p:txBody>
      </p:sp>
      <p:pic>
        <p:nvPicPr>
          <p:cNvPr id="6" name="תמונה 5"/>
          <p:cNvPicPr>
            <a:picLocks noChangeAspect="1"/>
          </p:cNvPicPr>
          <p:nvPr/>
        </p:nvPicPr>
        <p:blipFill>
          <a:blip r:embed="rId2"/>
          <a:stretch>
            <a:fillRect/>
          </a:stretch>
        </p:blipFill>
        <p:spPr>
          <a:xfrm>
            <a:off x="776287" y="3814762"/>
            <a:ext cx="4543425" cy="2352675"/>
          </a:xfrm>
          <a:prstGeom prst="rect">
            <a:avLst/>
          </a:prstGeom>
        </p:spPr>
      </p:pic>
      <p:pic>
        <p:nvPicPr>
          <p:cNvPr id="7" name="תמונה 6"/>
          <p:cNvPicPr>
            <a:picLocks noChangeAspect="1"/>
          </p:cNvPicPr>
          <p:nvPr/>
        </p:nvPicPr>
        <p:blipFill>
          <a:blip r:embed="rId3"/>
          <a:stretch>
            <a:fillRect/>
          </a:stretch>
        </p:blipFill>
        <p:spPr>
          <a:xfrm>
            <a:off x="8420099" y="342900"/>
            <a:ext cx="3305175" cy="2569883"/>
          </a:xfrm>
          <a:prstGeom prst="rect">
            <a:avLst/>
          </a:prstGeom>
        </p:spPr>
      </p:pic>
    </p:spTree>
    <p:extLst>
      <p:ext uri="{BB962C8B-B14F-4D97-AF65-F5344CB8AC3E}">
        <p14:creationId xmlns:p14="http://schemas.microsoft.com/office/powerpoint/2010/main" val="419463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207987" y="-254003"/>
            <a:ext cx="9470570" cy="1311128"/>
          </a:xfrm>
          <a:prstGeom prst="rect">
            <a:avLst/>
          </a:prstGeom>
        </p:spPr>
        <p:txBody>
          <a:bodyPr wrap="square">
            <a:spAutoFit/>
          </a:bodyPr>
          <a:lstStyle/>
          <a:p>
            <a:pPr>
              <a:lnSpc>
                <a:spcPct val="90000"/>
              </a:lnSpc>
              <a:spcBef>
                <a:spcPct val="0"/>
              </a:spcBef>
            </a:pPr>
            <a:br>
              <a:rPr lang="ar-SA" sz="4400" dirty="0">
                <a:latin typeface="Arial" panose="020B0604020202020204" pitchFamily="34" charset="0"/>
                <a:cs typeface="Arial" panose="020B0604020202020204" pitchFamily="34" charset="0"/>
              </a:rPr>
            </a:br>
            <a:r>
              <a:rPr lang="ar-SA" sz="4400" b="1" dirty="0">
                <a:solidFill>
                  <a:srgbClr val="FF0000"/>
                </a:solidFill>
                <a:latin typeface="Arial" panose="020B0604020202020204" pitchFamily="34" charset="0"/>
                <a:ea typeface="+mj-ea"/>
                <a:cs typeface="Arial" panose="020B0604020202020204" pitchFamily="34" charset="0"/>
              </a:rPr>
              <a:t>كيف يتم تشخيص فيروس</a:t>
            </a:r>
            <a:r>
              <a:rPr lang="he-IL" sz="4400" b="1" dirty="0">
                <a:solidFill>
                  <a:srgbClr val="FF0000"/>
                </a:solidFill>
                <a:latin typeface="Arial" panose="020B0604020202020204" pitchFamily="34" charset="0"/>
                <a:ea typeface="+mj-ea"/>
                <a:cs typeface="Arial" panose="020B0604020202020204" pitchFamily="34" charset="0"/>
              </a:rPr>
              <a:t> </a:t>
            </a:r>
            <a:r>
              <a:rPr lang="ar-SA" sz="4400" b="1" dirty="0" err="1">
                <a:solidFill>
                  <a:srgbClr val="FF0000"/>
                </a:solidFill>
                <a:latin typeface="Arial" panose="020B0604020202020204" pitchFamily="34" charset="0"/>
                <a:ea typeface="+mj-ea"/>
                <a:cs typeface="Arial" panose="020B0604020202020204" pitchFamily="34" charset="0"/>
              </a:rPr>
              <a:t>الكورونا</a:t>
            </a:r>
            <a:r>
              <a:rPr lang="he-IL" sz="4400" b="1" dirty="0">
                <a:solidFill>
                  <a:srgbClr val="FF0000"/>
                </a:solidFill>
                <a:latin typeface="Arial" panose="020B0604020202020204" pitchFamily="34" charset="0"/>
                <a:ea typeface="+mj-ea"/>
                <a:cs typeface="Arial" panose="020B0604020202020204" pitchFamily="34" charset="0"/>
              </a:rPr>
              <a:t>?</a:t>
            </a:r>
          </a:p>
        </p:txBody>
      </p:sp>
      <p:pic>
        <p:nvPicPr>
          <p:cNvPr id="5" name="תמונה 4"/>
          <p:cNvPicPr>
            <a:picLocks noChangeAspect="1"/>
          </p:cNvPicPr>
          <p:nvPr/>
        </p:nvPicPr>
        <p:blipFill>
          <a:blip r:embed="rId2"/>
          <a:stretch>
            <a:fillRect/>
          </a:stretch>
        </p:blipFill>
        <p:spPr>
          <a:xfrm>
            <a:off x="3952875" y="1586593"/>
            <a:ext cx="4286250" cy="3162300"/>
          </a:xfrm>
          <a:prstGeom prst="rect">
            <a:avLst/>
          </a:prstGeom>
        </p:spPr>
      </p:pic>
      <p:sp>
        <p:nvSpPr>
          <p:cNvPr id="6" name="TextBox 5"/>
          <p:cNvSpPr txBox="1"/>
          <p:nvPr/>
        </p:nvSpPr>
        <p:spPr>
          <a:xfrm>
            <a:off x="1360715" y="5136077"/>
            <a:ext cx="9470570" cy="1508105"/>
          </a:xfrm>
          <a:prstGeom prst="rect">
            <a:avLst/>
          </a:prstGeom>
          <a:noFill/>
        </p:spPr>
        <p:txBody>
          <a:bodyPr wrap="square" rtlCol="1">
            <a:spAutoFit/>
          </a:bodyPr>
          <a:lstStyle/>
          <a:p>
            <a:pPr algn="ctr"/>
            <a:r>
              <a:rPr lang="en-US" sz="3000" b="1" dirty="0">
                <a:latin typeface="Arial" panose="020B0604020202020204" pitchFamily="34" charset="0"/>
                <a:cs typeface="Arial" panose="020B0604020202020204" pitchFamily="34" charset="0"/>
              </a:rPr>
              <a:t>     PCR  </a:t>
            </a:r>
            <a:r>
              <a:rPr lang="ar-SA" sz="3000" b="1" dirty="0">
                <a:latin typeface="Arial" panose="020B0604020202020204" pitchFamily="34" charset="0"/>
                <a:cs typeface="Arial" panose="020B0604020202020204" pitchFamily="34" charset="0"/>
              </a:rPr>
              <a:t>بواسطة </a:t>
            </a:r>
            <a:endParaRPr lang="he-IL" sz="3000" b="1"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اختبار تفاعل </a:t>
            </a:r>
            <a:r>
              <a:rPr lang="ar-SA" dirty="0" err="1">
                <a:latin typeface="Arial" panose="020B0604020202020204" pitchFamily="34" charset="0"/>
                <a:cs typeface="Arial" panose="020B0604020202020204" pitchFamily="34" charset="0"/>
              </a:rPr>
              <a:t>البوليميراز</a:t>
            </a:r>
            <a:r>
              <a:rPr lang="ar-SA" sz="3200" dirty="0">
                <a:latin typeface="Arial" panose="020B0604020202020204" pitchFamily="34" charset="0"/>
                <a:cs typeface="Arial" panose="020B0604020202020204" pitchFamily="34" charset="0"/>
              </a:rPr>
              <a:t> </a:t>
            </a:r>
            <a:r>
              <a:rPr lang="ar-SA" dirty="0" err="1">
                <a:latin typeface="Arial" panose="020B0604020202020204" pitchFamily="34" charset="0"/>
                <a:cs typeface="Arial" panose="020B0604020202020204" pitchFamily="34" charset="0"/>
              </a:rPr>
              <a:t>المتسلسله</a:t>
            </a:r>
            <a:br>
              <a:rPr lang="ar-SA" sz="3200"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Polymerase Chain Reaction</a:t>
            </a:r>
          </a:p>
        </p:txBody>
      </p:sp>
      <p:sp>
        <p:nvSpPr>
          <p:cNvPr id="7" name="מלבן 6"/>
          <p:cNvSpPr/>
          <p:nvPr/>
        </p:nvSpPr>
        <p:spPr>
          <a:xfrm>
            <a:off x="3048000" y="4748893"/>
            <a:ext cx="6096000" cy="507831"/>
          </a:xfrm>
          <a:prstGeom prst="rect">
            <a:avLst/>
          </a:prstGeom>
        </p:spPr>
        <p:txBody>
          <a:bodyPr>
            <a:spAutoFit/>
          </a:bodyPr>
          <a:lstStyle/>
          <a:p>
            <a:pPr algn="l" fontAlgn="base"/>
            <a:r>
              <a:rPr lang="en-US" sz="900" dirty="0">
                <a:latin typeface="Arial" panose="020B0604020202020204" pitchFamily="34" charset="0"/>
                <a:cs typeface="Arial" panose="020B0604020202020204" pitchFamily="34" charset="0"/>
                <a:hlinkClick r:id="rId3"/>
              </a:rPr>
              <a:t>https://lbscience.org/2020/02/16/%D7%9B%D7%99%D7%A6%D7%93-%D7%9E%D7%90%D7%91%D7%97%D7%A0%D7%99%D7%9D-%D7%90%D7%AA-%D7%A0%D7%92%D7%99%D7%A3-%D7%94%D7%A7%D7%95%D7%A8%D7%95%D7%A0%D7%94/</a:t>
            </a:r>
            <a:endParaRPr lang="he-I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80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319156" y="2681353"/>
            <a:ext cx="5478234" cy="3139321"/>
          </a:xfrm>
          <a:prstGeom prst="rect">
            <a:avLst/>
          </a:prstGeom>
        </p:spPr>
        <p:txBody>
          <a:bodyPr wrap="square">
            <a:spAutoFit/>
          </a:bodyPr>
          <a:lstStyle/>
          <a:p>
            <a:r>
              <a:rPr lang="ar-SA" sz="2200" b="1" dirty="0">
                <a:latin typeface="Arial" panose="020B0604020202020204" pitchFamily="34" charset="0"/>
                <a:cs typeface="Arial" panose="020B0604020202020204" pitchFamily="34" charset="0"/>
              </a:rPr>
              <a:t>يفحص الاختبار المواد الوراثية للفيروس - والتي تتضمن تسلسلات</a:t>
            </a:r>
            <a:r>
              <a:rPr lang="en-US" sz="2200" b="1" dirty="0">
                <a:latin typeface="Arial" panose="020B0604020202020204" pitchFamily="34" charset="0"/>
                <a:cs typeface="Arial" panose="020B0604020202020204" pitchFamily="34" charset="0"/>
              </a:rPr>
              <a:t> RNA </a:t>
            </a:r>
            <a:r>
              <a:rPr lang="ar-SA" sz="2200" b="1" dirty="0">
                <a:latin typeface="Arial" panose="020B0604020202020204" pitchFamily="34" charset="0"/>
                <a:cs typeface="Arial" panose="020B0604020202020204" pitchFamily="34" charset="0"/>
              </a:rPr>
              <a:t>الفريدة ، والتي تسمح بتمييزها عن الفيروسات الأخرى</a:t>
            </a:r>
            <a:r>
              <a:rPr lang="en-US" sz="2200" b="1" dirty="0">
                <a:latin typeface="Arial" panose="020B0604020202020204" pitchFamily="34" charset="0"/>
                <a:cs typeface="Arial" panose="020B0604020202020204" pitchFamily="34" charset="0"/>
              </a:rPr>
              <a:t>. </a:t>
            </a:r>
            <a:r>
              <a:rPr lang="ar-SA" sz="2200" b="1" dirty="0">
                <a:latin typeface="Arial" panose="020B0604020202020204" pitchFamily="34" charset="0"/>
                <a:cs typeface="Arial" panose="020B0604020202020204" pitchFamily="34" charset="0"/>
              </a:rPr>
              <a:t>بينما يكون الاختبار للحمض النووي ، فإن المادة الوراثية لفيروس </a:t>
            </a:r>
            <a:r>
              <a:rPr lang="ar-SA" sz="2200" b="1" dirty="0" err="1">
                <a:latin typeface="Arial" panose="020B0604020202020204" pitchFamily="34" charset="0"/>
                <a:cs typeface="Arial" panose="020B0604020202020204" pitchFamily="34" charset="0"/>
              </a:rPr>
              <a:t>الكورونا</a:t>
            </a:r>
            <a:r>
              <a:rPr lang="ar-SA" sz="2200" b="1" dirty="0">
                <a:latin typeface="Arial" panose="020B0604020202020204" pitchFamily="34" charset="0"/>
                <a:cs typeface="Arial" panose="020B0604020202020204" pitchFamily="34" charset="0"/>
              </a:rPr>
              <a:t> هي</a:t>
            </a:r>
            <a:r>
              <a:rPr lang="en-US" sz="2200" b="1" dirty="0">
                <a:latin typeface="Arial" panose="020B0604020202020204" pitchFamily="34" charset="0"/>
                <a:cs typeface="Arial" panose="020B0604020202020204" pitchFamily="34" charset="0"/>
              </a:rPr>
              <a:t> RNA </a:t>
            </a:r>
            <a:r>
              <a:rPr lang="ar-SA" sz="2200" b="1" dirty="0">
                <a:latin typeface="Arial" panose="020B0604020202020204" pitchFamily="34" charset="0"/>
                <a:cs typeface="Arial" panose="020B0604020202020204" pitchFamily="34" charset="0"/>
              </a:rPr>
              <a:t>، لذلك من الضروري استخدام عملية خاصة تسمى إنزيم</a:t>
            </a:r>
            <a:r>
              <a:rPr lang="en-US" sz="2200" b="1" dirty="0">
                <a:latin typeface="Arial" panose="020B0604020202020204" pitchFamily="34" charset="0"/>
                <a:cs typeface="Arial" panose="020B0604020202020204" pitchFamily="34" charset="0"/>
              </a:rPr>
              <a:t> Transcriptase </a:t>
            </a:r>
            <a:r>
              <a:rPr lang="ar-SA" sz="2200" b="1" dirty="0">
                <a:latin typeface="Arial" panose="020B0604020202020204" pitchFamily="34" charset="0"/>
                <a:cs typeface="Arial" panose="020B0604020202020204" pitchFamily="34" charset="0"/>
              </a:rPr>
              <a:t> العكسي - وهو إنزيم ينتج الحمض النووي الذي يطابق الحمض النووي </a:t>
            </a:r>
            <a:r>
              <a:rPr lang="en-US" sz="2200" b="1" dirty="0">
                <a:latin typeface="Arial" panose="020B0604020202020204" pitchFamily="34" charset="0"/>
                <a:cs typeface="Arial" panose="020B0604020202020204" pitchFamily="34" charset="0"/>
              </a:rPr>
              <a:t>RNA </a:t>
            </a:r>
            <a:r>
              <a:rPr lang="ar-SA" sz="2200" b="1" dirty="0">
                <a:latin typeface="Arial" panose="020B0604020202020204" pitchFamily="34" charset="0"/>
                <a:cs typeface="Arial" panose="020B0604020202020204" pitchFamily="34" charset="0"/>
              </a:rPr>
              <a:t> للفيروس، في عملية تسمى "النسخ العكسي". وينتج عن ذلك الحمض النووي المكمل</a:t>
            </a:r>
            <a:r>
              <a:rPr lang="en-US" sz="2200" b="1" dirty="0">
                <a:latin typeface="Arial" panose="020B0604020202020204" pitchFamily="34" charset="0"/>
                <a:cs typeface="Arial" panose="020B0604020202020204" pitchFamily="34" charset="0"/>
              </a:rPr>
              <a:t>"</a:t>
            </a:r>
            <a:r>
              <a:rPr lang="ar-SA" sz="2200" b="1" dirty="0">
                <a:latin typeface="Arial" panose="020B0604020202020204" pitchFamily="34" charset="0"/>
                <a:cs typeface="Arial" panose="020B0604020202020204" pitchFamily="34" charset="0"/>
              </a:rPr>
              <a:t>.</a:t>
            </a:r>
            <a:endParaRPr lang="he-IL" sz="2200" b="1" dirty="0">
              <a:latin typeface="Arial" panose="020B0604020202020204" pitchFamily="34" charset="0"/>
              <a:cs typeface="Arial" panose="020B0604020202020204" pitchFamily="34" charset="0"/>
            </a:endParaRPr>
          </a:p>
        </p:txBody>
      </p:sp>
      <p:sp>
        <p:nvSpPr>
          <p:cNvPr id="5" name="מלבן 4"/>
          <p:cNvSpPr/>
          <p:nvPr/>
        </p:nvSpPr>
        <p:spPr>
          <a:xfrm>
            <a:off x="1069521" y="725110"/>
            <a:ext cx="10499271" cy="1723549"/>
          </a:xfrm>
          <a:prstGeom prst="rect">
            <a:avLst/>
          </a:prstGeom>
        </p:spPr>
        <p:txBody>
          <a:bodyPr wrap="square">
            <a:spAutoFit/>
          </a:bodyPr>
          <a:lstStyle/>
          <a:p>
            <a:r>
              <a:rPr lang="en-US" dirty="0">
                <a:latin typeface="Arial" panose="020B0604020202020204" pitchFamily="34" charset="0"/>
                <a:cs typeface="Arial" panose="020B0604020202020204" pitchFamily="34" charset="0"/>
              </a:rPr>
              <a:t>PC</a:t>
            </a:r>
            <a:r>
              <a:rPr lang="en-US" sz="2200" dirty="0">
                <a:latin typeface="Arial" panose="020B0604020202020204" pitchFamily="34" charset="0"/>
                <a:cs typeface="Arial" panose="020B0604020202020204" pitchFamily="34" charset="0"/>
              </a:rPr>
              <a:t>R</a:t>
            </a:r>
            <a:r>
              <a:rPr lang="ar-SA" sz="2200" b="1" dirty="0">
                <a:latin typeface="Arial" panose="020B0604020202020204" pitchFamily="34" charset="0"/>
                <a:cs typeface="Arial" panose="020B0604020202020204" pitchFamily="34" charset="0"/>
              </a:rPr>
              <a:t> هو طريقة تمكن من إنشاء كمية كبيرة من الأحماض النووية (</a:t>
            </a:r>
            <a:r>
              <a:rPr lang="en-US" sz="2200" b="1" dirty="0">
                <a:latin typeface="Arial" panose="020B0604020202020204" pitchFamily="34" charset="0"/>
                <a:cs typeface="Arial" panose="020B0604020202020204" pitchFamily="34" charset="0"/>
              </a:rPr>
              <a:t>DNA</a:t>
            </a:r>
            <a:r>
              <a:rPr lang="ar-SA" sz="2200" b="1" dirty="0">
                <a:latin typeface="Arial" panose="020B0604020202020204" pitchFamily="34" charset="0"/>
                <a:cs typeface="Arial" panose="020B0604020202020204" pitchFamily="34" charset="0"/>
              </a:rPr>
              <a:t> أو </a:t>
            </a:r>
            <a:r>
              <a:rPr lang="en-US" sz="2200" b="1" dirty="0">
                <a:latin typeface="Arial" panose="020B0604020202020204" pitchFamily="34" charset="0"/>
                <a:cs typeface="Arial" panose="020B0604020202020204" pitchFamily="34" charset="0"/>
              </a:rPr>
              <a:t>RNA</a:t>
            </a:r>
            <a:r>
              <a:rPr lang="ar-SA" sz="2200" b="1" dirty="0">
                <a:latin typeface="Arial" panose="020B0604020202020204" pitchFamily="34" charset="0"/>
                <a:cs typeface="Arial" panose="020B0604020202020204" pitchFamily="34" charset="0"/>
              </a:rPr>
              <a:t>) من كمية صغيرة ، باستخدام وسائل بسيطة نسبيًا.</a:t>
            </a:r>
          </a:p>
          <a:p>
            <a:r>
              <a:rPr lang="ar-SA" sz="2200" b="1" dirty="0">
                <a:latin typeface="Arial" panose="020B0604020202020204" pitchFamily="34" charset="0"/>
                <a:cs typeface="Arial" panose="020B0604020202020204" pitchFamily="34" charset="0"/>
              </a:rPr>
              <a:t>ويتيح الاختبار الكشف عن الحمض النووي للفيروس من خلال " تفاعل </a:t>
            </a:r>
            <a:r>
              <a:rPr lang="ar-SA" sz="2200" b="1" dirty="0" err="1">
                <a:latin typeface="Arial" panose="020B0604020202020204" pitchFamily="34" charset="0"/>
                <a:cs typeface="Arial" panose="020B0604020202020204" pitchFamily="34" charset="0"/>
              </a:rPr>
              <a:t>البوليميراز</a:t>
            </a:r>
            <a:r>
              <a:rPr lang="ar-SA" sz="2200" b="1" dirty="0">
                <a:latin typeface="Arial" panose="020B0604020202020204" pitchFamily="34" charset="0"/>
                <a:cs typeface="Arial" panose="020B0604020202020204" pitchFamily="34" charset="0"/>
              </a:rPr>
              <a:t> المتسلسل" بحيث يتم تحديد الجينوم الذي يحمله الفيروس.</a:t>
            </a:r>
            <a:endParaRPr lang="en-US" sz="2200" b="1"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2"/>
          <a:stretch>
            <a:fillRect/>
          </a:stretch>
        </p:blipFill>
        <p:spPr>
          <a:xfrm>
            <a:off x="481012" y="2681353"/>
            <a:ext cx="4829175" cy="3619500"/>
          </a:xfrm>
          <a:prstGeom prst="rect">
            <a:avLst/>
          </a:prstGeom>
        </p:spPr>
      </p:pic>
      <p:sp>
        <p:nvSpPr>
          <p:cNvPr id="7" name="מלבן 6"/>
          <p:cNvSpPr/>
          <p:nvPr/>
        </p:nvSpPr>
        <p:spPr>
          <a:xfrm>
            <a:off x="843643" y="6300853"/>
            <a:ext cx="6096000" cy="230832"/>
          </a:xfrm>
          <a:prstGeom prst="rect">
            <a:avLst/>
          </a:prstGeom>
        </p:spPr>
        <p:txBody>
          <a:bodyPr>
            <a:spAutoFit/>
          </a:bodyPr>
          <a:lstStyle/>
          <a:p>
            <a:pPr algn="l" fontAlgn="base"/>
            <a:r>
              <a:rPr lang="he-IL" sz="900" dirty="0">
                <a:latin typeface="Arial" panose="020B0604020202020204" pitchFamily="34" charset="0"/>
                <a:cs typeface="Arial" panose="020B0604020202020204" pitchFamily="34" charset="0"/>
              </a:rPr>
              <a:t>איור: אורן אוסטר</a:t>
            </a:r>
          </a:p>
        </p:txBody>
      </p:sp>
    </p:spTree>
    <p:extLst>
      <p:ext uri="{BB962C8B-B14F-4D97-AF65-F5344CB8AC3E}">
        <p14:creationId xmlns:p14="http://schemas.microsoft.com/office/powerpoint/2010/main" val="330600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a:blip r:embed="rId3"/>
          <a:stretch>
            <a:fillRect/>
          </a:stretch>
        </p:blipFill>
        <p:spPr>
          <a:xfrm>
            <a:off x="361710" y="3724945"/>
            <a:ext cx="5297165" cy="2789999"/>
          </a:xfrm>
          <a:prstGeom prst="rect">
            <a:avLst/>
          </a:prstGeom>
        </p:spPr>
      </p:pic>
      <p:sp>
        <p:nvSpPr>
          <p:cNvPr id="6" name="מלבן 5">
            <a:extLst>
              <a:ext uri="{FF2B5EF4-FFF2-40B4-BE49-F238E27FC236}">
                <a16:creationId xmlns:a16="http://schemas.microsoft.com/office/drawing/2014/main" id="{8ECC9515-E024-4973-B393-4BA529D6FA23}"/>
              </a:ext>
            </a:extLst>
          </p:cNvPr>
          <p:cNvSpPr/>
          <p:nvPr/>
        </p:nvSpPr>
        <p:spPr>
          <a:xfrm>
            <a:off x="2973492" y="343057"/>
            <a:ext cx="8811078" cy="3381888"/>
          </a:xfrm>
          <a:prstGeom prst="rect">
            <a:avLst/>
          </a:prstGeom>
        </p:spPr>
        <p:txBody>
          <a:bodyPr wrap="square">
            <a:spAutoFit/>
          </a:bodyPr>
          <a:lstStyle/>
          <a:p>
            <a:pPr>
              <a:lnSpc>
                <a:spcPct val="107000"/>
              </a:lnSpc>
              <a:spcAft>
                <a:spcPts val="800"/>
              </a:spcAft>
              <a:tabLst>
                <a:tab pos="2092960" algn="l"/>
              </a:tabLst>
            </a:pPr>
            <a:r>
              <a:rPr lang="ar-SA" sz="2200" b="1" dirty="0">
                <a:latin typeface="Arial" panose="020B0604020202020204" pitchFamily="34" charset="0"/>
                <a:ea typeface="Times New Roman" panose="02020603050405020304" pitchFamily="18" charset="0"/>
                <a:cs typeface="Arial" panose="020B0604020202020204" pitchFamily="34" charset="0"/>
              </a:rPr>
              <a:t>جوهر الطريقة: مضاعفة الحمض النووي للفيروس ومقارنته بتسلسل فيروس معروف تم فحصه في بداية المرض, يتم  مضاعفة عن طريق فصل اللولب </a:t>
            </a:r>
            <a:endParaRPr lang="en-US" sz="2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092960" algn="l"/>
              </a:tabLst>
            </a:pPr>
            <a:endParaRPr lang="en-US" sz="2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092960" algn="l"/>
              </a:tabLst>
            </a:pPr>
            <a:r>
              <a:rPr lang="ar-SA" sz="2200" b="1" dirty="0">
                <a:latin typeface="Arial" panose="020B0604020202020204" pitchFamily="34" charset="0"/>
                <a:ea typeface="Times New Roman" panose="02020603050405020304" pitchFamily="18" charset="0"/>
                <a:cs typeface="Arial" panose="020B0604020202020204" pitchFamily="34" charset="0"/>
              </a:rPr>
              <a:t>ثم ، يربط إنزيم يسمى </a:t>
            </a:r>
            <a:r>
              <a:rPr lang="en-US" sz="2200" b="1" dirty="0">
                <a:latin typeface="Arial" panose="020B0604020202020204" pitchFamily="34" charset="0"/>
                <a:ea typeface="Times New Roman" panose="02020603050405020304" pitchFamily="18" charset="0"/>
                <a:cs typeface="Arial" panose="020B0604020202020204" pitchFamily="34" charset="0"/>
              </a:rPr>
              <a:t>DNA polymerase</a:t>
            </a:r>
            <a:r>
              <a:rPr lang="ar-SA" sz="2200" b="1" dirty="0">
                <a:latin typeface="Arial" panose="020B0604020202020204" pitchFamily="34" charset="0"/>
                <a:ea typeface="Times New Roman" panose="02020603050405020304" pitchFamily="18" charset="0"/>
                <a:cs typeface="Arial" panose="020B0604020202020204" pitchFamily="34" charset="0"/>
              </a:rPr>
              <a:t> بأحد اللولب في منطقة الفصل على مادة أولية (قسم قصير من الحمض النووي يساعد في العملية) وينتج الحمض النووي وفقًا لنموذج الشيفرة.</a:t>
            </a:r>
            <a:endParaRPr lang="en-US" sz="2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092960" algn="l"/>
              </a:tabLst>
            </a:pPr>
            <a:r>
              <a:rPr lang="ar-SA" sz="2200" b="1" dirty="0">
                <a:latin typeface="Arial" panose="020B0604020202020204" pitchFamily="34" charset="0"/>
                <a:ea typeface="Times New Roman" panose="02020603050405020304" pitchFamily="18" charset="0"/>
                <a:cs typeface="Arial" panose="020B0604020202020204" pitchFamily="34" charset="0"/>
              </a:rPr>
              <a:t>للقيام بذلك ، اختر زوجًا من </a:t>
            </a:r>
            <a:r>
              <a:rPr lang="ar-SA" sz="2200" b="1" dirty="0" err="1">
                <a:latin typeface="Arial" panose="020B0604020202020204" pitchFamily="34" charset="0"/>
                <a:ea typeface="Times New Roman" panose="02020603050405020304" pitchFamily="18" charset="0"/>
                <a:cs typeface="Arial" panose="020B0604020202020204" pitchFamily="34" charset="0"/>
              </a:rPr>
              <a:t>البرايمر</a:t>
            </a:r>
            <a:r>
              <a:rPr lang="ar-SA" sz="2200" b="1" dirty="0">
                <a:latin typeface="Arial" panose="020B0604020202020204" pitchFamily="34" charset="0"/>
                <a:ea typeface="Times New Roman" panose="02020603050405020304" pitchFamily="18" charset="0"/>
                <a:cs typeface="Arial" panose="020B0604020202020204" pitchFamily="34" charset="0"/>
              </a:rPr>
              <a:t> (إذا كنت ترغب في تضخيم </a:t>
            </a:r>
            <a:r>
              <a:rPr lang="en-US" sz="2200" b="1" dirty="0">
                <a:latin typeface="Arial" panose="020B0604020202020204" pitchFamily="34" charset="0"/>
                <a:ea typeface="Times New Roman" panose="02020603050405020304" pitchFamily="18" charset="0"/>
                <a:cs typeface="Arial" panose="020B0604020202020204" pitchFamily="34" charset="0"/>
              </a:rPr>
              <a:t>DNA</a:t>
            </a:r>
            <a:r>
              <a:rPr lang="ar-SA" sz="2200" b="1" dirty="0">
                <a:latin typeface="Arial" panose="020B0604020202020204" pitchFamily="34" charset="0"/>
                <a:ea typeface="Times New Roman" panose="02020603050405020304" pitchFamily="18" charset="0"/>
                <a:cs typeface="Arial" panose="020B0604020202020204" pitchFamily="34" charset="0"/>
              </a:rPr>
              <a:t> واحد أو برايمر إذا كان </a:t>
            </a:r>
            <a:r>
              <a:rPr lang="en-US" sz="2200" b="1" dirty="0">
                <a:latin typeface="Arial" panose="020B0604020202020204" pitchFamily="34" charset="0"/>
                <a:ea typeface="Times New Roman" panose="02020603050405020304" pitchFamily="18" charset="0"/>
                <a:cs typeface="Arial" panose="020B0604020202020204" pitchFamily="34" charset="0"/>
              </a:rPr>
              <a:t>RNA</a:t>
            </a:r>
            <a:r>
              <a:rPr lang="ar-SA" sz="2200" b="1" dirty="0">
                <a:latin typeface="Arial" panose="020B0604020202020204" pitchFamily="34" charset="0"/>
                <a:ea typeface="Times New Roman" panose="02020603050405020304" pitchFamily="18" charset="0"/>
                <a:cs typeface="Arial" panose="020B0604020202020204" pitchFamily="34" charset="0"/>
              </a:rPr>
              <a:t> مفردًا) - فهذه أقسام </a:t>
            </a:r>
            <a:r>
              <a:rPr lang="en-US" sz="2200" b="1" dirty="0">
                <a:latin typeface="Arial" panose="020B0604020202020204" pitchFamily="34" charset="0"/>
                <a:ea typeface="Times New Roman" panose="02020603050405020304" pitchFamily="18" charset="0"/>
                <a:cs typeface="Arial" panose="020B0604020202020204" pitchFamily="34" charset="0"/>
              </a:rPr>
              <a:t>DNA</a:t>
            </a:r>
            <a:r>
              <a:rPr lang="ar-SA" sz="2200" b="1" dirty="0">
                <a:latin typeface="Arial" panose="020B0604020202020204" pitchFamily="34" charset="0"/>
                <a:ea typeface="Times New Roman" panose="02020603050405020304" pitchFamily="18" charset="0"/>
                <a:cs typeface="Arial" panose="020B0604020202020204" pitchFamily="34" charset="0"/>
              </a:rPr>
              <a:t> تحدد المنطقة التي تريد تضخيمها.</a:t>
            </a:r>
            <a:endParaRPr lang="en-US" sz="2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092960" algn="l"/>
              </a:tabLst>
            </a:pPr>
            <a:r>
              <a:rPr lang="ar-SA" sz="2200" b="1" dirty="0">
                <a:latin typeface="Arial" panose="020B0604020202020204" pitchFamily="34" charset="0"/>
                <a:ea typeface="Times New Roman" panose="02020603050405020304" pitchFamily="18" charset="0"/>
                <a:cs typeface="Arial" panose="020B0604020202020204" pitchFamily="34" charset="0"/>
              </a:rPr>
              <a:t> يتحد كل أساس مع خيط مختلف، وبالتالي تحديد جزء الذي تضخيم</a:t>
            </a:r>
            <a:r>
              <a:rPr lang="ar-SA" dirty="0">
                <a:latin typeface="inherit"/>
                <a:ea typeface="Times New Roman" panose="02020603050405020304" pitchFamily="18" charset="0"/>
                <a:cs typeface="Courier New" panose="02070309020205020404" pitchFamily="49"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287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583871" y="736075"/>
            <a:ext cx="9682843" cy="523220"/>
          </a:xfrm>
          <a:prstGeom prst="rect">
            <a:avLst/>
          </a:prstGeom>
        </p:spPr>
        <p:txBody>
          <a:bodyPr wrap="square">
            <a:spAutoFit/>
          </a:bodyPr>
          <a:lstStyle/>
          <a:p>
            <a:r>
              <a:rPr lang="ar-SA" sz="2800" dirty="0">
                <a:solidFill>
                  <a:srgbClr val="000000"/>
                </a:solidFill>
                <a:latin typeface="Arial" panose="020B0604020202020204" pitchFamily="34" charset="0"/>
                <a:cs typeface="Arial" panose="020B0604020202020204" pitchFamily="34" charset="0"/>
              </a:rPr>
              <a:t>مراحل الاستجابة</a:t>
            </a:r>
            <a:r>
              <a:rPr lang="he-IL" sz="2800" dirty="0">
                <a:solidFill>
                  <a:srgbClr val="000000"/>
                </a:solidFill>
                <a:latin typeface="Arial" panose="020B0604020202020204" pitchFamily="34" charset="0"/>
                <a:cs typeface="Arial" panose="020B0604020202020204" pitchFamily="34" charset="0"/>
              </a:rPr>
              <a:t>:</a:t>
            </a:r>
          </a:p>
        </p:txBody>
      </p:sp>
      <p:sp>
        <p:nvSpPr>
          <p:cNvPr id="5" name="מלבן 4"/>
          <p:cNvSpPr/>
          <p:nvPr/>
        </p:nvSpPr>
        <p:spPr>
          <a:xfrm>
            <a:off x="5029201" y="3251200"/>
            <a:ext cx="6366931" cy="1785104"/>
          </a:xfrm>
          <a:prstGeom prst="rect">
            <a:avLst/>
          </a:prstGeom>
        </p:spPr>
        <p:txBody>
          <a:bodyPr wrap="square">
            <a:spAutoFit/>
          </a:bodyPr>
          <a:lstStyle/>
          <a:p>
            <a:r>
              <a:rPr lang="ar-SA" sz="2200" b="1" dirty="0">
                <a:latin typeface="Arial" panose="020B0604020202020204" pitchFamily="34" charset="0"/>
                <a:cs typeface="Arial" panose="020B0604020202020204" pitchFamily="34" charset="0"/>
              </a:rPr>
              <a:t>يكرر</a:t>
            </a:r>
            <a:r>
              <a:rPr lang="en-US" sz="2200" b="1" dirty="0">
                <a:latin typeface="Arial" panose="020B0604020202020204" pitchFamily="34" charset="0"/>
                <a:cs typeface="Arial" panose="020B0604020202020204" pitchFamily="34" charset="0"/>
              </a:rPr>
              <a:t> PCR </a:t>
            </a:r>
            <a:r>
              <a:rPr lang="ar-SA" sz="2200" b="1" dirty="0">
                <a:latin typeface="Arial" panose="020B0604020202020204" pitchFamily="34" charset="0"/>
                <a:cs typeface="Arial" panose="020B0604020202020204" pitchFamily="34" charset="0"/>
              </a:rPr>
              <a:t>الخطوات عشرات المرات ، وبالتالي مضاعفة كمية الحمض النووي المطلوب مرتين في كل مرحلة ، مما يعني أن 30 خطوة أنتجت أكثر من مليار نسخة من نسختين من الحمض النووي</a:t>
            </a:r>
            <a:r>
              <a:rPr lang="en-US" sz="2200" b="1" dirty="0">
                <a:latin typeface="Arial" panose="020B0604020202020204" pitchFamily="34" charset="0"/>
                <a:cs typeface="Arial" panose="020B0604020202020204" pitchFamily="34" charset="0"/>
              </a:rPr>
              <a:t>. </a:t>
            </a:r>
            <a:r>
              <a:rPr lang="ar-SA" sz="2200" b="1" dirty="0">
                <a:latin typeface="Arial" panose="020B0604020202020204" pitchFamily="34" charset="0"/>
                <a:cs typeface="Arial" panose="020B0604020202020204" pitchFamily="34" charset="0"/>
              </a:rPr>
              <a:t>جمال هذه الطريقة هو أنها لا تزيد من جميع الأحماض النووية ولكن فقط المقطع محددة مسبقا.</a:t>
            </a:r>
            <a:endParaRPr lang="he-IL" sz="2200" b="1" dirty="0">
              <a:latin typeface="Arial" panose="020B0604020202020204" pitchFamily="34" charset="0"/>
              <a:cs typeface="Arial" panose="020B0604020202020204" pitchFamily="34" charset="0"/>
            </a:endParaRPr>
          </a:p>
        </p:txBody>
      </p:sp>
      <p:sp>
        <p:nvSpPr>
          <p:cNvPr id="7" name="מלבן 6"/>
          <p:cNvSpPr/>
          <p:nvPr/>
        </p:nvSpPr>
        <p:spPr>
          <a:xfrm>
            <a:off x="5910944" y="5908711"/>
            <a:ext cx="1690006" cy="369332"/>
          </a:xfrm>
          <a:prstGeom prst="rect">
            <a:avLst/>
          </a:prstGeom>
        </p:spPr>
        <p:txBody>
          <a:bodyPr wrap="square">
            <a:spAutoFit/>
          </a:bodyPr>
          <a:lstStyle/>
          <a:p>
            <a:r>
              <a:rPr lang="en-US" dirty="0">
                <a:solidFill>
                  <a:srgbClr val="C00000"/>
                </a:solidFill>
                <a:latin typeface="Arial" panose="020B0604020202020204" pitchFamily="34" charset="0"/>
                <a:cs typeface="Arial" panose="020B0604020202020204" pitchFamily="34" charset="0"/>
                <a:hlinkClick r:id="rId3"/>
              </a:rPr>
              <a:t> PCR </a:t>
            </a:r>
            <a:r>
              <a:rPr lang="he-IL" dirty="0">
                <a:solidFill>
                  <a:srgbClr val="C00000"/>
                </a:solidFill>
                <a:latin typeface="Arial" panose="020B0604020202020204" pitchFamily="34" charset="0"/>
                <a:cs typeface="Arial" panose="020B0604020202020204" pitchFamily="34" charset="0"/>
                <a:hlinkClick r:id="rId3"/>
              </a:rPr>
              <a:t>סרטון</a:t>
            </a:r>
            <a:endParaRPr lang="he-IL" dirty="0">
              <a:solidFill>
                <a:srgbClr val="C00000"/>
              </a:solidFill>
              <a:latin typeface="Arial" panose="020B0604020202020204" pitchFamily="34" charset="0"/>
              <a:cs typeface="Arial" panose="020B0604020202020204" pitchFamily="34" charset="0"/>
            </a:endParaRPr>
          </a:p>
        </p:txBody>
      </p:sp>
      <p:pic>
        <p:nvPicPr>
          <p:cNvPr id="8" name="תמונה 7"/>
          <p:cNvPicPr>
            <a:picLocks noChangeAspect="1"/>
          </p:cNvPicPr>
          <p:nvPr/>
        </p:nvPicPr>
        <p:blipFill>
          <a:blip r:embed="rId4"/>
          <a:stretch>
            <a:fillRect/>
          </a:stretch>
        </p:blipFill>
        <p:spPr>
          <a:xfrm>
            <a:off x="669470" y="2628593"/>
            <a:ext cx="3216730" cy="2880954"/>
          </a:xfrm>
          <a:prstGeom prst="rect">
            <a:avLst/>
          </a:prstGeom>
        </p:spPr>
      </p:pic>
      <p:sp>
        <p:nvSpPr>
          <p:cNvPr id="9" name="מלבן 8"/>
          <p:cNvSpPr/>
          <p:nvPr/>
        </p:nvSpPr>
        <p:spPr>
          <a:xfrm>
            <a:off x="1178439" y="5509547"/>
            <a:ext cx="1864613" cy="230832"/>
          </a:xfrm>
          <a:prstGeom prst="rect">
            <a:avLst/>
          </a:prstGeom>
        </p:spPr>
        <p:txBody>
          <a:bodyPr wrap="none">
            <a:spAutoFit/>
          </a:bodyPr>
          <a:lstStyle/>
          <a:p>
            <a:pPr algn="l" fontAlgn="base"/>
            <a:r>
              <a:rPr lang="en-US" sz="900" dirty="0">
                <a:latin typeface="Arial" panose="020B0604020202020204" pitchFamily="34" charset="0"/>
                <a:cs typeface="Arial" panose="020B0604020202020204" pitchFamily="34" charset="0"/>
                <a:hlinkClick r:id="rId5"/>
              </a:rPr>
              <a:t>https://he.wikipedia.org/wiki/PCR</a:t>
            </a:r>
            <a:endParaRPr lang="he-IL" sz="900" dirty="0">
              <a:latin typeface="Arial" panose="020B0604020202020204" pitchFamily="34" charset="0"/>
              <a:cs typeface="Arial" panose="020B0604020202020204" pitchFamily="34" charset="0"/>
            </a:endParaRPr>
          </a:p>
        </p:txBody>
      </p:sp>
      <p:sp>
        <p:nvSpPr>
          <p:cNvPr id="2" name="מלבן 1">
            <a:extLst>
              <a:ext uri="{FF2B5EF4-FFF2-40B4-BE49-F238E27FC236}">
                <a16:creationId xmlns:a16="http://schemas.microsoft.com/office/drawing/2014/main" id="{ABA0BD1F-DCF5-4415-87F1-5CA11A68FD29}"/>
              </a:ext>
            </a:extLst>
          </p:cNvPr>
          <p:cNvSpPr/>
          <p:nvPr/>
        </p:nvSpPr>
        <p:spPr>
          <a:xfrm>
            <a:off x="3285802" y="1531537"/>
            <a:ext cx="8110330" cy="1200329"/>
          </a:xfrm>
          <a:prstGeom prst="rect">
            <a:avLst/>
          </a:prstGeom>
        </p:spPr>
        <p:txBody>
          <a:bodyPr wrap="square">
            <a:spAutoFit/>
          </a:bodyPr>
          <a:lstStyle/>
          <a:p>
            <a:r>
              <a:rPr lang="ar-SA" dirty="0" err="1">
                <a:latin typeface="Arial" panose="020B0604020202020204" pitchFamily="34" charset="0"/>
                <a:cs typeface="Arial" panose="020B0604020202020204" pitchFamily="34" charset="0"/>
              </a:rPr>
              <a:t>دنتورتسيا</a:t>
            </a:r>
            <a:r>
              <a:rPr lang="ar-SA"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a:t>
            </a:r>
            <a:r>
              <a:rPr lang="ar-SA" dirty="0">
                <a:latin typeface="Arial" panose="020B0604020202020204" pitchFamily="34" charset="0"/>
                <a:cs typeface="Arial" panose="020B0604020202020204" pitchFamily="34" charset="0"/>
              </a:rPr>
              <a:t>تغيير المبنى العرضي)</a:t>
            </a:r>
            <a:r>
              <a:rPr lang="he-IL"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في درجة حرارة 95 د</a:t>
            </a:r>
            <a:r>
              <a:rPr lang="he-IL" dirty="0">
                <a:latin typeface="Arial" panose="020B0604020202020204" pitchFamily="34" charset="0"/>
                <a:cs typeface="Arial" panose="020B0604020202020204" pitchFamily="34" charset="0"/>
              </a:rPr>
              <a:t>.</a:t>
            </a:r>
            <a:r>
              <a:rPr lang="ar-SA" dirty="0">
                <a:latin typeface="Arial" panose="020B0604020202020204" pitchFamily="34" charset="0"/>
                <a:cs typeface="Arial" panose="020B0604020202020204" pitchFamily="34" charset="0"/>
              </a:rPr>
              <a:t>م</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خلالها</a:t>
            </a:r>
            <a:r>
              <a:rPr lang="he-IL"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نفصل</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خيطين</a:t>
            </a:r>
            <a:r>
              <a:rPr lang="he-IL" dirty="0">
                <a:latin typeface="Arial" panose="020B0604020202020204" pitchFamily="34" charset="0"/>
                <a:cs typeface="Arial" panose="020B0604020202020204" pitchFamily="34" charset="0"/>
              </a:rPr>
              <a:t> DNA</a:t>
            </a:r>
          </a:p>
          <a:p>
            <a:r>
              <a:rPr lang="ar-SA" dirty="0" err="1">
                <a:latin typeface="Arial" panose="020B0604020202020204" pitchFamily="34" charset="0"/>
                <a:cs typeface="Arial" panose="020B0604020202020204" pitchFamily="34" charset="0"/>
              </a:rPr>
              <a:t>انيلينج</a:t>
            </a:r>
            <a:r>
              <a:rPr lang="ar-SA"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a:t>
            </a:r>
            <a:r>
              <a:rPr lang="ar-SA" dirty="0">
                <a:latin typeface="Arial" panose="020B0604020202020204" pitchFamily="34" charset="0"/>
                <a:cs typeface="Arial" panose="020B0604020202020204" pitchFamily="34" charset="0"/>
              </a:rPr>
              <a:t>تحسين</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عند</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درجة</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حرارة</a:t>
            </a:r>
            <a:r>
              <a:rPr lang="he-IL" dirty="0">
                <a:latin typeface="Arial" panose="020B0604020202020204" pitchFamily="34" charset="0"/>
                <a:cs typeface="Arial" panose="020B0604020202020204" pitchFamily="34" charset="0"/>
              </a:rPr>
              <a:t> 45-70 </a:t>
            </a:r>
            <a:r>
              <a:rPr lang="ar-SA" dirty="0" err="1">
                <a:latin typeface="Arial" panose="020B0604020202020204" pitchFamily="34" charset="0"/>
                <a:cs typeface="Arial" panose="020B0604020202020204" pitchFamily="34" charset="0"/>
              </a:rPr>
              <a:t>د.م</a:t>
            </a:r>
            <a:r>
              <a:rPr lang="ar-SA"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في</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طول</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حوالي</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نصف</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دقيقة</a:t>
            </a:r>
            <a:r>
              <a:rPr lang="he-IL" dirty="0">
                <a:latin typeface="Arial" panose="020B0604020202020204" pitchFamily="34" charset="0"/>
                <a:cs typeface="Arial" panose="020B0604020202020204" pitchFamily="34" charset="0"/>
              </a:rPr>
              <a:t>.</a:t>
            </a:r>
            <a:r>
              <a:rPr lang="ar-SA" dirty="0">
                <a:latin typeface="Arial" panose="020B0604020202020204" pitchFamily="34" charset="0"/>
                <a:cs typeface="Arial" panose="020B0604020202020204" pitchFamily="34" charset="0"/>
              </a:rPr>
              <a:t> في هذه المرحلة، يتحد الخيطين على السلاسل المتناقدة.</a:t>
            </a:r>
            <a:endParaRPr lang="he-IL" dirty="0">
              <a:latin typeface="Arial" panose="020B0604020202020204" pitchFamily="34" charset="0"/>
              <a:cs typeface="Arial" panose="020B0604020202020204" pitchFamily="34" charset="0"/>
            </a:endParaRPr>
          </a:p>
          <a:p>
            <a:r>
              <a:rPr lang="ar-SA" dirty="0" err="1">
                <a:latin typeface="Arial" panose="020B0604020202020204" pitchFamily="34" charset="0"/>
                <a:cs typeface="Arial" panose="020B0604020202020204" pitchFamily="34" charset="0"/>
              </a:rPr>
              <a:t>الولاجتسية</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الاستطالة</a:t>
            </a:r>
            <a:r>
              <a:rPr lang="he-IL"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DNA</a:t>
            </a:r>
            <a:r>
              <a:rPr lang="ar-SA"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بوليميراز</a:t>
            </a:r>
            <a:r>
              <a:rPr lang="he-IL"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يرتبط </a:t>
            </a:r>
            <a:r>
              <a:rPr lang="he-IL" dirty="0" err="1">
                <a:latin typeface="Arial" panose="020B0604020202020204" pitchFamily="34" charset="0"/>
                <a:cs typeface="Arial" panose="020B0604020202020204" pitchFamily="34" charset="0"/>
              </a:rPr>
              <a:t>بالبادئات</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ويبدأ</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في</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توليف</a:t>
            </a:r>
            <a:r>
              <a:rPr lang="he-IL" dirty="0">
                <a:latin typeface="Arial" panose="020B0604020202020204" pitchFamily="34" charset="0"/>
                <a:cs typeface="Arial" panose="020B0604020202020204" pitchFamily="34" charset="0"/>
              </a:rPr>
              <a:t> </a:t>
            </a:r>
            <a:r>
              <a:rPr lang="he-IL" dirty="0" err="1">
                <a:latin typeface="Arial" panose="020B0604020202020204" pitchFamily="34" charset="0"/>
                <a:cs typeface="Arial" panose="020B0604020202020204" pitchFamily="34" charset="0"/>
              </a:rPr>
              <a:t>ال</a:t>
            </a:r>
            <a:r>
              <a:rPr lang="he-IL"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DNA</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51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26283" y="501134"/>
            <a:ext cx="10495245" cy="954107"/>
          </a:xfrm>
          <a:prstGeom prst="rect">
            <a:avLst/>
          </a:prstGeom>
        </p:spPr>
        <p:txBody>
          <a:bodyPr wrap="none">
            <a:spAutoFit/>
          </a:bodyPr>
          <a:lstStyle/>
          <a:p>
            <a:br>
              <a:rPr lang="ar-SA" sz="2800" b="1" dirty="0">
                <a:solidFill>
                  <a:srgbClr val="FF0000"/>
                </a:solidFill>
                <a:latin typeface="Arial" panose="020B0604020202020204" pitchFamily="34" charset="0"/>
                <a:cs typeface="Arial" panose="020B0604020202020204" pitchFamily="34" charset="0"/>
              </a:rPr>
            </a:br>
            <a:r>
              <a:rPr lang="ar-SA" sz="2800" b="1" dirty="0">
                <a:solidFill>
                  <a:srgbClr val="FF0000"/>
                </a:solidFill>
                <a:latin typeface="Arial" panose="020B0604020202020204" pitchFamily="34" charset="0"/>
                <a:cs typeface="Arial" panose="020B0604020202020204" pitchFamily="34" charset="0"/>
              </a:rPr>
              <a:t>ولكن كيف يمكننا معرفة ما إذا كان الحمض النووي (</a:t>
            </a:r>
            <a:r>
              <a:rPr lang="en-US" sz="2800" b="1" dirty="0">
                <a:solidFill>
                  <a:srgbClr val="FF0000"/>
                </a:solidFill>
                <a:latin typeface="Arial" panose="020B0604020202020204" pitchFamily="34" charset="0"/>
                <a:cs typeface="Arial" panose="020B0604020202020204" pitchFamily="34" charset="0"/>
              </a:rPr>
              <a:t>(DNA</a:t>
            </a:r>
            <a:r>
              <a:rPr lang="ar-SA" sz="2800" b="1" dirty="0">
                <a:solidFill>
                  <a:srgbClr val="FF0000"/>
                </a:solidFill>
                <a:latin typeface="Arial" panose="020B0604020202020204" pitchFamily="34" charset="0"/>
                <a:cs typeface="Arial" panose="020B0604020202020204" pitchFamily="34" charset="0"/>
              </a:rPr>
              <a:t> قد تم إنشاؤه في هذه العملية؟</a:t>
            </a:r>
            <a:endParaRPr lang="he-IL" sz="2800" b="1" dirty="0">
              <a:solidFill>
                <a:srgbClr val="FF0000"/>
              </a:solidFill>
              <a:latin typeface="Arial" panose="020B0604020202020204" pitchFamily="34" charset="0"/>
              <a:ea typeface="+mj-ea"/>
              <a:cs typeface="Arial" panose="020B0604020202020204" pitchFamily="34" charset="0"/>
            </a:endParaRPr>
          </a:p>
        </p:txBody>
      </p:sp>
      <p:sp>
        <p:nvSpPr>
          <p:cNvPr id="5" name="מלבן 4"/>
          <p:cNvSpPr/>
          <p:nvPr/>
        </p:nvSpPr>
        <p:spPr>
          <a:xfrm>
            <a:off x="5192486" y="1703925"/>
            <a:ext cx="6314742" cy="4708981"/>
          </a:xfrm>
          <a:prstGeom prst="rect">
            <a:avLst/>
          </a:prstGeom>
        </p:spPr>
        <p:txBody>
          <a:bodyPr wrap="square">
            <a:spAutoFit/>
          </a:bodyPr>
          <a:lstStyle/>
          <a:p>
            <a:br>
              <a:rPr lang="ar-SA" dirty="0"/>
            </a:br>
            <a:r>
              <a:rPr lang="ar-SA" sz="2200" b="1" dirty="0">
                <a:latin typeface="Arial" panose="020B0604020202020204" pitchFamily="34" charset="0"/>
                <a:cs typeface="Arial" panose="020B0604020202020204" pitchFamily="34" charset="0"/>
              </a:rPr>
              <a:t>في هذه العملية ، ينبعث مؤشر (مسبار) ينبعث ضوءًا مرئيًا عندما يتم إشعاعه بالأشعة فوق البنفسجية. في البداية ، ترتبط هذه العلامة بالحمض النووي الذي يتوافق مع تسلسل الفيروس ، بطريقة لا تسمح بنشاط العلامة (لا تضيء). عند تكرار الحمض النووي ، يتم تحرير العلامة النشطة حر.</a:t>
            </a:r>
            <a:endParaRPr lang="he-IL" sz="2200" b="1" dirty="0">
              <a:solidFill>
                <a:srgbClr val="474646"/>
              </a:solidFill>
              <a:latin typeface="Arial" panose="020B0604020202020204" pitchFamily="34" charset="0"/>
              <a:cs typeface="Arial" panose="020B0604020202020204" pitchFamily="34" charset="0"/>
            </a:endParaRPr>
          </a:p>
          <a:p>
            <a:br>
              <a:rPr lang="ar-SA" dirty="0"/>
            </a:br>
            <a:r>
              <a:rPr lang="ar-SA" sz="2200" b="1" dirty="0">
                <a:latin typeface="Arial" panose="020B0604020202020204" pitchFamily="34" charset="0"/>
                <a:cs typeface="Arial" panose="020B0604020202020204" pitchFamily="34" charset="0"/>
              </a:rPr>
              <a:t>يمكن قياس العلامة المشعة بالجهاز حيث يتم </a:t>
            </a:r>
            <a:r>
              <a:rPr lang="ar-SA" sz="2200" b="1" dirty="0" err="1">
                <a:latin typeface="Arial" panose="020B0604020202020204" pitchFamily="34" charset="0"/>
                <a:cs typeface="Arial" panose="020B0604020202020204" pitchFamily="34" charset="0"/>
              </a:rPr>
              <a:t>إجراءالفحص</a:t>
            </a:r>
            <a:r>
              <a:rPr lang="ar-SA" sz="2200" b="1" dirty="0">
                <a:latin typeface="Arial" panose="020B0604020202020204" pitchFamily="34" charset="0"/>
                <a:cs typeface="Arial" panose="020B0604020202020204" pitchFamily="34" charset="0"/>
              </a:rPr>
              <a:t>. وهذا يسمح </a:t>
            </a:r>
            <a:r>
              <a:rPr lang="ar-SA" sz="2200" b="1" dirty="0" err="1">
                <a:latin typeface="Arial" panose="020B0604020202020204" pitchFamily="34" charset="0"/>
                <a:cs typeface="Arial" panose="020B0604020202020204" pitchFamily="34" charset="0"/>
              </a:rPr>
              <a:t>بالتتبعه</a:t>
            </a:r>
            <a:r>
              <a:rPr lang="ar-SA" sz="2200" b="1" dirty="0">
                <a:latin typeface="Arial" panose="020B0604020202020204" pitchFamily="34" charset="0"/>
                <a:cs typeface="Arial" panose="020B0604020202020204" pitchFamily="34" charset="0"/>
              </a:rPr>
              <a:t> فوريا لمستويات الضوء المنبعث ، وهي مقياس لكمية الحمض النووي (</a:t>
            </a:r>
            <a:r>
              <a:rPr lang="en-US" sz="2200" b="1" dirty="0">
                <a:latin typeface="Arial" panose="020B0604020202020204" pitchFamily="34" charset="0"/>
                <a:cs typeface="Arial" panose="020B0604020202020204" pitchFamily="34" charset="0"/>
              </a:rPr>
              <a:t>DNA</a:t>
            </a:r>
            <a:r>
              <a:rPr lang="ar-SA" sz="2200" b="1" dirty="0">
                <a:latin typeface="Arial" panose="020B0604020202020204" pitchFamily="34" charset="0"/>
                <a:cs typeface="Arial" panose="020B0604020202020204" pitchFamily="34" charset="0"/>
              </a:rPr>
              <a:t>)</a:t>
            </a:r>
            <a:r>
              <a:rPr lang="ar-SA" sz="2200" b="1" dirty="0" err="1">
                <a:latin typeface="Arial" panose="020B0604020202020204" pitchFamily="34" charset="0"/>
                <a:cs typeface="Arial" panose="020B0604020202020204" pitchFamily="34" charset="0"/>
              </a:rPr>
              <a:t>الناتجه</a:t>
            </a:r>
            <a:r>
              <a:rPr lang="ar-SA" sz="2200" b="1" dirty="0">
                <a:latin typeface="Arial" panose="020B0604020202020204" pitchFamily="34" charset="0"/>
                <a:cs typeface="Arial" panose="020B0604020202020204" pitchFamily="34" charset="0"/>
              </a:rPr>
              <a:t> في العملية.</a:t>
            </a:r>
          </a:p>
          <a:p>
            <a:r>
              <a:rPr lang="ar-SA" sz="2200" b="1" dirty="0">
                <a:latin typeface="Arial" panose="020B0604020202020204" pitchFamily="34" charset="0"/>
                <a:cs typeface="Arial" panose="020B0604020202020204" pitchFamily="34" charset="0"/>
              </a:rPr>
              <a:t>إذا تم إنتاج </a:t>
            </a:r>
            <a:r>
              <a:rPr lang="en-US" sz="2200" b="1" dirty="0">
                <a:latin typeface="Arial" panose="020B0604020202020204" pitchFamily="34" charset="0"/>
                <a:cs typeface="Arial" panose="020B0604020202020204" pitchFamily="34" charset="0"/>
              </a:rPr>
              <a:t>DNA</a:t>
            </a:r>
            <a:r>
              <a:rPr lang="ar-SA" sz="2200" b="1" dirty="0">
                <a:latin typeface="Arial" panose="020B0604020202020204" pitchFamily="34" charset="0"/>
                <a:cs typeface="Arial" panose="020B0604020202020204" pitchFamily="34" charset="0"/>
              </a:rPr>
              <a:t> يتوافق مع الحمض النووي </a:t>
            </a:r>
            <a:r>
              <a:rPr lang="en-US" sz="2200" b="1" dirty="0">
                <a:latin typeface="Arial" panose="020B0604020202020204" pitchFamily="34" charset="0"/>
                <a:cs typeface="Arial" panose="020B0604020202020204" pitchFamily="34" charset="0"/>
              </a:rPr>
              <a:t>RNA</a:t>
            </a:r>
            <a:r>
              <a:rPr lang="ar-SA" sz="2200" b="1" dirty="0">
                <a:latin typeface="Arial" panose="020B0604020202020204" pitchFamily="34" charset="0"/>
                <a:cs typeface="Arial" panose="020B0604020202020204" pitchFamily="34" charset="0"/>
              </a:rPr>
              <a:t> لفيروس </a:t>
            </a:r>
            <a:r>
              <a:rPr lang="ar-SA" sz="2200" b="1" dirty="0" err="1">
                <a:latin typeface="Arial" panose="020B0604020202020204" pitchFamily="34" charset="0"/>
                <a:cs typeface="Arial" panose="020B0604020202020204" pitchFamily="34" charset="0"/>
              </a:rPr>
              <a:t>الكورونا</a:t>
            </a:r>
            <a:r>
              <a:rPr lang="ar-SA" sz="2200" b="1" dirty="0">
                <a:latin typeface="Arial" panose="020B0604020202020204" pitchFamily="34" charset="0"/>
                <a:cs typeface="Arial" panose="020B0604020202020204" pitchFamily="34" charset="0"/>
              </a:rPr>
              <a:t> - يمكن التأكد من أن الشخص مصاب بالفعل بالفيروس </a:t>
            </a:r>
            <a:r>
              <a:rPr lang="ar-SA" sz="2200" b="1" dirty="0" err="1">
                <a:latin typeface="Arial" panose="020B0604020202020204" pitchFamily="34" charset="0"/>
                <a:cs typeface="Arial" panose="020B0604020202020204" pitchFamily="34" charset="0"/>
              </a:rPr>
              <a:t>الكورونا</a:t>
            </a:r>
            <a:r>
              <a:rPr lang="ar-SA" sz="2200" b="1" dirty="0">
                <a:latin typeface="Arial" panose="020B0604020202020204" pitchFamily="34" charset="0"/>
                <a:cs typeface="Arial" panose="020B0604020202020204" pitchFamily="34" charset="0"/>
              </a:rPr>
              <a:t>.</a:t>
            </a:r>
            <a:endParaRPr lang="he-IL" sz="2200" b="1" dirty="0">
              <a:latin typeface="Arial" panose="020B0604020202020204" pitchFamily="34" charset="0"/>
              <a:cs typeface="Arial" panose="020B0604020202020204" pitchFamily="34" charset="0"/>
            </a:endParaRPr>
          </a:p>
          <a:p>
            <a:r>
              <a:rPr lang="he-IL" sz="2200" b="1" dirty="0">
                <a:latin typeface="Arial" panose="020B0604020202020204" pitchFamily="34" charset="0"/>
                <a:cs typeface="Arial" panose="020B0604020202020204" pitchFamily="34" charset="0"/>
              </a:rPr>
              <a:t> </a:t>
            </a:r>
          </a:p>
        </p:txBody>
      </p:sp>
      <p:pic>
        <p:nvPicPr>
          <p:cNvPr id="6" name="תמונה 5"/>
          <p:cNvPicPr>
            <a:picLocks noChangeAspect="1"/>
          </p:cNvPicPr>
          <p:nvPr/>
        </p:nvPicPr>
        <p:blipFill>
          <a:blip r:embed="rId3"/>
          <a:stretch>
            <a:fillRect/>
          </a:stretch>
        </p:blipFill>
        <p:spPr>
          <a:xfrm>
            <a:off x="382361" y="2240956"/>
            <a:ext cx="4810125" cy="4171950"/>
          </a:xfrm>
          <a:prstGeom prst="rect">
            <a:avLst/>
          </a:prstGeom>
        </p:spPr>
      </p:pic>
    </p:spTree>
    <p:extLst>
      <p:ext uri="{BB962C8B-B14F-4D97-AF65-F5344CB8AC3E}">
        <p14:creationId xmlns:p14="http://schemas.microsoft.com/office/powerpoint/2010/main" val="61029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9791D86-D759-4E09-B8AE-7B250397A393}"/>
              </a:ext>
            </a:extLst>
          </p:cNvPr>
          <p:cNvPicPr>
            <a:picLocks noChangeAspect="1"/>
          </p:cNvPicPr>
          <p:nvPr/>
        </p:nvPicPr>
        <p:blipFill>
          <a:blip r:embed="rId2"/>
          <a:stretch>
            <a:fillRect/>
          </a:stretch>
        </p:blipFill>
        <p:spPr>
          <a:xfrm>
            <a:off x="2438400" y="289289"/>
            <a:ext cx="7787640" cy="6283326"/>
          </a:xfrm>
          <a:prstGeom prst="rect">
            <a:avLst/>
          </a:prstGeom>
        </p:spPr>
      </p:pic>
      <p:sp>
        <p:nvSpPr>
          <p:cNvPr id="6" name="תיבת טקסט 5">
            <a:extLst>
              <a:ext uri="{FF2B5EF4-FFF2-40B4-BE49-F238E27FC236}">
                <a16:creationId xmlns:a16="http://schemas.microsoft.com/office/drawing/2014/main" id="{01B62EEE-DA23-4CC4-AADA-5A4108CA4194}"/>
              </a:ext>
            </a:extLst>
          </p:cNvPr>
          <p:cNvSpPr txBox="1"/>
          <p:nvPr/>
        </p:nvSpPr>
        <p:spPr>
          <a:xfrm>
            <a:off x="491067" y="6096141"/>
            <a:ext cx="5842000" cy="276999"/>
          </a:xfrm>
          <a:prstGeom prst="rect">
            <a:avLst/>
          </a:prstGeom>
          <a:noFill/>
        </p:spPr>
        <p:txBody>
          <a:bodyPr wrap="square" rtlCol="1">
            <a:spAutoFit/>
          </a:bodyPr>
          <a:lstStyle/>
          <a:p>
            <a:r>
              <a:rPr lang="en-US" sz="1200" dirty="0"/>
              <a:t>https://apps.who.int/iris/bitstream/10665/176982/5/WHO_MERS_LAB_15.1_ara.pdf?ua=1</a:t>
            </a:r>
            <a:endParaRPr lang="he-IL" sz="1200" dirty="0"/>
          </a:p>
        </p:txBody>
      </p:sp>
    </p:spTree>
    <p:extLst>
      <p:ext uri="{BB962C8B-B14F-4D97-AF65-F5344CB8AC3E}">
        <p14:creationId xmlns:p14="http://schemas.microsoft.com/office/powerpoint/2010/main" val="78468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2254702" y="753835"/>
            <a:ext cx="7849271" cy="3752850"/>
          </a:xfrm>
          <a:prstGeom prst="rect">
            <a:avLst/>
          </a:prstGeom>
        </p:spPr>
      </p:pic>
      <p:sp>
        <p:nvSpPr>
          <p:cNvPr id="6" name="מלבן 5"/>
          <p:cNvSpPr/>
          <p:nvPr/>
        </p:nvSpPr>
        <p:spPr>
          <a:xfrm>
            <a:off x="1992085" y="4862036"/>
            <a:ext cx="8670471" cy="923330"/>
          </a:xfrm>
          <a:prstGeom prst="rect">
            <a:avLst/>
          </a:prstGeom>
        </p:spPr>
        <p:txBody>
          <a:bodyPr wrap="square">
            <a:spAutoFit/>
          </a:bodyPr>
          <a:lstStyle/>
          <a:p>
            <a:pPr algn="ctr"/>
            <a:br>
              <a:rPr lang="ar-SA"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تقرأ نتيجة تفاعل الجهاز شدة الضوء الذي يتم إرجاعه من علامة الفلورسنت ، والذي يزداد طوال التفاعل إذا كان هناك بالفعل شحنة جينية للفيروس في العينة. فوق قيمة عتبة معينة ، تم تحديد أن العينة تحتوي على الفيروس</a:t>
            </a:r>
            <a:endParaRPr lang="he-IL" sz="900" dirty="0">
              <a:latin typeface="Arial" panose="020B0604020202020204" pitchFamily="34" charset="0"/>
              <a:cs typeface="Arial" panose="020B0604020202020204" pitchFamily="34" charset="0"/>
            </a:endParaRPr>
          </a:p>
        </p:txBody>
      </p:sp>
      <p:sp>
        <p:nvSpPr>
          <p:cNvPr id="7" name="מלבן 6"/>
          <p:cNvSpPr/>
          <p:nvPr/>
        </p:nvSpPr>
        <p:spPr>
          <a:xfrm>
            <a:off x="4324008" y="4533231"/>
            <a:ext cx="3710657" cy="230832"/>
          </a:xfrm>
          <a:prstGeom prst="rect">
            <a:avLst/>
          </a:prstGeom>
        </p:spPr>
        <p:txBody>
          <a:bodyPr wrap="square">
            <a:spAutoFit/>
          </a:bodyPr>
          <a:lstStyle/>
          <a:p>
            <a:r>
              <a:rPr lang="he-IL" sz="900" b="1" dirty="0">
                <a:solidFill>
                  <a:srgbClr val="474646"/>
                </a:solidFill>
                <a:latin typeface="Arial" panose="020B0604020202020204" pitchFamily="34" charset="0"/>
                <a:cs typeface="Arial" panose="020B0604020202020204" pitchFamily="34" charset="0"/>
              </a:rPr>
              <a:t>. </a:t>
            </a:r>
            <a:r>
              <a:rPr lang="he-IL" sz="900" dirty="0">
                <a:latin typeface="Arial" panose="020B0604020202020204" pitchFamily="34" charset="0"/>
                <a:cs typeface="Arial" panose="020B0604020202020204" pitchFamily="34" charset="0"/>
              </a:rPr>
              <a:t>(מקור: </a:t>
            </a:r>
            <a:r>
              <a:rPr lang="en-US" sz="900" dirty="0" err="1">
                <a:latin typeface="Arial" panose="020B0604020202020204" pitchFamily="34" charset="0"/>
                <a:cs typeface="Arial" panose="020B0604020202020204" pitchFamily="34" charset="0"/>
                <a:hlinkClick r:id="rId3"/>
              </a:rPr>
              <a:t>Zuzanna</a:t>
            </a:r>
            <a:r>
              <a:rPr lang="en-US" sz="900" dirty="0">
                <a:latin typeface="Arial" panose="020B0604020202020204" pitchFamily="34" charset="0"/>
                <a:cs typeface="Arial" panose="020B0604020202020204" pitchFamily="34" charset="0"/>
                <a:hlinkClick r:id="rId3"/>
              </a:rPr>
              <a:t> K. </a:t>
            </a:r>
            <a:r>
              <a:rPr lang="en-US" sz="900" dirty="0" err="1">
                <a:latin typeface="Arial" panose="020B0604020202020204" pitchFamily="34" charset="0"/>
                <a:cs typeface="Arial" panose="020B0604020202020204" pitchFamily="34" charset="0"/>
                <a:hlinkClick r:id="rId3"/>
              </a:rPr>
              <a:t>Filutowska</a:t>
            </a:r>
            <a:r>
              <a:rPr lang="en-US" sz="900" dirty="0">
                <a:latin typeface="Arial" panose="020B0604020202020204" pitchFamily="34" charset="0"/>
                <a:cs typeface="Arial" panose="020B0604020202020204" pitchFamily="34" charset="0"/>
                <a:hlinkClick r:id="rId3"/>
              </a:rPr>
              <a:t>, </a:t>
            </a:r>
            <a:r>
              <a:rPr lang="en-US" sz="900" dirty="0" err="1">
                <a:latin typeface="Arial" panose="020B0604020202020204" pitchFamily="34" charset="0"/>
                <a:cs typeface="Arial" panose="020B0604020202020204" pitchFamily="34" charset="0"/>
                <a:hlinkClick r:id="rId3"/>
              </a:rPr>
              <a:t>Wikimedi</a:t>
            </a:r>
            <a:endParaRPr lang="he-I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37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98748" y="440788"/>
            <a:ext cx="5117123" cy="1356360"/>
          </a:xfrm>
        </p:spPr>
        <p:txBody>
          <a:bodyPr/>
          <a:lstStyle/>
          <a:p>
            <a:pPr algn="r"/>
            <a:r>
              <a:rPr lang="ar-SA" b="1" dirty="0">
                <a:solidFill>
                  <a:srgbClr val="FF0000"/>
                </a:solidFill>
                <a:latin typeface="Arial" panose="020B0604020202020204" pitchFamily="34" charset="0"/>
                <a:cs typeface="Arial" panose="020B0604020202020204" pitchFamily="34" charset="0"/>
              </a:rPr>
              <a:t>كيف نعالج المصابين؟</a:t>
            </a:r>
            <a:endParaRPr lang="he-IL" b="1" dirty="0">
              <a:solidFill>
                <a:srgbClr val="FF0000"/>
              </a:solidFill>
              <a:latin typeface="Arial" panose="020B0604020202020204" pitchFamily="34" charset="0"/>
              <a:cs typeface="Arial" panose="020B0604020202020204" pitchFamily="34" charset="0"/>
            </a:endParaRPr>
          </a:p>
        </p:txBody>
      </p:sp>
      <p:sp>
        <p:nvSpPr>
          <p:cNvPr id="4" name="מלבן 3"/>
          <p:cNvSpPr/>
          <p:nvPr/>
        </p:nvSpPr>
        <p:spPr>
          <a:xfrm>
            <a:off x="5409309" y="1797148"/>
            <a:ext cx="6096000" cy="3139321"/>
          </a:xfrm>
          <a:prstGeom prst="rect">
            <a:avLst/>
          </a:prstGeom>
        </p:spPr>
        <p:txBody>
          <a:bodyPr>
            <a:spAutoFit/>
          </a:bodyPr>
          <a:lstStyle/>
          <a:p>
            <a:r>
              <a:rPr lang="ar-SA" sz="2200" b="1" dirty="0">
                <a:latin typeface="Arial" panose="020B0604020202020204" pitchFamily="34" charset="0"/>
                <a:cs typeface="Arial" panose="020B0604020202020204" pitchFamily="34" charset="0"/>
              </a:rPr>
              <a:t>الشخص الذي من الممكن ان يصاب العدوى الذي يقيم او كان في مكان كانت فيه المصابة بالفيروس. ويعاني من أعراض مرض خطير في غضون 14 يومًا من الإقامة في مكان مصاب محتمل انه حاملًا للمرض. يتم نقل هذا المريض للعزل .</a:t>
            </a:r>
          </a:p>
          <a:p>
            <a:endParaRPr lang="he-IL" sz="2200" b="1" dirty="0">
              <a:solidFill>
                <a:srgbClr val="000000"/>
              </a:solidFill>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يتم إجراء الاختبارات المعملية التي تشمل عينات الأنف الذي تم اختباره للكشف عن فيروسات "كورونا" من خلال مختبر الفيروسات المركزي التابع لوزارة الصحة في تل </a:t>
            </a:r>
            <a:r>
              <a:rPr lang="ar-SA" sz="2200" b="1" dirty="0" err="1">
                <a:latin typeface="Arial" panose="020B0604020202020204" pitchFamily="34" charset="0"/>
                <a:cs typeface="Arial" panose="020B0604020202020204" pitchFamily="34" charset="0"/>
              </a:rPr>
              <a:t>هشومير</a:t>
            </a:r>
            <a:r>
              <a:rPr lang="ar-SA" sz="2200" b="1" dirty="0">
                <a:latin typeface="Arial" panose="020B0604020202020204" pitchFamily="34" charset="0"/>
                <a:cs typeface="Arial" panose="020B0604020202020204" pitchFamily="34" charset="0"/>
              </a:rPr>
              <a:t> ، وإنكار الفيروسات الأخرى</a:t>
            </a:r>
            <a:r>
              <a:rPr lang="en-US" sz="2200" b="1" dirty="0">
                <a:latin typeface="Arial" panose="020B0604020202020204" pitchFamily="34" charset="0"/>
                <a:cs typeface="Arial" panose="020B0604020202020204" pitchFamily="34" charset="0"/>
              </a:rPr>
              <a:t>.</a:t>
            </a:r>
            <a:endParaRPr lang="he-IL" sz="2200" b="1" dirty="0">
              <a:solidFill>
                <a:srgbClr val="000000"/>
              </a:solidFill>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611927" y="799367"/>
            <a:ext cx="4429125" cy="3076575"/>
          </a:xfrm>
          <a:prstGeom prst="rect">
            <a:avLst/>
          </a:prstGeom>
        </p:spPr>
      </p:pic>
      <p:pic>
        <p:nvPicPr>
          <p:cNvPr id="7" name="תמונה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008" y="4259746"/>
            <a:ext cx="3229669" cy="2193283"/>
          </a:xfrm>
          <a:prstGeom prst="rect">
            <a:avLst/>
          </a:prstGeom>
        </p:spPr>
      </p:pic>
      <p:sp>
        <p:nvSpPr>
          <p:cNvPr id="8" name="מלבן 7"/>
          <p:cNvSpPr/>
          <p:nvPr/>
        </p:nvSpPr>
        <p:spPr>
          <a:xfrm>
            <a:off x="4415249" y="6215826"/>
            <a:ext cx="317907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hlinkClick r:id="rId4"/>
              </a:rPr>
              <a:t>https://www.haaretz.co.il/news/health/.premium-1.8537588</a:t>
            </a:r>
            <a:endParaRPr lang="he-IL" sz="900" dirty="0">
              <a:latin typeface="Arial" panose="020B0604020202020204" pitchFamily="34" charset="0"/>
              <a:cs typeface="Arial" panose="020B0604020202020204" pitchFamily="34" charset="0"/>
            </a:endParaRPr>
          </a:p>
        </p:txBody>
      </p:sp>
      <p:sp>
        <p:nvSpPr>
          <p:cNvPr id="9" name="מלבן 8"/>
          <p:cNvSpPr/>
          <p:nvPr/>
        </p:nvSpPr>
        <p:spPr>
          <a:xfrm>
            <a:off x="1735484" y="3990056"/>
            <a:ext cx="2050562"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hlinkClick r:id="rId5"/>
              </a:rPr>
              <a:t>https://www.bhol.co.il/news/1072040</a:t>
            </a:r>
            <a:endParaRPr lang="he-I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73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696316" y="2818367"/>
            <a:ext cx="6096000" cy="2462213"/>
          </a:xfrm>
          <a:prstGeom prst="rect">
            <a:avLst/>
          </a:prstGeom>
        </p:spPr>
        <p:txBody>
          <a:bodyPr>
            <a:spAutoFit/>
          </a:bodyPr>
          <a:lstStyle/>
          <a:p>
            <a:br>
              <a:rPr lang="en-US" sz="2200" b="1" dirty="0">
                <a:latin typeface="Arial" panose="020B0604020202020204" pitchFamily="34" charset="0"/>
                <a:cs typeface="Arial" panose="020B0604020202020204" pitchFamily="34" charset="0"/>
              </a:rPr>
            </a:br>
            <a:r>
              <a:rPr lang="ar-SA" sz="2200" b="1" dirty="0">
                <a:latin typeface="Arial" panose="020B0604020202020204" pitchFamily="34" charset="0"/>
                <a:cs typeface="Arial" panose="020B0604020202020204" pitchFamily="34" charset="0"/>
              </a:rPr>
              <a:t>لا يوجد علاج للفيروس ، لذا فإن يقدمون العلاج الداعم بشكل رئيسي: دعم الجهاز التنفسي (جهاز الاستنشاق </a:t>
            </a:r>
            <a:r>
              <a:rPr lang="he-IL" sz="2200" b="1" dirty="0">
                <a:latin typeface="Arial" panose="020B0604020202020204" pitchFamily="34" charset="0"/>
                <a:cs typeface="Arial" panose="020B0604020202020204" pitchFamily="34" charset="0"/>
              </a:rPr>
              <a:t>אינהלציות</a:t>
            </a:r>
            <a:r>
              <a:rPr lang="ar-SA" sz="2200" b="1" dirty="0">
                <a:latin typeface="Arial" panose="020B0604020202020204" pitchFamily="34" charset="0"/>
                <a:cs typeface="Arial" panose="020B0604020202020204" pitchFamily="34" charset="0"/>
              </a:rPr>
              <a:t> ،تزويد بالأكسجين) ،</a:t>
            </a:r>
          </a:p>
          <a:p>
            <a:r>
              <a:rPr lang="ar-SA" sz="2200" b="1" dirty="0">
                <a:latin typeface="Arial" panose="020B0604020202020204" pitchFamily="34" charset="0"/>
                <a:cs typeface="Arial" panose="020B0604020202020204" pitchFamily="34" charset="0"/>
              </a:rPr>
              <a:t>السوائل (إذا كانت مجففة) ؛</a:t>
            </a:r>
          </a:p>
          <a:p>
            <a:r>
              <a:rPr lang="ar-SA" sz="2200" b="1" dirty="0">
                <a:latin typeface="Arial" panose="020B0604020202020204" pitchFamily="34" charset="0"/>
                <a:cs typeface="Arial" panose="020B0604020202020204" pitchFamily="34" charset="0"/>
              </a:rPr>
              <a:t>المسكنات والأدوية تقلل من الحمى (إذا كانت تعاني من الألم والحمى) وما شابه.</a:t>
            </a:r>
          </a:p>
        </p:txBody>
      </p:sp>
      <p:pic>
        <p:nvPicPr>
          <p:cNvPr id="5" name="תמונה 4"/>
          <p:cNvPicPr>
            <a:picLocks noChangeAspect="1"/>
          </p:cNvPicPr>
          <p:nvPr/>
        </p:nvPicPr>
        <p:blipFill>
          <a:blip r:embed="rId2"/>
          <a:stretch>
            <a:fillRect/>
          </a:stretch>
        </p:blipFill>
        <p:spPr>
          <a:xfrm>
            <a:off x="399684" y="2911791"/>
            <a:ext cx="4733925" cy="3228975"/>
          </a:xfrm>
          <a:prstGeom prst="rect">
            <a:avLst/>
          </a:prstGeom>
        </p:spPr>
      </p:pic>
      <p:sp>
        <p:nvSpPr>
          <p:cNvPr id="6" name="מלבן 5"/>
          <p:cNvSpPr/>
          <p:nvPr/>
        </p:nvSpPr>
        <p:spPr>
          <a:xfrm>
            <a:off x="-1777219" y="6300678"/>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hlinkClick r:id="rId3"/>
              </a:rPr>
              <a:t>https://www.moores.com.au/news/new-medical-treatment-law</a:t>
            </a:r>
            <a:endParaRPr lang="he-IL" sz="900" dirty="0">
              <a:latin typeface="Arial" panose="020B0604020202020204" pitchFamily="34" charset="0"/>
              <a:cs typeface="Arial" panose="020B0604020202020204" pitchFamily="34" charset="0"/>
            </a:endParaRPr>
          </a:p>
        </p:txBody>
      </p:sp>
      <p:sp>
        <p:nvSpPr>
          <p:cNvPr id="7" name="TextBox 6"/>
          <p:cNvSpPr txBox="1"/>
          <p:nvPr/>
        </p:nvSpPr>
        <p:spPr>
          <a:xfrm>
            <a:off x="4481863" y="198583"/>
            <a:ext cx="5458264" cy="1532727"/>
          </a:xfrm>
          <a:prstGeom prst="rect">
            <a:avLst/>
          </a:prstGeom>
          <a:noFill/>
        </p:spPr>
        <p:txBody>
          <a:bodyPr wrap="square" rtlCol="1">
            <a:spAutoFit/>
          </a:bodyPr>
          <a:lstStyle/>
          <a:p>
            <a:pPr algn="l">
              <a:lnSpc>
                <a:spcPct val="90000"/>
              </a:lnSpc>
              <a:spcBef>
                <a:spcPct val="0"/>
              </a:spcBef>
            </a:pPr>
            <a:br>
              <a:rPr lang="ar-SA" sz="4400" dirty="0">
                <a:latin typeface="Arial" panose="020B0604020202020204" pitchFamily="34" charset="0"/>
                <a:cs typeface="Arial" panose="020B0604020202020204" pitchFamily="34" charset="0"/>
              </a:rPr>
            </a:br>
            <a:r>
              <a:rPr lang="ar-SA" sz="6000" b="1" dirty="0">
                <a:solidFill>
                  <a:srgbClr val="FF0000"/>
                </a:solidFill>
                <a:latin typeface="Arial" panose="020B0604020202020204" pitchFamily="34" charset="0"/>
                <a:cs typeface="Arial" panose="020B0604020202020204" pitchFamily="34" charset="0"/>
              </a:rPr>
              <a:t>علاج اختياري</a:t>
            </a:r>
            <a:endParaRPr lang="he-IL"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50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195689" y="468923"/>
            <a:ext cx="6537960" cy="1356360"/>
          </a:xfrm>
        </p:spPr>
        <p:txBody>
          <a:bodyPr>
            <a:normAutofit/>
          </a:bodyPr>
          <a:lstStyle/>
          <a:p>
            <a:pPr algn="r"/>
            <a:r>
              <a:rPr lang="ar-SA" b="1" dirty="0">
                <a:solidFill>
                  <a:srgbClr val="FF0000"/>
                </a:solidFill>
                <a:latin typeface="Arial" panose="020B0604020202020204" pitchFamily="34" charset="0"/>
                <a:cs typeface="Arial" panose="020B0604020202020204" pitchFamily="34" charset="0"/>
              </a:rPr>
              <a:t>هل يوجد تطعيم ضد الفيروس؟</a:t>
            </a:r>
            <a:endParaRPr lang="he-IL" b="1" dirty="0">
              <a:solidFill>
                <a:srgbClr val="FF0000"/>
              </a:solidFill>
              <a:latin typeface="Arial" panose="020B0604020202020204" pitchFamily="34" charset="0"/>
              <a:cs typeface="Arial" panose="020B0604020202020204" pitchFamily="34" charset="0"/>
            </a:endParaRPr>
          </a:p>
        </p:txBody>
      </p:sp>
      <p:sp>
        <p:nvSpPr>
          <p:cNvPr id="4" name="מלבן 3"/>
          <p:cNvSpPr/>
          <p:nvPr/>
        </p:nvSpPr>
        <p:spPr>
          <a:xfrm>
            <a:off x="4195688" y="2136339"/>
            <a:ext cx="6959991" cy="3477875"/>
          </a:xfrm>
          <a:prstGeom prst="rect">
            <a:avLst/>
          </a:prstGeom>
        </p:spPr>
        <p:txBody>
          <a:bodyPr wrap="square">
            <a:spAutoFit/>
          </a:bodyPr>
          <a:lstStyle/>
          <a:p>
            <a:r>
              <a:rPr lang="ar-SA" sz="2200" b="1" dirty="0">
                <a:latin typeface="Arial" panose="020B0604020202020204" pitchFamily="34" charset="0"/>
                <a:cs typeface="Arial" panose="020B0604020202020204" pitchFamily="34" charset="0"/>
              </a:rPr>
              <a:t>عدة مراكز طبية  تبذلت جهود لتطوير لقاح لفيروس </a:t>
            </a:r>
            <a:r>
              <a:rPr lang="ar-SA" sz="2200" b="1" dirty="0" err="1">
                <a:latin typeface="Arial" panose="020B0604020202020204" pitchFamily="34" charset="0"/>
                <a:cs typeface="Arial" panose="020B0604020202020204" pitchFamily="34" charset="0"/>
              </a:rPr>
              <a:t>الكورونا</a:t>
            </a:r>
            <a:r>
              <a:rPr lang="ar-SA" sz="2200" b="1" dirty="0">
                <a:latin typeface="Arial" panose="020B0604020202020204" pitchFamily="34" charset="0"/>
                <a:cs typeface="Arial" panose="020B0604020202020204" pitchFamily="34" charset="0"/>
              </a:rPr>
              <a:t> ، لكنها مهمة صعبة للغاية من المتوقع أن تستمر عدة أشهر على الأقل.</a:t>
            </a:r>
            <a:endParaRPr lang="en-US" sz="2200" b="1" dirty="0">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حتى يتم العثور على لقاح و / أو علاج للمرض ، يركز مسؤولون الصحة في العالم على جهد لكبح انتشاره من خلال عزل المرضى وأي شخص يتعامل معهم.</a:t>
            </a:r>
            <a:endParaRPr lang="en-US" sz="2200" b="1" dirty="0">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في الصين ، تم اتخاذ تدابير قاسية: اعتقال عشرات الملايين من الناس عند تفشي المرض وشل وسائل النقل العام هناك ، ويبدو أن هذه الإجراءات فعالة: اليوم يصاب عدد أكبر من الناس بالمرض خارج الصين أكثر من الصين.</a:t>
            </a:r>
            <a:endParaRPr lang="en-US" sz="2200" b="1" dirty="0">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3"/>
          <a:stretch>
            <a:fillRect/>
          </a:stretch>
        </p:blipFill>
        <p:spPr>
          <a:xfrm>
            <a:off x="211015" y="2648498"/>
            <a:ext cx="3984673" cy="2392002"/>
          </a:xfrm>
          <a:prstGeom prst="rect">
            <a:avLst/>
          </a:prstGeom>
        </p:spPr>
      </p:pic>
    </p:spTree>
    <p:extLst>
      <p:ext uri="{BB962C8B-B14F-4D97-AF65-F5344CB8AC3E}">
        <p14:creationId xmlns:p14="http://schemas.microsoft.com/office/powerpoint/2010/main" val="172613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02001" y="482600"/>
            <a:ext cx="6366932" cy="1356360"/>
          </a:xfrm>
        </p:spPr>
        <p:txBody>
          <a:bodyPr>
            <a:normAutofit/>
          </a:bodyPr>
          <a:lstStyle/>
          <a:p>
            <a:pPr algn="ctr"/>
            <a:r>
              <a:rPr lang="ar-SA" sz="3200" b="1" dirty="0">
                <a:solidFill>
                  <a:srgbClr val="FF0000"/>
                </a:solidFill>
                <a:latin typeface="Arial" panose="020B0604020202020204" pitchFamily="34" charset="0"/>
                <a:cs typeface="Arial" panose="020B0604020202020204" pitchFamily="34" charset="0"/>
              </a:rPr>
              <a:t>الفيروس بالمقارنة بالبكتيريا</a:t>
            </a:r>
            <a:endParaRPr lang="he-IL" sz="3200" b="1" dirty="0">
              <a:solidFill>
                <a:srgbClr val="FF0000"/>
              </a:solidFill>
              <a:latin typeface="Arial" panose="020B0604020202020204" pitchFamily="34" charset="0"/>
              <a:cs typeface="Arial" panose="020B0604020202020204" pitchFamily="34" charset="0"/>
            </a:endParaRPr>
          </a:p>
        </p:txBody>
      </p:sp>
      <p:sp>
        <p:nvSpPr>
          <p:cNvPr id="4" name="מלבן 3"/>
          <p:cNvSpPr/>
          <p:nvPr/>
        </p:nvSpPr>
        <p:spPr>
          <a:xfrm>
            <a:off x="885226" y="1577132"/>
            <a:ext cx="10163773" cy="2062103"/>
          </a:xfrm>
          <a:prstGeom prst="rect">
            <a:avLst/>
          </a:prstGeom>
        </p:spPr>
        <p:txBody>
          <a:bodyPr wrap="square">
            <a:spAutoFit/>
          </a:bodyPr>
          <a:lstStyle/>
          <a:p>
            <a:r>
              <a:rPr lang="ar-SA" sz="2200" b="1" dirty="0">
                <a:latin typeface="Arial" panose="020B0604020202020204" pitchFamily="34" charset="0"/>
                <a:cs typeface="Arial" panose="020B0604020202020204" pitchFamily="34" charset="0"/>
              </a:rPr>
              <a:t>البكتيريا هي كائن مستقل ، أكبر بكثير من الفيروس ولديها جميع </a:t>
            </a:r>
            <a:r>
              <a:rPr lang="ar-SA" sz="2200" b="1" dirty="0" err="1">
                <a:latin typeface="Arial" panose="020B0604020202020204" pitchFamily="34" charset="0"/>
                <a:cs typeface="Arial" panose="020B0604020202020204" pitchFamily="34" charset="0"/>
              </a:rPr>
              <a:t>العضيات</a:t>
            </a:r>
            <a:r>
              <a:rPr lang="ar-SA" sz="2200" b="1" dirty="0">
                <a:latin typeface="Arial" panose="020B0604020202020204" pitchFamily="34" charset="0"/>
                <a:cs typeface="Arial" panose="020B0604020202020204" pitchFamily="34" charset="0"/>
              </a:rPr>
              <a:t> الداخلية التي تتميز بها خلية واحدة.</a:t>
            </a:r>
            <a:endParaRPr lang="en-US" sz="2200" b="1" dirty="0">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الفيروس، طفيلي صغير. إنها ليست خلية، ولكن مادة وراثية - </a:t>
            </a:r>
            <a:r>
              <a:rPr lang="en-US" sz="2200" b="1" dirty="0">
                <a:latin typeface="Arial" panose="020B0604020202020204" pitchFamily="34" charset="0"/>
                <a:cs typeface="Arial" panose="020B0604020202020204" pitchFamily="34" charset="0"/>
              </a:rPr>
              <a:t>DNA</a:t>
            </a:r>
            <a:r>
              <a:rPr lang="ar-SA" sz="2200" b="1" dirty="0">
                <a:latin typeface="Arial" panose="020B0604020202020204" pitchFamily="34" charset="0"/>
                <a:cs typeface="Arial" panose="020B0604020202020204" pitchFamily="34" charset="0"/>
              </a:rPr>
              <a:t> أو </a:t>
            </a:r>
            <a:r>
              <a:rPr lang="en-US" sz="2200" b="1" dirty="0">
                <a:latin typeface="Arial" panose="020B0604020202020204" pitchFamily="34" charset="0"/>
                <a:cs typeface="Arial" panose="020B0604020202020204" pitchFamily="34" charset="0"/>
              </a:rPr>
              <a:t>RNA </a:t>
            </a:r>
            <a:r>
              <a:rPr lang="ar-SA" sz="2200" b="1" dirty="0">
                <a:latin typeface="Arial" panose="020B0604020202020204" pitchFamily="34" charset="0"/>
                <a:cs typeface="Arial" panose="020B0604020202020204" pitchFamily="34" charset="0"/>
              </a:rPr>
              <a:t>– مغلف بغلاف بروتين. لا تحتوي على </a:t>
            </a:r>
            <a:r>
              <a:rPr lang="ar-SA" sz="2200" b="1" dirty="0" err="1">
                <a:latin typeface="Arial" panose="020B0604020202020204" pitchFamily="34" charset="0"/>
                <a:cs typeface="Arial" panose="020B0604020202020204" pitchFamily="34" charset="0"/>
              </a:rPr>
              <a:t>عضيات</a:t>
            </a:r>
            <a:r>
              <a:rPr lang="ar-SA" sz="2200" b="1" dirty="0">
                <a:latin typeface="Arial" panose="020B0604020202020204" pitchFamily="34" charset="0"/>
                <a:cs typeface="Arial" panose="020B0604020202020204" pitchFamily="34" charset="0"/>
              </a:rPr>
              <a:t> التي تكون بكتيرية، ولا متحركة، ومن أجل البقاء يتطفل على خلية بديلة أخرى (خلية تخزين) يعتمد عليها تمامًا. للتكاثر، يستخدم مخزون ونواة خلايا، وبالتالي يؤذيها.</a:t>
            </a:r>
            <a:endParaRPr lang="en-US" sz="2200" b="1" dirty="0">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فقط بعد التسلل إلى مثل هذه الخلية يكون الفيروس قادرًا على استخدام موارد الخلية وتكرار نفسها.</a:t>
            </a:r>
            <a:endParaRPr lang="en-US" sz="2200" b="1" dirty="0">
              <a:latin typeface="Arial" panose="020B0604020202020204" pitchFamily="34" charset="0"/>
              <a:cs typeface="Arial" panose="020B0604020202020204" pitchFamily="34" charset="0"/>
            </a:endParaRPr>
          </a:p>
          <a:p>
            <a:endParaRPr lang="he-IL" dirty="0"/>
          </a:p>
        </p:txBody>
      </p:sp>
      <p:pic>
        <p:nvPicPr>
          <p:cNvPr id="1026" name="Picture 2" descr="https://www.ynet.co.il/images/ynet_manual_bull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15513" y="-37941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ynet.co.il/images/ynet_manual_bull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07725" y="-22701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4"/>
          <a:stretch>
            <a:fillRect/>
          </a:stretch>
        </p:blipFill>
        <p:spPr>
          <a:xfrm>
            <a:off x="1993600" y="3674169"/>
            <a:ext cx="2785074" cy="1890712"/>
          </a:xfrm>
          <a:prstGeom prst="rect">
            <a:avLst/>
          </a:prstGeom>
        </p:spPr>
      </p:pic>
      <p:pic>
        <p:nvPicPr>
          <p:cNvPr id="7" name="תמונה 6"/>
          <p:cNvPicPr>
            <a:picLocks noChangeAspect="1"/>
          </p:cNvPicPr>
          <p:nvPr/>
        </p:nvPicPr>
        <p:blipFill>
          <a:blip r:embed="rId5"/>
          <a:stretch>
            <a:fillRect/>
          </a:stretch>
        </p:blipFill>
        <p:spPr>
          <a:xfrm>
            <a:off x="1371600" y="5855154"/>
            <a:ext cx="4029075" cy="523875"/>
          </a:xfrm>
          <a:prstGeom prst="rect">
            <a:avLst/>
          </a:prstGeom>
        </p:spPr>
      </p:pic>
      <p:pic>
        <p:nvPicPr>
          <p:cNvPr id="8" name="תמונה 7"/>
          <p:cNvPicPr>
            <a:picLocks noChangeAspect="1"/>
          </p:cNvPicPr>
          <p:nvPr/>
        </p:nvPicPr>
        <p:blipFill>
          <a:blip r:embed="rId6"/>
          <a:stretch>
            <a:fillRect/>
          </a:stretch>
        </p:blipFill>
        <p:spPr>
          <a:xfrm>
            <a:off x="7971597" y="3858310"/>
            <a:ext cx="2562226" cy="1960831"/>
          </a:xfrm>
          <a:prstGeom prst="rect">
            <a:avLst/>
          </a:prstGeom>
        </p:spPr>
      </p:pic>
      <p:pic>
        <p:nvPicPr>
          <p:cNvPr id="10" name="תמונה 9"/>
          <p:cNvPicPr>
            <a:picLocks noChangeAspect="1"/>
          </p:cNvPicPr>
          <p:nvPr/>
        </p:nvPicPr>
        <p:blipFill>
          <a:blip r:embed="rId7"/>
          <a:stretch>
            <a:fillRect/>
          </a:stretch>
        </p:blipFill>
        <p:spPr>
          <a:xfrm>
            <a:off x="9815513" y="5975012"/>
            <a:ext cx="1076446" cy="258761"/>
          </a:xfrm>
          <a:prstGeom prst="rect">
            <a:avLst/>
          </a:prstGeom>
        </p:spPr>
      </p:pic>
      <p:pic>
        <p:nvPicPr>
          <p:cNvPr id="11" name="תמונה 10"/>
          <p:cNvPicPr>
            <a:picLocks noChangeAspect="1"/>
          </p:cNvPicPr>
          <p:nvPr/>
        </p:nvPicPr>
        <p:blipFill>
          <a:blip r:embed="rId8"/>
          <a:stretch>
            <a:fillRect/>
          </a:stretch>
        </p:blipFill>
        <p:spPr>
          <a:xfrm>
            <a:off x="8451850" y="6014698"/>
            <a:ext cx="1343025" cy="219075"/>
          </a:xfrm>
          <a:prstGeom prst="rect">
            <a:avLst/>
          </a:prstGeom>
        </p:spPr>
      </p:pic>
      <p:pic>
        <p:nvPicPr>
          <p:cNvPr id="12" name="תמונה 11"/>
          <p:cNvPicPr>
            <a:picLocks noChangeAspect="1"/>
          </p:cNvPicPr>
          <p:nvPr/>
        </p:nvPicPr>
        <p:blipFill>
          <a:blip r:embed="rId9"/>
          <a:stretch>
            <a:fillRect/>
          </a:stretch>
        </p:blipFill>
        <p:spPr>
          <a:xfrm>
            <a:off x="8805863" y="6233773"/>
            <a:ext cx="1895475" cy="228600"/>
          </a:xfrm>
          <a:prstGeom prst="rect">
            <a:avLst/>
          </a:prstGeom>
        </p:spPr>
      </p:pic>
      <p:sp>
        <p:nvSpPr>
          <p:cNvPr id="3" name="תיבת טקסט 2">
            <a:extLst>
              <a:ext uri="{FF2B5EF4-FFF2-40B4-BE49-F238E27FC236}">
                <a16:creationId xmlns:a16="http://schemas.microsoft.com/office/drawing/2014/main" id="{66245F88-A4D6-4B39-AC01-A6F0CA11EE50}"/>
              </a:ext>
            </a:extLst>
          </p:cNvPr>
          <p:cNvSpPr txBox="1"/>
          <p:nvPr/>
        </p:nvSpPr>
        <p:spPr>
          <a:xfrm>
            <a:off x="626533" y="4165600"/>
            <a:ext cx="1016000" cy="369332"/>
          </a:xfrm>
          <a:prstGeom prst="rect">
            <a:avLst/>
          </a:prstGeom>
          <a:noFill/>
        </p:spPr>
        <p:txBody>
          <a:bodyPr wrap="square" rtlCol="1">
            <a:spAutoFit/>
          </a:bodyPr>
          <a:lstStyle/>
          <a:p>
            <a:r>
              <a:rPr lang="ar-SA" dirty="0"/>
              <a:t>بكتيريا</a:t>
            </a:r>
            <a:endParaRPr lang="he-IL" dirty="0"/>
          </a:p>
        </p:txBody>
      </p:sp>
      <p:sp>
        <p:nvSpPr>
          <p:cNvPr id="5" name="תיבת טקסט 4">
            <a:extLst>
              <a:ext uri="{FF2B5EF4-FFF2-40B4-BE49-F238E27FC236}">
                <a16:creationId xmlns:a16="http://schemas.microsoft.com/office/drawing/2014/main" id="{DCE0FAE9-8FA9-4D1A-A1B7-4F85734C952D}"/>
              </a:ext>
            </a:extLst>
          </p:cNvPr>
          <p:cNvSpPr txBox="1"/>
          <p:nvPr/>
        </p:nvSpPr>
        <p:spPr>
          <a:xfrm>
            <a:off x="10701338" y="3956050"/>
            <a:ext cx="1016529" cy="369332"/>
          </a:xfrm>
          <a:prstGeom prst="rect">
            <a:avLst/>
          </a:prstGeom>
          <a:noFill/>
        </p:spPr>
        <p:txBody>
          <a:bodyPr wrap="square" rtlCol="1">
            <a:spAutoFit/>
          </a:bodyPr>
          <a:lstStyle/>
          <a:p>
            <a:r>
              <a:rPr lang="ar-SA" dirty="0"/>
              <a:t>فيروس</a:t>
            </a:r>
            <a:endParaRPr lang="he-IL" dirty="0"/>
          </a:p>
        </p:txBody>
      </p:sp>
    </p:spTree>
    <p:extLst>
      <p:ext uri="{BB962C8B-B14F-4D97-AF65-F5344CB8AC3E}">
        <p14:creationId xmlns:p14="http://schemas.microsoft.com/office/powerpoint/2010/main" val="311187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135467" y="1712037"/>
            <a:ext cx="7155175" cy="1446550"/>
          </a:xfrm>
          <a:prstGeom prst="rect">
            <a:avLst/>
          </a:prstGeom>
        </p:spPr>
        <p:txBody>
          <a:bodyPr wrap="square">
            <a:spAutoFit/>
          </a:bodyPr>
          <a:lstStyle/>
          <a:p>
            <a:r>
              <a:rPr lang="ar-SA" sz="2200" b="1" dirty="0">
                <a:latin typeface="Arial" panose="020B0604020202020204" pitchFamily="34" charset="0"/>
                <a:cs typeface="Arial" panose="020B0604020202020204" pitchFamily="34" charset="0"/>
              </a:rPr>
              <a:t>إن قواعد النظافة المعتادة لمنع الإصابة بأمراض فيروسية مختلفة تنطبق أيضًا على كورونا: يجب توخي الحذر لغسل اليدين وتجنب ملامسة العين والأنف والفم غير الضرورية وتهوية الغرف - حتى لو كانت باردة في الخارج. بالإضافة إلى ذلك ، توصي وزارة الصحة بتجنب المصافحة</a:t>
            </a:r>
            <a:endParaRPr lang="he-IL" sz="2200" b="1" dirty="0">
              <a:latin typeface="Arial" panose="020B0604020202020204" pitchFamily="34" charset="0"/>
              <a:cs typeface="Arial" panose="020B0604020202020204" pitchFamily="34" charset="0"/>
            </a:endParaRPr>
          </a:p>
        </p:txBody>
      </p:sp>
      <p:sp>
        <p:nvSpPr>
          <p:cNvPr id="5" name="מלבן 4"/>
          <p:cNvSpPr/>
          <p:nvPr/>
        </p:nvSpPr>
        <p:spPr>
          <a:xfrm>
            <a:off x="2552157" y="909097"/>
            <a:ext cx="5787162" cy="701731"/>
          </a:xfrm>
          <a:prstGeom prst="rect">
            <a:avLst/>
          </a:prstGeom>
        </p:spPr>
        <p:txBody>
          <a:bodyPr wrap="none">
            <a:spAutoFit/>
          </a:bodyPr>
          <a:lstStyle/>
          <a:p>
            <a:pPr algn="l">
              <a:lnSpc>
                <a:spcPct val="90000"/>
              </a:lnSpc>
              <a:spcBef>
                <a:spcPct val="0"/>
              </a:spcBef>
            </a:pPr>
            <a:r>
              <a:rPr lang="ar-SA" sz="4400" b="1" dirty="0">
                <a:solidFill>
                  <a:srgbClr val="FF0000"/>
                </a:solidFill>
                <a:latin typeface="Arial" panose="020B0604020202020204" pitchFamily="34" charset="0"/>
                <a:ea typeface="+mj-ea"/>
                <a:cs typeface="Arial" panose="020B0604020202020204" pitchFamily="34" charset="0"/>
              </a:rPr>
              <a:t>كيف نحمي انفسنا من الإصابة؟</a:t>
            </a:r>
            <a:endParaRPr lang="he-IL" sz="4400" b="1" dirty="0">
              <a:solidFill>
                <a:srgbClr val="FF0000"/>
              </a:solidFill>
              <a:latin typeface="Arial" panose="020B0604020202020204" pitchFamily="34" charset="0"/>
              <a:ea typeface="+mj-ea"/>
              <a:cs typeface="Arial" panose="020B0604020202020204" pitchFamily="34" charset="0"/>
            </a:endParaRPr>
          </a:p>
        </p:txBody>
      </p:sp>
      <p:pic>
        <p:nvPicPr>
          <p:cNvPr id="6" name="תמונה 5"/>
          <p:cNvPicPr>
            <a:picLocks noChangeAspect="1"/>
          </p:cNvPicPr>
          <p:nvPr/>
        </p:nvPicPr>
        <p:blipFill>
          <a:blip r:embed="rId2"/>
          <a:stretch>
            <a:fillRect/>
          </a:stretch>
        </p:blipFill>
        <p:spPr>
          <a:xfrm>
            <a:off x="633046" y="3536796"/>
            <a:ext cx="4876800" cy="2876550"/>
          </a:xfrm>
          <a:prstGeom prst="rect">
            <a:avLst/>
          </a:prstGeom>
        </p:spPr>
      </p:pic>
      <p:pic>
        <p:nvPicPr>
          <p:cNvPr id="7" name="תמונה 6"/>
          <p:cNvPicPr>
            <a:picLocks noChangeAspect="1"/>
          </p:cNvPicPr>
          <p:nvPr/>
        </p:nvPicPr>
        <p:blipFill>
          <a:blip r:embed="rId3"/>
          <a:stretch>
            <a:fillRect/>
          </a:stretch>
        </p:blipFill>
        <p:spPr>
          <a:xfrm>
            <a:off x="5937592" y="3536796"/>
            <a:ext cx="5353050" cy="2952750"/>
          </a:xfrm>
          <a:prstGeom prst="rect">
            <a:avLst/>
          </a:prstGeom>
        </p:spPr>
      </p:pic>
    </p:spTree>
    <p:extLst>
      <p:ext uri="{BB962C8B-B14F-4D97-AF65-F5344CB8AC3E}">
        <p14:creationId xmlns:p14="http://schemas.microsoft.com/office/powerpoint/2010/main" val="243559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4062" y="398584"/>
            <a:ext cx="10343271" cy="1356360"/>
          </a:xfrm>
        </p:spPr>
        <p:txBody>
          <a:bodyPr>
            <a:normAutofit fontScale="90000"/>
          </a:bodyPr>
          <a:lstStyle/>
          <a:p>
            <a:pPr algn="ctr"/>
            <a:br>
              <a:rPr lang="ar-SA" dirty="0">
                <a:latin typeface="Arial" panose="020B0604020202020204" pitchFamily="34" charset="0"/>
                <a:cs typeface="Arial" panose="020B0604020202020204" pitchFamily="34" charset="0"/>
              </a:rPr>
            </a:br>
            <a:r>
              <a:rPr lang="ar-SA" b="1" dirty="0">
                <a:solidFill>
                  <a:srgbClr val="FF0000"/>
                </a:solidFill>
                <a:latin typeface="Arial" panose="020B0604020202020204" pitchFamily="34" charset="0"/>
                <a:cs typeface="Arial" panose="020B0604020202020204" pitchFamily="34" charset="0"/>
              </a:rPr>
              <a:t>هل هناك مجموعات سكانية تحتاج إلى توخي الحذر بشكل خاص؟</a:t>
            </a:r>
            <a:endParaRPr lang="he-IL" b="1" dirty="0">
              <a:solidFill>
                <a:srgbClr val="FF0000"/>
              </a:solidFill>
              <a:latin typeface="Arial" panose="020B0604020202020204" pitchFamily="34" charset="0"/>
              <a:cs typeface="Arial" panose="020B0604020202020204" pitchFamily="34" charset="0"/>
            </a:endParaRPr>
          </a:p>
        </p:txBody>
      </p:sp>
      <p:sp>
        <p:nvSpPr>
          <p:cNvPr id="4" name="מלבן 3"/>
          <p:cNvSpPr/>
          <p:nvPr/>
        </p:nvSpPr>
        <p:spPr>
          <a:xfrm>
            <a:off x="6302325" y="2115738"/>
            <a:ext cx="5444197" cy="3077766"/>
          </a:xfrm>
          <a:prstGeom prst="rect">
            <a:avLst/>
          </a:prstGeom>
        </p:spPr>
        <p:txBody>
          <a:bodyPr wrap="square">
            <a:spAutoFit/>
          </a:bodyPr>
          <a:lstStyle/>
          <a:p>
            <a:br>
              <a:rPr lang="ar-SA" dirty="0">
                <a:latin typeface="Arial" panose="020B0604020202020204" pitchFamily="34" charset="0"/>
                <a:cs typeface="Arial" panose="020B0604020202020204" pitchFamily="34" charset="0"/>
              </a:rPr>
            </a:br>
            <a:r>
              <a:rPr lang="ar-SA" sz="2200" b="1" dirty="0">
                <a:latin typeface="Arial" panose="020B0604020202020204" pitchFamily="34" charset="0"/>
                <a:cs typeface="Arial" panose="020B0604020202020204" pitchFamily="34" charset="0"/>
              </a:rPr>
              <a:t>في 4.3 ، أعلنت وزارة الصحة أنه من المستحسن لأولئك الذين تتراوح أعمارهم بين 60 سنة وما فوق والذين يعانون من أمراض الخلفية المزمنة (مثل أمراض القلب ، السكري ، ارتفاع ضغط الدم ، أمراض الجهاز التنفسي أو كبت المناعة) ، لتجنب الزحام والاتصال بالأشخاص العائدين من أي وجهة في الخارج أو الاتصال الذين يعانون من أعراض من المرض أو الاتصال بالأشخاص المشتبه في أنهم كانوا في كورونا</a:t>
            </a:r>
            <a:endParaRPr lang="he-IL" sz="2200" b="1"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605497" y="2018713"/>
            <a:ext cx="5410200" cy="3248025"/>
          </a:xfrm>
          <a:prstGeom prst="rect">
            <a:avLst/>
          </a:prstGeom>
        </p:spPr>
      </p:pic>
    </p:spTree>
    <p:extLst>
      <p:ext uri="{BB962C8B-B14F-4D97-AF65-F5344CB8AC3E}">
        <p14:creationId xmlns:p14="http://schemas.microsoft.com/office/powerpoint/2010/main" val="183504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144172" y="1317476"/>
            <a:ext cx="5334000" cy="4857750"/>
          </a:xfrm>
          <a:prstGeom prst="rect">
            <a:avLst/>
          </a:prstGeom>
        </p:spPr>
      </p:pic>
      <p:sp>
        <p:nvSpPr>
          <p:cNvPr id="6" name="מלבן 5"/>
          <p:cNvSpPr/>
          <p:nvPr/>
        </p:nvSpPr>
        <p:spPr>
          <a:xfrm>
            <a:off x="2869809" y="470929"/>
            <a:ext cx="7216726" cy="701731"/>
          </a:xfrm>
          <a:prstGeom prst="rect">
            <a:avLst/>
          </a:prstGeom>
        </p:spPr>
        <p:txBody>
          <a:bodyPr wrap="square">
            <a:spAutoFit/>
          </a:bodyPr>
          <a:lstStyle/>
          <a:p>
            <a:pPr>
              <a:lnSpc>
                <a:spcPct val="90000"/>
              </a:lnSpc>
              <a:spcBef>
                <a:spcPct val="0"/>
              </a:spcBef>
            </a:pPr>
            <a:r>
              <a:rPr lang="ar-SA" sz="4400" b="1" dirty="0">
                <a:solidFill>
                  <a:srgbClr val="FF0000"/>
                </a:solidFill>
                <a:latin typeface="Arial" panose="020B0604020202020204" pitchFamily="34" charset="0"/>
                <a:cs typeface="Arial" panose="020B0604020202020204" pitchFamily="34" charset="0"/>
              </a:rPr>
              <a:t>ماذا تقول الاحصائيات</a:t>
            </a:r>
            <a:r>
              <a:rPr lang="he-IL" sz="4400" b="1" dirty="0">
                <a:solidFill>
                  <a:srgbClr val="FF0000"/>
                </a:solidFill>
                <a:latin typeface="Arial" panose="020B0604020202020204" pitchFamily="34" charset="0"/>
                <a:ea typeface="+mj-ea"/>
                <a:cs typeface="Arial" panose="020B0604020202020204" pitchFamily="34" charset="0"/>
              </a:rPr>
              <a:t>?</a:t>
            </a:r>
            <a:r>
              <a:rPr lang="ar-SA" sz="4400" b="1" dirty="0">
                <a:solidFill>
                  <a:srgbClr val="FF0000"/>
                </a:solidFill>
                <a:latin typeface="Arial" panose="020B0604020202020204" pitchFamily="34" charset="0"/>
                <a:cs typeface="Arial" panose="020B0604020202020204" pitchFamily="34" charset="0"/>
              </a:rPr>
              <a:t> </a:t>
            </a:r>
            <a:endParaRPr lang="he-IL" sz="4400" b="1" dirty="0">
              <a:solidFill>
                <a:srgbClr val="FF0000"/>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7366781" y="1312387"/>
            <a:ext cx="4445391" cy="1908215"/>
          </a:xfrm>
          <a:prstGeom prst="rect">
            <a:avLst/>
          </a:prstGeom>
          <a:noFill/>
        </p:spPr>
        <p:txBody>
          <a:bodyPr wrap="square" rtlCol="1">
            <a:spAutoFit/>
          </a:bodyPr>
          <a:lstStyle/>
          <a:p>
            <a:br>
              <a:rPr lang="ar-SA" sz="2800" b="1" dirty="0">
                <a:latin typeface="Arial" panose="020B0604020202020204" pitchFamily="34" charset="0"/>
                <a:cs typeface="Arial" panose="020B0604020202020204" pitchFamily="34" charset="0"/>
              </a:rPr>
            </a:br>
            <a:r>
              <a:rPr lang="ar-SA" sz="3000" b="1" dirty="0">
                <a:latin typeface="Arial" panose="020B0604020202020204" pitchFamily="34" charset="0"/>
                <a:cs typeface="Arial" panose="020B0604020202020204" pitchFamily="34" charset="0"/>
              </a:rPr>
              <a:t>ليس هناك مجال للقلق بين المراهقين ومع ذلك يجب توخي الحذر</a:t>
            </a:r>
            <a:r>
              <a:rPr lang="he-IL" sz="2800" b="1" dirty="0">
                <a:latin typeface="Arial" panose="020B0604020202020204" pitchFamily="34" charset="0"/>
                <a:cs typeface="Arial" panose="020B0604020202020204" pitchFamily="34" charset="0"/>
                <a:sym typeface="Wingdings" panose="05000000000000000000" pitchFamily="2" charset="2"/>
              </a:rPr>
              <a:t></a:t>
            </a:r>
            <a:r>
              <a:rPr lang="he-IL" sz="2800" b="1" dirty="0">
                <a:latin typeface="Arial" panose="020B0604020202020204" pitchFamily="34" charset="0"/>
                <a:cs typeface="Arial" panose="020B0604020202020204" pitchFamily="34" charset="0"/>
              </a:rPr>
              <a:t> </a:t>
            </a:r>
          </a:p>
        </p:txBody>
      </p:sp>
      <p:sp>
        <p:nvSpPr>
          <p:cNvPr id="8" name="מלבן 7"/>
          <p:cNvSpPr/>
          <p:nvPr/>
        </p:nvSpPr>
        <p:spPr>
          <a:xfrm>
            <a:off x="2168734" y="6216938"/>
            <a:ext cx="304442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hlinkClick r:id="rId3"/>
              </a:rPr>
              <a:t>https://www.ynet.co.il/articles/0,7340,L-5688678,00.html</a:t>
            </a:r>
            <a:endParaRPr lang="he-IL" sz="900" dirty="0">
              <a:latin typeface="Arial" panose="020B0604020202020204" pitchFamily="34" charset="0"/>
              <a:cs typeface="Arial" panose="020B0604020202020204" pitchFamily="34" charset="0"/>
            </a:endParaRPr>
          </a:p>
        </p:txBody>
      </p:sp>
      <p:pic>
        <p:nvPicPr>
          <p:cNvPr id="9" name="תמונה 8"/>
          <p:cNvPicPr>
            <a:picLocks noChangeAspect="1"/>
          </p:cNvPicPr>
          <p:nvPr/>
        </p:nvPicPr>
        <p:blipFill>
          <a:blip r:embed="rId4"/>
          <a:stretch>
            <a:fillRect/>
          </a:stretch>
        </p:blipFill>
        <p:spPr>
          <a:xfrm>
            <a:off x="7056120" y="3275300"/>
            <a:ext cx="4495800" cy="2428875"/>
          </a:xfrm>
          <a:prstGeom prst="rect">
            <a:avLst/>
          </a:prstGeom>
        </p:spPr>
      </p:pic>
    </p:spTree>
    <p:extLst>
      <p:ext uri="{BB962C8B-B14F-4D97-AF65-F5344CB8AC3E}">
        <p14:creationId xmlns:p14="http://schemas.microsoft.com/office/powerpoint/2010/main" val="212370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14329"/>
            <a:ext cx="9875520" cy="1599137"/>
          </a:xfrm>
        </p:spPr>
        <p:txBody>
          <a:bodyPr>
            <a:normAutofit/>
          </a:bodyPr>
          <a:lstStyle/>
          <a:p>
            <a:pPr algn="ctr"/>
            <a:br>
              <a:rPr lang="ar-SA"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ما هو الغرض من سياسة العزلة الاجتماعية والبعد؟</a:t>
            </a:r>
            <a:endParaRPr lang="he-IL"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652594" y="2029968"/>
            <a:ext cx="5867243" cy="4277496"/>
          </a:xfrm>
          <a:prstGeom prst="rect">
            <a:avLst/>
          </a:prstGeom>
        </p:spPr>
      </p:pic>
      <p:cxnSp>
        <p:nvCxnSpPr>
          <p:cNvPr id="6" name="Straight Connector 5"/>
          <p:cNvCxnSpPr/>
          <p:nvPr/>
        </p:nvCxnSpPr>
        <p:spPr>
          <a:xfrm flipV="1">
            <a:off x="3523488" y="4828032"/>
            <a:ext cx="5340096" cy="36576"/>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595360" y="4535424"/>
            <a:ext cx="3011424" cy="646331"/>
          </a:xfrm>
          <a:prstGeom prst="rect">
            <a:avLst/>
          </a:prstGeom>
          <a:noFill/>
        </p:spPr>
        <p:txBody>
          <a:bodyPr wrap="square" rtlCol="1">
            <a:spAutoFit/>
          </a:bodyPr>
          <a:lstStyle/>
          <a:p>
            <a:br>
              <a:rPr lang="ar-SA"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قدرة الرعاية الصحية (عتبة الانهيار)</a:t>
            </a:r>
            <a:endParaRPr lang="he-IL" dirty="0">
              <a:latin typeface="Arial" panose="020B0604020202020204" pitchFamily="34" charset="0"/>
              <a:cs typeface="Arial" panose="020B0604020202020204" pitchFamily="34" charset="0"/>
            </a:endParaRPr>
          </a:p>
        </p:txBody>
      </p:sp>
      <p:sp>
        <p:nvSpPr>
          <p:cNvPr id="3" name="תיבת טקסט 2">
            <a:extLst>
              <a:ext uri="{FF2B5EF4-FFF2-40B4-BE49-F238E27FC236}">
                <a16:creationId xmlns:a16="http://schemas.microsoft.com/office/drawing/2014/main" id="{353C7DE0-A713-48C5-BC0E-A10AF0DBE343}"/>
              </a:ext>
            </a:extLst>
          </p:cNvPr>
          <p:cNvSpPr txBox="1"/>
          <p:nvPr/>
        </p:nvSpPr>
        <p:spPr>
          <a:xfrm>
            <a:off x="8839877" y="2302933"/>
            <a:ext cx="2585043" cy="646331"/>
          </a:xfrm>
          <a:prstGeom prst="rect">
            <a:avLst/>
          </a:prstGeom>
          <a:noFill/>
        </p:spPr>
        <p:txBody>
          <a:bodyPr wrap="square" rtlCol="1">
            <a:spAutoFit/>
          </a:bodyPr>
          <a:lstStyle/>
          <a:p>
            <a:r>
              <a:rPr lang="ar-SA" dirty="0">
                <a:latin typeface="Arial" panose="020B0604020202020204" pitchFamily="34" charset="0"/>
                <a:cs typeface="Arial" panose="020B0604020202020204" pitchFamily="34" charset="0"/>
              </a:rPr>
              <a:t>نتائج الخطوات التي اخذت للحفاظ على صحة المجتمع</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75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120565"/>
            <a:ext cx="9875520" cy="1356360"/>
          </a:xfrm>
        </p:spPr>
        <p:txBody>
          <a:bodyPr>
            <a:normAutofit/>
          </a:bodyPr>
          <a:lstStyle/>
          <a:p>
            <a:pPr algn="ctr"/>
            <a:br>
              <a:rPr lang="ar-SA" dirty="0">
                <a:latin typeface="Arial" panose="020B0604020202020204" pitchFamily="34" charset="0"/>
                <a:cs typeface="Arial" panose="020B0604020202020204" pitchFamily="34" charset="0"/>
              </a:rPr>
            </a:br>
            <a:r>
              <a:rPr lang="ar-SA" b="1" dirty="0">
                <a:solidFill>
                  <a:srgbClr val="FF0000"/>
                </a:solidFill>
                <a:latin typeface="Arial" panose="020B0604020202020204" pitchFamily="34" charset="0"/>
                <a:cs typeface="Arial" panose="020B0604020202020204" pitchFamily="34" charset="0"/>
              </a:rPr>
              <a:t>والمزيد من الإحصائيات - شدة المرض بين المصابين</a:t>
            </a:r>
            <a:endParaRPr lang="he-IL" b="1"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648021" y="1693333"/>
            <a:ext cx="4837611" cy="4841579"/>
          </a:xfrm>
          <a:prstGeom prst="rect">
            <a:avLst/>
          </a:prstGeom>
        </p:spPr>
      </p:pic>
      <p:sp>
        <p:nvSpPr>
          <p:cNvPr id="5" name="TextBox 4"/>
          <p:cNvSpPr txBox="1"/>
          <p:nvPr/>
        </p:nvSpPr>
        <p:spPr>
          <a:xfrm>
            <a:off x="585216" y="5949696"/>
            <a:ext cx="1548384" cy="369332"/>
          </a:xfrm>
          <a:prstGeom prst="rect">
            <a:avLst/>
          </a:prstGeom>
          <a:noFill/>
        </p:spPr>
        <p:txBody>
          <a:bodyPr wrap="square" rtlCol="1">
            <a:spAutoFit/>
          </a:bodyPr>
          <a:lstStyle/>
          <a:p>
            <a:r>
              <a:rPr lang="he-IL" dirty="0">
                <a:latin typeface="Arial" panose="020B0604020202020204" pitchFamily="34" charset="0"/>
                <a:cs typeface="Arial" panose="020B0604020202020204" pitchFamily="34" charset="0"/>
                <a:hlinkClick r:id="rId3"/>
              </a:rPr>
              <a:t>למקור לחץ כאן</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40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920"/>
            <a:ext cx="9875520" cy="1356360"/>
          </a:xfrm>
        </p:spPr>
        <p:txBody>
          <a:bodyPr>
            <a:normAutofit fontScale="90000"/>
          </a:bodyPr>
          <a:lstStyle/>
          <a:p>
            <a:pPr algn="ctr"/>
            <a:br>
              <a:rPr lang="ar-SA"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من ما يحدث في الصين اليوم - يمكنك أن تكون </a:t>
            </a:r>
            <a:br>
              <a:rPr lang="ar-SA"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متفائلون - الوضع في الصين سيتغير بحلول منتصف مارس 2020 مقارنة ببقية العالم</a:t>
            </a:r>
            <a:br>
              <a:rPr lang="he-IL" dirty="0">
                <a:latin typeface="Arial" panose="020B0604020202020204" pitchFamily="34" charset="0"/>
                <a:cs typeface="Arial" panose="020B0604020202020204" pitchFamily="34" charset="0"/>
              </a:rPr>
            </a:br>
            <a:r>
              <a:rPr lang="he-IL"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lstStyle/>
          <a:p>
            <a:endParaRPr lang="he-I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268" y="2057400"/>
            <a:ext cx="5878439" cy="382642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2707" y="2148840"/>
            <a:ext cx="5102119" cy="3624072"/>
          </a:xfrm>
          <a:prstGeom prst="rect">
            <a:avLst/>
          </a:prstGeom>
        </p:spPr>
      </p:pic>
      <p:sp>
        <p:nvSpPr>
          <p:cNvPr id="6" name="TextBox 5"/>
          <p:cNvSpPr txBox="1"/>
          <p:nvPr/>
        </p:nvSpPr>
        <p:spPr>
          <a:xfrm>
            <a:off x="7059168" y="6291072"/>
            <a:ext cx="3816096" cy="369332"/>
          </a:xfrm>
          <a:prstGeom prst="rect">
            <a:avLst/>
          </a:prstGeom>
          <a:noFill/>
        </p:spPr>
        <p:txBody>
          <a:bodyPr wrap="square" rtlCol="1">
            <a:spAutoFit/>
          </a:bodyPr>
          <a:lstStyle/>
          <a:p>
            <a:r>
              <a:rPr lang="he-IL" dirty="0">
                <a:latin typeface="Arial" panose="020B0604020202020204" pitchFamily="34" charset="0"/>
                <a:cs typeface="Arial" panose="020B0604020202020204" pitchFamily="34" charset="0"/>
              </a:rPr>
              <a:t>מקור: ארגון הבריאות העולמי </a:t>
            </a:r>
            <a:r>
              <a:rPr lang="en-US" dirty="0">
                <a:latin typeface="Arial" panose="020B0604020202020204" pitchFamily="34" charset="0"/>
                <a:cs typeface="Arial" panose="020B0604020202020204" pitchFamily="34" charset="0"/>
              </a:rPr>
              <a:t>WHO</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3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448" y="121920"/>
            <a:ext cx="9875520" cy="1356360"/>
          </a:xfrm>
        </p:spPr>
        <p:txBody>
          <a:bodyPr/>
          <a:lstStyle/>
          <a:p>
            <a:pPr algn="ctr"/>
            <a:br>
              <a:rPr lang="ar-SA"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وأخيرا ، شيء عن وسائل الإعلام </a:t>
            </a:r>
            <a:r>
              <a:rPr lang="he-IL" dirty="0">
                <a:latin typeface="Arial" panose="020B0604020202020204" pitchFamily="34" charset="0"/>
                <a:cs typeface="Arial" panose="020B0604020202020204" pitchFamily="34" charset="0"/>
              </a:rPr>
              <a:t>....</a:t>
            </a:r>
          </a:p>
        </p:txBody>
      </p:sp>
      <p:pic>
        <p:nvPicPr>
          <p:cNvPr id="4" name="Content Placeholder 3"/>
          <p:cNvPicPr>
            <a:picLocks noGrp="1" noChangeAspect="1"/>
          </p:cNvPicPr>
          <p:nvPr>
            <p:ph idx="1"/>
          </p:nvPr>
        </p:nvPicPr>
        <p:blipFill>
          <a:blip r:embed="rId2"/>
          <a:stretch>
            <a:fillRect/>
          </a:stretch>
        </p:blipFill>
        <p:spPr>
          <a:xfrm>
            <a:off x="3596640" y="1609388"/>
            <a:ext cx="4913376" cy="4987413"/>
          </a:xfrm>
          <a:prstGeom prst="rect">
            <a:avLst/>
          </a:prstGeom>
        </p:spPr>
      </p:pic>
    </p:spTree>
    <p:extLst>
      <p:ext uri="{BB962C8B-B14F-4D97-AF65-F5344CB8AC3E}">
        <p14:creationId xmlns:p14="http://schemas.microsoft.com/office/powerpoint/2010/main" val="10432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7802" y="588833"/>
            <a:ext cx="7346064" cy="1477328"/>
          </a:xfrm>
          <a:prstGeom prst="rect">
            <a:avLst/>
          </a:prstGeom>
          <a:noFill/>
        </p:spPr>
        <p:txBody>
          <a:bodyPr wrap="square" rtlCol="1">
            <a:spAutoFit/>
          </a:bodyPr>
          <a:lstStyle/>
          <a:p>
            <a:r>
              <a:rPr lang="ar-SA" sz="4500" b="1" dirty="0">
                <a:latin typeface="Arial" panose="020B0604020202020204" pitchFamily="34" charset="0"/>
                <a:cs typeface="Arial" panose="020B0604020202020204" pitchFamily="34" charset="0"/>
              </a:rPr>
              <a:t>المهم في الوقت الحالي أن نكون بصحة جيدة وان نكون اصحاء </a:t>
            </a:r>
            <a:endParaRPr lang="en-US" sz="4500" b="1"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a:stretch>
            <a:fillRect/>
          </a:stretch>
        </p:blipFill>
        <p:spPr>
          <a:xfrm>
            <a:off x="3302610" y="2568320"/>
            <a:ext cx="5000625" cy="3333750"/>
          </a:xfrm>
          <a:prstGeom prst="rect">
            <a:avLst/>
          </a:prstGeom>
        </p:spPr>
      </p:pic>
      <p:sp>
        <p:nvSpPr>
          <p:cNvPr id="6" name="מלבן 5"/>
          <p:cNvSpPr/>
          <p:nvPr/>
        </p:nvSpPr>
        <p:spPr>
          <a:xfrm>
            <a:off x="4667484" y="5902070"/>
            <a:ext cx="1880643"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hlinkClick r:id="rId3"/>
              </a:rPr>
              <a:t>http://www.acheinu.co.il/?p=6292</a:t>
            </a:r>
            <a:endParaRPr lang="he-I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33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7700" y="520700"/>
            <a:ext cx="10795000" cy="1356360"/>
          </a:xfrm>
        </p:spPr>
        <p:txBody>
          <a:bodyPr/>
          <a:lstStyle/>
          <a:p>
            <a:pPr algn="ctr"/>
            <a:r>
              <a:rPr lang="ar-SA" b="1" dirty="0">
                <a:solidFill>
                  <a:srgbClr val="FF0000"/>
                </a:solidFill>
                <a:latin typeface="Arial" panose="020B0604020202020204" pitchFamily="34" charset="0"/>
                <a:cs typeface="Arial" panose="020B0604020202020204" pitchFamily="34" charset="0"/>
              </a:rPr>
              <a:t>امراض </a:t>
            </a:r>
            <a:r>
              <a:rPr lang="ar-SA" b="1" dirty="0" err="1">
                <a:solidFill>
                  <a:srgbClr val="FF0000"/>
                </a:solidFill>
                <a:latin typeface="Arial" panose="020B0604020202020204" pitchFamily="34" charset="0"/>
                <a:cs typeface="Arial" panose="020B0604020202020204" pitchFamily="34" charset="0"/>
              </a:rPr>
              <a:t>تخدث</a:t>
            </a:r>
            <a:r>
              <a:rPr lang="ar-SA" b="1" dirty="0">
                <a:solidFill>
                  <a:srgbClr val="FF0000"/>
                </a:solidFill>
                <a:latin typeface="Arial" panose="020B0604020202020204" pitchFamily="34" charset="0"/>
                <a:cs typeface="Arial" panose="020B0604020202020204" pitchFamily="34" charset="0"/>
              </a:rPr>
              <a:t> بسبب الفيروس وامراض تحدث بسبب البكتيريا</a:t>
            </a:r>
            <a:endParaRPr lang="he-IL" dirty="0">
              <a:latin typeface="Arial" panose="020B0604020202020204" pitchFamily="34" charset="0"/>
              <a:cs typeface="Arial" panose="020B0604020202020204" pitchFamily="34" charset="0"/>
            </a:endParaRPr>
          </a:p>
        </p:txBody>
      </p:sp>
      <p:sp>
        <p:nvSpPr>
          <p:cNvPr id="4" name="מלבן 3"/>
          <p:cNvSpPr/>
          <p:nvPr/>
        </p:nvSpPr>
        <p:spPr>
          <a:xfrm>
            <a:off x="6403093" y="3513918"/>
            <a:ext cx="5410200" cy="2000548"/>
          </a:xfrm>
          <a:prstGeom prst="rect">
            <a:avLst/>
          </a:prstGeom>
        </p:spPr>
        <p:txBody>
          <a:bodyPr wrap="square">
            <a:spAutoFit/>
          </a:bodyPr>
          <a:lstStyle/>
          <a:p>
            <a:pPr fontAlgn="base"/>
            <a:endParaRPr lang="he-IL" dirty="0">
              <a:solidFill>
                <a:srgbClr val="000000"/>
              </a:solidFill>
              <a:latin typeface="OpenSansHebrewRegular"/>
            </a:endParaRPr>
          </a:p>
          <a:p>
            <a:pPr fontAlgn="base"/>
            <a:endParaRPr lang="he-IL" dirty="0">
              <a:solidFill>
                <a:srgbClr val="000000"/>
              </a:solidFill>
              <a:latin typeface="OpenSansHebrewRegular"/>
            </a:endParaRPr>
          </a:p>
          <a:p>
            <a:pPr fontAlgn="base"/>
            <a:r>
              <a:rPr lang="ar-SA" sz="2200" b="1" dirty="0">
                <a:latin typeface="Arial" panose="020B0604020202020204" pitchFamily="34" charset="0"/>
                <a:cs typeface="Arial" panose="020B0604020202020204" pitchFamily="34" charset="0"/>
              </a:rPr>
              <a:t>تشمل الأمراض البكتيريا، من بين أمور أخرى، السالمونيلا، الزحار، معظم التهاب الحنجرة، عدوى المسالك البولية، الجمرة الخبيثة، الالتهاب الرئوي، العديد من حالات التهاب السحايا والعديد من الأمراض الأخرى</a:t>
            </a:r>
            <a:r>
              <a:rPr lang="en-US" sz="2200" b="1" dirty="0">
                <a:latin typeface="Arial" panose="020B0604020202020204" pitchFamily="34" charset="0"/>
                <a:cs typeface="Arial" panose="020B0604020202020204" pitchFamily="34" charset="0"/>
              </a:rPr>
              <a:t>.</a:t>
            </a:r>
            <a:endParaRPr lang="he-IL" sz="2200" b="1" dirty="0">
              <a:solidFill>
                <a:srgbClr val="000000"/>
              </a:solidFill>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5953" y="2081937"/>
            <a:ext cx="1207947" cy="1196587"/>
          </a:xfrm>
          <a:prstGeom prst="rect">
            <a:avLst/>
          </a:prstGeom>
        </p:spPr>
      </p:pic>
      <p:sp>
        <p:nvSpPr>
          <p:cNvPr id="6" name="מלבן 5"/>
          <p:cNvSpPr/>
          <p:nvPr/>
        </p:nvSpPr>
        <p:spPr>
          <a:xfrm>
            <a:off x="2937033" y="3298735"/>
            <a:ext cx="1761967" cy="369332"/>
          </a:xfrm>
          <a:prstGeom prst="rect">
            <a:avLst/>
          </a:prstGeom>
        </p:spPr>
        <p:txBody>
          <a:bodyPr wrap="square">
            <a:spAutoFit/>
          </a:bodyPr>
          <a:lstStyle/>
          <a:p>
            <a:r>
              <a:rPr lang="en-US" sz="900" dirty="0">
                <a:latin typeface="David" panose="020E0502060401010101" pitchFamily="34" charset="-79"/>
                <a:cs typeface="David" panose="020E0502060401010101" pitchFamily="34" charset="-79"/>
                <a:hlinkClick r:id="rId3"/>
              </a:rPr>
              <a:t>https://www.infomed.co.il/definition-2477/</a:t>
            </a:r>
            <a:endParaRPr lang="he-IL" sz="900" dirty="0">
              <a:latin typeface="David" panose="020E0502060401010101" pitchFamily="34" charset="-79"/>
              <a:cs typeface="David" panose="020E0502060401010101" pitchFamily="34" charset="-79"/>
            </a:endParaRPr>
          </a:p>
        </p:txBody>
      </p:sp>
      <p:sp>
        <p:nvSpPr>
          <p:cNvPr id="7" name="מלבן 6"/>
          <p:cNvSpPr/>
          <p:nvPr/>
        </p:nvSpPr>
        <p:spPr>
          <a:xfrm>
            <a:off x="4699000" y="2144573"/>
            <a:ext cx="6096000" cy="1046440"/>
          </a:xfrm>
          <a:prstGeom prst="rect">
            <a:avLst/>
          </a:prstGeom>
        </p:spPr>
        <p:txBody>
          <a:bodyPr>
            <a:spAutoFit/>
          </a:bodyPr>
          <a:lstStyle/>
          <a:p>
            <a:pPr fontAlgn="base"/>
            <a:r>
              <a:rPr lang="ar-SA" sz="2200" b="1" dirty="0">
                <a:latin typeface="Arial" panose="020B0604020202020204" pitchFamily="34" charset="0"/>
                <a:cs typeface="Arial" panose="020B0604020202020204" pitchFamily="34" charset="0"/>
              </a:rPr>
              <a:t>أمراض معروف أنها تسببها فيروسات الإيدز والجدري والنكاف والشلل والحصبة الألمانية والحصبة والإنفلونزا</a:t>
            </a:r>
            <a:endParaRPr lang="he-IL" sz="2200" b="1" dirty="0">
              <a:solidFill>
                <a:srgbClr val="000000"/>
              </a:solidFill>
              <a:latin typeface="Arial" panose="020B0604020202020204" pitchFamily="34" charset="0"/>
              <a:cs typeface="Arial" panose="020B0604020202020204" pitchFamily="34" charset="0"/>
            </a:endParaRPr>
          </a:p>
          <a:p>
            <a:pPr fontAlgn="base"/>
            <a:endParaRPr lang="he-IL" dirty="0">
              <a:solidFill>
                <a:srgbClr val="000000"/>
              </a:solidFill>
              <a:latin typeface="OpenSansHebrewRegular"/>
            </a:endParaRPr>
          </a:p>
        </p:txBody>
      </p:sp>
      <p:sp>
        <p:nvSpPr>
          <p:cNvPr id="8" name="TextBox 7"/>
          <p:cNvSpPr txBox="1"/>
          <p:nvPr/>
        </p:nvSpPr>
        <p:spPr>
          <a:xfrm>
            <a:off x="2962020" y="1731740"/>
            <a:ext cx="1651000" cy="369332"/>
          </a:xfrm>
          <a:prstGeom prst="rect">
            <a:avLst/>
          </a:prstGeom>
          <a:noFill/>
        </p:spPr>
        <p:txBody>
          <a:bodyPr wrap="square" rtlCol="1">
            <a:spAutoFit/>
          </a:bodyPr>
          <a:lstStyle/>
          <a:p>
            <a:r>
              <a:rPr lang="ar-SA" b="1" dirty="0"/>
              <a:t>فيروس ايدز</a:t>
            </a:r>
            <a:endParaRPr lang="he-IL" b="1" dirty="0"/>
          </a:p>
        </p:txBody>
      </p:sp>
      <p:pic>
        <p:nvPicPr>
          <p:cNvPr id="9" name="תמונה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4600" y="2136928"/>
            <a:ext cx="1150978" cy="1141596"/>
          </a:xfrm>
          <a:prstGeom prst="rect">
            <a:avLst/>
          </a:prstGeom>
        </p:spPr>
      </p:pic>
      <p:sp>
        <p:nvSpPr>
          <p:cNvPr id="11" name="מלבן 10"/>
          <p:cNvSpPr/>
          <p:nvPr/>
        </p:nvSpPr>
        <p:spPr>
          <a:xfrm>
            <a:off x="689010" y="1692394"/>
            <a:ext cx="1816523" cy="369332"/>
          </a:xfrm>
          <a:prstGeom prst="rect">
            <a:avLst/>
          </a:prstGeom>
        </p:spPr>
        <p:txBody>
          <a:bodyPr wrap="none">
            <a:spAutoFit/>
          </a:bodyPr>
          <a:lstStyle/>
          <a:p>
            <a:r>
              <a:rPr lang="ar-SA" b="1" dirty="0"/>
              <a:t>فيروس الحصبة</a:t>
            </a:r>
            <a:endParaRPr lang="he-IL" b="1" dirty="0"/>
          </a:p>
        </p:txBody>
      </p:sp>
      <p:sp>
        <p:nvSpPr>
          <p:cNvPr id="12" name="מלבן 11"/>
          <p:cNvSpPr/>
          <p:nvPr/>
        </p:nvSpPr>
        <p:spPr>
          <a:xfrm>
            <a:off x="558800" y="3329252"/>
            <a:ext cx="2081353" cy="369332"/>
          </a:xfrm>
          <a:prstGeom prst="rect">
            <a:avLst/>
          </a:prstGeom>
        </p:spPr>
        <p:txBody>
          <a:bodyPr wrap="square">
            <a:spAutoFit/>
          </a:bodyPr>
          <a:lstStyle/>
          <a:p>
            <a:r>
              <a:rPr lang="en-US" sz="900" dirty="0">
                <a:latin typeface="David" panose="020E0502060401010101" pitchFamily="34" charset="-79"/>
                <a:cs typeface="David" panose="020E0502060401010101" pitchFamily="34" charset="-79"/>
                <a:hlinkClick r:id="rId5"/>
              </a:rPr>
              <a:t>http://www.themedical.co.il/Article.aspx?f=4&amp;s=2&amp;id=1742</a:t>
            </a:r>
            <a:endParaRPr lang="he-IL" sz="900" dirty="0">
              <a:latin typeface="David" panose="020E0502060401010101" pitchFamily="34" charset="-79"/>
              <a:cs typeface="David" panose="020E0502060401010101" pitchFamily="34" charset="-79"/>
            </a:endParaRPr>
          </a:p>
        </p:txBody>
      </p:sp>
      <p:pic>
        <p:nvPicPr>
          <p:cNvPr id="13" name="תמונה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53018" y="4191657"/>
            <a:ext cx="1903599" cy="1473199"/>
          </a:xfrm>
          <a:prstGeom prst="rect">
            <a:avLst/>
          </a:prstGeom>
        </p:spPr>
      </p:pic>
      <p:sp>
        <p:nvSpPr>
          <p:cNvPr id="14" name="מלבן 13"/>
          <p:cNvSpPr/>
          <p:nvPr/>
        </p:nvSpPr>
        <p:spPr>
          <a:xfrm>
            <a:off x="3391209" y="3775585"/>
            <a:ext cx="1790875" cy="369332"/>
          </a:xfrm>
          <a:prstGeom prst="rect">
            <a:avLst/>
          </a:prstGeom>
        </p:spPr>
        <p:txBody>
          <a:bodyPr wrap="none">
            <a:spAutoFit/>
          </a:bodyPr>
          <a:lstStyle/>
          <a:p>
            <a:r>
              <a:rPr lang="ar-SA" b="1" dirty="0"/>
              <a:t>بكتيريا </a:t>
            </a:r>
            <a:r>
              <a:rPr lang="ar-SA" b="1" dirty="0">
                <a:latin typeface="Arial" panose="020B0604020202020204" pitchFamily="34" charset="0"/>
                <a:cs typeface="Arial" panose="020B0604020202020204" pitchFamily="34" charset="0"/>
              </a:rPr>
              <a:t>السالمونيلا </a:t>
            </a:r>
            <a:endParaRPr lang="he-IL" b="1" dirty="0"/>
          </a:p>
        </p:txBody>
      </p:sp>
      <p:sp>
        <p:nvSpPr>
          <p:cNvPr id="15" name="מלבן 14"/>
          <p:cNvSpPr/>
          <p:nvPr/>
        </p:nvSpPr>
        <p:spPr>
          <a:xfrm>
            <a:off x="3185167" y="5794650"/>
            <a:ext cx="1996917" cy="369332"/>
          </a:xfrm>
          <a:prstGeom prst="rect">
            <a:avLst/>
          </a:prstGeom>
        </p:spPr>
        <p:txBody>
          <a:bodyPr wrap="square">
            <a:spAutoFit/>
          </a:bodyPr>
          <a:lstStyle/>
          <a:p>
            <a:r>
              <a:rPr lang="en-US" sz="900" dirty="0">
                <a:latin typeface="David" panose="020E0502060401010101" pitchFamily="34" charset="-79"/>
                <a:cs typeface="David" panose="020E0502060401010101" pitchFamily="34" charset="-79"/>
                <a:hlinkClick r:id="rId7"/>
              </a:rPr>
              <a:t>https://www.globes.co.il/news/article.aspx?did=1001145717</a:t>
            </a:r>
            <a:endParaRPr lang="he-IL" sz="900" dirty="0">
              <a:latin typeface="David" panose="020E0502060401010101" pitchFamily="34" charset="-79"/>
              <a:cs typeface="David" panose="020E0502060401010101" pitchFamily="34" charset="-79"/>
            </a:endParaRPr>
          </a:p>
        </p:txBody>
      </p:sp>
      <p:pic>
        <p:nvPicPr>
          <p:cNvPr id="16" name="תמונה 15"/>
          <p:cNvPicPr>
            <a:picLocks noChangeAspect="1"/>
          </p:cNvPicPr>
          <p:nvPr/>
        </p:nvPicPr>
        <p:blipFill>
          <a:blip r:embed="rId8"/>
          <a:stretch>
            <a:fillRect/>
          </a:stretch>
        </p:blipFill>
        <p:spPr>
          <a:xfrm>
            <a:off x="660159" y="4116091"/>
            <a:ext cx="2423650" cy="1947302"/>
          </a:xfrm>
          <a:prstGeom prst="rect">
            <a:avLst/>
          </a:prstGeom>
        </p:spPr>
      </p:pic>
      <p:sp>
        <p:nvSpPr>
          <p:cNvPr id="17" name="מלבן 16"/>
          <p:cNvSpPr/>
          <p:nvPr/>
        </p:nvSpPr>
        <p:spPr>
          <a:xfrm>
            <a:off x="1120014" y="3749312"/>
            <a:ext cx="1681871" cy="369332"/>
          </a:xfrm>
          <a:prstGeom prst="rect">
            <a:avLst/>
          </a:prstGeom>
        </p:spPr>
        <p:txBody>
          <a:bodyPr wrap="none">
            <a:spAutoFit/>
          </a:bodyPr>
          <a:lstStyle/>
          <a:p>
            <a:r>
              <a:rPr lang="ar-SA" b="1" dirty="0"/>
              <a:t>بكتيريا الكوليرا</a:t>
            </a:r>
            <a:endParaRPr lang="he-IL" b="1" dirty="0"/>
          </a:p>
        </p:txBody>
      </p:sp>
      <p:sp>
        <p:nvSpPr>
          <p:cNvPr id="18" name="מלבן 17"/>
          <p:cNvSpPr/>
          <p:nvPr/>
        </p:nvSpPr>
        <p:spPr>
          <a:xfrm>
            <a:off x="329937" y="6163982"/>
            <a:ext cx="2980303" cy="230832"/>
          </a:xfrm>
          <a:prstGeom prst="rect">
            <a:avLst/>
          </a:prstGeom>
        </p:spPr>
        <p:txBody>
          <a:bodyPr wrap="none">
            <a:spAutoFit/>
          </a:bodyPr>
          <a:lstStyle/>
          <a:p>
            <a:r>
              <a:rPr lang="en-US" sz="900" dirty="0">
                <a:latin typeface="David" panose="020E0502060401010101" pitchFamily="34" charset="-79"/>
                <a:cs typeface="David" panose="020E0502060401010101" pitchFamily="34" charset="-79"/>
                <a:hlinkClick r:id="rId9"/>
              </a:rPr>
              <a:t>https://drorbn.blogspot.com/2013/05/snow-cholra.html?m=0</a:t>
            </a:r>
            <a:endParaRPr lang="he-IL" sz="9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2959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605109" y="907534"/>
            <a:ext cx="3172663" cy="701731"/>
          </a:xfrm>
          <a:prstGeom prst="rect">
            <a:avLst/>
          </a:prstGeom>
        </p:spPr>
        <p:txBody>
          <a:bodyPr wrap="none">
            <a:spAutoFit/>
          </a:bodyPr>
          <a:lstStyle/>
          <a:p>
            <a:pPr>
              <a:lnSpc>
                <a:spcPct val="90000"/>
              </a:lnSpc>
              <a:spcBef>
                <a:spcPct val="0"/>
              </a:spcBef>
            </a:pPr>
            <a:r>
              <a:rPr lang="ar-SA" sz="4400" b="1" dirty="0">
                <a:solidFill>
                  <a:srgbClr val="FF0000"/>
                </a:solidFill>
                <a:latin typeface="Arial" panose="020B0604020202020204" pitchFamily="34" charset="0"/>
                <a:ea typeface="+mj-ea"/>
                <a:cs typeface="Arial" panose="020B0604020202020204" pitchFamily="34" charset="0"/>
              </a:rPr>
              <a:t>فيروس </a:t>
            </a:r>
            <a:r>
              <a:rPr lang="ar-SA" sz="4400" b="1" dirty="0" err="1">
                <a:solidFill>
                  <a:srgbClr val="FF0000"/>
                </a:solidFill>
                <a:latin typeface="Arial" panose="020B0604020202020204" pitchFamily="34" charset="0"/>
                <a:ea typeface="+mj-ea"/>
                <a:cs typeface="Arial" panose="020B0604020202020204" pitchFamily="34" charset="0"/>
              </a:rPr>
              <a:t>الكورونا</a:t>
            </a:r>
            <a:endParaRPr lang="he-IL" sz="4400" b="1" dirty="0">
              <a:solidFill>
                <a:srgbClr val="FF0000"/>
              </a:solidFill>
              <a:latin typeface="Arial" panose="020B0604020202020204" pitchFamily="34" charset="0"/>
              <a:ea typeface="+mj-ea"/>
              <a:cs typeface="Arial" panose="020B0604020202020204" pitchFamily="34" charset="0"/>
            </a:endParaRPr>
          </a:p>
        </p:txBody>
      </p:sp>
      <p:sp>
        <p:nvSpPr>
          <p:cNvPr id="8" name="מלבן 7"/>
          <p:cNvSpPr/>
          <p:nvPr/>
        </p:nvSpPr>
        <p:spPr>
          <a:xfrm>
            <a:off x="6096000" y="1758355"/>
            <a:ext cx="4969043" cy="3477875"/>
          </a:xfrm>
          <a:prstGeom prst="rect">
            <a:avLst/>
          </a:prstGeom>
        </p:spPr>
        <p:txBody>
          <a:bodyPr wrap="square">
            <a:spAutoFit/>
          </a:bodyPr>
          <a:lstStyle/>
          <a:p>
            <a:r>
              <a:rPr lang="ar-SA" sz="2200" b="1" dirty="0">
                <a:latin typeface="Arial" panose="020B0604020202020204" pitchFamily="34" charset="0"/>
                <a:cs typeface="Arial" panose="020B0604020202020204" pitchFamily="34" charset="0"/>
              </a:rPr>
              <a:t>تمت إعادة تسمية الفيروس الجديد، الذي ينتمي إلى عائلة التاجية </a:t>
            </a:r>
            <a:r>
              <a:rPr lang="en-US" sz="2200" b="1" dirty="0">
                <a:latin typeface="Arial" panose="020B0604020202020204" pitchFamily="34" charset="0"/>
                <a:cs typeface="Arial" panose="020B0604020202020204" pitchFamily="34" charset="0"/>
              </a:rPr>
              <a:t>Coronavirus </a:t>
            </a:r>
            <a:r>
              <a:rPr lang="ar-SA" sz="2200" b="1" dirty="0">
                <a:latin typeface="Arial" panose="020B0604020202020204" pitchFamily="34" charset="0"/>
                <a:cs typeface="Arial" panose="020B0604020202020204" pitchFamily="34" charset="0"/>
              </a:rPr>
              <a:t> ، بسبب الغلاف المغلف بالبروتين </a:t>
            </a:r>
            <a:r>
              <a:rPr lang="en-US" sz="2200" b="1" dirty="0" err="1">
                <a:latin typeface="Arial" panose="020B0604020202020204" pitchFamily="34" charset="0"/>
                <a:cs typeface="Arial" panose="020B0604020202020204" pitchFamily="34" charset="0"/>
              </a:rPr>
              <a:t>glyphrotein</a:t>
            </a:r>
            <a:r>
              <a:rPr lang="ar-SA" sz="2200" b="1" dirty="0">
                <a:latin typeface="Arial" panose="020B0604020202020204" pitchFamily="34" charset="0"/>
                <a:cs typeface="Arial" panose="020B0604020202020204" pitchFamily="34" charset="0"/>
              </a:rPr>
              <a:t> ، والذي يشبه بالمجهر التاج (لاتيني: </a:t>
            </a:r>
            <a:r>
              <a:rPr lang="en-US" sz="2200" b="1" dirty="0">
                <a:latin typeface="Arial" panose="020B0604020202020204" pitchFamily="34" charset="0"/>
                <a:cs typeface="Arial" panose="020B0604020202020204" pitchFamily="34" charset="0"/>
              </a:rPr>
              <a:t>Corona</a:t>
            </a:r>
            <a:r>
              <a:rPr lang="ar-SA" sz="2200" b="1" dirty="0">
                <a:latin typeface="Arial" panose="020B0604020202020204" pitchFamily="34" charset="0"/>
                <a:cs typeface="Arial" panose="020B0604020202020204" pitchFamily="34" charset="0"/>
              </a:rPr>
              <a:t>). هذه النتوءات على غلاف الفيروس تساعده على اختراق الخلية الحية.</a:t>
            </a:r>
            <a:endParaRPr lang="en-US" sz="2200" b="1" dirty="0">
              <a:latin typeface="Arial" panose="020B0604020202020204" pitchFamily="34" charset="0"/>
              <a:cs typeface="Arial" panose="020B0604020202020204" pitchFamily="34" charset="0"/>
            </a:endParaRPr>
          </a:p>
          <a:p>
            <a:r>
              <a:rPr lang="ar-SA" sz="2200" b="1" dirty="0">
                <a:latin typeface="Arial" panose="020B0604020202020204" pitchFamily="34" charset="0"/>
                <a:cs typeface="Arial" panose="020B0604020202020204" pitchFamily="34" charset="0"/>
              </a:rPr>
              <a:t>إنها تمر عبر الهواء، مما يضر بالجهاز التنفسي والجهاز الهضمي.</a:t>
            </a:r>
            <a:br>
              <a:rPr lang="en-US" sz="2200" b="1" dirty="0">
                <a:latin typeface="Arial" panose="020B0604020202020204" pitchFamily="34" charset="0"/>
                <a:cs typeface="Arial" panose="020B0604020202020204" pitchFamily="34" charset="0"/>
              </a:rPr>
            </a:br>
            <a:r>
              <a:rPr lang="ar-SA" sz="2200" b="1" dirty="0">
                <a:latin typeface="Arial" panose="020B0604020202020204" pitchFamily="34" charset="0"/>
                <a:cs typeface="Arial" panose="020B0604020202020204" pitchFamily="34" charset="0"/>
              </a:rPr>
              <a:t>يشبه الفيروس إلى حد كبير في تركيبه الجيني فيروس السارس الذي اندلع سابقًا في آسيا.</a:t>
            </a:r>
            <a:endParaRPr lang="en-US" sz="2200" b="1" dirty="0">
              <a:latin typeface="Arial" panose="020B0604020202020204" pitchFamily="34" charset="0"/>
              <a:cs typeface="Arial" panose="020B0604020202020204" pitchFamily="34" charset="0"/>
            </a:endParaRPr>
          </a:p>
        </p:txBody>
      </p:sp>
      <p:sp>
        <p:nvSpPr>
          <p:cNvPr id="10" name="מלבן 9"/>
          <p:cNvSpPr/>
          <p:nvPr/>
        </p:nvSpPr>
        <p:spPr>
          <a:xfrm>
            <a:off x="476272" y="6369748"/>
            <a:ext cx="3665037" cy="230832"/>
          </a:xfrm>
          <a:prstGeom prst="rect">
            <a:avLst/>
          </a:prstGeom>
        </p:spPr>
        <p:txBody>
          <a:bodyPr wrap="square">
            <a:spAutoFit/>
          </a:bodyPr>
          <a:lstStyle/>
          <a:p>
            <a:r>
              <a:rPr lang="he-IL" sz="900" dirty="0">
                <a:latin typeface="Arial" panose="020B0604020202020204" pitchFamily="34" charset="0"/>
                <a:cs typeface="Arial" panose="020B0604020202020204" pitchFamily="34" charset="0"/>
              </a:rPr>
              <a:t>מקור: ויקיפדיה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79" y="3756724"/>
            <a:ext cx="3670230" cy="2613024"/>
          </a:xfrm>
          <a:prstGeom prst="rect">
            <a:avLst/>
          </a:prstGeom>
        </p:spPr>
      </p:pic>
      <p:pic>
        <p:nvPicPr>
          <p:cNvPr id="1026" name="Picture 2" descr="תוצאת תמונה עבור فيروس الكورونا">
            <a:extLst>
              <a:ext uri="{FF2B5EF4-FFF2-40B4-BE49-F238E27FC236}">
                <a16:creationId xmlns:a16="http://schemas.microsoft.com/office/drawing/2014/main" id="{ED5911D9-50FF-4491-AD06-EAE86EAB4AE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1676" y="257420"/>
            <a:ext cx="3839633" cy="314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2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49700" y="502975"/>
            <a:ext cx="5029200" cy="1356360"/>
          </a:xfrm>
        </p:spPr>
        <p:txBody>
          <a:bodyPr>
            <a:normAutofit/>
          </a:bodyPr>
          <a:lstStyle/>
          <a:p>
            <a:br>
              <a:rPr lang="ar-SA" dirty="0"/>
            </a:br>
            <a:r>
              <a:rPr lang="ar-SA" sz="4800" b="1" dirty="0">
                <a:solidFill>
                  <a:srgbClr val="FF0000"/>
                </a:solidFill>
                <a:latin typeface="Arial" panose="020B0604020202020204" pitchFamily="34" charset="0"/>
                <a:cs typeface="Arial" panose="020B0604020202020204" pitchFamily="34" charset="0"/>
              </a:rPr>
              <a:t>ومن أين أتت ..؟</a:t>
            </a:r>
            <a:endParaRPr lang="he-IL" sz="4800" b="1" dirty="0">
              <a:solidFill>
                <a:srgbClr val="FF0000"/>
              </a:solidFill>
              <a:latin typeface="Arial" panose="020B0604020202020204" pitchFamily="34" charset="0"/>
              <a:cs typeface="Arial" panose="020B0604020202020204" pitchFamily="34" charset="0"/>
            </a:endParaRPr>
          </a:p>
        </p:txBody>
      </p:sp>
      <p:sp>
        <p:nvSpPr>
          <p:cNvPr id="5" name="מלבן 4"/>
          <p:cNvSpPr/>
          <p:nvPr/>
        </p:nvSpPr>
        <p:spPr>
          <a:xfrm>
            <a:off x="5318187" y="2208488"/>
            <a:ext cx="6096000" cy="1107996"/>
          </a:xfrm>
          <a:prstGeom prst="rect">
            <a:avLst/>
          </a:prstGeom>
        </p:spPr>
        <p:txBody>
          <a:bodyPr>
            <a:spAutoFit/>
          </a:bodyPr>
          <a:lstStyle/>
          <a:p>
            <a:pPr marL="45720" indent="0" fontAlgn="base">
              <a:buNone/>
            </a:pPr>
            <a:r>
              <a:rPr lang="ar-SA" sz="2200" b="1" dirty="0">
                <a:latin typeface="Arial" panose="020B0604020202020204" pitchFamily="34" charset="0"/>
                <a:cs typeface="Arial" panose="020B0604020202020204" pitchFamily="34" charset="0"/>
              </a:rPr>
              <a:t>تشير التقديرات إلى أن الفيروسات الجديدة يتم إنشاؤها على مر السنين بسبب الطفرات الجينية: هذه هي التغيرات الجينية (الطفرات). البعض قد يجعله أكثر متانة واكثر عنف</a:t>
            </a:r>
            <a:r>
              <a:rPr lang="en-US" sz="2200" b="1" dirty="0">
                <a:latin typeface="Arial" panose="020B0604020202020204" pitchFamily="34" charset="0"/>
                <a:cs typeface="Arial" panose="020B0604020202020204" pitchFamily="34" charset="0"/>
              </a:rPr>
              <a:t>.</a:t>
            </a:r>
            <a:endParaRPr lang="he-IL" sz="2200" b="1" dirty="0">
              <a:solidFill>
                <a:srgbClr val="000000"/>
              </a:solidFill>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643" y="4364636"/>
            <a:ext cx="3812534" cy="2187101"/>
          </a:xfrm>
          <a:prstGeom prst="rect">
            <a:avLst/>
          </a:prstGeom>
        </p:spPr>
      </p:pic>
      <p:pic>
        <p:nvPicPr>
          <p:cNvPr id="7" name="תמונה 6"/>
          <p:cNvPicPr>
            <a:picLocks noChangeAspect="1"/>
          </p:cNvPicPr>
          <p:nvPr/>
        </p:nvPicPr>
        <p:blipFill>
          <a:blip r:embed="rId4"/>
          <a:stretch>
            <a:fillRect/>
          </a:stretch>
        </p:blipFill>
        <p:spPr>
          <a:xfrm>
            <a:off x="6600887" y="3813508"/>
            <a:ext cx="1638300" cy="1884045"/>
          </a:xfrm>
          <a:prstGeom prst="rect">
            <a:avLst/>
          </a:prstGeom>
        </p:spPr>
      </p:pic>
      <p:sp>
        <p:nvSpPr>
          <p:cNvPr id="8" name="מלבן 7"/>
          <p:cNvSpPr/>
          <p:nvPr/>
        </p:nvSpPr>
        <p:spPr>
          <a:xfrm>
            <a:off x="6096000" y="5907176"/>
            <a:ext cx="2197100" cy="276999"/>
          </a:xfrm>
          <a:prstGeom prst="rect">
            <a:avLst/>
          </a:prstGeom>
        </p:spPr>
        <p:txBody>
          <a:bodyPr wrap="square">
            <a:spAutoFit/>
          </a:bodyPr>
          <a:lstStyle/>
          <a:p>
            <a:r>
              <a:rPr lang="en-US" sz="400" dirty="0">
                <a:latin typeface="David" panose="020E0502060401010101" pitchFamily="34" charset="-79"/>
                <a:cs typeface="David" panose="020E0502060401010101" pitchFamily="34" charset="-79"/>
                <a:hlinkClick r:id="rId5"/>
              </a:rPr>
              <a:t>https://ti-swim.co.il/%D7%91%D7%99%D7%A7%D7%95%D7%A8%D7%99%D7%9D-%D7%91%D7%90%D7%A8%D7%A5-%D7%9C%D7%A2%D7%95%D7%9C%D7%9D-%D7%9C%D7%90/</a:t>
            </a:r>
            <a:endParaRPr lang="he-IL" sz="400" dirty="0">
              <a:latin typeface="David" panose="020E0502060401010101" pitchFamily="34" charset="-79"/>
              <a:cs typeface="David" panose="020E0502060401010101" pitchFamily="34" charset="-79"/>
            </a:endParaRPr>
          </a:p>
        </p:txBody>
      </p:sp>
      <p:pic>
        <p:nvPicPr>
          <p:cNvPr id="10" name="תמונה 9"/>
          <p:cNvPicPr>
            <a:picLocks noChangeAspect="1"/>
          </p:cNvPicPr>
          <p:nvPr/>
        </p:nvPicPr>
        <p:blipFill>
          <a:blip r:embed="rId6"/>
          <a:stretch>
            <a:fillRect/>
          </a:stretch>
        </p:blipFill>
        <p:spPr>
          <a:xfrm>
            <a:off x="9521887" y="4005898"/>
            <a:ext cx="1657686" cy="1691655"/>
          </a:xfrm>
          <a:prstGeom prst="rect">
            <a:avLst/>
          </a:prstGeom>
        </p:spPr>
      </p:pic>
      <p:sp>
        <p:nvSpPr>
          <p:cNvPr id="11" name="חץ למטה 10"/>
          <p:cNvSpPr/>
          <p:nvPr/>
        </p:nvSpPr>
        <p:spPr>
          <a:xfrm rot="5400000">
            <a:off x="8796337" y="4466907"/>
            <a:ext cx="508000" cy="644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8728074" y="4027338"/>
            <a:ext cx="533799" cy="369332"/>
          </a:xfrm>
          <a:prstGeom prst="rect">
            <a:avLst/>
          </a:prstGeom>
          <a:noFill/>
        </p:spPr>
        <p:txBody>
          <a:bodyPr wrap="square" rtlCol="1">
            <a:spAutoFit/>
          </a:bodyPr>
          <a:lstStyle/>
          <a:p>
            <a:r>
              <a:rPr lang="he-IL" b="1" dirty="0"/>
              <a:t>??</a:t>
            </a:r>
          </a:p>
        </p:txBody>
      </p:sp>
      <p:pic>
        <p:nvPicPr>
          <p:cNvPr id="3" name="תמונה 2">
            <a:extLst>
              <a:ext uri="{FF2B5EF4-FFF2-40B4-BE49-F238E27FC236}">
                <a16:creationId xmlns:a16="http://schemas.microsoft.com/office/drawing/2014/main" id="{D862B9DB-8624-4707-81C5-3BCB12BF55A0}"/>
              </a:ext>
            </a:extLst>
          </p:cNvPr>
          <p:cNvPicPr>
            <a:picLocks noChangeAspect="1"/>
          </p:cNvPicPr>
          <p:nvPr/>
        </p:nvPicPr>
        <p:blipFill>
          <a:blip r:embed="rId7"/>
          <a:stretch>
            <a:fillRect/>
          </a:stretch>
        </p:blipFill>
        <p:spPr>
          <a:xfrm>
            <a:off x="508000" y="1859334"/>
            <a:ext cx="4301067" cy="1954173"/>
          </a:xfrm>
          <a:prstGeom prst="rect">
            <a:avLst/>
          </a:prstGeom>
        </p:spPr>
      </p:pic>
      <p:sp>
        <p:nvSpPr>
          <p:cNvPr id="4" name="תיבת טקסט 3">
            <a:extLst>
              <a:ext uri="{FF2B5EF4-FFF2-40B4-BE49-F238E27FC236}">
                <a16:creationId xmlns:a16="http://schemas.microsoft.com/office/drawing/2014/main" id="{C96A2242-91D3-4563-8685-083514A19B74}"/>
              </a:ext>
            </a:extLst>
          </p:cNvPr>
          <p:cNvSpPr txBox="1"/>
          <p:nvPr/>
        </p:nvSpPr>
        <p:spPr>
          <a:xfrm>
            <a:off x="1665816" y="3719739"/>
            <a:ext cx="1985433" cy="369332"/>
          </a:xfrm>
          <a:prstGeom prst="rect">
            <a:avLst/>
          </a:prstGeom>
          <a:noFill/>
        </p:spPr>
        <p:txBody>
          <a:bodyPr wrap="square" rtlCol="1">
            <a:spAutoFit/>
          </a:bodyPr>
          <a:lstStyle/>
          <a:p>
            <a:r>
              <a:rPr lang="ar-SA" dirty="0"/>
              <a:t>المصدر ويكبيديا</a:t>
            </a:r>
            <a:endParaRPr lang="he-IL" dirty="0"/>
          </a:p>
        </p:txBody>
      </p:sp>
    </p:spTree>
    <p:extLst>
      <p:ext uri="{BB962C8B-B14F-4D97-AF65-F5344CB8AC3E}">
        <p14:creationId xmlns:p14="http://schemas.microsoft.com/office/powerpoint/2010/main" val="298276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a:latin typeface="Arial" panose="020B0604020202020204" pitchFamily="34" charset="0"/>
                <a:cs typeface="Arial" panose="020B0604020202020204" pitchFamily="34" charset="0"/>
              </a:rPr>
              <a:t>لماذا يعتقدون ان مصدر الفيروس من الحيوانات</a:t>
            </a:r>
            <a:br>
              <a:rPr lang="he-IL" dirty="0">
                <a:latin typeface="Arial" panose="020B0604020202020204" pitchFamily="34" charset="0"/>
                <a:cs typeface="Arial" panose="020B0604020202020204" pitchFamily="34" charset="0"/>
              </a:rPr>
            </a:br>
            <a:endParaRPr lang="he-I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79443" y="1767754"/>
            <a:ext cx="4703064" cy="3887409"/>
          </a:xfrm>
        </p:spPr>
        <p:txBody>
          <a:bodyPr>
            <a:normAutofit lnSpcReduction="10000"/>
          </a:bodyPr>
          <a:lstStyle/>
          <a:p>
            <a:pPr marL="45720" indent="0">
              <a:buNone/>
            </a:pPr>
            <a:br>
              <a:rPr lang="en-US" dirty="0">
                <a:latin typeface="Arial" panose="020B0604020202020204" pitchFamily="34" charset="0"/>
                <a:cs typeface="Arial" panose="020B0604020202020204" pitchFamily="34" charset="0"/>
              </a:rPr>
            </a:br>
            <a:r>
              <a:rPr lang="ar-SA" sz="2400" b="1" dirty="0">
                <a:solidFill>
                  <a:schemeClr val="tx1"/>
                </a:solidFill>
                <a:latin typeface="Arial" panose="020B0604020202020204" pitchFamily="34" charset="0"/>
                <a:cs typeface="Arial" panose="020B0604020202020204" pitchFamily="34" charset="0"/>
              </a:rPr>
              <a:t>يظهر اختبار المواد الوراثية للفيروس أنه</a:t>
            </a:r>
          </a:p>
          <a:p>
            <a:pPr marL="45720" indent="0">
              <a:buNone/>
            </a:pPr>
            <a:r>
              <a:rPr lang="ar-SA" sz="2400" b="1" dirty="0">
                <a:solidFill>
                  <a:schemeClr val="tx1"/>
                </a:solidFill>
                <a:latin typeface="Arial" panose="020B0604020202020204" pitchFamily="34" charset="0"/>
                <a:cs typeface="Arial" panose="020B0604020202020204" pitchFamily="34" charset="0"/>
              </a:rPr>
              <a:t> يشبه 96٪ من فيروس كورونا الموجود في خفاش </a:t>
            </a:r>
            <a:r>
              <a:rPr lang="ar-SA" sz="2400" b="1" dirty="0" err="1">
                <a:solidFill>
                  <a:schemeClr val="tx1"/>
                </a:solidFill>
                <a:latin typeface="Arial" panose="020B0604020202020204" pitchFamily="34" charset="0"/>
                <a:cs typeface="Arial" panose="020B0604020202020204" pitchFamily="34" charset="0"/>
              </a:rPr>
              <a:t>BatCov</a:t>
            </a:r>
            <a:r>
              <a:rPr lang="ar-SA" sz="2400" b="1" dirty="0">
                <a:solidFill>
                  <a:schemeClr val="tx1"/>
                </a:solidFill>
                <a:latin typeface="Arial" panose="020B0604020202020204" pitchFamily="34" charset="0"/>
                <a:cs typeface="Arial" panose="020B0604020202020204" pitchFamily="34" charset="0"/>
              </a:rPr>
              <a:t> RaTG13 وأنه يشفر بروتينًا مختلفًا في حمض أميني واحد فقط بين حيوان يسمى </a:t>
            </a:r>
            <a:r>
              <a:rPr lang="ar-SA" sz="2400" b="1" dirty="0" err="1">
                <a:solidFill>
                  <a:schemeClr val="tx1"/>
                </a:solidFill>
                <a:latin typeface="Arial" panose="020B0604020202020204" pitchFamily="34" charset="0"/>
                <a:cs typeface="Arial" panose="020B0604020202020204" pitchFamily="34" charset="0"/>
              </a:rPr>
              <a:t>بانجولين</a:t>
            </a:r>
            <a:r>
              <a:rPr lang="ar-SA" sz="2400" b="1" dirty="0">
                <a:solidFill>
                  <a:schemeClr val="tx1"/>
                </a:solidFill>
                <a:latin typeface="Arial" panose="020B0604020202020204" pitchFamily="34" charset="0"/>
                <a:cs typeface="Arial" panose="020B0604020202020204" pitchFamily="34" charset="0"/>
              </a:rPr>
              <a:t> (اكل النمل) والبشر، مما يشير إلى أنه يمكن أيضًا نقل </a:t>
            </a:r>
            <a:r>
              <a:rPr lang="ar-SA" sz="2400" b="1" dirty="0" err="1">
                <a:solidFill>
                  <a:schemeClr val="tx1"/>
                </a:solidFill>
                <a:latin typeface="Arial" panose="020B0604020202020204" pitchFamily="34" charset="0"/>
                <a:cs typeface="Arial" panose="020B0604020202020204" pitchFamily="34" charset="0"/>
              </a:rPr>
              <a:t>البانجولين</a:t>
            </a:r>
            <a:r>
              <a:rPr lang="ar-SA" sz="2400" b="1" dirty="0">
                <a:solidFill>
                  <a:schemeClr val="tx1"/>
                </a:solidFill>
                <a:latin typeface="Arial" panose="020B0604020202020204" pitchFamily="34" charset="0"/>
                <a:cs typeface="Arial" panose="020B0604020202020204" pitchFamily="34" charset="0"/>
              </a:rPr>
              <a:t> ونقله من الفيروس (</a:t>
            </a:r>
            <a:r>
              <a:rPr lang="ar-SA" sz="2400" b="1" dirty="0" err="1">
                <a:solidFill>
                  <a:schemeClr val="tx1"/>
                </a:solidFill>
                <a:latin typeface="Arial" panose="020B0604020202020204" pitchFamily="34" charset="0"/>
                <a:cs typeface="Arial" panose="020B0604020202020204" pitchFamily="34" charset="0"/>
              </a:rPr>
              <a:t>Intermidate</a:t>
            </a:r>
            <a:r>
              <a:rPr lang="ar-SA" sz="2400" b="1" dirty="0">
                <a:solidFill>
                  <a:schemeClr val="tx1"/>
                </a:solidFill>
                <a:latin typeface="Arial" panose="020B0604020202020204" pitchFamily="34" charset="0"/>
                <a:cs typeface="Arial" panose="020B0604020202020204" pitchFamily="34" charset="0"/>
              </a:rPr>
              <a:t> </a:t>
            </a:r>
            <a:r>
              <a:rPr lang="ar-SA" sz="2400" b="1" dirty="0" err="1">
                <a:solidFill>
                  <a:schemeClr val="tx1"/>
                </a:solidFill>
                <a:latin typeface="Arial" panose="020B0604020202020204" pitchFamily="34" charset="0"/>
                <a:cs typeface="Arial" panose="020B0604020202020204" pitchFamily="34" charset="0"/>
              </a:rPr>
              <a:t>host</a:t>
            </a:r>
            <a:r>
              <a:rPr lang="ar-SA" sz="2400" b="1" dirty="0">
                <a:solidFill>
                  <a:schemeClr val="tx1"/>
                </a:solidFill>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a:p>
            <a:pPr marL="45720" indent="0">
              <a:buNone/>
            </a:pPr>
            <a:endParaRPr lang="he-IL" dirty="0">
              <a:latin typeface="Arial" panose="020B0604020202020204" pitchFamily="34" charset="0"/>
              <a:cs typeface="Arial" panose="020B0604020202020204" pitchFamily="34" charset="0"/>
            </a:endParaRPr>
          </a:p>
          <a:p>
            <a:pPr marL="45720" indent="0">
              <a:buNone/>
            </a:pPr>
            <a:r>
              <a:rPr lang="he-IL" dirty="0">
                <a:latin typeface="Arial" panose="020B0604020202020204" pitchFamily="34" charset="0"/>
                <a:cs typeface="Arial" panose="020B0604020202020204" pitchFamily="34" charset="0"/>
              </a:rPr>
              <a:t> </a:t>
            </a:r>
          </a:p>
        </p:txBody>
      </p:sp>
      <p:pic>
        <p:nvPicPr>
          <p:cNvPr id="9" name="Picture 2" descr="תוצאת תמונה עבור pangol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8887" y="1472184"/>
            <a:ext cx="4278594"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עטלף"/>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8887" y="4063790"/>
            <a:ext cx="4278594" cy="240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4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20669" y="1225688"/>
            <a:ext cx="10750661" cy="5324535"/>
          </a:xfrm>
          <a:prstGeom prst="rect">
            <a:avLst/>
          </a:prstGeom>
        </p:spPr>
        <p:txBody>
          <a:bodyPr wrap="square">
            <a:spAutoFit/>
          </a:bodyPr>
          <a:lstStyle/>
          <a:p>
            <a:r>
              <a:rPr lang="ar-SA" sz="2000" b="1" dirty="0">
                <a:latin typeface="Arial" panose="020B0604020202020204" pitchFamily="34" charset="0"/>
                <a:cs typeface="Arial" panose="020B0604020202020204" pitchFamily="34" charset="0"/>
              </a:rPr>
              <a:t>من المرجح أن تكون بداية الوباء عدوى من الحيوانات إلى البشر في السوق. مع مرور الأيام ، ظهرت إصابات  أن بعض الإصابات  التي لم تزور السوق على الإطلاق ، مما أدى إلى استنتاج أن الفيروس ينتقل أيضًا بين البشر</a:t>
            </a:r>
            <a:r>
              <a:rPr lang="en-US" sz="2000" b="1" dirty="0">
                <a:latin typeface="Arial" panose="020B0604020202020204" pitchFamily="34" charset="0"/>
                <a:cs typeface="Arial" panose="020B0604020202020204" pitchFamily="34" charset="0"/>
              </a:rPr>
              <a:t>.</a:t>
            </a:r>
          </a:p>
          <a:p>
            <a:pPr fontAlgn="base"/>
            <a:endParaRPr lang="he-IL" sz="2000" dirty="0">
              <a:solidFill>
                <a:srgbClr val="000000"/>
              </a:solidFill>
              <a:latin typeface="Arial" panose="020B0604020202020204" pitchFamily="34" charset="0"/>
              <a:cs typeface="Arial" panose="020B0604020202020204" pitchFamily="34" charset="0"/>
            </a:endParaRPr>
          </a:p>
          <a:p>
            <a:pPr fontAlgn="base"/>
            <a:endParaRPr lang="he-IL" sz="2000" dirty="0">
              <a:solidFill>
                <a:srgbClr val="000000"/>
              </a:solidFill>
              <a:latin typeface="Arial" panose="020B0604020202020204" pitchFamily="34" charset="0"/>
              <a:cs typeface="Arial" panose="020B0604020202020204" pitchFamily="34" charset="0"/>
            </a:endParaRPr>
          </a:p>
          <a:p>
            <a:pPr fontAlgn="base"/>
            <a:endParaRPr lang="he-IL" sz="2000" dirty="0">
              <a:solidFill>
                <a:srgbClr val="000000"/>
              </a:solidFill>
              <a:latin typeface="Arial" panose="020B0604020202020204" pitchFamily="34" charset="0"/>
              <a:cs typeface="Arial" panose="020B0604020202020204" pitchFamily="34" charset="0"/>
            </a:endParaRPr>
          </a:p>
          <a:p>
            <a:r>
              <a:rPr lang="ar-SA" sz="2000" b="1" dirty="0">
                <a:latin typeface="Arial" panose="020B0604020202020204" pitchFamily="34" charset="0"/>
                <a:cs typeface="Arial" panose="020B0604020202020204" pitchFamily="34" charset="0"/>
              </a:rPr>
              <a:t>من الاختبارات التي تم إجراؤها ، يمكن للشخص المصاب بالفيروس</a:t>
            </a:r>
          </a:p>
          <a:p>
            <a:r>
              <a:rPr lang="ar-SA" sz="2000" b="1" dirty="0">
                <a:latin typeface="Arial" panose="020B0604020202020204" pitchFamily="34" charset="0"/>
                <a:cs typeface="Arial" panose="020B0604020202020204" pitchFamily="34" charset="0"/>
              </a:rPr>
              <a:t> أن ينقل الفيروس إلى ما يصل إلى أربعة أشخاص.</a:t>
            </a:r>
            <a:endParaRPr lang="en-US" sz="2000" b="1" dirty="0">
              <a:latin typeface="Arial" panose="020B0604020202020204" pitchFamily="34" charset="0"/>
              <a:cs typeface="Arial" panose="020B0604020202020204" pitchFamily="34" charset="0"/>
            </a:endParaRPr>
          </a:p>
          <a:p>
            <a:pPr fontAlgn="base"/>
            <a:r>
              <a:rPr lang="ar-SA" sz="2000" b="1" dirty="0">
                <a:latin typeface="Arial" panose="020B0604020202020204" pitchFamily="34" charset="0"/>
                <a:cs typeface="Arial" panose="020B0604020202020204" pitchFamily="34" charset="0"/>
              </a:rPr>
              <a:t> </a:t>
            </a:r>
            <a:endParaRPr lang="he-IL" sz="2000" dirty="0">
              <a:solidFill>
                <a:srgbClr val="000000"/>
              </a:solidFill>
              <a:latin typeface="Arial" panose="020B0604020202020204" pitchFamily="34" charset="0"/>
              <a:cs typeface="Arial" panose="020B0604020202020204" pitchFamily="34" charset="0"/>
            </a:endParaRPr>
          </a:p>
          <a:p>
            <a:pPr algn="l" fontAlgn="base"/>
            <a:endParaRPr lang="en-US" sz="2000" dirty="0">
              <a:latin typeface="Arial" panose="020B0604020202020204" pitchFamily="34" charset="0"/>
              <a:cs typeface="Arial" panose="020B0604020202020204" pitchFamily="34" charset="0"/>
              <a:hlinkClick r:id="rId3"/>
            </a:endParaRPr>
          </a:p>
          <a:p>
            <a:pPr algn="l" fontAlgn="base"/>
            <a:endParaRPr lang="en-US" sz="2000" dirty="0">
              <a:latin typeface="Arial" panose="020B0604020202020204" pitchFamily="34" charset="0"/>
              <a:cs typeface="Arial" panose="020B0604020202020204" pitchFamily="34" charset="0"/>
              <a:hlinkClick r:id="rId3"/>
            </a:endParaRPr>
          </a:p>
          <a:p>
            <a:pPr algn="l" fontAlgn="base"/>
            <a:r>
              <a:rPr lang="en-US" sz="2000" dirty="0">
                <a:latin typeface="Arial" panose="020B0604020202020204" pitchFamily="34" charset="0"/>
                <a:cs typeface="Arial" panose="020B0604020202020204" pitchFamily="34" charset="0"/>
                <a:hlinkClick r:id="rId3"/>
              </a:rPr>
              <a:t>https://news.walla.co.il/item/3337044</a:t>
            </a:r>
            <a:endParaRPr lang="en-US" sz="2000" dirty="0">
              <a:latin typeface="Arial" panose="020B0604020202020204" pitchFamily="34" charset="0"/>
              <a:cs typeface="Arial" panose="020B0604020202020204" pitchFamily="34" charset="0"/>
            </a:endParaRPr>
          </a:p>
          <a:p>
            <a:pPr algn="l" fontAlgn="base"/>
            <a:endParaRPr lang="en-US" sz="2000" b="1" dirty="0">
              <a:latin typeface="Arial" panose="020B0604020202020204" pitchFamily="34" charset="0"/>
              <a:cs typeface="Arial" panose="020B0604020202020204" pitchFamily="34" charset="0"/>
            </a:endParaRPr>
          </a:p>
          <a:p>
            <a:r>
              <a:rPr lang="ar-SA" sz="2000" b="1" dirty="0">
                <a:latin typeface="Arial" panose="020B0604020202020204" pitchFamily="34" charset="0"/>
                <a:cs typeface="Arial" panose="020B0604020202020204" pitchFamily="34" charset="0"/>
              </a:rPr>
              <a:t>في هذه الأثناء ، من غير المعروف المدة التي يمكن أن يبقى فيها الفيروس في الهواء</a:t>
            </a:r>
          </a:p>
          <a:p>
            <a:r>
              <a:rPr lang="ar-SA" sz="2000" b="1" dirty="0">
                <a:latin typeface="Arial" panose="020B0604020202020204" pitchFamily="34" charset="0"/>
                <a:cs typeface="Arial" panose="020B0604020202020204" pitchFamily="34" charset="0"/>
              </a:rPr>
              <a:t> أو على الأسطح ، وبالتالي ليس من الواضح ما إذا كان يمكن أن يصاب بالعدوى عن طريق الاتصال بمنطقة ملوثة، أو الاتصال مع الشخص الذي يحمل الفيروس.</a:t>
            </a:r>
            <a:endParaRPr lang="en-US" sz="2000" b="1" dirty="0">
              <a:latin typeface="Arial" panose="020B0604020202020204" pitchFamily="34" charset="0"/>
              <a:cs typeface="Arial" panose="020B0604020202020204" pitchFamily="34" charset="0"/>
            </a:endParaRPr>
          </a:p>
          <a:p>
            <a:r>
              <a:rPr lang="ar-SA"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r>
              <a:rPr lang="ar-SA" sz="2000" b="1" dirty="0">
                <a:latin typeface="Arial" panose="020B0604020202020204" pitchFamily="34" charset="0"/>
                <a:cs typeface="Arial" panose="020B0604020202020204" pitchFamily="34" charset="0"/>
              </a:rPr>
              <a:t>العدوى تنتقل بواسطة القطرات، بواسطة قطرات اللعاب أو سيلان الأنف من خلال العطس أو السعال.</a:t>
            </a:r>
            <a:endParaRPr lang="he-IL" sz="2000" dirty="0">
              <a:solidFill>
                <a:srgbClr val="000000"/>
              </a:solidFill>
              <a:latin typeface="Arial" panose="020B0604020202020204" pitchFamily="34" charset="0"/>
              <a:cs typeface="Arial" panose="020B0604020202020204" pitchFamily="34" charset="0"/>
            </a:endParaRPr>
          </a:p>
        </p:txBody>
      </p:sp>
      <p:sp>
        <p:nvSpPr>
          <p:cNvPr id="5" name="מלבן 4"/>
          <p:cNvSpPr/>
          <p:nvPr/>
        </p:nvSpPr>
        <p:spPr>
          <a:xfrm>
            <a:off x="4155727" y="523958"/>
            <a:ext cx="4469493" cy="701731"/>
          </a:xfrm>
          <a:prstGeom prst="rect">
            <a:avLst/>
          </a:prstGeom>
        </p:spPr>
        <p:txBody>
          <a:bodyPr wrap="none">
            <a:spAutoFit/>
          </a:bodyPr>
          <a:lstStyle/>
          <a:p>
            <a:pPr algn="l">
              <a:lnSpc>
                <a:spcPct val="90000"/>
              </a:lnSpc>
              <a:spcBef>
                <a:spcPct val="0"/>
              </a:spcBef>
            </a:pPr>
            <a:r>
              <a:rPr lang="ar-SA" sz="4400" b="1" dirty="0">
                <a:solidFill>
                  <a:srgbClr val="FF0000"/>
                </a:solidFill>
                <a:latin typeface="Arial" panose="020B0604020202020204" pitchFamily="34" charset="0"/>
                <a:ea typeface="+mj-ea"/>
                <a:cs typeface="Arial" panose="020B0604020202020204" pitchFamily="34" charset="0"/>
              </a:rPr>
              <a:t>كيف</a:t>
            </a:r>
            <a:r>
              <a:rPr lang="he-IL" sz="4400" b="1" dirty="0">
                <a:solidFill>
                  <a:srgbClr val="FF0000"/>
                </a:solidFill>
                <a:latin typeface="Arial" panose="020B0604020202020204" pitchFamily="34" charset="0"/>
                <a:ea typeface="+mj-ea"/>
                <a:cs typeface="Arial" panose="020B0604020202020204" pitchFamily="34" charset="0"/>
              </a:rPr>
              <a:t>  </a:t>
            </a:r>
            <a:r>
              <a:rPr lang="ar-SA" sz="4400" b="1" dirty="0">
                <a:solidFill>
                  <a:srgbClr val="FF0000"/>
                </a:solidFill>
                <a:latin typeface="Arial" panose="020B0604020202020204" pitchFamily="34" charset="0"/>
                <a:ea typeface="+mj-ea"/>
                <a:cs typeface="Arial" panose="020B0604020202020204" pitchFamily="34" charset="0"/>
              </a:rPr>
              <a:t>نصاب بالعدوى</a:t>
            </a:r>
            <a:r>
              <a:rPr lang="he-IL" sz="4400" b="1" dirty="0">
                <a:solidFill>
                  <a:srgbClr val="FF0000"/>
                </a:solidFill>
                <a:latin typeface="Arial" panose="020B0604020202020204" pitchFamily="34" charset="0"/>
                <a:ea typeface="+mj-ea"/>
                <a:cs typeface="Arial" panose="020B0604020202020204" pitchFamily="34" charset="0"/>
              </a:rPr>
              <a:t>? </a:t>
            </a:r>
          </a:p>
        </p:txBody>
      </p:sp>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95" y="2058423"/>
            <a:ext cx="3002280" cy="2183476"/>
          </a:xfrm>
          <a:prstGeom prst="rect">
            <a:avLst/>
          </a:prstGeom>
        </p:spPr>
      </p:pic>
    </p:spTree>
    <p:extLst>
      <p:ext uri="{BB962C8B-B14F-4D97-AF65-F5344CB8AC3E}">
        <p14:creationId xmlns:p14="http://schemas.microsoft.com/office/powerpoint/2010/main" val="111524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44335" y="845184"/>
            <a:ext cx="5040162" cy="701731"/>
          </a:xfrm>
          <a:prstGeom prst="rect">
            <a:avLst/>
          </a:prstGeom>
        </p:spPr>
        <p:txBody>
          <a:bodyPr wrap="none">
            <a:spAutoFit/>
          </a:bodyPr>
          <a:lstStyle/>
          <a:p>
            <a:pPr algn="l">
              <a:lnSpc>
                <a:spcPct val="90000"/>
              </a:lnSpc>
              <a:spcBef>
                <a:spcPct val="0"/>
              </a:spcBef>
            </a:pPr>
            <a:r>
              <a:rPr lang="ar-SA" sz="4400" b="1" dirty="0">
                <a:solidFill>
                  <a:srgbClr val="FF0000"/>
                </a:solidFill>
                <a:latin typeface="Arial" panose="020B0604020202020204" pitchFamily="34" charset="0"/>
                <a:ea typeface="+mj-ea"/>
                <a:cs typeface="Arial" panose="020B0604020202020204" pitchFamily="34" charset="0"/>
              </a:rPr>
              <a:t>عوارض الإصابة </a:t>
            </a:r>
            <a:r>
              <a:rPr lang="ar-SA" sz="4400" b="1" dirty="0" err="1">
                <a:solidFill>
                  <a:srgbClr val="FF0000"/>
                </a:solidFill>
                <a:latin typeface="Arial" panose="020B0604020202020204" pitchFamily="34" charset="0"/>
                <a:ea typeface="+mj-ea"/>
                <a:cs typeface="Arial" panose="020B0604020202020204" pitchFamily="34" charset="0"/>
              </a:rPr>
              <a:t>بالكورونا</a:t>
            </a:r>
            <a:endParaRPr lang="he-IL" sz="4400" b="1" dirty="0">
              <a:solidFill>
                <a:srgbClr val="FF0000"/>
              </a:solidFill>
              <a:latin typeface="Arial" panose="020B0604020202020204" pitchFamily="34" charset="0"/>
              <a:ea typeface="+mj-ea"/>
              <a:cs typeface="Arial" panose="020B0604020202020204" pitchFamily="34" charset="0"/>
            </a:endParaRPr>
          </a:p>
        </p:txBody>
      </p:sp>
      <p:sp>
        <p:nvSpPr>
          <p:cNvPr id="5" name="מלבן 4"/>
          <p:cNvSpPr/>
          <p:nvPr/>
        </p:nvSpPr>
        <p:spPr>
          <a:xfrm>
            <a:off x="5139635" y="1774736"/>
            <a:ext cx="6096000" cy="1723549"/>
          </a:xfrm>
          <a:prstGeom prst="rect">
            <a:avLst/>
          </a:prstGeom>
        </p:spPr>
        <p:txBody>
          <a:bodyPr>
            <a:spAutoFit/>
          </a:bodyPr>
          <a:lstStyle/>
          <a:p>
            <a:br>
              <a:rPr lang="ar-SA" dirty="0">
                <a:latin typeface="Arial" panose="020B0604020202020204" pitchFamily="34" charset="0"/>
                <a:cs typeface="Arial" panose="020B0604020202020204" pitchFamily="34" charset="0"/>
              </a:rPr>
            </a:br>
            <a:r>
              <a:rPr lang="ar-SA" sz="2200" b="1" dirty="0">
                <a:latin typeface="Arial" panose="020B0604020202020204" pitchFamily="34" charset="0"/>
                <a:cs typeface="Arial" panose="020B0604020202020204" pitchFamily="34" charset="0"/>
              </a:rPr>
              <a:t>تتشابه أعراض فيروس كورونا مع أعراض الأنفلونزا: الحمى والسعال وضيق التنفس وصعوبة التنفس. في الحالات الشديدة، يمكن أن يؤدي المرض إلى الالتهاب الرئوي الحاد ومتلازمة الجهاز التنفسي الحادة والفشل الكلوي وحتى الموت</a:t>
            </a:r>
            <a:endParaRPr lang="he-IL" sz="2200" b="1" dirty="0">
              <a:solidFill>
                <a:srgbClr val="000000"/>
              </a:solidFill>
              <a:latin typeface="Arial" panose="020B0604020202020204" pitchFamily="34" charset="0"/>
              <a:cs typeface="Arial" panose="020B0604020202020204" pitchFamily="34" charset="0"/>
            </a:endParaRPr>
          </a:p>
        </p:txBody>
      </p:sp>
      <p:pic>
        <p:nvPicPr>
          <p:cNvPr id="6" name="תמונה 5"/>
          <p:cNvPicPr>
            <a:picLocks noChangeAspect="1"/>
          </p:cNvPicPr>
          <p:nvPr/>
        </p:nvPicPr>
        <p:blipFill>
          <a:blip r:embed="rId2"/>
          <a:stretch>
            <a:fillRect/>
          </a:stretch>
        </p:blipFill>
        <p:spPr>
          <a:xfrm>
            <a:off x="604656" y="3589726"/>
            <a:ext cx="3747211" cy="2605676"/>
          </a:xfrm>
          <a:prstGeom prst="rect">
            <a:avLst/>
          </a:prstGeom>
        </p:spPr>
      </p:pic>
      <p:pic>
        <p:nvPicPr>
          <p:cNvPr id="7" name="תמונה 6"/>
          <p:cNvPicPr>
            <a:picLocks noChangeAspect="1"/>
          </p:cNvPicPr>
          <p:nvPr/>
        </p:nvPicPr>
        <p:blipFill>
          <a:blip r:embed="rId3"/>
          <a:stretch>
            <a:fillRect/>
          </a:stretch>
        </p:blipFill>
        <p:spPr>
          <a:xfrm>
            <a:off x="6605769" y="3716337"/>
            <a:ext cx="4981575" cy="2676525"/>
          </a:xfrm>
          <a:prstGeom prst="rect">
            <a:avLst/>
          </a:prstGeom>
        </p:spPr>
      </p:pic>
      <p:sp>
        <p:nvSpPr>
          <p:cNvPr id="8" name="מלבן 7"/>
          <p:cNvSpPr/>
          <p:nvPr/>
        </p:nvSpPr>
        <p:spPr>
          <a:xfrm>
            <a:off x="6858000" y="6419126"/>
            <a:ext cx="3733800" cy="230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hlinkClick r:id="rId4"/>
              </a:rPr>
              <a:t>https://www.health.gov.il/Subjects/disease/corona/Pages/default.aspx</a:t>
            </a:r>
            <a:endParaRPr lang="he-IL" sz="900" dirty="0">
              <a:latin typeface="Arial" panose="020B0604020202020204" pitchFamily="34" charset="0"/>
              <a:cs typeface="Arial" panose="020B0604020202020204" pitchFamily="34" charset="0"/>
            </a:endParaRPr>
          </a:p>
        </p:txBody>
      </p:sp>
      <p:sp>
        <p:nvSpPr>
          <p:cNvPr id="9" name="מלבן 8"/>
          <p:cNvSpPr/>
          <p:nvPr/>
        </p:nvSpPr>
        <p:spPr>
          <a:xfrm>
            <a:off x="1100762" y="6214558"/>
            <a:ext cx="304442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hlinkClick r:id="rId5"/>
              </a:rPr>
              <a:t>https://www.ynet.co.il/articles/0,7340,L-5666291,00.html</a:t>
            </a:r>
            <a:endParaRPr lang="he-IL" sz="900" dirty="0">
              <a:latin typeface="Arial" panose="020B0604020202020204" pitchFamily="34" charset="0"/>
              <a:cs typeface="Arial" panose="020B0604020202020204" pitchFamily="34" charset="0"/>
            </a:endParaRPr>
          </a:p>
        </p:txBody>
      </p:sp>
      <p:pic>
        <p:nvPicPr>
          <p:cNvPr id="2" name="תמונה 1">
            <a:extLst>
              <a:ext uri="{FF2B5EF4-FFF2-40B4-BE49-F238E27FC236}">
                <a16:creationId xmlns:a16="http://schemas.microsoft.com/office/drawing/2014/main" id="{1A5FA2AC-231B-41CA-BF3B-A956416819B7}"/>
              </a:ext>
            </a:extLst>
          </p:cNvPr>
          <p:cNvPicPr>
            <a:picLocks noChangeAspect="1"/>
          </p:cNvPicPr>
          <p:nvPr/>
        </p:nvPicPr>
        <p:blipFill>
          <a:blip r:embed="rId6"/>
          <a:stretch>
            <a:fillRect/>
          </a:stretch>
        </p:blipFill>
        <p:spPr>
          <a:xfrm>
            <a:off x="256117" y="287056"/>
            <a:ext cx="4095750" cy="2573665"/>
          </a:xfrm>
          <a:prstGeom prst="rect">
            <a:avLst/>
          </a:prstGeom>
        </p:spPr>
      </p:pic>
      <p:sp>
        <p:nvSpPr>
          <p:cNvPr id="3" name="תיבת טקסט 2">
            <a:extLst>
              <a:ext uri="{FF2B5EF4-FFF2-40B4-BE49-F238E27FC236}">
                <a16:creationId xmlns:a16="http://schemas.microsoft.com/office/drawing/2014/main" id="{6AEE38A2-E837-478A-9EDD-8610C549D913}"/>
              </a:ext>
            </a:extLst>
          </p:cNvPr>
          <p:cNvSpPr txBox="1"/>
          <p:nvPr/>
        </p:nvSpPr>
        <p:spPr>
          <a:xfrm>
            <a:off x="212277" y="2875961"/>
            <a:ext cx="4531967" cy="553998"/>
          </a:xfrm>
          <a:prstGeom prst="rect">
            <a:avLst/>
          </a:prstGeom>
          <a:noFill/>
        </p:spPr>
        <p:txBody>
          <a:bodyPr wrap="square" rtlCol="1">
            <a:spAutoFit/>
          </a:bodyPr>
          <a:lstStyle/>
          <a:p>
            <a:r>
              <a:rPr lang="en-US" sz="600" dirty="0">
                <a:latin typeface="Arial" panose="020B0604020202020204" pitchFamily="34" charset="0"/>
                <a:cs typeface="Arial" panose="020B0604020202020204" pitchFamily="34" charset="0"/>
                <a:hlinkClick r:id="rId7"/>
              </a:rPr>
              <a:t>https://www.youm7.com/story/2020/1/30/%D8%A5%D9%86%D9%81%D9%88%D8%AC%D8%B1%D8%A7%D9%81-%D8%A7%D9%84%D8%AD%D9%83%D9%88%D9%85%D8%A9-%D8%AA%D9%86%D8%B4%D8%B1-%D8%A3%D8%B9%D8%B1%D8%A7%D8%B6-%D9%88%D8%B7%D8%B1%D9%82-%D8%A7%D9%84%D9%88%D9%82%D8%A7%D9%8A%D8%A9-%D9%85%D9%86-%D9%85%D8%B1%D8%B6-%D9%83%D9%88%D8%B1%D9%88%D9%86%D8%A7/4610447</a:t>
            </a:r>
            <a:endParaRPr lang="he-IL"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90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571" y="158496"/>
            <a:ext cx="9875520" cy="1356360"/>
          </a:xfrm>
        </p:spPr>
        <p:txBody>
          <a:bodyPr>
            <a:normAutofit fontScale="90000"/>
          </a:bodyPr>
          <a:lstStyle/>
          <a:p>
            <a:pPr algn="ctr"/>
            <a:br>
              <a:rPr lang="ar-SA" sz="3200" dirty="0">
                <a:latin typeface="Arial" panose="020B0604020202020204" pitchFamily="34" charset="0"/>
                <a:cs typeface="Arial" panose="020B0604020202020204" pitchFamily="34" charset="0"/>
              </a:rPr>
            </a:br>
            <a:r>
              <a:rPr lang="ar-SA" dirty="0">
                <a:latin typeface="Arial" panose="020B0604020202020204" pitchFamily="34" charset="0"/>
                <a:cs typeface="Arial" panose="020B0604020202020204" pitchFamily="34" charset="0"/>
              </a:rPr>
              <a:t>ما مدى عدوى فيروس كورونا بالمقارنة بالفيروسات الأخرى؟ كم هي قاتلة؟</a:t>
            </a:r>
            <a:endParaRPr lang="he-IL"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502609" y="1794932"/>
            <a:ext cx="5153444" cy="4717567"/>
          </a:xfrm>
          <a:prstGeom prst="rect">
            <a:avLst/>
          </a:prstGeom>
        </p:spPr>
      </p:pic>
      <p:sp>
        <p:nvSpPr>
          <p:cNvPr id="5" name="TextBox 4"/>
          <p:cNvSpPr txBox="1"/>
          <p:nvPr/>
        </p:nvSpPr>
        <p:spPr>
          <a:xfrm>
            <a:off x="585216" y="5937504"/>
            <a:ext cx="1548384" cy="369332"/>
          </a:xfrm>
          <a:prstGeom prst="rect">
            <a:avLst/>
          </a:prstGeom>
          <a:noFill/>
        </p:spPr>
        <p:txBody>
          <a:bodyPr wrap="square" rtlCol="1">
            <a:spAutoFit/>
          </a:bodyPr>
          <a:lstStyle/>
          <a:p>
            <a:r>
              <a:rPr lang="he-IL" dirty="0">
                <a:hlinkClick r:id="rId3"/>
              </a:rPr>
              <a:t>למקור לחץ כאן</a:t>
            </a:r>
            <a:endParaRPr lang="he-IL" dirty="0"/>
          </a:p>
        </p:txBody>
      </p:sp>
    </p:spTree>
    <p:extLst>
      <p:ext uri="{BB962C8B-B14F-4D97-AF65-F5344CB8AC3E}">
        <p14:creationId xmlns:p14="http://schemas.microsoft.com/office/powerpoint/2010/main" val="844581247"/>
      </p:ext>
    </p:extLst>
  </p:cSld>
  <p:clrMapOvr>
    <a:masterClrMapping/>
  </p:clrMapOvr>
</p:sld>
</file>

<file path=ppt/theme/theme1.xml><?xml version="1.0" encoding="utf-8"?>
<a:theme xmlns:a="http://schemas.openxmlformats.org/drawingml/2006/main" name="בסיס">
  <a:themeElements>
    <a:clrScheme name="בסיס">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בסיס">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בסיס">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TM03457444[[fn=בסיס]]</Template>
  <TotalTime>4148</TotalTime>
  <Words>2118</Words>
  <Application>Microsoft Office PowerPoint</Application>
  <PresentationFormat>מסך רחב</PresentationFormat>
  <Paragraphs>132</Paragraphs>
  <Slides>27</Slides>
  <Notes>8</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27</vt:i4>
      </vt:variant>
    </vt:vector>
  </HeadingPairs>
  <TitlesOfParts>
    <vt:vector size="35" baseType="lpstr">
      <vt:lpstr>Arial</vt:lpstr>
      <vt:lpstr>Arial</vt:lpstr>
      <vt:lpstr>Calibri</vt:lpstr>
      <vt:lpstr>Corbel</vt:lpstr>
      <vt:lpstr>David</vt:lpstr>
      <vt:lpstr>inherit</vt:lpstr>
      <vt:lpstr>OpenSansHebrewRegular</vt:lpstr>
      <vt:lpstr>בסיס</vt:lpstr>
      <vt:lpstr>فيروس كورونا</vt:lpstr>
      <vt:lpstr>الفيروس بالمقارنة بالبكتيريا</vt:lpstr>
      <vt:lpstr>امراض تخدث بسبب الفيروس وامراض تحدث بسبب البكتيريا</vt:lpstr>
      <vt:lpstr>מצגת של PowerPoint‏</vt:lpstr>
      <vt:lpstr> ومن أين أتت ..؟</vt:lpstr>
      <vt:lpstr>لماذا يعتقدون ان مصدر الفيروس من الحيوانات </vt:lpstr>
      <vt:lpstr>מצגת של PowerPoint‏</vt:lpstr>
      <vt:lpstr>מצגת של PowerPoint‏</vt:lpstr>
      <vt:lpstr> ما مدى عدوى فيروس كورونا بالمقارنة بالفيروسات الأخرى؟ كم هي قاتلة؟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كيف نعالج المصابين؟</vt:lpstr>
      <vt:lpstr>מצגת של PowerPoint‏</vt:lpstr>
      <vt:lpstr>هل يوجد تطعيم ضد الفيروس؟</vt:lpstr>
      <vt:lpstr>מצגת של PowerPoint‏</vt:lpstr>
      <vt:lpstr> هل هناك مجموعات سكانية تحتاج إلى توخي الحذر بشكل خاص؟</vt:lpstr>
      <vt:lpstr>מצגת של PowerPoint‏</vt:lpstr>
      <vt:lpstr> ما هو الغرض من سياسة العزلة الاجتماعية والبعد؟</vt:lpstr>
      <vt:lpstr> والمزيد من الإحصائيات - شدة المرض بين المصابين</vt:lpstr>
      <vt:lpstr> من ما يحدث في الصين اليوم - يمكنك أن تكون  متفائلون - الوضع في الصين سيتغير بحلول منتصف مارس 2020 مقارنة ببقية العالم  </vt:lpstr>
      <vt:lpstr> وأخيرا ، شيء عن وسائل الإعلام ....</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קורונה</dc:title>
  <dc:creator>idit</dc:creator>
  <cp:lastModifiedBy>Belal Mnsor</cp:lastModifiedBy>
  <cp:revision>94</cp:revision>
  <dcterms:created xsi:type="dcterms:W3CDTF">2020-03-03T20:40:58Z</dcterms:created>
  <dcterms:modified xsi:type="dcterms:W3CDTF">2020-03-19T20:55:44Z</dcterms:modified>
</cp:coreProperties>
</file>