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Maven Pro" panose="020B0604020202020204" charset="0"/>
      <p:regular r:id="rId30"/>
      <p:bold r:id="rId31"/>
    </p:embeddedFont>
    <p:embeddedFont>
      <p:font typeface="Nuni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4846b97aa_0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g84846b97aa_0_5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6faf6f52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6faf6f5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4846b97aa_0_5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84846b97aa_0_5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84846b97aa_0_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g84846b97aa_0_5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4846b97aa_0_5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g84846b97aa_0_5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4846b97aa_0_6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84846b97aa_0_6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4846b97aa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84846b97aa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4846b97aa_0_6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g84846b97aa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4846b97aa_0_6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g84846b97aa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84846b97aa_0_6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g84846b97aa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4846b97aa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84846b97a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4846b97aa_0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g84846b97aa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6faf68152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g76faf68152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4846b97aa_0_6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g84846b97aa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4846b97aa_0_6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g84846b97aa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4846b97aa_0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g84846b97aa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4846b97aa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g84846b97aa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4846b97aa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g84846b97aa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4846b97aa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g84846b97aa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4846b97aa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4846b97aa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4846b97aa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g84846b97aa_0_4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4846b97aa_0_5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g84846b97aa_0_5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SzPts val="2800"/>
              <a:buNone/>
              <a:defRPr sz="4400">
                <a:solidFill>
                  <a:schemeClr val="dk2"/>
                </a:solidFill>
                <a:latin typeface="Arial"/>
                <a:ea typeface="Arial"/>
                <a:cs typeface="Arial"/>
                <a:sym typeface="Arial"/>
              </a:defRPr>
            </a:lvl1pPr>
            <a:lvl2pPr lvl="1" algn="ctr" rtl="1">
              <a:spcBef>
                <a:spcPts val="0"/>
              </a:spcBef>
              <a:spcAft>
                <a:spcPts val="0"/>
              </a:spcAft>
              <a:buSzPts val="2800"/>
              <a:buNone/>
              <a:defRPr sz="4400">
                <a:solidFill>
                  <a:schemeClr val="dk2"/>
                </a:solidFill>
                <a:latin typeface="Arial"/>
                <a:ea typeface="Arial"/>
                <a:cs typeface="Arial"/>
                <a:sym typeface="Arial"/>
              </a:defRPr>
            </a:lvl2pPr>
            <a:lvl3pPr lvl="2" algn="ctr" rtl="1">
              <a:spcBef>
                <a:spcPts val="0"/>
              </a:spcBef>
              <a:spcAft>
                <a:spcPts val="0"/>
              </a:spcAft>
              <a:buSzPts val="2800"/>
              <a:buNone/>
              <a:defRPr sz="4400">
                <a:solidFill>
                  <a:schemeClr val="dk2"/>
                </a:solidFill>
                <a:latin typeface="Arial"/>
                <a:ea typeface="Arial"/>
                <a:cs typeface="Arial"/>
                <a:sym typeface="Arial"/>
              </a:defRPr>
            </a:lvl3pPr>
            <a:lvl4pPr lvl="3" algn="ctr" rtl="1">
              <a:spcBef>
                <a:spcPts val="0"/>
              </a:spcBef>
              <a:spcAft>
                <a:spcPts val="0"/>
              </a:spcAft>
              <a:buSzPts val="2800"/>
              <a:buNone/>
              <a:defRPr sz="4400">
                <a:solidFill>
                  <a:schemeClr val="dk2"/>
                </a:solidFill>
                <a:latin typeface="Arial"/>
                <a:ea typeface="Arial"/>
                <a:cs typeface="Arial"/>
                <a:sym typeface="Arial"/>
              </a:defRPr>
            </a:lvl4pPr>
            <a:lvl5pPr lvl="4" algn="ctr" rtl="1">
              <a:spcBef>
                <a:spcPts val="0"/>
              </a:spcBef>
              <a:spcAft>
                <a:spcPts val="0"/>
              </a:spcAft>
              <a:buSzPts val="2800"/>
              <a:buNone/>
              <a:defRPr sz="4400">
                <a:solidFill>
                  <a:schemeClr val="dk2"/>
                </a:solidFill>
                <a:latin typeface="Arial"/>
                <a:ea typeface="Arial"/>
                <a:cs typeface="Arial"/>
                <a:sym typeface="Arial"/>
              </a:defRPr>
            </a:lvl5pPr>
            <a:lvl6pPr marL="457200" lvl="5" algn="ctr" rtl="1">
              <a:spcBef>
                <a:spcPts val="0"/>
              </a:spcBef>
              <a:spcAft>
                <a:spcPts val="0"/>
              </a:spcAft>
              <a:buSzPts val="2800"/>
              <a:buNone/>
              <a:defRPr sz="4400">
                <a:solidFill>
                  <a:schemeClr val="dk2"/>
                </a:solidFill>
                <a:latin typeface="Arial"/>
                <a:ea typeface="Arial"/>
                <a:cs typeface="Arial"/>
                <a:sym typeface="Arial"/>
              </a:defRPr>
            </a:lvl6pPr>
            <a:lvl7pPr marL="914400" lvl="6" algn="ctr" rtl="1">
              <a:spcBef>
                <a:spcPts val="0"/>
              </a:spcBef>
              <a:spcAft>
                <a:spcPts val="0"/>
              </a:spcAft>
              <a:buSzPts val="2800"/>
              <a:buNone/>
              <a:defRPr sz="4400">
                <a:solidFill>
                  <a:schemeClr val="dk2"/>
                </a:solidFill>
                <a:latin typeface="Arial"/>
                <a:ea typeface="Arial"/>
                <a:cs typeface="Arial"/>
                <a:sym typeface="Arial"/>
              </a:defRPr>
            </a:lvl7pPr>
            <a:lvl8pPr marL="1371600" lvl="7" algn="ctr" rtl="1">
              <a:spcBef>
                <a:spcPts val="0"/>
              </a:spcBef>
              <a:spcAft>
                <a:spcPts val="0"/>
              </a:spcAft>
              <a:buSzPts val="2800"/>
              <a:buNone/>
              <a:defRPr sz="4400">
                <a:solidFill>
                  <a:schemeClr val="dk2"/>
                </a:solidFill>
                <a:latin typeface="Arial"/>
                <a:ea typeface="Arial"/>
                <a:cs typeface="Arial"/>
                <a:sym typeface="Arial"/>
              </a:defRPr>
            </a:lvl8pPr>
            <a:lvl9pPr marL="1828800" lvl="8" algn="ctr" rtl="1">
              <a:spcBef>
                <a:spcPts val="0"/>
              </a:spcBef>
              <a:spcAft>
                <a:spcPts val="0"/>
              </a:spcAft>
              <a:buSzPts val="2800"/>
              <a:buNone/>
              <a:defRPr sz="4400">
                <a:solidFill>
                  <a:schemeClr val="dk2"/>
                </a:solidFill>
                <a:latin typeface="Arial"/>
                <a:ea typeface="Arial"/>
                <a:cs typeface="Arial"/>
                <a:sym typeface="Arial"/>
              </a:defRPr>
            </a:lvl9pPr>
          </a:lstStyle>
          <a:p>
            <a:endParaRPr/>
          </a:p>
        </p:txBody>
      </p:sp>
      <p:sp>
        <p:nvSpPr>
          <p:cNvPr id="275" name="Google Shape;275;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11150" algn="r" rtl="1">
              <a:spcBef>
                <a:spcPts val="640"/>
              </a:spcBef>
              <a:spcAft>
                <a:spcPts val="0"/>
              </a:spcAft>
              <a:buClr>
                <a:schemeClr val="dk1"/>
              </a:buClr>
              <a:buSzPts val="1300"/>
              <a:buFont typeface="Arial"/>
              <a:buChar char="●"/>
              <a:defRPr sz="3200">
                <a:solidFill>
                  <a:schemeClr val="dk1"/>
                </a:solidFill>
                <a:latin typeface="Arial"/>
                <a:ea typeface="Arial"/>
                <a:cs typeface="Arial"/>
                <a:sym typeface="Arial"/>
              </a:defRPr>
            </a:lvl1pPr>
            <a:lvl2pPr marL="914400" lvl="1" indent="-298450" algn="r" rtl="1">
              <a:spcBef>
                <a:spcPts val="560"/>
              </a:spcBef>
              <a:spcAft>
                <a:spcPts val="0"/>
              </a:spcAft>
              <a:buClr>
                <a:schemeClr val="dk1"/>
              </a:buClr>
              <a:buSzPts val="1100"/>
              <a:buFont typeface="Arial"/>
              <a:buChar char="●"/>
              <a:defRPr sz="2800">
                <a:solidFill>
                  <a:schemeClr val="dk1"/>
                </a:solidFill>
                <a:latin typeface="Arial"/>
                <a:ea typeface="Arial"/>
                <a:cs typeface="Arial"/>
                <a:sym typeface="Arial"/>
              </a:defRPr>
            </a:lvl2pPr>
            <a:lvl3pPr marL="1371600" lvl="2" indent="-298450" algn="r" rtl="1">
              <a:spcBef>
                <a:spcPts val="480"/>
              </a:spcBef>
              <a:spcAft>
                <a:spcPts val="0"/>
              </a:spcAft>
              <a:buClr>
                <a:schemeClr val="dk1"/>
              </a:buClr>
              <a:buSzPts val="1100"/>
              <a:buFont typeface="Arial"/>
              <a:buChar char="●"/>
              <a:defRPr sz="2400">
                <a:solidFill>
                  <a:schemeClr val="dk1"/>
                </a:solidFill>
                <a:latin typeface="Arial"/>
                <a:ea typeface="Arial"/>
                <a:cs typeface="Arial"/>
                <a:sym typeface="Arial"/>
              </a:defRPr>
            </a:lvl3pPr>
            <a:lvl4pPr marL="1828800" lvl="3" indent="-298450" algn="r" rtl="1">
              <a:spcBef>
                <a:spcPts val="400"/>
              </a:spcBef>
              <a:spcAft>
                <a:spcPts val="0"/>
              </a:spcAft>
              <a:buClr>
                <a:schemeClr val="dk1"/>
              </a:buClr>
              <a:buSzPts val="1100"/>
              <a:buFont typeface="Arial"/>
              <a:buChar char="●"/>
              <a:defRPr sz="2000">
                <a:solidFill>
                  <a:schemeClr val="dk1"/>
                </a:solidFill>
                <a:latin typeface="Arial"/>
                <a:ea typeface="Arial"/>
                <a:cs typeface="Arial"/>
                <a:sym typeface="Arial"/>
              </a:defRPr>
            </a:lvl4pPr>
            <a:lvl5pPr marL="2286000" lvl="4" indent="-298450" algn="r" rtl="1">
              <a:spcBef>
                <a:spcPts val="400"/>
              </a:spcBef>
              <a:spcAft>
                <a:spcPts val="0"/>
              </a:spcAft>
              <a:buClr>
                <a:schemeClr val="dk1"/>
              </a:buClr>
              <a:buSzPts val="1100"/>
              <a:buFont typeface="Arial"/>
              <a:buChar char="●"/>
              <a:defRPr sz="2000">
                <a:solidFill>
                  <a:schemeClr val="dk1"/>
                </a:solidFill>
                <a:latin typeface="Arial"/>
                <a:ea typeface="Arial"/>
                <a:cs typeface="Arial"/>
                <a:sym typeface="Arial"/>
              </a:defRPr>
            </a:lvl5pPr>
            <a:lvl6pPr marL="2743200" lvl="5" indent="-298450" algn="r" rtl="1">
              <a:spcBef>
                <a:spcPts val="400"/>
              </a:spcBef>
              <a:spcAft>
                <a:spcPts val="0"/>
              </a:spcAft>
              <a:buClr>
                <a:schemeClr val="dk1"/>
              </a:buClr>
              <a:buSzPts val="1100"/>
              <a:buFont typeface="Arial"/>
              <a:buChar char="●"/>
              <a:defRPr sz="2000">
                <a:solidFill>
                  <a:schemeClr val="dk1"/>
                </a:solidFill>
                <a:latin typeface="Arial"/>
                <a:ea typeface="Arial"/>
                <a:cs typeface="Arial"/>
                <a:sym typeface="Arial"/>
              </a:defRPr>
            </a:lvl6pPr>
            <a:lvl7pPr marL="3200400" lvl="6" indent="-298450" algn="r" rtl="1">
              <a:spcBef>
                <a:spcPts val="400"/>
              </a:spcBef>
              <a:spcAft>
                <a:spcPts val="0"/>
              </a:spcAft>
              <a:buClr>
                <a:schemeClr val="dk1"/>
              </a:buClr>
              <a:buSzPts val="1100"/>
              <a:buFont typeface="Arial"/>
              <a:buChar char="●"/>
              <a:defRPr sz="2000">
                <a:solidFill>
                  <a:schemeClr val="dk1"/>
                </a:solidFill>
                <a:latin typeface="Arial"/>
                <a:ea typeface="Arial"/>
                <a:cs typeface="Arial"/>
                <a:sym typeface="Arial"/>
              </a:defRPr>
            </a:lvl7pPr>
            <a:lvl8pPr marL="3657600" lvl="7" indent="-298450" algn="r" rtl="1">
              <a:spcBef>
                <a:spcPts val="400"/>
              </a:spcBef>
              <a:spcAft>
                <a:spcPts val="0"/>
              </a:spcAft>
              <a:buClr>
                <a:schemeClr val="dk1"/>
              </a:buClr>
              <a:buSzPts val="1100"/>
              <a:buFont typeface="Arial"/>
              <a:buChar char="●"/>
              <a:defRPr sz="2000">
                <a:solidFill>
                  <a:schemeClr val="dk1"/>
                </a:solidFill>
                <a:latin typeface="Arial"/>
                <a:ea typeface="Arial"/>
                <a:cs typeface="Arial"/>
                <a:sym typeface="Arial"/>
              </a:defRPr>
            </a:lvl8pPr>
            <a:lvl9pPr marL="4114800" lvl="8" indent="-298450" algn="r" rtl="1">
              <a:spcBef>
                <a:spcPts val="400"/>
              </a:spcBef>
              <a:spcAft>
                <a:spcPts val="0"/>
              </a:spcAft>
              <a:buClr>
                <a:schemeClr val="dk1"/>
              </a:buClr>
              <a:buSzPts val="11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hM5b_K-tTL0"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5OvgQW6FG4"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hyperlink" Target="http://www.youtube.com/watch?v=_5OvgQW6FG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yyous.com/rootfolder_ar/ivf_photos_ar.ht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iw" dirty="0">
                <a:cs typeface="+mj-cs"/>
              </a:rPr>
              <a:t>الاخصاب عند الكائنات</a:t>
            </a:r>
            <a:endParaRPr dirty="0">
              <a:cs typeface="+mj-cs"/>
            </a:endParaRPr>
          </a:p>
        </p:txBody>
      </p:sp>
      <p:sp>
        <p:nvSpPr>
          <p:cNvPr id="281" name="Google Shape;281;p14"/>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
                <a:cs typeface="+mj-cs"/>
              </a:rPr>
              <a:t>الثامن- صفحات الكتاب علم الاحياء- مطاح 92حتى 108</a:t>
            </a:r>
            <a:endParaRPr>
              <a:cs typeface="+mj-cs"/>
            </a:endParaRPr>
          </a:p>
          <a:p>
            <a:pPr marL="0" lvl="0" indent="0" algn="r" rtl="1">
              <a:spcBef>
                <a:spcPts val="0"/>
              </a:spcBef>
              <a:spcAft>
                <a:spcPts val="0"/>
              </a:spcAft>
              <a:buNone/>
            </a:pPr>
            <a:r>
              <a:rPr lang="iw">
                <a:cs typeface="+mj-cs"/>
              </a:rPr>
              <a:t>(99-101 عند النبات  غير داخل له درس خاص بالنبات)</a:t>
            </a:r>
            <a:endParaRPr>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a:xfrm>
            <a:off x="457200" y="154483"/>
            <a:ext cx="8229600" cy="6429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0" i="0" u="none" strike="noStrike" cap="none">
                <a:solidFill>
                  <a:srgbClr val="C00000"/>
                </a:solidFill>
                <a:latin typeface="Arial"/>
                <a:ea typeface="Arial"/>
                <a:cs typeface="Arial"/>
                <a:sym typeface="Arial"/>
              </a:rPr>
              <a:t>الاخصاب الخارجي عند الحيوانات</a:t>
            </a:r>
            <a:endParaRPr sz="4400" b="0" i="0" u="none" strike="noStrike" cap="none">
              <a:solidFill>
                <a:schemeClr val="dk2"/>
              </a:solidFill>
              <a:latin typeface="Arial"/>
              <a:ea typeface="Arial"/>
              <a:cs typeface="Arial"/>
              <a:sym typeface="Arial"/>
            </a:endParaRPr>
          </a:p>
        </p:txBody>
      </p:sp>
      <p:sp>
        <p:nvSpPr>
          <p:cNvPr id="364" name="Google Shape;364;p23"/>
          <p:cNvSpPr txBox="1">
            <a:spLocks noGrp="1"/>
          </p:cNvSpPr>
          <p:nvPr>
            <p:ph type="body" idx="1"/>
          </p:nvPr>
        </p:nvSpPr>
        <p:spPr>
          <a:xfrm>
            <a:off x="457200" y="900132"/>
            <a:ext cx="8229600" cy="3922500"/>
          </a:xfrm>
          <a:prstGeom prst="rect">
            <a:avLst/>
          </a:prstGeom>
          <a:noFill/>
          <a:ln>
            <a:noFill/>
          </a:ln>
        </p:spPr>
        <p:txBody>
          <a:bodyPr spcFirstLastPara="1" wrap="square" lIns="91425" tIns="45700" rIns="91425" bIns="45700" anchor="t" anchorCtr="0">
            <a:noAutofit/>
          </a:bodyPr>
          <a:lstStyle/>
          <a:p>
            <a:pPr marL="0" marR="0" lvl="0" indent="25400" algn="r" rtl="1">
              <a:spcBef>
                <a:spcPts val="640"/>
              </a:spcBef>
              <a:spcAft>
                <a:spcPts val="0"/>
              </a:spcAft>
              <a:buClr>
                <a:schemeClr val="dk1"/>
              </a:buClr>
              <a:buSzPts val="1300"/>
              <a:buFont typeface="Arial"/>
              <a:buChar char="●"/>
            </a:pPr>
            <a:r>
              <a:rPr lang="iw" sz="2400" b="0" i="0" u="none" strike="noStrike" cap="none">
                <a:solidFill>
                  <a:schemeClr val="dk1"/>
                </a:solidFill>
                <a:latin typeface="Arial"/>
                <a:ea typeface="Arial"/>
                <a:cs typeface="Arial"/>
                <a:sym typeface="Arial"/>
              </a:rPr>
              <a:t>يحدث هذا النوع من الاخصاب في المحيط المائي فقط مثل عند الاسماك والبرمائيات .</a:t>
            </a:r>
            <a:endParaRPr sz="1400" b="0" i="0" u="none" strike="noStrike" cap="none">
              <a:solidFill>
                <a:schemeClr val="dk1"/>
              </a:solidFill>
              <a:latin typeface="Arial"/>
              <a:ea typeface="Arial"/>
              <a:cs typeface="Arial"/>
              <a:sym typeface="Arial"/>
            </a:endParaRPr>
          </a:p>
          <a:p>
            <a:pPr marL="0" marR="0" lvl="0" indent="0" algn="r" rtl="1">
              <a:spcBef>
                <a:spcPts val="640"/>
              </a:spcBef>
              <a:spcAft>
                <a:spcPts val="0"/>
              </a:spcAft>
              <a:buNone/>
            </a:pPr>
            <a:endParaRPr sz="1400" b="0" i="0" u="none" strike="noStrike" cap="none">
              <a:solidFill>
                <a:schemeClr val="dk1"/>
              </a:solidFill>
              <a:latin typeface="Arial"/>
              <a:ea typeface="Arial"/>
              <a:cs typeface="Arial"/>
              <a:sym typeface="Arial"/>
            </a:endParaRPr>
          </a:p>
          <a:p>
            <a:pPr marL="0" marR="0" lvl="0" indent="25400" algn="r" rtl="1">
              <a:spcBef>
                <a:spcPts val="640"/>
              </a:spcBef>
              <a:spcAft>
                <a:spcPts val="0"/>
              </a:spcAft>
              <a:buClr>
                <a:schemeClr val="dk1"/>
              </a:buClr>
              <a:buSzPts val="1300"/>
              <a:buFont typeface="Arial"/>
              <a:buChar char="●"/>
            </a:pPr>
            <a:r>
              <a:rPr lang="iw" sz="2400" b="0" i="0" u="none" strike="noStrike" cap="none">
                <a:solidFill>
                  <a:schemeClr val="dk1"/>
                </a:solidFill>
                <a:latin typeface="Arial"/>
                <a:ea typeface="Arial"/>
                <a:cs typeface="Arial"/>
                <a:sym typeface="Arial"/>
              </a:rPr>
              <a:t>لا يشترط هذا الاخصاب على وجود تلامس مباشر بين الذكر والانثى.</a:t>
            </a:r>
            <a:endParaRPr sz="1400" b="0" i="0" u="none" strike="noStrike" cap="none">
              <a:solidFill>
                <a:schemeClr val="dk1"/>
              </a:solidFill>
              <a:latin typeface="Arial"/>
              <a:ea typeface="Arial"/>
              <a:cs typeface="Arial"/>
              <a:sym typeface="Arial"/>
            </a:endParaRPr>
          </a:p>
          <a:p>
            <a:pPr marL="0" marR="0" lvl="0" indent="0" algn="r" rtl="1">
              <a:spcBef>
                <a:spcPts val="640"/>
              </a:spcBef>
              <a:spcAft>
                <a:spcPts val="0"/>
              </a:spcAft>
              <a:buNone/>
            </a:pPr>
            <a:endParaRPr sz="1400" b="0" i="0" u="none" strike="noStrike" cap="none">
              <a:solidFill>
                <a:schemeClr val="dk1"/>
              </a:solidFill>
              <a:latin typeface="Arial"/>
              <a:ea typeface="Arial"/>
              <a:cs typeface="Arial"/>
              <a:sym typeface="Arial"/>
            </a:endParaRPr>
          </a:p>
          <a:p>
            <a:pPr marL="0" marR="0" lvl="0" indent="25400" algn="r" rtl="1">
              <a:spcBef>
                <a:spcPts val="640"/>
              </a:spcBef>
              <a:spcAft>
                <a:spcPts val="0"/>
              </a:spcAft>
              <a:buClr>
                <a:schemeClr val="dk1"/>
              </a:buClr>
              <a:buSzPts val="1300"/>
              <a:buFont typeface="Arial"/>
              <a:buChar char="●"/>
            </a:pPr>
            <a:r>
              <a:rPr lang="iw" sz="2400" b="0" i="0" u="none" strike="noStrike" cap="none">
                <a:solidFill>
                  <a:schemeClr val="dk1"/>
                </a:solidFill>
                <a:latin typeface="Arial"/>
                <a:ea typeface="Arial"/>
                <a:cs typeface="Arial"/>
                <a:sym typeface="Arial"/>
              </a:rPr>
              <a:t>لكي يكون الاخصاب الخارجي ممكنا يجب افراز خلايا تكاثر ذكرية وانثوية </a:t>
            </a:r>
            <a:r>
              <a:rPr lang="iw" sz="2400" b="0" i="0" u="sng" strike="noStrike" cap="none">
                <a:solidFill>
                  <a:srgbClr val="FF0000"/>
                </a:solidFill>
                <a:latin typeface="Arial"/>
                <a:ea typeface="Arial"/>
                <a:cs typeface="Arial"/>
                <a:sym typeface="Arial"/>
              </a:rPr>
              <a:t>باعداد كبيره جدا وفي محيط قريب وبنفس الوقت </a:t>
            </a:r>
            <a:r>
              <a:rPr lang="iw" sz="2400" b="0" i="0" u="none" strike="noStrike" cap="none">
                <a:solidFill>
                  <a:schemeClr val="dk1"/>
                </a:solidFill>
                <a:latin typeface="Arial"/>
                <a:ea typeface="Arial"/>
                <a:cs typeface="Arial"/>
                <a:sym typeface="Arial"/>
              </a:rPr>
              <a:t>من قبل الحيوانات التي تتميز بهذا النوع من الاخصاب .  عدد الخلايا التكاثريه اكبر بالاخصاب الخارجي لزيادة </a:t>
            </a:r>
            <a:r>
              <a:rPr lang="iw" sz="2400"/>
              <a:t>احتمالالاخصاب.</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4"/>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 sz="4200" b="0">
                <a:solidFill>
                  <a:srgbClr val="CC4125"/>
                </a:solidFill>
              </a:rPr>
              <a:t>التكاثر عند البرمائيات</a:t>
            </a:r>
            <a:endParaRPr>
              <a:solidFill>
                <a:srgbClr val="CC4125"/>
              </a:solidFill>
            </a:endParaRPr>
          </a:p>
        </p:txBody>
      </p:sp>
      <p:sp>
        <p:nvSpPr>
          <p:cNvPr id="370" name="Google Shape;370;p24"/>
          <p:cNvSpPr txBox="1">
            <a:spLocks noGrp="1"/>
          </p:cNvSpPr>
          <p:nvPr>
            <p:ph type="body" idx="1"/>
          </p:nvPr>
        </p:nvSpPr>
        <p:spPr>
          <a:xfrm>
            <a:off x="4257150" y="926700"/>
            <a:ext cx="4805700" cy="4216800"/>
          </a:xfrm>
          <a:prstGeom prst="rect">
            <a:avLst/>
          </a:prstGeom>
        </p:spPr>
        <p:txBody>
          <a:bodyPr spcFirstLastPara="1" wrap="square" lIns="91425" tIns="91425" rIns="91425" bIns="91425" anchor="t" anchorCtr="0">
            <a:noAutofit/>
          </a:bodyPr>
          <a:lstStyle/>
          <a:p>
            <a:pPr marL="0" lvl="0" indent="0" algn="r" rtl="1">
              <a:spcBef>
                <a:spcPts val="1000"/>
              </a:spcBef>
              <a:spcAft>
                <a:spcPts val="0"/>
              </a:spcAft>
              <a:buNone/>
            </a:pPr>
            <a:r>
              <a:rPr lang="iw" sz="2400">
                <a:solidFill>
                  <a:srgbClr val="B45F06"/>
                </a:solidFill>
              </a:rPr>
              <a:t>برمائيات Amphibian = ثنائي الحياة وهم السلمندرات والضفادع</a:t>
            </a:r>
            <a:endParaRPr sz="2400">
              <a:solidFill>
                <a:srgbClr val="B45F06"/>
              </a:solidFill>
            </a:endParaRPr>
          </a:p>
          <a:p>
            <a:pPr marL="0" lvl="0" indent="0" algn="r" rtl="1">
              <a:spcBef>
                <a:spcPts val="1000"/>
              </a:spcBef>
              <a:spcAft>
                <a:spcPts val="0"/>
              </a:spcAft>
              <a:buNone/>
            </a:pPr>
            <a:r>
              <a:rPr lang="iw" sz="2400">
                <a:solidFill>
                  <a:srgbClr val="B45F06"/>
                </a:solidFill>
              </a:rPr>
              <a:t>تقسم مرحلة حياتهم الى مرحلتين :</a:t>
            </a:r>
            <a:endParaRPr sz="2400">
              <a:solidFill>
                <a:srgbClr val="B45F06"/>
              </a:solidFill>
            </a:endParaRPr>
          </a:p>
          <a:p>
            <a:pPr marL="0" lvl="0" indent="0" algn="r" rtl="1">
              <a:spcBef>
                <a:spcPts val="1000"/>
              </a:spcBef>
              <a:spcAft>
                <a:spcPts val="0"/>
              </a:spcAft>
              <a:buNone/>
            </a:pPr>
            <a:r>
              <a:rPr lang="iw" sz="2400">
                <a:solidFill>
                  <a:srgbClr val="B45F06"/>
                </a:solidFill>
              </a:rPr>
              <a:t>مرحلة الجنين المستقل : شرغوفاً – يعيش داخل الماء, كيف يعيش ويتأقلم في هذه البيئة ؟</a:t>
            </a:r>
            <a:endParaRPr sz="2400">
              <a:solidFill>
                <a:srgbClr val="B45F06"/>
              </a:solidFill>
            </a:endParaRPr>
          </a:p>
          <a:p>
            <a:pPr marL="0" lvl="0" indent="0" algn="r" rtl="1">
              <a:spcBef>
                <a:spcPts val="1000"/>
              </a:spcBef>
              <a:spcAft>
                <a:spcPts val="0"/>
              </a:spcAft>
              <a:buNone/>
            </a:pPr>
            <a:r>
              <a:rPr lang="iw" sz="2400">
                <a:solidFill>
                  <a:srgbClr val="B45F06"/>
                </a:solidFill>
              </a:rPr>
              <a:t>مرحلة الكائن البالغ الذي يعيش على اليابسة </a:t>
            </a:r>
            <a:endParaRPr sz="2400">
              <a:solidFill>
                <a:srgbClr val="B45F06"/>
              </a:solidFill>
            </a:endParaRPr>
          </a:p>
          <a:p>
            <a:pPr marL="0" lvl="0" indent="0" algn="l" rtl="0">
              <a:spcBef>
                <a:spcPts val="640"/>
              </a:spcBef>
              <a:spcAft>
                <a:spcPts val="0"/>
              </a:spcAft>
              <a:buNone/>
            </a:pPr>
            <a:endParaRPr/>
          </a:p>
        </p:txBody>
      </p:sp>
      <p:pic>
        <p:nvPicPr>
          <p:cNvPr id="371" name="Google Shape;371;p24"/>
          <p:cNvPicPr preferRelativeResize="0"/>
          <p:nvPr/>
        </p:nvPicPr>
        <p:blipFill>
          <a:blip r:embed="rId3">
            <a:alphaModFix/>
          </a:blip>
          <a:stretch>
            <a:fillRect/>
          </a:stretch>
        </p:blipFill>
        <p:spPr>
          <a:xfrm>
            <a:off x="151863" y="1063363"/>
            <a:ext cx="4105275" cy="3609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5"/>
          <p:cNvSpPr txBox="1">
            <a:spLocks noGrp="1"/>
          </p:cNvSpPr>
          <p:nvPr>
            <p:ph type="title"/>
          </p:nvPr>
        </p:nvSpPr>
        <p:spPr>
          <a:xfrm>
            <a:off x="500062" y="0"/>
            <a:ext cx="8229600" cy="705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0" i="0" u="none" strike="noStrike" cap="none">
                <a:solidFill>
                  <a:srgbClr val="C00000"/>
                </a:solidFill>
                <a:latin typeface="Arial"/>
                <a:ea typeface="Arial"/>
                <a:cs typeface="Arial"/>
                <a:sym typeface="Arial"/>
              </a:rPr>
              <a:t>الاخصاب الداخلي عند الحيوانات </a:t>
            </a:r>
            <a:endParaRPr sz="4400" b="0" i="0" u="none" strike="noStrike" cap="none">
              <a:solidFill>
                <a:schemeClr val="dk2"/>
              </a:solidFill>
              <a:latin typeface="Arial"/>
              <a:ea typeface="Arial"/>
              <a:cs typeface="Arial"/>
              <a:sym typeface="Arial"/>
            </a:endParaRPr>
          </a:p>
        </p:txBody>
      </p:sp>
      <p:sp>
        <p:nvSpPr>
          <p:cNvPr id="377" name="Google Shape;377;p25"/>
          <p:cNvSpPr txBox="1">
            <a:spLocks noGrp="1"/>
          </p:cNvSpPr>
          <p:nvPr>
            <p:ph type="body" idx="1"/>
          </p:nvPr>
        </p:nvSpPr>
        <p:spPr>
          <a:xfrm>
            <a:off x="571500" y="642938"/>
            <a:ext cx="8229600" cy="42861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Arial"/>
                <a:sym typeface="Arial"/>
              </a:rPr>
              <a:t>يحدث هذا النوع من الاخصاب عند الحيوانات التي تعيش على اليابسة مثل الزواحف, الطيور, الثدييات و الحشرات .</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None/>
            </a:pP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Arial"/>
                <a:sym typeface="Arial"/>
              </a:rPr>
              <a:t>تتم عملية الاخصاب هذه من خلال عملية </a:t>
            </a:r>
            <a:r>
              <a:rPr lang="iw" sz="2800" b="0" i="0" u="none" strike="noStrike" cap="none">
                <a:solidFill>
                  <a:srgbClr val="FF0000"/>
                </a:solidFill>
                <a:latin typeface="Arial"/>
                <a:ea typeface="Arial"/>
                <a:cs typeface="Arial"/>
                <a:sym typeface="Arial"/>
              </a:rPr>
              <a:t>التزاوج</a:t>
            </a:r>
            <a:r>
              <a:rPr lang="iw" sz="2800" b="0" i="0" u="none" strike="noStrike" cap="none">
                <a:solidFill>
                  <a:schemeClr val="dk1"/>
                </a:solidFill>
                <a:latin typeface="Arial"/>
                <a:ea typeface="Arial"/>
                <a:cs typeface="Arial"/>
                <a:sym typeface="Arial"/>
              </a:rPr>
              <a:t> </a:t>
            </a:r>
            <a:r>
              <a:rPr lang="iw" sz="2800"/>
              <a:t> وداخل الجسم</a:t>
            </a:r>
            <a:r>
              <a:rPr lang="iw" sz="2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None/>
            </a:pP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Arial"/>
                <a:sym typeface="Arial"/>
              </a:rPr>
              <a:t>بهذه الطريقة نضمن بقاء خلايا التكاثر في بيئة رطبة مما يزيد من امكانية حصول الاخصاب .</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6"/>
          <p:cNvSpPr txBox="1">
            <a:spLocks noGrp="1"/>
          </p:cNvSpPr>
          <p:nvPr>
            <p:ph type="title"/>
          </p:nvPr>
        </p:nvSpPr>
        <p:spPr>
          <a:xfrm>
            <a:off x="604550" y="236853"/>
            <a:ext cx="8229600" cy="466980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Clr>
                <a:schemeClr val="dk2"/>
              </a:buClr>
              <a:buFont typeface="Arial"/>
              <a:buNone/>
            </a:pPr>
            <a:r>
              <a:rPr lang="iw" sz="2300" i="0" u="none" strike="noStrike" cap="none">
                <a:solidFill>
                  <a:schemeClr val="dk2"/>
                </a:solidFill>
              </a:rPr>
              <a:t>اكتب الجمل التالية في الجدول الذي امامك في مكانها المناسب :</a:t>
            </a:r>
            <a:br>
              <a:rPr lang="iw" sz="2300" b="0" i="0" u="none" strike="noStrike" cap="none">
                <a:solidFill>
                  <a:schemeClr val="dk2"/>
                </a:solidFill>
                <a:latin typeface="Arial"/>
                <a:ea typeface="Arial"/>
                <a:cs typeface="Arial"/>
                <a:sym typeface="Arial"/>
              </a:rPr>
            </a:b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1. يحصل الاخصاب خارج جسم الانثى . </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2. يحصل الاخصاب داخل جسم الانثى . </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3. لا توجد فيه حاجة للتزاوج .            </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4. يحدث عند الاسماك والبرمائيات .     </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5. يحدث عند الحيوانات التي تعيش على اليابسة.</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6. لا يتم الا بوجود تزواج .</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7. </a:t>
            </a:r>
            <a:r>
              <a:rPr lang="iw" sz="2300" b="0"/>
              <a:t>عدد الخلايا التكاثرية يكون اقل</a:t>
            </a:r>
            <a:r>
              <a:rPr lang="iw" sz="2300" b="0" i="0" u="none" strike="noStrike" cap="none">
                <a:solidFill>
                  <a:schemeClr val="dk2"/>
                </a:solidFill>
                <a:latin typeface="Arial"/>
                <a:ea typeface="Arial"/>
                <a:cs typeface="Arial"/>
                <a:sym typeface="Arial"/>
              </a:rPr>
              <a:t>.</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8.</a:t>
            </a:r>
            <a:r>
              <a:rPr lang="iw" sz="2100" b="0">
                <a:solidFill>
                  <a:srgbClr val="000000"/>
                </a:solidFill>
              </a:rPr>
              <a:t>لا يشترط هذا الاخصاب على وجود تلامس مباشر بين الذكر والانثى.</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9. يتطلب حصوله بيئة رطبة .</a:t>
            </a:r>
            <a:br>
              <a:rPr lang="iw" sz="2300" b="0" i="0" u="none" strike="noStrike" cap="none">
                <a:solidFill>
                  <a:schemeClr val="dk2"/>
                </a:solidFill>
                <a:latin typeface="Arial"/>
                <a:ea typeface="Arial"/>
                <a:cs typeface="Arial"/>
                <a:sym typeface="Arial"/>
              </a:rPr>
            </a:br>
            <a:r>
              <a:rPr lang="iw" sz="2300" b="0" i="0" u="none" strike="noStrike" cap="none">
                <a:solidFill>
                  <a:schemeClr val="dk2"/>
                </a:solidFill>
                <a:latin typeface="Arial"/>
                <a:ea typeface="Arial"/>
                <a:cs typeface="Arial"/>
                <a:sym typeface="Arial"/>
              </a:rPr>
              <a:t>10. يجب ان يتم افراز خلايا التكاثر فيه بكميات كبيرة جدا وبنفس الوقت وبمحيط قريب .</a:t>
            </a:r>
            <a:endParaRPr sz="3900" b="0" i="0" u="none" strike="noStrike" cap="non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7"/>
          <p:cNvSpPr txBox="1">
            <a:spLocks noGrp="1"/>
          </p:cNvSpPr>
          <p:nvPr>
            <p:ph type="title"/>
          </p:nvPr>
        </p:nvSpPr>
        <p:spPr>
          <a:xfrm>
            <a:off x="500062" y="0"/>
            <a:ext cx="8229600" cy="8574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3600" b="0" i="0" u="none" strike="noStrike" cap="none">
                <a:solidFill>
                  <a:schemeClr val="dk2"/>
                </a:solidFill>
                <a:latin typeface="Arial"/>
                <a:ea typeface="Arial"/>
                <a:cs typeface="Arial"/>
                <a:sym typeface="Arial"/>
              </a:rPr>
              <a:t>جدول يقارن بين عملية الاخصاب الداخلي والخارجي .</a:t>
            </a:r>
            <a:endParaRPr sz="4400" b="0" i="0" u="none" strike="noStrike" cap="none">
              <a:solidFill>
                <a:schemeClr val="dk2"/>
              </a:solidFill>
              <a:latin typeface="Arial"/>
              <a:ea typeface="Arial"/>
              <a:cs typeface="Arial"/>
              <a:sym typeface="Arial"/>
            </a:endParaRPr>
          </a:p>
        </p:txBody>
      </p:sp>
      <p:grpSp>
        <p:nvGrpSpPr>
          <p:cNvPr id="388" name="Google Shape;388;p27"/>
          <p:cNvGrpSpPr/>
          <p:nvPr/>
        </p:nvGrpSpPr>
        <p:grpSpPr>
          <a:xfrm>
            <a:off x="500062" y="954881"/>
            <a:ext cx="8229600" cy="4027950"/>
            <a:chOff x="500062" y="1273175"/>
            <a:chExt cx="8229600" cy="5370600"/>
          </a:xfrm>
        </p:grpSpPr>
        <p:sp>
          <p:nvSpPr>
            <p:cNvPr id="389" name="Google Shape;389;p27"/>
            <p:cNvSpPr txBox="1"/>
            <p:nvPr/>
          </p:nvSpPr>
          <p:spPr>
            <a:xfrm>
              <a:off x="4614862" y="1273175"/>
              <a:ext cx="4114800" cy="766800"/>
            </a:xfrm>
            <a:prstGeom prst="rect">
              <a:avLst/>
            </a:prstGeom>
            <a:solidFill>
              <a:srgbClr val="FF99CC"/>
            </a:solidFill>
            <a:ln>
              <a:noFill/>
            </a:ln>
          </p:spPr>
          <p:txBody>
            <a:bodyPr spcFirstLastPara="1" wrap="square" lIns="91425" tIns="45725" rIns="91425" bIns="45725" anchor="t" anchorCtr="0">
              <a:noAutofit/>
            </a:bodyPr>
            <a:lstStyle/>
            <a:p>
              <a:pPr marL="0" marR="0" lvl="0" indent="0" algn="ctr" rtl="0">
                <a:spcBef>
                  <a:spcPts val="0"/>
                </a:spcBef>
                <a:spcAft>
                  <a:spcPts val="0"/>
                </a:spcAft>
                <a:buFont typeface="Arial"/>
                <a:buNone/>
              </a:pPr>
              <a:r>
                <a:rPr lang="iw" sz="2800" b="1" i="0" u="none" strike="noStrike" cap="none">
                  <a:solidFill>
                    <a:srgbClr val="800080"/>
                  </a:solidFill>
                  <a:latin typeface="Arial"/>
                  <a:ea typeface="Arial"/>
                  <a:cs typeface="Arial"/>
                  <a:sym typeface="Arial"/>
                </a:rPr>
                <a:t>اخصاب داخلي</a:t>
              </a:r>
              <a:endParaRPr/>
            </a:p>
          </p:txBody>
        </p:sp>
        <p:sp>
          <p:nvSpPr>
            <p:cNvPr id="390" name="Google Shape;390;p27"/>
            <p:cNvSpPr txBox="1"/>
            <p:nvPr/>
          </p:nvSpPr>
          <p:spPr>
            <a:xfrm>
              <a:off x="500062" y="1273175"/>
              <a:ext cx="4114800" cy="766800"/>
            </a:xfrm>
            <a:prstGeom prst="rect">
              <a:avLst/>
            </a:prstGeom>
            <a:solidFill>
              <a:srgbClr val="FF99CC"/>
            </a:solidFill>
            <a:ln>
              <a:noFill/>
            </a:ln>
          </p:spPr>
          <p:txBody>
            <a:bodyPr spcFirstLastPara="1" wrap="square" lIns="91425" tIns="45725" rIns="91425" bIns="45725" anchor="t" anchorCtr="0">
              <a:noAutofit/>
            </a:bodyPr>
            <a:lstStyle/>
            <a:p>
              <a:pPr marL="0" marR="0" lvl="0" indent="0" algn="ctr" rtl="0">
                <a:spcBef>
                  <a:spcPts val="0"/>
                </a:spcBef>
                <a:spcAft>
                  <a:spcPts val="0"/>
                </a:spcAft>
                <a:buFont typeface="Arial"/>
                <a:buNone/>
              </a:pPr>
              <a:r>
                <a:rPr lang="iw" sz="2800" b="1" i="0" u="none" strike="noStrike" cap="none">
                  <a:solidFill>
                    <a:srgbClr val="800080"/>
                  </a:solidFill>
                  <a:latin typeface="Arial"/>
                  <a:ea typeface="Arial"/>
                  <a:cs typeface="Arial"/>
                  <a:sym typeface="Arial"/>
                </a:rPr>
                <a:t>اخصاب خارجي</a:t>
              </a:r>
              <a:endParaRPr/>
            </a:p>
          </p:txBody>
        </p:sp>
        <p:sp>
          <p:nvSpPr>
            <p:cNvPr id="391" name="Google Shape;391;p27"/>
            <p:cNvSpPr txBox="1"/>
            <p:nvPr/>
          </p:nvSpPr>
          <p:spPr>
            <a:xfrm>
              <a:off x="4614862" y="2039937"/>
              <a:ext cx="4114800" cy="7683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2" name="Google Shape;392;p27"/>
            <p:cNvSpPr txBox="1"/>
            <p:nvPr/>
          </p:nvSpPr>
          <p:spPr>
            <a:xfrm>
              <a:off x="500062" y="2039937"/>
              <a:ext cx="4114800" cy="7683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3" name="Google Shape;393;p27"/>
            <p:cNvSpPr txBox="1"/>
            <p:nvPr/>
          </p:nvSpPr>
          <p:spPr>
            <a:xfrm>
              <a:off x="4614862" y="2808287"/>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4" name="Google Shape;394;p27"/>
            <p:cNvSpPr txBox="1"/>
            <p:nvPr/>
          </p:nvSpPr>
          <p:spPr>
            <a:xfrm>
              <a:off x="500062" y="2808287"/>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5" name="Google Shape;395;p27"/>
            <p:cNvSpPr txBox="1"/>
            <p:nvPr/>
          </p:nvSpPr>
          <p:spPr>
            <a:xfrm>
              <a:off x="4614862" y="3575050"/>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6" name="Google Shape;396;p27"/>
            <p:cNvSpPr txBox="1"/>
            <p:nvPr/>
          </p:nvSpPr>
          <p:spPr>
            <a:xfrm>
              <a:off x="500062" y="3575050"/>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7" name="Google Shape;397;p27"/>
            <p:cNvSpPr txBox="1"/>
            <p:nvPr/>
          </p:nvSpPr>
          <p:spPr>
            <a:xfrm>
              <a:off x="4614862" y="4341812"/>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8" name="Google Shape;398;p27"/>
            <p:cNvSpPr txBox="1"/>
            <p:nvPr/>
          </p:nvSpPr>
          <p:spPr>
            <a:xfrm>
              <a:off x="500062" y="4341812"/>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99" name="Google Shape;399;p27"/>
            <p:cNvSpPr txBox="1"/>
            <p:nvPr/>
          </p:nvSpPr>
          <p:spPr>
            <a:xfrm>
              <a:off x="4614862" y="5108575"/>
              <a:ext cx="4114800" cy="7683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400" name="Google Shape;400;p27"/>
            <p:cNvSpPr txBox="1"/>
            <p:nvPr/>
          </p:nvSpPr>
          <p:spPr>
            <a:xfrm>
              <a:off x="500062" y="5108575"/>
              <a:ext cx="4114800" cy="7683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401" name="Google Shape;401;p27"/>
            <p:cNvSpPr txBox="1"/>
            <p:nvPr/>
          </p:nvSpPr>
          <p:spPr>
            <a:xfrm>
              <a:off x="4614862" y="5876925"/>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402" name="Google Shape;402;p27"/>
            <p:cNvSpPr txBox="1"/>
            <p:nvPr/>
          </p:nvSpPr>
          <p:spPr>
            <a:xfrm>
              <a:off x="500062" y="5876925"/>
              <a:ext cx="4114800" cy="766800"/>
            </a:xfrm>
            <a:prstGeom prst="rect">
              <a:avLst/>
            </a:prstGeom>
            <a:solidFill>
              <a:srgbClr val="CC99FF"/>
            </a:solidFill>
            <a:ln>
              <a:noFill/>
            </a:ln>
          </p:spPr>
          <p:txBody>
            <a:bodyPr spcFirstLastPara="1" wrap="square" lIns="91425" tIns="45725" rIns="91425" bIns="45725" anchor="t" anchorCtr="0">
              <a:noAutofit/>
            </a:bodyPr>
            <a:lstStyle/>
            <a:p>
              <a:pPr marL="0" lvl="0" indent="0" algn="l" rtl="0">
                <a:spcBef>
                  <a:spcPts val="0"/>
                </a:spcBef>
                <a:spcAft>
                  <a:spcPts val="0"/>
                </a:spcAft>
                <a:buNone/>
              </a:pPr>
              <a:endParaRPr/>
            </a:p>
          </p:txBody>
        </p:sp>
        <p:cxnSp>
          <p:nvCxnSpPr>
            <p:cNvPr id="403" name="Google Shape;403;p27"/>
            <p:cNvCxnSpPr/>
            <p:nvPr/>
          </p:nvCxnSpPr>
          <p:spPr>
            <a:xfrm>
              <a:off x="4614862" y="1273175"/>
              <a:ext cx="0" cy="5370600"/>
            </a:xfrm>
            <a:prstGeom prst="straightConnector1">
              <a:avLst/>
            </a:prstGeom>
            <a:noFill/>
            <a:ln w="12700" cap="rnd" cmpd="sng">
              <a:solidFill>
                <a:schemeClr val="lt1"/>
              </a:solidFill>
              <a:prstDash val="solid"/>
              <a:miter lim="8000"/>
              <a:headEnd type="none" w="sm" len="sm"/>
              <a:tailEnd type="none" w="sm" len="sm"/>
            </a:ln>
          </p:spPr>
        </p:cxnSp>
        <p:cxnSp>
          <p:nvCxnSpPr>
            <p:cNvPr id="404" name="Google Shape;404;p27"/>
            <p:cNvCxnSpPr/>
            <p:nvPr/>
          </p:nvCxnSpPr>
          <p:spPr>
            <a:xfrm>
              <a:off x="500062" y="2039937"/>
              <a:ext cx="8229600" cy="0"/>
            </a:xfrm>
            <a:prstGeom prst="straightConnector1">
              <a:avLst/>
            </a:prstGeom>
            <a:noFill/>
            <a:ln w="38100" cap="rnd" cmpd="sng">
              <a:solidFill>
                <a:schemeClr val="lt1"/>
              </a:solidFill>
              <a:prstDash val="solid"/>
              <a:miter lim="8000"/>
              <a:headEnd type="none" w="sm" len="sm"/>
              <a:tailEnd type="none" w="sm" len="sm"/>
            </a:ln>
          </p:spPr>
        </p:cxnSp>
        <p:cxnSp>
          <p:nvCxnSpPr>
            <p:cNvPr id="405" name="Google Shape;405;p27"/>
            <p:cNvCxnSpPr/>
            <p:nvPr/>
          </p:nvCxnSpPr>
          <p:spPr>
            <a:xfrm>
              <a:off x="500062" y="2808287"/>
              <a:ext cx="8229600" cy="0"/>
            </a:xfrm>
            <a:prstGeom prst="straightConnector1">
              <a:avLst/>
            </a:prstGeom>
            <a:noFill/>
            <a:ln w="12700" cap="rnd" cmpd="sng">
              <a:solidFill>
                <a:schemeClr val="lt1"/>
              </a:solidFill>
              <a:prstDash val="solid"/>
              <a:miter lim="8000"/>
              <a:headEnd type="none" w="sm" len="sm"/>
              <a:tailEnd type="none" w="sm" len="sm"/>
            </a:ln>
          </p:spPr>
        </p:cxnSp>
        <p:cxnSp>
          <p:nvCxnSpPr>
            <p:cNvPr id="406" name="Google Shape;406;p27"/>
            <p:cNvCxnSpPr/>
            <p:nvPr/>
          </p:nvCxnSpPr>
          <p:spPr>
            <a:xfrm>
              <a:off x="500062" y="3575050"/>
              <a:ext cx="8229600" cy="0"/>
            </a:xfrm>
            <a:prstGeom prst="straightConnector1">
              <a:avLst/>
            </a:prstGeom>
            <a:noFill/>
            <a:ln w="12700" cap="rnd" cmpd="sng">
              <a:solidFill>
                <a:schemeClr val="lt1"/>
              </a:solidFill>
              <a:prstDash val="solid"/>
              <a:miter lim="8000"/>
              <a:headEnd type="none" w="sm" len="sm"/>
              <a:tailEnd type="none" w="sm" len="sm"/>
            </a:ln>
          </p:spPr>
        </p:cxnSp>
        <p:cxnSp>
          <p:nvCxnSpPr>
            <p:cNvPr id="407" name="Google Shape;407;p27"/>
            <p:cNvCxnSpPr/>
            <p:nvPr/>
          </p:nvCxnSpPr>
          <p:spPr>
            <a:xfrm>
              <a:off x="500062" y="4341812"/>
              <a:ext cx="8229600" cy="0"/>
            </a:xfrm>
            <a:prstGeom prst="straightConnector1">
              <a:avLst/>
            </a:prstGeom>
            <a:noFill/>
            <a:ln w="12700" cap="rnd" cmpd="sng">
              <a:solidFill>
                <a:schemeClr val="lt1"/>
              </a:solidFill>
              <a:prstDash val="solid"/>
              <a:miter lim="8000"/>
              <a:headEnd type="none" w="sm" len="sm"/>
              <a:tailEnd type="none" w="sm" len="sm"/>
            </a:ln>
          </p:spPr>
        </p:cxnSp>
        <p:cxnSp>
          <p:nvCxnSpPr>
            <p:cNvPr id="408" name="Google Shape;408;p27"/>
            <p:cNvCxnSpPr/>
            <p:nvPr/>
          </p:nvCxnSpPr>
          <p:spPr>
            <a:xfrm>
              <a:off x="500062" y="5108575"/>
              <a:ext cx="8229600" cy="0"/>
            </a:xfrm>
            <a:prstGeom prst="straightConnector1">
              <a:avLst/>
            </a:prstGeom>
            <a:noFill/>
            <a:ln w="12700" cap="rnd" cmpd="sng">
              <a:solidFill>
                <a:schemeClr val="lt1"/>
              </a:solidFill>
              <a:prstDash val="solid"/>
              <a:miter lim="8000"/>
              <a:headEnd type="none" w="sm" len="sm"/>
              <a:tailEnd type="none" w="sm" len="sm"/>
            </a:ln>
          </p:spPr>
        </p:cxnSp>
        <p:cxnSp>
          <p:nvCxnSpPr>
            <p:cNvPr id="409" name="Google Shape;409;p27"/>
            <p:cNvCxnSpPr/>
            <p:nvPr/>
          </p:nvCxnSpPr>
          <p:spPr>
            <a:xfrm>
              <a:off x="500062" y="5876925"/>
              <a:ext cx="8229600" cy="0"/>
            </a:xfrm>
            <a:prstGeom prst="straightConnector1">
              <a:avLst/>
            </a:prstGeom>
            <a:noFill/>
            <a:ln w="12700" cap="rnd" cmpd="sng">
              <a:solidFill>
                <a:schemeClr val="lt1"/>
              </a:solidFill>
              <a:prstDash val="solid"/>
              <a:miter lim="8000"/>
              <a:headEnd type="none" w="sm" len="sm"/>
              <a:tailEnd type="none" w="sm" len="sm"/>
            </a:ln>
          </p:spPr>
        </p:cxnSp>
        <p:cxnSp>
          <p:nvCxnSpPr>
            <p:cNvPr id="410" name="Google Shape;410;p27"/>
            <p:cNvCxnSpPr/>
            <p:nvPr/>
          </p:nvCxnSpPr>
          <p:spPr>
            <a:xfrm>
              <a:off x="8729662" y="1273175"/>
              <a:ext cx="0" cy="5370600"/>
            </a:xfrm>
            <a:prstGeom prst="straightConnector1">
              <a:avLst/>
            </a:prstGeom>
            <a:noFill/>
            <a:ln w="12700" cap="rnd" cmpd="sng">
              <a:solidFill>
                <a:schemeClr val="lt1"/>
              </a:solidFill>
              <a:prstDash val="solid"/>
              <a:miter lim="8000"/>
              <a:headEnd type="none" w="sm" len="sm"/>
              <a:tailEnd type="none" w="sm" len="sm"/>
            </a:ln>
          </p:spPr>
        </p:cxnSp>
        <p:cxnSp>
          <p:nvCxnSpPr>
            <p:cNvPr id="411" name="Google Shape;411;p27"/>
            <p:cNvCxnSpPr/>
            <p:nvPr/>
          </p:nvCxnSpPr>
          <p:spPr>
            <a:xfrm>
              <a:off x="500062" y="1273175"/>
              <a:ext cx="0" cy="5370600"/>
            </a:xfrm>
            <a:prstGeom prst="straightConnector1">
              <a:avLst/>
            </a:prstGeom>
            <a:noFill/>
            <a:ln w="12700" cap="rnd" cmpd="sng">
              <a:solidFill>
                <a:schemeClr val="lt1"/>
              </a:solidFill>
              <a:prstDash val="solid"/>
              <a:miter lim="8000"/>
              <a:headEnd type="none" w="sm" len="sm"/>
              <a:tailEnd type="none" w="sm" len="sm"/>
            </a:ln>
          </p:spPr>
        </p:cxnSp>
        <p:cxnSp>
          <p:nvCxnSpPr>
            <p:cNvPr id="412" name="Google Shape;412;p27"/>
            <p:cNvCxnSpPr/>
            <p:nvPr/>
          </p:nvCxnSpPr>
          <p:spPr>
            <a:xfrm>
              <a:off x="500062" y="1273175"/>
              <a:ext cx="8229600" cy="0"/>
            </a:xfrm>
            <a:prstGeom prst="straightConnector1">
              <a:avLst/>
            </a:prstGeom>
            <a:noFill/>
            <a:ln w="12700" cap="rnd" cmpd="sng">
              <a:solidFill>
                <a:schemeClr val="lt1"/>
              </a:solidFill>
              <a:prstDash val="solid"/>
              <a:miter lim="8000"/>
              <a:headEnd type="none" w="sm" len="sm"/>
              <a:tailEnd type="none" w="sm" len="sm"/>
            </a:ln>
          </p:spPr>
        </p:cxnSp>
        <p:cxnSp>
          <p:nvCxnSpPr>
            <p:cNvPr id="413" name="Google Shape;413;p27"/>
            <p:cNvCxnSpPr/>
            <p:nvPr/>
          </p:nvCxnSpPr>
          <p:spPr>
            <a:xfrm>
              <a:off x="500062" y="6643687"/>
              <a:ext cx="8229600" cy="0"/>
            </a:xfrm>
            <a:prstGeom prst="straightConnector1">
              <a:avLst/>
            </a:prstGeom>
            <a:noFill/>
            <a:ln w="12700" cap="rnd" cmpd="sng">
              <a:solidFill>
                <a:schemeClr val="lt1"/>
              </a:solidFill>
              <a:prstDash val="solid"/>
              <a:miter lim="8000"/>
              <a:headEnd type="none" w="sm" len="sm"/>
              <a:tailEnd type="none" w="sm" len="sm"/>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8"/>
          <p:cNvSpPr txBox="1">
            <a:spLocks noGrp="1"/>
          </p:cNvSpPr>
          <p:nvPr>
            <p:ph type="title"/>
          </p:nvPr>
        </p:nvSpPr>
        <p:spPr>
          <a:xfrm>
            <a:off x="457200" y="154483"/>
            <a:ext cx="8229600" cy="6429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0" i="0" u="none" strike="noStrike" cap="none">
                <a:solidFill>
                  <a:srgbClr val="C00000"/>
                </a:solidFill>
                <a:latin typeface="Arial"/>
                <a:ea typeface="Arial"/>
                <a:cs typeface="Arial"/>
                <a:sym typeface="Arial"/>
              </a:rPr>
              <a:t>التلقيح الاصطناعي عند الحيوانات</a:t>
            </a:r>
            <a:endParaRPr sz="4400" b="0" i="0" u="none" strike="noStrike" cap="none">
              <a:solidFill>
                <a:schemeClr val="dk2"/>
              </a:solidFill>
              <a:latin typeface="Arial"/>
              <a:ea typeface="Arial"/>
              <a:cs typeface="Arial"/>
              <a:sym typeface="Arial"/>
            </a:endParaRPr>
          </a:p>
        </p:txBody>
      </p:sp>
      <p:sp>
        <p:nvSpPr>
          <p:cNvPr id="419" name="Google Shape;419;p28"/>
          <p:cNvSpPr txBox="1">
            <a:spLocks noGrp="1"/>
          </p:cNvSpPr>
          <p:nvPr>
            <p:ph type="body" idx="1"/>
          </p:nvPr>
        </p:nvSpPr>
        <p:spPr>
          <a:xfrm>
            <a:off x="457200" y="900113"/>
            <a:ext cx="8229600" cy="25458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Clr>
                <a:schemeClr val="dk1"/>
              </a:buClr>
              <a:buSzPts val="1900"/>
              <a:buFont typeface="Arial"/>
              <a:buChar char="●"/>
            </a:pPr>
            <a:r>
              <a:rPr lang="iw" sz="3200" b="0" i="0" u="none" strike="noStrike" cap="none">
                <a:solidFill>
                  <a:schemeClr val="dk1"/>
                </a:solidFill>
                <a:latin typeface="Arial"/>
                <a:ea typeface="Arial"/>
                <a:cs typeface="Arial"/>
                <a:sym typeface="Arial"/>
              </a:rPr>
              <a:t>فيه يتم بعدة مراحل نذكرها كالتالي :</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Font typeface="Arial"/>
              <a:buNone/>
            </a:pPr>
            <a:r>
              <a:rPr lang="iw" sz="3200" b="0" i="0" u="none" strike="noStrike" cap="none">
                <a:solidFill>
                  <a:schemeClr val="dk1"/>
                </a:solidFill>
                <a:latin typeface="Arial"/>
                <a:ea typeface="Arial"/>
                <a:cs typeface="Arial"/>
                <a:sym typeface="Arial"/>
              </a:rPr>
              <a:t>1. تجميع خلايا منوية مع سائل منوي من ذكور ممتازة .</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Font typeface="Arial"/>
              <a:buNone/>
            </a:pPr>
            <a:r>
              <a:rPr lang="iw" sz="3200" b="0" i="0" u="none" strike="noStrike" cap="none">
                <a:solidFill>
                  <a:schemeClr val="dk1"/>
                </a:solidFill>
                <a:latin typeface="Arial"/>
                <a:ea typeface="Arial"/>
                <a:cs typeface="Arial"/>
                <a:sym typeface="Arial"/>
              </a:rPr>
              <a:t>2. تقسيمها الى وجبات صغيرة وتجميدها بالنيتروجين السائل بدرجة حرارة -196 درجة مئوية وحفظها لوقت طويل .</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Font typeface="Arial"/>
              <a:buNone/>
            </a:pPr>
            <a:r>
              <a:rPr lang="iw" sz="3200" b="0" i="0" u="none" strike="noStrike" cap="none">
                <a:solidFill>
                  <a:schemeClr val="dk1"/>
                </a:solidFill>
                <a:latin typeface="Arial"/>
                <a:ea typeface="Arial"/>
                <a:cs typeface="Arial"/>
                <a:sym typeface="Arial"/>
              </a:rPr>
              <a:t>3. نقل احدى الوجبات من الخلايا المنوية مع السائل المنوي بطريقة اصطناعية لجسم الانثى عند الحاجة لذلك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9"/>
          <p:cNvSpPr txBox="1">
            <a:spLocks noGrp="1"/>
          </p:cNvSpPr>
          <p:nvPr>
            <p:ph type="title"/>
          </p:nvPr>
        </p:nvSpPr>
        <p:spPr>
          <a:xfrm>
            <a:off x="457200" y="133052"/>
            <a:ext cx="8229600" cy="6429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0" i="0" u="none" strike="noStrike" cap="none">
                <a:solidFill>
                  <a:srgbClr val="C00000"/>
                </a:solidFill>
                <a:latin typeface="Arial"/>
                <a:ea typeface="Arial"/>
                <a:cs typeface="+mj-cs"/>
                <a:sym typeface="Arial"/>
              </a:rPr>
              <a:t>الاخصاب عند الانسان</a:t>
            </a:r>
            <a:endParaRPr sz="4400" b="0" i="0" u="none" strike="noStrike" cap="none">
              <a:solidFill>
                <a:schemeClr val="dk2"/>
              </a:solidFill>
              <a:latin typeface="Arial"/>
              <a:ea typeface="Arial"/>
              <a:cs typeface="+mj-cs"/>
              <a:sym typeface="Arial"/>
            </a:endParaRPr>
          </a:p>
        </p:txBody>
      </p:sp>
      <p:sp>
        <p:nvSpPr>
          <p:cNvPr id="425" name="Google Shape;425;p29"/>
          <p:cNvSpPr txBox="1">
            <a:spLocks noGrp="1"/>
          </p:cNvSpPr>
          <p:nvPr>
            <p:ph type="body" idx="1"/>
          </p:nvPr>
        </p:nvSpPr>
        <p:spPr>
          <a:xfrm>
            <a:off x="457200" y="900131"/>
            <a:ext cx="8229600" cy="36819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mj-cs"/>
                <a:sym typeface="Arial"/>
              </a:rPr>
              <a:t>يتميز باخصاب داخلي</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mj-cs"/>
                <a:sym typeface="Arial"/>
              </a:rPr>
              <a:t>قسم صغير من الحيوانات المنوية يستطيع الوصول لقناة فالوب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mj-cs"/>
                <a:sym typeface="Arial"/>
              </a:rPr>
              <a:t>عملية الاخصاب تشترط ب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SzPts val="2800"/>
              <a:buFont typeface="Arial"/>
              <a:buAutoNum type="arabicPeriod"/>
            </a:pPr>
            <a:r>
              <a:rPr lang="iw" sz="2800" b="0" i="0" u="none" strike="noStrike" cap="none">
                <a:solidFill>
                  <a:schemeClr val="dk1"/>
                </a:solidFill>
                <a:latin typeface="Arial"/>
                <a:ea typeface="Arial"/>
                <a:cs typeface="+mj-cs"/>
                <a:sym typeface="Arial"/>
              </a:rPr>
              <a:t>حصول اباضة بوقت قريب من موعد التزاوج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SzPts val="2800"/>
              <a:buFont typeface="Arial"/>
              <a:buAutoNum type="arabicPeriod"/>
            </a:pPr>
            <a:r>
              <a:rPr lang="iw" sz="2800" b="0" i="0" u="none" strike="noStrike" cap="none">
                <a:solidFill>
                  <a:schemeClr val="dk1"/>
                </a:solidFill>
                <a:latin typeface="Arial"/>
                <a:ea typeface="Arial"/>
                <a:cs typeface="+mj-cs"/>
                <a:sym typeface="Arial"/>
              </a:rPr>
              <a:t>وجود بويضة في انبوب البيوض لكي يتم اخصابها من قبل حيوان منوي واحد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None/>
            </a:pP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None/>
            </a:pPr>
            <a:endParaRPr sz="1800" b="0" i="0" u="none" strike="noStrike" cap="none">
              <a:solidFill>
                <a:schemeClr val="dk1"/>
              </a:solidFill>
              <a:latin typeface="Arial"/>
              <a:ea typeface="Arial"/>
              <a:cs typeface="+mj-cs"/>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0"/>
          <p:cNvSpPr txBox="1">
            <a:spLocks noGrp="1"/>
          </p:cNvSpPr>
          <p:nvPr>
            <p:ph type="body" idx="1"/>
          </p:nvPr>
        </p:nvSpPr>
        <p:spPr>
          <a:xfrm>
            <a:off x="457200" y="214313"/>
            <a:ext cx="8229600" cy="45543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None/>
            </a:pPr>
            <a:endParaRPr sz="1800" b="0" i="0" u="none" strike="noStrike" cap="none" dirty="0">
              <a:solidFill>
                <a:schemeClr val="dk1"/>
              </a:solidFill>
              <a:latin typeface="Arial"/>
              <a:ea typeface="Arial"/>
              <a:cs typeface="+mj-cs"/>
              <a:sym typeface="Arial"/>
            </a:endParaRPr>
          </a:p>
          <a:p>
            <a:pPr marL="0" marR="0" lvl="0" indent="0" algn="r" rtl="1">
              <a:spcBef>
                <a:spcPts val="640"/>
              </a:spcBef>
              <a:spcAft>
                <a:spcPts val="0"/>
              </a:spcAft>
              <a:buClr>
                <a:schemeClr val="dk1"/>
              </a:buClr>
              <a:buSzPts val="1900"/>
              <a:buFont typeface="Arial"/>
              <a:buChar char="●"/>
            </a:pPr>
            <a:r>
              <a:rPr lang="iw" sz="3200" b="0" i="0" u="none" strike="noStrike" cap="none" dirty="0">
                <a:solidFill>
                  <a:schemeClr val="dk1"/>
                </a:solidFill>
                <a:latin typeface="Arial"/>
                <a:ea typeface="Arial"/>
                <a:cs typeface="+mj-cs"/>
                <a:sym typeface="Arial"/>
              </a:rPr>
              <a:t>تتدحرج البويضة المخصبة في انبوب البيوض حتى تصل الى الرحم الذي قام بتهيئة نفسه لاستيعابها واكمال تطورها الى جنين .</a:t>
            </a:r>
            <a:endParaRPr sz="1800" b="0" i="0" u="none" strike="noStrike" cap="none" dirty="0">
              <a:solidFill>
                <a:schemeClr val="dk1"/>
              </a:solidFill>
              <a:latin typeface="Arial"/>
              <a:ea typeface="Arial"/>
              <a:cs typeface="+mj-cs"/>
              <a:sym typeface="Arial"/>
            </a:endParaRPr>
          </a:p>
          <a:p>
            <a:pPr marL="0" marR="0" lvl="0" indent="0" algn="r" rtl="1">
              <a:spcBef>
                <a:spcPts val="640"/>
              </a:spcBef>
              <a:spcAft>
                <a:spcPts val="0"/>
              </a:spcAft>
              <a:buNone/>
            </a:pPr>
            <a:endParaRPr sz="1800" b="0" i="0" u="none" strike="noStrike" cap="none" dirty="0">
              <a:solidFill>
                <a:schemeClr val="dk1"/>
              </a:solidFill>
              <a:latin typeface="Arial"/>
              <a:ea typeface="Arial"/>
              <a:cs typeface="+mj-cs"/>
              <a:sym typeface="Arial"/>
            </a:endParaRPr>
          </a:p>
          <a:p>
            <a:pPr marL="0" marR="0" lvl="0" indent="0" algn="r" rtl="1">
              <a:spcBef>
                <a:spcPts val="640"/>
              </a:spcBef>
              <a:spcAft>
                <a:spcPts val="0"/>
              </a:spcAft>
              <a:buNone/>
            </a:pPr>
            <a:endParaRPr sz="1800" b="0" i="0" u="none" strike="noStrike" cap="none" dirty="0">
              <a:solidFill>
                <a:schemeClr val="dk1"/>
              </a:solidFill>
              <a:latin typeface="Arial"/>
              <a:ea typeface="Arial"/>
              <a:cs typeface="+mj-cs"/>
              <a:sym typeface="Arial"/>
            </a:endParaRPr>
          </a:p>
          <a:p>
            <a:pPr marL="0" marR="0" lvl="0" indent="0" algn="r" rtl="1">
              <a:spcBef>
                <a:spcPts val="640"/>
              </a:spcBef>
              <a:spcAft>
                <a:spcPts val="0"/>
              </a:spcAft>
              <a:buNone/>
            </a:pPr>
            <a:endParaRPr sz="1800" b="0" i="0" u="none" strike="noStrike" cap="none" dirty="0">
              <a:solidFill>
                <a:schemeClr val="dk1"/>
              </a:solidFill>
              <a:latin typeface="Arial"/>
              <a:ea typeface="Arial"/>
              <a:cs typeface="+mj-cs"/>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1"/>
          <p:cNvSpPr txBox="1">
            <a:spLocks noGrp="1"/>
          </p:cNvSpPr>
          <p:nvPr>
            <p:ph type="title"/>
          </p:nvPr>
        </p:nvSpPr>
        <p:spPr>
          <a:xfrm>
            <a:off x="357187" y="1017984"/>
            <a:ext cx="8229600" cy="19287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1" i="1" u="none" strike="noStrike" cap="none">
                <a:solidFill>
                  <a:srgbClr val="7030A0"/>
                </a:solidFill>
                <a:latin typeface="Arial"/>
                <a:ea typeface="Arial"/>
                <a:cs typeface="+mj-cs"/>
                <a:sym typeface="Arial"/>
              </a:rPr>
              <a:t>كيف تتمكن الحيوانات المنوية من الوصول الى البويضة لاخصابها مع انها تجتاز مسافة شاقة وكبيرة جدا بالنسبة لطولها ؟</a:t>
            </a:r>
            <a:endParaRPr sz="4400" b="0" i="0" u="none" strike="noStrike" cap="none">
              <a:solidFill>
                <a:schemeClr val="dk2"/>
              </a:solidFill>
              <a:latin typeface="Arial"/>
              <a:ea typeface="Arial"/>
              <a:cs typeface="+mj-cs"/>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2"/>
          <p:cNvSpPr txBox="1">
            <a:spLocks noGrp="1"/>
          </p:cNvSpPr>
          <p:nvPr>
            <p:ph type="body" idx="1"/>
          </p:nvPr>
        </p:nvSpPr>
        <p:spPr>
          <a:xfrm>
            <a:off x="457200" y="321469"/>
            <a:ext cx="8229600" cy="42732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None/>
            </a:pP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SzPts val="1900"/>
              <a:buFont typeface="Arial"/>
              <a:buChar char="●"/>
            </a:pPr>
            <a:r>
              <a:rPr lang="iw" sz="3200" b="0" i="0" u="none" strike="noStrike" cap="none">
                <a:solidFill>
                  <a:schemeClr val="dk1"/>
                </a:solidFill>
                <a:latin typeface="Arial"/>
                <a:ea typeface="Arial"/>
                <a:cs typeface="+mj-cs"/>
                <a:sym typeface="Arial"/>
              </a:rPr>
              <a:t>تتغلب الحيوانات المنوية على هذه المسافة الطويلة التي تجتازها بصعوبة من خلال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SzPts val="3200"/>
              <a:buFont typeface="Arial"/>
              <a:buAutoNum type="arabicPeriod"/>
            </a:pPr>
            <a:r>
              <a:rPr lang="iw" sz="3200" b="0" i="0" u="none" strike="noStrike" cap="none">
                <a:solidFill>
                  <a:schemeClr val="dk1"/>
                </a:solidFill>
                <a:latin typeface="Arial"/>
                <a:ea typeface="Arial"/>
                <a:cs typeface="+mj-cs"/>
                <a:sym typeface="Arial"/>
              </a:rPr>
              <a:t>اعدادها الكبيرة جدا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Font typeface="Arial"/>
              <a:buNone/>
            </a:pPr>
            <a:r>
              <a:rPr lang="iw" sz="3200" b="0" i="0" u="none" strike="noStrike" cap="none">
                <a:solidFill>
                  <a:schemeClr val="dk1"/>
                </a:solidFill>
                <a:latin typeface="Arial"/>
                <a:ea typeface="Arial"/>
                <a:cs typeface="+mj-cs"/>
                <a:sym typeface="Arial"/>
              </a:rPr>
              <a:t>2. الحركة الذاتية التي تتمتع بها من خلال السوط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Font typeface="Arial"/>
              <a:buNone/>
            </a:pPr>
            <a:r>
              <a:rPr lang="iw" sz="3200" b="0" i="0" u="none" strike="noStrike" cap="none">
                <a:solidFill>
                  <a:schemeClr val="dk1"/>
                </a:solidFill>
                <a:latin typeface="Arial"/>
                <a:ea typeface="Arial"/>
                <a:cs typeface="+mj-cs"/>
                <a:sym typeface="Arial"/>
              </a:rPr>
              <a:t>3. انقباض عضلات الجهاز الانثوي مما يساعد ذلك بدفع الخلايا المنوية الى مكان الاخصاب .</a:t>
            </a:r>
            <a:endParaRPr sz="1800" b="0" i="0" u="none" strike="noStrike" cap="none">
              <a:solidFill>
                <a:schemeClr val="dk1"/>
              </a:solidFill>
              <a:latin typeface="Arial"/>
              <a:ea typeface="Arial"/>
              <a:cs typeface="+mj-cs"/>
              <a:sym typeface="Arial"/>
            </a:endParaRPr>
          </a:p>
          <a:p>
            <a:pPr marL="0" marR="0" lvl="0" indent="0" algn="r" rtl="1">
              <a:spcBef>
                <a:spcPts val="640"/>
              </a:spcBef>
              <a:spcAft>
                <a:spcPts val="0"/>
              </a:spcAft>
              <a:buNone/>
            </a:pPr>
            <a:endParaRPr sz="1800" b="0" i="0" u="none" strike="noStrike" cap="none">
              <a:solidFill>
                <a:schemeClr val="dk1"/>
              </a:solidFill>
              <a:latin typeface="Arial"/>
              <a:ea typeface="Arial"/>
              <a:cs typeface="+mj-cs"/>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5"/>
          <p:cNvPicPr preferRelativeResize="0"/>
          <p:nvPr/>
        </p:nvPicPr>
        <p:blipFill>
          <a:blip r:embed="rId3">
            <a:alphaModFix/>
          </a:blip>
          <a:stretch>
            <a:fillRect/>
          </a:stretch>
        </p:blipFill>
        <p:spPr>
          <a:xfrm>
            <a:off x="0" y="0"/>
            <a:ext cx="3886200" cy="5143500"/>
          </a:xfrm>
          <a:prstGeom prst="rect">
            <a:avLst/>
          </a:prstGeom>
          <a:noFill/>
          <a:ln>
            <a:noFill/>
          </a:ln>
        </p:spPr>
      </p:pic>
      <p:sp>
        <p:nvSpPr>
          <p:cNvPr id="287" name="Google Shape;287;p15"/>
          <p:cNvSpPr txBox="1"/>
          <p:nvPr/>
        </p:nvSpPr>
        <p:spPr>
          <a:xfrm>
            <a:off x="1835150" y="141684"/>
            <a:ext cx="6984900" cy="16704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dk1"/>
              </a:buClr>
              <a:buSzPts val="2800"/>
              <a:buFont typeface="Calibri"/>
              <a:buChar char="■"/>
            </a:pPr>
            <a:r>
              <a:rPr lang="iw" sz="2800" b="1" i="0" u="sng" strike="noStrike" cap="none" dirty="0">
                <a:solidFill>
                  <a:schemeClr val="dk1"/>
                </a:solidFill>
                <a:latin typeface="Calibri"/>
                <a:ea typeface="Calibri"/>
                <a:cs typeface="+mj-cs"/>
                <a:sym typeface="Calibri"/>
              </a:rPr>
              <a:t>الإخصاب: </a:t>
            </a:r>
            <a:r>
              <a:rPr lang="iw" sz="2800" b="0" i="0" u="none" strike="noStrike" cap="none" dirty="0">
                <a:solidFill>
                  <a:schemeClr val="dk1"/>
                </a:solidFill>
                <a:latin typeface="Calibri"/>
                <a:ea typeface="Calibri"/>
                <a:cs typeface="+mj-cs"/>
                <a:sym typeface="Calibri"/>
              </a:rPr>
              <a:t>هو عملية اندماج نواة الحيوان المنوي مع نواة البويضة ومنها تبدأعملية تطور الكائن الحي.</a:t>
            </a:r>
            <a:endParaRPr sz="1800" b="0" i="0" u="none" strike="noStrike" cap="none" dirty="0">
              <a:solidFill>
                <a:schemeClr val="dk1"/>
              </a:solidFill>
              <a:latin typeface="Arial"/>
              <a:ea typeface="Arial"/>
              <a:cs typeface="+mj-cs"/>
              <a:sym typeface="Arial"/>
            </a:endParaRPr>
          </a:p>
          <a:p>
            <a:pPr marL="0" marR="0" lvl="0" indent="0" algn="r" rtl="1">
              <a:spcBef>
                <a:spcPts val="0"/>
              </a:spcBef>
              <a:spcAft>
                <a:spcPts val="0"/>
              </a:spcAft>
              <a:buNone/>
            </a:pPr>
            <a:endParaRPr sz="1800" b="0" i="0" u="none" strike="noStrike" cap="none" dirty="0">
              <a:solidFill>
                <a:schemeClr val="dk1"/>
              </a:solidFill>
              <a:latin typeface="Arial"/>
              <a:ea typeface="Arial"/>
              <a:cs typeface="+mj-cs"/>
              <a:sym typeface="Arial"/>
            </a:endParaRPr>
          </a:p>
          <a:p>
            <a:pPr marL="0" marR="0" lvl="0" indent="0" algn="r" rtl="1">
              <a:spcBef>
                <a:spcPts val="0"/>
              </a:spcBef>
              <a:spcAft>
                <a:spcPts val="0"/>
              </a:spcAft>
              <a:buClr>
                <a:schemeClr val="dk1"/>
              </a:buClr>
              <a:buSzPts val="2800"/>
              <a:buFont typeface="Calibri"/>
              <a:buChar char="■"/>
            </a:pPr>
            <a:r>
              <a:rPr lang="iw" sz="2800" b="1" i="0" u="sng" strike="noStrike" cap="none" dirty="0">
                <a:solidFill>
                  <a:schemeClr val="dk1"/>
                </a:solidFill>
                <a:latin typeface="Calibri"/>
                <a:ea typeface="Calibri"/>
                <a:cs typeface="+mj-cs"/>
                <a:sym typeface="Calibri"/>
              </a:rPr>
              <a:t>مكان الإخصاب: </a:t>
            </a:r>
            <a:r>
              <a:rPr lang="iw" sz="2800" b="0" i="0" u="none" strike="noStrike" cap="none" dirty="0">
                <a:solidFill>
                  <a:schemeClr val="dk1"/>
                </a:solidFill>
                <a:latin typeface="Calibri"/>
                <a:ea typeface="Calibri"/>
                <a:cs typeface="+mj-cs"/>
                <a:sym typeface="Calibri"/>
              </a:rPr>
              <a:t>في المنطقة الواسعة من قناة البويضات بالجزء القريب من المبيض</a:t>
            </a:r>
            <a:r>
              <a:rPr lang="ar-SA" sz="2800" dirty="0">
                <a:solidFill>
                  <a:schemeClr val="dk1"/>
                </a:solidFill>
                <a:latin typeface="Calibri"/>
                <a:ea typeface="Calibri"/>
                <a:cs typeface="+mj-cs"/>
                <a:sym typeface="Calibri"/>
              </a:rPr>
              <a:t> (</a:t>
            </a:r>
            <a:r>
              <a:rPr lang="iw" sz="2800" b="0" i="0" u="none" strike="noStrike" cap="none" dirty="0">
                <a:solidFill>
                  <a:schemeClr val="dk1"/>
                </a:solidFill>
                <a:latin typeface="Calibri"/>
                <a:ea typeface="Calibri"/>
                <a:cs typeface="+mj-cs"/>
                <a:sym typeface="Calibri"/>
              </a:rPr>
              <a:t>قناة فالوب</a:t>
            </a:r>
            <a:r>
              <a:rPr lang="ar-SA" sz="2800" b="0" i="0" u="none" strike="noStrike" cap="none" dirty="0">
                <a:solidFill>
                  <a:schemeClr val="dk1"/>
                </a:solidFill>
                <a:latin typeface="Calibri"/>
                <a:ea typeface="Calibri"/>
                <a:cs typeface="+mj-cs"/>
                <a:sym typeface="Calibri"/>
              </a:rPr>
              <a:t>)</a:t>
            </a:r>
            <a:endParaRPr sz="1800" b="0" i="0" u="none" strike="noStrike" cap="none" dirty="0">
              <a:solidFill>
                <a:schemeClr val="dk1"/>
              </a:solidFill>
              <a:latin typeface="Arial"/>
              <a:ea typeface="Arial"/>
              <a:cs typeface="+mj-cs"/>
              <a:sym typeface="Arial"/>
            </a:endParaRPr>
          </a:p>
        </p:txBody>
      </p:sp>
      <p:grpSp>
        <p:nvGrpSpPr>
          <p:cNvPr id="288" name="Google Shape;288;p15"/>
          <p:cNvGrpSpPr/>
          <p:nvPr/>
        </p:nvGrpSpPr>
        <p:grpSpPr>
          <a:xfrm>
            <a:off x="1141412" y="2602028"/>
            <a:ext cx="1747248" cy="1164832"/>
            <a:chOff x="0" y="0"/>
            <a:chExt cx="2147483647" cy="2147483647"/>
          </a:xfrm>
        </p:grpSpPr>
        <p:sp>
          <p:nvSpPr>
            <p:cNvPr id="289" name="Google Shape;289;p15"/>
            <p:cNvSpPr/>
            <p:nvPr/>
          </p:nvSpPr>
          <p:spPr>
            <a:xfrm>
              <a:off x="0" y="0"/>
              <a:ext cx="2147483647" cy="2147483647"/>
            </a:xfrm>
            <a:prstGeom prst="ellipse">
              <a:avLst/>
            </a:prstGeom>
            <a:solidFill>
              <a:srgbClr val="BBE0E3"/>
            </a:solidFill>
            <a:ln w="25400" cap="rnd"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cs typeface="+mj-cs"/>
              </a:endParaRPr>
            </a:p>
          </p:txBody>
        </p:sp>
        <p:sp>
          <p:nvSpPr>
            <p:cNvPr id="290" name="Google Shape;290;p15"/>
            <p:cNvSpPr txBox="1"/>
            <p:nvPr/>
          </p:nvSpPr>
          <p:spPr>
            <a:xfrm>
              <a:off x="313949955" y="313949807"/>
              <a:ext cx="1519586465" cy="1519586465"/>
            </a:xfrm>
            <a:prstGeom prst="rect">
              <a:avLst/>
            </a:prstGeom>
            <a:noFill/>
            <a:ln>
              <a:noFill/>
            </a:ln>
          </p:spPr>
          <p:txBody>
            <a:bodyPr spcFirstLastPara="1" wrap="square" lIns="46975" tIns="46975" rIns="46975" bIns="46975" anchor="ctr" anchorCtr="0">
              <a:noAutofit/>
            </a:bodyPr>
            <a:lstStyle/>
            <a:p>
              <a:pPr marL="0" marR="0" lvl="0" indent="0" algn="ctr" rtl="0">
                <a:lnSpc>
                  <a:spcPct val="90000"/>
                </a:lnSpc>
                <a:spcBef>
                  <a:spcPts val="0"/>
                </a:spcBef>
                <a:spcAft>
                  <a:spcPts val="1295"/>
                </a:spcAft>
                <a:buFont typeface="Arial"/>
                <a:buNone/>
              </a:pPr>
              <a:r>
                <a:rPr lang="iw" sz="3700" b="0" i="0" u="none" strike="noStrike" cap="none" dirty="0">
                  <a:solidFill>
                    <a:srgbClr val="FFFFFF"/>
                  </a:solidFill>
                  <a:latin typeface="Arial"/>
                  <a:ea typeface="Arial"/>
                  <a:cs typeface="+mj-cs"/>
                  <a:sym typeface="Arial"/>
                </a:rPr>
                <a:t>بويضة مخصبة</a:t>
              </a:r>
              <a:endParaRPr dirty="0">
                <a:cs typeface="+mj-cs"/>
              </a:endParaRPr>
            </a:p>
          </p:txBody>
        </p:sp>
      </p:grpSp>
      <p:grpSp>
        <p:nvGrpSpPr>
          <p:cNvPr id="291" name="Google Shape;291;p15"/>
          <p:cNvGrpSpPr/>
          <p:nvPr/>
        </p:nvGrpSpPr>
        <p:grpSpPr>
          <a:xfrm>
            <a:off x="3032044" y="2901438"/>
            <a:ext cx="1013403" cy="675602"/>
            <a:chOff x="0" y="0"/>
            <a:chExt cx="2147483646" cy="2147483646"/>
          </a:xfrm>
        </p:grpSpPr>
        <p:sp>
          <p:nvSpPr>
            <p:cNvPr id="292" name="Google Shape;292;p15"/>
            <p:cNvSpPr/>
            <p:nvPr/>
          </p:nvSpPr>
          <p:spPr>
            <a:xfrm>
              <a:off x="0" y="0"/>
              <a:ext cx="2147483646" cy="2147483646"/>
            </a:xfrm>
            <a:custGeom>
              <a:avLst/>
              <a:gdLst/>
              <a:ahLst/>
              <a:cxnLst/>
              <a:rect l="l" t="t" r="r" b="b"/>
              <a:pathLst>
                <a:path w="922916" h="844769" extrusionOk="0">
                  <a:moveTo>
                    <a:pt x="141025" y="219172"/>
                  </a:moveTo>
                  <a:lnTo>
                    <a:pt x="922916" y="219172"/>
                  </a:lnTo>
                  <a:lnTo>
                    <a:pt x="922916" y="469411"/>
                  </a:lnTo>
                  <a:lnTo>
                    <a:pt x="141025" y="469411"/>
                  </a:lnTo>
                  <a:lnTo>
                    <a:pt x="141025" y="219172"/>
                  </a:lnTo>
                  <a:close/>
                  <a:moveTo>
                    <a:pt x="141025" y="594530"/>
                  </a:moveTo>
                  <a:lnTo>
                    <a:pt x="922916" y="594530"/>
                  </a:lnTo>
                  <a:lnTo>
                    <a:pt x="922916" y="844769"/>
                  </a:lnTo>
                  <a:lnTo>
                    <a:pt x="141025" y="844769"/>
                  </a:lnTo>
                  <a:lnTo>
                    <a:pt x="141025" y="594530"/>
                  </a:lnTo>
                  <a:close/>
                </a:path>
              </a:pathLst>
            </a:custGeom>
            <a:solidFill>
              <a:srgbClr val="DAEDEF"/>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cs typeface="+mj-cs"/>
              </a:endParaRPr>
            </a:p>
          </p:txBody>
        </p:sp>
        <p:sp>
          <p:nvSpPr>
            <p:cNvPr id="293" name="Google Shape;293;p15"/>
            <p:cNvSpPr txBox="1"/>
            <p:nvPr/>
          </p:nvSpPr>
          <p:spPr>
            <a:xfrm>
              <a:off x="285264238" y="442317557"/>
              <a:ext cx="1576958859" cy="126284917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cs typeface="+mj-cs"/>
              </a:endParaRPr>
            </a:p>
          </p:txBody>
        </p:sp>
      </p:grpSp>
      <p:grpSp>
        <p:nvGrpSpPr>
          <p:cNvPr id="294" name="Google Shape;294;p15"/>
          <p:cNvGrpSpPr/>
          <p:nvPr/>
        </p:nvGrpSpPr>
        <p:grpSpPr>
          <a:xfrm>
            <a:off x="6933373" y="2602028"/>
            <a:ext cx="1747248" cy="1164832"/>
            <a:chOff x="0" y="0"/>
            <a:chExt cx="2147483647" cy="2147483647"/>
          </a:xfrm>
        </p:grpSpPr>
        <p:sp>
          <p:nvSpPr>
            <p:cNvPr id="295" name="Google Shape;295;p15"/>
            <p:cNvSpPr/>
            <p:nvPr/>
          </p:nvSpPr>
          <p:spPr>
            <a:xfrm>
              <a:off x="0" y="0"/>
              <a:ext cx="2147483647" cy="2147483647"/>
            </a:xfrm>
            <a:prstGeom prst="ellipse">
              <a:avLst/>
            </a:prstGeom>
            <a:solidFill>
              <a:srgbClr val="BBE0E3"/>
            </a:solidFill>
            <a:ln w="25400" cap="rnd"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cs typeface="+mj-cs"/>
              </a:endParaRPr>
            </a:p>
          </p:txBody>
        </p:sp>
        <p:sp>
          <p:nvSpPr>
            <p:cNvPr id="296" name="Google Shape;296;p15"/>
            <p:cNvSpPr txBox="1"/>
            <p:nvPr/>
          </p:nvSpPr>
          <p:spPr>
            <a:xfrm>
              <a:off x="313949660" y="313949807"/>
              <a:ext cx="1519586465" cy="1519586465"/>
            </a:xfrm>
            <a:prstGeom prst="rect">
              <a:avLst/>
            </a:prstGeom>
            <a:noFill/>
            <a:ln>
              <a:noFill/>
            </a:ln>
          </p:spPr>
          <p:txBody>
            <a:bodyPr spcFirstLastPara="1" wrap="square" lIns="46975" tIns="46975" rIns="46975" bIns="46975" anchor="ctr" anchorCtr="0">
              <a:noAutofit/>
            </a:bodyPr>
            <a:lstStyle/>
            <a:p>
              <a:pPr marL="0" marR="0" lvl="0" indent="0" algn="ctr" rtl="0">
                <a:lnSpc>
                  <a:spcPct val="90000"/>
                </a:lnSpc>
                <a:spcBef>
                  <a:spcPts val="0"/>
                </a:spcBef>
                <a:spcAft>
                  <a:spcPts val="1295"/>
                </a:spcAft>
                <a:buFont typeface="Arial"/>
                <a:buNone/>
              </a:pPr>
              <a:r>
                <a:rPr lang="iw" sz="3700" b="0" i="0" u="none" strike="noStrike" cap="none">
                  <a:solidFill>
                    <a:srgbClr val="FFFFFF"/>
                  </a:solidFill>
                  <a:latin typeface="Arial"/>
                  <a:ea typeface="Arial"/>
                  <a:cs typeface="+mj-cs"/>
                  <a:sym typeface="Arial"/>
                </a:rPr>
                <a:t>البويضة</a:t>
              </a:r>
              <a:endParaRPr>
                <a:cs typeface="+mj-cs"/>
              </a:endParaRPr>
            </a:p>
          </p:txBody>
        </p:sp>
      </p:grpSp>
      <p:grpSp>
        <p:nvGrpSpPr>
          <p:cNvPr id="297" name="Google Shape;297;p15"/>
          <p:cNvGrpSpPr/>
          <p:nvPr/>
        </p:nvGrpSpPr>
        <p:grpSpPr>
          <a:xfrm>
            <a:off x="4248743" y="2606135"/>
            <a:ext cx="1747248" cy="1164832"/>
            <a:chOff x="0" y="0"/>
            <a:chExt cx="2147483647" cy="2147483647"/>
          </a:xfrm>
        </p:grpSpPr>
        <p:sp>
          <p:nvSpPr>
            <p:cNvPr id="298" name="Google Shape;298;p15"/>
            <p:cNvSpPr/>
            <p:nvPr/>
          </p:nvSpPr>
          <p:spPr>
            <a:xfrm>
              <a:off x="0" y="0"/>
              <a:ext cx="2147483647" cy="2147483647"/>
            </a:xfrm>
            <a:prstGeom prst="ellipse">
              <a:avLst/>
            </a:prstGeom>
            <a:solidFill>
              <a:srgbClr val="BBE0E3"/>
            </a:solidFill>
            <a:ln w="25400" cap="rnd"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cs typeface="+mj-cs"/>
              </a:endParaRPr>
            </a:p>
          </p:txBody>
        </p:sp>
        <p:sp>
          <p:nvSpPr>
            <p:cNvPr id="299" name="Google Shape;299;p15"/>
            <p:cNvSpPr txBox="1"/>
            <p:nvPr/>
          </p:nvSpPr>
          <p:spPr>
            <a:xfrm>
              <a:off x="356675152" y="178337576"/>
              <a:ext cx="1517729665" cy="1517729665"/>
            </a:xfrm>
            <a:prstGeom prst="rect">
              <a:avLst/>
            </a:prstGeom>
            <a:noFill/>
            <a:ln>
              <a:noFill/>
            </a:ln>
          </p:spPr>
          <p:txBody>
            <a:bodyPr spcFirstLastPara="1" wrap="square" lIns="46975" tIns="46975" rIns="46975" bIns="46975" anchor="ctr" anchorCtr="0">
              <a:noAutofit/>
            </a:bodyPr>
            <a:lstStyle/>
            <a:p>
              <a:pPr marL="0" marR="0" lvl="0" indent="0" algn="ctr" rtl="0">
                <a:lnSpc>
                  <a:spcPct val="90000"/>
                </a:lnSpc>
                <a:spcBef>
                  <a:spcPts val="0"/>
                </a:spcBef>
                <a:spcAft>
                  <a:spcPts val="1295"/>
                </a:spcAft>
                <a:buFont typeface="Arial"/>
                <a:buNone/>
              </a:pPr>
              <a:r>
                <a:rPr lang="iw" sz="3700" b="0" i="0" u="none" strike="noStrike" cap="none">
                  <a:solidFill>
                    <a:srgbClr val="FFFFFF"/>
                  </a:solidFill>
                  <a:latin typeface="Arial"/>
                  <a:ea typeface="Arial"/>
                  <a:cs typeface="+mj-cs"/>
                  <a:sym typeface="Arial"/>
                </a:rPr>
                <a:t>الخلية المنوية</a:t>
              </a:r>
              <a:endParaRPr>
                <a:cs typeface="+mj-cs"/>
              </a:endParaRPr>
            </a:p>
          </p:txBody>
        </p:sp>
      </p:grpSp>
      <p:grpSp>
        <p:nvGrpSpPr>
          <p:cNvPr id="300" name="Google Shape;300;p15"/>
          <p:cNvGrpSpPr/>
          <p:nvPr/>
        </p:nvGrpSpPr>
        <p:grpSpPr>
          <a:xfrm>
            <a:off x="6002315" y="2958588"/>
            <a:ext cx="1013403" cy="675602"/>
            <a:chOff x="0" y="0"/>
            <a:chExt cx="2147483646" cy="2147483646"/>
          </a:xfrm>
        </p:grpSpPr>
        <p:sp>
          <p:nvSpPr>
            <p:cNvPr id="301" name="Google Shape;301;p15"/>
            <p:cNvSpPr/>
            <p:nvPr/>
          </p:nvSpPr>
          <p:spPr>
            <a:xfrm>
              <a:off x="0" y="0"/>
              <a:ext cx="2147483646" cy="2147483646"/>
            </a:xfrm>
            <a:custGeom>
              <a:avLst/>
              <a:gdLst/>
              <a:ahLst/>
              <a:cxnLst/>
              <a:rect l="l" t="t" r="r" b="b"/>
              <a:pathLst>
                <a:path w="922916" h="922916" extrusionOk="0">
                  <a:moveTo>
                    <a:pt x="141025" y="406851"/>
                  </a:moveTo>
                  <a:lnTo>
                    <a:pt x="406851" y="406851"/>
                  </a:lnTo>
                  <a:lnTo>
                    <a:pt x="406851" y="141025"/>
                  </a:lnTo>
                  <a:lnTo>
                    <a:pt x="657090" y="141025"/>
                  </a:lnTo>
                  <a:lnTo>
                    <a:pt x="657090" y="406851"/>
                  </a:lnTo>
                  <a:lnTo>
                    <a:pt x="922916" y="406851"/>
                  </a:lnTo>
                  <a:lnTo>
                    <a:pt x="922916" y="657090"/>
                  </a:lnTo>
                  <a:lnTo>
                    <a:pt x="657090" y="657090"/>
                  </a:lnTo>
                  <a:lnTo>
                    <a:pt x="657090" y="922916"/>
                  </a:lnTo>
                  <a:lnTo>
                    <a:pt x="406851" y="922916"/>
                  </a:lnTo>
                  <a:lnTo>
                    <a:pt x="406851" y="657090"/>
                  </a:lnTo>
                  <a:lnTo>
                    <a:pt x="141025" y="657090"/>
                  </a:lnTo>
                  <a:lnTo>
                    <a:pt x="141025" y="406851"/>
                  </a:lnTo>
                  <a:close/>
                </a:path>
              </a:pathLst>
            </a:custGeom>
            <a:solidFill>
              <a:srgbClr val="DAEDEF"/>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cs typeface="+mj-cs"/>
              </a:endParaRPr>
            </a:p>
          </p:txBody>
        </p:sp>
        <p:sp>
          <p:nvSpPr>
            <p:cNvPr id="302" name="Google Shape;302;p15"/>
            <p:cNvSpPr txBox="1"/>
            <p:nvPr/>
          </p:nvSpPr>
          <p:spPr>
            <a:xfrm>
              <a:off x="285263983" y="820532139"/>
              <a:ext cx="1576958859" cy="50642267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cs typeface="+mj-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0" i="0" u="none" strike="noStrike" cap="none">
                <a:solidFill>
                  <a:srgbClr val="C00000"/>
                </a:solidFill>
                <a:latin typeface="Arial"/>
                <a:ea typeface="Arial"/>
                <a:cs typeface="+mj-cs"/>
                <a:sym typeface="Arial"/>
              </a:rPr>
              <a:t>فيلم حول عملية الاخصاب</a:t>
            </a:r>
            <a:endParaRPr sz="4400" b="0" i="0" u="none" strike="noStrike" cap="none">
              <a:solidFill>
                <a:schemeClr val="dk2"/>
              </a:solidFill>
              <a:latin typeface="Arial"/>
              <a:ea typeface="Arial"/>
              <a:cs typeface="+mj-cs"/>
              <a:sym typeface="Arial"/>
            </a:endParaRPr>
          </a:p>
        </p:txBody>
      </p:sp>
      <p:sp>
        <p:nvSpPr>
          <p:cNvPr id="446" name="Google Shape;446;p33"/>
          <p:cNvSpPr txBox="1">
            <a:spLocks noGrp="1"/>
          </p:cNvSpPr>
          <p:nvPr>
            <p:ph type="body" idx="1"/>
          </p:nvPr>
        </p:nvSpPr>
        <p:spPr>
          <a:xfrm>
            <a:off x="1949700" y="4455595"/>
            <a:ext cx="7194300" cy="6879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Clr>
                <a:schemeClr val="dk1"/>
              </a:buClr>
              <a:buFont typeface="Arial"/>
              <a:buNone/>
            </a:pPr>
            <a:r>
              <a:rPr lang="iw" sz="2100" u="sng">
                <a:solidFill>
                  <a:schemeClr val="hlink"/>
                </a:solidFill>
                <a:cs typeface="+mj-cs"/>
                <a:hlinkClick r:id="rId3"/>
              </a:rPr>
              <a:t>الاخصاب فى الانسان</a:t>
            </a:r>
            <a:endParaRPr sz="700">
              <a:cs typeface="+mj-cs"/>
            </a:endParaRPr>
          </a:p>
          <a:p>
            <a:pPr marL="0" marR="0" lvl="0" indent="0" algn="r" rtl="1">
              <a:spcBef>
                <a:spcPts val="640"/>
              </a:spcBef>
              <a:spcAft>
                <a:spcPts val="0"/>
              </a:spcAft>
              <a:buClr>
                <a:schemeClr val="dk1"/>
              </a:buClr>
              <a:buFont typeface="Arial"/>
              <a:buNone/>
            </a:pPr>
            <a:endParaRPr sz="1800">
              <a:cs typeface="+mj-cs"/>
            </a:endParaRPr>
          </a:p>
          <a:p>
            <a:pPr marL="0" lvl="0" indent="0" algn="l" rtl="0">
              <a:lnSpc>
                <a:spcPct val="115000"/>
              </a:lnSpc>
              <a:spcBef>
                <a:spcPts val="640"/>
              </a:spcBef>
              <a:spcAft>
                <a:spcPts val="0"/>
              </a:spcAft>
              <a:buClr>
                <a:schemeClr val="dk1"/>
              </a:buClr>
              <a:buSzPts val="1100"/>
              <a:buFont typeface="Arial"/>
              <a:buNone/>
            </a:pPr>
            <a:endParaRPr sz="1800">
              <a:cs typeface="+mj-cs"/>
            </a:endParaRPr>
          </a:p>
        </p:txBody>
      </p:sp>
      <p:pic>
        <p:nvPicPr>
          <p:cNvPr id="447" name="Google Shape;447;p33" title="الاخصاب فى الانسان">
            <a:hlinkClick r:id="rId3"/>
          </p:cNvPr>
          <p:cNvPicPr preferRelativeResize="0"/>
          <p:nvPr/>
        </p:nvPicPr>
        <p:blipFill>
          <a:blip r:embed="rId4">
            <a:alphaModFix/>
          </a:blip>
          <a:stretch>
            <a:fillRect/>
          </a:stretch>
        </p:blipFill>
        <p:spPr>
          <a:xfrm>
            <a:off x="1283425" y="923575"/>
            <a:ext cx="5626574" cy="4219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0" i="0" u="none" strike="noStrike" cap="none">
                <a:solidFill>
                  <a:srgbClr val="C00000"/>
                </a:solidFill>
                <a:latin typeface="Arial"/>
                <a:ea typeface="Arial"/>
                <a:cs typeface="+mj-cs"/>
                <a:sym typeface="Arial"/>
              </a:rPr>
              <a:t>فيلم حول عملية الاخصاب</a:t>
            </a:r>
            <a:endParaRPr sz="4400" b="0" i="0" u="none" strike="noStrike" cap="none">
              <a:solidFill>
                <a:schemeClr val="dk2"/>
              </a:solidFill>
              <a:latin typeface="Arial"/>
              <a:ea typeface="Arial"/>
              <a:cs typeface="+mj-cs"/>
              <a:sym typeface="Arial"/>
            </a:endParaRPr>
          </a:p>
        </p:txBody>
      </p:sp>
      <p:sp>
        <p:nvSpPr>
          <p:cNvPr id="453" name="Google Shape;453;p34"/>
          <p:cNvSpPr txBox="1">
            <a:spLocks noGrp="1"/>
          </p:cNvSpPr>
          <p:nvPr>
            <p:ph type="body" idx="1"/>
          </p:nvPr>
        </p:nvSpPr>
        <p:spPr>
          <a:xfrm>
            <a:off x="0" y="4391448"/>
            <a:ext cx="2995800" cy="752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iw" sz="2300" u="sng">
                <a:solidFill>
                  <a:schemeClr val="hlink"/>
                </a:solidFill>
                <a:cs typeface="+mj-cs"/>
                <a:hlinkClick r:id="rId3"/>
              </a:rPr>
              <a:t>Fertilization</a:t>
            </a:r>
            <a:endParaRPr sz="1400">
              <a:cs typeface="+mj-cs"/>
            </a:endParaRPr>
          </a:p>
          <a:p>
            <a:pPr marL="0" marR="0" lvl="0" indent="0" algn="r" rtl="1">
              <a:spcBef>
                <a:spcPts val="640"/>
              </a:spcBef>
              <a:spcAft>
                <a:spcPts val="0"/>
              </a:spcAft>
              <a:buClr>
                <a:schemeClr val="dk1"/>
              </a:buClr>
              <a:buFont typeface="Arial"/>
              <a:buNone/>
            </a:pPr>
            <a:endParaRPr sz="2800">
              <a:cs typeface="+mj-cs"/>
            </a:endParaRPr>
          </a:p>
          <a:p>
            <a:pPr marL="0" lvl="0" indent="0" algn="l" rtl="0">
              <a:lnSpc>
                <a:spcPct val="115000"/>
              </a:lnSpc>
              <a:spcBef>
                <a:spcPts val="640"/>
              </a:spcBef>
              <a:spcAft>
                <a:spcPts val="0"/>
              </a:spcAft>
              <a:buClr>
                <a:schemeClr val="dk1"/>
              </a:buClr>
              <a:buSzPts val="1100"/>
              <a:buFont typeface="Arial"/>
              <a:buNone/>
            </a:pPr>
            <a:endParaRPr sz="1400">
              <a:cs typeface="+mj-cs"/>
            </a:endParaRPr>
          </a:p>
        </p:txBody>
      </p:sp>
      <p:pic>
        <p:nvPicPr>
          <p:cNvPr id="454" name="Google Shape;454;p34" descr="To contact a specialist in pediatric (children's) health, visit: https://bit.ly/2VJmw4N&#10;&#10;&#10;&#10;Visit https://bit.ly/39tepxd to license this video for patient education, content marketing, broadcast or other purposes.&#10;&#10;This video, created by Nucleus Medical Media, shows human fertilization, also known as conception. Shown at a cellular level magnification, sperm struggle through many obstacles in the female reproductive tract to reach the egg. Then genetic material from the egg and a single sperm combines to form a new human being.&#10;&#10;&#10;Nucleus Team: Thomas Brown, Stephen Boyd, Ron Collins, Mary Beth Clough, Kelvin Li, Erin Frederikson, Eric Small, Walid Aziz, Nobles Green.&#10;&#10;ANH12063" title="Fertilization">
            <a:hlinkClick r:id="rId4"/>
          </p:cNvPr>
          <p:cNvPicPr preferRelativeResize="0"/>
          <p:nvPr/>
        </p:nvPicPr>
        <p:blipFill>
          <a:blip r:embed="rId5">
            <a:alphaModFix/>
          </a:blip>
          <a:stretch>
            <a:fillRect/>
          </a:stretch>
        </p:blipFill>
        <p:spPr>
          <a:xfrm>
            <a:off x="3391917" y="1063375"/>
            <a:ext cx="5440234" cy="4080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5"/>
          <p:cNvSpPr txBox="1">
            <a:spLocks noGrp="1"/>
          </p:cNvSpPr>
          <p:nvPr>
            <p:ph type="title"/>
          </p:nvPr>
        </p:nvSpPr>
        <p:spPr>
          <a:xfrm>
            <a:off x="2714951" y="0"/>
            <a:ext cx="4788300" cy="6987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000" b="0" i="0" u="none" strike="noStrike" cap="none">
                <a:solidFill>
                  <a:srgbClr val="C00000"/>
                </a:solidFill>
                <a:latin typeface="Arial"/>
                <a:ea typeface="Arial"/>
                <a:cs typeface="+mj-cs"/>
                <a:sym typeface="Arial"/>
              </a:rPr>
              <a:t>الاخصاب خارج الجسم</a:t>
            </a:r>
            <a:endParaRPr sz="4000" b="0" i="0" u="none" strike="noStrike" cap="none">
              <a:solidFill>
                <a:schemeClr val="dk2"/>
              </a:solidFill>
              <a:latin typeface="Arial"/>
              <a:ea typeface="Arial"/>
              <a:cs typeface="+mj-cs"/>
              <a:sym typeface="Arial"/>
            </a:endParaRPr>
          </a:p>
        </p:txBody>
      </p:sp>
      <p:sp>
        <p:nvSpPr>
          <p:cNvPr id="460" name="Google Shape;460;p35"/>
          <p:cNvSpPr txBox="1">
            <a:spLocks noGrp="1"/>
          </p:cNvSpPr>
          <p:nvPr>
            <p:ph type="body" idx="1"/>
          </p:nvPr>
        </p:nvSpPr>
        <p:spPr>
          <a:xfrm>
            <a:off x="183275" y="630050"/>
            <a:ext cx="8877900" cy="4352700"/>
          </a:xfrm>
          <a:prstGeom prst="rect">
            <a:avLst/>
          </a:prstGeom>
          <a:noFill/>
          <a:ln>
            <a:noFill/>
          </a:ln>
        </p:spPr>
        <p:txBody>
          <a:bodyPr spcFirstLastPara="1" wrap="square" lIns="91425" tIns="45700" rIns="91425" bIns="45700" anchor="t" anchorCtr="0">
            <a:noAutofit/>
          </a:bodyPr>
          <a:lstStyle/>
          <a:p>
            <a:pPr marL="0" marR="0" lvl="0" indent="12700" algn="r" rtl="1">
              <a:spcBef>
                <a:spcPts val="640"/>
              </a:spcBef>
              <a:spcAft>
                <a:spcPts val="0"/>
              </a:spcAft>
              <a:buClr>
                <a:schemeClr val="dk1"/>
              </a:buClr>
              <a:buSzPts val="1500"/>
              <a:buFont typeface="Arial"/>
              <a:buChar char="●"/>
            </a:pPr>
            <a:r>
              <a:rPr lang="iw" sz="2600" b="0" i="0" u="none" strike="noStrike" cap="none">
                <a:solidFill>
                  <a:schemeClr val="dk1"/>
                </a:solidFill>
                <a:latin typeface="Arial"/>
                <a:ea typeface="Arial"/>
                <a:cs typeface="+mj-cs"/>
                <a:sym typeface="Arial"/>
              </a:rPr>
              <a:t>يتم بواسطة انبوبة الاختبار بالشكل التالي :</a:t>
            </a:r>
            <a:endParaRPr sz="1600" b="0" i="0" u="none" strike="noStrike" cap="none">
              <a:solidFill>
                <a:schemeClr val="dk1"/>
              </a:solidFill>
              <a:latin typeface="Arial"/>
              <a:ea typeface="Arial"/>
              <a:cs typeface="+mj-cs"/>
              <a:sym typeface="Arial"/>
            </a:endParaRPr>
          </a:p>
          <a:p>
            <a:pPr marL="0" marR="0" lvl="0" indent="12700" algn="r" rtl="1">
              <a:spcBef>
                <a:spcPts val="640"/>
              </a:spcBef>
              <a:spcAft>
                <a:spcPts val="0"/>
              </a:spcAft>
              <a:buClr>
                <a:schemeClr val="dk1"/>
              </a:buClr>
              <a:buSzPts val="2600"/>
              <a:buFont typeface="Arial"/>
              <a:buAutoNum type="arabicPeriod"/>
            </a:pPr>
            <a:r>
              <a:rPr lang="iw" sz="2600" b="0" i="0" u="none" strike="noStrike" cap="none">
                <a:solidFill>
                  <a:schemeClr val="dk1"/>
                </a:solidFill>
                <a:latin typeface="Arial"/>
                <a:ea typeface="Arial"/>
                <a:cs typeface="+mj-cs"/>
                <a:sym typeface="Arial"/>
              </a:rPr>
              <a:t>نضوج خلايا البويضة في مبيض المرأة بمساعدة الهرمونات الجنسية .</a:t>
            </a:r>
            <a:endParaRPr sz="1600" b="0" i="0" u="none" strike="noStrike" cap="none">
              <a:solidFill>
                <a:schemeClr val="dk1"/>
              </a:solidFill>
              <a:latin typeface="Arial"/>
              <a:ea typeface="Arial"/>
              <a:cs typeface="+mj-cs"/>
              <a:sym typeface="Arial"/>
            </a:endParaRPr>
          </a:p>
          <a:p>
            <a:pPr marL="0" marR="0" lvl="0" indent="12700" algn="r" rtl="1">
              <a:spcBef>
                <a:spcPts val="640"/>
              </a:spcBef>
              <a:spcAft>
                <a:spcPts val="0"/>
              </a:spcAft>
              <a:buClr>
                <a:schemeClr val="dk1"/>
              </a:buClr>
              <a:buSzPts val="2600"/>
              <a:buFont typeface="Arial"/>
              <a:buAutoNum type="arabicPeriod"/>
            </a:pPr>
            <a:r>
              <a:rPr lang="iw" sz="2600" b="0" i="0" u="none" strike="noStrike" cap="none">
                <a:solidFill>
                  <a:schemeClr val="dk1"/>
                </a:solidFill>
                <a:latin typeface="Arial"/>
                <a:ea typeface="Arial"/>
                <a:cs typeface="+mj-cs"/>
                <a:sym typeface="Arial"/>
              </a:rPr>
              <a:t>اخراج البويضة من جسم المرأة ووضعها مع الخلايا المنوية المأخوذة من جسم الرجل في وعاء فيه سائل خاص وتتوفر فيه ظروف مناسبة لحصول الاخصاب .</a:t>
            </a:r>
            <a:endParaRPr sz="1600" b="0" i="0" u="none" strike="noStrike" cap="none">
              <a:solidFill>
                <a:schemeClr val="dk1"/>
              </a:solidFill>
              <a:latin typeface="Arial"/>
              <a:ea typeface="Arial"/>
              <a:cs typeface="+mj-cs"/>
              <a:sym typeface="Arial"/>
            </a:endParaRPr>
          </a:p>
          <a:p>
            <a:pPr marL="0" marR="0" lvl="0" indent="12700" algn="r" rtl="1">
              <a:spcBef>
                <a:spcPts val="640"/>
              </a:spcBef>
              <a:spcAft>
                <a:spcPts val="0"/>
              </a:spcAft>
              <a:buClr>
                <a:schemeClr val="dk1"/>
              </a:buClr>
              <a:buSzPts val="2600"/>
              <a:buFont typeface="Arial"/>
              <a:buAutoNum type="arabicPeriod"/>
            </a:pPr>
            <a:r>
              <a:rPr lang="iw" sz="2600" b="0" i="0" u="none" strike="noStrike" cap="none">
                <a:solidFill>
                  <a:schemeClr val="dk1"/>
                </a:solidFill>
                <a:latin typeface="Arial"/>
                <a:ea typeface="Arial"/>
                <a:cs typeface="+mj-cs"/>
                <a:sym typeface="Arial"/>
              </a:rPr>
              <a:t>ارجاع البويضة المخصبة الى داخل رحم الام حيث تتطور بشكل طبيعي الى جنين </a:t>
            </a:r>
            <a:endParaRPr sz="16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Font typeface="Arial"/>
              <a:buNone/>
            </a:pPr>
            <a:r>
              <a:rPr lang="iw" sz="2600" b="0" i="0" u="none" strike="noStrike" cap="none">
                <a:solidFill>
                  <a:schemeClr val="dk1"/>
                </a:solidFill>
                <a:latin typeface="Arial"/>
                <a:ea typeface="Arial"/>
                <a:cs typeface="+mj-cs"/>
                <a:sym typeface="Arial"/>
              </a:rPr>
              <a:t>* اهمية هذا النوع من الاخصاب تكمن في زيادة امكانية تلاقي الحيوانات</a:t>
            </a:r>
            <a:endParaRPr sz="16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Font typeface="Arial"/>
              <a:buNone/>
            </a:pPr>
            <a:r>
              <a:rPr lang="iw" sz="2600" b="0" i="0" u="none" strike="noStrike" cap="none">
                <a:solidFill>
                  <a:schemeClr val="dk1"/>
                </a:solidFill>
                <a:latin typeface="Arial"/>
                <a:ea typeface="Arial"/>
                <a:cs typeface="+mj-cs"/>
                <a:sym typeface="Arial"/>
              </a:rPr>
              <a:t> المنوية مع البويضة ومنح عائلات عديدة اطافالا بعدما كانت محرومة </a:t>
            </a:r>
            <a:r>
              <a:rPr lang="iw" sz="2600">
                <a:cs typeface="+mj-cs"/>
              </a:rPr>
              <a:t>من ذلك .</a:t>
            </a:r>
            <a:endParaRPr sz="1600" b="0" i="0" u="none" strike="noStrike" cap="none">
              <a:solidFill>
                <a:schemeClr val="dk1"/>
              </a:solidFill>
              <a:latin typeface="Arial"/>
              <a:ea typeface="Arial"/>
              <a:cs typeface="+mj-cs"/>
              <a:sym typeface="Arial"/>
            </a:endParaRPr>
          </a:p>
          <a:p>
            <a:pPr marL="0" marR="0" lvl="0" indent="0" algn="r" rtl="1">
              <a:spcBef>
                <a:spcPts val="640"/>
              </a:spcBef>
              <a:spcAft>
                <a:spcPts val="0"/>
              </a:spcAft>
              <a:buClr>
                <a:schemeClr val="dk1"/>
              </a:buClr>
              <a:buFont typeface="Arial"/>
              <a:buNone/>
            </a:pPr>
            <a:endParaRPr sz="1400" b="0" i="0" u="none" strike="noStrike" cap="none">
              <a:solidFill>
                <a:schemeClr val="dk1"/>
              </a:solidFill>
              <a:latin typeface="Arial"/>
              <a:ea typeface="Arial"/>
              <a:cs typeface="+mj-cs"/>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6"/>
          <p:cNvSpPr txBox="1">
            <a:spLocks noGrp="1"/>
          </p:cNvSpPr>
          <p:nvPr>
            <p:ph type="title"/>
          </p:nvPr>
        </p:nvSpPr>
        <p:spPr>
          <a:xfrm>
            <a:off x="457200" y="154483"/>
            <a:ext cx="8229600" cy="6429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br>
              <a:rPr lang="iw">
                <a:cs typeface="+mj-cs"/>
              </a:rPr>
            </a:br>
            <a:r>
              <a:rPr lang="iw" sz="4400" b="1" i="0" u="none" strike="noStrike" cap="none">
                <a:solidFill>
                  <a:srgbClr val="C00000"/>
                </a:solidFill>
                <a:latin typeface="Arial"/>
                <a:ea typeface="Arial"/>
                <a:cs typeface="+mj-cs"/>
                <a:sym typeface="Arial"/>
              </a:rPr>
              <a:t>صور من عمليات أطفال الأنابيب</a:t>
            </a:r>
            <a:br>
              <a:rPr lang="iw" sz="4400" b="1" i="0" u="none" strike="noStrike" cap="none">
                <a:solidFill>
                  <a:srgbClr val="C00000"/>
                </a:solidFill>
                <a:latin typeface="Arial"/>
                <a:ea typeface="Arial"/>
                <a:cs typeface="+mj-cs"/>
                <a:sym typeface="Arial"/>
              </a:rPr>
            </a:br>
            <a:endParaRPr sz="4400" b="0" i="0" u="none" strike="noStrike" cap="none">
              <a:solidFill>
                <a:schemeClr val="dk2"/>
              </a:solidFill>
              <a:latin typeface="Arial"/>
              <a:ea typeface="Arial"/>
              <a:cs typeface="+mj-cs"/>
              <a:sym typeface="Arial"/>
            </a:endParaRPr>
          </a:p>
        </p:txBody>
      </p:sp>
      <p:sp>
        <p:nvSpPr>
          <p:cNvPr id="466" name="Google Shape;466;p36"/>
          <p:cNvSpPr txBox="1">
            <a:spLocks noGrp="1"/>
          </p:cNvSpPr>
          <p:nvPr>
            <p:ph type="body" idx="1"/>
          </p:nvPr>
        </p:nvSpPr>
        <p:spPr>
          <a:xfrm>
            <a:off x="457200" y="900117"/>
            <a:ext cx="8229600" cy="8187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Clr>
                <a:schemeClr val="dk1"/>
              </a:buClr>
              <a:buSzPts val="1900"/>
              <a:buFont typeface="Arial"/>
              <a:buChar char="●"/>
            </a:pPr>
            <a:r>
              <a:rPr lang="iw" u="sng">
                <a:solidFill>
                  <a:schemeClr val="hlink"/>
                </a:solidFill>
                <a:cs typeface="+mj-cs"/>
                <a:hlinkClick r:id="rId3"/>
              </a:rPr>
              <a:t>صور عمليات اطفال الانابيب | الدكتور نجيب ليوس</a:t>
            </a:r>
            <a:endParaRPr sz="1800" b="0" i="0" u="none" strike="noStrike" cap="none">
              <a:solidFill>
                <a:schemeClr val="dk1"/>
              </a:solidFill>
              <a:latin typeface="Arial"/>
              <a:ea typeface="Arial"/>
              <a:cs typeface="+mj-cs"/>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6"/>
          <p:cNvPicPr preferRelativeResize="0"/>
          <p:nvPr/>
        </p:nvPicPr>
        <p:blipFill>
          <a:blip r:embed="rId3">
            <a:alphaModFix/>
          </a:blip>
          <a:stretch>
            <a:fillRect/>
          </a:stretch>
        </p:blipFill>
        <p:spPr>
          <a:xfrm>
            <a:off x="0" y="0"/>
            <a:ext cx="3886200" cy="5143500"/>
          </a:xfrm>
          <a:prstGeom prst="rect">
            <a:avLst/>
          </a:prstGeom>
          <a:noFill/>
          <a:ln>
            <a:noFill/>
          </a:ln>
        </p:spPr>
      </p:pic>
      <p:sp>
        <p:nvSpPr>
          <p:cNvPr id="308" name="Google Shape;308;p16"/>
          <p:cNvSpPr txBox="1"/>
          <p:nvPr/>
        </p:nvSpPr>
        <p:spPr>
          <a:xfrm>
            <a:off x="1828800" y="457200"/>
            <a:ext cx="7064400" cy="2474100"/>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chemeClr val="dk1"/>
              </a:buClr>
              <a:buFont typeface="Calibri"/>
              <a:buNone/>
            </a:pPr>
            <a:r>
              <a:rPr lang="iw" sz="2800" b="1" i="0" u="sng" strike="noStrike" cap="none">
                <a:solidFill>
                  <a:srgbClr val="FF3399"/>
                </a:solidFill>
                <a:latin typeface="Calibri"/>
                <a:ea typeface="Calibri"/>
                <a:cs typeface="+mj-cs"/>
                <a:sym typeface="Calibri"/>
              </a:rPr>
              <a:t>**ملاحظة</a:t>
            </a:r>
            <a:r>
              <a:rPr lang="iw" sz="2800" b="0" i="0" u="none" strike="noStrike" cap="none">
                <a:solidFill>
                  <a:schemeClr val="dk1"/>
                </a:solidFill>
                <a:latin typeface="Calibri"/>
                <a:ea typeface="Calibri"/>
                <a:cs typeface="+mj-cs"/>
                <a:sym typeface="Calibri"/>
              </a:rPr>
              <a:t>:</a:t>
            </a:r>
            <a:endParaRPr sz="1800" b="0" i="0" u="none" strike="noStrike" cap="none">
              <a:solidFill>
                <a:schemeClr val="dk1"/>
              </a:solidFill>
              <a:latin typeface="Arial"/>
              <a:ea typeface="Arial"/>
              <a:cs typeface="+mj-cs"/>
              <a:sym typeface="Arial"/>
            </a:endParaRPr>
          </a:p>
          <a:p>
            <a:pPr marL="0" marR="0" lvl="0" indent="0" algn="just" rtl="1">
              <a:lnSpc>
                <a:spcPct val="150000"/>
              </a:lnSpc>
              <a:spcBef>
                <a:spcPts val="0"/>
              </a:spcBef>
              <a:spcAft>
                <a:spcPts val="0"/>
              </a:spcAft>
              <a:buClr>
                <a:schemeClr val="dk1"/>
              </a:buClr>
              <a:buFont typeface="Calibri"/>
              <a:buNone/>
            </a:pPr>
            <a:r>
              <a:rPr lang="iw" sz="2800" b="0" i="0" u="none" strike="noStrike" cap="none">
                <a:solidFill>
                  <a:schemeClr val="dk1"/>
                </a:solidFill>
                <a:latin typeface="Calibri"/>
                <a:ea typeface="Calibri"/>
                <a:cs typeface="+mj-cs"/>
                <a:sym typeface="Calibri"/>
              </a:rPr>
              <a:t>في نهاية الإخصاب يحظى حيوان منوي واحد فقط في إخصاب البويضة أما باقي الحيوانات المنوية تبعد خارج الجسم والمتبقية منها داخل الرحم أو في قناة البويضات يتم تحليلها بواسطة </a:t>
            </a:r>
            <a:r>
              <a:rPr lang="iw" sz="2800" b="0" i="1" u="none" strike="noStrike" cap="none">
                <a:solidFill>
                  <a:schemeClr val="dk1"/>
                </a:solidFill>
                <a:latin typeface="Calibri"/>
                <a:ea typeface="Calibri"/>
                <a:cs typeface="+mj-cs"/>
                <a:sym typeface="Calibri"/>
              </a:rPr>
              <a:t>خلايا الدم البيضاء .</a:t>
            </a:r>
            <a:endParaRPr sz="1800" b="0" i="0" u="none" strike="noStrike" cap="none">
              <a:solidFill>
                <a:schemeClr val="dk1"/>
              </a:solidFill>
              <a:latin typeface="Arial"/>
              <a:ea typeface="Arial"/>
              <a:cs typeface="+mj-cs"/>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7"/>
          <p:cNvPicPr preferRelativeResize="0"/>
          <p:nvPr/>
        </p:nvPicPr>
        <p:blipFill>
          <a:blip r:embed="rId3">
            <a:alphaModFix/>
          </a:blip>
          <a:stretch>
            <a:fillRect/>
          </a:stretch>
        </p:blipFill>
        <p:spPr>
          <a:xfrm>
            <a:off x="0" y="0"/>
            <a:ext cx="3886200" cy="5143500"/>
          </a:xfrm>
          <a:prstGeom prst="rect">
            <a:avLst/>
          </a:prstGeom>
          <a:noFill/>
          <a:ln>
            <a:noFill/>
          </a:ln>
        </p:spPr>
      </p:pic>
      <p:pic>
        <p:nvPicPr>
          <p:cNvPr id="314" name="Google Shape;314;p17"/>
          <p:cNvPicPr preferRelativeResize="0"/>
          <p:nvPr/>
        </p:nvPicPr>
        <p:blipFill>
          <a:blip r:embed="rId4">
            <a:alphaModFix/>
          </a:blip>
          <a:stretch>
            <a:fillRect/>
          </a:stretch>
        </p:blipFill>
        <p:spPr>
          <a:xfrm>
            <a:off x="2667000" y="971550"/>
            <a:ext cx="5638800" cy="3543300"/>
          </a:xfrm>
          <a:prstGeom prst="rect">
            <a:avLst/>
          </a:prstGeom>
          <a:noFill/>
          <a:ln>
            <a:noFill/>
          </a:ln>
        </p:spPr>
      </p:pic>
      <p:sp>
        <p:nvSpPr>
          <p:cNvPr id="315" name="Google Shape;315;p17"/>
          <p:cNvSpPr txBox="1"/>
          <p:nvPr/>
        </p:nvSpPr>
        <p:spPr>
          <a:xfrm>
            <a:off x="4114800" y="285750"/>
            <a:ext cx="4191000" cy="3228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dk1"/>
              </a:buClr>
              <a:buFont typeface="Arial"/>
              <a:buNone/>
            </a:pPr>
            <a:r>
              <a:rPr lang="iw" sz="2200" b="1" i="0" u="none" strike="noStrike" cap="none">
                <a:solidFill>
                  <a:schemeClr val="dk1"/>
                </a:solidFill>
                <a:latin typeface="Arial"/>
                <a:ea typeface="Arial"/>
                <a:cs typeface="+mj-cs"/>
                <a:sym typeface="Arial"/>
              </a:rPr>
              <a:t>صورة لمراحل عملية الإخصاب:</a:t>
            </a:r>
            <a:endParaRPr sz="1800" b="0" i="0" u="none" strike="noStrike" cap="none">
              <a:solidFill>
                <a:schemeClr val="dk1"/>
              </a:solidFill>
              <a:latin typeface="Arial"/>
              <a:ea typeface="Arial"/>
              <a:cs typeface="+mj-cs"/>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8"/>
          <p:cNvPicPr preferRelativeResize="0"/>
          <p:nvPr/>
        </p:nvPicPr>
        <p:blipFill>
          <a:blip r:embed="rId3">
            <a:alphaModFix/>
          </a:blip>
          <a:stretch>
            <a:fillRect/>
          </a:stretch>
        </p:blipFill>
        <p:spPr>
          <a:xfrm>
            <a:off x="0" y="0"/>
            <a:ext cx="3886200" cy="5143500"/>
          </a:xfrm>
          <a:prstGeom prst="rect">
            <a:avLst/>
          </a:prstGeom>
          <a:noFill/>
          <a:ln>
            <a:noFill/>
          </a:ln>
        </p:spPr>
      </p:pic>
      <p:sp>
        <p:nvSpPr>
          <p:cNvPr id="321" name="Google Shape;321;p18"/>
          <p:cNvSpPr txBox="1"/>
          <p:nvPr/>
        </p:nvSpPr>
        <p:spPr>
          <a:xfrm>
            <a:off x="1981200" y="342900"/>
            <a:ext cx="6705600" cy="1851600"/>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chemeClr val="dk1"/>
              </a:buClr>
              <a:buFont typeface="Calibri"/>
              <a:buNone/>
            </a:pPr>
            <a:r>
              <a:rPr lang="iw" sz="2400" b="1" i="0" u="sng" strike="noStrike" cap="none" dirty="0">
                <a:solidFill>
                  <a:srgbClr val="FF3399"/>
                </a:solidFill>
                <a:latin typeface="Calibri"/>
                <a:ea typeface="Calibri"/>
                <a:cs typeface="+mj-cs"/>
                <a:sym typeface="Calibri"/>
              </a:rPr>
              <a:t>**ملاحظة</a:t>
            </a:r>
            <a:r>
              <a:rPr lang="iw" sz="2000" b="0" i="0" u="none" strike="noStrike" cap="none" dirty="0">
                <a:solidFill>
                  <a:schemeClr val="dk1"/>
                </a:solidFill>
                <a:latin typeface="Calibri"/>
                <a:ea typeface="Calibri"/>
                <a:cs typeface="+mj-cs"/>
                <a:sym typeface="Calibri"/>
              </a:rPr>
              <a:t>:</a:t>
            </a:r>
            <a:endParaRPr sz="1800" b="0" i="0" u="none" strike="noStrike" cap="none" dirty="0">
              <a:solidFill>
                <a:schemeClr val="dk1"/>
              </a:solidFill>
              <a:latin typeface="Arial"/>
              <a:ea typeface="Arial"/>
              <a:cs typeface="+mj-cs"/>
              <a:sym typeface="Arial"/>
            </a:endParaRPr>
          </a:p>
          <a:p>
            <a:pPr marL="0" marR="0" lvl="0" indent="0" algn="just" rtl="1">
              <a:lnSpc>
                <a:spcPct val="150000"/>
              </a:lnSpc>
              <a:spcBef>
                <a:spcPts val="0"/>
              </a:spcBef>
              <a:spcAft>
                <a:spcPts val="0"/>
              </a:spcAft>
              <a:buClr>
                <a:schemeClr val="dk1"/>
              </a:buClr>
              <a:buFont typeface="Calibri"/>
              <a:buNone/>
            </a:pPr>
            <a:r>
              <a:rPr lang="iw" sz="2000" b="0" i="0" u="none" strike="noStrike" cap="none" dirty="0">
                <a:solidFill>
                  <a:schemeClr val="dk1"/>
                </a:solidFill>
                <a:latin typeface="Calibri"/>
                <a:ea typeface="Calibri"/>
                <a:cs typeface="+mj-cs"/>
                <a:sym typeface="Calibri"/>
              </a:rPr>
              <a:t>عنق وسوط الحيوان المنوي يتحللان في البويضة المخصبة </a:t>
            </a:r>
            <a:r>
              <a:rPr lang="ar-SA" sz="2000" b="0" i="0" u="none" strike="noStrike" cap="none" dirty="0">
                <a:solidFill>
                  <a:schemeClr val="dk1"/>
                </a:solidFill>
                <a:latin typeface="Calibri"/>
                <a:ea typeface="Calibri"/>
                <a:cs typeface="+mj-cs"/>
                <a:sym typeface="Calibri"/>
              </a:rPr>
              <a:t>(</a:t>
            </a:r>
            <a:r>
              <a:rPr lang="iw" sz="2000" b="0" i="0" u="none" strike="noStrike" cap="none" dirty="0">
                <a:solidFill>
                  <a:schemeClr val="dk1"/>
                </a:solidFill>
                <a:latin typeface="Calibri"/>
                <a:ea typeface="Calibri"/>
                <a:cs typeface="+mj-cs"/>
                <a:sym typeface="Calibri"/>
              </a:rPr>
              <a:t>الزيجوت</a:t>
            </a:r>
            <a:r>
              <a:rPr lang="ar-SA" sz="2000" b="0" i="0" u="none" strike="noStrike" cap="none" dirty="0">
                <a:solidFill>
                  <a:schemeClr val="dk1"/>
                </a:solidFill>
                <a:latin typeface="Calibri"/>
                <a:ea typeface="Calibri"/>
                <a:cs typeface="+mj-cs"/>
                <a:sym typeface="Calibri"/>
              </a:rPr>
              <a:t>)</a:t>
            </a:r>
            <a:endParaRPr sz="1800" b="0" i="0" u="none" strike="noStrike" cap="none" dirty="0">
              <a:solidFill>
                <a:schemeClr val="dk1"/>
              </a:solidFill>
              <a:latin typeface="Arial"/>
              <a:ea typeface="Arial"/>
              <a:cs typeface="+mj-cs"/>
              <a:sym typeface="Arial"/>
            </a:endParaRPr>
          </a:p>
          <a:p>
            <a:pPr marL="0" marR="0" lvl="0" indent="0" algn="just" rtl="1">
              <a:lnSpc>
                <a:spcPct val="150000"/>
              </a:lnSpc>
              <a:spcBef>
                <a:spcPts val="0"/>
              </a:spcBef>
              <a:spcAft>
                <a:spcPts val="0"/>
              </a:spcAft>
              <a:buClr>
                <a:schemeClr val="dk1"/>
              </a:buClr>
              <a:buFont typeface="Calibri"/>
              <a:buNone/>
            </a:pPr>
            <a:r>
              <a:rPr lang="iw" sz="2000" b="0" i="0" u="none" strike="noStrike" cap="none" dirty="0">
                <a:solidFill>
                  <a:schemeClr val="dk1"/>
                </a:solidFill>
                <a:latin typeface="Calibri"/>
                <a:ea typeface="Calibri"/>
                <a:cs typeface="+mj-cs"/>
                <a:sym typeface="Calibri"/>
              </a:rPr>
              <a:t>الغشاء الذي يلف الحيوان المنوي يتحلل ويتكون غشاء جديد كما ويتكون غشاء جديد لنواة البويضة وخلال اثنتي عشرة ساعة تقريباً تتحرك نواتا الخلية المنوية والبويضة حتى تصلا إلى مركز الخلية وهناك يندمج غشاءا النواتين.</a:t>
            </a:r>
            <a:endParaRPr sz="1800" b="0" i="0" u="none" strike="noStrike" cap="none" dirty="0">
              <a:solidFill>
                <a:schemeClr val="dk1"/>
              </a:solidFill>
              <a:latin typeface="Arial"/>
              <a:ea typeface="Arial"/>
              <a:cs typeface="+mj-cs"/>
              <a:sym typeface="Arial"/>
            </a:endParaRPr>
          </a:p>
        </p:txBody>
      </p:sp>
      <p:pic>
        <p:nvPicPr>
          <p:cNvPr id="322" name="Google Shape;322;p18"/>
          <p:cNvPicPr preferRelativeResize="0"/>
          <p:nvPr/>
        </p:nvPicPr>
        <p:blipFill>
          <a:blip r:embed="rId4">
            <a:alphaModFix/>
          </a:blip>
          <a:stretch>
            <a:fillRect/>
          </a:stretch>
        </p:blipFill>
        <p:spPr>
          <a:xfrm>
            <a:off x="2140725" y="2737850"/>
            <a:ext cx="3429000" cy="2407125"/>
          </a:xfrm>
          <a:prstGeom prst="rect">
            <a:avLst/>
          </a:prstGeom>
          <a:noFill/>
          <a:ln>
            <a:noFill/>
          </a:ln>
        </p:spPr>
      </p:pic>
      <p:pic>
        <p:nvPicPr>
          <p:cNvPr id="323" name="Google Shape;323;p18"/>
          <p:cNvPicPr preferRelativeResize="0"/>
          <p:nvPr/>
        </p:nvPicPr>
        <p:blipFill>
          <a:blip r:embed="rId5">
            <a:alphaModFix/>
          </a:blip>
          <a:stretch>
            <a:fillRect/>
          </a:stretch>
        </p:blipFill>
        <p:spPr>
          <a:xfrm>
            <a:off x="5512450" y="2737850"/>
            <a:ext cx="3583175" cy="2407125"/>
          </a:xfrm>
          <a:prstGeom prst="rect">
            <a:avLst/>
          </a:prstGeom>
          <a:noFill/>
          <a:ln>
            <a:noFill/>
          </a:ln>
        </p:spPr>
      </p:pic>
      <p:sp>
        <p:nvSpPr>
          <p:cNvPr id="324" name="Google Shape;324;p18"/>
          <p:cNvSpPr txBox="1"/>
          <p:nvPr/>
        </p:nvSpPr>
        <p:spPr>
          <a:xfrm>
            <a:off x="7309725" y="4861500"/>
            <a:ext cx="1785900" cy="282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a:latin typeface="Nunito"/>
                <a:ea typeface="Nunito"/>
                <a:cs typeface="+mj-cs"/>
                <a:sym typeface="Nunito"/>
              </a:rPr>
              <a:t>كتاب علم الاحياء مطاح</a:t>
            </a:r>
            <a:endParaRPr>
              <a:latin typeface="Nunito"/>
              <a:ea typeface="Nunito"/>
              <a:cs typeface="+mj-cs"/>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9"/>
          <p:cNvPicPr preferRelativeResize="0"/>
          <p:nvPr/>
        </p:nvPicPr>
        <p:blipFill>
          <a:blip r:embed="rId3">
            <a:alphaModFix/>
          </a:blip>
          <a:stretch>
            <a:fillRect/>
          </a:stretch>
        </p:blipFill>
        <p:spPr>
          <a:xfrm>
            <a:off x="0" y="0"/>
            <a:ext cx="3886200" cy="5143500"/>
          </a:xfrm>
          <a:prstGeom prst="rect">
            <a:avLst/>
          </a:prstGeom>
          <a:noFill/>
          <a:ln>
            <a:noFill/>
          </a:ln>
        </p:spPr>
      </p:pic>
      <p:pic>
        <p:nvPicPr>
          <p:cNvPr id="330" name="Google Shape;330;p19"/>
          <p:cNvPicPr preferRelativeResize="0"/>
          <p:nvPr/>
        </p:nvPicPr>
        <p:blipFill>
          <a:blip r:embed="rId4">
            <a:alphaModFix/>
          </a:blip>
          <a:stretch>
            <a:fillRect/>
          </a:stretch>
        </p:blipFill>
        <p:spPr>
          <a:xfrm>
            <a:off x="4953000" y="114300"/>
            <a:ext cx="2184797" cy="1485900"/>
          </a:xfrm>
          <a:prstGeom prst="rect">
            <a:avLst/>
          </a:prstGeom>
          <a:noFill/>
          <a:ln>
            <a:noFill/>
          </a:ln>
        </p:spPr>
      </p:pic>
      <p:pic>
        <p:nvPicPr>
          <p:cNvPr id="331" name="Google Shape;331;p19"/>
          <p:cNvPicPr preferRelativeResize="0"/>
          <p:nvPr/>
        </p:nvPicPr>
        <p:blipFill>
          <a:blip r:embed="rId5">
            <a:alphaModFix/>
          </a:blip>
          <a:stretch>
            <a:fillRect/>
          </a:stretch>
        </p:blipFill>
        <p:spPr>
          <a:xfrm>
            <a:off x="6477000" y="1657350"/>
            <a:ext cx="1693069" cy="1721644"/>
          </a:xfrm>
          <a:prstGeom prst="rect">
            <a:avLst/>
          </a:prstGeom>
          <a:noFill/>
          <a:ln>
            <a:noFill/>
          </a:ln>
        </p:spPr>
      </p:pic>
      <p:pic>
        <p:nvPicPr>
          <p:cNvPr id="332" name="Google Shape;332;p19"/>
          <p:cNvPicPr preferRelativeResize="0"/>
          <p:nvPr/>
        </p:nvPicPr>
        <p:blipFill>
          <a:blip r:embed="rId6">
            <a:alphaModFix/>
          </a:blip>
          <a:stretch>
            <a:fillRect/>
          </a:stretch>
        </p:blipFill>
        <p:spPr>
          <a:xfrm>
            <a:off x="4038600" y="1657350"/>
            <a:ext cx="1693069" cy="1721644"/>
          </a:xfrm>
          <a:prstGeom prst="rect">
            <a:avLst/>
          </a:prstGeom>
          <a:noFill/>
          <a:ln>
            <a:noFill/>
          </a:ln>
        </p:spPr>
      </p:pic>
      <p:pic>
        <p:nvPicPr>
          <p:cNvPr id="333" name="Google Shape;333;p19"/>
          <p:cNvPicPr preferRelativeResize="0"/>
          <p:nvPr/>
        </p:nvPicPr>
        <p:blipFill>
          <a:blip r:embed="rId7">
            <a:alphaModFix/>
          </a:blip>
          <a:stretch>
            <a:fillRect/>
          </a:stretch>
        </p:blipFill>
        <p:spPr>
          <a:xfrm>
            <a:off x="4876800" y="3429000"/>
            <a:ext cx="2268140" cy="1543050"/>
          </a:xfrm>
          <a:prstGeom prst="rect">
            <a:avLst/>
          </a:prstGeom>
          <a:noFill/>
          <a:ln>
            <a:noFill/>
          </a:ln>
        </p:spPr>
      </p:pic>
      <p:sp>
        <p:nvSpPr>
          <p:cNvPr id="334" name="Google Shape;334;p19"/>
          <p:cNvSpPr txBox="1"/>
          <p:nvPr/>
        </p:nvSpPr>
        <p:spPr>
          <a:xfrm>
            <a:off x="1981200" y="3829050"/>
            <a:ext cx="2057400" cy="2751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chemeClr val="dk1"/>
              </a:buClr>
              <a:buFont typeface="Calibri"/>
              <a:buNone/>
            </a:pPr>
            <a:r>
              <a:rPr lang="iw" sz="1800" b="1" i="0" u="none" strike="noStrike" cap="none">
                <a:solidFill>
                  <a:schemeClr val="dk1"/>
                </a:solidFill>
                <a:latin typeface="Calibri"/>
                <a:ea typeface="Calibri"/>
                <a:cs typeface="+mj-cs"/>
                <a:sym typeface="Calibri"/>
              </a:rPr>
              <a:t>الانغراس ببطانة الرحم</a:t>
            </a:r>
            <a:endParaRPr sz="1800" b="0" i="0" u="none" strike="noStrike" cap="none">
              <a:solidFill>
                <a:schemeClr val="dk1"/>
              </a:solidFill>
              <a:latin typeface="Arial"/>
              <a:ea typeface="Arial"/>
              <a:cs typeface="+mj-cs"/>
              <a:sym typeface="Arial"/>
            </a:endParaRPr>
          </a:p>
        </p:txBody>
      </p:sp>
      <p:sp>
        <p:nvSpPr>
          <p:cNvPr id="335" name="Google Shape;335;p19"/>
          <p:cNvSpPr txBox="1"/>
          <p:nvPr/>
        </p:nvSpPr>
        <p:spPr>
          <a:xfrm>
            <a:off x="2209800" y="571500"/>
            <a:ext cx="1828800" cy="4845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chemeClr val="dk1"/>
              </a:buClr>
              <a:buFont typeface="Calibri"/>
              <a:buNone/>
            </a:pPr>
            <a:r>
              <a:rPr lang="iw" sz="1800" b="1" i="0" u="none" strike="noStrike" cap="none">
                <a:solidFill>
                  <a:schemeClr val="dk1"/>
                </a:solidFill>
                <a:latin typeface="Calibri"/>
                <a:ea typeface="Calibri"/>
                <a:cs typeface="+mj-cs"/>
                <a:sym typeface="Calibri"/>
              </a:rPr>
              <a:t>دخول حيوان منوي إلى البويضة</a:t>
            </a:r>
            <a:endParaRPr sz="1800" b="0" i="0" u="none" strike="noStrike" cap="none">
              <a:solidFill>
                <a:schemeClr val="dk1"/>
              </a:solidFill>
              <a:latin typeface="Arial"/>
              <a:ea typeface="Arial"/>
              <a:cs typeface="+mj-cs"/>
              <a:sym typeface="Arial"/>
            </a:endParaRPr>
          </a:p>
        </p:txBody>
      </p:sp>
      <p:sp>
        <p:nvSpPr>
          <p:cNvPr id="336" name="Google Shape;336;p19"/>
          <p:cNvSpPr txBox="1"/>
          <p:nvPr/>
        </p:nvSpPr>
        <p:spPr>
          <a:xfrm>
            <a:off x="2133600" y="2000250"/>
            <a:ext cx="1676400" cy="2751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chemeClr val="dk1"/>
              </a:buClr>
              <a:buFont typeface="Calibri"/>
              <a:buNone/>
            </a:pPr>
            <a:r>
              <a:rPr lang="iw" sz="1800" b="1" i="0" u="none" strike="noStrike" cap="none">
                <a:solidFill>
                  <a:schemeClr val="dk1"/>
                </a:solidFill>
                <a:latin typeface="Calibri"/>
                <a:ea typeface="Calibri"/>
                <a:cs typeface="+mj-cs"/>
                <a:sym typeface="Calibri"/>
              </a:rPr>
              <a:t>تضاعف الخلية </a:t>
            </a:r>
            <a:endParaRPr sz="1800" b="0" i="0" u="none" strike="noStrike" cap="none">
              <a:solidFill>
                <a:schemeClr val="dk1"/>
              </a:solidFill>
              <a:latin typeface="Arial"/>
              <a:ea typeface="Arial"/>
              <a:cs typeface="+mj-cs"/>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0"/>
          <p:cNvPicPr preferRelativeResize="0"/>
          <p:nvPr/>
        </p:nvPicPr>
        <p:blipFill>
          <a:blip r:embed="rId3">
            <a:alphaModFix/>
          </a:blip>
          <a:stretch>
            <a:fillRect/>
          </a:stretch>
        </p:blipFill>
        <p:spPr>
          <a:xfrm>
            <a:off x="965725" y="240575"/>
            <a:ext cx="7018725" cy="4238500"/>
          </a:xfrm>
          <a:prstGeom prst="rect">
            <a:avLst/>
          </a:prstGeom>
          <a:noFill/>
          <a:ln>
            <a:noFill/>
          </a:ln>
        </p:spPr>
      </p:pic>
      <p:sp>
        <p:nvSpPr>
          <p:cNvPr id="342" name="Google Shape;342;p20"/>
          <p:cNvSpPr txBox="1"/>
          <p:nvPr/>
        </p:nvSpPr>
        <p:spPr>
          <a:xfrm>
            <a:off x="4421800" y="4524900"/>
            <a:ext cx="3906300" cy="5271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a:latin typeface="Nunito"/>
                <a:ea typeface="Nunito"/>
                <a:cs typeface="Nunito"/>
                <a:sym typeface="Nunito"/>
              </a:rPr>
              <a:t>الصورة من الكتاب  علم الاحياء- مطاح  ص 93</a:t>
            </a:r>
            <a:endParaRPr>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1"/>
          <p:cNvSpPr txBox="1">
            <a:spLocks noGrp="1"/>
          </p:cNvSpPr>
          <p:nvPr>
            <p:ph type="title"/>
          </p:nvPr>
        </p:nvSpPr>
        <p:spPr>
          <a:xfrm>
            <a:off x="457200" y="154483"/>
            <a:ext cx="8229600" cy="6429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4400" b="0" i="0" u="none" strike="noStrike" cap="none">
                <a:solidFill>
                  <a:srgbClr val="C00000"/>
                </a:solidFill>
                <a:latin typeface="Arial"/>
                <a:ea typeface="Arial"/>
                <a:cs typeface="Arial"/>
                <a:sym typeface="Arial"/>
              </a:rPr>
              <a:t>عملية الاخصاب</a:t>
            </a:r>
            <a:endParaRPr sz="4400" b="0" i="0" u="none" strike="noStrike" cap="none">
              <a:solidFill>
                <a:schemeClr val="dk2"/>
              </a:solidFill>
              <a:latin typeface="Arial"/>
              <a:ea typeface="Arial"/>
              <a:cs typeface="Arial"/>
              <a:sym typeface="Arial"/>
            </a:endParaRPr>
          </a:p>
        </p:txBody>
      </p:sp>
      <p:sp>
        <p:nvSpPr>
          <p:cNvPr id="348" name="Google Shape;348;p21"/>
          <p:cNvSpPr txBox="1">
            <a:spLocks noGrp="1"/>
          </p:cNvSpPr>
          <p:nvPr>
            <p:ph type="body" idx="1"/>
          </p:nvPr>
        </p:nvSpPr>
        <p:spPr>
          <a:xfrm>
            <a:off x="457200" y="900113"/>
            <a:ext cx="8229600" cy="2545800"/>
          </a:xfrm>
          <a:prstGeom prst="rect">
            <a:avLst/>
          </a:prstGeom>
          <a:noFill/>
          <a:ln>
            <a:noFill/>
          </a:ln>
        </p:spPr>
        <p:txBody>
          <a:bodyPr spcFirstLastPara="1" wrap="square" lIns="91425" tIns="45700" rIns="91425" bIns="45700" anchor="t" anchorCtr="0">
            <a:noAutofit/>
          </a:bodyPr>
          <a:lstStyle/>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Arial"/>
                <a:sym typeface="Arial"/>
              </a:rPr>
              <a:t>عملية الاخصاب = اتحاد خلية حيوان منوي + خلية بويضة.</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Arial"/>
                <a:sym typeface="Arial"/>
              </a:rPr>
              <a:t>من الاتحاد اعلاه ينتج خلية بويضة مخصبة تحتوي على مادة وراثية من الابوين حيث تتطور الى جنين .</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Clr>
                <a:schemeClr val="dk1"/>
              </a:buClr>
              <a:buSzPts val="1700"/>
              <a:buFont typeface="Arial"/>
              <a:buChar char="●"/>
            </a:pPr>
            <a:r>
              <a:rPr lang="iw" sz="2800" b="0" i="0" u="none" strike="noStrike" cap="none">
                <a:solidFill>
                  <a:schemeClr val="dk1"/>
                </a:solidFill>
                <a:latin typeface="Arial"/>
                <a:ea typeface="Arial"/>
                <a:cs typeface="Arial"/>
                <a:sym typeface="Arial"/>
              </a:rPr>
              <a:t>عملية الاخصاب تتم في محيط مائي فقط .</a:t>
            </a:r>
            <a:endParaRPr sz="1800" b="0" i="0" u="none" strike="noStrike" cap="none">
              <a:solidFill>
                <a:schemeClr val="dk1"/>
              </a:solidFill>
              <a:latin typeface="Arial"/>
              <a:ea typeface="Arial"/>
              <a:cs typeface="Arial"/>
              <a:sym typeface="Arial"/>
            </a:endParaRPr>
          </a:p>
          <a:p>
            <a:pPr marL="0" marR="0" lvl="0" indent="0" algn="r" rtl="1">
              <a:spcBef>
                <a:spcPts val="64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1">
              <a:spcBef>
                <a:spcPts val="640"/>
              </a:spcBef>
              <a:spcAft>
                <a:spcPts val="0"/>
              </a:spcAft>
              <a:buClr>
                <a:schemeClr val="dk1"/>
              </a:buClr>
              <a:buFont typeface="Arial"/>
              <a:buNone/>
            </a:pPr>
            <a:r>
              <a:rPr lang="iw" sz="2800" b="0" i="0" u="none" strike="noStrike" cap="none">
                <a:solidFill>
                  <a:schemeClr val="dk1"/>
                </a:solidFill>
                <a:latin typeface="Arial"/>
                <a:ea typeface="Arial"/>
                <a:cs typeface="Arial"/>
                <a:sym typeface="Arial"/>
              </a:rPr>
              <a:t>ممكن ان يكون الاخصاب</a:t>
            </a:r>
            <a:endParaRPr sz="1800" b="0" i="0" u="none" strike="noStrike" cap="none">
              <a:solidFill>
                <a:schemeClr val="dk1"/>
              </a:solidFill>
              <a:latin typeface="Arial"/>
              <a:ea typeface="Arial"/>
              <a:cs typeface="Arial"/>
              <a:sym typeface="Arial"/>
            </a:endParaRPr>
          </a:p>
          <a:p>
            <a:pPr marL="0" marR="0" lvl="0" indent="0" algn="ctr" rtl="1">
              <a:spcBef>
                <a:spcPts val="640"/>
              </a:spcBef>
              <a:spcAft>
                <a:spcPts val="0"/>
              </a:spcAft>
              <a:buClr>
                <a:schemeClr val="dk1"/>
              </a:buClr>
              <a:buFont typeface="Arial"/>
              <a:buNone/>
            </a:pPr>
            <a:r>
              <a:rPr lang="iw" sz="2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cxnSp>
        <p:nvCxnSpPr>
          <p:cNvPr id="349" name="Google Shape;349;p21"/>
          <p:cNvCxnSpPr/>
          <p:nvPr/>
        </p:nvCxnSpPr>
        <p:spPr>
          <a:xfrm rot="-5400000" flipH="1">
            <a:off x="4915100" y="3113575"/>
            <a:ext cx="642900" cy="357300"/>
          </a:xfrm>
          <a:prstGeom prst="straightConnector1">
            <a:avLst/>
          </a:prstGeom>
          <a:noFill/>
          <a:ln w="25400" cap="rnd" cmpd="sng">
            <a:solidFill>
              <a:srgbClr val="FF3399"/>
            </a:solidFill>
            <a:prstDash val="solid"/>
            <a:miter lim="8000"/>
            <a:headEnd type="none" w="sm" len="sm"/>
            <a:tailEnd type="stealth" w="med" len="med"/>
          </a:ln>
        </p:spPr>
      </p:cxnSp>
      <p:cxnSp>
        <p:nvCxnSpPr>
          <p:cNvPr id="350" name="Google Shape;350;p21"/>
          <p:cNvCxnSpPr/>
          <p:nvPr/>
        </p:nvCxnSpPr>
        <p:spPr>
          <a:xfrm rot="5400000">
            <a:off x="3499075" y="3077875"/>
            <a:ext cx="642900" cy="428700"/>
          </a:xfrm>
          <a:prstGeom prst="straightConnector1">
            <a:avLst/>
          </a:prstGeom>
          <a:noFill/>
          <a:ln w="25400" cap="rnd" cmpd="sng">
            <a:solidFill>
              <a:srgbClr val="FF3399"/>
            </a:solidFill>
            <a:prstDash val="solid"/>
            <a:miter lim="8000"/>
            <a:headEnd type="none" w="sm" len="sm"/>
            <a:tailEnd type="stealth" w="med" len="med"/>
          </a:ln>
        </p:spPr>
      </p:cxnSp>
      <p:sp>
        <p:nvSpPr>
          <p:cNvPr id="351" name="Google Shape;351;p21"/>
          <p:cNvSpPr txBox="1"/>
          <p:nvPr/>
        </p:nvSpPr>
        <p:spPr>
          <a:xfrm>
            <a:off x="4857750" y="4179094"/>
            <a:ext cx="1857300" cy="3930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dk1"/>
              </a:buClr>
              <a:buFont typeface="Arial"/>
              <a:buNone/>
            </a:pPr>
            <a:r>
              <a:rPr lang="iw" sz="2800" b="0" i="0" u="none" strike="noStrike" cap="none">
                <a:solidFill>
                  <a:schemeClr val="dk1"/>
                </a:solidFill>
                <a:latin typeface="Arial"/>
                <a:ea typeface="Arial"/>
                <a:cs typeface="Arial"/>
                <a:sym typeface="Arial"/>
              </a:rPr>
              <a:t>اخصاب داخلي</a:t>
            </a:r>
            <a:endParaRPr sz="1800" b="0" i="0" u="none" strike="noStrike" cap="none">
              <a:solidFill>
                <a:schemeClr val="dk1"/>
              </a:solidFill>
              <a:latin typeface="Arial"/>
              <a:ea typeface="Arial"/>
              <a:cs typeface="Arial"/>
              <a:sym typeface="Arial"/>
            </a:endParaRPr>
          </a:p>
        </p:txBody>
      </p:sp>
      <p:sp>
        <p:nvSpPr>
          <p:cNvPr id="352" name="Google Shape;352;p21"/>
          <p:cNvSpPr txBox="1"/>
          <p:nvPr/>
        </p:nvSpPr>
        <p:spPr>
          <a:xfrm>
            <a:off x="2143125" y="4179094"/>
            <a:ext cx="2286000" cy="3930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dk1"/>
              </a:buClr>
              <a:buFont typeface="Arial"/>
              <a:buNone/>
            </a:pPr>
            <a:r>
              <a:rPr lang="iw" sz="2800" b="0" i="0" u="none" strike="noStrike" cap="none">
                <a:solidFill>
                  <a:schemeClr val="dk1"/>
                </a:solidFill>
                <a:latin typeface="Arial"/>
                <a:ea typeface="Arial"/>
                <a:cs typeface="Arial"/>
                <a:sym typeface="Arial"/>
              </a:rPr>
              <a:t>اخصاب خارجي</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2"/>
          <p:cNvSpPr txBox="1">
            <a:spLocks noGrp="1"/>
          </p:cNvSpPr>
          <p:nvPr>
            <p:ph type="title"/>
          </p:nvPr>
        </p:nvSpPr>
        <p:spPr>
          <a:xfrm>
            <a:off x="2714950" y="74275"/>
            <a:ext cx="4513500" cy="5442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2"/>
              </a:buClr>
              <a:buFont typeface="Arial"/>
              <a:buNone/>
            </a:pPr>
            <a:r>
              <a:rPr lang="iw" sz="3500" b="0" i="0" u="none" strike="noStrike" cap="none">
                <a:solidFill>
                  <a:srgbClr val="C00000"/>
                </a:solidFill>
                <a:latin typeface="Arial"/>
                <a:ea typeface="Arial"/>
                <a:cs typeface="Arial"/>
                <a:sym typeface="Arial"/>
              </a:rPr>
              <a:t>مراحل الاخصاب</a:t>
            </a:r>
            <a:endParaRPr sz="3500" b="0" i="0" u="none" strike="noStrike" cap="none">
              <a:solidFill>
                <a:schemeClr val="dk2"/>
              </a:solidFill>
              <a:latin typeface="Arial"/>
              <a:ea typeface="Arial"/>
              <a:cs typeface="Arial"/>
              <a:sym typeface="Arial"/>
            </a:endParaRPr>
          </a:p>
        </p:txBody>
      </p:sp>
      <p:sp>
        <p:nvSpPr>
          <p:cNvPr id="358" name="Google Shape;358;p22"/>
          <p:cNvSpPr txBox="1">
            <a:spLocks noGrp="1"/>
          </p:cNvSpPr>
          <p:nvPr>
            <p:ph type="body" idx="1"/>
          </p:nvPr>
        </p:nvSpPr>
        <p:spPr>
          <a:xfrm>
            <a:off x="457200" y="698775"/>
            <a:ext cx="8523900" cy="4284300"/>
          </a:xfrm>
          <a:prstGeom prst="rect">
            <a:avLst/>
          </a:prstGeom>
          <a:noFill/>
          <a:ln>
            <a:noFill/>
          </a:ln>
        </p:spPr>
        <p:txBody>
          <a:bodyPr spcFirstLastPara="1" wrap="square" lIns="91425" tIns="45700" rIns="91425" bIns="45700" anchor="t" anchorCtr="0">
            <a:noAutofit/>
          </a:bodyPr>
          <a:lstStyle/>
          <a:p>
            <a:pPr marL="0" marR="0" lvl="0" indent="539750" algn="r" rtl="1">
              <a:spcBef>
                <a:spcPts val="640"/>
              </a:spcBef>
              <a:spcAft>
                <a:spcPts val="0"/>
              </a:spcAft>
              <a:buClr>
                <a:schemeClr val="dk1"/>
              </a:buClr>
              <a:buSzPts val="2300"/>
              <a:buFont typeface="Arial"/>
              <a:buAutoNum type="arabicPeriod"/>
            </a:pPr>
            <a:r>
              <a:rPr lang="iw" sz="2300" b="0" i="0" u="none" strike="noStrike" cap="none">
                <a:solidFill>
                  <a:schemeClr val="dk1"/>
                </a:solidFill>
                <a:latin typeface="Arial"/>
                <a:ea typeface="Arial"/>
                <a:cs typeface="Arial"/>
                <a:sym typeface="Arial"/>
              </a:rPr>
              <a:t>خلايا منوية عديدة تنطلق في طريقها الى البويضة .</a:t>
            </a:r>
            <a:endParaRPr sz="1300" b="0" i="0" u="none" strike="noStrike" cap="none">
              <a:solidFill>
                <a:schemeClr val="dk1"/>
              </a:solidFill>
              <a:latin typeface="Arial"/>
              <a:ea typeface="Arial"/>
              <a:cs typeface="Arial"/>
              <a:sym typeface="Arial"/>
            </a:endParaRPr>
          </a:p>
          <a:p>
            <a:pPr marL="0" marR="0" lvl="0" indent="539750" algn="r" rtl="1">
              <a:spcBef>
                <a:spcPts val="640"/>
              </a:spcBef>
              <a:spcAft>
                <a:spcPts val="0"/>
              </a:spcAft>
              <a:buClr>
                <a:schemeClr val="dk1"/>
              </a:buClr>
              <a:buSzPts val="2300"/>
              <a:buFont typeface="Arial"/>
              <a:buAutoNum type="arabicPeriod"/>
            </a:pPr>
            <a:r>
              <a:rPr lang="iw" sz="2300" b="0" i="0" u="none" strike="noStrike" cap="none">
                <a:solidFill>
                  <a:schemeClr val="dk1"/>
                </a:solidFill>
                <a:latin typeface="Arial"/>
                <a:ea typeface="Arial"/>
                <a:cs typeface="Arial"/>
                <a:sym typeface="Arial"/>
              </a:rPr>
              <a:t>خلية حيوان منوي واحدة تنجح في الدخول لخلية البويضة, وباقي الخلايا المنوية تتلف وتزول .</a:t>
            </a:r>
            <a:endParaRPr sz="1300" b="0" i="0" u="none" strike="noStrike" cap="none">
              <a:solidFill>
                <a:schemeClr val="dk1"/>
              </a:solidFill>
              <a:latin typeface="Arial"/>
              <a:ea typeface="Arial"/>
              <a:cs typeface="Arial"/>
              <a:sym typeface="Arial"/>
            </a:endParaRPr>
          </a:p>
          <a:p>
            <a:pPr marL="0" marR="0" lvl="0" indent="539750" algn="r" rtl="1">
              <a:spcBef>
                <a:spcPts val="640"/>
              </a:spcBef>
              <a:spcAft>
                <a:spcPts val="0"/>
              </a:spcAft>
              <a:buClr>
                <a:schemeClr val="dk1"/>
              </a:buClr>
              <a:buSzPts val="2300"/>
              <a:buFont typeface="Arial"/>
              <a:buAutoNum type="arabicPeriod"/>
            </a:pPr>
            <a:r>
              <a:rPr lang="iw" sz="2300" b="0" i="0" u="none" strike="noStrike" cap="none">
                <a:solidFill>
                  <a:schemeClr val="dk1"/>
                </a:solidFill>
                <a:latin typeface="Arial"/>
                <a:ea typeface="Arial"/>
                <a:cs typeface="Arial"/>
                <a:sym typeface="Arial"/>
              </a:rPr>
              <a:t>حصول تغييرات على غشاء البويضة يمنع من دخول حيوان منوي اخر .</a:t>
            </a:r>
            <a:endParaRPr sz="1300" b="0" i="0" u="none" strike="noStrike" cap="none">
              <a:solidFill>
                <a:schemeClr val="dk1"/>
              </a:solidFill>
              <a:latin typeface="Arial"/>
              <a:ea typeface="Arial"/>
              <a:cs typeface="Arial"/>
              <a:sym typeface="Arial"/>
            </a:endParaRPr>
          </a:p>
          <a:p>
            <a:pPr marL="0" marR="0" lvl="0" indent="539750" algn="r" rtl="1">
              <a:spcBef>
                <a:spcPts val="640"/>
              </a:spcBef>
              <a:spcAft>
                <a:spcPts val="0"/>
              </a:spcAft>
              <a:buClr>
                <a:schemeClr val="dk1"/>
              </a:buClr>
              <a:buSzPts val="2300"/>
              <a:buFont typeface="Arial"/>
              <a:buAutoNum type="arabicPeriod"/>
            </a:pPr>
            <a:r>
              <a:rPr lang="iw" sz="2300" b="0" i="0" u="none" strike="noStrike" cap="none">
                <a:solidFill>
                  <a:schemeClr val="dk1"/>
                </a:solidFill>
                <a:latin typeface="Arial"/>
                <a:ea typeface="Arial"/>
                <a:cs typeface="Arial"/>
                <a:sym typeface="Arial"/>
              </a:rPr>
              <a:t>اخصاب خلية البويضة من قبل الحيوان المنوي الذي دخل اليها .</a:t>
            </a:r>
            <a:endParaRPr sz="1300" b="0" i="0" u="none" strike="noStrike" cap="none">
              <a:solidFill>
                <a:schemeClr val="dk1"/>
              </a:solidFill>
              <a:latin typeface="Arial"/>
              <a:ea typeface="Arial"/>
              <a:cs typeface="Arial"/>
              <a:sym typeface="Arial"/>
            </a:endParaRPr>
          </a:p>
          <a:p>
            <a:pPr marL="0" marR="0" lvl="0" indent="0" algn="r" rtl="1">
              <a:spcBef>
                <a:spcPts val="640"/>
              </a:spcBef>
              <a:spcAft>
                <a:spcPts val="0"/>
              </a:spcAft>
              <a:buNone/>
            </a:pPr>
            <a:endParaRPr sz="1300" b="0" i="0" u="none" strike="noStrike" cap="none">
              <a:solidFill>
                <a:schemeClr val="dk1"/>
              </a:solidFill>
              <a:latin typeface="Arial"/>
              <a:ea typeface="Arial"/>
              <a:cs typeface="Arial"/>
              <a:sym typeface="Arial"/>
            </a:endParaRPr>
          </a:p>
          <a:p>
            <a:pPr marL="0" marR="0" lvl="0" indent="508000" algn="r" rtl="1">
              <a:spcBef>
                <a:spcPts val="640"/>
              </a:spcBef>
              <a:spcAft>
                <a:spcPts val="0"/>
              </a:spcAft>
              <a:buClr>
                <a:schemeClr val="dk1"/>
              </a:buClr>
              <a:buFont typeface="Arial"/>
              <a:buNone/>
            </a:pPr>
            <a:r>
              <a:rPr lang="iw" sz="2300" b="1" i="0" u="none" strike="noStrike" cap="none">
                <a:solidFill>
                  <a:srgbClr val="C00000"/>
                </a:solidFill>
                <a:latin typeface="Arial"/>
                <a:ea typeface="Arial"/>
                <a:cs typeface="Arial"/>
                <a:sym typeface="Arial"/>
              </a:rPr>
              <a:t>* </a:t>
            </a:r>
            <a:r>
              <a:rPr lang="iw" sz="2300" b="0" i="0" u="none" strike="noStrike" cap="none">
                <a:solidFill>
                  <a:schemeClr val="dk1"/>
                </a:solidFill>
                <a:latin typeface="Arial"/>
                <a:ea typeface="Arial"/>
                <a:cs typeface="Arial"/>
                <a:sym typeface="Arial"/>
              </a:rPr>
              <a:t>عادة يتم الاخصاب بين ابناء نفس الجنس, لكن في حال حصول </a:t>
            </a:r>
            <a:endParaRPr sz="1300" b="0" i="0" u="none" strike="noStrike" cap="none">
              <a:solidFill>
                <a:schemeClr val="dk1"/>
              </a:solidFill>
              <a:latin typeface="Arial"/>
              <a:ea typeface="Arial"/>
              <a:cs typeface="Arial"/>
              <a:sym typeface="Arial"/>
            </a:endParaRPr>
          </a:p>
          <a:p>
            <a:pPr marL="0" marR="0" lvl="0" indent="508000" algn="r" rtl="1">
              <a:spcBef>
                <a:spcPts val="640"/>
              </a:spcBef>
              <a:spcAft>
                <a:spcPts val="0"/>
              </a:spcAft>
              <a:buClr>
                <a:schemeClr val="dk1"/>
              </a:buClr>
              <a:buFont typeface="Arial"/>
              <a:buNone/>
            </a:pPr>
            <a:r>
              <a:rPr lang="iw" sz="2300" b="0" i="0" u="none" strike="noStrike" cap="none">
                <a:solidFill>
                  <a:schemeClr val="dk1"/>
                </a:solidFill>
                <a:latin typeface="Arial"/>
                <a:ea typeface="Arial"/>
                <a:cs typeface="Arial"/>
                <a:sym typeface="Arial"/>
              </a:rPr>
              <a:t>اخصاب بين اجناس مختلفة قريبة من بعضها مثل الفرس والحمار يتطور</a:t>
            </a:r>
            <a:endParaRPr sz="1300" b="0" i="0" u="none" strike="noStrike" cap="none">
              <a:solidFill>
                <a:schemeClr val="dk1"/>
              </a:solidFill>
              <a:latin typeface="Arial"/>
              <a:ea typeface="Arial"/>
              <a:cs typeface="Arial"/>
              <a:sym typeface="Arial"/>
            </a:endParaRPr>
          </a:p>
          <a:p>
            <a:pPr marL="0" marR="0" lvl="0" indent="508000" algn="r" rtl="1">
              <a:spcBef>
                <a:spcPts val="640"/>
              </a:spcBef>
              <a:spcAft>
                <a:spcPts val="0"/>
              </a:spcAft>
              <a:buClr>
                <a:schemeClr val="dk1"/>
              </a:buClr>
              <a:buFont typeface="Arial"/>
              <a:buNone/>
            </a:pPr>
            <a:r>
              <a:rPr lang="iw" sz="2300" b="0" i="0" u="none" strike="noStrike" cap="none">
                <a:solidFill>
                  <a:schemeClr val="dk1"/>
                </a:solidFill>
                <a:latin typeface="Arial"/>
                <a:ea typeface="Arial"/>
                <a:cs typeface="Arial"/>
                <a:sym typeface="Arial"/>
              </a:rPr>
              <a:t> نسل عاقر يسمى البغل .</a:t>
            </a:r>
            <a:endParaRPr sz="13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‫הצגה על המסך (16:9)</PresentationFormat>
  <Paragraphs>92</Paragraphs>
  <Slides>23</Slides>
  <Notes>23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23</vt:i4>
      </vt:variant>
    </vt:vector>
  </HeadingPairs>
  <TitlesOfParts>
    <vt:vector size="28" baseType="lpstr">
      <vt:lpstr>Nunito</vt:lpstr>
      <vt:lpstr>Arial</vt:lpstr>
      <vt:lpstr>Calibri</vt:lpstr>
      <vt:lpstr>Maven Pro</vt:lpstr>
      <vt:lpstr>Momentum</vt:lpstr>
      <vt:lpstr>الاخصاب عند الكائنات</vt:lpstr>
      <vt:lpstr>מצגת של PowerPoint‏</vt:lpstr>
      <vt:lpstr>מצגת של PowerPoint‏</vt:lpstr>
      <vt:lpstr>מצגת של PowerPoint‏</vt:lpstr>
      <vt:lpstr>מצגת של PowerPoint‏</vt:lpstr>
      <vt:lpstr>מצגת של PowerPoint‏</vt:lpstr>
      <vt:lpstr>מצגת של PowerPoint‏</vt:lpstr>
      <vt:lpstr>عملية الاخصاب</vt:lpstr>
      <vt:lpstr>مراحل الاخصاب</vt:lpstr>
      <vt:lpstr>الاخصاب الخارجي عند الحيوانات</vt:lpstr>
      <vt:lpstr>التكاثر عند البرمائيات</vt:lpstr>
      <vt:lpstr>الاخصاب الداخلي عند الحيوانات </vt:lpstr>
      <vt:lpstr>اكتب الجمل التالية في الجدول الذي امامك في مكانها المناسب :  1. يحصل الاخصاب خارج جسم الانثى .  2. يحصل الاخصاب داخل جسم الانثى .  3. لا توجد فيه حاجة للتزاوج .             4. يحدث عند الاسماك والبرمائيات .      5. يحدث عند الحيوانات التي تعيش على اليابسة. 6. لا يتم الا بوجود تزواج . 7. عدد الخلايا التكاثرية يكون اقل. 8.لا يشترط هذا الاخصاب على وجود تلامس مباشر بين الذكر والانثى. 9. يتطلب حصوله بيئة رطبة . 10. يجب ان يتم افراز خلايا التكاثر فيه بكميات كبيرة جدا وبنفس الوقت وبمحيط قريب .</vt:lpstr>
      <vt:lpstr>جدول يقارن بين عملية الاخصاب الداخلي والخارجي .</vt:lpstr>
      <vt:lpstr>التلقيح الاصطناعي عند الحيوانات</vt:lpstr>
      <vt:lpstr>الاخصاب عند الانسان</vt:lpstr>
      <vt:lpstr>מצגת של PowerPoint‏</vt:lpstr>
      <vt:lpstr>كيف تتمكن الحيوانات المنوية من الوصول الى البويضة لاخصابها مع انها تجتاز مسافة شاقة وكبيرة جدا بالنسبة لطولها ؟</vt:lpstr>
      <vt:lpstr>מצגת של PowerPoint‏</vt:lpstr>
      <vt:lpstr>فيلم حول عملية الاخصاب</vt:lpstr>
      <vt:lpstr>فيلم حول عملية الاخصاب</vt:lpstr>
      <vt:lpstr>الاخصاب خارج الجسم</vt:lpstr>
      <vt:lpstr> صور من عمليات أطفال الأنابيب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الاخصاب عند الكائنات</dc:title>
  <cp:lastModifiedBy>Belal Mnsor</cp:lastModifiedBy>
  <cp:revision>1</cp:revision>
  <dcterms:modified xsi:type="dcterms:W3CDTF">2020-05-07T21:12:57Z</dcterms:modified>
</cp:coreProperties>
</file>