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Amatic SC" panose="020B0604020202020204" charset="-79"/>
      <p:regular r:id="rId21"/>
      <p:bold r:id="rId22"/>
    </p:embeddedFont>
    <p:embeddedFont>
      <p:font typeface="Source Code Pro" panose="020B060402020202020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F7A7AC2-C515-4E51-BDA6-FBFB3C2CCDB6}">
  <a:tblStyle styleId="{4F7A7AC2-C515-4E51-BDA6-FBFB3C2CCDB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8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 name="Google Shape;5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01aa76685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01aa76685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801aa76685_0_1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801aa76685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801aa76685_0_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801aa76685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01aa76685_0_1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801aa76685_0_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01aa76685_0_1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01aa76685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801aa76685_0_1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801aa76685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801aa76685_0_2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801aa76685_0_2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801cabc4f5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801cabc4f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801cabc4f5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801cabc4f5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801aa76685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801aa76685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801aa76685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801aa76685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801aa76685_0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801aa76685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801aa76685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801aa76685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801aa76685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801aa76685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801aa76685_0_1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801aa76685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801aa76685_0_1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801aa76685_0_1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803340843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803340843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Google Shape;12;p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160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160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160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160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160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160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160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1600"/>
              </a:spcBef>
              <a:spcAft>
                <a:spcPts val="1600"/>
              </a:spcAft>
              <a:buClr>
                <a:schemeClr val="accent1"/>
              </a:buClr>
              <a:buSzPts val="1400"/>
              <a:buChar char="■"/>
              <a:defRPr>
                <a:solidFill>
                  <a:schemeClr val="accent1"/>
                </a:solidFill>
                <a:highlight>
                  <a:schemeClr val="dk1"/>
                </a:highlight>
              </a:defRPr>
            </a:lvl9pPr>
          </a:lstStyle>
          <a:p>
            <a:endParaRPr/>
          </a:p>
        </p:txBody>
      </p:sp>
      <p:sp>
        <p:nvSpPr>
          <p:cNvPr id="49" name="Google Shape;4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Google Shape;19;p4"/>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5"/>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8" name="Google Shape;38;p9"/>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Google Shape;39;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Google Shape;40;p9"/>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Google Shape;41;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1600"/>
              </a:spcBef>
              <a:spcAft>
                <a:spcPts val="0"/>
              </a:spcAft>
              <a:buClr>
                <a:schemeClr val="accent1"/>
              </a:buClr>
              <a:buSzPts val="1400"/>
              <a:buChar char="○"/>
              <a:defRPr>
                <a:solidFill>
                  <a:schemeClr val="accent1"/>
                </a:solidFill>
                <a:highlight>
                  <a:schemeClr val="lt1"/>
                </a:highlight>
              </a:defRPr>
            </a:lvl2pPr>
            <a:lvl3pPr marL="1371600" lvl="2" indent="-317500">
              <a:spcBef>
                <a:spcPts val="1600"/>
              </a:spcBef>
              <a:spcAft>
                <a:spcPts val="0"/>
              </a:spcAft>
              <a:buClr>
                <a:schemeClr val="accent1"/>
              </a:buClr>
              <a:buSzPts val="1400"/>
              <a:buChar char="■"/>
              <a:defRPr>
                <a:solidFill>
                  <a:schemeClr val="accent1"/>
                </a:solidFill>
                <a:highlight>
                  <a:schemeClr val="lt1"/>
                </a:highlight>
              </a:defRPr>
            </a:lvl3pPr>
            <a:lvl4pPr marL="1828800" lvl="3" indent="-317500">
              <a:spcBef>
                <a:spcPts val="1600"/>
              </a:spcBef>
              <a:spcAft>
                <a:spcPts val="0"/>
              </a:spcAft>
              <a:buClr>
                <a:schemeClr val="accent1"/>
              </a:buClr>
              <a:buSzPts val="1400"/>
              <a:buChar char="●"/>
              <a:defRPr>
                <a:solidFill>
                  <a:schemeClr val="accent1"/>
                </a:solidFill>
                <a:highlight>
                  <a:schemeClr val="lt1"/>
                </a:highlight>
              </a:defRPr>
            </a:lvl4pPr>
            <a:lvl5pPr marL="2286000" lvl="4" indent="-317500">
              <a:spcBef>
                <a:spcPts val="1600"/>
              </a:spcBef>
              <a:spcAft>
                <a:spcPts val="0"/>
              </a:spcAft>
              <a:buClr>
                <a:schemeClr val="accent1"/>
              </a:buClr>
              <a:buSzPts val="1400"/>
              <a:buChar char="○"/>
              <a:defRPr>
                <a:solidFill>
                  <a:schemeClr val="accent1"/>
                </a:solidFill>
                <a:highlight>
                  <a:schemeClr val="lt1"/>
                </a:highlight>
              </a:defRPr>
            </a:lvl5pPr>
            <a:lvl6pPr marL="2743200" lvl="5" indent="-317500">
              <a:spcBef>
                <a:spcPts val="1600"/>
              </a:spcBef>
              <a:spcAft>
                <a:spcPts val="0"/>
              </a:spcAft>
              <a:buClr>
                <a:schemeClr val="accent1"/>
              </a:buClr>
              <a:buSzPts val="1400"/>
              <a:buChar char="■"/>
              <a:defRPr>
                <a:solidFill>
                  <a:schemeClr val="accent1"/>
                </a:solidFill>
                <a:highlight>
                  <a:schemeClr val="lt1"/>
                </a:highlight>
              </a:defRPr>
            </a:lvl6pPr>
            <a:lvl7pPr marL="3200400" lvl="6" indent="-317500">
              <a:spcBef>
                <a:spcPts val="1600"/>
              </a:spcBef>
              <a:spcAft>
                <a:spcPts val="0"/>
              </a:spcAft>
              <a:buClr>
                <a:schemeClr val="accent1"/>
              </a:buClr>
              <a:buSzPts val="1400"/>
              <a:buChar char="●"/>
              <a:defRPr>
                <a:solidFill>
                  <a:schemeClr val="accent1"/>
                </a:solidFill>
                <a:highlight>
                  <a:schemeClr val="lt1"/>
                </a:highlight>
              </a:defRPr>
            </a:lvl7pPr>
            <a:lvl8pPr marL="3657600" lvl="7" indent="-317500">
              <a:spcBef>
                <a:spcPts val="1600"/>
              </a:spcBef>
              <a:spcAft>
                <a:spcPts val="0"/>
              </a:spcAft>
              <a:buClr>
                <a:schemeClr val="accent1"/>
              </a:buClr>
              <a:buSzPts val="1400"/>
              <a:buChar char="○"/>
              <a:defRPr>
                <a:solidFill>
                  <a:schemeClr val="accent1"/>
                </a:solidFill>
                <a:highlight>
                  <a:schemeClr val="lt1"/>
                </a:highlight>
              </a:defRPr>
            </a:lvl8pPr>
            <a:lvl9pPr marL="4114800" lvl="8" indent="-317500">
              <a:spcBef>
                <a:spcPts val="1600"/>
              </a:spcBef>
              <a:spcAft>
                <a:spcPts val="1600"/>
              </a:spcAft>
              <a:buClr>
                <a:schemeClr val="accent1"/>
              </a:buClr>
              <a:buSzPts val="1400"/>
              <a:buChar char="■"/>
              <a:defRPr>
                <a:solidFill>
                  <a:schemeClr val="accent1"/>
                </a:solidFill>
                <a:highlight>
                  <a:schemeClr val="lt1"/>
                </a:highlight>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Google Shape;45;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iw"/>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inZsebI0xgI"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gov.il/Arabic/Subjects/fertility/Pages/ovum_donation.asp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13"/>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Autofit/>
          </a:bodyPr>
          <a:lstStyle/>
          <a:p>
            <a:pPr marL="0" lvl="0" indent="0" algn="ctr" rtl="1">
              <a:spcBef>
                <a:spcPts val="0"/>
              </a:spcBef>
              <a:spcAft>
                <a:spcPts val="0"/>
              </a:spcAft>
              <a:buNone/>
            </a:pPr>
            <a:r>
              <a:rPr lang="iw">
                <a:cs typeface="+mj-cs"/>
              </a:rPr>
              <a:t>التلقيح الاصطناعي</a:t>
            </a:r>
            <a:endParaRPr>
              <a:cs typeface="+mj-cs"/>
            </a:endParaRPr>
          </a:p>
        </p:txBody>
      </p:sp>
      <p:sp>
        <p:nvSpPr>
          <p:cNvPr id="57" name="Google Shape;57;p13"/>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noAutofit/>
          </a:bodyPr>
          <a:lstStyle/>
          <a:p>
            <a:pPr marL="0" lvl="0" indent="0" algn="ctr" rtl="1">
              <a:spcBef>
                <a:spcPts val="0"/>
              </a:spcBef>
              <a:spcAft>
                <a:spcPts val="0"/>
              </a:spcAft>
              <a:buNone/>
            </a:pPr>
            <a:r>
              <a:rPr lang="iw">
                <a:cs typeface="+mj-cs"/>
              </a:rPr>
              <a:t>شرائح ومهمة للثامن</a:t>
            </a:r>
            <a:endParaRPr>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623400" y="0"/>
            <a:ext cx="8520600" cy="8730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iw">
                <a:cs typeface="+mj-cs"/>
              </a:rPr>
              <a:t>تلقيح اصطناعي عند النبات</a:t>
            </a:r>
            <a:endParaRPr>
              <a:cs typeface="+mj-cs"/>
            </a:endParaRPr>
          </a:p>
        </p:txBody>
      </p:sp>
      <p:sp>
        <p:nvSpPr>
          <p:cNvPr id="108" name="Google Shape;108;p22"/>
          <p:cNvSpPr txBox="1"/>
          <p:nvPr/>
        </p:nvSpPr>
        <p:spPr>
          <a:xfrm>
            <a:off x="39600" y="873000"/>
            <a:ext cx="9064800" cy="35856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1200"/>
              </a:spcBef>
              <a:spcAft>
                <a:spcPts val="0"/>
              </a:spcAft>
              <a:buNone/>
            </a:pPr>
            <a:r>
              <a:rPr lang="iw" sz="2800" i="1">
                <a:highlight>
                  <a:srgbClr val="FFFFFF"/>
                </a:highlight>
                <a:cs typeface="+mj-cs"/>
              </a:rPr>
              <a:t>هناك مزروعات حقلية يتم فيها التلقيح الاصطناعي إي نقل غبار اللقاح بواسطة الإنسان إلى مياسم الأزهار مثل النخيل.</a:t>
            </a:r>
            <a:endParaRPr sz="2800" i="1">
              <a:highlight>
                <a:srgbClr val="FFFFFF"/>
              </a:highlight>
              <a:cs typeface="+mj-cs"/>
            </a:endParaRPr>
          </a:p>
          <a:p>
            <a:pPr marL="0" lvl="0" indent="0" algn="r" rtl="1">
              <a:lnSpc>
                <a:spcPct val="115000"/>
              </a:lnSpc>
              <a:spcBef>
                <a:spcPts val="1200"/>
              </a:spcBef>
              <a:spcAft>
                <a:spcPts val="0"/>
              </a:spcAft>
              <a:buNone/>
            </a:pPr>
            <a:r>
              <a:rPr lang="iw" sz="2800" i="1">
                <a:highlight>
                  <a:srgbClr val="FFFFFF"/>
                </a:highlight>
                <a:cs typeface="+mj-cs"/>
              </a:rPr>
              <a:t>في كروم النخيل تكون معظم الأشجار أنثوية وبعضها ذكرية.</a:t>
            </a:r>
            <a:endParaRPr sz="2800" i="1">
              <a:highlight>
                <a:srgbClr val="FFFFFF"/>
              </a:highlight>
              <a:cs typeface="+mj-cs"/>
            </a:endParaRPr>
          </a:p>
          <a:p>
            <a:pPr marL="0" lvl="0" indent="0" algn="r" rtl="1">
              <a:lnSpc>
                <a:spcPct val="115000"/>
              </a:lnSpc>
              <a:spcBef>
                <a:spcPts val="1200"/>
              </a:spcBef>
              <a:spcAft>
                <a:spcPts val="0"/>
              </a:spcAft>
              <a:buNone/>
            </a:pPr>
            <a:r>
              <a:rPr lang="iw" sz="2800" i="1">
                <a:highlight>
                  <a:srgbClr val="FFFFFF"/>
                </a:highlight>
                <a:cs typeface="+mj-cs"/>
              </a:rPr>
              <a:t>يجمع المزارع حبيبات اللقاح من الأزهار الذكرية وينشرها على مياسم الأشجار الأنثوية . إن التلقيح الاصطناعي يضمن التلقيح الكامل أكثر من </a:t>
            </a:r>
            <a:endParaRPr>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pic>
        <p:nvPicPr>
          <p:cNvPr id="113" name="Google Shape;113;p23" title="تلقيح النخل بطريقة حديثة">
            <a:hlinkClick r:id="rId3"/>
          </p:cNvPr>
          <p:cNvPicPr preferRelativeResize="0"/>
          <p:nvPr/>
        </p:nvPicPr>
        <p:blipFill>
          <a:blip r:embed="rId4">
            <a:alphaModFix/>
          </a:blip>
          <a:stretch>
            <a:fillRect/>
          </a:stretch>
        </p:blipFill>
        <p:spPr>
          <a:xfrm>
            <a:off x="0" y="1835375"/>
            <a:ext cx="4485450" cy="3364075"/>
          </a:xfrm>
          <a:prstGeom prst="rect">
            <a:avLst/>
          </a:prstGeom>
          <a:noFill/>
          <a:ln>
            <a:noFill/>
          </a:ln>
        </p:spPr>
      </p:pic>
      <p:pic>
        <p:nvPicPr>
          <p:cNvPr id="114" name="Google Shape;114;p23"/>
          <p:cNvPicPr preferRelativeResize="0"/>
          <p:nvPr/>
        </p:nvPicPr>
        <p:blipFill>
          <a:blip r:embed="rId5">
            <a:alphaModFix/>
          </a:blip>
          <a:stretch>
            <a:fillRect/>
          </a:stretch>
        </p:blipFill>
        <p:spPr>
          <a:xfrm>
            <a:off x="4485450" y="223750"/>
            <a:ext cx="4557700" cy="296743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4"/>
          <p:cNvSpPr txBox="1">
            <a:spLocks noGrp="1"/>
          </p:cNvSpPr>
          <p:nvPr>
            <p:ph type="title"/>
          </p:nvPr>
        </p:nvSpPr>
        <p:spPr>
          <a:xfrm>
            <a:off x="311700" y="71925"/>
            <a:ext cx="8520600" cy="8010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iw">
                <a:cs typeface="+mj-cs"/>
              </a:rPr>
              <a:t>قطعه علمية</a:t>
            </a:r>
            <a:endParaRPr>
              <a:cs typeface="+mj-cs"/>
            </a:endParaRPr>
          </a:p>
        </p:txBody>
      </p:sp>
      <p:sp>
        <p:nvSpPr>
          <p:cNvPr id="120" name="Google Shape;120;p24"/>
          <p:cNvSpPr txBox="1">
            <a:spLocks noGrp="1"/>
          </p:cNvSpPr>
          <p:nvPr>
            <p:ph type="body" idx="1"/>
          </p:nvPr>
        </p:nvSpPr>
        <p:spPr>
          <a:xfrm>
            <a:off x="80575" y="644625"/>
            <a:ext cx="8818800" cy="4163100"/>
          </a:xfrm>
          <a:prstGeom prst="rect">
            <a:avLst/>
          </a:prstGeom>
        </p:spPr>
        <p:txBody>
          <a:bodyPr spcFirstLastPara="1" wrap="square" lIns="91425" tIns="91425" rIns="91425" bIns="91425" anchor="t" anchorCtr="0">
            <a:noAutofit/>
          </a:bodyPr>
          <a:lstStyle/>
          <a:p>
            <a:pPr marL="0" lvl="0" indent="0" algn="ctr" rtl="1">
              <a:lnSpc>
                <a:spcPct val="150000"/>
              </a:lnSpc>
              <a:spcBef>
                <a:spcPts val="1200"/>
              </a:spcBef>
              <a:spcAft>
                <a:spcPts val="0"/>
              </a:spcAft>
              <a:buNone/>
            </a:pPr>
            <a:r>
              <a:rPr lang="iw" sz="1700" b="1">
                <a:solidFill>
                  <a:srgbClr val="000000"/>
                </a:solidFill>
                <a:latin typeface="Arial"/>
                <a:ea typeface="Arial"/>
                <a:cs typeface="+mj-cs"/>
                <a:sym typeface="Arial"/>
              </a:rPr>
              <a:t>عملية الإخصاب في الأنبوبة</a:t>
            </a:r>
            <a:endParaRPr sz="1700" b="1">
              <a:solidFill>
                <a:srgbClr val="000000"/>
              </a:solidFill>
              <a:latin typeface="Arial"/>
              <a:ea typeface="Arial"/>
              <a:cs typeface="+mj-cs"/>
              <a:sym typeface="Arial"/>
            </a:endParaRPr>
          </a:p>
          <a:p>
            <a:pPr marL="0" lvl="0" indent="0" algn="r" rtl="1">
              <a:lnSpc>
                <a:spcPct val="150000"/>
              </a:lnSpc>
              <a:spcBef>
                <a:spcPts val="1200"/>
              </a:spcBef>
              <a:spcAft>
                <a:spcPts val="0"/>
              </a:spcAft>
              <a:buNone/>
            </a:pPr>
            <a:r>
              <a:rPr lang="iw" sz="1400">
                <a:solidFill>
                  <a:srgbClr val="000000"/>
                </a:solidFill>
                <a:latin typeface="Arial"/>
                <a:ea typeface="Arial"/>
                <a:cs typeface="+mj-cs"/>
                <a:sym typeface="Arial"/>
              </a:rPr>
              <a:t>عندما تزوج راني ورانية قبل عدة سنوات لم يفكرا في الإنجاب في بداية زواجهما. لكنهما في سن الثلاثين من عمرهما قررا أن ينجبا أطفالاً، ولسوء حظهما لم تحمل رانية. بعد فحوصات عديدة، اقترحت الطبيبة عليهما أن يقوما بعملية "الإخصاب خارج الجسم" والمعروف باسم الإخصاب في الأُنبوبة.</a:t>
            </a:r>
            <a:endParaRPr sz="1400">
              <a:solidFill>
                <a:srgbClr val="000000"/>
              </a:solidFill>
              <a:latin typeface="Arial"/>
              <a:ea typeface="Arial"/>
              <a:cs typeface="+mj-cs"/>
              <a:sym typeface="Arial"/>
            </a:endParaRPr>
          </a:p>
          <a:p>
            <a:pPr marL="0" lvl="0" indent="0" algn="r" rtl="1">
              <a:lnSpc>
                <a:spcPct val="150000"/>
              </a:lnSpc>
              <a:spcBef>
                <a:spcPts val="1200"/>
              </a:spcBef>
              <a:spcAft>
                <a:spcPts val="0"/>
              </a:spcAft>
              <a:buNone/>
            </a:pPr>
            <a:r>
              <a:rPr lang="iw" sz="1400">
                <a:solidFill>
                  <a:srgbClr val="000000"/>
                </a:solidFill>
                <a:latin typeface="Arial"/>
                <a:ea typeface="Arial"/>
                <a:cs typeface="+mj-cs"/>
                <a:sym typeface="Arial"/>
              </a:rPr>
              <a:t>شرحت الطبيبة لهما أن العلاج بواسطة عملية الإخصاب يشتمل على عدة مراحل مهمة وهي:</a:t>
            </a:r>
            <a:endParaRPr sz="1400">
              <a:solidFill>
                <a:srgbClr val="000000"/>
              </a:solidFill>
              <a:latin typeface="Arial"/>
              <a:ea typeface="Arial"/>
              <a:cs typeface="+mj-cs"/>
              <a:sym typeface="Arial"/>
            </a:endParaRPr>
          </a:p>
          <a:p>
            <a:pPr marL="0" marR="228600" lvl="0" indent="-228600" algn="r" rtl="1">
              <a:lnSpc>
                <a:spcPct val="150000"/>
              </a:lnSpc>
              <a:spcBef>
                <a:spcPts val="1200"/>
              </a:spcBef>
              <a:spcAft>
                <a:spcPts val="0"/>
              </a:spcAft>
              <a:buNone/>
            </a:pPr>
            <a:r>
              <a:rPr lang="iw" sz="1400">
                <a:solidFill>
                  <a:srgbClr val="000000"/>
                </a:solidFill>
                <a:latin typeface="Arial"/>
                <a:ea typeface="Arial"/>
                <a:cs typeface="+mj-cs"/>
                <a:sym typeface="Arial"/>
              </a:rPr>
              <a:t>·</a:t>
            </a:r>
            <a:r>
              <a:rPr lang="iw" sz="1000">
                <a:solidFill>
                  <a:srgbClr val="000000"/>
                </a:solidFill>
                <a:latin typeface="Times New Roman"/>
                <a:ea typeface="Times New Roman"/>
                <a:cs typeface="+mj-cs"/>
                <a:sym typeface="Times New Roman"/>
              </a:rPr>
              <a:t>         </a:t>
            </a:r>
            <a:r>
              <a:rPr lang="iw" sz="1400" b="1">
                <a:solidFill>
                  <a:srgbClr val="000000"/>
                </a:solidFill>
                <a:latin typeface="Arial"/>
                <a:ea typeface="Arial"/>
                <a:cs typeface="+mj-cs"/>
                <a:sym typeface="Arial"/>
              </a:rPr>
              <a:t>مرحلة التحضير بواسطة الأدوية</a:t>
            </a:r>
            <a:r>
              <a:rPr lang="iw" sz="1400">
                <a:solidFill>
                  <a:srgbClr val="000000"/>
                </a:solidFill>
                <a:latin typeface="Arial"/>
                <a:ea typeface="Arial"/>
                <a:cs typeface="+mj-cs"/>
                <a:sym typeface="Arial"/>
              </a:rPr>
              <a:t>: تحصل المرأة فيها على هورمونات قد تؤدي في نفس الوقت إلى نضوج عدة بويضات في المبيض.</a:t>
            </a:r>
            <a:endParaRPr sz="1400">
              <a:solidFill>
                <a:srgbClr val="000000"/>
              </a:solidFill>
              <a:latin typeface="Arial"/>
              <a:ea typeface="Arial"/>
              <a:cs typeface="+mj-cs"/>
              <a:sym typeface="Arial"/>
            </a:endParaRPr>
          </a:p>
          <a:p>
            <a:pPr marL="0" marR="228600" lvl="0" indent="-228600" algn="r" rtl="1">
              <a:lnSpc>
                <a:spcPct val="150000"/>
              </a:lnSpc>
              <a:spcBef>
                <a:spcPts val="1200"/>
              </a:spcBef>
              <a:spcAft>
                <a:spcPts val="0"/>
              </a:spcAft>
              <a:buNone/>
            </a:pPr>
            <a:r>
              <a:rPr lang="iw" sz="1400">
                <a:solidFill>
                  <a:srgbClr val="000000"/>
                </a:solidFill>
                <a:latin typeface="Arial"/>
                <a:ea typeface="Arial"/>
                <a:cs typeface="+mj-cs"/>
                <a:sym typeface="Arial"/>
              </a:rPr>
              <a:t>·</a:t>
            </a:r>
            <a:r>
              <a:rPr lang="iw" sz="1000">
                <a:solidFill>
                  <a:srgbClr val="000000"/>
                </a:solidFill>
                <a:latin typeface="Times New Roman"/>
                <a:ea typeface="Times New Roman"/>
                <a:cs typeface="+mj-cs"/>
                <a:sym typeface="Times New Roman"/>
              </a:rPr>
              <a:t>         </a:t>
            </a:r>
            <a:r>
              <a:rPr lang="iw" sz="1400" b="1">
                <a:solidFill>
                  <a:srgbClr val="000000"/>
                </a:solidFill>
                <a:latin typeface="Arial"/>
                <a:ea typeface="Arial"/>
                <a:cs typeface="+mj-cs"/>
                <a:sym typeface="Arial"/>
              </a:rPr>
              <a:t>مرحلة إخراج البويضات</a:t>
            </a:r>
            <a:r>
              <a:rPr lang="iw" sz="1400">
                <a:solidFill>
                  <a:srgbClr val="000000"/>
                </a:solidFill>
                <a:latin typeface="Arial"/>
                <a:ea typeface="Arial"/>
                <a:cs typeface="+mj-cs"/>
                <a:sym typeface="Arial"/>
              </a:rPr>
              <a:t>: يُخرجون من المبيض البويضات التي نضجت، ثم ينقلونها إلى صحون خاصة ويحفظونها في المختبر في ظروف ملائمة.</a:t>
            </a:r>
            <a:endParaRPr sz="1400">
              <a:solidFill>
                <a:srgbClr val="000000"/>
              </a:solidFill>
              <a:latin typeface="Arial"/>
              <a:ea typeface="Arial"/>
              <a:cs typeface="+mj-cs"/>
              <a:sym typeface="Arial"/>
            </a:endParaRPr>
          </a:p>
          <a:p>
            <a:pPr marL="0" marR="228600" lvl="0" indent="-228600" algn="r" rtl="1">
              <a:lnSpc>
                <a:spcPct val="150000"/>
              </a:lnSpc>
              <a:spcBef>
                <a:spcPts val="1200"/>
              </a:spcBef>
              <a:spcAft>
                <a:spcPts val="0"/>
              </a:spcAft>
              <a:buNone/>
            </a:pPr>
            <a:r>
              <a:rPr lang="iw" sz="1400">
                <a:solidFill>
                  <a:srgbClr val="000000"/>
                </a:solidFill>
                <a:latin typeface="Arial"/>
                <a:ea typeface="Arial"/>
                <a:cs typeface="+mj-cs"/>
                <a:sym typeface="Arial"/>
              </a:rPr>
              <a:t>·</a:t>
            </a:r>
            <a:r>
              <a:rPr lang="iw" sz="1000">
                <a:solidFill>
                  <a:srgbClr val="000000"/>
                </a:solidFill>
                <a:latin typeface="Times New Roman"/>
                <a:ea typeface="Times New Roman"/>
                <a:cs typeface="+mj-cs"/>
                <a:sym typeface="Times New Roman"/>
              </a:rPr>
              <a:t>         </a:t>
            </a:r>
            <a:r>
              <a:rPr lang="iw" sz="1400" b="1">
                <a:solidFill>
                  <a:srgbClr val="000000"/>
                </a:solidFill>
                <a:latin typeface="Arial"/>
                <a:ea typeface="Arial"/>
                <a:cs typeface="+mj-cs"/>
                <a:sym typeface="Arial"/>
              </a:rPr>
              <a:t>مرحلة الإخصاب</a:t>
            </a:r>
            <a:r>
              <a:rPr lang="iw" sz="1400">
                <a:solidFill>
                  <a:srgbClr val="000000"/>
                </a:solidFill>
                <a:latin typeface="Arial"/>
                <a:ea typeface="Arial"/>
                <a:cs typeface="+mj-cs"/>
                <a:sym typeface="Arial"/>
              </a:rPr>
              <a:t>: يضيفون إلى الصحون خلايا منوية من الرجل.</a:t>
            </a:r>
            <a:endParaRPr sz="1400">
              <a:solidFill>
                <a:srgbClr val="000000"/>
              </a:solidFill>
              <a:latin typeface="Arial"/>
              <a:ea typeface="Arial"/>
              <a:cs typeface="+mj-cs"/>
              <a:sym typeface="Arial"/>
            </a:endParaRPr>
          </a:p>
          <a:p>
            <a:pPr marL="0" marR="228600" lvl="0" indent="-228600" algn="r" rtl="1">
              <a:lnSpc>
                <a:spcPct val="150000"/>
              </a:lnSpc>
              <a:spcBef>
                <a:spcPts val="1200"/>
              </a:spcBef>
              <a:spcAft>
                <a:spcPts val="0"/>
              </a:spcAft>
              <a:buNone/>
            </a:pPr>
            <a:r>
              <a:rPr lang="iw" sz="1400">
                <a:solidFill>
                  <a:srgbClr val="000000"/>
                </a:solidFill>
                <a:latin typeface="Arial"/>
                <a:ea typeface="Arial"/>
                <a:cs typeface="+mj-cs"/>
                <a:sym typeface="Arial"/>
              </a:rPr>
              <a:t>·</a:t>
            </a:r>
            <a:r>
              <a:rPr lang="iw" sz="1000">
                <a:solidFill>
                  <a:srgbClr val="000000"/>
                </a:solidFill>
                <a:latin typeface="Times New Roman"/>
                <a:ea typeface="Times New Roman"/>
                <a:cs typeface="+mj-cs"/>
                <a:sym typeface="Times New Roman"/>
              </a:rPr>
              <a:t>         </a:t>
            </a:r>
            <a:r>
              <a:rPr lang="iw" sz="1400" b="1">
                <a:solidFill>
                  <a:srgbClr val="000000"/>
                </a:solidFill>
                <a:latin typeface="Arial"/>
                <a:ea typeface="Arial"/>
                <a:cs typeface="+mj-cs"/>
                <a:sym typeface="Arial"/>
              </a:rPr>
              <a:t>مرحلة إعادة الأجنة:</a:t>
            </a:r>
            <a:r>
              <a:rPr lang="iw" sz="1400">
                <a:solidFill>
                  <a:srgbClr val="000000"/>
                </a:solidFill>
                <a:latin typeface="Arial"/>
                <a:ea typeface="Arial"/>
                <a:cs typeface="+mj-cs"/>
                <a:sym typeface="Arial"/>
              </a:rPr>
              <a:t> يفحصون بواسطة المجهر البويضات التي خُصِبت ومرت بعدة انقسامات، ثم يحقنون عدة أجنة داخل رحم الأُم لكي تستمر في التطور.</a:t>
            </a:r>
            <a:endParaRPr sz="1400">
              <a:solidFill>
                <a:srgbClr val="000000"/>
              </a:solidFill>
              <a:latin typeface="Arial"/>
              <a:ea typeface="Arial"/>
              <a:cs typeface="+mj-cs"/>
              <a:sym typeface="Arial"/>
            </a:endParaRPr>
          </a:p>
          <a:p>
            <a:pPr marL="0" lvl="0" indent="0" algn="l" rtl="0">
              <a:spcBef>
                <a:spcPts val="1200"/>
              </a:spcBef>
              <a:spcAft>
                <a:spcPts val="1600"/>
              </a:spcAft>
              <a:buNone/>
            </a:pPr>
            <a:endParaRPr sz="1900">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p:nvPr/>
        </p:nvSpPr>
        <p:spPr>
          <a:xfrm>
            <a:off x="4337725" y="0"/>
            <a:ext cx="4806000" cy="3492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iw" b="1" u="sng">
                <a:latin typeface="Times New Roman"/>
                <a:ea typeface="Times New Roman"/>
                <a:cs typeface="Times New Roman"/>
                <a:sym typeface="Times New Roman"/>
              </a:rPr>
              <a:t>سؤال 1  أشيروا بصحيح أو غير صحيح لكل عبارة من العبارات الآتية:</a:t>
            </a:r>
            <a:endParaRPr b="1" u="sng">
              <a:latin typeface="Times New Roman"/>
              <a:ea typeface="Times New Roman"/>
              <a:cs typeface="Times New Roman"/>
              <a:sym typeface="Times New Roman"/>
            </a:endParaRPr>
          </a:p>
          <a:p>
            <a:pPr marL="0" lvl="0" indent="0" algn="r" rtl="1">
              <a:spcBef>
                <a:spcPts val="0"/>
              </a:spcBef>
              <a:spcAft>
                <a:spcPts val="0"/>
              </a:spcAft>
              <a:buNone/>
            </a:pPr>
            <a:r>
              <a:rPr lang="iw" b="1" u="sng">
                <a:latin typeface="Times New Roman"/>
                <a:ea typeface="Times New Roman"/>
                <a:cs typeface="Times New Roman"/>
                <a:sym typeface="Times New Roman"/>
              </a:rPr>
              <a:t>         </a:t>
            </a:r>
            <a:endParaRPr/>
          </a:p>
        </p:txBody>
      </p:sp>
      <p:graphicFrame>
        <p:nvGraphicFramePr>
          <p:cNvPr id="126" name="Google Shape;126;p25"/>
          <p:cNvGraphicFramePr/>
          <p:nvPr/>
        </p:nvGraphicFramePr>
        <p:xfrm>
          <a:off x="104475" y="1024950"/>
          <a:ext cx="3000000" cy="3000000"/>
        </p:xfrm>
        <a:graphic>
          <a:graphicData uri="http://schemas.openxmlformats.org/drawingml/2006/table">
            <a:tbl>
              <a:tblPr>
                <a:noFill/>
                <a:tableStyleId>{4F7A7AC2-C515-4E51-BDA6-FBFB3C2CCDB6}</a:tableStyleId>
              </a:tblPr>
              <a:tblGrid>
                <a:gridCol w="6690175">
                  <a:extLst>
                    <a:ext uri="{9D8B030D-6E8A-4147-A177-3AD203B41FA5}">
                      <a16:colId xmlns:a16="http://schemas.microsoft.com/office/drawing/2014/main" val="20000"/>
                    </a:ext>
                  </a:extLst>
                </a:gridCol>
                <a:gridCol w="2147625">
                  <a:extLst>
                    <a:ext uri="{9D8B030D-6E8A-4147-A177-3AD203B41FA5}">
                      <a16:colId xmlns:a16="http://schemas.microsoft.com/office/drawing/2014/main" val="20001"/>
                    </a:ext>
                  </a:extLst>
                </a:gridCol>
              </a:tblGrid>
              <a:tr h="877350">
                <a:tc>
                  <a:txBody>
                    <a:bodyPr/>
                    <a:lstStyle/>
                    <a:p>
                      <a:pPr marL="0" lvl="0" indent="0" algn="r" rtl="1">
                        <a:lnSpc>
                          <a:spcPct val="150000"/>
                        </a:lnSpc>
                        <a:spcBef>
                          <a:spcPts val="1200"/>
                        </a:spcBef>
                        <a:spcAft>
                          <a:spcPts val="1200"/>
                        </a:spcAft>
                        <a:buNone/>
                      </a:pPr>
                      <a:r>
                        <a:rPr lang="iw" sz="1100" b="1"/>
                        <a:t>العبارات</a:t>
                      </a:r>
                      <a:endParaRPr sz="11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sz="1100" b="1"/>
                        <a:t>صحيح / غير صحيح</a:t>
                      </a:r>
                      <a:endParaRPr sz="1100" b="1"/>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877350">
                <a:tc>
                  <a:txBody>
                    <a:bodyPr/>
                    <a:lstStyle/>
                    <a:p>
                      <a:pPr marL="0" lvl="0" indent="0" algn="r" rtl="1">
                        <a:lnSpc>
                          <a:spcPct val="150000"/>
                        </a:lnSpc>
                        <a:spcBef>
                          <a:spcPts val="1200"/>
                        </a:spcBef>
                        <a:spcAft>
                          <a:spcPts val="1200"/>
                        </a:spcAft>
                        <a:buNone/>
                      </a:pPr>
                      <a:r>
                        <a:rPr lang="iw" sz="1100" b="1"/>
                        <a:t>في الحالة السليمة (بدون تدخل)</a:t>
                      </a:r>
                      <a:r>
                        <a:rPr lang="iw" sz="1100" b="1" u="sng"/>
                        <a:t> </a:t>
                      </a:r>
                      <a:r>
                        <a:rPr lang="iw" sz="1100"/>
                        <a:t> تنضج بويضة واحدة كل شهر </a:t>
                      </a:r>
                      <a:r>
                        <a:rPr lang="iw" sz="1100" b="1" u="sng"/>
                        <a:t>في الرحم</a:t>
                      </a:r>
                      <a:r>
                        <a:rPr lang="iw" sz="1100"/>
                        <a:t>.</a:t>
                      </a:r>
                      <a:endParaRPr sz="11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sz="1100" b="1"/>
                        <a:t> </a:t>
                      </a:r>
                      <a:endParaRPr sz="1100" b="1"/>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968250">
                <a:tc>
                  <a:txBody>
                    <a:bodyPr/>
                    <a:lstStyle/>
                    <a:p>
                      <a:pPr marL="0" lvl="0" indent="0" algn="r" rtl="1">
                        <a:lnSpc>
                          <a:spcPct val="150000"/>
                        </a:lnSpc>
                        <a:spcBef>
                          <a:spcPts val="1200"/>
                        </a:spcBef>
                        <a:spcAft>
                          <a:spcPts val="1200"/>
                        </a:spcAft>
                        <a:buNone/>
                      </a:pPr>
                      <a:r>
                        <a:rPr lang="iw"/>
                        <a:t>عملية الإخصاب هي عملية تندمج فيها نواة خلية منوية مع نواة بويضة.</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a:t> </a:t>
                      </a:r>
                      <a:endParaRPr/>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968250">
                <a:tc>
                  <a:txBody>
                    <a:bodyPr/>
                    <a:lstStyle/>
                    <a:p>
                      <a:pPr marL="0" lvl="0" indent="0" algn="r" rtl="1">
                        <a:lnSpc>
                          <a:spcPct val="150000"/>
                        </a:lnSpc>
                        <a:spcBef>
                          <a:spcPts val="1200"/>
                        </a:spcBef>
                        <a:spcAft>
                          <a:spcPts val="1200"/>
                        </a:spcAft>
                        <a:buNone/>
                      </a:pPr>
                      <a:r>
                        <a:rPr lang="iw"/>
                        <a:t>في الحالة الصحية السليمة (بدون تدخل)  تحدث عملية الإخصاب في قناة فالوب.</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a:t> </a:t>
                      </a:r>
                      <a:endParaRPr/>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graphicFrame>
        <p:nvGraphicFramePr>
          <p:cNvPr id="131" name="Google Shape;131;p26"/>
          <p:cNvGraphicFramePr/>
          <p:nvPr/>
        </p:nvGraphicFramePr>
        <p:xfrm>
          <a:off x="568700" y="179250"/>
          <a:ext cx="3000000" cy="3000000"/>
        </p:xfrm>
        <a:graphic>
          <a:graphicData uri="http://schemas.openxmlformats.org/drawingml/2006/table">
            <a:tbl>
              <a:tblPr>
                <a:noFill/>
                <a:tableStyleId>{4F7A7AC2-C515-4E51-BDA6-FBFB3C2CCDB6}</a:tableStyleId>
              </a:tblPr>
              <a:tblGrid>
                <a:gridCol w="6380100">
                  <a:extLst>
                    <a:ext uri="{9D8B030D-6E8A-4147-A177-3AD203B41FA5}">
                      <a16:colId xmlns:a16="http://schemas.microsoft.com/office/drawing/2014/main" val="20000"/>
                    </a:ext>
                  </a:extLst>
                </a:gridCol>
                <a:gridCol w="2048100">
                  <a:extLst>
                    <a:ext uri="{9D8B030D-6E8A-4147-A177-3AD203B41FA5}">
                      <a16:colId xmlns:a16="http://schemas.microsoft.com/office/drawing/2014/main" val="20001"/>
                    </a:ext>
                  </a:extLst>
                </a:gridCol>
              </a:tblGrid>
              <a:tr h="1128775">
                <a:tc>
                  <a:txBody>
                    <a:bodyPr/>
                    <a:lstStyle/>
                    <a:p>
                      <a:pPr marL="0" lvl="0" indent="0" algn="r" rtl="1">
                        <a:lnSpc>
                          <a:spcPct val="150000"/>
                        </a:lnSpc>
                        <a:spcBef>
                          <a:spcPts val="1200"/>
                        </a:spcBef>
                        <a:spcAft>
                          <a:spcPts val="1200"/>
                        </a:spcAft>
                        <a:buNone/>
                      </a:pPr>
                      <a:r>
                        <a:rPr lang="iw"/>
                        <a:t>في عملية الإخصاب خارج الجسم، تحدث المراحل الأولى لتطور الجنين في المختبر.</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a:t> </a:t>
                      </a:r>
                      <a:endParaRPr/>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263725">
                <a:tc>
                  <a:txBody>
                    <a:bodyPr/>
                    <a:lstStyle/>
                    <a:p>
                      <a:pPr marL="0" lvl="0" indent="0" algn="r" rtl="1">
                        <a:lnSpc>
                          <a:spcPct val="150000"/>
                        </a:lnSpc>
                        <a:spcBef>
                          <a:spcPts val="1200"/>
                        </a:spcBef>
                        <a:spcAft>
                          <a:spcPts val="1200"/>
                        </a:spcAft>
                        <a:buNone/>
                      </a:pPr>
                      <a:r>
                        <a:rPr lang="iw" sz="1100"/>
                        <a:t>إدخال </a:t>
                      </a:r>
                      <a:r>
                        <a:rPr lang="iw" sz="1100" b="1" u="sng"/>
                        <a:t>البويضات المخصبة</a:t>
                      </a:r>
                      <a:r>
                        <a:rPr lang="iw" sz="1100"/>
                        <a:t> إلى الرحم في عملية الإخصاب خارج الجسم، توازي عملية الإباضة.</a:t>
                      </a:r>
                      <a:endParaRPr sz="11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a:t> </a:t>
                      </a:r>
                      <a:endParaRPr/>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128775">
                <a:tc>
                  <a:txBody>
                    <a:bodyPr/>
                    <a:lstStyle/>
                    <a:p>
                      <a:pPr marL="0" lvl="0" indent="0" algn="r" rtl="1">
                        <a:lnSpc>
                          <a:spcPct val="150000"/>
                        </a:lnSpc>
                        <a:spcBef>
                          <a:spcPts val="1200"/>
                        </a:spcBef>
                        <a:spcAft>
                          <a:spcPts val="1200"/>
                        </a:spcAft>
                        <a:buNone/>
                      </a:pPr>
                      <a:r>
                        <a:rPr lang="iw" sz="1100"/>
                        <a:t>الحيض هو مؤشر إلى أن عملية الإخصاب </a:t>
                      </a:r>
                      <a:r>
                        <a:rPr lang="iw" sz="1100" b="1" u="sng"/>
                        <a:t>قد تمت</a:t>
                      </a:r>
                      <a:endParaRPr sz="1100" b="1" u="sng"/>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a:t> </a:t>
                      </a:r>
                      <a:endParaRPr/>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128775">
                <a:tc>
                  <a:txBody>
                    <a:bodyPr/>
                    <a:lstStyle/>
                    <a:p>
                      <a:pPr marL="0" lvl="0" indent="0" algn="r" rtl="1">
                        <a:lnSpc>
                          <a:spcPct val="150000"/>
                        </a:lnSpc>
                        <a:spcBef>
                          <a:spcPts val="1200"/>
                        </a:spcBef>
                        <a:spcAft>
                          <a:spcPts val="1200"/>
                        </a:spcAft>
                        <a:buNone/>
                      </a:pPr>
                      <a:r>
                        <a:rPr lang="iw"/>
                        <a:t>طيلة فترة الحمل يظهر الحيض كل 28 يوم</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r" rtl="1">
                        <a:lnSpc>
                          <a:spcPct val="150000"/>
                        </a:lnSpc>
                        <a:spcBef>
                          <a:spcPts val="1200"/>
                        </a:spcBef>
                        <a:spcAft>
                          <a:spcPts val="1200"/>
                        </a:spcAft>
                        <a:buNone/>
                      </a:pPr>
                      <a:r>
                        <a:rPr lang="iw"/>
                        <a:t> </a:t>
                      </a:r>
                      <a:endParaRPr/>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7"/>
          <p:cNvSpPr txBox="1"/>
          <p:nvPr/>
        </p:nvSpPr>
        <p:spPr>
          <a:xfrm>
            <a:off x="39600" y="0"/>
            <a:ext cx="9064800" cy="3000000"/>
          </a:xfrm>
          <a:prstGeom prst="rect">
            <a:avLst/>
          </a:prstGeom>
          <a:noFill/>
          <a:ln>
            <a:noFill/>
          </a:ln>
        </p:spPr>
        <p:txBody>
          <a:bodyPr spcFirstLastPara="1" wrap="square" lIns="91425" tIns="91425" rIns="91425" bIns="91425" anchor="t" anchorCtr="0">
            <a:noAutofit/>
          </a:bodyPr>
          <a:lstStyle/>
          <a:p>
            <a:pPr marL="0" lvl="0" indent="0" algn="r" rtl="1">
              <a:lnSpc>
                <a:spcPct val="150000"/>
              </a:lnSpc>
              <a:spcBef>
                <a:spcPts val="1200"/>
              </a:spcBef>
              <a:spcAft>
                <a:spcPts val="0"/>
              </a:spcAft>
              <a:buNone/>
            </a:pPr>
            <a:r>
              <a:rPr lang="iw" b="1" u="sng"/>
              <a:t>سؤال 2</a:t>
            </a:r>
            <a:r>
              <a:rPr lang="iw" sz="2000" b="1" u="sng"/>
              <a:t>       </a:t>
            </a:r>
            <a:endParaRPr sz="2000" b="1" u="sng"/>
          </a:p>
          <a:p>
            <a:pPr marL="0" lvl="0" indent="0" algn="r" rtl="1">
              <a:lnSpc>
                <a:spcPct val="150000"/>
              </a:lnSpc>
              <a:spcBef>
                <a:spcPts val="1200"/>
              </a:spcBef>
              <a:spcAft>
                <a:spcPts val="1200"/>
              </a:spcAft>
              <a:buNone/>
            </a:pPr>
            <a:r>
              <a:rPr lang="iw" sz="1700"/>
              <a:t>في مرحلة اعادة الاجنة يتم حقن عدة أجنة داخل رحم الأُم لكي تستمر في التطور. </a:t>
            </a:r>
            <a:r>
              <a:rPr lang="iw" sz="1700" b="1" u="sng"/>
              <a:t>فسر كيف يزوّد الرحم للجنين حاجاته, وضح اجابتك</a:t>
            </a:r>
            <a:r>
              <a:rPr lang="iw" sz="1700" b="1"/>
              <a:t>.</a:t>
            </a:r>
            <a:endParaRPr sz="1700"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8"/>
          <p:cNvSpPr txBox="1"/>
          <p:nvPr/>
        </p:nvSpPr>
        <p:spPr>
          <a:xfrm>
            <a:off x="0" y="67150"/>
            <a:ext cx="9144000" cy="3000000"/>
          </a:xfrm>
          <a:prstGeom prst="rect">
            <a:avLst/>
          </a:prstGeom>
          <a:noFill/>
          <a:ln>
            <a:noFill/>
          </a:ln>
        </p:spPr>
        <p:txBody>
          <a:bodyPr spcFirstLastPara="1" wrap="square" lIns="91425" tIns="91425" rIns="91425" bIns="91425" anchor="t" anchorCtr="0">
            <a:noAutofit/>
          </a:bodyPr>
          <a:lstStyle/>
          <a:p>
            <a:pPr marL="0" lvl="0" indent="0" algn="r" rtl="1">
              <a:lnSpc>
                <a:spcPct val="150000"/>
              </a:lnSpc>
              <a:spcBef>
                <a:spcPts val="1200"/>
              </a:spcBef>
              <a:spcAft>
                <a:spcPts val="0"/>
              </a:spcAft>
              <a:buNone/>
            </a:pPr>
            <a:r>
              <a:rPr lang="iw" sz="2400" b="1" u="sng"/>
              <a:t>سؤال 3       </a:t>
            </a:r>
            <a:endParaRPr sz="3100" b="1" u="sng"/>
          </a:p>
          <a:p>
            <a:pPr marL="0" lvl="0" indent="0" algn="r" rtl="1">
              <a:lnSpc>
                <a:spcPct val="150000"/>
              </a:lnSpc>
              <a:spcBef>
                <a:spcPts val="1200"/>
              </a:spcBef>
              <a:spcAft>
                <a:spcPts val="0"/>
              </a:spcAft>
              <a:buNone/>
            </a:pPr>
            <a:r>
              <a:rPr lang="iw" sz="2100"/>
              <a:t>تحدث عملية الاخصاب عند الأسماك والضفادع بشكلها الطبيعي في الماء خارج الجسم. عملية الإخصاب في "الأُنبوبة" عند الإنسان هي أيضاً عملية إخصاب خارج الجسم.</a:t>
            </a:r>
            <a:endParaRPr sz="2100"/>
          </a:p>
          <a:p>
            <a:pPr marL="0" lvl="0" indent="0" algn="r" rtl="1">
              <a:lnSpc>
                <a:spcPct val="150000"/>
              </a:lnSpc>
              <a:spcBef>
                <a:spcPts val="1200"/>
              </a:spcBef>
              <a:spcAft>
                <a:spcPts val="1200"/>
              </a:spcAft>
              <a:buNone/>
            </a:pPr>
            <a:r>
              <a:rPr lang="iw" sz="2100"/>
              <a:t>يعرض الجدول الآتي مقارنة بين عملية الإخصاب خارج الجسم عند الإنسان، وبين عملية الإخصاب عند الأسماك والضفادع. أكملوا الناقص في الجدول.</a:t>
            </a:r>
            <a:endParaRPr sz="21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9"/>
          <p:cNvSpPr txBox="1">
            <a:spLocks noGrp="1"/>
          </p:cNvSpPr>
          <p:nvPr>
            <p:ph type="title"/>
          </p:nvPr>
        </p:nvSpPr>
        <p:spPr>
          <a:xfrm>
            <a:off x="1114650" y="225700"/>
            <a:ext cx="7059600" cy="566700"/>
          </a:xfrm>
          <a:prstGeom prst="rect">
            <a:avLst/>
          </a:prstGeom>
        </p:spPr>
        <p:txBody>
          <a:bodyPr spcFirstLastPara="1" wrap="square" lIns="91425" tIns="91425" rIns="91425" bIns="91425" anchor="t" anchorCtr="0">
            <a:noAutofit/>
          </a:bodyPr>
          <a:lstStyle/>
          <a:p>
            <a:pPr marL="0" lvl="0" indent="0" algn="ctr" rtl="1">
              <a:lnSpc>
                <a:spcPct val="150000"/>
              </a:lnSpc>
              <a:spcBef>
                <a:spcPts val="1200"/>
              </a:spcBef>
              <a:spcAft>
                <a:spcPts val="0"/>
              </a:spcAft>
              <a:buNone/>
            </a:pPr>
            <a:r>
              <a:rPr lang="iw" sz="1900">
                <a:solidFill>
                  <a:srgbClr val="000000"/>
                </a:solidFill>
                <a:latin typeface="Arial"/>
                <a:ea typeface="Arial"/>
                <a:cs typeface="Arial"/>
                <a:sym typeface="Arial"/>
              </a:rPr>
              <a:t>مقارنة بين الاخصاب في الانبوبة وبين الاخصاب الخارجي لدى الاسماك والبرمائيات</a:t>
            </a:r>
            <a:endParaRPr sz="1900">
              <a:solidFill>
                <a:srgbClr val="000000"/>
              </a:solidFill>
              <a:latin typeface="Arial"/>
              <a:ea typeface="Arial"/>
              <a:cs typeface="Arial"/>
              <a:sym typeface="Arial"/>
            </a:endParaRPr>
          </a:p>
          <a:p>
            <a:pPr marL="0" lvl="0" indent="0" algn="l" rtl="0">
              <a:spcBef>
                <a:spcPts val="1200"/>
              </a:spcBef>
              <a:spcAft>
                <a:spcPts val="0"/>
              </a:spcAft>
              <a:buNone/>
            </a:pPr>
            <a:endParaRPr/>
          </a:p>
        </p:txBody>
      </p:sp>
      <p:graphicFrame>
        <p:nvGraphicFramePr>
          <p:cNvPr id="147" name="Google Shape;147;p29"/>
          <p:cNvGraphicFramePr/>
          <p:nvPr/>
        </p:nvGraphicFramePr>
        <p:xfrm>
          <a:off x="566400" y="792400"/>
          <a:ext cx="3000000" cy="3000000"/>
        </p:xfrm>
        <a:graphic>
          <a:graphicData uri="http://schemas.openxmlformats.org/drawingml/2006/table">
            <a:tbl>
              <a:tblPr>
                <a:noFill/>
                <a:tableStyleId>{4F7A7AC2-C515-4E51-BDA6-FBFB3C2CCDB6}</a:tableStyleId>
              </a:tblPr>
              <a:tblGrid>
                <a:gridCol w="2795150">
                  <a:extLst>
                    <a:ext uri="{9D8B030D-6E8A-4147-A177-3AD203B41FA5}">
                      <a16:colId xmlns:a16="http://schemas.microsoft.com/office/drawing/2014/main" val="20000"/>
                    </a:ext>
                  </a:extLst>
                </a:gridCol>
                <a:gridCol w="3052775">
                  <a:extLst>
                    <a:ext uri="{9D8B030D-6E8A-4147-A177-3AD203B41FA5}">
                      <a16:colId xmlns:a16="http://schemas.microsoft.com/office/drawing/2014/main" val="20001"/>
                    </a:ext>
                  </a:extLst>
                </a:gridCol>
                <a:gridCol w="2653475">
                  <a:extLst>
                    <a:ext uri="{9D8B030D-6E8A-4147-A177-3AD203B41FA5}">
                      <a16:colId xmlns:a16="http://schemas.microsoft.com/office/drawing/2014/main" val="20002"/>
                    </a:ext>
                  </a:extLst>
                </a:gridCol>
              </a:tblGrid>
              <a:tr h="606400">
                <a:tc rowSpan="2">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gridSpan="2">
                  <a:txBody>
                    <a:bodyPr/>
                    <a:lstStyle/>
                    <a:p>
                      <a:pPr marL="0" lvl="0" indent="0" algn="ctr" rtl="1">
                        <a:lnSpc>
                          <a:spcPct val="150000"/>
                        </a:lnSpc>
                        <a:spcBef>
                          <a:spcPts val="1200"/>
                        </a:spcBef>
                        <a:spcAft>
                          <a:spcPts val="1200"/>
                        </a:spcAft>
                        <a:buNone/>
                      </a:pPr>
                      <a:r>
                        <a:rPr lang="iw" b="1"/>
                        <a:t>نوع الإخصاب</a:t>
                      </a:r>
                      <a:endParaRPr b="1"/>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hMerge="1">
                  <a:txBody>
                    <a:bodyPr/>
                    <a:lstStyle/>
                    <a:p>
                      <a:endParaRPr lang="he-IL"/>
                    </a:p>
                  </a:txBody>
                  <a:tcPr/>
                </a:tc>
                <a:extLst>
                  <a:ext uri="{0D108BD9-81ED-4DB2-BD59-A6C34878D82A}">
                    <a16:rowId xmlns:a16="http://schemas.microsoft.com/office/drawing/2014/main" val="10000"/>
                  </a:ext>
                </a:extLst>
              </a:tr>
              <a:tr h="606400">
                <a:tc vMerge="1">
                  <a:txBody>
                    <a:bodyPr/>
                    <a:lstStyle/>
                    <a:p>
                      <a:endParaRPr lang="he-IL"/>
                    </a:p>
                  </a:txBody>
                  <a:tcPr/>
                </a:tc>
                <a:tc>
                  <a:txBody>
                    <a:bodyPr/>
                    <a:lstStyle/>
                    <a:p>
                      <a:pPr marL="0" lvl="0" indent="0" algn="ctr" rtl="1">
                        <a:lnSpc>
                          <a:spcPct val="150000"/>
                        </a:lnSpc>
                        <a:spcBef>
                          <a:spcPts val="1200"/>
                        </a:spcBef>
                        <a:spcAft>
                          <a:spcPts val="1200"/>
                        </a:spcAft>
                        <a:buNone/>
                      </a:pPr>
                      <a:r>
                        <a:rPr lang="iw" b="1"/>
                        <a:t>إخصاب خارج الجسم "إخصاب في الأنبوبة</a:t>
                      </a:r>
                      <a:endParaRPr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b="1"/>
                        <a:t>إخصاب عند الأسماك والبرمائيات</a:t>
                      </a:r>
                      <a:endParaRPr b="1"/>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34875">
                <a:tc>
                  <a:txBody>
                    <a:bodyPr/>
                    <a:lstStyle/>
                    <a:p>
                      <a:pPr marL="0" lvl="0" indent="0" algn="ctr" rtl="1">
                        <a:lnSpc>
                          <a:spcPct val="150000"/>
                        </a:lnSpc>
                        <a:spcBef>
                          <a:spcPts val="1200"/>
                        </a:spcBef>
                        <a:spcAft>
                          <a:spcPts val="1200"/>
                        </a:spcAft>
                        <a:buNone/>
                      </a:pPr>
                      <a:r>
                        <a:rPr lang="iw" sz="1600" b="1">
                          <a:solidFill>
                            <a:srgbClr val="050505"/>
                          </a:solidFill>
                        </a:rPr>
                        <a:t>مكان حدوث عملية الإخصاب.</a:t>
                      </a:r>
                      <a:endParaRPr sz="1600" b="1">
                        <a:solidFill>
                          <a:srgbClr val="050505"/>
                        </a:solidFill>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34875">
                <a:tc>
                  <a:txBody>
                    <a:bodyPr/>
                    <a:lstStyle/>
                    <a:p>
                      <a:pPr marL="0" lvl="0" indent="0" algn="ctr" rtl="1">
                        <a:lnSpc>
                          <a:spcPct val="150000"/>
                        </a:lnSpc>
                        <a:spcBef>
                          <a:spcPts val="1200"/>
                        </a:spcBef>
                        <a:spcAft>
                          <a:spcPts val="1200"/>
                        </a:spcAft>
                        <a:buNone/>
                      </a:pPr>
                      <a:r>
                        <a:rPr lang="iw" sz="1600" b="1">
                          <a:solidFill>
                            <a:srgbClr val="050505"/>
                          </a:solidFill>
                        </a:rPr>
                        <a:t>مكان تطور الجنين</a:t>
                      </a:r>
                      <a:endParaRPr sz="1600" b="1">
                        <a:solidFill>
                          <a:srgbClr val="050505"/>
                        </a:solidFill>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34875">
                <a:tc>
                  <a:txBody>
                    <a:bodyPr/>
                    <a:lstStyle/>
                    <a:p>
                      <a:pPr marL="0" lvl="0" indent="0" algn="ctr" rtl="1">
                        <a:lnSpc>
                          <a:spcPct val="150000"/>
                        </a:lnSpc>
                        <a:spcBef>
                          <a:spcPts val="1200"/>
                        </a:spcBef>
                        <a:spcAft>
                          <a:spcPts val="1200"/>
                        </a:spcAft>
                        <a:buNone/>
                      </a:pPr>
                      <a:r>
                        <a:rPr lang="iw" sz="1600" b="1">
                          <a:solidFill>
                            <a:srgbClr val="050505"/>
                          </a:solidFill>
                        </a:rPr>
                        <a:t>الخلايا التناسلية التي تشترك في العملية.</a:t>
                      </a:r>
                      <a:endParaRPr sz="1600" b="1">
                        <a:solidFill>
                          <a:srgbClr val="050505"/>
                        </a:solidFill>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634875">
                <a:tc>
                  <a:txBody>
                    <a:bodyPr/>
                    <a:lstStyle/>
                    <a:p>
                      <a:pPr marL="0" lvl="0" indent="0" algn="ctr" rtl="1">
                        <a:lnSpc>
                          <a:spcPct val="150000"/>
                        </a:lnSpc>
                        <a:spcBef>
                          <a:spcPts val="1200"/>
                        </a:spcBef>
                        <a:spcAft>
                          <a:spcPts val="1200"/>
                        </a:spcAft>
                        <a:buNone/>
                      </a:pPr>
                      <a:r>
                        <a:rPr lang="iw" sz="1600" b="1">
                          <a:solidFill>
                            <a:srgbClr val="050505"/>
                          </a:solidFill>
                        </a:rPr>
                        <a:t>عدد البويضات</a:t>
                      </a:r>
                      <a:endParaRPr sz="1600" b="1">
                        <a:solidFill>
                          <a:srgbClr val="050505"/>
                        </a:solidFill>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1">
                        <a:lnSpc>
                          <a:spcPct val="150000"/>
                        </a:lnSpc>
                        <a:spcBef>
                          <a:spcPts val="1200"/>
                        </a:spcBef>
                        <a:spcAft>
                          <a:spcPts val="1200"/>
                        </a:spcAft>
                        <a:buNone/>
                      </a:pPr>
                      <a:r>
                        <a:rPr lang="iw" sz="1600"/>
                        <a:t> </a:t>
                      </a:r>
                      <a:endParaRPr sz="1600"/>
                    </a:p>
                  </a:txBody>
                  <a:tcPr marL="68575" marR="68575" marT="91425" marB="91425">
                    <a:lnL w="12650" cap="flat" cmpd="sng">
                      <a:solidFill>
                        <a:srgbClr val="000000"/>
                      </a:solidFill>
                      <a:prstDash val="solid"/>
                      <a:round/>
                      <a:headEnd type="none" w="sm" len="sm"/>
                      <a:tailEnd type="none" w="sm" len="sm"/>
                    </a:lnL>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0"/>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iw"/>
              <a:t>4. ما هي الفائدة من التلقيح الاصطناعي عند الحيوانات؟</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p:nvPr/>
        </p:nvSpPr>
        <p:spPr>
          <a:xfrm>
            <a:off x="0" y="940200"/>
            <a:ext cx="8930700" cy="42033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1200"/>
              </a:spcBef>
              <a:spcAft>
                <a:spcPts val="0"/>
              </a:spcAft>
              <a:buNone/>
            </a:pPr>
            <a:endParaRPr sz="3000">
              <a:solidFill>
                <a:srgbClr val="050505"/>
              </a:solidFill>
              <a:latin typeface="Times New Roman"/>
              <a:ea typeface="Times New Roman"/>
              <a:cs typeface="+mj-cs"/>
              <a:sym typeface="Times New Roman"/>
            </a:endParaRPr>
          </a:p>
          <a:p>
            <a:pPr marL="0" lvl="0" indent="0" algn="r" rtl="1">
              <a:lnSpc>
                <a:spcPct val="115000"/>
              </a:lnSpc>
              <a:spcBef>
                <a:spcPts val="1200"/>
              </a:spcBef>
              <a:spcAft>
                <a:spcPts val="0"/>
              </a:spcAft>
              <a:buNone/>
            </a:pPr>
            <a:r>
              <a:rPr lang="iw" sz="3000">
                <a:solidFill>
                  <a:srgbClr val="050505"/>
                </a:solidFill>
                <a:latin typeface="Times New Roman"/>
                <a:ea typeface="Times New Roman"/>
                <a:cs typeface="+mj-cs"/>
                <a:sym typeface="Times New Roman"/>
              </a:rPr>
              <a:t>"الإخصاب خارج الجسم" (In Vitro Fertilization - IVF) المعروف أيضا باسماء: "التلقيح الاصطناعي" و"تلقيح اأنابيب" هو أحد أكثر العلاجات انتشاراً بين علاجات الإخصاب المتقدمة. والإخصاب خارج الجسم هو أكثر تقنيات علاجات الإخصاب شيوعاً في العصر الحديث. </a:t>
            </a:r>
            <a:endParaRPr sz="3000">
              <a:solidFill>
                <a:srgbClr val="050505"/>
              </a:solidFill>
              <a:latin typeface="Times New Roman"/>
              <a:ea typeface="Times New Roman"/>
              <a:cs typeface="+mj-cs"/>
              <a:sym typeface="Times New Roman"/>
            </a:endParaRPr>
          </a:p>
          <a:p>
            <a:pPr marL="0" lvl="0" indent="0" algn="r" rtl="1">
              <a:lnSpc>
                <a:spcPct val="115000"/>
              </a:lnSpc>
              <a:spcBef>
                <a:spcPts val="1200"/>
              </a:spcBef>
              <a:spcAft>
                <a:spcPts val="0"/>
              </a:spcAft>
              <a:buNone/>
            </a:pPr>
            <a:r>
              <a:rPr lang="iw" sz="2800">
                <a:solidFill>
                  <a:srgbClr val="050505"/>
                </a:solidFill>
                <a:latin typeface="Times New Roman"/>
                <a:ea typeface="Times New Roman"/>
                <a:cs typeface="+mj-cs"/>
                <a:sym typeface="Times New Roman"/>
              </a:rPr>
              <a:t> </a:t>
            </a:r>
            <a:endParaRPr sz="2800">
              <a:solidFill>
                <a:srgbClr val="050505"/>
              </a:solidFill>
              <a:latin typeface="Times New Roman"/>
              <a:ea typeface="Times New Roman"/>
              <a:cs typeface="+mj-cs"/>
              <a:sym typeface="Times New Roman"/>
            </a:endParaRPr>
          </a:p>
        </p:txBody>
      </p:sp>
      <p:sp>
        <p:nvSpPr>
          <p:cNvPr id="63" name="Google Shape;63;p14"/>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iw">
                <a:cs typeface="+mj-cs"/>
              </a:rPr>
              <a:t>التلقيح الاصطناعي عند الانسان</a:t>
            </a:r>
            <a:endParaRPr>
              <a:cs typeface="+mj-cs"/>
            </a:endParaRPr>
          </a:p>
        </p:txBody>
      </p:sp>
      <p:pic>
        <p:nvPicPr>
          <p:cNvPr id="64" name="Google Shape;64;p14"/>
          <p:cNvPicPr preferRelativeResize="0"/>
          <p:nvPr/>
        </p:nvPicPr>
        <p:blipFill>
          <a:blip r:embed="rId3">
            <a:alphaModFix/>
          </a:blip>
          <a:stretch>
            <a:fillRect/>
          </a:stretch>
        </p:blipFill>
        <p:spPr>
          <a:xfrm>
            <a:off x="311700" y="91425"/>
            <a:ext cx="2975100" cy="16299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p:nvPr/>
        </p:nvSpPr>
        <p:spPr>
          <a:xfrm>
            <a:off x="-80575" y="738625"/>
            <a:ext cx="8903700" cy="30000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iw" sz="3000">
                <a:solidFill>
                  <a:srgbClr val="050505"/>
                </a:solidFill>
                <a:latin typeface="Times New Roman"/>
                <a:ea typeface="Times New Roman"/>
                <a:cs typeface="Times New Roman"/>
                <a:sym typeface="Times New Roman"/>
              </a:rPr>
              <a:t>خلال عملية الإخصاب خارج الجسم  يتم لقاء مبادر إليه بين البويضة والسائل المنوي في ظروف مخبرية، كبديل لمكان لقائهما الطبيعي . في إطار علاج الإخصاب يتم إجراء سحب بويضات من جسم المرأة، جمعها مع خلايا منوية وإخصابها في ظروف مخبرية. بعد ذلك، يتم إدخال الجنين إلى الرحم، مع تقديم علاج هرموني داعم لهذه العملية</a:t>
            </a:r>
            <a:r>
              <a:rPr lang="iw" sz="2800">
                <a:solidFill>
                  <a:srgbClr val="050505"/>
                </a:solidFill>
                <a:latin typeface="Times New Roman"/>
                <a:ea typeface="Times New Roman"/>
                <a:cs typeface="Times New Roman"/>
                <a:sym typeface="Times New Roman"/>
              </a:rPr>
              <a:t>.  </a:t>
            </a:r>
            <a:endParaRPr/>
          </a:p>
        </p:txBody>
      </p:sp>
      <p:pic>
        <p:nvPicPr>
          <p:cNvPr id="70" name="Google Shape;70;p15"/>
          <p:cNvPicPr preferRelativeResize="0"/>
          <p:nvPr/>
        </p:nvPicPr>
        <p:blipFill>
          <a:blip r:embed="rId3">
            <a:alphaModFix/>
          </a:blip>
          <a:stretch>
            <a:fillRect/>
          </a:stretch>
        </p:blipFill>
        <p:spPr>
          <a:xfrm>
            <a:off x="643175" y="3198213"/>
            <a:ext cx="2781300" cy="16478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p:nvPr/>
        </p:nvSpPr>
        <p:spPr>
          <a:xfrm>
            <a:off x="-147725" y="470025"/>
            <a:ext cx="8769600" cy="40827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1200"/>
              </a:spcBef>
              <a:spcAft>
                <a:spcPts val="0"/>
              </a:spcAft>
              <a:buNone/>
            </a:pPr>
            <a:r>
              <a:rPr lang="iw" sz="3000">
                <a:solidFill>
                  <a:srgbClr val="050505"/>
                </a:solidFill>
                <a:latin typeface="Times New Roman"/>
                <a:ea typeface="Times New Roman"/>
                <a:cs typeface="Times New Roman"/>
                <a:sym typeface="Times New Roman"/>
              </a:rPr>
              <a:t>في الأصل، تم اختراع هذا العلاج من أجل تجاوز الحاجة إلى قناة فالوب، لدى نساء كان قناتي فالوب عندهن ناقصاً أو مسدوداً، بيد أنه وخلال السنوات الأخيرة، يتم استعمال هذا العلاج من أجل حل عدة مشاكل أخرى، بما في ذلك مشاكل صعبة في الخلايا المنوية،اضطرابات مركبة في الإباضة والهرمونات ومشاكل ناجمة عن دمج عدة اضطرابات لدى الزوجين معاً. </a:t>
            </a:r>
            <a:endParaRPr sz="3000">
              <a:solidFill>
                <a:srgbClr val="050505"/>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p:nvPr/>
        </p:nvSpPr>
        <p:spPr>
          <a:xfrm>
            <a:off x="0" y="0"/>
            <a:ext cx="9144000" cy="49554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1200"/>
              </a:spcBef>
              <a:spcAft>
                <a:spcPts val="0"/>
              </a:spcAft>
              <a:buNone/>
            </a:pPr>
            <a:r>
              <a:rPr lang="iw" sz="2900" dirty="0">
                <a:solidFill>
                  <a:srgbClr val="050505"/>
                </a:solidFill>
                <a:latin typeface="Times New Roman"/>
                <a:ea typeface="Times New Roman"/>
                <a:cs typeface="+mj-cs"/>
                <a:sym typeface="Times New Roman"/>
              </a:rPr>
              <a:t>وفقا إلى قانون التأمين الصحي الرسمي، علاجات الإخصاب خارج الجسم تمول من قبل صناديق المرضى للأزواج الذين لا يوجد أطفال في زواجهم الحالي (حتى طفلان) لذلك، للمرأة بدون أطفال والمعنية في إقامة عائلة التي يكون على رأسها والد مستقل("عائلة لوالد واحد") لولادة طفل أول وثاني;</a:t>
            </a:r>
            <a:endParaRPr sz="2900" dirty="0">
              <a:solidFill>
                <a:srgbClr val="050505"/>
              </a:solidFill>
              <a:latin typeface="Times New Roman"/>
              <a:ea typeface="Times New Roman"/>
              <a:cs typeface="+mj-cs"/>
              <a:sym typeface="Times New Roman"/>
            </a:endParaRPr>
          </a:p>
          <a:p>
            <a:pPr marL="0" lvl="0" indent="0" algn="r" rtl="1">
              <a:lnSpc>
                <a:spcPct val="115000"/>
              </a:lnSpc>
              <a:spcBef>
                <a:spcPts val="1200"/>
              </a:spcBef>
              <a:spcAft>
                <a:spcPts val="0"/>
              </a:spcAft>
              <a:buNone/>
            </a:pPr>
            <a:r>
              <a:rPr lang="iw" sz="2900" dirty="0">
                <a:solidFill>
                  <a:srgbClr val="050505"/>
                </a:solidFill>
                <a:latin typeface="Times New Roman"/>
                <a:ea typeface="Times New Roman"/>
                <a:cs typeface="+mj-cs"/>
                <a:sym typeface="Times New Roman"/>
              </a:rPr>
              <a:t>علاجات IVF تعطى للنساء ابتداء من جيل 18 سنة في حين أن الجيل الأقصى للحصول على العلاجات هو 45 </a:t>
            </a:r>
            <a:r>
              <a:rPr lang="he-IL" sz="2900" dirty="0">
                <a:solidFill>
                  <a:srgbClr val="050505"/>
                </a:solidFill>
                <a:latin typeface="Times New Roman"/>
                <a:ea typeface="Times New Roman"/>
                <a:cs typeface="+mj-cs"/>
                <a:sym typeface="Times New Roman"/>
              </a:rPr>
              <a:t> </a:t>
            </a:r>
            <a:r>
              <a:rPr lang="iw" sz="2900" dirty="0">
                <a:solidFill>
                  <a:srgbClr val="050505"/>
                </a:solidFill>
                <a:latin typeface="Times New Roman"/>
                <a:ea typeface="Times New Roman"/>
                <a:cs typeface="+mj-cs"/>
                <a:sym typeface="Times New Roman"/>
              </a:rPr>
              <a:t>سنة</a:t>
            </a:r>
            <a:r>
              <a:rPr lang="he-IL" sz="2900" dirty="0">
                <a:solidFill>
                  <a:srgbClr val="050505"/>
                </a:solidFill>
                <a:latin typeface="Times New Roman"/>
                <a:ea typeface="Times New Roman"/>
                <a:cs typeface="+mj-cs"/>
                <a:sym typeface="Times New Roman"/>
              </a:rPr>
              <a:t> (</a:t>
            </a:r>
            <a:r>
              <a:rPr lang="iw" sz="2900" dirty="0">
                <a:solidFill>
                  <a:srgbClr val="050505"/>
                </a:solidFill>
                <a:latin typeface="Times New Roman"/>
                <a:ea typeface="Times New Roman"/>
                <a:cs typeface="+mj-cs"/>
                <a:sym typeface="Times New Roman"/>
              </a:rPr>
              <a:t>حتى يوم عيد ميلاد 45 سنة</a:t>
            </a:r>
            <a:r>
              <a:rPr lang="he-IL" sz="2900" dirty="0">
                <a:solidFill>
                  <a:srgbClr val="050505"/>
                </a:solidFill>
                <a:latin typeface="Times New Roman"/>
                <a:ea typeface="Times New Roman"/>
                <a:cs typeface="+mj-cs"/>
                <a:sym typeface="Times New Roman"/>
              </a:rPr>
              <a:t>).</a:t>
            </a:r>
            <a:endParaRPr sz="2900" dirty="0">
              <a:solidFill>
                <a:srgbClr val="050505"/>
              </a:solidFill>
              <a:latin typeface="Times New Roman"/>
              <a:ea typeface="Times New Roman"/>
              <a:cs typeface="+mj-cs"/>
              <a:sym typeface="Times New Roman"/>
            </a:endParaRPr>
          </a:p>
          <a:p>
            <a:pPr marL="0" lvl="0" indent="0" algn="r" rtl="1">
              <a:lnSpc>
                <a:spcPct val="115000"/>
              </a:lnSpc>
              <a:spcBef>
                <a:spcPts val="1200"/>
              </a:spcBef>
              <a:spcAft>
                <a:spcPts val="0"/>
              </a:spcAft>
              <a:buNone/>
            </a:pPr>
            <a:r>
              <a:rPr lang="he-IL" sz="2900" dirty="0">
                <a:solidFill>
                  <a:srgbClr val="050505"/>
                </a:solidFill>
                <a:latin typeface="Times New Roman"/>
                <a:ea typeface="Times New Roman"/>
                <a:cs typeface="+mj-cs"/>
                <a:sym typeface="Times New Roman"/>
              </a:rPr>
              <a:t>(</a:t>
            </a:r>
            <a:r>
              <a:rPr lang="iw" sz="2900" u="sng" dirty="0">
                <a:solidFill>
                  <a:srgbClr val="016095"/>
                </a:solidFill>
                <a:latin typeface="Times New Roman"/>
                <a:ea typeface="Times New Roman"/>
                <a:cs typeface="+mj-cs"/>
                <a:sym typeface="Times New Roman"/>
                <a:hlinkClick r:id="rId3"/>
              </a:rPr>
              <a:t>التبرع ببويضة</a:t>
            </a:r>
            <a:r>
              <a:rPr lang="iw" sz="2900" dirty="0">
                <a:solidFill>
                  <a:srgbClr val="050505"/>
                </a:solidFill>
                <a:latin typeface="Times New Roman"/>
                <a:ea typeface="Times New Roman"/>
                <a:cs typeface="+mj-cs"/>
                <a:sym typeface="Times New Roman"/>
              </a:rPr>
              <a:t> يعطى للنساء اللواتي تتراوح أعمارهن ما بين 18 حتى 54</a:t>
            </a:r>
            <a:r>
              <a:rPr lang="he-IL" sz="2900" dirty="0">
                <a:solidFill>
                  <a:srgbClr val="050505"/>
                </a:solidFill>
                <a:latin typeface="Times New Roman"/>
                <a:ea typeface="Times New Roman"/>
                <a:cs typeface="+mj-cs"/>
                <a:sym typeface="Times New Roman"/>
              </a:rPr>
              <a:t>)</a:t>
            </a:r>
            <a:endParaRPr sz="2900" dirty="0">
              <a:solidFill>
                <a:srgbClr val="050505"/>
              </a:solidFill>
              <a:latin typeface="Times New Roman"/>
              <a:ea typeface="Times New Roman"/>
              <a:cs typeface="+mj-cs"/>
              <a:sym typeface="Times New Roman"/>
            </a:endParaRPr>
          </a:p>
          <a:p>
            <a:pPr marL="0" lvl="0" indent="0" algn="r" rtl="1">
              <a:lnSpc>
                <a:spcPct val="115000"/>
              </a:lnSpc>
              <a:spcBef>
                <a:spcPts val="1200"/>
              </a:spcBef>
              <a:spcAft>
                <a:spcPts val="0"/>
              </a:spcAft>
              <a:buNone/>
            </a:pPr>
            <a:r>
              <a:rPr lang="iw" sz="2900" dirty="0">
                <a:solidFill>
                  <a:srgbClr val="050505"/>
                </a:solidFill>
                <a:latin typeface="Times New Roman"/>
                <a:ea typeface="Times New Roman"/>
                <a:cs typeface="+mj-cs"/>
                <a:sym typeface="Times New Roman"/>
              </a:rPr>
              <a:t> </a:t>
            </a:r>
            <a:endParaRPr sz="2900" dirty="0">
              <a:solidFill>
                <a:srgbClr val="050505"/>
              </a:solidFill>
              <a:latin typeface="Times New Roman"/>
              <a:ea typeface="Times New Roman"/>
              <a:cs typeface="+mj-cs"/>
              <a:sym typeface="Times New Roman"/>
            </a:endParaRPr>
          </a:p>
        </p:txBody>
      </p:sp>
      <p:sp>
        <p:nvSpPr>
          <p:cNvPr id="81" name="Google Shape;81;p17"/>
          <p:cNvSpPr txBox="1"/>
          <p:nvPr/>
        </p:nvSpPr>
        <p:spPr>
          <a:xfrm>
            <a:off x="483450" y="4351175"/>
            <a:ext cx="1813200" cy="4299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iw">
                <a:latin typeface="Source Code Pro"/>
                <a:ea typeface="Source Code Pro"/>
                <a:cs typeface="+mj-cs"/>
                <a:sym typeface="Source Code Pro"/>
              </a:rPr>
              <a:t>وزارة الصحة باسرائيل</a:t>
            </a:r>
            <a:endParaRPr>
              <a:latin typeface="Source Code Pro"/>
              <a:ea typeface="Source Code Pro"/>
              <a:cs typeface="+mj-cs"/>
              <a:sym typeface="Source Code Pr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1085175"/>
            <a:ext cx="8520600" cy="25140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iw">
                <a:solidFill>
                  <a:srgbClr val="000000"/>
                </a:solidFill>
                <a:cs typeface="+mj-cs"/>
              </a:rPr>
              <a:t>التلقيح الاصطناعي عند الحيوانات مثل الابقار وخيول…..</a:t>
            </a:r>
            <a:endParaRPr>
              <a:solidFill>
                <a:srgbClr val="000000"/>
              </a:solidFill>
              <a:highlight>
                <a:schemeClr val="dk1"/>
              </a:highlight>
              <a:cs typeface="+mj-cs"/>
            </a:endParaRPr>
          </a:p>
        </p:txBody>
      </p:sp>
      <p:pic>
        <p:nvPicPr>
          <p:cNvPr id="87" name="Google Shape;87;p18"/>
          <p:cNvPicPr preferRelativeResize="0"/>
          <p:nvPr/>
        </p:nvPicPr>
        <p:blipFill>
          <a:blip r:embed="rId3">
            <a:alphaModFix/>
          </a:blip>
          <a:stretch>
            <a:fillRect/>
          </a:stretch>
        </p:blipFill>
        <p:spPr>
          <a:xfrm>
            <a:off x="430903" y="2368650"/>
            <a:ext cx="3342800" cy="2102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p:nvPr/>
        </p:nvSpPr>
        <p:spPr>
          <a:xfrm>
            <a:off x="0" y="0"/>
            <a:ext cx="8756100" cy="30000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800"/>
              </a:spcBef>
              <a:spcAft>
                <a:spcPts val="0"/>
              </a:spcAft>
              <a:buNone/>
            </a:pPr>
            <a:r>
              <a:rPr lang="iw" sz="2800">
                <a:highlight>
                  <a:srgbClr val="FFFFFF"/>
                </a:highlight>
              </a:rPr>
              <a:t> ايضا عند الحيوانات يتم التلقيح الاصطناعي أكثر من اهداف: </a:t>
            </a:r>
            <a:endParaRPr sz="2800">
              <a:highlight>
                <a:srgbClr val="FFFFFF"/>
              </a:highlight>
            </a:endParaRPr>
          </a:p>
          <a:p>
            <a:pPr marL="0" lvl="0" indent="0" algn="r" rtl="1">
              <a:lnSpc>
                <a:spcPct val="115000"/>
              </a:lnSpc>
              <a:spcBef>
                <a:spcPts val="800"/>
              </a:spcBef>
              <a:spcAft>
                <a:spcPts val="0"/>
              </a:spcAft>
              <a:buNone/>
            </a:pPr>
            <a:r>
              <a:rPr lang="iw" sz="2800">
                <a:highlight>
                  <a:srgbClr val="FFFFFF"/>
                </a:highlight>
              </a:rPr>
              <a:t>الاستفادة من الابقار الممتازة ذات الكفاءة الوراثية العالية في إنتاج</a:t>
            </a:r>
            <a:r>
              <a:rPr lang="iw" sz="2800" i="1">
                <a:highlight>
                  <a:srgbClr val="FFFFFF"/>
                </a:highlight>
              </a:rPr>
              <a:t> اللبن</a:t>
            </a:r>
            <a:r>
              <a:rPr lang="iw" sz="2800">
                <a:highlight>
                  <a:srgbClr val="FFFFFF"/>
                </a:highlight>
              </a:rPr>
              <a:t> وإنتاج </a:t>
            </a:r>
            <a:r>
              <a:rPr lang="iw" sz="2800" i="1">
                <a:highlight>
                  <a:srgbClr val="FFFFFF"/>
                </a:highlight>
              </a:rPr>
              <a:t>اللحم</a:t>
            </a:r>
            <a:r>
              <a:rPr lang="iw" sz="2800">
                <a:highlight>
                  <a:srgbClr val="FFFFFF"/>
                </a:highlight>
              </a:rPr>
              <a:t>.</a:t>
            </a:r>
            <a:endParaRPr sz="2800">
              <a:highlight>
                <a:srgbClr val="FFFFFF"/>
              </a:highlight>
            </a:endParaRPr>
          </a:p>
          <a:p>
            <a:pPr marL="0" lvl="0" indent="0" algn="r" rtl="1">
              <a:lnSpc>
                <a:spcPct val="115000"/>
              </a:lnSpc>
              <a:spcBef>
                <a:spcPts val="800"/>
              </a:spcBef>
              <a:spcAft>
                <a:spcPts val="0"/>
              </a:spcAft>
              <a:buNone/>
            </a:pPr>
            <a:r>
              <a:rPr lang="iw" sz="2800">
                <a:highlight>
                  <a:srgbClr val="FFFFFF"/>
                </a:highlight>
              </a:rPr>
              <a:t>زيادة عدد الإناث التي يتم تلقيحها صناعياً في العام، حيث يصل إلي 10-20 ألف أنثي يتم تلقيحها من الذكر الواحد في حالة التلقيح الصناعي في حين أنه يقوم بتلقيح 50-60 أنثي تلقيح طبيعي.</a:t>
            </a:r>
            <a:endParaRPr sz="2800">
              <a:highlight>
                <a:srgbClr val="FFFFFF"/>
              </a:highlight>
            </a:endParaRPr>
          </a:p>
          <a:p>
            <a:pPr marL="0" lvl="0" indent="0" algn="r" rtl="1">
              <a:lnSpc>
                <a:spcPct val="115000"/>
              </a:lnSpc>
              <a:spcBef>
                <a:spcPts val="800"/>
              </a:spcBef>
              <a:spcAft>
                <a:spcPts val="800"/>
              </a:spcAft>
              <a:buNone/>
            </a:pPr>
            <a:endParaRPr sz="2800">
              <a:highlight>
                <a:srgbClr val="FFFFFF"/>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p:nvPr/>
        </p:nvSpPr>
        <p:spPr>
          <a:xfrm>
            <a:off x="126900" y="94000"/>
            <a:ext cx="8890200" cy="4633200"/>
          </a:xfrm>
          <a:prstGeom prst="rect">
            <a:avLst/>
          </a:prstGeom>
          <a:noFill/>
          <a:ln>
            <a:noFill/>
          </a:ln>
        </p:spPr>
        <p:txBody>
          <a:bodyPr spcFirstLastPara="1" wrap="square" lIns="91425" tIns="91425" rIns="91425" bIns="91425" anchor="t" anchorCtr="0">
            <a:noAutofit/>
          </a:bodyPr>
          <a:lstStyle/>
          <a:p>
            <a:pPr marL="0" lvl="0" indent="0" algn="r" rtl="1">
              <a:lnSpc>
                <a:spcPct val="115000"/>
              </a:lnSpc>
              <a:spcBef>
                <a:spcPts val="800"/>
              </a:spcBef>
              <a:spcAft>
                <a:spcPts val="0"/>
              </a:spcAft>
              <a:buNone/>
            </a:pPr>
            <a:r>
              <a:rPr lang="iw" sz="2800" dirty="0">
                <a:highlight>
                  <a:srgbClr val="FFFFFF"/>
                </a:highlight>
              </a:rPr>
              <a:t>الاستغناء عن تربية </a:t>
            </a:r>
            <a:r>
              <a:rPr lang="iw" sz="2800" i="1" dirty="0">
                <a:highlight>
                  <a:srgbClr val="FFFFFF"/>
                </a:highlight>
              </a:rPr>
              <a:t>العجول</a:t>
            </a:r>
            <a:r>
              <a:rPr lang="iw" sz="2800" dirty="0">
                <a:highlight>
                  <a:srgbClr val="FFFFFF"/>
                </a:highlight>
              </a:rPr>
              <a:t> خاصة لدي كل مربي وبالتالي نوفر تكاليف</a:t>
            </a:r>
            <a:endParaRPr sz="2800" dirty="0">
              <a:highlight>
                <a:srgbClr val="FFFFFF"/>
              </a:highlight>
            </a:endParaRPr>
          </a:p>
          <a:p>
            <a:pPr marL="0" lvl="0" indent="0" algn="r" rtl="1">
              <a:lnSpc>
                <a:spcPct val="115000"/>
              </a:lnSpc>
              <a:spcBef>
                <a:spcPts val="800"/>
              </a:spcBef>
              <a:spcAft>
                <a:spcPts val="0"/>
              </a:spcAft>
              <a:buNone/>
            </a:pPr>
            <a:r>
              <a:rPr lang="iw" sz="2800" dirty="0">
                <a:highlight>
                  <a:srgbClr val="FFFFFF"/>
                </a:highlight>
              </a:rPr>
              <a:t>يفيد في عملية الخلط ما بين الحيوانات وبالتالي الحصول علي قوة الهجين وذلك بنقل </a:t>
            </a:r>
            <a:r>
              <a:rPr lang="iw" sz="2800" i="1" dirty="0">
                <a:highlight>
                  <a:srgbClr val="FFFFFF"/>
                </a:highlight>
              </a:rPr>
              <a:t>السائل المنوي</a:t>
            </a:r>
            <a:r>
              <a:rPr lang="iw" sz="2800" dirty="0">
                <a:highlight>
                  <a:srgbClr val="FFFFFF"/>
                </a:highlight>
              </a:rPr>
              <a:t> بين البلاد المختلفة.</a:t>
            </a:r>
            <a:endParaRPr sz="2800" dirty="0">
              <a:highlight>
                <a:srgbClr val="FFFFFF"/>
              </a:highlight>
            </a:endParaRPr>
          </a:p>
          <a:p>
            <a:pPr marL="0" lvl="0" indent="0" algn="r" rtl="1">
              <a:lnSpc>
                <a:spcPct val="115000"/>
              </a:lnSpc>
              <a:spcBef>
                <a:spcPts val="800"/>
              </a:spcBef>
              <a:spcAft>
                <a:spcPts val="0"/>
              </a:spcAft>
              <a:buNone/>
            </a:pPr>
            <a:r>
              <a:rPr lang="iw" sz="2800" dirty="0">
                <a:highlight>
                  <a:srgbClr val="FFFFFF"/>
                </a:highlight>
              </a:rPr>
              <a:t>الاقلال من نشر الأمراض إذا أجري التلقيح الاصطناعي تحت ظروف صحية وبواسطة خبير متدرب.</a:t>
            </a:r>
            <a:endParaRPr sz="2800" dirty="0">
              <a:highlight>
                <a:srgbClr val="FFFFFF"/>
              </a:highlight>
            </a:endParaRPr>
          </a:p>
          <a:p>
            <a:pPr marL="0" lvl="0" indent="0" algn="r" rtl="1">
              <a:lnSpc>
                <a:spcPct val="115000"/>
              </a:lnSpc>
              <a:spcBef>
                <a:spcPts val="800"/>
              </a:spcBef>
              <a:spcAft>
                <a:spcPts val="0"/>
              </a:spcAft>
              <a:buNone/>
            </a:pPr>
            <a:r>
              <a:rPr lang="iw" sz="2800" dirty="0">
                <a:highlight>
                  <a:srgbClr val="FFFFFF"/>
                </a:highlight>
              </a:rPr>
              <a:t>التغلب علي الفوارق الطبيعية بين الذكور والأنثى وبين السلالات المختلفة.</a:t>
            </a:r>
            <a:endParaRPr sz="2800" dirty="0">
              <a:highlight>
                <a:srgbClr val="FFFFFF"/>
              </a:highlight>
            </a:endParaRPr>
          </a:p>
          <a:p>
            <a:pPr marL="0" lvl="0" indent="0" algn="r" rtl="1">
              <a:lnSpc>
                <a:spcPct val="115000"/>
              </a:lnSpc>
              <a:spcBef>
                <a:spcPts val="800"/>
              </a:spcBef>
              <a:spcAft>
                <a:spcPts val="800"/>
              </a:spcAft>
              <a:buNone/>
            </a:pPr>
            <a:r>
              <a:rPr lang="iw" sz="2800" dirty="0">
                <a:highlight>
                  <a:srgbClr val="FFFFFF"/>
                </a:highlight>
              </a:rPr>
              <a:t>زيادة معدل </a:t>
            </a:r>
            <a:r>
              <a:rPr lang="iw" sz="2800" i="1" dirty="0">
                <a:highlight>
                  <a:srgbClr val="FFFFFF"/>
                </a:highlight>
              </a:rPr>
              <a:t>الخصوبة</a:t>
            </a:r>
            <a:r>
              <a:rPr lang="iw" sz="2800" dirty="0">
                <a:highlight>
                  <a:srgbClr val="FFFFFF"/>
                </a:highlight>
              </a:rPr>
              <a:t> بزيادة نسبة </a:t>
            </a:r>
            <a:r>
              <a:rPr lang="iw" sz="2800" i="1" dirty="0">
                <a:highlight>
                  <a:srgbClr val="FFFFFF"/>
                </a:highlight>
              </a:rPr>
              <a:t>الحمل</a:t>
            </a:r>
            <a:r>
              <a:rPr lang="iw" sz="2800" dirty="0">
                <a:highlight>
                  <a:srgbClr val="FFFFFF"/>
                </a:highlight>
              </a:rPr>
              <a:t>.عند الحيوانات.</a:t>
            </a:r>
            <a:endParaRPr sz="2800" dirty="0">
              <a:highlight>
                <a:srgbClr val="FFFFFF"/>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body" idx="1"/>
          </p:nvPr>
        </p:nvSpPr>
        <p:spPr>
          <a:xfrm>
            <a:off x="311700" y="480425"/>
            <a:ext cx="8520600" cy="4088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iw" sz="2800" dirty="0">
                <a:solidFill>
                  <a:srgbClr val="000000"/>
                </a:solidFill>
                <a:highlight>
                  <a:srgbClr val="FFFFFF"/>
                </a:highlight>
                <a:latin typeface="Arial"/>
                <a:cs typeface="Arial"/>
                <a:sym typeface="Arial"/>
              </a:rPr>
              <a:t>ارتفاع متوسط  منتوج الحليب باسرائيل من 2000 لتر الى 10.0000 لتر في السنة:</a:t>
            </a:r>
            <a:endParaRPr sz="2800" dirty="0">
              <a:solidFill>
                <a:srgbClr val="000000"/>
              </a:solidFill>
              <a:highlight>
                <a:srgbClr val="FFFFFF"/>
              </a:highlight>
              <a:latin typeface="Arial"/>
              <a:cs typeface="Arial"/>
              <a:sym typeface="Arial"/>
            </a:endParaRPr>
          </a:p>
          <a:p>
            <a:pPr marL="0" lvl="0" indent="0" algn="r" rtl="1">
              <a:spcBef>
                <a:spcPts val="1600"/>
              </a:spcBef>
              <a:spcAft>
                <a:spcPts val="0"/>
              </a:spcAft>
              <a:buNone/>
            </a:pPr>
            <a:r>
              <a:rPr lang="iw" sz="2800" dirty="0">
                <a:solidFill>
                  <a:srgbClr val="000000"/>
                </a:solidFill>
                <a:highlight>
                  <a:srgbClr val="FFFFFF"/>
                </a:highlight>
                <a:latin typeface="Arial"/>
                <a:cs typeface="Arial"/>
                <a:sym typeface="Arial"/>
              </a:rPr>
              <a:t>تعتبر الابقار الإسرائيلية المتفوقة في إنتاجها للحليب بالعالم.</a:t>
            </a:r>
            <a:endParaRPr sz="2800" dirty="0">
              <a:solidFill>
                <a:srgbClr val="000000"/>
              </a:solidFill>
              <a:highlight>
                <a:srgbClr val="FFFFFF"/>
              </a:highlight>
              <a:latin typeface="Arial"/>
              <a:cs typeface="Arial"/>
              <a:sym typeface="Arial"/>
            </a:endParaRPr>
          </a:p>
          <a:p>
            <a:pPr marL="0" lvl="0" indent="0" algn="r" rtl="1">
              <a:spcBef>
                <a:spcPts val="1600"/>
              </a:spcBef>
              <a:spcAft>
                <a:spcPts val="0"/>
              </a:spcAft>
              <a:buNone/>
            </a:pPr>
            <a:r>
              <a:rPr lang="iw" sz="2800" dirty="0">
                <a:solidFill>
                  <a:srgbClr val="000000"/>
                </a:solidFill>
                <a:highlight>
                  <a:srgbClr val="FFFFFF"/>
                </a:highlight>
                <a:latin typeface="Arial"/>
                <a:cs typeface="Arial"/>
                <a:sym typeface="Arial"/>
              </a:rPr>
              <a:t>ما هو رايكم في الجملتين المذكورة أعلاه؟</a:t>
            </a:r>
            <a:endParaRPr sz="2800" dirty="0">
              <a:solidFill>
                <a:srgbClr val="000000"/>
              </a:solidFill>
              <a:highlight>
                <a:srgbClr val="FFFFFF"/>
              </a:highlight>
              <a:latin typeface="Arial"/>
              <a:cs typeface="Arial"/>
              <a:sym typeface="Arial"/>
            </a:endParaRPr>
          </a:p>
          <a:p>
            <a:pPr marL="0" lvl="0" indent="0" algn="r" rtl="1">
              <a:spcBef>
                <a:spcPts val="1600"/>
              </a:spcBef>
              <a:spcAft>
                <a:spcPts val="0"/>
              </a:spcAft>
              <a:buNone/>
            </a:pPr>
            <a:r>
              <a:rPr lang="iw" sz="2800" dirty="0">
                <a:solidFill>
                  <a:srgbClr val="000000"/>
                </a:solidFill>
                <a:highlight>
                  <a:srgbClr val="FFFFFF"/>
                </a:highlight>
                <a:latin typeface="Arial"/>
                <a:cs typeface="Arial"/>
                <a:sym typeface="Arial"/>
              </a:rPr>
              <a:t>ما هي الحسنات أصحاب الحظائر؟</a:t>
            </a:r>
            <a:endParaRPr sz="2800" dirty="0">
              <a:solidFill>
                <a:srgbClr val="000000"/>
              </a:solidFill>
              <a:highlight>
                <a:srgbClr val="FFFFFF"/>
              </a:highlight>
              <a:latin typeface="Arial"/>
              <a:cs typeface="Arial"/>
              <a:sym typeface="Arial"/>
            </a:endParaRPr>
          </a:p>
          <a:p>
            <a:pPr marL="0" lvl="0" indent="0" algn="r" rtl="1">
              <a:spcBef>
                <a:spcPts val="1600"/>
              </a:spcBef>
              <a:spcAft>
                <a:spcPts val="1600"/>
              </a:spcAft>
              <a:buNone/>
            </a:pPr>
            <a:r>
              <a:rPr lang="iw" sz="2800" dirty="0">
                <a:solidFill>
                  <a:srgbClr val="000000"/>
                </a:solidFill>
                <a:highlight>
                  <a:srgbClr val="FFFFFF"/>
                </a:highlight>
                <a:latin typeface="Arial"/>
                <a:cs typeface="Arial"/>
                <a:sym typeface="Arial"/>
              </a:rPr>
              <a:t>ما هي التداعيات</a:t>
            </a:r>
            <a:r>
              <a:rPr lang="he-IL" sz="2800" dirty="0">
                <a:solidFill>
                  <a:srgbClr val="000000"/>
                </a:solidFill>
                <a:highlight>
                  <a:srgbClr val="FFFFFF"/>
                </a:highlight>
                <a:latin typeface="Arial"/>
                <a:cs typeface="Arial"/>
                <a:sym typeface="Arial"/>
              </a:rPr>
              <a:t> (</a:t>
            </a:r>
            <a:r>
              <a:rPr lang="iw" sz="2800" dirty="0">
                <a:solidFill>
                  <a:srgbClr val="000000"/>
                </a:solidFill>
                <a:highlight>
                  <a:srgbClr val="FFFFFF"/>
                </a:highlight>
                <a:latin typeface="Arial"/>
                <a:cs typeface="Arial"/>
                <a:sym typeface="Arial"/>
              </a:rPr>
              <a:t>تأثيرات على الأبقار</a:t>
            </a:r>
            <a:r>
              <a:rPr lang="he-IL" sz="2800" dirty="0">
                <a:solidFill>
                  <a:srgbClr val="000000"/>
                </a:solidFill>
                <a:highlight>
                  <a:srgbClr val="FFFFFF"/>
                </a:highlight>
                <a:latin typeface="Arial"/>
                <a:cs typeface="Arial"/>
                <a:sym typeface="Arial"/>
              </a:rPr>
              <a:t>)</a:t>
            </a:r>
            <a:r>
              <a:rPr lang="ar-SA" sz="2800" dirty="0">
                <a:solidFill>
                  <a:srgbClr val="000000"/>
                </a:solidFill>
                <a:highlight>
                  <a:srgbClr val="FFFFFF"/>
                </a:highlight>
                <a:latin typeface="Arial"/>
                <a:cs typeface="Arial"/>
                <a:sym typeface="Arial"/>
              </a:rPr>
              <a:t>؟</a:t>
            </a:r>
            <a:endParaRPr sz="2800" dirty="0">
              <a:solidFill>
                <a:srgbClr val="000000"/>
              </a:solidFill>
              <a:highlight>
                <a:srgbClr val="FFFFFF"/>
              </a:highlight>
              <a:latin typeface="Arial"/>
              <a:cs typeface="Arial"/>
              <a:sym typeface="Arial"/>
            </a:endParaRPr>
          </a:p>
        </p:txBody>
      </p:sp>
    </p:spTree>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936</Words>
  <Application>Microsoft Office PowerPoint</Application>
  <PresentationFormat>‫הצגה על המסך (16:9)</PresentationFormat>
  <Paragraphs>80</Paragraphs>
  <Slides>18</Slides>
  <Notes>18</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18</vt:i4>
      </vt:variant>
    </vt:vector>
  </HeadingPairs>
  <TitlesOfParts>
    <vt:vector size="23" baseType="lpstr">
      <vt:lpstr>Times New Roman</vt:lpstr>
      <vt:lpstr>Amatic SC</vt:lpstr>
      <vt:lpstr>Source Code Pro</vt:lpstr>
      <vt:lpstr>Arial</vt:lpstr>
      <vt:lpstr>Beach Day</vt:lpstr>
      <vt:lpstr>التلقيح الاصطناعي</vt:lpstr>
      <vt:lpstr>التلقيح الاصطناعي عند الانسان</vt:lpstr>
      <vt:lpstr>מצגת של PowerPoint‏</vt:lpstr>
      <vt:lpstr>מצגת של PowerPoint‏</vt:lpstr>
      <vt:lpstr>מצגת של PowerPoint‏</vt:lpstr>
      <vt:lpstr>التلقيح الاصطناعي عند الحيوانات مثل الابقار وخيول…..</vt:lpstr>
      <vt:lpstr>מצגת של PowerPoint‏</vt:lpstr>
      <vt:lpstr>מצגת של PowerPoint‏</vt:lpstr>
      <vt:lpstr>מצגת של PowerPoint‏</vt:lpstr>
      <vt:lpstr>تلقيح اصطناعي عند النبات</vt:lpstr>
      <vt:lpstr>מצגת של PowerPoint‏</vt:lpstr>
      <vt:lpstr>قطعه علمية</vt:lpstr>
      <vt:lpstr>מצגת של PowerPoint‏</vt:lpstr>
      <vt:lpstr>מצגת של PowerPoint‏</vt:lpstr>
      <vt:lpstr>מצגת של PowerPoint‏</vt:lpstr>
      <vt:lpstr>מצגת של PowerPoint‏</vt:lpstr>
      <vt:lpstr>مقارنة بين الاخصاب في الانبوبة وبين الاخصاب الخارجي لدى الاسماك والبرمائيات </vt:lpstr>
      <vt:lpstr>4. ما هي الفائدة من التلقيح الاصطناعي عند الحيوانات؟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التلقيح الاصطناعي</dc:title>
  <cp:lastModifiedBy>Belal Mnsor</cp:lastModifiedBy>
  <cp:revision>1</cp:revision>
  <dcterms:modified xsi:type="dcterms:W3CDTF">2020-05-12T11:07:19Z</dcterms:modified>
</cp:coreProperties>
</file>