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71" r:id="rId6"/>
    <p:sldId id="257" r:id="rId7"/>
    <p:sldId id="260" r:id="rId8"/>
    <p:sldId id="261" r:id="rId9"/>
    <p:sldId id="270" r:id="rId10"/>
    <p:sldId id="264" r:id="rId11"/>
    <p:sldId id="269" r:id="rId12"/>
    <p:sldId id="265" r:id="rId13"/>
    <p:sldId id="263" r:id="rId14"/>
    <p:sldId id="266" r:id="rId15"/>
    <p:sldId id="267" r:id="rId16"/>
    <p:sldId id="272" r:id="rId17"/>
    <p:sldId id="273" r:id="rId18"/>
    <p:sldId id="268" r:id="rId19"/>
    <p:sldId id="275" r:id="rId20"/>
    <p:sldId id="274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1186-010E-438E-8CF8-096841BEF850}" type="datetimeFigureOut">
              <a:rPr lang="he-IL" smtClean="0"/>
              <a:t>י"ד/אייר/תש"ף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C757-2490-4645-8CC1-AD443BA36D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696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1186-010E-438E-8CF8-096841BEF850}" type="datetimeFigureOut">
              <a:rPr lang="he-IL" smtClean="0"/>
              <a:t>י"ד/אייר/תש"ף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C757-2490-4645-8CC1-AD443BA36D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240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1186-010E-438E-8CF8-096841BEF850}" type="datetimeFigureOut">
              <a:rPr lang="he-IL" smtClean="0"/>
              <a:t>י"ד/אייר/תש"ף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C757-2490-4645-8CC1-AD443BA36D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912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1186-010E-438E-8CF8-096841BEF850}" type="datetimeFigureOut">
              <a:rPr lang="he-IL" smtClean="0"/>
              <a:t>י"ד/אייר/תש"ף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C757-2490-4645-8CC1-AD443BA36D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558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1186-010E-438E-8CF8-096841BEF850}" type="datetimeFigureOut">
              <a:rPr lang="he-IL" smtClean="0"/>
              <a:t>י"ד/אייר/תש"ף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C757-2490-4645-8CC1-AD443BA36D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455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1186-010E-438E-8CF8-096841BEF850}" type="datetimeFigureOut">
              <a:rPr lang="he-IL" smtClean="0"/>
              <a:t>י"ד/אייר/תש"ף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C757-2490-4645-8CC1-AD443BA36D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623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1186-010E-438E-8CF8-096841BEF850}" type="datetimeFigureOut">
              <a:rPr lang="he-IL" smtClean="0"/>
              <a:t>י"ד/אייר/תש"ף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C757-2490-4645-8CC1-AD443BA36D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281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1186-010E-438E-8CF8-096841BEF850}" type="datetimeFigureOut">
              <a:rPr lang="he-IL" smtClean="0"/>
              <a:t>י"ד/אייר/תש"ף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C757-2490-4645-8CC1-AD443BA36D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159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1186-010E-438E-8CF8-096841BEF850}" type="datetimeFigureOut">
              <a:rPr lang="he-IL" smtClean="0"/>
              <a:t>י"ד/אייר/תש"ף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C757-2490-4645-8CC1-AD443BA36D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067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1186-010E-438E-8CF8-096841BEF850}" type="datetimeFigureOut">
              <a:rPr lang="he-IL" smtClean="0"/>
              <a:t>י"ד/אייר/תש"ף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C757-2490-4645-8CC1-AD443BA36D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143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1186-010E-438E-8CF8-096841BEF850}" type="datetimeFigureOut">
              <a:rPr lang="he-IL" smtClean="0"/>
              <a:t>י"ד/אייר/תש"ף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C757-2490-4645-8CC1-AD443BA36D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773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6"/>
            </a:gs>
            <a:gs pos="41000">
              <a:schemeClr val="accent1">
                <a:lumMod val="45000"/>
                <a:lumOff val="5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1186-010E-438E-8CF8-096841BEF850}" type="datetimeFigureOut">
              <a:rPr lang="he-IL" smtClean="0"/>
              <a:t>י"ד/אייר/תש"ף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BC757-2490-4645-8CC1-AD443BA36D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274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العوامل المؤثرة على شدة التيار الكهربائي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مشيرة مصري كيال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383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المقاومة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ar-SA" dirty="0"/>
                  <a:t>المقصود بالمقاومة إعاقة حركة الالكترونات داخل الاسلاك. لذلك كلما كانت المقاومة أكبر كانت شدة التيار اقل – العلاقة علاقة عكسية</a:t>
                </a:r>
              </a:p>
              <a:p>
                <a:endParaRPr lang="ar-SA" dirty="0"/>
              </a:p>
              <a:p>
                <a:r>
                  <a:rPr lang="ar-SA" dirty="0"/>
                  <a:t>ولكن هناك ثلاث عوامل تؤثر على المقاومة: طول السلك، مساحة مقطع الموصل (عرض، سمك) السلك والمقاومة النوعية يمكن تلخيص ذلك بقانون واحد يسمى قانون المقاومة: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SA" dirty="0"/>
              </a:p>
              <a:p>
                <a:endParaRPr lang="ar-SA" dirty="0"/>
              </a:p>
              <a:p>
                <a:r>
                  <a:rPr lang="ar-SA" dirty="0"/>
                  <a:t>بحيث أن </a:t>
                </a:r>
                <a:r>
                  <a:rPr lang="el-GR" dirty="0"/>
                  <a:t>ρ</a:t>
                </a:r>
                <a:r>
                  <a:rPr lang="ar-SA" dirty="0"/>
                  <a:t> المقاومة النوعية وهي صفة خاصة للمادة معناها مدى معارضة المادة لمرور التيار الكهربائي عبرها</a:t>
                </a:r>
              </a:p>
              <a:p>
                <a:endParaRPr lang="ar-SA" dirty="0"/>
              </a:p>
              <a:p>
                <a:r>
                  <a:rPr lang="en-US" dirty="0"/>
                  <a:t>l</a:t>
                </a:r>
                <a:r>
                  <a:rPr lang="ar-SA" dirty="0"/>
                  <a:t> طول السلك</a:t>
                </a:r>
              </a:p>
              <a:p>
                <a:r>
                  <a:rPr lang="en-US" dirty="0"/>
                  <a:t>A</a:t>
                </a:r>
                <a:r>
                  <a:rPr lang="ar-SA" dirty="0"/>
                  <a:t> مساحة مقطع الموصل (سُمك السلك، عرض السلك)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941" r="-6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27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كيف يؤثر طول السلك على شدة التيار الكهربائي؟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كلما ازداد طول السلك، ازدادت المسافة التي ستقطعها </a:t>
            </a:r>
            <a:r>
              <a:rPr lang="ar-SA" dirty="0" err="1"/>
              <a:t>الألكترونات</a:t>
            </a:r>
            <a:r>
              <a:rPr lang="ar-SA" dirty="0"/>
              <a:t>.  لذلك ستصل بوقت اقل (طبعا مع عدم تغيير مصدر الجهد) لذلك سيقل التيار الكهربائي.</a:t>
            </a:r>
          </a:p>
          <a:p>
            <a:endParaRPr lang="ar-SA" dirty="0"/>
          </a:p>
          <a:p>
            <a:r>
              <a:rPr lang="ar-SA" dirty="0"/>
              <a:t>كلما ازداد طول السلك – كلما ازدادت المقاومة – كلما قل التيار الكهربائي</a:t>
            </a:r>
          </a:p>
          <a:p>
            <a:endParaRPr lang="ar-SA" dirty="0"/>
          </a:p>
          <a:p>
            <a:r>
              <a:rPr lang="ar-SA" dirty="0"/>
              <a:t>العلاقة التي تربط طول السلك بالمقاومة علاقة طردية والعلاقة التي تربط طول السلك بالتيار الكهربائي علاقة عكسية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4458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كيف تؤثر مساحة مقطع الموصل على شدة التيار الكهربائي؟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كلما ازدادت مساحة مقطع الموصل (عرض السلك)، توسعت الطريق التي ستمر عبرها الالكترونات لذلك </a:t>
            </a:r>
            <a:r>
              <a:rPr lang="ar-SA" dirty="0" err="1"/>
              <a:t>ستمرالكترونات</a:t>
            </a:r>
            <a:r>
              <a:rPr lang="ar-SA" dirty="0"/>
              <a:t> اكثر بنفس الوقت (طبعا مع عدم تغيير مصدر الجهد) فيزداد التيار الكهربائي</a:t>
            </a:r>
          </a:p>
          <a:p>
            <a:endParaRPr lang="ar-SA" dirty="0"/>
          </a:p>
          <a:p>
            <a:r>
              <a:rPr lang="ar-SA" dirty="0"/>
              <a:t>كلما ازدادت مساحة مقطع الموصل (عرض السلك) – كلما قلت المقاومة – كلما ازداد التيار الكهربائي</a:t>
            </a:r>
          </a:p>
          <a:p>
            <a:endParaRPr lang="ar-SA" dirty="0"/>
          </a:p>
          <a:p>
            <a:r>
              <a:rPr lang="ar-SA" dirty="0"/>
              <a:t>العلاقة التي تربط عرض السلك بالمقاومة علاقة عكسية والعلاقة التي تربط عرض السلك بالتيار الكهربائي علاقة طردية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3759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9411" t="23395" r="49692" b="37737"/>
          <a:stretch/>
        </p:blipFill>
        <p:spPr>
          <a:xfrm>
            <a:off x="1069674" y="646981"/>
            <a:ext cx="10276877" cy="54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69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كيف تؤثر المقاومة النوعية على شدة التيار الكهربائي؟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هي صفة خاصة للمادة معناها مدى معارضة المادة لمرور التيار الكهربائي عبرها</a:t>
            </a:r>
          </a:p>
          <a:p>
            <a:endParaRPr lang="ar-SA" dirty="0"/>
          </a:p>
          <a:p>
            <a:r>
              <a:rPr lang="ar-SA" dirty="0"/>
              <a:t>لذلك كلما ازدادت المقاومة النوعية للمادة المصنوع منها الأسلاك كلما ازدادت المقاومة الكلية للسلك لذلك يقل التيار الكهربائي</a:t>
            </a:r>
          </a:p>
          <a:p>
            <a:endParaRPr lang="ar-SA" dirty="0"/>
          </a:p>
          <a:p>
            <a:r>
              <a:rPr lang="ar-SA" dirty="0"/>
              <a:t>العلاقة التي تربط المقاومة النوعية بالمقاومة الكلية هي علاقة طردية</a:t>
            </a:r>
          </a:p>
          <a:p>
            <a:r>
              <a:rPr lang="ar-SA" dirty="0"/>
              <a:t>العلاقة التي تربط المقاومة النوعية بالتيار الكهربائي هي علاقة عكسية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5845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كيف تؤثر طريقة التوصيل على شدة التيار الكهربائي؟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يوجد طريقتان لتوصيل الأجهزة الكهربائية</a:t>
            </a:r>
          </a:p>
          <a:p>
            <a:endParaRPr lang="he-IL" dirty="0"/>
          </a:p>
        </p:txBody>
      </p:sp>
      <p:sp>
        <p:nvSpPr>
          <p:cNvPr id="4" name="סרט למטה 3"/>
          <p:cNvSpPr/>
          <p:nvPr/>
        </p:nvSpPr>
        <p:spPr>
          <a:xfrm>
            <a:off x="6374921" y="2475781"/>
            <a:ext cx="5193102" cy="2536166"/>
          </a:xfrm>
          <a:prstGeom prst="ribb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סרט למטה 4"/>
          <p:cNvSpPr/>
          <p:nvPr/>
        </p:nvSpPr>
        <p:spPr>
          <a:xfrm>
            <a:off x="1541253" y="3459192"/>
            <a:ext cx="4833668" cy="2723523"/>
          </a:xfrm>
          <a:prstGeom prst="ribb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7815532" y="3122762"/>
            <a:ext cx="22860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توصيل على</a:t>
            </a:r>
          </a:p>
          <a:p>
            <a:pPr algn="ctr"/>
            <a:r>
              <a:rPr lang="ar-SA" sz="2400" dirty="0"/>
              <a:t> التوازي</a:t>
            </a:r>
          </a:p>
          <a:p>
            <a:pPr algn="ctr"/>
            <a:r>
              <a:rPr lang="ar-SA" sz="3600" b="1" i="1" u="sng" dirty="0"/>
              <a:t>يزيد</a:t>
            </a:r>
            <a:r>
              <a:rPr lang="ar-SA" sz="2400" dirty="0"/>
              <a:t> من شدة التيار الكهربائي</a:t>
            </a:r>
            <a:endParaRPr lang="he-IL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924355" y="4114800"/>
            <a:ext cx="207896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توصيل على التوالي</a:t>
            </a:r>
          </a:p>
          <a:p>
            <a:pPr algn="ctr"/>
            <a:r>
              <a:rPr lang="ar-SA" sz="3600" b="1" i="1" u="sng" dirty="0"/>
              <a:t>يقلل</a:t>
            </a:r>
            <a:r>
              <a:rPr lang="ar-SA" sz="2400" b="1" dirty="0"/>
              <a:t> </a:t>
            </a:r>
            <a:r>
              <a:rPr lang="ar-SA" sz="2400" dirty="0"/>
              <a:t>من شدة التيار الكهربائي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620536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التوصيل على التوالي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المقصود توصيل أجهزة كهربائية الواحد تلو الأخر</a:t>
            </a:r>
          </a:p>
          <a:p>
            <a:endParaRPr lang="ar-SA" dirty="0"/>
          </a:p>
          <a:p>
            <a:r>
              <a:rPr lang="ar-SA" dirty="0"/>
              <a:t>بذلك تتشكل لدينا دائرة كهربائية واحدة أي تيار كهربائي واحد يمر بجميع المصابيح الكهربائية معا بنفس الوقت.</a:t>
            </a:r>
          </a:p>
          <a:p>
            <a:endParaRPr lang="ar-SA" dirty="0"/>
          </a:p>
          <a:p>
            <a:r>
              <a:rPr lang="ar-SA" dirty="0"/>
              <a:t>عند إضافة مصباح آخر للدائرة على التوالي تزداد المقاومة الكهربائية بالدائرة لذلك يقل التيار الكهربائي (حسب قانون اوم).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6719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896" t="45626" r="49071" b="40651"/>
          <a:stretch/>
        </p:blipFill>
        <p:spPr>
          <a:xfrm>
            <a:off x="316301" y="1170041"/>
            <a:ext cx="5080959" cy="4342239"/>
          </a:xfrm>
          <a:prstGeom prst="rect">
            <a:avLst/>
          </a:prstGeom>
        </p:spPr>
      </p:pic>
      <p:cxnSp>
        <p:nvCxnSpPr>
          <p:cNvPr id="14" name="מחבר ישר 13"/>
          <p:cNvCxnSpPr/>
          <p:nvPr/>
        </p:nvCxnSpPr>
        <p:spPr>
          <a:xfrm>
            <a:off x="1682151" y="6116128"/>
            <a:ext cx="26396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קבוצה 24"/>
          <p:cNvGrpSpPr/>
          <p:nvPr/>
        </p:nvGrpSpPr>
        <p:grpSpPr>
          <a:xfrm>
            <a:off x="1682151" y="1123038"/>
            <a:ext cx="8919713" cy="5362422"/>
            <a:chOff x="1682151" y="1123038"/>
            <a:chExt cx="8919713" cy="5362422"/>
          </a:xfrm>
        </p:grpSpPr>
        <p:cxnSp>
          <p:nvCxnSpPr>
            <p:cNvPr id="8" name="מחבר חץ ישר 7"/>
            <p:cNvCxnSpPr/>
            <p:nvPr/>
          </p:nvCxnSpPr>
          <p:spPr>
            <a:xfrm flipH="1">
              <a:off x="4132053" y="1492370"/>
              <a:ext cx="3968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30529" y="1123038"/>
              <a:ext cx="106967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ar-SA" dirty="0"/>
                <a:t>مصدرا جهد</a:t>
              </a:r>
              <a:endParaRPr lang="he-IL" dirty="0"/>
            </a:p>
          </p:txBody>
        </p:sp>
        <p:cxnSp>
          <p:nvCxnSpPr>
            <p:cNvPr id="11" name="מחבר חץ ישר 10"/>
            <p:cNvCxnSpPr/>
            <p:nvPr/>
          </p:nvCxnSpPr>
          <p:spPr>
            <a:xfrm flipV="1">
              <a:off x="3761117" y="4925683"/>
              <a:ext cx="0" cy="11904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חץ ישר 11"/>
            <p:cNvCxnSpPr/>
            <p:nvPr/>
          </p:nvCxnSpPr>
          <p:spPr>
            <a:xfrm flipV="1">
              <a:off x="1687902" y="4925683"/>
              <a:ext cx="0" cy="11904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682151" y="6116128"/>
              <a:ext cx="263968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ar-SA" dirty="0"/>
                <a:t>مصباحان موصولان على التوالي</a:t>
              </a:r>
              <a:endParaRPr lang="he-IL" dirty="0"/>
            </a:p>
          </p:txBody>
        </p:sp>
        <p:cxnSp>
          <p:nvCxnSpPr>
            <p:cNvPr id="18" name="מחבר מרפקי 17"/>
            <p:cNvCxnSpPr/>
            <p:nvPr/>
          </p:nvCxnSpPr>
          <p:spPr>
            <a:xfrm rot="10800000">
              <a:off x="3968152" y="3278038"/>
              <a:ext cx="2846717" cy="253616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391510" y="5814205"/>
              <a:ext cx="185467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/>
                <a:t>دائرة كهربائية واحدة</a:t>
              </a:r>
            </a:p>
            <a:p>
              <a:pPr algn="ctr"/>
              <a:r>
                <a:rPr lang="ar-SA" dirty="0"/>
                <a:t>تيار كهربائي واحد</a:t>
              </a:r>
              <a:endParaRPr lang="he-IL" dirty="0"/>
            </a:p>
          </p:txBody>
        </p:sp>
        <p:cxnSp>
          <p:nvCxnSpPr>
            <p:cNvPr id="23" name="מחבר חץ ישר 22"/>
            <p:cNvCxnSpPr/>
            <p:nvPr/>
          </p:nvCxnSpPr>
          <p:spPr>
            <a:xfrm flipH="1">
              <a:off x="4037162" y="2863970"/>
              <a:ext cx="48480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919713" y="2044460"/>
              <a:ext cx="1682151" cy="31393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ar-SA" dirty="0"/>
                <a:t>نحافظ على مصدر الجهد بدون تغيير.</a:t>
              </a:r>
            </a:p>
            <a:p>
              <a:endParaRPr lang="ar-SA" dirty="0"/>
            </a:p>
            <a:p>
              <a:r>
                <a:rPr lang="ar-SA" dirty="0"/>
                <a:t>عند زيادة أجهزة على التوالي نزيد المقاومة الكلية بالدائرة</a:t>
              </a:r>
            </a:p>
            <a:p>
              <a:endParaRPr lang="ar-SA" dirty="0"/>
            </a:p>
            <a:p>
              <a:r>
                <a:rPr lang="ar-SA" dirty="0"/>
                <a:t>زيادة المقاومة تقلل التيار الكهربائي</a:t>
              </a:r>
            </a:p>
            <a:p>
              <a:r>
                <a:rPr lang="ar-SA" dirty="0"/>
                <a:t>(حسب قانون اوم)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3038781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التوصيل على التوازي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/>
              <a:t>المقصود توصيل أجهزة كهربائية الواحد بشكل موازي للآخر</a:t>
            </a:r>
          </a:p>
          <a:p>
            <a:endParaRPr lang="ar-SA" dirty="0"/>
          </a:p>
          <a:p>
            <a:r>
              <a:rPr lang="ar-SA" dirty="0"/>
              <a:t>بذلك تتشكل لدينا عدة دوائر كهربائية أي يوجد لدينا عدة تيارات</a:t>
            </a:r>
          </a:p>
          <a:p>
            <a:r>
              <a:rPr lang="ar-SA" dirty="0"/>
              <a:t>تيار واحد رئيسي يتفرع لعدد التفرعات الموجودة بشكل متوازي</a:t>
            </a:r>
          </a:p>
          <a:p>
            <a:r>
              <a:rPr lang="ar-SA" dirty="0"/>
              <a:t>التيار الرئيسي هو عبارة عن مجموع التيارات الفرعية</a:t>
            </a:r>
          </a:p>
          <a:p>
            <a:endParaRPr lang="ar-SA" dirty="0"/>
          </a:p>
          <a:p>
            <a:r>
              <a:rPr lang="ar-SA" dirty="0"/>
              <a:t>عند إضافة مصباح آخر للدائرة على التوازي يزداد تفرع للدائرة لذلك يزداد تيار إضافي عندها يجب ان يزداد التيار الرئيسي بالدائرة الكهربائية</a:t>
            </a:r>
          </a:p>
          <a:p>
            <a:r>
              <a:rPr lang="ar-SA" dirty="0"/>
              <a:t>عند إضافة مصابيح على التوازي يزداد التيار الرئيسي لان المقاومة الكلية بالدائرة تقل</a:t>
            </a:r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21235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842" t="63862" r="57136" b="20633"/>
          <a:stretch/>
        </p:blipFill>
        <p:spPr>
          <a:xfrm>
            <a:off x="2771152" y="173410"/>
            <a:ext cx="5473626" cy="6539969"/>
          </a:xfrm>
          <a:prstGeom prst="rect">
            <a:avLst/>
          </a:prstGeom>
        </p:spPr>
      </p:pic>
      <p:grpSp>
        <p:nvGrpSpPr>
          <p:cNvPr id="41" name="קבוצה 40"/>
          <p:cNvGrpSpPr/>
          <p:nvPr/>
        </p:nvGrpSpPr>
        <p:grpSpPr>
          <a:xfrm>
            <a:off x="235858" y="946402"/>
            <a:ext cx="11737771" cy="5730747"/>
            <a:chOff x="235858" y="946402"/>
            <a:chExt cx="11737771" cy="5730747"/>
          </a:xfrm>
        </p:grpSpPr>
        <p:sp>
          <p:nvSpPr>
            <p:cNvPr id="22" name="TextBox 21"/>
            <p:cNvSpPr txBox="1"/>
            <p:nvPr/>
          </p:nvSpPr>
          <p:spPr>
            <a:xfrm>
              <a:off x="3349205" y="4672006"/>
              <a:ext cx="14104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ar-SA" dirty="0"/>
                <a:t>دائرة كهربائية 2</a:t>
              </a:r>
              <a:endParaRPr lang="he-IL" dirty="0"/>
            </a:p>
          </p:txBody>
        </p:sp>
        <p:cxnSp>
          <p:nvCxnSpPr>
            <p:cNvPr id="26" name="מחבר חץ ישר 25"/>
            <p:cNvCxnSpPr/>
            <p:nvPr/>
          </p:nvCxnSpPr>
          <p:spPr>
            <a:xfrm flipH="1">
              <a:off x="7302260" y="946402"/>
              <a:ext cx="186330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9118286" y="946402"/>
                  <a:ext cx="2855343" cy="206511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dirty="0"/>
                    <a:t>تيار كهربائي رئيسي يتفرع الى تيارين فرعين بحسب عدد الدوائر الكهربائية بالرسم. يرمز للتيار الرئيسي بالحرف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endParaRPr lang="he-IL" dirty="0"/>
                </a:p>
                <a:p>
                  <a:r>
                    <a:rPr lang="ar-SA" dirty="0"/>
                    <a:t>وهو عبارة عن مجموع التيارات الفرعية</a:t>
                  </a:r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ar-SA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8286" y="946402"/>
                  <a:ext cx="2855343" cy="206511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173" r="-14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3295291" y="1201919"/>
              <a:ext cx="151824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/>
                <a:t>دائرة كهربائية 1</a:t>
              </a:r>
            </a:p>
          </p:txBody>
        </p:sp>
        <p:cxnSp>
          <p:nvCxnSpPr>
            <p:cNvPr id="32" name="מחבר חץ ישר 31"/>
            <p:cNvCxnSpPr/>
            <p:nvPr/>
          </p:nvCxnSpPr>
          <p:spPr>
            <a:xfrm>
              <a:off x="2993366" y="3443394"/>
              <a:ext cx="49170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477854" y="3258728"/>
                  <a:ext cx="2932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he-I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854" y="3258728"/>
                  <a:ext cx="29329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6122" b="-1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/>
            <p:cNvSpPr txBox="1"/>
            <p:nvPr/>
          </p:nvSpPr>
          <p:spPr>
            <a:xfrm>
              <a:off x="235858" y="3258728"/>
              <a:ext cx="213088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/>
                <a:t>تيار كهربائي يمر بالدائرة الكهربائية الاولى</a:t>
              </a:r>
              <a:endParaRPr lang="he-IL" dirty="0"/>
            </a:p>
          </p:txBody>
        </p:sp>
        <p:cxnSp>
          <p:nvCxnSpPr>
            <p:cNvPr id="37" name="מחבר חץ ישר 36"/>
            <p:cNvCxnSpPr/>
            <p:nvPr/>
          </p:nvCxnSpPr>
          <p:spPr>
            <a:xfrm>
              <a:off x="2624503" y="6038491"/>
              <a:ext cx="61471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126411" y="5753819"/>
                  <a:ext cx="424767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he-I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411" y="5753819"/>
                  <a:ext cx="42476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490337" y="5753819"/>
              <a:ext cx="1636074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/>
                <a:t>تيار كهربائي يمر بالدائرة الكهربائية الثانية</a:t>
              </a:r>
              <a:endParaRPr lang="he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822831" y="3537828"/>
                  <a:ext cx="3019246" cy="313932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dirty="0"/>
                    <a:t>عند إضافة جهاز كهربائي آخر للدائرة على التوازي؛ تزداد دائرة كهربائية ثالثة.</a:t>
                  </a:r>
                </a:p>
                <a:p>
                  <a:r>
                    <a:rPr lang="ar-SA" dirty="0"/>
                    <a:t>لذلك يزداد تيار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ar-S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ar-S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ar-SA" dirty="0"/>
                </a:p>
                <a:p>
                  <a:r>
                    <a:rPr lang="ar-SA" dirty="0"/>
                    <a:t>فيصبح التيار الرئيسي في الدائرة عبارة عن مجموع الثلاث تيارات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b="0" dirty="0"/>
                </a:p>
                <a:p>
                  <a:r>
                    <a:rPr lang="ar-SA" dirty="0"/>
                    <a:t>هذا معناه ان التيار الرئيسي يزداد في الدائرة الكهربائية</a:t>
                  </a:r>
                </a:p>
                <a:p>
                  <a:r>
                    <a:rPr lang="ar-SA" dirty="0"/>
                    <a:t>زيادة التيار الرئيسي تشير الى نقصان المقاومة الكلية بالدائرة</a:t>
                  </a:r>
                  <a:endParaRPr lang="he-IL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2831" y="3537828"/>
                  <a:ext cx="3019246" cy="31393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410" t="-774" r="-1406" b="-193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812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تعريف التيار الكهربائي</a:t>
            </a:r>
            <a:endParaRPr lang="he-IL" dirty="0"/>
          </a:p>
        </p:txBody>
      </p:sp>
      <p:sp>
        <p:nvSpPr>
          <p:cNvPr id="4" name="הסבר ענן 3"/>
          <p:cNvSpPr/>
          <p:nvPr/>
        </p:nvSpPr>
        <p:spPr>
          <a:xfrm>
            <a:off x="1899249" y="1811549"/>
            <a:ext cx="8842076" cy="440809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3272287" y="2596877"/>
            <a:ext cx="6096000" cy="255454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ar-SA" sz="4000" b="1" dirty="0">
                <a:solidFill>
                  <a:schemeClr val="accent4">
                    <a:lumMod val="75000"/>
                  </a:schemeClr>
                </a:solidFill>
              </a:rPr>
              <a:t>هو حركة منتظمة باتجاه واحد بشكل دائري لشحنات سالبة.</a:t>
            </a:r>
          </a:p>
          <a:p>
            <a:pPr algn="ctr"/>
            <a:r>
              <a:rPr lang="ar-SA" sz="4000" b="1" dirty="0">
                <a:solidFill>
                  <a:schemeClr val="accent4">
                    <a:lumMod val="75000"/>
                  </a:schemeClr>
                </a:solidFill>
              </a:rPr>
              <a:t>الشحنات السالبة يمكن ان تكون       الكترونات او ايونات سالبة</a:t>
            </a:r>
            <a:endParaRPr lang="he-I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37075" t="39748" r="48986" b="37988"/>
          <a:stretch/>
        </p:blipFill>
        <p:spPr>
          <a:xfrm>
            <a:off x="2147978" y="2347040"/>
            <a:ext cx="3830128" cy="3441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8498" y="2993366"/>
            <a:ext cx="30106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مثال أخر لتوصيل أجهزة كهربائية على التوازي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1667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25330" t="41006" r="18349" b="15346"/>
          <a:stretch/>
        </p:blipFill>
        <p:spPr>
          <a:xfrm>
            <a:off x="7759365" y="4843731"/>
            <a:ext cx="4432635" cy="193231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l="9340" t="9309" r="11769" b="5283"/>
          <a:stretch/>
        </p:blipFill>
        <p:spPr>
          <a:xfrm>
            <a:off x="0" y="-1"/>
            <a:ext cx="8186468" cy="49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2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مفهوم التيار الكهربائي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1250830" y="2514861"/>
            <a:ext cx="9316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chemeClr val="accent5">
                    <a:lumMod val="75000"/>
                  </a:schemeClr>
                </a:solidFill>
              </a:rPr>
              <a:t>من تعريف التيار الكهربائي يمكن استخلاص مفهوم له بان التيار الكهربائي هو عبارة عن كمية الشحنة المارة خلال وحدة زمنية محددة</a:t>
            </a:r>
          </a:p>
        </p:txBody>
      </p:sp>
      <p:sp>
        <p:nvSpPr>
          <p:cNvPr id="7" name="מלבן 6"/>
          <p:cNvSpPr/>
          <p:nvPr/>
        </p:nvSpPr>
        <p:spPr>
          <a:xfrm>
            <a:off x="7797423" y="4024744"/>
            <a:ext cx="1720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كلما ازدادت</a:t>
            </a:r>
          </a:p>
          <a:p>
            <a:pPr algn="ct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 كمية الشحنة،</a:t>
            </a:r>
          </a:p>
          <a:p>
            <a:pPr algn="ct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 كلما ازداد </a:t>
            </a:r>
          </a:p>
          <a:p>
            <a:pPr algn="ct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التيار الكهربائي</a:t>
            </a:r>
            <a:endParaRPr lang="he-IL" sz="2400" dirty="0"/>
          </a:p>
        </p:txBody>
      </p:sp>
      <p:grpSp>
        <p:nvGrpSpPr>
          <p:cNvPr id="10" name="קבוצה 9"/>
          <p:cNvGrpSpPr/>
          <p:nvPr/>
        </p:nvGrpSpPr>
        <p:grpSpPr>
          <a:xfrm>
            <a:off x="1250830" y="1086928"/>
            <a:ext cx="9376913" cy="5555412"/>
            <a:chOff x="1250830" y="1086928"/>
            <a:chExt cx="9376913" cy="5555412"/>
          </a:xfrm>
        </p:grpSpPr>
        <p:sp>
          <p:nvSpPr>
            <p:cNvPr id="4" name="גל 3"/>
            <p:cNvSpPr/>
            <p:nvPr/>
          </p:nvSpPr>
          <p:spPr>
            <a:xfrm>
              <a:off x="1250830" y="1086928"/>
              <a:ext cx="9376913" cy="5555412"/>
            </a:xfrm>
            <a:prstGeom prst="wave">
              <a:avLst>
                <a:gd name="adj1" fmla="val 12500"/>
                <a:gd name="adj2" fmla="val 27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אליפסה 5"/>
            <p:cNvSpPr/>
            <p:nvPr/>
          </p:nvSpPr>
          <p:spPr>
            <a:xfrm>
              <a:off x="7185804" y="3519577"/>
              <a:ext cx="2942327" cy="25965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תרשים זרימה: מחבר 7"/>
            <p:cNvSpPr/>
            <p:nvPr/>
          </p:nvSpPr>
          <p:spPr>
            <a:xfrm>
              <a:off x="1650900" y="2868804"/>
              <a:ext cx="2420765" cy="2311879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9" name="מלבן 8"/>
          <p:cNvSpPr/>
          <p:nvPr/>
        </p:nvSpPr>
        <p:spPr>
          <a:xfrm>
            <a:off x="1969052" y="3264469"/>
            <a:ext cx="17844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كلما ازداد الزمن</a:t>
            </a:r>
          </a:p>
          <a:p>
            <a:pPr algn="ct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 كلما قل </a:t>
            </a:r>
          </a:p>
          <a:p>
            <a:pPr algn="ct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التيار الكهربائي</a:t>
            </a:r>
            <a:endParaRPr lang="he-IL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תרשים זרימה: מחבר 10"/>
          <p:cNvSpPr/>
          <p:nvPr/>
        </p:nvSpPr>
        <p:spPr>
          <a:xfrm>
            <a:off x="4484295" y="3347049"/>
            <a:ext cx="2501660" cy="207896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88649" y="3980360"/>
                <a:ext cx="1127564" cy="6347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49" y="3980360"/>
                <a:ext cx="1127564" cy="6347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72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ماذا يحدث داخل الأسلاك؟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65" t="33973" r="51301" b="48977"/>
          <a:stretch/>
        </p:blipFill>
        <p:spPr>
          <a:xfrm>
            <a:off x="747624" y="1916457"/>
            <a:ext cx="10923916" cy="484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7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50166"/>
            <a:ext cx="10515600" cy="5952676"/>
          </a:xfrm>
        </p:spPr>
        <p:txBody>
          <a:bodyPr/>
          <a:lstStyle/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</p:txBody>
      </p:sp>
      <p:grpSp>
        <p:nvGrpSpPr>
          <p:cNvPr id="37" name="קבוצה 36"/>
          <p:cNvGrpSpPr/>
          <p:nvPr/>
        </p:nvGrpSpPr>
        <p:grpSpPr>
          <a:xfrm>
            <a:off x="838200" y="629729"/>
            <a:ext cx="10376139" cy="5731755"/>
            <a:chOff x="838200" y="629729"/>
            <a:chExt cx="10376139" cy="5731755"/>
          </a:xfrm>
        </p:grpSpPr>
        <p:cxnSp>
          <p:nvCxnSpPr>
            <p:cNvPr id="5" name="מחבר ישר 4"/>
            <p:cNvCxnSpPr/>
            <p:nvPr/>
          </p:nvCxnSpPr>
          <p:spPr>
            <a:xfrm>
              <a:off x="6927012" y="1604513"/>
              <a:ext cx="0" cy="455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839419" y="629729"/>
              <a:ext cx="4209690" cy="10156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endParaRPr lang="ar-SA" sz="2000" b="1" dirty="0"/>
            </a:p>
            <a:p>
              <a:pPr algn="ctr"/>
              <a:r>
                <a:rPr lang="ar-SA" sz="2000" b="1" dirty="0"/>
                <a:t>العوامل المؤثرة على شدة التيار الكهربائي</a:t>
              </a:r>
            </a:p>
            <a:p>
              <a:pPr algn="ctr"/>
              <a:endParaRPr lang="he-IL" sz="2000" b="1" dirty="0"/>
            </a:p>
          </p:txBody>
        </p:sp>
        <p:cxnSp>
          <p:nvCxnSpPr>
            <p:cNvPr id="7" name="מחבר ישר 6"/>
            <p:cNvCxnSpPr/>
            <p:nvPr/>
          </p:nvCxnSpPr>
          <p:spPr>
            <a:xfrm>
              <a:off x="6924137" y="2060110"/>
              <a:ext cx="0" cy="10610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ישר 7"/>
            <p:cNvCxnSpPr/>
            <p:nvPr/>
          </p:nvCxnSpPr>
          <p:spPr>
            <a:xfrm>
              <a:off x="3467819" y="2060110"/>
              <a:ext cx="0" cy="10610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מחבר ישר 8"/>
            <p:cNvCxnSpPr/>
            <p:nvPr/>
          </p:nvCxnSpPr>
          <p:spPr>
            <a:xfrm>
              <a:off x="10601864" y="2060110"/>
              <a:ext cx="0" cy="10610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/>
            <p:cNvCxnSpPr/>
            <p:nvPr/>
          </p:nvCxnSpPr>
          <p:spPr>
            <a:xfrm>
              <a:off x="3467819" y="2060110"/>
              <a:ext cx="71340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989388" y="3121159"/>
              <a:ext cx="1224951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ar-SA" dirty="0"/>
                <a:t>مصدر الجهد</a:t>
              </a:r>
              <a:endParaRPr lang="he-IL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17257" y="3122992"/>
              <a:ext cx="81950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ar-SA" dirty="0"/>
                <a:t>المقاومة</a:t>
              </a:r>
              <a:endParaRPr lang="he-IL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87775" y="3121159"/>
              <a:ext cx="1371600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ar-SA" dirty="0"/>
                <a:t>طريقة التوصيل</a:t>
              </a:r>
              <a:endParaRPr lang="he-IL" dirty="0"/>
            </a:p>
          </p:txBody>
        </p:sp>
        <p:cxnSp>
          <p:nvCxnSpPr>
            <p:cNvPr id="17" name="מחבר ישר 16"/>
            <p:cNvCxnSpPr/>
            <p:nvPr/>
          </p:nvCxnSpPr>
          <p:spPr>
            <a:xfrm>
              <a:off x="6944264" y="3490491"/>
              <a:ext cx="0" cy="348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/>
            <p:cNvCxnSpPr/>
            <p:nvPr/>
          </p:nvCxnSpPr>
          <p:spPr>
            <a:xfrm>
              <a:off x="5227608" y="3834727"/>
              <a:ext cx="0" cy="348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ישר 19"/>
            <p:cNvCxnSpPr/>
            <p:nvPr/>
          </p:nvCxnSpPr>
          <p:spPr>
            <a:xfrm>
              <a:off x="6944264" y="3838755"/>
              <a:ext cx="0" cy="348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/>
            <p:cNvCxnSpPr/>
            <p:nvPr/>
          </p:nvCxnSpPr>
          <p:spPr>
            <a:xfrm>
              <a:off x="8954219" y="3838755"/>
              <a:ext cx="0" cy="348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ישר 21"/>
            <p:cNvCxnSpPr/>
            <p:nvPr/>
          </p:nvCxnSpPr>
          <p:spPr>
            <a:xfrm>
              <a:off x="3467819" y="3490491"/>
              <a:ext cx="0" cy="2144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ישר 22"/>
            <p:cNvCxnSpPr/>
            <p:nvPr/>
          </p:nvCxnSpPr>
          <p:spPr>
            <a:xfrm>
              <a:off x="4839419" y="5643888"/>
              <a:ext cx="0" cy="348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ישר 23"/>
            <p:cNvCxnSpPr/>
            <p:nvPr/>
          </p:nvCxnSpPr>
          <p:spPr>
            <a:xfrm>
              <a:off x="2030083" y="5635205"/>
              <a:ext cx="0" cy="348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123207" y="4210284"/>
              <a:ext cx="1509623" cy="6463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ar-SA" dirty="0"/>
                <a:t>المقاومة النوعية –</a:t>
              </a:r>
            </a:p>
            <a:p>
              <a:r>
                <a:rPr lang="ar-SA" dirty="0"/>
                <a:t>نوع المادة</a:t>
              </a:r>
              <a:endParaRPr lang="he-IL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91378" y="4191292"/>
              <a:ext cx="1000664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ar-SA" dirty="0"/>
                <a:t>طول السلك</a:t>
              </a:r>
              <a:endParaRPr lang="he-IL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54747" y="4198943"/>
              <a:ext cx="1345721" cy="9233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ar-SA" dirty="0"/>
                <a:t>عرض السلك –</a:t>
              </a:r>
            </a:p>
            <a:p>
              <a:r>
                <a:rPr lang="ar-SA" dirty="0"/>
                <a:t>مساحة مقطع الموصل</a:t>
              </a:r>
              <a:endParaRPr lang="he-IL" dirty="0"/>
            </a:p>
          </p:txBody>
        </p:sp>
        <p:cxnSp>
          <p:nvCxnSpPr>
            <p:cNvPr id="29" name="מחבר ישר 28"/>
            <p:cNvCxnSpPr/>
            <p:nvPr/>
          </p:nvCxnSpPr>
          <p:spPr>
            <a:xfrm>
              <a:off x="5227608" y="3838755"/>
              <a:ext cx="37266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554084" y="5983469"/>
              <a:ext cx="2251494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ar-SA" dirty="0"/>
                <a:t>توصيل الأجهزة على التوالي</a:t>
              </a:r>
              <a:endParaRPr lang="he-IL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8200" y="5992152"/>
              <a:ext cx="2449183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ar-SA" dirty="0"/>
                <a:t>توصيل الأجهزة على التوازي</a:t>
              </a:r>
              <a:endParaRPr lang="he-IL" dirty="0"/>
            </a:p>
          </p:txBody>
        </p:sp>
        <p:cxnSp>
          <p:nvCxnSpPr>
            <p:cNvPr id="34" name="מחבר ישר 33"/>
            <p:cNvCxnSpPr/>
            <p:nvPr/>
          </p:nvCxnSpPr>
          <p:spPr>
            <a:xfrm flipH="1">
              <a:off x="2035834" y="5643888"/>
              <a:ext cx="28035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073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مصدر الجهد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مصدر الجهد هو محرك التيار الكهربائي. يمكن ان يكون على عدة أشكال:</a:t>
            </a:r>
          </a:p>
          <a:p>
            <a:pPr marL="0" indent="0">
              <a:buNone/>
            </a:pPr>
            <a:r>
              <a:rPr lang="ar-SA" dirty="0"/>
              <a:t> </a:t>
            </a:r>
            <a:endParaRPr lang="he-IL" dirty="0"/>
          </a:p>
        </p:txBody>
      </p:sp>
      <p:grpSp>
        <p:nvGrpSpPr>
          <p:cNvPr id="14" name="קבוצה 13"/>
          <p:cNvGrpSpPr/>
          <p:nvPr/>
        </p:nvGrpSpPr>
        <p:grpSpPr>
          <a:xfrm>
            <a:off x="989163" y="2584791"/>
            <a:ext cx="9845256" cy="3436446"/>
            <a:chOff x="989163" y="2584791"/>
            <a:chExt cx="9845256" cy="3436446"/>
          </a:xfrm>
        </p:grpSpPr>
        <p:sp>
          <p:nvSpPr>
            <p:cNvPr id="4" name="תרשים זרימה: מחבר 3"/>
            <p:cNvSpPr/>
            <p:nvPr/>
          </p:nvSpPr>
          <p:spPr>
            <a:xfrm>
              <a:off x="5597106" y="4589253"/>
              <a:ext cx="1362974" cy="1431984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65285" y="2963023"/>
              <a:ext cx="8626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بطارية</a:t>
              </a:r>
              <a:endParaRPr lang="he-IL" sz="2400" b="1" dirty="0"/>
            </a:p>
          </p:txBody>
        </p:sp>
        <p:sp>
          <p:nvSpPr>
            <p:cNvPr id="6" name="תרשים זרימה: מחבר 5"/>
            <p:cNvSpPr/>
            <p:nvPr/>
          </p:nvSpPr>
          <p:spPr>
            <a:xfrm>
              <a:off x="989163" y="2584791"/>
              <a:ext cx="1362974" cy="1431984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תרשים זרימה: מחבר 6"/>
            <p:cNvSpPr/>
            <p:nvPr/>
          </p:nvSpPr>
          <p:spPr>
            <a:xfrm>
              <a:off x="3186023" y="3735238"/>
              <a:ext cx="1362974" cy="1431984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תרשים זרימה: מחבר 7"/>
            <p:cNvSpPr/>
            <p:nvPr/>
          </p:nvSpPr>
          <p:spPr>
            <a:xfrm>
              <a:off x="7589090" y="3873261"/>
              <a:ext cx="1362974" cy="1431984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תרשים זרימה: מחבר 8"/>
            <p:cNvSpPr/>
            <p:nvPr/>
          </p:nvSpPr>
          <p:spPr>
            <a:xfrm>
              <a:off x="9471445" y="2708696"/>
              <a:ext cx="1362974" cy="1431984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7375" y="3027352"/>
              <a:ext cx="107111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خلية شمسية</a:t>
              </a:r>
              <a:endParaRPr lang="he-IL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94532" y="4389198"/>
              <a:ext cx="55209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مولد</a:t>
              </a:r>
              <a:endParaRPr lang="he-IL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0887" y="4189143"/>
              <a:ext cx="73324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دينامو</a:t>
              </a:r>
              <a:endParaRPr lang="he-IL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9507" y="5074412"/>
              <a:ext cx="114731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 err="1"/>
                <a:t>جينيراتور</a:t>
              </a:r>
              <a:endParaRPr lang="he-IL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4082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كيف يؤثر مصدر الجهد على شدة التيار الكهربائي؟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عند تكبير مصدر الجهد؛ تزداد الطاقة التي تحرك الشحنات.</a:t>
            </a:r>
          </a:p>
          <a:p>
            <a:r>
              <a:rPr lang="ar-SA" dirty="0"/>
              <a:t>عندها ستتحرك الشحنات بسرعة أكبر.</a:t>
            </a:r>
          </a:p>
          <a:p>
            <a:r>
              <a:rPr lang="ar-SA" dirty="0"/>
              <a:t>فيتحرك عدد أكبر من الشحنات بنفس وحدة زمن.</a:t>
            </a:r>
          </a:p>
          <a:p>
            <a:r>
              <a:rPr lang="ar-SA" dirty="0"/>
              <a:t>لذلك يزداد التيار الكهربائي (حسب مفهوم التيار الكهربائي)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279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كيف تؤثر المقاومة على شدة التيار الكهربائي؟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41" t="50428" r="31005" b="29549"/>
          <a:stretch/>
        </p:blipFill>
        <p:spPr>
          <a:xfrm>
            <a:off x="1552755" y="1690688"/>
            <a:ext cx="9619559" cy="2980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64039" y="5520212"/>
                <a:ext cx="135434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he-IL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039" y="5520212"/>
                <a:ext cx="135434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470476" y="5366324"/>
            <a:ext cx="13888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قانون اوم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41975893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5833</TotalTime>
  <Words>786</Words>
  <Application>Microsoft Office PowerPoint</Application>
  <PresentationFormat>מסך רחב</PresentationFormat>
  <Paragraphs>128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ערכת נושא Office</vt:lpstr>
      <vt:lpstr>العوامل المؤثرة على شدة التيار الكهربائي</vt:lpstr>
      <vt:lpstr>تعريف التيار الكهربائي</vt:lpstr>
      <vt:lpstr>מצגת של PowerPoint‏</vt:lpstr>
      <vt:lpstr>مفهوم التيار الكهربائي</vt:lpstr>
      <vt:lpstr>ماذا يحدث داخل الأسلاك؟</vt:lpstr>
      <vt:lpstr>מצגת של PowerPoint‏</vt:lpstr>
      <vt:lpstr>مصدر الجهد </vt:lpstr>
      <vt:lpstr>كيف يؤثر مصدر الجهد على شدة التيار الكهربائي؟</vt:lpstr>
      <vt:lpstr>كيف تؤثر المقاومة على شدة التيار الكهربائي؟</vt:lpstr>
      <vt:lpstr>المقاومة</vt:lpstr>
      <vt:lpstr>كيف يؤثر طول السلك على شدة التيار الكهربائي؟</vt:lpstr>
      <vt:lpstr>كيف تؤثر مساحة مقطع الموصل على شدة التيار الكهربائي؟</vt:lpstr>
      <vt:lpstr>מצגת של PowerPoint‏</vt:lpstr>
      <vt:lpstr>كيف تؤثر المقاومة النوعية على شدة التيار الكهربائي؟</vt:lpstr>
      <vt:lpstr>كيف تؤثر طريقة التوصيل على شدة التيار الكهربائي؟</vt:lpstr>
      <vt:lpstr>التوصيل على التوالي</vt:lpstr>
      <vt:lpstr>מצגת של PowerPoint‏</vt:lpstr>
      <vt:lpstr>التوصيل على التوازي</vt:lpstr>
      <vt:lpstr>מצגת של PowerPoint‏</vt:lpstr>
      <vt:lpstr>מצגת של PowerPoint‏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العوامل المؤثرة على شدة التيار الكهربائي</dc:title>
  <dc:creator>Moshira</dc:creator>
  <cp:lastModifiedBy>Belal Mnsor</cp:lastModifiedBy>
  <cp:revision>29</cp:revision>
  <dcterms:created xsi:type="dcterms:W3CDTF">2020-03-26T17:30:56Z</dcterms:created>
  <dcterms:modified xsi:type="dcterms:W3CDTF">2020-05-07T21:43:26Z</dcterms:modified>
</cp:coreProperties>
</file>