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4" r:id="rId9"/>
    <p:sldId id="260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כ'/סיון/תש"פ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15616" y="620688"/>
            <a:ext cx="6912768" cy="4752528"/>
          </a:xfrm>
        </p:spPr>
        <p:txBody>
          <a:bodyPr>
            <a:noAutofit/>
          </a:bodyPr>
          <a:lstStyle/>
          <a:p>
            <a:r>
              <a:rPr lang="ar-SA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الدائرة الكهربائية</a:t>
            </a:r>
          </a:p>
          <a:p>
            <a:endParaRPr lang="ar-SA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 descr="أنشطة الدوائر الكهربائية | جعل مخطط الدوائر">
            <a:extLst>
              <a:ext uri="{FF2B5EF4-FFF2-40B4-BE49-F238E27FC236}">
                <a16:creationId xmlns:a16="http://schemas.microsoft.com/office/drawing/2014/main" id="{24DBEACA-B850-4AC7-A752-CB1061B6D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3512219" cy="198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תמונה 1">
            <a:extLst>
              <a:ext uri="{FF2B5EF4-FFF2-40B4-BE49-F238E27FC236}">
                <a16:creationId xmlns:a16="http://schemas.microsoft.com/office/drawing/2014/main" id="{31D2048A-9FB3-4D71-B361-A15838CAA0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504" y="4128605"/>
            <a:ext cx="6480720" cy="2016224"/>
          </a:xfrm>
          <a:prstGeom prst="rect">
            <a:avLst/>
          </a:prstGeom>
        </p:spPr>
      </p:pic>
      <p:pic>
        <p:nvPicPr>
          <p:cNvPr id="4" name="תמונה 3">
            <a:extLst>
              <a:ext uri="{FF2B5EF4-FFF2-40B4-BE49-F238E27FC236}">
                <a16:creationId xmlns:a16="http://schemas.microsoft.com/office/drawing/2014/main" id="{0F0F7C16-35B7-4C22-AD53-444C532B5F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1844824"/>
            <a:ext cx="3489064" cy="201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49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F8D3D569-6578-4C6E-808E-C783D8F6F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ar-SA" dirty="0"/>
              <a:t>الدائرة الكهربائية بالرموز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E3285C3-B452-4943-8EAB-6B3336F62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337629"/>
            <a:ext cx="4038600" cy="382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תוצאת תמונה עבור رموز الدائرة الكهربائية">
            <a:extLst>
              <a:ext uri="{FF2B5EF4-FFF2-40B4-BE49-F238E27FC236}">
                <a16:creationId xmlns:a16="http://schemas.microsoft.com/office/drawing/2014/main" id="{A6E47B38-4B01-40E1-A806-2363E906ECC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336028"/>
            <a:ext cx="4038600" cy="382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18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568072-B76F-4FAF-AA81-0A7AF0BB5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الدائرة الكهربائي المفتوحة </a:t>
            </a:r>
            <a:r>
              <a:rPr lang="ar-SA" sz="2800" dirty="0"/>
              <a:t>: عندما تكون نقاط التوصيل غير موصولة بشكل صحيح مع بعضها البعض وعندها فان الجهاز لا يعمل.</a:t>
            </a:r>
            <a:endParaRPr lang="he-IL" sz="28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77E55E7-A88D-435D-8758-A721528C5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3952875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65E39D9D-8BCB-48D3-9581-98C7904F3A17}"/>
              </a:ext>
            </a:extLst>
          </p:cNvPr>
          <p:cNvSpPr/>
          <p:nvPr/>
        </p:nvSpPr>
        <p:spPr>
          <a:xfrm rot="1122429">
            <a:off x="3004189" y="2265140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defRPr/>
            </a:pPr>
            <a:r>
              <a:rPr lang="ar-SA" b="1" dirty="0"/>
              <a:t>اذا: </a:t>
            </a:r>
            <a:r>
              <a:rPr lang="ar-AE" b="1" dirty="0"/>
              <a:t>هي الدائرة التي لا يمر فيها تيار كهربائي, أو لا يكون ارتباط بين الموصلات ومصدر التيار في الدائرة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31207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EDCE60-FCF2-461F-8430-6AAB904D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1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e-IL" sz="1800" b="1" u="sng" kern="1200">
                <a:latin typeface="+mj-lt"/>
                <a:ea typeface="+mj-ea"/>
                <a:cs typeface="+mj-cs"/>
              </a:rPr>
              <a:t>دائرة كهربائية مغلقة</a:t>
            </a:r>
            <a:r>
              <a:rPr lang="he-IL" sz="1800" kern="1200">
                <a:latin typeface="+mj-lt"/>
                <a:ea typeface="+mj-ea"/>
                <a:cs typeface="+mj-cs"/>
              </a:rPr>
              <a:t>: </a:t>
            </a:r>
            <a:r>
              <a:rPr lang="he-IL" sz="1800" b="1" kern="1200">
                <a:latin typeface="+mj-lt"/>
                <a:ea typeface="+mj-ea"/>
                <a:cs typeface="+mj-cs"/>
              </a:rPr>
              <a:t>هو ارتباط بين تتابع مواد موصلة من احد قطبي البطارية إلى القطب الآخر, من خلال مواد موصلة للتيار الكهربائي. وهذا التتابع يؤدي لوجود تيار كهربائي كانبعاث الضوء.</a:t>
            </a:r>
            <a:br>
              <a:rPr lang="he-IL" sz="1800" b="1" kern="1200">
                <a:latin typeface="+mj-lt"/>
                <a:ea typeface="+mj-ea"/>
                <a:cs typeface="+mj-cs"/>
              </a:rPr>
            </a:br>
            <a:endParaRPr lang="he-IL" sz="1800" kern="1200">
              <a:latin typeface="+mj-lt"/>
              <a:ea typeface="+mj-ea"/>
              <a:cs typeface="+mj-cs"/>
            </a:endParaRP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id="{C5377AED-7423-4D6C-8E78-1291D013207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174874"/>
            <a:ext cx="4238033" cy="3774405"/>
          </a:xfrm>
          <a:prstGeom prst="rect">
            <a:avLst/>
          </a:prstGeom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3CD963F0-FE05-4DE2-941F-F7D041B947C9}"/>
              </a:ext>
            </a:extLst>
          </p:cNvPr>
          <p:cNvSpPr/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he-IL" sz="1300" b="1" kern="1200">
                <a:latin typeface="+mn-lt"/>
                <a:ea typeface="+mn-ea"/>
                <a:cs typeface="+mn-cs"/>
              </a:rPr>
              <a:t>الدائرة الكهربائية المغلقة: هي الدائرة التي تكون جميع الموصلات في الدائرة الكهربائية موصولة مع بعضها البعض بشكل صحيح، ولذا يقوم الجهاز بعمله.</a:t>
            </a:r>
          </a:p>
        </p:txBody>
      </p:sp>
      <p:pic>
        <p:nvPicPr>
          <p:cNvPr id="3074" name="Picture 2" descr="chemstry2015 [licensed for non-commercial use only] / الدائرة ...">
            <a:extLst>
              <a:ext uri="{FF2B5EF4-FFF2-40B4-BE49-F238E27FC236}">
                <a16:creationId xmlns:a16="http://schemas.microsoft.com/office/drawing/2014/main" id="{57249FC7-185C-4319-BD24-4219A94D03C8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5025" y="2517642"/>
            <a:ext cx="4041775" cy="3265754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91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/>
        </p:nvSpPr>
        <p:spPr bwMode="auto">
          <a:xfrm>
            <a:off x="323528" y="260648"/>
            <a:ext cx="871344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algn="r" eaLnBrk="1" hangingPunct="1">
              <a:defRPr/>
            </a:pPr>
            <a:endParaRPr lang="ar-SA" sz="2400" dirty="0">
              <a:solidFill>
                <a:srgbClr val="FF0000"/>
              </a:solidFill>
              <a:effectLst/>
            </a:endParaRPr>
          </a:p>
          <a:p>
            <a:pPr marL="609600" indent="-609600" algn="r" eaLnBrk="1" hangingPunct="1">
              <a:defRPr/>
            </a:pPr>
            <a:r>
              <a:rPr lang="ar-SA" sz="2400" b="1" dirty="0">
                <a:effectLst/>
              </a:rPr>
              <a:t>المواد الموصلة والمواد العازلة للكهرباء:</a:t>
            </a:r>
          </a:p>
          <a:p>
            <a:pPr marL="609600" indent="-609600" algn="r" eaLnBrk="1" hangingPunct="1">
              <a:defRPr/>
            </a:pPr>
            <a:r>
              <a:rPr lang="ar-SA" sz="2400" b="1" dirty="0">
                <a:effectLst/>
              </a:rPr>
              <a:t> 1</a:t>
            </a:r>
            <a:r>
              <a:rPr lang="ar-AE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التيار الكهربائي:</a:t>
            </a:r>
            <a:r>
              <a:rPr lang="ar-AE" sz="24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ar-AE" sz="2400" b="1" dirty="0">
                <a:effectLst/>
              </a:rPr>
              <a:t>هو حركة الكترونات باتجاه واحد في الموصل, أو حركة ايونات في محلول مائي.</a:t>
            </a:r>
            <a:endParaRPr lang="ar-SA" sz="2400" b="1" dirty="0">
              <a:effectLst/>
            </a:endParaRPr>
          </a:p>
          <a:p>
            <a:pPr marL="609600" indent="-609600" algn="r" eaLnBrk="1" hangingPunct="1">
              <a:defRPr/>
            </a:pPr>
            <a:r>
              <a:rPr lang="ar-SA" sz="2400" b="1" dirty="0">
                <a:effectLst/>
              </a:rPr>
              <a:t> 2المواد الموصلة: جميع المعادن من ذهب، فضة، نحاس، الومنيوم، حديد، قصدير... الخ وماء الحنفية وجسم الإنسان.</a:t>
            </a:r>
          </a:p>
          <a:p>
            <a:pPr marL="609600" indent="-609600" algn="r" eaLnBrk="1" hangingPunct="1">
              <a:defRPr/>
            </a:pPr>
            <a:r>
              <a:rPr lang="ar-SA" sz="2400" b="1" dirty="0">
                <a:effectLst/>
              </a:rPr>
              <a:t>3   المواد العازلة: خشب، بلاستيك، قماش، جلد، ورق، </a:t>
            </a:r>
            <a:r>
              <a:rPr lang="ar-SA" sz="2400" b="1" dirty="0" err="1">
                <a:effectLst/>
              </a:rPr>
              <a:t>كلكار</a:t>
            </a:r>
            <a:r>
              <a:rPr lang="ar-SA" sz="2400" b="1" dirty="0">
                <a:effectLst/>
              </a:rPr>
              <a:t>، قطن... الخ</a:t>
            </a:r>
          </a:p>
          <a:p>
            <a:pPr marL="609600" indent="-609600" algn="r" eaLnBrk="1" hangingPunct="1">
              <a:defRPr/>
            </a:pPr>
            <a:endParaRPr lang="he-IL" sz="2400" b="1" dirty="0">
              <a:effectLst/>
            </a:endParaRPr>
          </a:p>
          <a:p>
            <a:pPr marL="609600" indent="-609600" algn="r" eaLnBrk="1" hangingPunct="1">
              <a:defRPr/>
            </a:pPr>
            <a:endParaRPr lang="ar-SA" sz="2400" b="1" dirty="0"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marL="609600" indent="-609600" algn="r" eaLnBrk="1" hangingPunct="1">
              <a:defRPr/>
            </a:pPr>
            <a:r>
              <a:rPr lang="ar-SA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أ</a:t>
            </a:r>
            <a:r>
              <a:rPr lang="ar-AE" sz="24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لامبيرمتر</a:t>
            </a:r>
            <a:r>
              <a:rPr lang="ar-AE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:</a:t>
            </a:r>
            <a:r>
              <a:rPr lang="ar-AE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ar-AE" sz="2400" b="1" dirty="0">
                <a:effectLst/>
              </a:rPr>
              <a:t>هو جهاز لقياس شدة التيار الكهربائي. </a:t>
            </a:r>
            <a:endParaRPr lang="en-US" sz="2400" dirty="0">
              <a:effectLst/>
            </a:endParaRPr>
          </a:p>
          <a:p>
            <a:pPr marL="609600" indent="-609600" algn="r" eaLnBrk="1" hangingPunct="1">
              <a:defRPr/>
            </a:pPr>
            <a:endParaRPr lang="en-US" sz="2400" dirty="0">
              <a:effectLst/>
            </a:endParaRPr>
          </a:p>
          <a:p>
            <a:pPr marL="609600" indent="-609600" algn="r" eaLnBrk="1" hangingPunct="1">
              <a:lnSpc>
                <a:spcPct val="90000"/>
              </a:lnSpc>
              <a:defRPr/>
            </a:pPr>
            <a:r>
              <a:rPr lang="he-IL" sz="2400" dirty="0">
                <a:effectLst/>
              </a:rPr>
              <a:t> </a:t>
            </a:r>
            <a:endParaRPr lang="en-US" sz="2400" dirty="0">
              <a:effectLst/>
            </a:endParaRPr>
          </a:p>
        </p:txBody>
      </p:sp>
      <p:sp>
        <p:nvSpPr>
          <p:cNvPr id="3" name="AutoShape 6" descr="نتيجة بحث الصور عن امبير متر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619" y="3833752"/>
            <a:ext cx="1625699" cy="162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מחבר חץ ישר 4"/>
          <p:cNvCxnSpPr>
            <a:cxnSpLocks/>
          </p:cNvCxnSpPr>
          <p:nvPr/>
        </p:nvCxnSpPr>
        <p:spPr>
          <a:xfrm flipH="1">
            <a:off x="2972318" y="4365104"/>
            <a:ext cx="87960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643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23728" y="187467"/>
            <a:ext cx="5040560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العوامل التي تؤثر على شدة التيار</a:t>
            </a:r>
            <a:endParaRPr lang="he-IL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نتيجة بحث الصور عن العوامل التي تؤثر على شدة التيا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75" y="4552213"/>
            <a:ext cx="378142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מחבר חץ ישר 3"/>
          <p:cNvCxnSpPr/>
          <p:nvPr/>
        </p:nvCxnSpPr>
        <p:spPr>
          <a:xfrm>
            <a:off x="6012160" y="1068714"/>
            <a:ext cx="576064" cy="10092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מלבן 4"/>
          <p:cNvSpPr/>
          <p:nvPr/>
        </p:nvSpPr>
        <p:spPr>
          <a:xfrm>
            <a:off x="6012160" y="2204864"/>
            <a:ext cx="2664296" cy="13681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 قوة المصدر </a:t>
            </a:r>
            <a:r>
              <a:rPr lang="ar-SA" sz="2000" b="1" dirty="0">
                <a:solidFill>
                  <a:schemeClr val="tx1"/>
                </a:solidFill>
              </a:rPr>
              <a:t>: كلما كانت قوة المصدر أكبر (ممكن عدد بطاريات أكثر) التوصيل يكون أكبر</a:t>
            </a:r>
            <a:endParaRPr lang="he-IL" sz="2000" b="1" dirty="0">
              <a:solidFill>
                <a:schemeClr val="tx1"/>
              </a:solidFill>
            </a:endParaRPr>
          </a:p>
        </p:txBody>
      </p:sp>
      <p:cxnSp>
        <p:nvCxnSpPr>
          <p:cNvPr id="7" name="מחבר חץ ישר 6"/>
          <p:cNvCxnSpPr/>
          <p:nvPr/>
        </p:nvCxnSpPr>
        <p:spPr>
          <a:xfrm flipH="1">
            <a:off x="2881850" y="1085301"/>
            <a:ext cx="432048" cy="10092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מלבן 9"/>
          <p:cNvSpPr/>
          <p:nvPr/>
        </p:nvSpPr>
        <p:spPr>
          <a:xfrm>
            <a:off x="755576" y="2204864"/>
            <a:ext cx="3600400" cy="20162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مقاومة الدائرة الكهربائية:</a:t>
            </a:r>
            <a:r>
              <a:rPr lang="ar-AE" sz="2000" b="1" dirty="0"/>
              <a:t>صفة للمادة وتشير إلى مقاومتها لمرور الكترونات </a:t>
            </a:r>
            <a:r>
              <a:rPr lang="ar-SA" sz="2000" b="1" dirty="0"/>
              <a:t>. والتي تتعلق ب:</a:t>
            </a:r>
          </a:p>
          <a:p>
            <a:pPr marL="342900" indent="-342900">
              <a:buAutoNum type="arabicPeriod"/>
            </a:pPr>
            <a:r>
              <a:rPr lang="ar-S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نوع المادة </a:t>
            </a:r>
          </a:p>
          <a:p>
            <a:pPr marL="342900" indent="-342900">
              <a:buAutoNum type="arabicPeriod"/>
            </a:pPr>
            <a:r>
              <a:rPr lang="ar-S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طول السلك</a:t>
            </a:r>
          </a:p>
          <a:p>
            <a:pPr marL="342900" indent="-342900">
              <a:buAutoNum type="arabicPeriod"/>
            </a:pPr>
            <a:r>
              <a:rPr lang="ar-S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عرض السلك </a:t>
            </a:r>
            <a:endParaRPr lang="he-IL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876256" y="1190460"/>
            <a:ext cx="1440160" cy="3994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تنقسم إلى:</a:t>
            </a:r>
            <a:endParaRPr lang="he-I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6" name="Picture 4" descr="نتيجة بحث الصور عن قوة المصدر في الدائرة الكهربائية عدد بطاريات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640" y="3979032"/>
            <a:ext cx="2463336" cy="199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55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560507" y="188640"/>
            <a:ext cx="2304256" cy="5896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التماس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endParaRPr lang="he-IL" sz="2800" b="1" dirty="0">
              <a:solidFill>
                <a:srgbClr val="FF0000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827584" y="921094"/>
            <a:ext cx="79992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ar-AE" sz="2400" b="1" dirty="0"/>
              <a:t>هو الحالة التي يطرأ فيها هبوط فجائي على المقاومة الكهربائية في الدائرة الكهربائية</a:t>
            </a:r>
            <a:r>
              <a:rPr lang="ar-SA" sz="2400" b="1" dirty="0"/>
              <a:t>. يحدث عندما : </a:t>
            </a:r>
          </a:p>
          <a:p>
            <a:pPr fontAlgn="base"/>
            <a:r>
              <a:rPr lang="ar-SA" sz="2400" dirty="0"/>
              <a:t> 1. </a:t>
            </a:r>
            <a:r>
              <a:rPr lang="ar-AE" sz="2400" dirty="0"/>
              <a:t> يمر في الدائرة الكهربائية تيارا أكبر من المعتاد.</a:t>
            </a:r>
            <a:endParaRPr lang="ar-SA" sz="2400" dirty="0"/>
          </a:p>
          <a:p>
            <a:pPr fontAlgn="base"/>
            <a:r>
              <a:rPr lang="ar-SA" sz="2400" dirty="0"/>
              <a:t>2. </a:t>
            </a:r>
            <a:r>
              <a:rPr lang="ar-AE" sz="2400" dirty="0"/>
              <a:t> يحصل تسخين شديد للموصلات بسبب ارتفاع شدة التيار الكهربائي.</a:t>
            </a:r>
            <a:endParaRPr lang="ar-SA" sz="2400" dirty="0"/>
          </a:p>
          <a:p>
            <a:pPr fontAlgn="base"/>
            <a:r>
              <a:rPr lang="ar-SA" sz="2400" dirty="0"/>
              <a:t>3. </a:t>
            </a:r>
            <a:r>
              <a:rPr lang="ar-AE" sz="2400" dirty="0"/>
              <a:t>يحدث نتيجة لتوصيل القطب الموجب مع القطب السالب بدون وجود  جهاز كهربائي بينهما.</a:t>
            </a:r>
            <a:endParaRPr lang="en-US" sz="2400" dirty="0"/>
          </a:p>
          <a:p>
            <a:pPr fontAlgn="base"/>
            <a:r>
              <a:rPr lang="ar-SA" sz="2400" dirty="0"/>
              <a:t>4.  </a:t>
            </a:r>
            <a:r>
              <a:rPr lang="ar-AE" sz="2400" dirty="0"/>
              <a:t>يحدث انخفاض مفاجئ للمقاومة  الكهربائية في الدائرة.</a:t>
            </a:r>
            <a:endParaRPr lang="ar-SA" sz="2400" dirty="0"/>
          </a:p>
          <a:p>
            <a:pPr fontAlgn="base"/>
            <a:r>
              <a:rPr lang="ar-SA" sz="2400" dirty="0"/>
              <a:t>5. </a:t>
            </a:r>
            <a:r>
              <a:rPr lang="ar-AE" sz="2400" dirty="0"/>
              <a:t>عند ادخال عدة أجهزة اضافية للدائرة  تنخفض  المقاومة  الكهربائية في الدائرة</a:t>
            </a:r>
            <a:endParaRPr lang="en-US" sz="2400" dirty="0"/>
          </a:p>
          <a:p>
            <a:pPr fontAlgn="base"/>
            <a:r>
              <a:rPr lang="ar-SA" sz="2400" dirty="0"/>
              <a:t> </a:t>
            </a:r>
            <a:endParaRPr lang="en-US" sz="2400" dirty="0"/>
          </a:p>
        </p:txBody>
      </p:sp>
      <p:grpSp>
        <p:nvGrpSpPr>
          <p:cNvPr id="4" name="קבוצה 3"/>
          <p:cNvGrpSpPr>
            <a:grpSpLocks/>
          </p:cNvGrpSpPr>
          <p:nvPr/>
        </p:nvGrpSpPr>
        <p:grpSpPr bwMode="auto">
          <a:xfrm>
            <a:off x="2237589" y="4337414"/>
            <a:ext cx="4176464" cy="2160240"/>
            <a:chOff x="598" y="4802"/>
            <a:chExt cx="2234" cy="1703"/>
          </a:xfrm>
        </p:grpSpPr>
        <p:pic>
          <p:nvPicPr>
            <p:cNvPr id="5" name="Picture 25" descr="קצר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" y="4802"/>
              <a:ext cx="2234" cy="1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1539" y="6066"/>
              <a:ext cx="611" cy="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SA" b="1" dirty="0">
                  <a:solidFill>
                    <a:srgbClr val="C00000"/>
                  </a:solidFill>
                  <a:effectLst/>
                  <a:latin typeface="Calibri"/>
                  <a:ea typeface="Calibri"/>
                  <a:cs typeface="Arial"/>
                </a:rPr>
                <a:t>تماس</a:t>
              </a:r>
              <a:endParaRPr lang="en-US" b="1" dirty="0">
                <a:solidFill>
                  <a:srgbClr val="C00000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</p:grpSp>
      <p:pic>
        <p:nvPicPr>
          <p:cNvPr id="7" name="תמונה 6">
            <a:extLst>
              <a:ext uri="{FF2B5EF4-FFF2-40B4-BE49-F238E27FC236}">
                <a16:creationId xmlns:a16="http://schemas.microsoft.com/office/drawing/2014/main" id="{02066B1B-EA0A-4A01-BF9C-C5B15817F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3532" y="4179284"/>
            <a:ext cx="1647825" cy="123825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A4114F12-51DD-45EF-8930-439F4A55B8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56" y="4247298"/>
            <a:ext cx="2461268" cy="117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0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23197C22-4719-4A3F-B277-1A53AED72F2E}"/>
              </a:ext>
            </a:extLst>
          </p:cNvPr>
          <p:cNvSpPr/>
          <p:nvPr/>
        </p:nvSpPr>
        <p:spPr>
          <a:xfrm>
            <a:off x="539552" y="1643896"/>
            <a:ext cx="79208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DecoType Naskh"/>
              </a:rPr>
              <a:t>قواعد الحذر من ضربة الكهرباء</a:t>
            </a:r>
            <a:endParaRPr lang="ar-SA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</a:rPr>
              <a:t>ضربة الكهرباء: عندما يمر تيار كهربائي من مصدر قوي كمحطة توليد الطاقة لجسم الانسان، هذه الضّربة قد تؤدي إلى الشّعور بالألم والحروق وأحيانًا قد يصل الأمر إلى الموت لذلك :</a:t>
            </a:r>
            <a:endParaRPr lang="ar-SA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       1-   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ممنوع استعمال أسلاك كهربائية مكشوفة.</a:t>
            </a:r>
            <a:endParaRPr lang="ar-SA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       2-   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ممنوع استعمال أجهزة كهربائية مكسورة أو تالفة.</a:t>
            </a:r>
            <a:endParaRPr lang="ar-SA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       3-   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ممنوع لمس منتجات كهربائية مشغلة بأيدي مبللة.</a:t>
            </a:r>
            <a:endParaRPr lang="ar-SA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       4-   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ممنوع تبليل أدوات كهربائية مثل القابس والمقبس والمفتاح الكهربائي</a:t>
            </a:r>
            <a:endParaRPr lang="ar-SA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       5-   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ممنوع اللعب بجانب أعمدة الكهرباء</a:t>
            </a:r>
            <a:endParaRPr lang="ar-SA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ar-S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       6-   </a:t>
            </a:r>
            <a:r>
              <a:rPr lang="ar-SA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ممنوع تشغيل جهاز كهربائي والأرجل حافية.</a:t>
            </a:r>
            <a:endParaRPr lang="ar-SA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43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771800" y="188640"/>
            <a:ext cx="3672408" cy="1152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FF0000"/>
                </a:solidFill>
              </a:rPr>
              <a:t>التوصيل في الدائرة الكهربائية</a:t>
            </a:r>
            <a:endParaRPr lang="he-IL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42" r="47846" b="24045"/>
          <a:stretch/>
        </p:blipFill>
        <p:spPr bwMode="auto">
          <a:xfrm>
            <a:off x="567385" y="2276872"/>
            <a:ext cx="2384476" cy="219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نتيجة بحث الصور عن توصيل على التوالي والتوازي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2309" b="25944"/>
          <a:stretch/>
        </p:blipFill>
        <p:spPr bwMode="auto">
          <a:xfrm>
            <a:off x="6129708" y="2276872"/>
            <a:ext cx="228600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מחבר חץ ישר 4"/>
          <p:cNvCxnSpPr/>
          <p:nvPr/>
        </p:nvCxnSpPr>
        <p:spPr>
          <a:xfrm>
            <a:off x="5720747" y="1380645"/>
            <a:ext cx="576064" cy="10092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מחבר חץ ישר 5"/>
          <p:cNvCxnSpPr/>
          <p:nvPr/>
        </p:nvCxnSpPr>
        <p:spPr>
          <a:xfrm flipH="1">
            <a:off x="2627784" y="1356792"/>
            <a:ext cx="301407" cy="10772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מלבן 3"/>
          <p:cNvSpPr/>
          <p:nvPr/>
        </p:nvSpPr>
        <p:spPr>
          <a:xfrm>
            <a:off x="5868144" y="4564230"/>
            <a:ext cx="2880320" cy="20118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dirty="0"/>
              <a:t>مميزات:</a:t>
            </a:r>
          </a:p>
          <a:p>
            <a:pPr marL="342900" indent="-342900">
              <a:buAutoNum type="arabicPeriod"/>
            </a:pPr>
            <a:r>
              <a:rPr lang="ar-SA" dirty="0"/>
              <a:t>شدة إضاءة ضعيفة</a:t>
            </a:r>
          </a:p>
          <a:p>
            <a:pPr marL="342900" indent="-342900">
              <a:buAutoNum type="arabicPeriod"/>
            </a:pPr>
            <a:r>
              <a:rPr lang="ar-SA" dirty="0"/>
              <a:t>في حالة تلف إحدى المصابيح الدائرة لا تعمل.</a:t>
            </a:r>
          </a:p>
          <a:p>
            <a:pPr marL="342900" indent="-342900">
              <a:buAutoNum type="arabicPeriod"/>
            </a:pPr>
            <a:r>
              <a:rPr lang="ar-SA" dirty="0"/>
              <a:t>التيار ثابت على طول الدائرة .</a:t>
            </a:r>
          </a:p>
          <a:p>
            <a:pPr marL="342900" indent="-342900" algn="ctr">
              <a:buAutoNum type="arabicPeriod"/>
            </a:pP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467544" y="4564230"/>
            <a:ext cx="2880320" cy="19229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dirty="0"/>
              <a:t>مميزات:</a:t>
            </a:r>
          </a:p>
          <a:p>
            <a:pPr marL="342900" indent="-342900">
              <a:buAutoNum type="arabicPeriod"/>
            </a:pPr>
            <a:r>
              <a:rPr lang="ar-SA" dirty="0"/>
              <a:t>شدة إضاءة  قوية.</a:t>
            </a:r>
          </a:p>
          <a:p>
            <a:pPr marL="342900" indent="-342900">
              <a:buAutoNum type="arabicPeriod"/>
            </a:pPr>
            <a:r>
              <a:rPr lang="ar-SA" dirty="0"/>
              <a:t>في حالة تلف إحدى المصابيح الدائرة تعمل.</a:t>
            </a:r>
          </a:p>
          <a:p>
            <a:pPr marL="342900" indent="-342900">
              <a:buAutoNum type="arabicPeriod"/>
            </a:pPr>
            <a:r>
              <a:rPr lang="ar-SA" dirty="0"/>
              <a:t>التيار الرئيسي هو مجموع التيارات الفرعية.</a:t>
            </a:r>
          </a:p>
          <a:p>
            <a:pPr marL="342900" indent="-342900" algn="ctr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002847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503</Words>
  <Application>Microsoft Office PowerPoint</Application>
  <PresentationFormat>‫הצגה על המסך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Arial</vt:lpstr>
      <vt:lpstr>Calibri</vt:lpstr>
      <vt:lpstr>Times New Roman</vt:lpstr>
      <vt:lpstr>ערכת נושא של Office</vt:lpstr>
      <vt:lpstr>מצגת של PowerPoint‏</vt:lpstr>
      <vt:lpstr>الدائرة الكهربائية بالرموز</vt:lpstr>
      <vt:lpstr> الدائرة الكهربائي المفتوحة : عندما تكون نقاط التوصيل غير موصولة بشكل صحيح مع بعضها البعض وعندها فان الجهاز لا يعمل.</vt:lpstr>
      <vt:lpstr>دائرة كهربائية مغلقة: هو ارتباط بين تتابع مواد موصلة من احد قطبي البطارية إلى القطب الآخر, من خلال مواد موصلة للتيار الكهربائي. وهذا التتابع يؤدي لوجود تيار كهربائي كانبعاث الضوء.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shereenmnsor@outlook.co.il</dc:creator>
  <cp:lastModifiedBy>shereenmnsor@outlook.co.il</cp:lastModifiedBy>
  <cp:revision>3</cp:revision>
  <dcterms:created xsi:type="dcterms:W3CDTF">2020-06-12T20:38:29Z</dcterms:created>
  <dcterms:modified xsi:type="dcterms:W3CDTF">2020-06-12T20:53:50Z</dcterms:modified>
</cp:coreProperties>
</file>