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9"/>
  </p:notesMasterIdLst>
  <p:sldIdLst>
    <p:sldId id="424" r:id="rId2"/>
    <p:sldId id="421" r:id="rId3"/>
    <p:sldId id="397" r:id="rId4"/>
    <p:sldId id="403" r:id="rId5"/>
    <p:sldId id="401" r:id="rId6"/>
    <p:sldId id="384" r:id="rId7"/>
    <p:sldId id="411" r:id="rId8"/>
    <p:sldId id="404" r:id="rId9"/>
    <p:sldId id="405" r:id="rId10"/>
    <p:sldId id="429" r:id="rId11"/>
    <p:sldId id="410" r:id="rId12"/>
    <p:sldId id="413" r:id="rId13"/>
    <p:sldId id="432" r:id="rId14"/>
    <p:sldId id="415" r:id="rId15"/>
    <p:sldId id="425" r:id="rId16"/>
    <p:sldId id="417" r:id="rId17"/>
    <p:sldId id="428" r:id="rId18"/>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226" autoAdjust="0"/>
    <p:restoredTop sz="94419" autoAdjust="0"/>
  </p:normalViewPr>
  <p:slideViewPr>
    <p:cSldViewPr>
      <p:cViewPr varScale="1">
        <p:scale>
          <a:sx n="109" d="100"/>
          <a:sy n="109" d="100"/>
        </p:scale>
        <p:origin x="1074"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374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מוניר מחאמיד" userId="d1e9aece-0cb8-4779-a779-b4571cd47a07" providerId="ADAL" clId="{D7B137EB-E856-4B9D-A375-EDC21B7BA5AE}"/>
    <pc:docChg chg="modSld sldOrd">
      <pc:chgData name="מוניר מחאמיד" userId="d1e9aece-0cb8-4779-a779-b4571cd47a07" providerId="ADAL" clId="{D7B137EB-E856-4B9D-A375-EDC21B7BA5AE}" dt="2022-08-08T13:08:07.589" v="84" actId="20577"/>
      <pc:docMkLst>
        <pc:docMk/>
      </pc:docMkLst>
      <pc:sldChg chg="modSp">
        <pc:chgData name="מוניר מחאמיד" userId="d1e9aece-0cb8-4779-a779-b4571cd47a07" providerId="ADAL" clId="{D7B137EB-E856-4B9D-A375-EDC21B7BA5AE}" dt="2022-08-08T13:07:29.173" v="74" actId="20577"/>
        <pc:sldMkLst>
          <pc:docMk/>
          <pc:sldMk cId="1014478321" sldId="384"/>
        </pc:sldMkLst>
        <pc:spChg chg="mod">
          <ac:chgData name="מוניר מחאמיד" userId="d1e9aece-0cb8-4779-a779-b4571cd47a07" providerId="ADAL" clId="{D7B137EB-E856-4B9D-A375-EDC21B7BA5AE}" dt="2022-08-08T13:07:29.173" v="74" actId="20577"/>
          <ac:spMkLst>
            <pc:docMk/>
            <pc:sldMk cId="1014478321" sldId="384"/>
            <ac:spMk id="2" creationId="{00000000-0000-0000-0000-000000000000}"/>
          </ac:spMkLst>
        </pc:spChg>
      </pc:sldChg>
      <pc:sldChg chg="modSp">
        <pc:chgData name="מוניר מחאמיד" userId="d1e9aece-0cb8-4779-a779-b4571cd47a07" providerId="ADAL" clId="{D7B137EB-E856-4B9D-A375-EDC21B7BA5AE}" dt="2022-08-08T13:03:28.200" v="13" actId="20577"/>
        <pc:sldMkLst>
          <pc:docMk/>
          <pc:sldMk cId="3262994952" sldId="397"/>
        </pc:sldMkLst>
        <pc:spChg chg="mod">
          <ac:chgData name="מוניר מחאמיד" userId="d1e9aece-0cb8-4779-a779-b4571cd47a07" providerId="ADAL" clId="{D7B137EB-E856-4B9D-A375-EDC21B7BA5AE}" dt="2022-08-08T13:03:28.200" v="13" actId="20577"/>
          <ac:spMkLst>
            <pc:docMk/>
            <pc:sldMk cId="3262994952" sldId="397"/>
            <ac:spMk id="6" creationId="{00000000-0000-0000-0000-000000000000}"/>
          </ac:spMkLst>
        </pc:spChg>
      </pc:sldChg>
      <pc:sldChg chg="modSp ord">
        <pc:chgData name="מוניר מחאמיד" userId="d1e9aece-0cb8-4779-a779-b4571cd47a07" providerId="ADAL" clId="{D7B137EB-E856-4B9D-A375-EDC21B7BA5AE}" dt="2022-08-08T13:07:03.541" v="71"/>
        <pc:sldMkLst>
          <pc:docMk/>
          <pc:sldMk cId="1032994355" sldId="401"/>
        </pc:sldMkLst>
        <pc:spChg chg="mod">
          <ac:chgData name="מוניר מחאמיד" userId="d1e9aece-0cb8-4779-a779-b4571cd47a07" providerId="ADAL" clId="{D7B137EB-E856-4B9D-A375-EDC21B7BA5AE}" dt="2022-08-08T13:04:54.002" v="70" actId="20577"/>
          <ac:spMkLst>
            <pc:docMk/>
            <pc:sldMk cId="1032994355" sldId="401"/>
            <ac:spMk id="5" creationId="{00000000-0000-0000-0000-000000000000}"/>
          </ac:spMkLst>
        </pc:spChg>
      </pc:sldChg>
      <pc:sldChg chg="modSp">
        <pc:chgData name="מוניר מחאמיד" userId="d1e9aece-0cb8-4779-a779-b4571cd47a07" providerId="ADAL" clId="{D7B137EB-E856-4B9D-A375-EDC21B7BA5AE}" dt="2022-08-08T13:03:41.392" v="14" actId="20577"/>
        <pc:sldMkLst>
          <pc:docMk/>
          <pc:sldMk cId="2597617387" sldId="403"/>
        </pc:sldMkLst>
        <pc:spChg chg="mod">
          <ac:chgData name="מוניר מחאמיד" userId="d1e9aece-0cb8-4779-a779-b4571cd47a07" providerId="ADAL" clId="{D7B137EB-E856-4B9D-A375-EDC21B7BA5AE}" dt="2022-08-08T13:03:41.392" v="14" actId="20577"/>
          <ac:spMkLst>
            <pc:docMk/>
            <pc:sldMk cId="2597617387" sldId="403"/>
            <ac:spMk id="7" creationId="{00000000-0000-0000-0000-000000000000}"/>
          </ac:spMkLst>
        </pc:spChg>
      </pc:sldChg>
      <pc:sldChg chg="modSp">
        <pc:chgData name="מוניר מחאמיד" userId="d1e9aece-0cb8-4779-a779-b4571cd47a07" providerId="ADAL" clId="{D7B137EB-E856-4B9D-A375-EDC21B7BA5AE}" dt="2022-08-08T13:08:07.589" v="84" actId="20577"/>
        <pc:sldMkLst>
          <pc:docMk/>
          <pc:sldMk cId="1211335362" sldId="405"/>
        </pc:sldMkLst>
        <pc:spChg chg="mod">
          <ac:chgData name="מוניר מחאמיד" userId="d1e9aece-0cb8-4779-a779-b4571cd47a07" providerId="ADAL" clId="{D7B137EB-E856-4B9D-A375-EDC21B7BA5AE}" dt="2022-08-08T13:08:07.589" v="84" actId="20577"/>
          <ac:spMkLst>
            <pc:docMk/>
            <pc:sldMk cId="1211335362" sldId="405"/>
            <ac:spMk id="7" creationId="{00000000-0000-0000-0000-000000000000}"/>
          </ac:spMkLst>
        </pc:spChg>
      </pc:sldChg>
      <pc:sldChg chg="ord">
        <pc:chgData name="מוניר מחאמיד" userId="d1e9aece-0cb8-4779-a779-b4571cd47a07" providerId="ADAL" clId="{D7B137EB-E856-4B9D-A375-EDC21B7BA5AE}" dt="2022-08-08T13:02:59.178" v="0"/>
        <pc:sldMkLst>
          <pc:docMk/>
          <pc:sldMk cId="638524457" sldId="42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3E09ED1-6602-4084-B72D-C986DF7B473C}" type="datetimeFigureOut">
              <a:rPr lang="he-IL" smtClean="0"/>
              <a:t>ז'/תשרי/תשפ"ג</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4AF960CE-F084-4267-9CA8-C78DE36ECF3E}" type="slidenum">
              <a:rPr lang="he-IL" smtClean="0"/>
              <a:t>‹#›</a:t>
            </a:fld>
            <a:endParaRPr lang="he-IL"/>
          </a:p>
        </p:txBody>
      </p:sp>
    </p:spTree>
    <p:extLst>
      <p:ext uri="{BB962C8B-B14F-4D97-AF65-F5344CB8AC3E}">
        <p14:creationId xmlns:p14="http://schemas.microsoft.com/office/powerpoint/2010/main" val="243960570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13</a:t>
            </a:r>
          </a:p>
        </p:txBody>
      </p:sp>
      <p:sp>
        <p:nvSpPr>
          <p:cNvPr id="4" name="מציין מיקום של מספר שקופית 3"/>
          <p:cNvSpPr>
            <a:spLocks noGrp="1"/>
          </p:cNvSpPr>
          <p:nvPr>
            <p:ph type="sldNum" sz="quarter" idx="10"/>
          </p:nvPr>
        </p:nvSpPr>
        <p:spPr/>
        <p:txBody>
          <a:bodyPr/>
          <a:lstStyle/>
          <a:p>
            <a:fld id="{4AF960CE-F084-4267-9CA8-C78DE36ECF3E}" type="slidenum">
              <a:rPr lang="he-IL" smtClean="0"/>
              <a:t>1</a:t>
            </a:fld>
            <a:endParaRPr lang="he-IL"/>
          </a:p>
        </p:txBody>
      </p:sp>
    </p:spTree>
    <p:extLst>
      <p:ext uri="{BB962C8B-B14F-4D97-AF65-F5344CB8AC3E}">
        <p14:creationId xmlns:p14="http://schemas.microsoft.com/office/powerpoint/2010/main" val="249825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40</a:t>
            </a:r>
          </a:p>
        </p:txBody>
      </p:sp>
      <p:sp>
        <p:nvSpPr>
          <p:cNvPr id="4" name="מציין מיקום של מספר שקופית 3"/>
          <p:cNvSpPr>
            <a:spLocks noGrp="1"/>
          </p:cNvSpPr>
          <p:nvPr>
            <p:ph type="sldNum" sz="quarter" idx="10"/>
          </p:nvPr>
        </p:nvSpPr>
        <p:spPr/>
        <p:txBody>
          <a:bodyPr/>
          <a:lstStyle/>
          <a:p>
            <a:fld id="{4AF960CE-F084-4267-9CA8-C78DE36ECF3E}" type="slidenum">
              <a:rPr lang="he-IL" smtClean="0"/>
              <a:t>10</a:t>
            </a:fld>
            <a:endParaRPr lang="he-IL"/>
          </a:p>
        </p:txBody>
      </p:sp>
    </p:spTree>
    <p:extLst>
      <p:ext uri="{BB962C8B-B14F-4D97-AF65-F5344CB8AC3E}">
        <p14:creationId xmlns:p14="http://schemas.microsoft.com/office/powerpoint/2010/main" val="7249470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38</a:t>
            </a:r>
          </a:p>
        </p:txBody>
      </p:sp>
      <p:sp>
        <p:nvSpPr>
          <p:cNvPr id="4" name="מציין מיקום של מספר שקופית 3"/>
          <p:cNvSpPr>
            <a:spLocks noGrp="1"/>
          </p:cNvSpPr>
          <p:nvPr>
            <p:ph type="sldNum" sz="quarter" idx="10"/>
          </p:nvPr>
        </p:nvSpPr>
        <p:spPr/>
        <p:txBody>
          <a:bodyPr/>
          <a:lstStyle/>
          <a:p>
            <a:fld id="{4AF960CE-F084-4267-9CA8-C78DE36ECF3E}" type="slidenum">
              <a:rPr lang="he-IL" smtClean="0"/>
              <a:t>11</a:t>
            </a:fld>
            <a:endParaRPr lang="he-IL"/>
          </a:p>
        </p:txBody>
      </p:sp>
    </p:spTree>
    <p:extLst>
      <p:ext uri="{BB962C8B-B14F-4D97-AF65-F5344CB8AC3E}">
        <p14:creationId xmlns:p14="http://schemas.microsoft.com/office/powerpoint/2010/main" val="4191121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4</a:t>
            </a:r>
          </a:p>
        </p:txBody>
      </p:sp>
      <p:sp>
        <p:nvSpPr>
          <p:cNvPr id="4" name="מציין מיקום של מספר שקופית 3"/>
          <p:cNvSpPr>
            <a:spLocks noGrp="1"/>
          </p:cNvSpPr>
          <p:nvPr>
            <p:ph type="sldNum" sz="quarter" idx="10"/>
          </p:nvPr>
        </p:nvSpPr>
        <p:spPr/>
        <p:txBody>
          <a:bodyPr/>
          <a:lstStyle/>
          <a:p>
            <a:fld id="{4AF960CE-F084-4267-9CA8-C78DE36ECF3E}" type="slidenum">
              <a:rPr lang="he-IL" smtClean="0"/>
              <a:t>12</a:t>
            </a:fld>
            <a:endParaRPr lang="he-IL"/>
          </a:p>
        </p:txBody>
      </p:sp>
    </p:spTree>
    <p:extLst>
      <p:ext uri="{BB962C8B-B14F-4D97-AF65-F5344CB8AC3E}">
        <p14:creationId xmlns:p14="http://schemas.microsoft.com/office/powerpoint/2010/main" val="1456893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20</a:t>
            </a:r>
          </a:p>
        </p:txBody>
      </p:sp>
      <p:sp>
        <p:nvSpPr>
          <p:cNvPr id="4" name="מציין מיקום של מספר שקופית 3"/>
          <p:cNvSpPr>
            <a:spLocks noGrp="1"/>
          </p:cNvSpPr>
          <p:nvPr>
            <p:ph type="sldNum" sz="quarter" idx="10"/>
          </p:nvPr>
        </p:nvSpPr>
        <p:spPr/>
        <p:txBody>
          <a:bodyPr/>
          <a:lstStyle/>
          <a:p>
            <a:fld id="{4AF960CE-F084-4267-9CA8-C78DE36ECF3E}" type="slidenum">
              <a:rPr lang="he-IL" smtClean="0"/>
              <a:t>14</a:t>
            </a:fld>
            <a:endParaRPr lang="he-IL"/>
          </a:p>
        </p:txBody>
      </p:sp>
    </p:spTree>
    <p:extLst>
      <p:ext uri="{BB962C8B-B14F-4D97-AF65-F5344CB8AC3E}">
        <p14:creationId xmlns:p14="http://schemas.microsoft.com/office/powerpoint/2010/main" val="26218214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76</a:t>
            </a:r>
          </a:p>
        </p:txBody>
      </p:sp>
      <p:sp>
        <p:nvSpPr>
          <p:cNvPr id="4" name="מציין מיקום של מספר שקופית 3"/>
          <p:cNvSpPr>
            <a:spLocks noGrp="1"/>
          </p:cNvSpPr>
          <p:nvPr>
            <p:ph type="sldNum" sz="quarter" idx="10"/>
          </p:nvPr>
        </p:nvSpPr>
        <p:spPr/>
        <p:txBody>
          <a:bodyPr/>
          <a:lstStyle/>
          <a:p>
            <a:fld id="{4AF960CE-F084-4267-9CA8-C78DE36ECF3E}" type="slidenum">
              <a:rPr lang="he-IL" smtClean="0"/>
              <a:t>15</a:t>
            </a:fld>
            <a:endParaRPr lang="he-IL"/>
          </a:p>
        </p:txBody>
      </p:sp>
    </p:spTree>
    <p:extLst>
      <p:ext uri="{BB962C8B-B14F-4D97-AF65-F5344CB8AC3E}">
        <p14:creationId xmlns:p14="http://schemas.microsoft.com/office/powerpoint/2010/main" val="793581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152</a:t>
            </a:r>
          </a:p>
        </p:txBody>
      </p:sp>
      <p:sp>
        <p:nvSpPr>
          <p:cNvPr id="4" name="מציין מיקום של מספר שקופית 3"/>
          <p:cNvSpPr>
            <a:spLocks noGrp="1"/>
          </p:cNvSpPr>
          <p:nvPr>
            <p:ph type="sldNum" sz="quarter" idx="10"/>
          </p:nvPr>
        </p:nvSpPr>
        <p:spPr/>
        <p:txBody>
          <a:bodyPr/>
          <a:lstStyle/>
          <a:p>
            <a:fld id="{4AF960CE-F084-4267-9CA8-C78DE36ECF3E}" type="slidenum">
              <a:rPr lang="he-IL" smtClean="0"/>
              <a:t>16</a:t>
            </a:fld>
            <a:endParaRPr lang="he-IL"/>
          </a:p>
        </p:txBody>
      </p:sp>
    </p:spTree>
    <p:extLst>
      <p:ext uri="{BB962C8B-B14F-4D97-AF65-F5344CB8AC3E}">
        <p14:creationId xmlns:p14="http://schemas.microsoft.com/office/powerpoint/2010/main" val="11061607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90</a:t>
            </a:r>
          </a:p>
        </p:txBody>
      </p:sp>
      <p:sp>
        <p:nvSpPr>
          <p:cNvPr id="4" name="מציין מיקום של מספר שקופית 3"/>
          <p:cNvSpPr>
            <a:spLocks noGrp="1"/>
          </p:cNvSpPr>
          <p:nvPr>
            <p:ph type="sldNum" sz="quarter" idx="10"/>
          </p:nvPr>
        </p:nvSpPr>
        <p:spPr/>
        <p:txBody>
          <a:bodyPr/>
          <a:lstStyle/>
          <a:p>
            <a:fld id="{4AF960CE-F084-4267-9CA8-C78DE36ECF3E}" type="slidenum">
              <a:rPr lang="he-IL" smtClean="0"/>
              <a:t>17</a:t>
            </a:fld>
            <a:endParaRPr lang="he-IL"/>
          </a:p>
        </p:txBody>
      </p:sp>
    </p:spTree>
    <p:extLst>
      <p:ext uri="{BB962C8B-B14F-4D97-AF65-F5344CB8AC3E}">
        <p14:creationId xmlns:p14="http://schemas.microsoft.com/office/powerpoint/2010/main" val="14407358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14</a:t>
            </a:r>
          </a:p>
        </p:txBody>
      </p:sp>
      <p:sp>
        <p:nvSpPr>
          <p:cNvPr id="4" name="מציין מיקום של מספר שקופית 3"/>
          <p:cNvSpPr>
            <a:spLocks noGrp="1"/>
          </p:cNvSpPr>
          <p:nvPr>
            <p:ph type="sldNum" sz="quarter" idx="10"/>
          </p:nvPr>
        </p:nvSpPr>
        <p:spPr/>
        <p:txBody>
          <a:bodyPr/>
          <a:lstStyle/>
          <a:p>
            <a:fld id="{4AF960CE-F084-4267-9CA8-C78DE36ECF3E}" type="slidenum">
              <a:rPr lang="he-IL" smtClean="0"/>
              <a:t>2</a:t>
            </a:fld>
            <a:endParaRPr lang="he-IL"/>
          </a:p>
        </p:txBody>
      </p:sp>
    </p:spTree>
    <p:extLst>
      <p:ext uri="{BB962C8B-B14F-4D97-AF65-F5344CB8AC3E}">
        <p14:creationId xmlns:p14="http://schemas.microsoft.com/office/powerpoint/2010/main" val="404887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solidFill>
                  <a:srgbClr val="0000CC"/>
                </a:solidFill>
              </a:rPr>
              <a:t>41</a:t>
            </a:r>
          </a:p>
        </p:txBody>
      </p:sp>
      <p:sp>
        <p:nvSpPr>
          <p:cNvPr id="4" name="מציין מיקום של מספר שקופית 3"/>
          <p:cNvSpPr>
            <a:spLocks noGrp="1"/>
          </p:cNvSpPr>
          <p:nvPr>
            <p:ph type="sldNum" sz="quarter" idx="10"/>
          </p:nvPr>
        </p:nvSpPr>
        <p:spPr/>
        <p:txBody>
          <a:bodyPr/>
          <a:lstStyle/>
          <a:p>
            <a:fld id="{4AF960CE-F084-4267-9CA8-C78DE36ECF3E}" type="slidenum">
              <a:rPr lang="he-IL" smtClean="0"/>
              <a:t>3</a:t>
            </a:fld>
            <a:endParaRPr lang="he-IL"/>
          </a:p>
        </p:txBody>
      </p:sp>
    </p:spTree>
    <p:extLst>
      <p:ext uri="{BB962C8B-B14F-4D97-AF65-F5344CB8AC3E}">
        <p14:creationId xmlns:p14="http://schemas.microsoft.com/office/powerpoint/2010/main" val="10901211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64</a:t>
            </a:r>
          </a:p>
        </p:txBody>
      </p:sp>
      <p:sp>
        <p:nvSpPr>
          <p:cNvPr id="4" name="מציין מיקום של מספר שקופית 3"/>
          <p:cNvSpPr>
            <a:spLocks noGrp="1"/>
          </p:cNvSpPr>
          <p:nvPr>
            <p:ph type="sldNum" sz="quarter" idx="10"/>
          </p:nvPr>
        </p:nvSpPr>
        <p:spPr/>
        <p:txBody>
          <a:bodyPr/>
          <a:lstStyle/>
          <a:p>
            <a:fld id="{4AF960CE-F084-4267-9CA8-C78DE36ECF3E}" type="slidenum">
              <a:rPr lang="he-IL" smtClean="0"/>
              <a:t>4</a:t>
            </a:fld>
            <a:endParaRPr lang="he-IL"/>
          </a:p>
        </p:txBody>
      </p:sp>
    </p:spTree>
    <p:extLst>
      <p:ext uri="{BB962C8B-B14F-4D97-AF65-F5344CB8AC3E}">
        <p14:creationId xmlns:p14="http://schemas.microsoft.com/office/powerpoint/2010/main" val="27582125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24</a:t>
            </a:r>
          </a:p>
        </p:txBody>
      </p:sp>
      <p:sp>
        <p:nvSpPr>
          <p:cNvPr id="4" name="מציין מיקום של מספר שקופית 3"/>
          <p:cNvSpPr>
            <a:spLocks noGrp="1"/>
          </p:cNvSpPr>
          <p:nvPr>
            <p:ph type="sldNum" sz="quarter" idx="10"/>
          </p:nvPr>
        </p:nvSpPr>
        <p:spPr/>
        <p:txBody>
          <a:bodyPr/>
          <a:lstStyle/>
          <a:p>
            <a:fld id="{4AF960CE-F084-4267-9CA8-C78DE36ECF3E}" type="slidenum">
              <a:rPr lang="he-IL" smtClean="0"/>
              <a:t>5</a:t>
            </a:fld>
            <a:endParaRPr lang="he-IL"/>
          </a:p>
        </p:txBody>
      </p:sp>
    </p:spTree>
    <p:extLst>
      <p:ext uri="{BB962C8B-B14F-4D97-AF65-F5344CB8AC3E}">
        <p14:creationId xmlns:p14="http://schemas.microsoft.com/office/powerpoint/2010/main" val="4870338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39</a:t>
            </a:r>
          </a:p>
        </p:txBody>
      </p:sp>
      <p:sp>
        <p:nvSpPr>
          <p:cNvPr id="4" name="מציין מיקום של מספר שקופית 3"/>
          <p:cNvSpPr>
            <a:spLocks noGrp="1"/>
          </p:cNvSpPr>
          <p:nvPr>
            <p:ph type="sldNum" sz="quarter" idx="10"/>
          </p:nvPr>
        </p:nvSpPr>
        <p:spPr/>
        <p:txBody>
          <a:bodyPr/>
          <a:lstStyle/>
          <a:p>
            <a:fld id="{4AF960CE-F084-4267-9CA8-C78DE36ECF3E}" type="slidenum">
              <a:rPr lang="he-IL" smtClean="0"/>
              <a:t>6</a:t>
            </a:fld>
            <a:endParaRPr lang="he-IL"/>
          </a:p>
        </p:txBody>
      </p:sp>
    </p:spTree>
    <p:extLst>
      <p:ext uri="{BB962C8B-B14F-4D97-AF65-F5344CB8AC3E}">
        <p14:creationId xmlns:p14="http://schemas.microsoft.com/office/powerpoint/2010/main" val="21636318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11</a:t>
            </a:r>
          </a:p>
        </p:txBody>
      </p:sp>
      <p:sp>
        <p:nvSpPr>
          <p:cNvPr id="4" name="מציין מיקום של מספר שקופית 3"/>
          <p:cNvSpPr>
            <a:spLocks noGrp="1"/>
          </p:cNvSpPr>
          <p:nvPr>
            <p:ph type="sldNum" sz="quarter" idx="10"/>
          </p:nvPr>
        </p:nvSpPr>
        <p:spPr/>
        <p:txBody>
          <a:bodyPr/>
          <a:lstStyle/>
          <a:p>
            <a:fld id="{4AF960CE-F084-4267-9CA8-C78DE36ECF3E}" type="slidenum">
              <a:rPr lang="he-IL" smtClean="0"/>
              <a:t>7</a:t>
            </a:fld>
            <a:endParaRPr lang="he-IL"/>
          </a:p>
        </p:txBody>
      </p:sp>
    </p:spTree>
    <p:extLst>
      <p:ext uri="{BB962C8B-B14F-4D97-AF65-F5344CB8AC3E}">
        <p14:creationId xmlns:p14="http://schemas.microsoft.com/office/powerpoint/2010/main" val="914833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58</a:t>
            </a:r>
          </a:p>
        </p:txBody>
      </p:sp>
      <p:sp>
        <p:nvSpPr>
          <p:cNvPr id="4" name="מציין מיקום של מספר שקופית 3"/>
          <p:cNvSpPr>
            <a:spLocks noGrp="1"/>
          </p:cNvSpPr>
          <p:nvPr>
            <p:ph type="sldNum" sz="quarter" idx="10"/>
          </p:nvPr>
        </p:nvSpPr>
        <p:spPr/>
        <p:txBody>
          <a:bodyPr/>
          <a:lstStyle/>
          <a:p>
            <a:fld id="{4AF960CE-F084-4267-9CA8-C78DE36ECF3E}" type="slidenum">
              <a:rPr lang="he-IL" smtClean="0"/>
              <a:t>8</a:t>
            </a:fld>
            <a:endParaRPr lang="he-IL"/>
          </a:p>
        </p:txBody>
      </p:sp>
    </p:spTree>
    <p:extLst>
      <p:ext uri="{BB962C8B-B14F-4D97-AF65-F5344CB8AC3E}">
        <p14:creationId xmlns:p14="http://schemas.microsoft.com/office/powerpoint/2010/main" val="1542205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r>
              <a:rPr lang="he-IL" dirty="0"/>
              <a:t>12</a:t>
            </a:r>
          </a:p>
        </p:txBody>
      </p:sp>
      <p:sp>
        <p:nvSpPr>
          <p:cNvPr id="4" name="מציין מיקום של מספר שקופית 3"/>
          <p:cNvSpPr>
            <a:spLocks noGrp="1"/>
          </p:cNvSpPr>
          <p:nvPr>
            <p:ph type="sldNum" sz="quarter" idx="10"/>
          </p:nvPr>
        </p:nvSpPr>
        <p:spPr/>
        <p:txBody>
          <a:bodyPr/>
          <a:lstStyle/>
          <a:p>
            <a:fld id="{4AF960CE-F084-4267-9CA8-C78DE36ECF3E}" type="slidenum">
              <a:rPr lang="he-IL" smtClean="0"/>
              <a:t>9</a:t>
            </a:fld>
            <a:endParaRPr lang="he-IL"/>
          </a:p>
        </p:txBody>
      </p:sp>
    </p:spTree>
    <p:extLst>
      <p:ext uri="{BB962C8B-B14F-4D97-AF65-F5344CB8AC3E}">
        <p14:creationId xmlns:p14="http://schemas.microsoft.com/office/powerpoint/2010/main" val="1672320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E44AD252-46FF-4804-AB64-9EDEEA8E3102}" type="datetimeFigureOut">
              <a:rPr lang="he-IL" smtClean="0"/>
              <a:t>ז'/תשרי/תשפ"ג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0FAA6F2-B9F5-46FF-8D55-8D4E0C83AE48}" type="slidenum">
              <a:rPr lang="he-IL" smtClean="0"/>
              <a:t>‹#›</a:t>
            </a:fld>
            <a:endParaRPr lang="he-IL"/>
          </a:p>
        </p:txBody>
      </p:sp>
    </p:spTree>
    <p:extLst>
      <p:ext uri="{BB962C8B-B14F-4D97-AF65-F5344CB8AC3E}">
        <p14:creationId xmlns:p14="http://schemas.microsoft.com/office/powerpoint/2010/main" val="7186300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E44AD252-46FF-4804-AB64-9EDEEA8E3102}" type="datetimeFigureOut">
              <a:rPr lang="he-IL" smtClean="0"/>
              <a:t>ז'/תשרי/תשפ"ג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0FAA6F2-B9F5-46FF-8D55-8D4E0C83AE48}" type="slidenum">
              <a:rPr lang="he-IL" smtClean="0"/>
              <a:t>‹#›</a:t>
            </a:fld>
            <a:endParaRPr lang="he-IL"/>
          </a:p>
        </p:txBody>
      </p:sp>
    </p:spTree>
    <p:extLst>
      <p:ext uri="{BB962C8B-B14F-4D97-AF65-F5344CB8AC3E}">
        <p14:creationId xmlns:p14="http://schemas.microsoft.com/office/powerpoint/2010/main" val="3901380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E44AD252-46FF-4804-AB64-9EDEEA8E3102}" type="datetimeFigureOut">
              <a:rPr lang="he-IL" smtClean="0"/>
              <a:t>ז'/תשרי/תשפ"ג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0FAA6F2-B9F5-46FF-8D55-8D4E0C83AE48}" type="slidenum">
              <a:rPr lang="he-IL" smtClean="0"/>
              <a:t>‹#›</a:t>
            </a:fld>
            <a:endParaRPr lang="he-IL"/>
          </a:p>
        </p:txBody>
      </p:sp>
    </p:spTree>
    <p:extLst>
      <p:ext uri="{BB962C8B-B14F-4D97-AF65-F5344CB8AC3E}">
        <p14:creationId xmlns:p14="http://schemas.microsoft.com/office/powerpoint/2010/main" val="143722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E44AD252-46FF-4804-AB64-9EDEEA8E3102}" type="datetimeFigureOut">
              <a:rPr lang="he-IL" smtClean="0"/>
              <a:t>ז'/תשרי/תשפ"ג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0FAA6F2-B9F5-46FF-8D55-8D4E0C83AE48}" type="slidenum">
              <a:rPr lang="he-IL" smtClean="0"/>
              <a:t>‹#›</a:t>
            </a:fld>
            <a:endParaRPr lang="he-IL"/>
          </a:p>
        </p:txBody>
      </p:sp>
    </p:spTree>
    <p:extLst>
      <p:ext uri="{BB962C8B-B14F-4D97-AF65-F5344CB8AC3E}">
        <p14:creationId xmlns:p14="http://schemas.microsoft.com/office/powerpoint/2010/main" val="855041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E44AD252-46FF-4804-AB64-9EDEEA8E3102}" type="datetimeFigureOut">
              <a:rPr lang="he-IL" smtClean="0"/>
              <a:t>ז'/תשרי/תשפ"ג</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30FAA6F2-B9F5-46FF-8D55-8D4E0C83AE48}" type="slidenum">
              <a:rPr lang="he-IL" smtClean="0"/>
              <a:t>‹#›</a:t>
            </a:fld>
            <a:endParaRPr lang="he-IL"/>
          </a:p>
        </p:txBody>
      </p:sp>
    </p:spTree>
    <p:extLst>
      <p:ext uri="{BB962C8B-B14F-4D97-AF65-F5344CB8AC3E}">
        <p14:creationId xmlns:p14="http://schemas.microsoft.com/office/powerpoint/2010/main" val="3491511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E44AD252-46FF-4804-AB64-9EDEEA8E3102}" type="datetimeFigureOut">
              <a:rPr lang="he-IL" smtClean="0"/>
              <a:t>ז'/תשרי/תשפ"ג</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0FAA6F2-B9F5-46FF-8D55-8D4E0C83AE48}" type="slidenum">
              <a:rPr lang="he-IL" smtClean="0"/>
              <a:t>‹#›</a:t>
            </a:fld>
            <a:endParaRPr lang="he-IL"/>
          </a:p>
        </p:txBody>
      </p:sp>
    </p:spTree>
    <p:extLst>
      <p:ext uri="{BB962C8B-B14F-4D97-AF65-F5344CB8AC3E}">
        <p14:creationId xmlns:p14="http://schemas.microsoft.com/office/powerpoint/2010/main" val="3202569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E44AD252-46FF-4804-AB64-9EDEEA8E3102}" type="datetimeFigureOut">
              <a:rPr lang="he-IL" smtClean="0"/>
              <a:t>ז'/תשרי/תשפ"ג</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30FAA6F2-B9F5-46FF-8D55-8D4E0C83AE48}" type="slidenum">
              <a:rPr lang="he-IL" smtClean="0"/>
              <a:t>‹#›</a:t>
            </a:fld>
            <a:endParaRPr lang="he-IL"/>
          </a:p>
        </p:txBody>
      </p:sp>
    </p:spTree>
    <p:extLst>
      <p:ext uri="{BB962C8B-B14F-4D97-AF65-F5344CB8AC3E}">
        <p14:creationId xmlns:p14="http://schemas.microsoft.com/office/powerpoint/2010/main" val="2107346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E44AD252-46FF-4804-AB64-9EDEEA8E3102}" type="datetimeFigureOut">
              <a:rPr lang="he-IL" smtClean="0"/>
              <a:t>ז'/תשרי/תשפ"ג</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30FAA6F2-B9F5-46FF-8D55-8D4E0C83AE48}" type="slidenum">
              <a:rPr lang="he-IL" smtClean="0"/>
              <a:t>‹#›</a:t>
            </a:fld>
            <a:endParaRPr lang="he-IL"/>
          </a:p>
        </p:txBody>
      </p:sp>
    </p:spTree>
    <p:extLst>
      <p:ext uri="{BB962C8B-B14F-4D97-AF65-F5344CB8AC3E}">
        <p14:creationId xmlns:p14="http://schemas.microsoft.com/office/powerpoint/2010/main" val="2921005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44AD252-46FF-4804-AB64-9EDEEA8E3102}" type="datetimeFigureOut">
              <a:rPr lang="he-IL" smtClean="0"/>
              <a:t>ז'/תשרי/תשפ"ג</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30FAA6F2-B9F5-46FF-8D55-8D4E0C83AE48}" type="slidenum">
              <a:rPr lang="he-IL" smtClean="0"/>
              <a:t>‹#›</a:t>
            </a:fld>
            <a:endParaRPr lang="he-IL"/>
          </a:p>
        </p:txBody>
      </p:sp>
    </p:spTree>
    <p:extLst>
      <p:ext uri="{BB962C8B-B14F-4D97-AF65-F5344CB8AC3E}">
        <p14:creationId xmlns:p14="http://schemas.microsoft.com/office/powerpoint/2010/main" val="97141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44AD252-46FF-4804-AB64-9EDEEA8E3102}" type="datetimeFigureOut">
              <a:rPr lang="he-IL" smtClean="0"/>
              <a:t>ז'/תשרי/תשפ"ג</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0FAA6F2-B9F5-46FF-8D55-8D4E0C83AE48}" type="slidenum">
              <a:rPr lang="he-IL" smtClean="0"/>
              <a:t>‹#›</a:t>
            </a:fld>
            <a:endParaRPr lang="he-IL"/>
          </a:p>
        </p:txBody>
      </p:sp>
    </p:spTree>
    <p:extLst>
      <p:ext uri="{BB962C8B-B14F-4D97-AF65-F5344CB8AC3E}">
        <p14:creationId xmlns:p14="http://schemas.microsoft.com/office/powerpoint/2010/main" val="838262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44AD252-46FF-4804-AB64-9EDEEA8E3102}" type="datetimeFigureOut">
              <a:rPr lang="he-IL" smtClean="0"/>
              <a:t>ז'/תשרי/תשפ"ג</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30FAA6F2-B9F5-46FF-8D55-8D4E0C83AE48}" type="slidenum">
              <a:rPr lang="he-IL" smtClean="0"/>
              <a:t>‹#›</a:t>
            </a:fld>
            <a:endParaRPr lang="he-IL"/>
          </a:p>
        </p:txBody>
      </p:sp>
    </p:spTree>
    <p:extLst>
      <p:ext uri="{BB962C8B-B14F-4D97-AF65-F5344CB8AC3E}">
        <p14:creationId xmlns:p14="http://schemas.microsoft.com/office/powerpoint/2010/main" val="3806597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44AD252-46FF-4804-AB64-9EDEEA8E3102}" type="datetimeFigureOut">
              <a:rPr lang="he-IL" smtClean="0"/>
              <a:t>ז'/תשרי/תשפ"ג</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30FAA6F2-B9F5-46FF-8D55-8D4E0C83AE48}" type="slidenum">
              <a:rPr lang="he-IL" smtClean="0"/>
              <a:t>‹#›</a:t>
            </a:fld>
            <a:endParaRPr lang="he-IL"/>
          </a:p>
        </p:txBody>
      </p:sp>
    </p:spTree>
    <p:extLst>
      <p:ext uri="{BB962C8B-B14F-4D97-AF65-F5344CB8AC3E}">
        <p14:creationId xmlns:p14="http://schemas.microsoft.com/office/powerpoint/2010/main" val="13320214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0.xml"/><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11.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traveling-with-eran.com/israel-nature-pocket-guide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4" Type="http://schemas.openxmlformats.org/officeDocument/2006/relationships/image" Target="../media/image24.jpeg"/></Relationships>
</file>

<file path=ppt/slides/_rels/slide13.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29.JPG"/><Relationship Id="rId3" Type="http://schemas.openxmlformats.org/officeDocument/2006/relationships/hyperlink" Target="http://www.wildflowers.co.il/hebrew/" TargetMode="External"/><Relationship Id="rId7" Type="http://schemas.openxmlformats.org/officeDocument/2006/relationships/image" Target="../media/image28.pn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27.png"/><Relationship Id="rId5" Type="http://schemas.openxmlformats.org/officeDocument/2006/relationships/hyperlink" Target="http://www.wildflowers.co.il/kkl/" TargetMode="External"/><Relationship Id="rId4" Type="http://schemas.openxmlformats.org/officeDocument/2006/relationships/image" Target="../media/image26.png"/><Relationship Id="rId9" Type="http://schemas.openxmlformats.org/officeDocument/2006/relationships/image" Target="../media/image30.JPG"/></Relationships>
</file>

<file path=ppt/slides/_rels/slide15.xml.rels><?xml version="1.0" encoding="UTF-8" standalone="yes"?>
<Relationships xmlns="http://schemas.openxmlformats.org/package/2006/relationships"><Relationship Id="rId8" Type="http://schemas.openxmlformats.org/officeDocument/2006/relationships/hyperlink" Target="https://www.youtube.com/watch?v=uENfPrBPSyg&amp;feature=youtu.be" TargetMode="External"/><Relationship Id="rId3" Type="http://schemas.openxmlformats.org/officeDocument/2006/relationships/image" Target="../media/image31.jpeg"/><Relationship Id="rId7" Type="http://schemas.openxmlformats.org/officeDocument/2006/relationships/hyperlink" Target="https://www.yardbirds.org.il/assets/userfiles/eBirdApp2021.pdf"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hyperlink" Target="https://www.yardbirds.org.il/assets/userfiles/_D7_93_D7_99_D7_95_D7_95_D7_97_%20-%20Copy%201.pdf" TargetMode="External"/><Relationship Id="rId5" Type="http://schemas.openxmlformats.org/officeDocument/2006/relationships/hyperlink" Target="https://www.yardbirds.org.il/assets/userfiles/_D7_93_D7_99_D7_95_D7_95_D7_97_.pdf" TargetMode="External"/><Relationship Id="rId4" Type="http://schemas.openxmlformats.org/officeDocument/2006/relationships/image" Target="../media/image32.JPG"/></Relationships>
</file>

<file path=ppt/slides/_rels/slide16.xml.rels><?xml version="1.0" encoding="UTF-8" standalone="yes"?>
<Relationships xmlns="http://schemas.openxmlformats.org/package/2006/relationships"><Relationship Id="rId3" Type="http://schemas.openxmlformats.org/officeDocument/2006/relationships/image" Target="../media/image33.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4.jpeg"/></Relationships>
</file>

<file path=ppt/slides/_rels/slide6.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19.jpeg"/><Relationship Id="rId4" Type="http://schemas.openxmlformats.org/officeDocument/2006/relationships/image" Target="../media/image18.jpeg"/></Relationships>
</file>

<file path=ppt/slides/_rels/slide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9.xml"/><Relationship Id="rId1" Type="http://schemas.openxmlformats.org/officeDocument/2006/relationships/slideLayout" Target="../slideLayouts/slideLayout7.xml"/><Relationship Id="rId4"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252536" y="980728"/>
            <a:ext cx="3672408" cy="1470025"/>
          </a:xfrm>
        </p:spPr>
        <p:txBody>
          <a:bodyPr/>
          <a:lstStyle/>
          <a:p>
            <a:r>
              <a:rPr lang="he-IL" b="1" dirty="0">
                <a:solidFill>
                  <a:schemeClr val="bg1"/>
                </a:solidFill>
              </a:rPr>
              <a:t>חקר בסביבה</a:t>
            </a:r>
          </a:p>
        </p:txBody>
      </p:sp>
      <p:sp>
        <p:nvSpPr>
          <p:cNvPr id="7" name="כותרת 1"/>
          <p:cNvSpPr txBox="1">
            <a:spLocks/>
          </p:cNvSpPr>
          <p:nvPr/>
        </p:nvSpPr>
        <p:spPr>
          <a:xfrm>
            <a:off x="3923928" y="5387975"/>
            <a:ext cx="3672408" cy="1470025"/>
          </a:xfrm>
          <a:prstGeom prst="rect">
            <a:avLst/>
          </a:prstGeom>
        </p:spPr>
        <p:txBody>
          <a:bodyPr vert="horz" lIns="91440" tIns="45720" rIns="91440" bIns="45720" rtlCol="1" anchor="ctr">
            <a:normAutofit/>
          </a:bodyPr>
          <a:lstStyle>
            <a:lvl1pPr algn="ctr" defTabSz="914400" rtl="1" eaLnBrk="1" latinLnBrk="0" hangingPunct="1">
              <a:spcBef>
                <a:spcPct val="0"/>
              </a:spcBef>
              <a:buNone/>
              <a:defRPr sz="4400" kern="1200">
                <a:solidFill>
                  <a:schemeClr val="tx1"/>
                </a:solidFill>
                <a:latin typeface="+mj-lt"/>
                <a:ea typeface="+mj-ea"/>
                <a:cs typeface="+mj-cs"/>
              </a:defRPr>
            </a:lvl1pPr>
          </a:lstStyle>
          <a:p>
            <a:r>
              <a:rPr lang="he-IL" b="1" dirty="0">
                <a:solidFill>
                  <a:schemeClr val="bg1"/>
                </a:solidFill>
              </a:rPr>
              <a:t>מדידות</a:t>
            </a:r>
          </a:p>
        </p:txBody>
      </p:sp>
      <p:pic>
        <p:nvPicPr>
          <p:cNvPr id="1028" name="Picture 4" descr="http://img2.timg.co.il/forums/1_163329024.jpg" title="&quot;&quot;"/>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2534854" y="2745853"/>
            <a:ext cx="3908565" cy="311774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611559" y="1409179"/>
            <a:ext cx="7685670" cy="1077218"/>
          </a:xfrm>
          <a:prstGeom prst="rect">
            <a:avLst/>
          </a:prstGeom>
          <a:noFill/>
        </p:spPr>
        <p:txBody>
          <a:bodyPr wrap="square" rtlCol="1">
            <a:spAutoFit/>
          </a:bodyPr>
          <a:lstStyle/>
          <a:p>
            <a:pPr algn="ctr"/>
            <a:r>
              <a:rPr lang="ar-SA" sz="3600" b="1" dirty="0"/>
              <a:t>بحث في البيئة المحيطة</a:t>
            </a:r>
            <a:endParaRPr lang="he-IL" sz="3600" b="1" dirty="0"/>
          </a:p>
          <a:p>
            <a:pPr algn="ctr"/>
            <a:r>
              <a:rPr lang="ar-SA" sz="2800" b="1" dirty="0"/>
              <a:t>أدوات مساعدة وتطبيقات القياس والمشاهدة</a:t>
            </a:r>
            <a:endParaRPr lang="he-IL" sz="2800" b="1" dirty="0"/>
          </a:p>
        </p:txBody>
      </p:sp>
      <p:pic>
        <p:nvPicPr>
          <p:cNvPr id="8" name="Picture 2" descr="לוגו החברה להגנת הטבע מרכז הצפרות הישראלי&#10;לוגו קרן הדוכיפת מבית החברה להגנת הטבע" title="לוגואים"/>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611559" y="188640"/>
            <a:ext cx="3024337" cy="1067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3" title="לוגו משרד החינוך המזכירות הפדגוגית אגף מדעים הפיקוח על הוראת מדע וטכנולוגיה והאגף לטכנולוגיות מידע"/>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4932040" y="153222"/>
            <a:ext cx="3488105" cy="11779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מלבן 2"/>
          <p:cNvSpPr/>
          <p:nvPr/>
        </p:nvSpPr>
        <p:spPr>
          <a:xfrm>
            <a:off x="2112581" y="6334196"/>
            <a:ext cx="4722767" cy="369332"/>
          </a:xfrm>
          <a:prstGeom prst="rect">
            <a:avLst/>
          </a:prstGeom>
        </p:spPr>
        <p:txBody>
          <a:bodyPr wrap="none">
            <a:spAutoFit/>
          </a:bodyPr>
          <a:lstStyle/>
          <a:p>
            <a:pPr algn="ctr">
              <a:spcAft>
                <a:spcPts val="0"/>
              </a:spcAft>
              <a:tabLst>
                <a:tab pos="2637155" algn="ctr"/>
                <a:tab pos="5274310" algn="r"/>
              </a:tabLst>
            </a:pPr>
            <a:r>
              <a:rPr lang="ar-SA" dirty="0">
                <a:latin typeface="Times New Roman" panose="02020603050405020304" pitchFamily="18" charset="0"/>
                <a:ea typeface="Times New Roman" panose="02020603050405020304" pitchFamily="18" charset="0"/>
                <a:cs typeface="+mj-cs"/>
              </a:rPr>
              <a:t>كُتيب بحث الطيور والبيئة المحيطة – معروضة شرائح محوسبة</a:t>
            </a:r>
            <a:endParaRPr lang="en-US" dirty="0">
              <a:latin typeface="Times New Roman" panose="02020603050405020304" pitchFamily="18" charset="0"/>
              <a:ea typeface="Times New Roman" panose="02020603050405020304" pitchFamily="18" charset="0"/>
              <a:cs typeface="+mj-cs"/>
            </a:endParaRPr>
          </a:p>
        </p:txBody>
      </p:sp>
    </p:spTree>
    <p:extLst>
      <p:ext uri="{BB962C8B-B14F-4D97-AF65-F5344CB8AC3E}">
        <p14:creationId xmlns:p14="http://schemas.microsoft.com/office/powerpoint/2010/main" val="1072822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p:cNvSpPr>
            <a:spLocks noGrp="1"/>
          </p:cNvSpPr>
          <p:nvPr>
            <p:ph type="title" idx="4294967295"/>
          </p:nvPr>
        </p:nvSpPr>
        <p:spPr/>
        <p:txBody>
          <a:bodyPr/>
          <a:lstStyle/>
          <a:p>
            <a:pPr rtl="1" eaLnBrk="1" latinLnBrk="0" hangingPunct="1"/>
            <a:r>
              <a:rPr lang="ar-SA" sz="3200" b="1" kern="1200" dirty="0" smtClean="0">
                <a:solidFill>
                  <a:srgbClr val="C00000"/>
                </a:solidFill>
                <a:effectLst/>
                <a:latin typeface="Calibri" panose="020F0502020204030204" pitchFamily="34" charset="0"/>
                <a:ea typeface="+mn-ea"/>
                <a:cs typeface="Arial" panose="020B0604020202020204" pitchFamily="34" charset="0"/>
              </a:rPr>
              <a:t>قياس اتجاه الرياح</a:t>
            </a:r>
            <a:r>
              <a:rPr lang="he-IL" sz="3200" b="1" kern="1200" dirty="0" smtClean="0">
                <a:solidFill>
                  <a:srgbClr val="C00000"/>
                </a:solidFill>
                <a:effectLst/>
                <a:latin typeface="Calibri" panose="020F0502020204030204" pitchFamily="34" charset="0"/>
                <a:ea typeface="+mn-ea"/>
                <a:cs typeface="Calibri" panose="020F0502020204030204" pitchFamily="34" charset="0"/>
              </a:rPr>
              <a:t> </a:t>
            </a:r>
            <a:endParaRPr lang="en-US" dirty="0" smtClean="0">
              <a:effectLst/>
            </a:endParaRPr>
          </a:p>
        </p:txBody>
      </p:sp>
      <p:pic>
        <p:nvPicPr>
          <p:cNvPr id="2" name="תמונה 1" title="תצלום שרוול רוח"/>
          <p:cNvPicPr>
            <a:picLocks noChangeAspect="1"/>
          </p:cNvPicPr>
          <p:nvPr/>
        </p:nvPicPr>
        <p:blipFill>
          <a:blip r:embed="rId3"/>
          <a:stretch>
            <a:fillRect/>
          </a:stretch>
        </p:blipFill>
        <p:spPr>
          <a:xfrm>
            <a:off x="395536" y="899434"/>
            <a:ext cx="2664296" cy="2664296"/>
          </a:xfrm>
          <a:prstGeom prst="rect">
            <a:avLst/>
          </a:prstGeom>
        </p:spPr>
      </p:pic>
      <p:sp>
        <p:nvSpPr>
          <p:cNvPr id="4" name="מלבן 3"/>
          <p:cNvSpPr/>
          <p:nvPr/>
        </p:nvSpPr>
        <p:spPr>
          <a:xfrm>
            <a:off x="3059832" y="2127920"/>
            <a:ext cx="5364088" cy="3170099"/>
          </a:xfrm>
          <a:prstGeom prst="rect">
            <a:avLst/>
          </a:prstGeom>
        </p:spPr>
        <p:txBody>
          <a:bodyPr wrap="square">
            <a:spAutoFit/>
          </a:bodyPr>
          <a:lstStyle/>
          <a:p>
            <a:r>
              <a:rPr lang="ar-SA" sz="3200" b="1" dirty="0">
                <a:solidFill>
                  <a:srgbClr val="C00000"/>
                </a:solidFill>
              </a:rPr>
              <a:t>قياس اتجاه الرياح</a:t>
            </a:r>
            <a:r>
              <a:rPr lang="he-IL" sz="3200" b="1" dirty="0">
                <a:solidFill>
                  <a:srgbClr val="C00000"/>
                </a:solidFill>
              </a:rPr>
              <a:t> </a:t>
            </a:r>
          </a:p>
          <a:p>
            <a:r>
              <a:rPr lang="ar-SA" sz="2800" dirty="0"/>
              <a:t>نفحص حسب رياح السماء: من أين تأتي الرياح. يُمكِن فحص اتجاه الرياح بمساعدة كُم الريح، أو رش الرمل من راحة اليد، أو إمساك خيط ومعرفة </a:t>
            </a:r>
            <a:r>
              <a:rPr lang="ar-SA" sz="2800" b="1" dirty="0"/>
              <a:t>من أين تأتي </a:t>
            </a:r>
            <a:r>
              <a:rPr lang="ar-SA" sz="2800" dirty="0"/>
              <a:t>الرياح التي تُطيرها. لفحص اتجاه الريح، يمكن استخدام </a:t>
            </a:r>
            <a:r>
              <a:rPr lang="ar-SA" sz="2800" b="1" dirty="0"/>
              <a:t>تطبيق بوصلة.</a:t>
            </a:r>
            <a:r>
              <a:rPr lang="he-IL" sz="2800" b="1" dirty="0"/>
              <a:t> </a:t>
            </a:r>
            <a:endParaRPr lang="he-IL" sz="3200" b="1" dirty="0"/>
          </a:p>
        </p:txBody>
      </p:sp>
      <p:pic>
        <p:nvPicPr>
          <p:cNvPr id="5" name="תמונה 4" title="תצלום מצפן"/>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55576" y="4293096"/>
            <a:ext cx="1368152" cy="1863402"/>
          </a:xfrm>
          <a:prstGeom prst="rect">
            <a:avLst/>
          </a:prstGeom>
        </p:spPr>
      </p:pic>
      <p:sp>
        <p:nvSpPr>
          <p:cNvPr id="8" name="מלבן מעוגל 7"/>
          <p:cNvSpPr/>
          <p:nvPr/>
        </p:nvSpPr>
        <p:spPr>
          <a:xfrm>
            <a:off x="2411760" y="133985"/>
            <a:ext cx="6294677" cy="1318293"/>
          </a:xfrm>
          <a:prstGeom prst="roundRect">
            <a:avLst/>
          </a:prstGeom>
          <a:ln w="38100"/>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spcAft>
                <a:spcPts val="1000"/>
              </a:spcAft>
            </a:pPr>
            <a:r>
              <a:rPr lang="ar-SA" sz="1600" b="1" dirty="0">
                <a:ea typeface="Calibri"/>
                <a:cs typeface="Arial"/>
              </a:rPr>
              <a:t>حالة الطقس</a:t>
            </a:r>
            <a:r>
              <a:rPr lang="he-IL" sz="1600" b="1" dirty="0">
                <a:effectLst/>
                <a:ea typeface="Calibri"/>
                <a:cs typeface="Arial"/>
              </a:rPr>
              <a:t>: ____________________________________</a:t>
            </a:r>
            <a:endParaRPr lang="en-US" sz="1600" dirty="0">
              <a:effectLst/>
              <a:ea typeface="Calibri"/>
              <a:cs typeface="Arial"/>
            </a:endParaRPr>
          </a:p>
          <a:p>
            <a:pPr>
              <a:spcAft>
                <a:spcPts val="1000"/>
              </a:spcAft>
            </a:pPr>
            <a:r>
              <a:rPr lang="ar-SA" sz="1600" b="1" dirty="0">
                <a:ea typeface="Calibri"/>
                <a:cs typeface="Arial"/>
              </a:rPr>
              <a:t>درجة حرارة الهواء</a:t>
            </a:r>
            <a:r>
              <a:rPr lang="he-IL" sz="1600" b="1" dirty="0">
                <a:effectLst/>
                <a:ea typeface="Calibri"/>
                <a:cs typeface="Arial"/>
              </a:rPr>
              <a:t>: _________</a:t>
            </a:r>
            <a:r>
              <a:rPr lang="ar-SA" sz="1600" b="1" dirty="0">
                <a:ea typeface="Calibri"/>
                <a:cs typeface="Arial"/>
              </a:rPr>
              <a:t> رطوبة التربة</a:t>
            </a:r>
            <a:r>
              <a:rPr lang="he-IL" sz="1600" b="1" dirty="0">
                <a:effectLst/>
                <a:ea typeface="Calibri"/>
                <a:cs typeface="Arial"/>
              </a:rPr>
              <a:t>:__________ </a:t>
            </a:r>
            <a:r>
              <a:rPr lang="en-US" sz="1600" b="1" dirty="0">
                <a:effectLst/>
                <a:ea typeface="Calibri"/>
                <a:cs typeface="Arial"/>
              </a:rPr>
              <a:t/>
            </a:r>
            <a:br>
              <a:rPr lang="en-US" sz="1600" b="1" dirty="0">
                <a:effectLst/>
                <a:ea typeface="Calibri"/>
                <a:cs typeface="Arial"/>
              </a:rPr>
            </a:br>
            <a:r>
              <a:rPr lang="ar-SA" sz="1600" b="1" dirty="0">
                <a:ea typeface="Calibri"/>
                <a:cs typeface="Arial"/>
              </a:rPr>
              <a:t>غيوم </a:t>
            </a:r>
            <a:r>
              <a:rPr lang="he-IL" sz="1600" b="1" dirty="0">
                <a:effectLst/>
                <a:ea typeface="Calibri"/>
                <a:cs typeface="Arial"/>
              </a:rPr>
              <a:t>:____________ </a:t>
            </a:r>
            <a:r>
              <a:rPr lang="ar-SA" sz="1600" b="1" dirty="0">
                <a:ea typeface="Calibri"/>
                <a:cs typeface="Arial"/>
              </a:rPr>
              <a:t>إشعاع / إضاءة</a:t>
            </a:r>
            <a:r>
              <a:rPr lang="he-IL" sz="1600" b="1" dirty="0">
                <a:effectLst/>
                <a:ea typeface="Calibri"/>
                <a:cs typeface="Arial"/>
              </a:rPr>
              <a:t>:_________ </a:t>
            </a:r>
            <a:r>
              <a:rPr lang="en-US" sz="1600" b="1" dirty="0">
                <a:effectLst/>
                <a:ea typeface="Calibri"/>
                <a:cs typeface="Arial"/>
              </a:rPr>
              <a:t/>
            </a:r>
            <a:br>
              <a:rPr lang="en-US" sz="1600" b="1" dirty="0">
                <a:effectLst/>
                <a:ea typeface="Calibri"/>
                <a:cs typeface="Arial"/>
              </a:rPr>
            </a:br>
            <a:r>
              <a:rPr lang="ar-SA" sz="1600" b="1" dirty="0">
                <a:ea typeface="Calibri"/>
                <a:cs typeface="Arial"/>
              </a:rPr>
              <a:t>سرعة الرياح</a:t>
            </a:r>
            <a:r>
              <a:rPr lang="he-IL" sz="1600" b="1" dirty="0">
                <a:effectLst/>
                <a:ea typeface="Calibri"/>
                <a:cs typeface="Arial"/>
              </a:rPr>
              <a:t>:_______ </a:t>
            </a:r>
            <a:r>
              <a:rPr lang="ar-SA" sz="1600" b="1" dirty="0">
                <a:ea typeface="Calibri"/>
                <a:cs typeface="Arial"/>
              </a:rPr>
              <a:t>اتجاه الرياح</a:t>
            </a:r>
            <a:r>
              <a:rPr lang="he-IL" sz="1600" b="1" dirty="0">
                <a:effectLst/>
                <a:ea typeface="Calibri"/>
                <a:cs typeface="Arial"/>
              </a:rPr>
              <a:t>:________</a:t>
            </a:r>
            <a:r>
              <a:rPr lang="en-US" sz="1600" dirty="0">
                <a:effectLst/>
                <a:ea typeface="Calibri"/>
                <a:cs typeface="Arial"/>
              </a:rPr>
              <a:t> </a:t>
            </a:r>
          </a:p>
        </p:txBody>
      </p:sp>
      <p:sp>
        <p:nvSpPr>
          <p:cNvPr id="9" name="מלבן 8" title="&quot;&quot;"/>
          <p:cNvSpPr/>
          <p:nvPr/>
        </p:nvSpPr>
        <p:spPr>
          <a:xfrm>
            <a:off x="5796136" y="1117914"/>
            <a:ext cx="1152128" cy="308162"/>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75837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hidden="1"/>
          <p:cNvSpPr>
            <a:spLocks noGrp="1"/>
          </p:cNvSpPr>
          <p:nvPr>
            <p:ph type="title" idx="4294967295"/>
          </p:nvPr>
        </p:nvSpPr>
        <p:spPr/>
        <p:txBody>
          <a:bodyPr/>
          <a:lstStyle/>
          <a:p>
            <a:pPr rtl="1" eaLnBrk="1" latinLnBrk="0" hangingPunct="1"/>
            <a:r>
              <a:rPr lang="ar-SA" sz="2800" b="1" kern="1200" dirty="0" smtClean="0">
                <a:solidFill>
                  <a:srgbClr val="C00000"/>
                </a:solidFill>
                <a:effectLst/>
                <a:latin typeface="Calibri" panose="020F0502020204030204" pitchFamily="34" charset="0"/>
                <a:ea typeface="+mn-ea"/>
                <a:cs typeface="Arial" panose="020B0604020202020204" pitchFamily="34" charset="0"/>
              </a:rPr>
              <a:t>قياس غطاء الغيوم</a:t>
            </a:r>
            <a:endParaRPr lang="en-US" dirty="0" smtClean="0">
              <a:effectLst/>
            </a:endParaRPr>
          </a:p>
        </p:txBody>
      </p:sp>
      <p:sp>
        <p:nvSpPr>
          <p:cNvPr id="3" name="Rectangle 2" title="&quot;&quot;"/>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4" name="Rectangle 3" title="&quot;&quot;"/>
          <p:cNvSpPr>
            <a:spLocks noChangeArrowheads="1"/>
          </p:cNvSpPr>
          <p:nvPr/>
        </p:nvSpPr>
        <p:spPr bwMode="auto">
          <a:xfrm>
            <a:off x="0" y="1504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altLang="he-IL" sz="1800" b="0" i="0" u="none" strike="noStrike" cap="none" normalizeH="0" baseline="0">
              <a:ln>
                <a:noFill/>
              </a:ln>
              <a:solidFill>
                <a:schemeClr val="tx1"/>
              </a:solidFill>
              <a:effectLst/>
              <a:latin typeface="Arial" pitchFamily="34" charset="0"/>
              <a:cs typeface="Arial" pitchFamily="34" charset="0"/>
            </a:endParaRPr>
          </a:p>
        </p:txBody>
      </p:sp>
      <p:sp>
        <p:nvSpPr>
          <p:cNvPr id="7" name="מלבן 6"/>
          <p:cNvSpPr/>
          <p:nvPr/>
        </p:nvSpPr>
        <p:spPr>
          <a:xfrm>
            <a:off x="6086321" y="1628800"/>
            <a:ext cx="2315056" cy="523220"/>
          </a:xfrm>
          <a:prstGeom prst="rect">
            <a:avLst/>
          </a:prstGeom>
        </p:spPr>
        <p:txBody>
          <a:bodyPr wrap="none">
            <a:spAutoFit/>
          </a:bodyPr>
          <a:lstStyle/>
          <a:p>
            <a:r>
              <a:rPr lang="ar-SA" sz="2800" b="1" dirty="0">
                <a:solidFill>
                  <a:srgbClr val="C00000"/>
                </a:solidFill>
              </a:rPr>
              <a:t>قياس غطاء الغيوم</a:t>
            </a:r>
            <a:endParaRPr lang="he-IL" sz="2800" dirty="0"/>
          </a:p>
        </p:txBody>
      </p:sp>
      <p:sp>
        <p:nvSpPr>
          <p:cNvPr id="21" name="מלבן 20"/>
          <p:cNvSpPr/>
          <p:nvPr/>
        </p:nvSpPr>
        <p:spPr>
          <a:xfrm>
            <a:off x="8676382" y="0"/>
            <a:ext cx="467617" cy="6858000"/>
          </a:xfrm>
          <a:prstGeom prst="rect">
            <a:avLst/>
          </a:prstGeom>
          <a:ln/>
        </p:spPr>
        <p:style>
          <a:lnRef idx="0">
            <a:schemeClr val="accent6"/>
          </a:lnRef>
          <a:fillRef idx="3">
            <a:schemeClr val="accent6"/>
          </a:fillRef>
          <a:effectRef idx="3">
            <a:schemeClr val="accent6"/>
          </a:effectRef>
          <a:fontRef idx="minor">
            <a:schemeClr val="lt1"/>
          </a:fontRef>
        </p:style>
        <p:txBody>
          <a:bodyPr vert="vert270" rtlCol="1" anchor="ctr"/>
          <a:lstStyle/>
          <a:p>
            <a:pPr marL="0" lvl="1" algn="ctr">
              <a:defRPr/>
            </a:pPr>
            <a:r>
              <a:rPr lang="ar-SA" b="1" dirty="0">
                <a:solidFill>
                  <a:schemeClr val="bg1"/>
                </a:solidFill>
              </a:rPr>
              <a:t>تحضير للمشاهدة</a:t>
            </a:r>
            <a:endParaRPr lang="he-IL" dirty="0"/>
          </a:p>
          <a:p>
            <a:pPr algn="ctr">
              <a:defRPr/>
            </a:pPr>
            <a:endParaRPr lang="he-IL" dirty="0"/>
          </a:p>
        </p:txBody>
      </p:sp>
      <p:sp>
        <p:nvSpPr>
          <p:cNvPr id="2" name="מלבן 1"/>
          <p:cNvSpPr/>
          <p:nvPr/>
        </p:nvSpPr>
        <p:spPr>
          <a:xfrm>
            <a:off x="387621" y="2219230"/>
            <a:ext cx="8013756" cy="2862322"/>
          </a:xfrm>
          <a:prstGeom prst="rect">
            <a:avLst/>
          </a:prstGeom>
        </p:spPr>
        <p:txBody>
          <a:bodyPr wrap="square">
            <a:spAutoFit/>
          </a:bodyPr>
          <a:lstStyle/>
          <a:p>
            <a:r>
              <a:rPr lang="ar-SA" sz="2800" dirty="0"/>
              <a:t>يجب تقسيم السماء إلى 8 قطاعات تشبه كعكة مقسمة إلى 8 أقسام.</a:t>
            </a:r>
            <a:r>
              <a:rPr lang="he-IL" sz="2800" dirty="0"/>
              <a:t> </a:t>
            </a:r>
            <a:r>
              <a:rPr lang="ar-SA" sz="2800" dirty="0"/>
              <a:t>نُقدِّر عدد الأثمان التي تغطيها الغيوم كليًّا أو جزئيًّا ("نُحرِّك" الغيوم لملء الأثمان). التقدير معطى في كسر: 1/8 ، 4/8 وما شابه. </a:t>
            </a:r>
            <a:endParaRPr lang="he-IL" sz="2400" dirty="0"/>
          </a:p>
          <a:p>
            <a:endParaRPr lang="he-IL" sz="2400" dirty="0"/>
          </a:p>
          <a:p>
            <a:endParaRPr lang="he-IL" sz="2400" dirty="0"/>
          </a:p>
          <a:p>
            <a:endParaRPr lang="he-IL" sz="2400" dirty="0"/>
          </a:p>
          <a:p>
            <a:r>
              <a:rPr lang="he-IL" sz="2400" dirty="0"/>
              <a:t> </a:t>
            </a:r>
          </a:p>
        </p:txBody>
      </p:sp>
      <p:pic>
        <p:nvPicPr>
          <p:cNvPr id="5" name="תמונה 4" title="תצלום עוגה חתוכה לשמיניות"/>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907704" y="4083242"/>
            <a:ext cx="4184379" cy="2623044"/>
          </a:xfrm>
          <a:prstGeom prst="rect">
            <a:avLst/>
          </a:prstGeom>
        </p:spPr>
      </p:pic>
      <p:sp>
        <p:nvSpPr>
          <p:cNvPr id="11" name="מלבן מעוגל 10"/>
          <p:cNvSpPr/>
          <p:nvPr/>
        </p:nvSpPr>
        <p:spPr>
          <a:xfrm>
            <a:off x="2106700" y="183506"/>
            <a:ext cx="6294677" cy="1318293"/>
          </a:xfrm>
          <a:prstGeom prst="roundRect">
            <a:avLst/>
          </a:prstGeom>
          <a:ln w="38100"/>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spcAft>
                <a:spcPts val="1000"/>
              </a:spcAft>
            </a:pPr>
            <a:r>
              <a:rPr lang="ar-SA" sz="1600" b="1" dirty="0">
                <a:ea typeface="Calibri"/>
                <a:cs typeface="Arial"/>
              </a:rPr>
              <a:t>حالة الطقس</a:t>
            </a:r>
            <a:r>
              <a:rPr lang="he-IL" sz="1600" b="1" dirty="0">
                <a:effectLst/>
                <a:ea typeface="Calibri"/>
                <a:cs typeface="Arial"/>
              </a:rPr>
              <a:t>: ____________________________________</a:t>
            </a:r>
            <a:endParaRPr lang="en-US" sz="1600" dirty="0">
              <a:effectLst/>
              <a:ea typeface="Calibri"/>
              <a:cs typeface="Arial"/>
            </a:endParaRPr>
          </a:p>
          <a:p>
            <a:pPr>
              <a:spcAft>
                <a:spcPts val="1000"/>
              </a:spcAft>
            </a:pPr>
            <a:r>
              <a:rPr lang="ar-SA" sz="1600" b="1" dirty="0">
                <a:ea typeface="Calibri"/>
                <a:cs typeface="Arial"/>
              </a:rPr>
              <a:t>درجة حرارة الهواء</a:t>
            </a:r>
            <a:r>
              <a:rPr lang="he-IL" sz="1600" b="1" dirty="0">
                <a:effectLst/>
                <a:ea typeface="Calibri"/>
                <a:cs typeface="Arial"/>
              </a:rPr>
              <a:t>: _________</a:t>
            </a:r>
            <a:r>
              <a:rPr lang="ar-SA" sz="1600" b="1" dirty="0">
                <a:ea typeface="Calibri"/>
                <a:cs typeface="Arial"/>
              </a:rPr>
              <a:t> رطوبة التربة</a:t>
            </a:r>
            <a:r>
              <a:rPr lang="he-IL" sz="1600" b="1" dirty="0">
                <a:effectLst/>
                <a:ea typeface="Calibri"/>
                <a:cs typeface="Arial"/>
              </a:rPr>
              <a:t>:__________ </a:t>
            </a:r>
            <a:r>
              <a:rPr lang="en-US" sz="1600" b="1" dirty="0">
                <a:effectLst/>
                <a:ea typeface="Calibri"/>
                <a:cs typeface="Arial"/>
              </a:rPr>
              <a:t/>
            </a:r>
            <a:br>
              <a:rPr lang="en-US" sz="1600" b="1" dirty="0">
                <a:effectLst/>
                <a:ea typeface="Calibri"/>
                <a:cs typeface="Arial"/>
              </a:rPr>
            </a:br>
            <a:r>
              <a:rPr lang="ar-SA" sz="1600" b="1" dirty="0">
                <a:ea typeface="Calibri"/>
                <a:cs typeface="Arial"/>
              </a:rPr>
              <a:t>غيوم </a:t>
            </a:r>
            <a:r>
              <a:rPr lang="he-IL" sz="1600" b="1" dirty="0">
                <a:effectLst/>
                <a:ea typeface="Calibri"/>
                <a:cs typeface="Arial"/>
              </a:rPr>
              <a:t>:____________ </a:t>
            </a:r>
            <a:r>
              <a:rPr lang="ar-SA" sz="1600" b="1" dirty="0">
                <a:ea typeface="Calibri"/>
                <a:cs typeface="Arial"/>
              </a:rPr>
              <a:t>إشعاع / إضاءة</a:t>
            </a:r>
            <a:r>
              <a:rPr lang="he-IL" sz="1600" b="1" dirty="0">
                <a:effectLst/>
                <a:ea typeface="Calibri"/>
                <a:cs typeface="Arial"/>
              </a:rPr>
              <a:t>:_________ </a:t>
            </a:r>
            <a:r>
              <a:rPr lang="en-US" sz="1600" b="1" dirty="0">
                <a:effectLst/>
                <a:ea typeface="Calibri"/>
                <a:cs typeface="Arial"/>
              </a:rPr>
              <a:t/>
            </a:r>
            <a:br>
              <a:rPr lang="en-US" sz="1600" b="1" dirty="0">
                <a:effectLst/>
                <a:ea typeface="Calibri"/>
                <a:cs typeface="Arial"/>
              </a:rPr>
            </a:br>
            <a:r>
              <a:rPr lang="ar-SA" sz="1600" b="1" dirty="0">
                <a:ea typeface="Calibri"/>
                <a:cs typeface="Arial"/>
              </a:rPr>
              <a:t>سرعة الرياح</a:t>
            </a:r>
            <a:r>
              <a:rPr lang="he-IL" sz="1600" b="1" dirty="0">
                <a:effectLst/>
                <a:ea typeface="Calibri"/>
                <a:cs typeface="Arial"/>
              </a:rPr>
              <a:t>:_______ </a:t>
            </a:r>
            <a:r>
              <a:rPr lang="ar-SA" sz="1600" b="1" dirty="0">
                <a:ea typeface="Calibri"/>
                <a:cs typeface="Arial"/>
              </a:rPr>
              <a:t>اتجاه الرياح</a:t>
            </a:r>
            <a:r>
              <a:rPr lang="he-IL" sz="1600" b="1" dirty="0">
                <a:effectLst/>
                <a:ea typeface="Calibri"/>
                <a:cs typeface="Arial"/>
              </a:rPr>
              <a:t>:________</a:t>
            </a:r>
            <a:r>
              <a:rPr lang="en-US" sz="1600" dirty="0">
                <a:effectLst/>
                <a:ea typeface="Calibri"/>
                <a:cs typeface="Arial"/>
              </a:rPr>
              <a:t> </a:t>
            </a:r>
          </a:p>
        </p:txBody>
      </p:sp>
      <p:sp>
        <p:nvSpPr>
          <p:cNvPr id="12" name="מלבן 11" title="&quot;&quot;"/>
          <p:cNvSpPr/>
          <p:nvPr/>
        </p:nvSpPr>
        <p:spPr>
          <a:xfrm>
            <a:off x="7668344" y="889278"/>
            <a:ext cx="648072" cy="282202"/>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0775587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p:cNvSpPr>
            <a:spLocks noGrp="1"/>
          </p:cNvSpPr>
          <p:nvPr>
            <p:ph type="title" idx="4294967295"/>
          </p:nvPr>
        </p:nvSpPr>
        <p:spPr/>
        <p:txBody>
          <a:bodyPr/>
          <a:lstStyle/>
          <a:p>
            <a:r>
              <a:rPr lang="ar-SA" sz="2800" b="1" kern="1200" dirty="0" smtClean="0">
                <a:solidFill>
                  <a:srgbClr val="000000"/>
                </a:solidFill>
                <a:effectLst/>
                <a:latin typeface="Calibri" panose="020F0502020204030204" pitchFamily="34" charset="0"/>
                <a:ea typeface="+mn-ea"/>
                <a:cs typeface="Arial" panose="020B0604020202020204" pitchFamily="34" charset="0"/>
              </a:rPr>
              <a:t>دليل الطبيعة الإسرائيلية </a:t>
            </a:r>
            <a:endParaRPr lang="en-US" dirty="0"/>
          </a:p>
        </p:txBody>
      </p:sp>
      <p:sp>
        <p:nvSpPr>
          <p:cNvPr id="2" name="TextBox 1"/>
          <p:cNvSpPr txBox="1"/>
          <p:nvPr/>
        </p:nvSpPr>
        <p:spPr>
          <a:xfrm>
            <a:off x="1475656" y="561037"/>
            <a:ext cx="5544616" cy="523220"/>
          </a:xfrm>
          <a:prstGeom prst="rect">
            <a:avLst/>
          </a:prstGeom>
          <a:noFill/>
        </p:spPr>
        <p:txBody>
          <a:bodyPr wrap="square" rtlCol="1">
            <a:spAutoFit/>
          </a:bodyPr>
          <a:lstStyle/>
          <a:p>
            <a:pPr algn="ctr"/>
            <a:r>
              <a:rPr lang="ar-SA" sz="2800" b="1" dirty="0">
                <a:hlinkClick r:id="rId3"/>
              </a:rPr>
              <a:t>دليل الطبيعة الإسرائيلية </a:t>
            </a:r>
            <a:r>
              <a:rPr lang="he-IL" sz="2800" b="1" dirty="0"/>
              <a:t>- </a:t>
            </a:r>
            <a:r>
              <a:rPr lang="ar-SA" sz="2800" b="1" dirty="0"/>
              <a:t>لغة عبرية</a:t>
            </a:r>
            <a:endParaRPr lang="he-IL" sz="2800" b="1" dirty="0"/>
          </a:p>
        </p:txBody>
      </p:sp>
      <p:pic>
        <p:nvPicPr>
          <p:cNvPr id="1028" name="Picture 4" descr="https://traveling-with-eran.com/wp-content/uploads/2022/01/%D7%9E%D7%92%D7%93%D7%99%D7%A8%D7%99-%D7%9B%D7%99%D7%A1-1.jpeg" title="&quot;&quo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1177079"/>
            <a:ext cx="7560840" cy="56706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5807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idx="4294967295"/>
          </p:nvPr>
        </p:nvSpPr>
        <p:spPr/>
        <p:txBody>
          <a:bodyPr/>
          <a:lstStyle/>
          <a:p>
            <a:r>
              <a:rPr lang="en-US" dirty="0" smtClean="0"/>
              <a:t>מ</a:t>
            </a:r>
            <a:r>
              <a:rPr lang="he-IL" dirty="0" err="1" smtClean="0"/>
              <a:t>גדיר</a:t>
            </a:r>
            <a:r>
              <a:rPr lang="he-IL" dirty="0" smtClean="0"/>
              <a:t> לדוגמה</a:t>
            </a:r>
            <a:endParaRPr lang="en-US" dirty="0"/>
          </a:p>
        </p:txBody>
      </p:sp>
      <p:pic>
        <p:nvPicPr>
          <p:cNvPr id="2050" name="Picture 2" descr="https://traveling-with-eran.com/wp-content/uploads/2020/10/%D7%9E%D7%92%D7%93%D7%99%D7%A8-%D7%9B%D7%99%D7%A1-3-1024x576.jpeg" title="תצלום מדריך לדוגמה - חרקים"/>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1246548"/>
            <a:ext cx="8640960" cy="48605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03276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hidden="1"/>
          <p:cNvSpPr>
            <a:spLocks noGrp="1"/>
          </p:cNvSpPr>
          <p:nvPr>
            <p:ph type="title" idx="4294967295"/>
          </p:nvPr>
        </p:nvSpPr>
        <p:spPr/>
        <p:txBody>
          <a:bodyPr/>
          <a:lstStyle/>
          <a:p>
            <a:pPr rtl="1" eaLnBrk="1" latinLnBrk="0" hangingPunct="1"/>
            <a:r>
              <a:rPr lang="ar-SA" sz="2400" b="1" kern="1200" dirty="0" smtClean="0">
                <a:solidFill>
                  <a:srgbClr val="C00000"/>
                </a:solidFill>
                <a:effectLst/>
                <a:latin typeface="Calibri" panose="020F0502020204030204" pitchFamily="34" charset="0"/>
                <a:ea typeface="+mn-ea"/>
                <a:cs typeface="Arial" panose="020B0604020202020204" pitchFamily="34" charset="0"/>
              </a:rPr>
              <a:t>دليل النباتات البرية في موقع نبات الحقل </a:t>
            </a:r>
            <a:endParaRPr lang="en-US" dirty="0" smtClean="0">
              <a:effectLst/>
            </a:endParaRPr>
          </a:p>
        </p:txBody>
      </p:sp>
      <p:sp>
        <p:nvSpPr>
          <p:cNvPr id="6" name="מלבן 5"/>
          <p:cNvSpPr/>
          <p:nvPr/>
        </p:nvSpPr>
        <p:spPr>
          <a:xfrm>
            <a:off x="3505377" y="473638"/>
            <a:ext cx="4485588" cy="1107996"/>
          </a:xfrm>
          <a:prstGeom prst="rect">
            <a:avLst/>
          </a:prstGeom>
        </p:spPr>
        <p:txBody>
          <a:bodyPr wrap="none">
            <a:spAutoFit/>
          </a:bodyPr>
          <a:lstStyle/>
          <a:p>
            <a:r>
              <a:rPr lang="ar-SA" sz="2400" b="1" dirty="0">
                <a:solidFill>
                  <a:srgbClr val="C00000"/>
                </a:solidFill>
                <a:hlinkClick r:id="rId3"/>
              </a:rPr>
              <a:t>دليل النباتات البرية في موقع نبات الحقل </a:t>
            </a:r>
            <a:endParaRPr lang="he-IL" sz="2400" b="1" dirty="0">
              <a:solidFill>
                <a:srgbClr val="C00000"/>
              </a:solidFill>
              <a:hlinkClick r:id="rId3"/>
            </a:endParaRPr>
          </a:p>
          <a:p>
            <a:r>
              <a:rPr lang="he-IL" sz="2400" b="1" dirty="0">
                <a:solidFill>
                  <a:srgbClr val="C00000"/>
                </a:solidFill>
                <a:hlinkClick r:id="rId3"/>
              </a:rPr>
              <a:t>מגדיר צמחי בר באתר צמח השדה </a:t>
            </a:r>
            <a:r>
              <a:rPr lang="en-US" sz="2400" b="1" dirty="0">
                <a:solidFill>
                  <a:srgbClr val="C00000"/>
                </a:solidFill>
              </a:rPr>
              <a:t/>
            </a:r>
            <a:br>
              <a:rPr lang="en-US" sz="2400" b="1" dirty="0">
                <a:solidFill>
                  <a:srgbClr val="C00000"/>
                </a:solidFill>
              </a:rPr>
            </a:br>
            <a:endParaRPr lang="he-IL" dirty="0"/>
          </a:p>
        </p:txBody>
      </p:sp>
      <p:pic>
        <p:nvPicPr>
          <p:cNvPr id="7" name="תמונה 6" title="לוגו צמח השדה קק&quot;ל קרן קיימת לישראל"/>
          <p:cNvPicPr>
            <a:picLocks noChangeAspect="1"/>
          </p:cNvPicPr>
          <p:nvPr/>
        </p:nvPicPr>
        <p:blipFill>
          <a:blip r:embed="rId4"/>
          <a:stretch>
            <a:fillRect/>
          </a:stretch>
        </p:blipFill>
        <p:spPr>
          <a:xfrm>
            <a:off x="754643" y="366444"/>
            <a:ext cx="2438400" cy="1200150"/>
          </a:xfrm>
          <a:prstGeom prst="rect">
            <a:avLst/>
          </a:prstGeom>
        </p:spPr>
      </p:pic>
      <p:sp>
        <p:nvSpPr>
          <p:cNvPr id="8" name="TextBox 7"/>
          <p:cNvSpPr txBox="1"/>
          <p:nvPr/>
        </p:nvSpPr>
        <p:spPr>
          <a:xfrm>
            <a:off x="2301599" y="2847276"/>
            <a:ext cx="5466691" cy="830997"/>
          </a:xfrm>
          <a:prstGeom prst="rect">
            <a:avLst/>
          </a:prstGeom>
          <a:noFill/>
        </p:spPr>
        <p:txBody>
          <a:bodyPr wrap="square" rtlCol="1">
            <a:spAutoFit/>
          </a:bodyPr>
          <a:lstStyle/>
          <a:p>
            <a:r>
              <a:rPr lang="ar-SA" sz="2400" b="1" dirty="0">
                <a:solidFill>
                  <a:srgbClr val="C00000"/>
                </a:solidFill>
                <a:hlinkClick r:id="rId5"/>
              </a:rPr>
              <a:t>دليل الأشجار </a:t>
            </a:r>
            <a:r>
              <a:rPr lang="ar-SA" sz="2400" b="1" dirty="0">
                <a:solidFill>
                  <a:srgbClr val="C00000"/>
                </a:solidFill>
              </a:rPr>
              <a:t>في غابات الصندوق القومي اليهودي</a:t>
            </a:r>
            <a:endParaRPr lang="ar-SA" sz="2400" b="1" dirty="0">
              <a:solidFill>
                <a:srgbClr val="C00000"/>
              </a:solidFill>
              <a:hlinkClick r:id="rId5"/>
            </a:endParaRPr>
          </a:p>
          <a:p>
            <a:r>
              <a:rPr lang="he-IL" sz="2400" b="1" dirty="0">
                <a:solidFill>
                  <a:srgbClr val="C00000"/>
                </a:solidFill>
                <a:hlinkClick r:id="rId5"/>
              </a:rPr>
              <a:t>מדריך עצים</a:t>
            </a:r>
            <a:r>
              <a:rPr lang="he-IL" sz="2400" b="1" dirty="0">
                <a:solidFill>
                  <a:srgbClr val="C00000"/>
                </a:solidFill>
              </a:rPr>
              <a:t> ביערות קק"ל</a:t>
            </a:r>
          </a:p>
        </p:txBody>
      </p:sp>
      <p:pic>
        <p:nvPicPr>
          <p:cNvPr id="3074" name="Picture 2" descr="https://www.wildflowers.co.il/hebrew/images/qr_new.png" title="ברקוד"/>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36096" y="1357475"/>
            <a:ext cx="1102845" cy="1102845"/>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chart.apis.google.com/chart?chs=150x150&amp;cht=qr&amp;chld=L|0&amp;chl=http%3A%2F%2Fwww.wildflowers.co.il%2Fkkl%2F"/>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06347" y="2099565"/>
            <a:ext cx="1001131" cy="1001131"/>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483767" y="4387371"/>
            <a:ext cx="5826731" cy="830997"/>
          </a:xfrm>
          <a:prstGeom prst="rect">
            <a:avLst/>
          </a:prstGeom>
          <a:noFill/>
        </p:spPr>
        <p:txBody>
          <a:bodyPr wrap="square" rtlCol="1">
            <a:spAutoFit/>
          </a:bodyPr>
          <a:lstStyle/>
          <a:p>
            <a:r>
              <a:rPr lang="ar-SA" sz="2400" b="1" dirty="0"/>
              <a:t>تطبيق عدسة جوجل (جوجل </a:t>
            </a:r>
            <a:r>
              <a:rPr lang="en-US" sz="2400" b="1" dirty="0"/>
              <a:t>lens</a:t>
            </a:r>
            <a:r>
              <a:rPr lang="ar-SA" sz="2400" b="1" dirty="0"/>
              <a:t>) للتعرُّف على النباتات </a:t>
            </a:r>
            <a:endParaRPr lang="he-IL" sz="2400" b="1" dirty="0"/>
          </a:p>
          <a:p>
            <a:r>
              <a:rPr lang="he-IL" sz="2400" b="1" dirty="0"/>
              <a:t>אפליקציית גוגל </a:t>
            </a:r>
            <a:r>
              <a:rPr lang="en-US" sz="2400" b="1" dirty="0"/>
              <a:t>lens</a:t>
            </a:r>
            <a:r>
              <a:rPr lang="he-IL" sz="2400" b="1" dirty="0"/>
              <a:t> לזיהוי צמחים</a:t>
            </a:r>
          </a:p>
        </p:txBody>
      </p:sp>
      <p:pic>
        <p:nvPicPr>
          <p:cNvPr id="3" name="תמונה 2" title="סמל אפליקציית lens"/>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99591" y="3692517"/>
            <a:ext cx="939594" cy="1378071"/>
          </a:xfrm>
          <a:prstGeom prst="rect">
            <a:avLst/>
          </a:prstGeom>
        </p:spPr>
      </p:pic>
      <p:pic>
        <p:nvPicPr>
          <p:cNvPr id="4" name="תמונה 3" title="לוגו אפליקציית merlin"/>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13508" y="5377992"/>
            <a:ext cx="925677" cy="1285663"/>
          </a:xfrm>
          <a:prstGeom prst="rect">
            <a:avLst/>
          </a:prstGeom>
        </p:spPr>
      </p:pic>
      <p:sp>
        <p:nvSpPr>
          <p:cNvPr id="11" name="TextBox 10"/>
          <p:cNvSpPr txBox="1"/>
          <p:nvPr/>
        </p:nvSpPr>
        <p:spPr>
          <a:xfrm>
            <a:off x="2301598" y="5672870"/>
            <a:ext cx="6008900" cy="830997"/>
          </a:xfrm>
          <a:prstGeom prst="rect">
            <a:avLst/>
          </a:prstGeom>
          <a:noFill/>
        </p:spPr>
        <p:txBody>
          <a:bodyPr wrap="square" rtlCol="1">
            <a:spAutoFit/>
          </a:bodyPr>
          <a:lstStyle/>
          <a:p>
            <a:r>
              <a:rPr lang="ar-SA" sz="2400" b="1" dirty="0"/>
              <a:t>تطبيق مرلين </a:t>
            </a:r>
            <a:r>
              <a:rPr lang="en-US" sz="2400" b="1" dirty="0"/>
              <a:t> Merlin </a:t>
            </a:r>
            <a:r>
              <a:rPr lang="ar-SA" sz="2400" b="1" dirty="0"/>
              <a:t>للتعرُّف على الطيور</a:t>
            </a:r>
            <a:endParaRPr lang="he-IL" sz="2400" b="1" dirty="0"/>
          </a:p>
          <a:p>
            <a:r>
              <a:rPr lang="he-IL" sz="2400" b="1" dirty="0"/>
              <a:t>אפליקציית </a:t>
            </a:r>
            <a:r>
              <a:rPr lang="he-IL" sz="2400" b="1" dirty="0" err="1"/>
              <a:t>מרלין</a:t>
            </a:r>
            <a:r>
              <a:rPr lang="he-IL" sz="2400" b="1" dirty="0"/>
              <a:t> </a:t>
            </a:r>
            <a:r>
              <a:rPr lang="en-US" sz="2400" b="1" dirty="0"/>
              <a:t>Merlin </a:t>
            </a:r>
            <a:r>
              <a:rPr lang="he-IL" sz="2400" b="1" dirty="0"/>
              <a:t> לזיהוי ציפורים</a:t>
            </a:r>
          </a:p>
        </p:txBody>
      </p:sp>
    </p:spTree>
    <p:extLst>
      <p:ext uri="{BB962C8B-B14F-4D97-AF65-F5344CB8AC3E}">
        <p14:creationId xmlns:p14="http://schemas.microsoft.com/office/powerpoint/2010/main" val="3096249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hidden="1"/>
          <p:cNvSpPr>
            <a:spLocks noGrp="1"/>
          </p:cNvSpPr>
          <p:nvPr>
            <p:ph type="title" idx="4294967295"/>
          </p:nvPr>
        </p:nvSpPr>
        <p:spPr/>
        <p:txBody>
          <a:bodyPr/>
          <a:lstStyle/>
          <a:p>
            <a:r>
              <a:rPr lang="ar-SA" sz="2800" b="1" kern="1200" dirty="0" smtClean="0">
                <a:solidFill>
                  <a:srgbClr val="002060"/>
                </a:solidFill>
                <a:effectLst/>
                <a:latin typeface="Calibri" panose="020F0502020204030204" pitchFamily="34" charset="0"/>
                <a:ea typeface="+mn-ea"/>
                <a:cs typeface="Arial" panose="020B0604020202020204" pitchFamily="34" charset="0"/>
              </a:rPr>
              <a:t>تقديم تقرير عن الطيور بواسطة تطبيق</a:t>
            </a:r>
            <a:endParaRPr lang="en-US" dirty="0"/>
          </a:p>
        </p:txBody>
      </p:sp>
      <p:sp>
        <p:nvSpPr>
          <p:cNvPr id="3074" name="TextBox 1"/>
          <p:cNvSpPr txBox="1">
            <a:spLocks noChangeArrowheads="1"/>
          </p:cNvSpPr>
          <p:nvPr/>
        </p:nvSpPr>
        <p:spPr bwMode="auto">
          <a:xfrm>
            <a:off x="3635896" y="640733"/>
            <a:ext cx="4833218"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rtl="0">
              <a:spcBef>
                <a:spcPct val="0"/>
              </a:spcBef>
              <a:buFontTx/>
              <a:buNone/>
            </a:pPr>
            <a:r>
              <a:rPr lang="ar-SA" altLang="he-IL" sz="2800" b="1" dirty="0">
                <a:solidFill>
                  <a:srgbClr val="002060"/>
                </a:solidFill>
              </a:rPr>
              <a:t>تقديم تقرير عن الطيور بواسطة تطبيق</a:t>
            </a:r>
            <a:r>
              <a:rPr lang="en-US" altLang="he-IL" sz="2800" b="1" dirty="0">
                <a:solidFill>
                  <a:srgbClr val="002060"/>
                </a:solidFill>
              </a:rPr>
              <a:t/>
            </a:r>
            <a:br>
              <a:rPr lang="en-US" altLang="he-IL" sz="2800" b="1" dirty="0">
                <a:solidFill>
                  <a:srgbClr val="002060"/>
                </a:solidFill>
              </a:rPr>
            </a:br>
            <a:r>
              <a:rPr lang="en-US" altLang="he-IL" sz="3600" b="1" dirty="0" err="1">
                <a:solidFill>
                  <a:srgbClr val="00B050"/>
                </a:solidFill>
              </a:rPr>
              <a:t>e</a:t>
            </a:r>
            <a:r>
              <a:rPr lang="en-US" altLang="he-IL" sz="3600" b="1" dirty="0" err="1"/>
              <a:t>Bird</a:t>
            </a:r>
            <a:endParaRPr lang="he-IL" altLang="he-IL" sz="3600" b="1" dirty="0"/>
          </a:p>
        </p:txBody>
      </p:sp>
      <p:sp>
        <p:nvSpPr>
          <p:cNvPr id="3075" name="TextBox 2"/>
          <p:cNvSpPr txBox="1">
            <a:spLocks noChangeArrowheads="1"/>
          </p:cNvSpPr>
          <p:nvPr/>
        </p:nvSpPr>
        <p:spPr bwMode="auto">
          <a:xfrm>
            <a:off x="3477816" y="1698230"/>
            <a:ext cx="5414664" cy="1788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r" rtl="1">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lgn="r" rtl="1">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lgn="r" rtl="1">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lgn="r" rtl="1">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lgn="r" rtl="1">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rtl="0">
              <a:spcBef>
                <a:spcPct val="0"/>
              </a:spcBef>
              <a:buFontTx/>
              <a:buNone/>
            </a:pPr>
            <a:r>
              <a:rPr lang="he-IL" altLang="he-IL" sz="1575" dirty="0"/>
              <a:t>1.  </a:t>
            </a:r>
            <a:r>
              <a:rPr lang="ar-SA" altLang="he-IL" sz="1575" b="1" dirty="0"/>
              <a:t>تنزيل</a:t>
            </a:r>
            <a:r>
              <a:rPr lang="ar-SA" altLang="he-IL" sz="1575" dirty="0"/>
              <a:t> - يرجى تنزيل التطبيق من متجر تطبيقات الجوال.</a:t>
            </a:r>
          </a:p>
          <a:p>
            <a:pPr rtl="0">
              <a:spcBef>
                <a:spcPct val="0"/>
              </a:spcBef>
              <a:buFontTx/>
              <a:buNone/>
            </a:pPr>
            <a:r>
              <a:rPr lang="ar-SA" altLang="he-IL" sz="1575" dirty="0"/>
              <a:t>في المرة الأولى يجب عليك التسجيل من متجر التطبيقات المجاني بواسطة اسم مستخدم وكلمة المرور (8 أحرف) وتحديد بريد إلكتروني.</a:t>
            </a:r>
            <a:endParaRPr lang="he-IL" altLang="he-IL" sz="1575" dirty="0"/>
          </a:p>
          <a:p>
            <a:pPr rtl="0">
              <a:spcBef>
                <a:spcPct val="0"/>
              </a:spcBef>
              <a:buFontTx/>
              <a:buNone/>
            </a:pPr>
            <a:endParaRPr lang="en-US" altLang="he-IL" sz="1575" dirty="0"/>
          </a:p>
          <a:p>
            <a:pPr rtl="0">
              <a:spcBef>
                <a:spcPct val="0"/>
              </a:spcBef>
              <a:buFontTx/>
              <a:buNone/>
            </a:pPr>
            <a:r>
              <a:rPr lang="he-IL" altLang="he-IL" sz="1575" dirty="0"/>
              <a:t>2. </a:t>
            </a:r>
            <a:r>
              <a:rPr lang="ar-SA" altLang="he-IL" sz="1575" b="1" dirty="0"/>
              <a:t>التسجيل</a:t>
            </a:r>
            <a:r>
              <a:rPr lang="ar-SA" altLang="he-IL" sz="1575" dirty="0"/>
              <a:t> - بَعد التسجيل والدخول، تفتح شاشة الإعدادات. يجب التأكد من  عرض الأسماء بالعبرية (ليس اسمًا علميًا) وبواسطة اللغة</a:t>
            </a:r>
          </a:p>
          <a:p>
            <a:pPr rtl="0">
              <a:spcBef>
                <a:spcPct val="0"/>
              </a:spcBef>
              <a:buFontTx/>
              <a:buNone/>
            </a:pPr>
            <a:r>
              <a:rPr lang="ar-SA" altLang="he-IL" sz="1575" dirty="0"/>
              <a:t>سوف تصلون إلى شاشة بدء المشاهدة الجديدة</a:t>
            </a:r>
            <a:r>
              <a:rPr lang="he-IL" altLang="he-IL" sz="1575" dirty="0"/>
              <a:t>. </a:t>
            </a:r>
          </a:p>
        </p:txBody>
      </p:sp>
      <p:pic>
        <p:nvPicPr>
          <p:cNvPr id="5" name="תמונה 4" title="לוגו eBird"/>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5616" y="188640"/>
            <a:ext cx="1282005" cy="1282005"/>
          </a:xfrm>
          <a:prstGeom prst="rect">
            <a:avLst/>
          </a:prstGeom>
        </p:spPr>
      </p:pic>
      <p:pic>
        <p:nvPicPr>
          <p:cNvPr id="2" name="תמונה 1" title="תצלום מסך של האפליקציה"/>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7915" y="1988840"/>
            <a:ext cx="2259955" cy="3788748"/>
          </a:xfrm>
          <a:prstGeom prst="rect">
            <a:avLst/>
          </a:prstGeom>
        </p:spPr>
      </p:pic>
      <p:sp>
        <p:nvSpPr>
          <p:cNvPr id="3" name="TextBox 2"/>
          <p:cNvSpPr txBox="1"/>
          <p:nvPr/>
        </p:nvSpPr>
        <p:spPr>
          <a:xfrm>
            <a:off x="2051720" y="3872863"/>
            <a:ext cx="6984776" cy="2862322"/>
          </a:xfrm>
          <a:prstGeom prst="rect">
            <a:avLst/>
          </a:prstGeom>
          <a:noFill/>
        </p:spPr>
        <p:txBody>
          <a:bodyPr wrap="square" rtlCol="1">
            <a:spAutoFit/>
          </a:bodyPr>
          <a:lstStyle/>
          <a:p>
            <a:pPr>
              <a:buNone/>
            </a:pPr>
            <a:r>
              <a:rPr lang="ar-SA" u="sng" dirty="0">
                <a:solidFill>
                  <a:srgbClr val="0000CC"/>
                </a:solidFill>
              </a:rPr>
              <a:t>شرح عن التقرير في موقع </a:t>
            </a:r>
            <a:r>
              <a:rPr lang="ar-SA" u="sng" dirty="0" err="1">
                <a:solidFill>
                  <a:srgbClr val="0000CC"/>
                </a:solidFill>
              </a:rPr>
              <a:t>إبيرد</a:t>
            </a:r>
            <a:r>
              <a:rPr lang="ar-SA" u="sng" dirty="0">
                <a:solidFill>
                  <a:srgbClr val="0000CC"/>
                </a:solidFill>
              </a:rPr>
              <a:t> - إسرائيل</a:t>
            </a:r>
            <a:endParaRPr lang="he-IL" u="sng" dirty="0">
              <a:solidFill>
                <a:srgbClr val="0000CC"/>
              </a:solidFill>
            </a:endParaRPr>
          </a:p>
          <a:p>
            <a:r>
              <a:rPr lang="he-IL" u="sng" dirty="0">
                <a:hlinkClick r:id="rId5"/>
              </a:rPr>
              <a:t>הסבר לדיווח באתר </a:t>
            </a:r>
            <a:r>
              <a:rPr lang="he-IL" u="sng" dirty="0" err="1">
                <a:hlinkClick r:id="rId5"/>
              </a:rPr>
              <a:t>איבירד</a:t>
            </a:r>
            <a:r>
              <a:rPr lang="he-IL" u="sng" dirty="0">
                <a:hlinkClick r:id="rId5"/>
              </a:rPr>
              <a:t> - ישראל</a:t>
            </a:r>
            <a:r>
              <a:rPr lang="he-IL" b="1" dirty="0"/>
              <a:t> </a:t>
            </a:r>
            <a:r>
              <a:rPr lang="he-IL" b="1" u="sng" dirty="0">
                <a:hlinkClick r:id="rId6"/>
              </a:rPr>
              <a:t> </a:t>
            </a:r>
            <a:endParaRPr lang="he-IL" dirty="0"/>
          </a:p>
          <a:p>
            <a:r>
              <a:rPr lang="he-IL" dirty="0"/>
              <a:t>   </a:t>
            </a:r>
          </a:p>
          <a:p>
            <a:r>
              <a:rPr lang="ar-SA" u="sng" dirty="0">
                <a:hlinkClick r:id="rId7"/>
              </a:rPr>
              <a:t>شرح عن التنزيل وتقديم تقرير في تطبيق </a:t>
            </a:r>
            <a:r>
              <a:rPr lang="ar-SA" u="sng" dirty="0" err="1">
                <a:solidFill>
                  <a:srgbClr val="0000CC"/>
                </a:solidFill>
              </a:rPr>
              <a:t>إبيرد</a:t>
            </a:r>
            <a:r>
              <a:rPr lang="en-US" u="sng" dirty="0">
                <a:solidFill>
                  <a:srgbClr val="0000CC"/>
                </a:solidFill>
              </a:rPr>
              <a:t> </a:t>
            </a:r>
            <a:r>
              <a:rPr lang="en-US" u="sng" dirty="0">
                <a:hlinkClick r:id="rId7"/>
              </a:rPr>
              <a:t> </a:t>
            </a:r>
            <a:r>
              <a:rPr lang="ar-SA" u="sng" dirty="0">
                <a:hlinkClick r:id="rId7"/>
              </a:rPr>
              <a:t>في الجوال </a:t>
            </a:r>
            <a:endParaRPr lang="he-IL" u="sng" dirty="0">
              <a:hlinkClick r:id="rId7"/>
            </a:endParaRPr>
          </a:p>
          <a:p>
            <a:r>
              <a:rPr lang="he-IL" u="sng" dirty="0">
                <a:hlinkClick r:id="rId7"/>
              </a:rPr>
              <a:t>הסבר להורדה ודיווח </a:t>
            </a:r>
            <a:r>
              <a:rPr lang="he-IL" u="sng" dirty="0" err="1">
                <a:hlinkClick r:id="rId7"/>
              </a:rPr>
              <a:t>באפליקצית</a:t>
            </a:r>
            <a:r>
              <a:rPr lang="he-IL" u="sng" dirty="0">
                <a:hlinkClick r:id="rId7"/>
              </a:rPr>
              <a:t> </a:t>
            </a:r>
            <a:r>
              <a:rPr lang="he-IL" u="sng" dirty="0" err="1">
                <a:hlinkClick r:id="rId7"/>
              </a:rPr>
              <a:t>איבירד</a:t>
            </a:r>
            <a:r>
              <a:rPr lang="he-IL" u="sng" dirty="0">
                <a:hlinkClick r:id="rId7"/>
              </a:rPr>
              <a:t> בסלולרי </a:t>
            </a:r>
            <a:endParaRPr lang="he-IL" dirty="0"/>
          </a:p>
          <a:p>
            <a:r>
              <a:rPr lang="he-IL" dirty="0"/>
              <a:t> </a:t>
            </a:r>
          </a:p>
          <a:p>
            <a:pPr algn="ctr" rtl="0">
              <a:spcBef>
                <a:spcPct val="0"/>
              </a:spcBef>
              <a:buFontTx/>
              <a:buNone/>
            </a:pPr>
            <a:endParaRPr lang="he-IL" altLang="he-IL" dirty="0"/>
          </a:p>
          <a:p>
            <a:pPr algn="ctr" rtl="0">
              <a:spcBef>
                <a:spcPct val="0"/>
              </a:spcBef>
              <a:buFontTx/>
              <a:buNone/>
            </a:pPr>
            <a:r>
              <a:rPr lang="ar-SA" altLang="he-IL" dirty="0">
                <a:hlinkClick r:id="rId8"/>
              </a:rPr>
              <a:t>فيلم قصير مدته 2.30  دقيقة، الطلاب يعدون الطيور ويقدمون تقاريرهم إلى </a:t>
            </a:r>
            <a:r>
              <a:rPr lang="ar-SA" altLang="he-IL" dirty="0" err="1">
                <a:hlinkClick r:id="rId8"/>
              </a:rPr>
              <a:t>إبيرد</a:t>
            </a:r>
            <a:r>
              <a:rPr lang="ar-SA" altLang="he-IL" dirty="0">
                <a:hlinkClick r:id="rId8"/>
              </a:rPr>
              <a:t> </a:t>
            </a:r>
            <a:endParaRPr lang="he-IL" altLang="he-IL" dirty="0"/>
          </a:p>
          <a:p>
            <a:pPr algn="ctr" rtl="0">
              <a:spcBef>
                <a:spcPct val="0"/>
              </a:spcBef>
              <a:buFontTx/>
              <a:buNone/>
            </a:pPr>
            <a:endParaRPr lang="he-IL" altLang="he-IL" dirty="0"/>
          </a:p>
          <a:p>
            <a:pPr algn="ctr" rtl="0">
              <a:spcBef>
                <a:spcPct val="0"/>
              </a:spcBef>
              <a:buFontTx/>
              <a:buNone/>
            </a:pPr>
            <a:r>
              <a:rPr lang="he-IL" altLang="he-IL" dirty="0" smtClean="0"/>
              <a:t> </a:t>
            </a:r>
            <a:endParaRPr lang="he-IL" dirty="0"/>
          </a:p>
        </p:txBody>
      </p:sp>
    </p:spTree>
    <p:extLst>
      <p:ext uri="{BB962C8B-B14F-4D97-AF65-F5344CB8AC3E}">
        <p14:creationId xmlns:p14="http://schemas.microsoft.com/office/powerpoint/2010/main" val="18719030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hidden="1"/>
          <p:cNvSpPr>
            <a:spLocks noGrp="1"/>
          </p:cNvSpPr>
          <p:nvPr>
            <p:ph type="title" idx="4294967295"/>
          </p:nvPr>
        </p:nvSpPr>
        <p:spPr/>
        <p:txBody>
          <a:bodyPr/>
          <a:lstStyle/>
          <a:p>
            <a:pPr rtl="1" eaLnBrk="1" latinLnBrk="0" hangingPunct="1"/>
            <a:r>
              <a:rPr lang="ar-SA" sz="2800" b="1" kern="1200" dirty="0" smtClean="0">
                <a:solidFill>
                  <a:srgbClr val="C00000"/>
                </a:solidFill>
                <a:effectLst/>
                <a:latin typeface="Calibri" panose="020F0502020204030204" pitchFamily="34" charset="0"/>
                <a:ea typeface="+mn-ea"/>
                <a:cs typeface="Arial" panose="020B0604020202020204" pitchFamily="34" charset="0"/>
              </a:rPr>
              <a:t>قواعد التصوير بالهاتف الذكي</a:t>
            </a:r>
            <a:endParaRPr lang="en-US" dirty="0" smtClean="0">
              <a:effectLst/>
            </a:endParaRPr>
          </a:p>
        </p:txBody>
      </p:sp>
      <p:sp>
        <p:nvSpPr>
          <p:cNvPr id="2" name="מלבן 1"/>
          <p:cNvSpPr/>
          <p:nvPr/>
        </p:nvSpPr>
        <p:spPr>
          <a:xfrm>
            <a:off x="2149968" y="13752"/>
            <a:ext cx="6158108" cy="658835"/>
          </a:xfrm>
          <a:prstGeom prst="rect">
            <a:avLst/>
          </a:prstGeom>
        </p:spPr>
        <p:txBody>
          <a:bodyPr wrap="square">
            <a:spAutoFit/>
          </a:bodyPr>
          <a:lstStyle/>
          <a:p>
            <a:pPr>
              <a:lnSpc>
                <a:spcPct val="150000"/>
              </a:lnSpc>
            </a:pPr>
            <a:r>
              <a:rPr lang="ar-SA" sz="2800" b="1" dirty="0">
                <a:solidFill>
                  <a:srgbClr val="C00000"/>
                </a:solidFill>
              </a:rPr>
              <a:t>قواعد التصوير بالهاتف الذكي</a:t>
            </a:r>
            <a:endParaRPr lang="he-IL" sz="2800" dirty="0">
              <a:solidFill>
                <a:srgbClr val="C00000"/>
              </a:solidFill>
            </a:endParaRPr>
          </a:p>
        </p:txBody>
      </p:sp>
      <p:sp>
        <p:nvSpPr>
          <p:cNvPr id="4" name="מלבן 3"/>
          <p:cNvSpPr/>
          <p:nvPr/>
        </p:nvSpPr>
        <p:spPr>
          <a:xfrm>
            <a:off x="8676382" y="0"/>
            <a:ext cx="467617" cy="6858000"/>
          </a:xfrm>
          <a:prstGeom prst="rect">
            <a:avLst/>
          </a:prstGeom>
          <a:solidFill>
            <a:schemeClr val="accent5">
              <a:lumMod val="75000"/>
            </a:schemeClr>
          </a:solidFill>
          <a:ln/>
        </p:spPr>
        <p:style>
          <a:lnRef idx="0">
            <a:schemeClr val="accent6"/>
          </a:lnRef>
          <a:fillRef idx="3">
            <a:schemeClr val="accent6"/>
          </a:fillRef>
          <a:effectRef idx="3">
            <a:schemeClr val="accent6"/>
          </a:effectRef>
          <a:fontRef idx="minor">
            <a:schemeClr val="lt1"/>
          </a:fontRef>
        </p:style>
        <p:txBody>
          <a:bodyPr vert="vert270" rtlCol="1" anchor="ctr"/>
          <a:lstStyle/>
          <a:p>
            <a:pPr marL="0" lvl="1" algn="ctr">
              <a:defRPr/>
            </a:pPr>
            <a:r>
              <a:rPr lang="ar-SA" b="1" dirty="0">
                <a:solidFill>
                  <a:schemeClr val="bg1"/>
                </a:solidFill>
              </a:rPr>
              <a:t>مشاهدة الطيور بشكل حرّ</a:t>
            </a:r>
            <a:endParaRPr lang="he-IL" dirty="0"/>
          </a:p>
        </p:txBody>
      </p:sp>
      <p:pic>
        <p:nvPicPr>
          <p:cNvPr id="6" name="Picture 4" descr="http://i00.i.aliimg.com/wsphoto/v0/32298045720_1/New-Style-Wood-Hard-Back-Wooden-Case-Cover-phone-Cases-for-iphone-6-plus-font-b.jpg" title="סמארטפון"/>
          <p:cNvPicPr>
            <a:picLocks noChangeAspect="1" noChangeArrowheads="1"/>
          </p:cNvPicPr>
          <p:nvPr/>
        </p:nvPicPr>
        <p:blipFill rotWithShape="1">
          <a:blip r:embed="rId3" cstate="screen">
            <a:extLst>
              <a:ext uri="{28A0092B-C50C-407E-A947-70E740481C1C}">
                <a14:useLocalDpi xmlns:a14="http://schemas.microsoft.com/office/drawing/2010/main" val="0"/>
              </a:ext>
            </a:extLst>
          </a:blip>
          <a:srcRect/>
          <a:stretch/>
        </p:blipFill>
        <p:spPr bwMode="auto">
          <a:xfrm>
            <a:off x="393274" y="194143"/>
            <a:ext cx="1092014" cy="2374549"/>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title="&quot;&quot;"/>
          <p:cNvSpPr txBox="1"/>
          <p:nvPr/>
        </p:nvSpPr>
        <p:spPr>
          <a:xfrm>
            <a:off x="1585798" y="908720"/>
            <a:ext cx="6722278" cy="369332"/>
          </a:xfrm>
          <a:prstGeom prst="rect">
            <a:avLst/>
          </a:prstGeom>
          <a:noFill/>
        </p:spPr>
        <p:txBody>
          <a:bodyPr wrap="square" rtlCol="1">
            <a:spAutoFit/>
          </a:bodyPr>
          <a:lstStyle/>
          <a:p>
            <a:endParaRPr lang="he-IL" dirty="0"/>
          </a:p>
        </p:txBody>
      </p:sp>
      <p:sp>
        <p:nvSpPr>
          <p:cNvPr id="5" name="מלבן 4"/>
          <p:cNvSpPr/>
          <p:nvPr/>
        </p:nvSpPr>
        <p:spPr>
          <a:xfrm>
            <a:off x="323528" y="693179"/>
            <a:ext cx="8128367" cy="6709529"/>
          </a:xfrm>
          <a:prstGeom prst="rect">
            <a:avLst/>
          </a:prstGeom>
        </p:spPr>
        <p:txBody>
          <a:bodyPr wrap="square">
            <a:spAutoFit/>
          </a:bodyPr>
          <a:lstStyle/>
          <a:p>
            <a:pPr marL="342900" indent="-342900">
              <a:spcBef>
                <a:spcPts val="600"/>
              </a:spcBef>
              <a:spcAft>
                <a:spcPts val="600"/>
              </a:spcAft>
              <a:buAutoNum type="arabicPeriod"/>
            </a:pPr>
            <a:r>
              <a:rPr lang="ar-SA" sz="2000" b="1" dirty="0"/>
              <a:t>تركيز: </a:t>
            </a:r>
            <a:r>
              <a:rPr lang="ar-SA" sz="2000" dirty="0"/>
              <a:t>ركّزوا الشيء الذي ترغبون في تصويره في مركز الصورة، واتركوا</a:t>
            </a:r>
          </a:p>
          <a:p>
            <a:pPr>
              <a:spcBef>
                <a:spcPts val="600"/>
              </a:spcBef>
              <a:spcAft>
                <a:spcPts val="600"/>
              </a:spcAft>
            </a:pPr>
            <a:r>
              <a:rPr lang="ar-SA" sz="2000" dirty="0"/>
              <a:t>     "إصبعًا" وهميًّا على حافة إطار التصوير.</a:t>
            </a:r>
          </a:p>
          <a:p>
            <a:pPr>
              <a:spcBef>
                <a:spcPts val="600"/>
              </a:spcBef>
              <a:spcAft>
                <a:spcPts val="600"/>
              </a:spcAft>
            </a:pPr>
            <a:r>
              <a:rPr lang="ar-SA" sz="2000" b="1" dirty="0"/>
              <a:t>2. تثبيت</a:t>
            </a:r>
            <a:r>
              <a:rPr lang="ar-SA" sz="2000" dirty="0"/>
              <a:t>: التقط الصورة بشكل ثابت دون تحريك ذراعيك - اضغط </a:t>
            </a:r>
          </a:p>
          <a:p>
            <a:pPr>
              <a:spcBef>
                <a:spcPts val="600"/>
              </a:spcBef>
              <a:spcAft>
                <a:spcPts val="600"/>
              </a:spcAft>
            </a:pPr>
            <a:r>
              <a:rPr lang="ar-SA" sz="2000" dirty="0"/>
              <a:t>    بمرفقيك على خصرك، وتوقف عن التنفس للحظة عندما تنقر على زر الصورة.</a:t>
            </a:r>
          </a:p>
          <a:p>
            <a:pPr>
              <a:spcBef>
                <a:spcPts val="600"/>
              </a:spcBef>
              <a:spcAft>
                <a:spcPts val="600"/>
              </a:spcAft>
            </a:pPr>
            <a:r>
              <a:rPr lang="ar-SA" sz="2000" b="1" dirty="0"/>
              <a:t>3. الإضاءة: </a:t>
            </a:r>
            <a:r>
              <a:rPr lang="ar-SA" sz="2000" dirty="0"/>
              <a:t>لا تصور أمام الضوء، وإلا ستحصل على صورة مظلمة.</a:t>
            </a:r>
          </a:p>
          <a:p>
            <a:pPr>
              <a:spcBef>
                <a:spcPts val="600"/>
              </a:spcBef>
              <a:spcAft>
                <a:spcPts val="600"/>
              </a:spcAft>
            </a:pPr>
            <a:r>
              <a:rPr lang="ar-SA" sz="2000" b="1" dirty="0"/>
              <a:t>4. الحدّة (التركيز): </a:t>
            </a:r>
            <a:r>
              <a:rPr lang="ar-SA" sz="2000" dirty="0"/>
              <a:t>توجد كاميرات فيها مربع صغير، يمكنك استخدامه لتركيز ما تريد تصويره. إذا كانت الصورة حادة في هذا المربع، يُمكن التقاط صورة. من الأفضل أن تلتقط الصورة لكل غرض مرتين، على الأقل.</a:t>
            </a:r>
          </a:p>
          <a:p>
            <a:pPr>
              <a:spcBef>
                <a:spcPts val="600"/>
              </a:spcBef>
              <a:spcAft>
                <a:spcPts val="600"/>
              </a:spcAft>
            </a:pPr>
            <a:r>
              <a:rPr lang="ar-SA" sz="2000" b="1" dirty="0"/>
              <a:t>5. لا تعتمدوا على التقريب (زووم): </a:t>
            </a:r>
            <a:r>
              <a:rPr lang="ar-SA" sz="2000" dirty="0"/>
              <a:t>في التقريب الرقمي، يقوم الجهاز بتحريك </a:t>
            </a:r>
            <a:r>
              <a:rPr lang="ar-SA" sz="2000" dirty="0" err="1"/>
              <a:t>البكسل</a:t>
            </a:r>
            <a:r>
              <a:rPr lang="ar-SA" sz="2000" dirty="0"/>
              <a:t> ميكانيكيًّا بعيدًا عن بعضها البعض، ولا يضيف معلومات إلى الصورة، لذا فإن تقريب الغرض بالتقريب الرقمي يمس بجودة الصورة. من الأفضل التقاط صورة عادية، ثم قص المنطقة التي تهمكم من الصورة.</a:t>
            </a:r>
          </a:p>
          <a:p>
            <a:pPr>
              <a:spcBef>
                <a:spcPts val="600"/>
              </a:spcBef>
              <a:spcAft>
                <a:spcPts val="600"/>
              </a:spcAft>
            </a:pPr>
            <a:r>
              <a:rPr lang="ar-SA" sz="2000" b="1" dirty="0"/>
              <a:t>6. لا تعتمدوا على الفلاش (وميض الضوء): </a:t>
            </a:r>
            <a:r>
              <a:rPr lang="ar-SA" sz="2000" dirty="0"/>
              <a:t>إذا كان الفلاش مجرد مصباح أبيض ينثر الضوء الساطع حوله، فمن المحتمل أن تظهر الصورة التي تلتقطها في ظروف إضاءة محدودة بجودة منخفضة.</a:t>
            </a:r>
          </a:p>
          <a:p>
            <a:pPr>
              <a:spcBef>
                <a:spcPts val="600"/>
              </a:spcBef>
              <a:spcAft>
                <a:spcPts val="600"/>
              </a:spcAft>
            </a:pPr>
            <a:r>
              <a:rPr lang="ar-SA" sz="2000" b="1" dirty="0"/>
              <a:t>7. نظافة العدسة: </a:t>
            </a:r>
            <a:r>
              <a:rPr lang="ar-SA" sz="2000" dirty="0"/>
              <a:t>شددوا على حماية العدسة والحفاظ عليها نظيفة.</a:t>
            </a:r>
            <a:endParaRPr lang="he-IL" sz="2000" dirty="0"/>
          </a:p>
          <a:p>
            <a:pPr marL="342900" indent="-342900">
              <a:spcBef>
                <a:spcPts val="600"/>
              </a:spcBef>
              <a:spcAft>
                <a:spcPts val="600"/>
              </a:spcAft>
              <a:buFontTx/>
              <a:buAutoNum type="arabicPeriod"/>
            </a:pPr>
            <a:endParaRPr lang="en-US" sz="2000" dirty="0"/>
          </a:p>
        </p:txBody>
      </p:sp>
    </p:spTree>
    <p:extLst>
      <p:ext uri="{BB962C8B-B14F-4D97-AF65-F5344CB8AC3E}">
        <p14:creationId xmlns:p14="http://schemas.microsoft.com/office/powerpoint/2010/main" val="2731746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6" end="6"/>
                                            </p:txEl>
                                          </p:spTgt>
                                        </p:tgtEl>
                                        <p:attrNameLst>
                                          <p:attrName>style.visibility</p:attrName>
                                        </p:attrNameLst>
                                      </p:cBhvr>
                                      <p:to>
                                        <p:strVal val="visible"/>
                                      </p:to>
                                    </p:set>
                                    <p:anim calcmode="lin" valueType="num">
                                      <p:cBhvr additive="base">
                                        <p:cTn id="43"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 calcmode="lin" valueType="num">
                                      <p:cBhvr additive="base">
                                        <p:cTn id="49"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5">
                                            <p:txEl>
                                              <p:pRg st="8" end="8"/>
                                            </p:txEl>
                                          </p:spTgt>
                                        </p:tgtEl>
                                        <p:attrNameLst>
                                          <p:attrName>style.visibility</p:attrName>
                                        </p:attrNameLst>
                                      </p:cBhvr>
                                      <p:to>
                                        <p:strVal val="visible"/>
                                      </p:to>
                                    </p:set>
                                    <p:anim calcmode="lin" valueType="num">
                                      <p:cBhvr additive="base">
                                        <p:cTn id="55" dur="500" fill="hold"/>
                                        <p:tgtEl>
                                          <p:spTgt spid="5">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hidden="1"/>
          <p:cNvSpPr>
            <a:spLocks noGrp="1"/>
          </p:cNvSpPr>
          <p:nvPr>
            <p:ph type="title" idx="4294967295"/>
          </p:nvPr>
        </p:nvSpPr>
        <p:spPr/>
        <p:txBody>
          <a:bodyPr/>
          <a:lstStyle/>
          <a:p>
            <a:r>
              <a:rPr lang="en-US" sz="3200" b="1" kern="1200" dirty="0" smtClean="0">
                <a:solidFill>
                  <a:srgbClr val="C00000"/>
                </a:solidFill>
                <a:effectLst/>
                <a:latin typeface="Calibri" panose="020F0502020204030204" pitchFamily="34" charset="0"/>
                <a:ea typeface="+mn-ea"/>
                <a:cs typeface="+mn-cs"/>
              </a:rPr>
              <a:t>Keep</a:t>
            </a:r>
            <a:r>
              <a:rPr lang="he-IL" sz="3200" b="1" kern="1200" dirty="0" smtClean="0">
                <a:solidFill>
                  <a:srgbClr val="C00000"/>
                </a:solidFill>
                <a:effectLst/>
                <a:latin typeface="Calibri" panose="020F0502020204030204" pitchFamily="34" charset="0"/>
                <a:ea typeface="+mn-ea"/>
                <a:cs typeface="Calibri" panose="020F0502020204030204" pitchFamily="34" charset="0"/>
              </a:rPr>
              <a:t> – </a:t>
            </a:r>
            <a:r>
              <a:rPr lang="ar-SA" sz="3200" b="1" kern="1200" dirty="0" smtClean="0">
                <a:solidFill>
                  <a:srgbClr val="C00000"/>
                </a:solidFill>
                <a:effectLst/>
                <a:latin typeface="Calibri" panose="020F0502020204030204" pitchFamily="34" charset="0"/>
                <a:ea typeface="+mn-ea"/>
                <a:cs typeface="Arial" panose="020B0604020202020204" pitchFamily="34" charset="0"/>
              </a:rPr>
              <a:t>تطبيق</a:t>
            </a:r>
            <a:r>
              <a:rPr lang="he-IL" sz="3200" b="1" kern="1200" dirty="0" smtClean="0">
                <a:solidFill>
                  <a:srgbClr val="C00000"/>
                </a:solidFill>
                <a:effectLst/>
                <a:latin typeface="Calibri" panose="020F0502020204030204" pitchFamily="34" charset="0"/>
                <a:ea typeface="+mn-ea"/>
                <a:cs typeface="Calibri" panose="020F0502020204030204" pitchFamily="34" charset="0"/>
              </a:rPr>
              <a:t> </a:t>
            </a:r>
            <a:r>
              <a:rPr lang="en-US" sz="3200" b="1" kern="1200" dirty="0" smtClean="0">
                <a:solidFill>
                  <a:srgbClr val="C00000"/>
                </a:solidFill>
                <a:effectLst/>
                <a:latin typeface="Calibri" panose="020F0502020204030204" pitchFamily="34" charset="0"/>
                <a:ea typeface="+mn-ea"/>
                <a:cs typeface="+mn-cs"/>
              </a:rPr>
              <a:t>google</a:t>
            </a:r>
            <a:endParaRPr lang="en-US" dirty="0"/>
          </a:p>
        </p:txBody>
      </p:sp>
      <p:sp>
        <p:nvSpPr>
          <p:cNvPr id="2" name="מלבן 1"/>
          <p:cNvSpPr/>
          <p:nvPr/>
        </p:nvSpPr>
        <p:spPr>
          <a:xfrm>
            <a:off x="1547664" y="380120"/>
            <a:ext cx="6768752" cy="1877437"/>
          </a:xfrm>
          <a:prstGeom prst="rect">
            <a:avLst/>
          </a:prstGeom>
        </p:spPr>
        <p:txBody>
          <a:bodyPr wrap="square">
            <a:spAutoFit/>
          </a:bodyPr>
          <a:lstStyle/>
          <a:p>
            <a:r>
              <a:rPr lang="en-US" sz="3200" b="1" dirty="0">
                <a:solidFill>
                  <a:srgbClr val="C00000"/>
                </a:solidFill>
              </a:rPr>
              <a:t>Keep</a:t>
            </a:r>
            <a:r>
              <a:rPr lang="he-IL" sz="3200" b="1" dirty="0">
                <a:solidFill>
                  <a:srgbClr val="C00000"/>
                </a:solidFill>
              </a:rPr>
              <a:t> – </a:t>
            </a:r>
            <a:r>
              <a:rPr lang="ar-SA" sz="3200" b="1" dirty="0">
                <a:solidFill>
                  <a:srgbClr val="C00000"/>
                </a:solidFill>
              </a:rPr>
              <a:t>تطبيق</a:t>
            </a:r>
            <a:r>
              <a:rPr lang="he-IL" sz="3200" b="1" dirty="0">
                <a:solidFill>
                  <a:srgbClr val="C00000"/>
                </a:solidFill>
              </a:rPr>
              <a:t> </a:t>
            </a:r>
            <a:r>
              <a:rPr lang="en-US" sz="3200" b="1" dirty="0">
                <a:solidFill>
                  <a:srgbClr val="C00000"/>
                </a:solidFill>
              </a:rPr>
              <a:t>google</a:t>
            </a:r>
            <a:br>
              <a:rPr lang="en-US" sz="3200" b="1" dirty="0">
                <a:solidFill>
                  <a:srgbClr val="C00000"/>
                </a:solidFill>
              </a:rPr>
            </a:br>
            <a:r>
              <a:rPr lang="ar-SA" sz="2800" b="1" dirty="0">
                <a:solidFill>
                  <a:srgbClr val="C00000"/>
                </a:solidFill>
              </a:rPr>
              <a:t>تطبيق ملاحظات لتوثيق مشاهدة ميدانية</a:t>
            </a:r>
          </a:p>
          <a:p>
            <a:r>
              <a:rPr lang="ar-SA" sz="2800" b="1" dirty="0">
                <a:solidFill>
                  <a:srgbClr val="C00000"/>
                </a:solidFill>
              </a:rPr>
              <a:t> على الهاتف الخلوي باستخدام: نص، صوت</a:t>
            </a:r>
          </a:p>
          <a:p>
            <a:r>
              <a:rPr lang="ar-SA" sz="2800" b="1" dirty="0">
                <a:solidFill>
                  <a:srgbClr val="C00000"/>
                </a:solidFill>
              </a:rPr>
              <a:t> وصورة بالتزامن مع </a:t>
            </a:r>
            <a:r>
              <a:rPr lang="en-US" sz="2800" b="1" dirty="0">
                <a:solidFill>
                  <a:srgbClr val="C00000"/>
                </a:solidFill>
              </a:rPr>
              <a:t>Google Drive</a:t>
            </a:r>
            <a:endParaRPr lang="he-IL" sz="2400" dirty="0">
              <a:solidFill>
                <a:srgbClr val="C00000"/>
              </a:solidFill>
            </a:endParaRPr>
          </a:p>
        </p:txBody>
      </p:sp>
      <p:sp>
        <p:nvSpPr>
          <p:cNvPr id="4" name="Rectangle 1"/>
          <p:cNvSpPr>
            <a:spLocks noChangeArrowheads="1"/>
          </p:cNvSpPr>
          <p:nvPr/>
        </p:nvSpPr>
        <p:spPr bwMode="auto">
          <a:xfrm>
            <a:off x="617224" y="2243854"/>
            <a:ext cx="7704856" cy="4671036"/>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268203" tIns="179331" rIns="268203" bIns="179331" numCol="1" anchor="ctr" anchorCtr="0" compatLnSpc="1">
            <a:prstTxWarp prst="textNoShape">
              <a:avLst/>
            </a:prstTxWarp>
            <a:spAutoFit/>
          </a:bodyPr>
          <a:lstStyle>
            <a:lvl1pPr algn="l" rtl="0" eaLnBrk="0" fontAlgn="base" hangingPunct="0">
              <a:spcBef>
                <a:spcPct val="0"/>
              </a:spcBef>
              <a:spcAft>
                <a:spcPct val="0"/>
              </a:spcAft>
              <a:defRPr>
                <a:solidFill>
                  <a:schemeClr val="tx1"/>
                </a:solidFill>
                <a:latin typeface="Arial" panose="020B0604020202020204" pitchFamily="34" charset="0"/>
              </a:defRPr>
            </a:lvl1pPr>
            <a:lvl2pPr algn="l" rtl="0" eaLnBrk="0" fontAlgn="base" hangingPunct="0">
              <a:spcBef>
                <a:spcPct val="0"/>
              </a:spcBef>
              <a:spcAft>
                <a:spcPct val="0"/>
              </a:spcAft>
              <a:defRPr>
                <a:solidFill>
                  <a:schemeClr val="tx1"/>
                </a:solidFill>
                <a:latin typeface="Arial" panose="020B0604020202020204" pitchFamily="34" charset="0"/>
              </a:defRPr>
            </a:lvl2pPr>
            <a:lvl3pPr algn="l" rtl="0" eaLnBrk="0" fontAlgn="base" hangingPunct="0">
              <a:spcBef>
                <a:spcPct val="0"/>
              </a:spcBef>
              <a:spcAft>
                <a:spcPct val="0"/>
              </a:spcAft>
              <a:defRPr>
                <a:solidFill>
                  <a:schemeClr val="tx1"/>
                </a:solidFill>
                <a:latin typeface="Arial" panose="020B0604020202020204" pitchFamily="34" charset="0"/>
              </a:defRPr>
            </a:lvl3pPr>
            <a:lvl4pPr algn="l" rtl="0" eaLnBrk="0" fontAlgn="base" hangingPunct="0">
              <a:spcBef>
                <a:spcPct val="0"/>
              </a:spcBef>
              <a:spcAft>
                <a:spcPct val="0"/>
              </a:spcAft>
              <a:defRPr>
                <a:solidFill>
                  <a:schemeClr val="tx1"/>
                </a:solidFill>
                <a:latin typeface="Arial" panose="020B0604020202020204" pitchFamily="34" charset="0"/>
              </a:defRPr>
            </a:lvl4pPr>
            <a:lvl5pPr algn="l" rtl="0" eaLnBrk="0" fontAlgn="base" hangingPunct="0">
              <a:spcBef>
                <a:spcPct val="0"/>
              </a:spcBef>
              <a:spcAft>
                <a:spcPct val="0"/>
              </a:spcAft>
              <a:defRPr>
                <a:solidFill>
                  <a:schemeClr val="tx1"/>
                </a:solidFill>
                <a:latin typeface="Arial" panose="020B0604020202020204" pitchFamily="34" charset="0"/>
              </a:defRPr>
            </a:lvl5pPr>
            <a:lvl6pPr algn="l" rtl="0" eaLnBrk="0" fontAlgn="base" hangingPunct="0">
              <a:spcBef>
                <a:spcPct val="0"/>
              </a:spcBef>
              <a:spcAft>
                <a:spcPct val="0"/>
              </a:spcAft>
              <a:defRPr>
                <a:solidFill>
                  <a:schemeClr val="tx1"/>
                </a:solidFill>
                <a:latin typeface="Arial" panose="020B0604020202020204" pitchFamily="34" charset="0"/>
              </a:defRPr>
            </a:lvl6pPr>
            <a:lvl7pPr algn="l" rtl="0" eaLnBrk="0" fontAlgn="base" hangingPunct="0">
              <a:spcBef>
                <a:spcPct val="0"/>
              </a:spcBef>
              <a:spcAft>
                <a:spcPct val="0"/>
              </a:spcAft>
              <a:defRPr>
                <a:solidFill>
                  <a:schemeClr val="tx1"/>
                </a:solidFill>
                <a:latin typeface="Arial" panose="020B0604020202020204" pitchFamily="34" charset="0"/>
              </a:defRPr>
            </a:lvl7pPr>
            <a:lvl8pPr algn="l" rtl="0" eaLnBrk="0" fontAlgn="base" hangingPunct="0">
              <a:spcBef>
                <a:spcPct val="0"/>
              </a:spcBef>
              <a:spcAft>
                <a:spcPct val="0"/>
              </a:spcAft>
              <a:defRPr>
                <a:solidFill>
                  <a:schemeClr val="tx1"/>
                </a:solidFill>
                <a:latin typeface="Arial" panose="020B0604020202020204" pitchFamily="34" charset="0"/>
              </a:defRPr>
            </a:lvl8pPr>
            <a:lvl9pPr algn="l" rtl="0" eaLnBrk="0" fontAlgn="base" hangingPunct="0">
              <a:spcBef>
                <a:spcPct val="0"/>
              </a:spcBef>
              <a:spcAft>
                <a:spcPct val="0"/>
              </a:spcAft>
              <a:defRPr>
                <a:solidFill>
                  <a:schemeClr val="tx1"/>
                </a:solidFill>
                <a:latin typeface="Arial" panose="020B0604020202020204" pitchFamily="34" charset="0"/>
              </a:defRPr>
            </a:lvl9pPr>
          </a:lstStyle>
          <a:p>
            <a:pPr lvl="0" algn="r" rtl="1"/>
            <a:r>
              <a:rPr lang="ar-SA" altLang="he-IL" sz="2000" dirty="0">
                <a:latin typeface="Alef Hebrew"/>
              </a:rPr>
              <a:t>يُتيح للمستخدمين كتابة ملاحظات، تذكير وأفكار بطريقة سهلة وفي متناول اليد، ولكنه ينشئ أيضًا "قائمة الفحص"، بما في ذلك صور وتسجيلات.</a:t>
            </a:r>
            <a:endParaRPr lang="he-IL" altLang="he-IL" sz="2000" dirty="0">
              <a:latin typeface="Alef Hebrew"/>
            </a:endParaRPr>
          </a:p>
          <a:p>
            <a:pPr lvl="0" algn="r" rtl="1"/>
            <a:r>
              <a:rPr lang="he-IL" altLang="he-IL" sz="2000" dirty="0">
                <a:latin typeface="Alef Hebrew"/>
              </a:rPr>
              <a:t> </a:t>
            </a:r>
            <a:r>
              <a:rPr lang="ar-SA" altLang="he-IL" sz="2000" dirty="0">
                <a:latin typeface="Alef Hebrew"/>
              </a:rPr>
              <a:t>يتمّ تخزين جميع المعلومات على </a:t>
            </a:r>
            <a:r>
              <a:rPr lang="en-US" altLang="he-IL" sz="2000" dirty="0">
                <a:latin typeface="Alef Hebrew"/>
              </a:rPr>
              <a:t>Google Drive ، </a:t>
            </a:r>
            <a:r>
              <a:rPr lang="ar-SA" altLang="he-IL" sz="2000" dirty="0">
                <a:latin typeface="Alef Hebrew"/>
              </a:rPr>
              <a:t>الخدمة السحابية من </a:t>
            </a:r>
            <a:r>
              <a:rPr lang="en-US" altLang="he-IL" sz="2000" dirty="0">
                <a:latin typeface="Alef Hebrew"/>
              </a:rPr>
              <a:t>Google ، </a:t>
            </a:r>
            <a:r>
              <a:rPr lang="ar-SA" altLang="he-IL" sz="2000" dirty="0">
                <a:latin typeface="Alef Hebrew"/>
              </a:rPr>
              <a:t>وتكون متزامنة مع جميع الأجهزة المحمولة للمستخدم</a:t>
            </a:r>
            <a:r>
              <a:rPr lang="he-IL" altLang="he-IL" sz="2000" dirty="0">
                <a:latin typeface="Alef Hebrew"/>
              </a:rPr>
              <a:t>.</a:t>
            </a:r>
            <a:r>
              <a:rPr kumimoji="0" lang="he-IL" altLang="he-IL" sz="2000" i="0" strike="noStrike" cap="none" normalizeH="0" dirty="0">
                <a:ln>
                  <a:noFill/>
                </a:ln>
                <a:effectLst/>
                <a:latin typeface="Alef Hebrew"/>
                <a:cs typeface="Arial" panose="020B0604020202020204" pitchFamily="34" charset="0"/>
              </a:rPr>
              <a:t> </a:t>
            </a:r>
            <a:r>
              <a:rPr kumimoji="0" lang="en-US" altLang="he-IL" sz="2000" i="0" strike="noStrike" cap="none" normalizeH="0" dirty="0">
                <a:ln>
                  <a:noFill/>
                </a:ln>
                <a:effectLst/>
                <a:latin typeface="Alef Hebrew"/>
                <a:cs typeface="Arial" panose="020B0604020202020204" pitchFamily="34" charset="0"/>
              </a:rPr>
              <a:t/>
            </a:r>
            <a:br>
              <a:rPr kumimoji="0" lang="en-US" altLang="he-IL" sz="2000" i="0" strike="noStrike" cap="none" normalizeH="0" dirty="0">
                <a:ln>
                  <a:noFill/>
                </a:ln>
                <a:effectLst/>
                <a:latin typeface="Alef Hebrew"/>
                <a:cs typeface="Arial" panose="020B0604020202020204" pitchFamily="34" charset="0"/>
              </a:rPr>
            </a:br>
            <a:r>
              <a:rPr lang="ar-SA" altLang="he-IL" sz="2000" b="1" dirty="0">
                <a:latin typeface="Alef Hebrew"/>
              </a:rPr>
              <a:t>ما هي العمليات التي يُمكِن تنفيذها مع </a:t>
            </a:r>
            <a:r>
              <a:rPr kumimoji="0" lang="he-IL" altLang="he-IL" sz="2000" b="1" i="0" strike="noStrike" cap="none" normalizeH="0" baseline="0" dirty="0">
                <a:ln>
                  <a:noFill/>
                </a:ln>
                <a:effectLst/>
                <a:latin typeface="Alef Hebrew"/>
                <a:cs typeface="Arial" panose="020B0604020202020204" pitchFamily="34" charset="0"/>
              </a:rPr>
              <a:t> </a:t>
            </a:r>
            <a:r>
              <a:rPr kumimoji="0" lang="he-IL" altLang="he-IL" sz="2000" b="1" i="0" strike="noStrike" cap="none" normalizeH="0" baseline="0" dirty="0" err="1">
                <a:ln>
                  <a:noFill/>
                </a:ln>
                <a:effectLst/>
                <a:latin typeface="Alef Hebrew"/>
              </a:rPr>
              <a:t>Google</a:t>
            </a:r>
            <a:r>
              <a:rPr kumimoji="0" lang="he-IL" altLang="he-IL" sz="2000" b="1" i="0" strike="noStrike" cap="none" normalizeH="0" baseline="0" dirty="0">
                <a:ln>
                  <a:noFill/>
                </a:ln>
                <a:effectLst/>
                <a:latin typeface="Alef Hebrew"/>
              </a:rPr>
              <a:t> </a:t>
            </a:r>
            <a:r>
              <a:rPr kumimoji="0" lang="he-IL" altLang="he-IL" sz="2000" b="1" i="0" strike="noStrike" cap="none" normalizeH="0" baseline="0" dirty="0" err="1">
                <a:ln>
                  <a:noFill/>
                </a:ln>
                <a:effectLst/>
                <a:latin typeface="Alef Hebrew"/>
              </a:rPr>
              <a:t>keep</a:t>
            </a:r>
            <a:endParaRPr kumimoji="0" lang="he-IL" altLang="he-IL" sz="2000" b="1" i="0" strike="noStrike" cap="none" normalizeH="0" baseline="0" dirty="0">
              <a:ln>
                <a:noFill/>
              </a:ln>
              <a:effectLst/>
              <a:latin typeface="Alef Hebrew"/>
            </a:endParaRPr>
          </a:p>
          <a:p>
            <a:pPr lvl="0" algn="r" rtl="1">
              <a:buFontTx/>
              <a:buChar char="•"/>
            </a:pPr>
            <a:r>
              <a:rPr kumimoji="0" lang="he-IL" altLang="he-IL" sz="2000" b="0" i="0" u="none" strike="noStrike" cap="none" normalizeH="0" baseline="0" dirty="0">
                <a:ln>
                  <a:noFill/>
                </a:ln>
                <a:effectLst/>
                <a:latin typeface="Alef Hebrew"/>
                <a:cs typeface="Arial" panose="020B0604020202020204" pitchFamily="34" charset="0"/>
              </a:rPr>
              <a:t> </a:t>
            </a:r>
            <a:r>
              <a:rPr lang="ar-SA" altLang="he-IL" sz="2000" dirty="0">
                <a:latin typeface="Alef Hebrew"/>
              </a:rPr>
              <a:t>كتابة بسيطة</a:t>
            </a:r>
          </a:p>
          <a:p>
            <a:pPr lvl="0" algn="r" rtl="1">
              <a:buFontTx/>
              <a:buChar char="•"/>
            </a:pPr>
            <a:r>
              <a:rPr lang="ar-SA" altLang="he-IL" sz="2000" dirty="0">
                <a:latin typeface="Alef Hebrew"/>
              </a:rPr>
              <a:t> بحث بسيط</a:t>
            </a:r>
          </a:p>
          <a:p>
            <a:pPr lvl="0" algn="r" rtl="1">
              <a:buFontTx/>
              <a:buChar char="•"/>
            </a:pPr>
            <a:r>
              <a:rPr lang="ar-SA" altLang="he-IL" sz="2000" dirty="0">
                <a:latin typeface="Alef Hebrew"/>
              </a:rPr>
              <a:t> تسجيلات</a:t>
            </a:r>
          </a:p>
          <a:p>
            <a:pPr lvl="0" algn="r" rtl="1">
              <a:buFontTx/>
              <a:buChar char="•"/>
            </a:pPr>
            <a:r>
              <a:rPr lang="ar-SA" altLang="he-IL" sz="2000" dirty="0">
                <a:latin typeface="Alef Hebrew"/>
              </a:rPr>
              <a:t> إرفاق صور</a:t>
            </a:r>
          </a:p>
          <a:p>
            <a:pPr lvl="0" algn="r" rtl="1">
              <a:buFontTx/>
              <a:buChar char="•"/>
            </a:pPr>
            <a:r>
              <a:rPr lang="ar-SA" altLang="he-IL" sz="2000" dirty="0">
                <a:latin typeface="Alef Hebrew"/>
              </a:rPr>
              <a:t> تذكير أساسي</a:t>
            </a:r>
          </a:p>
          <a:p>
            <a:pPr lvl="0" algn="r" rtl="1">
              <a:buFontTx/>
              <a:buChar char="•"/>
            </a:pPr>
            <a:r>
              <a:rPr lang="ar-SA" altLang="he-IL" sz="2000" dirty="0">
                <a:latin typeface="Alef Hebrew"/>
              </a:rPr>
              <a:t> تصميم القوائم بألوان</a:t>
            </a:r>
            <a:endParaRPr lang="he-IL" altLang="he-IL" sz="2000" dirty="0">
              <a:latin typeface="Alef Hebrew"/>
            </a:endParaRPr>
          </a:p>
          <a:p>
            <a:pPr marL="0" marR="0" lvl="0" indent="0" algn="r" defTabSz="914400" rtl="1" eaLnBrk="0" fontAlgn="base" latinLnBrk="0" hangingPunct="0">
              <a:lnSpc>
                <a:spcPct val="100000"/>
              </a:lnSpc>
              <a:spcBef>
                <a:spcPct val="0"/>
              </a:spcBef>
              <a:spcAft>
                <a:spcPct val="0"/>
              </a:spcAft>
              <a:buClrTx/>
              <a:buSzTx/>
              <a:tabLst/>
            </a:pPr>
            <a:endParaRPr kumimoji="0" lang="he-IL" altLang="he-IL" sz="2000" b="0" i="0" u="none" strike="noStrike" cap="none" normalizeH="0" baseline="0" dirty="0">
              <a:ln>
                <a:noFill/>
              </a:ln>
              <a:effectLst/>
              <a:latin typeface="Alef Hebrew"/>
              <a:cs typeface="Arial" panose="020B0604020202020204" pitchFamily="34" charset="0"/>
            </a:endParaRPr>
          </a:p>
          <a:p>
            <a:pPr lvl="0" algn="r" rtl="1"/>
            <a:r>
              <a:rPr lang="ar-SA" altLang="he-IL" sz="2000" dirty="0">
                <a:latin typeface="Alef Hebrew"/>
              </a:rPr>
              <a:t>يستطيع أن يُقدّم نفسه في شكل قائمة أو في شكل أعمدة.</a:t>
            </a:r>
          </a:p>
          <a:p>
            <a:pPr lvl="0" algn="r" rtl="1"/>
            <a:r>
              <a:rPr lang="ar-SA" altLang="he-IL" sz="2000" dirty="0">
                <a:latin typeface="Alef Hebrew"/>
              </a:rPr>
              <a:t>إنه مريح للغاية ويظهر سريعًا - وهذه حسنات كبيرة</a:t>
            </a:r>
            <a:endParaRPr lang="he-IL" altLang="he-IL" sz="2000" dirty="0">
              <a:latin typeface="Alef Hebrew"/>
            </a:endParaRPr>
          </a:p>
        </p:txBody>
      </p:sp>
      <p:pic>
        <p:nvPicPr>
          <p:cNvPr id="5" name="תמונה 4" title="סמל אפליקציית google keep"/>
          <p:cNvPicPr/>
          <p:nvPr/>
        </p:nvPicPr>
        <p:blipFill>
          <a:blip r:embed="rId3" cstate="print">
            <a:extLst>
              <a:ext uri="{28A0092B-C50C-407E-A947-70E740481C1C}">
                <a14:useLocalDpi xmlns:a14="http://schemas.microsoft.com/office/drawing/2010/main" val="0"/>
              </a:ext>
            </a:extLst>
          </a:blip>
          <a:stretch>
            <a:fillRect/>
          </a:stretch>
        </p:blipFill>
        <p:spPr>
          <a:xfrm>
            <a:off x="0" y="369099"/>
            <a:ext cx="3014297" cy="1403717"/>
          </a:xfrm>
          <a:prstGeom prst="rect">
            <a:avLst/>
          </a:prstGeom>
        </p:spPr>
      </p:pic>
    </p:spTree>
    <p:extLst>
      <p:ext uri="{BB962C8B-B14F-4D97-AF65-F5344CB8AC3E}">
        <p14:creationId xmlns:p14="http://schemas.microsoft.com/office/powerpoint/2010/main" val="10107943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hidden="1"/>
          <p:cNvSpPr>
            <a:spLocks noGrp="1"/>
          </p:cNvSpPr>
          <p:nvPr>
            <p:ph type="title" idx="4294967295"/>
          </p:nvPr>
        </p:nvSpPr>
        <p:spPr/>
        <p:txBody>
          <a:bodyPr/>
          <a:lstStyle/>
          <a:p>
            <a:r>
              <a:rPr lang="ar-SA" sz="3200" b="1" kern="1200" dirty="0" smtClean="0">
                <a:solidFill>
                  <a:srgbClr val="000000"/>
                </a:solidFill>
                <a:effectLst/>
                <a:latin typeface="Calibri" panose="020F0502020204030204" pitchFamily="34" charset="0"/>
                <a:ea typeface="+mn-ea"/>
                <a:cs typeface="Arial" panose="020B0604020202020204" pitchFamily="34" charset="0"/>
              </a:rPr>
              <a:t>استخدام تطبيقات في الهواتف الذكية </a:t>
            </a:r>
            <a:endParaRPr lang="en-US" dirty="0"/>
          </a:p>
        </p:txBody>
      </p:sp>
      <p:sp>
        <p:nvSpPr>
          <p:cNvPr id="3" name="Rectangle 2" title="&quot;&quot;"/>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4" name="Rectangle 3" title="&quot;&quot;"/>
          <p:cNvSpPr>
            <a:spLocks noChangeArrowheads="1"/>
          </p:cNvSpPr>
          <p:nvPr/>
        </p:nvSpPr>
        <p:spPr bwMode="auto">
          <a:xfrm>
            <a:off x="0" y="20808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altLang="he-IL" sz="1800" b="0" i="0" u="none" strike="noStrike" cap="none" normalizeH="0" baseline="0">
              <a:ln>
                <a:noFill/>
              </a:ln>
              <a:solidFill>
                <a:schemeClr val="tx1"/>
              </a:solidFill>
              <a:effectLst/>
              <a:latin typeface="Arial" pitchFamily="34" charset="0"/>
              <a:cs typeface="Arial" pitchFamily="34" charset="0"/>
            </a:endParaRPr>
          </a:p>
        </p:txBody>
      </p:sp>
      <p:sp>
        <p:nvSpPr>
          <p:cNvPr id="24" name="מלבן 23"/>
          <p:cNvSpPr/>
          <p:nvPr/>
        </p:nvSpPr>
        <p:spPr>
          <a:xfrm>
            <a:off x="8676382" y="0"/>
            <a:ext cx="467617" cy="6858000"/>
          </a:xfrm>
          <a:prstGeom prst="rect">
            <a:avLst/>
          </a:prstGeom>
          <a:ln/>
        </p:spPr>
        <p:style>
          <a:lnRef idx="0">
            <a:schemeClr val="accent6"/>
          </a:lnRef>
          <a:fillRef idx="3">
            <a:schemeClr val="accent6"/>
          </a:fillRef>
          <a:effectRef idx="3">
            <a:schemeClr val="accent6"/>
          </a:effectRef>
          <a:fontRef idx="minor">
            <a:schemeClr val="lt1"/>
          </a:fontRef>
        </p:style>
        <p:txBody>
          <a:bodyPr vert="vert270" rtlCol="1" anchor="ctr"/>
          <a:lstStyle/>
          <a:p>
            <a:pPr marL="0" lvl="1" algn="ctr">
              <a:defRPr/>
            </a:pPr>
            <a:r>
              <a:rPr lang="he-IL" b="1" dirty="0">
                <a:solidFill>
                  <a:schemeClr val="bg1"/>
                </a:solidFill>
              </a:rPr>
              <a:t>הכנה לתצפית</a:t>
            </a:r>
            <a:endParaRPr lang="he-IL" sz="2000" b="1" dirty="0">
              <a:solidFill>
                <a:schemeClr val="bg1"/>
              </a:solidFill>
            </a:endParaRPr>
          </a:p>
          <a:p>
            <a:pPr algn="ctr">
              <a:defRPr/>
            </a:pPr>
            <a:endParaRPr lang="he-IL" dirty="0"/>
          </a:p>
        </p:txBody>
      </p:sp>
      <p:pic>
        <p:nvPicPr>
          <p:cNvPr id="22" name="Picture 9" title="סמל אפליקציית סרגל"/>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896535" y="1106071"/>
            <a:ext cx="1129405" cy="12882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5" name="מלבן 24"/>
          <p:cNvSpPr/>
          <p:nvPr/>
        </p:nvSpPr>
        <p:spPr>
          <a:xfrm>
            <a:off x="6792363" y="1700808"/>
            <a:ext cx="1513556" cy="461665"/>
          </a:xfrm>
          <a:prstGeom prst="rect">
            <a:avLst/>
          </a:prstGeom>
        </p:spPr>
        <p:txBody>
          <a:bodyPr wrap="none">
            <a:spAutoFit/>
          </a:bodyPr>
          <a:lstStyle/>
          <a:p>
            <a:r>
              <a:rPr lang="ar-SA" sz="2400" b="1" dirty="0">
                <a:solidFill>
                  <a:srgbClr val="C00000"/>
                </a:solidFill>
              </a:rPr>
              <a:t>مسطرة قياس</a:t>
            </a:r>
            <a:endParaRPr lang="he-IL" sz="2400" dirty="0"/>
          </a:p>
        </p:txBody>
      </p:sp>
      <p:sp>
        <p:nvSpPr>
          <p:cNvPr id="2" name="מלבן 1"/>
          <p:cNvSpPr/>
          <p:nvPr/>
        </p:nvSpPr>
        <p:spPr>
          <a:xfrm>
            <a:off x="1748243" y="1811692"/>
            <a:ext cx="2093843" cy="461665"/>
          </a:xfrm>
          <a:prstGeom prst="rect">
            <a:avLst/>
          </a:prstGeom>
        </p:spPr>
        <p:txBody>
          <a:bodyPr wrap="none">
            <a:spAutoFit/>
          </a:bodyPr>
          <a:lstStyle/>
          <a:p>
            <a:r>
              <a:rPr lang="ar-SA" sz="2400" b="1" dirty="0">
                <a:solidFill>
                  <a:srgbClr val="C00000"/>
                </a:solidFill>
              </a:rPr>
              <a:t>جهاز تسجيل صوت</a:t>
            </a:r>
            <a:endParaRPr lang="he-IL" sz="2400" b="1" dirty="0">
              <a:solidFill>
                <a:srgbClr val="C00000"/>
              </a:solidFill>
            </a:endParaRPr>
          </a:p>
        </p:txBody>
      </p:sp>
      <p:pic>
        <p:nvPicPr>
          <p:cNvPr id="26" name="image06.png" title="סמל אפליקציית רשמקול"/>
          <p:cNvPicPr/>
          <p:nvPr/>
        </p:nvPicPr>
        <p:blipFill>
          <a:blip r:embed="rId4">
            <a:extLst>
              <a:ext uri="{28A0092B-C50C-407E-A947-70E740481C1C}">
                <a14:useLocalDpi xmlns:a14="http://schemas.microsoft.com/office/drawing/2010/main"/>
              </a:ext>
            </a:extLst>
          </a:blip>
          <a:srcRect/>
          <a:stretch>
            <a:fillRect/>
          </a:stretch>
        </p:blipFill>
        <p:spPr>
          <a:xfrm>
            <a:off x="465970" y="1210194"/>
            <a:ext cx="1115592" cy="1259792"/>
          </a:xfrm>
          <a:prstGeom prst="rect">
            <a:avLst/>
          </a:prstGeom>
          <a:ln/>
        </p:spPr>
      </p:pic>
      <p:sp>
        <p:nvSpPr>
          <p:cNvPr id="5" name="מלבן 4"/>
          <p:cNvSpPr/>
          <p:nvPr/>
        </p:nvSpPr>
        <p:spPr>
          <a:xfrm>
            <a:off x="6479593" y="2964250"/>
            <a:ext cx="1933912" cy="461665"/>
          </a:xfrm>
          <a:prstGeom prst="rect">
            <a:avLst/>
          </a:prstGeom>
        </p:spPr>
        <p:txBody>
          <a:bodyPr wrap="square">
            <a:spAutoFit/>
          </a:bodyPr>
          <a:lstStyle/>
          <a:p>
            <a:pPr algn="ctr"/>
            <a:r>
              <a:rPr lang="ar-SA" sz="2400" b="1" dirty="0">
                <a:solidFill>
                  <a:srgbClr val="C00000"/>
                </a:solidFill>
              </a:rPr>
              <a:t>عدسة مكبرة</a:t>
            </a:r>
            <a:endParaRPr lang="he-IL" b="1" dirty="0">
              <a:solidFill>
                <a:srgbClr val="C00000"/>
              </a:solidFill>
            </a:endParaRPr>
          </a:p>
        </p:txBody>
      </p:sp>
      <p:pic>
        <p:nvPicPr>
          <p:cNvPr id="27" name="image20.png" title="סמל אפליקציית זכוכית מגדלת"/>
          <p:cNvPicPr/>
          <p:nvPr/>
        </p:nvPicPr>
        <p:blipFill>
          <a:blip r:embed="rId5">
            <a:extLst>
              <a:ext uri="{28A0092B-C50C-407E-A947-70E740481C1C}">
                <a14:useLocalDpi xmlns:a14="http://schemas.microsoft.com/office/drawing/2010/main"/>
              </a:ext>
            </a:extLst>
          </a:blip>
          <a:srcRect/>
          <a:stretch>
            <a:fillRect/>
          </a:stretch>
        </p:blipFill>
        <p:spPr>
          <a:xfrm>
            <a:off x="4906059" y="2832917"/>
            <a:ext cx="1110355" cy="1185996"/>
          </a:xfrm>
          <a:prstGeom prst="rect">
            <a:avLst/>
          </a:prstGeom>
          <a:ln/>
        </p:spPr>
      </p:pic>
      <p:pic>
        <p:nvPicPr>
          <p:cNvPr id="37" name="image01.png" title="סמל אפליקציית שעון"/>
          <p:cNvPicPr/>
          <p:nvPr/>
        </p:nvPicPr>
        <p:blipFill>
          <a:blip r:embed="rId6">
            <a:extLst>
              <a:ext uri="{28A0092B-C50C-407E-A947-70E740481C1C}">
                <a14:useLocalDpi xmlns:a14="http://schemas.microsoft.com/office/drawing/2010/main"/>
              </a:ext>
            </a:extLst>
          </a:blip>
          <a:srcRect/>
          <a:stretch>
            <a:fillRect/>
          </a:stretch>
        </p:blipFill>
        <p:spPr>
          <a:xfrm>
            <a:off x="700830" y="2981634"/>
            <a:ext cx="922104" cy="1300136"/>
          </a:xfrm>
          <a:prstGeom prst="rect">
            <a:avLst/>
          </a:prstGeom>
          <a:ln/>
        </p:spPr>
      </p:pic>
      <p:sp>
        <p:nvSpPr>
          <p:cNvPr id="38" name="מלבן 37"/>
          <p:cNvSpPr/>
          <p:nvPr/>
        </p:nvSpPr>
        <p:spPr>
          <a:xfrm>
            <a:off x="2632631" y="3233693"/>
            <a:ext cx="1292341" cy="461665"/>
          </a:xfrm>
          <a:prstGeom prst="rect">
            <a:avLst/>
          </a:prstGeom>
        </p:spPr>
        <p:txBody>
          <a:bodyPr wrap="none">
            <a:spAutoFit/>
          </a:bodyPr>
          <a:lstStyle/>
          <a:p>
            <a:r>
              <a:rPr lang="ar-SA" sz="2400" b="1" dirty="0">
                <a:solidFill>
                  <a:srgbClr val="C00000"/>
                </a:solidFill>
              </a:rPr>
              <a:t>ساعة وقف</a:t>
            </a:r>
            <a:endParaRPr lang="he-IL" sz="3200" dirty="0"/>
          </a:p>
        </p:txBody>
      </p:sp>
      <p:sp>
        <p:nvSpPr>
          <p:cNvPr id="23" name="TextBox 22"/>
          <p:cNvSpPr txBox="1"/>
          <p:nvPr/>
        </p:nvSpPr>
        <p:spPr>
          <a:xfrm>
            <a:off x="2145980" y="1040071"/>
            <a:ext cx="1728192" cy="461665"/>
          </a:xfrm>
          <a:prstGeom prst="rect">
            <a:avLst/>
          </a:prstGeom>
          <a:noFill/>
        </p:spPr>
        <p:txBody>
          <a:bodyPr wrap="square" rtlCol="1">
            <a:spAutoFit/>
          </a:bodyPr>
          <a:lstStyle/>
          <a:p>
            <a:pPr algn="ctr"/>
            <a:r>
              <a:rPr lang="ar-SA" sz="2400" b="1" dirty="0" err="1">
                <a:solidFill>
                  <a:srgbClr val="0000CC"/>
                </a:solidFill>
                <a:latin typeface="Guttman Yad-Brush" panose="02010401010101010101" pitchFamily="2" charset="-79"/>
                <a:cs typeface="Guttman Yad-Brush" panose="02010401010101010101" pitchFamily="2" charset="-79"/>
              </a:rPr>
              <a:t>أندرويد</a:t>
            </a:r>
            <a:endParaRPr lang="he-IL" sz="2400" b="1" dirty="0">
              <a:solidFill>
                <a:srgbClr val="0000CC"/>
              </a:solidFill>
              <a:latin typeface="Guttman Yad-Brush" panose="02010401010101010101" pitchFamily="2" charset="-79"/>
              <a:cs typeface="Guttman Yad-Brush" panose="02010401010101010101" pitchFamily="2" charset="-79"/>
            </a:endParaRPr>
          </a:p>
        </p:txBody>
      </p:sp>
      <p:sp>
        <p:nvSpPr>
          <p:cNvPr id="32" name="מלבן 31"/>
          <p:cNvSpPr/>
          <p:nvPr/>
        </p:nvSpPr>
        <p:spPr>
          <a:xfrm>
            <a:off x="0" y="260648"/>
            <a:ext cx="8244408" cy="584775"/>
          </a:xfrm>
          <a:prstGeom prst="rect">
            <a:avLst/>
          </a:prstGeom>
        </p:spPr>
        <p:txBody>
          <a:bodyPr wrap="square">
            <a:spAutoFit/>
          </a:bodyPr>
          <a:lstStyle/>
          <a:p>
            <a:pPr algn="ctr"/>
            <a:r>
              <a:rPr lang="ar-SA" sz="3200" b="1" dirty="0"/>
              <a:t>استخدام تطبيقات في الهواتف الذكية (أمثلة)</a:t>
            </a:r>
            <a:endParaRPr lang="he-IL" sz="3200" b="1" dirty="0"/>
          </a:p>
        </p:txBody>
      </p:sp>
      <p:pic>
        <p:nvPicPr>
          <p:cNvPr id="39" name="Picture 4" title="סמל אפליקציית מפות"/>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4948360" y="5074433"/>
            <a:ext cx="1121940" cy="1402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0" name="מלבן 39"/>
          <p:cNvSpPr/>
          <p:nvPr/>
        </p:nvSpPr>
        <p:spPr>
          <a:xfrm>
            <a:off x="6740974" y="5775646"/>
            <a:ext cx="1649811" cy="461665"/>
          </a:xfrm>
          <a:prstGeom prst="rect">
            <a:avLst/>
          </a:prstGeom>
        </p:spPr>
        <p:txBody>
          <a:bodyPr wrap="none">
            <a:spAutoFit/>
          </a:bodyPr>
          <a:lstStyle/>
          <a:p>
            <a:r>
              <a:rPr lang="ar-SA" sz="2400" b="1" dirty="0">
                <a:solidFill>
                  <a:srgbClr val="C00000"/>
                </a:solidFill>
              </a:rPr>
              <a:t>خريطة (موقع)</a:t>
            </a:r>
            <a:endParaRPr lang="he-IL" sz="2400" dirty="0"/>
          </a:p>
        </p:txBody>
      </p:sp>
      <p:pic>
        <p:nvPicPr>
          <p:cNvPr id="41" name="תמונה 40" title="סמל אפליקציית GPS"/>
          <p:cNvPicPr/>
          <p:nvPr/>
        </p:nvPicPr>
        <p:blipFill>
          <a:blip r:embed="rId8">
            <a:extLst>
              <a:ext uri="{28A0092B-C50C-407E-A947-70E740481C1C}">
                <a14:useLocalDpi xmlns:a14="http://schemas.microsoft.com/office/drawing/2010/main"/>
              </a:ext>
            </a:extLst>
          </a:blip>
          <a:stretch>
            <a:fillRect/>
          </a:stretch>
        </p:blipFill>
        <p:spPr>
          <a:xfrm>
            <a:off x="568099" y="4834577"/>
            <a:ext cx="1110084" cy="1402734"/>
          </a:xfrm>
          <a:prstGeom prst="rect">
            <a:avLst/>
          </a:prstGeom>
        </p:spPr>
      </p:pic>
      <p:sp>
        <p:nvSpPr>
          <p:cNvPr id="42" name="מלבן 41"/>
          <p:cNvSpPr/>
          <p:nvPr/>
        </p:nvSpPr>
        <p:spPr>
          <a:xfrm>
            <a:off x="3214681" y="5232726"/>
            <a:ext cx="689612" cy="461665"/>
          </a:xfrm>
          <a:prstGeom prst="rect">
            <a:avLst/>
          </a:prstGeom>
        </p:spPr>
        <p:txBody>
          <a:bodyPr wrap="none">
            <a:spAutoFit/>
          </a:bodyPr>
          <a:lstStyle/>
          <a:p>
            <a:r>
              <a:rPr lang="en-US" sz="2400" b="1" dirty="0">
                <a:solidFill>
                  <a:srgbClr val="C00000"/>
                </a:solidFill>
              </a:rPr>
              <a:t>GPS</a:t>
            </a:r>
            <a:endParaRPr lang="he-IL" sz="2400" b="1" dirty="0">
              <a:solidFill>
                <a:srgbClr val="C00000"/>
              </a:solidFill>
            </a:endParaRPr>
          </a:p>
        </p:txBody>
      </p:sp>
    </p:spTree>
    <p:extLst>
      <p:ext uri="{BB962C8B-B14F-4D97-AF65-F5344CB8AC3E}">
        <p14:creationId xmlns:p14="http://schemas.microsoft.com/office/powerpoint/2010/main" val="638524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idx="4294967295"/>
          </p:nvPr>
        </p:nvSpPr>
        <p:spPr/>
        <p:txBody>
          <a:bodyPr/>
          <a:lstStyle/>
          <a:p>
            <a:pPr rtl="1" eaLnBrk="1" latinLnBrk="0" hangingPunct="1"/>
            <a:r>
              <a:rPr lang="ar-SA" sz="3600" b="1" kern="1200" dirty="0" smtClean="0">
                <a:solidFill>
                  <a:srgbClr val="C00000"/>
                </a:solidFill>
                <a:effectLst/>
                <a:latin typeface="Calibri" panose="020F0502020204030204" pitchFamily="34" charset="0"/>
                <a:ea typeface="+mn-ea"/>
                <a:cs typeface="Arial" panose="020B0604020202020204" pitchFamily="34" charset="0"/>
              </a:rPr>
              <a:t>في أي أدوات نقيس عوامل الطقس وكيف؟</a:t>
            </a:r>
            <a:endParaRPr lang="en-US" dirty="0" smtClean="0">
              <a:effectLst/>
            </a:endParaRPr>
          </a:p>
        </p:txBody>
      </p:sp>
      <p:sp>
        <p:nvSpPr>
          <p:cNvPr id="11" name="מלבן מעוגל 10"/>
          <p:cNvSpPr/>
          <p:nvPr/>
        </p:nvSpPr>
        <p:spPr>
          <a:xfrm>
            <a:off x="1781756" y="1070886"/>
            <a:ext cx="6294677" cy="1318293"/>
          </a:xfrm>
          <a:prstGeom prst="roundRect">
            <a:avLst/>
          </a:prstGeom>
          <a:ln w="38100"/>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spcAft>
                <a:spcPts val="1000"/>
              </a:spcAft>
            </a:pPr>
            <a:r>
              <a:rPr lang="ar-SA" sz="1600" b="1" dirty="0">
                <a:ea typeface="Calibri"/>
                <a:cs typeface="Arial"/>
              </a:rPr>
              <a:t>حالة الطقس</a:t>
            </a:r>
            <a:r>
              <a:rPr lang="he-IL" sz="1600" b="1" dirty="0">
                <a:effectLst/>
                <a:ea typeface="Calibri"/>
                <a:cs typeface="Arial"/>
              </a:rPr>
              <a:t>: ____________________________________</a:t>
            </a:r>
            <a:endParaRPr lang="en-US" sz="1600" dirty="0">
              <a:effectLst/>
              <a:ea typeface="Calibri"/>
              <a:cs typeface="Arial"/>
            </a:endParaRPr>
          </a:p>
          <a:p>
            <a:pPr>
              <a:spcAft>
                <a:spcPts val="1000"/>
              </a:spcAft>
            </a:pPr>
            <a:r>
              <a:rPr lang="ar-SA" sz="1600" b="1" dirty="0">
                <a:ea typeface="Calibri"/>
                <a:cs typeface="Arial"/>
              </a:rPr>
              <a:t>درجة حرارة الهواء / التربة </a:t>
            </a:r>
            <a:r>
              <a:rPr lang="he-IL" sz="1600" b="1" dirty="0">
                <a:effectLst/>
                <a:ea typeface="Calibri"/>
                <a:cs typeface="Arial"/>
              </a:rPr>
              <a:t>: _________</a:t>
            </a:r>
            <a:r>
              <a:rPr lang="ar-SA" sz="1600" b="1" dirty="0">
                <a:ea typeface="Calibri"/>
                <a:cs typeface="Arial"/>
              </a:rPr>
              <a:t> رطوبة الهواء / التربة</a:t>
            </a:r>
            <a:r>
              <a:rPr lang="he-IL" sz="1600" b="1" dirty="0">
                <a:effectLst/>
                <a:ea typeface="Calibri"/>
                <a:cs typeface="Arial"/>
              </a:rPr>
              <a:t>:__________ </a:t>
            </a:r>
            <a:r>
              <a:rPr lang="en-US" sz="1600" b="1" dirty="0">
                <a:effectLst/>
                <a:ea typeface="Calibri"/>
                <a:cs typeface="Arial"/>
              </a:rPr>
              <a:t/>
            </a:r>
            <a:br>
              <a:rPr lang="en-US" sz="1600" b="1" dirty="0">
                <a:effectLst/>
                <a:ea typeface="Calibri"/>
                <a:cs typeface="Arial"/>
              </a:rPr>
            </a:br>
            <a:r>
              <a:rPr lang="ar-SA" sz="1600" b="1" dirty="0">
                <a:ea typeface="Calibri"/>
                <a:cs typeface="Arial"/>
              </a:rPr>
              <a:t>غيوم </a:t>
            </a:r>
            <a:r>
              <a:rPr lang="he-IL" sz="1600" b="1" dirty="0">
                <a:effectLst/>
                <a:ea typeface="Calibri"/>
                <a:cs typeface="Arial"/>
              </a:rPr>
              <a:t>:____________ </a:t>
            </a:r>
            <a:r>
              <a:rPr lang="ar-SA" sz="1600" b="1" dirty="0">
                <a:ea typeface="Calibri"/>
                <a:cs typeface="Arial"/>
              </a:rPr>
              <a:t>إشعاع / إضاءة</a:t>
            </a:r>
            <a:r>
              <a:rPr lang="he-IL" sz="1600" b="1" dirty="0">
                <a:effectLst/>
                <a:ea typeface="Calibri"/>
                <a:cs typeface="Arial"/>
              </a:rPr>
              <a:t>:_________ </a:t>
            </a:r>
            <a:r>
              <a:rPr lang="en-US" sz="1600" b="1" dirty="0">
                <a:effectLst/>
                <a:ea typeface="Calibri"/>
                <a:cs typeface="Arial"/>
              </a:rPr>
              <a:t/>
            </a:r>
            <a:br>
              <a:rPr lang="en-US" sz="1600" b="1" dirty="0">
                <a:effectLst/>
                <a:ea typeface="Calibri"/>
                <a:cs typeface="Arial"/>
              </a:rPr>
            </a:br>
            <a:r>
              <a:rPr lang="ar-SA" sz="1600" b="1" dirty="0">
                <a:ea typeface="Calibri"/>
                <a:cs typeface="Arial"/>
              </a:rPr>
              <a:t>سرعة الرياح</a:t>
            </a:r>
            <a:r>
              <a:rPr lang="he-IL" sz="1600" b="1" dirty="0">
                <a:effectLst/>
                <a:ea typeface="Calibri"/>
                <a:cs typeface="Arial"/>
              </a:rPr>
              <a:t>:_______ </a:t>
            </a:r>
            <a:r>
              <a:rPr lang="ar-SA" sz="1600" b="1" dirty="0">
                <a:ea typeface="Calibri"/>
                <a:cs typeface="Arial"/>
              </a:rPr>
              <a:t>اتجاه الرياح</a:t>
            </a:r>
            <a:r>
              <a:rPr lang="he-IL" sz="1600" b="1" dirty="0">
                <a:effectLst/>
                <a:ea typeface="Calibri"/>
                <a:cs typeface="Arial"/>
              </a:rPr>
              <a:t>:________</a:t>
            </a:r>
            <a:r>
              <a:rPr lang="en-US" sz="1600" dirty="0">
                <a:effectLst/>
                <a:ea typeface="Calibri"/>
                <a:cs typeface="Arial"/>
              </a:rPr>
              <a:t> </a:t>
            </a:r>
          </a:p>
        </p:txBody>
      </p:sp>
      <p:sp>
        <p:nvSpPr>
          <p:cNvPr id="3" name="Rectangle 2" title="&quot;&quot;"/>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4" name="Rectangle 3" title="&quot;&quot;"/>
          <p:cNvSpPr>
            <a:spLocks noChangeArrowheads="1"/>
          </p:cNvSpPr>
          <p:nvPr/>
        </p:nvSpPr>
        <p:spPr bwMode="auto">
          <a:xfrm>
            <a:off x="0" y="1504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altLang="he-IL" sz="1800" b="0" i="0" u="none" strike="noStrike" cap="none" normalizeH="0" baseline="0">
              <a:ln>
                <a:noFill/>
              </a:ln>
              <a:solidFill>
                <a:schemeClr val="tx1"/>
              </a:solidFill>
              <a:effectLst/>
              <a:latin typeface="Arial" pitchFamily="34" charset="0"/>
              <a:cs typeface="Arial" pitchFamily="34" charset="0"/>
            </a:endParaRPr>
          </a:p>
        </p:txBody>
      </p:sp>
      <p:pic>
        <p:nvPicPr>
          <p:cNvPr id="5" name="תמונה 4" title="סמל אפליקציית weather2day"/>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4736727" y="3582265"/>
            <a:ext cx="2938182" cy="3092824"/>
          </a:xfrm>
          <a:prstGeom prst="rect">
            <a:avLst/>
          </a:prstGeom>
        </p:spPr>
      </p:pic>
      <p:pic>
        <p:nvPicPr>
          <p:cNvPr id="9" name="תמונה 8" title="סמל אפליקציית weather live"/>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1833389" y="3607789"/>
            <a:ext cx="2428311" cy="3142659"/>
          </a:xfrm>
          <a:prstGeom prst="rect">
            <a:avLst/>
          </a:prstGeom>
        </p:spPr>
      </p:pic>
      <p:sp>
        <p:nvSpPr>
          <p:cNvPr id="8" name="מלבן 7" title="&quot;&quot;"/>
          <p:cNvSpPr/>
          <p:nvPr/>
        </p:nvSpPr>
        <p:spPr>
          <a:xfrm>
            <a:off x="7020271" y="1194599"/>
            <a:ext cx="927323" cy="256004"/>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8676382" y="891480"/>
            <a:ext cx="467617" cy="6858000"/>
          </a:xfrm>
          <a:prstGeom prst="rect">
            <a:avLst/>
          </a:prstGeom>
          <a:ln/>
        </p:spPr>
        <p:style>
          <a:lnRef idx="0">
            <a:schemeClr val="accent6"/>
          </a:lnRef>
          <a:fillRef idx="3">
            <a:schemeClr val="accent6"/>
          </a:fillRef>
          <a:effectRef idx="3">
            <a:schemeClr val="accent6"/>
          </a:effectRef>
          <a:fontRef idx="minor">
            <a:schemeClr val="lt1"/>
          </a:fontRef>
        </p:style>
        <p:txBody>
          <a:bodyPr vert="vert270" rtlCol="1" anchor="ctr"/>
          <a:lstStyle/>
          <a:p>
            <a:pPr marL="0" lvl="1" algn="ctr">
              <a:defRPr/>
            </a:pPr>
            <a:r>
              <a:rPr lang="ar-SA" b="1" dirty="0">
                <a:solidFill>
                  <a:schemeClr val="bg1"/>
                </a:solidFill>
              </a:rPr>
              <a:t>تحضير للمشاهدة</a:t>
            </a:r>
            <a:endParaRPr lang="he-IL" dirty="0"/>
          </a:p>
        </p:txBody>
      </p:sp>
      <p:sp>
        <p:nvSpPr>
          <p:cNvPr id="13" name="מלבן 12"/>
          <p:cNvSpPr/>
          <p:nvPr/>
        </p:nvSpPr>
        <p:spPr>
          <a:xfrm>
            <a:off x="80852" y="162637"/>
            <a:ext cx="8444614" cy="646331"/>
          </a:xfrm>
          <a:prstGeom prst="rect">
            <a:avLst/>
          </a:prstGeom>
        </p:spPr>
        <p:txBody>
          <a:bodyPr wrap="square">
            <a:spAutoFit/>
          </a:bodyPr>
          <a:lstStyle/>
          <a:p>
            <a:r>
              <a:rPr lang="ar-SA" sz="3600" b="1" dirty="0">
                <a:solidFill>
                  <a:srgbClr val="C00000"/>
                </a:solidFill>
              </a:rPr>
              <a:t>في أي أدوات نقيس عوامل الطقس وكيف؟</a:t>
            </a:r>
            <a:endParaRPr lang="he-IL" sz="3600" dirty="0"/>
          </a:p>
        </p:txBody>
      </p:sp>
      <p:sp>
        <p:nvSpPr>
          <p:cNvPr id="6" name="TextBox 5"/>
          <p:cNvSpPr txBox="1"/>
          <p:nvPr/>
        </p:nvSpPr>
        <p:spPr>
          <a:xfrm>
            <a:off x="80852" y="2696921"/>
            <a:ext cx="8307572" cy="830997"/>
          </a:xfrm>
          <a:prstGeom prst="rect">
            <a:avLst/>
          </a:prstGeom>
          <a:noFill/>
        </p:spPr>
        <p:txBody>
          <a:bodyPr wrap="square" rtlCol="1">
            <a:spAutoFit/>
          </a:bodyPr>
          <a:lstStyle/>
          <a:p>
            <a:pPr algn="ctr"/>
            <a:r>
              <a:rPr lang="ar-SA" sz="2400" dirty="0">
                <a:solidFill>
                  <a:srgbClr val="C00000"/>
                </a:solidFill>
              </a:rPr>
              <a:t>حالة الطقس هو وصف عام لدرجة الحرارة، والرياح، والغيوم والأمطار السائدة في مكان معين لفترة زمنية معينة: يوم ، أسبوع ، موسم.</a:t>
            </a:r>
            <a:r>
              <a:rPr lang="he-IL" sz="2400" dirty="0">
                <a:solidFill>
                  <a:srgbClr val="C00000"/>
                </a:solidFill>
              </a:rPr>
              <a:t> </a:t>
            </a:r>
          </a:p>
        </p:txBody>
      </p:sp>
    </p:spTree>
    <p:extLst>
      <p:ext uri="{BB962C8B-B14F-4D97-AF65-F5344CB8AC3E}">
        <p14:creationId xmlns:p14="http://schemas.microsoft.com/office/powerpoint/2010/main" val="32629949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hidden="1"/>
          <p:cNvSpPr>
            <a:spLocks noGrp="1"/>
          </p:cNvSpPr>
          <p:nvPr>
            <p:ph type="title" idx="4294967295"/>
          </p:nvPr>
        </p:nvSpPr>
        <p:spPr/>
        <p:txBody>
          <a:bodyPr/>
          <a:lstStyle/>
          <a:p>
            <a:pPr rtl="1" eaLnBrk="1" latinLnBrk="0" hangingPunct="1"/>
            <a:r>
              <a:rPr lang="ar-SA" sz="2800" b="1" kern="1200" dirty="0" smtClean="0">
                <a:solidFill>
                  <a:srgbClr val="C00000"/>
                </a:solidFill>
                <a:effectLst/>
                <a:latin typeface="Calibri" panose="020F0502020204030204" pitchFamily="34" charset="0"/>
                <a:ea typeface="+mn-ea"/>
                <a:cs typeface="Arial" panose="020B0604020202020204" pitchFamily="34" charset="0"/>
              </a:rPr>
              <a:t>قياس درجة الحرارة في ميزان الحرارة المخبري</a:t>
            </a:r>
            <a:endParaRPr lang="en-US" dirty="0" smtClean="0">
              <a:effectLst/>
            </a:endParaRPr>
          </a:p>
        </p:txBody>
      </p:sp>
      <p:pic>
        <p:nvPicPr>
          <p:cNvPr id="1030" name="Picture 6" descr="מד חום 20+50X0.5- מ.כוהל"/>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a:stretch/>
        </p:blipFill>
        <p:spPr bwMode="auto">
          <a:xfrm>
            <a:off x="200124" y="2493380"/>
            <a:ext cx="4608512" cy="351358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title="&quot;&quot;"/>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4" name="Rectangle 3" title="&quot;&quot;"/>
          <p:cNvSpPr>
            <a:spLocks noChangeArrowheads="1"/>
          </p:cNvSpPr>
          <p:nvPr/>
        </p:nvSpPr>
        <p:spPr bwMode="auto">
          <a:xfrm>
            <a:off x="0" y="1504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altLang="he-IL" sz="1800" b="0" i="0" u="none" strike="noStrike" cap="none" normalizeH="0" baseline="0">
              <a:ln>
                <a:noFill/>
              </a:ln>
              <a:solidFill>
                <a:schemeClr val="tx1"/>
              </a:solidFill>
              <a:effectLst/>
              <a:latin typeface="Arial" pitchFamily="34" charset="0"/>
              <a:cs typeface="Arial" pitchFamily="34" charset="0"/>
            </a:endParaRPr>
          </a:p>
        </p:txBody>
      </p:sp>
      <p:sp>
        <p:nvSpPr>
          <p:cNvPr id="7" name="מלבן 6"/>
          <p:cNvSpPr/>
          <p:nvPr/>
        </p:nvSpPr>
        <p:spPr>
          <a:xfrm>
            <a:off x="-330919" y="1472619"/>
            <a:ext cx="8811510" cy="523220"/>
          </a:xfrm>
          <a:prstGeom prst="rect">
            <a:avLst/>
          </a:prstGeom>
        </p:spPr>
        <p:txBody>
          <a:bodyPr wrap="square">
            <a:spAutoFit/>
          </a:bodyPr>
          <a:lstStyle/>
          <a:p>
            <a:r>
              <a:rPr lang="ar-SA" sz="2800" b="1" dirty="0">
                <a:solidFill>
                  <a:srgbClr val="C00000"/>
                </a:solidFill>
              </a:rPr>
              <a:t>قياس درجة الحرارة في ميزان الحرارة المخبري</a:t>
            </a:r>
            <a:endParaRPr lang="he-IL" dirty="0"/>
          </a:p>
        </p:txBody>
      </p:sp>
      <p:sp>
        <p:nvSpPr>
          <p:cNvPr id="11" name="מלבן 10"/>
          <p:cNvSpPr/>
          <p:nvPr/>
        </p:nvSpPr>
        <p:spPr>
          <a:xfrm>
            <a:off x="8676382" y="0"/>
            <a:ext cx="467617" cy="6858000"/>
          </a:xfrm>
          <a:prstGeom prst="rect">
            <a:avLst/>
          </a:prstGeom>
          <a:ln/>
        </p:spPr>
        <p:style>
          <a:lnRef idx="0">
            <a:schemeClr val="accent6"/>
          </a:lnRef>
          <a:fillRef idx="3">
            <a:schemeClr val="accent6"/>
          </a:fillRef>
          <a:effectRef idx="3">
            <a:schemeClr val="accent6"/>
          </a:effectRef>
          <a:fontRef idx="minor">
            <a:schemeClr val="lt1"/>
          </a:fontRef>
        </p:style>
        <p:txBody>
          <a:bodyPr vert="vert270" rtlCol="1" anchor="ctr"/>
          <a:lstStyle/>
          <a:p>
            <a:pPr marL="0" lvl="1" algn="ctr">
              <a:defRPr/>
            </a:pPr>
            <a:r>
              <a:rPr lang="ar-SA" b="1" dirty="0">
                <a:solidFill>
                  <a:schemeClr val="bg1"/>
                </a:solidFill>
              </a:rPr>
              <a:t>تحضير للمشاهدة</a:t>
            </a:r>
            <a:endParaRPr lang="he-IL" dirty="0"/>
          </a:p>
          <a:p>
            <a:pPr algn="ctr">
              <a:defRPr/>
            </a:pPr>
            <a:endParaRPr lang="he-IL" dirty="0"/>
          </a:p>
        </p:txBody>
      </p:sp>
      <p:sp>
        <p:nvSpPr>
          <p:cNvPr id="5" name="מלבן 4"/>
          <p:cNvSpPr/>
          <p:nvPr/>
        </p:nvSpPr>
        <p:spPr>
          <a:xfrm>
            <a:off x="3851920" y="2033957"/>
            <a:ext cx="4828095" cy="4893647"/>
          </a:xfrm>
          <a:prstGeom prst="rect">
            <a:avLst/>
          </a:prstGeom>
        </p:spPr>
        <p:txBody>
          <a:bodyPr wrap="square">
            <a:spAutoFit/>
          </a:bodyPr>
          <a:lstStyle/>
          <a:p>
            <a:r>
              <a:rPr lang="ar-SA" sz="2400" b="1" dirty="0">
                <a:solidFill>
                  <a:srgbClr val="C00000"/>
                </a:solidFill>
              </a:rPr>
              <a:t>درجة حرارة الهواء بدرجات مئوية </a:t>
            </a:r>
            <a:r>
              <a:rPr lang="he-IL" sz="2400" dirty="0"/>
              <a:t> </a:t>
            </a:r>
          </a:p>
          <a:p>
            <a:r>
              <a:rPr lang="ar-SA" sz="2400" dirty="0"/>
              <a:t>نقيس بواسطة ميزان حرارة كحولي </a:t>
            </a:r>
          </a:p>
          <a:p>
            <a:r>
              <a:rPr lang="ar-SA" sz="2400" dirty="0"/>
              <a:t>مثبت في </a:t>
            </a:r>
            <a:r>
              <a:rPr lang="ar-SA" sz="2400" b="1" dirty="0"/>
              <a:t>الظل</a:t>
            </a:r>
            <a:r>
              <a:rPr lang="ar-SA" sz="2400" dirty="0"/>
              <a:t> لمدة دقيقتين تقريبًا. </a:t>
            </a:r>
            <a:endParaRPr lang="he-IL" sz="2400" dirty="0"/>
          </a:p>
          <a:p>
            <a:r>
              <a:rPr lang="ar-SA" sz="2400" dirty="0"/>
              <a:t>يجب القياس في مكان وجود الكائنات </a:t>
            </a:r>
          </a:p>
          <a:p>
            <a:r>
              <a:rPr lang="ar-SA" sz="2400" dirty="0"/>
              <a:t>الحية (الهواء، سطح التربة...)</a:t>
            </a:r>
            <a:endParaRPr lang="he-IL" sz="2400" dirty="0"/>
          </a:p>
          <a:p>
            <a:r>
              <a:rPr lang="ar-SA" sz="2400" b="1" dirty="0">
                <a:solidFill>
                  <a:srgbClr val="C00000"/>
                </a:solidFill>
              </a:rPr>
              <a:t>درجة حرارة التربة</a:t>
            </a:r>
          </a:p>
          <a:p>
            <a:r>
              <a:rPr lang="ar-SA" sz="2400" b="1" dirty="0">
                <a:solidFill>
                  <a:srgbClr val="C00000"/>
                </a:solidFill>
              </a:rPr>
              <a:t> </a:t>
            </a:r>
            <a:r>
              <a:rPr lang="ar-SA" sz="2400" dirty="0"/>
              <a:t>نقيس من خلال تلامس مقياس درجة</a:t>
            </a:r>
          </a:p>
          <a:p>
            <a:r>
              <a:rPr lang="ar-SA" sz="2400" dirty="0"/>
              <a:t>الحرارة بالتربة، بحيث نضع قطعة </a:t>
            </a:r>
            <a:r>
              <a:rPr lang="ar-SA" sz="2400" dirty="0" err="1"/>
              <a:t>كلكار</a:t>
            </a:r>
            <a:endParaRPr lang="ar-SA" sz="2400" dirty="0"/>
          </a:p>
          <a:p>
            <a:r>
              <a:rPr lang="ar-SA" sz="2400" dirty="0"/>
              <a:t>مع فتحة في الجزء الملامس للتربة، أو</a:t>
            </a:r>
          </a:p>
          <a:p>
            <a:r>
              <a:rPr lang="ar-SA" sz="2400" dirty="0"/>
              <a:t> إدخال مقياس درجة الحرارة في الطبقة</a:t>
            </a:r>
          </a:p>
          <a:p>
            <a:r>
              <a:rPr lang="ar-SA" sz="2400" dirty="0"/>
              <a:t> العليا من التربة.</a:t>
            </a:r>
            <a:r>
              <a:rPr lang="en-US" sz="2400" dirty="0"/>
              <a:t/>
            </a:r>
            <a:br>
              <a:rPr lang="en-US" sz="2400" dirty="0"/>
            </a:br>
            <a:r>
              <a:rPr lang="ar-SA" sz="2400" dirty="0"/>
              <a:t>يجب قياس درجة حرارة الأرض في </a:t>
            </a:r>
            <a:r>
              <a:rPr lang="ar-SA" sz="2400" b="1" dirty="0"/>
              <a:t>الظل والشمس</a:t>
            </a:r>
            <a:endParaRPr lang="he-IL" sz="2400" b="1" dirty="0"/>
          </a:p>
        </p:txBody>
      </p:sp>
      <p:sp>
        <p:nvSpPr>
          <p:cNvPr id="2" name="AutoShape 2" descr="תוצאת תמונה עבור טרמומטר למעבדה"/>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6" name="AutoShape 4" descr="תוצאת תמונה עבור טרמומטר למעבדה"/>
          <p:cNvSpPr>
            <a:spLocks noChangeAspect="1" noChangeArrowheads="1"/>
          </p:cNvSpPr>
          <p:nvPr/>
        </p:nvSpPr>
        <p:spPr bwMode="auto">
          <a:xfrm>
            <a:off x="9075738"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8" name="TextBox 7"/>
          <p:cNvSpPr txBox="1"/>
          <p:nvPr/>
        </p:nvSpPr>
        <p:spPr>
          <a:xfrm>
            <a:off x="20705" y="2967465"/>
            <a:ext cx="2592288" cy="1200329"/>
          </a:xfrm>
          <a:prstGeom prst="rect">
            <a:avLst/>
          </a:prstGeom>
          <a:noFill/>
        </p:spPr>
        <p:txBody>
          <a:bodyPr wrap="square" rtlCol="1">
            <a:spAutoFit/>
          </a:bodyPr>
          <a:lstStyle/>
          <a:p>
            <a:r>
              <a:rPr lang="ar-SA" sz="2400" dirty="0"/>
              <a:t>عندما نمسك ميزان الحرارة لا نلمس خزان الكحول</a:t>
            </a:r>
            <a:endParaRPr lang="he-IL" sz="2400" dirty="0"/>
          </a:p>
        </p:txBody>
      </p:sp>
      <p:cxnSp>
        <p:nvCxnSpPr>
          <p:cNvPr id="15" name="מחבר חץ ישר 14" title="&quot;&quot;"/>
          <p:cNvCxnSpPr/>
          <p:nvPr/>
        </p:nvCxnSpPr>
        <p:spPr>
          <a:xfrm flipH="1">
            <a:off x="727727" y="3898844"/>
            <a:ext cx="432048" cy="1549851"/>
          </a:xfrm>
          <a:prstGeom prst="straightConnector1">
            <a:avLst/>
          </a:prstGeom>
          <a:ln w="28575">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7" name="מלבן מעוגל 16"/>
          <p:cNvSpPr/>
          <p:nvPr/>
        </p:nvSpPr>
        <p:spPr>
          <a:xfrm>
            <a:off x="2266007" y="172977"/>
            <a:ext cx="6294677" cy="1318293"/>
          </a:xfrm>
          <a:prstGeom prst="roundRect">
            <a:avLst/>
          </a:prstGeom>
          <a:ln w="38100"/>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spcAft>
                <a:spcPts val="1000"/>
              </a:spcAft>
            </a:pPr>
            <a:r>
              <a:rPr lang="ar-SA" sz="1600" b="1" dirty="0">
                <a:ea typeface="Calibri"/>
                <a:cs typeface="Arial"/>
              </a:rPr>
              <a:t>حالة الطقس</a:t>
            </a:r>
            <a:r>
              <a:rPr lang="he-IL" sz="1600" b="1" dirty="0">
                <a:effectLst/>
                <a:ea typeface="Calibri"/>
                <a:cs typeface="Arial"/>
              </a:rPr>
              <a:t>: ____________________________________</a:t>
            </a:r>
            <a:endParaRPr lang="en-US" sz="1600" dirty="0">
              <a:effectLst/>
              <a:ea typeface="Calibri"/>
              <a:cs typeface="Arial"/>
            </a:endParaRPr>
          </a:p>
          <a:p>
            <a:pPr>
              <a:spcAft>
                <a:spcPts val="1000"/>
              </a:spcAft>
            </a:pPr>
            <a:r>
              <a:rPr lang="ar-SA" sz="1600" b="1" dirty="0">
                <a:ea typeface="Calibri"/>
                <a:cs typeface="Arial"/>
              </a:rPr>
              <a:t>درجة حرارة الهواء / التربة </a:t>
            </a:r>
            <a:r>
              <a:rPr lang="he-IL" sz="1600" b="1" dirty="0">
                <a:effectLst/>
                <a:ea typeface="Calibri"/>
                <a:cs typeface="Arial"/>
              </a:rPr>
              <a:t>: _________</a:t>
            </a:r>
            <a:r>
              <a:rPr lang="ar-SA" sz="1600" b="1" dirty="0">
                <a:ea typeface="Calibri"/>
                <a:cs typeface="Arial"/>
              </a:rPr>
              <a:t> رطوبة الهواء / التربة</a:t>
            </a:r>
            <a:r>
              <a:rPr lang="he-IL" sz="1600" b="1" dirty="0">
                <a:effectLst/>
                <a:ea typeface="Calibri"/>
                <a:cs typeface="Arial"/>
              </a:rPr>
              <a:t>:__________ </a:t>
            </a:r>
            <a:r>
              <a:rPr lang="en-US" sz="1600" b="1" dirty="0">
                <a:effectLst/>
                <a:ea typeface="Calibri"/>
                <a:cs typeface="Arial"/>
              </a:rPr>
              <a:t/>
            </a:r>
            <a:br>
              <a:rPr lang="en-US" sz="1600" b="1" dirty="0">
                <a:effectLst/>
                <a:ea typeface="Calibri"/>
                <a:cs typeface="Arial"/>
              </a:rPr>
            </a:br>
            <a:r>
              <a:rPr lang="ar-SA" sz="1600" b="1" dirty="0">
                <a:ea typeface="Calibri"/>
                <a:cs typeface="Arial"/>
              </a:rPr>
              <a:t>غيوم </a:t>
            </a:r>
            <a:r>
              <a:rPr lang="he-IL" sz="1600" b="1" dirty="0">
                <a:effectLst/>
                <a:ea typeface="Calibri"/>
                <a:cs typeface="Arial"/>
              </a:rPr>
              <a:t>:____________ </a:t>
            </a:r>
            <a:r>
              <a:rPr lang="ar-SA" sz="1600" b="1" dirty="0">
                <a:ea typeface="Calibri"/>
                <a:cs typeface="Arial"/>
              </a:rPr>
              <a:t>إشعاع / إضاءة</a:t>
            </a:r>
            <a:r>
              <a:rPr lang="he-IL" sz="1600" b="1" dirty="0">
                <a:effectLst/>
                <a:ea typeface="Calibri"/>
                <a:cs typeface="Arial"/>
              </a:rPr>
              <a:t>:_________ </a:t>
            </a:r>
            <a:r>
              <a:rPr lang="en-US" sz="1600" b="1" dirty="0">
                <a:effectLst/>
                <a:ea typeface="Calibri"/>
                <a:cs typeface="Arial"/>
              </a:rPr>
              <a:t/>
            </a:r>
            <a:br>
              <a:rPr lang="en-US" sz="1600" b="1" dirty="0">
                <a:effectLst/>
                <a:ea typeface="Calibri"/>
                <a:cs typeface="Arial"/>
              </a:rPr>
            </a:br>
            <a:r>
              <a:rPr lang="ar-SA" sz="1600" b="1" dirty="0">
                <a:ea typeface="Calibri"/>
                <a:cs typeface="Arial"/>
              </a:rPr>
              <a:t>سرعة الرياح</a:t>
            </a:r>
            <a:r>
              <a:rPr lang="he-IL" sz="1600" b="1" dirty="0">
                <a:effectLst/>
                <a:ea typeface="Calibri"/>
                <a:cs typeface="Arial"/>
              </a:rPr>
              <a:t>:_______ </a:t>
            </a:r>
            <a:r>
              <a:rPr lang="ar-SA" sz="1600" b="1" dirty="0">
                <a:ea typeface="Calibri"/>
                <a:cs typeface="Arial"/>
              </a:rPr>
              <a:t>اتجاه الرياح</a:t>
            </a:r>
            <a:r>
              <a:rPr lang="he-IL" sz="1600" b="1" dirty="0">
                <a:effectLst/>
                <a:ea typeface="Calibri"/>
                <a:cs typeface="Arial"/>
              </a:rPr>
              <a:t>:________</a:t>
            </a:r>
            <a:r>
              <a:rPr lang="en-US" sz="1600" dirty="0">
                <a:effectLst/>
                <a:ea typeface="Calibri"/>
                <a:cs typeface="Arial"/>
              </a:rPr>
              <a:t> </a:t>
            </a:r>
          </a:p>
        </p:txBody>
      </p:sp>
      <p:sp>
        <p:nvSpPr>
          <p:cNvPr id="18" name="מלבן 17" title="&quot;&quot;"/>
          <p:cNvSpPr/>
          <p:nvPr/>
        </p:nvSpPr>
        <p:spPr>
          <a:xfrm>
            <a:off x="6372200" y="630177"/>
            <a:ext cx="2088195" cy="327328"/>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2597617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hidden="1"/>
          <p:cNvSpPr>
            <a:spLocks noGrp="1"/>
          </p:cNvSpPr>
          <p:nvPr>
            <p:ph type="title" idx="4294967295"/>
          </p:nvPr>
        </p:nvSpPr>
        <p:spPr/>
        <p:txBody>
          <a:bodyPr/>
          <a:lstStyle/>
          <a:p>
            <a:pPr rtl="1" eaLnBrk="1" latinLnBrk="0" hangingPunct="1"/>
            <a:r>
              <a:rPr lang="ar-SA" sz="2800" b="1" kern="1200" dirty="0" smtClean="0">
                <a:solidFill>
                  <a:srgbClr val="C00000"/>
                </a:solidFill>
                <a:effectLst/>
                <a:latin typeface="Calibri" panose="020F0502020204030204" pitchFamily="34" charset="0"/>
                <a:ea typeface="+mn-ea"/>
                <a:cs typeface="Arial" panose="020B0604020202020204" pitchFamily="34" charset="0"/>
              </a:rPr>
              <a:t>حساب معدل ​​درجة الحرارة اليومية باستخدام التطبيق</a:t>
            </a:r>
            <a:endParaRPr lang="en-US" dirty="0" smtClean="0">
              <a:effectLst/>
            </a:endParaRPr>
          </a:p>
        </p:txBody>
      </p:sp>
      <p:pic>
        <p:nvPicPr>
          <p:cNvPr id="2" name="תמונה 1" title="סמל אפליקציית thermometer free"/>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382616" y="3645024"/>
            <a:ext cx="1965904" cy="2088232"/>
          </a:xfrm>
          <a:prstGeom prst="rect">
            <a:avLst/>
          </a:prstGeom>
        </p:spPr>
      </p:pic>
      <p:sp>
        <p:nvSpPr>
          <p:cNvPr id="3" name="Rectangle 2" title="&quot;&quot;"/>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4" name="Rectangle 3" title="&quot;&quot;"/>
          <p:cNvSpPr>
            <a:spLocks noChangeArrowheads="1"/>
          </p:cNvSpPr>
          <p:nvPr/>
        </p:nvSpPr>
        <p:spPr bwMode="auto">
          <a:xfrm>
            <a:off x="0" y="1504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altLang="he-IL" sz="1800" b="0" i="0" u="none" strike="noStrike" cap="none" normalizeH="0" baseline="0">
              <a:ln>
                <a:noFill/>
              </a:ln>
              <a:solidFill>
                <a:schemeClr val="tx1"/>
              </a:solidFill>
              <a:effectLst/>
              <a:latin typeface="Arial" pitchFamily="34" charset="0"/>
              <a:cs typeface="Arial" pitchFamily="34" charset="0"/>
            </a:endParaRPr>
          </a:p>
        </p:txBody>
      </p:sp>
      <p:sp>
        <p:nvSpPr>
          <p:cNvPr id="7" name="מלבן 6"/>
          <p:cNvSpPr/>
          <p:nvPr/>
        </p:nvSpPr>
        <p:spPr>
          <a:xfrm>
            <a:off x="4059072" y="1689557"/>
            <a:ext cx="4267514" cy="1384995"/>
          </a:xfrm>
          <a:prstGeom prst="rect">
            <a:avLst/>
          </a:prstGeom>
        </p:spPr>
        <p:txBody>
          <a:bodyPr wrap="none">
            <a:spAutoFit/>
          </a:bodyPr>
          <a:lstStyle/>
          <a:p>
            <a:r>
              <a:rPr lang="ar-SA" sz="2800" b="1" dirty="0" smtClean="0">
                <a:solidFill>
                  <a:srgbClr val="C00000"/>
                </a:solidFill>
              </a:rPr>
              <a:t>حساب معدل ​​</a:t>
            </a:r>
            <a:r>
              <a:rPr lang="ar-SA" sz="2800" b="1" dirty="0">
                <a:solidFill>
                  <a:srgbClr val="C00000"/>
                </a:solidFill>
              </a:rPr>
              <a:t>درجة الحرارة اليومية </a:t>
            </a:r>
          </a:p>
          <a:p>
            <a:r>
              <a:rPr lang="ar-SA" sz="2800" b="1" dirty="0">
                <a:solidFill>
                  <a:srgbClr val="C00000"/>
                </a:solidFill>
              </a:rPr>
              <a:t>باستخدام </a:t>
            </a:r>
            <a:r>
              <a:rPr lang="ar-SA" sz="2800" b="1" dirty="0" smtClean="0">
                <a:solidFill>
                  <a:srgbClr val="C00000"/>
                </a:solidFill>
              </a:rPr>
              <a:t>التطبيق</a:t>
            </a:r>
            <a:r>
              <a:rPr lang="ar-SA" sz="2800" b="1" dirty="0">
                <a:solidFill>
                  <a:srgbClr val="C00000"/>
                </a:solidFill>
              </a:rPr>
              <a:t>:</a:t>
            </a:r>
            <a:endParaRPr lang="he-IL" sz="2800" b="1" dirty="0">
              <a:solidFill>
                <a:srgbClr val="C00000"/>
              </a:solidFill>
            </a:endParaRPr>
          </a:p>
          <a:p>
            <a:endParaRPr lang="he-IL" sz="2800" dirty="0"/>
          </a:p>
        </p:txBody>
      </p:sp>
      <p:pic>
        <p:nvPicPr>
          <p:cNvPr id="6" name="תמונה 5" title="תצלום מסך של האפליקצייה"/>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340630" y="1507997"/>
            <a:ext cx="2647194" cy="4891551"/>
          </a:xfrm>
          <a:prstGeom prst="rect">
            <a:avLst/>
          </a:prstGeom>
        </p:spPr>
      </p:pic>
      <p:sp>
        <p:nvSpPr>
          <p:cNvPr id="11" name="מלבן 10"/>
          <p:cNvSpPr/>
          <p:nvPr/>
        </p:nvSpPr>
        <p:spPr>
          <a:xfrm>
            <a:off x="8676382" y="0"/>
            <a:ext cx="467617" cy="6858000"/>
          </a:xfrm>
          <a:prstGeom prst="rect">
            <a:avLst/>
          </a:prstGeom>
          <a:ln/>
        </p:spPr>
        <p:style>
          <a:lnRef idx="0">
            <a:schemeClr val="accent6"/>
          </a:lnRef>
          <a:fillRef idx="3">
            <a:schemeClr val="accent6"/>
          </a:fillRef>
          <a:effectRef idx="3">
            <a:schemeClr val="accent6"/>
          </a:effectRef>
          <a:fontRef idx="minor">
            <a:schemeClr val="lt1"/>
          </a:fontRef>
        </p:style>
        <p:txBody>
          <a:bodyPr vert="vert270" rtlCol="1" anchor="ctr"/>
          <a:lstStyle/>
          <a:p>
            <a:pPr marL="0" lvl="1" algn="ctr">
              <a:defRPr/>
            </a:pPr>
            <a:r>
              <a:rPr lang="ar-SA" b="1" dirty="0">
                <a:solidFill>
                  <a:schemeClr val="bg1"/>
                </a:solidFill>
              </a:rPr>
              <a:t>تحضير للمشاهدة</a:t>
            </a:r>
            <a:endParaRPr lang="he-IL" dirty="0"/>
          </a:p>
          <a:p>
            <a:pPr algn="ctr">
              <a:defRPr/>
            </a:pPr>
            <a:endParaRPr lang="he-IL" dirty="0"/>
          </a:p>
        </p:txBody>
      </p:sp>
      <p:sp>
        <p:nvSpPr>
          <p:cNvPr id="15" name="TextBox 14"/>
          <p:cNvSpPr txBox="1"/>
          <p:nvPr/>
        </p:nvSpPr>
        <p:spPr>
          <a:xfrm>
            <a:off x="3609703" y="6168715"/>
            <a:ext cx="1728192" cy="461665"/>
          </a:xfrm>
          <a:prstGeom prst="rect">
            <a:avLst/>
          </a:prstGeom>
          <a:noFill/>
        </p:spPr>
        <p:txBody>
          <a:bodyPr wrap="square" rtlCol="1">
            <a:spAutoFit/>
          </a:bodyPr>
          <a:lstStyle/>
          <a:p>
            <a:pPr algn="ctr"/>
            <a:r>
              <a:rPr lang="ar-SA" sz="2400" b="1" dirty="0" err="1">
                <a:solidFill>
                  <a:srgbClr val="0000CC"/>
                </a:solidFill>
                <a:latin typeface="Guttman Yad-Brush" panose="02010401010101010101" pitchFamily="2" charset="-79"/>
                <a:cs typeface="Guttman Yad-Brush" panose="02010401010101010101" pitchFamily="2" charset="-79"/>
              </a:rPr>
              <a:t>أندرويد</a:t>
            </a:r>
            <a:endParaRPr lang="he-IL" sz="2400" b="1" dirty="0">
              <a:solidFill>
                <a:srgbClr val="0000CC"/>
              </a:solidFill>
              <a:latin typeface="Guttman Yad-Brush" panose="02010401010101010101" pitchFamily="2" charset="-79"/>
              <a:cs typeface="Guttman Yad-Brush" panose="02010401010101010101" pitchFamily="2" charset="-79"/>
            </a:endParaRPr>
          </a:p>
        </p:txBody>
      </p:sp>
      <p:sp>
        <p:nvSpPr>
          <p:cNvPr id="5" name="מלבן 4"/>
          <p:cNvSpPr/>
          <p:nvPr/>
        </p:nvSpPr>
        <p:spPr>
          <a:xfrm>
            <a:off x="5337894" y="2921809"/>
            <a:ext cx="2988691" cy="3539430"/>
          </a:xfrm>
          <a:prstGeom prst="rect">
            <a:avLst/>
          </a:prstGeom>
        </p:spPr>
        <p:txBody>
          <a:bodyPr wrap="square">
            <a:spAutoFit/>
          </a:bodyPr>
          <a:lstStyle/>
          <a:p>
            <a:r>
              <a:rPr lang="ar-SA" sz="2800" dirty="0"/>
              <a:t>يُقدّم التطبيق حساب معدل ​​موسمي/ يومي وليس قياسًا مباشرًا.</a:t>
            </a:r>
            <a:r>
              <a:rPr lang="he-IL" sz="2800" dirty="0"/>
              <a:t> </a:t>
            </a:r>
            <a:r>
              <a:rPr lang="ar-SA" sz="2800" dirty="0"/>
              <a:t>من المثير للاهتمام المقارنة بين القيم المقاسة بواسطة ميزان الحرارة المخبري والقيم التي حصلنا عليها من خلال التطبيق.</a:t>
            </a:r>
            <a:r>
              <a:rPr lang="he-IL" sz="2800" dirty="0"/>
              <a:t> </a:t>
            </a:r>
          </a:p>
        </p:txBody>
      </p:sp>
      <p:sp>
        <p:nvSpPr>
          <p:cNvPr id="14" name="מלבן מעוגל 13"/>
          <p:cNvSpPr/>
          <p:nvPr/>
        </p:nvSpPr>
        <p:spPr>
          <a:xfrm>
            <a:off x="2031908" y="153534"/>
            <a:ext cx="6294677" cy="1318293"/>
          </a:xfrm>
          <a:prstGeom prst="roundRect">
            <a:avLst/>
          </a:prstGeom>
          <a:ln w="38100"/>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spcAft>
                <a:spcPts val="1000"/>
              </a:spcAft>
            </a:pPr>
            <a:r>
              <a:rPr lang="ar-SA" sz="1600" b="1" dirty="0">
                <a:ea typeface="Calibri"/>
                <a:cs typeface="Arial"/>
              </a:rPr>
              <a:t>حالة الطقس</a:t>
            </a:r>
            <a:r>
              <a:rPr lang="he-IL" sz="1600" b="1" dirty="0">
                <a:effectLst/>
                <a:ea typeface="Calibri"/>
                <a:cs typeface="Arial"/>
              </a:rPr>
              <a:t>: ____________________________________</a:t>
            </a:r>
            <a:endParaRPr lang="en-US" sz="1600" dirty="0">
              <a:effectLst/>
              <a:ea typeface="Calibri"/>
              <a:cs typeface="Arial"/>
            </a:endParaRPr>
          </a:p>
          <a:p>
            <a:pPr>
              <a:spcAft>
                <a:spcPts val="1000"/>
              </a:spcAft>
            </a:pPr>
            <a:r>
              <a:rPr lang="ar-SA" sz="1600" b="1" dirty="0">
                <a:ea typeface="Calibri"/>
                <a:cs typeface="Arial"/>
              </a:rPr>
              <a:t>درجة حرارة الهواء</a:t>
            </a:r>
            <a:r>
              <a:rPr lang="he-IL" sz="1600" b="1" dirty="0">
                <a:effectLst/>
                <a:ea typeface="Calibri"/>
                <a:cs typeface="Arial"/>
              </a:rPr>
              <a:t>: _________</a:t>
            </a:r>
            <a:r>
              <a:rPr lang="ar-SA" sz="1600" b="1" dirty="0">
                <a:ea typeface="Calibri"/>
                <a:cs typeface="Arial"/>
              </a:rPr>
              <a:t> رطوبة التربة</a:t>
            </a:r>
            <a:r>
              <a:rPr lang="he-IL" sz="1600" b="1" dirty="0">
                <a:effectLst/>
                <a:ea typeface="Calibri"/>
                <a:cs typeface="Arial"/>
              </a:rPr>
              <a:t>:__________ </a:t>
            </a:r>
            <a:r>
              <a:rPr lang="en-US" sz="1600" b="1" dirty="0">
                <a:effectLst/>
                <a:ea typeface="Calibri"/>
                <a:cs typeface="Arial"/>
              </a:rPr>
              <a:t/>
            </a:r>
            <a:br>
              <a:rPr lang="en-US" sz="1600" b="1" dirty="0">
                <a:effectLst/>
                <a:ea typeface="Calibri"/>
                <a:cs typeface="Arial"/>
              </a:rPr>
            </a:br>
            <a:r>
              <a:rPr lang="ar-SA" sz="1600" b="1" dirty="0">
                <a:ea typeface="Calibri"/>
                <a:cs typeface="Arial"/>
              </a:rPr>
              <a:t>غيوم </a:t>
            </a:r>
            <a:r>
              <a:rPr lang="he-IL" sz="1600" b="1" dirty="0">
                <a:effectLst/>
                <a:ea typeface="Calibri"/>
                <a:cs typeface="Arial"/>
              </a:rPr>
              <a:t>:____________ </a:t>
            </a:r>
            <a:r>
              <a:rPr lang="ar-SA" sz="1600" b="1" dirty="0">
                <a:ea typeface="Calibri"/>
                <a:cs typeface="Arial"/>
              </a:rPr>
              <a:t>إشعاع / إضاءة</a:t>
            </a:r>
            <a:r>
              <a:rPr lang="he-IL" sz="1600" b="1" dirty="0">
                <a:effectLst/>
                <a:ea typeface="Calibri"/>
                <a:cs typeface="Arial"/>
              </a:rPr>
              <a:t>:_________ </a:t>
            </a:r>
            <a:r>
              <a:rPr lang="en-US" sz="1600" b="1" dirty="0">
                <a:effectLst/>
                <a:ea typeface="Calibri"/>
                <a:cs typeface="Arial"/>
              </a:rPr>
              <a:t/>
            </a:r>
            <a:br>
              <a:rPr lang="en-US" sz="1600" b="1" dirty="0">
                <a:effectLst/>
                <a:ea typeface="Calibri"/>
                <a:cs typeface="Arial"/>
              </a:rPr>
            </a:br>
            <a:r>
              <a:rPr lang="ar-SA" sz="1600" b="1" dirty="0">
                <a:ea typeface="Calibri"/>
                <a:cs typeface="Arial"/>
              </a:rPr>
              <a:t>سرعة الرياح</a:t>
            </a:r>
            <a:r>
              <a:rPr lang="he-IL" sz="1600" b="1" dirty="0">
                <a:effectLst/>
                <a:ea typeface="Calibri"/>
                <a:cs typeface="Arial"/>
              </a:rPr>
              <a:t>:_______ </a:t>
            </a:r>
            <a:r>
              <a:rPr lang="ar-SA" sz="1600" b="1" dirty="0">
                <a:ea typeface="Calibri"/>
                <a:cs typeface="Arial"/>
              </a:rPr>
              <a:t>اتجاه الرياح</a:t>
            </a:r>
            <a:r>
              <a:rPr lang="he-IL" sz="1600" b="1" dirty="0">
                <a:effectLst/>
                <a:ea typeface="Calibri"/>
                <a:cs typeface="Arial"/>
              </a:rPr>
              <a:t>:________</a:t>
            </a:r>
            <a:r>
              <a:rPr lang="en-US" sz="1600" dirty="0">
                <a:effectLst/>
                <a:ea typeface="Calibri"/>
                <a:cs typeface="Arial"/>
              </a:rPr>
              <a:t> </a:t>
            </a:r>
          </a:p>
        </p:txBody>
      </p:sp>
      <p:sp>
        <p:nvSpPr>
          <p:cNvPr id="16" name="מלבן 15" title="&quot;&quot;"/>
          <p:cNvSpPr/>
          <p:nvPr/>
        </p:nvSpPr>
        <p:spPr>
          <a:xfrm>
            <a:off x="6732239" y="601650"/>
            <a:ext cx="1547611" cy="306238"/>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032994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hidden="1"/>
          <p:cNvSpPr>
            <a:spLocks noGrp="1"/>
          </p:cNvSpPr>
          <p:nvPr>
            <p:ph type="title" idx="4294967295"/>
          </p:nvPr>
        </p:nvSpPr>
        <p:spPr/>
        <p:txBody>
          <a:bodyPr/>
          <a:lstStyle/>
          <a:p>
            <a:pPr rtl="1" eaLnBrk="1" latinLnBrk="0" hangingPunct="1"/>
            <a:r>
              <a:rPr lang="ar-SA" sz="2800" b="1" kern="1200" dirty="0" smtClean="0">
                <a:solidFill>
                  <a:srgbClr val="C00000"/>
                </a:solidFill>
                <a:effectLst/>
                <a:latin typeface="Calibri" panose="020F0502020204030204" pitchFamily="34" charset="0"/>
                <a:ea typeface="+mn-ea"/>
                <a:cs typeface="Arial" panose="020B0604020202020204" pitchFamily="34" charset="0"/>
              </a:rPr>
              <a:t>مقياس رطوبة الهواء النسبي - مقياس الرطوبة</a:t>
            </a:r>
            <a:endParaRPr lang="en-US" dirty="0" smtClean="0">
              <a:effectLst/>
            </a:endParaRPr>
          </a:p>
        </p:txBody>
      </p:sp>
      <p:sp>
        <p:nvSpPr>
          <p:cNvPr id="3" name="Rectangle 2" title="&quot;&quot;"/>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4" name="Rectangle 3" title="&quot;&quot;"/>
          <p:cNvSpPr>
            <a:spLocks noChangeArrowheads="1"/>
          </p:cNvSpPr>
          <p:nvPr/>
        </p:nvSpPr>
        <p:spPr bwMode="auto">
          <a:xfrm>
            <a:off x="0" y="1504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altLang="he-IL" sz="1800" b="0" i="0" u="none" strike="noStrike" cap="none" normalizeH="0" baseline="0">
              <a:ln>
                <a:noFill/>
              </a:ln>
              <a:solidFill>
                <a:schemeClr val="tx1"/>
              </a:solidFill>
              <a:effectLst/>
              <a:latin typeface="Arial" pitchFamily="34" charset="0"/>
              <a:cs typeface="Arial" pitchFamily="34" charset="0"/>
            </a:endParaRPr>
          </a:p>
        </p:txBody>
      </p:sp>
      <p:pic>
        <p:nvPicPr>
          <p:cNvPr id="5" name="תמונה 4" title="תצלום מסך אפליקציית hygromete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69930" y="1918853"/>
            <a:ext cx="2807630" cy="4847707"/>
          </a:xfrm>
          <a:prstGeom prst="rect">
            <a:avLst/>
          </a:prstGeom>
        </p:spPr>
      </p:pic>
      <p:sp>
        <p:nvSpPr>
          <p:cNvPr id="7" name="מלבן 6"/>
          <p:cNvSpPr/>
          <p:nvPr/>
        </p:nvSpPr>
        <p:spPr>
          <a:xfrm>
            <a:off x="3082711" y="1894971"/>
            <a:ext cx="5628464" cy="523220"/>
          </a:xfrm>
          <a:prstGeom prst="rect">
            <a:avLst/>
          </a:prstGeom>
        </p:spPr>
        <p:txBody>
          <a:bodyPr wrap="none">
            <a:spAutoFit/>
          </a:bodyPr>
          <a:lstStyle/>
          <a:p>
            <a:r>
              <a:rPr lang="ar-SA" sz="2800" b="1" dirty="0">
                <a:solidFill>
                  <a:srgbClr val="C00000"/>
                </a:solidFill>
              </a:rPr>
              <a:t>مقياس رطوبة الهواء النسبي - مقياس الرطوبة</a:t>
            </a:r>
            <a:endParaRPr lang="he-IL" sz="2800" b="1" dirty="0">
              <a:solidFill>
                <a:srgbClr val="C00000"/>
              </a:solidFill>
            </a:endParaRPr>
          </a:p>
        </p:txBody>
      </p:sp>
      <p:sp>
        <p:nvSpPr>
          <p:cNvPr id="10" name="מלבן 9"/>
          <p:cNvSpPr/>
          <p:nvPr/>
        </p:nvSpPr>
        <p:spPr>
          <a:xfrm>
            <a:off x="8676382" y="0"/>
            <a:ext cx="467617" cy="6858000"/>
          </a:xfrm>
          <a:prstGeom prst="rect">
            <a:avLst/>
          </a:prstGeom>
          <a:ln/>
        </p:spPr>
        <p:style>
          <a:lnRef idx="0">
            <a:schemeClr val="accent6"/>
          </a:lnRef>
          <a:fillRef idx="3">
            <a:schemeClr val="accent6"/>
          </a:fillRef>
          <a:effectRef idx="3">
            <a:schemeClr val="accent6"/>
          </a:effectRef>
          <a:fontRef idx="minor">
            <a:schemeClr val="lt1"/>
          </a:fontRef>
        </p:style>
        <p:txBody>
          <a:bodyPr vert="vert270" rtlCol="1" anchor="ctr"/>
          <a:lstStyle/>
          <a:p>
            <a:pPr marL="0" lvl="1" algn="ctr">
              <a:defRPr/>
            </a:pPr>
            <a:r>
              <a:rPr lang="ar-SA" b="1" dirty="0">
                <a:solidFill>
                  <a:schemeClr val="bg1"/>
                </a:solidFill>
              </a:rPr>
              <a:t>تحضير للمشاهدة</a:t>
            </a:r>
            <a:endParaRPr lang="he-IL" dirty="0"/>
          </a:p>
          <a:p>
            <a:pPr algn="ctr">
              <a:defRPr/>
            </a:pPr>
            <a:endParaRPr lang="he-IL" dirty="0"/>
          </a:p>
        </p:txBody>
      </p:sp>
      <p:sp>
        <p:nvSpPr>
          <p:cNvPr id="13" name="TextBox 12"/>
          <p:cNvSpPr txBox="1"/>
          <p:nvPr/>
        </p:nvSpPr>
        <p:spPr>
          <a:xfrm>
            <a:off x="3229166" y="6108104"/>
            <a:ext cx="2925644" cy="461665"/>
          </a:xfrm>
          <a:prstGeom prst="rect">
            <a:avLst/>
          </a:prstGeom>
          <a:noFill/>
          <a:ln>
            <a:noFill/>
          </a:ln>
        </p:spPr>
        <p:txBody>
          <a:bodyPr wrap="square" rtlCol="1">
            <a:spAutoFit/>
          </a:bodyPr>
          <a:lstStyle/>
          <a:p>
            <a:r>
              <a:rPr lang="ar-SA" sz="2400" b="1" dirty="0" err="1">
                <a:solidFill>
                  <a:srgbClr val="0000CC"/>
                </a:solidFill>
                <a:latin typeface="Guttman Yad-Brush" panose="02010401010101010101" pitchFamily="2" charset="-79"/>
                <a:cs typeface="Guttman Yad-Brush" panose="02010401010101010101" pitchFamily="2" charset="-79"/>
              </a:rPr>
              <a:t>أندرويد</a:t>
            </a:r>
            <a:endParaRPr lang="he-IL" sz="2400" dirty="0">
              <a:solidFill>
                <a:srgbClr val="0000CC"/>
              </a:solidFill>
              <a:latin typeface="Guttman Yad-Brush" panose="02010401010101010101" pitchFamily="2" charset="-79"/>
              <a:cs typeface="Guttman Yad-Brush" panose="02010401010101010101" pitchFamily="2" charset="-79"/>
            </a:endParaRPr>
          </a:p>
        </p:txBody>
      </p:sp>
      <p:sp>
        <p:nvSpPr>
          <p:cNvPr id="2" name="מלבן 1"/>
          <p:cNvSpPr/>
          <p:nvPr/>
        </p:nvSpPr>
        <p:spPr>
          <a:xfrm>
            <a:off x="3082711" y="2503628"/>
            <a:ext cx="5430816" cy="4216539"/>
          </a:xfrm>
          <a:prstGeom prst="rect">
            <a:avLst/>
          </a:prstGeom>
        </p:spPr>
        <p:txBody>
          <a:bodyPr wrap="square">
            <a:spAutoFit/>
          </a:bodyPr>
          <a:lstStyle/>
          <a:p>
            <a:r>
              <a:rPr lang="ar-SA" sz="2800" dirty="0">
                <a:solidFill>
                  <a:schemeClr val="dk1"/>
                </a:solidFill>
                <a:ea typeface="Calibri"/>
              </a:rPr>
              <a:t>مقياس الرطوبة يقيس الرطوبة النسبية في الهواء، لأنه يتأثر من درجة حرارة الهواء:</a:t>
            </a:r>
            <a:r>
              <a:rPr lang="he-IL" sz="2800" dirty="0">
                <a:solidFill>
                  <a:schemeClr val="dk1"/>
                </a:solidFill>
                <a:ea typeface="Calibri"/>
              </a:rPr>
              <a:t> </a:t>
            </a:r>
          </a:p>
          <a:p>
            <a:r>
              <a:rPr lang="ar-SA" sz="2800" dirty="0">
                <a:solidFill>
                  <a:schemeClr val="dk1"/>
                </a:solidFill>
                <a:ea typeface="Calibri"/>
              </a:rPr>
              <a:t>كلما ازدادت حرارة الهواء تزداد قدرته على الاحتفاظ بالمزيد من بخار الماء حتى درجة التكثيف (وهي رطوبة نسبية </a:t>
            </a:r>
            <a:r>
              <a:rPr lang="he-IL" sz="2800" dirty="0">
                <a:solidFill>
                  <a:schemeClr val="dk1"/>
                </a:solidFill>
                <a:ea typeface="Calibri"/>
              </a:rPr>
              <a:t>%</a:t>
            </a:r>
            <a:r>
              <a:rPr lang="ar-SA" sz="2800" dirty="0">
                <a:solidFill>
                  <a:schemeClr val="dk1"/>
                </a:solidFill>
                <a:ea typeface="Calibri"/>
              </a:rPr>
              <a:t>100)</a:t>
            </a:r>
          </a:p>
          <a:p>
            <a:endParaRPr lang="ar-SA" sz="2800" dirty="0">
              <a:solidFill>
                <a:schemeClr val="dk1"/>
              </a:solidFill>
              <a:ea typeface="Calibri"/>
            </a:endParaRPr>
          </a:p>
          <a:p>
            <a:r>
              <a:rPr lang="ar-SA" sz="2800" b="1" dirty="0">
                <a:solidFill>
                  <a:schemeClr val="dk1"/>
                </a:solidFill>
                <a:ea typeface="Calibri"/>
              </a:rPr>
              <a:t>يعتمد على خيط حساس للرطوبة يشبه الشعرة.</a:t>
            </a:r>
            <a:endParaRPr lang="he-IL" sz="1050" b="1" dirty="0">
              <a:solidFill>
                <a:schemeClr val="dk1"/>
              </a:solidFill>
              <a:ea typeface="Calibri"/>
            </a:endParaRPr>
          </a:p>
          <a:p>
            <a:endParaRPr lang="ar-SA" sz="2200" b="1" dirty="0">
              <a:solidFill>
                <a:schemeClr val="dk1"/>
              </a:solidFill>
              <a:ea typeface="Calibri"/>
            </a:endParaRPr>
          </a:p>
          <a:p>
            <a:endParaRPr lang="he-IL" sz="2200" b="1" dirty="0">
              <a:solidFill>
                <a:schemeClr val="dk1"/>
              </a:solidFill>
              <a:ea typeface="Calibri"/>
            </a:endParaRPr>
          </a:p>
        </p:txBody>
      </p:sp>
      <p:sp>
        <p:nvSpPr>
          <p:cNvPr id="12" name="מלבן מעוגל 11"/>
          <p:cNvSpPr/>
          <p:nvPr/>
        </p:nvSpPr>
        <p:spPr>
          <a:xfrm>
            <a:off x="2218850" y="101221"/>
            <a:ext cx="6294677" cy="1318293"/>
          </a:xfrm>
          <a:prstGeom prst="roundRect">
            <a:avLst/>
          </a:prstGeom>
          <a:ln w="38100"/>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spcAft>
                <a:spcPts val="1000"/>
              </a:spcAft>
            </a:pPr>
            <a:r>
              <a:rPr lang="ar-SA" sz="1600" b="1" dirty="0">
                <a:ea typeface="Calibri"/>
                <a:cs typeface="Arial"/>
              </a:rPr>
              <a:t>حالة الطقس</a:t>
            </a:r>
            <a:r>
              <a:rPr lang="he-IL" sz="1600" b="1" dirty="0">
                <a:effectLst/>
                <a:ea typeface="Calibri"/>
                <a:cs typeface="Arial"/>
              </a:rPr>
              <a:t>: ____________________________________</a:t>
            </a:r>
            <a:endParaRPr lang="en-US" sz="1600" dirty="0">
              <a:effectLst/>
              <a:ea typeface="Calibri"/>
              <a:cs typeface="Arial"/>
            </a:endParaRPr>
          </a:p>
          <a:p>
            <a:pPr>
              <a:spcAft>
                <a:spcPts val="1000"/>
              </a:spcAft>
            </a:pPr>
            <a:r>
              <a:rPr lang="ar-SA" sz="1600" b="1" dirty="0">
                <a:ea typeface="Calibri"/>
                <a:cs typeface="Arial"/>
              </a:rPr>
              <a:t>درجة حرارة الهواء</a:t>
            </a:r>
            <a:r>
              <a:rPr lang="he-IL" sz="1600" b="1" dirty="0">
                <a:ea typeface="Calibri"/>
                <a:cs typeface="Arial"/>
              </a:rPr>
              <a:t>/</a:t>
            </a:r>
            <a:r>
              <a:rPr lang="ar-SA" sz="1600" b="1" dirty="0">
                <a:ea typeface="Calibri"/>
                <a:cs typeface="Arial"/>
              </a:rPr>
              <a:t>التربة</a:t>
            </a:r>
            <a:r>
              <a:rPr lang="he-IL" sz="1600" b="1" dirty="0">
                <a:effectLst/>
                <a:ea typeface="Calibri"/>
                <a:cs typeface="Arial"/>
              </a:rPr>
              <a:t>: _________</a:t>
            </a:r>
            <a:r>
              <a:rPr lang="ar-SA" sz="1600" b="1" dirty="0">
                <a:ea typeface="Calibri"/>
                <a:cs typeface="Arial"/>
              </a:rPr>
              <a:t> رطوبة الهواء</a:t>
            </a:r>
            <a:r>
              <a:rPr lang="he-IL" sz="1600" b="1" dirty="0">
                <a:effectLst/>
                <a:ea typeface="Calibri"/>
                <a:cs typeface="Arial"/>
              </a:rPr>
              <a:t>:__________ </a:t>
            </a:r>
            <a:r>
              <a:rPr lang="en-US" sz="1600" b="1" dirty="0">
                <a:effectLst/>
                <a:ea typeface="Calibri"/>
                <a:cs typeface="Arial"/>
              </a:rPr>
              <a:t/>
            </a:r>
            <a:br>
              <a:rPr lang="en-US" sz="1600" b="1" dirty="0">
                <a:effectLst/>
                <a:ea typeface="Calibri"/>
                <a:cs typeface="Arial"/>
              </a:rPr>
            </a:br>
            <a:r>
              <a:rPr lang="ar-SA" sz="1600" b="1" dirty="0">
                <a:ea typeface="Calibri"/>
                <a:cs typeface="Arial"/>
              </a:rPr>
              <a:t>غيوم </a:t>
            </a:r>
            <a:r>
              <a:rPr lang="he-IL" sz="1600" b="1" dirty="0">
                <a:effectLst/>
                <a:ea typeface="Calibri"/>
                <a:cs typeface="Arial"/>
              </a:rPr>
              <a:t>:____________ </a:t>
            </a:r>
            <a:r>
              <a:rPr lang="ar-SA" sz="1600" b="1" dirty="0">
                <a:ea typeface="Calibri"/>
                <a:cs typeface="Arial"/>
              </a:rPr>
              <a:t>إشعاع / إضاءة</a:t>
            </a:r>
            <a:r>
              <a:rPr lang="he-IL" sz="1600" b="1" dirty="0">
                <a:effectLst/>
                <a:ea typeface="Calibri"/>
                <a:cs typeface="Arial"/>
              </a:rPr>
              <a:t>:_________ </a:t>
            </a:r>
            <a:r>
              <a:rPr lang="en-US" sz="1600" b="1" dirty="0">
                <a:effectLst/>
                <a:ea typeface="Calibri"/>
                <a:cs typeface="Arial"/>
              </a:rPr>
              <a:t/>
            </a:r>
            <a:br>
              <a:rPr lang="en-US" sz="1600" b="1" dirty="0">
                <a:effectLst/>
                <a:ea typeface="Calibri"/>
                <a:cs typeface="Arial"/>
              </a:rPr>
            </a:br>
            <a:r>
              <a:rPr lang="ar-SA" sz="1600" b="1" dirty="0">
                <a:ea typeface="Calibri"/>
                <a:cs typeface="Arial"/>
              </a:rPr>
              <a:t>سرعة الرياح</a:t>
            </a:r>
            <a:r>
              <a:rPr lang="he-IL" sz="1600" b="1" dirty="0">
                <a:effectLst/>
                <a:ea typeface="Calibri"/>
                <a:cs typeface="Arial"/>
              </a:rPr>
              <a:t>:_______ </a:t>
            </a:r>
            <a:r>
              <a:rPr lang="ar-SA" sz="1600" b="1" dirty="0">
                <a:ea typeface="Calibri"/>
                <a:cs typeface="Arial"/>
              </a:rPr>
              <a:t>اتجاه الرياح</a:t>
            </a:r>
            <a:r>
              <a:rPr lang="he-IL" sz="1600" b="1" dirty="0">
                <a:effectLst/>
                <a:ea typeface="Calibri"/>
                <a:cs typeface="Arial"/>
              </a:rPr>
              <a:t>:________</a:t>
            </a:r>
            <a:r>
              <a:rPr lang="en-US" sz="1600" dirty="0">
                <a:effectLst/>
                <a:ea typeface="Calibri"/>
                <a:cs typeface="Arial"/>
              </a:rPr>
              <a:t> </a:t>
            </a:r>
          </a:p>
        </p:txBody>
      </p:sp>
      <p:sp>
        <p:nvSpPr>
          <p:cNvPr id="14" name="מלבן 13" title="&quot;&quot;"/>
          <p:cNvSpPr/>
          <p:nvPr/>
        </p:nvSpPr>
        <p:spPr>
          <a:xfrm>
            <a:off x="4355976" y="475459"/>
            <a:ext cx="1197451" cy="395643"/>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0144783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Autofit/>
          </a:bodyPr>
          <a:lstStyle/>
          <a:p>
            <a:r>
              <a:rPr lang="ar-SA" sz="2800" b="1" dirty="0">
                <a:solidFill>
                  <a:srgbClr val="C00000"/>
                </a:solidFill>
                <a:cs typeface="+mn-cs"/>
              </a:rPr>
              <a:t>جهاز: مقياس رطوبة التربة </a:t>
            </a:r>
            <a:r>
              <a:rPr lang="he-IL" sz="2800" b="1" dirty="0">
                <a:solidFill>
                  <a:srgbClr val="C00000"/>
                </a:solidFill>
                <a:cs typeface="+mn-cs"/>
              </a:rPr>
              <a:t>(</a:t>
            </a:r>
            <a:r>
              <a:rPr lang="ar-SA" sz="2800" b="1" dirty="0">
                <a:solidFill>
                  <a:srgbClr val="C00000"/>
                </a:solidFill>
                <a:cs typeface="+mn-cs"/>
              </a:rPr>
              <a:t>ﺒ </a:t>
            </a:r>
            <a:r>
              <a:rPr lang="he-IL" sz="2800" b="1" dirty="0">
                <a:solidFill>
                  <a:srgbClr val="C00000"/>
                </a:solidFill>
                <a:cs typeface="+mn-cs"/>
              </a:rPr>
              <a:t>%)</a:t>
            </a:r>
            <a:r>
              <a:rPr lang="he-IL" sz="3200" b="1" dirty="0">
                <a:solidFill>
                  <a:srgbClr val="C00000"/>
                </a:solidFill>
                <a:cs typeface="+mn-cs"/>
              </a:rPr>
              <a:t/>
            </a:r>
            <a:br>
              <a:rPr lang="he-IL" sz="3200" b="1" dirty="0">
                <a:solidFill>
                  <a:srgbClr val="C00000"/>
                </a:solidFill>
                <a:cs typeface="+mn-cs"/>
              </a:rPr>
            </a:br>
            <a:r>
              <a:rPr lang="he-IL" sz="2800" dirty="0">
                <a:cs typeface="+mn-cs"/>
              </a:rPr>
              <a:t>(</a:t>
            </a:r>
            <a:r>
              <a:rPr lang="ar-SA" sz="2800" dirty="0">
                <a:cs typeface="+mn-cs"/>
              </a:rPr>
              <a:t>يقيس أيضًا حموضة التربة وشدة الضوء</a:t>
            </a:r>
            <a:r>
              <a:rPr lang="he-IL" sz="2800" dirty="0">
                <a:cs typeface="+mn-cs"/>
              </a:rPr>
              <a:t>)</a:t>
            </a:r>
          </a:p>
        </p:txBody>
      </p:sp>
      <p:pic>
        <p:nvPicPr>
          <p:cNvPr id="4" name="מציין מיקום תוכן 3" title="תצלום מכשיר מד לחות בקרקע"/>
          <p:cNvPicPr>
            <a:picLocks noGrp="1" noChangeAspect="1"/>
          </p:cNvPicPr>
          <p:nvPr>
            <p:ph idx="1"/>
          </p:nvPr>
        </p:nvPicPr>
        <p:blipFill rotWithShape="1">
          <a:blip r:embed="rId3">
            <a:extLst>
              <a:ext uri="{28A0092B-C50C-407E-A947-70E740481C1C}">
                <a14:useLocalDpi xmlns:a14="http://schemas.microsoft.com/office/drawing/2010/main" val="0"/>
              </a:ext>
            </a:extLst>
          </a:blip>
          <a:srcRect l="9306" t="-959" r="12895" b="5499"/>
          <a:stretch/>
        </p:blipFill>
        <p:spPr>
          <a:xfrm>
            <a:off x="0" y="1268760"/>
            <a:ext cx="5496140" cy="5073359"/>
          </a:xfrm>
        </p:spPr>
      </p:pic>
      <p:pic>
        <p:nvPicPr>
          <p:cNvPr id="5" name="מציין מיקום תוכן 3" title="לוגו SakLab מקדמים את הפעילות המדעית"/>
          <p:cNvPicPr>
            <a:picLocks noChangeAspect="1"/>
          </p:cNvPicPr>
          <p:nvPr/>
        </p:nvPicPr>
        <p:blipFill rotWithShape="1">
          <a:blip r:embed="rId3">
            <a:extLst>
              <a:ext uri="{28A0092B-C50C-407E-A947-70E740481C1C}">
                <a14:useLocalDpi xmlns:a14="http://schemas.microsoft.com/office/drawing/2010/main" val="0"/>
              </a:ext>
            </a:extLst>
          </a:blip>
          <a:srcRect l="70581" t="93491" r="9742" b="-374"/>
          <a:stretch/>
        </p:blipFill>
        <p:spPr>
          <a:xfrm>
            <a:off x="5076055" y="5229200"/>
            <a:ext cx="3408459" cy="896963"/>
          </a:xfrm>
          <a:prstGeom prst="rect">
            <a:avLst/>
          </a:prstGeom>
        </p:spPr>
      </p:pic>
    </p:spTree>
    <p:extLst>
      <p:ext uri="{BB962C8B-B14F-4D97-AF65-F5344CB8AC3E}">
        <p14:creationId xmlns:p14="http://schemas.microsoft.com/office/powerpoint/2010/main" val="38836713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hidden="1"/>
          <p:cNvSpPr>
            <a:spLocks noGrp="1"/>
          </p:cNvSpPr>
          <p:nvPr>
            <p:ph type="title" idx="4294967295"/>
          </p:nvPr>
        </p:nvSpPr>
        <p:spPr/>
        <p:txBody>
          <a:bodyPr/>
          <a:lstStyle/>
          <a:p>
            <a:pPr rtl="1" eaLnBrk="1" latinLnBrk="0" hangingPunct="1"/>
            <a:r>
              <a:rPr lang="ar-SA" sz="2800" b="1" kern="1200" dirty="0" smtClean="0">
                <a:solidFill>
                  <a:srgbClr val="C00000"/>
                </a:solidFill>
                <a:effectLst/>
                <a:latin typeface="Calibri" panose="020F0502020204030204" pitchFamily="34" charset="0"/>
                <a:ea typeface="+mn-ea"/>
                <a:cs typeface="Arial" panose="020B0604020202020204" pitchFamily="34" charset="0"/>
              </a:rPr>
              <a:t>قياس رطوبة التربة في المختبر</a:t>
            </a:r>
            <a:r>
              <a:rPr lang="he-IL" sz="2800" b="1" kern="1200" dirty="0" smtClean="0">
                <a:solidFill>
                  <a:srgbClr val="C00000"/>
                </a:solidFill>
                <a:effectLst/>
                <a:latin typeface="Calibri" panose="020F0502020204030204" pitchFamily="34" charset="0"/>
                <a:ea typeface="+mn-ea"/>
                <a:cs typeface="Calibri" panose="020F0502020204030204" pitchFamily="34" charset="0"/>
              </a:rPr>
              <a:t> </a:t>
            </a:r>
            <a:endParaRPr lang="en-US" dirty="0" smtClean="0">
              <a:effectLst/>
            </a:endParaRPr>
          </a:p>
        </p:txBody>
      </p:sp>
      <p:sp>
        <p:nvSpPr>
          <p:cNvPr id="3" name="Rectangle 2" title="&quot;&quot;"/>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4" name="Rectangle 3" title="&quot;&quot;"/>
          <p:cNvSpPr>
            <a:spLocks noChangeArrowheads="1"/>
          </p:cNvSpPr>
          <p:nvPr/>
        </p:nvSpPr>
        <p:spPr bwMode="auto">
          <a:xfrm>
            <a:off x="0" y="1504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altLang="he-IL" sz="1800" b="0" i="0" u="none" strike="noStrike" cap="none" normalizeH="0" baseline="0">
              <a:ln>
                <a:noFill/>
              </a:ln>
              <a:solidFill>
                <a:schemeClr val="tx1"/>
              </a:solidFill>
              <a:effectLst/>
              <a:latin typeface="Arial" pitchFamily="34" charset="0"/>
              <a:cs typeface="Arial" pitchFamily="34" charset="0"/>
            </a:endParaRPr>
          </a:p>
        </p:txBody>
      </p:sp>
      <p:sp>
        <p:nvSpPr>
          <p:cNvPr id="11" name="מלבן 10"/>
          <p:cNvSpPr/>
          <p:nvPr/>
        </p:nvSpPr>
        <p:spPr>
          <a:xfrm>
            <a:off x="8676382" y="0"/>
            <a:ext cx="467617" cy="6858000"/>
          </a:xfrm>
          <a:prstGeom prst="rect">
            <a:avLst/>
          </a:prstGeom>
          <a:ln/>
        </p:spPr>
        <p:style>
          <a:lnRef idx="0">
            <a:schemeClr val="accent6"/>
          </a:lnRef>
          <a:fillRef idx="3">
            <a:schemeClr val="accent6"/>
          </a:fillRef>
          <a:effectRef idx="3">
            <a:schemeClr val="accent6"/>
          </a:effectRef>
          <a:fontRef idx="minor">
            <a:schemeClr val="lt1"/>
          </a:fontRef>
        </p:style>
        <p:txBody>
          <a:bodyPr vert="vert270" rtlCol="1" anchor="ctr"/>
          <a:lstStyle/>
          <a:p>
            <a:pPr marL="0" lvl="1" algn="ctr">
              <a:defRPr/>
            </a:pPr>
            <a:r>
              <a:rPr lang="ar-SA" b="1" dirty="0">
                <a:solidFill>
                  <a:schemeClr val="bg1"/>
                </a:solidFill>
              </a:rPr>
              <a:t>تحضير للمشاهدة</a:t>
            </a:r>
            <a:endParaRPr lang="he-IL" dirty="0"/>
          </a:p>
          <a:p>
            <a:pPr algn="ctr">
              <a:defRPr/>
            </a:pPr>
            <a:endParaRPr lang="he-IL" dirty="0"/>
          </a:p>
        </p:txBody>
      </p:sp>
      <p:sp>
        <p:nvSpPr>
          <p:cNvPr id="17" name="מלבן 16"/>
          <p:cNvSpPr/>
          <p:nvPr/>
        </p:nvSpPr>
        <p:spPr>
          <a:xfrm>
            <a:off x="2843808" y="1700808"/>
            <a:ext cx="5626084" cy="5262979"/>
          </a:xfrm>
          <a:prstGeom prst="rect">
            <a:avLst/>
          </a:prstGeom>
          <a:ln>
            <a:noFill/>
          </a:ln>
        </p:spPr>
        <p:txBody>
          <a:bodyPr wrap="square">
            <a:spAutoFit/>
          </a:bodyPr>
          <a:lstStyle/>
          <a:p>
            <a:r>
              <a:rPr lang="ar-SA" sz="2800" b="1" dirty="0">
                <a:solidFill>
                  <a:srgbClr val="C00000"/>
                </a:solidFill>
              </a:rPr>
              <a:t>قياس رطوبة التربة في المختبر</a:t>
            </a:r>
            <a:r>
              <a:rPr lang="he-IL" sz="2800" b="1" dirty="0">
                <a:solidFill>
                  <a:srgbClr val="C00000"/>
                </a:solidFill>
              </a:rPr>
              <a:t> </a:t>
            </a:r>
          </a:p>
          <a:p>
            <a:r>
              <a:rPr lang="ar-SA" sz="2800" dirty="0"/>
              <a:t>في البداية، يُمكِن قياس رطوبة التربة عن طريق تحسس التربة وفقًا لثلاثة مقاييس: </a:t>
            </a:r>
            <a:r>
              <a:rPr lang="ar-SA" sz="2800" b="1" dirty="0"/>
              <a:t>جافة، رطبة قليلًا، رطبة جدًّا</a:t>
            </a:r>
            <a:r>
              <a:rPr lang="he-IL" sz="2800" b="1" dirty="0"/>
              <a:t>.</a:t>
            </a:r>
            <a:r>
              <a:rPr lang="he-IL" sz="2800" dirty="0"/>
              <a:t> </a:t>
            </a:r>
            <a:r>
              <a:rPr lang="en-US" sz="2800" b="1" dirty="0"/>
              <a:t/>
            </a:r>
            <a:br>
              <a:rPr lang="en-US" sz="2800" b="1" dirty="0"/>
            </a:br>
            <a:r>
              <a:rPr lang="ar-SA" sz="2800" b="1" dirty="0"/>
              <a:t>للقياس الدقيق في المختبر: </a:t>
            </a:r>
            <a:r>
              <a:rPr lang="ar-SA" sz="2800" dirty="0"/>
              <a:t>يجب أن نأخذ التربة بواسطة مجرفة حفر، نضعها في كيس بلاستيكي، نربط الكيس ونوزنه في المختبر، نجفف التربة في فرن تسخين لمدة 24 ساعة، نوزن مرة أخرى، ثم نحسب النسبة المئوية للمياه في التربة.</a:t>
            </a:r>
          </a:p>
          <a:p>
            <a:endParaRPr lang="ar-SA" sz="2800" b="1" dirty="0"/>
          </a:p>
          <a:p>
            <a:r>
              <a:rPr lang="ar-SA" sz="2800" b="1" dirty="0"/>
              <a:t>من الأفضل قياس رطوبة التربة في الظل والشمس</a:t>
            </a:r>
            <a:endParaRPr lang="he-IL" sz="2800" b="1" dirty="0"/>
          </a:p>
        </p:txBody>
      </p:sp>
      <p:sp>
        <p:nvSpPr>
          <p:cNvPr id="5" name="AutoShape 2" descr="תוצאת תמונה עבור תחושה באצבעות"/>
          <p:cNvSpPr>
            <a:spLocks noChangeAspect="1" noChangeArrowheads="1"/>
          </p:cNvSpPr>
          <p:nvPr/>
        </p:nvSpPr>
        <p:spPr bwMode="auto">
          <a:xfrm>
            <a:off x="8923338"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8" name="AutoShape 4" descr="תוצאת תמונה עבור תחושה באצבעות"/>
          <p:cNvSpPr>
            <a:spLocks noChangeAspect="1" noChangeArrowheads="1"/>
          </p:cNvSpPr>
          <p:nvPr/>
        </p:nvSpPr>
        <p:spPr bwMode="auto">
          <a:xfrm>
            <a:off x="9075738"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9" name="AutoShape 6" descr="תוצאת תמונה עבור תחושה באצבעות"/>
          <p:cNvSpPr>
            <a:spLocks noChangeAspect="1" noChangeArrowheads="1"/>
          </p:cNvSpPr>
          <p:nvPr/>
        </p:nvSpPr>
        <p:spPr bwMode="auto">
          <a:xfrm>
            <a:off x="9228138"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sp>
        <p:nvSpPr>
          <p:cNvPr id="10" name="AutoShape 8" descr="תוצאת תמונה עבור תחושה באצבעות"/>
          <p:cNvSpPr>
            <a:spLocks noChangeAspect="1" noChangeArrowheads="1"/>
          </p:cNvSpPr>
          <p:nvPr/>
        </p:nvSpPr>
        <p:spPr bwMode="auto">
          <a:xfrm>
            <a:off x="9380538"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pic>
        <p:nvPicPr>
          <p:cNvPr id="18" name="תמונה 17" title="תצלום יד"/>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2045314"/>
            <a:ext cx="1645920" cy="1219200"/>
          </a:xfrm>
          <a:prstGeom prst="rect">
            <a:avLst/>
          </a:prstGeom>
        </p:spPr>
      </p:pic>
      <p:sp>
        <p:nvSpPr>
          <p:cNvPr id="19" name="AutoShape 10" descr="תוצאת תמונה עבור כף גינון"/>
          <p:cNvSpPr>
            <a:spLocks noChangeAspect="1" noChangeArrowheads="1"/>
          </p:cNvSpPr>
          <p:nvPr/>
        </p:nvSpPr>
        <p:spPr bwMode="auto">
          <a:xfrm>
            <a:off x="9532938"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he-IL"/>
          </a:p>
        </p:txBody>
      </p:sp>
      <p:pic>
        <p:nvPicPr>
          <p:cNvPr id="20" name="תמונה 19" title="תצלום את חפירה קטנה"/>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4261" y="3068960"/>
            <a:ext cx="2905053" cy="1927018"/>
          </a:xfrm>
          <a:prstGeom prst="rect">
            <a:avLst/>
          </a:prstGeom>
        </p:spPr>
      </p:pic>
      <p:pic>
        <p:nvPicPr>
          <p:cNvPr id="22" name="תמונה 21" title="תצלום גליל שקיות ניילון"/>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51519" y="4725144"/>
            <a:ext cx="2502491" cy="1665294"/>
          </a:xfrm>
          <a:prstGeom prst="rect">
            <a:avLst/>
          </a:prstGeom>
        </p:spPr>
      </p:pic>
      <p:sp>
        <p:nvSpPr>
          <p:cNvPr id="23" name="מלבן מעוגל 22"/>
          <p:cNvSpPr/>
          <p:nvPr/>
        </p:nvSpPr>
        <p:spPr>
          <a:xfrm>
            <a:off x="2155443" y="110791"/>
            <a:ext cx="6294677" cy="1318293"/>
          </a:xfrm>
          <a:prstGeom prst="roundRect">
            <a:avLst/>
          </a:prstGeom>
          <a:ln w="38100"/>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spcAft>
                <a:spcPts val="1000"/>
              </a:spcAft>
            </a:pPr>
            <a:r>
              <a:rPr lang="ar-SA" sz="1600" b="1" dirty="0">
                <a:ea typeface="Calibri"/>
                <a:cs typeface="Arial"/>
              </a:rPr>
              <a:t>حالة الطقس</a:t>
            </a:r>
            <a:r>
              <a:rPr lang="he-IL" sz="1600" b="1" dirty="0">
                <a:effectLst/>
                <a:ea typeface="Calibri"/>
                <a:cs typeface="Arial"/>
              </a:rPr>
              <a:t>: ____________________________________</a:t>
            </a:r>
            <a:endParaRPr lang="en-US" sz="1600" dirty="0">
              <a:effectLst/>
              <a:ea typeface="Calibri"/>
              <a:cs typeface="Arial"/>
            </a:endParaRPr>
          </a:p>
          <a:p>
            <a:pPr>
              <a:spcAft>
                <a:spcPts val="1000"/>
              </a:spcAft>
            </a:pPr>
            <a:r>
              <a:rPr lang="ar-SA" sz="1600" b="1" dirty="0">
                <a:ea typeface="Calibri"/>
                <a:cs typeface="Arial"/>
              </a:rPr>
              <a:t>درجة حرارة الهواء / التربة </a:t>
            </a:r>
            <a:r>
              <a:rPr lang="he-IL" sz="1600" b="1" dirty="0">
                <a:effectLst/>
                <a:ea typeface="Calibri"/>
                <a:cs typeface="Arial"/>
              </a:rPr>
              <a:t>: _________</a:t>
            </a:r>
            <a:r>
              <a:rPr lang="ar-SA" sz="1600" b="1" dirty="0">
                <a:ea typeface="Calibri"/>
                <a:cs typeface="Arial"/>
              </a:rPr>
              <a:t> رطوبة الهواء / التربة</a:t>
            </a:r>
            <a:r>
              <a:rPr lang="he-IL" sz="1600" b="1" dirty="0">
                <a:effectLst/>
                <a:ea typeface="Calibri"/>
                <a:cs typeface="Arial"/>
              </a:rPr>
              <a:t>:__________ </a:t>
            </a:r>
            <a:r>
              <a:rPr lang="en-US" sz="1600" b="1" dirty="0">
                <a:effectLst/>
                <a:ea typeface="Calibri"/>
                <a:cs typeface="Arial"/>
              </a:rPr>
              <a:t/>
            </a:r>
            <a:br>
              <a:rPr lang="en-US" sz="1600" b="1" dirty="0">
                <a:effectLst/>
                <a:ea typeface="Calibri"/>
                <a:cs typeface="Arial"/>
              </a:rPr>
            </a:br>
            <a:r>
              <a:rPr lang="ar-SA" sz="1600" b="1" dirty="0">
                <a:ea typeface="Calibri"/>
                <a:cs typeface="Arial"/>
              </a:rPr>
              <a:t>غيوم </a:t>
            </a:r>
            <a:r>
              <a:rPr lang="he-IL" sz="1600" b="1" dirty="0">
                <a:effectLst/>
                <a:ea typeface="Calibri"/>
                <a:cs typeface="Arial"/>
              </a:rPr>
              <a:t>:____________ </a:t>
            </a:r>
            <a:r>
              <a:rPr lang="ar-SA" sz="1600" b="1" dirty="0">
                <a:ea typeface="Calibri"/>
                <a:cs typeface="Arial"/>
              </a:rPr>
              <a:t>إشعاع / إضاءة</a:t>
            </a:r>
            <a:r>
              <a:rPr lang="he-IL" sz="1600" b="1" dirty="0">
                <a:effectLst/>
                <a:ea typeface="Calibri"/>
                <a:cs typeface="Arial"/>
              </a:rPr>
              <a:t>:_________ </a:t>
            </a:r>
            <a:r>
              <a:rPr lang="en-US" sz="1600" b="1" dirty="0">
                <a:effectLst/>
                <a:ea typeface="Calibri"/>
                <a:cs typeface="Arial"/>
              </a:rPr>
              <a:t/>
            </a:r>
            <a:br>
              <a:rPr lang="en-US" sz="1600" b="1" dirty="0">
                <a:effectLst/>
                <a:ea typeface="Calibri"/>
                <a:cs typeface="Arial"/>
              </a:rPr>
            </a:br>
            <a:r>
              <a:rPr lang="ar-SA" sz="1600" b="1" dirty="0">
                <a:ea typeface="Calibri"/>
                <a:cs typeface="Arial"/>
              </a:rPr>
              <a:t>سرعة الرياح</a:t>
            </a:r>
            <a:r>
              <a:rPr lang="he-IL" sz="1600" b="1" dirty="0">
                <a:effectLst/>
                <a:ea typeface="Calibri"/>
                <a:cs typeface="Arial"/>
              </a:rPr>
              <a:t>:_______ </a:t>
            </a:r>
            <a:r>
              <a:rPr lang="ar-SA" sz="1600" b="1" dirty="0">
                <a:ea typeface="Calibri"/>
                <a:cs typeface="Arial"/>
              </a:rPr>
              <a:t>اتجاه الرياح</a:t>
            </a:r>
            <a:r>
              <a:rPr lang="he-IL" sz="1600" b="1" dirty="0">
                <a:effectLst/>
                <a:ea typeface="Calibri"/>
                <a:cs typeface="Arial"/>
              </a:rPr>
              <a:t>:________</a:t>
            </a:r>
            <a:r>
              <a:rPr lang="en-US" sz="1600" dirty="0">
                <a:effectLst/>
                <a:ea typeface="Calibri"/>
                <a:cs typeface="Arial"/>
              </a:rPr>
              <a:t> </a:t>
            </a:r>
          </a:p>
        </p:txBody>
      </p:sp>
      <p:sp>
        <p:nvSpPr>
          <p:cNvPr id="25" name="מלבן 24" title="&quot;&quot;"/>
          <p:cNvSpPr/>
          <p:nvPr/>
        </p:nvSpPr>
        <p:spPr>
          <a:xfrm>
            <a:off x="3635896" y="533067"/>
            <a:ext cx="1656184" cy="375654"/>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9172313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hidden="1"/>
          <p:cNvSpPr>
            <a:spLocks noGrp="1"/>
          </p:cNvSpPr>
          <p:nvPr>
            <p:ph type="title" idx="4294967295"/>
          </p:nvPr>
        </p:nvSpPr>
        <p:spPr/>
        <p:txBody>
          <a:bodyPr/>
          <a:lstStyle/>
          <a:p>
            <a:pPr rtl="1" eaLnBrk="1" latinLnBrk="0" hangingPunct="1"/>
            <a:r>
              <a:rPr lang="ar-SA" sz="2800" b="1" kern="1200" dirty="0" smtClean="0">
                <a:solidFill>
                  <a:srgbClr val="C00000"/>
                </a:solidFill>
                <a:effectLst/>
                <a:latin typeface="Calibri" panose="020F0502020204030204" pitchFamily="34" charset="0"/>
                <a:ea typeface="+mn-ea"/>
                <a:cs typeface="Arial" panose="020B0604020202020204" pitchFamily="34" charset="0"/>
              </a:rPr>
              <a:t>قياس سرعة الرياح</a:t>
            </a:r>
            <a:endParaRPr lang="en-US" dirty="0" smtClean="0">
              <a:effectLst/>
            </a:endParaRPr>
          </a:p>
        </p:txBody>
      </p:sp>
      <p:sp>
        <p:nvSpPr>
          <p:cNvPr id="3" name="Rectangle 2" title="&quot;&quot;"/>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he-IL"/>
          </a:p>
        </p:txBody>
      </p:sp>
      <p:sp>
        <p:nvSpPr>
          <p:cNvPr id="4" name="Rectangle 3" title="&quot;&quot;"/>
          <p:cNvSpPr>
            <a:spLocks noChangeArrowheads="1"/>
          </p:cNvSpPr>
          <p:nvPr/>
        </p:nvSpPr>
        <p:spPr bwMode="auto">
          <a:xfrm>
            <a:off x="0" y="1504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endParaRPr kumimoji="0" lang="he-IL" altLang="he-IL" sz="1800" b="0" i="0" u="none" strike="noStrike" cap="none" normalizeH="0" baseline="0">
              <a:ln>
                <a:noFill/>
              </a:ln>
              <a:solidFill>
                <a:schemeClr val="tx1"/>
              </a:solidFill>
              <a:effectLst/>
              <a:latin typeface="Arial" pitchFamily="34" charset="0"/>
              <a:cs typeface="Arial" pitchFamily="34" charset="0"/>
            </a:endParaRPr>
          </a:p>
        </p:txBody>
      </p:sp>
      <p:sp>
        <p:nvSpPr>
          <p:cNvPr id="7" name="מלבן 6"/>
          <p:cNvSpPr/>
          <p:nvPr/>
        </p:nvSpPr>
        <p:spPr>
          <a:xfrm>
            <a:off x="3251727" y="1928957"/>
            <a:ext cx="4558642" cy="1815882"/>
          </a:xfrm>
          <a:prstGeom prst="rect">
            <a:avLst/>
          </a:prstGeom>
        </p:spPr>
        <p:txBody>
          <a:bodyPr wrap="square">
            <a:spAutoFit/>
          </a:bodyPr>
          <a:lstStyle/>
          <a:p>
            <a:r>
              <a:rPr lang="ar-SA" sz="2800" b="1" dirty="0">
                <a:solidFill>
                  <a:srgbClr val="C00000"/>
                </a:solidFill>
              </a:rPr>
              <a:t>قياس سرعة الرياح</a:t>
            </a:r>
            <a:endParaRPr lang="he-IL" sz="2800" b="1" dirty="0">
              <a:solidFill>
                <a:srgbClr val="C00000"/>
              </a:solidFill>
            </a:endParaRPr>
          </a:p>
          <a:p>
            <a:r>
              <a:rPr lang="ar-SA" sz="2800" b="1" dirty="0"/>
              <a:t>تطبيق "مقياس شدّة الريح"</a:t>
            </a:r>
            <a:r>
              <a:rPr lang="he-IL" sz="2800" b="1" dirty="0"/>
              <a:t> </a:t>
            </a:r>
          </a:p>
          <a:p>
            <a:r>
              <a:rPr lang="en-US" sz="2800" b="1" dirty="0"/>
              <a:t>wind meter</a:t>
            </a:r>
            <a:r>
              <a:rPr lang="he-IL" sz="2800" b="1" dirty="0"/>
              <a:t> -</a:t>
            </a:r>
            <a:r>
              <a:rPr lang="en-US" sz="2800" dirty="0"/>
              <a:t/>
            </a:r>
            <a:br>
              <a:rPr lang="en-US" sz="2800" dirty="0"/>
            </a:br>
            <a:r>
              <a:rPr lang="ar-SA" sz="2800" dirty="0"/>
              <a:t>يقيس السرعة بوحدات متر في الثانية</a:t>
            </a:r>
            <a:r>
              <a:rPr lang="he-IL" sz="2800" dirty="0"/>
              <a:t>. </a:t>
            </a:r>
          </a:p>
        </p:txBody>
      </p:sp>
      <p:sp>
        <p:nvSpPr>
          <p:cNvPr id="12" name="מלבן 11"/>
          <p:cNvSpPr/>
          <p:nvPr/>
        </p:nvSpPr>
        <p:spPr>
          <a:xfrm>
            <a:off x="8688533" y="-11433"/>
            <a:ext cx="467617" cy="6858000"/>
          </a:xfrm>
          <a:prstGeom prst="rect">
            <a:avLst/>
          </a:prstGeom>
          <a:ln/>
        </p:spPr>
        <p:style>
          <a:lnRef idx="0">
            <a:schemeClr val="accent6"/>
          </a:lnRef>
          <a:fillRef idx="3">
            <a:schemeClr val="accent6"/>
          </a:fillRef>
          <a:effectRef idx="3">
            <a:schemeClr val="accent6"/>
          </a:effectRef>
          <a:fontRef idx="minor">
            <a:schemeClr val="lt1"/>
          </a:fontRef>
        </p:style>
        <p:txBody>
          <a:bodyPr vert="vert270" rtlCol="1" anchor="ctr"/>
          <a:lstStyle/>
          <a:p>
            <a:pPr marL="0" lvl="1" algn="ctr">
              <a:defRPr/>
            </a:pPr>
            <a:r>
              <a:rPr lang="ar-SA" b="1" dirty="0">
                <a:solidFill>
                  <a:schemeClr val="bg1"/>
                </a:solidFill>
              </a:rPr>
              <a:t>تحضير للمشاهدة</a:t>
            </a:r>
            <a:endParaRPr lang="he-IL" dirty="0"/>
          </a:p>
          <a:p>
            <a:pPr algn="ctr">
              <a:defRPr/>
            </a:pPr>
            <a:endParaRPr lang="he-IL" dirty="0"/>
          </a:p>
        </p:txBody>
      </p:sp>
      <p:pic>
        <p:nvPicPr>
          <p:cNvPr id="2" name="תמונה 1" title="תצלום מסך אפליקציית zephyrfree wind mete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6524" y="1698265"/>
            <a:ext cx="2674728" cy="4755071"/>
          </a:xfrm>
          <a:prstGeom prst="rect">
            <a:avLst/>
          </a:prstGeom>
          <a:ln>
            <a:solidFill>
              <a:schemeClr val="tx1"/>
            </a:solidFill>
          </a:ln>
        </p:spPr>
      </p:pic>
      <p:pic>
        <p:nvPicPr>
          <p:cNvPr id="5" name="תמונה 4" title="תצלום מצפן"/>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3967502" y="4437112"/>
            <a:ext cx="1368152" cy="1863402"/>
          </a:xfrm>
          <a:prstGeom prst="rect">
            <a:avLst/>
          </a:prstGeom>
        </p:spPr>
      </p:pic>
      <p:sp>
        <p:nvSpPr>
          <p:cNvPr id="14" name="TextBox 13"/>
          <p:cNvSpPr txBox="1"/>
          <p:nvPr/>
        </p:nvSpPr>
        <p:spPr>
          <a:xfrm>
            <a:off x="175620" y="722969"/>
            <a:ext cx="2195735" cy="461665"/>
          </a:xfrm>
          <a:prstGeom prst="rect">
            <a:avLst/>
          </a:prstGeom>
          <a:noFill/>
        </p:spPr>
        <p:txBody>
          <a:bodyPr wrap="square" rtlCol="1">
            <a:spAutoFit/>
          </a:bodyPr>
          <a:lstStyle/>
          <a:p>
            <a:pPr algn="ctr"/>
            <a:r>
              <a:rPr lang="ar-SA" sz="2400" b="1" dirty="0" err="1">
                <a:solidFill>
                  <a:srgbClr val="0000CC"/>
                </a:solidFill>
                <a:latin typeface="Guttman Yad-Brush" panose="02010401010101010101" pitchFamily="2" charset="-79"/>
                <a:cs typeface="Guttman Yad-Brush" panose="02010401010101010101" pitchFamily="2" charset="-79"/>
              </a:rPr>
              <a:t>أندرويد</a:t>
            </a:r>
            <a:endParaRPr lang="he-IL" sz="2400" dirty="0">
              <a:solidFill>
                <a:srgbClr val="0000CC"/>
              </a:solidFill>
              <a:latin typeface="Guttman Yad-Brush" panose="02010401010101010101" pitchFamily="2" charset="-79"/>
              <a:cs typeface="Guttman Yad-Brush" panose="02010401010101010101" pitchFamily="2" charset="-79"/>
            </a:endParaRPr>
          </a:p>
        </p:txBody>
      </p:sp>
      <p:sp>
        <p:nvSpPr>
          <p:cNvPr id="11" name="מלבן מעוגל 10"/>
          <p:cNvSpPr/>
          <p:nvPr/>
        </p:nvSpPr>
        <p:spPr>
          <a:xfrm>
            <a:off x="2267744" y="90000"/>
            <a:ext cx="6294677" cy="1318293"/>
          </a:xfrm>
          <a:prstGeom prst="roundRect">
            <a:avLst/>
          </a:prstGeom>
          <a:ln w="38100"/>
        </p:spPr>
        <p:style>
          <a:lnRef idx="2">
            <a:schemeClr val="accent2"/>
          </a:lnRef>
          <a:fillRef idx="1">
            <a:schemeClr val="lt1"/>
          </a:fillRef>
          <a:effectRef idx="0">
            <a:schemeClr val="accent2"/>
          </a:effectRef>
          <a:fontRef idx="minor">
            <a:schemeClr val="dk1"/>
          </a:fontRef>
        </p:style>
        <p:txBody>
          <a:bodyPr rot="0" spcFirstLastPara="0" vert="horz" wrap="square" lIns="91440" tIns="45720" rIns="91440" bIns="45720" numCol="1" spcCol="0" rtlCol="1" fromWordArt="0" anchor="ctr" anchorCtr="0" forceAA="0" compatLnSpc="1">
            <a:prstTxWarp prst="textNoShape">
              <a:avLst/>
            </a:prstTxWarp>
            <a:noAutofit/>
          </a:bodyPr>
          <a:lstStyle/>
          <a:p>
            <a:pPr>
              <a:spcAft>
                <a:spcPts val="1000"/>
              </a:spcAft>
            </a:pPr>
            <a:r>
              <a:rPr lang="ar-SA" sz="1600" b="1" dirty="0">
                <a:ea typeface="Calibri"/>
                <a:cs typeface="Arial"/>
              </a:rPr>
              <a:t>حالة الطقس</a:t>
            </a:r>
            <a:r>
              <a:rPr lang="he-IL" sz="1600" b="1" dirty="0">
                <a:effectLst/>
                <a:ea typeface="Calibri"/>
                <a:cs typeface="Arial"/>
              </a:rPr>
              <a:t>: ____________________________________</a:t>
            </a:r>
            <a:endParaRPr lang="en-US" sz="1600" dirty="0">
              <a:effectLst/>
              <a:ea typeface="Calibri"/>
              <a:cs typeface="Arial"/>
            </a:endParaRPr>
          </a:p>
          <a:p>
            <a:pPr>
              <a:spcAft>
                <a:spcPts val="1000"/>
              </a:spcAft>
            </a:pPr>
            <a:r>
              <a:rPr lang="ar-SA" sz="1600" b="1" dirty="0">
                <a:ea typeface="Calibri"/>
                <a:cs typeface="Arial"/>
              </a:rPr>
              <a:t>درجة حرارة الهواء</a:t>
            </a:r>
            <a:r>
              <a:rPr lang="he-IL" sz="1600" b="1" dirty="0">
                <a:effectLst/>
                <a:ea typeface="Calibri"/>
                <a:cs typeface="Arial"/>
              </a:rPr>
              <a:t>: _________</a:t>
            </a:r>
            <a:r>
              <a:rPr lang="ar-SA" sz="1600" b="1" dirty="0">
                <a:ea typeface="Calibri"/>
                <a:cs typeface="Arial"/>
              </a:rPr>
              <a:t> رطوبة التربة</a:t>
            </a:r>
            <a:r>
              <a:rPr lang="he-IL" sz="1600" b="1" dirty="0">
                <a:effectLst/>
                <a:ea typeface="Calibri"/>
                <a:cs typeface="Arial"/>
              </a:rPr>
              <a:t>:__________ </a:t>
            </a:r>
            <a:r>
              <a:rPr lang="en-US" sz="1600" b="1" dirty="0">
                <a:effectLst/>
                <a:ea typeface="Calibri"/>
                <a:cs typeface="Arial"/>
              </a:rPr>
              <a:t/>
            </a:r>
            <a:br>
              <a:rPr lang="en-US" sz="1600" b="1" dirty="0">
                <a:effectLst/>
                <a:ea typeface="Calibri"/>
                <a:cs typeface="Arial"/>
              </a:rPr>
            </a:br>
            <a:r>
              <a:rPr lang="ar-SA" sz="1600" b="1" dirty="0">
                <a:ea typeface="Calibri"/>
                <a:cs typeface="Arial"/>
              </a:rPr>
              <a:t>غيوم </a:t>
            </a:r>
            <a:r>
              <a:rPr lang="he-IL" sz="1600" b="1" dirty="0">
                <a:effectLst/>
                <a:ea typeface="Calibri"/>
                <a:cs typeface="Arial"/>
              </a:rPr>
              <a:t>:____________ </a:t>
            </a:r>
            <a:r>
              <a:rPr lang="ar-SA" sz="1600" b="1" dirty="0">
                <a:ea typeface="Calibri"/>
                <a:cs typeface="Arial"/>
              </a:rPr>
              <a:t>إشعاع / إضاءة</a:t>
            </a:r>
            <a:r>
              <a:rPr lang="he-IL" sz="1600" b="1" dirty="0">
                <a:effectLst/>
                <a:ea typeface="Calibri"/>
                <a:cs typeface="Arial"/>
              </a:rPr>
              <a:t>:_________ </a:t>
            </a:r>
            <a:r>
              <a:rPr lang="en-US" sz="1600" b="1" dirty="0">
                <a:effectLst/>
                <a:ea typeface="Calibri"/>
                <a:cs typeface="Arial"/>
              </a:rPr>
              <a:t/>
            </a:r>
            <a:br>
              <a:rPr lang="en-US" sz="1600" b="1" dirty="0">
                <a:effectLst/>
                <a:ea typeface="Calibri"/>
                <a:cs typeface="Arial"/>
              </a:rPr>
            </a:br>
            <a:r>
              <a:rPr lang="ar-SA" sz="1600" b="1" dirty="0">
                <a:ea typeface="Calibri"/>
                <a:cs typeface="Arial"/>
              </a:rPr>
              <a:t>سرعة الرياح</a:t>
            </a:r>
            <a:r>
              <a:rPr lang="he-IL" sz="1600" b="1" dirty="0">
                <a:effectLst/>
                <a:ea typeface="Calibri"/>
                <a:cs typeface="Arial"/>
              </a:rPr>
              <a:t>:_______ </a:t>
            </a:r>
            <a:r>
              <a:rPr lang="ar-SA" sz="1600" b="1" dirty="0">
                <a:ea typeface="Calibri"/>
                <a:cs typeface="Arial"/>
              </a:rPr>
              <a:t>اتجاه الرياح</a:t>
            </a:r>
            <a:r>
              <a:rPr lang="he-IL" sz="1600" b="1" dirty="0">
                <a:effectLst/>
                <a:ea typeface="Calibri"/>
                <a:cs typeface="Arial"/>
              </a:rPr>
              <a:t>:________</a:t>
            </a:r>
            <a:r>
              <a:rPr lang="en-US" sz="1600" dirty="0">
                <a:effectLst/>
                <a:ea typeface="Calibri"/>
                <a:cs typeface="Arial"/>
              </a:rPr>
              <a:t> </a:t>
            </a:r>
          </a:p>
        </p:txBody>
      </p:sp>
      <p:sp>
        <p:nvSpPr>
          <p:cNvPr id="13" name="מלבן 12" title="&quot;&quot;"/>
          <p:cNvSpPr/>
          <p:nvPr/>
        </p:nvSpPr>
        <p:spPr>
          <a:xfrm>
            <a:off x="7380312" y="1051584"/>
            <a:ext cx="1182109" cy="260052"/>
          </a:xfrm>
          <a:prstGeom prst="rect">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1211335362"/>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17846</TotalTime>
  <Words>1358</Words>
  <Application>Microsoft Office PowerPoint</Application>
  <PresentationFormat>On-screen Show (4:3)</PresentationFormat>
  <Paragraphs>176</Paragraphs>
  <Slides>17</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Alef Hebrew</vt:lpstr>
      <vt:lpstr>Arial</vt:lpstr>
      <vt:lpstr>Calibri</vt:lpstr>
      <vt:lpstr>Guttman Yad-Brush</vt:lpstr>
      <vt:lpstr>Times New Roman</vt:lpstr>
      <vt:lpstr>ערכת נושא Office</vt:lpstr>
      <vt:lpstr>חקר בסביבה</vt:lpstr>
      <vt:lpstr>استخدام تطبيقات في الهواتف الذكية </vt:lpstr>
      <vt:lpstr>في أي أدوات نقيس عوامل الطقس وكيف؟</vt:lpstr>
      <vt:lpstr>قياس درجة الحرارة في ميزان الحرارة المخبري</vt:lpstr>
      <vt:lpstr>حساب معدل ​​درجة الحرارة اليومية باستخدام التطبيق</vt:lpstr>
      <vt:lpstr>مقياس رطوبة الهواء النسبي - مقياس الرطوبة</vt:lpstr>
      <vt:lpstr>جهاز: مقياس رطوبة التربة (ﺒ %) (يقيس أيضًا حموضة التربة وشدة الضوء)</vt:lpstr>
      <vt:lpstr>قياس رطوبة التربة في المختبر </vt:lpstr>
      <vt:lpstr>قياس سرعة الرياح</vt:lpstr>
      <vt:lpstr>قياس اتجاه الرياح </vt:lpstr>
      <vt:lpstr>قياس غطاء الغيوم</vt:lpstr>
      <vt:lpstr>دليل الطبيعة الإسرائيلية </vt:lpstr>
      <vt:lpstr>מגדיר לדוגמה</vt:lpstr>
      <vt:lpstr>دليل النباتات البرية في موقع نبات الحقل </vt:lpstr>
      <vt:lpstr>تقديم تقرير عن الطيور بواسطة تطبيق</vt:lpstr>
      <vt:lpstr>قواعد التصوير بالهاتف الذكي</vt:lpstr>
      <vt:lpstr>Keep – تطبيق google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עולם שלם מתחת לאף</dc:title>
  <dc:creator>user</dc:creator>
  <cp:lastModifiedBy>Orr Bar-Joseph</cp:lastModifiedBy>
  <cp:revision>320</cp:revision>
  <dcterms:created xsi:type="dcterms:W3CDTF">2015-02-01T21:14:55Z</dcterms:created>
  <dcterms:modified xsi:type="dcterms:W3CDTF">2022-10-02T06:47:31Z</dcterms:modified>
</cp:coreProperties>
</file>