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6F1D39E0-996B-4B8A-AFF7-3568A373B782}">
  <a:tblStyle styleId="{6F1D39E0-996B-4B8A-AFF7-3568A373B782}"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1260"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3886200" y="0"/>
            <a:ext cx="2971799" cy="457200"/>
          </a:xfrm>
          <a:prstGeom prst="rect">
            <a:avLst/>
          </a:prstGeom>
          <a:noFill/>
          <a:ln>
            <a:noFill/>
          </a:ln>
        </p:spPr>
        <p:txBody>
          <a:bodyPr lIns="91425" tIns="91425" rIns="91425" bIns="91425" anchor="t" anchorCtr="0"/>
          <a:lstStyle>
            <a:lvl1pPr marL="0" marR="0" lvl="0" indent="0" algn="r" rtl="0">
              <a:spcBef>
                <a:spcPts val="0"/>
              </a:spcBef>
              <a:defRPr sz="1200" b="0" i="0" u="none" strike="noStrike" cap="none"/>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1588" y="0"/>
            <a:ext cx="2971799" cy="4572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3886200" y="8685213"/>
            <a:ext cx="2971799" cy="457200"/>
          </a:xfrm>
          <a:prstGeom prst="rect">
            <a:avLst/>
          </a:prstGeom>
          <a:noFill/>
          <a:ln>
            <a:noFill/>
          </a:ln>
        </p:spPr>
        <p:txBody>
          <a:bodyPr lIns="91425" tIns="91425" rIns="91425" bIns="91425" anchor="b" anchorCtr="0"/>
          <a:lstStyle>
            <a:lvl1pPr marL="0" marR="0" lvl="0" indent="0" algn="r" rtl="0">
              <a:spcBef>
                <a:spcPts val="0"/>
              </a:spcBef>
              <a:defRPr sz="1200" b="0" i="0" u="none" strike="noStrike" cap="none"/>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1588" y="8685213"/>
            <a:ext cx="2971799" cy="457200"/>
          </a:xfrm>
          <a:prstGeom prst="rect">
            <a:avLst/>
          </a:prstGeom>
          <a:noFill/>
          <a:ln>
            <a:noFill/>
          </a:ln>
        </p:spPr>
        <p:txBody>
          <a:bodyPr lIns="91425" tIns="91425" rIns="91425" bIns="91425" anchor="b" anchorCtr="0">
            <a:noAutofit/>
          </a:bodyPr>
          <a:lstStyle/>
          <a:p>
            <a:pPr marL="0" marR="0" lvl="0" indent="0" algn="l" rtl="0">
              <a:spcBef>
                <a:spcPts val="0"/>
              </a:spcBef>
            </a:pPr>
            <a:endParaRPr sz="1200" b="0" i="0" u="none" strike="noStrike" cap="none"/>
          </a:p>
          <a:p>
            <a:pPr marL="0" marR="0" lvl="1" indent="0" algn="l" rtl="0">
              <a:spcBef>
                <a:spcPts val="0"/>
              </a:spcBef>
            </a:pPr>
            <a:endParaRPr/>
          </a:p>
          <a:p>
            <a:pPr marL="0" marR="0" lvl="2" indent="0" algn="l" rtl="0">
              <a:spcBef>
                <a:spcPts val="0"/>
              </a:spcBef>
            </a:pPr>
            <a:endParaRPr/>
          </a:p>
          <a:p>
            <a:pPr marL="0" marR="0" lvl="3" indent="0" algn="l" rtl="0">
              <a:spcBef>
                <a:spcPts val="0"/>
              </a:spcBef>
            </a:pPr>
            <a:endParaRPr/>
          </a:p>
          <a:p>
            <a:pPr marL="0" marR="0" lvl="4" indent="0" algn="l" rtl="0">
              <a:spcBef>
                <a:spcPts val="0"/>
              </a:spcBef>
            </a:pPr>
            <a:endParaRPr/>
          </a:p>
          <a:p>
            <a:pPr marL="0" marR="0" lvl="5" indent="0" algn="l" rtl="0">
              <a:spcBef>
                <a:spcPts val="0"/>
              </a:spcBef>
            </a:pPr>
            <a:endParaRPr/>
          </a:p>
          <a:p>
            <a:pPr marL="0" marR="0" lvl="6" indent="0" algn="l" rtl="0">
              <a:spcBef>
                <a:spcPts val="0"/>
              </a:spcBef>
            </a:pPr>
            <a:endParaRPr/>
          </a:p>
          <a:p>
            <a:pPr marL="0" marR="0" lvl="7" indent="0" algn="l" rtl="0">
              <a:spcBef>
                <a:spcPts val="0"/>
              </a:spcBef>
            </a:pPr>
            <a:endParaRPr/>
          </a:p>
          <a:p>
            <a:pPr marL="0" marR="0" lvl="8" indent="0" algn="l" rtl="0">
              <a:spcBef>
                <a:spcPts val="0"/>
              </a:spcBef>
            </a:pPr>
            <a:endParaRPr/>
          </a:p>
        </p:txBody>
      </p:sp>
    </p:spTree>
    <p:extLst>
      <p:ext uri="{BB962C8B-B14F-4D97-AF65-F5344CB8AC3E}">
        <p14:creationId xmlns:p14="http://schemas.microsoft.com/office/powerpoint/2010/main" val="3130274411"/>
      </p:ext>
    </p:extLst>
  </p:cSld>
  <p:clrMap bg1="lt1" tx1="dk1" bg2="dk2" tx2="lt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53" name="Shape 1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59" name="Shape 1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65" name="Shape 1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77" name="Shape 1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83" name="Shape 1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89" name="Shape 1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06" name="Shape 2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14" name="Shape 2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20" name="Shape 2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26" name="Shape 2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Shape 2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32" name="Shape 2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Shape 23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38" name="Shape 2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244" name="Shape 24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lvl="0">
              <a:spcBef>
                <a:spcPts val="0"/>
              </a:spcBef>
              <a:buNone/>
            </a:pPr>
            <a:endParaRPr/>
          </a:p>
        </p:txBody>
      </p:sp>
      <p:sp>
        <p:nvSpPr>
          <p:cNvPr id="245" name="Shape 245"/>
          <p:cNvSpPr txBox="1">
            <a:spLocks noGrp="1"/>
          </p:cNvSpPr>
          <p:nvPr>
            <p:ph type="sldNum" idx="12"/>
          </p:nvPr>
        </p:nvSpPr>
        <p:spPr>
          <a:xfrm>
            <a:off x="1588"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r>
              <a:rPr lang="x-none"/>
              <a:t>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59" name="Shape 2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Shape 26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65" name="Shape 2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Shape 2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71" name="Shape 2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Shape 27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77" name="Shape 2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83" name="Shape 2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Shape 29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91" name="Shape 2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299" name="Shape 2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305" name="Shape 3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lvl="0">
              <a:spcBef>
                <a:spcPts val="0"/>
              </a:spcBef>
              <a:buNone/>
            </a:pPr>
            <a:endParaRPr/>
          </a:p>
        </p:txBody>
      </p:sp>
      <p:sp>
        <p:nvSpPr>
          <p:cNvPr id="306" name="Shape 306"/>
          <p:cNvSpPr txBox="1">
            <a:spLocks noGrp="1"/>
          </p:cNvSpPr>
          <p:nvPr>
            <p:ph type="sldNum" idx="12"/>
          </p:nvPr>
        </p:nvSpPr>
        <p:spPr>
          <a:xfrm>
            <a:off x="1588"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r>
              <a:rPr lang="x-none"/>
              <a: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Shape 31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12" name="Shape 3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18" name="Shape 3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24" name="Shape 3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31" name="Shape 3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39" name="Shape 3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Shape 3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345" name="Shape 34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lvl="0">
              <a:spcBef>
                <a:spcPts val="0"/>
              </a:spcBef>
              <a:buNone/>
            </a:pPr>
            <a:r>
              <a:rPr lang="x-none" sz="2400" b="0" i="0" u="none" strike="noStrike" cap="none"/>
              <a:t>רשמו את כל הנתונים בטבלה בעמוד הבא</a:t>
            </a:r>
          </a:p>
        </p:txBody>
      </p:sp>
      <p:sp>
        <p:nvSpPr>
          <p:cNvPr id="346" name="Shape 346"/>
          <p:cNvSpPr txBox="1">
            <a:spLocks noGrp="1"/>
          </p:cNvSpPr>
          <p:nvPr>
            <p:ph type="sldNum" idx="12"/>
          </p:nvPr>
        </p:nvSpPr>
        <p:spPr>
          <a:xfrm>
            <a:off x="1588"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r>
              <a:rPr lang="x-none"/>
              <a:t>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52" name="Shape 3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60" name="Shape 3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Shape 3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66" name="Shape 3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Shape 37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72" name="Shape 3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78" name="Shape 3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84" name="Shape 3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392" name="Shape 3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Shape 40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04" name="Shape 4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10" name="Shape 1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Shape 40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10" name="Shape 4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Shape 41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16" name="Shape 4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Shape 42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22" name="Shape 4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Shape 42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28" name="Shape 4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Shape 43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37" name="Shape 4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43" name="Shape 4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49" name="Shape 4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455" name="Shape 4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a:p>
        </p:txBody>
      </p:sp>
      <p:sp>
        <p:nvSpPr>
          <p:cNvPr id="135" name="Shape 1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1">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7" name="Shape 17"/>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1">
              <a:spcBef>
                <a:spcPts val="64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ctr" rtl="1">
              <a:spcBef>
                <a:spcPts val="560"/>
              </a:spcBef>
              <a:buClr>
                <a:srgbClr val="888888"/>
              </a:buClr>
              <a:buFont typeface="Calibri"/>
              <a:buNone/>
              <a:defRPr sz="2800" b="0" i="0" u="none" strike="noStrike" cap="none">
                <a:solidFill>
                  <a:srgbClr val="888888"/>
                </a:solidFill>
                <a:latin typeface="Calibri"/>
                <a:ea typeface="Calibri"/>
                <a:cs typeface="Calibri"/>
                <a:sym typeface="Calibri"/>
              </a:defRPr>
            </a:lvl2pPr>
            <a:lvl3pPr marL="914400" marR="0" lvl="2" indent="0" algn="ctr" rtl="1">
              <a:spcBef>
                <a:spcPts val="480"/>
              </a:spcBef>
              <a:buClr>
                <a:srgbClr val="888888"/>
              </a:buClr>
              <a:buFont typeface="Calibri"/>
              <a:buNone/>
              <a:defRPr sz="2400" b="0" i="0" u="none" strike="noStrike" cap="none">
                <a:solidFill>
                  <a:srgbClr val="888888"/>
                </a:solidFill>
                <a:latin typeface="Calibri"/>
                <a:ea typeface="Calibri"/>
                <a:cs typeface="Calibri"/>
                <a:sym typeface="Calibri"/>
              </a:defRPr>
            </a:lvl3pPr>
            <a:lvl4pPr marL="1371600" marR="0" lvl="3" indent="0" algn="ctr" rtl="1">
              <a:spcBef>
                <a:spcPts val="400"/>
              </a:spcBef>
              <a:buClr>
                <a:srgbClr val="888888"/>
              </a:buClr>
              <a:buFont typeface="Calibri"/>
              <a:buNone/>
              <a:defRPr sz="2000" b="0" i="0" u="none" strike="noStrike" cap="none">
                <a:solidFill>
                  <a:srgbClr val="888888"/>
                </a:solidFill>
                <a:latin typeface="Calibri"/>
                <a:ea typeface="Calibri"/>
                <a:cs typeface="Calibri"/>
                <a:sym typeface="Calibri"/>
              </a:defRPr>
            </a:lvl4pPr>
            <a:lvl5pPr marL="1828800" marR="0" lvl="4" indent="0" algn="ctr" rtl="1">
              <a:spcBef>
                <a:spcPts val="400"/>
              </a:spcBef>
              <a:buClr>
                <a:srgbClr val="888888"/>
              </a:buClr>
              <a:buFont typeface="Calibri"/>
              <a:buNone/>
              <a:defRPr sz="2000" b="0" i="0" u="none" strike="noStrike" cap="none">
                <a:solidFill>
                  <a:srgbClr val="888888"/>
                </a:solidFill>
                <a:latin typeface="Calibri"/>
                <a:ea typeface="Calibri"/>
                <a:cs typeface="Calibri"/>
                <a:sym typeface="Calibri"/>
              </a:defRPr>
            </a:lvl5pPr>
            <a:lvl6pPr marL="2286000" marR="0" lvl="5" indent="0" algn="ctr" rtl="1">
              <a:spcBef>
                <a:spcPts val="400"/>
              </a:spcBef>
              <a:buClr>
                <a:srgbClr val="888888"/>
              </a:buClr>
              <a:buFont typeface="Calibri"/>
              <a:buNone/>
              <a:defRPr sz="2000" b="0" i="0" u="none" strike="noStrike" cap="none">
                <a:solidFill>
                  <a:srgbClr val="888888"/>
                </a:solidFill>
                <a:latin typeface="Calibri"/>
                <a:ea typeface="Calibri"/>
                <a:cs typeface="Calibri"/>
                <a:sym typeface="Calibri"/>
              </a:defRPr>
            </a:lvl6pPr>
            <a:lvl7pPr marL="2743200" marR="0" lvl="6" indent="0" algn="ctr" rtl="1">
              <a:spcBef>
                <a:spcPts val="400"/>
              </a:spcBef>
              <a:buClr>
                <a:srgbClr val="888888"/>
              </a:buClr>
              <a:buFont typeface="Calibri"/>
              <a:buNone/>
              <a:defRPr sz="2000" b="0" i="0" u="none" strike="noStrike" cap="none">
                <a:solidFill>
                  <a:srgbClr val="888888"/>
                </a:solidFill>
                <a:latin typeface="Calibri"/>
                <a:ea typeface="Calibri"/>
                <a:cs typeface="Calibri"/>
                <a:sym typeface="Calibri"/>
              </a:defRPr>
            </a:lvl7pPr>
            <a:lvl8pPr marL="3200400" marR="0" lvl="7" indent="0" algn="ctr" rtl="1">
              <a:spcBef>
                <a:spcPts val="400"/>
              </a:spcBef>
              <a:buClr>
                <a:srgbClr val="888888"/>
              </a:buClr>
              <a:buFont typeface="Calibri"/>
              <a:buNone/>
              <a:defRPr sz="2000" b="0" i="0" u="none" strike="noStrike" cap="none">
                <a:solidFill>
                  <a:srgbClr val="888888"/>
                </a:solidFill>
                <a:latin typeface="Calibri"/>
                <a:ea typeface="Calibri"/>
                <a:cs typeface="Calibri"/>
                <a:sym typeface="Calibri"/>
              </a:defRPr>
            </a:lvl8pPr>
            <a:lvl9pPr marL="3657600" marR="0" lvl="8" indent="0" algn="ctr" rtl="1">
              <a:spcBef>
                <a:spcPts val="400"/>
              </a:spcBef>
              <a:buClr>
                <a:srgbClr val="888888"/>
              </a:buClr>
              <a:buFont typeface="Calibri"/>
              <a:buNone/>
              <a:defRPr sz="2000" b="0" i="0" u="none" strike="noStrike" cap="none">
                <a:solidFill>
                  <a:srgbClr val="888888"/>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1">
              <a:spcBef>
                <a:spcPts val="0"/>
              </a:spcBef>
              <a:buClr>
                <a:schemeClr val="dk1"/>
              </a:buClr>
              <a:buFont typeface="Calibri"/>
              <a:buNone/>
              <a:defRPr sz="4400">
                <a:solidFill>
                  <a:schemeClr val="dk1"/>
                </a:solidFill>
                <a:latin typeface="Calibri"/>
                <a:ea typeface="Calibri"/>
                <a:cs typeface="Calibri"/>
                <a:sym typeface="Calibri"/>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4" name="Shape 74"/>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lvl="0" indent="-222250" algn="r" rtl="1">
              <a:spcBef>
                <a:spcPts val="640"/>
              </a:spcBef>
              <a:buClr>
                <a:schemeClr val="dk1"/>
              </a:buClr>
              <a:buFont typeface="Arial"/>
              <a:buChar char="●"/>
              <a:defRPr sz="3200">
                <a:solidFill>
                  <a:schemeClr val="dk1"/>
                </a:solidFill>
                <a:latin typeface="Calibri"/>
                <a:ea typeface="Calibri"/>
                <a:cs typeface="Calibri"/>
                <a:sym typeface="Calibri"/>
              </a:defRPr>
            </a:lvl1pPr>
            <a:lvl2pPr marL="742950" lvl="1" indent="-177800" algn="r" rtl="1">
              <a:spcBef>
                <a:spcPts val="560"/>
              </a:spcBef>
              <a:buClr>
                <a:schemeClr val="dk1"/>
              </a:buClr>
              <a:buFont typeface="Arial"/>
              <a:buChar char="●"/>
              <a:defRPr sz="2800">
                <a:solidFill>
                  <a:schemeClr val="dk1"/>
                </a:solidFill>
                <a:latin typeface="Calibri"/>
                <a:ea typeface="Calibri"/>
                <a:cs typeface="Calibri"/>
                <a:sym typeface="Calibri"/>
              </a:defRPr>
            </a:lvl2pPr>
            <a:lvl3pPr marL="1143000" lvl="2" indent="-136525" algn="r" rtl="1">
              <a:spcBef>
                <a:spcPts val="480"/>
              </a:spcBef>
              <a:buClr>
                <a:schemeClr val="dk1"/>
              </a:buClr>
              <a:buFont typeface="Arial"/>
              <a:buChar char="●"/>
              <a:defRPr sz="2400">
                <a:solidFill>
                  <a:schemeClr val="dk1"/>
                </a:solidFill>
                <a:latin typeface="Calibri"/>
                <a:ea typeface="Calibri"/>
                <a:cs typeface="Calibri"/>
                <a:sym typeface="Calibri"/>
              </a:defRPr>
            </a:lvl3pPr>
            <a:lvl4pPr marL="1600200" lvl="3" indent="-152400" algn="r" rtl="1">
              <a:spcBef>
                <a:spcPts val="400"/>
              </a:spcBef>
              <a:buClr>
                <a:schemeClr val="dk1"/>
              </a:buClr>
              <a:buFont typeface="Arial"/>
              <a:buChar char="●"/>
              <a:defRPr sz="2000">
                <a:solidFill>
                  <a:schemeClr val="dk1"/>
                </a:solidFill>
                <a:latin typeface="Calibri"/>
                <a:ea typeface="Calibri"/>
                <a:cs typeface="Calibri"/>
                <a:sym typeface="Calibri"/>
              </a:defRPr>
            </a:lvl4pPr>
            <a:lvl5pPr marL="2057400" lvl="4" indent="-152400" algn="r" rtl="1">
              <a:spcBef>
                <a:spcPts val="400"/>
              </a:spcBef>
              <a:buClr>
                <a:schemeClr val="dk1"/>
              </a:buClr>
              <a:buFont typeface="Arial"/>
              <a:buChar char="●"/>
              <a:defRPr sz="2000">
                <a:solidFill>
                  <a:schemeClr val="dk1"/>
                </a:solidFill>
                <a:latin typeface="Calibri"/>
                <a:ea typeface="Calibri"/>
                <a:cs typeface="Calibri"/>
                <a:sym typeface="Calibri"/>
              </a:defRPr>
            </a:lvl5pPr>
            <a:lvl6pPr marL="2514600" lvl="5" indent="-152400" algn="r" rtl="1">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52400" algn="r" rtl="1">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52400" algn="r" rtl="1">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52400" algn="r" rtl="1">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lvl="0" algn="ctr" rtl="1">
              <a:spcBef>
                <a:spcPts val="0"/>
              </a:spcBef>
              <a:buClr>
                <a:schemeClr val="dk1"/>
              </a:buClr>
              <a:buFont typeface="Calibri"/>
              <a:buNone/>
              <a:defRPr sz="4400">
                <a:solidFill>
                  <a:schemeClr val="dk1"/>
                </a:solidFill>
                <a:latin typeface="Calibri"/>
                <a:ea typeface="Calibri"/>
                <a:cs typeface="Calibri"/>
                <a:sym typeface="Calibri"/>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0" name="Shape 80"/>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lvl="0" indent="-222250" algn="r" rtl="1">
              <a:spcBef>
                <a:spcPts val="640"/>
              </a:spcBef>
              <a:buClr>
                <a:schemeClr val="dk1"/>
              </a:buClr>
              <a:buFont typeface="Arial"/>
              <a:buChar char="●"/>
              <a:defRPr sz="3200">
                <a:solidFill>
                  <a:schemeClr val="dk1"/>
                </a:solidFill>
                <a:latin typeface="Calibri"/>
                <a:ea typeface="Calibri"/>
                <a:cs typeface="Calibri"/>
                <a:sym typeface="Calibri"/>
              </a:defRPr>
            </a:lvl1pPr>
            <a:lvl2pPr marL="742950" lvl="1" indent="-177800" algn="r" rtl="1">
              <a:spcBef>
                <a:spcPts val="560"/>
              </a:spcBef>
              <a:buClr>
                <a:schemeClr val="dk1"/>
              </a:buClr>
              <a:buFont typeface="Arial"/>
              <a:buChar char="●"/>
              <a:defRPr sz="2800">
                <a:solidFill>
                  <a:schemeClr val="dk1"/>
                </a:solidFill>
                <a:latin typeface="Calibri"/>
                <a:ea typeface="Calibri"/>
                <a:cs typeface="Calibri"/>
                <a:sym typeface="Calibri"/>
              </a:defRPr>
            </a:lvl2pPr>
            <a:lvl3pPr marL="1143000" lvl="2" indent="-136525" algn="r" rtl="1">
              <a:spcBef>
                <a:spcPts val="480"/>
              </a:spcBef>
              <a:buClr>
                <a:schemeClr val="dk1"/>
              </a:buClr>
              <a:buFont typeface="Arial"/>
              <a:buChar char="●"/>
              <a:defRPr sz="2400">
                <a:solidFill>
                  <a:schemeClr val="dk1"/>
                </a:solidFill>
                <a:latin typeface="Calibri"/>
                <a:ea typeface="Calibri"/>
                <a:cs typeface="Calibri"/>
                <a:sym typeface="Calibri"/>
              </a:defRPr>
            </a:lvl3pPr>
            <a:lvl4pPr marL="1600200" lvl="3" indent="-152400" algn="r" rtl="1">
              <a:spcBef>
                <a:spcPts val="400"/>
              </a:spcBef>
              <a:buClr>
                <a:schemeClr val="dk1"/>
              </a:buClr>
              <a:buFont typeface="Arial"/>
              <a:buChar char="●"/>
              <a:defRPr sz="2000">
                <a:solidFill>
                  <a:schemeClr val="dk1"/>
                </a:solidFill>
                <a:latin typeface="Calibri"/>
                <a:ea typeface="Calibri"/>
                <a:cs typeface="Calibri"/>
                <a:sym typeface="Calibri"/>
              </a:defRPr>
            </a:lvl4pPr>
            <a:lvl5pPr marL="2057400" lvl="4" indent="-152400" algn="r" rtl="1">
              <a:spcBef>
                <a:spcPts val="400"/>
              </a:spcBef>
              <a:buClr>
                <a:schemeClr val="dk1"/>
              </a:buClr>
              <a:buFont typeface="Arial"/>
              <a:buChar char="●"/>
              <a:defRPr sz="2000">
                <a:solidFill>
                  <a:schemeClr val="dk1"/>
                </a:solidFill>
                <a:latin typeface="Calibri"/>
                <a:ea typeface="Calibri"/>
                <a:cs typeface="Calibri"/>
                <a:sym typeface="Calibri"/>
              </a:defRPr>
            </a:lvl5pPr>
            <a:lvl6pPr marL="2514600" lvl="5" indent="-152400" algn="r" rtl="1">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52400" algn="r" rtl="1">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52400" algn="r" rtl="1">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52400" algn="r" rtl="1">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1">
              <a:spcBef>
                <a:spcPts val="0"/>
              </a:spcBef>
              <a:buClr>
                <a:schemeClr val="dk1"/>
              </a:buClr>
              <a:buFont typeface="Calibri"/>
              <a:buNone/>
              <a:defRPr sz="4400">
                <a:solidFill>
                  <a:schemeClr val="dk1"/>
                </a:solidFill>
                <a:latin typeface="Calibri"/>
                <a:ea typeface="Calibri"/>
                <a:cs typeface="Calibri"/>
                <a:sym typeface="Calibri"/>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3" name="Shape 23"/>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lvl="0" indent="-222250" algn="r" rtl="1">
              <a:spcBef>
                <a:spcPts val="640"/>
              </a:spcBef>
              <a:buClr>
                <a:schemeClr val="dk1"/>
              </a:buClr>
              <a:buFont typeface="Arial"/>
              <a:buChar char="●"/>
              <a:defRPr sz="3200">
                <a:solidFill>
                  <a:schemeClr val="dk1"/>
                </a:solidFill>
                <a:latin typeface="Calibri"/>
                <a:ea typeface="Calibri"/>
                <a:cs typeface="Calibri"/>
                <a:sym typeface="Calibri"/>
              </a:defRPr>
            </a:lvl1pPr>
            <a:lvl2pPr marL="742950" lvl="1" indent="-177800" algn="r" rtl="1">
              <a:spcBef>
                <a:spcPts val="560"/>
              </a:spcBef>
              <a:buClr>
                <a:schemeClr val="dk1"/>
              </a:buClr>
              <a:buFont typeface="Arial"/>
              <a:buChar char="●"/>
              <a:defRPr sz="2800">
                <a:solidFill>
                  <a:schemeClr val="dk1"/>
                </a:solidFill>
                <a:latin typeface="Calibri"/>
                <a:ea typeface="Calibri"/>
                <a:cs typeface="Calibri"/>
                <a:sym typeface="Calibri"/>
              </a:defRPr>
            </a:lvl2pPr>
            <a:lvl3pPr marL="1143000" lvl="2" indent="-136525" algn="r" rtl="1">
              <a:spcBef>
                <a:spcPts val="480"/>
              </a:spcBef>
              <a:buClr>
                <a:schemeClr val="dk1"/>
              </a:buClr>
              <a:buFont typeface="Arial"/>
              <a:buChar char="●"/>
              <a:defRPr sz="2400">
                <a:solidFill>
                  <a:schemeClr val="dk1"/>
                </a:solidFill>
                <a:latin typeface="Calibri"/>
                <a:ea typeface="Calibri"/>
                <a:cs typeface="Calibri"/>
                <a:sym typeface="Calibri"/>
              </a:defRPr>
            </a:lvl3pPr>
            <a:lvl4pPr marL="1600200" lvl="3" indent="-152400" algn="r" rtl="1">
              <a:spcBef>
                <a:spcPts val="400"/>
              </a:spcBef>
              <a:buClr>
                <a:schemeClr val="dk1"/>
              </a:buClr>
              <a:buFont typeface="Arial"/>
              <a:buChar char="●"/>
              <a:defRPr sz="2000">
                <a:solidFill>
                  <a:schemeClr val="dk1"/>
                </a:solidFill>
                <a:latin typeface="Calibri"/>
                <a:ea typeface="Calibri"/>
                <a:cs typeface="Calibri"/>
                <a:sym typeface="Calibri"/>
              </a:defRPr>
            </a:lvl4pPr>
            <a:lvl5pPr marL="2057400" lvl="4" indent="-152400" algn="r" rtl="1">
              <a:spcBef>
                <a:spcPts val="400"/>
              </a:spcBef>
              <a:buClr>
                <a:schemeClr val="dk1"/>
              </a:buClr>
              <a:buFont typeface="Arial"/>
              <a:buChar char="●"/>
              <a:defRPr sz="2000">
                <a:solidFill>
                  <a:schemeClr val="dk1"/>
                </a:solidFill>
                <a:latin typeface="Calibri"/>
                <a:ea typeface="Calibri"/>
                <a:cs typeface="Calibri"/>
                <a:sym typeface="Calibri"/>
              </a:defRPr>
            </a:lvl5pPr>
            <a:lvl6pPr marL="2514600" lvl="5" indent="-152400" algn="r" rtl="1">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52400" algn="r" rtl="1">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52400" algn="r" rtl="1">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52400" algn="r" rtl="1">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24" name="Shape 24"/>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lvl="0" algn="r" rtl="0">
              <a:spcBef>
                <a:spcPts val="0"/>
              </a:spcBef>
              <a:defRPr sz="4000" b="1" cap="small"/>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29" name="Shape 29"/>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Clr>
                <a:srgbClr val="888888"/>
              </a:buClr>
              <a:buFont typeface="Calibri"/>
              <a:buNone/>
              <a:defRPr sz="2000">
                <a:solidFill>
                  <a:srgbClr val="888888"/>
                </a:solidFill>
              </a:defRPr>
            </a:lvl1pPr>
            <a:lvl2pPr marL="457200" lvl="1" indent="0" rtl="0">
              <a:spcBef>
                <a:spcPts val="0"/>
              </a:spcBef>
              <a:buClr>
                <a:srgbClr val="888888"/>
              </a:buClr>
              <a:buFont typeface="Calibri"/>
              <a:buNone/>
              <a:defRPr sz="1800">
                <a:solidFill>
                  <a:srgbClr val="888888"/>
                </a:solidFill>
              </a:defRPr>
            </a:lvl2pPr>
            <a:lvl3pPr marL="914400" lvl="2" indent="0" rtl="0">
              <a:spcBef>
                <a:spcPts val="0"/>
              </a:spcBef>
              <a:buClr>
                <a:srgbClr val="888888"/>
              </a:buClr>
              <a:buFont typeface="Calibri"/>
              <a:buNone/>
              <a:defRPr sz="1600">
                <a:solidFill>
                  <a:srgbClr val="888888"/>
                </a:solidFill>
              </a:defRPr>
            </a:lvl3pPr>
            <a:lvl4pPr marL="1371600" lvl="3" indent="0" rtl="0">
              <a:spcBef>
                <a:spcPts val="0"/>
              </a:spcBef>
              <a:buClr>
                <a:srgbClr val="888888"/>
              </a:buClr>
              <a:buFont typeface="Calibri"/>
              <a:buNone/>
              <a:defRPr sz="1400">
                <a:solidFill>
                  <a:srgbClr val="888888"/>
                </a:solidFill>
              </a:defRPr>
            </a:lvl4pPr>
            <a:lvl5pPr marL="1828800" lvl="4" indent="0" rtl="0">
              <a:spcBef>
                <a:spcPts val="0"/>
              </a:spcBef>
              <a:buClr>
                <a:srgbClr val="888888"/>
              </a:buClr>
              <a:buFont typeface="Calibri"/>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30" name="Shape 30"/>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1">
              <a:spcBef>
                <a:spcPts val="0"/>
              </a:spcBef>
              <a:buClr>
                <a:schemeClr val="dk1"/>
              </a:buClr>
              <a:buFont typeface="Calibri"/>
              <a:buNone/>
              <a:defRPr sz="4400">
                <a:solidFill>
                  <a:schemeClr val="dk1"/>
                </a:solidFill>
                <a:latin typeface="Calibri"/>
                <a:ea typeface="Calibri"/>
                <a:cs typeface="Calibri"/>
                <a:sym typeface="Calibri"/>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5" name="Shape 35"/>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36" name="Shape 36"/>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37" name="Shape 37"/>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2" name="Shape 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Calibri"/>
              <a:buNone/>
              <a:defRPr sz="2400" b="1"/>
            </a:lvl1pPr>
            <a:lvl2pPr marL="457200" lvl="1" indent="0" rtl="0">
              <a:spcBef>
                <a:spcPts val="0"/>
              </a:spcBef>
              <a:buFont typeface="Calibri"/>
              <a:buNone/>
              <a:defRPr sz="2000" b="1"/>
            </a:lvl2pPr>
            <a:lvl3pPr marL="914400" lvl="2" indent="0" rtl="0">
              <a:spcBef>
                <a:spcPts val="0"/>
              </a:spcBef>
              <a:buFont typeface="Calibri"/>
              <a:buNone/>
              <a:defRPr sz="1800" b="1"/>
            </a:lvl3pPr>
            <a:lvl4pPr marL="1371600" lvl="3" indent="0" rtl="0">
              <a:spcBef>
                <a:spcPts val="0"/>
              </a:spcBef>
              <a:buFont typeface="Calibri"/>
              <a:buNone/>
              <a:defRPr sz="1600" b="1"/>
            </a:lvl4pPr>
            <a:lvl5pPr marL="1828800" lvl="4" indent="0" rtl="0">
              <a:spcBef>
                <a:spcPts val="0"/>
              </a:spcBef>
              <a:buFont typeface="Calibri"/>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43" name="Shape 43"/>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44" name="Shape 44"/>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Font typeface="Calibri"/>
              <a:buNone/>
              <a:defRPr sz="2400" b="1"/>
            </a:lvl1pPr>
            <a:lvl2pPr marL="457200" lvl="1" indent="0" rtl="0">
              <a:spcBef>
                <a:spcPts val="0"/>
              </a:spcBef>
              <a:buFont typeface="Calibri"/>
              <a:buNone/>
              <a:defRPr sz="2000" b="1"/>
            </a:lvl2pPr>
            <a:lvl3pPr marL="914400" lvl="2" indent="0" rtl="0">
              <a:spcBef>
                <a:spcPts val="0"/>
              </a:spcBef>
              <a:buFont typeface="Calibri"/>
              <a:buNone/>
              <a:defRPr sz="1800" b="1"/>
            </a:lvl3pPr>
            <a:lvl4pPr marL="1371600" lvl="3" indent="0" rtl="0">
              <a:spcBef>
                <a:spcPts val="0"/>
              </a:spcBef>
              <a:buFont typeface="Calibri"/>
              <a:buNone/>
              <a:defRPr sz="1600" b="1"/>
            </a:lvl4pPr>
            <a:lvl5pPr marL="1828800" lvl="4" indent="0" rtl="0">
              <a:spcBef>
                <a:spcPts val="0"/>
              </a:spcBef>
              <a:buFont typeface="Calibri"/>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45" name="Shape 45"/>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46" name="Shape 46"/>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1">
              <a:spcBef>
                <a:spcPts val="0"/>
              </a:spcBef>
              <a:buClr>
                <a:schemeClr val="dk1"/>
              </a:buClr>
              <a:buFont typeface="Calibri"/>
              <a:buNone/>
              <a:defRPr sz="4400">
                <a:solidFill>
                  <a:schemeClr val="dk1"/>
                </a:solidFill>
                <a:latin typeface="Calibri"/>
                <a:ea typeface="Calibri"/>
                <a:cs typeface="Calibri"/>
                <a:sym typeface="Calibri"/>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1" name="Shape 51"/>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r"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0" name="Shape 60"/>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Font typeface="Calibri"/>
              <a:buNone/>
              <a:defRPr sz="1400"/>
            </a:lvl1pPr>
            <a:lvl2pPr marL="457200" lvl="1" indent="0" rtl="0">
              <a:spcBef>
                <a:spcPts val="0"/>
              </a:spcBef>
              <a:buFont typeface="Calibri"/>
              <a:buNone/>
              <a:defRPr sz="1200"/>
            </a:lvl2pPr>
            <a:lvl3pPr marL="914400" lvl="2" indent="0" rtl="0">
              <a:spcBef>
                <a:spcPts val="0"/>
              </a:spcBef>
              <a:buFont typeface="Calibri"/>
              <a:buNone/>
              <a:defRPr sz="1000"/>
            </a:lvl3pPr>
            <a:lvl4pPr marL="1371600" lvl="3" indent="0" rtl="0">
              <a:spcBef>
                <a:spcPts val="0"/>
              </a:spcBef>
              <a:buFont typeface="Calibri"/>
              <a:buNone/>
              <a:defRPr sz="900"/>
            </a:lvl4pPr>
            <a:lvl5pPr marL="1828800" lvl="4" indent="0" rtl="0">
              <a:spcBef>
                <a:spcPts val="0"/>
              </a:spcBef>
              <a:buFont typeface="Calibri"/>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2" name="Shape 62"/>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lvl="0" algn="r"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lvl="0" indent="0" algn="r" rtl="1">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r" rtl="1">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r" rtl="1">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r" rtl="1">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r" rtl="1">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r" rtl="1">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r" rtl="1">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r" rtl="1">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r" rtl="1">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Calibri"/>
              <a:buNone/>
              <a:defRPr sz="1400"/>
            </a:lvl1pPr>
            <a:lvl2pPr marL="457200" lvl="1" indent="0" rtl="0">
              <a:spcBef>
                <a:spcPts val="0"/>
              </a:spcBef>
              <a:buFont typeface="Calibri"/>
              <a:buNone/>
              <a:defRPr sz="1200"/>
            </a:lvl2pPr>
            <a:lvl3pPr marL="914400" lvl="2" indent="0" rtl="0">
              <a:spcBef>
                <a:spcPts val="0"/>
              </a:spcBef>
              <a:buFont typeface="Calibri"/>
              <a:buNone/>
              <a:defRPr sz="1000"/>
            </a:lvl3pPr>
            <a:lvl4pPr marL="1371600" lvl="3" indent="0" rtl="0">
              <a:spcBef>
                <a:spcPts val="0"/>
              </a:spcBef>
              <a:buFont typeface="Calibri"/>
              <a:buNone/>
              <a:defRPr sz="900"/>
            </a:lvl4pPr>
            <a:lvl5pPr marL="1828800" lvl="4" indent="0" rtl="0">
              <a:spcBef>
                <a:spcPts val="0"/>
              </a:spcBef>
              <a:buFont typeface="Calibri"/>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1">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222250" algn="r" rtl="1">
              <a:spcBef>
                <a:spcPts val="640"/>
              </a:spcBef>
              <a:buClr>
                <a:schemeClr val="dk1"/>
              </a:buClr>
              <a:buFont typeface="Arial"/>
              <a:buChar char="●"/>
              <a:defRPr sz="3200" b="0" i="0" u="none" strike="noStrike" cap="none">
                <a:solidFill>
                  <a:schemeClr val="dk1"/>
                </a:solidFill>
                <a:latin typeface="Calibri"/>
                <a:ea typeface="Calibri"/>
                <a:cs typeface="Calibri"/>
                <a:sym typeface="Calibri"/>
              </a:defRPr>
            </a:lvl1pPr>
            <a:lvl2pPr marL="742950" marR="0" lvl="1" indent="-177800" algn="r" rtl="1">
              <a:spcBef>
                <a:spcPts val="560"/>
              </a:spcBef>
              <a:buClr>
                <a:schemeClr val="dk1"/>
              </a:buClr>
              <a:buFont typeface="Arial"/>
              <a:buChar char="●"/>
              <a:defRPr sz="2800" b="0" i="0" u="none" strike="noStrike" cap="none">
                <a:solidFill>
                  <a:schemeClr val="dk1"/>
                </a:solidFill>
                <a:latin typeface="Calibri"/>
                <a:ea typeface="Calibri"/>
                <a:cs typeface="Calibri"/>
                <a:sym typeface="Calibri"/>
              </a:defRPr>
            </a:lvl2pPr>
            <a:lvl3pPr marL="1143000" marR="0" lvl="2" indent="-136525" algn="r" rtl="1">
              <a:spcBef>
                <a:spcPts val="480"/>
              </a:spcBef>
              <a:buClr>
                <a:schemeClr val="dk1"/>
              </a:buClr>
              <a:buFont typeface="Arial"/>
              <a:buChar char="●"/>
              <a:defRPr sz="2400" b="0" i="0" u="none" strike="noStrike" cap="none">
                <a:solidFill>
                  <a:schemeClr val="dk1"/>
                </a:solidFill>
                <a:latin typeface="Calibri"/>
                <a:ea typeface="Calibri"/>
                <a:cs typeface="Calibri"/>
                <a:sym typeface="Calibri"/>
              </a:defRPr>
            </a:lvl3pPr>
            <a:lvl4pPr marL="1600200" marR="0" lvl="3" indent="-152400" algn="r" rtl="1">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4pPr>
            <a:lvl5pPr marL="2057400" marR="0" lvl="4" indent="-152400" algn="r" rtl="1">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5pPr>
            <a:lvl6pPr marL="2514600" marR="0" lvl="5" indent="-152400" algn="r" rtl="1">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52400" algn="r" rtl="1">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52400" algn="r" rtl="1">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52400" algn="r" rtl="1">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553200" y="6356350"/>
            <a:ext cx="2133599" cy="365125"/>
          </a:xfrm>
          <a:prstGeom prst="rect">
            <a:avLst/>
          </a:prstGeom>
          <a:noFill/>
          <a:ln>
            <a:noFill/>
          </a:ln>
        </p:spPr>
        <p:txBody>
          <a:bodyPr lIns="91425" tIns="91425" rIns="91425" bIns="91425" anchor="ctr" anchorCtr="0"/>
          <a:lstStyle>
            <a:lvl1pPr marL="0" marR="0" lvl="0" indent="0" algn="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1">
              <a:spcBef>
                <a:spcPts val="0"/>
              </a:spcBef>
              <a:defRPr sz="1200" b="0" i="0" u="none" strike="noStrike" cap="none">
                <a:solidFill>
                  <a:srgbClr val="888888"/>
                </a:solidFill>
                <a:latin typeface="Calibri"/>
                <a:ea typeface="Calibri"/>
                <a:cs typeface="Calibri"/>
                <a:sym typeface="Calibri"/>
              </a:defRPr>
            </a:lvl1pPr>
            <a:lvl2pPr marL="457200" marR="0" lvl="1" indent="0" algn="r" rtl="1">
              <a:spcBef>
                <a:spcPts val="0"/>
              </a:spcBef>
              <a:defRPr sz="1800" b="0" i="0" u="none" strike="noStrike" cap="none">
                <a:solidFill>
                  <a:schemeClr val="dk1"/>
                </a:solidFill>
                <a:latin typeface="Calibri"/>
                <a:ea typeface="Calibri"/>
                <a:cs typeface="Calibri"/>
                <a:sym typeface="Calibri"/>
              </a:defRPr>
            </a:lvl2pPr>
            <a:lvl3pPr marL="914400" marR="0" lvl="2" indent="0" algn="r" rtl="1">
              <a:spcBef>
                <a:spcPts val="0"/>
              </a:spcBef>
              <a:defRPr sz="1800" b="0" i="0" u="none" strike="noStrike" cap="none">
                <a:solidFill>
                  <a:schemeClr val="dk1"/>
                </a:solidFill>
                <a:latin typeface="Calibri"/>
                <a:ea typeface="Calibri"/>
                <a:cs typeface="Calibri"/>
                <a:sym typeface="Calibri"/>
              </a:defRPr>
            </a:lvl3pPr>
            <a:lvl4pPr marL="1371600" marR="0" lvl="3" indent="0" algn="r" rtl="1">
              <a:spcBef>
                <a:spcPts val="0"/>
              </a:spcBef>
              <a:defRPr sz="1800" b="0" i="0" u="none" strike="noStrike" cap="none">
                <a:solidFill>
                  <a:schemeClr val="dk1"/>
                </a:solidFill>
                <a:latin typeface="Calibri"/>
                <a:ea typeface="Calibri"/>
                <a:cs typeface="Calibri"/>
                <a:sym typeface="Calibri"/>
              </a:defRPr>
            </a:lvl4pPr>
            <a:lvl5pPr marL="1828800" marR="0" lvl="4" indent="0" algn="r" rtl="1">
              <a:spcBef>
                <a:spcPts val="0"/>
              </a:spcBef>
              <a:defRPr sz="1800" b="0" i="0" u="none" strike="noStrike" cap="none">
                <a:solidFill>
                  <a:schemeClr val="dk1"/>
                </a:solidFill>
                <a:latin typeface="Calibri"/>
                <a:ea typeface="Calibri"/>
                <a:cs typeface="Calibri"/>
                <a:sym typeface="Calibri"/>
              </a:defRPr>
            </a:lvl5pPr>
            <a:lvl6pPr marL="2286000" marR="0" lvl="5" indent="0" algn="r" rtl="1">
              <a:spcBef>
                <a:spcPts val="0"/>
              </a:spcBef>
              <a:defRPr sz="1800" b="0" i="0" u="none" strike="noStrike" cap="none">
                <a:solidFill>
                  <a:schemeClr val="dk1"/>
                </a:solidFill>
                <a:latin typeface="Calibri"/>
                <a:ea typeface="Calibri"/>
                <a:cs typeface="Calibri"/>
                <a:sym typeface="Calibri"/>
              </a:defRPr>
            </a:lvl6pPr>
            <a:lvl7pPr marL="2743200" marR="0" lvl="6" indent="0" algn="r" rtl="1">
              <a:spcBef>
                <a:spcPts val="0"/>
              </a:spcBef>
              <a:defRPr sz="1800" b="0" i="0" u="none" strike="noStrike" cap="none">
                <a:solidFill>
                  <a:schemeClr val="dk1"/>
                </a:solidFill>
                <a:latin typeface="Calibri"/>
                <a:ea typeface="Calibri"/>
                <a:cs typeface="Calibri"/>
                <a:sym typeface="Calibri"/>
              </a:defRPr>
            </a:lvl7pPr>
            <a:lvl8pPr marL="3200400" marR="0" lvl="7" indent="0" algn="r" rtl="1">
              <a:spcBef>
                <a:spcPts val="0"/>
              </a:spcBef>
              <a:defRPr sz="1800" b="0" i="0" u="none" strike="noStrike" cap="none">
                <a:solidFill>
                  <a:schemeClr val="dk1"/>
                </a:solidFill>
                <a:latin typeface="Calibri"/>
                <a:ea typeface="Calibri"/>
                <a:cs typeface="Calibri"/>
                <a:sym typeface="Calibri"/>
              </a:defRPr>
            </a:lvl8pPr>
            <a:lvl9pPr marL="3657600" marR="0" lvl="8" indent="0" algn="r" rtl="1">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457200" y="6356350"/>
            <a:ext cx="2133599" cy="365125"/>
          </a:xfrm>
          <a:prstGeom prst="rect">
            <a:avLst/>
          </a:prstGeom>
          <a:noFill/>
          <a:ln>
            <a:noFill/>
          </a:ln>
        </p:spPr>
        <p:txBody>
          <a:bodyPr lIns="91425" tIns="91425" rIns="91425" bIns="91425" anchor="ctr" anchorCtr="0">
            <a:noAutofit/>
          </a:bodyPr>
          <a:lstStyle/>
          <a:p>
            <a:pPr marL="0" marR="0" lvl="0" indent="0" algn="l" rtl="1">
              <a:spcBef>
                <a:spcPts val="0"/>
              </a:spcBef>
            </a:pPr>
            <a:endParaRPr sz="1200" b="0" i="0" u="none" strike="noStrike" cap="none">
              <a:solidFill>
                <a:srgbClr val="888888"/>
              </a:solidFill>
              <a:latin typeface="Calibri"/>
              <a:ea typeface="Calibri"/>
              <a:cs typeface="Calibri"/>
              <a:sym typeface="Calibri"/>
            </a:endParaRPr>
          </a:p>
          <a:p>
            <a:pPr marL="457200" marR="0" lvl="1" indent="0" algn="r" rtl="1">
              <a:spcBef>
                <a:spcPts val="0"/>
              </a:spcBef>
            </a:pPr>
            <a:endParaRPr sz="1800" b="0" i="0" u="none" strike="noStrike" cap="none">
              <a:solidFill>
                <a:schemeClr val="dk1"/>
              </a:solidFill>
              <a:latin typeface="Calibri"/>
              <a:ea typeface="Calibri"/>
              <a:cs typeface="Calibri"/>
              <a:sym typeface="Calibri"/>
            </a:endParaRPr>
          </a:p>
          <a:p>
            <a:pPr marL="914400" marR="0" lvl="2" indent="0" algn="r" rtl="1">
              <a:spcBef>
                <a:spcPts val="0"/>
              </a:spcBef>
            </a:pPr>
            <a:endParaRPr sz="1800" b="0" i="0" u="none" strike="noStrike" cap="none">
              <a:solidFill>
                <a:schemeClr val="dk1"/>
              </a:solidFill>
              <a:latin typeface="Calibri"/>
              <a:ea typeface="Calibri"/>
              <a:cs typeface="Calibri"/>
              <a:sym typeface="Calibri"/>
            </a:endParaRPr>
          </a:p>
          <a:p>
            <a:pPr marL="1371600" marR="0" lvl="3" indent="0" algn="r" rtl="1">
              <a:spcBef>
                <a:spcPts val="0"/>
              </a:spcBef>
            </a:pPr>
            <a:endParaRPr sz="1800" b="0" i="0" u="none" strike="noStrike" cap="none">
              <a:solidFill>
                <a:schemeClr val="dk1"/>
              </a:solidFill>
              <a:latin typeface="Calibri"/>
              <a:ea typeface="Calibri"/>
              <a:cs typeface="Calibri"/>
              <a:sym typeface="Calibri"/>
            </a:endParaRPr>
          </a:p>
          <a:p>
            <a:pPr marL="1828800" marR="0" lvl="4" indent="0" algn="r" rtl="1">
              <a:spcBef>
                <a:spcPts val="0"/>
              </a:spcBef>
            </a:pPr>
            <a:endParaRPr sz="1800" b="0" i="0" u="none" strike="noStrike" cap="none">
              <a:solidFill>
                <a:schemeClr val="dk1"/>
              </a:solidFill>
              <a:latin typeface="Calibri"/>
              <a:ea typeface="Calibri"/>
              <a:cs typeface="Calibri"/>
              <a:sym typeface="Calibri"/>
            </a:endParaRPr>
          </a:p>
          <a:p>
            <a:pPr marL="2286000" marR="0" lvl="5" indent="0" algn="r" rtl="1">
              <a:spcBef>
                <a:spcPts val="0"/>
              </a:spcBef>
            </a:pPr>
            <a:endParaRPr sz="1800" b="0" i="0" u="none" strike="noStrike" cap="none">
              <a:solidFill>
                <a:schemeClr val="dk1"/>
              </a:solidFill>
              <a:latin typeface="Calibri"/>
              <a:ea typeface="Calibri"/>
              <a:cs typeface="Calibri"/>
              <a:sym typeface="Calibri"/>
            </a:endParaRPr>
          </a:p>
          <a:p>
            <a:pPr marL="2743200" marR="0" lvl="6" indent="0" algn="r" rtl="1">
              <a:spcBef>
                <a:spcPts val="0"/>
              </a:spcBef>
            </a:pPr>
            <a:endParaRPr sz="1800" b="0" i="0" u="none" strike="noStrike" cap="none">
              <a:solidFill>
                <a:schemeClr val="dk1"/>
              </a:solidFill>
              <a:latin typeface="Calibri"/>
              <a:ea typeface="Calibri"/>
              <a:cs typeface="Calibri"/>
              <a:sym typeface="Calibri"/>
            </a:endParaRPr>
          </a:p>
          <a:p>
            <a:pPr marL="3200400" marR="0" lvl="7" indent="0" algn="r" rtl="1">
              <a:spcBef>
                <a:spcPts val="0"/>
              </a:spcBef>
            </a:pPr>
            <a:endParaRPr sz="1800" b="0" i="0" u="none" strike="noStrike" cap="none">
              <a:solidFill>
                <a:schemeClr val="dk1"/>
              </a:solidFill>
              <a:latin typeface="Calibri"/>
              <a:ea typeface="Calibri"/>
              <a:cs typeface="Calibri"/>
              <a:sym typeface="Calibri"/>
            </a:endParaRPr>
          </a:p>
          <a:p>
            <a:pPr marL="3657600" marR="0" lvl="8" indent="0" algn="r" rtl="1">
              <a:spcBef>
                <a:spcPts val="0"/>
              </a:spcBef>
            </a:pPr>
            <a:endParaRPr sz="18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ctJyu5ete6Y&amp;NR=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gCMax4gZE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din_03VnOCQ"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YlmRa-9zDF8&amp;feature=related"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upload.wikimedia.org/wikipedia/commons/2/20/ANIMvasicomunicanti.gif" TargetMode="Externa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hyperlink" Target="http://www.youtube.com/watch?v=CZmP0vsRBZ8&amp;feature=relmfu"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4.xml.rels><?xml version="1.0" encoding="UTF-8" standalone="yes"?>
<Relationships xmlns="http://schemas.openxmlformats.org/package/2006/relationships"><Relationship Id="rId3" Type="http://schemas.openxmlformats.org/officeDocument/2006/relationships/hyperlink" Target="http://www.youtube.com/watch?feature=endscreen&amp;NR=1&amp;v=T34IRQpdx8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phet.colorado.edu/en/simulation/buoyancy"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youtube.com/watch?v=QvZR7eUvLZA&amp;feature=related"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hyperlink" Target="http://www.youtube.com/watch?v=g6aErhwFXsg&amp;feature=related"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phet.colorado.edu/sims/density-and-buoyancy/buoyancy_en.html"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phet.colorado.edu/en/simulation/gas-properti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youtube.com/watch?v=Luqg-7lWvKA"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youtube.com/watch?v=1PJTq2xQiQ0&amp;mode=related&amp;search"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NR=1&amp;feature=endscreen&amp;v=_r_xgpSmRhI"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PLynuC5v_k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youtube.com/watch?NR=1&amp;v=8T59F1PFBFk&amp;feature=endscre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685800" y="2130425"/>
            <a:ext cx="7772400" cy="1470024"/>
          </a:xfrm>
          <a:prstGeom prst="rect">
            <a:avLst/>
          </a:prstGeom>
          <a:noFill/>
          <a:ln>
            <a:noFill/>
          </a:ln>
        </p:spPr>
        <p:txBody>
          <a:bodyPr lIns="91425" tIns="45700" rIns="91425" bIns="45700" anchor="ctr" anchorCtr="0">
            <a:noAutofit/>
          </a:bodyPr>
          <a:lstStyle/>
          <a:p>
            <a:pPr marL="0" marR="0" lvl="0" indent="0" algn="ctr" rtl="1">
              <a:spcBef>
                <a:spcPts val="0"/>
              </a:spcBef>
              <a:spcAft>
                <a:spcPts val="0"/>
              </a:spcAft>
              <a:buClr>
                <a:schemeClr val="dk1"/>
              </a:buClr>
              <a:buSzPct val="25000"/>
              <a:buFont typeface="Calibri"/>
              <a:buNone/>
            </a:pPr>
            <a:r>
              <a:rPr lang="x-none" sz="3950" b="1" i="0" u="sng" strike="noStrike" cap="none">
                <a:solidFill>
                  <a:schemeClr val="dk1"/>
                </a:solidFill>
                <a:latin typeface="Calibri"/>
                <a:ea typeface="Calibri"/>
                <a:cs typeface="Calibri"/>
                <a:sym typeface="Calibri"/>
              </a:rPr>
              <a:t>מאגר פעילויות  בפיזיקה ז</a:t>
            </a:r>
            <a:br>
              <a:rPr lang="x-none" sz="3950" b="1" i="0" u="sng" strike="noStrike" cap="none">
                <a:solidFill>
                  <a:schemeClr val="dk1"/>
                </a:solidFill>
                <a:latin typeface="Calibri"/>
                <a:ea typeface="Calibri"/>
                <a:cs typeface="Calibri"/>
                <a:sym typeface="Calibri"/>
              </a:rPr>
            </a:br>
            <a:r>
              <a:rPr lang="x-none" sz="3950" b="0" i="0" u="none" strike="noStrike" cap="none">
                <a:solidFill>
                  <a:schemeClr val="dk1"/>
                </a:solidFill>
                <a:latin typeface="Calibri"/>
                <a:ea typeface="Calibri"/>
                <a:cs typeface="Calibri"/>
                <a:sym typeface="Calibri"/>
              </a:rPr>
              <a:t>ערך יוסי זיוון מדריך מחוזי לפיזיקה</a:t>
            </a:r>
            <a:br>
              <a:rPr lang="x-none" sz="3950" b="0" i="0" u="none" strike="noStrike" cap="none">
                <a:solidFill>
                  <a:schemeClr val="dk1"/>
                </a:solidFill>
                <a:latin typeface="Calibri"/>
                <a:ea typeface="Calibri"/>
                <a:cs typeface="Calibri"/>
                <a:sym typeface="Calibri"/>
              </a:rPr>
            </a:br>
            <a:r>
              <a:rPr lang="x-none" sz="3950" b="0" i="0" u="none" strike="noStrike" cap="none">
                <a:solidFill>
                  <a:schemeClr val="dk1"/>
                </a:solidFill>
                <a:latin typeface="Calibri"/>
                <a:ea typeface="Calibri"/>
                <a:cs typeface="Calibri"/>
                <a:sym typeface="Calibri"/>
              </a:rPr>
              <a:t>בחינוך ההתיישבותי</a:t>
            </a:r>
          </a:p>
        </p:txBody>
      </p:sp>
      <p:sp>
        <p:nvSpPr>
          <p:cNvPr id="89" name="Shape 89"/>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1">
              <a:spcBef>
                <a:spcPts val="640"/>
              </a:spcBef>
              <a:buClr>
                <a:srgbClr val="888888"/>
              </a:buClr>
              <a:buSzPct val="25000"/>
              <a:buFont typeface="Calibri"/>
              <a:buNone/>
            </a:pPr>
            <a:r>
              <a:rPr lang="x-none" sz="3200" b="0" i="0" u="none" strike="noStrike" cap="none">
                <a:solidFill>
                  <a:srgbClr val="FF0000"/>
                </a:solidFill>
                <a:latin typeface="Calibri"/>
                <a:ea typeface="Calibri"/>
                <a:cs typeface="Calibri"/>
                <a:sym typeface="Calibri"/>
              </a:rPr>
              <a:t>הערה: יש לעבוד עם אינטרנט אקספלורר בכדי לפתוח קישורים.</a:t>
            </a:r>
          </a:p>
          <a:p>
            <a:pPr marL="0" marR="0" lvl="0" indent="0" algn="ctr" rtl="1">
              <a:spcBef>
                <a:spcPts val="640"/>
              </a:spcBef>
              <a:spcAft>
                <a:spcPts val="0"/>
              </a:spcAft>
              <a:buClr>
                <a:srgbClr val="888888"/>
              </a:buClr>
              <a:buSzPct val="25000"/>
              <a:buFont typeface="Calibri"/>
              <a:buNone/>
            </a:pPr>
            <a:endParaRPr sz="3200" b="0" i="0" u="none" strike="noStrike" cap="none">
              <a:solidFill>
                <a:srgbClr val="888888"/>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כיצד להכניס ביצה קשה לתוך בקבוק</a:t>
            </a:r>
          </a:p>
        </p:txBody>
      </p:sp>
      <p:sp>
        <p:nvSpPr>
          <p:cNvPr id="144" name="Shape 144"/>
          <p:cNvSpPr txBox="1">
            <a:spLocks noGrp="1"/>
          </p:cNvSpPr>
          <p:nvPr>
            <p:ph type="body" idx="1"/>
          </p:nvPr>
        </p:nvSpPr>
        <p:spPr>
          <a:xfrm>
            <a:off x="457200" y="1165225"/>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מחממים אנרלמייר גדול לאחר ששמים בו מעט מים.</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לאחר מכן שמים מעליו ביצה קשה קלופה.</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שערו מה התרחש.</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תשובה: הביצה תכנס לבקבוק בגלל הקטנת הלחץ בתוך הבקבוק. ההסבר לכך בשקופית הקודמת.</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אפשר גם להכניס את הביצה ע"י שריפת נייר בתוך הבקבוק ומיד שמים את הביצה על פתח הבקבוק. הגזים שנוצרים בעת השריפה יוצרים גז בעל לחץ יותר נמוך יחסית לסביבה.</a:t>
            </a:r>
            <a:r>
              <a:rPr lang="x-none" sz="2950" b="0" i="0" u="sng" strike="noStrike" cap="none">
                <a:solidFill>
                  <a:schemeClr val="hlink"/>
                </a:solidFill>
                <a:latin typeface="Calibri"/>
                <a:ea typeface="Calibri"/>
                <a:cs typeface="Calibri"/>
                <a:sym typeface="Calibri"/>
                <a:hlinkClick r:id="rId3"/>
              </a:rPr>
              <a:t>הביצה-סרטון</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457200" y="-1714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rgbClr val="FF0000"/>
                </a:solidFill>
                <a:latin typeface="Calibri"/>
                <a:ea typeface="Calibri"/>
                <a:cs typeface="Calibri"/>
                <a:sym typeface="Calibri"/>
              </a:rPr>
              <a:t>תופעות שקשורות לשינוי לחץ עקב חימום האוויר שבכלי.</a:t>
            </a:r>
          </a:p>
        </p:txBody>
      </p:sp>
      <p:sp>
        <p:nvSpPr>
          <p:cNvPr id="150" name="Shape 150"/>
          <p:cNvSpPr txBox="1">
            <a:spLocks noGrp="1"/>
          </p:cNvSpPr>
          <p:nvPr>
            <p:ph type="body" idx="1"/>
          </p:nvPr>
        </p:nvSpPr>
        <p:spPr>
          <a:xfrm>
            <a:off x="539750" y="9080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מכסים בקבוק בבלון. מחממים את הבקבוק . הבלון מתנפח עקב חימום הגז שגורם להגדלת מהירות חלקיקי הגז ולהגדלת הלחץ בבלון. הגדלת הלחץ בבלון גורמת להגדלת נפחו.</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יוצרים קרום של סבון מעל בקבוק. כאשר מחממים את הבקבוק הקרום מתנפח והופך להיות בועת  סבון.</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1714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rgbClr val="FF0000"/>
                </a:solidFill>
                <a:latin typeface="Calibri"/>
                <a:ea typeface="Calibri"/>
                <a:cs typeface="Calibri"/>
                <a:sym typeface="Calibri"/>
              </a:rPr>
              <a:t>ניסוי- כיצד לשאוב מים בעזרת אש.</a:t>
            </a:r>
          </a:p>
        </p:txBody>
      </p:sp>
      <p:sp>
        <p:nvSpPr>
          <p:cNvPr id="156" name="Shape 156"/>
          <p:cNvSpPr txBox="1">
            <a:spLocks noGrp="1"/>
          </p:cNvSpPr>
          <p:nvPr>
            <p:ph type="body" idx="1"/>
          </p:nvPr>
        </p:nvSpPr>
        <p:spPr>
          <a:xfrm>
            <a:off x="611187" y="9080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תאור הניסוי:</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הדבק נר לאמצע הצלחת. הנח את המטבע בשולי הצלחת (בקצה ). מלא מעט מים אדומים בצלחת עד שהמטבע יכוסה במעט מים.</a:t>
            </a:r>
            <a:r>
              <a:rPr lang="x-none" sz="3200" b="1" i="0" u="none" strike="noStrike" cap="none">
                <a:solidFill>
                  <a:schemeClr val="dk1"/>
                </a:solidFill>
                <a:latin typeface="Calibri"/>
                <a:ea typeface="Calibri"/>
                <a:cs typeface="Calibri"/>
                <a:sym typeface="Calibri"/>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611187" y="-317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ניסוי- כיצד לשאוב מים בעזרת אש</a:t>
            </a:r>
            <a:r>
              <a:rPr lang="x-none" sz="4400" b="0" i="0" u="none" strike="noStrike" cap="none">
                <a:solidFill>
                  <a:schemeClr val="dk1"/>
                </a:solidFill>
                <a:latin typeface="Calibri"/>
                <a:ea typeface="Calibri"/>
                <a:cs typeface="Calibri"/>
                <a:sym typeface="Calibri"/>
              </a:rPr>
              <a:t>.</a:t>
            </a:r>
          </a:p>
        </p:txBody>
      </p:sp>
      <p:sp>
        <p:nvSpPr>
          <p:cNvPr id="162" name="Shape 162"/>
          <p:cNvSpPr txBox="1">
            <a:spLocks noGrp="1"/>
          </p:cNvSpPr>
          <p:nvPr>
            <p:ph type="body" idx="1"/>
          </p:nvPr>
        </p:nvSpPr>
        <p:spPr>
          <a:xfrm>
            <a:off x="0" y="908050"/>
            <a:ext cx="9036050" cy="4525963"/>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שער מה יקרה כאשר נדליק את הנר ולאחר מכן נכסה את הנר עם הכוס. </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(ההשערה צריכה להיות מלווה בהסבר מדעי-למשל : הנר יכבה בגלל חוסר בחמצן) </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בצע את הניסוי ותאר את התופעה</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האם התוצאות מתאימות להשערה</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הסבירו את התופעה שראיתם בניסוי- השלימו  בעזרת המחסן.</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בעירת הנר יצרה בתוך הכוס ___________ שנמצאים בלחץ יותר _____. מחוץ לכוס נשאר לחץ קבוע של ____________ ,שהוא יותר _______ מאשר הלחץ שבתוך _________.  הפרש הלחצים גרם לעלייה של </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מחסן: המים, האטמוספרה, גבוה , נמוך, הכוס, גזים חדשים</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2">
                                            <p:txEl>
                                              <p:pRg st="0" end="0"/>
                                            </p:txEl>
                                          </p:spTgt>
                                        </p:tgtEl>
                                        <p:attrNameLst>
                                          <p:attrName>style.visibility</p:attrName>
                                        </p:attrNameLst>
                                      </p:cBhvr>
                                      <p:to>
                                        <p:strVal val="visible"/>
                                      </p:to>
                                    </p:set>
                                    <p:anim calcmode="lin" valueType="num">
                                      <p:cBhvr additive="base">
                                        <p:cTn id="7" dur="500"/>
                                        <p:tgtEl>
                                          <p:spTgt spid="16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62">
                                            <p:txEl>
                                              <p:pRg st="1" end="1"/>
                                            </p:txEl>
                                          </p:spTgt>
                                        </p:tgtEl>
                                        <p:attrNameLst>
                                          <p:attrName>style.visibility</p:attrName>
                                        </p:attrNameLst>
                                      </p:cBhvr>
                                      <p:to>
                                        <p:strVal val="visible"/>
                                      </p:to>
                                    </p:set>
                                    <p:anim calcmode="lin" valueType="num">
                                      <p:cBhvr additive="base">
                                        <p:cTn id="12" dur="500"/>
                                        <p:tgtEl>
                                          <p:spTgt spid="162">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62">
                                            <p:txEl>
                                              <p:pRg st="2" end="2"/>
                                            </p:txEl>
                                          </p:spTgt>
                                        </p:tgtEl>
                                        <p:attrNameLst>
                                          <p:attrName>style.visibility</p:attrName>
                                        </p:attrNameLst>
                                      </p:cBhvr>
                                      <p:to>
                                        <p:strVal val="visible"/>
                                      </p:to>
                                    </p:set>
                                    <p:anim calcmode="lin" valueType="num">
                                      <p:cBhvr additive="base">
                                        <p:cTn id="17" dur="500"/>
                                        <p:tgtEl>
                                          <p:spTgt spid="162">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62">
                                            <p:txEl>
                                              <p:pRg st="3" end="3"/>
                                            </p:txEl>
                                          </p:spTgt>
                                        </p:tgtEl>
                                        <p:attrNameLst>
                                          <p:attrName>style.visibility</p:attrName>
                                        </p:attrNameLst>
                                      </p:cBhvr>
                                      <p:to>
                                        <p:strVal val="visible"/>
                                      </p:to>
                                    </p:set>
                                    <p:anim calcmode="lin" valueType="num">
                                      <p:cBhvr additive="base">
                                        <p:cTn id="22" dur="500"/>
                                        <p:tgtEl>
                                          <p:spTgt spid="162">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62">
                                            <p:txEl>
                                              <p:pRg st="4" end="4"/>
                                            </p:txEl>
                                          </p:spTgt>
                                        </p:tgtEl>
                                        <p:attrNameLst>
                                          <p:attrName>style.visibility</p:attrName>
                                        </p:attrNameLst>
                                      </p:cBhvr>
                                      <p:to>
                                        <p:strVal val="visible"/>
                                      </p:to>
                                    </p:set>
                                    <p:anim calcmode="lin" valueType="num">
                                      <p:cBhvr additive="base">
                                        <p:cTn id="27" dur="500"/>
                                        <p:tgtEl>
                                          <p:spTgt spid="162">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62">
                                            <p:txEl>
                                              <p:pRg st="5" end="5"/>
                                            </p:txEl>
                                          </p:spTgt>
                                        </p:tgtEl>
                                        <p:attrNameLst>
                                          <p:attrName>style.visibility</p:attrName>
                                        </p:attrNameLst>
                                      </p:cBhvr>
                                      <p:to>
                                        <p:strVal val="visible"/>
                                      </p:to>
                                    </p:set>
                                    <p:anim calcmode="lin" valueType="num">
                                      <p:cBhvr additive="base">
                                        <p:cTn id="32" dur="500"/>
                                        <p:tgtEl>
                                          <p:spTgt spid="162">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62">
                                            <p:txEl>
                                              <p:pRg st="6" end="6"/>
                                            </p:txEl>
                                          </p:spTgt>
                                        </p:tgtEl>
                                        <p:attrNameLst>
                                          <p:attrName>style.visibility</p:attrName>
                                        </p:attrNameLst>
                                      </p:cBhvr>
                                      <p:to>
                                        <p:strVal val="visible"/>
                                      </p:to>
                                    </p:set>
                                    <p:anim calcmode="lin" valueType="num">
                                      <p:cBhvr additive="base">
                                        <p:cTn id="37" dur="500"/>
                                        <p:tgtEl>
                                          <p:spTgt spid="162">
                                            <p:txEl>
                                              <p:pRg st="6" end="6"/>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62">
                                            <p:txEl>
                                              <p:pRg st="7" end="7"/>
                                            </p:txEl>
                                          </p:spTgt>
                                        </p:tgtEl>
                                        <p:attrNameLst>
                                          <p:attrName>style.visibility</p:attrName>
                                        </p:attrNameLst>
                                      </p:cBhvr>
                                      <p:to>
                                        <p:strVal val="visible"/>
                                      </p:to>
                                    </p:set>
                                    <p:anim calcmode="lin" valueType="num">
                                      <p:cBhvr additive="base">
                                        <p:cTn id="42" dur="500"/>
                                        <p:tgtEl>
                                          <p:spTgt spid="162">
                                            <p:txEl>
                                              <p:pRg st="7" end="7"/>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ניסוי- כיצד לשאוב מים בעזרת אש.</a:t>
            </a:r>
            <a:r>
              <a:rPr lang="x-none" sz="2800" b="0" i="0" u="sng" strike="noStrike" cap="none">
                <a:solidFill>
                  <a:schemeClr val="hlink"/>
                </a:solidFill>
                <a:latin typeface="Calibri"/>
                <a:ea typeface="Calibri"/>
                <a:cs typeface="Calibri"/>
                <a:sym typeface="Calibri"/>
                <a:hlinkClick r:id="rId3"/>
              </a:rPr>
              <a:t> סרטון הדגמה</a:t>
            </a:r>
            <a:r>
              <a:rPr lang="x-none" sz="2800" b="0" i="0" u="sng" strike="noStrike" cap="none">
                <a:solidFill>
                  <a:schemeClr val="hlink"/>
                </a:solidFill>
                <a:latin typeface="Calibri"/>
                <a:ea typeface="Calibri"/>
                <a:cs typeface="Calibri"/>
                <a:sym typeface="Calibri"/>
                <a:hlinkClick r:id="rId3"/>
              </a:rPr>
              <a:t/>
            </a:r>
            <a:br>
              <a:rPr lang="x-none" sz="2800" b="0" i="0" u="sng" strike="noStrike" cap="none">
                <a:solidFill>
                  <a:schemeClr val="hlink"/>
                </a:solidFill>
                <a:latin typeface="Calibri"/>
                <a:ea typeface="Calibri"/>
                <a:cs typeface="Calibri"/>
                <a:sym typeface="Calibri"/>
                <a:hlinkClick r:id="rId3"/>
              </a:rPr>
            </a:br>
            <a:endParaRPr lang="x-none" sz="2800" b="0" i="0" u="sng" strike="noStrike" cap="none">
              <a:solidFill>
                <a:schemeClr val="hlink"/>
              </a:solidFill>
              <a:latin typeface="Calibri"/>
              <a:ea typeface="Calibri"/>
              <a:cs typeface="Calibri"/>
              <a:sym typeface="Calibri"/>
              <a:hlinkClick r:id="rId3"/>
            </a:endParaRPr>
          </a:p>
        </p:txBody>
      </p:sp>
      <p:sp>
        <p:nvSpPr>
          <p:cNvPr id="168" name="Shape 168"/>
          <p:cNvSpPr txBox="1">
            <a:spLocks noGrp="1"/>
          </p:cNvSpPr>
          <p:nvPr>
            <p:ph type="body" idx="1"/>
          </p:nvPr>
        </p:nvSpPr>
        <p:spPr>
          <a:xfrm>
            <a:off x="250825" y="908050"/>
            <a:ext cx="8435975"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63333"/>
              <a:buFont typeface="Arial"/>
              <a:buChar char="●"/>
            </a:pPr>
            <a:r>
              <a:rPr lang="x-none" sz="2950" b="1" i="0" u="none" strike="noStrike" cap="none">
                <a:solidFill>
                  <a:schemeClr val="dk1"/>
                </a:solidFill>
                <a:latin typeface="Calibri"/>
                <a:ea typeface="Calibri"/>
                <a:cs typeface="Calibri"/>
                <a:sym typeface="Calibri"/>
              </a:rPr>
              <a:t>ניסוי ב'- שאיבת מים קרים בעזרת מים חמים.</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ניסוי זה יאפשר לנו לאשר או לפסול חלק מהאפשרויות להסבר ניסוי א'.</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נמלא שוב את הצלחת במים.</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נמלא את הכוס במעט מים ונרתיח את המים בעזרת גזיה. </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לאחר שהמים רותחים המורה יכבה את הגזייה וישפוך את המים לתוך דלי וישים את הכוס הפוכה על צלחת המים. ( אין צורך בנר דולק בניסוי ב')</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שער מה יקרה לאחר שנהפוך את הכוס על הצלחת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68">
                                            <p:txEl>
                                              <p:pRg st="0" end="0"/>
                                            </p:txEl>
                                          </p:spTgt>
                                        </p:tgtEl>
                                        <p:attrNameLst>
                                          <p:attrName>style.visibility</p:attrName>
                                        </p:attrNameLst>
                                      </p:cBhvr>
                                      <p:to>
                                        <p:strVal val="visible"/>
                                      </p:to>
                                    </p:set>
                                    <p:anim calcmode="lin" valueType="num">
                                      <p:cBhvr additive="base">
                                        <p:cTn id="7" dur="500"/>
                                        <p:tgtEl>
                                          <p:spTgt spid="168">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68">
                                            <p:txEl>
                                              <p:pRg st="1" end="1"/>
                                            </p:txEl>
                                          </p:spTgt>
                                        </p:tgtEl>
                                        <p:attrNameLst>
                                          <p:attrName>style.visibility</p:attrName>
                                        </p:attrNameLst>
                                      </p:cBhvr>
                                      <p:to>
                                        <p:strVal val="visible"/>
                                      </p:to>
                                    </p:set>
                                    <p:anim calcmode="lin" valueType="num">
                                      <p:cBhvr additive="base">
                                        <p:cTn id="12" dur="500"/>
                                        <p:tgtEl>
                                          <p:spTgt spid="168">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68">
                                            <p:txEl>
                                              <p:pRg st="2" end="2"/>
                                            </p:txEl>
                                          </p:spTgt>
                                        </p:tgtEl>
                                        <p:attrNameLst>
                                          <p:attrName>style.visibility</p:attrName>
                                        </p:attrNameLst>
                                      </p:cBhvr>
                                      <p:to>
                                        <p:strVal val="visible"/>
                                      </p:to>
                                    </p:set>
                                    <p:anim calcmode="lin" valueType="num">
                                      <p:cBhvr additive="base">
                                        <p:cTn id="17" dur="500"/>
                                        <p:tgtEl>
                                          <p:spTgt spid="168">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68">
                                            <p:txEl>
                                              <p:pRg st="3" end="3"/>
                                            </p:txEl>
                                          </p:spTgt>
                                        </p:tgtEl>
                                        <p:attrNameLst>
                                          <p:attrName>style.visibility</p:attrName>
                                        </p:attrNameLst>
                                      </p:cBhvr>
                                      <p:to>
                                        <p:strVal val="visible"/>
                                      </p:to>
                                    </p:set>
                                    <p:anim calcmode="lin" valueType="num">
                                      <p:cBhvr additive="base">
                                        <p:cTn id="22" dur="500"/>
                                        <p:tgtEl>
                                          <p:spTgt spid="168">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68">
                                            <p:txEl>
                                              <p:pRg st="4" end="4"/>
                                            </p:txEl>
                                          </p:spTgt>
                                        </p:tgtEl>
                                        <p:attrNameLst>
                                          <p:attrName>style.visibility</p:attrName>
                                        </p:attrNameLst>
                                      </p:cBhvr>
                                      <p:to>
                                        <p:strVal val="visible"/>
                                      </p:to>
                                    </p:set>
                                    <p:anim calcmode="lin" valueType="num">
                                      <p:cBhvr additive="base">
                                        <p:cTn id="27" dur="500"/>
                                        <p:tgtEl>
                                          <p:spTgt spid="168">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68">
                                            <p:txEl>
                                              <p:pRg st="5" end="5"/>
                                            </p:txEl>
                                          </p:spTgt>
                                        </p:tgtEl>
                                        <p:attrNameLst>
                                          <p:attrName>style.visibility</p:attrName>
                                        </p:attrNameLst>
                                      </p:cBhvr>
                                      <p:to>
                                        <p:strVal val="visible"/>
                                      </p:to>
                                    </p:set>
                                    <p:anim calcmode="lin" valueType="num">
                                      <p:cBhvr additive="base">
                                        <p:cTn id="32" dur="500"/>
                                        <p:tgtEl>
                                          <p:spTgt spid="168">
                                            <p:txEl>
                                              <p:pRg st="5" end="5"/>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323850"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000" b="0" i="0" u="none" strike="noStrike" cap="none">
                <a:solidFill>
                  <a:schemeClr val="dk1"/>
                </a:solidFill>
                <a:latin typeface="Calibri"/>
                <a:ea typeface="Calibri"/>
                <a:cs typeface="Calibri"/>
                <a:sym typeface="Calibri"/>
              </a:rPr>
              <a:t>המשך</a:t>
            </a:r>
          </a:p>
        </p:txBody>
      </p:sp>
      <p:sp>
        <p:nvSpPr>
          <p:cNvPr id="174" name="Shape 174"/>
          <p:cNvSpPr txBox="1">
            <a:spLocks noGrp="1"/>
          </p:cNvSpPr>
          <p:nvPr>
            <p:ph type="body" idx="1"/>
          </p:nvPr>
        </p:nvSpPr>
        <p:spPr>
          <a:xfrm>
            <a:off x="457200" y="4762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האם התוצאות מתאימות להשערה שלכם</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תנו הסבר לתופעה שראיתם בניסוי</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הציעו רעיונות  לשיפור ניסוי ב' – כך שהתוצאות  תהינה יותר מרשימות.</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תשובה אפשר לשים קרח על הכוס וע"י להקטין את הלחץ בחלל האוויר שמעל הכוס</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שערו מה יתרחש עם נחמם את כוס המים ההפוכה וכיצד עובדה זו עוזרת לנו להסביר את התופעה שנצפתה בניסוי ב'?</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תשובה: חימום הכוס יגרום לירידה בגובה המים וזאת מכיוון שחימום המים יגרום להגדלת לחץ האוויר שבתקרה של הכוס ההפוכה. </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74">
                                            <p:txEl>
                                              <p:pRg st="0" end="0"/>
                                            </p:txEl>
                                          </p:spTgt>
                                        </p:tgtEl>
                                        <p:attrNameLst>
                                          <p:attrName>style.visibility</p:attrName>
                                        </p:attrNameLst>
                                      </p:cBhvr>
                                      <p:to>
                                        <p:strVal val="visible"/>
                                      </p:to>
                                    </p:set>
                                    <p:anim calcmode="lin" valueType="num">
                                      <p:cBhvr additive="base">
                                        <p:cTn id="7" dur="500"/>
                                        <p:tgtEl>
                                          <p:spTgt spid="174">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74">
                                            <p:txEl>
                                              <p:pRg st="1" end="1"/>
                                            </p:txEl>
                                          </p:spTgt>
                                        </p:tgtEl>
                                        <p:attrNameLst>
                                          <p:attrName>style.visibility</p:attrName>
                                        </p:attrNameLst>
                                      </p:cBhvr>
                                      <p:to>
                                        <p:strVal val="visible"/>
                                      </p:to>
                                    </p:set>
                                    <p:anim calcmode="lin" valueType="num">
                                      <p:cBhvr additive="base">
                                        <p:cTn id="12" dur="500"/>
                                        <p:tgtEl>
                                          <p:spTgt spid="174">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74">
                                            <p:txEl>
                                              <p:pRg st="2" end="2"/>
                                            </p:txEl>
                                          </p:spTgt>
                                        </p:tgtEl>
                                        <p:attrNameLst>
                                          <p:attrName>style.visibility</p:attrName>
                                        </p:attrNameLst>
                                      </p:cBhvr>
                                      <p:to>
                                        <p:strVal val="visible"/>
                                      </p:to>
                                    </p:set>
                                    <p:anim calcmode="lin" valueType="num">
                                      <p:cBhvr additive="base">
                                        <p:cTn id="17" dur="500"/>
                                        <p:tgtEl>
                                          <p:spTgt spid="174">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74">
                                            <p:txEl>
                                              <p:pRg st="3" end="3"/>
                                            </p:txEl>
                                          </p:spTgt>
                                        </p:tgtEl>
                                        <p:attrNameLst>
                                          <p:attrName>style.visibility</p:attrName>
                                        </p:attrNameLst>
                                      </p:cBhvr>
                                      <p:to>
                                        <p:strVal val="visible"/>
                                      </p:to>
                                    </p:set>
                                    <p:anim calcmode="lin" valueType="num">
                                      <p:cBhvr additive="base">
                                        <p:cTn id="22" dur="500"/>
                                        <p:tgtEl>
                                          <p:spTgt spid="174">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74">
                                            <p:txEl>
                                              <p:pRg st="4" end="4"/>
                                            </p:txEl>
                                          </p:spTgt>
                                        </p:tgtEl>
                                        <p:attrNameLst>
                                          <p:attrName>style.visibility</p:attrName>
                                        </p:attrNameLst>
                                      </p:cBhvr>
                                      <p:to>
                                        <p:strVal val="visible"/>
                                      </p:to>
                                    </p:set>
                                    <p:anim calcmode="lin" valueType="num">
                                      <p:cBhvr additive="base">
                                        <p:cTn id="27" dur="500"/>
                                        <p:tgtEl>
                                          <p:spTgt spid="174">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74">
                                            <p:txEl>
                                              <p:pRg st="5" end="5"/>
                                            </p:txEl>
                                          </p:spTgt>
                                        </p:tgtEl>
                                        <p:attrNameLst>
                                          <p:attrName>style.visibility</p:attrName>
                                        </p:attrNameLst>
                                      </p:cBhvr>
                                      <p:to>
                                        <p:strVal val="visible"/>
                                      </p:to>
                                    </p:set>
                                    <p:anim calcmode="lin" valueType="num">
                                      <p:cBhvr additive="base">
                                        <p:cTn id="32" dur="500"/>
                                        <p:tgtEl>
                                          <p:spTgt spid="174">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74">
                                            <p:txEl>
                                              <p:pRg st="6" end="6"/>
                                            </p:txEl>
                                          </p:spTgt>
                                        </p:tgtEl>
                                        <p:attrNameLst>
                                          <p:attrName>style.visibility</p:attrName>
                                        </p:attrNameLst>
                                      </p:cBhvr>
                                      <p:to>
                                        <p:strVal val="visible"/>
                                      </p:to>
                                    </p:set>
                                    <p:anim calcmode="lin" valueType="num">
                                      <p:cBhvr additive="base">
                                        <p:cTn id="37" dur="500"/>
                                        <p:tgtEl>
                                          <p:spTgt spid="174">
                                            <p:txEl>
                                              <p:pRg st="6" end="6"/>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המשך</a:t>
            </a:r>
          </a:p>
        </p:txBody>
      </p:sp>
      <p:sp>
        <p:nvSpPr>
          <p:cNvPr id="180" name="Shape 180"/>
          <p:cNvSpPr txBox="1">
            <a:spLocks noGrp="1"/>
          </p:cNvSpPr>
          <p:nvPr>
            <p:ph type="body" idx="1"/>
          </p:nvPr>
        </p:nvSpPr>
        <p:spPr>
          <a:xfrm>
            <a:off x="323850" y="1165225"/>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ראינו שהמים עולים ככל שמקררים את שכבת האוויר שבתוך הכוס-בחלקו העליון.</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שאלת הבנה- האם אפשר ע"י קירור נוסף לגרום למים לעלות עד התחתית ההפוכה של הכוס?</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תשובה- המים לא יגיעו על למעלה מכיוון שככל שהמים עולים, כך האוויר נדחס יותר-כלומר הלחץ גדל. ולכן בשלב מסויים הגדלת הלחץ עקב צמצום הנפח של חלל האוויר תשפיע על הלחץ , יותר מההשפעה של הקירור על לחץ האוויר. במצב זה יהיה שיווי משקל של כוחות ועליית המים תפסק.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0">
                                            <p:txEl>
                                              <p:pRg st="0" end="0"/>
                                            </p:txEl>
                                          </p:spTgt>
                                        </p:tgtEl>
                                        <p:attrNameLst>
                                          <p:attrName>style.visibility</p:attrName>
                                        </p:attrNameLst>
                                      </p:cBhvr>
                                      <p:to>
                                        <p:strVal val="visible"/>
                                      </p:to>
                                    </p:set>
                                    <p:anim calcmode="lin" valueType="num">
                                      <p:cBhvr additive="base">
                                        <p:cTn id="7" dur="500"/>
                                        <p:tgtEl>
                                          <p:spTgt spid="180">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80">
                                            <p:txEl>
                                              <p:pRg st="1" end="1"/>
                                            </p:txEl>
                                          </p:spTgt>
                                        </p:tgtEl>
                                        <p:attrNameLst>
                                          <p:attrName>style.visibility</p:attrName>
                                        </p:attrNameLst>
                                      </p:cBhvr>
                                      <p:to>
                                        <p:strVal val="visible"/>
                                      </p:to>
                                    </p:set>
                                    <p:anim calcmode="lin" valueType="num">
                                      <p:cBhvr additive="base">
                                        <p:cTn id="12" dur="500"/>
                                        <p:tgtEl>
                                          <p:spTgt spid="180">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80">
                                            <p:txEl>
                                              <p:pRg st="2" end="2"/>
                                            </p:txEl>
                                          </p:spTgt>
                                        </p:tgtEl>
                                        <p:attrNameLst>
                                          <p:attrName>style.visibility</p:attrName>
                                        </p:attrNameLst>
                                      </p:cBhvr>
                                      <p:to>
                                        <p:strVal val="visible"/>
                                      </p:to>
                                    </p:set>
                                    <p:anim calcmode="lin" valueType="num">
                                      <p:cBhvr additive="base">
                                        <p:cTn id="17" dur="500"/>
                                        <p:tgtEl>
                                          <p:spTgt spid="180">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323850" y="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sng" strike="noStrike" cap="none">
                <a:solidFill>
                  <a:srgbClr val="FF0000"/>
                </a:solidFill>
                <a:latin typeface="Calibri"/>
                <a:ea typeface="Calibri"/>
                <a:cs typeface="Calibri"/>
                <a:sym typeface="Calibri"/>
              </a:rPr>
              <a:t>פיסות מידע-לחץ האוויר באטמוספירה</a:t>
            </a:r>
          </a:p>
        </p:txBody>
      </p:sp>
      <p:sp>
        <p:nvSpPr>
          <p:cNvPr id="186" name="Shape 186"/>
          <p:cNvSpPr txBox="1">
            <a:spLocks noGrp="1"/>
          </p:cNvSpPr>
          <p:nvPr>
            <p:ph type="body" idx="1"/>
          </p:nvPr>
        </p:nvSpPr>
        <p:spPr>
          <a:xfrm>
            <a:off x="107950" y="836612"/>
            <a:ext cx="8516937"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שכבת  האטמוספרה יוצרת לחץ בגלל משקלו של האוויר שמגיע לגובה של עשרות ק"מ. </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כוח הכבידה גורם לכך שצפיפות האוויר גדלה ככל שמתקרבים לכדור הארץ, כיוון שעוצמת הגרביטציה מושפעת מהמרחק מכדור הארץ .</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כוח הכבידה הוא גם הגורם לקיום האטמוספרה. כוח כבידה חלש לא היה מצליח להחזיק את מולקולות האוויר שנעות במהירות ממוצעת של 1660קמ"ש.</a:t>
            </a:r>
            <a:br>
              <a:rPr lang="x-none" sz="2950" b="0" i="0" u="none" strike="noStrike" cap="none">
                <a:solidFill>
                  <a:schemeClr val="dk1"/>
                </a:solidFill>
                <a:latin typeface="Calibri"/>
                <a:ea typeface="Calibri"/>
                <a:cs typeface="Calibri"/>
                <a:sym typeface="Calibri"/>
              </a:rPr>
            </a:br>
            <a:r>
              <a:rPr lang="x-none" sz="2950" b="0" i="0" u="none" strike="noStrike" cap="none">
                <a:solidFill>
                  <a:schemeClr val="dk1"/>
                </a:solidFill>
                <a:latin typeface="Calibri"/>
                <a:ea typeface="Calibri"/>
                <a:cs typeface="Calibri"/>
                <a:sym typeface="Calibri"/>
              </a:rPr>
              <a:t>זו הסיבה שכנראה בירח אין אטמוספירה- כוח הכבידה בירח הוא שישית מכוח הכבידה בארץ.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5"/>
                                        </p:tgtEl>
                                        <p:attrNameLst>
                                          <p:attrName>style.visibility</p:attrName>
                                        </p:attrNameLst>
                                      </p:cBhvr>
                                      <p:to>
                                        <p:strVal val="visible"/>
                                      </p:to>
                                    </p:set>
                                    <p:anim calcmode="lin" valueType="num">
                                      <p:cBhvr additive="base">
                                        <p:cTn id="7" dur="500"/>
                                        <p:tgtEl>
                                          <p:spTgt spid="185"/>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86">
                                            <p:txEl>
                                              <p:pRg st="0" end="0"/>
                                            </p:txEl>
                                          </p:spTgt>
                                        </p:tgtEl>
                                        <p:attrNameLst>
                                          <p:attrName>style.visibility</p:attrName>
                                        </p:attrNameLst>
                                      </p:cBhvr>
                                      <p:to>
                                        <p:strVal val="visible"/>
                                      </p:to>
                                    </p:set>
                                    <p:anim calcmode="lin" valueType="num">
                                      <p:cBhvr additive="base">
                                        <p:cTn id="12" dur="500"/>
                                        <p:tgtEl>
                                          <p:spTgt spid="186">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86">
                                            <p:txEl>
                                              <p:pRg st="1" end="1"/>
                                            </p:txEl>
                                          </p:spTgt>
                                        </p:tgtEl>
                                        <p:attrNameLst>
                                          <p:attrName>style.visibility</p:attrName>
                                        </p:attrNameLst>
                                      </p:cBhvr>
                                      <p:to>
                                        <p:strVal val="visible"/>
                                      </p:to>
                                    </p:set>
                                    <p:anim calcmode="lin" valueType="num">
                                      <p:cBhvr additive="base">
                                        <p:cTn id="17" dur="500"/>
                                        <p:tgtEl>
                                          <p:spTgt spid="186">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86">
                                            <p:txEl>
                                              <p:pRg st="2" end="2"/>
                                            </p:txEl>
                                          </p:spTgt>
                                        </p:tgtEl>
                                        <p:attrNameLst>
                                          <p:attrName>style.visibility</p:attrName>
                                        </p:attrNameLst>
                                      </p:cBhvr>
                                      <p:to>
                                        <p:strVal val="visible"/>
                                      </p:to>
                                    </p:set>
                                    <p:anim calcmode="lin" valueType="num">
                                      <p:cBhvr additive="base">
                                        <p:cTn id="22" dur="500"/>
                                        <p:tgtEl>
                                          <p:spTgt spid="186">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עוצמתו של הלחץ האטמוספרי.</a:t>
            </a:r>
          </a:p>
        </p:txBody>
      </p:sp>
      <p:sp>
        <p:nvSpPr>
          <p:cNvPr id="192" name="Shape 192"/>
          <p:cNvSpPr txBox="1">
            <a:spLocks noGrp="1"/>
          </p:cNvSpPr>
          <p:nvPr>
            <p:ph type="body" idx="1"/>
          </p:nvPr>
        </p:nvSpPr>
        <p:spPr>
          <a:xfrm>
            <a:off x="457200" y="836612"/>
            <a:ext cx="8229600"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ללחץ האטמוספרי יש עוצמה רבה, על אף שאנו לא חשים בו , כיוון שנולדנו לתוכו ואנו רגילים לתפקד במצב זה.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נביא כאן דוגמה לכוחו של הלחץ האטמוספרי:</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הניחו סרגל על קצה השולחן כפי שמתואר בציור </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הניחו דף פוליו על הסרגל והצמידו את הקצוות לשולחן </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תנו מכה על הסרגל (מבלי לשבור אותו) </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מה התרחש? הסבירו</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pic>
        <p:nvPicPr>
          <p:cNvPr id="193" name="Shape 193"/>
          <p:cNvPicPr preferRelativeResize="0"/>
          <p:nvPr/>
        </p:nvPicPr>
        <p:blipFill>
          <a:blip r:embed="rId3">
            <a:alphaModFix/>
          </a:blip>
          <a:stretch>
            <a:fillRect/>
          </a:stretch>
        </p:blipFill>
        <p:spPr>
          <a:xfrm>
            <a:off x="755650" y="5235008"/>
            <a:ext cx="4200598" cy="1588066"/>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הלחץ שנוצר בגובה פני הים נקרא לחץ של 1אטמוספרה או לחץ אטמוספרי.</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אם נתבונן בצינור דימיוני שגובהו 30 ק'מ ושטח בסיסו 1 סמ"ר ונשקול את האוויר נראה שהמשקל שווה לו ק'ג או 10  ניוטון. משקל זה יוצר את לחץ האוויר סביבנו.</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לחץ האוויר נמדד בעזרת מכשיר שנקרא ברומטר.( יחידת לחץ נוספת היא בר)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98">
                                            <p:txEl>
                                              <p:pRg st="0" end="0"/>
                                            </p:txEl>
                                          </p:spTgt>
                                        </p:tgtEl>
                                        <p:attrNameLst>
                                          <p:attrName>style.visibility</p:attrName>
                                        </p:attrNameLst>
                                      </p:cBhvr>
                                      <p:to>
                                        <p:strVal val="visible"/>
                                      </p:to>
                                    </p:set>
                                    <p:anim calcmode="lin" valueType="num">
                                      <p:cBhvr additive="base">
                                        <p:cTn id="7" dur="500"/>
                                        <p:tgtEl>
                                          <p:spTgt spid="198">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98">
                                            <p:txEl>
                                              <p:pRg st="1" end="1"/>
                                            </p:txEl>
                                          </p:spTgt>
                                        </p:tgtEl>
                                        <p:attrNameLst>
                                          <p:attrName>style.visibility</p:attrName>
                                        </p:attrNameLst>
                                      </p:cBhvr>
                                      <p:to>
                                        <p:strVal val="visible"/>
                                      </p:to>
                                    </p:set>
                                    <p:anim calcmode="lin" valueType="num">
                                      <p:cBhvr additive="base">
                                        <p:cTn id="12" dur="500"/>
                                        <p:tgtEl>
                                          <p:spTgt spid="198">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98">
                                            <p:txEl>
                                              <p:pRg st="2" end="2"/>
                                            </p:txEl>
                                          </p:spTgt>
                                        </p:tgtEl>
                                        <p:attrNameLst>
                                          <p:attrName>style.visibility</p:attrName>
                                        </p:attrNameLst>
                                      </p:cBhvr>
                                      <p:to>
                                        <p:strVal val="visible"/>
                                      </p:to>
                                    </p:set>
                                    <p:anim calcmode="lin" valueType="num">
                                      <p:cBhvr additive="base">
                                        <p:cTn id="17" dur="500"/>
                                        <p:tgtEl>
                                          <p:spTgt spid="198">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1714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מטרות</a:t>
            </a:r>
          </a:p>
        </p:txBody>
      </p:sp>
      <p:sp>
        <p:nvSpPr>
          <p:cNvPr id="95" name="Shape 95"/>
          <p:cNvSpPr txBox="1">
            <a:spLocks noGrp="1"/>
          </p:cNvSpPr>
          <p:nvPr>
            <p:ph type="body" idx="1"/>
          </p:nvPr>
        </p:nvSpPr>
        <p:spPr>
          <a:xfrm>
            <a:off x="457200" y="620712"/>
            <a:ext cx="8229600"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המאגר נועד להגביר את ההנאה של התלמידים מפיזיקה, לכן מוצע מאגר של הדגמות וניסויים קטנים עם בדגש על הבנה איכותית של התופעות ויישום בחיי יום יום של התופעות- במידת האפשר.</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הפעילות הן בהתאם לתוכנית הלימודים של חט"ב.</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הערה: לפעילויות השונות מלווה הסבר מדעי.</a:t>
            </a:r>
            <a:br>
              <a:rPr lang="x-none" sz="2950" b="0" i="0" u="none" strike="noStrike" cap="none">
                <a:solidFill>
                  <a:schemeClr val="dk1"/>
                </a:solidFill>
                <a:latin typeface="Calibri"/>
                <a:ea typeface="Calibri"/>
                <a:cs typeface="Calibri"/>
                <a:sym typeface="Calibri"/>
              </a:rPr>
            </a:br>
            <a:r>
              <a:rPr lang="x-none" sz="2950" b="0" i="0" u="none" strike="noStrike" cap="none">
                <a:solidFill>
                  <a:schemeClr val="dk1"/>
                </a:solidFill>
                <a:latin typeface="Calibri"/>
                <a:ea typeface="Calibri"/>
                <a:cs typeface="Calibri"/>
                <a:sym typeface="Calibri"/>
              </a:rPr>
              <a:t>רמת ההעמקה של ההסברים שמועברים לתלמידים נותרת לשיקול דעתו של המורה.</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ניתן להעמיק את פעילות החקר בכל סעיף, או להסתפק במיני חקר.</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5">
                                            <p:txEl>
                                              <p:pRg st="0" end="0"/>
                                            </p:txEl>
                                          </p:spTgt>
                                        </p:tgtEl>
                                        <p:attrNameLst>
                                          <p:attrName>style.visibility</p:attrName>
                                        </p:attrNameLst>
                                      </p:cBhvr>
                                      <p:to>
                                        <p:strVal val="visible"/>
                                      </p:to>
                                    </p:set>
                                    <p:anim calcmode="lin" valueType="num">
                                      <p:cBhvr additive="base">
                                        <p:cTn id="7" dur="500"/>
                                        <p:tgtEl>
                                          <p:spTgt spid="95">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95">
                                            <p:txEl>
                                              <p:pRg st="1" end="1"/>
                                            </p:txEl>
                                          </p:spTgt>
                                        </p:tgtEl>
                                        <p:attrNameLst>
                                          <p:attrName>style.visibility</p:attrName>
                                        </p:attrNameLst>
                                      </p:cBhvr>
                                      <p:to>
                                        <p:strVal val="visible"/>
                                      </p:to>
                                    </p:set>
                                    <p:anim calcmode="lin" valueType="num">
                                      <p:cBhvr additive="base">
                                        <p:cTn id="12" dur="500"/>
                                        <p:tgtEl>
                                          <p:spTgt spid="95">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95">
                                            <p:txEl>
                                              <p:pRg st="2" end="2"/>
                                            </p:txEl>
                                          </p:spTgt>
                                        </p:tgtEl>
                                        <p:attrNameLst>
                                          <p:attrName>style.visibility</p:attrName>
                                        </p:attrNameLst>
                                      </p:cBhvr>
                                      <p:to>
                                        <p:strVal val="visible"/>
                                      </p:to>
                                    </p:set>
                                    <p:anim calcmode="lin" valueType="num">
                                      <p:cBhvr additive="base">
                                        <p:cTn id="17" dur="500"/>
                                        <p:tgtEl>
                                          <p:spTgt spid="95">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95">
                                            <p:txEl>
                                              <p:pRg st="3" end="3"/>
                                            </p:txEl>
                                          </p:spTgt>
                                        </p:tgtEl>
                                        <p:attrNameLst>
                                          <p:attrName>style.visibility</p:attrName>
                                        </p:attrNameLst>
                                      </p:cBhvr>
                                      <p:to>
                                        <p:strVal val="visible"/>
                                      </p:to>
                                    </p:set>
                                    <p:anim calcmode="lin" valueType="num">
                                      <p:cBhvr additive="base">
                                        <p:cTn id="22" dur="500"/>
                                        <p:tgtEl>
                                          <p:spTgt spid="95">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95">
                                            <p:txEl>
                                              <p:pRg st="4" end="4"/>
                                            </p:txEl>
                                          </p:spTgt>
                                        </p:tgtEl>
                                        <p:attrNameLst>
                                          <p:attrName>style.visibility</p:attrName>
                                        </p:attrNameLst>
                                      </p:cBhvr>
                                      <p:to>
                                        <p:strVal val="visible"/>
                                      </p:to>
                                    </p:set>
                                    <p:anim calcmode="lin" valueType="num">
                                      <p:cBhvr additive="base">
                                        <p:cTn id="27" dur="500"/>
                                        <p:tgtEl>
                                          <p:spTgt spid="95">
                                            <p:txEl>
                                              <p:pRg st="4" end="4"/>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body" idx="1"/>
          </p:nvPr>
        </p:nvSpPr>
        <p:spPr>
          <a:xfrm>
            <a:off x="323850" y="404812"/>
            <a:ext cx="8229600" cy="4525961"/>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70833"/>
              <a:buFont typeface="Arial"/>
              <a:buChar char="●"/>
            </a:pPr>
            <a:r>
              <a:rPr lang="x-none" sz="2400" b="0" i="0" u="sng" strike="noStrike" cap="none">
                <a:solidFill>
                  <a:schemeClr val="dk1"/>
                </a:solidFill>
                <a:latin typeface="Calibri"/>
                <a:ea typeface="Calibri"/>
                <a:cs typeface="Calibri"/>
                <a:sym typeface="Calibri"/>
              </a:rPr>
              <a:t>פיסות מידע</a:t>
            </a:r>
            <a:r>
              <a:rPr lang="x-none" sz="2400" b="0" i="0" u="none" strike="noStrike" cap="none">
                <a:solidFill>
                  <a:schemeClr val="dk1"/>
                </a:solidFill>
                <a:latin typeface="Calibri"/>
                <a:ea typeface="Calibri"/>
                <a:cs typeface="Calibri"/>
                <a:sym typeface="Calibri"/>
              </a:rPr>
              <a:t>-המשך</a:t>
            </a:r>
          </a:p>
          <a:p>
            <a:pPr marL="342900" marR="0" lvl="0" indent="-342900" algn="r" rtl="1">
              <a:spcBef>
                <a:spcPts val="560"/>
              </a:spcBef>
              <a:buClr>
                <a:schemeClr val="dk1"/>
              </a:buClr>
              <a:buSzPct val="70833"/>
              <a:buFont typeface="Arial"/>
              <a:buChar char="●"/>
            </a:pPr>
            <a:r>
              <a:rPr lang="x-none" sz="2400" b="0" i="0" u="none" strike="noStrike" cap="none">
                <a:solidFill>
                  <a:schemeClr val="dk1"/>
                </a:solidFill>
                <a:latin typeface="Calibri"/>
                <a:ea typeface="Calibri"/>
                <a:cs typeface="Calibri"/>
                <a:sym typeface="Calibri"/>
              </a:rPr>
              <a:t> 1.מטוסי נוסעים טסים בגובה רב בכדי לחסוך דלק מכיוון שלחץ האוויר נמוך במרומים, דבר שמקטין את החיכוך. </a:t>
            </a:r>
          </a:p>
          <a:p>
            <a:pPr marL="342900" marR="0" lvl="0" indent="-342900" algn="r" rtl="1">
              <a:spcBef>
                <a:spcPts val="560"/>
              </a:spcBef>
              <a:buClr>
                <a:schemeClr val="dk1"/>
              </a:buClr>
              <a:buSzPct val="70833"/>
              <a:buFont typeface="Arial"/>
              <a:buChar char="●"/>
            </a:pPr>
            <a:r>
              <a:rPr lang="x-none" sz="2400" b="0" i="0" u="none" strike="noStrike" cap="none">
                <a:solidFill>
                  <a:schemeClr val="dk1"/>
                </a:solidFill>
                <a:latin typeface="Calibri"/>
                <a:ea typeface="Calibri"/>
                <a:cs typeface="Calibri"/>
                <a:sym typeface="Calibri"/>
              </a:rPr>
              <a:t>מצד שני לנוסעים קשה לשרוד בלחץ כל כך נמוך לכן יוצרים בתא הנוסעים לחץ רגיל ע"י דחיסה של האוויר.</a:t>
            </a:r>
          </a:p>
          <a:p>
            <a:pPr marL="342900" marR="0" lvl="0" indent="-342900" algn="r" rtl="1">
              <a:spcBef>
                <a:spcPts val="560"/>
              </a:spcBef>
              <a:buClr>
                <a:schemeClr val="dk1"/>
              </a:buClr>
              <a:buSzPct val="70833"/>
              <a:buFont typeface="Arial"/>
              <a:buChar char="●"/>
            </a:pPr>
            <a:r>
              <a:rPr lang="x-none" sz="2400" b="0" i="0" u="none" strike="noStrike" cap="none">
                <a:solidFill>
                  <a:schemeClr val="dk1"/>
                </a:solidFill>
                <a:latin typeface="Calibri"/>
                <a:ea typeface="Calibri"/>
                <a:cs typeface="Calibri"/>
                <a:sym typeface="Calibri"/>
              </a:rPr>
              <a:t>דבר זה יוצר הפרש לחצים ובעת פיצוץ או חבלה הנוסעים נשאבים לחלל האוויר שמחוץ למטוס. (כולם מכירים זאת מסרטי פעולה).</a:t>
            </a:r>
          </a:p>
          <a:p>
            <a:pPr marL="342900" marR="0" lvl="0" indent="-342900" algn="r" rtl="1">
              <a:spcBef>
                <a:spcPts val="560"/>
              </a:spcBef>
              <a:buClr>
                <a:schemeClr val="dk1"/>
              </a:buClr>
              <a:buSzPct val="70833"/>
              <a:buFont typeface="Arial"/>
              <a:buChar char="●"/>
            </a:pPr>
            <a:r>
              <a:rPr lang="x-none" sz="2400" b="0" i="0" u="none" strike="noStrike" cap="none">
                <a:solidFill>
                  <a:schemeClr val="dk1"/>
                </a:solidFill>
                <a:latin typeface="Calibri"/>
                <a:ea typeface="Calibri"/>
                <a:cs typeface="Calibri"/>
                <a:sym typeface="Calibri"/>
              </a:rPr>
              <a:t>2.מדוע אי אפשר לבשל ביצה קשה במים על האוורסט? טמפרטורת הרתיחה של המים יותר נמוכה בגלל לחץ האוויר הנמוך בגבהים.</a:t>
            </a:r>
            <a:br>
              <a:rPr lang="x-none" sz="2400" b="0" i="0" u="none" strike="noStrike" cap="none">
                <a:solidFill>
                  <a:schemeClr val="dk1"/>
                </a:solidFill>
                <a:latin typeface="Calibri"/>
                <a:ea typeface="Calibri"/>
                <a:cs typeface="Calibri"/>
                <a:sym typeface="Calibri"/>
              </a:rPr>
            </a:br>
            <a:r>
              <a:rPr lang="x-none" sz="2400" b="0" i="0" u="none" strike="noStrike" cap="none">
                <a:solidFill>
                  <a:schemeClr val="dk1"/>
                </a:solidFill>
                <a:latin typeface="Calibri"/>
                <a:ea typeface="Calibri"/>
                <a:cs typeface="Calibri"/>
                <a:sym typeface="Calibri"/>
              </a:rPr>
              <a:t>אפשר ליצור לחץ נמוך בארלנמייר, בעזרת ברז וונטורי, ולהרתיח את המים ע"ג פלטה חשמלית. המים ירתחו בטמפרטורה יותר נמוכה מ-100 מעלות</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03">
                                            <p:txEl>
                                              <p:pRg st="0" end="0"/>
                                            </p:txEl>
                                          </p:spTgt>
                                        </p:tgtEl>
                                        <p:attrNameLst>
                                          <p:attrName>style.visibility</p:attrName>
                                        </p:attrNameLst>
                                      </p:cBhvr>
                                      <p:to>
                                        <p:strVal val="visible"/>
                                      </p:to>
                                    </p:set>
                                    <p:anim calcmode="lin" valueType="num">
                                      <p:cBhvr additive="base">
                                        <p:cTn id="7" dur="500"/>
                                        <p:tgtEl>
                                          <p:spTgt spid="203">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03">
                                            <p:txEl>
                                              <p:pRg st="1" end="1"/>
                                            </p:txEl>
                                          </p:spTgt>
                                        </p:tgtEl>
                                        <p:attrNameLst>
                                          <p:attrName>style.visibility</p:attrName>
                                        </p:attrNameLst>
                                      </p:cBhvr>
                                      <p:to>
                                        <p:strVal val="visible"/>
                                      </p:to>
                                    </p:set>
                                    <p:anim calcmode="lin" valueType="num">
                                      <p:cBhvr additive="base">
                                        <p:cTn id="12" dur="500"/>
                                        <p:tgtEl>
                                          <p:spTgt spid="203">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03">
                                            <p:txEl>
                                              <p:pRg st="2" end="2"/>
                                            </p:txEl>
                                          </p:spTgt>
                                        </p:tgtEl>
                                        <p:attrNameLst>
                                          <p:attrName>style.visibility</p:attrName>
                                        </p:attrNameLst>
                                      </p:cBhvr>
                                      <p:to>
                                        <p:strVal val="visible"/>
                                      </p:to>
                                    </p:set>
                                    <p:anim calcmode="lin" valueType="num">
                                      <p:cBhvr additive="base">
                                        <p:cTn id="17" dur="500"/>
                                        <p:tgtEl>
                                          <p:spTgt spid="203">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203">
                                            <p:txEl>
                                              <p:pRg st="3" end="3"/>
                                            </p:txEl>
                                          </p:spTgt>
                                        </p:tgtEl>
                                        <p:attrNameLst>
                                          <p:attrName>style.visibility</p:attrName>
                                        </p:attrNameLst>
                                      </p:cBhvr>
                                      <p:to>
                                        <p:strVal val="visible"/>
                                      </p:to>
                                    </p:set>
                                    <p:anim calcmode="lin" valueType="num">
                                      <p:cBhvr additive="base">
                                        <p:cTn id="22" dur="500"/>
                                        <p:tgtEl>
                                          <p:spTgt spid="203">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03">
                                            <p:txEl>
                                              <p:pRg st="4" end="4"/>
                                            </p:txEl>
                                          </p:spTgt>
                                        </p:tgtEl>
                                        <p:attrNameLst>
                                          <p:attrName>style.visibility</p:attrName>
                                        </p:attrNameLst>
                                      </p:cBhvr>
                                      <p:to>
                                        <p:strVal val="visible"/>
                                      </p:to>
                                    </p:set>
                                    <p:anim calcmode="lin" valueType="num">
                                      <p:cBhvr additive="base">
                                        <p:cTn id="27" dur="500"/>
                                        <p:tgtEl>
                                          <p:spTgt spid="203">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203">
                                            <p:txEl>
                                              <p:pRg st="5" end="5"/>
                                            </p:txEl>
                                          </p:spTgt>
                                        </p:tgtEl>
                                        <p:attrNameLst>
                                          <p:attrName>style.visibility</p:attrName>
                                        </p:attrNameLst>
                                      </p:cBhvr>
                                      <p:to>
                                        <p:strVal val="visible"/>
                                      </p:to>
                                    </p:set>
                                    <p:anim calcmode="lin" valueType="num">
                                      <p:cBhvr additive="base">
                                        <p:cTn id="32" dur="500"/>
                                        <p:tgtEl>
                                          <p:spTgt spid="203">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03">
                                            <p:txEl>
                                              <p:pRg st="6" end="6"/>
                                            </p:txEl>
                                          </p:spTgt>
                                        </p:tgtEl>
                                        <p:attrNameLst>
                                          <p:attrName>style.visibility</p:attrName>
                                        </p:attrNameLst>
                                      </p:cBhvr>
                                      <p:to>
                                        <p:strVal val="visible"/>
                                      </p:to>
                                    </p:set>
                                    <p:anim calcmode="lin" valueType="num">
                                      <p:cBhvr additive="base">
                                        <p:cTn id="37" dur="500"/>
                                        <p:tgtEl>
                                          <p:spTgt spid="203">
                                            <p:txEl>
                                              <p:pRg st="6" end="6"/>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203">
                                            <p:txEl>
                                              <p:pRg st="7" end="7"/>
                                            </p:txEl>
                                          </p:spTgt>
                                        </p:tgtEl>
                                        <p:attrNameLst>
                                          <p:attrName>style.visibility</p:attrName>
                                        </p:attrNameLst>
                                      </p:cBhvr>
                                      <p:to>
                                        <p:strVal val="visible"/>
                                      </p:to>
                                    </p:set>
                                    <p:anim calcmode="lin" valueType="num">
                                      <p:cBhvr additive="base">
                                        <p:cTn id="42" dur="500"/>
                                        <p:tgtEl>
                                          <p:spTgt spid="203">
                                            <p:txEl>
                                              <p:pRg st="7" end="7"/>
                                            </p:txEl>
                                          </p:spTgt>
                                        </p:tgtEl>
                                        <p:attrNameLst>
                                          <p:attrName>ppt_x</p:attrName>
                                        </p:attrNameLst>
                                      </p:cBhvr>
                                      <p:tavLst>
                                        <p:tav tm="0">
                                          <p:val>
                                            <p:strVal val="#ppt_x-1"/>
                                          </p:val>
                                        </p:tav>
                                        <p:tav tm="100000">
                                          <p:val>
                                            <p:strVal val="#ppt_x"/>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203">
                                            <p:txEl>
                                              <p:pRg st="8" end="8"/>
                                            </p:txEl>
                                          </p:spTgt>
                                        </p:tgtEl>
                                        <p:attrNameLst>
                                          <p:attrName>style.visibility</p:attrName>
                                        </p:attrNameLst>
                                      </p:cBhvr>
                                      <p:to>
                                        <p:strVal val="visible"/>
                                      </p:to>
                                    </p:set>
                                    <p:anim calcmode="lin" valueType="num">
                                      <p:cBhvr additive="base">
                                        <p:cTn id="47" dur="500"/>
                                        <p:tgtEl>
                                          <p:spTgt spid="203">
                                            <p:txEl>
                                              <p:pRg st="8" end="8"/>
                                            </p:txEl>
                                          </p:spTgt>
                                        </p:tgtEl>
                                        <p:attrNameLst>
                                          <p:attrName>ppt_x</p:attrName>
                                        </p:attrNameLst>
                                      </p:cBhvr>
                                      <p:tavLst>
                                        <p:tav tm="0">
                                          <p:val>
                                            <p:strVal val="#ppt_x-1"/>
                                          </p:val>
                                        </p:tav>
                                        <p:tav tm="100000">
                                          <p:val>
                                            <p:strVal val="#ppt_x"/>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nodeType="clickEffect">
                                  <p:stCondLst>
                                    <p:cond delay="0"/>
                                  </p:stCondLst>
                                  <p:childTnLst>
                                    <p:set>
                                      <p:cBhvr>
                                        <p:cTn id="51" dur="1" fill="hold">
                                          <p:stCondLst>
                                            <p:cond delay="0"/>
                                          </p:stCondLst>
                                        </p:cTn>
                                        <p:tgtEl>
                                          <p:spTgt spid="203">
                                            <p:txEl>
                                              <p:pRg st="9" end="9"/>
                                            </p:txEl>
                                          </p:spTgt>
                                        </p:tgtEl>
                                        <p:attrNameLst>
                                          <p:attrName>style.visibility</p:attrName>
                                        </p:attrNameLst>
                                      </p:cBhvr>
                                      <p:to>
                                        <p:strVal val="visible"/>
                                      </p:to>
                                    </p:set>
                                    <p:anim calcmode="lin" valueType="num">
                                      <p:cBhvr additive="base">
                                        <p:cTn id="52" dur="500"/>
                                        <p:tgtEl>
                                          <p:spTgt spid="203">
                                            <p:txEl>
                                              <p:pRg st="9" end="9"/>
                                            </p:txEl>
                                          </p:spTgt>
                                        </p:tgtEl>
                                        <p:attrNameLst>
                                          <p:attrName>ppt_x</p:attrName>
                                        </p:attrNameLst>
                                      </p:cBhvr>
                                      <p:tavLst>
                                        <p:tav tm="0">
                                          <p:val>
                                            <p:strVal val="#ppt_x-1"/>
                                          </p:val>
                                        </p:tav>
                                        <p:tav tm="100000">
                                          <p:val>
                                            <p:strVal val="#ppt_x"/>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nodeType="clickEffect">
                                  <p:stCondLst>
                                    <p:cond delay="0"/>
                                  </p:stCondLst>
                                  <p:childTnLst>
                                    <p:set>
                                      <p:cBhvr>
                                        <p:cTn id="56" dur="1" fill="hold">
                                          <p:stCondLst>
                                            <p:cond delay="0"/>
                                          </p:stCondLst>
                                        </p:cTn>
                                        <p:tgtEl>
                                          <p:spTgt spid="203">
                                            <p:txEl>
                                              <p:pRg st="10" end="10"/>
                                            </p:txEl>
                                          </p:spTgt>
                                        </p:tgtEl>
                                        <p:attrNameLst>
                                          <p:attrName>style.visibility</p:attrName>
                                        </p:attrNameLst>
                                      </p:cBhvr>
                                      <p:to>
                                        <p:strVal val="visible"/>
                                      </p:to>
                                    </p:set>
                                    <p:anim calcmode="lin" valueType="num">
                                      <p:cBhvr additive="base">
                                        <p:cTn id="57" dur="500"/>
                                        <p:tgtEl>
                                          <p:spTgt spid="203">
                                            <p:txEl>
                                              <p:pRg st="10" end="10"/>
                                            </p:txEl>
                                          </p:spTgt>
                                        </p:tgtEl>
                                        <p:attrNameLst>
                                          <p:attrName>ppt_x</p:attrName>
                                        </p:attrNameLst>
                                      </p:cBhvr>
                                      <p:tavLst>
                                        <p:tav tm="0">
                                          <p:val>
                                            <p:strVal val="#ppt_x-1"/>
                                          </p:val>
                                        </p:tav>
                                        <p:tav tm="100000">
                                          <p:val>
                                            <p:strVal val="#ppt_x"/>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8" fill="hold" nodeType="clickEffect">
                                  <p:stCondLst>
                                    <p:cond delay="0"/>
                                  </p:stCondLst>
                                  <p:childTnLst>
                                    <p:set>
                                      <p:cBhvr>
                                        <p:cTn id="61" dur="1" fill="hold">
                                          <p:stCondLst>
                                            <p:cond delay="0"/>
                                          </p:stCondLst>
                                        </p:cTn>
                                        <p:tgtEl>
                                          <p:spTgt spid="203">
                                            <p:txEl>
                                              <p:pRg st="11" end="11"/>
                                            </p:txEl>
                                          </p:spTgt>
                                        </p:tgtEl>
                                        <p:attrNameLst>
                                          <p:attrName>style.visibility</p:attrName>
                                        </p:attrNameLst>
                                      </p:cBhvr>
                                      <p:to>
                                        <p:strVal val="visible"/>
                                      </p:to>
                                    </p:set>
                                    <p:anim calcmode="lin" valueType="num">
                                      <p:cBhvr additive="base">
                                        <p:cTn id="62" dur="500"/>
                                        <p:tgtEl>
                                          <p:spTgt spid="203">
                                            <p:txEl>
                                              <p:pRg st="11" end="11"/>
                                            </p:txEl>
                                          </p:spTgt>
                                        </p:tgtEl>
                                        <p:attrNameLst>
                                          <p:attrName>ppt_x</p:attrName>
                                        </p:attrNameLst>
                                      </p:cBhvr>
                                      <p:tavLst>
                                        <p:tav tm="0">
                                          <p:val>
                                            <p:strVal val="#ppt_x-1"/>
                                          </p:val>
                                        </p:tav>
                                        <p:tav tm="100000">
                                          <p:val>
                                            <p:strVal val="#ppt_x"/>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203">
                                            <p:txEl>
                                              <p:pRg st="12" end="12"/>
                                            </p:txEl>
                                          </p:spTgt>
                                        </p:tgtEl>
                                        <p:attrNameLst>
                                          <p:attrName>style.visibility</p:attrName>
                                        </p:attrNameLst>
                                      </p:cBhvr>
                                      <p:to>
                                        <p:strVal val="visible"/>
                                      </p:to>
                                    </p:set>
                                    <p:anim calcmode="lin" valueType="num">
                                      <p:cBhvr additive="base">
                                        <p:cTn id="67" dur="500"/>
                                        <p:tgtEl>
                                          <p:spTgt spid="203">
                                            <p:txEl>
                                              <p:pRg st="12" end="12"/>
                                            </p:txEl>
                                          </p:spTgt>
                                        </p:tgtEl>
                                        <p:attrNameLst>
                                          <p:attrName>ppt_x</p:attrName>
                                        </p:attrNameLst>
                                      </p:cBhvr>
                                      <p:tavLst>
                                        <p:tav tm="0">
                                          <p:val>
                                            <p:strVal val="#ppt_x-1"/>
                                          </p:val>
                                        </p:tav>
                                        <p:tav tm="100000">
                                          <p:val>
                                            <p:strVal val="#ppt_x"/>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nodeType="clickEffect">
                                  <p:stCondLst>
                                    <p:cond delay="0"/>
                                  </p:stCondLst>
                                  <p:childTnLst>
                                    <p:set>
                                      <p:cBhvr>
                                        <p:cTn id="71" dur="1" fill="hold">
                                          <p:stCondLst>
                                            <p:cond delay="0"/>
                                          </p:stCondLst>
                                        </p:cTn>
                                        <p:tgtEl>
                                          <p:spTgt spid="203">
                                            <p:txEl>
                                              <p:pRg st="13" end="13"/>
                                            </p:txEl>
                                          </p:spTgt>
                                        </p:tgtEl>
                                        <p:attrNameLst>
                                          <p:attrName>style.visibility</p:attrName>
                                        </p:attrNameLst>
                                      </p:cBhvr>
                                      <p:to>
                                        <p:strVal val="visible"/>
                                      </p:to>
                                    </p:set>
                                    <p:anim calcmode="lin" valueType="num">
                                      <p:cBhvr additive="base">
                                        <p:cTn id="72" dur="500"/>
                                        <p:tgtEl>
                                          <p:spTgt spid="203">
                                            <p:txEl>
                                              <p:pRg st="13" end="13"/>
                                            </p:txEl>
                                          </p:spTgt>
                                        </p:tgtEl>
                                        <p:attrNameLst>
                                          <p:attrName>ppt_x</p:attrName>
                                        </p:attrNameLst>
                                      </p:cBhvr>
                                      <p:tavLst>
                                        <p:tav tm="0">
                                          <p:val>
                                            <p:strVal val="#ppt_x-1"/>
                                          </p:val>
                                        </p:tav>
                                        <p:tav tm="100000">
                                          <p:val>
                                            <p:strVal val="#ppt_x"/>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nodeType="clickEffect">
                                  <p:stCondLst>
                                    <p:cond delay="0"/>
                                  </p:stCondLst>
                                  <p:childTnLst>
                                    <p:set>
                                      <p:cBhvr>
                                        <p:cTn id="76" dur="1" fill="hold">
                                          <p:stCondLst>
                                            <p:cond delay="0"/>
                                          </p:stCondLst>
                                        </p:cTn>
                                        <p:tgtEl>
                                          <p:spTgt spid="203">
                                            <p:txEl>
                                              <p:pRg st="14" end="14"/>
                                            </p:txEl>
                                          </p:spTgt>
                                        </p:tgtEl>
                                        <p:attrNameLst>
                                          <p:attrName>style.visibility</p:attrName>
                                        </p:attrNameLst>
                                      </p:cBhvr>
                                      <p:to>
                                        <p:strVal val="visible"/>
                                      </p:to>
                                    </p:set>
                                    <p:anim calcmode="lin" valueType="num">
                                      <p:cBhvr additive="base">
                                        <p:cTn id="77" dur="500"/>
                                        <p:tgtEl>
                                          <p:spTgt spid="203">
                                            <p:txEl>
                                              <p:pRg st="14" end="14"/>
                                            </p:txEl>
                                          </p:spTgt>
                                        </p:tgtEl>
                                        <p:attrNameLst>
                                          <p:attrName>ppt_x</p:attrName>
                                        </p:attrNameLst>
                                      </p:cBhvr>
                                      <p:tavLst>
                                        <p:tav tm="0">
                                          <p:val>
                                            <p:strVal val="#ppt_x-1"/>
                                          </p:val>
                                        </p:tav>
                                        <p:tav tm="100000">
                                          <p:val>
                                            <p:strVal val="#ppt_x"/>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8" fill="hold" nodeType="clickEffect">
                                  <p:stCondLst>
                                    <p:cond delay="0"/>
                                  </p:stCondLst>
                                  <p:childTnLst>
                                    <p:set>
                                      <p:cBhvr>
                                        <p:cTn id="81" dur="1" fill="hold">
                                          <p:stCondLst>
                                            <p:cond delay="0"/>
                                          </p:stCondLst>
                                        </p:cTn>
                                        <p:tgtEl>
                                          <p:spTgt spid="203">
                                            <p:txEl>
                                              <p:pRg st="15" end="15"/>
                                            </p:txEl>
                                          </p:spTgt>
                                        </p:tgtEl>
                                        <p:attrNameLst>
                                          <p:attrName>style.visibility</p:attrName>
                                        </p:attrNameLst>
                                      </p:cBhvr>
                                      <p:to>
                                        <p:strVal val="visible"/>
                                      </p:to>
                                    </p:set>
                                    <p:anim calcmode="lin" valueType="num">
                                      <p:cBhvr additive="base">
                                        <p:cTn id="82" dur="500"/>
                                        <p:tgtEl>
                                          <p:spTgt spid="203">
                                            <p:txEl>
                                              <p:pRg st="15" end="15"/>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468312" y="-315912"/>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1" i="0" u="none" strike="noStrike" cap="none">
                <a:solidFill>
                  <a:schemeClr val="dk1"/>
                </a:solidFill>
                <a:latin typeface="Calibri"/>
                <a:ea typeface="Calibri"/>
                <a:cs typeface="Calibri"/>
                <a:sym typeface="Calibri"/>
              </a:rPr>
              <a:t>שאלות הבנה:</a:t>
            </a:r>
          </a:p>
        </p:txBody>
      </p:sp>
      <p:sp>
        <p:nvSpPr>
          <p:cNvPr id="209" name="Shape 209"/>
          <p:cNvSpPr txBox="1">
            <a:spLocks noGrp="1"/>
          </p:cNvSpPr>
          <p:nvPr>
            <p:ph type="body" idx="1"/>
          </p:nvPr>
        </p:nvSpPr>
        <p:spPr>
          <a:xfrm>
            <a:off x="468312" y="765175"/>
            <a:ext cx="8229600" cy="4525963"/>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1.מדוע מרגישים לחץ באוזניים כאשר יורדים או עולים בצורה פתאומית ( המראה במטוס או ירידה לים המלח), וכיצד הבליעה מונעת תחושה זו ? </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2. כיצד פועלת מדבקה שעובדת על עיקרון של תת לחץ?   </a:t>
            </a:r>
          </a:p>
        </p:txBody>
      </p:sp>
      <p:sp>
        <p:nvSpPr>
          <p:cNvPr id="210" name="Shape 210"/>
          <p:cNvSpPr txBox="1"/>
          <p:nvPr/>
        </p:nvSpPr>
        <p:spPr>
          <a:xfrm>
            <a:off x="179388" y="2420938"/>
            <a:ext cx="8964612" cy="946150"/>
          </a:xfrm>
          <a:prstGeom prst="rect">
            <a:avLst/>
          </a:prstGeom>
          <a:noFill/>
          <a:ln>
            <a:noFill/>
          </a:ln>
        </p:spPr>
        <p:txBody>
          <a:bodyPr lIns="91425" tIns="45700" rIns="91425" bIns="45700" anchor="t" anchorCtr="0">
            <a:noAutofit/>
          </a:bodyPr>
          <a:lstStyle/>
          <a:p>
            <a:pPr marL="0" marR="0" lvl="0" indent="0" algn="r" rtl="1">
              <a:spcBef>
                <a:spcPts val="1400"/>
              </a:spcBef>
              <a:buSzPct val="25000"/>
              <a:buNone/>
            </a:pPr>
            <a:r>
              <a:rPr lang="x-none" sz="2800" b="0" i="0" u="none" strike="noStrike" cap="none">
                <a:solidFill>
                  <a:srgbClr val="CC0000"/>
                </a:solidFill>
                <a:latin typeface="Arial"/>
                <a:ea typeface="Arial"/>
                <a:cs typeface="Arial"/>
                <a:sym typeface="Arial"/>
              </a:rPr>
              <a:t>פעולת הבליעה משווה את לחץ האוויר החיצוני הנמוך/גבוה עם לחץ האוויר בתוך הראש ששווה ללחץ האוויר ההתחלתי.</a:t>
            </a:r>
          </a:p>
        </p:txBody>
      </p:sp>
      <p:sp>
        <p:nvSpPr>
          <p:cNvPr id="211" name="Shape 211"/>
          <p:cNvSpPr txBox="1"/>
          <p:nvPr/>
        </p:nvSpPr>
        <p:spPr>
          <a:xfrm>
            <a:off x="0" y="4221162"/>
            <a:ext cx="9144000" cy="3295649"/>
          </a:xfrm>
          <a:prstGeom prst="rect">
            <a:avLst/>
          </a:prstGeom>
          <a:noFill/>
          <a:ln>
            <a:noFill/>
          </a:ln>
        </p:spPr>
        <p:txBody>
          <a:bodyPr lIns="91425" tIns="45700" rIns="91425" bIns="45700" anchor="t" anchorCtr="0">
            <a:noAutofit/>
          </a:bodyPr>
          <a:lstStyle/>
          <a:p>
            <a:pPr marL="0" marR="0" lvl="0" indent="0" algn="r" rtl="1">
              <a:spcBef>
                <a:spcPts val="560"/>
              </a:spcBef>
              <a:buClr>
                <a:schemeClr val="dk1"/>
              </a:buClr>
              <a:buSzPct val="60714"/>
              <a:buFont typeface="Arial"/>
              <a:buChar char="●"/>
            </a:pPr>
            <a:r>
              <a:rPr lang="x-none" sz="2800" b="0" i="0" u="none" strike="noStrike" cap="none">
                <a:solidFill>
                  <a:srgbClr val="CC0000"/>
                </a:solidFill>
                <a:latin typeface="Arial"/>
                <a:ea typeface="Arial"/>
                <a:cs typeface="Arial"/>
                <a:sym typeface="Arial"/>
              </a:rPr>
              <a:t>כאשר מצמידים מדבקה זו למשטח חלק, למעשה האלסטיות של המדבקה מגדילה את הנפח של החלק הפנימי של המדבקה. החלל הפנימי של המדבקה אטום, ולכן האוויר שהיה בתוך חלל זה מלכתחילה מתפשט על נפח יותר גדול, עובדה זו מגדילה את נפח האוויר שבתוך חלל המדבקה ולכן הלחץ הפנימי קטן בעוד שהלחץ החיצוני נשאר ללא שינוי. הפרש לחצים זה  יוצר את ההדבקה.</a:t>
            </a:r>
          </a:p>
          <a:p>
            <a:pPr marL="0" marR="0" lvl="0" indent="0" algn="r" rtl="1">
              <a:spcBef>
                <a:spcPts val="900"/>
              </a:spcBef>
              <a:buNone/>
            </a:pPr>
            <a:endParaRPr sz="1800" b="0" i="0" u="none" strike="noStrike" cap="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10"/>
                                        </p:tgtEl>
                                        <p:attrNameLst>
                                          <p:attrName>style.visibility</p:attrName>
                                        </p:attrNameLst>
                                      </p:cBhvr>
                                      <p:to>
                                        <p:strVal val="visible"/>
                                      </p:to>
                                    </p:set>
                                    <p:anim calcmode="lin" valueType="num">
                                      <p:cBhvr additive="base">
                                        <p:cTn id="7" dur="500"/>
                                        <p:tgtEl>
                                          <p:spTgt spid="210"/>
                                        </p:tgtEl>
                                        <p:attrNameLst>
                                          <p:attrName>ppt_x</p:attrName>
                                        </p:attrNameLst>
                                      </p:cBhvr>
                                      <p:tavLst>
                                        <p:tav tm="0">
                                          <p:val>
                                            <p:strVal val="#ppt_x-1"/>
                                          </p:val>
                                        </p:tav>
                                        <p:tav tm="100000">
                                          <p:val>
                                            <p:strVal val="#ppt_x"/>
                                          </p:val>
                                        </p:tav>
                                      </p:tavLst>
                                    </p:anim>
                                  </p:childTnLst>
                                </p:cTn>
                              </p:par>
                              <p:par>
                                <p:cTn id="8" presetID="2" presetClass="entr" presetSubtype="8" fill="hold" nodeType="withEffect">
                                  <p:stCondLst>
                                    <p:cond delay="0"/>
                                  </p:stCondLst>
                                  <p:childTnLst>
                                    <p:set>
                                      <p:cBhvr>
                                        <p:cTn id="9" dur="1" fill="hold">
                                          <p:stCondLst>
                                            <p:cond delay="0"/>
                                          </p:stCondLst>
                                        </p:cTn>
                                        <p:tgtEl>
                                          <p:spTgt spid="211"/>
                                        </p:tgtEl>
                                        <p:attrNameLst>
                                          <p:attrName>style.visibility</p:attrName>
                                        </p:attrNameLst>
                                      </p:cBhvr>
                                      <p:to>
                                        <p:strVal val="visible"/>
                                      </p:to>
                                    </p:set>
                                    <p:anim calcmode="lin" valueType="num">
                                      <p:cBhvr additive="base">
                                        <p:cTn id="10" dur="500"/>
                                        <p:tgtEl>
                                          <p:spTgt spid="211"/>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457200"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בניית ברומטר.</a:t>
            </a:r>
          </a:p>
        </p:txBody>
      </p:sp>
      <p:sp>
        <p:nvSpPr>
          <p:cNvPr id="217" name="Shape 217"/>
          <p:cNvSpPr txBox="1">
            <a:spLocks noGrp="1"/>
          </p:cNvSpPr>
          <p:nvPr>
            <p:ph type="body" idx="1"/>
          </p:nvPr>
        </p:nvSpPr>
        <p:spPr>
          <a:xfrm>
            <a:off x="457200" y="6921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 לעסו את המסטיק וחכו עד שיהפוך לגמיש ורך בתוך פיכם. באותו זמן, מלאו את כוס במים לפחות עד לשני-שלישים מגובהה.</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כעת שאבו דרך הקשית מים, כך שיעלו כלפי מעלה וימלאו אותה עד הקצה. באמצעות הלשון, דחפו את המסטיק לעבר קצה הקש, והדביקו אותו כך שתיווצר אטימה של הקש.בעקבות פעולה זו אמור להיווצר ריק חלקי בתוך צינורית הפלסטיק, המים ירדו ויתייצבו בגובה כלשהו מעל פני המים אשר בכוס. סמנו גובה זה באמצעות טוש צבעוני על גבי הדופן של הכוס:</a:t>
            </a:r>
          </a:p>
          <a:p>
            <a:pPr marL="342900" marR="0" lvl="0" indent="-342900" algn="r" rtl="1">
              <a:spcBef>
                <a:spcPts val="640"/>
              </a:spcBef>
              <a:buClr>
                <a:schemeClr val="dk1"/>
              </a:buClr>
              <a:buSzPct val="63333"/>
              <a:buFont typeface="Arial"/>
              <a:buChar char="●"/>
            </a:pPr>
            <a:r>
              <a:rPr lang="x-none" sz="2950" b="0" i="0" u="none" strike="noStrike" cap="none">
                <a:solidFill>
                  <a:schemeClr val="dk1"/>
                </a:solidFill>
                <a:latin typeface="Calibri"/>
                <a:ea typeface="Calibri"/>
                <a:cs typeface="Calibri"/>
                <a:sym typeface="Calibri"/>
              </a:rPr>
              <a:t>      זוהי נקודת הייחוס שלכם.</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בניית ברומטר -המשך</a:t>
            </a:r>
          </a:p>
        </p:txBody>
      </p:sp>
      <p:sp>
        <p:nvSpPr>
          <p:cNvPr id="223" name="Shape 223"/>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 מעקב אחרי השינויים בברומטר:</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גובה המים בקש משתנה מדי יום - משום שהוא נקבע על ידי הלחץ שמפעיל האוויר על המים בתוך הכוס. כאשר הלחץ גדול, גובה המים בצינור יעלה; כאשר הלחץ נחלש, גובה המים בצינור ירד.</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בכל מצב מתקיים שיווי משקל בין הלחץ שהמים והאוויר שבתוך הקשית מפעילים כלפי מטה, לבין לחץ האוויר החיצוני שדוחף את המים כלפי מעלה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 </a:t>
            </a:r>
            <a:r>
              <a:rPr lang="x-none" sz="3200" b="0" i="0" u="sng" strike="noStrike" cap="none">
                <a:solidFill>
                  <a:schemeClr val="hlink"/>
                </a:solidFill>
                <a:latin typeface="Calibri"/>
                <a:ea typeface="Calibri"/>
                <a:cs typeface="Calibri"/>
                <a:sym typeface="Calibri"/>
                <a:hlinkClick r:id="rId3"/>
              </a:rPr>
              <a:t>סרטון הדגמה</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611187"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sng" strike="noStrike" cap="none">
                <a:solidFill>
                  <a:schemeClr val="dk1"/>
                </a:solidFill>
                <a:latin typeface="Calibri"/>
                <a:ea typeface="Calibri"/>
                <a:cs typeface="Calibri"/>
                <a:sym typeface="Calibri"/>
              </a:rPr>
              <a:t>לחץ המים-</a:t>
            </a:r>
          </a:p>
        </p:txBody>
      </p:sp>
      <p:sp>
        <p:nvSpPr>
          <p:cNvPr id="229" name="Shape 229"/>
          <p:cNvSpPr txBox="1">
            <a:spLocks noGrp="1"/>
          </p:cNvSpPr>
          <p:nvPr>
            <p:ph type="body" idx="1"/>
          </p:nvPr>
        </p:nvSpPr>
        <p:spPr>
          <a:xfrm>
            <a:off x="684212" y="765175"/>
            <a:ext cx="8229600" cy="4525963"/>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נתבונן בהדגמה הבאה: מחוררים בקבוק פלסטיק בגבהים שונים. ממלאים את המים ואכן רואים שזרם המים גדל ככל שעמוד המים בבקבוק יותר גבוה, והמסקנה היא שככל שהעומק גדול יותר, הלחץ גדול יותר. </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לחץ המים נוצר כתוצאה ממשקל עמוד המים בעומק נתון. ככל שעומק המים יותר גדול כך גדל לחץ המים. כל 10- מטרים מוסיפים לחץ של אטמוספרה אחת, וזאת בנוסף ללחץ האוויר שיוצר לחץ של אטמוספרה אחת.</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הערה: נפח הכלי שבו נמצאים המים לא משפיע על לחץ המים אלא רק עומק המים משפיע על הלחץ. אם צוללים בים תיכון או בים באוקיינוס לעומק של 10 מטר- בשני המקרים הלחץ יהיה זהה.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29">
                                            <p:txEl>
                                              <p:pRg st="0" end="0"/>
                                            </p:txEl>
                                          </p:spTgt>
                                        </p:tgtEl>
                                        <p:attrNameLst>
                                          <p:attrName>style.visibility</p:attrName>
                                        </p:attrNameLst>
                                      </p:cBhvr>
                                      <p:to>
                                        <p:strVal val="visible"/>
                                      </p:to>
                                    </p:set>
                                    <p:anim calcmode="lin" valueType="num">
                                      <p:cBhvr additive="base">
                                        <p:cTn id="7" dur="500"/>
                                        <p:tgtEl>
                                          <p:spTgt spid="229">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29">
                                            <p:txEl>
                                              <p:pRg st="1" end="1"/>
                                            </p:txEl>
                                          </p:spTgt>
                                        </p:tgtEl>
                                        <p:attrNameLst>
                                          <p:attrName>style.visibility</p:attrName>
                                        </p:attrNameLst>
                                      </p:cBhvr>
                                      <p:to>
                                        <p:strVal val="visible"/>
                                      </p:to>
                                    </p:set>
                                    <p:anim calcmode="lin" valueType="num">
                                      <p:cBhvr additive="base">
                                        <p:cTn id="12" dur="500"/>
                                        <p:tgtEl>
                                          <p:spTgt spid="229">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29">
                                            <p:txEl>
                                              <p:pRg st="2" end="2"/>
                                            </p:txEl>
                                          </p:spTgt>
                                        </p:tgtEl>
                                        <p:attrNameLst>
                                          <p:attrName>style.visibility</p:attrName>
                                        </p:attrNameLst>
                                      </p:cBhvr>
                                      <p:to>
                                        <p:strVal val="visible"/>
                                      </p:to>
                                    </p:set>
                                    <p:anim calcmode="lin" valueType="num">
                                      <p:cBhvr additive="base">
                                        <p:cTn id="17" dur="500"/>
                                        <p:tgtEl>
                                          <p:spTgt spid="229">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lvl="0">
              <a:spcBef>
                <a:spcPts val="0"/>
              </a:spcBef>
              <a:buNone/>
            </a:pPr>
            <a:endParaRPr/>
          </a:p>
        </p:txBody>
      </p:sp>
      <p:sp>
        <p:nvSpPr>
          <p:cNvPr id="235" name="Shape 23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בכדי להמחיש את העובדה שהלחץ אכן נובע ממשקל המים, מפילים את בקבוק מחורר מלא במים צבעוניים, ואכן בעת הנפילה אין למים משקל ולכן אין לחץ ולכן בעת הנפילה אין זרימה של מים.</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 בעת  נפילה חופשית המשקל הנמדד מתאפס כיוון שהמים והבקבוק נעים באותה מהירות, ולכן המים לא יוצרים על הבקבוק.)</a:t>
            </a:r>
            <a:br>
              <a:rPr lang="x-none" sz="3200" b="0" i="0" u="none" strike="noStrike" cap="none">
                <a:solidFill>
                  <a:schemeClr val="dk1"/>
                </a:solidFill>
                <a:latin typeface="Calibri"/>
                <a:ea typeface="Calibri"/>
                <a:cs typeface="Calibri"/>
                <a:sym typeface="Calibri"/>
              </a:rPr>
            </a:br>
            <a:endParaRPr lang="x-none"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
                                            <p:txEl>
                                              <p:pRg st="0" end="0"/>
                                            </p:txEl>
                                          </p:spTgt>
                                        </p:tgtEl>
                                        <p:attrNameLst>
                                          <p:attrName>style.visibility</p:attrName>
                                        </p:attrNameLst>
                                      </p:cBhvr>
                                      <p:to>
                                        <p:strVal val="visible"/>
                                      </p:to>
                                    </p:set>
                                    <p:anim calcmode="lin" valueType="num">
                                      <p:cBhvr additive="base">
                                        <p:cTn id="7" dur="500"/>
                                        <p:tgtEl>
                                          <p:spTgt spid="235">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35">
                                            <p:txEl>
                                              <p:pRg st="1" end="1"/>
                                            </p:txEl>
                                          </p:spTgt>
                                        </p:tgtEl>
                                        <p:attrNameLst>
                                          <p:attrName>style.visibility</p:attrName>
                                        </p:attrNameLst>
                                      </p:cBhvr>
                                      <p:to>
                                        <p:strVal val="visible"/>
                                      </p:to>
                                    </p:set>
                                    <p:anim calcmode="lin" valueType="num">
                                      <p:cBhvr additive="base">
                                        <p:cTn id="12" dur="500"/>
                                        <p:tgtEl>
                                          <p:spTgt spid="235">
                                            <p:txEl>
                                              <p:pRg st="1" end="1"/>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Shape 24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חוק פאסקאל</a:t>
            </a:r>
          </a:p>
        </p:txBody>
      </p:sp>
      <p:sp>
        <p:nvSpPr>
          <p:cNvPr id="241" name="Shape 24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sng" strike="noStrike" cap="none">
                <a:solidFill>
                  <a:schemeClr val="hlink"/>
                </a:solidFill>
                <a:latin typeface="Calibri"/>
                <a:ea typeface="Calibri"/>
                <a:cs typeface="Calibri"/>
                <a:sym typeface="Calibri"/>
                <a:hlinkClick r:id="rId3"/>
              </a:rPr>
              <a:t>סרטון הדגמה -חוק פאסקאל המכבש ההידראולי</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פאסקאל בלז, שעל שמו נקראות יחידות הלחץ, גילה שאם משנים לחץ של נוזל שנמצא בתוך כלי, הלחץ מועבר לכל חלקי הנוזל.</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הדגמה אם לוחצים על מיטת מים בצד אחד , הלחץ יגדל באותה מידה בצד שני של המיטה שתתרומם כלפי מעלה עקב כך. כלל זה נכון גם לאוויר. למשל אם לוחצים על בלון בצידו האחד, הלחץ מועבר לצד השני והבלון ישנה את צורתו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41">
                                            <p:txEl>
                                              <p:pRg st="0" end="0"/>
                                            </p:txEl>
                                          </p:spTgt>
                                        </p:tgtEl>
                                        <p:attrNameLst>
                                          <p:attrName>style.visibility</p:attrName>
                                        </p:attrNameLst>
                                      </p:cBhvr>
                                      <p:to>
                                        <p:strVal val="visible"/>
                                      </p:to>
                                    </p:set>
                                    <p:anim calcmode="lin" valueType="num">
                                      <p:cBhvr additive="base">
                                        <p:cTn id="7" dur="500"/>
                                        <p:tgtEl>
                                          <p:spTgt spid="241">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41">
                                            <p:txEl>
                                              <p:pRg st="1" end="1"/>
                                            </p:txEl>
                                          </p:spTgt>
                                        </p:tgtEl>
                                        <p:attrNameLst>
                                          <p:attrName>style.visibility</p:attrName>
                                        </p:attrNameLst>
                                      </p:cBhvr>
                                      <p:to>
                                        <p:strVal val="visible"/>
                                      </p:to>
                                    </p:set>
                                    <p:anim calcmode="lin" valueType="num">
                                      <p:cBhvr additive="base">
                                        <p:cTn id="12" dur="500"/>
                                        <p:tgtEl>
                                          <p:spTgt spid="241">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41">
                                            <p:txEl>
                                              <p:pRg st="2" end="2"/>
                                            </p:txEl>
                                          </p:spTgt>
                                        </p:tgtEl>
                                        <p:attrNameLst>
                                          <p:attrName>style.visibility</p:attrName>
                                        </p:attrNameLst>
                                      </p:cBhvr>
                                      <p:to>
                                        <p:strVal val="visible"/>
                                      </p:to>
                                    </p:set>
                                    <p:anim calcmode="lin" valueType="num">
                                      <p:cBhvr additive="base">
                                        <p:cTn id="17" dur="500"/>
                                        <p:tgtEl>
                                          <p:spTgt spid="241">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חוק פאסקאל והמכבש הידראולי</a:t>
            </a:r>
          </a:p>
        </p:txBody>
      </p:sp>
      <p:sp>
        <p:nvSpPr>
          <p:cNvPr id="248" name="Shape 24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המכבש ההידראולי נועד להרמת משאות כבדים. נחבר  שני מזרקים מלאים בחציים במים ע"י צינורית דקה. חשוב שהחיבור יעמוד בלחץ גבוה.</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נחבר את שני המזרקים לסטסטיב (סטנד) בצורה אנכית, כך שהבוכנות פונות כלפי מעלה. נניח על הבוכנה של המזרק הגדול משקולת של  1 ק'ג.</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(יש לייצב את המשקולת למניעת נפילה)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נלחץ על הבוכנה של המזרק הקטן ונתאר </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את התופעה וננסה להסבירה.</a:t>
            </a:r>
          </a:p>
        </p:txBody>
      </p:sp>
      <p:pic>
        <p:nvPicPr>
          <p:cNvPr id="249" name="Shape 249"/>
          <p:cNvPicPr preferRelativeResize="0"/>
          <p:nvPr/>
        </p:nvPicPr>
        <p:blipFill>
          <a:blip r:embed="rId3">
            <a:alphaModFix/>
          </a:blip>
          <a:stretch>
            <a:fillRect/>
          </a:stretch>
        </p:blipFill>
        <p:spPr>
          <a:xfrm rot="4412211">
            <a:off x="-167481" y="5353844"/>
            <a:ext cx="1547813" cy="841374"/>
          </a:xfrm>
          <a:prstGeom prst="rect">
            <a:avLst/>
          </a:prstGeom>
          <a:noFill/>
          <a:ln>
            <a:noFill/>
          </a:ln>
        </p:spPr>
      </p:pic>
      <p:pic>
        <p:nvPicPr>
          <p:cNvPr id="250" name="Shape 250"/>
          <p:cNvPicPr preferRelativeResize="0"/>
          <p:nvPr/>
        </p:nvPicPr>
        <p:blipFill>
          <a:blip r:embed="rId4">
            <a:alphaModFix/>
          </a:blip>
          <a:stretch>
            <a:fillRect/>
          </a:stretch>
        </p:blipFill>
        <p:spPr>
          <a:xfrm rot="4798517">
            <a:off x="673101" y="5605461"/>
            <a:ext cx="1547812" cy="334962"/>
          </a:xfrm>
          <a:prstGeom prst="rect">
            <a:avLst/>
          </a:prstGeom>
          <a:noFill/>
          <a:ln>
            <a:noFill/>
          </a:ln>
        </p:spPr>
      </p:pic>
      <p:sp>
        <p:nvSpPr>
          <p:cNvPr id="251" name="Shape 251"/>
          <p:cNvSpPr/>
          <p:nvPr/>
        </p:nvSpPr>
        <p:spPr>
          <a:xfrm>
            <a:off x="522287" y="6488112"/>
            <a:ext cx="942974" cy="276224"/>
          </a:xfrm>
          <a:custGeom>
            <a:avLst/>
            <a:gdLst/>
            <a:ahLst/>
            <a:cxnLst/>
            <a:rect l="0" t="0" r="0" b="0"/>
            <a:pathLst>
              <a:path w="943429" h="275771" extrusionOk="0">
                <a:moveTo>
                  <a:pt x="0" y="0"/>
                </a:moveTo>
                <a:cubicBezTo>
                  <a:pt x="14514" y="24190"/>
                  <a:pt x="23595" y="52623"/>
                  <a:pt x="43543" y="72571"/>
                </a:cubicBezTo>
                <a:cubicBezTo>
                  <a:pt x="54361" y="83389"/>
                  <a:pt x="75139" y="77528"/>
                  <a:pt x="87086" y="87085"/>
                </a:cubicBezTo>
                <a:cubicBezTo>
                  <a:pt x="100708" y="97982"/>
                  <a:pt x="102987" y="119141"/>
                  <a:pt x="116115" y="130628"/>
                </a:cubicBezTo>
                <a:cubicBezTo>
                  <a:pt x="272402" y="267379"/>
                  <a:pt x="145338" y="146863"/>
                  <a:pt x="246743" y="203200"/>
                </a:cubicBezTo>
                <a:cubicBezTo>
                  <a:pt x="387982" y="281666"/>
                  <a:pt x="275841" y="249660"/>
                  <a:pt x="406400" y="275771"/>
                </a:cubicBezTo>
                <a:cubicBezTo>
                  <a:pt x="488648" y="270933"/>
                  <a:pt x="571063" y="268394"/>
                  <a:pt x="653143" y="261257"/>
                </a:cubicBezTo>
                <a:cubicBezTo>
                  <a:pt x="682461" y="258708"/>
                  <a:pt x="713064" y="258062"/>
                  <a:pt x="740229" y="246743"/>
                </a:cubicBezTo>
                <a:cubicBezTo>
                  <a:pt x="772434" y="233324"/>
                  <a:pt x="794217" y="199718"/>
                  <a:pt x="827315" y="188685"/>
                </a:cubicBezTo>
                <a:lnTo>
                  <a:pt x="870857" y="174171"/>
                </a:lnTo>
                <a:cubicBezTo>
                  <a:pt x="890210" y="145142"/>
                  <a:pt x="917882" y="120183"/>
                  <a:pt x="928915" y="87085"/>
                </a:cubicBezTo>
                <a:lnTo>
                  <a:pt x="943429" y="43543"/>
                </a:lnTo>
              </a:path>
            </a:pathLst>
          </a:custGeom>
          <a:noFill/>
          <a:ln w="76200" cap="flat" cmpd="sng">
            <a:solidFill>
              <a:srgbClr val="395E8A"/>
            </a:solidFill>
            <a:prstDash val="solid"/>
            <a:round/>
            <a:headEnd type="none" w="med" len="med"/>
            <a:tailEnd type="none" w="med" len="med"/>
          </a:ln>
        </p:spPr>
        <p:txBody>
          <a:bodyPr lIns="91425" tIns="45700" rIns="91425" bIns="45700" anchor="ctr" anchorCtr="0">
            <a:noAutofit/>
          </a:bodyPr>
          <a:lstStyle/>
          <a:p>
            <a:pPr lvl="0">
              <a:spcBef>
                <a:spcPts val="0"/>
              </a:spcBef>
              <a:buNone/>
            </a:pPr>
            <a:endParaRPr/>
          </a:p>
        </p:txBody>
      </p:sp>
      <p:cxnSp>
        <p:nvCxnSpPr>
          <p:cNvPr id="252" name="Shape 252"/>
          <p:cNvCxnSpPr/>
          <p:nvPr/>
        </p:nvCxnSpPr>
        <p:spPr>
          <a:xfrm>
            <a:off x="1446212" y="4581525"/>
            <a:ext cx="19049" cy="461962"/>
          </a:xfrm>
          <a:prstGeom prst="straightConnector1">
            <a:avLst/>
          </a:prstGeom>
          <a:noFill/>
          <a:ln w="57150" cap="flat" cmpd="sng">
            <a:solidFill>
              <a:srgbClr val="4A7DBB"/>
            </a:solidFill>
            <a:prstDash val="solid"/>
            <a:round/>
            <a:headEnd type="none" w="med" len="med"/>
            <a:tailEnd type="stealth" w="lg" len="lg"/>
          </a:ln>
        </p:spPr>
      </p:cxnSp>
      <p:sp>
        <p:nvSpPr>
          <p:cNvPr id="253" name="Shape 253"/>
          <p:cNvSpPr/>
          <p:nvPr/>
        </p:nvSpPr>
        <p:spPr>
          <a:xfrm>
            <a:off x="395287" y="4149725"/>
            <a:ext cx="431799" cy="831850"/>
          </a:xfrm>
          <a:prstGeom prst="can">
            <a:avLst>
              <a:gd name="adj" fmla="val 25000"/>
            </a:avLst>
          </a:prstGeom>
          <a:solidFill>
            <a:schemeClr val="accent6"/>
          </a:solidFill>
          <a:ln w="25400" cap="flat" cmpd="sng">
            <a:solidFill>
              <a:srgbClr val="395E8A"/>
            </a:solidFill>
            <a:prstDash val="solid"/>
            <a:round/>
            <a:headEnd type="none" w="med" len="med"/>
            <a:tailEnd type="none" w="med" len="med"/>
          </a:ln>
        </p:spPr>
        <p:txBody>
          <a:bodyPr lIns="91425" tIns="45700" rIns="91425" bIns="45700" anchor="ctr" anchorCtr="0">
            <a:noAutofit/>
          </a:bodyPr>
          <a:lstStyle/>
          <a:p>
            <a:pPr lvl="0">
              <a:spcBef>
                <a:spcPts val="0"/>
              </a:spcBef>
              <a:buNone/>
            </a:pPr>
            <a:endParaRPr/>
          </a:p>
        </p:txBody>
      </p:sp>
      <p:cxnSp>
        <p:nvCxnSpPr>
          <p:cNvPr id="254" name="Shape 254"/>
          <p:cNvCxnSpPr/>
          <p:nvPr/>
        </p:nvCxnSpPr>
        <p:spPr>
          <a:xfrm>
            <a:off x="179388" y="5772150"/>
            <a:ext cx="2089150" cy="3174"/>
          </a:xfrm>
          <a:prstGeom prst="straightConnector1">
            <a:avLst/>
          </a:prstGeom>
          <a:noFill/>
          <a:ln w="76200" cap="flat" cmpd="sng">
            <a:solidFill>
              <a:srgbClr val="4A7DBB"/>
            </a:solidFill>
            <a:prstDash val="solid"/>
            <a:round/>
            <a:headEnd type="none" w="med" len="med"/>
            <a:tailEnd type="none" w="med" len="med"/>
          </a:ln>
        </p:spPr>
      </p:cxnSp>
      <p:cxnSp>
        <p:nvCxnSpPr>
          <p:cNvPr id="255" name="Shape 255"/>
          <p:cNvCxnSpPr/>
          <p:nvPr/>
        </p:nvCxnSpPr>
        <p:spPr>
          <a:xfrm>
            <a:off x="2268538" y="5775325"/>
            <a:ext cx="0" cy="989012"/>
          </a:xfrm>
          <a:prstGeom prst="straightConnector1">
            <a:avLst/>
          </a:prstGeom>
          <a:noFill/>
          <a:ln w="76200" cap="flat" cmpd="sng">
            <a:solidFill>
              <a:srgbClr val="4A7DBB"/>
            </a:solidFill>
            <a:prstDash val="solid"/>
            <a:round/>
            <a:headEnd type="none" w="med" len="med"/>
            <a:tailEnd type="none" w="med" len="med"/>
          </a:ln>
        </p:spPr>
      </p:cxnSp>
      <p:cxnSp>
        <p:nvCxnSpPr>
          <p:cNvPr id="256" name="Shape 256"/>
          <p:cNvCxnSpPr/>
          <p:nvPr/>
        </p:nvCxnSpPr>
        <p:spPr>
          <a:xfrm>
            <a:off x="1746250" y="6764338"/>
            <a:ext cx="1096962" cy="0"/>
          </a:xfrm>
          <a:prstGeom prst="straightConnector1">
            <a:avLst/>
          </a:prstGeom>
          <a:noFill/>
          <a:ln w="76200" cap="flat" cmpd="sng">
            <a:solidFill>
              <a:srgbClr val="4A7DBB"/>
            </a:solidFill>
            <a:prstDash val="solid"/>
            <a:round/>
            <a:headEnd type="none" w="med" len="med"/>
            <a:tailEnd type="none" w="med" len="med"/>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457200" y="-1714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המכבש ההידראולי- המשך</a:t>
            </a:r>
          </a:p>
        </p:txBody>
      </p:sp>
      <p:sp>
        <p:nvSpPr>
          <p:cNvPr id="262" name="Shape 262"/>
          <p:cNvSpPr txBox="1">
            <a:spLocks noGrp="1"/>
          </p:cNvSpPr>
          <p:nvPr>
            <p:ph type="body" idx="1"/>
          </p:nvPr>
        </p:nvSpPr>
        <p:spPr>
          <a:xfrm>
            <a:off x="539750" y="6921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תשובה: ראינו שדרוש מעט מאוד כוח כאשר לוחצים על הבוכנה הקטנה בכדי להרים את המשקולת. בנוסף רואים שהבוכנה הקטנה נעה למרחק יותר גדול.</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הסבר: כאשר מפעילים כוח על הבוכנה הקטנה לחץ המים מועבר באופן אחיד לכל חלקי הנוזל, גם למזרק העבה. חלקיקי הנוזל בבוכנה העבה מפעילים לחץ על הבוכנה כלפי מעלה ומרימים את המשקולות, אולם כיוון ששטח הפנים יותר גדול בבוכנה העבה, הרי הכוח שסך החלקיקים מפעילים על הבוכנה העבה הוא יותר גדול ביחס לכוח שהמים מפעילים על הבוכנה הקטנה.</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Shape 26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המכבש ההידראולי- המשך</a:t>
            </a:r>
          </a:p>
        </p:txBody>
      </p:sp>
      <p:sp>
        <p:nvSpPr>
          <p:cNvPr id="268" name="Shape 26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אנו רואים כאן את פעולתו של חוק המנוף.</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המכבש ההידרואלי מאפשר לנו רווח של כוח. כלומר צריך להפעיל כוח קטן בכדי להרים משא כבד, אולם הפעלת הכוח נעשית למרחק יותר גדול</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(ראינו שהבוכנה הדקה נעה למרחק יותר גדול מהבוכנה העבה)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המכבש ההידראולי משמש להרמת משאות כבדים- למשל כלי רכב במוסכים.</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לחץ אוויר בכלי סגור</a:t>
            </a:r>
          </a:p>
        </p:txBody>
      </p:sp>
      <p:sp>
        <p:nvSpPr>
          <p:cNvPr id="101" name="Shape 10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המודל החלקיקי מסביר היטב את התופעה של לחץ אוויר.</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לחץ אוויר נוצר עקב התנגשות של חלקיקי הגז הדפנות הכלי.</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עוצמת לחץ האוויר נקבעת ע"י מספר ההתנגשויות של החלקיקים בכל שנייה למשל. ככל שמספר ההתנגשויות יותר גדול , כך הלחץ יהיה יותר גדול, ולהיפך.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1">
                                            <p:txEl>
                                              <p:pRg st="0" end="0"/>
                                            </p:txEl>
                                          </p:spTgt>
                                        </p:tgtEl>
                                        <p:attrNameLst>
                                          <p:attrName>style.visibility</p:attrName>
                                        </p:attrNameLst>
                                      </p:cBhvr>
                                      <p:to>
                                        <p:strVal val="visible"/>
                                      </p:to>
                                    </p:set>
                                    <p:anim calcmode="lin" valueType="num">
                                      <p:cBhvr additive="base">
                                        <p:cTn id="7" dur="500"/>
                                        <p:tgtEl>
                                          <p:spTgt spid="101">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01">
                                            <p:txEl>
                                              <p:pRg st="1" end="1"/>
                                            </p:txEl>
                                          </p:spTgt>
                                        </p:tgtEl>
                                        <p:attrNameLst>
                                          <p:attrName>style.visibility</p:attrName>
                                        </p:attrNameLst>
                                      </p:cBhvr>
                                      <p:to>
                                        <p:strVal val="visible"/>
                                      </p:to>
                                    </p:set>
                                    <p:anim calcmode="lin" valueType="num">
                                      <p:cBhvr additive="base">
                                        <p:cTn id="12" dur="500"/>
                                        <p:tgtEl>
                                          <p:spTgt spid="101">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01">
                                            <p:txEl>
                                              <p:pRg st="2" end="2"/>
                                            </p:txEl>
                                          </p:spTgt>
                                        </p:tgtEl>
                                        <p:attrNameLst>
                                          <p:attrName>style.visibility</p:attrName>
                                        </p:attrNameLst>
                                      </p:cBhvr>
                                      <p:to>
                                        <p:strVal val="visible"/>
                                      </p:to>
                                    </p:set>
                                    <p:anim calcmode="lin" valueType="num">
                                      <p:cBhvr additive="base">
                                        <p:cTn id="17" dur="500"/>
                                        <p:tgtEl>
                                          <p:spTgt spid="101">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Shape 27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lvl="0">
              <a:spcBef>
                <a:spcPts val="0"/>
              </a:spcBef>
              <a:buNone/>
            </a:pPr>
            <a:endParaRPr/>
          </a:p>
        </p:txBody>
      </p:sp>
      <p:sp>
        <p:nvSpPr>
          <p:cNvPr id="274" name="Shape 274"/>
          <p:cNvSpPr txBox="1">
            <a:spLocks noGrp="1"/>
          </p:cNvSpPr>
          <p:nvPr>
            <p:ph type="body" idx="1"/>
          </p:nvPr>
        </p:nvSpPr>
        <p:spPr>
          <a:xfrm>
            <a:off x="539750" y="549275"/>
            <a:ext cx="8229600" cy="4525963"/>
          </a:xfrm>
          <a:prstGeom prst="rect">
            <a:avLst/>
          </a:prstGeom>
          <a:noFill/>
          <a:ln>
            <a:noFill/>
          </a:ln>
        </p:spPr>
        <p:txBody>
          <a:bodyPr lIns="91425" tIns="45700" rIns="91425" bIns="45700" anchor="t" anchorCtr="0">
            <a:noAutofit/>
          </a:bodyPr>
          <a:lstStyle/>
          <a:p>
            <a:pPr marL="342900" marR="0" lvl="0" indent="-342900" algn="r" rtl="1">
              <a:spcBef>
                <a:spcPts val="720"/>
              </a:spcBef>
              <a:buClr>
                <a:schemeClr val="dk1"/>
              </a:buClr>
              <a:buSzPct val="59722"/>
              <a:buFont typeface="Arial"/>
              <a:buChar char="●"/>
            </a:pPr>
            <a:r>
              <a:rPr lang="x-none" sz="3600" b="1" i="0" u="none" strike="noStrike" cap="none">
                <a:solidFill>
                  <a:schemeClr val="dk1"/>
                </a:solidFill>
                <a:latin typeface="Calibri"/>
                <a:ea typeface="Calibri"/>
                <a:cs typeface="Calibri"/>
                <a:sym typeface="Calibri"/>
              </a:rPr>
              <a:t>מחוק פאסקאל </a:t>
            </a:r>
            <a:r>
              <a:rPr lang="x-none" sz="3600" b="0" i="0" u="none" strike="noStrike" cap="none">
                <a:solidFill>
                  <a:schemeClr val="dk1"/>
                </a:solidFill>
                <a:latin typeface="Calibri"/>
                <a:ea typeface="Calibri"/>
                <a:cs typeface="Calibri"/>
                <a:sym typeface="Calibri"/>
              </a:rPr>
              <a:t>נובע חוק הכילים השלובים.</a:t>
            </a:r>
          </a:p>
          <a:p>
            <a:pPr marL="342900" marR="0" lvl="0" indent="-342900" algn="r" rtl="1">
              <a:spcBef>
                <a:spcPts val="720"/>
              </a:spcBef>
              <a:buClr>
                <a:schemeClr val="dk1"/>
              </a:buClr>
              <a:buSzPct val="59722"/>
              <a:buFont typeface="Arial"/>
              <a:buChar char="●"/>
            </a:pPr>
            <a:r>
              <a:rPr lang="x-none" sz="3600" b="0" i="0" u="none" strike="noStrike" cap="none">
                <a:solidFill>
                  <a:schemeClr val="dk1"/>
                </a:solidFill>
                <a:latin typeface="Calibri"/>
                <a:ea typeface="Calibri"/>
                <a:cs typeface="Calibri"/>
                <a:sym typeface="Calibri"/>
              </a:rPr>
              <a:t>ניסוי הדגמה- ממלאים צינור גמיש ושקוף במים. מרימים את שתי הקצוות ורואים שגבוה המים זהה בשניהם. בכדי שיווצר מצב של שיווי משקל, הלחץ צריך להיות שווה- והלחץ מושפע ,כאמור לעיל, מגובה המים שצריך להיות שווה בשני הצדדים.</a:t>
            </a:r>
          </a:p>
          <a:p>
            <a:pPr marL="342900" marR="0" lvl="0" indent="-342900" algn="r" rtl="1">
              <a:spcBef>
                <a:spcPts val="720"/>
              </a:spcBef>
              <a:buClr>
                <a:schemeClr val="dk1"/>
              </a:buClr>
              <a:buSzPct val="59722"/>
              <a:buFont typeface="Arial"/>
              <a:buChar char="●"/>
            </a:pPr>
            <a:r>
              <a:rPr lang="x-none" sz="3600" b="0" i="0" u="none" strike="noStrike" cap="none">
                <a:solidFill>
                  <a:schemeClr val="dk1"/>
                </a:solidFill>
                <a:latin typeface="Calibri"/>
                <a:ea typeface="Calibri"/>
                <a:cs typeface="Calibri"/>
                <a:sym typeface="Calibri"/>
              </a:rPr>
              <a:t>כעת נרים את אחד הצדדים ונראה שלאחר רגע נוצר ש"מ מחדש, כיוון שהצד הגבוה יוצר לרגע לחץ יותר גבוה שדוחף את הצד הנמוך כלפי מעלה עד לשיוויון לחצים</a:t>
            </a:r>
            <a:r>
              <a:rPr lang="x-none" sz="3200" b="0" i="0" u="none" strike="noStrike" cap="none">
                <a:solidFill>
                  <a:schemeClr val="dk1"/>
                </a:solidFill>
                <a:latin typeface="Calibri"/>
                <a:ea typeface="Calibri"/>
                <a:cs typeface="Calibri"/>
                <a:sym typeface="Calibri"/>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74">
                                            <p:txEl>
                                              <p:pRg st="0" end="0"/>
                                            </p:txEl>
                                          </p:spTgt>
                                        </p:tgtEl>
                                        <p:attrNameLst>
                                          <p:attrName>style.visibility</p:attrName>
                                        </p:attrNameLst>
                                      </p:cBhvr>
                                      <p:to>
                                        <p:strVal val="visible"/>
                                      </p:to>
                                    </p:set>
                                    <p:anim calcmode="lin" valueType="num">
                                      <p:cBhvr additive="base">
                                        <p:cTn id="7" dur="500"/>
                                        <p:tgtEl>
                                          <p:spTgt spid="274">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74">
                                            <p:txEl>
                                              <p:pRg st="1" end="1"/>
                                            </p:txEl>
                                          </p:spTgt>
                                        </p:tgtEl>
                                        <p:attrNameLst>
                                          <p:attrName>style.visibility</p:attrName>
                                        </p:attrNameLst>
                                      </p:cBhvr>
                                      <p:to>
                                        <p:strVal val="visible"/>
                                      </p:to>
                                    </p:set>
                                    <p:anim calcmode="lin" valueType="num">
                                      <p:cBhvr additive="base">
                                        <p:cTn id="12" dur="500"/>
                                        <p:tgtEl>
                                          <p:spTgt spid="274">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74">
                                            <p:txEl>
                                              <p:pRg st="2" end="2"/>
                                            </p:txEl>
                                          </p:spTgt>
                                        </p:tgtEl>
                                        <p:attrNameLst>
                                          <p:attrName>style.visibility</p:attrName>
                                        </p:attrNameLst>
                                      </p:cBhvr>
                                      <p:to>
                                        <p:strVal val="visible"/>
                                      </p:to>
                                    </p:set>
                                    <p:anim calcmode="lin" valueType="num">
                                      <p:cBhvr additive="base">
                                        <p:cTn id="17" dur="500"/>
                                        <p:tgtEl>
                                          <p:spTgt spid="274">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Shape 27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lvl="0">
              <a:spcBef>
                <a:spcPts val="0"/>
              </a:spcBef>
              <a:buNone/>
            </a:pPr>
            <a:endParaRPr/>
          </a:p>
        </p:txBody>
      </p:sp>
      <p:sp>
        <p:nvSpPr>
          <p:cNvPr id="280" name="Shape 280"/>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720"/>
              </a:spcBef>
              <a:buClr>
                <a:schemeClr val="dk1"/>
              </a:buClr>
              <a:buSzPct val="59722"/>
              <a:buFont typeface="Arial"/>
              <a:buChar char="●"/>
            </a:pPr>
            <a:r>
              <a:rPr lang="x-none" sz="3600" b="0" i="0" u="none" strike="noStrike" cap="none">
                <a:solidFill>
                  <a:schemeClr val="dk1"/>
                </a:solidFill>
                <a:latin typeface="Calibri"/>
                <a:ea typeface="Calibri"/>
                <a:cs typeface="Calibri"/>
                <a:sym typeface="Calibri"/>
              </a:rPr>
              <a:t>ניסוי משלים- כעת נמזוג מעט מים מזוקקים לצינור בצידו האחד ולאחר מכן נמזוג בעדינות מים מלוחים בצידו האחר. ולהפתעתנו הצד המלוח יותר נמוך. (זה לא בגלל שים המלח יותר נמוך. הסיבה לכך שמי המלח צפיפותם יותר גדול, לכן דרוש עומד מים יותר נמוך בכדי להגיע לשיווין לחצים).</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body" idx="1"/>
          </p:nvPr>
        </p:nvSpPr>
        <p:spPr>
          <a:xfrm>
            <a:off x="246062" y="692150"/>
            <a:ext cx="8229600" cy="4525963"/>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מגדל מים לאספקת מים ליישוב.</a:t>
            </a:r>
          </a:p>
          <a:p>
            <a:pPr marL="0" marR="0" lvl="0" indent="0" algn="r" rtl="1">
              <a:spcBef>
                <a:spcPts val="56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מגדל המים מצוי בגובה רב יותר מכל מבני היישוב.  ניתן להעביר מים גם לבתים שנמצאים מעבר לואדי וזאת בעזרת חוק כילים שלובים. האסלה ומלכודת הריח-תחתית האסלה בנויה בצורת U כך שבשתי ה"זרועות" ישנה תמיד כמות מסוימת של מים. כאשר מוסיפים מים לאחת הזרועות (על ידי "הורדת" המים בניאגרה), עולה גובה המים גם בזרוע השניה - בהתאם לחוק הכלים השלובים. המים שעולים נשפכים לתוך צינור הביוב. ומדוע מיוצרת האסלה בצורה כזו? הישארות המים בקרקעית מהווה "מלכודת ריח", החוצצת בין חלל האסלה ובין הביוב.</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pic>
        <p:nvPicPr>
          <p:cNvPr id="286" name="Shape 286"/>
          <p:cNvPicPr preferRelativeResize="0"/>
          <p:nvPr/>
        </p:nvPicPr>
        <p:blipFill>
          <a:blip r:embed="rId3">
            <a:alphaModFix/>
          </a:blip>
          <a:stretch>
            <a:fillRect/>
          </a:stretch>
        </p:blipFill>
        <p:spPr>
          <a:xfrm>
            <a:off x="366712" y="115888"/>
            <a:ext cx="1625599" cy="1130300"/>
          </a:xfrm>
          <a:prstGeom prst="rect">
            <a:avLst/>
          </a:prstGeom>
          <a:noFill/>
          <a:ln>
            <a:noFill/>
          </a:ln>
        </p:spPr>
      </p:pic>
      <p:pic>
        <p:nvPicPr>
          <p:cNvPr id="287" name="Shape 287"/>
          <p:cNvPicPr preferRelativeResize="0"/>
          <p:nvPr/>
        </p:nvPicPr>
        <p:blipFill>
          <a:blip r:embed="rId4">
            <a:alphaModFix/>
          </a:blip>
          <a:stretch>
            <a:fillRect/>
          </a:stretch>
        </p:blipFill>
        <p:spPr>
          <a:xfrm>
            <a:off x="395287" y="5661025"/>
            <a:ext cx="2592387" cy="1192213"/>
          </a:xfrm>
          <a:prstGeom prst="rect">
            <a:avLst/>
          </a:prstGeom>
          <a:noFill/>
          <a:ln>
            <a:noFill/>
          </a:ln>
        </p:spPr>
      </p:pic>
      <p:sp>
        <p:nvSpPr>
          <p:cNvPr id="288" name="Shape 288"/>
          <p:cNvSpPr txBox="1">
            <a:spLocks noGrp="1"/>
          </p:cNvSpPr>
          <p:nvPr>
            <p:ph type="title"/>
          </p:nvPr>
        </p:nvSpPr>
        <p:spPr>
          <a:xfrm>
            <a:off x="457200" y="-100013"/>
            <a:ext cx="8507412"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יישומים של חוק כלים שלובים-    </a:t>
            </a:r>
            <a:r>
              <a:rPr lang="x-none" sz="3200" b="0" i="0" u="sng" strike="noStrike" cap="none">
                <a:solidFill>
                  <a:schemeClr val="hlink"/>
                </a:solidFill>
                <a:latin typeface="Calibri"/>
                <a:ea typeface="Calibri"/>
                <a:cs typeface="Calibri"/>
                <a:sym typeface="Calibri"/>
                <a:hlinkClick r:id="rId5"/>
              </a:rPr>
              <a:t>הדגמה</a:t>
            </a:r>
            <a:r>
              <a:rPr lang="x-none" sz="3200" b="0" i="0" u="sng" strike="noStrike" cap="none">
                <a:solidFill>
                  <a:schemeClr val="hlink"/>
                </a:solidFill>
                <a:latin typeface="Calibri"/>
                <a:ea typeface="Calibri"/>
                <a:cs typeface="Calibri"/>
                <a:sym typeface="Calibri"/>
                <a:hlinkClick r:id="rId5"/>
              </a:rPr>
              <a:t/>
            </a:r>
            <a:br>
              <a:rPr lang="x-none" sz="3200" b="0" i="0" u="sng" strike="noStrike" cap="none">
                <a:solidFill>
                  <a:schemeClr val="hlink"/>
                </a:solidFill>
                <a:latin typeface="Calibri"/>
                <a:ea typeface="Calibri"/>
                <a:cs typeface="Calibri"/>
                <a:sym typeface="Calibri"/>
                <a:hlinkClick r:id="rId5"/>
              </a:rPr>
            </a:br>
            <a:endParaRPr lang="x-none" sz="3200" b="0" i="0" u="sng" strike="noStrike" cap="none">
              <a:solidFill>
                <a:schemeClr val="hlink"/>
              </a:solidFill>
              <a:latin typeface="Calibri"/>
              <a:ea typeface="Calibri"/>
              <a:cs typeface="Calibri"/>
              <a:sym typeface="Calibri"/>
              <a:hlinkClick r:id="rId5"/>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Shape 293"/>
          <p:cNvSpPr txBox="1">
            <a:spLocks noGrp="1"/>
          </p:cNvSpPr>
          <p:nvPr>
            <p:ph type="title"/>
          </p:nvPr>
        </p:nvSpPr>
        <p:spPr>
          <a:xfrm>
            <a:off x="457200"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הסיפון-</a:t>
            </a:r>
            <a:r>
              <a:rPr lang="x-none" sz="3200" b="0" i="0" u="sng" strike="noStrike" cap="none">
                <a:solidFill>
                  <a:schemeClr val="hlink"/>
                </a:solidFill>
                <a:latin typeface="Calibri"/>
                <a:ea typeface="Calibri"/>
                <a:cs typeface="Calibri"/>
                <a:sym typeface="Calibri"/>
                <a:hlinkClick r:id="rId3"/>
              </a:rPr>
              <a:t>סרטון הדגמה</a:t>
            </a:r>
          </a:p>
        </p:txBody>
      </p:sp>
      <p:sp>
        <p:nvSpPr>
          <p:cNvPr id="294" name="Shape 294"/>
          <p:cNvSpPr txBox="1">
            <a:spLocks noGrp="1"/>
          </p:cNvSpPr>
          <p:nvPr>
            <p:ph type="body" idx="1"/>
          </p:nvPr>
        </p:nvSpPr>
        <p:spPr>
          <a:xfrm>
            <a:off x="0" y="692150"/>
            <a:ext cx="8480424" cy="4525963"/>
          </a:xfrm>
          <a:prstGeom prst="rect">
            <a:avLst/>
          </a:prstGeom>
          <a:noFill/>
          <a:ln>
            <a:noFill/>
          </a:ln>
        </p:spPr>
        <p:txBody>
          <a:bodyPr lIns="91425" tIns="45700" rIns="91425" bIns="45700" anchor="t" anchorCtr="0">
            <a:noAutofit/>
          </a:bodyPr>
          <a:lstStyle/>
          <a:p>
            <a:pPr marL="342900" marR="0" lvl="0" indent="-342900" algn="r" rtl="1">
              <a:spcBef>
                <a:spcPts val="480"/>
              </a:spcBef>
              <a:buClr>
                <a:schemeClr val="dk1"/>
              </a:buClr>
              <a:buSzPct val="60416"/>
              <a:buFont typeface="Arial"/>
              <a:buChar char="●"/>
            </a:pPr>
            <a:r>
              <a:rPr lang="x-none" sz="2400" b="0" i="0" u="none" strike="noStrike" cap="none">
                <a:solidFill>
                  <a:schemeClr val="dk1"/>
                </a:solidFill>
                <a:latin typeface="Calibri"/>
                <a:ea typeface="Calibri"/>
                <a:cs typeface="Calibri"/>
                <a:sym typeface="Calibri"/>
              </a:rPr>
              <a:t>איך אפשר לגרום למים לצאת מתוך כלי גדול בכוחות עצמם?</a:t>
            </a:r>
          </a:p>
          <a:p>
            <a:pPr marL="342900" marR="0" lvl="0" indent="-342900" algn="r" rtl="1">
              <a:spcBef>
                <a:spcPts val="480"/>
              </a:spcBef>
              <a:buClr>
                <a:schemeClr val="dk1"/>
              </a:buClr>
              <a:buSzPct val="60416"/>
              <a:buFont typeface="Arial"/>
              <a:buChar char="●"/>
            </a:pPr>
            <a:r>
              <a:rPr lang="x-none" sz="2400" b="0" i="0" u="none" strike="noStrike" cap="none">
                <a:solidFill>
                  <a:schemeClr val="dk1"/>
                </a:solidFill>
                <a:latin typeface="Calibri"/>
                <a:ea typeface="Calibri"/>
                <a:cs typeface="Calibri"/>
                <a:sym typeface="Calibri"/>
              </a:rPr>
              <a:t>עלינו לגרום למים לעבור את הנקודה הגבוהה ביותר בצינור ולהגיע לצד השני, עד שיהיו נמוכים יותר מהנקודה בה נכנסו לצינור. אפשר לעשות זאת, למשל, על ידי שאיבה (כמו בקשית). מכאן והלאה אנחנו נותנים לכוח המשיכה וללחץ האוויר לעשות את העבודה:</a:t>
            </a:r>
          </a:p>
          <a:p>
            <a:pPr marL="342900" marR="0" lvl="0" indent="-342900" algn="r" rtl="1">
              <a:spcBef>
                <a:spcPts val="480"/>
              </a:spcBef>
              <a:buClr>
                <a:schemeClr val="dk1"/>
              </a:buClr>
              <a:buSzPct val="60416"/>
              <a:buFont typeface="Arial"/>
              <a:buChar char="●"/>
            </a:pPr>
            <a:r>
              <a:rPr lang="x-none" sz="2400" b="0" i="0" u="none" strike="noStrike" cap="none">
                <a:solidFill>
                  <a:schemeClr val="dk1"/>
                </a:solidFill>
                <a:latin typeface="Calibri"/>
                <a:ea typeface="Calibri"/>
                <a:cs typeface="Calibri"/>
                <a:sym typeface="Calibri"/>
              </a:rPr>
              <a:t>במצב ה"חדש" כמות המים בחלק הצינור המחובר למיכל התחתון גדולה יותר מאשר בחלק הצינור המחובר לאקווריום. לכן משקל המים גדול יותר בחלק הצינור הארוך.(אפשר לשים צבע שונה בכל מיכל).</a:t>
            </a:r>
          </a:p>
          <a:p>
            <a:pPr marL="342900" marR="0" lvl="0" indent="-342900" algn="r" rtl="1">
              <a:spcBef>
                <a:spcPts val="480"/>
              </a:spcBef>
              <a:buClr>
                <a:schemeClr val="dk1"/>
              </a:buClr>
              <a:buSzPct val="60416"/>
              <a:buFont typeface="Arial"/>
              <a:buChar char="●"/>
            </a:pPr>
            <a:r>
              <a:rPr lang="x-none" sz="2400" b="0" i="0" u="none" strike="noStrike" cap="none">
                <a:solidFill>
                  <a:schemeClr val="dk1"/>
                </a:solidFill>
                <a:latin typeface="Calibri"/>
                <a:ea typeface="Calibri"/>
                <a:cs typeface="Calibri"/>
                <a:sym typeface="Calibri"/>
              </a:rPr>
              <a:t>ההבדל הזה במשקל המים (כלומר ההבדל בכוח המשיכה הפועל על המים בשני חלקי הצינור) יגרום לכך שהזרימה תהיה לכיוון המיכל התחתון. כל זמן שהקצה העליון בתוך המים</a:t>
            </a:r>
            <a:br>
              <a:rPr lang="x-none" sz="2400" b="0" i="0" u="none" strike="noStrike" cap="none">
                <a:solidFill>
                  <a:schemeClr val="dk1"/>
                </a:solidFill>
                <a:latin typeface="Calibri"/>
                <a:ea typeface="Calibri"/>
                <a:cs typeface="Calibri"/>
                <a:sym typeface="Calibri"/>
              </a:rPr>
            </a:br>
            <a:r>
              <a:rPr lang="x-none" sz="2400" b="0" i="0" u="none" strike="noStrike" cap="none">
                <a:solidFill>
                  <a:schemeClr val="dk1"/>
                </a:solidFill>
                <a:latin typeface="Calibri"/>
                <a:ea typeface="Calibri"/>
                <a:cs typeface="Calibri"/>
                <a:sym typeface="Calibri"/>
              </a:rPr>
              <a:t>הזרימה תמשך ומכיוון שקיימים כוחות חזקים בין</a:t>
            </a:r>
            <a:br>
              <a:rPr lang="x-none" sz="2400" b="0" i="0" u="none" strike="noStrike" cap="none">
                <a:solidFill>
                  <a:schemeClr val="dk1"/>
                </a:solidFill>
                <a:latin typeface="Calibri"/>
                <a:ea typeface="Calibri"/>
                <a:cs typeface="Calibri"/>
                <a:sym typeface="Calibri"/>
              </a:rPr>
            </a:br>
            <a:r>
              <a:rPr lang="x-none" sz="2400" b="0" i="0" u="none" strike="noStrike" cap="none">
                <a:solidFill>
                  <a:schemeClr val="dk1"/>
                </a:solidFill>
                <a:latin typeface="Calibri"/>
                <a:ea typeface="Calibri"/>
                <a:cs typeface="Calibri"/>
                <a:sym typeface="Calibri"/>
              </a:rPr>
              <a:t>המולקולות של המים דבר רצף בזרימה.</a:t>
            </a:r>
          </a:p>
          <a:p>
            <a:pPr marL="342900" marR="0" lvl="0" indent="-342900" algn="r" rtl="1">
              <a:spcBef>
                <a:spcPts val="480"/>
              </a:spcBef>
              <a:buClr>
                <a:schemeClr val="dk1"/>
              </a:buClr>
              <a:buSzPct val="60416"/>
              <a:buFont typeface="Arial"/>
              <a:buChar char="●"/>
            </a:pPr>
            <a:r>
              <a:rPr lang="x-none" sz="2400" b="0" i="0" u="none" strike="noStrike" cap="none">
                <a:solidFill>
                  <a:schemeClr val="dk1"/>
                </a:solidFill>
                <a:latin typeface="Calibri"/>
                <a:ea typeface="Calibri"/>
                <a:cs typeface="Calibri"/>
                <a:sym typeface="Calibri"/>
              </a:rPr>
              <a:t>יישומים- אפשר רוקן כך אקווריום כבד.</a:t>
            </a:r>
            <a:br>
              <a:rPr lang="x-none" sz="2400" b="0" i="0" u="none" strike="noStrike" cap="none">
                <a:solidFill>
                  <a:schemeClr val="dk1"/>
                </a:solidFill>
                <a:latin typeface="Calibri"/>
                <a:ea typeface="Calibri"/>
                <a:cs typeface="Calibri"/>
                <a:sym typeface="Calibri"/>
              </a:rPr>
            </a:br>
            <a:r>
              <a:rPr lang="x-none" sz="2400" b="0" i="0" u="none" strike="noStrike" cap="none">
                <a:solidFill>
                  <a:schemeClr val="dk1"/>
                </a:solidFill>
                <a:latin typeface="Calibri"/>
                <a:ea typeface="Calibri"/>
                <a:cs typeface="Calibri"/>
                <a:sym typeface="Calibri"/>
              </a:rPr>
              <a:t>אפשר להוציא דלק ממיכל הרכב שלך ולתת לחבר</a:t>
            </a:r>
            <a:br>
              <a:rPr lang="x-none" sz="2400" b="0" i="0" u="none" strike="noStrike" cap="none">
                <a:solidFill>
                  <a:schemeClr val="dk1"/>
                </a:solidFill>
                <a:latin typeface="Calibri"/>
                <a:ea typeface="Calibri"/>
                <a:cs typeface="Calibri"/>
                <a:sym typeface="Calibri"/>
              </a:rPr>
            </a:br>
            <a:r>
              <a:rPr lang="x-none" sz="2400" b="0" i="0" u="none" strike="noStrike" cap="none">
                <a:solidFill>
                  <a:schemeClr val="dk1"/>
                </a:solidFill>
                <a:latin typeface="Calibri"/>
                <a:ea typeface="Calibri"/>
                <a:cs typeface="Calibri"/>
                <a:sym typeface="Calibri"/>
              </a:rPr>
              <a:t>שנתקע  בלי דלק.</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pic>
        <p:nvPicPr>
          <p:cNvPr id="295" name="Shape 295"/>
          <p:cNvPicPr preferRelativeResize="0"/>
          <p:nvPr/>
        </p:nvPicPr>
        <p:blipFill>
          <a:blip r:embed="rId4">
            <a:alphaModFix/>
          </a:blip>
          <a:stretch>
            <a:fillRect/>
          </a:stretch>
        </p:blipFill>
        <p:spPr>
          <a:xfrm>
            <a:off x="755650" y="4699000"/>
            <a:ext cx="1446212" cy="2041525"/>
          </a:xfrm>
          <a:prstGeom prst="rect">
            <a:avLst/>
          </a:prstGeom>
          <a:noFill/>
          <a:ln>
            <a:noFill/>
          </a:ln>
        </p:spPr>
      </p:pic>
      <p:sp>
        <p:nvSpPr>
          <p:cNvPr id="296" name="Shape 296"/>
          <p:cNvSpPr/>
          <p:nvPr/>
        </p:nvSpPr>
        <p:spPr>
          <a:xfrm>
            <a:off x="1331912" y="5949950"/>
            <a:ext cx="869949" cy="790575"/>
          </a:xfrm>
          <a:prstGeom prst="rect">
            <a:avLst/>
          </a:prstGeom>
          <a:solidFill>
            <a:srgbClr val="FFC000"/>
          </a:solidFill>
          <a:ln w="25400" cap="flat" cmpd="sng">
            <a:solidFill>
              <a:srgbClr val="395E8A"/>
            </a:solidFill>
            <a:prstDash val="solid"/>
            <a:round/>
            <a:headEnd type="none" w="med" len="med"/>
            <a:tailEnd type="none" w="med" len="med"/>
          </a:ln>
        </p:spPr>
        <p:txBody>
          <a:bodyPr lIns="91425" tIns="45700" rIns="91425" bIns="45700" anchor="ctr" anchorCtr="0">
            <a:noAutofit/>
          </a:bodyPr>
          <a:lstStyle/>
          <a:p>
            <a:pPr lvl="0">
              <a:spcBef>
                <a:spcPts val="0"/>
              </a:spcBef>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הסיפון </a:t>
            </a:r>
            <a:r>
              <a:rPr lang="x-none" sz="3200" b="0" i="0" u="none" strike="noStrike" cap="none">
                <a:solidFill>
                  <a:schemeClr val="dk1"/>
                </a:solidFill>
                <a:latin typeface="Calibri"/>
                <a:ea typeface="Calibri"/>
                <a:cs typeface="Calibri"/>
                <a:sym typeface="Calibri"/>
              </a:rPr>
              <a:t>המשך</a:t>
            </a:r>
            <a:r>
              <a:rPr lang="x-none" sz="4400" b="0" i="0" u="none" strike="noStrike" cap="none">
                <a:solidFill>
                  <a:schemeClr val="dk1"/>
                </a:solidFill>
                <a:latin typeface="Calibri"/>
                <a:ea typeface="Calibri"/>
                <a:cs typeface="Calibri"/>
                <a:sym typeface="Calibri"/>
              </a:rPr>
              <a:t>.</a:t>
            </a:r>
          </a:p>
        </p:txBody>
      </p:sp>
      <p:sp>
        <p:nvSpPr>
          <p:cNvPr id="302" name="Shape 30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פעילות נוספת על פי עיקרון הסיפון מודגמת בסרטון הבא:</a:t>
            </a:r>
            <a:r>
              <a:rPr lang="x-none" sz="3200" b="0" i="0" u="sng" strike="noStrike" cap="none">
                <a:solidFill>
                  <a:schemeClr val="hlink"/>
                </a:solidFill>
                <a:latin typeface="Calibri"/>
                <a:ea typeface="Calibri"/>
                <a:cs typeface="Calibri"/>
                <a:sym typeface="Calibri"/>
                <a:hlinkClick r:id="rId3"/>
              </a:rPr>
              <a:t>הקשית המופלאה.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הסבר- מכניסים קשית מכופפת לתוך מים כך שהחלך הארוך מוכנס לתוך חור באמצע הכוס באופן מהודק. כאשר ממלאים את הכוס  עד מחציתה המים לא זורמים. כאשר המים מכסות את כל הקשית ,רק אז מתחילה זרימה.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גם כאן פועל עיקרון הסיפון כפי שהוסבר בדף הקודם.</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250825" y="0"/>
            <a:ext cx="8686800" cy="1143000"/>
          </a:xfrm>
          <a:prstGeom prst="rect">
            <a:avLst/>
          </a:prstGeom>
          <a:noFill/>
          <a:ln>
            <a:noFill/>
          </a:ln>
        </p:spPr>
        <p:txBody>
          <a:bodyPr lIns="91425" tIns="45700" rIns="91425" bIns="45700" anchor="ctr" anchorCtr="0">
            <a:noAutofit/>
          </a:bodyPr>
          <a:lstStyle/>
          <a:p>
            <a:pPr marL="0" marR="0" lvl="0" indent="0" algn="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שילוב של לחץ אוויר ולחץ מים-</a:t>
            </a:r>
          </a:p>
        </p:txBody>
      </p:sp>
      <p:sp>
        <p:nvSpPr>
          <p:cNvPr id="309" name="Shape 309"/>
          <p:cNvSpPr txBox="1">
            <a:spLocks noGrp="1"/>
          </p:cNvSpPr>
          <p:nvPr>
            <p:ph type="body" idx="1"/>
          </p:nvPr>
        </p:nvSpPr>
        <p:spPr>
          <a:xfrm>
            <a:off x="457200" y="908050"/>
            <a:ext cx="8229600" cy="4525963"/>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כאשר יש מגע בין אוויר למים ניתן להסביר את תופעות שונות בעזרת השוואת גדלים בין לחץ האוויר ללחץ המים. </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אחת התופעות שחוזרת על עצמה היא הגדלת נפח האוויר שכלוא בתוך כלי מים דבר שמקטין את לחץ האוויר שכלוא .</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דוגמא: כאשר מוציאים נוזל מכלי בעזרת פיפטה, אוטמים את הקצה העליון של הפיפטה ומוציאים אותה מתוך הנוזל. ברגע זה מטפטפטת טיפות בודדת, דבר שמגדיל את נפח האוויר שכלוא בתוך הפיפטה. דבר זה מקטין את לחץ האוויר בפיפטה.</a:t>
            </a:r>
          </a:p>
          <a:p>
            <a:pPr marL="0" marR="0" lvl="0" indent="0" algn="r" rtl="1">
              <a:spcBef>
                <a:spcPts val="56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לחץ האוויר שבתוך הפיפטה ביחד עם לחץ הנוזל שבפיפטה, קטנים מהלחץ האטמוספירה החיצונית לכן הטפטוף של נוזל מפסיק.</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9">
                                            <p:txEl>
                                              <p:pRg st="0" end="0"/>
                                            </p:txEl>
                                          </p:spTgt>
                                        </p:tgtEl>
                                        <p:attrNameLst>
                                          <p:attrName>style.visibility</p:attrName>
                                        </p:attrNameLst>
                                      </p:cBhvr>
                                      <p:to>
                                        <p:strVal val="visible"/>
                                      </p:to>
                                    </p:set>
                                    <p:anim calcmode="lin" valueType="num">
                                      <p:cBhvr additive="base">
                                        <p:cTn id="7" dur="500"/>
                                        <p:tgtEl>
                                          <p:spTgt spid="309">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09">
                                            <p:txEl>
                                              <p:pRg st="1" end="1"/>
                                            </p:txEl>
                                          </p:spTgt>
                                        </p:tgtEl>
                                        <p:attrNameLst>
                                          <p:attrName>style.visibility</p:attrName>
                                        </p:attrNameLst>
                                      </p:cBhvr>
                                      <p:to>
                                        <p:strVal val="visible"/>
                                      </p:to>
                                    </p:set>
                                    <p:anim calcmode="lin" valueType="num">
                                      <p:cBhvr additive="base">
                                        <p:cTn id="12" dur="500"/>
                                        <p:tgtEl>
                                          <p:spTgt spid="309">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09">
                                            <p:txEl>
                                              <p:pRg st="2" end="2"/>
                                            </p:txEl>
                                          </p:spTgt>
                                        </p:tgtEl>
                                        <p:attrNameLst>
                                          <p:attrName>style.visibility</p:attrName>
                                        </p:attrNameLst>
                                      </p:cBhvr>
                                      <p:to>
                                        <p:strVal val="visible"/>
                                      </p:to>
                                    </p:set>
                                    <p:anim calcmode="lin" valueType="num">
                                      <p:cBhvr additive="base">
                                        <p:cTn id="17" dur="500"/>
                                        <p:tgtEl>
                                          <p:spTgt spid="309">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09">
                                            <p:txEl>
                                              <p:pRg st="3" end="3"/>
                                            </p:txEl>
                                          </p:spTgt>
                                        </p:tgtEl>
                                        <p:attrNameLst>
                                          <p:attrName>style.visibility</p:attrName>
                                        </p:attrNameLst>
                                      </p:cBhvr>
                                      <p:to>
                                        <p:strVal val="visible"/>
                                      </p:to>
                                    </p:set>
                                    <p:anim calcmode="lin" valueType="num">
                                      <p:cBhvr additive="base">
                                        <p:cTn id="22" dur="500"/>
                                        <p:tgtEl>
                                          <p:spTgt spid="309">
                                            <p:txEl>
                                              <p:pRg st="3" end="3"/>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Shape 314"/>
          <p:cNvSpPr txBox="1">
            <a:spLocks noGrp="1"/>
          </p:cNvSpPr>
          <p:nvPr>
            <p:ph type="title"/>
          </p:nvPr>
        </p:nvSpPr>
        <p:spPr>
          <a:xfrm>
            <a:off x="457200" y="-100013"/>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400" b="0" i="0" u="none" strike="noStrike" cap="none">
                <a:solidFill>
                  <a:schemeClr val="dk1"/>
                </a:solidFill>
                <a:latin typeface="Calibri"/>
                <a:ea typeface="Calibri"/>
                <a:cs typeface="Calibri"/>
                <a:sym typeface="Calibri"/>
              </a:rPr>
              <a:t>דוגמא נוספת</a:t>
            </a:r>
          </a:p>
        </p:txBody>
      </p:sp>
      <p:sp>
        <p:nvSpPr>
          <p:cNvPr id="315" name="Shape 315"/>
          <p:cNvSpPr txBox="1">
            <a:spLocks noGrp="1"/>
          </p:cNvSpPr>
          <p:nvPr>
            <p:ph type="body" idx="1"/>
          </p:nvPr>
        </p:nvSpPr>
        <p:spPr>
          <a:xfrm>
            <a:off x="395287" y="765175"/>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נמלא צינור עם מים ונראה שהמים שווים בגובהם בשני ציד הצינור. נאטום את אחד הצדדים ונרים אותו. אנו רואים שבצד האטום המים גבוהים יותר, מכיוון שבצד האטום לחץ האוויר קטן יותר בהשוואה לצד הפתוח.(גם במקרה זה נוצרה הגדלה של נפח האוויר שכלוא בצינור דבר שגרם להקטנת לחץ האוויר (.</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בצד הפתוח לעומת זאת, נוסף ללחץ המים יש גם לחץ אוויר גבוה. הפרש זה גורם למים לעלות כלפי מעלה בצד האטום.</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457200" y="-1714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שילוב של לחץ אוויר ולחץ מים-המשך</a:t>
            </a:r>
          </a:p>
        </p:txBody>
      </p:sp>
      <p:sp>
        <p:nvSpPr>
          <p:cNvPr id="321" name="Shape 321"/>
          <p:cNvSpPr txBox="1">
            <a:spLocks noGrp="1"/>
          </p:cNvSpPr>
          <p:nvPr>
            <p:ph type="body" idx="1"/>
          </p:nvPr>
        </p:nvSpPr>
        <p:spPr>
          <a:xfrm>
            <a:off x="684212" y="6921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כיצד אפשר להוציא מים בקערה בעזרת צינורית זכוכית (פיפטה)?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תשובה: א. שאיבת מים בעזרת הפה.</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כאשר שואבים מים בעזרת הפה למעשה יוצרים בחלל הפה  אזור אטום והגדלת הנפח של האזור האטום מקטינה את הלחץ האוויר בפה, לעומת זאת הלחץ של האוויר חיצוני נשאר גבוה. השרש הלחצים גורם לנוזל לעלות לכיוון הפה.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 בעזר פיפטה- כפי שראינו קודם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21">
                                            <p:txEl>
                                              <p:pRg st="0" end="0"/>
                                            </p:txEl>
                                          </p:spTgt>
                                        </p:tgtEl>
                                        <p:attrNameLst>
                                          <p:attrName>style.visibility</p:attrName>
                                        </p:attrNameLst>
                                      </p:cBhvr>
                                      <p:to>
                                        <p:strVal val="visible"/>
                                      </p:to>
                                    </p:set>
                                    <p:anim calcmode="lin" valueType="num">
                                      <p:cBhvr additive="base">
                                        <p:cTn id="7" dur="500"/>
                                        <p:tgtEl>
                                          <p:spTgt spid="321">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21">
                                            <p:txEl>
                                              <p:pRg st="1" end="1"/>
                                            </p:txEl>
                                          </p:spTgt>
                                        </p:tgtEl>
                                        <p:attrNameLst>
                                          <p:attrName>style.visibility</p:attrName>
                                        </p:attrNameLst>
                                      </p:cBhvr>
                                      <p:to>
                                        <p:strVal val="visible"/>
                                      </p:to>
                                    </p:set>
                                    <p:anim calcmode="lin" valueType="num">
                                      <p:cBhvr additive="base">
                                        <p:cTn id="12" dur="500"/>
                                        <p:tgtEl>
                                          <p:spTgt spid="321">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21">
                                            <p:txEl>
                                              <p:pRg st="2" end="2"/>
                                            </p:txEl>
                                          </p:spTgt>
                                        </p:tgtEl>
                                        <p:attrNameLst>
                                          <p:attrName>style.visibility</p:attrName>
                                        </p:attrNameLst>
                                      </p:cBhvr>
                                      <p:to>
                                        <p:strVal val="visible"/>
                                      </p:to>
                                    </p:set>
                                    <p:anim calcmode="lin" valueType="num">
                                      <p:cBhvr additive="base">
                                        <p:cTn id="17" dur="500"/>
                                        <p:tgtEl>
                                          <p:spTgt spid="321">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Shape 326"/>
          <p:cNvSpPr txBox="1">
            <a:spLocks noGrp="1"/>
          </p:cNvSpPr>
          <p:nvPr>
            <p:ph type="title"/>
          </p:nvPr>
        </p:nvSpPr>
        <p:spPr>
          <a:xfrm>
            <a:off x="539750" y="-315912"/>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דוגמא נוספת</a:t>
            </a:r>
          </a:p>
        </p:txBody>
      </p:sp>
      <p:sp>
        <p:nvSpPr>
          <p:cNvPr id="327" name="Shape 327"/>
          <p:cNvSpPr txBox="1">
            <a:spLocks noGrp="1"/>
          </p:cNvSpPr>
          <p:nvPr>
            <p:ph type="body" idx="1"/>
          </p:nvPr>
        </p:nvSpPr>
        <p:spPr>
          <a:xfrm>
            <a:off x="25400" y="404812"/>
            <a:ext cx="9253538"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מכסים כוס מלאה מים בנייר ריבועי שמכסה את הכוס. מה יקרה כאשר נהפוך את הכוס בזהירות?</a:t>
            </a:r>
          </a:p>
          <a:p>
            <a:pPr marL="0" marR="0" lvl="0" indent="0" algn="r" rtl="1">
              <a:spcBef>
                <a:spcPts val="640"/>
              </a:spcBef>
              <a:buClr>
                <a:schemeClr val="dk1"/>
              </a:buClr>
              <a:buSzPct val="25000"/>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תשובה:המים לא ישפכו מכיוון שכאשר הופכים את הכוס חלק מהמים נספגים בנייר , גובה המים יורד עקב כך ולכן נפח האוויר הכלוא גדל, ולכן לחץ האוויר קטן. לחץ האוויר החיצוני הוא גבוה יותר מלחץ האוויר הפנימי ביחד עם לחץ המים שבכוס ההפוכה, ולכן הפרש הלחצים מונע נזילת מים מהכוס.</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שאלת הבנה- האם הניסוי יפעל גם עם שקית ניילון ?</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תשובה- נייר הניילון אינו סופג מים לכן גובה המים לא ירד ולכן לא יהיה שינוי בנפח האוויר ולא בלחץ האוויר.</a:t>
            </a:r>
            <a:br>
              <a:rPr lang="x-none" sz="3200" b="0" i="0" u="none" strike="noStrike" cap="none">
                <a:solidFill>
                  <a:schemeClr val="dk1"/>
                </a:solidFill>
                <a:latin typeface="Calibri"/>
                <a:ea typeface="Calibri"/>
                <a:cs typeface="Calibri"/>
                <a:sym typeface="Calibri"/>
              </a:rPr>
            </a:br>
            <a:endParaRPr lang="x-none" sz="3200" b="0" i="0" u="none" strike="noStrike" cap="none">
              <a:solidFill>
                <a:schemeClr val="dk1"/>
              </a:solidFill>
              <a:latin typeface="Calibri"/>
              <a:ea typeface="Calibri"/>
              <a:cs typeface="Calibri"/>
              <a:sym typeface="Calibri"/>
            </a:endParaRPr>
          </a:p>
        </p:txBody>
      </p:sp>
      <p:pic>
        <p:nvPicPr>
          <p:cNvPr id="328" name="Shape 328"/>
          <p:cNvPicPr preferRelativeResize="0"/>
          <p:nvPr/>
        </p:nvPicPr>
        <p:blipFill>
          <a:blip r:embed="rId3">
            <a:alphaModFix/>
          </a:blip>
          <a:stretch>
            <a:fillRect/>
          </a:stretch>
        </p:blipFill>
        <p:spPr>
          <a:xfrm>
            <a:off x="755650" y="1371600"/>
            <a:ext cx="4679950" cy="86360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Shape 33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פעמון צלילה.</a:t>
            </a:r>
          </a:p>
        </p:txBody>
      </p:sp>
      <p:sp>
        <p:nvSpPr>
          <p:cNvPr id="334" name="Shape 334"/>
          <p:cNvSpPr txBox="1">
            <a:spLocks noGrp="1"/>
          </p:cNvSpPr>
          <p:nvPr>
            <p:ph type="body" idx="1"/>
          </p:nvPr>
        </p:nvSpPr>
        <p:spPr>
          <a:xfrm>
            <a:off x="457200" y="1165225"/>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מדביקים פיסת נייר לקרקעית של כוס יבשה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שאלה: כיצד ניתן להכניס את הכוס למים בלי</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שהנייר ירטב?</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תשובה: מכניסים כוח הפוכה למים, כך שקרקעית הכוס תהיה אופקית. ככל שהכוס  יותר עמוקה  לחץ המים גדל,  ובעקבותיו גם האוויר שבכוס נדחס ולכן המים לא יכולים למלא את הכוס. רק כאשר מטים הכוס ומאפשרים לאוויר בלחץ רגיל להכנס, רק אז המים מתגברים על לחץ האוויר הדחוס וחודרים לכוס.</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פעמון צלילה פועל על פי אותו עיקרון. </a:t>
            </a:r>
          </a:p>
          <a:p>
            <a:pPr marL="0" marR="0" lvl="0" indent="0" algn="r" rtl="1">
              <a:spcBef>
                <a:spcPts val="64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   </a:t>
            </a:r>
          </a:p>
        </p:txBody>
      </p:sp>
      <p:pic>
        <p:nvPicPr>
          <p:cNvPr id="335" name="Shape 335"/>
          <p:cNvPicPr preferRelativeResize="0"/>
          <p:nvPr/>
        </p:nvPicPr>
        <p:blipFill>
          <a:blip r:embed="rId3">
            <a:alphaModFix/>
          </a:blip>
          <a:stretch>
            <a:fillRect/>
          </a:stretch>
        </p:blipFill>
        <p:spPr>
          <a:xfrm>
            <a:off x="249237" y="333375"/>
            <a:ext cx="946150" cy="2228849"/>
          </a:xfrm>
          <a:prstGeom prst="rect">
            <a:avLst/>
          </a:prstGeom>
          <a:noFill/>
          <a:ln>
            <a:noFill/>
          </a:ln>
        </p:spPr>
      </p:pic>
      <p:pic>
        <p:nvPicPr>
          <p:cNvPr id="336" name="Shape 336"/>
          <p:cNvPicPr preferRelativeResize="0"/>
          <p:nvPr/>
        </p:nvPicPr>
        <p:blipFill>
          <a:blip r:embed="rId4">
            <a:alphaModFix/>
          </a:blip>
          <a:stretch>
            <a:fillRect/>
          </a:stretch>
        </p:blipFill>
        <p:spPr>
          <a:xfrm>
            <a:off x="217487" y="5646737"/>
            <a:ext cx="1236661" cy="121126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גורמים המשפיעים על לחץ האוויר</a:t>
            </a:r>
          </a:p>
        </p:txBody>
      </p:sp>
      <p:sp>
        <p:nvSpPr>
          <p:cNvPr id="107" name="Shape 107"/>
          <p:cNvSpPr txBox="1">
            <a:spLocks noGrp="1"/>
          </p:cNvSpPr>
          <p:nvPr>
            <p:ph type="body" idx="1"/>
          </p:nvPr>
        </p:nvSpPr>
        <p:spPr>
          <a:xfrm>
            <a:off x="53975" y="1600200"/>
            <a:ext cx="9036000" cy="4526100"/>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לחץ האוויר מושפע, כאמור, ממספר ההתנגשויות של החלקיקים בכל שנייה בדפנות הכלי.</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קיימים 3 גורמים שמשפיעים על מספר ההתנגשויות:</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*המהירות הממוצעת של החלקיקים שנקבעת ע"י הטמפרטורה שלהם.</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*מספר החלקיקים בכלי.</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*נפח הכלי שקובע את המרחק הממוצע שהחלקיק עובר עד שהוא מגיע לדופן הכלי ומתנגש בו.</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7">
                                            <p:txEl>
                                              <p:pRg st="0" end="0"/>
                                            </p:txEl>
                                          </p:spTgt>
                                        </p:tgtEl>
                                        <p:attrNameLst>
                                          <p:attrName>style.visibility</p:attrName>
                                        </p:attrNameLst>
                                      </p:cBhvr>
                                      <p:to>
                                        <p:strVal val="visible"/>
                                      </p:to>
                                    </p:set>
                                    <p:anim calcmode="lin" valueType="num">
                                      <p:cBhvr additive="base">
                                        <p:cTn id="7" dur="500"/>
                                        <p:tgtEl>
                                          <p:spTgt spid="107">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07">
                                            <p:txEl>
                                              <p:pRg st="1" end="1"/>
                                            </p:txEl>
                                          </p:spTgt>
                                        </p:tgtEl>
                                        <p:attrNameLst>
                                          <p:attrName>style.visibility</p:attrName>
                                        </p:attrNameLst>
                                      </p:cBhvr>
                                      <p:to>
                                        <p:strVal val="visible"/>
                                      </p:to>
                                    </p:set>
                                    <p:anim calcmode="lin" valueType="num">
                                      <p:cBhvr additive="base">
                                        <p:cTn id="12" dur="500"/>
                                        <p:tgtEl>
                                          <p:spTgt spid="107">
                                            <p:txEl>
                                              <p:pRg st="1" end="1"/>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Shape 341"/>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לחץ מים וכוחות-</a:t>
            </a:r>
            <a:br>
              <a:rPr lang="x-none" sz="4400" b="0" i="0" u="none" strike="noStrike" cap="none">
                <a:solidFill>
                  <a:schemeClr val="dk1"/>
                </a:solidFill>
                <a:latin typeface="Calibri"/>
                <a:ea typeface="Calibri"/>
                <a:cs typeface="Calibri"/>
                <a:sym typeface="Calibri"/>
              </a:rPr>
            </a:br>
            <a:r>
              <a:rPr lang="x-none" sz="4400" b="0" i="0" u="none" strike="noStrike" cap="none">
                <a:solidFill>
                  <a:schemeClr val="dk1"/>
                </a:solidFill>
                <a:latin typeface="Calibri"/>
                <a:ea typeface="Calibri"/>
                <a:cs typeface="Calibri"/>
                <a:sym typeface="Calibri"/>
              </a:rPr>
              <a:t>חוק ארכימדס (כוח העילוי, ציפה וצפיפות)</a:t>
            </a:r>
          </a:p>
        </p:txBody>
      </p:sp>
      <p:sp>
        <p:nvSpPr>
          <p:cNvPr id="342" name="Shape 342"/>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ראינו בשיעור על המשקל שהמים משנים את המשקל הנמדד של הגופים. הגורם לכך הוא כוח העילוי של המים.</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קיימת אינטראקציה (הפעלת כוחות הדדית) בין המים לגוף שמוכנס למים. הגוף מפעיל כוח על המים וגורם להם לעלות מעלה בכלי. ו"בתגובה" המים מפעילים כוח על הגוף ומקטינים את משקלו הנמדד. וזו התגלית של ארכימדס-</a:t>
            </a:r>
          </a:p>
          <a:p>
            <a:pPr marL="0" marR="0" lvl="0" indent="0" algn="r" rtl="1">
              <a:spcBef>
                <a:spcPts val="64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   חכם יווני שחי לפני כ-2250 שנה.</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הערה: האינטראקציה היא בו זמנית ולא "בתגובה".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2">
                                            <p:txEl>
                                              <p:pRg st="0" end="0"/>
                                            </p:txEl>
                                          </p:spTgt>
                                        </p:tgtEl>
                                        <p:attrNameLst>
                                          <p:attrName>style.visibility</p:attrName>
                                        </p:attrNameLst>
                                      </p:cBhvr>
                                      <p:to>
                                        <p:strVal val="visible"/>
                                      </p:to>
                                    </p:set>
                                    <p:anim calcmode="lin" valueType="num">
                                      <p:cBhvr additive="base">
                                        <p:cTn id="7" dur="500"/>
                                        <p:tgtEl>
                                          <p:spTgt spid="34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42">
                                            <p:txEl>
                                              <p:pRg st="1" end="1"/>
                                            </p:txEl>
                                          </p:spTgt>
                                        </p:tgtEl>
                                        <p:attrNameLst>
                                          <p:attrName>style.visibility</p:attrName>
                                        </p:attrNameLst>
                                      </p:cBhvr>
                                      <p:to>
                                        <p:strVal val="visible"/>
                                      </p:to>
                                    </p:set>
                                    <p:anim calcmode="lin" valueType="num">
                                      <p:cBhvr additive="base">
                                        <p:cTn id="12" dur="500"/>
                                        <p:tgtEl>
                                          <p:spTgt spid="342">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42">
                                            <p:txEl>
                                              <p:pRg st="2" end="2"/>
                                            </p:txEl>
                                          </p:spTgt>
                                        </p:tgtEl>
                                        <p:attrNameLst>
                                          <p:attrName>style.visibility</p:attrName>
                                        </p:attrNameLst>
                                      </p:cBhvr>
                                      <p:to>
                                        <p:strVal val="visible"/>
                                      </p:to>
                                    </p:set>
                                    <p:anim calcmode="lin" valueType="num">
                                      <p:cBhvr additive="base">
                                        <p:cTn id="17" dur="500"/>
                                        <p:tgtEl>
                                          <p:spTgt spid="342">
                                            <p:txEl>
                                              <p:pRg st="2" end="2"/>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Shape 348"/>
          <p:cNvSpPr txBox="1">
            <a:spLocks noGrp="1"/>
          </p:cNvSpPr>
          <p:nvPr>
            <p:ph type="title"/>
          </p:nvPr>
        </p:nvSpPr>
        <p:spPr>
          <a:xfrm>
            <a:off x="107950" y="-387350"/>
            <a:ext cx="8785225"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כיצד אפשר לקבוע את גודלו של כוח העילוי?</a:t>
            </a:r>
          </a:p>
        </p:txBody>
      </p:sp>
      <p:sp>
        <p:nvSpPr>
          <p:cNvPr id="349" name="Shape 349"/>
          <p:cNvSpPr txBox="1">
            <a:spLocks noGrp="1"/>
          </p:cNvSpPr>
          <p:nvPr>
            <p:ph type="body" idx="1"/>
          </p:nvPr>
        </p:nvSpPr>
        <p:spPr>
          <a:xfrm>
            <a:off x="9525" y="404812"/>
            <a:ext cx="9144000" cy="4525961"/>
          </a:xfrm>
          <a:prstGeom prst="rect">
            <a:avLst/>
          </a:prstGeom>
          <a:noFill/>
          <a:ln>
            <a:noFill/>
          </a:ln>
        </p:spPr>
        <p:txBody>
          <a:bodyPr lIns="91425" tIns="45700" rIns="91425" bIns="45700" anchor="t" anchorCtr="0">
            <a:noAutofit/>
          </a:bodyPr>
          <a:lstStyle/>
          <a:p>
            <a:pPr marL="0" marR="0" lvl="0" indent="0" algn="r" rtl="1">
              <a:spcBef>
                <a:spcPts val="56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נתונות תיבות בנפחים שונים כיצד מודדים את נפחן? </a:t>
            </a:r>
          </a:p>
          <a:p>
            <a:pPr marL="0" marR="0" lvl="0" indent="0" algn="r" rtl="1">
              <a:spcBef>
                <a:spcPts val="56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(יחידות הנפח הן סמ"ק. נתון שכל התיבות שוקעות במים)</a:t>
            </a:r>
          </a:p>
          <a:p>
            <a:pPr marL="0" marR="0" lvl="0" indent="0" algn="r" rtl="1">
              <a:spcBef>
                <a:spcPts val="56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למדנו במתמטיקה לחשב נפח של תיבה=אורך·רוחב·גובה</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לאחר חישוב נפח התיבות נכניס אותן בנפרד לכוס כימית ונמדוד בכמה עלה הנפח של המים.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מה הקשר בין נפח התיבה לעליית המים בכוס הכימית?</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תשובה: עליית המים שווה לנפח התיבה כיוון שמים לא נדחסים.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ידוע שסמ"ק 1 של מים שוקל 0.01 ניוטון. מה משקל המים שעלו למעלה? (למשל אם נפח המים שעלו הוא 2 סמ"'ק אז משקל המים הוא 0.02 ניוטון. נפח בסמ"קX0.01=משקל המים)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איזה כוח כל אחת מהתיבות הפעילה  בכדי להעלות את המים למעלה, ואיזה כוח הפעילו המים על התיבה ? מהו כוח העילוי?</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.(טבלת תוצאות בעמוד הבא)</a:t>
            </a:r>
            <a:br>
              <a:rPr lang="x-none" sz="2800" b="0" i="0" u="none" strike="noStrike" cap="none">
                <a:solidFill>
                  <a:schemeClr val="dk1"/>
                </a:solidFill>
                <a:latin typeface="Calibri"/>
                <a:ea typeface="Calibri"/>
                <a:cs typeface="Calibri"/>
                <a:sym typeface="Calibri"/>
              </a:rPr>
            </a:br>
            <a:r>
              <a:rPr lang="x-none" sz="2800" b="0" i="0" u="none" strike="noStrike" cap="none">
                <a:solidFill>
                  <a:schemeClr val="dk1"/>
                </a:solidFill>
                <a:latin typeface="Calibri"/>
                <a:ea typeface="Calibri"/>
                <a:cs typeface="Calibri"/>
                <a:sym typeface="Calibri"/>
              </a:rPr>
              <a:t/>
            </a:r>
            <a:br>
              <a:rPr lang="x-none" sz="2800" b="0" i="0" u="none" strike="noStrike" cap="none">
                <a:solidFill>
                  <a:schemeClr val="dk1"/>
                </a:solidFill>
                <a:latin typeface="Calibri"/>
                <a:ea typeface="Calibri"/>
                <a:cs typeface="Calibri"/>
                <a:sym typeface="Calibri"/>
              </a:rPr>
            </a:br>
            <a:endParaRPr lang="x-none" sz="28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9">
                                            <p:txEl>
                                              <p:pRg st="0" end="0"/>
                                            </p:txEl>
                                          </p:spTgt>
                                        </p:tgtEl>
                                        <p:attrNameLst>
                                          <p:attrName>style.visibility</p:attrName>
                                        </p:attrNameLst>
                                      </p:cBhvr>
                                      <p:to>
                                        <p:strVal val="visible"/>
                                      </p:to>
                                    </p:set>
                                    <p:anim calcmode="lin" valueType="num">
                                      <p:cBhvr additive="base">
                                        <p:cTn id="7" dur="500"/>
                                        <p:tgtEl>
                                          <p:spTgt spid="349">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49">
                                            <p:txEl>
                                              <p:pRg st="1" end="1"/>
                                            </p:txEl>
                                          </p:spTgt>
                                        </p:tgtEl>
                                        <p:attrNameLst>
                                          <p:attrName>style.visibility</p:attrName>
                                        </p:attrNameLst>
                                      </p:cBhvr>
                                      <p:to>
                                        <p:strVal val="visible"/>
                                      </p:to>
                                    </p:set>
                                    <p:anim calcmode="lin" valueType="num">
                                      <p:cBhvr additive="base">
                                        <p:cTn id="12" dur="500"/>
                                        <p:tgtEl>
                                          <p:spTgt spid="349">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49">
                                            <p:txEl>
                                              <p:pRg st="2" end="2"/>
                                            </p:txEl>
                                          </p:spTgt>
                                        </p:tgtEl>
                                        <p:attrNameLst>
                                          <p:attrName>style.visibility</p:attrName>
                                        </p:attrNameLst>
                                      </p:cBhvr>
                                      <p:to>
                                        <p:strVal val="visible"/>
                                      </p:to>
                                    </p:set>
                                    <p:anim calcmode="lin" valueType="num">
                                      <p:cBhvr additive="base">
                                        <p:cTn id="17" dur="500"/>
                                        <p:tgtEl>
                                          <p:spTgt spid="349">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49">
                                            <p:txEl>
                                              <p:pRg st="3" end="3"/>
                                            </p:txEl>
                                          </p:spTgt>
                                        </p:tgtEl>
                                        <p:attrNameLst>
                                          <p:attrName>style.visibility</p:attrName>
                                        </p:attrNameLst>
                                      </p:cBhvr>
                                      <p:to>
                                        <p:strVal val="visible"/>
                                      </p:to>
                                    </p:set>
                                    <p:anim calcmode="lin" valueType="num">
                                      <p:cBhvr additive="base">
                                        <p:cTn id="22" dur="500"/>
                                        <p:tgtEl>
                                          <p:spTgt spid="349">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349">
                                            <p:txEl>
                                              <p:pRg st="4" end="4"/>
                                            </p:txEl>
                                          </p:spTgt>
                                        </p:tgtEl>
                                        <p:attrNameLst>
                                          <p:attrName>style.visibility</p:attrName>
                                        </p:attrNameLst>
                                      </p:cBhvr>
                                      <p:to>
                                        <p:strVal val="visible"/>
                                      </p:to>
                                    </p:set>
                                    <p:anim calcmode="lin" valueType="num">
                                      <p:cBhvr additive="base">
                                        <p:cTn id="27" dur="500"/>
                                        <p:tgtEl>
                                          <p:spTgt spid="349">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349">
                                            <p:txEl>
                                              <p:pRg st="5" end="5"/>
                                            </p:txEl>
                                          </p:spTgt>
                                        </p:tgtEl>
                                        <p:attrNameLst>
                                          <p:attrName>style.visibility</p:attrName>
                                        </p:attrNameLst>
                                      </p:cBhvr>
                                      <p:to>
                                        <p:strVal val="visible"/>
                                      </p:to>
                                    </p:set>
                                    <p:anim calcmode="lin" valueType="num">
                                      <p:cBhvr additive="base">
                                        <p:cTn id="32" dur="500"/>
                                        <p:tgtEl>
                                          <p:spTgt spid="349">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49">
                                            <p:txEl>
                                              <p:pRg st="6" end="6"/>
                                            </p:txEl>
                                          </p:spTgt>
                                        </p:tgtEl>
                                        <p:attrNameLst>
                                          <p:attrName>style.visibility</p:attrName>
                                        </p:attrNameLst>
                                      </p:cBhvr>
                                      <p:to>
                                        <p:strVal val="visible"/>
                                      </p:to>
                                    </p:set>
                                    <p:anim calcmode="lin" valueType="num">
                                      <p:cBhvr additive="base">
                                        <p:cTn id="37" dur="500"/>
                                        <p:tgtEl>
                                          <p:spTgt spid="349">
                                            <p:txEl>
                                              <p:pRg st="6" end="6"/>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349">
                                            <p:txEl>
                                              <p:pRg st="7" end="7"/>
                                            </p:txEl>
                                          </p:spTgt>
                                        </p:tgtEl>
                                        <p:attrNameLst>
                                          <p:attrName>style.visibility</p:attrName>
                                        </p:attrNameLst>
                                      </p:cBhvr>
                                      <p:to>
                                        <p:strVal val="visible"/>
                                      </p:to>
                                    </p:set>
                                    <p:anim calcmode="lin" valueType="num">
                                      <p:cBhvr additive="base">
                                        <p:cTn id="42" dur="500"/>
                                        <p:tgtEl>
                                          <p:spTgt spid="349">
                                            <p:txEl>
                                              <p:pRg st="7" end="7"/>
                                            </p:txEl>
                                          </p:spTgt>
                                        </p:tgtEl>
                                        <p:attrNameLst>
                                          <p:attrName>ppt_x</p:attrName>
                                        </p:attrNameLst>
                                      </p:cBhvr>
                                      <p:tavLst>
                                        <p:tav tm="0">
                                          <p:val>
                                            <p:strVal val="#ppt_x-1"/>
                                          </p:val>
                                        </p:tav>
                                        <p:tav tm="100000">
                                          <p:val>
                                            <p:strVal val="#ppt_x"/>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349">
                                            <p:txEl>
                                              <p:pRg st="8" end="8"/>
                                            </p:txEl>
                                          </p:spTgt>
                                        </p:tgtEl>
                                        <p:attrNameLst>
                                          <p:attrName>style.visibility</p:attrName>
                                        </p:attrNameLst>
                                      </p:cBhvr>
                                      <p:to>
                                        <p:strVal val="visible"/>
                                      </p:to>
                                    </p:set>
                                    <p:anim calcmode="lin" valueType="num">
                                      <p:cBhvr additive="base">
                                        <p:cTn id="47" dur="500"/>
                                        <p:tgtEl>
                                          <p:spTgt spid="349">
                                            <p:txEl>
                                              <p:pRg st="8" end="8"/>
                                            </p:txEl>
                                          </p:spTgt>
                                        </p:tgtEl>
                                        <p:attrNameLst>
                                          <p:attrName>ppt_x</p:attrName>
                                        </p:attrNameLst>
                                      </p:cBhvr>
                                      <p:tavLst>
                                        <p:tav tm="0">
                                          <p:val>
                                            <p:strVal val="#ppt_x-1"/>
                                          </p:val>
                                        </p:tav>
                                        <p:tav tm="100000">
                                          <p:val>
                                            <p:strVal val="#ppt_x"/>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nodeType="clickEffect">
                                  <p:stCondLst>
                                    <p:cond delay="0"/>
                                  </p:stCondLst>
                                  <p:childTnLst>
                                    <p:set>
                                      <p:cBhvr>
                                        <p:cTn id="51" dur="1" fill="hold">
                                          <p:stCondLst>
                                            <p:cond delay="0"/>
                                          </p:stCondLst>
                                        </p:cTn>
                                        <p:tgtEl>
                                          <p:spTgt spid="349">
                                            <p:txEl>
                                              <p:pRg st="9" end="9"/>
                                            </p:txEl>
                                          </p:spTgt>
                                        </p:tgtEl>
                                        <p:attrNameLst>
                                          <p:attrName>style.visibility</p:attrName>
                                        </p:attrNameLst>
                                      </p:cBhvr>
                                      <p:to>
                                        <p:strVal val="visible"/>
                                      </p:to>
                                    </p:set>
                                    <p:anim calcmode="lin" valueType="num">
                                      <p:cBhvr additive="base">
                                        <p:cTn id="52" dur="500"/>
                                        <p:tgtEl>
                                          <p:spTgt spid="349">
                                            <p:txEl>
                                              <p:pRg st="9" end="9"/>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Shape 35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a:t/>
            </a:r>
            <a:br>
              <a:rPr lang="x-none"/>
            </a:br>
            <a:r>
              <a:rPr lang="x-none" sz="2800" b="0" i="0" u="none" strike="noStrike" cap="none">
                <a:solidFill>
                  <a:schemeClr val="dk1"/>
                </a:solidFill>
                <a:latin typeface="Calibri"/>
                <a:ea typeface="Calibri"/>
                <a:cs typeface="Calibri"/>
                <a:sym typeface="Calibri"/>
              </a:rPr>
              <a:t>טבלת תוצאות הניסוי</a:t>
            </a:r>
            <a:br>
              <a:rPr lang="x-none" sz="2800" b="0" i="0" u="none" strike="noStrike" cap="none">
                <a:solidFill>
                  <a:schemeClr val="dk1"/>
                </a:solidFill>
                <a:latin typeface="Calibri"/>
                <a:ea typeface="Calibri"/>
                <a:cs typeface="Calibri"/>
                <a:sym typeface="Calibri"/>
              </a:rPr>
            </a:br>
            <a:r>
              <a:rPr lang="x-none" sz="2800" b="0" i="0" u="sng" strike="noStrike" cap="none">
                <a:solidFill>
                  <a:schemeClr val="hlink"/>
                </a:solidFill>
                <a:latin typeface="Calibri"/>
                <a:ea typeface="Calibri"/>
                <a:cs typeface="Calibri"/>
                <a:sym typeface="Calibri"/>
                <a:hlinkClick r:id="rId3"/>
              </a:rPr>
              <a:t>להמחשת הניסוי ניעזר באנימציה זו</a:t>
            </a:r>
            <a:r>
              <a:rPr lang="x-none" sz="2800" b="0" i="0" u="sng" strike="noStrike" cap="none">
                <a:solidFill>
                  <a:schemeClr val="hlink"/>
                </a:solidFill>
                <a:latin typeface="Calibri"/>
                <a:ea typeface="Calibri"/>
                <a:cs typeface="Calibri"/>
                <a:sym typeface="Calibri"/>
                <a:hlinkClick r:id="rId3"/>
              </a:rPr>
              <a:t/>
            </a:r>
            <a:br>
              <a:rPr lang="x-none" sz="2800" b="0" i="0" u="sng" strike="noStrike" cap="none">
                <a:solidFill>
                  <a:schemeClr val="hlink"/>
                </a:solidFill>
                <a:latin typeface="Calibri"/>
                <a:ea typeface="Calibri"/>
                <a:cs typeface="Calibri"/>
                <a:sym typeface="Calibri"/>
                <a:hlinkClick r:id="rId3"/>
              </a:rPr>
            </a:br>
            <a:r>
              <a:rPr lang="x-none" sz="2800" b="0" i="0" u="none" strike="noStrike" cap="none">
                <a:solidFill>
                  <a:schemeClr val="dk1"/>
                </a:solidFill>
                <a:latin typeface="Calibri"/>
                <a:ea typeface="Calibri"/>
                <a:cs typeface="Calibri"/>
                <a:sym typeface="Calibri"/>
              </a:rPr>
              <a:t>(לחץ על BUOYANCY PLAYGROUND  ובחר את הנתונים)</a:t>
            </a:r>
            <a:br>
              <a:rPr lang="x-none" sz="2800" b="0" i="0" u="none" strike="noStrike" cap="none">
                <a:solidFill>
                  <a:schemeClr val="dk1"/>
                </a:solidFill>
                <a:latin typeface="Calibri"/>
                <a:ea typeface="Calibri"/>
                <a:cs typeface="Calibri"/>
                <a:sym typeface="Calibri"/>
              </a:rPr>
            </a:br>
            <a:endParaRPr lang="x-none" sz="2800" b="0" i="0" u="none" strike="noStrike" cap="none">
              <a:solidFill>
                <a:schemeClr val="dk1"/>
              </a:solidFill>
              <a:latin typeface="Calibri"/>
              <a:ea typeface="Calibri"/>
              <a:cs typeface="Calibri"/>
              <a:sym typeface="Calibri"/>
            </a:endParaRPr>
          </a:p>
        </p:txBody>
      </p:sp>
      <p:graphicFrame>
        <p:nvGraphicFramePr>
          <p:cNvPr id="355" name="Shape 355"/>
          <p:cNvGraphicFramePr/>
          <p:nvPr/>
        </p:nvGraphicFramePr>
        <p:xfrm>
          <a:off x="457200" y="1600200"/>
          <a:ext cx="3000000" cy="3000000"/>
        </p:xfrm>
        <a:graphic>
          <a:graphicData uri="http://schemas.openxmlformats.org/drawingml/2006/table">
            <a:tbl>
              <a:tblPr firstRow="1" bandRow="1">
                <a:noFill/>
                <a:tableStyleId>{6F1D39E0-996B-4B8A-AFF7-3568A373B782}</a:tableStyleId>
              </a:tblPr>
              <a:tblGrid>
                <a:gridCol w="903550"/>
                <a:gridCol w="1153850"/>
                <a:gridCol w="1028700"/>
                <a:gridCol w="893325"/>
                <a:gridCol w="1164075"/>
                <a:gridCol w="1028700"/>
                <a:gridCol w="1028700"/>
                <a:gridCol w="1028700"/>
              </a:tblGrid>
              <a:tr h="1615750">
                <a:tc>
                  <a:txBody>
                    <a:bodyPr/>
                    <a:lstStyle/>
                    <a:p>
                      <a:pPr lvl="0" rtl="1">
                        <a:spcBef>
                          <a:spcPts val="0"/>
                        </a:spcBef>
                        <a:buSzPct val="25000"/>
                        <a:buNone/>
                      </a:pPr>
                      <a:r>
                        <a:rPr lang="x-none" sz="2000"/>
                        <a:t>נפח התיבה</a:t>
                      </a:r>
                    </a:p>
                  </a:txBody>
                  <a:tcPr marL="91450" marR="91450" marT="45725" marB="45725"/>
                </a:tc>
                <a:tc>
                  <a:txBody>
                    <a:bodyPr/>
                    <a:lstStyle/>
                    <a:p>
                      <a:pPr lvl="0" rtl="1">
                        <a:spcBef>
                          <a:spcPts val="0"/>
                        </a:spcBef>
                        <a:buSzPct val="25000"/>
                        <a:buNone/>
                      </a:pPr>
                      <a:r>
                        <a:rPr lang="x-none" sz="2000"/>
                        <a:t>התוספת לנפח הנוזל</a:t>
                      </a:r>
                    </a:p>
                  </a:txBody>
                  <a:tcPr marL="91450" marR="91450" marT="45725" marB="45725"/>
                </a:tc>
                <a:tc>
                  <a:txBody>
                    <a:bodyPr/>
                    <a:lstStyle/>
                    <a:p>
                      <a:pPr lvl="0" rtl="1">
                        <a:spcBef>
                          <a:spcPts val="0"/>
                        </a:spcBef>
                        <a:buSzPct val="25000"/>
                        <a:buNone/>
                      </a:pPr>
                      <a:r>
                        <a:rPr lang="x-none" sz="2000"/>
                        <a:t>משקל של 1 סמ"ק של הנוזל</a:t>
                      </a:r>
                    </a:p>
                  </a:txBody>
                  <a:tcPr marL="91450" marR="91450" marT="45725" marB="45725"/>
                </a:tc>
                <a:tc>
                  <a:txBody>
                    <a:bodyPr/>
                    <a:lstStyle/>
                    <a:p>
                      <a:pPr lvl="0" rtl="1">
                        <a:spcBef>
                          <a:spcPts val="0"/>
                        </a:spcBef>
                        <a:buSzPct val="25000"/>
                        <a:buNone/>
                      </a:pPr>
                      <a:r>
                        <a:rPr lang="x-none" sz="2000"/>
                        <a:t>משקל הנוזלשעלה למעלה</a:t>
                      </a:r>
                    </a:p>
                  </a:txBody>
                  <a:tcPr marL="91450" marR="91450" marT="45725" marB="45725"/>
                </a:tc>
                <a:tc>
                  <a:txBody>
                    <a:bodyPr/>
                    <a:lstStyle/>
                    <a:p>
                      <a:pPr lvl="0" rtl="1">
                        <a:spcBef>
                          <a:spcPts val="0"/>
                        </a:spcBef>
                        <a:buSzPct val="25000"/>
                        <a:buNone/>
                      </a:pPr>
                      <a:r>
                        <a:rPr lang="x-none" sz="2000"/>
                        <a:t>הכוח שהתיבה הפעילה על הנוזל שעלה</a:t>
                      </a:r>
                    </a:p>
                  </a:txBody>
                  <a:tcPr marL="91450" marR="91450" marT="45725" marB="45725"/>
                </a:tc>
                <a:tc>
                  <a:txBody>
                    <a:bodyPr/>
                    <a:lstStyle/>
                    <a:p>
                      <a:pPr lvl="0" rtl="1">
                        <a:spcBef>
                          <a:spcPts val="0"/>
                        </a:spcBef>
                        <a:buSzPct val="25000"/>
                        <a:buNone/>
                      </a:pPr>
                      <a:r>
                        <a:rPr lang="x-none" sz="2000"/>
                        <a:t>הכוח שהנוזלהפעיל על התיבה</a:t>
                      </a:r>
                    </a:p>
                  </a:txBody>
                  <a:tcPr marL="91450" marR="91450" marT="45725" marB="45725"/>
                </a:tc>
                <a:tc>
                  <a:txBody>
                    <a:bodyPr/>
                    <a:lstStyle/>
                    <a:p>
                      <a:pPr lvl="0" rtl="1">
                        <a:spcBef>
                          <a:spcPts val="0"/>
                        </a:spcBef>
                        <a:buSzPct val="25000"/>
                        <a:buNone/>
                      </a:pPr>
                      <a:r>
                        <a:rPr lang="x-none" sz="2000"/>
                        <a:t>בכמה פחת משקלה  של התיבה</a:t>
                      </a:r>
                    </a:p>
                  </a:txBody>
                  <a:tcPr marL="91450" marR="91450" marT="45725" marB="45725"/>
                </a:tc>
                <a:tc>
                  <a:txBody>
                    <a:bodyPr/>
                    <a:lstStyle/>
                    <a:p>
                      <a:pPr lvl="0" rtl="1">
                        <a:spcBef>
                          <a:spcPts val="0"/>
                        </a:spcBef>
                        <a:buSzPct val="25000"/>
                        <a:buNone/>
                      </a:pPr>
                      <a:r>
                        <a:rPr lang="x-none" sz="2000"/>
                        <a:t>מהו כוח העילוי</a:t>
                      </a:r>
                    </a:p>
                    <a:p>
                      <a:pPr lvl="0" rtl="1">
                        <a:spcBef>
                          <a:spcPts val="0"/>
                        </a:spcBef>
                        <a:buSzPct val="25000"/>
                        <a:buNone/>
                      </a:pPr>
                      <a:r>
                        <a:rPr lang="x-none" sz="2000"/>
                        <a:t>שפעל על התיבה</a:t>
                      </a:r>
                    </a:p>
                  </a:txBody>
                  <a:tcPr marL="91450" marR="91450" marT="45725" marB="45725"/>
                </a:tc>
              </a:tr>
              <a:tr h="823125">
                <a:tc>
                  <a:txBody>
                    <a:bodyPr/>
                    <a:lstStyle/>
                    <a:p>
                      <a:pPr lvl="0" rtl="1">
                        <a:spcBef>
                          <a:spcPts val="0"/>
                        </a:spcBef>
                        <a:buSzPct val="25000"/>
                        <a:buNone/>
                      </a:pPr>
                      <a:r>
                        <a:rPr lang="x-none" sz="2400"/>
                        <a:t>0.02</a:t>
                      </a:r>
                    </a:p>
                    <a:p>
                      <a:pPr lvl="0" rtl="1">
                        <a:spcBef>
                          <a:spcPts val="0"/>
                        </a:spcBef>
                        <a:buSzPct val="25000"/>
                        <a:buNone/>
                      </a:pPr>
                      <a:r>
                        <a:rPr lang="x-none" sz="2400"/>
                        <a:t>סמ"ק</a:t>
                      </a:r>
                    </a:p>
                  </a:txBody>
                  <a:tcPr marL="91450" marR="91450" marT="45725" marB="45725"/>
                </a:tc>
                <a:tc>
                  <a:txBody>
                    <a:bodyPr/>
                    <a:lstStyle/>
                    <a:p>
                      <a:pPr lvl="0" rtl="1">
                        <a:spcBef>
                          <a:spcPts val="0"/>
                        </a:spcBef>
                        <a:buSzPct val="25000"/>
                        <a:buNone/>
                      </a:pPr>
                      <a:r>
                        <a:rPr lang="x-none" sz="2400"/>
                        <a:t>0.02 סמ"ק</a:t>
                      </a:r>
                    </a:p>
                  </a:txBody>
                  <a:tcPr marL="91450" marR="91450" marT="45725" marB="45725"/>
                </a:tc>
                <a:tc>
                  <a:txBody>
                    <a:bodyPr/>
                    <a:lstStyle/>
                    <a:p>
                      <a:pPr lvl="0" rtl="1">
                        <a:spcBef>
                          <a:spcPts val="0"/>
                        </a:spcBef>
                        <a:buSzPct val="25000"/>
                        <a:buNone/>
                      </a:pPr>
                      <a:r>
                        <a:rPr lang="x-none" sz="2400"/>
                        <a:t>0.01 ניוטון</a:t>
                      </a:r>
                    </a:p>
                  </a:txBody>
                  <a:tcPr marL="91450" marR="91450" marT="45725" marB="45725"/>
                </a:tc>
                <a:tc>
                  <a:txBody>
                    <a:bodyPr/>
                    <a:lstStyle/>
                    <a:p>
                      <a:pPr lvl="0" rtl="1">
                        <a:spcBef>
                          <a:spcPts val="0"/>
                        </a:spcBef>
                        <a:buSzPct val="25000"/>
                        <a:buNone/>
                      </a:pPr>
                      <a:r>
                        <a:rPr lang="x-none" sz="2400"/>
                        <a:t>0.02</a:t>
                      </a:r>
                    </a:p>
                    <a:p>
                      <a:pPr lvl="0" rtl="1">
                        <a:spcBef>
                          <a:spcPts val="0"/>
                        </a:spcBef>
                        <a:buSzPct val="25000"/>
                        <a:buNone/>
                      </a:pPr>
                      <a:r>
                        <a:rPr lang="x-none" sz="2400"/>
                        <a:t>ניוטון</a:t>
                      </a:r>
                    </a:p>
                  </a:txBody>
                  <a:tcPr marL="91450" marR="91450" marT="45725" marB="45725"/>
                </a:tc>
                <a:tc>
                  <a:txBody>
                    <a:bodyPr/>
                    <a:lstStyle/>
                    <a:p>
                      <a:pPr lvl="0" rtl="1">
                        <a:spcBef>
                          <a:spcPts val="0"/>
                        </a:spcBef>
                        <a:buSzPct val="25000"/>
                        <a:buNone/>
                      </a:pPr>
                      <a:r>
                        <a:rPr lang="x-none" sz="2400"/>
                        <a:t>0.02 ניוטון</a:t>
                      </a:r>
                    </a:p>
                  </a:txBody>
                  <a:tcPr marL="91450" marR="91450" marT="45725" marB="45725"/>
                </a:tc>
                <a:tc>
                  <a:txBody>
                    <a:bodyPr/>
                    <a:lstStyle/>
                    <a:p>
                      <a:pPr lvl="0" rtl="1">
                        <a:spcBef>
                          <a:spcPts val="0"/>
                        </a:spcBef>
                        <a:buSzPct val="25000"/>
                        <a:buNone/>
                      </a:pPr>
                      <a:r>
                        <a:rPr lang="x-none" sz="2400"/>
                        <a:t>0.02 ניוטון</a:t>
                      </a:r>
                    </a:p>
                  </a:txBody>
                  <a:tcPr marL="91450" marR="91450" marT="45725" marB="45725"/>
                </a:tc>
                <a:tc>
                  <a:txBody>
                    <a:bodyPr/>
                    <a:lstStyle/>
                    <a:p>
                      <a:pPr lvl="0" rtl="1">
                        <a:spcBef>
                          <a:spcPts val="0"/>
                        </a:spcBef>
                        <a:buSzPct val="25000"/>
                        <a:buNone/>
                      </a:pPr>
                      <a:r>
                        <a:rPr lang="x-none" sz="2400"/>
                        <a:t>0.02 ניוטון</a:t>
                      </a:r>
                    </a:p>
                  </a:txBody>
                  <a:tcPr marL="91450" marR="91450" marT="45725" marB="45725"/>
                </a:tc>
                <a:tc>
                  <a:txBody>
                    <a:bodyPr/>
                    <a:lstStyle/>
                    <a:p>
                      <a:pPr lvl="0" rtl="1">
                        <a:spcBef>
                          <a:spcPts val="0"/>
                        </a:spcBef>
                        <a:buSzPct val="25000"/>
                        <a:buNone/>
                      </a:pPr>
                      <a:r>
                        <a:rPr lang="x-none" sz="2400"/>
                        <a:t> 0.02 ניוטון</a:t>
                      </a:r>
                    </a:p>
                  </a:txBody>
                  <a:tcPr marL="91450" marR="91450" marT="45725" marB="45725"/>
                </a:tc>
              </a:tr>
              <a:tr h="4573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7090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bl>
          </a:graphicData>
        </a:graphic>
      </p:graphicFrame>
      <p:sp>
        <p:nvSpPr>
          <p:cNvPr id="356" name="Shape 356"/>
          <p:cNvSpPr txBox="1"/>
          <p:nvPr/>
        </p:nvSpPr>
        <p:spPr>
          <a:xfrm>
            <a:off x="449262" y="4221162"/>
            <a:ext cx="8245475" cy="1446211"/>
          </a:xfrm>
          <a:prstGeom prst="rect">
            <a:avLst/>
          </a:prstGeom>
          <a:noFill/>
          <a:ln>
            <a:noFill/>
          </a:ln>
        </p:spPr>
        <p:txBody>
          <a:bodyPr lIns="91425" tIns="45700" rIns="91425" bIns="45700" anchor="t" anchorCtr="0">
            <a:noAutofit/>
          </a:bodyPr>
          <a:lstStyle/>
          <a:p>
            <a:pPr marL="0" marR="0" lvl="0" indent="0" algn="r" rtl="1">
              <a:spcBef>
                <a:spcPts val="0"/>
              </a:spcBef>
              <a:buSzPct val="25000"/>
              <a:buNone/>
            </a:pPr>
            <a:r>
              <a:rPr lang="x-none" sz="4400" b="0" i="0" u="none" strike="noStrike" cap="none">
                <a:solidFill>
                  <a:schemeClr val="dk1"/>
                </a:solidFill>
                <a:latin typeface="Arial"/>
                <a:ea typeface="Arial"/>
                <a:cs typeface="Arial"/>
                <a:sym typeface="Arial"/>
              </a:rPr>
              <a:t>מסקנה: כוח העילוי שווה למשקל הנוזל שהתיבה דחפה למעלה.</a:t>
            </a:r>
          </a:p>
        </p:txBody>
      </p:sp>
      <p:sp>
        <p:nvSpPr>
          <p:cNvPr id="357" name="Shape 357"/>
          <p:cNvSpPr txBox="1"/>
          <p:nvPr/>
        </p:nvSpPr>
        <p:spPr>
          <a:xfrm>
            <a:off x="1238250" y="5657850"/>
            <a:ext cx="7218363" cy="1200150"/>
          </a:xfrm>
          <a:prstGeom prst="rect">
            <a:avLst/>
          </a:prstGeom>
          <a:noFill/>
          <a:ln>
            <a:noFill/>
          </a:ln>
        </p:spPr>
        <p:txBody>
          <a:bodyPr lIns="91425" tIns="45700" rIns="91425" bIns="45700" anchor="t" anchorCtr="0">
            <a:noAutofit/>
          </a:bodyPr>
          <a:lstStyle/>
          <a:p>
            <a:pPr marL="0" marR="0" lvl="0" indent="0" algn="r" rtl="1">
              <a:spcBef>
                <a:spcPts val="0"/>
              </a:spcBef>
              <a:buSzPct val="25000"/>
              <a:buNone/>
            </a:pPr>
            <a:r>
              <a:rPr lang="x-none" sz="2400" b="0" i="0" u="none" strike="noStrike" cap="none">
                <a:solidFill>
                  <a:srgbClr val="FF0000"/>
                </a:solidFill>
                <a:latin typeface="Arial"/>
                <a:ea typeface="Arial"/>
                <a:cs typeface="Arial"/>
                <a:sym typeface="Arial"/>
              </a:rPr>
              <a:t>נבדוק את התוצאות בעזרת מד כוח. נקשור תיבה של 2 סמ"ק  למתלה של מד הכוח. נשקול את התיבה ואח"כ  נכניס לכוס מים ונבדוק בכמה פחת המשקל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57"/>
                                        </p:tgtEl>
                                        <p:attrNameLst>
                                          <p:attrName>style.visibility</p:attrName>
                                        </p:attrNameLst>
                                      </p:cBhvr>
                                      <p:to>
                                        <p:strVal val="visible"/>
                                      </p:to>
                                    </p:set>
                                    <p:anim calcmode="lin" valueType="num">
                                      <p:cBhvr additive="base">
                                        <p:cTn id="7" dur="500"/>
                                        <p:tgtEl>
                                          <p:spTgt spid="357"/>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61"/>
        <p:cNvGrpSpPr/>
        <p:nvPr/>
      </p:nvGrpSpPr>
      <p:grpSpPr>
        <a:xfrm>
          <a:off x="0" y="0"/>
          <a:ext cx="0" cy="0"/>
          <a:chOff x="0" y="0"/>
          <a:chExt cx="0" cy="0"/>
        </a:xfrm>
      </p:grpSpPr>
      <p:sp>
        <p:nvSpPr>
          <p:cNvPr id="362" name="Shape 362"/>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אפשרות נוספת היא לשקול את המים שעלו עקב הכנסת הגוף לכוס</a:t>
            </a:r>
          </a:p>
        </p:txBody>
      </p:sp>
      <p:sp>
        <p:nvSpPr>
          <p:cNvPr id="363" name="Shape 363"/>
          <p:cNvSpPr txBox="1">
            <a:spLocks noGrp="1"/>
          </p:cNvSpPr>
          <p:nvPr>
            <p:ph type="body" idx="1"/>
          </p:nvPr>
        </p:nvSpPr>
        <p:spPr>
          <a:xfrm>
            <a:off x="107950" y="1600200"/>
            <a:ext cx="857885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נמלא כוס כימית בינונית ככל האפשר. נשים את הכוס הכימית בתוך כוס כימית יותר גדולה.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נטבול את הגוף במים ונבדוק בכמה פחת המשקל.</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לאחר מכן נשקול את המים שנשפכו לכוס הגדולה ונשווה בין הפחתת משקל הגוף לבין משקל המים שנשפכו.</a:t>
            </a:r>
            <a:r>
              <a:rPr lang="x-none" sz="3200" b="0" i="0" u="sng" strike="noStrike" cap="none">
                <a:solidFill>
                  <a:schemeClr val="hlink"/>
                </a:solidFill>
                <a:latin typeface="Calibri"/>
                <a:ea typeface="Calibri"/>
                <a:cs typeface="Calibri"/>
                <a:sym typeface="Calibri"/>
                <a:hlinkClick r:id="rId3"/>
              </a:rPr>
              <a:t>סרטון הדגמה</a:t>
            </a:r>
            <a:r>
              <a:rPr lang="x-none" sz="3200" b="0" i="0" u="none" strike="noStrike" cap="none">
                <a:solidFill>
                  <a:schemeClr val="dk1"/>
                </a:solidFill>
                <a:latin typeface="Calibri"/>
                <a:ea typeface="Calibri"/>
                <a:cs typeface="Calibri"/>
                <a:sym typeface="Calibri"/>
              </a:rPr>
              <a:t>. </a:t>
            </a:r>
            <a:r>
              <a:rPr lang="x-none" sz="3200" b="0" i="0" u="sng" strike="noStrike" cap="none">
                <a:solidFill>
                  <a:schemeClr val="hlink"/>
                </a:solidFill>
                <a:latin typeface="Calibri"/>
                <a:ea typeface="Calibri"/>
                <a:cs typeface="Calibri"/>
                <a:sym typeface="Calibri"/>
                <a:hlinkClick r:id="rId4"/>
              </a:rPr>
              <a:t>סרטון הדגמה נוסף</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המסקנה: כוח העילוי שווה למשקל המים שהגוף דחף כלפי מעלה וזה בעצם הוכחה לחוק ארכימדס.</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Shape 368"/>
          <p:cNvSpPr txBox="1">
            <a:spLocks noGrp="1"/>
          </p:cNvSpPr>
          <p:nvPr>
            <p:ph type="title"/>
          </p:nvPr>
        </p:nvSpPr>
        <p:spPr>
          <a:xfrm>
            <a:off x="323850" y="-4587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חוק ארכימדס</a:t>
            </a:r>
          </a:p>
        </p:txBody>
      </p:sp>
      <p:sp>
        <p:nvSpPr>
          <p:cNvPr id="369" name="Shape 369"/>
          <p:cNvSpPr txBox="1">
            <a:spLocks noGrp="1"/>
          </p:cNvSpPr>
          <p:nvPr>
            <p:ph type="body" idx="1"/>
          </p:nvPr>
        </p:nvSpPr>
        <p:spPr>
          <a:xfrm>
            <a:off x="0" y="620712"/>
            <a:ext cx="9144000"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המסקנה  שקבלנו על סמך המדידות נקראת חוק ארכימדס. חוק זה מתייחס לכל סוגי החומרים, ולאו דווקא למים. חוק זה מתייחס גם לגופים שאינם סימטריים- למשל פלסטלינה.</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נפח של גוף לא סימטרי מודדים ע"י טבילתו בכוס כימית ומדידת התוספת בנפח.</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לפניך גוש פלסטלינה . מלא לגביו את הטבלא בעמוד הקודם .האם הגעת לאותה מסקנה?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 בדקו את התוצאות בעזרת מד כוח כפי שהוסבר קודם.</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תרגיל- נתונה תיבה שנפחה 20 סמ"ק.</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איזה כוח עילוי יופעל עליה כאשר נכניס אותה לתוך מים?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69">
                                            <p:txEl>
                                              <p:pRg st="0" end="0"/>
                                            </p:txEl>
                                          </p:spTgt>
                                        </p:tgtEl>
                                        <p:attrNameLst>
                                          <p:attrName>style.visibility</p:attrName>
                                        </p:attrNameLst>
                                      </p:cBhvr>
                                      <p:to>
                                        <p:strVal val="visible"/>
                                      </p:to>
                                    </p:set>
                                    <p:anim calcmode="lin" valueType="num">
                                      <p:cBhvr additive="base">
                                        <p:cTn id="7" dur="500"/>
                                        <p:tgtEl>
                                          <p:spTgt spid="369">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369">
                                            <p:txEl>
                                              <p:pRg st="1" end="1"/>
                                            </p:txEl>
                                          </p:spTgt>
                                        </p:tgtEl>
                                        <p:attrNameLst>
                                          <p:attrName>style.visibility</p:attrName>
                                        </p:attrNameLst>
                                      </p:cBhvr>
                                      <p:to>
                                        <p:strVal val="visible"/>
                                      </p:to>
                                    </p:set>
                                    <p:anim calcmode="lin" valueType="num">
                                      <p:cBhvr additive="base">
                                        <p:cTn id="12" dur="500"/>
                                        <p:tgtEl>
                                          <p:spTgt spid="369">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369">
                                            <p:txEl>
                                              <p:pRg st="2" end="2"/>
                                            </p:txEl>
                                          </p:spTgt>
                                        </p:tgtEl>
                                        <p:attrNameLst>
                                          <p:attrName>style.visibility</p:attrName>
                                        </p:attrNameLst>
                                      </p:cBhvr>
                                      <p:to>
                                        <p:strVal val="visible"/>
                                      </p:to>
                                    </p:set>
                                    <p:anim calcmode="lin" valueType="num">
                                      <p:cBhvr additive="base">
                                        <p:cTn id="17" dur="500"/>
                                        <p:tgtEl>
                                          <p:spTgt spid="369">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369">
                                            <p:txEl>
                                              <p:pRg st="3" end="3"/>
                                            </p:txEl>
                                          </p:spTgt>
                                        </p:tgtEl>
                                        <p:attrNameLst>
                                          <p:attrName>style.visibility</p:attrName>
                                        </p:attrNameLst>
                                      </p:cBhvr>
                                      <p:to>
                                        <p:strVal val="visible"/>
                                      </p:to>
                                    </p:set>
                                    <p:anim calcmode="lin" valueType="num">
                                      <p:cBhvr additive="base">
                                        <p:cTn id="22" dur="500"/>
                                        <p:tgtEl>
                                          <p:spTgt spid="369">
                                            <p:txEl>
                                              <p:pRg st="3" end="3"/>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Shape 374"/>
          <p:cNvSpPr txBox="1">
            <a:spLocks noGrp="1"/>
          </p:cNvSpPr>
          <p:nvPr>
            <p:ph type="title"/>
          </p:nvPr>
        </p:nvSpPr>
        <p:spPr>
          <a:xfrm>
            <a:off x="457200" y="-1714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ארכימדס מבקר בים המלח</a:t>
            </a:r>
          </a:p>
        </p:txBody>
      </p:sp>
      <p:sp>
        <p:nvSpPr>
          <p:cNvPr id="375" name="Shape 375"/>
          <p:cNvSpPr txBox="1">
            <a:spLocks noGrp="1"/>
          </p:cNvSpPr>
          <p:nvPr>
            <p:ph type="body" idx="1"/>
          </p:nvPr>
        </p:nvSpPr>
        <p:spPr>
          <a:xfrm>
            <a:off x="107950" y="692150"/>
            <a:ext cx="903605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מי שהיה בים המלח שם לב שיותר קל לצוף שם מאשר בים כנרת.</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נבדוק מה מקורו של הבדל זה.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נכין תמיסת מלח מרוכזת ונשקול בעזרת מאזנים את המשקל של 10 סמ"ק מתמיסה זו. נחלק את התוצאה ב-10 ונקבל משקל של 1 סמ"ק של הנוזל.</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משקל של 10 סמ"ק של נוזל הוא  0.12ניוטון,לכן משקל של 1סמ"ק של תמיסת מלח הוא 0.12:10=0.012ניוטון</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נחשב את כוח העילוי שפועל על תיבה של 100 סמ"ק.</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כוח העילוי שפועל על התיבה הוא- </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0.012X100=12 ניוטון. נבדוק זאת בעזרת מד כוח.</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Shape 38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הצפיפות של החומרים וכיצד היא משפיעה על כושר הציפה של גופים שונים.</a:t>
            </a:r>
          </a:p>
        </p:txBody>
      </p:sp>
      <p:sp>
        <p:nvSpPr>
          <p:cNvPr id="381" name="Shape 38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צפיפות של חומר נקבעת כיחס בין המסה לנפח.</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למשל 1 סמ"ק של מים שוקל 1 גרם לכן צפיפותו הינה 1 לסמ"ק.</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עץ אורן יבש צפיפותו היא 0.5 גרם לסמ"ק.</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ברזל צפיפותו 7.86 גרם לסמ"ק.</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נפט צפיפותו 0.9 גרם לסמ"ק.</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הכלל הוא שחומר שצפיפותו יותר קטנה מצפיפות הנוזל יצוף ואילו חומר שצפיפותו יותר קטנה ישקע.</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Shape 386"/>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נבדוק איזה מהחומרים צף ע"י חישוב הצפיפות.</a:t>
            </a:r>
          </a:p>
        </p:txBody>
      </p:sp>
      <p:pic>
        <p:nvPicPr>
          <p:cNvPr id="387" name="Shape 387"/>
          <p:cNvPicPr preferRelativeResize="0"/>
          <p:nvPr/>
        </p:nvPicPr>
        <p:blipFill>
          <a:blip r:embed="rId3">
            <a:alphaModFix/>
          </a:blip>
          <a:stretch>
            <a:fillRect/>
          </a:stretch>
        </p:blipFill>
        <p:spPr>
          <a:xfrm>
            <a:off x="457200" y="1600200"/>
            <a:ext cx="8229599" cy="4525962"/>
          </a:xfrm>
          <a:prstGeom prst="rect">
            <a:avLst/>
          </a:prstGeom>
          <a:noFill/>
          <a:ln>
            <a:noFill/>
          </a:ln>
        </p:spPr>
      </p:pic>
      <p:sp>
        <p:nvSpPr>
          <p:cNvPr id="388" name="Shape 388"/>
          <p:cNvSpPr txBox="1">
            <a:spLocks noGrp="1"/>
          </p:cNvSpPr>
          <p:nvPr>
            <p:ph type="body" idx="1"/>
          </p:nvPr>
        </p:nvSpPr>
        <p:spPr>
          <a:xfrm>
            <a:off x="457200" y="1600200"/>
            <a:ext cx="8229600" cy="4525963"/>
          </a:xfrm>
          <a:prstGeom prst="rect">
            <a:avLst/>
          </a:prstGeom>
          <a:noFill/>
          <a:ln w="9525" cap="flat" cmpd="sng">
            <a:solidFill>
              <a:srgbClr val="000000"/>
            </a:solidFill>
            <a:prstDash val="solid"/>
            <a:round/>
            <a:headEnd type="none" w="med" len="med"/>
            <a:tailEnd type="none" w="med" len="med"/>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latin typeface="Calibri"/>
                <a:ea typeface="Calibri"/>
                <a:cs typeface="Calibri"/>
                <a:sym typeface="Calibri"/>
              </a:rPr>
              <a:t> </a:t>
            </a:r>
          </a:p>
        </p:txBody>
      </p:sp>
      <p:graphicFrame>
        <p:nvGraphicFramePr>
          <p:cNvPr id="389" name="Shape 389"/>
          <p:cNvGraphicFramePr/>
          <p:nvPr/>
        </p:nvGraphicFramePr>
        <p:xfrm>
          <a:off x="2540000" y="4797425"/>
          <a:ext cx="3000000" cy="3000000"/>
        </p:xfrm>
        <a:graphic>
          <a:graphicData uri="http://schemas.openxmlformats.org/drawingml/2006/table">
            <a:tbl>
              <a:tblPr firstRow="1" bandRow="1">
                <a:noFill/>
                <a:tableStyleId>{6F1D39E0-996B-4B8A-AFF7-3568A373B782}</a:tableStyleId>
              </a:tblPr>
              <a:tblGrid>
                <a:gridCol w="1016000"/>
                <a:gridCol w="1016000"/>
                <a:gridCol w="1016000"/>
                <a:gridCol w="1016000"/>
                <a:gridCol w="1016000"/>
              </a:tblGrid>
              <a:tr h="370850">
                <a:tc>
                  <a:txBody>
                    <a:bodyPr/>
                    <a:lstStyle/>
                    <a:p>
                      <a:pPr lvl="0" rtl="1">
                        <a:spcBef>
                          <a:spcPts val="0"/>
                        </a:spcBef>
                        <a:buSzPct val="25000"/>
                        <a:buNone/>
                      </a:pPr>
                      <a:r>
                        <a:rPr lang="x-none"/>
                        <a:t>נפח בסמ"ק</a:t>
                      </a:r>
                    </a:p>
                  </a:txBody>
                  <a:tcPr marL="91450" marR="91450" marT="45725" marB="45725"/>
                </a:tc>
                <a:tc>
                  <a:txBody>
                    <a:bodyPr/>
                    <a:lstStyle/>
                    <a:p>
                      <a:pPr lvl="0" rtl="1">
                        <a:spcBef>
                          <a:spcPts val="0"/>
                        </a:spcBef>
                        <a:buSzPct val="25000"/>
                        <a:buNone/>
                      </a:pPr>
                      <a:r>
                        <a:rPr lang="x-none"/>
                        <a:t>מסה בגרם</a:t>
                      </a:r>
                    </a:p>
                  </a:txBody>
                  <a:tcPr marL="91450" marR="91450" marT="45725" marB="45725"/>
                </a:tc>
                <a:tc>
                  <a:txBody>
                    <a:bodyPr/>
                    <a:lstStyle/>
                    <a:p>
                      <a:pPr lvl="0" rtl="1">
                        <a:spcBef>
                          <a:spcPts val="0"/>
                        </a:spcBef>
                        <a:buSzPct val="25000"/>
                        <a:buNone/>
                      </a:pPr>
                      <a:r>
                        <a:rPr lang="x-none"/>
                        <a:t>צפיפות</a:t>
                      </a:r>
                    </a:p>
                  </a:txBody>
                  <a:tcPr marL="91450" marR="91450" marT="45725" marB="45725"/>
                </a:tc>
                <a:tc>
                  <a:txBody>
                    <a:bodyPr/>
                    <a:lstStyle/>
                    <a:p>
                      <a:pPr lvl="0" rtl="1">
                        <a:spcBef>
                          <a:spcPts val="0"/>
                        </a:spcBef>
                        <a:buSzPct val="25000"/>
                        <a:buNone/>
                      </a:pPr>
                      <a:r>
                        <a:rPr lang="x-none"/>
                        <a:t>יצוף במים</a:t>
                      </a:r>
                    </a:p>
                  </a:txBody>
                  <a:tcPr marL="91450" marR="91450" marT="45725" marB="45725"/>
                </a:tc>
                <a:tc>
                  <a:txBody>
                    <a:bodyPr/>
                    <a:lstStyle/>
                    <a:p>
                      <a:pPr lvl="0" rtl="1">
                        <a:spcBef>
                          <a:spcPts val="0"/>
                        </a:spcBef>
                        <a:buSzPct val="25000"/>
                        <a:buNone/>
                      </a:pPr>
                      <a:r>
                        <a:rPr lang="x-none"/>
                        <a:t>ישקע במים</a:t>
                      </a:r>
                    </a:p>
                  </a:txBody>
                  <a:tcPr marL="91450" marR="91450" marT="45725" marB="45725"/>
                </a:tc>
              </a:tr>
              <a:tr h="37085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7085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r h="370850">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c>
                  <a:txBody>
                    <a:bodyPr/>
                    <a:lstStyle/>
                    <a:p>
                      <a:pPr lvl="0">
                        <a:spcBef>
                          <a:spcPts val="0"/>
                        </a:spcBef>
                        <a:buNone/>
                      </a:pPr>
                      <a:endParaRPr/>
                    </a:p>
                  </a:txBody>
                  <a:tcPr marL="91425" marR="91425" marT="91425" marB="91425"/>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457200" y="-315912"/>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כיצד צפיפות החומרים וצורתם משפיעה על כושר הציפה</a:t>
            </a:r>
          </a:p>
        </p:txBody>
      </p:sp>
      <p:sp>
        <p:nvSpPr>
          <p:cNvPr id="395" name="Shape 395"/>
          <p:cNvSpPr txBox="1">
            <a:spLocks noGrp="1"/>
          </p:cNvSpPr>
          <p:nvPr>
            <p:ph type="body" idx="1"/>
          </p:nvPr>
        </p:nvSpPr>
        <p:spPr>
          <a:xfrm>
            <a:off x="107950" y="647700"/>
            <a:ext cx="903605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בכדי לחשב את כושר הציפה יש לחשב את הכוח השקול שפועל על הגוף שנמצא בנוזל.</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כלפי מטה פועל כוח הכבידה או משקל הגוף.</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כלפי מעלה פועל כוח העילוי שנקבע ע"י משקל הנוזל שהגוף דוחף כלפי מעלה. </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אם הכבידה יותר גדולה ממשקל המים שהגוף דוחה ,אז הגוף ישקע. כלומר הכוח השקול פונה כלפי מטה.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כאשר הצפיפות של החומר קטנה מצפיפות המים,</a:t>
            </a:r>
          </a:p>
          <a:p>
            <a:pPr marL="0" marR="0" lvl="0" indent="0" algn="r" rtl="1">
              <a:spcBef>
                <a:spcPts val="64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הגוף ישקע על נקודה שבה משקל המים שנדחפים למעלה יהיה שווה למשקל הגוף, יווצר מצב של שיווי משקל,</a:t>
            </a:r>
            <a:br>
              <a:rPr lang="x-none" sz="3200" b="0" i="0" u="none" strike="noStrike" cap="none">
                <a:solidFill>
                  <a:schemeClr val="dk1"/>
                </a:solidFill>
                <a:latin typeface="Calibri"/>
                <a:ea typeface="Calibri"/>
                <a:cs typeface="Calibri"/>
                <a:sym typeface="Calibri"/>
              </a:rPr>
            </a:br>
            <a:r>
              <a:rPr lang="x-none" sz="3200" b="0" i="0" u="none" strike="noStrike" cap="none">
                <a:solidFill>
                  <a:schemeClr val="dk1"/>
                </a:solidFill>
                <a:latin typeface="Calibri"/>
                <a:ea typeface="Calibri"/>
                <a:cs typeface="Calibri"/>
                <a:sym typeface="Calibri"/>
              </a:rPr>
              <a:t>כלומר הכוח השקול שווה אפס.</a:t>
            </a:r>
          </a:p>
          <a:p>
            <a:pPr marL="0" marR="0" lvl="0" indent="0" algn="r" rtl="1">
              <a:spcBef>
                <a:spcPts val="640"/>
              </a:spcBef>
              <a:buClr>
                <a:schemeClr val="dk1"/>
              </a:buClr>
              <a:buSzPct val="25000"/>
              <a:buFont typeface="Calibri"/>
              <a:buNone/>
            </a:pPr>
            <a:endParaRPr sz="3200" b="0" i="0" u="none" strike="noStrike" cap="none">
              <a:solidFill>
                <a:schemeClr val="dk1"/>
              </a:solidFill>
              <a:latin typeface="Calibri"/>
              <a:ea typeface="Calibri"/>
              <a:cs typeface="Calibri"/>
              <a:sym typeface="Calibri"/>
            </a:endParaRPr>
          </a:p>
        </p:txBody>
      </p:sp>
      <p:sp>
        <p:nvSpPr>
          <p:cNvPr id="396" name="Shape 396"/>
          <p:cNvSpPr/>
          <p:nvPr/>
        </p:nvSpPr>
        <p:spPr>
          <a:xfrm>
            <a:off x="42863" y="4043362"/>
            <a:ext cx="1223961" cy="288925"/>
          </a:xfrm>
          <a:prstGeom prst="trapezoid">
            <a:avLst>
              <a:gd name="adj" fmla="val 25000"/>
            </a:avLst>
          </a:prstGeom>
          <a:solidFill>
            <a:schemeClr val="accent1"/>
          </a:solidFill>
          <a:ln w="25400" cap="flat" cmpd="sng">
            <a:solidFill>
              <a:srgbClr val="395E8A"/>
            </a:solidFill>
            <a:prstDash val="solid"/>
            <a:round/>
            <a:headEnd type="none" w="med" len="med"/>
            <a:tailEnd type="none" w="med" len="med"/>
          </a:ln>
        </p:spPr>
        <p:txBody>
          <a:bodyPr lIns="91425" tIns="45700" rIns="91425" bIns="45700" anchor="ctr" anchorCtr="0">
            <a:noAutofit/>
          </a:bodyPr>
          <a:lstStyle/>
          <a:p>
            <a:pPr lvl="0">
              <a:spcBef>
                <a:spcPts val="0"/>
              </a:spcBef>
              <a:buNone/>
            </a:pPr>
            <a:endParaRPr/>
          </a:p>
        </p:txBody>
      </p:sp>
      <p:cxnSp>
        <p:nvCxnSpPr>
          <p:cNvPr id="397" name="Shape 397"/>
          <p:cNvCxnSpPr>
            <a:stCxn id="396" idx="0"/>
          </p:cNvCxnSpPr>
          <p:nvPr/>
        </p:nvCxnSpPr>
        <p:spPr>
          <a:xfrm rot="10800000">
            <a:off x="654843" y="3755962"/>
            <a:ext cx="0" cy="287400"/>
          </a:xfrm>
          <a:prstGeom prst="straightConnector1">
            <a:avLst/>
          </a:prstGeom>
          <a:noFill/>
          <a:ln w="9525" cap="flat" cmpd="sng">
            <a:solidFill>
              <a:srgbClr val="4A7DBB"/>
            </a:solidFill>
            <a:prstDash val="solid"/>
            <a:round/>
            <a:headEnd type="none" w="med" len="med"/>
            <a:tailEnd type="stealth" w="lg" len="lg"/>
          </a:ln>
        </p:spPr>
      </p:cxnSp>
      <p:cxnSp>
        <p:nvCxnSpPr>
          <p:cNvPr id="398" name="Shape 398"/>
          <p:cNvCxnSpPr/>
          <p:nvPr/>
        </p:nvCxnSpPr>
        <p:spPr>
          <a:xfrm>
            <a:off x="654050" y="4332287"/>
            <a:ext cx="0" cy="708024"/>
          </a:xfrm>
          <a:prstGeom prst="straightConnector1">
            <a:avLst/>
          </a:prstGeom>
          <a:noFill/>
          <a:ln w="9525" cap="flat" cmpd="sng">
            <a:solidFill>
              <a:srgbClr val="4A7DBB"/>
            </a:solidFill>
            <a:prstDash val="solid"/>
            <a:round/>
            <a:headEnd type="none" w="med" len="med"/>
            <a:tailEnd type="stealth" w="lg" len="lg"/>
          </a:ln>
        </p:spPr>
      </p:cxnSp>
      <p:sp>
        <p:nvSpPr>
          <p:cNvPr id="399" name="Shape 399"/>
          <p:cNvSpPr/>
          <p:nvPr/>
        </p:nvSpPr>
        <p:spPr>
          <a:xfrm>
            <a:off x="576262" y="5949950"/>
            <a:ext cx="576262" cy="358775"/>
          </a:xfrm>
          <a:prstGeom prst="trapezoid">
            <a:avLst>
              <a:gd name="adj" fmla="val 25000"/>
            </a:avLst>
          </a:prstGeom>
          <a:solidFill>
            <a:schemeClr val="accent1"/>
          </a:solidFill>
          <a:ln w="25400" cap="flat" cmpd="sng">
            <a:solidFill>
              <a:srgbClr val="395E8A"/>
            </a:solidFill>
            <a:prstDash val="solid"/>
            <a:round/>
            <a:headEnd type="none" w="med" len="med"/>
            <a:tailEnd type="none" w="med" len="med"/>
          </a:ln>
        </p:spPr>
        <p:txBody>
          <a:bodyPr lIns="91425" tIns="45700" rIns="91425" bIns="45700" anchor="ctr" anchorCtr="0">
            <a:noAutofit/>
          </a:bodyPr>
          <a:lstStyle/>
          <a:p>
            <a:pPr lvl="0">
              <a:spcBef>
                <a:spcPts val="0"/>
              </a:spcBef>
              <a:buNone/>
            </a:pPr>
            <a:endParaRPr/>
          </a:p>
        </p:txBody>
      </p:sp>
      <p:cxnSp>
        <p:nvCxnSpPr>
          <p:cNvPr id="400" name="Shape 400"/>
          <p:cNvCxnSpPr>
            <a:stCxn id="399" idx="0"/>
          </p:cNvCxnSpPr>
          <p:nvPr/>
        </p:nvCxnSpPr>
        <p:spPr>
          <a:xfrm rot="10800000">
            <a:off x="864393" y="5445050"/>
            <a:ext cx="0" cy="504900"/>
          </a:xfrm>
          <a:prstGeom prst="straightConnector1">
            <a:avLst/>
          </a:prstGeom>
          <a:noFill/>
          <a:ln w="9525" cap="flat" cmpd="sng">
            <a:solidFill>
              <a:srgbClr val="4A7DBB"/>
            </a:solidFill>
            <a:prstDash val="solid"/>
            <a:round/>
            <a:headEnd type="none" w="med" len="med"/>
            <a:tailEnd type="stealth" w="lg" len="lg"/>
          </a:ln>
        </p:spPr>
      </p:cxnSp>
      <p:cxnSp>
        <p:nvCxnSpPr>
          <p:cNvPr id="401" name="Shape 401"/>
          <p:cNvCxnSpPr>
            <a:stCxn id="399" idx="2"/>
          </p:cNvCxnSpPr>
          <p:nvPr/>
        </p:nvCxnSpPr>
        <p:spPr>
          <a:xfrm>
            <a:off x="864393" y="6308725"/>
            <a:ext cx="0" cy="433500"/>
          </a:xfrm>
          <a:prstGeom prst="straightConnector1">
            <a:avLst/>
          </a:prstGeom>
          <a:noFill/>
          <a:ln w="9525" cap="flat" cmpd="sng">
            <a:solidFill>
              <a:srgbClr val="4A7DBB"/>
            </a:solidFill>
            <a:prstDash val="solid"/>
            <a:round/>
            <a:headEnd type="none" w="med" len="med"/>
            <a:tailEnd type="stealth" w="lg" len="lg"/>
          </a:ln>
        </p:spPr>
      </p:cxn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Shape 406"/>
          <p:cNvSpPr txBox="1">
            <a:spLocks noGrp="1"/>
          </p:cNvSpPr>
          <p:nvPr>
            <p:ph type="title"/>
          </p:nvPr>
        </p:nvSpPr>
        <p:spPr>
          <a:xfrm>
            <a:off x="457200" y="-4587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כיצד צפיפות החומרים וצורתם משפיעה על כושר הציפה-המשך</a:t>
            </a:r>
          </a:p>
        </p:txBody>
      </p:sp>
      <p:sp>
        <p:nvSpPr>
          <p:cNvPr id="407" name="Shape 407"/>
          <p:cNvSpPr txBox="1">
            <a:spLocks noGrp="1"/>
          </p:cNvSpPr>
          <p:nvPr>
            <p:ph type="body" idx="1"/>
          </p:nvPr>
        </p:nvSpPr>
        <p:spPr>
          <a:xfrm>
            <a:off x="936625" y="404812"/>
            <a:ext cx="8229600" cy="4525961"/>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למשל: משקל של בול עץ מאורן הוא 100 גרם ונפחו 200 סמ"ק. כאשר שמים את בול העץ במים מחציתו שוקעת במים, כלומר בול העץ דוחף כלפי מעלה 100 סמ"ק מים שמסתם 100 גרם. כלומר כוח העילוי הוא של 1 ניוטון והמשקל הוא גם 1ניוטון. במצב זה יש ש"מ של כוחות והגוף צף במנוחה במים.(תזכורת- גוף שמסתו 100 גרם שוקל 1 ניוטון)</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נבדוק את הציפה בעזרת האנימציה:</a:t>
            </a:r>
            <a:r>
              <a:rPr lang="x-none" sz="2800" b="0" i="0" u="sng" strike="noStrike" cap="none">
                <a:solidFill>
                  <a:schemeClr val="hlink"/>
                </a:solidFill>
                <a:latin typeface="Calibri"/>
                <a:ea typeface="Calibri"/>
                <a:cs typeface="Calibri"/>
                <a:sym typeface="Calibri"/>
                <a:hlinkClick r:id="rId3"/>
              </a:rPr>
              <a:t>ציפת גופים</a:t>
            </a:r>
            <a:r>
              <a:rPr lang="x-none" sz="2800" b="0" i="0" u="sng" strike="noStrike" cap="none">
                <a:solidFill>
                  <a:schemeClr val="hlink"/>
                </a:solidFill>
                <a:latin typeface="Calibri"/>
                <a:ea typeface="Calibri"/>
                <a:cs typeface="Calibri"/>
                <a:sym typeface="Calibri"/>
                <a:hlinkClick r:id="rId3"/>
              </a:rPr>
              <a:t/>
            </a:r>
            <a:br>
              <a:rPr lang="x-none" sz="2800" b="0" i="0" u="sng" strike="noStrike" cap="none">
                <a:solidFill>
                  <a:schemeClr val="hlink"/>
                </a:solidFill>
                <a:latin typeface="Calibri"/>
                <a:ea typeface="Calibri"/>
                <a:cs typeface="Calibri"/>
                <a:sym typeface="Calibri"/>
                <a:hlinkClick r:id="rId3"/>
              </a:rPr>
            </a:br>
            <a:r>
              <a:rPr lang="x-none" sz="2800" b="0" i="0" u="none" strike="noStrike" cap="none">
                <a:solidFill>
                  <a:schemeClr val="dk1"/>
                </a:solidFill>
                <a:latin typeface="Calibri"/>
                <a:ea typeface="Calibri"/>
                <a:cs typeface="Calibri"/>
                <a:sym typeface="Calibri"/>
              </a:rPr>
              <a:t>הכנס את בול העץ למים. בדוק בכמה עלו מים?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האם משקל המים שנדחו שווים  למשקל בול העץ?</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תשובה: כן נדחו 5ליטר מים שמשקלם שווה למשקל העץ ולכן הכוח השקול שווה אפס.</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מה קורה כאשר משקיעים את בול העץ בתוך המים?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תשובה:(במצב זה כוח העילוי יותר גדול מכוח הכבידה)</a:t>
            </a:r>
            <a:br>
              <a:rPr lang="x-none" sz="2800" b="0" i="0" u="none" strike="noStrike" cap="none">
                <a:solidFill>
                  <a:schemeClr val="dk1"/>
                </a:solidFill>
                <a:latin typeface="Calibri"/>
                <a:ea typeface="Calibri"/>
                <a:cs typeface="Calibri"/>
                <a:sym typeface="Calibri"/>
              </a:rPr>
            </a:br>
            <a:endParaRPr lang="x-none" sz="28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07">
                                            <p:txEl>
                                              <p:pRg st="0" end="0"/>
                                            </p:txEl>
                                          </p:spTgt>
                                        </p:tgtEl>
                                        <p:attrNameLst>
                                          <p:attrName>style.visibility</p:attrName>
                                        </p:attrNameLst>
                                      </p:cBhvr>
                                      <p:to>
                                        <p:strVal val="visible"/>
                                      </p:to>
                                    </p:set>
                                    <p:anim calcmode="lin" valueType="num">
                                      <p:cBhvr additive="base">
                                        <p:cTn id="7" dur="500"/>
                                        <p:tgtEl>
                                          <p:spTgt spid="407">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407">
                                            <p:txEl>
                                              <p:pRg st="1" end="1"/>
                                            </p:txEl>
                                          </p:spTgt>
                                        </p:tgtEl>
                                        <p:attrNameLst>
                                          <p:attrName>style.visibility</p:attrName>
                                        </p:attrNameLst>
                                      </p:cBhvr>
                                      <p:to>
                                        <p:strVal val="visible"/>
                                      </p:to>
                                    </p:set>
                                    <p:anim calcmode="lin" valueType="num">
                                      <p:cBhvr additive="base">
                                        <p:cTn id="12" dur="500"/>
                                        <p:tgtEl>
                                          <p:spTgt spid="407">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407">
                                            <p:txEl>
                                              <p:pRg st="2" end="2"/>
                                            </p:txEl>
                                          </p:spTgt>
                                        </p:tgtEl>
                                        <p:attrNameLst>
                                          <p:attrName>style.visibility</p:attrName>
                                        </p:attrNameLst>
                                      </p:cBhvr>
                                      <p:to>
                                        <p:strVal val="visible"/>
                                      </p:to>
                                    </p:set>
                                    <p:anim calcmode="lin" valueType="num">
                                      <p:cBhvr additive="base">
                                        <p:cTn id="17" dur="500"/>
                                        <p:tgtEl>
                                          <p:spTgt spid="407">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407">
                                            <p:txEl>
                                              <p:pRg st="3" end="3"/>
                                            </p:txEl>
                                          </p:spTgt>
                                        </p:tgtEl>
                                        <p:attrNameLst>
                                          <p:attrName>style.visibility</p:attrName>
                                        </p:attrNameLst>
                                      </p:cBhvr>
                                      <p:to>
                                        <p:strVal val="visible"/>
                                      </p:to>
                                    </p:set>
                                    <p:anim calcmode="lin" valueType="num">
                                      <p:cBhvr additive="base">
                                        <p:cTn id="22" dur="500"/>
                                        <p:tgtEl>
                                          <p:spTgt spid="407">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407">
                                            <p:txEl>
                                              <p:pRg st="4" end="4"/>
                                            </p:txEl>
                                          </p:spTgt>
                                        </p:tgtEl>
                                        <p:attrNameLst>
                                          <p:attrName>style.visibility</p:attrName>
                                        </p:attrNameLst>
                                      </p:cBhvr>
                                      <p:to>
                                        <p:strVal val="visible"/>
                                      </p:to>
                                    </p:set>
                                    <p:anim calcmode="lin" valueType="num">
                                      <p:cBhvr additive="base">
                                        <p:cTn id="27" dur="500"/>
                                        <p:tgtEl>
                                          <p:spTgt spid="407">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407">
                                            <p:txEl>
                                              <p:pRg st="5" end="5"/>
                                            </p:txEl>
                                          </p:spTgt>
                                        </p:tgtEl>
                                        <p:attrNameLst>
                                          <p:attrName>style.visibility</p:attrName>
                                        </p:attrNameLst>
                                      </p:cBhvr>
                                      <p:to>
                                        <p:strVal val="visible"/>
                                      </p:to>
                                    </p:set>
                                    <p:anim calcmode="lin" valueType="num">
                                      <p:cBhvr additive="base">
                                        <p:cTn id="32" dur="500"/>
                                        <p:tgtEl>
                                          <p:spTgt spid="407">
                                            <p:txEl>
                                              <p:pRg st="5" end="5"/>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755650" y="-4587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לחץ אוויר- המשך</a:t>
            </a:r>
          </a:p>
        </p:txBody>
      </p:sp>
      <p:sp>
        <p:nvSpPr>
          <p:cNvPr id="113" name="Shape 113"/>
          <p:cNvSpPr txBox="1">
            <a:spLocks noGrp="1"/>
          </p:cNvSpPr>
          <p:nvPr>
            <p:ph type="body" idx="1"/>
          </p:nvPr>
        </p:nvSpPr>
        <p:spPr>
          <a:xfrm>
            <a:off x="125413" y="404812"/>
            <a:ext cx="8893175"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ניעזר באנימציה הבאה:</a:t>
            </a:r>
            <a:r>
              <a:rPr lang="x-none" sz="3200" b="0" i="0" u="sng" strike="noStrike" cap="none">
                <a:solidFill>
                  <a:schemeClr val="hlink"/>
                </a:solidFill>
                <a:latin typeface="Calibri"/>
                <a:ea typeface="Calibri"/>
                <a:cs typeface="Calibri"/>
                <a:sym typeface="Calibri"/>
                <a:hlinkClick r:id="rId3"/>
              </a:rPr>
              <a:t>שינויים בלחץ הגז</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הפעל את האנימציה ובדוק כיצד ניתן לשנות את לחץ הגז ע"י הגדלת מהירות הממוצעת  של החלקיקים.</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תשובה: חימום הגז גורם לעלייה בטמפרטורה, כפי שרואים במד הטמפרטורה ולהגדלת המהירות הממוצעת של החלקיקים ולהגדלת החלץ.</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בדוק כיצד הוספת מספר החלקיקים משפיע על הגדלת הלחץ.</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בדוק כיצד הקטנת הנפח משפיעה על הגדלת הלחץ.</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3">
                                            <p:txEl>
                                              <p:pRg st="0" end="0"/>
                                            </p:txEl>
                                          </p:spTgt>
                                        </p:tgtEl>
                                        <p:attrNameLst>
                                          <p:attrName>style.visibility</p:attrName>
                                        </p:attrNameLst>
                                      </p:cBhvr>
                                      <p:to>
                                        <p:strVal val="visible"/>
                                      </p:to>
                                    </p:set>
                                    <p:anim calcmode="lin" valueType="num">
                                      <p:cBhvr additive="base">
                                        <p:cTn id="7" dur="500"/>
                                        <p:tgtEl>
                                          <p:spTgt spid="113">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13">
                                            <p:txEl>
                                              <p:pRg st="1" end="1"/>
                                            </p:txEl>
                                          </p:spTgt>
                                        </p:tgtEl>
                                        <p:attrNameLst>
                                          <p:attrName>style.visibility</p:attrName>
                                        </p:attrNameLst>
                                      </p:cBhvr>
                                      <p:to>
                                        <p:strVal val="visible"/>
                                      </p:to>
                                    </p:set>
                                    <p:anim calcmode="lin" valueType="num">
                                      <p:cBhvr additive="base">
                                        <p:cTn id="12" dur="500"/>
                                        <p:tgtEl>
                                          <p:spTgt spid="113">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13">
                                            <p:txEl>
                                              <p:pRg st="2" end="2"/>
                                            </p:txEl>
                                          </p:spTgt>
                                        </p:tgtEl>
                                        <p:attrNameLst>
                                          <p:attrName>style.visibility</p:attrName>
                                        </p:attrNameLst>
                                      </p:cBhvr>
                                      <p:to>
                                        <p:strVal val="visible"/>
                                      </p:to>
                                    </p:set>
                                    <p:anim calcmode="lin" valueType="num">
                                      <p:cBhvr additive="base">
                                        <p:cTn id="17" dur="500"/>
                                        <p:tgtEl>
                                          <p:spTgt spid="113">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13">
                                            <p:txEl>
                                              <p:pRg st="3" end="3"/>
                                            </p:txEl>
                                          </p:spTgt>
                                        </p:tgtEl>
                                        <p:attrNameLst>
                                          <p:attrName>style.visibility</p:attrName>
                                        </p:attrNameLst>
                                      </p:cBhvr>
                                      <p:to>
                                        <p:strVal val="visible"/>
                                      </p:to>
                                    </p:set>
                                    <p:anim calcmode="lin" valueType="num">
                                      <p:cBhvr additive="base">
                                        <p:cTn id="22" dur="500"/>
                                        <p:tgtEl>
                                          <p:spTgt spid="113">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13">
                                            <p:txEl>
                                              <p:pRg st="4" end="4"/>
                                            </p:txEl>
                                          </p:spTgt>
                                        </p:tgtEl>
                                        <p:attrNameLst>
                                          <p:attrName>style.visibility</p:attrName>
                                        </p:attrNameLst>
                                      </p:cBhvr>
                                      <p:to>
                                        <p:strVal val="visible"/>
                                      </p:to>
                                    </p:set>
                                    <p:anim calcmode="lin" valueType="num">
                                      <p:cBhvr additive="base">
                                        <p:cTn id="27" dur="500"/>
                                        <p:tgtEl>
                                          <p:spTgt spid="113">
                                            <p:txEl>
                                              <p:pRg st="4" end="4"/>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Shape 412"/>
          <p:cNvSpPr txBox="1">
            <a:spLocks noGrp="1"/>
          </p:cNvSpPr>
          <p:nvPr>
            <p:ph type="title"/>
          </p:nvPr>
        </p:nvSpPr>
        <p:spPr>
          <a:xfrm>
            <a:off x="323850"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chemeClr val="dk1"/>
                </a:solidFill>
                <a:latin typeface="Calibri"/>
                <a:ea typeface="Calibri"/>
                <a:cs typeface="Calibri"/>
                <a:sym typeface="Calibri"/>
              </a:rPr>
              <a:t>כיצד צורת הגוף משפיעה על הציפה</a:t>
            </a:r>
          </a:p>
        </p:txBody>
      </p:sp>
      <p:sp>
        <p:nvSpPr>
          <p:cNvPr id="413" name="Shape 413"/>
          <p:cNvSpPr txBox="1">
            <a:spLocks noGrp="1"/>
          </p:cNvSpPr>
          <p:nvPr>
            <p:ph type="body" idx="1"/>
          </p:nvPr>
        </p:nvSpPr>
        <p:spPr>
          <a:xfrm>
            <a:off x="0" y="620712"/>
            <a:ext cx="9251950" cy="4525961"/>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נתון גוף שמסתו קבועה וצפיפותו גדולה משל הנוזל. על פי הכלל שראינו קודם הגוף אמור לשקוע. יש כאן בעיה הנדסית. מרבית האניות עשויות מברזל שצפיפותו גדולה מצפיפות המים ובכל זאת הן צפות. </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כיצד פתרו את הבעיה. אפשר להתקין מיכל אוויר.</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המהנדסים מצאו פתרון מקורי- נסו גם אתם להשיט סירה מאלומיניום שהצפיפות שלו 2.3גרם לסמ"ק (שמים גוש אלומיניום בתוך מים ורואים שהגוש שוקע).</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בנו סירה מנייר אלומיניום והכניסו לתוכה חפצים שונים. </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כיצד נסביר את הציפה של האלומיניום?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האלומיניום מתחיל לשקוע, אולם בגלל צורתו הוא דוחף את המים כלפי מעלה דבר שמפעיל כוח עילוי על הסירה. ככל שהוא שוקע יותר כוח העילוי גדל עד שנוצר ש"מ בין כוח העילוי לכוח כבידה.</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13">
                                            <p:txEl>
                                              <p:pRg st="0" end="0"/>
                                            </p:txEl>
                                          </p:spTgt>
                                        </p:tgtEl>
                                        <p:attrNameLst>
                                          <p:attrName>style.visibility</p:attrName>
                                        </p:attrNameLst>
                                      </p:cBhvr>
                                      <p:to>
                                        <p:strVal val="visible"/>
                                      </p:to>
                                    </p:set>
                                    <p:anim calcmode="lin" valueType="num">
                                      <p:cBhvr additive="base">
                                        <p:cTn id="7" dur="500"/>
                                        <p:tgtEl>
                                          <p:spTgt spid="413">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413">
                                            <p:txEl>
                                              <p:pRg st="1" end="1"/>
                                            </p:txEl>
                                          </p:spTgt>
                                        </p:tgtEl>
                                        <p:attrNameLst>
                                          <p:attrName>style.visibility</p:attrName>
                                        </p:attrNameLst>
                                      </p:cBhvr>
                                      <p:to>
                                        <p:strVal val="visible"/>
                                      </p:to>
                                    </p:set>
                                    <p:anim calcmode="lin" valueType="num">
                                      <p:cBhvr additive="base">
                                        <p:cTn id="12" dur="500"/>
                                        <p:tgtEl>
                                          <p:spTgt spid="413">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413">
                                            <p:txEl>
                                              <p:pRg st="2" end="2"/>
                                            </p:txEl>
                                          </p:spTgt>
                                        </p:tgtEl>
                                        <p:attrNameLst>
                                          <p:attrName>style.visibility</p:attrName>
                                        </p:attrNameLst>
                                      </p:cBhvr>
                                      <p:to>
                                        <p:strVal val="visible"/>
                                      </p:to>
                                    </p:set>
                                    <p:anim calcmode="lin" valueType="num">
                                      <p:cBhvr additive="base">
                                        <p:cTn id="17" dur="500"/>
                                        <p:tgtEl>
                                          <p:spTgt spid="413">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413">
                                            <p:txEl>
                                              <p:pRg st="3" end="3"/>
                                            </p:txEl>
                                          </p:spTgt>
                                        </p:tgtEl>
                                        <p:attrNameLst>
                                          <p:attrName>style.visibility</p:attrName>
                                        </p:attrNameLst>
                                      </p:cBhvr>
                                      <p:to>
                                        <p:strVal val="visible"/>
                                      </p:to>
                                    </p:set>
                                    <p:anim calcmode="lin" valueType="num">
                                      <p:cBhvr additive="base">
                                        <p:cTn id="22" dur="500"/>
                                        <p:tgtEl>
                                          <p:spTgt spid="413">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413">
                                            <p:txEl>
                                              <p:pRg st="4" end="4"/>
                                            </p:txEl>
                                          </p:spTgt>
                                        </p:tgtEl>
                                        <p:attrNameLst>
                                          <p:attrName>style.visibility</p:attrName>
                                        </p:attrNameLst>
                                      </p:cBhvr>
                                      <p:to>
                                        <p:strVal val="visible"/>
                                      </p:to>
                                    </p:set>
                                    <p:anim calcmode="lin" valueType="num">
                                      <p:cBhvr additive="base">
                                        <p:cTn id="27" dur="500"/>
                                        <p:tgtEl>
                                          <p:spTgt spid="413">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413">
                                            <p:txEl>
                                              <p:pRg st="5" end="5"/>
                                            </p:txEl>
                                          </p:spTgt>
                                        </p:tgtEl>
                                        <p:attrNameLst>
                                          <p:attrName>style.visibility</p:attrName>
                                        </p:attrNameLst>
                                      </p:cBhvr>
                                      <p:to>
                                        <p:strVal val="visible"/>
                                      </p:to>
                                    </p:set>
                                    <p:anim calcmode="lin" valueType="num">
                                      <p:cBhvr additive="base">
                                        <p:cTn id="32" dur="500"/>
                                        <p:tgtEl>
                                          <p:spTgt spid="413">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13">
                                            <p:txEl>
                                              <p:pRg st="6" end="6"/>
                                            </p:txEl>
                                          </p:spTgt>
                                        </p:tgtEl>
                                        <p:attrNameLst>
                                          <p:attrName>style.visibility</p:attrName>
                                        </p:attrNameLst>
                                      </p:cBhvr>
                                      <p:to>
                                        <p:strVal val="visible"/>
                                      </p:to>
                                    </p:set>
                                    <p:anim calcmode="lin" valueType="num">
                                      <p:cBhvr additive="base">
                                        <p:cTn id="37" dur="500"/>
                                        <p:tgtEl>
                                          <p:spTgt spid="413">
                                            <p:txEl>
                                              <p:pRg st="6" end="6"/>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413">
                                            <p:txEl>
                                              <p:pRg st="7" end="7"/>
                                            </p:txEl>
                                          </p:spTgt>
                                        </p:tgtEl>
                                        <p:attrNameLst>
                                          <p:attrName>style.visibility</p:attrName>
                                        </p:attrNameLst>
                                      </p:cBhvr>
                                      <p:to>
                                        <p:strVal val="visible"/>
                                      </p:to>
                                    </p:set>
                                    <p:anim calcmode="lin" valueType="num">
                                      <p:cBhvr additive="base">
                                        <p:cTn id="42" dur="500"/>
                                        <p:tgtEl>
                                          <p:spTgt spid="413">
                                            <p:txEl>
                                              <p:pRg st="7" end="7"/>
                                            </p:txEl>
                                          </p:spTgt>
                                        </p:tgtEl>
                                        <p:attrNameLst>
                                          <p:attrName>ppt_x</p:attrName>
                                        </p:attrNameLst>
                                      </p:cBhvr>
                                      <p:tavLst>
                                        <p:tav tm="0">
                                          <p:val>
                                            <p:strVal val="#ppt_x-1"/>
                                          </p:val>
                                        </p:tav>
                                        <p:tav tm="100000">
                                          <p:val>
                                            <p:strVal val="#ppt_x"/>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nodeType="clickEffect">
                                  <p:stCondLst>
                                    <p:cond delay="0"/>
                                  </p:stCondLst>
                                  <p:childTnLst>
                                    <p:set>
                                      <p:cBhvr>
                                        <p:cTn id="46" dur="1" fill="hold">
                                          <p:stCondLst>
                                            <p:cond delay="0"/>
                                          </p:stCondLst>
                                        </p:cTn>
                                        <p:tgtEl>
                                          <p:spTgt spid="413">
                                            <p:txEl>
                                              <p:pRg st="8" end="8"/>
                                            </p:txEl>
                                          </p:spTgt>
                                        </p:tgtEl>
                                        <p:attrNameLst>
                                          <p:attrName>style.visibility</p:attrName>
                                        </p:attrNameLst>
                                      </p:cBhvr>
                                      <p:to>
                                        <p:strVal val="visible"/>
                                      </p:to>
                                    </p:set>
                                    <p:anim calcmode="lin" valueType="num">
                                      <p:cBhvr additive="base">
                                        <p:cTn id="47" dur="500"/>
                                        <p:tgtEl>
                                          <p:spTgt spid="413">
                                            <p:txEl>
                                              <p:pRg st="8" end="8"/>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Shape 418"/>
          <p:cNvSpPr txBox="1">
            <a:spLocks noGrp="1"/>
          </p:cNvSpPr>
          <p:nvPr>
            <p:ph type="title"/>
          </p:nvPr>
        </p:nvSpPr>
        <p:spPr>
          <a:xfrm>
            <a:off x="457200" y="-315912"/>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600" b="0" i="0" u="none" strike="noStrike" cap="none">
                <a:solidFill>
                  <a:srgbClr val="FF0000"/>
                </a:solidFill>
                <a:latin typeface="Calibri"/>
                <a:ea typeface="Calibri"/>
                <a:cs typeface="Calibri"/>
                <a:sym typeface="Calibri"/>
              </a:rPr>
              <a:t>צוללן קרטזי</a:t>
            </a:r>
          </a:p>
        </p:txBody>
      </p:sp>
      <p:sp>
        <p:nvSpPr>
          <p:cNvPr id="419" name="Shape 419"/>
          <p:cNvSpPr txBox="1">
            <a:spLocks noGrp="1"/>
          </p:cNvSpPr>
          <p:nvPr>
            <p:ph type="body" idx="1"/>
          </p:nvPr>
        </p:nvSpPr>
        <p:spPr>
          <a:xfrm>
            <a:off x="95250" y="333375"/>
            <a:ext cx="9156699" cy="4525963"/>
          </a:xfrm>
          <a:prstGeom prst="rect">
            <a:avLst/>
          </a:prstGeom>
          <a:noFill/>
          <a:ln>
            <a:noFill/>
          </a:ln>
        </p:spPr>
        <p:txBody>
          <a:bodyPr lIns="91425" tIns="45700" rIns="91425" bIns="45700" anchor="t" anchorCtr="0">
            <a:noAutofit/>
          </a:bodyPr>
          <a:lstStyle/>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מכניסים מזלף מזכוכית לתוך בקבוק מים שסגור בפקק. </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איך אפשר לגרום למזלף לשקוע? הסבירו השערתכם.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תשובה: כאשר מתבוננים במזלף ניתן להבחין בבועת אוויר. כאשר לוחצים על הבקבוק הלחץ מועבר לכל חלקי הבקבוק, גם למזלף (בהתאם לחוק פאסקל).</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הלחץ גורם לאוויר בבועה של המזלף להידחס, כך שכמות מים שבמזלף גדלה ונפח האוויר בתוכו קטן.</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פעולה זו גורמת להגדלת המשקל של המזרק. מצד שני הלחץ גם גורם להתכווצות הגומיה של המזרק, כלומר להקטנת הנפח שלו.</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לסכום: המשקל גדל והנפח קטן, ולכן צפיפות גדלה ולכן הוא שוקע.(תזכורת: הצפיפות היא היחס בין משקל לנפח). כאשר משחררים את הלחץ הנפח של המזרק גדל ומשקלו קטן- כלומר הצפיפות נעשית קטנה, לכן הוא צף למעלה. </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Shape 424"/>
          <p:cNvSpPr txBox="1">
            <a:spLocks noGrp="1"/>
          </p:cNvSpPr>
          <p:nvPr>
            <p:ph type="title"/>
          </p:nvPr>
        </p:nvSpPr>
        <p:spPr>
          <a:xfrm>
            <a:off x="457200" y="-100013"/>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600" b="0" i="0" u="none" strike="noStrike" cap="none">
                <a:solidFill>
                  <a:schemeClr val="dk1"/>
                </a:solidFill>
                <a:latin typeface="Calibri"/>
                <a:ea typeface="Calibri"/>
                <a:cs typeface="Calibri"/>
                <a:sym typeface="Calibri"/>
              </a:rPr>
              <a:t>צוללן קרטזי- המשך</a:t>
            </a:r>
          </a:p>
        </p:txBody>
      </p:sp>
      <p:sp>
        <p:nvSpPr>
          <p:cNvPr id="425" name="Shape 425"/>
          <p:cNvSpPr txBox="1">
            <a:spLocks noGrp="1"/>
          </p:cNvSpPr>
          <p:nvPr>
            <p:ph type="body" idx="1"/>
          </p:nvPr>
        </p:nvSpPr>
        <p:spPr>
          <a:xfrm>
            <a:off x="107950" y="620712"/>
            <a:ext cx="8928100"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הערות:</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בחלק מהצוללות יש מיכל אוויר חיצוני שניתן לדחוס את האוויר בו בעזרת בוכנה, בדומה לדחיסת האוויר במזלף. פעולה זו גורמת לשקיעה.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 יש להתאים את משקל המזלף. אם הוא לא שוקע בלחיצה  יש ללפף סביבו חוט ברזל בכדי להגדיל את משקלו. </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במקום המזלף אפשר לשים שקית רוטב אטומה.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תחרות צלילה: הצוללן הקרטזי יכול לשמש כמדד לכוח שמפעיל האיש שלוחץ על הבקבוק. מכניסים לבקבוק מזלפים בעלי משקל סגולי שונה ביניהם, כאשר המטרה להטביע מזלפים רבים ככל האפשר.</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Shape 430"/>
          <p:cNvSpPr/>
          <p:nvPr/>
        </p:nvSpPr>
        <p:spPr>
          <a:xfrm>
            <a:off x="4419600" y="3276600"/>
            <a:ext cx="304799" cy="304799"/>
          </a:xfrm>
          <a:prstGeom prst="rect">
            <a:avLst/>
          </a:prstGeom>
          <a:noFill/>
          <a:ln>
            <a:noFill/>
          </a:ln>
        </p:spPr>
        <p:txBody>
          <a:bodyPr lIns="91425" tIns="45700" rIns="91425" bIns="45700" anchor="t" anchorCtr="0">
            <a:noAutofit/>
          </a:bodyPr>
          <a:lstStyle/>
          <a:p>
            <a:pPr lvl="0">
              <a:spcBef>
                <a:spcPts val="0"/>
              </a:spcBef>
              <a:buNone/>
            </a:pPr>
            <a:endParaRPr/>
          </a:p>
        </p:txBody>
      </p:sp>
      <p:sp>
        <p:nvSpPr>
          <p:cNvPr id="431" name="Shape 431"/>
          <p:cNvSpPr/>
          <p:nvPr/>
        </p:nvSpPr>
        <p:spPr>
          <a:xfrm>
            <a:off x="4419600" y="3276600"/>
            <a:ext cx="304799" cy="304799"/>
          </a:xfrm>
          <a:prstGeom prst="rect">
            <a:avLst/>
          </a:prstGeom>
          <a:noFill/>
          <a:ln>
            <a:noFill/>
          </a:ln>
        </p:spPr>
        <p:txBody>
          <a:bodyPr lIns="91425" tIns="45700" rIns="91425" bIns="45700" anchor="t" anchorCtr="0">
            <a:noAutofit/>
          </a:bodyPr>
          <a:lstStyle/>
          <a:p>
            <a:pPr lvl="0">
              <a:spcBef>
                <a:spcPts val="0"/>
              </a:spcBef>
              <a:buNone/>
            </a:pPr>
            <a:endParaRPr/>
          </a:p>
        </p:txBody>
      </p:sp>
      <p:sp>
        <p:nvSpPr>
          <p:cNvPr id="432" name="Shape 432"/>
          <p:cNvSpPr/>
          <p:nvPr/>
        </p:nvSpPr>
        <p:spPr>
          <a:xfrm>
            <a:off x="4419600" y="3276600"/>
            <a:ext cx="304799" cy="304799"/>
          </a:xfrm>
          <a:prstGeom prst="rect">
            <a:avLst/>
          </a:prstGeom>
          <a:noFill/>
          <a:ln>
            <a:noFill/>
          </a:ln>
        </p:spPr>
        <p:txBody>
          <a:bodyPr lIns="91425" tIns="45700" rIns="91425" bIns="45700" anchor="t" anchorCtr="0">
            <a:noAutofit/>
          </a:bodyPr>
          <a:lstStyle/>
          <a:p>
            <a:pPr lvl="0">
              <a:spcBef>
                <a:spcPts val="0"/>
              </a:spcBef>
              <a:buNone/>
            </a:pPr>
            <a:endParaRPr/>
          </a:p>
        </p:txBody>
      </p:sp>
      <p:pic>
        <p:nvPicPr>
          <p:cNvPr id="433" name="Shape 433"/>
          <p:cNvPicPr preferRelativeResize="0"/>
          <p:nvPr/>
        </p:nvPicPr>
        <p:blipFill>
          <a:blip r:embed="rId3">
            <a:alphaModFix/>
          </a:blip>
          <a:stretch>
            <a:fillRect/>
          </a:stretch>
        </p:blipFill>
        <p:spPr>
          <a:xfrm>
            <a:off x="2484438" y="1493837"/>
            <a:ext cx="4464050" cy="4464050"/>
          </a:xfrm>
          <a:prstGeom prst="rect">
            <a:avLst/>
          </a:prstGeom>
          <a:noFill/>
          <a:ln>
            <a:noFill/>
          </a:ln>
        </p:spPr>
      </p:pic>
      <p:sp>
        <p:nvSpPr>
          <p:cNvPr id="434" name="Shape 434"/>
          <p:cNvSpPr txBox="1"/>
          <p:nvPr/>
        </p:nvSpPr>
        <p:spPr>
          <a:xfrm>
            <a:off x="3924300" y="549275"/>
            <a:ext cx="4392612" cy="368299"/>
          </a:xfrm>
          <a:prstGeom prst="rect">
            <a:avLst/>
          </a:prstGeom>
          <a:noFill/>
          <a:ln>
            <a:noFill/>
          </a:ln>
        </p:spPr>
        <p:txBody>
          <a:bodyPr lIns="91425" tIns="45700" rIns="91425" bIns="45700" anchor="t" anchorCtr="0">
            <a:noAutofit/>
          </a:bodyPr>
          <a:lstStyle/>
          <a:p>
            <a:pPr marL="0" marR="0" lvl="0" indent="0" algn="r" rtl="1">
              <a:spcBef>
                <a:spcPts val="0"/>
              </a:spcBef>
              <a:buSzPct val="25000"/>
              <a:buNone/>
            </a:pPr>
            <a:r>
              <a:rPr lang="x-none" sz="1800" b="0" i="0" u="none" strike="noStrike" cap="none">
                <a:solidFill>
                  <a:schemeClr val="dk1"/>
                </a:solidFill>
                <a:latin typeface="Arial"/>
                <a:ea typeface="Arial"/>
                <a:cs typeface="Arial"/>
                <a:sym typeface="Arial"/>
              </a:rPr>
              <a:t>לקוח מתוך "מדצים צעירים" אורט</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Shape 439"/>
          <p:cNvSpPr txBox="1">
            <a:spLocks noGrp="1"/>
          </p:cNvSpPr>
          <p:nvPr>
            <p:ph type="title"/>
          </p:nvPr>
        </p:nvSpPr>
        <p:spPr>
          <a:xfrm>
            <a:off x="457200"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כוחות נוספים שפועלים במים</a:t>
            </a:r>
          </a:p>
        </p:txBody>
      </p:sp>
      <p:sp>
        <p:nvSpPr>
          <p:cNvPr id="440" name="Shape 440"/>
          <p:cNvSpPr txBox="1">
            <a:spLocks noGrp="1"/>
          </p:cNvSpPr>
          <p:nvPr>
            <p:ph type="body" idx="1"/>
          </p:nvPr>
        </p:nvSpPr>
        <p:spPr>
          <a:xfrm>
            <a:off x="539750" y="6921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1</a:t>
            </a:r>
            <a:r>
              <a:rPr lang="x-none" sz="2800" b="0" i="0" u="none" strike="noStrike" cap="none">
                <a:solidFill>
                  <a:schemeClr val="dk1"/>
                </a:solidFill>
                <a:latin typeface="Calibri"/>
                <a:ea typeface="Calibri"/>
                <a:cs typeface="Calibri"/>
                <a:sym typeface="Calibri"/>
              </a:rPr>
              <a:t>. מתח הפנים של המים. צפו בתופעות </a:t>
            </a:r>
            <a:br>
              <a:rPr lang="x-none" sz="2800" b="0" i="0" u="none" strike="noStrike" cap="none">
                <a:solidFill>
                  <a:schemeClr val="dk1"/>
                </a:solidFill>
                <a:latin typeface="Calibri"/>
                <a:ea typeface="Calibri"/>
                <a:cs typeface="Calibri"/>
                <a:sym typeface="Calibri"/>
              </a:rPr>
            </a:br>
            <a:r>
              <a:rPr lang="x-none" sz="2800" b="0" i="0" u="none" strike="noStrike" cap="none">
                <a:solidFill>
                  <a:schemeClr val="dk1"/>
                </a:solidFill>
                <a:latin typeface="Calibri"/>
                <a:ea typeface="Calibri"/>
                <a:cs typeface="Calibri"/>
                <a:sym typeface="Calibri"/>
              </a:rPr>
              <a:t>-מטפטפים טיפת מים על עלה של הצמח כובע נזיר.</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שמים צלחת על מגש רטוב ומרימים את הצלחת נסו להסביר את התופעות.</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הסבר- הכוחות שבין מולקולות המים יוצרים מבנה כדורי לטיפת המים בנוסף הכוחות גורמים לך שהמגש יתרומם עם הצלחת. כוח זה מכונה מתח הפנים של מים.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ניסוי לבדיקת עוצמת הפנים. מניחים בזהירות סכין גילוח על פני המים. הסכין יצוף עקב מתח הפנים.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כעת נשים על הסכין סיכות של שדכן קטן. נספר כמה סיכות אפשר לשים.</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כעת נוסיף טיפת סבון במים. מה יקרה לסכין?</a:t>
            </a:r>
          </a:p>
          <a:p>
            <a:pPr marL="342900" marR="0" lvl="0" indent="-342900" algn="r" rtl="1">
              <a:spcBef>
                <a:spcPts val="560"/>
              </a:spcBef>
              <a:buClr>
                <a:schemeClr val="dk1"/>
              </a:buClr>
              <a:buSzPct val="60714"/>
              <a:buFont typeface="Arial"/>
              <a:buChar char="●"/>
            </a:pPr>
            <a:r>
              <a:rPr lang="x-none" sz="2800" b="0" i="0" u="none" strike="noStrike" cap="none">
                <a:solidFill>
                  <a:schemeClr val="dk1"/>
                </a:solidFill>
                <a:latin typeface="Calibri"/>
                <a:ea typeface="Calibri"/>
                <a:cs typeface="Calibri"/>
                <a:sym typeface="Calibri"/>
              </a:rPr>
              <a:t>תשובה: הסכין תשקע עקב  הקטנת מתח פנים במי סבון.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40">
                                            <p:txEl>
                                              <p:pRg st="0" end="0"/>
                                            </p:txEl>
                                          </p:spTgt>
                                        </p:tgtEl>
                                        <p:attrNameLst>
                                          <p:attrName>style.visibility</p:attrName>
                                        </p:attrNameLst>
                                      </p:cBhvr>
                                      <p:to>
                                        <p:strVal val="visible"/>
                                      </p:to>
                                    </p:set>
                                    <p:anim calcmode="lin" valueType="num">
                                      <p:cBhvr additive="base">
                                        <p:cTn id="7" dur="500"/>
                                        <p:tgtEl>
                                          <p:spTgt spid="440">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440">
                                            <p:txEl>
                                              <p:pRg st="1" end="1"/>
                                            </p:txEl>
                                          </p:spTgt>
                                        </p:tgtEl>
                                        <p:attrNameLst>
                                          <p:attrName>style.visibility</p:attrName>
                                        </p:attrNameLst>
                                      </p:cBhvr>
                                      <p:to>
                                        <p:strVal val="visible"/>
                                      </p:to>
                                    </p:set>
                                    <p:anim calcmode="lin" valueType="num">
                                      <p:cBhvr additive="base">
                                        <p:cTn id="12" dur="500"/>
                                        <p:tgtEl>
                                          <p:spTgt spid="440">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440">
                                            <p:txEl>
                                              <p:pRg st="2" end="2"/>
                                            </p:txEl>
                                          </p:spTgt>
                                        </p:tgtEl>
                                        <p:attrNameLst>
                                          <p:attrName>style.visibility</p:attrName>
                                        </p:attrNameLst>
                                      </p:cBhvr>
                                      <p:to>
                                        <p:strVal val="visible"/>
                                      </p:to>
                                    </p:set>
                                    <p:anim calcmode="lin" valueType="num">
                                      <p:cBhvr additive="base">
                                        <p:cTn id="17" dur="500"/>
                                        <p:tgtEl>
                                          <p:spTgt spid="440">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440">
                                            <p:txEl>
                                              <p:pRg st="3" end="3"/>
                                            </p:txEl>
                                          </p:spTgt>
                                        </p:tgtEl>
                                        <p:attrNameLst>
                                          <p:attrName>style.visibility</p:attrName>
                                        </p:attrNameLst>
                                      </p:cBhvr>
                                      <p:to>
                                        <p:strVal val="visible"/>
                                      </p:to>
                                    </p:set>
                                    <p:anim calcmode="lin" valueType="num">
                                      <p:cBhvr additive="base">
                                        <p:cTn id="22" dur="500"/>
                                        <p:tgtEl>
                                          <p:spTgt spid="440">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440">
                                            <p:txEl>
                                              <p:pRg st="4" end="4"/>
                                            </p:txEl>
                                          </p:spTgt>
                                        </p:tgtEl>
                                        <p:attrNameLst>
                                          <p:attrName>style.visibility</p:attrName>
                                        </p:attrNameLst>
                                      </p:cBhvr>
                                      <p:to>
                                        <p:strVal val="visible"/>
                                      </p:to>
                                    </p:set>
                                    <p:anim calcmode="lin" valueType="num">
                                      <p:cBhvr additive="base">
                                        <p:cTn id="27" dur="500"/>
                                        <p:tgtEl>
                                          <p:spTgt spid="440">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440">
                                            <p:txEl>
                                              <p:pRg st="5" end="5"/>
                                            </p:txEl>
                                          </p:spTgt>
                                        </p:tgtEl>
                                        <p:attrNameLst>
                                          <p:attrName>style.visibility</p:attrName>
                                        </p:attrNameLst>
                                      </p:cBhvr>
                                      <p:to>
                                        <p:strVal val="visible"/>
                                      </p:to>
                                    </p:set>
                                    <p:anim calcmode="lin" valueType="num">
                                      <p:cBhvr additive="base">
                                        <p:cTn id="32" dur="500"/>
                                        <p:tgtEl>
                                          <p:spTgt spid="440">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440">
                                            <p:txEl>
                                              <p:pRg st="6" end="6"/>
                                            </p:txEl>
                                          </p:spTgt>
                                        </p:tgtEl>
                                        <p:attrNameLst>
                                          <p:attrName>style.visibility</p:attrName>
                                        </p:attrNameLst>
                                      </p:cBhvr>
                                      <p:to>
                                        <p:strVal val="visible"/>
                                      </p:to>
                                    </p:set>
                                    <p:anim calcmode="lin" valueType="num">
                                      <p:cBhvr additive="base">
                                        <p:cTn id="37" dur="500"/>
                                        <p:tgtEl>
                                          <p:spTgt spid="440">
                                            <p:txEl>
                                              <p:pRg st="6" end="6"/>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title"/>
          </p:nvPr>
        </p:nvSpPr>
        <p:spPr>
          <a:xfrm>
            <a:off x="457200" y="-387350"/>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2. כוח הנימיות של המים.</a:t>
            </a:r>
          </a:p>
        </p:txBody>
      </p:sp>
      <p:sp>
        <p:nvSpPr>
          <p:cNvPr id="446" name="Shape 446"/>
          <p:cNvSpPr txBox="1">
            <a:spLocks noGrp="1"/>
          </p:cNvSpPr>
          <p:nvPr>
            <p:ph type="body" idx="1"/>
          </p:nvPr>
        </p:nvSpPr>
        <p:spPr>
          <a:xfrm>
            <a:off x="319087" y="620712"/>
            <a:ext cx="8505824"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העצים קולטים את המים החיוניים לחיים דרך השורשים והמים מגיעים עד לצמרת העץ. עליית המים נעשית בעזרת כוח הנימיות.</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נדגים את תופעת הנימיות בעזרת צינורית דקה.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ככל שהצינור יותר דק המים יעלו יותר גבוה.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תופעה זו נוצרת עקב כוחות משיכה בין הצינור לבין המים וגם עקב הכוחות שבין מולקולות המים. הגורם שמגביל את גובה המים הוא כוח הכבידה.</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שאלה: מה יקרה לגובה המים אם נשים סבון במים?</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תשובה: מתח הפנים יקטן ועמוד המים "יקרע" בגובה נמוך יותר</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title"/>
          </p:nvPr>
        </p:nvSpPr>
        <p:spPr>
          <a:xfrm>
            <a:off x="457200"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ציפה בתוך גז.</a:t>
            </a:r>
          </a:p>
        </p:txBody>
      </p:sp>
      <p:sp>
        <p:nvSpPr>
          <p:cNvPr id="452" name="Shape 452"/>
          <p:cNvSpPr txBox="1">
            <a:spLocks noGrp="1"/>
          </p:cNvSpPr>
          <p:nvPr>
            <p:ph type="body" idx="1"/>
          </p:nvPr>
        </p:nvSpPr>
        <p:spPr>
          <a:xfrm>
            <a:off x="684212" y="69215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ציפה של כדור פורח. עיקרון הפעולה הוא חימום של אוויר שגורם לתנועה מהירה של חלקיקים כך שחלקם יוצאים מחוץ לבלון. בתוך הבלון נותר אוויר שצפיפותו יותר נמוכה מהאוויר החיצוני, דבר שיוצר ציפה-ממש כמו בנוזל. </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בניית כדור פורח- מכינים כדור פורח מנייר דק.</a:t>
            </a:r>
          </a:p>
          <a:p>
            <a:pPr marL="0" marR="0" lvl="0" indent="0" algn="r" rtl="1">
              <a:spcBef>
                <a:spcPts val="64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את הכדור פורח מחממים בעזרת שרוול מנייר אלומיניום שמונח מעל גזיה קטנה. יש להצמיד את הפתח של הכדור פורח לנייר האלומיניום.</a:t>
            </a:r>
          </a:p>
          <a:p>
            <a:pPr marL="0" marR="0" lvl="0" indent="0" algn="r" rtl="1">
              <a:spcBef>
                <a:spcPts val="640"/>
              </a:spcBef>
              <a:buClr>
                <a:schemeClr val="dk1"/>
              </a:buClr>
              <a:buSzPct val="25000"/>
              <a:buFont typeface="Calibri"/>
              <a:buNone/>
            </a:pPr>
            <a:r>
              <a:rPr lang="x-none" sz="3200" b="0" i="0" u="sng" strike="noStrike" cap="none">
                <a:solidFill>
                  <a:schemeClr val="hlink"/>
                </a:solidFill>
                <a:latin typeface="Calibri"/>
                <a:ea typeface="Calibri"/>
                <a:cs typeface="Calibri"/>
                <a:sym typeface="Calibri"/>
                <a:hlinkClick r:id="rId3"/>
              </a:rPr>
              <a:t>סרטון הדגמה</a:t>
            </a:r>
          </a:p>
          <a:p>
            <a:pPr marL="0" marR="0" lvl="0" indent="0" algn="r" rtl="1">
              <a:spcBef>
                <a:spcPts val="640"/>
              </a:spcBef>
              <a:buClr>
                <a:schemeClr val="dk1"/>
              </a:buClr>
              <a:buSzPct val="25000"/>
              <a:buFont typeface="Calibri"/>
              <a:buNone/>
            </a:pPr>
            <a:r>
              <a:rPr lang="x-none" sz="3200" b="0" i="0" u="none" strike="noStrike" cap="none">
                <a:solidFill>
                  <a:schemeClr val="dk1"/>
                </a:solidFill>
                <a:latin typeface="Calibri"/>
                <a:ea typeface="Calibri"/>
                <a:cs typeface="Calibri"/>
                <a:sym typeface="Calibri"/>
              </a:rPr>
              <a:t>ראה תצלום בעמוד הבא.</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4400" b="0" i="0" u="none" strike="noStrike" cap="none">
                <a:solidFill>
                  <a:schemeClr val="dk1"/>
                </a:solidFill>
                <a:latin typeface="Calibri"/>
                <a:ea typeface="Calibri"/>
                <a:cs typeface="Calibri"/>
                <a:sym typeface="Calibri"/>
              </a:rPr>
              <a:t>ציפה בתוך גז</a:t>
            </a:r>
          </a:p>
        </p:txBody>
      </p:sp>
      <p:sp>
        <p:nvSpPr>
          <p:cNvPr id="458" name="Shape 45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sng" strike="noStrike" cap="none">
                <a:solidFill>
                  <a:schemeClr val="hlink"/>
                </a:solidFill>
                <a:latin typeface="Calibri"/>
                <a:ea typeface="Calibri"/>
                <a:cs typeface="Calibri"/>
                <a:sym typeface="Calibri"/>
                <a:hlinkClick r:id="rId3"/>
              </a:rPr>
              <a:t>סרטון שמדגים ציפה בתוך גז כבד</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איזה שאלות עולות בעקבות התופעה בסרטון</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בדומה לכדור פורח שצפיפות האוויר הנמוכה ביחס לסביבה מאפשרת ציפה, גם בסרטון הסירה צפה בתוך גז שצפיפותו יותר גדולה משל האוויר.</a:t>
            </a:r>
          </a:p>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גם במקרה זה, כמו בציפה בנוזל, אפשר למלא את הסירה בגז כבד וע"י כך הסירה שוקעת.</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107950" y="-100013"/>
            <a:ext cx="91440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600" b="0" i="0" u="none" strike="noStrike" cap="none">
                <a:solidFill>
                  <a:schemeClr val="dk1"/>
                </a:solidFill>
                <a:latin typeface="Calibri"/>
                <a:ea typeface="Calibri"/>
                <a:cs typeface="Calibri"/>
                <a:sym typeface="Calibri"/>
              </a:rPr>
              <a:t>הגדלת נפח של כלי אטום מקטינה את הלחץ בכלי</a:t>
            </a:r>
          </a:p>
        </p:txBody>
      </p:sp>
      <p:sp>
        <p:nvSpPr>
          <p:cNvPr id="119" name="Shape 119"/>
          <p:cNvSpPr txBox="1">
            <a:spLocks noGrp="1"/>
          </p:cNvSpPr>
          <p:nvPr>
            <p:ph type="body" idx="1"/>
          </p:nvPr>
        </p:nvSpPr>
        <p:spPr>
          <a:xfrm>
            <a:off x="0" y="981075"/>
            <a:ext cx="8840787"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Arial"/>
              <a:buChar char="●"/>
            </a:pPr>
            <a:r>
              <a:rPr lang="x-none" sz="3200" b="0" i="0" u="none" strike="noStrike" cap="none">
                <a:solidFill>
                  <a:schemeClr val="dk1"/>
                </a:solidFill>
                <a:latin typeface="Calibri"/>
                <a:ea typeface="Calibri"/>
                <a:cs typeface="Calibri"/>
                <a:sym typeface="Calibri"/>
              </a:rPr>
              <a:t>סותמים פיה של מזרק ומושכים את הבוכנה. מיד נחוש את הלחץ הנמוך שנוצר במזרק עקב הגדלת הנפח שלו, יחסית ללחץ האוויר החיצוני. הפרש הלחצים דוחס את העור של האצבע לתוך המזרק.</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lvl="0">
              <a:spcBef>
                <a:spcPts val="0"/>
              </a:spcBef>
              <a:buNone/>
            </a:pPr>
            <a:endParaRPr/>
          </a:p>
        </p:txBody>
      </p:sp>
      <p:sp>
        <p:nvSpPr>
          <p:cNvPr id="125" name="Shape 125"/>
          <p:cNvSpPr txBox="1">
            <a:spLocks noGrp="1"/>
          </p:cNvSpPr>
          <p:nvPr>
            <p:ph type="body" idx="1"/>
          </p:nvPr>
        </p:nvSpPr>
        <p:spPr>
          <a:xfrm>
            <a:off x="539750" y="0"/>
            <a:ext cx="8229600" cy="4525963"/>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a:p>
            <a:pPr marL="342900" marR="0" lvl="0" indent="-342900" algn="r" rtl="1">
              <a:spcBef>
                <a:spcPts val="560"/>
              </a:spcBef>
              <a:buClr>
                <a:schemeClr val="dk1"/>
              </a:buClr>
              <a:buSzPct val="65384"/>
              <a:buFont typeface="Arial"/>
              <a:buChar char="●"/>
            </a:pPr>
            <a:r>
              <a:rPr lang="x-none" sz="2600" b="0" i="0" u="none" strike="noStrike" cap="none">
                <a:solidFill>
                  <a:srgbClr val="FF0000"/>
                </a:solidFill>
                <a:latin typeface="Calibri"/>
                <a:ea typeface="Calibri"/>
                <a:cs typeface="Calibri"/>
                <a:sym typeface="Calibri"/>
              </a:rPr>
              <a:t>תופעות שקשורות להפרשי לחצי בין שתי סביבות.</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ניסוי להדגמה1- מכניסים בלון לתוך בקבוק פלסטיק ואת הפיה של הבלון משחילים על פיית הבקבוק. מחוררים את תחתית הבקבוק. נותנים לילד הראשון  לנפח את הבקבוק כאשר החור סתום והילד השני ינפח את הבלון כאשר החור פתוח. ( כאשר החור סתום הניפוח מגדיל את הלחץ בתוך הבקבוק כך שקשה יותר להמשיך ולנפח את הבלון).</a:t>
            </a:r>
          </a:p>
          <a:p>
            <a:pPr marL="342900" marR="0" lvl="0" indent="-342900" algn="r" rtl="1">
              <a:spcBef>
                <a:spcPts val="560"/>
              </a:spcBef>
              <a:buClr>
                <a:schemeClr val="dk1"/>
              </a:buClr>
              <a:buSzPct val="65384"/>
              <a:buFont typeface="Arial"/>
              <a:buChar char="●"/>
            </a:pPr>
            <a:r>
              <a:rPr lang="x-none" sz="2600" b="0" i="0" u="none" strike="noStrike" cap="none">
                <a:solidFill>
                  <a:schemeClr val="dk1"/>
                </a:solidFill>
                <a:latin typeface="Calibri"/>
                <a:ea typeface="Calibri"/>
                <a:cs typeface="Calibri"/>
                <a:sym typeface="Calibri"/>
              </a:rPr>
              <a:t>ניסוי הדגמה 2-סוגרים פיית בלון כאשר היא </a:t>
            </a:r>
            <a:r>
              <a:rPr lang="x-none" sz="2600" b="1" i="0" u="sng" strike="noStrike" cap="none">
                <a:solidFill>
                  <a:schemeClr val="dk1"/>
                </a:solidFill>
                <a:latin typeface="Calibri"/>
                <a:ea typeface="Calibri"/>
                <a:cs typeface="Calibri"/>
                <a:sym typeface="Calibri"/>
              </a:rPr>
              <a:t>לא  מנופח</a:t>
            </a:r>
            <a:r>
              <a:rPr lang="x-none" sz="2600" b="0" i="0" u="none" strike="noStrike" cap="none">
                <a:solidFill>
                  <a:schemeClr val="dk1"/>
                </a:solidFill>
                <a:latin typeface="Calibri"/>
                <a:ea typeface="Calibri"/>
                <a:cs typeface="Calibri"/>
                <a:sym typeface="Calibri"/>
              </a:rPr>
              <a:t> ומניחים אותו בתוך תא שיוצר תת לחץ (את תת הלחץ יוצרים בעזרת משאבת ואקום). מה יקרה לבלון כאשר ניצור תת לחץ? </a:t>
            </a:r>
          </a:p>
        </p:txBody>
      </p:sp>
      <p:sp>
        <p:nvSpPr>
          <p:cNvPr id="126" name="Shape 126"/>
          <p:cNvSpPr txBox="1"/>
          <p:nvPr/>
        </p:nvSpPr>
        <p:spPr>
          <a:xfrm>
            <a:off x="323850" y="3933825"/>
            <a:ext cx="8569325" cy="4413249"/>
          </a:xfrm>
          <a:prstGeom prst="rect">
            <a:avLst/>
          </a:prstGeom>
          <a:noFill/>
          <a:ln>
            <a:noFill/>
          </a:ln>
        </p:spPr>
        <p:txBody>
          <a:bodyPr lIns="91425" tIns="45700" rIns="91425" bIns="45700" anchor="t" anchorCtr="0">
            <a:noAutofit/>
          </a:bodyPr>
          <a:lstStyle/>
          <a:p>
            <a:pPr marL="0" marR="0" lvl="0" indent="0" algn="r" rtl="1">
              <a:spcBef>
                <a:spcPts val="360"/>
              </a:spcBef>
              <a:buClr>
                <a:schemeClr val="dk1"/>
              </a:buClr>
              <a:buFont typeface="Arial"/>
              <a:buNone/>
            </a:pPr>
            <a:endParaRPr sz="1800" b="0" i="0" u="none" strike="noStrike" cap="none">
              <a:solidFill>
                <a:schemeClr val="dk1"/>
              </a:solidFill>
              <a:latin typeface="Arial"/>
              <a:ea typeface="Arial"/>
              <a:cs typeface="Arial"/>
              <a:sym typeface="Arial"/>
            </a:endParaRPr>
          </a:p>
          <a:p>
            <a:pPr marL="0" marR="0" lvl="0" indent="0" algn="r" rtl="1">
              <a:spcBef>
                <a:spcPts val="360"/>
              </a:spcBef>
              <a:buClr>
                <a:schemeClr val="dk1"/>
              </a:buClr>
              <a:buFont typeface="Arial"/>
              <a:buNone/>
            </a:pPr>
            <a:endParaRPr sz="1800" b="0" i="0" u="none" strike="noStrike" cap="none">
              <a:solidFill>
                <a:schemeClr val="dk1"/>
              </a:solidFill>
              <a:latin typeface="Arial"/>
              <a:ea typeface="Arial"/>
              <a:cs typeface="Arial"/>
              <a:sym typeface="Arial"/>
            </a:endParaRPr>
          </a:p>
          <a:p>
            <a:pPr marL="0" marR="0" lvl="0" indent="0" algn="r" rtl="1">
              <a:spcBef>
                <a:spcPts val="360"/>
              </a:spcBef>
              <a:buClr>
                <a:schemeClr val="dk1"/>
              </a:buClr>
              <a:buFont typeface="Arial"/>
              <a:buNone/>
            </a:pPr>
            <a:endParaRPr sz="1800" b="0" i="0" u="none" strike="noStrike" cap="none">
              <a:solidFill>
                <a:schemeClr val="dk1"/>
              </a:solidFill>
              <a:latin typeface="Arial"/>
              <a:ea typeface="Arial"/>
              <a:cs typeface="Arial"/>
              <a:sym typeface="Arial"/>
            </a:endParaRPr>
          </a:p>
          <a:p>
            <a:pPr marL="0" marR="0" lvl="0" indent="0" algn="r" rtl="1">
              <a:spcBef>
                <a:spcPts val="360"/>
              </a:spcBef>
              <a:buClr>
                <a:schemeClr val="dk1"/>
              </a:buClr>
              <a:buFont typeface="Arial"/>
              <a:buNone/>
            </a:pPr>
            <a:endParaRPr sz="1800" b="0" i="0" u="none" strike="noStrike" cap="none">
              <a:solidFill>
                <a:schemeClr val="dk1"/>
              </a:solidFill>
              <a:latin typeface="Arial"/>
              <a:ea typeface="Arial"/>
              <a:cs typeface="Arial"/>
              <a:sym typeface="Arial"/>
            </a:endParaRPr>
          </a:p>
          <a:p>
            <a:pPr marL="0" marR="0" lvl="0" indent="0" algn="r" rtl="1">
              <a:spcBef>
                <a:spcPts val="480"/>
              </a:spcBef>
              <a:buClr>
                <a:schemeClr val="dk1"/>
              </a:buClr>
              <a:buSzPct val="60416"/>
              <a:buFont typeface="Arial"/>
              <a:buChar char="●"/>
            </a:pPr>
            <a:r>
              <a:rPr lang="x-none" sz="2400" b="0" i="0" u="none" strike="noStrike" cap="none">
                <a:solidFill>
                  <a:srgbClr val="CC0000"/>
                </a:solidFill>
                <a:latin typeface="Arial"/>
                <a:ea typeface="Arial"/>
                <a:cs typeface="Arial"/>
                <a:sym typeface="Arial"/>
              </a:rPr>
              <a:t>הבלון יתנפח כאשר ייוצר לחץ נמוך מחוץ לבלון בתוך התא,  מכיוון שבתוך הבלון נותר לחץ אטמוספרי למרות שיש בו מעט אוויר, ולחץ זה גבוה מהלחץ שנוצר בתוך התא.</a:t>
            </a:r>
          </a:p>
          <a:p>
            <a:pPr marL="0" marR="0" lvl="0" indent="0" algn="r" rtl="1">
              <a:spcBef>
                <a:spcPts val="360"/>
              </a:spcBef>
              <a:buClr>
                <a:schemeClr val="dk1"/>
              </a:buClr>
              <a:buFont typeface="Arial"/>
              <a:buNone/>
            </a:pPr>
            <a:endParaRPr sz="1800" b="0" i="0" u="none" strike="noStrike" cap="none">
              <a:solidFill>
                <a:schemeClr val="dk1"/>
              </a:solidFill>
              <a:latin typeface="Arial"/>
              <a:ea typeface="Arial"/>
              <a:cs typeface="Arial"/>
              <a:sym typeface="Arial"/>
            </a:endParaRPr>
          </a:p>
          <a:p>
            <a:pPr marL="0" marR="0" lvl="0" indent="0" algn="r" rtl="1">
              <a:spcBef>
                <a:spcPts val="360"/>
              </a:spcBef>
              <a:buClr>
                <a:schemeClr val="dk1"/>
              </a:buClr>
              <a:buFont typeface="Arial"/>
              <a:buNone/>
            </a:pPr>
            <a:endParaRPr sz="1800" b="0" i="0" u="none" strike="noStrike" cap="none">
              <a:solidFill>
                <a:schemeClr val="dk1"/>
              </a:solidFill>
              <a:latin typeface="Arial"/>
              <a:ea typeface="Arial"/>
              <a:cs typeface="Arial"/>
              <a:sym typeface="Arial"/>
            </a:endParaRPr>
          </a:p>
          <a:p>
            <a:pPr marL="0" marR="0" lvl="0" indent="0" algn="r" rtl="1">
              <a:spcBef>
                <a:spcPts val="900"/>
              </a:spcBef>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107950" y="-171450"/>
            <a:ext cx="9036050" cy="1143000"/>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3600" b="0" i="0" u="none" strike="noStrike" cap="none">
                <a:solidFill>
                  <a:srgbClr val="FF0000"/>
                </a:solidFill>
                <a:latin typeface="Calibri"/>
                <a:ea typeface="Calibri"/>
                <a:cs typeface="Calibri"/>
                <a:sym typeface="Calibri"/>
              </a:rPr>
              <a:t>תופעות שקשורות להפרש הלחצים בין 2 סביבות-</a:t>
            </a:r>
            <a:r>
              <a:rPr lang="x-none" sz="3600" b="0" i="0" u="none" strike="noStrike" cap="none">
                <a:solidFill>
                  <a:schemeClr val="dk1"/>
                </a:solidFill>
                <a:latin typeface="Calibri"/>
                <a:ea typeface="Calibri"/>
                <a:cs typeface="Calibri"/>
                <a:sym typeface="Calibri"/>
              </a:rPr>
              <a:t> ניסוי 3 </a:t>
            </a:r>
          </a:p>
        </p:txBody>
      </p:sp>
      <p:sp>
        <p:nvSpPr>
          <p:cNvPr id="132" name="Shape 132"/>
          <p:cNvSpPr txBox="1">
            <a:spLocks noGrp="1"/>
          </p:cNvSpPr>
          <p:nvPr>
            <p:ph type="body" idx="1"/>
          </p:nvPr>
        </p:nvSpPr>
        <p:spPr>
          <a:xfrm>
            <a:off x="0" y="620712"/>
            <a:ext cx="9144000"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.שאלה: האם בלון יכול להישאר מנופח כאשר הפתח שלו פתוח לחלוטין?</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 מלבישים את הבלון על פיית בקבוק פלסטיק. מחוררים את תחתית הבקבוק. מנפחים את הבלון בעזרת הפה כאשר החור פתוח. כאשר הבלון מנופח סותמים את החור ומרחיקים את הפה מהבלון. הבלון נשאר מנופח.</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הסבר: כאשר הבלון מנופח סותמים את החור. בשלב ראשון הבלון מתכווץ מעט כיוון שהלחץ שמופעל כלפי פנים יותר גדול מהלחץ בצד השני. במצב זה נוצר לחץ יותר נמוך בחלק התחתון של הבקבוק כיוון הגדלת נפח של כלי אטום מקטינה את החלץ. וכיוון שהלחץ החיצוני יותר גבוה הבלון ישאר מנופח.</a:t>
            </a:r>
            <a:r>
              <a:rPr lang="x-none" sz="2700" b="0" i="0" u="sng" strike="noStrike" cap="none">
                <a:solidFill>
                  <a:schemeClr val="hlink"/>
                </a:solidFill>
                <a:latin typeface="Calibri"/>
                <a:ea typeface="Calibri"/>
                <a:cs typeface="Calibri"/>
                <a:sym typeface="Calibri"/>
                <a:hlinkClick r:id="rId3"/>
              </a:rPr>
              <a:t> סרטון הדגמה</a:t>
            </a:r>
            <a:r>
              <a:rPr lang="x-none" sz="2700" b="0" i="0" u="none" strike="noStrike" cap="none">
                <a:solidFill>
                  <a:schemeClr val="dk1"/>
                </a:solidFill>
                <a:latin typeface="Calibri"/>
                <a:ea typeface="Calibri"/>
                <a:cs typeface="Calibri"/>
                <a:sym typeface="Calibri"/>
              </a:rPr>
              <a:t>.</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2">
                                            <p:txEl>
                                              <p:pRg st="0" end="0"/>
                                            </p:txEl>
                                          </p:spTgt>
                                        </p:tgtEl>
                                        <p:attrNameLst>
                                          <p:attrName>style.visibility</p:attrName>
                                        </p:attrNameLst>
                                      </p:cBhvr>
                                      <p:to>
                                        <p:strVal val="visible"/>
                                      </p:to>
                                    </p:set>
                                    <p:anim calcmode="lin" valueType="num">
                                      <p:cBhvr additive="base">
                                        <p:cTn id="7" dur="500"/>
                                        <p:tgtEl>
                                          <p:spTgt spid="132">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32">
                                            <p:txEl>
                                              <p:pRg st="1" end="1"/>
                                            </p:txEl>
                                          </p:spTgt>
                                        </p:tgtEl>
                                        <p:attrNameLst>
                                          <p:attrName>style.visibility</p:attrName>
                                        </p:attrNameLst>
                                      </p:cBhvr>
                                      <p:to>
                                        <p:strVal val="visible"/>
                                      </p:to>
                                    </p:set>
                                    <p:anim calcmode="lin" valueType="num">
                                      <p:cBhvr additive="base">
                                        <p:cTn id="12" dur="500"/>
                                        <p:tgtEl>
                                          <p:spTgt spid="132">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32">
                                            <p:txEl>
                                              <p:pRg st="2" end="2"/>
                                            </p:txEl>
                                          </p:spTgt>
                                        </p:tgtEl>
                                        <p:attrNameLst>
                                          <p:attrName>style.visibility</p:attrName>
                                        </p:attrNameLst>
                                      </p:cBhvr>
                                      <p:to>
                                        <p:strVal val="visible"/>
                                      </p:to>
                                    </p:set>
                                    <p:anim calcmode="lin" valueType="num">
                                      <p:cBhvr additive="base">
                                        <p:cTn id="17" dur="500"/>
                                        <p:tgtEl>
                                          <p:spTgt spid="132">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32">
                                            <p:txEl>
                                              <p:pRg st="3" end="3"/>
                                            </p:txEl>
                                          </p:spTgt>
                                        </p:tgtEl>
                                        <p:attrNameLst>
                                          <p:attrName>style.visibility</p:attrName>
                                        </p:attrNameLst>
                                      </p:cBhvr>
                                      <p:to>
                                        <p:strVal val="visible"/>
                                      </p:to>
                                    </p:set>
                                    <p:anim calcmode="lin" valueType="num">
                                      <p:cBhvr additive="base">
                                        <p:cTn id="22" dur="500"/>
                                        <p:tgtEl>
                                          <p:spTgt spid="132">
                                            <p:txEl>
                                              <p:pRg st="3" end="3"/>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57200" y="-242887"/>
            <a:ext cx="8229600" cy="1143001"/>
          </a:xfrm>
          <a:prstGeom prst="rect">
            <a:avLst/>
          </a:prstGeom>
          <a:noFill/>
          <a:ln>
            <a:noFill/>
          </a:ln>
        </p:spPr>
        <p:txBody>
          <a:bodyPr lIns="91425" tIns="45700" rIns="91425" bIns="45700" anchor="ctr" anchorCtr="0">
            <a:noAutofit/>
          </a:bodyPr>
          <a:lstStyle/>
          <a:p>
            <a:pPr marL="0" marR="0" lvl="0" indent="0" algn="ctr" rtl="1">
              <a:spcBef>
                <a:spcPts val="0"/>
              </a:spcBef>
              <a:buClr>
                <a:schemeClr val="dk1"/>
              </a:buClr>
              <a:buSzPct val="25000"/>
              <a:buFont typeface="Calibri"/>
              <a:buNone/>
            </a:pPr>
            <a:r>
              <a:rPr lang="x-none" sz="2800" b="0" i="0" u="none" strike="noStrike" cap="none">
                <a:solidFill>
                  <a:srgbClr val="FF0000"/>
                </a:solidFill>
                <a:latin typeface="Calibri"/>
                <a:ea typeface="Calibri"/>
                <a:cs typeface="Calibri"/>
                <a:sym typeface="Calibri"/>
              </a:rPr>
              <a:t>תופעות שקשורות לשינוי בלחץ עקב שינוי במספר החלקיקים בכלי .</a:t>
            </a:r>
          </a:p>
        </p:txBody>
      </p:sp>
      <p:sp>
        <p:nvSpPr>
          <p:cNvPr id="138" name="Shape 138"/>
          <p:cNvSpPr txBox="1">
            <a:spLocks noGrp="1"/>
          </p:cNvSpPr>
          <p:nvPr>
            <p:ph type="body" idx="1"/>
          </p:nvPr>
        </p:nvSpPr>
        <p:spPr>
          <a:xfrm>
            <a:off x="-107950" y="620712"/>
            <a:ext cx="9251950" cy="4525961"/>
          </a:xfrm>
          <a:prstGeom prst="rect">
            <a:avLst/>
          </a:prstGeom>
          <a:noFill/>
          <a:ln>
            <a:noFill/>
          </a:ln>
        </p:spPr>
        <p:txBody>
          <a:bodyPr lIns="91425" tIns="45700" rIns="91425" bIns="45700" anchor="t" anchorCtr="0">
            <a:noAutofit/>
          </a:bodyPr>
          <a:lstStyle/>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מחממים פחית שתיה עם מים. לאחר שהמים רותחים מספר שניות מכניסים את הפחית לתוך קערת מים קרים כאשר הפתח מופנה כלפי מטה.</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שערו מה יתרחש ונסו להסביר את התופעה.</a:t>
            </a:r>
          </a:p>
          <a:p>
            <a:pPr marL="342900" marR="0" lvl="0" indent="-342900" algn="r" rtl="1">
              <a:spcBef>
                <a:spcPts val="640"/>
              </a:spcBef>
              <a:buClr>
                <a:schemeClr val="dk1"/>
              </a:buClr>
              <a:buSzPct val="70370"/>
              <a:buFont typeface="Arial"/>
              <a:buChar char="●"/>
            </a:pPr>
            <a:r>
              <a:rPr lang="x-none" sz="2700" b="0" i="0" u="none" strike="noStrike" cap="none">
                <a:solidFill>
                  <a:schemeClr val="dk1"/>
                </a:solidFill>
                <a:latin typeface="Calibri"/>
                <a:ea typeface="Calibri"/>
                <a:cs typeface="Calibri"/>
                <a:sym typeface="Calibri"/>
              </a:rPr>
              <a:t>הרתחת המים וחימום האוויר תגרום  ליציאת חלק מחלקיקי הגז מהפחית. לאחר שנהפוך את הפחית לקערת מים הקרים הלחץ בתוך הפחית יפחת, כיוון שמספר החלקיקים יותר קטן וגם מהירותם תפחת עקב הירידה בטמפרטורה. אדי המים שנותרו בפחית יתעבו  דבר שמקטין את הלחץ. הפרש הלחצים בין הפחית לסביבה החיצונית יגרום לקריסה הפחית.</a:t>
            </a:r>
            <a:r>
              <a:rPr lang="x-none" sz="2700" b="0" i="0" u="sng" strike="noStrike" cap="none">
                <a:solidFill>
                  <a:schemeClr val="hlink"/>
                </a:solidFill>
                <a:latin typeface="Calibri"/>
                <a:ea typeface="Calibri"/>
                <a:cs typeface="Calibri"/>
                <a:sym typeface="Calibri"/>
                <a:hlinkClick r:id="rId3"/>
              </a:rPr>
              <a:t>סרטון הדגמה</a:t>
            </a:r>
          </a:p>
          <a:p>
            <a:pPr marL="342900" marR="0" lvl="0" indent="-342900" algn="r" rtl="1">
              <a:spcBef>
                <a:spcPts val="640"/>
              </a:spcBef>
              <a:buClr>
                <a:schemeClr val="dk1"/>
              </a:buClr>
              <a:buSzPct val="70370"/>
              <a:buFont typeface="Arial"/>
              <a:buChar char="●"/>
            </a:pPr>
            <a:r>
              <a:rPr lang="x-none" sz="2700" b="0" i="0" u="sng" strike="noStrike" cap="none">
                <a:solidFill>
                  <a:schemeClr val="hlink"/>
                </a:solidFill>
                <a:latin typeface="Calibri"/>
                <a:ea typeface="Calibri"/>
                <a:cs typeface="Calibri"/>
                <a:sym typeface="Calibri"/>
                <a:hlinkClick r:id="rId4"/>
              </a:rPr>
              <a:t>סרטון הדגמה מלווה בהסבר בעברית</a:t>
            </a: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hlinkClick r:id="rId4"/>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hlinkClick r:id="rId4"/>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hlinkClick r:id="rId4"/>
            </a:endParaRPr>
          </a:p>
          <a:p>
            <a:pPr marL="342900" marR="0" lvl="0" indent="-342900" algn="r" rtl="1">
              <a:spcBef>
                <a:spcPts val="640"/>
              </a:spcBef>
              <a:buClr>
                <a:schemeClr val="dk1"/>
              </a:buClr>
              <a:buSzPct val="59375"/>
              <a:buFont typeface="Calibri"/>
              <a:buNone/>
            </a:pPr>
            <a:endParaRPr sz="3200" b="0" i="0" u="none" strike="noStrike" cap="none">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8">
                                            <p:txEl>
                                              <p:pRg st="0" end="0"/>
                                            </p:txEl>
                                          </p:spTgt>
                                        </p:tgtEl>
                                        <p:attrNameLst>
                                          <p:attrName>style.visibility</p:attrName>
                                        </p:attrNameLst>
                                      </p:cBhvr>
                                      <p:to>
                                        <p:strVal val="visible"/>
                                      </p:to>
                                    </p:set>
                                    <p:anim calcmode="lin" valueType="num">
                                      <p:cBhvr additive="base">
                                        <p:cTn id="7" dur="500"/>
                                        <p:tgtEl>
                                          <p:spTgt spid="138">
                                            <p:txEl>
                                              <p:pRg st="0" end="0"/>
                                            </p:txEl>
                                          </p:spTgt>
                                        </p:tgtEl>
                                        <p:attrNameLst>
                                          <p:attrName>ppt_x</p:attrName>
                                        </p:attrNameLst>
                                      </p:cBhvr>
                                      <p:tavLst>
                                        <p:tav tm="0">
                                          <p:val>
                                            <p:strVal val="#ppt_x-1"/>
                                          </p:val>
                                        </p:tav>
                                        <p:tav tm="100000">
                                          <p:val>
                                            <p:strVal val="#ppt_x"/>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38">
                                            <p:txEl>
                                              <p:pRg st="1" end="1"/>
                                            </p:txEl>
                                          </p:spTgt>
                                        </p:tgtEl>
                                        <p:attrNameLst>
                                          <p:attrName>style.visibility</p:attrName>
                                        </p:attrNameLst>
                                      </p:cBhvr>
                                      <p:to>
                                        <p:strVal val="visible"/>
                                      </p:to>
                                    </p:set>
                                    <p:anim calcmode="lin" valueType="num">
                                      <p:cBhvr additive="base">
                                        <p:cTn id="12" dur="500"/>
                                        <p:tgtEl>
                                          <p:spTgt spid="138">
                                            <p:txEl>
                                              <p:pRg st="1" end="1"/>
                                            </p:txEl>
                                          </p:spTgt>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138">
                                            <p:txEl>
                                              <p:pRg st="2" end="2"/>
                                            </p:txEl>
                                          </p:spTgt>
                                        </p:tgtEl>
                                        <p:attrNameLst>
                                          <p:attrName>style.visibility</p:attrName>
                                        </p:attrNameLst>
                                      </p:cBhvr>
                                      <p:to>
                                        <p:strVal val="visible"/>
                                      </p:to>
                                    </p:set>
                                    <p:anim calcmode="lin" valueType="num">
                                      <p:cBhvr additive="base">
                                        <p:cTn id="17" dur="500"/>
                                        <p:tgtEl>
                                          <p:spTgt spid="138">
                                            <p:txEl>
                                              <p:pRg st="2" end="2"/>
                                            </p:txEl>
                                          </p:spTgt>
                                        </p:tgtEl>
                                        <p:attrNameLst>
                                          <p:attrName>ppt_x</p:attrName>
                                        </p:attrNameLst>
                                      </p:cBhvr>
                                      <p:tavLst>
                                        <p:tav tm="0">
                                          <p:val>
                                            <p:strVal val="#ppt_x-1"/>
                                          </p:val>
                                        </p:tav>
                                        <p:tav tm="100000">
                                          <p:val>
                                            <p:strVal val="#ppt_x"/>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nodeType="clickEffect">
                                  <p:stCondLst>
                                    <p:cond delay="0"/>
                                  </p:stCondLst>
                                  <p:childTnLst>
                                    <p:set>
                                      <p:cBhvr>
                                        <p:cTn id="21" dur="1" fill="hold">
                                          <p:stCondLst>
                                            <p:cond delay="0"/>
                                          </p:stCondLst>
                                        </p:cTn>
                                        <p:tgtEl>
                                          <p:spTgt spid="138">
                                            <p:txEl>
                                              <p:pRg st="3" end="3"/>
                                            </p:txEl>
                                          </p:spTgt>
                                        </p:tgtEl>
                                        <p:attrNameLst>
                                          <p:attrName>style.visibility</p:attrName>
                                        </p:attrNameLst>
                                      </p:cBhvr>
                                      <p:to>
                                        <p:strVal val="visible"/>
                                      </p:to>
                                    </p:set>
                                    <p:anim calcmode="lin" valueType="num">
                                      <p:cBhvr additive="base">
                                        <p:cTn id="22" dur="500"/>
                                        <p:tgtEl>
                                          <p:spTgt spid="138">
                                            <p:txEl>
                                              <p:pRg st="3" end="3"/>
                                            </p:txEl>
                                          </p:spTgt>
                                        </p:tgtEl>
                                        <p:attrNameLst>
                                          <p:attrName>ppt_x</p:attrName>
                                        </p:attrNameLst>
                                      </p:cBhvr>
                                      <p:tavLst>
                                        <p:tav tm="0">
                                          <p:val>
                                            <p:strVal val="#ppt_x-1"/>
                                          </p:val>
                                        </p:tav>
                                        <p:tav tm="100000">
                                          <p:val>
                                            <p:strVal val="#ppt_x"/>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138">
                                            <p:txEl>
                                              <p:pRg st="4" end="4"/>
                                            </p:txEl>
                                          </p:spTgt>
                                        </p:tgtEl>
                                        <p:attrNameLst>
                                          <p:attrName>style.visibility</p:attrName>
                                        </p:attrNameLst>
                                      </p:cBhvr>
                                      <p:to>
                                        <p:strVal val="visible"/>
                                      </p:to>
                                    </p:set>
                                    <p:anim calcmode="lin" valueType="num">
                                      <p:cBhvr additive="base">
                                        <p:cTn id="27" dur="500"/>
                                        <p:tgtEl>
                                          <p:spTgt spid="138">
                                            <p:txEl>
                                              <p:pRg st="4" end="4"/>
                                            </p:txEl>
                                          </p:spTgt>
                                        </p:tgtEl>
                                        <p:attrNameLst>
                                          <p:attrName>ppt_x</p:attrName>
                                        </p:attrNameLst>
                                      </p:cBhvr>
                                      <p:tavLst>
                                        <p:tav tm="0">
                                          <p:val>
                                            <p:strVal val="#ppt_x-1"/>
                                          </p:val>
                                        </p:tav>
                                        <p:tav tm="100000">
                                          <p:val>
                                            <p:strVal val="#ppt_x"/>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138">
                                            <p:txEl>
                                              <p:pRg st="5" end="5"/>
                                            </p:txEl>
                                          </p:spTgt>
                                        </p:tgtEl>
                                        <p:attrNameLst>
                                          <p:attrName>style.visibility</p:attrName>
                                        </p:attrNameLst>
                                      </p:cBhvr>
                                      <p:to>
                                        <p:strVal val="visible"/>
                                      </p:to>
                                    </p:set>
                                    <p:anim calcmode="lin" valueType="num">
                                      <p:cBhvr additive="base">
                                        <p:cTn id="32" dur="500"/>
                                        <p:tgtEl>
                                          <p:spTgt spid="138">
                                            <p:txEl>
                                              <p:pRg st="5" end="5"/>
                                            </p:txEl>
                                          </p:spTgt>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138">
                                            <p:txEl>
                                              <p:pRg st="6" end="6"/>
                                            </p:txEl>
                                          </p:spTgt>
                                        </p:tgtEl>
                                        <p:attrNameLst>
                                          <p:attrName>style.visibility</p:attrName>
                                        </p:attrNameLst>
                                      </p:cBhvr>
                                      <p:to>
                                        <p:strVal val="visible"/>
                                      </p:to>
                                    </p:set>
                                    <p:anim calcmode="lin" valueType="num">
                                      <p:cBhvr additive="base">
                                        <p:cTn id="37" dur="500"/>
                                        <p:tgtEl>
                                          <p:spTgt spid="138">
                                            <p:txEl>
                                              <p:pRg st="6" end="6"/>
                                            </p:txEl>
                                          </p:spTgt>
                                        </p:tgtEl>
                                        <p:attrNameLst>
                                          <p:attrName>ppt_x</p:attrName>
                                        </p:attrNameLst>
                                      </p:cBhvr>
                                      <p:tavLst>
                                        <p:tav tm="0">
                                          <p:val>
                                            <p:strVal val="#ppt_x-1"/>
                                          </p:val>
                                        </p:tav>
                                        <p:tav tm="100000">
                                          <p:val>
                                            <p:strVal val="#ppt_x"/>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38">
                                            <p:txEl>
                                              <p:pRg st="7" end="7"/>
                                            </p:txEl>
                                          </p:spTgt>
                                        </p:tgtEl>
                                        <p:attrNameLst>
                                          <p:attrName>style.visibility</p:attrName>
                                        </p:attrNameLst>
                                      </p:cBhvr>
                                      <p:to>
                                        <p:strVal val="visible"/>
                                      </p:to>
                                    </p:set>
                                    <p:anim calcmode="lin" valueType="num">
                                      <p:cBhvr additive="base">
                                        <p:cTn id="42" dur="500"/>
                                        <p:tgtEl>
                                          <p:spTgt spid="138">
                                            <p:txEl>
                                              <p:pRg st="7" end="7"/>
                                            </p:txEl>
                                          </p:spTgt>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3962</Words>
  <Application>Microsoft Office PowerPoint</Application>
  <PresentationFormat>‫הצגה על המסך (4:3)</PresentationFormat>
  <Paragraphs>322</Paragraphs>
  <Slides>57</Slides>
  <Notes>57</Notes>
  <HiddenSlides>0</HiddenSlides>
  <MMClips>0</MMClips>
  <ScaleCrop>false</ScaleCrop>
  <HeadingPairs>
    <vt:vector size="4" baseType="variant">
      <vt:variant>
        <vt:lpstr>ערכת נושא</vt:lpstr>
      </vt:variant>
      <vt:variant>
        <vt:i4>1</vt:i4>
      </vt:variant>
      <vt:variant>
        <vt:lpstr>כותרות שקופיות</vt:lpstr>
      </vt:variant>
      <vt:variant>
        <vt:i4>57</vt:i4>
      </vt:variant>
    </vt:vector>
  </HeadingPairs>
  <TitlesOfParts>
    <vt:vector size="58" baseType="lpstr">
      <vt:lpstr>Custom Theme</vt:lpstr>
      <vt:lpstr>מאגר פעילויות  בפיזיקה ז ערך יוסי זיוון מדריך מחוזי לפיזיקה בחינוך ההתיישבותי</vt:lpstr>
      <vt:lpstr>מטרות</vt:lpstr>
      <vt:lpstr>לחץ אוויר בכלי סגור</vt:lpstr>
      <vt:lpstr>גורמים המשפיעים על לחץ האוויר</vt:lpstr>
      <vt:lpstr>לחץ אוויר- המשך</vt:lpstr>
      <vt:lpstr>הגדלת נפח של כלי אטום מקטינה את הלחץ בכלי</vt:lpstr>
      <vt:lpstr>מצגת של PowerPoint</vt:lpstr>
      <vt:lpstr>תופעות שקשורות להפרש הלחצים בין 2 סביבות- ניסוי 3 </vt:lpstr>
      <vt:lpstr>תופעות שקשורות לשינוי בלחץ עקב שינוי במספר החלקיקים בכלי .</vt:lpstr>
      <vt:lpstr>כיצד להכניס ביצה קשה לתוך בקבוק</vt:lpstr>
      <vt:lpstr>תופעות שקשורות לשינוי לחץ עקב חימום האוויר שבכלי.</vt:lpstr>
      <vt:lpstr>ניסוי- כיצד לשאוב מים בעזרת אש.</vt:lpstr>
      <vt:lpstr>ניסוי- כיצד לשאוב מים בעזרת אש.</vt:lpstr>
      <vt:lpstr>ניסוי- כיצד לשאוב מים בעזרת אש. סרטון הדגמה </vt:lpstr>
      <vt:lpstr>המשך</vt:lpstr>
      <vt:lpstr>המשך</vt:lpstr>
      <vt:lpstr>פיסות מידע-לחץ האוויר באטמוספירה</vt:lpstr>
      <vt:lpstr>עוצמתו של הלחץ האטמוספרי.</vt:lpstr>
      <vt:lpstr>מצגת של PowerPoint</vt:lpstr>
      <vt:lpstr>מצגת של PowerPoint</vt:lpstr>
      <vt:lpstr>שאלות הבנה:</vt:lpstr>
      <vt:lpstr>בניית ברומטר.</vt:lpstr>
      <vt:lpstr>בניית ברומטר -המשך</vt:lpstr>
      <vt:lpstr>לחץ המים-</vt:lpstr>
      <vt:lpstr>מצגת של PowerPoint</vt:lpstr>
      <vt:lpstr>חוק פאסקאל</vt:lpstr>
      <vt:lpstr>חוק פאסקאל והמכבש הידראולי</vt:lpstr>
      <vt:lpstr>המכבש ההידראולי- המשך</vt:lpstr>
      <vt:lpstr>המכבש ההידראולי- המשך</vt:lpstr>
      <vt:lpstr>מצגת של PowerPoint</vt:lpstr>
      <vt:lpstr>מצגת של PowerPoint</vt:lpstr>
      <vt:lpstr>יישומים של חוק כלים שלובים-    הדגמה </vt:lpstr>
      <vt:lpstr>הסיפון-סרטון הדגמה</vt:lpstr>
      <vt:lpstr>הסיפון המשך.</vt:lpstr>
      <vt:lpstr>שילוב של לחץ אוויר ולחץ מים-</vt:lpstr>
      <vt:lpstr>דוגמא נוספת</vt:lpstr>
      <vt:lpstr>שילוב של לחץ אוויר ולחץ מים-המשך</vt:lpstr>
      <vt:lpstr>דוגמא נוספת</vt:lpstr>
      <vt:lpstr>פעמון צלילה.</vt:lpstr>
      <vt:lpstr>לחץ מים וכוחות- חוק ארכימדס (כוח העילוי, ציפה וצפיפות)</vt:lpstr>
      <vt:lpstr>כיצד אפשר לקבוע את גודלו של כוח העילוי?</vt:lpstr>
      <vt:lpstr> טבלת תוצאות הניסוי להמחשת הניסוי ניעזר באנימציה זו (לחץ על BUOYANCY PLAYGROUND  ובחר את הנתונים) </vt:lpstr>
      <vt:lpstr>אפשרות נוספת היא לשקול את המים שעלו עקב הכנסת הגוף לכוס</vt:lpstr>
      <vt:lpstr>חוק ארכימדס</vt:lpstr>
      <vt:lpstr>ארכימדס מבקר בים המלח</vt:lpstr>
      <vt:lpstr>הצפיפות של החומרים וכיצד היא משפיעה על כושר הציפה של גופים שונים.</vt:lpstr>
      <vt:lpstr>נבדוק איזה מהחומרים צף ע"י חישוב הצפיפות.</vt:lpstr>
      <vt:lpstr>כיצד צפיפות החומרים וצורתם משפיעה על כושר הציפה</vt:lpstr>
      <vt:lpstr>כיצד צפיפות החומרים וצורתם משפיעה על כושר הציפה-המשך</vt:lpstr>
      <vt:lpstr>כיצד צורת הגוף משפיעה על הציפה</vt:lpstr>
      <vt:lpstr>צוללן קרטזי</vt:lpstr>
      <vt:lpstr>צוללן קרטזי- המשך</vt:lpstr>
      <vt:lpstr>מצגת של PowerPoint</vt:lpstr>
      <vt:lpstr>כוחות נוספים שפועלים במים</vt:lpstr>
      <vt:lpstr>2. כוח הנימיות של המים.</vt:lpstr>
      <vt:lpstr>ציפה בתוך גז.</vt:lpstr>
      <vt:lpstr>ציפה בתוך גז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מאגר פעילויות  בפיזיקה ז ערך יוסי זיוון מדריך מחוזי לפיזיקה בחינוך ההתיישבותי</dc:title>
  <dc:creator>weizmann</dc:creator>
  <cp:lastModifiedBy>Windows User</cp:lastModifiedBy>
  <cp:revision>1</cp:revision>
  <dcterms:modified xsi:type="dcterms:W3CDTF">2017-02-13T08:54:52Z</dcterms:modified>
</cp:coreProperties>
</file>