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4784B0D-A30E-467D-8890-21F3FE8CAA0F}">
  <a:tblStyle styleId="{74784B0D-A30E-467D-8890-21F3FE8CAA0F}"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260"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3886200" y="0"/>
            <a:ext cx="2971799" cy="457200"/>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1588" y="0"/>
            <a:ext cx="2971799" cy="4572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3886200" y="8685213"/>
            <a:ext cx="2971799" cy="457200"/>
          </a:xfrm>
          <a:prstGeom prst="rect">
            <a:avLst/>
          </a:prstGeom>
          <a:noFill/>
          <a:ln>
            <a:noFill/>
          </a:ln>
        </p:spPr>
        <p:txBody>
          <a:bodyPr lIns="91425" tIns="91425" rIns="91425" bIns="91425" anchor="b" anchorCtr="0"/>
          <a:lstStyle>
            <a:lvl1pPr marL="0" marR="0" lvl="0" indent="0" algn="r"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1588" y="8685213"/>
            <a:ext cx="2971799" cy="457200"/>
          </a:xfrm>
          <a:prstGeom prst="rect">
            <a:avLst/>
          </a:prstGeom>
          <a:noFill/>
          <a:ln>
            <a:noFill/>
          </a:ln>
        </p:spPr>
        <p:txBody>
          <a:bodyPr lIns="91425" tIns="91425" rIns="91425" bIns="91425" anchor="b" anchorCtr="0">
            <a:noAutofit/>
          </a:bodyPr>
          <a:lstStyle/>
          <a:p>
            <a:pPr marL="0" marR="0" lvl="0" indent="0" algn="l" rtl="0">
              <a:spcBef>
                <a:spcPts val="0"/>
              </a:spcBef>
            </a:pPr>
            <a:endParaRPr sz="1200" b="0" i="0" u="none" strike="noStrike" cap="none"/>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extLst>
      <p:ext uri="{BB962C8B-B14F-4D97-AF65-F5344CB8AC3E}">
        <p14:creationId xmlns:p14="http://schemas.microsoft.com/office/powerpoint/2010/main" val="1127708350"/>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68" name="Shape 268"/>
          <p:cNvSpPr txBox="1">
            <a:spLocks noGrp="1"/>
          </p:cNvSpPr>
          <p:nvPr>
            <p:ph type="sldNum" idx="12"/>
          </p:nvPr>
        </p:nvSpPr>
        <p:spPr>
          <a:xfrm>
            <a:off x="1588"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x-none"/>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99" name="Shape 299"/>
          <p:cNvSpPr txBox="1">
            <a:spLocks noGrp="1"/>
          </p:cNvSpPr>
          <p:nvPr>
            <p:ph type="sldNum" idx="12"/>
          </p:nvPr>
        </p:nvSpPr>
        <p:spPr>
          <a:xfrm>
            <a:off x="1588"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x-none"/>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25" name="Shape 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1" name="Shape 4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79" name="Shape 4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85" name="Shape 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03" name="Shape 5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09" name="Shape 5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510" name="Shape 510"/>
          <p:cNvSpPr txBox="1">
            <a:spLocks noGrp="1"/>
          </p:cNvSpPr>
          <p:nvPr>
            <p:ph type="sldNum" idx="12"/>
          </p:nvPr>
        </p:nvSpPr>
        <p:spPr>
          <a:xfrm>
            <a:off x="1588"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x-none"/>
              <a: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16" name="Shape 5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23" name="Shape 5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29" name="Shape 5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35" name="Shape 5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42" name="Shape 5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66" name="Shape 5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80" name="Shape 5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98" name="Shape 5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04" name="Shape 6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10" name="Shape 6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16" name="Shape 6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30" name="Shape 6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37" name="Shape 6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638" name="Shape 638"/>
          <p:cNvSpPr txBox="1">
            <a:spLocks noGrp="1"/>
          </p:cNvSpPr>
          <p:nvPr>
            <p:ph type="sldNum" idx="12"/>
          </p:nvPr>
        </p:nvSpPr>
        <p:spPr>
          <a:xfrm>
            <a:off x="1588"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x-none"/>
              <a:t>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48" name="Shape 6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59" name="Shape 6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65" name="Shape 6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83" name="Shape 6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90" name="Shape 6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97" name="Shape 6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03" name="Shape 7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14" name="Shape 7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1">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1">
              <a:spcBef>
                <a:spcPts val="640"/>
              </a:spcBef>
              <a:buClr>
                <a:srgbClr val="888888"/>
              </a:buClr>
              <a:buFont typeface="Calibri"/>
              <a:buNone/>
              <a:defRPr sz="3200" b="0" i="0" u="none" strike="noStrike" cap="none">
                <a:solidFill>
                  <a:srgbClr val="888888"/>
                </a:solidFill>
                <a:latin typeface="Calibri"/>
                <a:ea typeface="Calibri"/>
                <a:cs typeface="Calibri"/>
                <a:sym typeface="Calibri"/>
              </a:defRPr>
            </a:lvl1pPr>
            <a:lvl2pPr marL="457200" marR="0" lvl="1" indent="0" algn="ctr" rtl="1">
              <a:spcBef>
                <a:spcPts val="560"/>
              </a:spcBef>
              <a:buClr>
                <a:srgbClr val="888888"/>
              </a:buClr>
              <a:buFont typeface="Calibri"/>
              <a:buNone/>
              <a:defRPr sz="2800" b="0" i="0" u="none" strike="noStrike" cap="none">
                <a:solidFill>
                  <a:srgbClr val="888888"/>
                </a:solidFill>
                <a:latin typeface="Calibri"/>
                <a:ea typeface="Calibri"/>
                <a:cs typeface="Calibri"/>
                <a:sym typeface="Calibri"/>
              </a:defRPr>
            </a:lvl2pPr>
            <a:lvl3pPr marL="914400" marR="0" lvl="2" indent="0" algn="ctr" rtl="1">
              <a:spcBef>
                <a:spcPts val="480"/>
              </a:spcBef>
              <a:buClr>
                <a:srgbClr val="888888"/>
              </a:buClr>
              <a:buFont typeface="Calibri"/>
              <a:buNone/>
              <a:defRPr sz="2400" b="0" i="0" u="none" strike="noStrike" cap="none">
                <a:solidFill>
                  <a:srgbClr val="888888"/>
                </a:solidFill>
                <a:latin typeface="Calibri"/>
                <a:ea typeface="Calibri"/>
                <a:cs typeface="Calibri"/>
                <a:sym typeface="Calibri"/>
              </a:defRPr>
            </a:lvl3pPr>
            <a:lvl4pPr marL="1371600" marR="0" lvl="3" indent="0" algn="ctr" rtl="1">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4pPr>
            <a:lvl5pPr marL="1828800" marR="0" lvl="4" indent="0" algn="ctr" rtl="1">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5pPr>
            <a:lvl6pPr marL="2286000" marR="0" lvl="5" indent="0" algn="ctr" rtl="1">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6pPr>
            <a:lvl7pPr marL="2743200" marR="0" lvl="6" indent="0" algn="ctr" rtl="1">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7pPr>
            <a:lvl8pPr marL="3200400" marR="0" lvl="7" indent="0" algn="ctr" rtl="1">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8pPr>
            <a:lvl9pPr marL="3657600" marR="0" lvl="8" indent="0" algn="ctr" rtl="1">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1">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222250" algn="r" rtl="1">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77800" algn="r" rtl="1">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136525" algn="r" rtl="1">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52400" algn="r" rtl="1">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52400" algn="r" rtl="1">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52400" algn="r" rtl="1">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52400" algn="r" rtl="1">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52400" algn="r" rtl="1">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52400" algn="r" rtl="1">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1">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222250" algn="r" rtl="1">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77800" algn="r" rtl="1">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136525" algn="r" rtl="1">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52400" algn="r" rtl="1">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52400" algn="r" rtl="1">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52400" algn="r" rtl="1">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52400" algn="r" rtl="1">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52400" algn="r" rtl="1">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52400" algn="r" rtl="1">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1">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222250" algn="r" rtl="1">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77800" algn="r" rtl="1">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136525" algn="r" rtl="1">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52400" algn="r" rtl="1">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52400" algn="r" rtl="1">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52400" algn="r" rtl="1">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52400" algn="r" rtl="1">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52400" algn="r" rtl="1">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52400" algn="r" rtl="1">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r" rtl="0">
              <a:spcBef>
                <a:spcPts val="0"/>
              </a:spcBef>
              <a:defRPr sz="4000" b="1" cap="small"/>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2000">
                <a:solidFill>
                  <a:srgbClr val="888888"/>
                </a:solidFill>
              </a:defRPr>
            </a:lvl1pPr>
            <a:lvl2pPr marL="457200" lvl="1" indent="0" rtl="0">
              <a:spcBef>
                <a:spcPts val="0"/>
              </a:spcBef>
              <a:buClr>
                <a:srgbClr val="888888"/>
              </a:buClr>
              <a:buFont typeface="Calibri"/>
              <a:buNone/>
              <a:defRPr sz="18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400">
                <a:solidFill>
                  <a:srgbClr val="888888"/>
                </a:solidFill>
              </a:defRPr>
            </a:lvl4pPr>
            <a:lvl5pPr marL="1828800" lvl="4" indent="0" rtl="0">
              <a:spcBef>
                <a:spcPts val="0"/>
              </a:spcBef>
              <a:buClr>
                <a:srgbClr val="888888"/>
              </a:buClr>
              <a:buFont typeface="Calibri"/>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30" name="Shape 30"/>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1">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7" name="Shape 37"/>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46" name="Shape 46"/>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1">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 name="Shape 51"/>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r"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62" name="Shape 62"/>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r"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lvl="0" indent="0" algn="r" rtl="1">
              <a:spcBef>
                <a:spcPts val="0"/>
              </a:spcBef>
              <a:buClr>
                <a:srgbClr val="888888"/>
              </a:buClr>
              <a:buFont typeface="Calibri"/>
              <a:buNone/>
              <a:defRPr sz="3200" b="0" i="0" u="none" strike="noStrike" cap="none">
                <a:solidFill>
                  <a:srgbClr val="888888"/>
                </a:solidFill>
                <a:latin typeface="Calibri"/>
                <a:ea typeface="Calibri"/>
                <a:cs typeface="Calibri"/>
                <a:sym typeface="Calibri"/>
              </a:defRPr>
            </a:lvl1pPr>
            <a:lvl2pPr marL="457200" marR="0" lvl="1" indent="0" algn="r" rtl="1">
              <a:spcBef>
                <a:spcPts val="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r" rtl="1">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r" rtl="1">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r" rtl="1">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r" rtl="1">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r" rtl="1">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r" rtl="1">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r" rtl="1">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69" name="Shape 69"/>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1">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222250" algn="r" rtl="1">
              <a:spcBef>
                <a:spcPts val="640"/>
              </a:spcBef>
              <a:buClr>
                <a:schemeClr val="dk1"/>
              </a:buClr>
              <a:buFont typeface="Arial"/>
              <a:buChar char="●"/>
              <a:defRPr sz="3200" b="0" i="0" u="none" strike="noStrike" cap="none">
                <a:solidFill>
                  <a:schemeClr val="dk1"/>
                </a:solidFill>
                <a:latin typeface="Calibri"/>
                <a:ea typeface="Calibri"/>
                <a:cs typeface="Calibri"/>
                <a:sym typeface="Calibri"/>
              </a:defRPr>
            </a:lvl1pPr>
            <a:lvl2pPr marL="742950" marR="0" lvl="1" indent="-177800" algn="r" rtl="1">
              <a:spcBef>
                <a:spcPts val="560"/>
              </a:spcBef>
              <a:buClr>
                <a:schemeClr val="dk1"/>
              </a:buClr>
              <a:buFont typeface="Arial"/>
              <a:buChar char="●"/>
              <a:defRPr sz="2800" b="0" i="0" u="none" strike="noStrike" cap="none">
                <a:solidFill>
                  <a:schemeClr val="dk1"/>
                </a:solidFill>
                <a:latin typeface="Calibri"/>
                <a:ea typeface="Calibri"/>
                <a:cs typeface="Calibri"/>
                <a:sym typeface="Calibri"/>
              </a:defRPr>
            </a:lvl2pPr>
            <a:lvl3pPr marL="1143000" marR="0" lvl="2" indent="-136525" algn="r" rtl="1">
              <a:spcBef>
                <a:spcPts val="480"/>
              </a:spcBef>
              <a:buClr>
                <a:schemeClr val="dk1"/>
              </a:buClr>
              <a:buFont typeface="Arial"/>
              <a:buChar char="●"/>
              <a:defRPr sz="2400" b="0" i="0" u="none" strike="noStrike" cap="none">
                <a:solidFill>
                  <a:schemeClr val="dk1"/>
                </a:solidFill>
                <a:latin typeface="Calibri"/>
                <a:ea typeface="Calibri"/>
                <a:cs typeface="Calibri"/>
                <a:sym typeface="Calibri"/>
              </a:defRPr>
            </a:lvl3pPr>
            <a:lvl4pPr marL="1600200" marR="0" lvl="3" indent="-152400" algn="r" rtl="1">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4pPr>
            <a:lvl5pPr marL="2057400" marR="0" lvl="4" indent="-152400" algn="r" rtl="1">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5pPr>
            <a:lvl6pPr marL="2514600" marR="0" lvl="5" indent="-152400" algn="r" rtl="1">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52400" algn="r" rtl="1">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52400" algn="r" rtl="1">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52400" algn="r" rtl="1">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WmLRAoytNNQ"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5nsCjTApzH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vRa2zZBy1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alter-fendt.de/ph14e/n2law.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phet.colorado.edu/en/simulation/fluid-pressure-and-flow"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phet.colorado.edu/en/simulation/forces-1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Ehi2ZRGw5I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z_sJ15feNGw"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LH_ffN53_oU&amp;feature=related"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tikfHIYa6nI&amp;feature=related"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blue.utb.edu/pdukes/PhysApplets/AstroPitch/TabbedastroPitch2.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youtube.com/watch?v=Xx9kiF00rt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youtube.com/watch?v=Ehi2ZRGw5Ik"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lue.utb.edu/pdukes/PhysApplets/AstroPitch/TabbedastroPitch2.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phet.colorado.edu/en/simulation/mass-spring-lab"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phet.colorado.edu/en/simulation/mass-spring-lab"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interlect.co.il/MatriculationExams/MatriculationExams.aspx"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4IYcpsMJlfk"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1">
              <a:spcBef>
                <a:spcPts val="0"/>
              </a:spcBef>
              <a:spcAft>
                <a:spcPts val="0"/>
              </a:spcAft>
              <a:buClr>
                <a:schemeClr val="dk1"/>
              </a:buClr>
              <a:buSzPct val="25000"/>
              <a:buFont typeface="Calibri"/>
              <a:buNone/>
            </a:pPr>
            <a:r>
              <a:rPr lang="x-none" sz="3950" b="1" i="0" u="sng" strike="noStrike" cap="none">
                <a:solidFill>
                  <a:schemeClr val="dk1"/>
                </a:solidFill>
                <a:latin typeface="Calibri"/>
                <a:ea typeface="Calibri"/>
                <a:cs typeface="Calibri"/>
                <a:sym typeface="Calibri"/>
              </a:rPr>
              <a:t>מאגר פעילויות  בפיזיקה בנושא כוחות ותנועה לכיתה ח </a:t>
            </a:r>
            <a:br>
              <a:rPr lang="x-none" sz="3950" b="1" i="0" u="sng" strike="noStrike" cap="none">
                <a:solidFill>
                  <a:schemeClr val="dk1"/>
                </a:solidFill>
                <a:latin typeface="Calibri"/>
                <a:ea typeface="Calibri"/>
                <a:cs typeface="Calibri"/>
                <a:sym typeface="Calibri"/>
              </a:rPr>
            </a:br>
            <a:r>
              <a:rPr lang="x-none" sz="3950" b="0" i="0" u="none" strike="noStrike" cap="none">
                <a:solidFill>
                  <a:schemeClr val="dk1"/>
                </a:solidFill>
                <a:latin typeface="Calibri"/>
                <a:ea typeface="Calibri"/>
                <a:cs typeface="Calibri"/>
                <a:sym typeface="Calibri"/>
              </a:rPr>
              <a:t>ערך יוסי זיוון מדריך מחוזי לפיזיקה</a:t>
            </a:r>
            <a:br>
              <a:rPr lang="x-none" sz="3950" b="0" i="0" u="none" strike="noStrike" cap="none">
                <a:solidFill>
                  <a:schemeClr val="dk1"/>
                </a:solidFill>
                <a:latin typeface="Calibri"/>
                <a:ea typeface="Calibri"/>
                <a:cs typeface="Calibri"/>
                <a:sym typeface="Calibri"/>
              </a:rPr>
            </a:br>
            <a:r>
              <a:rPr lang="x-none" sz="3950" b="0" i="0" u="none" strike="noStrike" cap="none">
                <a:solidFill>
                  <a:schemeClr val="dk1"/>
                </a:solidFill>
                <a:latin typeface="Calibri"/>
                <a:ea typeface="Calibri"/>
                <a:cs typeface="Calibri"/>
                <a:sym typeface="Calibri"/>
              </a:rPr>
              <a:t>בחינוך ההתיישבותי</a:t>
            </a:r>
          </a:p>
        </p:txBody>
      </p:sp>
      <p:sp>
        <p:nvSpPr>
          <p:cNvPr id="89" name="Shape 89"/>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1">
              <a:spcBef>
                <a:spcPts val="640"/>
              </a:spcBef>
              <a:buClr>
                <a:srgbClr val="888888"/>
              </a:buClr>
              <a:buSzPct val="25000"/>
              <a:buFont typeface="Calibri"/>
              <a:buNone/>
            </a:pPr>
            <a:r>
              <a:rPr lang="x-none" sz="3200" b="0" i="0" u="none" strike="noStrike" cap="none">
                <a:solidFill>
                  <a:srgbClr val="FF0000"/>
                </a:solidFill>
                <a:latin typeface="Calibri"/>
                <a:ea typeface="Calibri"/>
                <a:cs typeface="Calibri"/>
                <a:sym typeface="Calibri"/>
              </a:rPr>
              <a:t>הערה :יש לעבוד עם דפדפן אקספלורר בכדי לפתוח קישורים.</a:t>
            </a:r>
          </a:p>
          <a:p>
            <a:pPr marL="0" marR="0" lvl="0" indent="0" algn="ctr" rtl="1">
              <a:spcBef>
                <a:spcPts val="640"/>
              </a:spcBef>
              <a:spcAft>
                <a:spcPts val="0"/>
              </a:spcAft>
              <a:buClr>
                <a:srgbClr val="888888"/>
              </a:buClr>
              <a:buSzPct val="25000"/>
              <a:buFont typeface="Calibri"/>
              <a:buNone/>
            </a:pPr>
            <a:endParaRPr sz="3200" b="0" i="0" u="none" strike="noStrike" cap="none">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684212" y="-38735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000" b="0" i="0" u="none" strike="noStrike" cap="none">
                <a:solidFill>
                  <a:schemeClr val="dk1"/>
                </a:solidFill>
                <a:latin typeface="Calibri"/>
                <a:ea typeface="Calibri"/>
                <a:cs typeface="Calibri"/>
                <a:sym typeface="Calibri"/>
              </a:rPr>
              <a:t>המשך החוק הראשון של ניוטון.</a:t>
            </a:r>
          </a:p>
        </p:txBody>
      </p:sp>
      <p:sp>
        <p:nvSpPr>
          <p:cNvPr id="157" name="Shape 157"/>
          <p:cNvSpPr txBox="1">
            <a:spLocks noGrp="1"/>
          </p:cNvSpPr>
          <p:nvPr>
            <p:ph type="body" idx="1"/>
          </p:nvPr>
        </p:nvSpPr>
        <p:spPr>
          <a:xfrm>
            <a:off x="0" y="476250"/>
            <a:ext cx="9144000" cy="4525963"/>
          </a:xfrm>
          <a:prstGeom prst="rect">
            <a:avLst/>
          </a:prstGeom>
          <a:noFill/>
          <a:ln>
            <a:noFill/>
          </a:ln>
        </p:spPr>
        <p:txBody>
          <a:bodyPr lIns="91425" tIns="45700" rIns="91425" bIns="45700" anchor="t" anchorCtr="0">
            <a:noAutofit/>
          </a:bodyPr>
          <a:lstStyle/>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3. תלה משקולת על חוט. הצמד לחלקה התחתון חוט זהה נוסף.</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צפה והסבר את ההבדל בין  משיכה איטית של החוט התחתון , לבין משיכה מהירה של החוט התחתון .</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שאלה: כיצד יתכן שהחוט העליון לא נקרע למרות שגם המשקולת מפעילה עליו כוח וגם המשיכה מפעילה עליו כוח?</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הסבר: כאשר מושכים את החוט במהירות מופעל כוח רב אולם לזמן קצר בלבד ולכן המשקולת לא מספיקה לזוז. בכדי שהמשקולת תזוז צריך להפעיל עליה כוח למשך זמן יותר ארוך. כאשר מושכים במהירות החוט התחתון נקרע, כיוון שמופעל עליו כוח רב .החוט העליון לא נקרע ,כיוון שהמשקולת לא הספיקה לזוז ולכן חוט זה לא הושפע מהמשיכה. משיכה לזמן קצר לא מפירה את שיווי המשקל שבו נמצאת  המשקולת למרות שהחוט העליון נמתח מעט אולם הכוח השקול הוא עדיין אפס לכן המשקולת לא תנוע.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 calcmode="lin" valueType="num">
                                      <p:cBhvr additive="base">
                                        <p:cTn id="7" dur="500"/>
                                        <p:tgtEl>
                                          <p:spTgt spid="15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7">
                                            <p:txEl>
                                              <p:pRg st="1" end="1"/>
                                            </p:txEl>
                                          </p:spTgt>
                                        </p:tgtEl>
                                        <p:attrNameLst>
                                          <p:attrName>style.visibility</p:attrName>
                                        </p:attrNameLst>
                                      </p:cBhvr>
                                      <p:to>
                                        <p:strVal val="visible"/>
                                      </p:to>
                                    </p:set>
                                    <p:anim calcmode="lin" valueType="num">
                                      <p:cBhvr additive="base">
                                        <p:cTn id="12" dur="500"/>
                                        <p:tgtEl>
                                          <p:spTgt spid="15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57">
                                            <p:txEl>
                                              <p:pRg st="2" end="2"/>
                                            </p:txEl>
                                          </p:spTgt>
                                        </p:tgtEl>
                                        <p:attrNameLst>
                                          <p:attrName>style.visibility</p:attrName>
                                        </p:attrNameLst>
                                      </p:cBhvr>
                                      <p:to>
                                        <p:strVal val="visible"/>
                                      </p:to>
                                    </p:set>
                                    <p:anim calcmode="lin" valueType="num">
                                      <p:cBhvr additive="base">
                                        <p:cTn id="17" dur="500"/>
                                        <p:tgtEl>
                                          <p:spTgt spid="15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57">
                                            <p:txEl>
                                              <p:pRg st="3" end="3"/>
                                            </p:txEl>
                                          </p:spTgt>
                                        </p:tgtEl>
                                        <p:attrNameLst>
                                          <p:attrName>style.visibility</p:attrName>
                                        </p:attrNameLst>
                                      </p:cBhvr>
                                      <p:to>
                                        <p:strVal val="visible"/>
                                      </p:to>
                                    </p:set>
                                    <p:anim calcmode="lin" valueType="num">
                                      <p:cBhvr additive="base">
                                        <p:cTn id="22" dur="500"/>
                                        <p:tgtEl>
                                          <p:spTgt spid="157">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7"/>
            <a:ext cx="8229600" cy="706436"/>
          </a:xfrm>
          <a:prstGeom prst="rect">
            <a:avLst/>
          </a:prstGeom>
          <a:noFill/>
          <a:ln>
            <a:noFill/>
          </a:ln>
        </p:spPr>
        <p:txBody>
          <a:bodyPr lIns="91425" tIns="45700" rIns="91425" bIns="45700" anchor="ctr" anchorCtr="0">
            <a:noAutofit/>
          </a:bodyPr>
          <a:lstStyle/>
          <a:p>
            <a:pPr marL="0" marR="0" lvl="0" indent="0" algn="ctr" rtl="1">
              <a:spcBef>
                <a:spcPts val="0"/>
              </a:spcBef>
              <a:spcAft>
                <a:spcPts val="0"/>
              </a:spcAft>
              <a:buClr>
                <a:schemeClr val="dk1"/>
              </a:buClr>
              <a:buSzPct val="25000"/>
              <a:buFont typeface="Calibri"/>
              <a:buNone/>
            </a:pPr>
            <a:r>
              <a:rPr lang="x-none" sz="3950" b="0" i="0" u="none" strike="noStrike" cap="none">
                <a:solidFill>
                  <a:schemeClr val="dk1"/>
                </a:solidFill>
                <a:latin typeface="Calibri"/>
                <a:ea typeface="Calibri"/>
                <a:cs typeface="Calibri"/>
                <a:sym typeface="Calibri"/>
              </a:rPr>
              <a:t>החוק הראשון של ניוטון -המשך</a:t>
            </a:r>
          </a:p>
        </p:txBody>
      </p:sp>
      <p:sp>
        <p:nvSpPr>
          <p:cNvPr id="163" name="Shape 163"/>
          <p:cNvSpPr txBox="1">
            <a:spLocks noGrp="1"/>
          </p:cNvSpPr>
          <p:nvPr>
            <p:ph type="body" idx="1"/>
          </p:nvPr>
        </p:nvSpPr>
        <p:spPr>
          <a:xfrm>
            <a:off x="457200" y="981075"/>
            <a:ext cx="8229600" cy="5688012"/>
          </a:xfrm>
          <a:prstGeom prst="rect">
            <a:avLst/>
          </a:prstGeom>
          <a:noFill/>
          <a:ln>
            <a:noFill/>
          </a:ln>
        </p:spPr>
        <p:txBody>
          <a:bodyPr lIns="91425" tIns="45700" rIns="91425" bIns="45700" anchor="t" anchorCtr="0">
            <a:noAutofit/>
          </a:bodyPr>
          <a:lstStyle/>
          <a:p>
            <a:pPr marL="342900" marR="0" lvl="0" indent="-342900" algn="r" rtl="1">
              <a:lnSpc>
                <a:spcPct val="80000"/>
              </a:lnSpc>
              <a:spcBef>
                <a:spcPts val="600"/>
              </a:spcBef>
              <a:buClr>
                <a:schemeClr val="dk1"/>
              </a:buClr>
              <a:buSzPct val="60000"/>
              <a:buFont typeface="Arial"/>
              <a:buChar char="●"/>
            </a:pPr>
            <a:r>
              <a:rPr lang="x-none" sz="3000" b="0" i="0" u="none" strike="noStrike" cap="none">
                <a:solidFill>
                  <a:schemeClr val="dk1"/>
                </a:solidFill>
                <a:latin typeface="Calibri"/>
                <a:ea typeface="Calibri"/>
                <a:cs typeface="Calibri"/>
                <a:sym typeface="Calibri"/>
              </a:rPr>
              <a:t>חישבו על רעיונות נוספים שמתבססים על העיקרון שהוסבר בסעיף הקודם:</a:t>
            </a:r>
            <a:br>
              <a:rPr lang="x-none" sz="3000" b="0" i="0" u="none" strike="noStrike" cap="none">
                <a:solidFill>
                  <a:schemeClr val="dk1"/>
                </a:solidFill>
                <a:latin typeface="Calibri"/>
                <a:ea typeface="Calibri"/>
                <a:cs typeface="Calibri"/>
                <a:sym typeface="Calibri"/>
              </a:rPr>
            </a:br>
            <a:r>
              <a:rPr lang="x-none" sz="3000" b="0" i="0" u="none" strike="noStrike" cap="none">
                <a:solidFill>
                  <a:schemeClr val="dk1"/>
                </a:solidFill>
                <a:latin typeface="Calibri"/>
                <a:ea typeface="Calibri"/>
                <a:cs typeface="Calibri"/>
                <a:sym typeface="Calibri"/>
              </a:rPr>
              <a:t>א. אפשר להוריד מפת שולחן שהתלכלכה, שעליה מונחים כלי אוכל במשיכה מהירה , כך שרק המפה תרד אולם הכילים ישארו במקומם להמשך הארוחה.</a:t>
            </a:r>
          </a:p>
          <a:p>
            <a:pPr marL="342900" marR="0" lvl="0" indent="-342900" algn="r" rtl="1">
              <a:lnSpc>
                <a:spcPct val="80000"/>
              </a:lnSpc>
              <a:spcBef>
                <a:spcPts val="600"/>
              </a:spcBef>
              <a:buClr>
                <a:schemeClr val="dk1"/>
              </a:buClr>
              <a:buSzPct val="60000"/>
              <a:buFont typeface="Arial"/>
              <a:buChar char="●"/>
            </a:pPr>
            <a:r>
              <a:rPr lang="x-none" sz="3000" b="0" i="0" u="none" strike="noStrike" cap="none">
                <a:solidFill>
                  <a:schemeClr val="dk1"/>
                </a:solidFill>
                <a:latin typeface="Calibri"/>
                <a:ea typeface="Calibri"/>
                <a:cs typeface="Calibri"/>
                <a:sym typeface="Calibri"/>
              </a:rPr>
              <a:t>ב. אדם גידם ביד השמאלית רוצה לחתוך במרכול שקית לירקות מתוך גליל של שקיות שתלוי על המדף. אפשר  לעשות את הפעולה ע"י משיכה מהירה מאוד של קצה השקית.</a:t>
            </a:r>
          </a:p>
          <a:p>
            <a:pPr marL="342900" marR="0" lvl="0" indent="-342900" algn="r" rtl="1">
              <a:lnSpc>
                <a:spcPct val="80000"/>
              </a:lnSpc>
              <a:spcBef>
                <a:spcPts val="600"/>
              </a:spcBef>
              <a:buClr>
                <a:schemeClr val="dk1"/>
              </a:buClr>
              <a:buSzPct val="60000"/>
              <a:buFont typeface="Arial"/>
              <a:buChar char="●"/>
            </a:pPr>
            <a:r>
              <a:rPr lang="x-none" sz="3000" b="0" i="0" u="none" strike="noStrike" cap="none">
                <a:solidFill>
                  <a:schemeClr val="dk1"/>
                </a:solidFill>
                <a:latin typeface="Calibri"/>
                <a:ea typeface="Calibri"/>
                <a:cs typeface="Calibri"/>
                <a:sym typeface="Calibri"/>
              </a:rPr>
              <a:t>ג. משחק- שמים בערמה את  "החיילים" של משחק  שש בש. המטרה להוציא את ה"חייל" התחתון בלי לגעת בערמה ובלי להפיל אותה.</a:t>
            </a:r>
          </a:p>
          <a:p>
            <a:pPr marL="342900" marR="0" lvl="0" indent="-342900" algn="r" rtl="1">
              <a:lnSpc>
                <a:spcPct val="80000"/>
              </a:lnSpc>
              <a:spcBef>
                <a:spcPts val="600"/>
              </a:spcBef>
              <a:buClr>
                <a:schemeClr val="dk1"/>
              </a:buClr>
              <a:buSzPct val="60000"/>
              <a:buFont typeface="Arial"/>
              <a:buChar char="●"/>
            </a:pPr>
            <a:r>
              <a:rPr lang="x-none" sz="3000" b="0" i="0" u="none" strike="noStrike" cap="none">
                <a:solidFill>
                  <a:schemeClr val="dk1"/>
                </a:solidFill>
                <a:latin typeface="Calibri"/>
                <a:ea typeface="Calibri"/>
                <a:cs typeface="Calibri"/>
                <a:sym typeface="Calibri"/>
              </a:rPr>
              <a:t>פתרון  אפשר  להעיף בכוח "חייל" אחר לתחתית הערמה ולהוציא את החייל התחתון.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 calcmode="lin" valueType="num">
                                      <p:cBhvr additive="base">
                                        <p:cTn id="7" dur="500"/>
                                        <p:tgtEl>
                                          <p:spTgt spid="16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3">
                                            <p:txEl>
                                              <p:pRg st="1" end="1"/>
                                            </p:txEl>
                                          </p:spTgt>
                                        </p:tgtEl>
                                        <p:attrNameLst>
                                          <p:attrName>style.visibility</p:attrName>
                                        </p:attrNameLst>
                                      </p:cBhvr>
                                      <p:to>
                                        <p:strVal val="visible"/>
                                      </p:to>
                                    </p:set>
                                    <p:anim calcmode="lin" valueType="num">
                                      <p:cBhvr additive="base">
                                        <p:cTn id="12" dur="500"/>
                                        <p:tgtEl>
                                          <p:spTgt spid="16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63">
                                            <p:txEl>
                                              <p:pRg st="2" end="2"/>
                                            </p:txEl>
                                          </p:spTgt>
                                        </p:tgtEl>
                                        <p:attrNameLst>
                                          <p:attrName>style.visibility</p:attrName>
                                        </p:attrNameLst>
                                      </p:cBhvr>
                                      <p:to>
                                        <p:strVal val="visible"/>
                                      </p:to>
                                    </p:set>
                                    <p:anim calcmode="lin" valueType="num">
                                      <p:cBhvr additive="base">
                                        <p:cTn id="17" dur="500"/>
                                        <p:tgtEl>
                                          <p:spTgt spid="16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63">
                                            <p:txEl>
                                              <p:pRg st="3" end="3"/>
                                            </p:txEl>
                                          </p:spTgt>
                                        </p:tgtEl>
                                        <p:attrNameLst>
                                          <p:attrName>style.visibility</p:attrName>
                                        </p:attrNameLst>
                                      </p:cBhvr>
                                      <p:to>
                                        <p:strVal val="visible"/>
                                      </p:to>
                                    </p:set>
                                    <p:anim calcmode="lin" valueType="num">
                                      <p:cBhvr additive="base">
                                        <p:cTn id="22" dur="500"/>
                                        <p:tgtEl>
                                          <p:spTgt spid="163">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17145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בלון הליום –החוק הראשון</a:t>
            </a:r>
          </a:p>
        </p:txBody>
      </p:sp>
      <p:sp>
        <p:nvSpPr>
          <p:cNvPr id="174" name="Shape 174"/>
          <p:cNvSpPr txBox="1">
            <a:spLocks noGrp="1"/>
          </p:cNvSpPr>
          <p:nvPr>
            <p:ph type="body" idx="1"/>
          </p:nvPr>
        </p:nvSpPr>
        <p:spPr>
          <a:xfrm>
            <a:off x="179388" y="549275"/>
            <a:ext cx="9072561"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קשרו לבלון הליום חוט תפירה ארוך. שחררו את הבלון בחדר עד שהבלון יגיע לתקרה. הקפידו שחוט התפירה יהיה 2 מטר מעל הרצפה.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כעת קשרו לחוט התפירה פיסות נייר עד שהבלון ירחף . במצב זה הכוח השקול שווה אפס- כוח העילוי שפועל על הבלון שווה לכוח הכבידה.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נמשוך את החוט עד שיגע ברצפה וניתן מכה קטנה לבלון כלפי מעלה.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שימו לב לתנועה של הבלון כלפי מעלה- מה מאפיין תנועה זו?</a:t>
            </a:r>
          </a:p>
          <a:p>
            <a:pPr marL="342900" marR="0" lvl="0" indent="-342900" algn="r" rtl="1">
              <a:spcBef>
                <a:spcPts val="640"/>
              </a:spcBef>
              <a:buClr>
                <a:schemeClr val="dk1"/>
              </a:buClr>
              <a:buSzPct val="70370"/>
              <a:buFont typeface="Arial"/>
              <a:buChar char="●"/>
            </a:pPr>
            <a:r>
              <a:rPr lang="x-none" sz="2700" b="0" i="0" u="none" strike="noStrike" cap="none">
                <a:solidFill>
                  <a:srgbClr val="FF0000"/>
                </a:solidFill>
                <a:latin typeface="Calibri"/>
                <a:ea typeface="Calibri"/>
                <a:cs typeface="Calibri"/>
                <a:sym typeface="Calibri"/>
              </a:rPr>
              <a:t>תשובה-הבלון ינוע במהירות קבועה כלפי מעלה עפ"י החוק הראשון של ניוטון, כיוון שהכוח השקול שווה אפס.</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515937" y="-17145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1" i="0" u="none" strike="noStrike" cap="none">
                <a:solidFill>
                  <a:schemeClr val="dk1"/>
                </a:solidFill>
                <a:latin typeface="Calibri"/>
                <a:ea typeface="Calibri"/>
                <a:cs typeface="Calibri"/>
                <a:sym typeface="Calibri"/>
              </a:rPr>
              <a:t>תנועה מעגלית אופקית</a:t>
            </a:r>
          </a:p>
        </p:txBody>
      </p:sp>
      <p:sp>
        <p:nvSpPr>
          <p:cNvPr id="180" name="Shape 180"/>
          <p:cNvSpPr txBox="1">
            <a:spLocks noGrp="1"/>
          </p:cNvSpPr>
          <p:nvPr>
            <p:ph type="body" idx="1"/>
          </p:nvPr>
        </p:nvSpPr>
        <p:spPr>
          <a:xfrm>
            <a:off x="58738" y="858837"/>
            <a:ext cx="8229600" cy="4525961"/>
          </a:xfrm>
          <a:prstGeom prst="rect">
            <a:avLst/>
          </a:prstGeom>
          <a:solidFill>
            <a:schemeClr val="lt1"/>
          </a:solid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1.כאשר מסובבים אבן של לגו שקשורה לחוט תפירה בצורה אופקית במהירות מספקת, החוט נשאר מתוח למשך כל הסיבוב. (את החוט נסובב קרוב לרצפה)</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מה יקרה כאשר נשחרר את החוט. לאיזה כיוון תעוף האבן. בחר אפשרות מתאימה לפי כיוון האבן:</a:t>
            </a:r>
          </a:p>
        </p:txBody>
      </p:sp>
      <p:cxnSp>
        <p:nvCxnSpPr>
          <p:cNvPr id="181" name="Shape 181"/>
          <p:cNvCxnSpPr/>
          <p:nvPr/>
        </p:nvCxnSpPr>
        <p:spPr>
          <a:xfrm>
            <a:off x="2916238" y="5314950"/>
            <a:ext cx="900111" cy="0"/>
          </a:xfrm>
          <a:prstGeom prst="straightConnector1">
            <a:avLst/>
          </a:prstGeom>
          <a:noFill/>
          <a:ln w="9525" cap="flat" cmpd="sng">
            <a:solidFill>
              <a:srgbClr val="4A7DBB"/>
            </a:solidFill>
            <a:prstDash val="solid"/>
            <a:round/>
            <a:headEnd type="none" w="med" len="med"/>
            <a:tailEnd type="stealth" w="lg" len="lg"/>
          </a:ln>
        </p:spPr>
      </p:cxnSp>
      <p:sp>
        <p:nvSpPr>
          <p:cNvPr id="182" name="Shape 182"/>
          <p:cNvSpPr/>
          <p:nvPr/>
        </p:nvSpPr>
        <p:spPr>
          <a:xfrm>
            <a:off x="4630737" y="4721225"/>
            <a:ext cx="1001711" cy="625474"/>
          </a:xfrm>
          <a:custGeom>
            <a:avLst/>
            <a:gdLst/>
            <a:ahLst/>
            <a:cxnLst/>
            <a:rect l="0" t="0" r="0" b="0"/>
            <a:pathLst>
              <a:path w="1001485" h="624114" extrusionOk="0">
                <a:moveTo>
                  <a:pt x="0" y="595086"/>
                </a:moveTo>
                <a:cubicBezTo>
                  <a:pt x="24190" y="599924"/>
                  <a:pt x="48638" y="603617"/>
                  <a:pt x="72571" y="609600"/>
                </a:cubicBezTo>
                <a:cubicBezTo>
                  <a:pt x="87414" y="613311"/>
                  <a:pt x="100815" y="624114"/>
                  <a:pt x="116114" y="624114"/>
                </a:cubicBezTo>
                <a:cubicBezTo>
                  <a:pt x="193674" y="624114"/>
                  <a:pt x="270933" y="614438"/>
                  <a:pt x="348342" y="609600"/>
                </a:cubicBezTo>
                <a:cubicBezTo>
                  <a:pt x="367695" y="604762"/>
                  <a:pt x="387293" y="600818"/>
                  <a:pt x="406400" y="595086"/>
                </a:cubicBezTo>
                <a:cubicBezTo>
                  <a:pt x="435708" y="586294"/>
                  <a:pt x="493485" y="566057"/>
                  <a:pt x="493485" y="566057"/>
                </a:cubicBezTo>
                <a:cubicBezTo>
                  <a:pt x="618264" y="482870"/>
                  <a:pt x="460395" y="582600"/>
                  <a:pt x="580571" y="522514"/>
                </a:cubicBezTo>
                <a:cubicBezTo>
                  <a:pt x="596173" y="514713"/>
                  <a:pt x="608968" y="502141"/>
                  <a:pt x="624114" y="493486"/>
                </a:cubicBezTo>
                <a:cubicBezTo>
                  <a:pt x="642900" y="482751"/>
                  <a:pt x="662819" y="474133"/>
                  <a:pt x="682171" y="464457"/>
                </a:cubicBezTo>
                <a:cubicBezTo>
                  <a:pt x="759585" y="348337"/>
                  <a:pt x="657978" y="488651"/>
                  <a:pt x="754742" y="391886"/>
                </a:cubicBezTo>
                <a:cubicBezTo>
                  <a:pt x="771847" y="374780"/>
                  <a:pt x="780205" y="349899"/>
                  <a:pt x="798285" y="333828"/>
                </a:cubicBezTo>
                <a:cubicBezTo>
                  <a:pt x="824361" y="310650"/>
                  <a:pt x="885371" y="275771"/>
                  <a:pt x="885371" y="275771"/>
                </a:cubicBezTo>
                <a:cubicBezTo>
                  <a:pt x="895047" y="261257"/>
                  <a:pt x="907315" y="248169"/>
                  <a:pt x="914400" y="232228"/>
                </a:cubicBezTo>
                <a:cubicBezTo>
                  <a:pt x="926827" y="204267"/>
                  <a:pt x="926455" y="170602"/>
                  <a:pt x="943428" y="145143"/>
                </a:cubicBezTo>
                <a:lnTo>
                  <a:pt x="972457" y="101600"/>
                </a:lnTo>
                <a:cubicBezTo>
                  <a:pt x="977295" y="82248"/>
                  <a:pt x="981491" y="62723"/>
                  <a:pt x="986971" y="43543"/>
                </a:cubicBezTo>
                <a:cubicBezTo>
                  <a:pt x="991174" y="28832"/>
                  <a:pt x="1001485" y="0"/>
                  <a:pt x="1001485" y="0"/>
                </a:cubicBezTo>
              </a:path>
            </a:pathLst>
          </a:cu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183" name="Shape 183"/>
          <p:cNvCxnSpPr>
            <a:stCxn id="182" idx="16"/>
          </p:cNvCxnSpPr>
          <p:nvPr/>
        </p:nvCxnSpPr>
        <p:spPr>
          <a:xfrm rot="10800000">
            <a:off x="5632450" y="4594325"/>
            <a:ext cx="0" cy="126900"/>
          </a:xfrm>
          <a:prstGeom prst="straightConnector1">
            <a:avLst/>
          </a:prstGeom>
          <a:noFill/>
          <a:ln w="9525" cap="flat" cmpd="sng">
            <a:solidFill>
              <a:srgbClr val="4A7DBB"/>
            </a:solidFill>
            <a:prstDash val="solid"/>
            <a:round/>
            <a:headEnd type="none" w="med" len="med"/>
            <a:tailEnd type="stealth" w="lg" len="lg"/>
          </a:ln>
        </p:spPr>
      </p:cxnSp>
      <p:cxnSp>
        <p:nvCxnSpPr>
          <p:cNvPr id="184" name="Shape 184"/>
          <p:cNvCxnSpPr/>
          <p:nvPr/>
        </p:nvCxnSpPr>
        <p:spPr>
          <a:xfrm flipH="1">
            <a:off x="6751637" y="5349875"/>
            <a:ext cx="1587" cy="311149"/>
          </a:xfrm>
          <a:prstGeom prst="straightConnector1">
            <a:avLst/>
          </a:prstGeom>
          <a:noFill/>
          <a:ln w="9525" cap="flat" cmpd="sng">
            <a:solidFill>
              <a:srgbClr val="4A7DBB"/>
            </a:solidFill>
            <a:prstDash val="solid"/>
            <a:round/>
            <a:headEnd type="none" w="med" len="med"/>
            <a:tailEnd type="stealth" w="lg" len="lg"/>
          </a:ln>
        </p:spPr>
      </p:cxnSp>
      <p:sp>
        <p:nvSpPr>
          <p:cNvPr id="185" name="Shape 185"/>
          <p:cNvSpPr/>
          <p:nvPr/>
        </p:nvSpPr>
        <p:spPr>
          <a:xfrm>
            <a:off x="2393950" y="4386262"/>
            <a:ext cx="1044575" cy="928686"/>
          </a:xfrm>
          <a:prstGeom prst="donut">
            <a:avLst>
              <a:gd name="adj" fmla="val 25000"/>
            </a:avLst>
          </a:prstGeom>
          <a:solidFill>
            <a:schemeClr val="lt1"/>
          </a:solidFill>
          <a:ln w="9525" cap="flat" cmpd="sng">
            <a:solidFill>
              <a:srgbClr val="395E8A"/>
            </a:solidFill>
            <a:prstDash val="dot"/>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86" name="Shape 186"/>
          <p:cNvSpPr/>
          <p:nvPr/>
        </p:nvSpPr>
        <p:spPr>
          <a:xfrm>
            <a:off x="6230937" y="4422775"/>
            <a:ext cx="1042986" cy="927100"/>
          </a:xfrm>
          <a:prstGeom prst="donut">
            <a:avLst>
              <a:gd name="adj" fmla="val 25000"/>
            </a:avLst>
          </a:prstGeom>
          <a:solidFill>
            <a:schemeClr val="lt1"/>
          </a:solidFill>
          <a:ln w="9525" cap="flat" cmpd="sng">
            <a:solidFill>
              <a:srgbClr val="395E8A"/>
            </a:solidFill>
            <a:prstDash val="dot"/>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87" name="Shape 187"/>
          <p:cNvSpPr/>
          <p:nvPr/>
        </p:nvSpPr>
        <p:spPr>
          <a:xfrm>
            <a:off x="4078287" y="4351337"/>
            <a:ext cx="1044575" cy="927100"/>
          </a:xfrm>
          <a:prstGeom prst="donut">
            <a:avLst>
              <a:gd name="adj" fmla="val 25000"/>
            </a:avLst>
          </a:prstGeom>
          <a:solidFill>
            <a:schemeClr val="lt1"/>
          </a:solidFill>
          <a:ln w="9525" cap="flat" cmpd="sng">
            <a:solidFill>
              <a:srgbClr val="395E8A"/>
            </a:solidFill>
            <a:prstDash val="dot"/>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88" name="Shape 188"/>
          <p:cNvSpPr txBox="1"/>
          <p:nvPr/>
        </p:nvSpPr>
        <p:spPr>
          <a:xfrm>
            <a:off x="1331912" y="5661025"/>
            <a:ext cx="6856412" cy="584200"/>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3200" b="0" i="0" u="none" strike="noStrike" cap="none">
                <a:solidFill>
                  <a:srgbClr val="FF0000"/>
                </a:solidFill>
                <a:latin typeface="Arial"/>
                <a:ea typeface="Arial"/>
                <a:cs typeface="Arial"/>
                <a:sym typeface="Arial"/>
              </a:rPr>
              <a:t>בידקו את תשובתכם בעזרת חוט ואבן לגוף</a:t>
            </a:r>
          </a:p>
        </p:txBody>
      </p:sp>
      <p:sp>
        <p:nvSpPr>
          <p:cNvPr id="189" name="Shape 189"/>
          <p:cNvSpPr txBox="1"/>
          <p:nvPr/>
        </p:nvSpPr>
        <p:spPr>
          <a:xfrm>
            <a:off x="1697038" y="6211887"/>
            <a:ext cx="6553200" cy="647700"/>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3600" b="0" i="0" u="sng" strike="noStrike" cap="none">
                <a:solidFill>
                  <a:schemeClr val="hlink"/>
                </a:solidFill>
                <a:latin typeface="Arial"/>
                <a:ea typeface="Arial"/>
                <a:cs typeface="Arial"/>
                <a:sym typeface="Arial"/>
                <a:hlinkClick r:id="rId3"/>
              </a:rPr>
              <a:t>סרטון שמציג את התנועה</a:t>
            </a:r>
          </a:p>
        </p:txBody>
      </p:sp>
      <p:pic>
        <p:nvPicPr>
          <p:cNvPr id="190" name="Shape 190"/>
          <p:cNvPicPr preferRelativeResize="0"/>
          <p:nvPr/>
        </p:nvPicPr>
        <p:blipFill>
          <a:blip r:embed="rId4">
            <a:alphaModFix/>
          </a:blip>
          <a:stretch>
            <a:fillRect/>
          </a:stretch>
        </p:blipFill>
        <p:spPr>
          <a:xfrm>
            <a:off x="250825" y="4197350"/>
            <a:ext cx="1457324" cy="1463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 calcmode="lin" valueType="num">
                                      <p:cBhvr additive="base">
                                        <p:cTn id="7" dur="500"/>
                                        <p:tgtEl>
                                          <p:spTgt spid="18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0">
                                            <p:txEl>
                                              <p:pRg st="1" end="1"/>
                                            </p:txEl>
                                          </p:spTgt>
                                        </p:tgtEl>
                                        <p:attrNameLst>
                                          <p:attrName>style.visibility</p:attrName>
                                        </p:attrNameLst>
                                      </p:cBhvr>
                                      <p:to>
                                        <p:strVal val="visible"/>
                                      </p:to>
                                    </p:set>
                                    <p:anim calcmode="lin" valueType="num">
                                      <p:cBhvr additive="base">
                                        <p:cTn id="12" dur="500"/>
                                        <p:tgtEl>
                                          <p:spTgt spid="18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5"/>
                                        </p:tgtEl>
                                        <p:attrNameLst>
                                          <p:attrName>style.visibility</p:attrName>
                                        </p:attrNameLst>
                                      </p:cBhvr>
                                      <p:to>
                                        <p:strVal val="visible"/>
                                      </p:to>
                                    </p:set>
                                    <p:anim calcmode="lin" valueType="num">
                                      <p:cBhvr additive="base">
                                        <p:cTn id="17" dur="500"/>
                                        <p:tgtEl>
                                          <p:spTgt spid="185"/>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88"/>
                                        </p:tgtEl>
                                        <p:attrNameLst>
                                          <p:attrName>style.visibility</p:attrName>
                                        </p:attrNameLst>
                                      </p:cBhvr>
                                      <p:to>
                                        <p:strVal val="visible"/>
                                      </p:to>
                                    </p:set>
                                    <p:anim calcmode="lin" valueType="num">
                                      <p:cBhvr additive="base">
                                        <p:cTn id="20" dur="500"/>
                                        <p:tgtEl>
                                          <p:spTgt spid="188"/>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181"/>
                                        </p:tgtEl>
                                        <p:attrNameLst>
                                          <p:attrName>style.visibility</p:attrName>
                                        </p:attrNameLst>
                                      </p:cBhvr>
                                      <p:to>
                                        <p:strVal val="visible"/>
                                      </p:to>
                                    </p:set>
                                    <p:anim calcmode="lin" valueType="num">
                                      <p:cBhvr additive="base">
                                        <p:cTn id="23" dur="500"/>
                                        <p:tgtEl>
                                          <p:spTgt spid="181"/>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0"/>
                                  </p:stCondLst>
                                  <p:childTnLst>
                                    <p:set>
                                      <p:cBhvr>
                                        <p:cTn id="25" dur="1" fill="hold">
                                          <p:stCondLst>
                                            <p:cond delay="0"/>
                                          </p:stCondLst>
                                        </p:cTn>
                                        <p:tgtEl>
                                          <p:spTgt spid="182"/>
                                        </p:tgtEl>
                                        <p:attrNameLst>
                                          <p:attrName>style.visibility</p:attrName>
                                        </p:attrNameLst>
                                      </p:cBhvr>
                                      <p:to>
                                        <p:strVal val="visible"/>
                                      </p:to>
                                    </p:set>
                                    <p:anim calcmode="lin" valueType="num">
                                      <p:cBhvr additive="base">
                                        <p:cTn id="26" dur="500"/>
                                        <p:tgtEl>
                                          <p:spTgt spid="182"/>
                                        </p:tgtEl>
                                        <p:attrNameLst>
                                          <p:attrName>ppt_x</p:attrName>
                                        </p:attrNameLst>
                                      </p:cBhvr>
                                      <p:tavLst>
                                        <p:tav tm="0">
                                          <p:val>
                                            <p:strVal val="#ppt_x-1"/>
                                          </p:val>
                                        </p:tav>
                                        <p:tav tm="100000">
                                          <p:val>
                                            <p:strVal val="#ppt_x"/>
                                          </p:val>
                                        </p:tav>
                                      </p:tavLst>
                                    </p:anim>
                                  </p:childTnLst>
                                </p:cTn>
                              </p:par>
                              <p:par>
                                <p:cTn id="27" presetID="2" presetClass="entr" presetSubtype="8" fill="hold" nodeType="withEffect">
                                  <p:stCondLst>
                                    <p:cond delay="0"/>
                                  </p:stCondLst>
                                  <p:childTnLst>
                                    <p:set>
                                      <p:cBhvr>
                                        <p:cTn id="28" dur="1" fill="hold">
                                          <p:stCondLst>
                                            <p:cond delay="0"/>
                                          </p:stCondLst>
                                        </p:cTn>
                                        <p:tgtEl>
                                          <p:spTgt spid="184"/>
                                        </p:tgtEl>
                                        <p:attrNameLst>
                                          <p:attrName>style.visibility</p:attrName>
                                        </p:attrNameLst>
                                      </p:cBhvr>
                                      <p:to>
                                        <p:strVal val="visible"/>
                                      </p:to>
                                    </p:set>
                                    <p:anim calcmode="lin" valueType="num">
                                      <p:cBhvr additive="base">
                                        <p:cTn id="29" dur="500"/>
                                        <p:tgtEl>
                                          <p:spTgt spid="184"/>
                                        </p:tgtEl>
                                        <p:attrNameLst>
                                          <p:attrName>ppt_x</p:attrName>
                                        </p:attrNameLst>
                                      </p:cBhvr>
                                      <p:tavLst>
                                        <p:tav tm="0">
                                          <p:val>
                                            <p:strVal val="#ppt_x-1"/>
                                          </p:val>
                                        </p:tav>
                                        <p:tav tm="100000">
                                          <p:val>
                                            <p:strVal val="#ppt_x"/>
                                          </p:val>
                                        </p:tav>
                                      </p:tavLst>
                                    </p:anim>
                                  </p:childTnLst>
                                </p:cTn>
                              </p:par>
                              <p:par>
                                <p:cTn id="30" presetID="2" presetClass="entr" presetSubtype="8" fill="hold" nodeType="withEffect">
                                  <p:stCondLst>
                                    <p:cond delay="0"/>
                                  </p:stCondLst>
                                  <p:childTnLst>
                                    <p:set>
                                      <p:cBhvr>
                                        <p:cTn id="31" dur="1" fill="hold">
                                          <p:stCondLst>
                                            <p:cond delay="0"/>
                                          </p:stCondLst>
                                        </p:cTn>
                                        <p:tgtEl>
                                          <p:spTgt spid="187"/>
                                        </p:tgtEl>
                                        <p:attrNameLst>
                                          <p:attrName>style.visibility</p:attrName>
                                        </p:attrNameLst>
                                      </p:cBhvr>
                                      <p:to>
                                        <p:strVal val="visible"/>
                                      </p:to>
                                    </p:set>
                                    <p:anim calcmode="lin" valueType="num">
                                      <p:cBhvr additive="base">
                                        <p:cTn id="32" dur="500"/>
                                        <p:tgtEl>
                                          <p:spTgt spid="187"/>
                                        </p:tgtEl>
                                        <p:attrNameLst>
                                          <p:attrName>ppt_x</p:attrName>
                                        </p:attrNameLst>
                                      </p:cBhvr>
                                      <p:tavLst>
                                        <p:tav tm="0">
                                          <p:val>
                                            <p:strVal val="#ppt_x-1"/>
                                          </p:val>
                                        </p:tav>
                                        <p:tav tm="100000">
                                          <p:val>
                                            <p:strVal val="#ppt_x"/>
                                          </p:val>
                                        </p:tav>
                                      </p:tavLst>
                                    </p:anim>
                                  </p:childTnLst>
                                </p:cTn>
                              </p:par>
                              <p:par>
                                <p:cTn id="33" presetID="2" presetClass="entr" presetSubtype="8" fill="hold" nodeType="withEffect">
                                  <p:stCondLst>
                                    <p:cond delay="0"/>
                                  </p:stCondLst>
                                  <p:childTnLst>
                                    <p:set>
                                      <p:cBhvr>
                                        <p:cTn id="34" dur="1" fill="hold">
                                          <p:stCondLst>
                                            <p:cond delay="0"/>
                                          </p:stCondLst>
                                        </p:cTn>
                                        <p:tgtEl>
                                          <p:spTgt spid="186"/>
                                        </p:tgtEl>
                                        <p:attrNameLst>
                                          <p:attrName>style.visibility</p:attrName>
                                        </p:attrNameLst>
                                      </p:cBhvr>
                                      <p:to>
                                        <p:strVal val="visible"/>
                                      </p:to>
                                    </p:set>
                                    <p:anim calcmode="lin" valueType="num">
                                      <p:cBhvr additive="base">
                                        <p:cTn id="35" dur="500"/>
                                        <p:tgtEl>
                                          <p:spTgt spid="186"/>
                                        </p:tgtEl>
                                        <p:attrNameLst>
                                          <p:attrName>ppt_x</p:attrName>
                                        </p:attrNameLst>
                                      </p:cBhvr>
                                      <p:tavLst>
                                        <p:tav tm="0">
                                          <p:val>
                                            <p:strVal val="#ppt_x-1"/>
                                          </p:val>
                                        </p:tav>
                                        <p:tav tm="100000">
                                          <p:val>
                                            <p:strVal val="#ppt_x"/>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89"/>
                                        </p:tgtEl>
                                        <p:attrNameLst>
                                          <p:attrName>style.visibility</p:attrName>
                                        </p:attrNameLst>
                                      </p:cBhvr>
                                      <p:to>
                                        <p:strVal val="visible"/>
                                      </p:to>
                                    </p:set>
                                    <p:anim calcmode="lin" valueType="num">
                                      <p:cBhvr additive="base">
                                        <p:cTn id="40" dur="500"/>
                                        <p:tgtEl>
                                          <p:spTgt spid="18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539750" y="-38735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הסבר לאבן המסתובבת ועפה</a:t>
            </a:r>
          </a:p>
        </p:txBody>
      </p:sp>
      <p:sp>
        <p:nvSpPr>
          <p:cNvPr id="196" name="Shape 196"/>
          <p:cNvSpPr txBox="1">
            <a:spLocks noGrp="1"/>
          </p:cNvSpPr>
          <p:nvPr>
            <p:ph type="body" idx="1"/>
          </p:nvPr>
        </p:nvSpPr>
        <p:spPr>
          <a:xfrm>
            <a:off x="-4763" y="476250"/>
            <a:ext cx="89027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על האבן מופעל כוח ע"י החוט שמושך אותה לכיוון מרכז המעגל. כוח זה גורם לאבן להסתובב והוא נקרא כוח צנטרפיטאלי ( בלועזית –אל המרכז). ללא  הפעלת כוח זה האבן היתה ממשיכה לנוע ישר. </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כאשר משחררים את החוט על האבן לא מופעל שום כוח לכיוון המרכז, לכן האבן תמשיך לנוע ישר לפי כיוון המשיק (האפשרות השמאלית). כלומר המתיחות של החוט "מאלצת" את האבן להסתובב,</a:t>
            </a:r>
          </a:p>
          <a:p>
            <a:pPr marL="0" marR="0" lvl="0" indent="0" algn="r" rtl="1">
              <a:spcBef>
                <a:spcPts val="640"/>
              </a:spcBef>
              <a:buClr>
                <a:schemeClr val="dk1"/>
              </a:buClr>
              <a:buSzPct val="25000"/>
              <a:buFont typeface="Calibri"/>
              <a:buNone/>
            </a:pPr>
            <a:r>
              <a:rPr lang="x-none" sz="2700" b="0" i="0" u="none" strike="noStrike" cap="none">
                <a:solidFill>
                  <a:schemeClr val="dk1"/>
                </a:solidFill>
                <a:latin typeface="Calibri"/>
                <a:ea typeface="Calibri"/>
                <a:cs typeface="Calibri"/>
                <a:sym typeface="Calibri"/>
              </a:rPr>
              <a:t>וכאשר החוט משוחרר האבן נעה ישר ללא הפרעה, כיוון שלא פועל עליה שום כוח בכיוון התנועה- כלומר הכוח השקול שווה אפס. (עפ"י החוק הראשון של ניוטון) </a:t>
            </a:r>
          </a:p>
          <a:p>
            <a:pPr marL="0" marR="0" lvl="0" indent="0" algn="r" rtl="1">
              <a:spcBef>
                <a:spcPts val="640"/>
              </a:spcBef>
              <a:buClr>
                <a:schemeClr val="dk1"/>
              </a:buClr>
              <a:buSzPct val="25000"/>
              <a:buFont typeface="Calibri"/>
              <a:buNone/>
            </a:pPr>
            <a:r>
              <a:rPr lang="x-none" sz="2700" b="0" i="0" u="none" strike="noStrike" cap="none">
                <a:solidFill>
                  <a:schemeClr val="dk1"/>
                </a:solidFill>
                <a:latin typeface="Calibri"/>
                <a:ea typeface="Calibri"/>
                <a:cs typeface="Calibri"/>
                <a:sym typeface="Calibri"/>
              </a:rPr>
              <a:t>גם הירח נאלץ להסתובב סביב הארץ עקב כוח הכבידה.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 calcmode="lin" valueType="num">
                                      <p:cBhvr additive="base">
                                        <p:cTn id="7" dur="500"/>
                                        <p:tgtEl>
                                          <p:spTgt spid="19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 calcmode="lin" valueType="num">
                                      <p:cBhvr additive="base">
                                        <p:cTn id="12" dur="500"/>
                                        <p:tgtEl>
                                          <p:spTgt spid="19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6">
                                            <p:txEl>
                                              <p:pRg st="2" end="2"/>
                                            </p:txEl>
                                          </p:spTgt>
                                        </p:tgtEl>
                                        <p:attrNameLst>
                                          <p:attrName>style.visibility</p:attrName>
                                        </p:attrNameLst>
                                      </p:cBhvr>
                                      <p:to>
                                        <p:strVal val="visible"/>
                                      </p:to>
                                    </p:set>
                                    <p:anim calcmode="lin" valueType="num">
                                      <p:cBhvr additive="base">
                                        <p:cTn id="17" dur="500"/>
                                        <p:tgtEl>
                                          <p:spTgt spid="19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96">
                                            <p:txEl>
                                              <p:pRg st="3" end="3"/>
                                            </p:txEl>
                                          </p:spTgt>
                                        </p:tgtEl>
                                        <p:attrNameLst>
                                          <p:attrName>style.visibility</p:attrName>
                                        </p:attrNameLst>
                                      </p:cBhvr>
                                      <p:to>
                                        <p:strVal val="visible"/>
                                      </p:to>
                                    </p:set>
                                    <p:anim calcmode="lin" valueType="num">
                                      <p:cBhvr additive="base">
                                        <p:cTn id="22" dur="500"/>
                                        <p:tgtEl>
                                          <p:spTgt spid="196">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115888"/>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המשך תנועה מעגלית</a:t>
            </a:r>
          </a:p>
        </p:txBody>
      </p:sp>
      <p:sp>
        <p:nvSpPr>
          <p:cNvPr id="202" name="Shape 202"/>
          <p:cNvSpPr txBox="1">
            <a:spLocks noGrp="1"/>
          </p:cNvSpPr>
          <p:nvPr>
            <p:ph type="body" idx="1"/>
          </p:nvPr>
        </p:nvSpPr>
        <p:spPr>
          <a:xfrm>
            <a:off x="457200" y="981075"/>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שמים מים בכוס. מחברים לכוס חוט ומסובבים את החוט במעגל אנכי מבלי שהמים ישפכו כאשר הם מגיעים לחלקו העליון של המעגל.</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הסבר: בדומה לאבן המסתובבת, גם כאן תחתית הכוס מאלצת את המים להסתובב במעגל. אם נעשה חור בתחתית הכוס, המים ינועו תחילה ישר כמו  האבן, ולבסוף יפלו. </a:t>
            </a:r>
          </a:p>
        </p:txBody>
      </p:sp>
      <p:sp>
        <p:nvSpPr>
          <p:cNvPr id="203" name="Shape 203"/>
          <p:cNvSpPr txBox="1"/>
          <p:nvPr/>
        </p:nvSpPr>
        <p:spPr>
          <a:xfrm>
            <a:off x="179388" y="4581525"/>
            <a:ext cx="8496299" cy="2062162"/>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3200" b="0" i="0" u="none" strike="noStrike" cap="none">
                <a:solidFill>
                  <a:srgbClr val="FF0000"/>
                </a:solidFill>
                <a:latin typeface="Arial"/>
                <a:ea typeface="Arial"/>
                <a:cs typeface="Arial"/>
                <a:sym typeface="Arial"/>
              </a:rPr>
              <a:t>נערוך את הניסוי ולאחר מכן  נראה מה קורה למים כאשר עושים חור בתחתית הכוס. לאיזה כיוון יעופו המים שיוצאים מהכוס? שרטטו את השערתכם לגבי כיוון התנועה של המים שנוזלים מהכוס.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 calcmode="lin" valueType="num">
                                      <p:cBhvr additive="base">
                                        <p:cTn id="7" dur="500"/>
                                        <p:tgtEl>
                                          <p:spTgt spid="20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 calcmode="lin" valueType="num">
                                      <p:cBhvr additive="base">
                                        <p:cTn id="12" dur="500"/>
                                        <p:tgtEl>
                                          <p:spTgt spid="20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03"/>
                                        </p:tgtEl>
                                        <p:attrNameLst>
                                          <p:attrName>style.visibility</p:attrName>
                                        </p:attrNameLst>
                                      </p:cBhvr>
                                      <p:to>
                                        <p:strVal val="visible"/>
                                      </p:to>
                                    </p:set>
                                    <p:anim calcmode="lin" valueType="num">
                                      <p:cBhvr additive="base">
                                        <p:cTn id="17" dur="500"/>
                                        <p:tgtEl>
                                          <p:spTgt spid="2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539750" y="-315912"/>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החוק הראשון ותנועה של גלגל שמסתובב</a:t>
            </a:r>
          </a:p>
        </p:txBody>
      </p:sp>
      <p:sp>
        <p:nvSpPr>
          <p:cNvPr id="209" name="Shape 209"/>
          <p:cNvSpPr txBox="1">
            <a:spLocks noGrp="1"/>
          </p:cNvSpPr>
          <p:nvPr>
            <p:ph type="body" idx="1"/>
          </p:nvPr>
        </p:nvSpPr>
        <p:spPr>
          <a:xfrm>
            <a:off x="338137" y="981075"/>
            <a:ext cx="8805861" cy="4525963"/>
          </a:xfrm>
          <a:prstGeom prst="rect">
            <a:avLst/>
          </a:prstGeom>
          <a:noFill/>
          <a:ln>
            <a:noFill/>
          </a:ln>
        </p:spPr>
        <p:txBody>
          <a:bodyPr lIns="91425" tIns="45700" rIns="91425" bIns="45700" anchor="t" anchorCtr="0">
            <a:noAutofit/>
          </a:bodyPr>
          <a:lstStyle/>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גם גלגל שמסתובב במהירות מקיים את החוק הראשון.</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הדגמה- אוחזים גלגל של אופנים בשתי ידים בציר הסיבוב ומסובבים את הגלגל. כעת ננסה להטות את הגלגל מכיוון הסיבוב המקורי.</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תארו את התופעה-</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הסבר: הגלגל שמסתובב "שואף" להמשיך להסתובב באותו כיוון, כל זמן שלא פועל עליו כוח שמנסה לשנות את המהירות והכיוון. בכדי לגרום לשינוי צריך להפעיל כוח, דבר שבא לביטוי בהתנגדות של הגלגל כאשר מנסים לשנות את כיוון.  תופעה זו משמשת לבניית מצפן ג'יירו סקופ שמבוסס על העיקרון של גלגל שמסתובב כך שכיוון הסיבוב מופנה  לצפון</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a:t>
            </a:r>
            <a:r>
              <a:rPr lang="x-none" sz="2600" b="0" i="0" u="sng" strike="noStrike" cap="none">
                <a:solidFill>
                  <a:schemeClr val="hlink"/>
                </a:solidFill>
                <a:latin typeface="Calibri"/>
                <a:ea typeface="Calibri"/>
                <a:cs typeface="Calibri"/>
                <a:sym typeface="Calibri"/>
                <a:hlinkClick r:id="rId3"/>
              </a:rPr>
              <a:t>סביבון ג'ירוסקופי</a:t>
            </a:r>
          </a:p>
        </p:txBody>
      </p:sp>
      <p:pic>
        <p:nvPicPr>
          <p:cNvPr id="210" name="Shape 210"/>
          <p:cNvPicPr preferRelativeResize="0"/>
          <p:nvPr/>
        </p:nvPicPr>
        <p:blipFill>
          <a:blip r:embed="rId4">
            <a:alphaModFix/>
          </a:blip>
          <a:stretch>
            <a:fillRect/>
          </a:stretch>
        </p:blipFill>
        <p:spPr>
          <a:xfrm>
            <a:off x="0" y="620712"/>
            <a:ext cx="1223963" cy="105886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 calcmode="lin" valueType="num">
                                      <p:cBhvr additive="base">
                                        <p:cTn id="7" dur="500"/>
                                        <p:tgtEl>
                                          <p:spTgt spid="20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 calcmode="lin" valueType="num">
                                      <p:cBhvr additive="base">
                                        <p:cTn id="12" dur="500"/>
                                        <p:tgtEl>
                                          <p:spTgt spid="20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 calcmode="lin" valueType="num">
                                      <p:cBhvr additive="base">
                                        <p:cTn id="17" dur="500"/>
                                        <p:tgtEl>
                                          <p:spTgt spid="20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09">
                                            <p:txEl>
                                              <p:pRg st="3" end="3"/>
                                            </p:txEl>
                                          </p:spTgt>
                                        </p:tgtEl>
                                        <p:attrNameLst>
                                          <p:attrName>style.visibility</p:attrName>
                                        </p:attrNameLst>
                                      </p:cBhvr>
                                      <p:to>
                                        <p:strVal val="visible"/>
                                      </p:to>
                                    </p:set>
                                    <p:anim calcmode="lin" valueType="num">
                                      <p:cBhvr additive="base">
                                        <p:cTn id="22" dur="500"/>
                                        <p:tgtEl>
                                          <p:spTgt spid="209">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09">
                                            <p:txEl>
                                              <p:pRg st="4" end="4"/>
                                            </p:txEl>
                                          </p:spTgt>
                                        </p:tgtEl>
                                        <p:attrNameLst>
                                          <p:attrName>style.visibility</p:attrName>
                                        </p:attrNameLst>
                                      </p:cBhvr>
                                      <p:to>
                                        <p:strVal val="visible"/>
                                      </p:to>
                                    </p:set>
                                    <p:anim calcmode="lin" valueType="num">
                                      <p:cBhvr additive="base">
                                        <p:cTn id="27" dur="500"/>
                                        <p:tgtEl>
                                          <p:spTgt spid="209">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600" b="0" i="0" u="none" strike="noStrike" cap="none">
                <a:solidFill>
                  <a:schemeClr val="dk1"/>
                </a:solidFill>
                <a:latin typeface="Calibri"/>
                <a:ea typeface="Calibri"/>
                <a:cs typeface="Calibri"/>
                <a:sym typeface="Calibri"/>
              </a:rPr>
              <a:t>בועת אוויר נעה במהירות קבועה כלפי מעלה עפ"י החוק הראשון</a:t>
            </a:r>
          </a:p>
        </p:txBody>
      </p:sp>
      <p:sp>
        <p:nvSpPr>
          <p:cNvPr id="216" name="Shape 216"/>
          <p:cNvSpPr txBox="1">
            <a:spLocks noGrp="1"/>
          </p:cNvSpPr>
          <p:nvPr>
            <p:ph type="body" idx="1"/>
          </p:nvPr>
        </p:nvSpPr>
        <p:spPr>
          <a:xfrm>
            <a:off x="179388" y="1412875"/>
            <a:ext cx="8785225"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ממלאים צינור זכוכית ארוך במים ומשאירים בועת אוויר. סותמים את הצינור בשתי קצותיו. הופכים את הצינור ורואים שהבועה נעה במהירות קבועה למעלה.</a:t>
            </a:r>
            <a:r>
              <a:rPr lang="x-none" sz="2950" b="0" i="0" u="sng" strike="noStrike" cap="none">
                <a:solidFill>
                  <a:schemeClr val="hlink"/>
                </a:solidFill>
                <a:latin typeface="Calibri"/>
                <a:ea typeface="Calibri"/>
                <a:cs typeface="Calibri"/>
                <a:sym typeface="Calibri"/>
                <a:hlinkClick r:id="rId3"/>
              </a:rPr>
              <a:t>סרטון הדגמה</a:t>
            </a:r>
            <a:r>
              <a:rPr lang="x-none" sz="2950" b="0" i="0" u="none" strike="noStrike" cap="none">
                <a:solidFill>
                  <a:schemeClr val="dk1"/>
                </a:solidFill>
                <a:latin typeface="Calibri"/>
                <a:ea typeface="Calibri"/>
                <a:cs typeface="Calibri"/>
                <a:sym typeface="Calibri"/>
              </a:rPr>
              <a:t>.</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הסבר: לאחר שהופכים את הצינור הבועה עולה למעלה בכוח העילוי שבשלב זה יותר גדול מכוח הכבידה שפועל העל הבועה. ככל שמהירות הבועה גדלה, כך גדלה ההתנגדות של המים לתנועתה עקב חיכוך. בשלב מסויים נוצר איזון בין כוח העילוי לבין כוח הכבידה והחיכוך. במצב זה הכוח השקול שווה אפס ולכן הבועה נעה במהירות קבועה למעלה.</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611187" y="-36513"/>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החוק השני של ניוטון</a:t>
            </a:r>
          </a:p>
        </p:txBody>
      </p:sp>
      <p:sp>
        <p:nvSpPr>
          <p:cNvPr id="222" name="Shape 222"/>
          <p:cNvSpPr txBox="1">
            <a:spLocks noGrp="1"/>
          </p:cNvSpPr>
          <p:nvPr>
            <p:ph type="body" idx="1"/>
          </p:nvPr>
        </p:nvSpPr>
        <p:spPr>
          <a:xfrm>
            <a:off x="611187" y="765175"/>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כאשר מפעילים כוח על גוף, כך שהכוח השקול שונה מאפס, הגוף ישנה את מהירות תנועתו או את כיוון התנועה שלו. כלומר הגוף ינוע בתאוצה.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אולם ככל שהגוף יותר כבד כך יש להפעיל יותר  כוח בכדי להגיע לתאוצה מסויימת.</a:t>
            </a:r>
            <a:br>
              <a:rPr lang="x-none" sz="2700" b="0" i="0" u="none" strike="noStrike" cap="none">
                <a:solidFill>
                  <a:schemeClr val="dk1"/>
                </a:solidFill>
                <a:latin typeface="Calibri"/>
                <a:ea typeface="Calibri"/>
                <a:cs typeface="Calibri"/>
                <a:sym typeface="Calibri"/>
              </a:rPr>
            </a:br>
            <a:r>
              <a:rPr lang="x-none" sz="2700" b="0" i="0" u="none" strike="noStrike" cap="none">
                <a:solidFill>
                  <a:schemeClr val="dk1"/>
                </a:solidFill>
                <a:latin typeface="Calibri"/>
                <a:ea typeface="Calibri"/>
                <a:cs typeface="Calibri"/>
                <a:sym typeface="Calibri"/>
              </a:rPr>
              <a:t>(תאוצה של גוף מודדת את קצב שינוי המהירות שלו. למשל אם בתחילה הגוף נע במהירות של 10 קמ"ש ולאחר שתי שניות הוא מגביר את מהירותו ל-20 קמ"ש, ניתן לומר שלגוף יש תאוצה)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הערה: הכוח השקול מציין את ההפרש בין הכוחות שפועלים לכיוונים מנוגדים או סכום של כוחות שפועלים באותו כיוון.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p:tgtEl>
                                          <p:spTgt spid="22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2">
                                            <p:txEl>
                                              <p:pRg st="0" end="0"/>
                                            </p:txEl>
                                          </p:spTgt>
                                        </p:tgtEl>
                                        <p:attrNameLst>
                                          <p:attrName>style.visibility</p:attrName>
                                        </p:attrNameLst>
                                      </p:cBhvr>
                                      <p:to>
                                        <p:strVal val="visible"/>
                                      </p:to>
                                    </p:set>
                                    <p:anim calcmode="lin" valueType="num">
                                      <p:cBhvr additive="base">
                                        <p:cTn id="12" dur="500"/>
                                        <p:tgtEl>
                                          <p:spTgt spid="22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22">
                                            <p:txEl>
                                              <p:pRg st="1" end="1"/>
                                            </p:txEl>
                                          </p:spTgt>
                                        </p:tgtEl>
                                        <p:attrNameLst>
                                          <p:attrName>style.visibility</p:attrName>
                                        </p:attrNameLst>
                                      </p:cBhvr>
                                      <p:to>
                                        <p:strVal val="visible"/>
                                      </p:to>
                                    </p:set>
                                    <p:anim calcmode="lin" valueType="num">
                                      <p:cBhvr additive="base">
                                        <p:cTn id="17" dur="500"/>
                                        <p:tgtEl>
                                          <p:spTgt spid="22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22">
                                            <p:txEl>
                                              <p:pRg st="2" end="2"/>
                                            </p:txEl>
                                          </p:spTgt>
                                        </p:tgtEl>
                                        <p:attrNameLst>
                                          <p:attrName>style.visibility</p:attrName>
                                        </p:attrNameLst>
                                      </p:cBhvr>
                                      <p:to>
                                        <p:strVal val="visible"/>
                                      </p:to>
                                    </p:set>
                                    <p:anim calcmode="lin" valueType="num">
                                      <p:cBhvr additive="base">
                                        <p:cTn id="22" dur="500"/>
                                        <p:tgtEl>
                                          <p:spTgt spid="222">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17145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מטרות</a:t>
            </a:r>
          </a:p>
        </p:txBody>
      </p:sp>
      <p:sp>
        <p:nvSpPr>
          <p:cNvPr id="95" name="Shape 95"/>
          <p:cNvSpPr txBox="1">
            <a:spLocks noGrp="1"/>
          </p:cNvSpPr>
          <p:nvPr>
            <p:ph type="body" idx="1"/>
          </p:nvPr>
        </p:nvSpPr>
        <p:spPr>
          <a:xfrm>
            <a:off x="457200" y="620712"/>
            <a:ext cx="822960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המאגר נועד להגביר את ההנאה של התלמידים מפיזיקה, בייחוד תלמידים שמתקשים להטמיע את החלק החישובי של הפיזיקה ,לכן מוצע מאגר של הדגמות וניסויים קטנים עם בדגש על הבנה איכותית של התופעות ויישום בחיי יום יום של התופעות- במידת האפשר.</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הפעילות הן בהתאם לתוכנית הלימודים של חט"ב.</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הערה: לפעילויות השונות מלווה הסבר מדעי.</a:t>
            </a:r>
            <a:br>
              <a:rPr lang="x-none" sz="2700" b="0" i="0" u="none" strike="noStrike" cap="none">
                <a:solidFill>
                  <a:schemeClr val="dk1"/>
                </a:solidFill>
                <a:latin typeface="Calibri"/>
                <a:ea typeface="Calibri"/>
                <a:cs typeface="Calibri"/>
                <a:sym typeface="Calibri"/>
              </a:rPr>
            </a:br>
            <a:r>
              <a:rPr lang="x-none" sz="2700" b="0" i="0" u="none" strike="noStrike" cap="none">
                <a:solidFill>
                  <a:schemeClr val="dk1"/>
                </a:solidFill>
                <a:latin typeface="Calibri"/>
                <a:ea typeface="Calibri"/>
                <a:cs typeface="Calibri"/>
                <a:sym typeface="Calibri"/>
              </a:rPr>
              <a:t>רמת ההעמקה של ההסברים שמועברים לתלמידים נותרת לשיקול דעתו של המורה.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ניתן להעמיק את פעילות החקר בכל סעיף, או להסתפק במיני חקר.</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 calcmode="lin" valueType="num">
                                      <p:cBhvr additive="base">
                                        <p:cTn id="7" dur="500"/>
                                        <p:tgtEl>
                                          <p:spTgt spid="9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5">
                                            <p:txEl>
                                              <p:pRg st="1" end="1"/>
                                            </p:txEl>
                                          </p:spTgt>
                                        </p:tgtEl>
                                        <p:attrNameLst>
                                          <p:attrName>style.visibility</p:attrName>
                                        </p:attrNameLst>
                                      </p:cBhvr>
                                      <p:to>
                                        <p:strVal val="visible"/>
                                      </p:to>
                                    </p:set>
                                    <p:anim calcmode="lin" valueType="num">
                                      <p:cBhvr additive="base">
                                        <p:cTn id="12" dur="500"/>
                                        <p:tgtEl>
                                          <p:spTgt spid="9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5">
                                            <p:txEl>
                                              <p:pRg st="2" end="2"/>
                                            </p:txEl>
                                          </p:spTgt>
                                        </p:tgtEl>
                                        <p:attrNameLst>
                                          <p:attrName>style.visibility</p:attrName>
                                        </p:attrNameLst>
                                      </p:cBhvr>
                                      <p:to>
                                        <p:strVal val="visible"/>
                                      </p:to>
                                    </p:set>
                                    <p:anim calcmode="lin" valueType="num">
                                      <p:cBhvr additive="base">
                                        <p:cTn id="17" dur="500"/>
                                        <p:tgtEl>
                                          <p:spTgt spid="9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95">
                                            <p:txEl>
                                              <p:pRg st="3" end="3"/>
                                            </p:txEl>
                                          </p:spTgt>
                                        </p:tgtEl>
                                        <p:attrNameLst>
                                          <p:attrName>style.visibility</p:attrName>
                                        </p:attrNameLst>
                                      </p:cBhvr>
                                      <p:to>
                                        <p:strVal val="visible"/>
                                      </p:to>
                                    </p:set>
                                    <p:anim calcmode="lin" valueType="num">
                                      <p:cBhvr additive="base">
                                        <p:cTn id="22" dur="500"/>
                                        <p:tgtEl>
                                          <p:spTgt spid="9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95">
                                            <p:txEl>
                                              <p:pRg st="4" end="4"/>
                                            </p:txEl>
                                          </p:spTgt>
                                        </p:tgtEl>
                                        <p:attrNameLst>
                                          <p:attrName>style.visibility</p:attrName>
                                        </p:attrNameLst>
                                      </p:cBhvr>
                                      <p:to>
                                        <p:strVal val="visible"/>
                                      </p:to>
                                    </p:set>
                                    <p:anim calcmode="lin" valueType="num">
                                      <p:cBhvr additive="base">
                                        <p:cTn id="27" dur="500"/>
                                        <p:tgtEl>
                                          <p:spTgt spid="95">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228" name="Shape 228"/>
          <p:cNvSpPr txBox="1">
            <a:spLocks noGrp="1"/>
          </p:cNvSpPr>
          <p:nvPr>
            <p:ph type="body" idx="1"/>
          </p:nvPr>
        </p:nvSpPr>
        <p:spPr>
          <a:xfrm>
            <a:off x="349250" y="93663"/>
            <a:ext cx="879475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הדגמה- קושרים לשני צדדי עגלה ,שמונחת על שולחן ,וקשורה למשקולות שונות עם חוט שעובר דרך גלגלת, כך שהמשקולות תלויות מעבר  לשולחן. העגלה תנועה ימינה בתאוצה לכיוון המשקולת הכבדה כיוון שהכוח השקול פונה לכיוון זה.</a:t>
            </a:r>
            <a:br>
              <a:rPr lang="x-none" sz="3200" b="0" i="0" u="none" strike="noStrike" cap="none">
                <a:solidFill>
                  <a:schemeClr val="dk1"/>
                </a:solidFill>
                <a:latin typeface="Calibri"/>
                <a:ea typeface="Calibri"/>
                <a:cs typeface="Calibri"/>
                <a:sym typeface="Calibri"/>
              </a:rPr>
            </a:br>
            <a:r>
              <a:rPr lang="x-none" sz="3200" b="0" i="0" u="none" strike="noStrike" cap="none">
                <a:solidFill>
                  <a:schemeClr val="dk1"/>
                </a:solidFill>
                <a:latin typeface="Calibri"/>
                <a:ea typeface="Calibri"/>
                <a:cs typeface="Calibri"/>
                <a:sym typeface="Calibri"/>
              </a:rPr>
              <a:t>הערה: בצד שמאל נתלה משקולת של 1 ניוטון ובצד ימין נתלה משקולת של 6 ניוטון</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
        <p:nvSpPr>
          <p:cNvPr id="229" name="Shape 229"/>
          <p:cNvSpPr txBox="1"/>
          <p:nvPr/>
        </p:nvSpPr>
        <p:spPr>
          <a:xfrm>
            <a:off x="4140200" y="4365625"/>
            <a:ext cx="863599" cy="368299"/>
          </a:xfrm>
          <a:prstGeom prst="rect">
            <a:avLst/>
          </a:prstGeom>
          <a:noFill/>
          <a:ln w="9525" cap="flat" cmpd="sng">
            <a:solidFill>
              <a:schemeClr val="accent1"/>
            </a:solidFill>
            <a:prstDash val="solid"/>
            <a:miter/>
            <a:headEnd type="none" w="med" len="med"/>
            <a:tailEnd type="none" w="med" len="med"/>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Arial"/>
                <a:ea typeface="Arial"/>
                <a:cs typeface="Arial"/>
                <a:sym typeface="Arial"/>
              </a:rPr>
              <a:t>עגלה</a:t>
            </a:r>
          </a:p>
        </p:txBody>
      </p:sp>
      <p:cxnSp>
        <p:nvCxnSpPr>
          <p:cNvPr id="230" name="Shape 230"/>
          <p:cNvCxnSpPr/>
          <p:nvPr/>
        </p:nvCxnSpPr>
        <p:spPr>
          <a:xfrm>
            <a:off x="5003800" y="4549775"/>
            <a:ext cx="1081088" cy="0"/>
          </a:xfrm>
          <a:prstGeom prst="straightConnector1">
            <a:avLst/>
          </a:prstGeom>
          <a:noFill/>
          <a:ln w="9525" cap="flat" cmpd="sng">
            <a:solidFill>
              <a:srgbClr val="4A7DBB"/>
            </a:solidFill>
            <a:prstDash val="solid"/>
            <a:round/>
            <a:headEnd type="none" w="med" len="med"/>
            <a:tailEnd type="none" w="med" len="med"/>
          </a:ln>
        </p:spPr>
      </p:cxnSp>
      <p:sp>
        <p:nvSpPr>
          <p:cNvPr id="231" name="Shape 231"/>
          <p:cNvSpPr/>
          <p:nvPr/>
        </p:nvSpPr>
        <p:spPr>
          <a:xfrm>
            <a:off x="6084887" y="4549775"/>
            <a:ext cx="107949" cy="392112"/>
          </a:xfrm>
          <a:prstGeom prst="arc">
            <a:avLst>
              <a:gd name="adj1" fmla="val 16200000"/>
              <a:gd name="adj2" fmla="val 0"/>
            </a:avLst>
          </a:prstGeom>
          <a:noFill/>
          <a:ln w="9525" cap="flat" cmpd="sng">
            <a:solidFill>
              <a:srgbClr val="4A7DBB"/>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32" name="Shape 232"/>
          <p:cNvCxnSpPr>
            <a:stCxn id="231" idx="2"/>
          </p:cNvCxnSpPr>
          <p:nvPr/>
        </p:nvCxnSpPr>
        <p:spPr>
          <a:xfrm>
            <a:off x="6192837" y="4745831"/>
            <a:ext cx="0" cy="700200"/>
          </a:xfrm>
          <a:prstGeom prst="straightConnector1">
            <a:avLst/>
          </a:prstGeom>
          <a:noFill/>
          <a:ln w="9525" cap="flat" cmpd="sng">
            <a:solidFill>
              <a:srgbClr val="4A7DBB"/>
            </a:solidFill>
            <a:prstDash val="solid"/>
            <a:round/>
            <a:headEnd type="none" w="med" len="med"/>
            <a:tailEnd type="none" w="med" len="med"/>
          </a:ln>
        </p:spPr>
      </p:cxnSp>
      <p:sp>
        <p:nvSpPr>
          <p:cNvPr id="233" name="Shape 233"/>
          <p:cNvSpPr/>
          <p:nvPr/>
        </p:nvSpPr>
        <p:spPr>
          <a:xfrm>
            <a:off x="3346450" y="4794250"/>
            <a:ext cx="2592387" cy="155574"/>
          </a:xfrm>
          <a:prstGeom prst="rect">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34" name="Shape 234"/>
          <p:cNvCxnSpPr/>
          <p:nvPr/>
        </p:nvCxnSpPr>
        <p:spPr>
          <a:xfrm rot="10800000">
            <a:off x="3132137" y="4549775"/>
            <a:ext cx="1008062" cy="0"/>
          </a:xfrm>
          <a:prstGeom prst="straightConnector1">
            <a:avLst/>
          </a:prstGeom>
          <a:noFill/>
          <a:ln w="9525" cap="flat" cmpd="sng">
            <a:solidFill>
              <a:srgbClr val="4A7DBB"/>
            </a:solidFill>
            <a:prstDash val="solid"/>
            <a:round/>
            <a:headEnd type="none" w="med" len="med"/>
            <a:tailEnd type="none" w="med" len="med"/>
          </a:ln>
        </p:spPr>
      </p:cxnSp>
      <p:sp>
        <p:nvSpPr>
          <p:cNvPr id="235" name="Shape 235"/>
          <p:cNvSpPr/>
          <p:nvPr/>
        </p:nvSpPr>
        <p:spPr>
          <a:xfrm>
            <a:off x="2859088" y="4543425"/>
            <a:ext cx="276224" cy="246063"/>
          </a:xfrm>
          <a:custGeom>
            <a:avLst/>
            <a:gdLst/>
            <a:ahLst/>
            <a:cxnLst/>
            <a:rect l="0" t="0" r="0" b="0"/>
            <a:pathLst>
              <a:path w="275784" h="246743" extrusionOk="0">
                <a:moveTo>
                  <a:pt x="275784" y="0"/>
                </a:moveTo>
                <a:cubicBezTo>
                  <a:pt x="251593" y="14514"/>
                  <a:pt x="228445" y="30927"/>
                  <a:pt x="203212" y="43543"/>
                </a:cubicBezTo>
                <a:cubicBezTo>
                  <a:pt x="189528" y="50385"/>
                  <a:pt x="173043" y="50628"/>
                  <a:pt x="159669" y="58058"/>
                </a:cubicBezTo>
                <a:cubicBezTo>
                  <a:pt x="129172" y="75001"/>
                  <a:pt x="101612" y="96763"/>
                  <a:pt x="72584" y="116115"/>
                </a:cubicBezTo>
                <a:lnTo>
                  <a:pt x="29041" y="145143"/>
                </a:lnTo>
                <a:cubicBezTo>
                  <a:pt x="-1518" y="236819"/>
                  <a:pt x="12" y="201630"/>
                  <a:pt x="12" y="246743"/>
                </a:cubicBezTo>
              </a:path>
            </a:pathLst>
          </a:cu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36" name="Shape 236"/>
          <p:cNvCxnSpPr/>
          <p:nvPr/>
        </p:nvCxnSpPr>
        <p:spPr>
          <a:xfrm>
            <a:off x="2859088" y="4789487"/>
            <a:ext cx="0" cy="655636"/>
          </a:xfrm>
          <a:prstGeom prst="straightConnector1">
            <a:avLst/>
          </a:prstGeom>
          <a:noFill/>
          <a:ln w="9525" cap="flat" cmpd="sng">
            <a:solidFill>
              <a:srgbClr val="4A7DBB"/>
            </a:solidFill>
            <a:prstDash val="solid"/>
            <a:round/>
            <a:headEnd type="none" w="med" len="med"/>
            <a:tailEnd type="none" w="med" len="med"/>
          </a:ln>
        </p:spPr>
      </p:cxnSp>
      <p:sp>
        <p:nvSpPr>
          <p:cNvPr id="237" name="Shape 237"/>
          <p:cNvSpPr/>
          <p:nvPr/>
        </p:nvSpPr>
        <p:spPr>
          <a:xfrm>
            <a:off x="2566988" y="5473700"/>
            <a:ext cx="585786" cy="431799"/>
          </a:xfrm>
          <a:prstGeom prst="rect">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38" name="Shape 238"/>
          <p:cNvSpPr/>
          <p:nvPr/>
        </p:nvSpPr>
        <p:spPr>
          <a:xfrm>
            <a:off x="6138862" y="5445125"/>
            <a:ext cx="203199" cy="244474"/>
          </a:xfrm>
          <a:prstGeom prst="rect">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39" name="Shape 239"/>
          <p:cNvCxnSpPr/>
          <p:nvPr/>
        </p:nvCxnSpPr>
        <p:spPr>
          <a:xfrm rot="10800000">
            <a:off x="3851274" y="5300662"/>
            <a:ext cx="1584325" cy="0"/>
          </a:xfrm>
          <a:prstGeom prst="straightConnector1">
            <a:avLst/>
          </a:prstGeom>
          <a:noFill/>
          <a:ln w="38100" cap="flat" cmpd="sng">
            <a:solidFill>
              <a:srgbClr val="4A7DBB"/>
            </a:solidFill>
            <a:prstDash val="solid"/>
            <a:round/>
            <a:headEnd type="none" w="med" len="med"/>
            <a:tailEnd type="stealth" w="lg" len="lg"/>
          </a:ln>
        </p:spPr>
      </p:cxnSp>
      <p:sp>
        <p:nvSpPr>
          <p:cNvPr id="240" name="Shape 240"/>
          <p:cNvSpPr/>
          <p:nvPr/>
        </p:nvSpPr>
        <p:spPr>
          <a:xfrm>
            <a:off x="5938837" y="4597400"/>
            <a:ext cx="252412" cy="274637"/>
          </a:xfrm>
          <a:prstGeom prst="noSmoking">
            <a:avLst>
              <a:gd name="adj" fmla="val 18750"/>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41" name="Shape 241"/>
          <p:cNvSpPr/>
          <p:nvPr/>
        </p:nvSpPr>
        <p:spPr>
          <a:xfrm>
            <a:off x="2928938" y="4651375"/>
            <a:ext cx="419099" cy="392112"/>
          </a:xfrm>
          <a:prstGeom prst="noSmoking">
            <a:avLst>
              <a:gd name="adj" fmla="val 18750"/>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42" name="Shape 242"/>
          <p:cNvCxnSpPr/>
          <p:nvPr/>
        </p:nvCxnSpPr>
        <p:spPr>
          <a:xfrm>
            <a:off x="3492500" y="4941887"/>
            <a:ext cx="0" cy="1366836"/>
          </a:xfrm>
          <a:prstGeom prst="straightConnector1">
            <a:avLst/>
          </a:prstGeom>
          <a:noFill/>
          <a:ln w="57150" cap="flat" cmpd="sng">
            <a:solidFill>
              <a:schemeClr val="accent6"/>
            </a:solidFill>
            <a:prstDash val="solid"/>
            <a:round/>
            <a:headEnd type="none" w="med" len="med"/>
            <a:tailEnd type="none" w="med" len="med"/>
          </a:ln>
        </p:spPr>
      </p:cxnSp>
      <p:cxnSp>
        <p:nvCxnSpPr>
          <p:cNvPr id="243" name="Shape 243"/>
          <p:cNvCxnSpPr/>
          <p:nvPr/>
        </p:nvCxnSpPr>
        <p:spPr>
          <a:xfrm>
            <a:off x="5724525" y="4949825"/>
            <a:ext cx="0" cy="1368425"/>
          </a:xfrm>
          <a:prstGeom prst="straightConnector1">
            <a:avLst/>
          </a:prstGeom>
          <a:noFill/>
          <a:ln w="57150" cap="flat" cmpd="sng">
            <a:solidFill>
              <a:schemeClr val="accent6"/>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23850" y="-458787"/>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400" b="0" i="0" u="none" strike="noStrike" cap="none">
                <a:solidFill>
                  <a:schemeClr val="dk1"/>
                </a:solidFill>
                <a:latin typeface="Calibri"/>
                <a:ea typeface="Calibri"/>
                <a:cs typeface="Calibri"/>
                <a:sym typeface="Calibri"/>
              </a:rPr>
              <a:t>המשך הדגמה של עגלה ומשקולות</a:t>
            </a:r>
          </a:p>
        </p:txBody>
      </p:sp>
      <p:sp>
        <p:nvSpPr>
          <p:cNvPr id="249" name="Shape 249"/>
          <p:cNvSpPr txBox="1">
            <a:spLocks noGrp="1"/>
          </p:cNvSpPr>
          <p:nvPr>
            <p:ph type="body" idx="1"/>
          </p:nvPr>
        </p:nvSpPr>
        <p:spPr>
          <a:xfrm>
            <a:off x="457200" y="26035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כעת נחבר לעגלה בצד שמאל שני חוטים כך שהחוט הראשון קשור למשקולת של 2 ניוטון והחוט השני למשקולת של 8 ניוטון. בצד שני יש משקולת של 6 ניוטון.</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בשלב ראשון נשחרר בצד שמאל את רק את החוט עם המשקולת של 2 ניוטון כך שהעגלה תנוע ימינה. לאחר מכן משחררים גם את החוט השני שבצד שמאל.</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תארו את התופעה והסבירו אותה. </a:t>
            </a:r>
          </a:p>
          <a:p>
            <a:pPr marL="342900" marR="0" lvl="0" indent="-342900" algn="r" rtl="1">
              <a:spcBef>
                <a:spcPts val="640"/>
              </a:spcBef>
              <a:buClr>
                <a:schemeClr val="dk1"/>
              </a:buClr>
              <a:buSzPct val="63333"/>
              <a:buFont typeface="Arial"/>
              <a:buChar char="●"/>
            </a:pPr>
            <a:r>
              <a:rPr lang="x-none" sz="2950" b="0" i="0" u="none" strike="noStrike" cap="none">
                <a:solidFill>
                  <a:srgbClr val="FF0000"/>
                </a:solidFill>
                <a:latin typeface="Calibri"/>
                <a:ea typeface="Calibri"/>
                <a:cs typeface="Calibri"/>
                <a:sym typeface="Calibri"/>
              </a:rPr>
              <a:t>הסבר: בשלב השני של התנועה הכוח השקול פעל בניגוד לכיוון התנועה. במצב זה הכוח השקול גורם להאטה של הגוף.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anim calcmode="lin" valueType="num">
                                      <p:cBhvr additive="base">
                                        <p:cTn id="7" dur="500"/>
                                        <p:tgtEl>
                                          <p:spTgt spid="24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49">
                                            <p:txEl>
                                              <p:pRg st="1" end="1"/>
                                            </p:txEl>
                                          </p:spTgt>
                                        </p:tgtEl>
                                        <p:attrNameLst>
                                          <p:attrName>style.visibility</p:attrName>
                                        </p:attrNameLst>
                                      </p:cBhvr>
                                      <p:to>
                                        <p:strVal val="visible"/>
                                      </p:to>
                                    </p:set>
                                    <p:anim calcmode="lin" valueType="num">
                                      <p:cBhvr additive="base">
                                        <p:cTn id="12" dur="500"/>
                                        <p:tgtEl>
                                          <p:spTgt spid="24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49">
                                            <p:txEl>
                                              <p:pRg st="2" end="2"/>
                                            </p:txEl>
                                          </p:spTgt>
                                        </p:tgtEl>
                                        <p:attrNameLst>
                                          <p:attrName>style.visibility</p:attrName>
                                        </p:attrNameLst>
                                      </p:cBhvr>
                                      <p:to>
                                        <p:strVal val="visible"/>
                                      </p:to>
                                    </p:set>
                                    <p:anim calcmode="lin" valueType="num">
                                      <p:cBhvr additive="base">
                                        <p:cTn id="17" dur="500"/>
                                        <p:tgtEl>
                                          <p:spTgt spid="24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49">
                                            <p:txEl>
                                              <p:pRg st="3" end="3"/>
                                            </p:txEl>
                                          </p:spTgt>
                                        </p:tgtEl>
                                        <p:attrNameLst>
                                          <p:attrName>style.visibility</p:attrName>
                                        </p:attrNameLst>
                                      </p:cBhvr>
                                      <p:to>
                                        <p:strVal val="visible"/>
                                      </p:to>
                                    </p:set>
                                    <p:anim calcmode="lin" valueType="num">
                                      <p:cBhvr additive="base">
                                        <p:cTn id="22" dur="500"/>
                                        <p:tgtEl>
                                          <p:spTgt spid="249">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950" b="0" i="0" u="none" strike="noStrike" cap="none">
                <a:solidFill>
                  <a:schemeClr val="dk1"/>
                </a:solidFill>
                <a:latin typeface="Calibri"/>
                <a:ea typeface="Calibri"/>
                <a:cs typeface="Calibri"/>
                <a:sym typeface="Calibri"/>
              </a:rPr>
              <a:t>המחשה של החוק השני של ניוטון בעזרת אנימציה</a:t>
            </a:r>
          </a:p>
        </p:txBody>
      </p:sp>
      <p:sp>
        <p:nvSpPr>
          <p:cNvPr id="255" name="Shape 255"/>
          <p:cNvSpPr txBox="1">
            <a:spLocks noGrp="1"/>
          </p:cNvSpPr>
          <p:nvPr>
            <p:ph type="body" idx="1"/>
          </p:nvPr>
        </p:nvSpPr>
        <p:spPr>
          <a:xfrm>
            <a:off x="179388" y="1600200"/>
            <a:ext cx="8785225"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באנימציה הבאה ניתן לראות שהגדלת מסת הגוף(M) </a:t>
            </a:r>
          </a:p>
          <a:p>
            <a:pPr marL="0" marR="0" lvl="0" indent="0" algn="r" rtl="1">
              <a:spcBef>
                <a:spcPts val="640"/>
              </a:spcBef>
              <a:buClr>
                <a:schemeClr val="dk1"/>
              </a:buClr>
              <a:buSzPct val="25000"/>
              <a:buFont typeface="Calibri"/>
              <a:buNone/>
            </a:pPr>
            <a:r>
              <a:rPr lang="x-none" sz="3200" b="0" i="0" u="none" strike="noStrike" cap="none">
                <a:solidFill>
                  <a:schemeClr val="dk1"/>
                </a:solidFill>
                <a:latin typeface="Calibri"/>
                <a:ea typeface="Calibri"/>
                <a:cs typeface="Calibri"/>
                <a:sym typeface="Calibri"/>
              </a:rPr>
              <a:t>   (התיבה)  מקטינה את התאוצה(a).</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בכדי להגדיל את התאוצה יש צורך בהגדלת הכוח שמושך את התיבה שנקבע ע"י משקל המשקולת המושכת את העגלה (m).</a:t>
            </a:r>
          </a:p>
          <a:p>
            <a:pPr marL="342900" marR="0" lvl="0" indent="-342900" algn="r" rtl="1">
              <a:spcBef>
                <a:spcPts val="640"/>
              </a:spcBef>
              <a:buClr>
                <a:schemeClr val="dk1"/>
              </a:buClr>
              <a:buSzPct val="59375"/>
              <a:buFont typeface="Arial"/>
              <a:buChar char="●"/>
            </a:pPr>
            <a:r>
              <a:rPr lang="x-none" sz="3200" b="0" i="0" u="sng" strike="noStrike" cap="none">
                <a:solidFill>
                  <a:schemeClr val="hlink"/>
                </a:solidFill>
                <a:latin typeface="Calibri"/>
                <a:ea typeface="Calibri"/>
                <a:cs typeface="Calibri"/>
                <a:sym typeface="Calibri"/>
                <a:hlinkClick r:id="rId3"/>
              </a:rPr>
              <a:t>אנימציה של משקולת מושכת עגלה</a:t>
            </a:r>
          </a:p>
          <a:p>
            <a:pPr marL="0" marR="0" lvl="0" indent="0" algn="r" rtl="1">
              <a:spcBef>
                <a:spcPts val="640"/>
              </a:spcBef>
              <a:buClr>
                <a:schemeClr val="dk1"/>
              </a:buClr>
              <a:buSzPct val="25000"/>
              <a:buFont typeface="Calibri"/>
              <a:buNone/>
            </a:pPr>
            <a:endParaRPr sz="3200" b="0" i="0" u="none" strike="noStrike" cap="none">
              <a:solidFill>
                <a:schemeClr val="dk1"/>
              </a:solidFill>
              <a:latin typeface="Calibri"/>
              <a:ea typeface="Calibri"/>
              <a:cs typeface="Calibri"/>
              <a:sym typeface="Calibri"/>
              <a:hlinkClick r:id="rId3"/>
            </a:endParaRPr>
          </a:p>
          <a:p>
            <a:pPr marL="0" marR="0" lvl="0" indent="0" algn="r" rtl="1">
              <a:spcBef>
                <a:spcPts val="640"/>
              </a:spcBef>
              <a:buClr>
                <a:schemeClr val="dk1"/>
              </a:buClr>
              <a:buSzPct val="25000"/>
              <a:buFont typeface="Calibri"/>
              <a:buNone/>
            </a:pPr>
            <a:r>
              <a:rPr lang="x-none" sz="3200" b="0" i="0" u="none" strike="noStrike" cap="none">
                <a:solidFill>
                  <a:schemeClr val="dk1"/>
                </a:solidFill>
                <a:latin typeface="Calibri"/>
                <a:ea typeface="Calibri"/>
                <a:cs typeface="Calibri"/>
                <a:sym typeface="Calibri"/>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250825" y="-387350"/>
            <a:ext cx="8229600" cy="1223962"/>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הכוח השקול והמאוורר.</a:t>
            </a:r>
          </a:p>
        </p:txBody>
      </p:sp>
      <p:sp>
        <p:nvSpPr>
          <p:cNvPr id="261" name="Shape 261"/>
          <p:cNvSpPr txBox="1">
            <a:spLocks noGrp="1"/>
          </p:cNvSpPr>
          <p:nvPr>
            <p:ph type="body" idx="1"/>
          </p:nvPr>
        </p:nvSpPr>
        <p:spPr>
          <a:xfrm>
            <a:off x="0" y="692150"/>
            <a:ext cx="9036050" cy="4525963"/>
          </a:xfrm>
          <a:prstGeom prst="rect">
            <a:avLst/>
          </a:prstGeom>
          <a:noFill/>
          <a:ln>
            <a:noFill/>
          </a:ln>
        </p:spPr>
        <p:txBody>
          <a:bodyPr lIns="91425" tIns="45700" rIns="91425" bIns="45700" anchor="t" anchorCtr="0">
            <a:noAutofit/>
          </a:bodyPr>
          <a:lstStyle/>
          <a:p>
            <a:pPr marL="0" marR="0" lvl="0" indent="0" algn="r" rtl="1">
              <a:spcBef>
                <a:spcPts val="640"/>
              </a:spcBef>
              <a:buClr>
                <a:schemeClr val="dk1"/>
              </a:buClr>
              <a:buSzPct val="25000"/>
              <a:buFont typeface="Calibri"/>
              <a:buNone/>
            </a:pPr>
            <a:r>
              <a:rPr lang="x-none" sz="2700" b="0" i="0" u="none" strike="noStrike" cap="none">
                <a:solidFill>
                  <a:schemeClr val="dk1"/>
                </a:solidFill>
                <a:latin typeface="Calibri"/>
                <a:ea typeface="Calibri"/>
                <a:cs typeface="Calibri"/>
                <a:sym typeface="Calibri"/>
              </a:rPr>
              <a:t>לרשותכם מאוורר ידני וקופסת פח גלילית. המטרה להביא את הקופסא לקו הגמר בנקודה מסוימת בצד שני של החדר במהירות המירבית ,מבלי שום חפץ לא יגע בה.</a:t>
            </a:r>
          </a:p>
          <a:p>
            <a:pPr marL="0" marR="0" lvl="0" indent="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שימו לב: חלק מהזמן הכוח השקול פועל בכיוון התנועה, ואז הקופסא מגבירה את מהירותה, וחלק מהזמן המאוורר פועל נגד כיוון התנועה ואז הקופסא תאיט. </a:t>
            </a:r>
          </a:p>
          <a:p>
            <a:pPr marL="0" marR="0" lvl="0" indent="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בכל המצבים החיכוך של הקופסא עם הרצפה עוצר אותה</a:t>
            </a:r>
          </a:p>
          <a:p>
            <a:pPr marL="0" marR="0" lvl="0" indent="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אפשר גם ליצור  בקו הגמר משור משופע בעזרת בריסטול שמונח על תיבה קרטון.</a:t>
            </a:r>
          </a:p>
          <a:p>
            <a:pPr marL="0" marR="0" lvl="0" indent="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אפשר גם להיעזר במגנט בכדי להאט את קופסת הפח</a:t>
            </a:r>
          </a:p>
          <a:p>
            <a:pPr marL="0" marR="0" lvl="0" indent="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אפשר גם להיעזר בבלון טעון בחשמל סטאטי.</a:t>
            </a:r>
          </a:p>
          <a:p>
            <a:pPr marL="0" marR="0" lvl="0" indent="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0" marR="0" lvl="0" indent="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cxnSp>
        <p:nvCxnSpPr>
          <p:cNvPr id="262" name="Shape 262"/>
          <p:cNvCxnSpPr/>
          <p:nvPr/>
        </p:nvCxnSpPr>
        <p:spPr>
          <a:xfrm>
            <a:off x="323850" y="4724400"/>
            <a:ext cx="2016124" cy="865188"/>
          </a:xfrm>
          <a:prstGeom prst="straightConnector1">
            <a:avLst/>
          </a:prstGeom>
          <a:noFill/>
          <a:ln w="9525" cap="flat" cmpd="sng">
            <a:solidFill>
              <a:srgbClr val="4A7DBB"/>
            </a:solidFill>
            <a:prstDash val="solid"/>
            <a:round/>
            <a:headEnd type="none" w="med" len="med"/>
            <a:tailEnd type="none" w="med" len="med"/>
          </a:ln>
        </p:spPr>
      </p:cxnSp>
      <p:sp>
        <p:nvSpPr>
          <p:cNvPr id="263" name="Shape 263"/>
          <p:cNvSpPr/>
          <p:nvPr/>
        </p:nvSpPr>
        <p:spPr>
          <a:xfrm>
            <a:off x="628650" y="4527550"/>
            <a:ext cx="431799" cy="395288"/>
          </a:xfrm>
          <a:prstGeom prst="ellipse">
            <a:avLst/>
          </a:prstGeom>
          <a:solidFill>
            <a:srgbClr val="FF0000"/>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64" name="Shape 264"/>
          <p:cNvSpPr/>
          <p:nvPr/>
        </p:nvSpPr>
        <p:spPr>
          <a:xfrm>
            <a:off x="323850" y="4868862"/>
            <a:ext cx="304799" cy="720724"/>
          </a:xfrm>
          <a:prstGeom prst="rect">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anim calcmode="lin" valueType="num">
                                      <p:cBhvr additive="base">
                                        <p:cTn id="7" dur="500"/>
                                        <p:tgtEl>
                                          <p:spTgt spid="26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1">
                                            <p:txEl>
                                              <p:pRg st="1" end="1"/>
                                            </p:txEl>
                                          </p:spTgt>
                                        </p:tgtEl>
                                        <p:attrNameLst>
                                          <p:attrName>style.visibility</p:attrName>
                                        </p:attrNameLst>
                                      </p:cBhvr>
                                      <p:to>
                                        <p:strVal val="visible"/>
                                      </p:to>
                                    </p:set>
                                    <p:anim calcmode="lin" valueType="num">
                                      <p:cBhvr additive="base">
                                        <p:cTn id="12" dur="500"/>
                                        <p:tgtEl>
                                          <p:spTgt spid="26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61">
                                            <p:txEl>
                                              <p:pRg st="2" end="2"/>
                                            </p:txEl>
                                          </p:spTgt>
                                        </p:tgtEl>
                                        <p:attrNameLst>
                                          <p:attrName>style.visibility</p:attrName>
                                        </p:attrNameLst>
                                      </p:cBhvr>
                                      <p:to>
                                        <p:strVal val="visible"/>
                                      </p:to>
                                    </p:set>
                                    <p:anim calcmode="lin" valueType="num">
                                      <p:cBhvr additive="base">
                                        <p:cTn id="17" dur="500"/>
                                        <p:tgtEl>
                                          <p:spTgt spid="26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61">
                                            <p:txEl>
                                              <p:pRg st="3" end="3"/>
                                            </p:txEl>
                                          </p:spTgt>
                                        </p:tgtEl>
                                        <p:attrNameLst>
                                          <p:attrName>style.visibility</p:attrName>
                                        </p:attrNameLst>
                                      </p:cBhvr>
                                      <p:to>
                                        <p:strVal val="visible"/>
                                      </p:to>
                                    </p:set>
                                    <p:anim calcmode="lin" valueType="num">
                                      <p:cBhvr additive="base">
                                        <p:cTn id="22" dur="500"/>
                                        <p:tgtEl>
                                          <p:spTgt spid="26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61">
                                            <p:txEl>
                                              <p:pRg st="4" end="4"/>
                                            </p:txEl>
                                          </p:spTgt>
                                        </p:tgtEl>
                                        <p:attrNameLst>
                                          <p:attrName>style.visibility</p:attrName>
                                        </p:attrNameLst>
                                      </p:cBhvr>
                                      <p:to>
                                        <p:strVal val="visible"/>
                                      </p:to>
                                    </p:set>
                                    <p:anim calcmode="lin" valueType="num">
                                      <p:cBhvr additive="base">
                                        <p:cTn id="27" dur="500"/>
                                        <p:tgtEl>
                                          <p:spTgt spid="261">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61">
                                            <p:txEl>
                                              <p:pRg st="5" end="5"/>
                                            </p:txEl>
                                          </p:spTgt>
                                        </p:tgtEl>
                                        <p:attrNameLst>
                                          <p:attrName>style.visibility</p:attrName>
                                        </p:attrNameLst>
                                      </p:cBhvr>
                                      <p:to>
                                        <p:strVal val="visible"/>
                                      </p:to>
                                    </p:set>
                                    <p:anim calcmode="lin" valueType="num">
                                      <p:cBhvr additive="base">
                                        <p:cTn id="32" dur="500"/>
                                        <p:tgtEl>
                                          <p:spTgt spid="261">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1">
                                            <p:txEl>
                                              <p:pRg st="6" end="6"/>
                                            </p:txEl>
                                          </p:spTgt>
                                        </p:tgtEl>
                                        <p:attrNameLst>
                                          <p:attrName>style.visibility</p:attrName>
                                        </p:attrNameLst>
                                      </p:cBhvr>
                                      <p:to>
                                        <p:strVal val="visible"/>
                                      </p:to>
                                    </p:set>
                                    <p:anim calcmode="lin" valueType="num">
                                      <p:cBhvr additive="base">
                                        <p:cTn id="37" dur="500"/>
                                        <p:tgtEl>
                                          <p:spTgt spid="261">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61">
                                            <p:txEl>
                                              <p:pRg st="7" end="7"/>
                                            </p:txEl>
                                          </p:spTgt>
                                        </p:tgtEl>
                                        <p:attrNameLst>
                                          <p:attrName>style.visibility</p:attrName>
                                        </p:attrNameLst>
                                      </p:cBhvr>
                                      <p:to>
                                        <p:strVal val="visible"/>
                                      </p:to>
                                    </p:set>
                                    <p:anim calcmode="lin" valueType="num">
                                      <p:cBhvr additive="base">
                                        <p:cTn id="42" dur="500"/>
                                        <p:tgtEl>
                                          <p:spTgt spid="261">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הכוח השקול ובלון טיל</a:t>
            </a:r>
          </a:p>
        </p:txBody>
      </p:sp>
      <p:sp>
        <p:nvSpPr>
          <p:cNvPr id="271" name="Shape 27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פורשים חוט תפירה באורך של 5-10 מטר. משחילים את החוט לתוך קשית ישרה (בלי ברך).</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מנפחים בלון ואוחזים את פיית הבלון מבלי לקשור אותה. לאחר מכן מדביקים את הקשית לאמצע הבלון כך שהקשית מכוונת לפיה ולקודקוד הבלון.</a:t>
            </a:r>
            <a:br>
              <a:rPr lang="x-none" sz="3200" b="0" i="0" u="none" strike="noStrike" cap="none">
                <a:solidFill>
                  <a:schemeClr val="dk1"/>
                </a:solidFill>
                <a:latin typeface="Calibri"/>
                <a:ea typeface="Calibri"/>
                <a:cs typeface="Calibri"/>
                <a:sym typeface="Calibri"/>
              </a:rPr>
            </a:br>
            <a:endParaRPr lang="x-none" sz="3200" b="0" i="0" u="none" strike="noStrike" cap="none">
              <a:solidFill>
                <a:schemeClr val="dk1"/>
              </a:solidFill>
              <a:latin typeface="Calibri"/>
              <a:ea typeface="Calibri"/>
              <a:cs typeface="Calibri"/>
              <a:sym typeface="Calibri"/>
            </a:endParaRPr>
          </a:p>
        </p:txBody>
      </p:sp>
      <p:sp>
        <p:nvSpPr>
          <p:cNvPr id="272" name="Shape 272"/>
          <p:cNvSpPr/>
          <p:nvPr/>
        </p:nvSpPr>
        <p:spPr>
          <a:xfrm>
            <a:off x="4978400" y="4473575"/>
            <a:ext cx="1728787" cy="719138"/>
          </a:xfrm>
          <a:prstGeom prst="ellipse">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73" name="Shape 273"/>
          <p:cNvSpPr/>
          <p:nvPr/>
        </p:nvSpPr>
        <p:spPr>
          <a:xfrm rot="10800000" flipH="1">
            <a:off x="5003800" y="4365624"/>
            <a:ext cx="1728787" cy="150813"/>
          </a:xfrm>
          <a:prstGeom prst="rect">
            <a:avLst/>
          </a:prstGeom>
          <a:solidFill>
            <a:srgbClr val="C00000"/>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74" name="Shape 274"/>
          <p:cNvCxnSpPr/>
          <p:nvPr/>
        </p:nvCxnSpPr>
        <p:spPr>
          <a:xfrm rot="10800000">
            <a:off x="4356100" y="4440237"/>
            <a:ext cx="3744913" cy="11112"/>
          </a:xfrm>
          <a:prstGeom prst="straightConnector1">
            <a:avLst/>
          </a:prstGeom>
          <a:noFill/>
          <a:ln w="38100" cap="flat" cmpd="sng">
            <a:solidFill>
              <a:schemeClr val="accent3"/>
            </a:solidFill>
            <a:prstDash val="solid"/>
            <a:round/>
            <a:headEnd type="none" w="med" len="med"/>
            <a:tailEnd type="none" w="med" len="med"/>
          </a:ln>
        </p:spPr>
      </p:cxnSp>
      <p:sp>
        <p:nvSpPr>
          <p:cNvPr id="275" name="Shape 275"/>
          <p:cNvSpPr/>
          <p:nvPr/>
        </p:nvSpPr>
        <p:spPr>
          <a:xfrm>
            <a:off x="4716462" y="4876800"/>
            <a:ext cx="287337" cy="44450"/>
          </a:xfrm>
          <a:prstGeom prst="mathMinus">
            <a:avLst>
              <a:gd name="adj1" fmla="val 23520"/>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76" name="Shape 276"/>
          <p:cNvCxnSpPr/>
          <p:nvPr/>
        </p:nvCxnSpPr>
        <p:spPr>
          <a:xfrm>
            <a:off x="5110162" y="5516562"/>
            <a:ext cx="1368425" cy="0"/>
          </a:xfrm>
          <a:prstGeom prst="straightConnector1">
            <a:avLst/>
          </a:prstGeom>
          <a:noFill/>
          <a:ln w="38100" cap="flat" cmpd="sng">
            <a:solidFill>
              <a:srgbClr val="4A7DBB"/>
            </a:solidFill>
            <a:prstDash val="solid"/>
            <a:round/>
            <a:headEnd type="none" w="med" len="med"/>
            <a:tailEnd type="stealth" w="lg" len="lg"/>
          </a:ln>
        </p:spPr>
      </p:cxnSp>
      <p:sp>
        <p:nvSpPr>
          <p:cNvPr id="277" name="Shape 277"/>
          <p:cNvSpPr txBox="1"/>
          <p:nvPr/>
        </p:nvSpPr>
        <p:spPr>
          <a:xfrm>
            <a:off x="971550" y="6165850"/>
            <a:ext cx="6624637" cy="368299"/>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Arial"/>
                <a:ea typeface="Arial"/>
                <a:cs typeface="Arial"/>
                <a:sym typeface="Arial"/>
              </a:rPr>
              <a:t>הערה: את פיית הבלון צריך להפנות לקצה של הקרוב של החוט.</a:t>
            </a:r>
          </a:p>
        </p:txBody>
      </p:sp>
      <p:sp>
        <p:nvSpPr>
          <p:cNvPr id="278" name="Shape 278"/>
          <p:cNvSpPr/>
          <p:nvPr/>
        </p:nvSpPr>
        <p:spPr>
          <a:xfrm>
            <a:off x="4716462" y="4789487"/>
            <a:ext cx="261937" cy="87311"/>
          </a:xfrm>
          <a:custGeom>
            <a:avLst/>
            <a:gdLst/>
            <a:ahLst/>
            <a:cxnLst/>
            <a:rect l="0" t="0" r="0" b="0"/>
            <a:pathLst>
              <a:path w="261257" h="87098" extrusionOk="0">
                <a:moveTo>
                  <a:pt x="261257" y="87098"/>
                </a:moveTo>
                <a:cubicBezTo>
                  <a:pt x="233648" y="81576"/>
                  <a:pt x="174901" y="72948"/>
                  <a:pt x="145143" y="58069"/>
                </a:cubicBezTo>
                <a:cubicBezTo>
                  <a:pt x="129541" y="50268"/>
                  <a:pt x="117540" y="36126"/>
                  <a:pt x="101600" y="29041"/>
                </a:cubicBezTo>
                <a:cubicBezTo>
                  <a:pt x="32842" y="-1518"/>
                  <a:pt x="41489" y="12"/>
                  <a:pt x="0" y="12"/>
                </a:cubicBezTo>
              </a:path>
            </a:pathLst>
          </a:cu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79" name="Shape 279"/>
          <p:cNvSpPr/>
          <p:nvPr/>
        </p:nvSpPr>
        <p:spPr>
          <a:xfrm>
            <a:off x="4600575" y="4919662"/>
            <a:ext cx="377825" cy="146050"/>
          </a:xfrm>
          <a:custGeom>
            <a:avLst/>
            <a:gdLst/>
            <a:ahLst/>
            <a:cxnLst/>
            <a:rect l="0" t="0" r="0" b="0"/>
            <a:pathLst>
              <a:path w="377371" h="145158" extrusionOk="0">
                <a:moveTo>
                  <a:pt x="377371" y="14529"/>
                </a:moveTo>
                <a:cubicBezTo>
                  <a:pt x="295381" y="-1869"/>
                  <a:pt x="320532" y="-7608"/>
                  <a:pt x="246742" y="14529"/>
                </a:cubicBezTo>
                <a:cubicBezTo>
                  <a:pt x="217434" y="23321"/>
                  <a:pt x="188685" y="33882"/>
                  <a:pt x="159657" y="43558"/>
                </a:cubicBezTo>
                <a:lnTo>
                  <a:pt x="116114" y="58072"/>
                </a:lnTo>
                <a:cubicBezTo>
                  <a:pt x="101600" y="67748"/>
                  <a:pt x="88173" y="79300"/>
                  <a:pt x="72571" y="87101"/>
                </a:cubicBezTo>
                <a:cubicBezTo>
                  <a:pt x="58887" y="93943"/>
                  <a:pt x="40975" y="92058"/>
                  <a:pt x="29028" y="101615"/>
                </a:cubicBezTo>
                <a:cubicBezTo>
                  <a:pt x="15407" y="112512"/>
                  <a:pt x="0" y="145158"/>
                  <a:pt x="0" y="145158"/>
                </a:cubicBezTo>
              </a:path>
            </a:pathLst>
          </a:cu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80" name="Shape 280"/>
          <p:cNvSpPr/>
          <p:nvPr/>
        </p:nvSpPr>
        <p:spPr>
          <a:xfrm>
            <a:off x="4427537" y="4876800"/>
            <a:ext cx="390525" cy="58738"/>
          </a:xfrm>
          <a:custGeom>
            <a:avLst/>
            <a:gdLst/>
            <a:ahLst/>
            <a:cxnLst/>
            <a:rect l="0" t="0" r="0" b="0"/>
            <a:pathLst>
              <a:path w="391886" h="58057" extrusionOk="0">
                <a:moveTo>
                  <a:pt x="391886" y="0"/>
                </a:moveTo>
                <a:cubicBezTo>
                  <a:pt x="223269" y="67447"/>
                  <a:pt x="382704" y="12711"/>
                  <a:pt x="43543" y="43543"/>
                </a:cubicBezTo>
                <a:cubicBezTo>
                  <a:pt x="28306" y="44928"/>
                  <a:pt x="0" y="58057"/>
                  <a:pt x="0" y="58057"/>
                </a:cubicBezTo>
              </a:path>
            </a:pathLst>
          </a:cu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81" name="Shape 281"/>
          <p:cNvSpPr/>
          <p:nvPr/>
        </p:nvSpPr>
        <p:spPr>
          <a:xfrm>
            <a:off x="4397375" y="4716462"/>
            <a:ext cx="363538" cy="61912"/>
          </a:xfrm>
          <a:custGeom>
            <a:avLst/>
            <a:gdLst/>
            <a:ahLst/>
            <a:cxnLst/>
            <a:rect l="0" t="0" r="0" b="0"/>
            <a:pathLst>
              <a:path w="362857" h="60461" extrusionOk="0">
                <a:moveTo>
                  <a:pt x="362857" y="43543"/>
                </a:moveTo>
                <a:cubicBezTo>
                  <a:pt x="246109" y="55218"/>
                  <a:pt x="132190" y="74923"/>
                  <a:pt x="14514" y="43543"/>
                </a:cubicBezTo>
                <a:cubicBezTo>
                  <a:pt x="-269" y="39601"/>
                  <a:pt x="0" y="0"/>
                  <a:pt x="0" y="0"/>
                </a:cubicBezTo>
              </a:path>
            </a:pathLst>
          </a:cu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82" name="Shape 282"/>
          <p:cNvSpPr/>
          <p:nvPr/>
        </p:nvSpPr>
        <p:spPr>
          <a:xfrm>
            <a:off x="4498975" y="5021262"/>
            <a:ext cx="146050" cy="290512"/>
          </a:xfrm>
          <a:custGeom>
            <a:avLst/>
            <a:gdLst/>
            <a:ahLst/>
            <a:cxnLst/>
            <a:rect l="0" t="0" r="0" b="0"/>
            <a:pathLst>
              <a:path w="145142" h="290286" extrusionOk="0">
                <a:moveTo>
                  <a:pt x="145142" y="0"/>
                </a:moveTo>
                <a:cubicBezTo>
                  <a:pt x="120952" y="14514"/>
                  <a:pt x="96494" y="28591"/>
                  <a:pt x="72571" y="43543"/>
                </a:cubicBezTo>
                <a:cubicBezTo>
                  <a:pt x="57779" y="52788"/>
                  <a:pt x="38273" y="57779"/>
                  <a:pt x="29028" y="72571"/>
                </a:cubicBezTo>
                <a:cubicBezTo>
                  <a:pt x="12811" y="98519"/>
                  <a:pt x="0" y="159657"/>
                  <a:pt x="0" y="159657"/>
                </a:cubicBezTo>
                <a:cubicBezTo>
                  <a:pt x="4838" y="183847"/>
                  <a:pt x="3482" y="210163"/>
                  <a:pt x="14514" y="232228"/>
                </a:cubicBezTo>
                <a:cubicBezTo>
                  <a:pt x="31577" y="266355"/>
                  <a:pt x="57685" y="275585"/>
                  <a:pt x="87085" y="290286"/>
                </a:cubicBezTo>
              </a:path>
            </a:pathLst>
          </a:cu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pic>
        <p:nvPicPr>
          <p:cNvPr id="283" name="Shape 283"/>
          <p:cNvPicPr preferRelativeResize="0"/>
          <p:nvPr/>
        </p:nvPicPr>
        <p:blipFill>
          <a:blip r:embed="rId3">
            <a:alphaModFix/>
          </a:blip>
          <a:stretch>
            <a:fillRect/>
          </a:stretch>
        </p:blipFill>
        <p:spPr>
          <a:xfrm>
            <a:off x="827087" y="4214812"/>
            <a:ext cx="3011486" cy="1984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 calcmode="lin" valueType="num">
                                      <p:cBhvr additive="base">
                                        <p:cTn id="7" dur="500"/>
                                        <p:tgtEl>
                                          <p:spTgt spid="27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71">
                                            <p:txEl>
                                              <p:pRg st="1" end="1"/>
                                            </p:txEl>
                                          </p:spTgt>
                                        </p:tgtEl>
                                        <p:attrNameLst>
                                          <p:attrName>style.visibility</p:attrName>
                                        </p:attrNameLst>
                                      </p:cBhvr>
                                      <p:to>
                                        <p:strVal val="visible"/>
                                      </p:to>
                                    </p:set>
                                    <p:anim calcmode="lin" valueType="num">
                                      <p:cBhvr additive="base">
                                        <p:cTn id="12" dur="500"/>
                                        <p:tgtEl>
                                          <p:spTgt spid="271">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684212" y="-17145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400" b="0" i="0" u="none" strike="noStrike" cap="none">
                <a:solidFill>
                  <a:schemeClr val="dk1"/>
                </a:solidFill>
                <a:latin typeface="Calibri"/>
                <a:ea typeface="Calibri"/>
                <a:cs typeface="Calibri"/>
                <a:sym typeface="Calibri"/>
              </a:rPr>
              <a:t>המשך פעילות עם הבלון</a:t>
            </a:r>
          </a:p>
        </p:txBody>
      </p:sp>
      <p:sp>
        <p:nvSpPr>
          <p:cNvPr id="289" name="Shape 289"/>
          <p:cNvSpPr txBox="1">
            <a:spLocks noGrp="1"/>
          </p:cNvSpPr>
          <p:nvPr>
            <p:ph type="body" idx="1"/>
          </p:nvPr>
        </p:nvSpPr>
        <p:spPr>
          <a:xfrm>
            <a:off x="0" y="620712"/>
            <a:ext cx="9036050" cy="4525961"/>
          </a:xfrm>
          <a:prstGeom prst="rect">
            <a:avLst/>
          </a:prstGeom>
          <a:noFill/>
          <a:ln>
            <a:noFill/>
          </a:ln>
        </p:spPr>
        <p:txBody>
          <a:bodyPr lIns="91425" tIns="45700" rIns="91425" bIns="45700" anchor="t" anchorCtr="0">
            <a:noAutofit/>
          </a:bodyPr>
          <a:lstStyle/>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שאלות:</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מדוע יש להפנות את פיית הבלון לקצה הקרוב של החוט?</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חישבו על רעיונות שונים כיצד אפשר להגביר את מהירות הבלון?</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ביצוע הניסוי- יש צורך ב- 2-3 משתתפים. מחזיקים את קצה החוט מתוח ואז משחררים את הבלון. </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איזה כוחות פועלים על הבלון?</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תשובה: 1.בכיוון התנועה- הבלון דוחף את האוויר שנפלט בניגוד לכיוון התנועה, ובתגובה האוויר שנפלט דוחף את הבלון בכיוון התנועה.</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2. בניגוד לכיוון התנועה יש כוחות חיכוך עם הקשית ועם האוויר שמסביב לבלון.</a:t>
            </a:r>
          </a:p>
          <a:p>
            <a:pPr marL="0" marR="0" lvl="0" indent="0" algn="r" rtl="1">
              <a:spcBef>
                <a:spcPts val="560"/>
              </a:spcBef>
              <a:buClr>
                <a:schemeClr val="dk1"/>
              </a:buClr>
              <a:buSzPct val="25000"/>
              <a:buFont typeface="Calibri"/>
              <a:buNone/>
            </a:pPr>
            <a:r>
              <a:rPr lang="x-none" sz="2600" b="0" i="0" u="none" strike="noStrike" cap="none">
                <a:solidFill>
                  <a:schemeClr val="dk1"/>
                </a:solidFill>
                <a:latin typeface="Calibri"/>
                <a:ea typeface="Calibri"/>
                <a:cs typeface="Calibri"/>
                <a:sym typeface="Calibri"/>
              </a:rPr>
              <a:t>אפשר לעשות אותו ניסוי במבנה דו קומתי ולהעיף את הבלון מעלה</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anim calcmode="lin" valueType="num">
                                      <p:cBhvr additive="base">
                                        <p:cTn id="7" dur="500"/>
                                        <p:tgtEl>
                                          <p:spTgt spid="28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89">
                                            <p:txEl>
                                              <p:pRg st="1" end="1"/>
                                            </p:txEl>
                                          </p:spTgt>
                                        </p:tgtEl>
                                        <p:attrNameLst>
                                          <p:attrName>style.visibility</p:attrName>
                                        </p:attrNameLst>
                                      </p:cBhvr>
                                      <p:to>
                                        <p:strVal val="visible"/>
                                      </p:to>
                                    </p:set>
                                    <p:anim calcmode="lin" valueType="num">
                                      <p:cBhvr additive="base">
                                        <p:cTn id="12" dur="500"/>
                                        <p:tgtEl>
                                          <p:spTgt spid="28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89">
                                            <p:txEl>
                                              <p:pRg st="2" end="2"/>
                                            </p:txEl>
                                          </p:spTgt>
                                        </p:tgtEl>
                                        <p:attrNameLst>
                                          <p:attrName>style.visibility</p:attrName>
                                        </p:attrNameLst>
                                      </p:cBhvr>
                                      <p:to>
                                        <p:strVal val="visible"/>
                                      </p:to>
                                    </p:set>
                                    <p:anim calcmode="lin" valueType="num">
                                      <p:cBhvr additive="base">
                                        <p:cTn id="17" dur="500"/>
                                        <p:tgtEl>
                                          <p:spTgt spid="28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89">
                                            <p:txEl>
                                              <p:pRg st="3" end="3"/>
                                            </p:txEl>
                                          </p:spTgt>
                                        </p:tgtEl>
                                        <p:attrNameLst>
                                          <p:attrName>style.visibility</p:attrName>
                                        </p:attrNameLst>
                                      </p:cBhvr>
                                      <p:to>
                                        <p:strVal val="visible"/>
                                      </p:to>
                                    </p:set>
                                    <p:anim calcmode="lin" valueType="num">
                                      <p:cBhvr additive="base">
                                        <p:cTn id="22" dur="500"/>
                                        <p:tgtEl>
                                          <p:spTgt spid="289">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89">
                                            <p:txEl>
                                              <p:pRg st="4" end="4"/>
                                            </p:txEl>
                                          </p:spTgt>
                                        </p:tgtEl>
                                        <p:attrNameLst>
                                          <p:attrName>style.visibility</p:attrName>
                                        </p:attrNameLst>
                                      </p:cBhvr>
                                      <p:to>
                                        <p:strVal val="visible"/>
                                      </p:to>
                                    </p:set>
                                    <p:anim calcmode="lin" valueType="num">
                                      <p:cBhvr additive="base">
                                        <p:cTn id="27" dur="500"/>
                                        <p:tgtEl>
                                          <p:spTgt spid="289">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89">
                                            <p:txEl>
                                              <p:pRg st="5" end="5"/>
                                            </p:txEl>
                                          </p:spTgt>
                                        </p:tgtEl>
                                        <p:attrNameLst>
                                          <p:attrName>style.visibility</p:attrName>
                                        </p:attrNameLst>
                                      </p:cBhvr>
                                      <p:to>
                                        <p:strVal val="visible"/>
                                      </p:to>
                                    </p:set>
                                    <p:anim calcmode="lin" valueType="num">
                                      <p:cBhvr additive="base">
                                        <p:cTn id="32" dur="500"/>
                                        <p:tgtEl>
                                          <p:spTgt spid="289">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89">
                                            <p:txEl>
                                              <p:pRg st="6" end="6"/>
                                            </p:txEl>
                                          </p:spTgt>
                                        </p:tgtEl>
                                        <p:attrNameLst>
                                          <p:attrName>style.visibility</p:attrName>
                                        </p:attrNameLst>
                                      </p:cBhvr>
                                      <p:to>
                                        <p:strVal val="visible"/>
                                      </p:to>
                                    </p:set>
                                    <p:anim calcmode="lin" valueType="num">
                                      <p:cBhvr additive="base">
                                        <p:cTn id="37" dur="500"/>
                                        <p:tgtEl>
                                          <p:spTgt spid="289">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89">
                                            <p:txEl>
                                              <p:pRg st="7" end="7"/>
                                            </p:txEl>
                                          </p:spTgt>
                                        </p:tgtEl>
                                        <p:attrNameLst>
                                          <p:attrName>style.visibility</p:attrName>
                                        </p:attrNameLst>
                                      </p:cBhvr>
                                      <p:to>
                                        <p:strVal val="visible"/>
                                      </p:to>
                                    </p:set>
                                    <p:anim calcmode="lin" valueType="num">
                                      <p:cBhvr additive="base">
                                        <p:cTn id="42" dur="500"/>
                                        <p:tgtEl>
                                          <p:spTgt spid="289">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89">
                                            <p:txEl>
                                              <p:pRg st="8" end="8"/>
                                            </p:txEl>
                                          </p:spTgt>
                                        </p:tgtEl>
                                        <p:attrNameLst>
                                          <p:attrName>style.visibility</p:attrName>
                                        </p:attrNameLst>
                                      </p:cBhvr>
                                      <p:to>
                                        <p:strVal val="visible"/>
                                      </p:to>
                                    </p:set>
                                    <p:anim calcmode="lin" valueType="num">
                                      <p:cBhvr additive="base">
                                        <p:cTn id="47" dur="500"/>
                                        <p:tgtEl>
                                          <p:spTgt spid="289">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250825" y="-242887"/>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מדידת שינוי במהירות  של מכונית מאוורר</a:t>
            </a:r>
          </a:p>
        </p:txBody>
      </p:sp>
      <p:sp>
        <p:nvSpPr>
          <p:cNvPr id="295" name="Shape 295"/>
          <p:cNvSpPr txBox="1">
            <a:spLocks noGrp="1"/>
          </p:cNvSpPr>
          <p:nvPr>
            <p:ph type="body" idx="1"/>
          </p:nvPr>
        </p:nvSpPr>
        <p:spPr>
          <a:xfrm>
            <a:off x="457200" y="620712"/>
            <a:ext cx="8229600" cy="4525961"/>
          </a:xfrm>
          <a:prstGeom prst="rect">
            <a:avLst/>
          </a:prstGeom>
          <a:noFill/>
          <a:ln>
            <a:noFill/>
          </a:ln>
        </p:spPr>
        <p:txBody>
          <a:bodyPr lIns="91425" tIns="45700" rIns="91425" bIns="45700" anchor="t" anchorCtr="0">
            <a:noAutofit/>
          </a:bodyPr>
          <a:lstStyle/>
          <a:p>
            <a:pPr marL="0" marR="0" lvl="0" indent="0" algn="r" rtl="1">
              <a:spcBef>
                <a:spcPts val="880"/>
              </a:spcBef>
              <a:buClr>
                <a:schemeClr val="dk1"/>
              </a:buClr>
              <a:buSzPct val="25000"/>
              <a:buFont typeface="Calibri"/>
              <a:buNone/>
            </a:pPr>
            <a:r>
              <a:rPr lang="x-none" sz="4050" b="0" i="0" u="none" strike="noStrike" cap="none">
                <a:solidFill>
                  <a:schemeClr val="dk1"/>
                </a:solidFill>
                <a:latin typeface="Calibri"/>
                <a:ea typeface="Calibri"/>
                <a:cs typeface="Calibri"/>
                <a:sym typeface="Calibri"/>
              </a:rPr>
              <a:t>מכונית מאוורר</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מדביקים לגג של מכונית מאוורר ידני. ומפעילים את המאוורר. מה גורם למכונית לנוע בתאוצה?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הסבר-</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המדחפים דוחפים את האוויר , והאוויר בתגובה דוחף את המדחפים שמחוברים למכונית, וכך המכונית נעה. החיכוך של צירי הגלגלים מפעיל כוח חיכוך בניגוד לכיוון התנועה אולם בסך הכול הכוח השקול פועל בכיוון התנועה לכן המכונית תנועה בתאוצה.</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anim calcmode="lin" valueType="num">
                                      <p:cBhvr additive="base">
                                        <p:cTn id="7" dur="500"/>
                                        <p:tgtEl>
                                          <p:spTgt spid="29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95">
                                            <p:txEl>
                                              <p:pRg st="1" end="1"/>
                                            </p:txEl>
                                          </p:spTgt>
                                        </p:tgtEl>
                                        <p:attrNameLst>
                                          <p:attrName>style.visibility</p:attrName>
                                        </p:attrNameLst>
                                      </p:cBhvr>
                                      <p:to>
                                        <p:strVal val="visible"/>
                                      </p:to>
                                    </p:set>
                                    <p:anim calcmode="lin" valueType="num">
                                      <p:cBhvr additive="base">
                                        <p:cTn id="12" dur="500"/>
                                        <p:tgtEl>
                                          <p:spTgt spid="29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95">
                                            <p:txEl>
                                              <p:pRg st="2" end="2"/>
                                            </p:txEl>
                                          </p:spTgt>
                                        </p:tgtEl>
                                        <p:attrNameLst>
                                          <p:attrName>style.visibility</p:attrName>
                                        </p:attrNameLst>
                                      </p:cBhvr>
                                      <p:to>
                                        <p:strVal val="visible"/>
                                      </p:to>
                                    </p:set>
                                    <p:anim calcmode="lin" valueType="num">
                                      <p:cBhvr additive="base">
                                        <p:cTn id="17" dur="500"/>
                                        <p:tgtEl>
                                          <p:spTgt spid="29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95">
                                            <p:txEl>
                                              <p:pRg st="3" end="3"/>
                                            </p:txEl>
                                          </p:spTgt>
                                        </p:tgtEl>
                                        <p:attrNameLst>
                                          <p:attrName>style.visibility</p:attrName>
                                        </p:attrNameLst>
                                      </p:cBhvr>
                                      <p:to>
                                        <p:strVal val="visible"/>
                                      </p:to>
                                    </p:set>
                                    <p:anim calcmode="lin" valueType="num">
                                      <p:cBhvr additive="base">
                                        <p:cTn id="22" dur="500"/>
                                        <p:tgtEl>
                                          <p:spTgt spid="29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95">
                                            <p:txEl>
                                              <p:pRg st="4" end="4"/>
                                            </p:txEl>
                                          </p:spTgt>
                                        </p:tgtEl>
                                        <p:attrNameLst>
                                          <p:attrName>style.visibility</p:attrName>
                                        </p:attrNameLst>
                                      </p:cBhvr>
                                      <p:to>
                                        <p:strVal val="visible"/>
                                      </p:to>
                                    </p:set>
                                    <p:anim calcmode="lin" valueType="num">
                                      <p:cBhvr additive="base">
                                        <p:cTn id="27" dur="500"/>
                                        <p:tgtEl>
                                          <p:spTgt spid="295">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950" b="0" i="0" u="sng" strike="noStrike" cap="none">
                <a:solidFill>
                  <a:schemeClr val="dk1"/>
                </a:solidFill>
                <a:latin typeface="Calibri"/>
                <a:ea typeface="Calibri"/>
                <a:cs typeface="Calibri"/>
                <a:sym typeface="Calibri"/>
              </a:rPr>
              <a:t>נמדוד את השינוי במהירות מכונית המאוורר</a:t>
            </a:r>
            <a:br>
              <a:rPr lang="x-none" sz="3950" b="0" i="0" u="sng" strike="noStrike" cap="none">
                <a:solidFill>
                  <a:schemeClr val="dk1"/>
                </a:solidFill>
                <a:latin typeface="Calibri"/>
                <a:ea typeface="Calibri"/>
                <a:cs typeface="Calibri"/>
                <a:sym typeface="Calibri"/>
              </a:rPr>
            </a:br>
            <a:endParaRPr lang="x-none" sz="3950" b="0" i="0" u="sng" strike="noStrike" cap="none">
              <a:solidFill>
                <a:schemeClr val="dk1"/>
              </a:solidFill>
              <a:latin typeface="Calibri"/>
              <a:ea typeface="Calibri"/>
              <a:cs typeface="Calibri"/>
              <a:sym typeface="Calibri"/>
            </a:endParaRPr>
          </a:p>
        </p:txBody>
      </p:sp>
      <p:pic>
        <p:nvPicPr>
          <p:cNvPr id="302" name="Shape 302"/>
          <p:cNvPicPr preferRelativeResize="0"/>
          <p:nvPr/>
        </p:nvPicPr>
        <p:blipFill>
          <a:blip r:embed="rId3">
            <a:alphaModFix/>
          </a:blip>
          <a:stretch>
            <a:fillRect/>
          </a:stretch>
        </p:blipFill>
        <p:spPr>
          <a:xfrm>
            <a:off x="457200" y="1600200"/>
            <a:ext cx="8229600" cy="4525962"/>
          </a:xfrm>
          <a:prstGeom prst="rect">
            <a:avLst/>
          </a:prstGeom>
          <a:noFill/>
          <a:ln>
            <a:noFill/>
          </a:ln>
        </p:spPr>
      </p:pic>
      <p:sp>
        <p:nvSpPr>
          <p:cNvPr id="303" name="Shape 303"/>
          <p:cNvSpPr txBox="1">
            <a:spLocks noGrp="1"/>
          </p:cNvSpPr>
          <p:nvPr>
            <p:ph type="body" idx="1"/>
          </p:nvPr>
        </p:nvSpPr>
        <p:spPr>
          <a:xfrm>
            <a:off x="457200" y="1600200"/>
            <a:ext cx="8229600" cy="4525963"/>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400" b="0" i="0" u="none" strike="noStrike" cap="none">
                <a:solidFill>
                  <a:schemeClr val="dk1"/>
                </a:solidFill>
                <a:latin typeface="Calibri"/>
                <a:ea typeface="Calibri"/>
                <a:cs typeface="Calibri"/>
                <a:sym typeface="Calibri"/>
              </a:rPr>
              <a:t>מדידת השינוי במהירות של רכב -המשך</a:t>
            </a:r>
          </a:p>
        </p:txBody>
      </p:sp>
      <p:sp>
        <p:nvSpPr>
          <p:cNvPr id="309" name="Shape 309"/>
          <p:cNvSpPr txBox="1">
            <a:spLocks noGrp="1"/>
          </p:cNvSpPr>
          <p:nvPr>
            <p:ph type="body" idx="1"/>
          </p:nvPr>
        </p:nvSpPr>
        <p:spPr>
          <a:xfrm>
            <a:off x="611187" y="1165225"/>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מותחים סרט מדידה לאורכו של המסדרון.</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מודדים את המרחק שהרכב עבר ב-2 השניות הראשונות, ולאחר מכן מודדים את המרחק שהרכב עובר בשניה הרביעית והחמישית.</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לאחר מכן מחשבים את המהירות בשני פרקי הזמן הנ"ל.</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שאלה האם  הרכב נע בתאוצה?</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נמוק: ממדידת המהירות עולה שיש שינוי במהירות הרכב ולכן הרכב נע בתאוצה.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anim calcmode="lin" valueType="num">
                                      <p:cBhvr additive="base">
                                        <p:cTn id="7" dur="500"/>
                                        <p:tgtEl>
                                          <p:spTgt spid="30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09">
                                            <p:txEl>
                                              <p:pRg st="1" end="1"/>
                                            </p:txEl>
                                          </p:spTgt>
                                        </p:tgtEl>
                                        <p:attrNameLst>
                                          <p:attrName>style.visibility</p:attrName>
                                        </p:attrNameLst>
                                      </p:cBhvr>
                                      <p:to>
                                        <p:strVal val="visible"/>
                                      </p:to>
                                    </p:set>
                                    <p:anim calcmode="lin" valueType="num">
                                      <p:cBhvr additive="base">
                                        <p:cTn id="12" dur="500"/>
                                        <p:tgtEl>
                                          <p:spTgt spid="30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09">
                                            <p:txEl>
                                              <p:pRg st="2" end="2"/>
                                            </p:txEl>
                                          </p:spTgt>
                                        </p:tgtEl>
                                        <p:attrNameLst>
                                          <p:attrName>style.visibility</p:attrName>
                                        </p:attrNameLst>
                                      </p:cBhvr>
                                      <p:to>
                                        <p:strVal val="visible"/>
                                      </p:to>
                                    </p:set>
                                    <p:anim calcmode="lin" valueType="num">
                                      <p:cBhvr additive="base">
                                        <p:cTn id="17" dur="500"/>
                                        <p:tgtEl>
                                          <p:spTgt spid="30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09">
                                            <p:txEl>
                                              <p:pRg st="3" end="3"/>
                                            </p:txEl>
                                          </p:spTgt>
                                        </p:tgtEl>
                                        <p:attrNameLst>
                                          <p:attrName>style.visibility</p:attrName>
                                        </p:attrNameLst>
                                      </p:cBhvr>
                                      <p:to>
                                        <p:strVal val="visible"/>
                                      </p:to>
                                    </p:set>
                                    <p:anim calcmode="lin" valueType="num">
                                      <p:cBhvr additive="base">
                                        <p:cTn id="22" dur="500"/>
                                        <p:tgtEl>
                                          <p:spTgt spid="309">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09">
                                            <p:txEl>
                                              <p:pRg st="4" end="4"/>
                                            </p:txEl>
                                          </p:spTgt>
                                        </p:tgtEl>
                                        <p:attrNameLst>
                                          <p:attrName>style.visibility</p:attrName>
                                        </p:attrNameLst>
                                      </p:cBhvr>
                                      <p:to>
                                        <p:strVal val="visible"/>
                                      </p:to>
                                    </p:set>
                                    <p:anim calcmode="lin" valueType="num">
                                      <p:cBhvr additive="base">
                                        <p:cTn id="27" dur="500"/>
                                        <p:tgtEl>
                                          <p:spTgt spid="309">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חיכוך ותנועה</a:t>
            </a:r>
          </a:p>
        </p:txBody>
      </p:sp>
      <p:sp>
        <p:nvSpPr>
          <p:cNvPr id="315" name="Shape 31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כאשר דוחפים מושכים חפצים שונים מרגישים את התנגדות הגוף לדחיפה. התנגדות זו נקראת כוח החיכוך. אם הצלחנו להזיז גוף מסויים זה מפני שהכוח שאנו מפעילים על הגוף גדול יותר מכוח החיכוך. כלומר הכוח השקול הוא בכיוון התנועה.</a:t>
            </a:r>
          </a:p>
          <a:p>
            <a:pPr marL="342900" marR="0" lvl="0" indent="-342900" algn="r" rtl="1">
              <a:spcBef>
                <a:spcPts val="640"/>
              </a:spcBef>
              <a:buClr>
                <a:schemeClr val="dk1"/>
              </a:buClr>
              <a:buSzPct val="59375"/>
              <a:buFont typeface="Arial"/>
              <a:buChar char="●"/>
            </a:pPr>
            <a:r>
              <a:rPr lang="x-none" sz="3200" b="0" i="0" u="sng" strike="noStrike" cap="none">
                <a:solidFill>
                  <a:schemeClr val="hlink"/>
                </a:solidFill>
                <a:latin typeface="Calibri"/>
                <a:ea typeface="Calibri"/>
                <a:cs typeface="Calibri"/>
                <a:sym typeface="Calibri"/>
                <a:hlinkClick r:id="rId3"/>
              </a:rPr>
              <a:t>אנימציה להדגמת כוח החיכוך</a:t>
            </a:r>
          </a:p>
          <a:p>
            <a:pPr marL="0" marR="0" lvl="0" indent="0" algn="r" rtl="1">
              <a:spcBef>
                <a:spcPts val="640"/>
              </a:spcBef>
              <a:buClr>
                <a:schemeClr val="dk1"/>
              </a:buClr>
              <a:buSzPct val="25000"/>
              <a:buFont typeface="Calibri"/>
              <a:buNone/>
            </a:pPr>
            <a:endParaRPr sz="3200" b="0" i="0" u="none" strike="noStrike" cap="none">
              <a:solidFill>
                <a:schemeClr val="dk1"/>
              </a:solidFill>
              <a:latin typeface="Calibri"/>
              <a:ea typeface="Calibri"/>
              <a:cs typeface="Calibri"/>
              <a:sym typeface="Calibri"/>
              <a:hlinkClick r:id="rId3"/>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hlinkClick r:id="rId3"/>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
        <p:nvSpPr>
          <p:cNvPr id="316" name="Shape 316"/>
          <p:cNvSpPr txBox="1"/>
          <p:nvPr/>
        </p:nvSpPr>
        <p:spPr>
          <a:xfrm>
            <a:off x="1258887" y="5013325"/>
            <a:ext cx="6913561" cy="1552575"/>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2400" b="0" i="0" u="none" strike="noStrike" cap="none">
                <a:solidFill>
                  <a:schemeClr val="dk1"/>
                </a:solidFill>
                <a:latin typeface="Arial"/>
                <a:ea typeface="Arial"/>
                <a:cs typeface="Arial"/>
                <a:sym typeface="Arial"/>
              </a:rPr>
              <a:t>התלמידים מנסים למשוך חפצים שונים בעזרת  מד כוח מתאים. מד הכוח נמתח עד שהגוף  מתחיל לזוז. גודלו של הכוח החיכוך שמתנגד לתנועה בזמן התנועה מתגלה לנו רגע לפני התנועה. ראו דוגמא במצגת הנ"ל)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anim calcmode="lin" valueType="num">
                                      <p:cBhvr additive="base">
                                        <p:cTn id="7" dur="500"/>
                                        <p:tgtEl>
                                          <p:spTgt spid="31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15">
                                            <p:txEl>
                                              <p:pRg st="1" end="1"/>
                                            </p:txEl>
                                          </p:spTgt>
                                        </p:tgtEl>
                                        <p:attrNameLst>
                                          <p:attrName>style.visibility</p:attrName>
                                        </p:attrNameLst>
                                      </p:cBhvr>
                                      <p:to>
                                        <p:strVal val="visible"/>
                                      </p:to>
                                    </p:set>
                                    <p:anim calcmode="lin" valueType="num">
                                      <p:cBhvr additive="base">
                                        <p:cTn id="12" dur="500"/>
                                        <p:tgtEl>
                                          <p:spTgt spid="31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15">
                                            <p:txEl>
                                              <p:pRg st="2" end="2"/>
                                            </p:txEl>
                                          </p:spTgt>
                                        </p:tgtEl>
                                        <p:attrNameLst>
                                          <p:attrName>style.visibility</p:attrName>
                                        </p:attrNameLst>
                                      </p:cBhvr>
                                      <p:to>
                                        <p:strVal val="visible"/>
                                      </p:to>
                                    </p:set>
                                    <p:anim calcmode="lin" valueType="num">
                                      <p:cBhvr additive="base">
                                        <p:cTn id="17" dur="500"/>
                                        <p:tgtEl>
                                          <p:spTgt spid="31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15">
                                            <p:txEl>
                                              <p:pRg st="3" end="3"/>
                                            </p:txEl>
                                          </p:spTgt>
                                        </p:tgtEl>
                                        <p:attrNameLst>
                                          <p:attrName>style.visibility</p:attrName>
                                        </p:attrNameLst>
                                      </p:cBhvr>
                                      <p:to>
                                        <p:strVal val="visible"/>
                                      </p:to>
                                    </p:set>
                                    <p:anim calcmode="lin" valueType="num">
                                      <p:cBhvr additive="base">
                                        <p:cTn id="22" dur="500"/>
                                        <p:tgtEl>
                                          <p:spTgt spid="31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15">
                                            <p:txEl>
                                              <p:pRg st="4" end="4"/>
                                            </p:txEl>
                                          </p:spTgt>
                                        </p:tgtEl>
                                        <p:attrNameLst>
                                          <p:attrName>style.visibility</p:attrName>
                                        </p:attrNameLst>
                                      </p:cBhvr>
                                      <p:to>
                                        <p:strVal val="visible"/>
                                      </p:to>
                                    </p:set>
                                    <p:anim calcmode="lin" valueType="num">
                                      <p:cBhvr additive="base">
                                        <p:cTn id="27" dur="500"/>
                                        <p:tgtEl>
                                          <p:spTgt spid="315">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16"/>
                                        </p:tgtEl>
                                        <p:attrNameLst>
                                          <p:attrName>style.visibility</p:attrName>
                                        </p:attrNameLst>
                                      </p:cBhvr>
                                      <p:to>
                                        <p:strVal val="visible"/>
                                      </p:to>
                                    </p:set>
                                    <p:anim calcmode="lin" valueType="num">
                                      <p:cBhvr additive="base">
                                        <p:cTn id="32" dur="500"/>
                                        <p:tgtEl>
                                          <p:spTgt spid="3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פרק א</a:t>
            </a:r>
          </a:p>
        </p:txBody>
      </p:sp>
      <p:sp>
        <p:nvSpPr>
          <p:cNvPr id="101" name="Shape 10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r" rtl="1">
              <a:spcBef>
                <a:spcPts val="1920"/>
              </a:spcBef>
              <a:buClr>
                <a:schemeClr val="dk1"/>
              </a:buClr>
              <a:buSzPct val="25000"/>
              <a:buFont typeface="Calibri"/>
              <a:buNone/>
            </a:pPr>
            <a:r>
              <a:rPr lang="x-none" sz="9600" b="1" i="0" u="sng" strike="noStrike" cap="none">
                <a:solidFill>
                  <a:schemeClr val="dk1"/>
                </a:solidFill>
                <a:latin typeface="Calibri"/>
                <a:ea typeface="Calibri"/>
                <a:cs typeface="Calibri"/>
                <a:sym typeface="Calibri"/>
              </a:rPr>
              <a:t>מכניקה.</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600" b="0" i="0" u="none" strike="noStrike" cap="none">
                <a:solidFill>
                  <a:schemeClr val="dk1"/>
                </a:solidFill>
                <a:latin typeface="Calibri"/>
                <a:ea typeface="Calibri"/>
                <a:cs typeface="Calibri"/>
                <a:sym typeface="Calibri"/>
              </a:rPr>
              <a:t>באילו גורמים תלויה עוצמת החיכוך.</a:t>
            </a:r>
          </a:p>
        </p:txBody>
      </p:sp>
      <p:sp>
        <p:nvSpPr>
          <p:cNvPr id="322" name="Shape 322"/>
          <p:cNvSpPr txBox="1">
            <a:spLocks noGrp="1"/>
          </p:cNvSpPr>
          <p:nvPr>
            <p:ph type="body" idx="1"/>
          </p:nvPr>
        </p:nvSpPr>
        <p:spPr>
          <a:xfrm>
            <a:off x="457200" y="1165225"/>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הדגמה- על משטח קרטון שמים קופסא מקרטון שפתוחה כלפי מעלה. לקופסא מחברים חוט עם משקולת שמשתלשת כלפי מטה.</a:t>
            </a:r>
          </a:p>
        </p:txBody>
      </p:sp>
      <p:sp>
        <p:nvSpPr>
          <p:cNvPr id="323" name="Shape 323"/>
          <p:cNvSpPr txBox="1"/>
          <p:nvPr/>
        </p:nvSpPr>
        <p:spPr>
          <a:xfrm>
            <a:off x="30163" y="2773363"/>
            <a:ext cx="2736850" cy="376236"/>
          </a:xfrm>
          <a:prstGeom prst="rect">
            <a:avLst/>
          </a:prstGeom>
          <a:no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r" rtl="1">
              <a:spcBef>
                <a:spcPts val="900"/>
              </a:spcBef>
              <a:buSzPct val="25000"/>
              <a:buNone/>
            </a:pPr>
            <a:r>
              <a:rPr lang="x-none" sz="1800" b="0" i="0" u="none" strike="noStrike" cap="none">
                <a:solidFill>
                  <a:schemeClr val="dk1"/>
                </a:solidFill>
                <a:latin typeface="Arial"/>
                <a:ea typeface="Arial"/>
                <a:cs typeface="Arial"/>
                <a:sym typeface="Arial"/>
              </a:rPr>
              <a:t>משטח קרטון</a:t>
            </a:r>
          </a:p>
        </p:txBody>
      </p:sp>
      <p:sp>
        <p:nvSpPr>
          <p:cNvPr id="324" name="Shape 324"/>
          <p:cNvSpPr txBox="1"/>
          <p:nvPr/>
        </p:nvSpPr>
        <p:spPr>
          <a:xfrm>
            <a:off x="679450" y="2341563"/>
            <a:ext cx="863599" cy="376236"/>
          </a:xfrm>
          <a:prstGeom prst="rect">
            <a:avLst/>
          </a:prstGeom>
          <a:noFill/>
          <a:ln w="9525" cap="flat" cmpd="sng">
            <a:solidFill>
              <a:schemeClr val="dk1"/>
            </a:solidFill>
            <a:prstDash val="solid"/>
            <a:miter/>
            <a:headEnd type="none" w="med" len="med"/>
            <a:tailEnd type="none" w="med" len="med"/>
          </a:ln>
        </p:spPr>
        <p:txBody>
          <a:bodyPr lIns="91425" tIns="45700" rIns="91425" bIns="45700" anchor="t" anchorCtr="0">
            <a:noAutofit/>
          </a:bodyPr>
          <a:lstStyle/>
          <a:p>
            <a:pPr lvl="0">
              <a:spcBef>
                <a:spcPts val="0"/>
              </a:spcBef>
              <a:buNone/>
            </a:pPr>
            <a:endParaRPr/>
          </a:p>
        </p:txBody>
      </p:sp>
      <p:cxnSp>
        <p:nvCxnSpPr>
          <p:cNvPr id="325" name="Shape 325"/>
          <p:cNvCxnSpPr/>
          <p:nvPr/>
        </p:nvCxnSpPr>
        <p:spPr>
          <a:xfrm>
            <a:off x="1543050" y="2557463"/>
            <a:ext cx="1584325" cy="0"/>
          </a:xfrm>
          <a:prstGeom prst="straightConnector1">
            <a:avLst/>
          </a:prstGeom>
          <a:noFill/>
          <a:ln w="9525" cap="flat" cmpd="sng">
            <a:solidFill>
              <a:schemeClr val="dk1"/>
            </a:solidFill>
            <a:prstDash val="solid"/>
            <a:round/>
            <a:headEnd type="none" w="med" len="med"/>
            <a:tailEnd type="none" w="med" len="med"/>
          </a:ln>
        </p:spPr>
      </p:cxnSp>
      <p:sp>
        <p:nvSpPr>
          <p:cNvPr id="326" name="Shape 326"/>
          <p:cNvSpPr/>
          <p:nvPr/>
        </p:nvSpPr>
        <p:spPr>
          <a:xfrm>
            <a:off x="2767013" y="2557463"/>
            <a:ext cx="395287" cy="360362"/>
          </a:xfrm>
          <a:prstGeom prst="ellipse">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327" name="Shape 327"/>
          <p:cNvCxnSpPr/>
          <p:nvPr/>
        </p:nvCxnSpPr>
        <p:spPr>
          <a:xfrm>
            <a:off x="3184525" y="2557463"/>
            <a:ext cx="0" cy="1079499"/>
          </a:xfrm>
          <a:prstGeom prst="straightConnector1">
            <a:avLst/>
          </a:prstGeom>
          <a:noFill/>
          <a:ln w="9525" cap="flat" cmpd="sng">
            <a:solidFill>
              <a:schemeClr val="dk1"/>
            </a:solidFill>
            <a:prstDash val="solid"/>
            <a:round/>
            <a:headEnd type="none" w="med" len="med"/>
            <a:tailEnd type="none" w="med" len="med"/>
          </a:ln>
        </p:spPr>
      </p:cxnSp>
      <p:sp>
        <p:nvSpPr>
          <p:cNvPr id="328" name="Shape 328"/>
          <p:cNvSpPr/>
          <p:nvPr/>
        </p:nvSpPr>
        <p:spPr>
          <a:xfrm>
            <a:off x="3005138" y="3321050"/>
            <a:ext cx="360362" cy="215899"/>
          </a:xfrm>
          <a:prstGeom prst="ellipse">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329" name="Shape 329"/>
          <p:cNvSpPr txBox="1"/>
          <p:nvPr/>
        </p:nvSpPr>
        <p:spPr>
          <a:xfrm>
            <a:off x="-28575" y="3636962"/>
            <a:ext cx="9144000" cy="3694112"/>
          </a:xfrm>
          <a:prstGeom prst="rect">
            <a:avLst/>
          </a:prstGeom>
          <a:noFill/>
          <a:ln>
            <a:noFill/>
          </a:ln>
        </p:spPr>
        <p:txBody>
          <a:bodyPr lIns="91425" tIns="45700" rIns="91425" bIns="45700" anchor="t" anchorCtr="0">
            <a:noAutofit/>
          </a:bodyPr>
          <a:lstStyle/>
          <a:p>
            <a:pPr marL="0" marR="0" lvl="0" indent="0" algn="r" rtl="1">
              <a:spcBef>
                <a:spcPts val="1200"/>
              </a:spcBef>
              <a:buSzPct val="25000"/>
              <a:buNone/>
            </a:pPr>
            <a:r>
              <a:rPr lang="x-none" sz="2400" b="0" i="0" u="none" strike="noStrike" cap="none">
                <a:solidFill>
                  <a:schemeClr val="dk1"/>
                </a:solidFill>
                <a:latin typeface="Arial"/>
                <a:ea typeface="Arial"/>
                <a:cs typeface="Arial"/>
                <a:sym typeface="Arial"/>
              </a:rPr>
              <a:t>כעת נבדוק את הגורמים שמשפיעים על עוצמת כוח החיכוך. שמים את הקופסא על משטח מנייר חלק ואחר על משטח מנייר זכוכית. באיזה מקרה הקופסא תנועה ? רואים שהקופסא נעה רק כאשר היא מונחת על נייר חלק ואילו  על נייר זכוכית היא לא נעה. מסקנה החיכוך תלוי בסוג המשטח-כאשר המשטח מחוספס כוח החיכוך יותר חזק.</a:t>
            </a:r>
          </a:p>
          <a:p>
            <a:pPr marL="0" marR="0" lvl="0" indent="0" algn="r" rtl="1">
              <a:spcBef>
                <a:spcPts val="1200"/>
              </a:spcBef>
              <a:buSzPct val="25000"/>
              <a:buNone/>
            </a:pPr>
            <a:r>
              <a:rPr lang="x-none" sz="2400" b="0" i="0" u="none" strike="noStrike" cap="none">
                <a:solidFill>
                  <a:schemeClr val="dk1"/>
                </a:solidFill>
                <a:latin typeface="Arial"/>
                <a:ea typeface="Arial"/>
                <a:cs typeface="Arial"/>
                <a:sym typeface="Arial"/>
              </a:rPr>
              <a:t>כעת נשים את קופסא על נייר חלק ,ובתוך הקופסא  נניח משקולת גדולה .רואים שעל אף שהמשטח חלק, הקופסא  לא זזה.  מסקנה- עוצמת החיכוך תלוייה  גם במשקל הגוף.</a:t>
            </a:r>
          </a:p>
          <a:p>
            <a:pPr marL="0" marR="0" lvl="0" indent="0" algn="r" rtl="1">
              <a:spcBef>
                <a:spcPts val="900"/>
              </a:spcBef>
              <a:buNone/>
            </a:pPr>
            <a:endParaRPr sz="1800" b="0" i="0" u="none" strike="noStrike" cap="none">
              <a:solidFill>
                <a:schemeClr val="dk1"/>
              </a:solidFill>
              <a:latin typeface="Arial"/>
              <a:ea typeface="Arial"/>
              <a:cs typeface="Arial"/>
              <a:sym typeface="Arial"/>
            </a:endParaRPr>
          </a:p>
        </p:txBody>
      </p:sp>
      <p:sp>
        <p:nvSpPr>
          <p:cNvPr id="330" name="Shape 330"/>
          <p:cNvSpPr/>
          <p:nvPr/>
        </p:nvSpPr>
        <p:spPr>
          <a:xfrm>
            <a:off x="2982913" y="2557463"/>
            <a:ext cx="201611" cy="46036"/>
          </a:xfrm>
          <a:prstGeom prst="arc">
            <a:avLst>
              <a:gd name="adj1" fmla="val 16200000"/>
              <a:gd name="adj2" fmla="val 0"/>
            </a:avLst>
          </a:prstGeom>
          <a:noFill/>
          <a:ln w="9525" cap="flat" cmpd="sng">
            <a:solidFill>
              <a:srgbClr val="4A7DBB"/>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500"/>
                                        <p:tgtEl>
                                          <p:spTgt spid="32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החיכוך הדו פרצופי</a:t>
            </a:r>
          </a:p>
        </p:txBody>
      </p:sp>
      <p:sp>
        <p:nvSpPr>
          <p:cNvPr id="336" name="Shape 33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שאלה: כאשר מנסים לדחוף שולחן כבד, החיכוך מפריע מאוד לדחיפה. לעומת זאת אם נדחוף מקרר כבד מאוד שנוסע על גלגלים הדחיפה לא תהיה קשה כיוון שהגלגלים מקטינים את החיכוך.</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נשאלת השאלה האם החיכוך תמיד מפריע לתנועה?  למשל כאשר רכב נוסע בבוץ חלק, הרכב ניתקע בבוץ דווקא בגלל שהחיכוך בין הגלגלים לקרקע מאוד חלש.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anim calcmode="lin" valueType="num">
                                      <p:cBhvr additive="base">
                                        <p:cTn id="7" dur="500"/>
                                        <p:tgtEl>
                                          <p:spTgt spid="33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36">
                                            <p:txEl>
                                              <p:pRg st="1" end="1"/>
                                            </p:txEl>
                                          </p:spTgt>
                                        </p:tgtEl>
                                        <p:attrNameLst>
                                          <p:attrName>style.visibility</p:attrName>
                                        </p:attrNameLst>
                                      </p:cBhvr>
                                      <p:to>
                                        <p:strVal val="visible"/>
                                      </p:to>
                                    </p:set>
                                    <p:anim calcmode="lin" valueType="num">
                                      <p:cBhvr additive="base">
                                        <p:cTn id="12" dur="500"/>
                                        <p:tgtEl>
                                          <p:spTgt spid="336">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274637"/>
            <a:ext cx="8229600" cy="777875"/>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200" b="0" i="0" u="none" strike="noStrike" cap="none">
                <a:solidFill>
                  <a:srgbClr val="FF3300"/>
                </a:solidFill>
                <a:latin typeface="Calibri"/>
                <a:ea typeface="Calibri"/>
                <a:cs typeface="Calibri"/>
                <a:sym typeface="Calibri"/>
              </a:rPr>
              <a:t>החיכוך "הדו פרצופי"- הרחבה</a:t>
            </a:r>
          </a:p>
        </p:txBody>
      </p:sp>
      <p:sp>
        <p:nvSpPr>
          <p:cNvPr id="342" name="Shape 342"/>
          <p:cNvSpPr txBox="1">
            <a:spLocks noGrp="1"/>
          </p:cNvSpPr>
          <p:nvPr>
            <p:ph type="body" idx="1"/>
          </p:nvPr>
        </p:nvSpPr>
        <p:spPr>
          <a:xfrm>
            <a:off x="457200" y="981075"/>
            <a:ext cx="8229600" cy="5145088"/>
          </a:xfrm>
          <a:prstGeom prst="rect">
            <a:avLst/>
          </a:prstGeom>
          <a:noFill/>
          <a:ln w="9525" cap="flat" cmpd="sng">
            <a:solidFill>
              <a:srgbClr val="990000"/>
            </a:solidFill>
            <a:prstDash val="solid"/>
            <a:miter/>
            <a:headEnd type="none" w="med" len="med"/>
            <a:tailEnd type="none" w="med" len="med"/>
          </a:ln>
        </p:spPr>
        <p:txBody>
          <a:bodyPr lIns="91425" tIns="45700" rIns="91425" bIns="45700" anchor="t" anchorCtr="0">
            <a:noAutofit/>
          </a:bodyPr>
          <a:lstStyle/>
          <a:p>
            <a:pPr marL="342900" marR="0" lvl="0" indent="-342900" algn="r" rtl="1">
              <a:spcBef>
                <a:spcPts val="480"/>
              </a:spcBef>
              <a:buClr>
                <a:schemeClr val="dk1"/>
              </a:buClr>
              <a:buSzPct val="60416"/>
              <a:buFont typeface="Arial"/>
              <a:buChar char="●"/>
            </a:pPr>
            <a:r>
              <a:rPr lang="x-none" sz="2400" b="1" i="0" u="none" strike="noStrike" cap="none">
                <a:solidFill>
                  <a:schemeClr val="dk1"/>
                </a:solidFill>
                <a:latin typeface="Calibri"/>
                <a:ea typeface="Calibri"/>
                <a:cs typeface="Calibri"/>
                <a:sym typeface="Calibri"/>
              </a:rPr>
              <a:t>כוח חיכוך: </a:t>
            </a:r>
            <a:r>
              <a:rPr lang="x-none" sz="2400" b="0" i="0" u="none" strike="noStrike" cap="none">
                <a:solidFill>
                  <a:schemeClr val="dk1"/>
                </a:solidFill>
                <a:latin typeface="Calibri"/>
                <a:ea typeface="Calibri"/>
                <a:cs typeface="Calibri"/>
                <a:sym typeface="Calibri"/>
              </a:rPr>
              <a:t>חיכוך יכול להיווצר  כאשר משטחים מחליקים או מנסים להחליק זה על זה. הוא תלוי בחומרים שהמישטחים עשויים מהם ובגודל הכוח הלוחץ המופעל ביניהם.</a:t>
            </a:r>
          </a:p>
          <a:p>
            <a:pPr marL="342900" marR="0" lvl="0" indent="-342900" algn="r" rtl="1">
              <a:spcBef>
                <a:spcPts val="480"/>
              </a:spcBef>
              <a:buClr>
                <a:schemeClr val="dk1"/>
              </a:buClr>
              <a:buSzPct val="60416"/>
              <a:buFont typeface="Arial"/>
              <a:buChar char="●"/>
            </a:pPr>
            <a:r>
              <a:rPr lang="x-none" sz="2400" b="0" i="0" u="none" strike="noStrike" cap="none">
                <a:solidFill>
                  <a:schemeClr val="hlink"/>
                </a:solidFill>
                <a:latin typeface="Calibri"/>
                <a:ea typeface="Calibri"/>
                <a:cs typeface="Calibri"/>
                <a:sym typeface="Calibri"/>
              </a:rPr>
              <a:t>הדגמה בעזרת ערכת "טכנוקט"</a:t>
            </a:r>
            <a:r>
              <a:rPr lang="x-none" sz="2400" b="0" i="0" u="none" strike="noStrike" cap="none">
                <a:solidFill>
                  <a:schemeClr val="dk1"/>
                </a:solidFill>
                <a:latin typeface="Calibri"/>
                <a:ea typeface="Calibri"/>
                <a:cs typeface="Calibri"/>
                <a:sym typeface="Calibri"/>
              </a:rPr>
              <a:t> </a:t>
            </a:r>
          </a:p>
          <a:p>
            <a:pPr marL="342900" marR="0" lvl="0" indent="-342900" algn="r" rtl="1">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את כוח החיכוך ניתן לחלק לשני סוגים:</a:t>
            </a:r>
          </a:p>
          <a:p>
            <a:pPr marL="342900" marR="0" lvl="0" indent="-342900" algn="r" rtl="1">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כוח חיכוך שנוצר כאשר מדובר בגוף דוחף (גוף בעל "מנוע")</a:t>
            </a:r>
          </a:p>
          <a:p>
            <a:pPr marL="342900" marR="0" lvl="0" indent="-342900" algn="r" rtl="1">
              <a:spcBef>
                <a:spcPts val="480"/>
              </a:spcBef>
              <a:buClr>
                <a:schemeClr val="dk1"/>
              </a:buClr>
              <a:buSzPct val="25000"/>
              <a:buFont typeface="Calibri"/>
              <a:buNone/>
            </a:pPr>
            <a:r>
              <a:rPr lang="x-none" sz="2400" b="0" i="0" u="none" strike="noStrike" cap="none">
                <a:solidFill>
                  <a:schemeClr val="dk1"/>
                </a:solidFill>
                <a:latin typeface="Calibri"/>
                <a:ea typeface="Calibri"/>
                <a:cs typeface="Calibri"/>
                <a:sym typeface="Calibri"/>
              </a:rPr>
              <a:t>    במקרה זה כוח החיכוך יוצר תנועה,כאשר כיוונו בכיוון תנועת הגוף. דוגמאות: אדם הולך (תן לאצבעות ללכת במקומך),מכונית נוסעת.</a:t>
            </a:r>
          </a:p>
          <a:p>
            <a:pPr marL="342900" marR="0" lvl="0" indent="-342900" algn="r" rtl="1">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חיכוך שנוצר כאשר מדובר בגוף נדחף.  (גוף ללא "מנוע")</a:t>
            </a:r>
          </a:p>
          <a:p>
            <a:pPr marL="342900" marR="0" lvl="0" indent="-342900" algn="r" rtl="1">
              <a:spcBef>
                <a:spcPts val="480"/>
              </a:spcBef>
              <a:buClr>
                <a:schemeClr val="dk1"/>
              </a:buClr>
              <a:buSzPct val="25000"/>
              <a:buFont typeface="Calibri"/>
              <a:buNone/>
            </a:pPr>
            <a:r>
              <a:rPr lang="x-none" sz="2400" b="0" i="0" u="none" strike="noStrike" cap="none">
                <a:solidFill>
                  <a:schemeClr val="dk1"/>
                </a:solidFill>
                <a:latin typeface="Calibri"/>
                <a:ea typeface="Calibri"/>
                <a:cs typeface="Calibri"/>
                <a:sym typeface="Calibri"/>
              </a:rPr>
              <a:t>    במקרה זה כוח החיכוך מעכב  את תנועה, וכיוון  כוח החכוך בניגוד לכיוון בתנועה.    דוגמאות: דחיפה של כסא, החלקה על הקרח.</a:t>
            </a:r>
          </a:p>
          <a:p>
            <a:pPr marL="342900" marR="0" lvl="0" indent="-342900" algn="r" rtl="1">
              <a:spcBef>
                <a:spcPts val="480"/>
              </a:spcBef>
              <a:buClr>
                <a:schemeClr val="dk1"/>
              </a:buClr>
              <a:buSzPct val="60416"/>
              <a:buFont typeface="Arial"/>
              <a:buChar char="●"/>
            </a:pPr>
            <a:r>
              <a:rPr lang="x-none" sz="2400" b="0" i="0" u="sng" strike="noStrike" cap="none">
                <a:solidFill>
                  <a:schemeClr val="hlink"/>
                </a:solidFill>
                <a:latin typeface="Calibri"/>
                <a:ea typeface="Calibri"/>
                <a:cs typeface="Calibri"/>
                <a:sym typeface="Calibri"/>
                <a:hlinkClick r:id="rId3"/>
              </a:rPr>
              <a:t>המחשה במחשב- תרשים כוחות הכוללים את כוח החיכוך.</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hlinkClick r:id="rId3"/>
            </a:endParaRPr>
          </a:p>
          <a:p>
            <a:pPr marL="342900" marR="0" lvl="0" indent="-342900" algn="r" rtl="1">
              <a:spcBef>
                <a:spcPts val="640"/>
              </a:spcBef>
              <a:buClr>
                <a:schemeClr val="dk1"/>
              </a:buClr>
              <a:buSzPct val="25000"/>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anim calcmode="lin" valueType="num">
                                      <p:cBhvr additive="base">
                                        <p:cTn id="7" dur="500"/>
                                        <p:tgtEl>
                                          <p:spTgt spid="34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42">
                                            <p:txEl>
                                              <p:pRg st="1" end="1"/>
                                            </p:txEl>
                                          </p:spTgt>
                                        </p:tgtEl>
                                        <p:attrNameLst>
                                          <p:attrName>style.visibility</p:attrName>
                                        </p:attrNameLst>
                                      </p:cBhvr>
                                      <p:to>
                                        <p:strVal val="visible"/>
                                      </p:to>
                                    </p:set>
                                    <p:anim calcmode="lin" valueType="num">
                                      <p:cBhvr additive="base">
                                        <p:cTn id="12" dur="500"/>
                                        <p:tgtEl>
                                          <p:spTgt spid="34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42">
                                            <p:txEl>
                                              <p:pRg st="2" end="2"/>
                                            </p:txEl>
                                          </p:spTgt>
                                        </p:tgtEl>
                                        <p:attrNameLst>
                                          <p:attrName>style.visibility</p:attrName>
                                        </p:attrNameLst>
                                      </p:cBhvr>
                                      <p:to>
                                        <p:strVal val="visible"/>
                                      </p:to>
                                    </p:set>
                                    <p:anim calcmode="lin" valueType="num">
                                      <p:cBhvr additive="base">
                                        <p:cTn id="17" dur="500"/>
                                        <p:tgtEl>
                                          <p:spTgt spid="34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42">
                                            <p:txEl>
                                              <p:pRg st="3" end="3"/>
                                            </p:txEl>
                                          </p:spTgt>
                                        </p:tgtEl>
                                        <p:attrNameLst>
                                          <p:attrName>style.visibility</p:attrName>
                                        </p:attrNameLst>
                                      </p:cBhvr>
                                      <p:to>
                                        <p:strVal val="visible"/>
                                      </p:to>
                                    </p:set>
                                    <p:anim calcmode="lin" valueType="num">
                                      <p:cBhvr additive="base">
                                        <p:cTn id="22" dur="500"/>
                                        <p:tgtEl>
                                          <p:spTgt spid="342">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42">
                                            <p:txEl>
                                              <p:pRg st="4" end="4"/>
                                            </p:txEl>
                                          </p:spTgt>
                                        </p:tgtEl>
                                        <p:attrNameLst>
                                          <p:attrName>style.visibility</p:attrName>
                                        </p:attrNameLst>
                                      </p:cBhvr>
                                      <p:to>
                                        <p:strVal val="visible"/>
                                      </p:to>
                                    </p:set>
                                    <p:anim calcmode="lin" valueType="num">
                                      <p:cBhvr additive="base">
                                        <p:cTn id="27" dur="500"/>
                                        <p:tgtEl>
                                          <p:spTgt spid="342">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42">
                                            <p:txEl>
                                              <p:pRg st="5" end="5"/>
                                            </p:txEl>
                                          </p:spTgt>
                                        </p:tgtEl>
                                        <p:attrNameLst>
                                          <p:attrName>style.visibility</p:attrName>
                                        </p:attrNameLst>
                                      </p:cBhvr>
                                      <p:to>
                                        <p:strVal val="visible"/>
                                      </p:to>
                                    </p:set>
                                    <p:anim calcmode="lin" valueType="num">
                                      <p:cBhvr additive="base">
                                        <p:cTn id="32" dur="500"/>
                                        <p:tgtEl>
                                          <p:spTgt spid="342">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42">
                                            <p:txEl>
                                              <p:pRg st="6" end="6"/>
                                            </p:txEl>
                                          </p:spTgt>
                                        </p:tgtEl>
                                        <p:attrNameLst>
                                          <p:attrName>style.visibility</p:attrName>
                                        </p:attrNameLst>
                                      </p:cBhvr>
                                      <p:to>
                                        <p:strVal val="visible"/>
                                      </p:to>
                                    </p:set>
                                    <p:anim calcmode="lin" valueType="num">
                                      <p:cBhvr additive="base">
                                        <p:cTn id="37" dur="500"/>
                                        <p:tgtEl>
                                          <p:spTgt spid="342">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42">
                                            <p:txEl>
                                              <p:pRg st="7" end="7"/>
                                            </p:txEl>
                                          </p:spTgt>
                                        </p:tgtEl>
                                        <p:attrNameLst>
                                          <p:attrName>style.visibility</p:attrName>
                                        </p:attrNameLst>
                                      </p:cBhvr>
                                      <p:to>
                                        <p:strVal val="visible"/>
                                      </p:to>
                                    </p:set>
                                    <p:anim calcmode="lin" valueType="num">
                                      <p:cBhvr additive="base">
                                        <p:cTn id="42" dur="500"/>
                                        <p:tgtEl>
                                          <p:spTgt spid="342">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42">
                                            <p:txEl>
                                              <p:pRg st="8" end="8"/>
                                            </p:txEl>
                                          </p:spTgt>
                                        </p:tgtEl>
                                        <p:attrNameLst>
                                          <p:attrName>style.visibility</p:attrName>
                                        </p:attrNameLst>
                                      </p:cBhvr>
                                      <p:to>
                                        <p:strVal val="visible"/>
                                      </p:to>
                                    </p:set>
                                    <p:anim calcmode="lin" valueType="num">
                                      <p:cBhvr additive="base">
                                        <p:cTn id="47" dur="500"/>
                                        <p:tgtEl>
                                          <p:spTgt spid="342">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342">
                                            <p:txEl>
                                              <p:pRg st="9" end="9"/>
                                            </p:txEl>
                                          </p:spTgt>
                                        </p:tgtEl>
                                        <p:attrNameLst>
                                          <p:attrName>style.visibility</p:attrName>
                                        </p:attrNameLst>
                                      </p:cBhvr>
                                      <p:to>
                                        <p:strVal val="visible"/>
                                      </p:to>
                                    </p:set>
                                    <p:anim calcmode="lin" valueType="num">
                                      <p:cBhvr additive="base">
                                        <p:cTn id="52" dur="500"/>
                                        <p:tgtEl>
                                          <p:spTgt spid="342">
                                            <p:txEl>
                                              <p:pRg st="9" end="9"/>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539750" y="-15875"/>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תנועה עקב חיכוך סטאטי וחיכוך קינטי</a:t>
            </a:r>
          </a:p>
        </p:txBody>
      </p:sp>
      <p:sp>
        <p:nvSpPr>
          <p:cNvPr id="348" name="Shape 348"/>
          <p:cNvSpPr txBox="1">
            <a:spLocks noGrp="1"/>
          </p:cNvSpPr>
          <p:nvPr>
            <p:ph type="body" idx="1"/>
          </p:nvPr>
        </p:nvSpPr>
        <p:spPr>
          <a:xfrm>
            <a:off x="457200" y="836612"/>
            <a:ext cx="822960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חכוך קינטי הוא חיכוך שנוצר עקב תנועה של שני משטחים אחד ביחס לשני. חיכוך מסוג זה פועל בניגוד לכיוון התנועה ומפריעה לתנועה. למשל דחיפה של שולחן.</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חכוך סטאטי נוצר כאשר מנסים לדחוף גוף ולא נוצרת תנועה יחסית בין משטחים. למשל שמים תיבה על נייר שמונח על שולחן. דוחפים את התיבה כך שהנייר זז איתה. במקרה זה יש חיכוך סטאטי בין הנייר לתיבה. כלומר יש כאן דוגמא לכך שחיכוך סטאטי פועל עם כיוון התנועה ועוזר לתנועה.</a:t>
            </a:r>
          </a:p>
        </p:txBody>
      </p:sp>
      <p:sp>
        <p:nvSpPr>
          <p:cNvPr id="349" name="Shape 349"/>
          <p:cNvSpPr/>
          <p:nvPr/>
        </p:nvSpPr>
        <p:spPr>
          <a:xfrm>
            <a:off x="2097088" y="6281737"/>
            <a:ext cx="1223961" cy="504824"/>
          </a:xfrm>
          <a:prstGeom prst="rect">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350" name="Shape 350"/>
          <p:cNvSpPr/>
          <p:nvPr/>
        </p:nvSpPr>
        <p:spPr>
          <a:xfrm>
            <a:off x="2268538" y="6165850"/>
            <a:ext cx="790575" cy="115888"/>
          </a:xfrm>
          <a:prstGeom prst="rect">
            <a:avLst/>
          </a:prstGeom>
          <a:solidFill>
            <a:schemeClr val="accent6"/>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351" name="Shape 351"/>
          <p:cNvSpPr/>
          <p:nvPr/>
        </p:nvSpPr>
        <p:spPr>
          <a:xfrm>
            <a:off x="2555875" y="5805487"/>
            <a:ext cx="287338" cy="360362"/>
          </a:xfrm>
          <a:prstGeom prst="can">
            <a:avLst>
              <a:gd name="adj" fmla="val 25000"/>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352" name="Shape 352"/>
          <p:cNvCxnSpPr>
            <a:stCxn id="351" idx="4"/>
          </p:cNvCxnSpPr>
          <p:nvPr/>
        </p:nvCxnSpPr>
        <p:spPr>
          <a:xfrm>
            <a:off x="2843213" y="5985668"/>
            <a:ext cx="936599" cy="0"/>
          </a:xfrm>
          <a:prstGeom prst="straightConnector1">
            <a:avLst/>
          </a:prstGeom>
          <a:noFill/>
          <a:ln w="9525" cap="flat" cmpd="sng">
            <a:solidFill>
              <a:schemeClr val="accent6"/>
            </a:solidFill>
            <a:prstDash val="solid"/>
            <a:round/>
            <a:headEnd type="none" w="med" len="med"/>
            <a:tailEnd type="stealth" w="lg" len="lg"/>
          </a:ln>
        </p:spPr>
      </p:cxnSp>
      <p:cxnSp>
        <p:nvCxnSpPr>
          <p:cNvPr id="353" name="Shape 353"/>
          <p:cNvCxnSpPr>
            <a:stCxn id="350" idx="3"/>
          </p:cNvCxnSpPr>
          <p:nvPr/>
        </p:nvCxnSpPr>
        <p:spPr>
          <a:xfrm>
            <a:off x="3059113" y="6223794"/>
            <a:ext cx="1008000" cy="0"/>
          </a:xfrm>
          <a:prstGeom prst="straightConnector1">
            <a:avLst/>
          </a:prstGeom>
          <a:noFill/>
          <a:ln w="9525" cap="flat" cmpd="sng">
            <a:solidFill>
              <a:srgbClr val="4A7DBB"/>
            </a:solidFill>
            <a:prstDash val="solid"/>
            <a:round/>
            <a:headEnd type="none" w="med" len="med"/>
            <a:tailEnd type="stealth" w="lg" len="lg"/>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תנועה של גוף בעל "מנוע"</a:t>
            </a:r>
          </a:p>
        </p:txBody>
      </p:sp>
      <p:sp>
        <p:nvSpPr>
          <p:cNvPr id="359" name="Shape 35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כאשר אדם הולך יש חיכוך סטאטי בין הנעל לרצפה לכן מתקיימת תנועה של האדם.</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כאשר מכונית נוסעת קיים חיכוך סטאטי בין הגלגל לכביש. בזמן שהגלגל מסתובב הוא לא מחליק על הכביש. החלק התחתון נמצא כל הזמן במגע עם הכביש, לכן מדובר על חיכוך סטאטי.</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684212" y="-242887"/>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הדגמות של חיכוך  סטאטי ותנועה</a:t>
            </a:r>
          </a:p>
        </p:txBody>
      </p:sp>
      <p:sp>
        <p:nvSpPr>
          <p:cNvPr id="365" name="Shape 365"/>
          <p:cNvSpPr txBox="1">
            <a:spLocks noGrp="1"/>
          </p:cNvSpPr>
          <p:nvPr>
            <p:ph type="body" idx="1"/>
          </p:nvPr>
        </p:nvSpPr>
        <p:spPr>
          <a:xfrm>
            <a:off x="107950" y="836612"/>
            <a:ext cx="9036050" cy="4525961"/>
          </a:xfrm>
          <a:prstGeom prst="rect">
            <a:avLst/>
          </a:prstGeom>
          <a:noFill/>
          <a:ln>
            <a:noFill/>
          </a:ln>
        </p:spPr>
        <p:txBody>
          <a:bodyPr lIns="91425" tIns="45700" rIns="91425" bIns="45700" anchor="t" anchorCtr="0">
            <a:noAutofit/>
          </a:bodyPr>
          <a:lstStyle/>
          <a:p>
            <a:pPr marL="0" marR="0" lvl="0" indent="0" algn="r" rtl="1">
              <a:spcBef>
                <a:spcPts val="560"/>
              </a:spcBef>
              <a:buClr>
                <a:schemeClr val="dk1"/>
              </a:buClr>
              <a:buSzPct val="25000"/>
              <a:buFont typeface="Calibri"/>
              <a:buNone/>
            </a:pPr>
            <a:r>
              <a:rPr lang="x-none" sz="2600" b="0" i="0" u="sng" strike="noStrike" cap="none">
                <a:solidFill>
                  <a:schemeClr val="dk1"/>
                </a:solidFill>
                <a:latin typeface="Calibri"/>
                <a:ea typeface="Calibri"/>
                <a:cs typeface="Calibri"/>
                <a:sym typeface="Calibri"/>
              </a:rPr>
              <a:t>1. מכונית נוסעת בעליה. </a:t>
            </a:r>
            <a:r>
              <a:rPr lang="x-none" sz="2600" b="0" i="0" u="none" strike="noStrike" cap="none">
                <a:solidFill>
                  <a:schemeClr val="dk1"/>
                </a:solidFill>
                <a:latin typeface="Calibri"/>
                <a:ea typeface="Calibri"/>
                <a:cs typeface="Calibri"/>
                <a:sym typeface="Calibri"/>
              </a:rPr>
              <a:t> כאשר  השיפוע תלול, הכוח שהמכונית מפעילה על הכביש (הכוח נורמלי)  קטן, וכן החיכוך קטן ולכן המכונית מחליקה ולא מצליחה לטפס בעליה.</a:t>
            </a:r>
          </a:p>
          <a:p>
            <a:pPr marL="0" marR="0" lvl="0" indent="0" algn="r" rtl="1">
              <a:spcBef>
                <a:spcPts val="560"/>
              </a:spcBef>
              <a:buClr>
                <a:schemeClr val="dk1"/>
              </a:buClr>
              <a:buSzPct val="25000"/>
              <a:buFont typeface="Calibri"/>
              <a:buNone/>
            </a:pPr>
            <a:r>
              <a:rPr lang="x-none" sz="2600" b="0" i="0" u="none" strike="noStrike" cap="none">
                <a:solidFill>
                  <a:schemeClr val="dk1"/>
                </a:solidFill>
                <a:latin typeface="Calibri"/>
                <a:ea typeface="Calibri"/>
                <a:cs typeface="Calibri"/>
                <a:sym typeface="Calibri"/>
              </a:rPr>
              <a:t>2. </a:t>
            </a:r>
            <a:r>
              <a:rPr lang="x-none" sz="2600" b="0" i="0" u="sng" strike="noStrike" cap="none">
                <a:solidFill>
                  <a:schemeClr val="dk1"/>
                </a:solidFill>
                <a:latin typeface="Calibri"/>
                <a:ea typeface="Calibri"/>
                <a:cs typeface="Calibri"/>
                <a:sym typeface="Calibri"/>
              </a:rPr>
              <a:t>לדחוף בעזרת חיכוך </a:t>
            </a:r>
            <a:r>
              <a:rPr lang="x-none" sz="2600" b="0" i="0" u="none" strike="noStrike" cap="none">
                <a:solidFill>
                  <a:schemeClr val="dk1"/>
                </a:solidFill>
                <a:latin typeface="Calibri"/>
                <a:ea typeface="Calibri"/>
                <a:cs typeface="Calibri"/>
                <a:sym typeface="Calibri"/>
              </a:rPr>
              <a:t>-שמים תיבה על עגלה ומושכים את התיבה. כאשר התיבה קלה אז היא תנוע והעגלה תשאר במקום. לעומת זאת כאשר התיבה כבדה התיבה תשאר צמודה למשטח והעגלה תזוז יחד איתה. כלומר החיכוך הגדול יותר עזר לתנועה.</a:t>
            </a:r>
          </a:p>
          <a:p>
            <a:pPr marL="0" marR="0" lvl="0" indent="0" algn="r" rtl="1">
              <a:spcBef>
                <a:spcPts val="560"/>
              </a:spcBef>
              <a:buClr>
                <a:schemeClr val="dk1"/>
              </a:buClr>
              <a:buSzPct val="25000"/>
              <a:buFont typeface="Calibri"/>
              <a:buNone/>
            </a:pPr>
            <a:r>
              <a:rPr lang="x-none" sz="2600" b="0" i="0" u="sng" strike="noStrike" cap="none">
                <a:solidFill>
                  <a:schemeClr val="dk1"/>
                </a:solidFill>
                <a:latin typeface="Calibri"/>
                <a:ea typeface="Calibri"/>
                <a:cs typeface="Calibri"/>
                <a:sym typeface="Calibri"/>
              </a:rPr>
              <a:t>3.הכביש דוחף את המכונית לכן  דרוש חיכוך גדול יותר-</a:t>
            </a:r>
            <a:br>
              <a:rPr lang="x-none" sz="2600" b="0" i="0" u="sng" strike="noStrike" cap="none">
                <a:solidFill>
                  <a:schemeClr val="dk1"/>
                </a:solidFill>
                <a:latin typeface="Calibri"/>
                <a:ea typeface="Calibri"/>
                <a:cs typeface="Calibri"/>
                <a:sym typeface="Calibri"/>
              </a:rPr>
            </a:br>
            <a:r>
              <a:rPr lang="x-none" sz="2600" b="0" i="0" u="sng" strike="noStrike" cap="none">
                <a:solidFill>
                  <a:schemeClr val="dk1"/>
                </a:solidFill>
                <a:latin typeface="Calibri"/>
                <a:ea typeface="Calibri"/>
                <a:cs typeface="Calibri"/>
                <a:sym typeface="Calibri"/>
              </a:rPr>
              <a:t> </a:t>
            </a:r>
            <a:r>
              <a:rPr lang="x-none" sz="2600" b="0" i="0" u="none" strike="noStrike" cap="none">
                <a:solidFill>
                  <a:schemeClr val="dk1"/>
                </a:solidFill>
                <a:latin typeface="Calibri"/>
                <a:ea typeface="Calibri"/>
                <a:cs typeface="Calibri"/>
                <a:sym typeface="Calibri"/>
              </a:rPr>
              <a:t>נדגים את האינטר' בין הכביש למכונית ע"י מכונית שנוסעת על כביש שמתחתיו גלילים של נייר טואלט.</a:t>
            </a:r>
            <a:br>
              <a:rPr lang="x-none" sz="2600" b="0" i="0" u="none" strike="noStrike" cap="none">
                <a:solidFill>
                  <a:schemeClr val="dk1"/>
                </a:solidFill>
                <a:latin typeface="Calibri"/>
                <a:ea typeface="Calibri"/>
                <a:cs typeface="Calibri"/>
                <a:sym typeface="Calibri"/>
              </a:rPr>
            </a:br>
            <a:r>
              <a:rPr lang="x-none" sz="2600" b="0" i="0" u="none" strike="noStrike" cap="none">
                <a:solidFill>
                  <a:schemeClr val="dk1"/>
                </a:solidFill>
                <a:latin typeface="Calibri"/>
                <a:ea typeface="Calibri"/>
                <a:cs typeface="Calibri"/>
                <a:sym typeface="Calibri"/>
              </a:rPr>
              <a:t>בהדגמה רואים שכל גוף מפעיל כוח על הגוף השני, כלומר גם הכביש דוחף את המכונית, ובכדי שהדחיפה תהיה טובה יש צורך בחיכוך גדול יותר.</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lnSpc>
                <a:spcPct val="90000"/>
              </a:lnSpc>
              <a:spcBef>
                <a:spcPts val="640"/>
              </a:spcBef>
              <a:buClr>
                <a:schemeClr val="dk1"/>
              </a:buClr>
              <a:buSzPct val="59375"/>
              <a:buFont typeface="Arial"/>
              <a:buChar char="●"/>
            </a:pPr>
            <a:r>
              <a:rPr lang="x-none" sz="3200" b="0" i="0" u="sng" strike="noStrike" cap="none">
                <a:solidFill>
                  <a:schemeClr val="hlink"/>
                </a:solidFill>
                <a:latin typeface="Calibri"/>
                <a:ea typeface="Calibri"/>
                <a:cs typeface="Calibri"/>
                <a:sym typeface="Calibri"/>
                <a:hlinkClick r:id="rId3"/>
              </a:rPr>
              <a:t>בסרטון נראה שהכביש זז  עקב האינרטראקציה עם המכונית</a:t>
            </a:r>
            <a:r>
              <a:rPr lang="x-none" sz="3200" b="0" i="0" u="none" strike="noStrike" cap="none">
                <a:solidFill>
                  <a:schemeClr val="dk1"/>
                </a:solidFill>
                <a:latin typeface="Calibri"/>
                <a:ea typeface="Calibri"/>
                <a:cs typeface="Calibri"/>
                <a:sym typeface="Calibri"/>
              </a:rPr>
              <a:t>-</a:t>
            </a:r>
          </a:p>
          <a:p>
            <a:pPr marL="342900" marR="0" lvl="0" indent="-342900" algn="r" rtl="1">
              <a:lnSpc>
                <a:spcPct val="90000"/>
              </a:lnSpc>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שאלה : האם זה אפשרי?</a:t>
            </a:r>
          </a:p>
          <a:p>
            <a:pPr marL="342900" marR="0" lvl="0" indent="-342900" algn="r" rtl="1">
              <a:lnSpc>
                <a:spcPct val="90000"/>
              </a:lnSpc>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הסבר: הרכב ינוע מעט קדימה ואילו ה"כביש" ינוע אחורה.  הכביש דוחף את הגלגלים קדימה ואילו הגלגלים בתגובה דוחף את הכביש אחורה. בנוסף על הכביש מופעל כוח חיכוך- עם הגלילים ועם הרצפה -בניגוד לכיוון התנועה של הכביש.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0">
                                            <p:txEl>
                                              <p:pRg st="0" end="0"/>
                                            </p:txEl>
                                          </p:spTgt>
                                        </p:tgtEl>
                                        <p:attrNameLst>
                                          <p:attrName>style.visibility</p:attrName>
                                        </p:attrNameLst>
                                      </p:cBhvr>
                                      <p:to>
                                        <p:strVal val="visible"/>
                                      </p:to>
                                    </p:set>
                                    <p:anim calcmode="lin" valueType="num">
                                      <p:cBhvr additive="base">
                                        <p:cTn id="7" dur="500"/>
                                        <p:tgtEl>
                                          <p:spTgt spid="37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70">
                                            <p:txEl>
                                              <p:pRg st="1" end="1"/>
                                            </p:txEl>
                                          </p:spTgt>
                                        </p:tgtEl>
                                        <p:attrNameLst>
                                          <p:attrName>style.visibility</p:attrName>
                                        </p:attrNameLst>
                                      </p:cBhvr>
                                      <p:to>
                                        <p:strVal val="visible"/>
                                      </p:to>
                                    </p:set>
                                    <p:anim calcmode="lin" valueType="num">
                                      <p:cBhvr additive="base">
                                        <p:cTn id="12" dur="500"/>
                                        <p:tgtEl>
                                          <p:spTgt spid="37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70">
                                            <p:txEl>
                                              <p:pRg st="2" end="2"/>
                                            </p:txEl>
                                          </p:spTgt>
                                        </p:tgtEl>
                                        <p:attrNameLst>
                                          <p:attrName>style.visibility</p:attrName>
                                        </p:attrNameLst>
                                      </p:cBhvr>
                                      <p:to>
                                        <p:strVal val="visible"/>
                                      </p:to>
                                    </p:set>
                                    <p:anim calcmode="lin" valueType="num">
                                      <p:cBhvr additive="base">
                                        <p:cTn id="17" dur="500"/>
                                        <p:tgtEl>
                                          <p:spTgt spid="370">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68312" y="-242887"/>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800" b="0" i="0" u="none" strike="noStrike" cap="none">
                <a:solidFill>
                  <a:schemeClr val="dk1"/>
                </a:solidFill>
                <a:latin typeface="Calibri"/>
                <a:ea typeface="Calibri"/>
                <a:cs typeface="Calibri"/>
                <a:sym typeface="Calibri"/>
              </a:rPr>
              <a:t>החיכוך הדו פרצופי- המשך</a:t>
            </a:r>
          </a:p>
        </p:txBody>
      </p:sp>
      <p:sp>
        <p:nvSpPr>
          <p:cNvPr id="376" name="Shape 376"/>
          <p:cNvSpPr txBox="1">
            <a:spLocks noGrp="1"/>
          </p:cNvSpPr>
          <p:nvPr>
            <p:ph type="body" idx="1"/>
          </p:nvPr>
        </p:nvSpPr>
        <p:spPr>
          <a:xfrm>
            <a:off x="0" y="692150"/>
            <a:ext cx="8697913" cy="5616575"/>
          </a:xfrm>
          <a:prstGeom prst="rect">
            <a:avLst/>
          </a:prstGeom>
          <a:noFill/>
          <a:ln>
            <a:noFill/>
          </a:ln>
        </p:spPr>
        <p:txBody>
          <a:bodyPr lIns="91425" tIns="45700" rIns="91425" bIns="45700" anchor="t" anchorCtr="0">
            <a:noAutofit/>
          </a:bodyPr>
          <a:lstStyle/>
          <a:p>
            <a:pPr marL="342900" marR="0" lvl="0" indent="-342900" algn="r" rtl="1">
              <a:lnSpc>
                <a:spcPct val="90000"/>
              </a:lnSpc>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אתם מעונינים להתגלש במגלשה. לשם כך כדאי שהמגלשה תהיה חלקה ככל האפשר. לעומת כאשר רוצים לטפס למגלשה (דרך המגלש), דווקא נוח יותר שהמגלשה תהיה מחוספסת.</a:t>
            </a:r>
          </a:p>
          <a:p>
            <a:pPr marL="342900" marR="0" lvl="0" indent="-342900" algn="r" rtl="1">
              <a:lnSpc>
                <a:spcPct val="90000"/>
              </a:lnSpc>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מתי אם כך החיכוך עוזר לתנועה ומתי הוא מפריע לתנועה?</a:t>
            </a:r>
            <a:br>
              <a:rPr lang="x-none" sz="2800" b="0" i="0" u="none" strike="noStrike" cap="none">
                <a:solidFill>
                  <a:schemeClr val="dk1"/>
                </a:solidFill>
                <a:latin typeface="Calibri"/>
                <a:ea typeface="Calibri"/>
                <a:cs typeface="Calibri"/>
                <a:sym typeface="Calibri"/>
              </a:rPr>
            </a:br>
            <a:r>
              <a:rPr lang="x-none" sz="2800" b="0" i="0" u="none" strike="noStrike" cap="none">
                <a:solidFill>
                  <a:schemeClr val="dk1"/>
                </a:solidFill>
                <a:latin typeface="Calibri"/>
                <a:ea typeface="Calibri"/>
                <a:cs typeface="Calibri"/>
                <a:sym typeface="Calibri"/>
              </a:rPr>
              <a:t>נתבונן בדוגמא נוספת: לאצנים יש בנעלים עם בליטות בכדי לשפר את התאחיזה עם הקרקע ולהגדיל את החיכוך. לעומת זאת לגולשי סקי יש מגלשיים חלקות בכדי להקטין את החיכוך.</a:t>
            </a:r>
          </a:p>
          <a:p>
            <a:pPr marL="342900" marR="0" lvl="0" indent="-342900" algn="r" rtl="1">
              <a:lnSpc>
                <a:spcPct val="90000"/>
              </a:lnSpc>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מסקנה כללית:</a:t>
            </a:r>
          </a:p>
          <a:p>
            <a:pPr marL="342900" marR="0" lvl="0" indent="-342900" algn="r" rtl="1">
              <a:lnSpc>
                <a:spcPct val="90000"/>
              </a:lnSpc>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לגופים בעלי כוח הנעה עצמי ( בעלי מנוע) החיכוך עוזר לתנועה כיוון שהם נאחזים בקרקע שדוחפת אותם קדימה- למשל איש הולך.</a:t>
            </a:r>
          </a:p>
          <a:p>
            <a:pPr marL="342900" marR="0" lvl="0" indent="-342900" algn="r" rtl="1">
              <a:lnSpc>
                <a:spcPct val="90000"/>
              </a:lnSpc>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לעומת זאת לגוף שאין כוח הנעה עצמי החיכוך מפריע לתנועה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6">
                                            <p:txEl>
                                              <p:pRg st="0" end="0"/>
                                            </p:txEl>
                                          </p:spTgt>
                                        </p:tgtEl>
                                        <p:attrNameLst>
                                          <p:attrName>style.visibility</p:attrName>
                                        </p:attrNameLst>
                                      </p:cBhvr>
                                      <p:to>
                                        <p:strVal val="visible"/>
                                      </p:to>
                                    </p:set>
                                    <p:anim calcmode="lin" valueType="num">
                                      <p:cBhvr additive="base">
                                        <p:cTn id="7" dur="500"/>
                                        <p:tgtEl>
                                          <p:spTgt spid="37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76">
                                            <p:txEl>
                                              <p:pRg st="1" end="1"/>
                                            </p:txEl>
                                          </p:spTgt>
                                        </p:tgtEl>
                                        <p:attrNameLst>
                                          <p:attrName>style.visibility</p:attrName>
                                        </p:attrNameLst>
                                      </p:cBhvr>
                                      <p:to>
                                        <p:strVal val="visible"/>
                                      </p:to>
                                    </p:set>
                                    <p:anim calcmode="lin" valueType="num">
                                      <p:cBhvr additive="base">
                                        <p:cTn id="12" dur="500"/>
                                        <p:tgtEl>
                                          <p:spTgt spid="37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76">
                                            <p:txEl>
                                              <p:pRg st="2" end="2"/>
                                            </p:txEl>
                                          </p:spTgt>
                                        </p:tgtEl>
                                        <p:attrNameLst>
                                          <p:attrName>style.visibility</p:attrName>
                                        </p:attrNameLst>
                                      </p:cBhvr>
                                      <p:to>
                                        <p:strVal val="visible"/>
                                      </p:to>
                                    </p:set>
                                    <p:anim calcmode="lin" valueType="num">
                                      <p:cBhvr additive="base">
                                        <p:cTn id="17" dur="500"/>
                                        <p:tgtEl>
                                          <p:spTgt spid="37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76">
                                            <p:txEl>
                                              <p:pRg st="3" end="3"/>
                                            </p:txEl>
                                          </p:spTgt>
                                        </p:tgtEl>
                                        <p:attrNameLst>
                                          <p:attrName>style.visibility</p:attrName>
                                        </p:attrNameLst>
                                      </p:cBhvr>
                                      <p:to>
                                        <p:strVal val="visible"/>
                                      </p:to>
                                    </p:set>
                                    <p:anim calcmode="lin" valueType="num">
                                      <p:cBhvr additive="base">
                                        <p:cTn id="22" dur="500"/>
                                        <p:tgtEl>
                                          <p:spTgt spid="37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76">
                                            <p:txEl>
                                              <p:pRg st="4" end="4"/>
                                            </p:txEl>
                                          </p:spTgt>
                                        </p:tgtEl>
                                        <p:attrNameLst>
                                          <p:attrName>style.visibility</p:attrName>
                                        </p:attrNameLst>
                                      </p:cBhvr>
                                      <p:to>
                                        <p:strVal val="visible"/>
                                      </p:to>
                                    </p:set>
                                    <p:anim calcmode="lin" valueType="num">
                                      <p:cBhvr additive="base">
                                        <p:cTn id="27" dur="500"/>
                                        <p:tgtEl>
                                          <p:spTgt spid="376">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רכב מטפס בעליה</a:t>
            </a:r>
          </a:p>
        </p:txBody>
      </p:sp>
      <p:sp>
        <p:nvSpPr>
          <p:cNvPr id="382" name="Shape 38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lnSpc>
                <a:spcPct val="80000"/>
              </a:lnSpc>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מסיעים רכב צעצוע עם בטריות במעלה מישור משופע. כאשר מגדילים את השיפוע הרכב  נעצר, בהמשך אחורה ומחליק.</a:t>
            </a:r>
          </a:p>
          <a:p>
            <a:pPr marL="342900" marR="0" lvl="0" indent="-342900" algn="r" rtl="1">
              <a:lnSpc>
                <a:spcPct val="80000"/>
              </a:lnSpc>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lnSpc>
                <a:spcPct val="80000"/>
              </a:lnSpc>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הסבירו בעזרת התכונות של החיכוך מדוע הרכב מחליק אחורה?</a:t>
            </a:r>
          </a:p>
          <a:p>
            <a:pPr marL="342900" marR="0" lvl="0" indent="-342900" algn="r" rtl="1">
              <a:lnSpc>
                <a:spcPct val="80000"/>
              </a:lnSpc>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תשובה: כאשר מגדילים את השיפוע, אז קטן הכוח (הכוח הנורמלי) שהרכב מפעיל על המישור, ולכן קטן גם החיכוך שתלוי במשקל הגוף. ומכיוון שלרכב יש כוח הנעה עצמית, הרי החיכוך דווקא  עוזר לו בתנועה, וללא חיכוך הגוף לא יכול לנוע.</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388" name="Shape 388"/>
          <p:cNvSpPr txBox="1">
            <a:spLocks noGrp="1"/>
          </p:cNvSpPr>
          <p:nvPr>
            <p:ph type="body" idx="1"/>
          </p:nvPr>
        </p:nvSpPr>
        <p:spPr>
          <a:xfrm>
            <a:off x="107950" y="1557337"/>
            <a:ext cx="903605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ראינו אם כן שללא חיכוך  קשה לגוף לנוע.</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צריך אם כך להגדיל את החיכוך. דוגמאות:</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לדחפור או טנק התקינו זחל שיוכל לעלות בשיפוע תלול.</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לרכב שנוסע בשלב מתקינים שרשרות על הגלגלים בכדי שלא יחליק בשלג.</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לאצנים למרחקים קצרים מתקינים מסמרים בנעל בכדי להגדיל את התאחיזה בקרקע.</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8">
                                            <p:txEl>
                                              <p:pRg st="0" end="0"/>
                                            </p:txEl>
                                          </p:spTgt>
                                        </p:tgtEl>
                                        <p:attrNameLst>
                                          <p:attrName>style.visibility</p:attrName>
                                        </p:attrNameLst>
                                      </p:cBhvr>
                                      <p:to>
                                        <p:strVal val="visible"/>
                                      </p:to>
                                    </p:set>
                                    <p:anim calcmode="lin" valueType="num">
                                      <p:cBhvr additive="base">
                                        <p:cTn id="7" dur="500"/>
                                        <p:tgtEl>
                                          <p:spTgt spid="38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88">
                                            <p:txEl>
                                              <p:pRg st="1" end="1"/>
                                            </p:txEl>
                                          </p:spTgt>
                                        </p:tgtEl>
                                        <p:attrNameLst>
                                          <p:attrName>style.visibility</p:attrName>
                                        </p:attrNameLst>
                                      </p:cBhvr>
                                      <p:to>
                                        <p:strVal val="visible"/>
                                      </p:to>
                                    </p:set>
                                    <p:anim calcmode="lin" valueType="num">
                                      <p:cBhvr additive="base">
                                        <p:cTn id="12" dur="500"/>
                                        <p:tgtEl>
                                          <p:spTgt spid="38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88">
                                            <p:txEl>
                                              <p:pRg st="2" end="2"/>
                                            </p:txEl>
                                          </p:spTgt>
                                        </p:tgtEl>
                                        <p:attrNameLst>
                                          <p:attrName>style.visibility</p:attrName>
                                        </p:attrNameLst>
                                      </p:cBhvr>
                                      <p:to>
                                        <p:strVal val="visible"/>
                                      </p:to>
                                    </p:set>
                                    <p:anim calcmode="lin" valueType="num">
                                      <p:cBhvr additive="base">
                                        <p:cTn id="17" dur="500"/>
                                        <p:tgtEl>
                                          <p:spTgt spid="38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88">
                                            <p:txEl>
                                              <p:pRg st="3" end="3"/>
                                            </p:txEl>
                                          </p:spTgt>
                                        </p:tgtEl>
                                        <p:attrNameLst>
                                          <p:attrName>style.visibility</p:attrName>
                                        </p:attrNameLst>
                                      </p:cBhvr>
                                      <p:to>
                                        <p:strVal val="visible"/>
                                      </p:to>
                                    </p:set>
                                    <p:anim calcmode="lin" valueType="num">
                                      <p:cBhvr additive="base">
                                        <p:cTn id="22" dur="500"/>
                                        <p:tgtEl>
                                          <p:spTgt spid="38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88">
                                            <p:txEl>
                                              <p:pRg st="4" end="4"/>
                                            </p:txEl>
                                          </p:spTgt>
                                        </p:tgtEl>
                                        <p:attrNameLst>
                                          <p:attrName>style.visibility</p:attrName>
                                        </p:attrNameLst>
                                      </p:cBhvr>
                                      <p:to>
                                        <p:strVal val="visible"/>
                                      </p:to>
                                    </p:set>
                                    <p:anim calcmode="lin" valueType="num">
                                      <p:cBhvr additive="base">
                                        <p:cTn id="27" dur="500"/>
                                        <p:tgtEl>
                                          <p:spTgt spid="38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88">
                                            <p:txEl>
                                              <p:pRg st="5" end="5"/>
                                            </p:txEl>
                                          </p:spTgt>
                                        </p:tgtEl>
                                        <p:attrNameLst>
                                          <p:attrName>style.visibility</p:attrName>
                                        </p:attrNameLst>
                                      </p:cBhvr>
                                      <p:to>
                                        <p:strVal val="visible"/>
                                      </p:to>
                                    </p:set>
                                    <p:anim calcmode="lin" valueType="num">
                                      <p:cBhvr additive="base">
                                        <p:cTn id="32" dur="500"/>
                                        <p:tgtEl>
                                          <p:spTgt spid="388">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88">
                                            <p:txEl>
                                              <p:pRg st="6" end="6"/>
                                            </p:txEl>
                                          </p:spTgt>
                                        </p:tgtEl>
                                        <p:attrNameLst>
                                          <p:attrName>style.visibility</p:attrName>
                                        </p:attrNameLst>
                                      </p:cBhvr>
                                      <p:to>
                                        <p:strVal val="visible"/>
                                      </p:to>
                                    </p:set>
                                    <p:anim calcmode="lin" valueType="num">
                                      <p:cBhvr additive="base">
                                        <p:cTn id="37" dur="500"/>
                                        <p:tgtEl>
                                          <p:spTgt spid="388">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88">
                                            <p:txEl>
                                              <p:pRg st="7" end="7"/>
                                            </p:txEl>
                                          </p:spTgt>
                                        </p:tgtEl>
                                        <p:attrNameLst>
                                          <p:attrName>style.visibility</p:attrName>
                                        </p:attrNameLst>
                                      </p:cBhvr>
                                      <p:to>
                                        <p:strVal val="visible"/>
                                      </p:to>
                                    </p:set>
                                    <p:anim calcmode="lin" valueType="num">
                                      <p:cBhvr additive="base">
                                        <p:cTn id="42" dur="500"/>
                                        <p:tgtEl>
                                          <p:spTgt spid="388">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88">
                                            <p:txEl>
                                              <p:pRg st="8" end="8"/>
                                            </p:txEl>
                                          </p:spTgt>
                                        </p:tgtEl>
                                        <p:attrNameLst>
                                          <p:attrName>style.visibility</p:attrName>
                                        </p:attrNameLst>
                                      </p:cBhvr>
                                      <p:to>
                                        <p:strVal val="visible"/>
                                      </p:to>
                                    </p:set>
                                    <p:anim calcmode="lin" valueType="num">
                                      <p:cBhvr additive="base">
                                        <p:cTn id="47" dur="500"/>
                                        <p:tgtEl>
                                          <p:spTgt spid="388">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7"/>
            <a:ext cx="8229600" cy="561975"/>
          </a:xfrm>
          <a:prstGeom prst="rect">
            <a:avLst/>
          </a:prstGeom>
          <a:noFill/>
          <a:ln>
            <a:noFill/>
          </a:ln>
        </p:spPr>
        <p:txBody>
          <a:bodyPr lIns="91425" tIns="45700" rIns="91425" bIns="45700" anchor="ctr" anchorCtr="0">
            <a:noAutofit/>
          </a:bodyPr>
          <a:lstStyle/>
          <a:p>
            <a:pPr marL="0" marR="0" lvl="0" indent="0" algn="ctr" rtl="1">
              <a:spcBef>
                <a:spcPts val="0"/>
              </a:spcBef>
              <a:spcAft>
                <a:spcPts val="0"/>
              </a:spcAft>
              <a:buClr>
                <a:schemeClr val="dk1"/>
              </a:buClr>
              <a:buSzPct val="25000"/>
              <a:buFont typeface="Calibri"/>
              <a:buNone/>
            </a:pPr>
            <a:r>
              <a:rPr lang="x-none" sz="3950" b="0" i="0" u="sng" strike="noStrike" cap="none">
                <a:solidFill>
                  <a:schemeClr val="dk1"/>
                </a:solidFill>
                <a:latin typeface="Calibri"/>
                <a:ea typeface="Calibri"/>
                <a:cs typeface="Calibri"/>
                <a:sym typeface="Calibri"/>
              </a:rPr>
              <a:t>קינמטיקה</a:t>
            </a:r>
            <a:br>
              <a:rPr lang="x-none" sz="3950" b="0" i="0" u="sng" strike="noStrike" cap="none">
                <a:solidFill>
                  <a:schemeClr val="dk1"/>
                </a:solidFill>
                <a:latin typeface="Calibri"/>
                <a:ea typeface="Calibri"/>
                <a:cs typeface="Calibri"/>
                <a:sym typeface="Calibri"/>
              </a:rPr>
            </a:br>
            <a:endParaRPr lang="x-none" sz="3950" b="0" i="0" u="sng" strike="noStrike" cap="none">
              <a:solidFill>
                <a:schemeClr val="dk1"/>
              </a:solidFill>
              <a:latin typeface="Calibri"/>
              <a:ea typeface="Calibri"/>
              <a:cs typeface="Calibri"/>
              <a:sym typeface="Calibri"/>
            </a:endParaRPr>
          </a:p>
        </p:txBody>
      </p:sp>
      <p:pic>
        <p:nvPicPr>
          <p:cNvPr id="107" name="Shape 107"/>
          <p:cNvPicPr preferRelativeResize="0"/>
          <p:nvPr/>
        </p:nvPicPr>
        <p:blipFill>
          <a:blip r:embed="rId3">
            <a:alphaModFix/>
          </a:blip>
          <a:stretch>
            <a:fillRect/>
          </a:stretch>
        </p:blipFill>
        <p:spPr>
          <a:xfrm>
            <a:off x="457200" y="692695"/>
            <a:ext cx="8229600" cy="6165304"/>
          </a:xfrm>
          <a:prstGeom prst="rect">
            <a:avLst/>
          </a:prstGeom>
          <a:noFill/>
          <a:ln>
            <a:noFill/>
          </a:ln>
        </p:spPr>
      </p:pic>
      <p:sp>
        <p:nvSpPr>
          <p:cNvPr id="108" name="Shape 108"/>
          <p:cNvSpPr txBox="1">
            <a:spLocks noGrp="1"/>
          </p:cNvSpPr>
          <p:nvPr>
            <p:ph type="body" idx="1"/>
          </p:nvPr>
        </p:nvSpPr>
        <p:spPr>
          <a:xfrm>
            <a:off x="457200" y="692695"/>
            <a:ext cx="8229600" cy="6165304"/>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342900" marR="0" lvl="0" indent="-342900" algn="r" rtl="1">
              <a:spcBef>
                <a:spcPts val="640"/>
              </a:spcBef>
              <a:spcAft>
                <a:spcPts val="0"/>
              </a:spcAft>
              <a:buClr>
                <a:schemeClr val="dk1"/>
              </a:buClr>
              <a:buSzPct val="59375"/>
              <a:buFont typeface="Arial"/>
              <a:buChar char="●"/>
            </a:pPr>
            <a:r>
              <a:rPr lang="x-none" sz="3200" b="0" i="0" u="none" strike="noStrike" cap="none">
                <a:latin typeface="Calibri"/>
                <a:ea typeface="Calibri"/>
                <a:cs typeface="Calibri"/>
                <a:sym typeface="Calibri"/>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200" y="15875"/>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החוק השני ונפילה חופשית</a:t>
            </a:r>
          </a:p>
        </p:txBody>
      </p:sp>
      <p:sp>
        <p:nvSpPr>
          <p:cNvPr id="394" name="Shape 394"/>
          <p:cNvSpPr txBox="1">
            <a:spLocks noGrp="1"/>
          </p:cNvSpPr>
          <p:nvPr>
            <p:ph type="body" idx="1"/>
          </p:nvPr>
        </p:nvSpPr>
        <p:spPr>
          <a:xfrm>
            <a:off x="611187" y="981075"/>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גליליי גלילאו, שחי לפני כ-500 שנה, גילה שגופים שונים במסתם שנופלים מאותו גובה יגיעו באותו זמן לקרקע.</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התגלית אכן נכונה אבל היא מתקיימת במקום שאין חיכוך עם האוויר. למשל אם נשחרר באותו גובה שני ניירות שונים בגודלם, הגדול מכווץ והקטן פרוס, נראה שהנייר הפרוס נופל הרבה יותר לאט, למרות שהוא יותר כבד.</a:t>
            </a:r>
          </a:p>
          <a:p>
            <a:pPr marL="342900" marR="0" lvl="0" indent="-342900" algn="r" rtl="1">
              <a:spcBef>
                <a:spcPts val="640"/>
              </a:spcBef>
              <a:buClr>
                <a:schemeClr val="dk1"/>
              </a:buClr>
              <a:buSzPct val="59375"/>
              <a:buFont typeface="Arial"/>
              <a:buChar char="●"/>
            </a:pPr>
            <a:r>
              <a:rPr lang="x-none" sz="3200" b="0" i="0" u="sng" strike="noStrike" cap="none">
                <a:solidFill>
                  <a:schemeClr val="hlink"/>
                </a:solidFill>
                <a:latin typeface="Calibri"/>
                <a:ea typeface="Calibri"/>
                <a:cs typeface="Calibri"/>
                <a:sym typeface="Calibri"/>
                <a:hlinkClick r:id="rId3"/>
              </a:rPr>
              <a:t>סרטון הדגמה</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4">
                                            <p:txEl>
                                              <p:pRg st="0" end="0"/>
                                            </p:txEl>
                                          </p:spTgt>
                                        </p:tgtEl>
                                        <p:attrNameLst>
                                          <p:attrName>style.visibility</p:attrName>
                                        </p:attrNameLst>
                                      </p:cBhvr>
                                      <p:to>
                                        <p:strVal val="visible"/>
                                      </p:to>
                                    </p:set>
                                    <p:anim calcmode="lin" valueType="num">
                                      <p:cBhvr additive="base">
                                        <p:cTn id="7" dur="500"/>
                                        <p:tgtEl>
                                          <p:spTgt spid="39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94">
                                            <p:txEl>
                                              <p:pRg st="1" end="1"/>
                                            </p:txEl>
                                          </p:spTgt>
                                        </p:tgtEl>
                                        <p:attrNameLst>
                                          <p:attrName>style.visibility</p:attrName>
                                        </p:attrNameLst>
                                      </p:cBhvr>
                                      <p:to>
                                        <p:strVal val="visible"/>
                                      </p:to>
                                    </p:set>
                                    <p:anim calcmode="lin" valueType="num">
                                      <p:cBhvr additive="base">
                                        <p:cTn id="12" dur="500"/>
                                        <p:tgtEl>
                                          <p:spTgt spid="39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94">
                                            <p:txEl>
                                              <p:pRg st="2" end="2"/>
                                            </p:txEl>
                                          </p:spTgt>
                                        </p:tgtEl>
                                        <p:attrNameLst>
                                          <p:attrName>style.visibility</p:attrName>
                                        </p:attrNameLst>
                                      </p:cBhvr>
                                      <p:to>
                                        <p:strVal val="visible"/>
                                      </p:to>
                                    </p:set>
                                    <p:anim calcmode="lin" valueType="num">
                                      <p:cBhvr additive="base">
                                        <p:cTn id="17" dur="500"/>
                                        <p:tgtEl>
                                          <p:spTgt spid="39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94">
                                            <p:txEl>
                                              <p:pRg st="3" end="3"/>
                                            </p:txEl>
                                          </p:spTgt>
                                        </p:tgtEl>
                                        <p:attrNameLst>
                                          <p:attrName>style.visibility</p:attrName>
                                        </p:attrNameLst>
                                      </p:cBhvr>
                                      <p:to>
                                        <p:strVal val="visible"/>
                                      </p:to>
                                    </p:set>
                                    <p:anim calcmode="lin" valueType="num">
                                      <p:cBhvr additive="base">
                                        <p:cTn id="22" dur="500"/>
                                        <p:tgtEl>
                                          <p:spTgt spid="394">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315912"/>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800" b="0" i="0" u="none" strike="noStrike" cap="none">
                <a:solidFill>
                  <a:schemeClr val="dk1"/>
                </a:solidFill>
                <a:latin typeface="Calibri"/>
                <a:ea typeface="Calibri"/>
                <a:cs typeface="Calibri"/>
                <a:sym typeface="Calibri"/>
              </a:rPr>
              <a:t>נפילה חופשית-המשך</a:t>
            </a:r>
          </a:p>
        </p:txBody>
      </p:sp>
      <p:sp>
        <p:nvSpPr>
          <p:cNvPr id="400" name="Shape 400"/>
          <p:cNvSpPr txBox="1">
            <a:spLocks noGrp="1"/>
          </p:cNvSpPr>
          <p:nvPr>
            <p:ph type="body" idx="1"/>
          </p:nvPr>
        </p:nvSpPr>
        <p:spPr>
          <a:xfrm>
            <a:off x="684212" y="47625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ניסוי לכיתה לבדיקת הנפילה החופשית.</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הניסוי יתבצע עם זוגות של גופים כאשר שני בני הזוג זהים בנפחם אך שונים במסתם. בכל ניסוי מפילים את בני הזוג באותו זמן ומאותו גובה, ובודקים מי מהם מגיע ראשון. מבצעים כל ניסוי 3 פעמים בכדי להבטיח תוצאה אמינה.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הגופים המוצעים לניסוי: </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1. שני בקבוקים זהים- האחד ריק והשני מלא מים.  2. שני כדורים זהים- האחד חלול והשני מלא חול(חותכים את הכדור, ממלאים חול ומדביקים את שני החלקים).</a:t>
            </a:r>
          </a:p>
          <a:p>
            <a:pPr marL="0" marR="0" lvl="0" indent="0" algn="r" rtl="1">
              <a:spcBef>
                <a:spcPts val="640"/>
              </a:spcBef>
              <a:buClr>
                <a:schemeClr val="dk1"/>
              </a:buClr>
              <a:buSzPct val="25000"/>
              <a:buFont typeface="Calibri"/>
              <a:buNone/>
            </a:pPr>
            <a:r>
              <a:rPr lang="x-none" sz="2700" b="0" i="0" u="none" strike="noStrike" cap="none">
                <a:solidFill>
                  <a:schemeClr val="dk1"/>
                </a:solidFill>
                <a:latin typeface="Calibri"/>
                <a:ea typeface="Calibri"/>
                <a:cs typeface="Calibri"/>
                <a:sym typeface="Calibri"/>
              </a:rPr>
              <a:t>  3. שני ספוגים זהים- האחד יבש והשני ספוג במים.</a:t>
            </a:r>
            <a:br>
              <a:rPr lang="x-none" sz="2700" b="0" i="0" u="none" strike="noStrike" cap="none">
                <a:solidFill>
                  <a:schemeClr val="dk1"/>
                </a:solidFill>
                <a:latin typeface="Calibri"/>
                <a:ea typeface="Calibri"/>
                <a:cs typeface="Calibri"/>
                <a:sym typeface="Calibri"/>
              </a:rPr>
            </a:br>
            <a:endParaRPr lang="x-none" sz="27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0">
                                            <p:txEl>
                                              <p:pRg st="0" end="0"/>
                                            </p:txEl>
                                          </p:spTgt>
                                        </p:tgtEl>
                                        <p:attrNameLst>
                                          <p:attrName>style.visibility</p:attrName>
                                        </p:attrNameLst>
                                      </p:cBhvr>
                                      <p:to>
                                        <p:strVal val="visible"/>
                                      </p:to>
                                    </p:set>
                                    <p:anim calcmode="lin" valueType="num">
                                      <p:cBhvr additive="base">
                                        <p:cTn id="7" dur="500"/>
                                        <p:tgtEl>
                                          <p:spTgt spid="40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00">
                                            <p:txEl>
                                              <p:pRg st="1" end="1"/>
                                            </p:txEl>
                                          </p:spTgt>
                                        </p:tgtEl>
                                        <p:attrNameLst>
                                          <p:attrName>style.visibility</p:attrName>
                                        </p:attrNameLst>
                                      </p:cBhvr>
                                      <p:to>
                                        <p:strVal val="visible"/>
                                      </p:to>
                                    </p:set>
                                    <p:anim calcmode="lin" valueType="num">
                                      <p:cBhvr additive="base">
                                        <p:cTn id="12" dur="500"/>
                                        <p:tgtEl>
                                          <p:spTgt spid="40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00">
                                            <p:txEl>
                                              <p:pRg st="2" end="2"/>
                                            </p:txEl>
                                          </p:spTgt>
                                        </p:tgtEl>
                                        <p:attrNameLst>
                                          <p:attrName>style.visibility</p:attrName>
                                        </p:attrNameLst>
                                      </p:cBhvr>
                                      <p:to>
                                        <p:strVal val="visible"/>
                                      </p:to>
                                    </p:set>
                                    <p:anim calcmode="lin" valueType="num">
                                      <p:cBhvr additive="base">
                                        <p:cTn id="17" dur="500"/>
                                        <p:tgtEl>
                                          <p:spTgt spid="40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00">
                                            <p:txEl>
                                              <p:pRg st="3" end="3"/>
                                            </p:txEl>
                                          </p:spTgt>
                                        </p:tgtEl>
                                        <p:attrNameLst>
                                          <p:attrName>style.visibility</p:attrName>
                                        </p:attrNameLst>
                                      </p:cBhvr>
                                      <p:to>
                                        <p:strVal val="visible"/>
                                      </p:to>
                                    </p:set>
                                    <p:anim calcmode="lin" valueType="num">
                                      <p:cBhvr additive="base">
                                        <p:cTn id="22" dur="500"/>
                                        <p:tgtEl>
                                          <p:spTgt spid="40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00">
                                            <p:txEl>
                                              <p:pRg st="4" end="4"/>
                                            </p:txEl>
                                          </p:spTgt>
                                        </p:tgtEl>
                                        <p:attrNameLst>
                                          <p:attrName>style.visibility</p:attrName>
                                        </p:attrNameLst>
                                      </p:cBhvr>
                                      <p:to>
                                        <p:strVal val="visible"/>
                                      </p:to>
                                    </p:set>
                                    <p:anim calcmode="lin" valueType="num">
                                      <p:cBhvr additive="base">
                                        <p:cTn id="27" dur="500"/>
                                        <p:tgtEl>
                                          <p:spTgt spid="400">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755650" y="-242887"/>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800" b="0" i="0" u="none" strike="noStrike" cap="none">
                <a:solidFill>
                  <a:schemeClr val="dk1"/>
                </a:solidFill>
                <a:latin typeface="Calibri"/>
                <a:ea typeface="Calibri"/>
                <a:cs typeface="Calibri"/>
                <a:sym typeface="Calibri"/>
              </a:rPr>
              <a:t>נפילה חופשית-המשך</a:t>
            </a:r>
          </a:p>
        </p:txBody>
      </p:sp>
      <p:sp>
        <p:nvSpPr>
          <p:cNvPr id="406" name="Shape 406"/>
          <p:cNvSpPr txBox="1">
            <a:spLocks noGrp="1"/>
          </p:cNvSpPr>
          <p:nvPr>
            <p:ph type="body" idx="1"/>
          </p:nvPr>
        </p:nvSpPr>
        <p:spPr>
          <a:xfrm>
            <a:off x="0" y="692150"/>
            <a:ext cx="9155113"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מה המסקנה מהניסויים שעשינו?</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גופים בעלי נפח זהה, אבל שונים במסתם יפלו במהירות שונה, כך שהגוף הכבד יגיע ראשון לקרקע.</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הסיבה להבדל במהירות הנפילה של גופים על פני כדור הארץ נובעת מההבדלים בכוח השקול-</a:t>
            </a:r>
            <a:br>
              <a:rPr lang="x-none" sz="2950" b="0" i="0" u="none" strike="noStrike" cap="none">
                <a:solidFill>
                  <a:schemeClr val="dk1"/>
                </a:solidFill>
                <a:latin typeface="Calibri"/>
                <a:ea typeface="Calibri"/>
                <a:cs typeface="Calibri"/>
                <a:sym typeface="Calibri"/>
              </a:rPr>
            </a:br>
            <a:r>
              <a:rPr lang="x-none" sz="2950" b="0" i="0" u="none" strike="noStrike" cap="none">
                <a:solidFill>
                  <a:schemeClr val="dk1"/>
                </a:solidFill>
                <a:latin typeface="Calibri"/>
                <a:ea typeface="Calibri"/>
                <a:cs typeface="Calibri"/>
                <a:sym typeface="Calibri"/>
              </a:rPr>
              <a:t>על כל זוג מופעל אותו כוח חיכוך כי מבחינה חיצונית הגופים זהים, אולם כוח הכבידה שמופעל על בני הזוג אינו אחיד, ולכן על הגוף הכבד מופעל כוח שקול יותר גדול לכן התאוצה שלו תהיה יותר גדולה לכן יגיע ראשון.</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 </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
        <p:nvSpPr>
          <p:cNvPr id="407" name="Shape 407"/>
          <p:cNvSpPr txBox="1"/>
          <p:nvPr/>
        </p:nvSpPr>
        <p:spPr>
          <a:xfrm>
            <a:off x="2484438" y="5721350"/>
            <a:ext cx="1033462" cy="369888"/>
          </a:xfrm>
          <a:prstGeom prst="rect">
            <a:avLst/>
          </a:prstGeom>
          <a:noFill/>
          <a:ln w="9525" cap="flat" cmpd="sng">
            <a:solidFill>
              <a:schemeClr val="accent1"/>
            </a:solidFill>
            <a:prstDash val="solid"/>
            <a:miter/>
            <a:headEnd type="none" w="med" len="med"/>
            <a:tailEnd type="none" w="med" len="med"/>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Arial"/>
                <a:ea typeface="Arial"/>
                <a:cs typeface="Arial"/>
                <a:sym typeface="Arial"/>
              </a:rPr>
              <a:t>גוף כבד</a:t>
            </a:r>
          </a:p>
        </p:txBody>
      </p:sp>
      <p:sp>
        <p:nvSpPr>
          <p:cNvPr id="408" name="Shape 408"/>
          <p:cNvSpPr txBox="1"/>
          <p:nvPr/>
        </p:nvSpPr>
        <p:spPr>
          <a:xfrm>
            <a:off x="5292725" y="5741987"/>
            <a:ext cx="1033463" cy="368299"/>
          </a:xfrm>
          <a:prstGeom prst="rect">
            <a:avLst/>
          </a:prstGeom>
          <a:noFill/>
          <a:ln w="9525" cap="flat" cmpd="sng">
            <a:solidFill>
              <a:schemeClr val="accent1"/>
            </a:solidFill>
            <a:prstDash val="solid"/>
            <a:miter/>
            <a:headEnd type="none" w="med" len="med"/>
            <a:tailEnd type="none" w="med" len="med"/>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Arial"/>
                <a:ea typeface="Arial"/>
                <a:cs typeface="Arial"/>
                <a:sym typeface="Arial"/>
              </a:rPr>
              <a:t>גוף קל</a:t>
            </a:r>
          </a:p>
        </p:txBody>
      </p:sp>
      <p:cxnSp>
        <p:nvCxnSpPr>
          <p:cNvPr id="409" name="Shape 409"/>
          <p:cNvCxnSpPr/>
          <p:nvPr/>
        </p:nvCxnSpPr>
        <p:spPr>
          <a:xfrm>
            <a:off x="5808662" y="6110287"/>
            <a:ext cx="0" cy="342899"/>
          </a:xfrm>
          <a:prstGeom prst="straightConnector1">
            <a:avLst/>
          </a:prstGeom>
          <a:noFill/>
          <a:ln w="9525" cap="flat" cmpd="sng">
            <a:solidFill>
              <a:srgbClr val="4A7DBB"/>
            </a:solidFill>
            <a:prstDash val="solid"/>
            <a:round/>
            <a:headEnd type="none" w="med" len="med"/>
            <a:tailEnd type="stealth" w="lg" len="lg"/>
          </a:ln>
        </p:spPr>
      </p:cxnSp>
      <p:cxnSp>
        <p:nvCxnSpPr>
          <p:cNvPr id="410" name="Shape 410"/>
          <p:cNvCxnSpPr/>
          <p:nvPr/>
        </p:nvCxnSpPr>
        <p:spPr>
          <a:xfrm>
            <a:off x="3000375" y="6110287"/>
            <a:ext cx="0" cy="747711"/>
          </a:xfrm>
          <a:prstGeom prst="straightConnector1">
            <a:avLst/>
          </a:prstGeom>
          <a:noFill/>
          <a:ln w="9525" cap="flat" cmpd="sng">
            <a:solidFill>
              <a:srgbClr val="4A7DBB"/>
            </a:solidFill>
            <a:prstDash val="solid"/>
            <a:round/>
            <a:headEnd type="none" w="med" len="med"/>
            <a:tailEnd type="stealth" w="lg" len="lg"/>
          </a:ln>
        </p:spPr>
      </p:cxnSp>
      <p:cxnSp>
        <p:nvCxnSpPr>
          <p:cNvPr id="411" name="Shape 411"/>
          <p:cNvCxnSpPr/>
          <p:nvPr/>
        </p:nvCxnSpPr>
        <p:spPr>
          <a:xfrm rot="10800000">
            <a:off x="3000375" y="5516563"/>
            <a:ext cx="0" cy="204786"/>
          </a:xfrm>
          <a:prstGeom prst="straightConnector1">
            <a:avLst/>
          </a:prstGeom>
          <a:noFill/>
          <a:ln w="9525" cap="flat" cmpd="sng">
            <a:solidFill>
              <a:srgbClr val="4A7DBB"/>
            </a:solidFill>
            <a:prstDash val="solid"/>
            <a:round/>
            <a:headEnd type="none" w="med" len="med"/>
            <a:tailEnd type="stealth" w="lg" len="lg"/>
          </a:ln>
        </p:spPr>
      </p:cxnSp>
      <p:cxnSp>
        <p:nvCxnSpPr>
          <p:cNvPr id="412" name="Shape 412"/>
          <p:cNvCxnSpPr/>
          <p:nvPr/>
        </p:nvCxnSpPr>
        <p:spPr>
          <a:xfrm rot="10800000">
            <a:off x="5808662" y="5516563"/>
            <a:ext cx="0" cy="230186"/>
          </a:xfrm>
          <a:prstGeom prst="straightConnector1">
            <a:avLst/>
          </a:prstGeom>
          <a:noFill/>
          <a:ln w="9525" cap="flat" cmpd="sng">
            <a:solidFill>
              <a:srgbClr val="4A7DBB"/>
            </a:solidFill>
            <a:prstDash val="solid"/>
            <a:round/>
            <a:headEnd type="none" w="med" len="med"/>
            <a:tailEnd type="stealth" w="lg" len="lg"/>
          </a:ln>
        </p:spPr>
      </p:cxnSp>
      <p:sp>
        <p:nvSpPr>
          <p:cNvPr id="413" name="Shape 413"/>
          <p:cNvSpPr txBox="1"/>
          <p:nvPr/>
        </p:nvSpPr>
        <p:spPr>
          <a:xfrm>
            <a:off x="5808662" y="6484937"/>
            <a:ext cx="850899" cy="368299"/>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Arial"/>
                <a:ea typeface="Arial"/>
                <a:cs typeface="Arial"/>
                <a:sym typeface="Arial"/>
              </a:rPr>
              <a:t>כבידה</a:t>
            </a:r>
          </a:p>
        </p:txBody>
      </p:sp>
      <p:sp>
        <p:nvSpPr>
          <p:cNvPr id="414" name="Shape 414"/>
          <p:cNvSpPr txBox="1"/>
          <p:nvPr/>
        </p:nvSpPr>
        <p:spPr>
          <a:xfrm>
            <a:off x="2627313" y="6453187"/>
            <a:ext cx="1152525" cy="369886"/>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Arial"/>
                <a:ea typeface="Arial"/>
                <a:cs typeface="Arial"/>
                <a:sym typeface="Arial"/>
              </a:rPr>
              <a:t>כבידה</a:t>
            </a:r>
          </a:p>
        </p:txBody>
      </p:sp>
      <p:sp>
        <p:nvSpPr>
          <p:cNvPr id="415" name="Shape 415"/>
          <p:cNvSpPr txBox="1"/>
          <p:nvPr/>
        </p:nvSpPr>
        <p:spPr>
          <a:xfrm>
            <a:off x="6084887" y="5341937"/>
            <a:ext cx="1325562" cy="369886"/>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Arial"/>
                <a:ea typeface="Arial"/>
                <a:cs typeface="Arial"/>
                <a:sym typeface="Arial"/>
              </a:rPr>
              <a:t>חיכוך באוויר</a:t>
            </a:r>
          </a:p>
        </p:txBody>
      </p:sp>
      <p:sp>
        <p:nvSpPr>
          <p:cNvPr id="416" name="Shape 416"/>
          <p:cNvSpPr txBox="1"/>
          <p:nvPr/>
        </p:nvSpPr>
        <p:spPr>
          <a:xfrm>
            <a:off x="1042987" y="5332412"/>
            <a:ext cx="1728787" cy="369886"/>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Arial"/>
                <a:ea typeface="Arial"/>
                <a:cs typeface="Arial"/>
                <a:sym typeface="Arial"/>
              </a:rPr>
              <a:t>חיכוך באוויר</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800" b="0" i="0" u="none" strike="noStrike" cap="none">
                <a:solidFill>
                  <a:schemeClr val="dk1"/>
                </a:solidFill>
                <a:latin typeface="Calibri"/>
                <a:ea typeface="Calibri"/>
                <a:cs typeface="Calibri"/>
                <a:sym typeface="Calibri"/>
              </a:rPr>
              <a:t>נפילה חופשית-המשך</a:t>
            </a:r>
          </a:p>
        </p:txBody>
      </p:sp>
      <p:sp>
        <p:nvSpPr>
          <p:cNvPr id="422" name="Shape 422"/>
          <p:cNvSpPr txBox="1">
            <a:spLocks noGrp="1"/>
          </p:cNvSpPr>
          <p:nvPr>
            <p:ph type="body" idx="1"/>
          </p:nvPr>
        </p:nvSpPr>
        <p:spPr>
          <a:xfrm>
            <a:off x="1588" y="1165225"/>
            <a:ext cx="8963024"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האסטרונאוטים הראשונים שנחתו על הירח בדקו האם התיאוריה של גלילאו מתקיימת. הניסוי בירח מתאים לכך כי בירח אין אטמוספרה אבל יש כוח כבידה  קטן פי שש מזה של כדו"הא.</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 </a:t>
            </a:r>
            <a:r>
              <a:rPr lang="x-none" sz="2950" b="0" i="0" u="sng" strike="noStrike" cap="none">
                <a:solidFill>
                  <a:schemeClr val="hlink"/>
                </a:solidFill>
                <a:latin typeface="Calibri"/>
                <a:ea typeface="Calibri"/>
                <a:cs typeface="Calibri"/>
                <a:sym typeface="Calibri"/>
                <a:hlinkClick r:id="rId3"/>
              </a:rPr>
              <a:t>נפילה חופשית בירח</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כיצד מסבירים את התגלית של גלילאו שמתקיימת על הירח, או בכל מקום שאין אוויר.</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שני הגופים שונים במסתם ולכן מופעל עליהם כוח כבידה שונה, אולם מצד שני לפי החוק שני של ניוטון ככל שהגוף יותר כבד, צריך להפעיל יותר כוח בכדי להזיזו-גם אם הגוף מרחף בחלל.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2">
                                            <p:txEl>
                                              <p:pRg st="0" end="0"/>
                                            </p:txEl>
                                          </p:spTgt>
                                        </p:tgtEl>
                                        <p:attrNameLst>
                                          <p:attrName>style.visibility</p:attrName>
                                        </p:attrNameLst>
                                      </p:cBhvr>
                                      <p:to>
                                        <p:strVal val="visible"/>
                                      </p:to>
                                    </p:set>
                                    <p:anim calcmode="lin" valueType="num">
                                      <p:cBhvr additive="base">
                                        <p:cTn id="7" dur="500"/>
                                        <p:tgtEl>
                                          <p:spTgt spid="42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22">
                                            <p:txEl>
                                              <p:pRg st="1" end="1"/>
                                            </p:txEl>
                                          </p:spTgt>
                                        </p:tgtEl>
                                        <p:attrNameLst>
                                          <p:attrName>style.visibility</p:attrName>
                                        </p:attrNameLst>
                                      </p:cBhvr>
                                      <p:to>
                                        <p:strVal val="visible"/>
                                      </p:to>
                                    </p:set>
                                    <p:anim calcmode="lin" valueType="num">
                                      <p:cBhvr additive="base">
                                        <p:cTn id="12" dur="500"/>
                                        <p:tgtEl>
                                          <p:spTgt spid="42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22">
                                            <p:txEl>
                                              <p:pRg st="2" end="2"/>
                                            </p:txEl>
                                          </p:spTgt>
                                        </p:tgtEl>
                                        <p:attrNameLst>
                                          <p:attrName>style.visibility</p:attrName>
                                        </p:attrNameLst>
                                      </p:cBhvr>
                                      <p:to>
                                        <p:strVal val="visible"/>
                                      </p:to>
                                    </p:set>
                                    <p:anim calcmode="lin" valueType="num">
                                      <p:cBhvr additive="base">
                                        <p:cTn id="17" dur="500"/>
                                        <p:tgtEl>
                                          <p:spTgt spid="42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22">
                                            <p:txEl>
                                              <p:pRg st="3" end="3"/>
                                            </p:txEl>
                                          </p:spTgt>
                                        </p:tgtEl>
                                        <p:attrNameLst>
                                          <p:attrName>style.visibility</p:attrName>
                                        </p:attrNameLst>
                                      </p:cBhvr>
                                      <p:to>
                                        <p:strVal val="visible"/>
                                      </p:to>
                                    </p:set>
                                    <p:anim calcmode="lin" valueType="num">
                                      <p:cBhvr additive="base">
                                        <p:cTn id="22" dur="500"/>
                                        <p:tgtEl>
                                          <p:spTgt spid="422">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החוק השלישי של ניוטון</a:t>
            </a:r>
          </a:p>
        </p:txBody>
      </p:sp>
      <p:sp>
        <p:nvSpPr>
          <p:cNvPr id="428" name="Shape 42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כאשר בין שני גופי קיימת אינטראקציה (השפעה הדדית) , כל גוף מפעיל כוח על הגוף השני, והכוחות שווים ומנוגדים בכיוונם. בנוסף הפעלת הכוח של כל גוף על הגוף השני היא הדדית ובו-זמנית.</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457200" y="-17145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600" b="0" i="0" u="none" strike="noStrike" cap="none">
                <a:solidFill>
                  <a:schemeClr val="dk1"/>
                </a:solidFill>
                <a:latin typeface="Calibri"/>
                <a:ea typeface="Calibri"/>
                <a:cs typeface="Calibri"/>
                <a:sym typeface="Calibri"/>
              </a:rPr>
              <a:t>החוק השלישי של ניוטון</a:t>
            </a:r>
          </a:p>
        </p:txBody>
      </p:sp>
      <p:sp>
        <p:nvSpPr>
          <p:cNvPr id="434" name="Shape 434"/>
          <p:cNvSpPr txBox="1">
            <a:spLocks noGrp="1"/>
          </p:cNvSpPr>
          <p:nvPr>
            <p:ph type="body" idx="1"/>
          </p:nvPr>
        </p:nvSpPr>
        <p:spPr>
          <a:xfrm>
            <a:off x="539750" y="69215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צפה בסרטון הבא: </a:t>
            </a:r>
            <a:r>
              <a:rPr lang="x-none" sz="2700" b="0" i="0" u="sng" strike="noStrike" cap="none">
                <a:solidFill>
                  <a:schemeClr val="hlink"/>
                </a:solidFill>
                <a:latin typeface="Calibri"/>
                <a:ea typeface="Calibri"/>
                <a:cs typeface="Calibri"/>
                <a:sym typeface="Calibri"/>
                <a:hlinkClick r:id="rId3"/>
              </a:rPr>
              <a:t>הברגת בורג בחלל</a:t>
            </a:r>
            <a:r>
              <a:rPr lang="x-none" sz="2700" b="0" i="0" u="none" strike="noStrike" cap="none">
                <a:solidFill>
                  <a:schemeClr val="dk1"/>
                </a:solidFill>
                <a:latin typeface="Calibri"/>
                <a:ea typeface="Calibri"/>
                <a:cs typeface="Calibri"/>
                <a:sym typeface="Calibri"/>
              </a:rPr>
              <a:t>.</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תארו את התופעה. הסבירו אותה.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מכשיר ההברגה (מברגה) והבורג מפעילים כוח אחד על השני, ומכיוון שהתאחיזה של הבורג בקיר היא יותר חזקה ואילו האסטרונאוט לא נאחז בשום חפץ לכן , לכן רק האסטרונאוט זז.</a:t>
            </a:r>
            <a:br>
              <a:rPr lang="x-none" sz="2700" b="0" i="0" u="none" strike="noStrike" cap="none">
                <a:solidFill>
                  <a:schemeClr val="dk1"/>
                </a:solidFill>
                <a:latin typeface="Calibri"/>
                <a:ea typeface="Calibri"/>
                <a:cs typeface="Calibri"/>
                <a:sym typeface="Calibri"/>
              </a:rPr>
            </a:br>
            <a:r>
              <a:rPr lang="x-none" sz="2700" b="0" i="0" u="none" strike="noStrike" cap="none">
                <a:solidFill>
                  <a:schemeClr val="dk1"/>
                </a:solidFill>
                <a:latin typeface="Calibri"/>
                <a:ea typeface="Calibri"/>
                <a:cs typeface="Calibri"/>
                <a:sym typeface="Calibri"/>
              </a:rPr>
              <a:t>הדגמה: מפעילים מאוורר ידני. בתחילה אוחזים בגוף המאוורר ואז להבי המאוורר מסתובבים. לאחר מכן אוחזים בלהבי המאוורר וכעת גוף המאוורר מסתובב מכיוון שהגוף חופשי לנוע. אותו דבר עלול להתרחש במסוק, לכן ישל מסוק מדחף אחורי לייצוב גוף המסוק שלא יסתובב סביב עצמו.</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4">
                                            <p:txEl>
                                              <p:pRg st="0" end="0"/>
                                            </p:txEl>
                                          </p:spTgt>
                                        </p:tgtEl>
                                        <p:attrNameLst>
                                          <p:attrName>style.visibility</p:attrName>
                                        </p:attrNameLst>
                                      </p:cBhvr>
                                      <p:to>
                                        <p:strVal val="visible"/>
                                      </p:to>
                                    </p:set>
                                    <p:anim calcmode="lin" valueType="num">
                                      <p:cBhvr additive="base">
                                        <p:cTn id="7" dur="500"/>
                                        <p:tgtEl>
                                          <p:spTgt spid="43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34">
                                            <p:txEl>
                                              <p:pRg st="1" end="1"/>
                                            </p:txEl>
                                          </p:spTgt>
                                        </p:tgtEl>
                                        <p:attrNameLst>
                                          <p:attrName>style.visibility</p:attrName>
                                        </p:attrNameLst>
                                      </p:cBhvr>
                                      <p:to>
                                        <p:strVal val="visible"/>
                                      </p:to>
                                    </p:set>
                                    <p:anim calcmode="lin" valueType="num">
                                      <p:cBhvr additive="base">
                                        <p:cTn id="12" dur="500"/>
                                        <p:tgtEl>
                                          <p:spTgt spid="43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34">
                                            <p:txEl>
                                              <p:pRg st="2" end="2"/>
                                            </p:txEl>
                                          </p:spTgt>
                                        </p:tgtEl>
                                        <p:attrNameLst>
                                          <p:attrName>style.visibility</p:attrName>
                                        </p:attrNameLst>
                                      </p:cBhvr>
                                      <p:to>
                                        <p:strVal val="visible"/>
                                      </p:to>
                                    </p:set>
                                    <p:anim calcmode="lin" valueType="num">
                                      <p:cBhvr additive="base">
                                        <p:cTn id="17" dur="500"/>
                                        <p:tgtEl>
                                          <p:spTgt spid="43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34">
                                            <p:txEl>
                                              <p:pRg st="3" end="3"/>
                                            </p:txEl>
                                          </p:spTgt>
                                        </p:tgtEl>
                                        <p:attrNameLst>
                                          <p:attrName>style.visibility</p:attrName>
                                        </p:attrNameLst>
                                      </p:cBhvr>
                                      <p:to>
                                        <p:strVal val="visible"/>
                                      </p:to>
                                    </p:set>
                                    <p:anim calcmode="lin" valueType="num">
                                      <p:cBhvr additive="base">
                                        <p:cTn id="22" dur="500"/>
                                        <p:tgtEl>
                                          <p:spTgt spid="434">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34">
                                            <p:txEl>
                                              <p:pRg st="4" end="4"/>
                                            </p:txEl>
                                          </p:spTgt>
                                        </p:tgtEl>
                                        <p:attrNameLst>
                                          <p:attrName>style.visibility</p:attrName>
                                        </p:attrNameLst>
                                      </p:cBhvr>
                                      <p:to>
                                        <p:strVal val="visible"/>
                                      </p:to>
                                    </p:set>
                                    <p:anim calcmode="lin" valueType="num">
                                      <p:cBhvr additive="base">
                                        <p:cTn id="27" dur="500"/>
                                        <p:tgtEl>
                                          <p:spTgt spid="434">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440" name="Shape 440"/>
          <p:cNvSpPr txBox="1">
            <a:spLocks noGrp="1"/>
          </p:cNvSpPr>
          <p:nvPr>
            <p:ph type="body" idx="1"/>
          </p:nvPr>
        </p:nvSpPr>
        <p:spPr>
          <a:xfrm>
            <a:off x="107950" y="3175"/>
            <a:ext cx="903605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הדגמות</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1.שתי מטוטלות מורמות לאותו גובה ומשוחררות בו זמנית.</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שער מה יתרחש?   תאר את התופעה שראית.</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הסבר- לאחר ההתנגשות שתי המטוטלות חזרו למקומן ההתחלתי  באותה מהירות, מאחר והפעילו כוחות שווים אחד על השני.</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2. שמים שני מגנטים מחוברים לפקקי שעם,בתוך קערת מים כך שהם מרוחקים זה מזה.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שער מה יתרחש?   תאר את התופעה.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הסבר- המגנטים מפעילים כוח ללא מגע אחד על השני לכן הם נמשכים אחד לשני ונעים באותה מהירות.</a:t>
            </a:r>
            <a:br>
              <a:rPr lang="x-none" sz="2700" b="0" i="0" u="none" strike="noStrike" cap="none">
                <a:solidFill>
                  <a:schemeClr val="dk1"/>
                </a:solidFill>
                <a:latin typeface="Calibri"/>
                <a:ea typeface="Calibri"/>
                <a:cs typeface="Calibri"/>
                <a:sym typeface="Calibri"/>
              </a:rPr>
            </a:br>
            <a:endParaRPr lang="x-none" sz="27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0">
                                            <p:txEl>
                                              <p:pRg st="0" end="0"/>
                                            </p:txEl>
                                          </p:spTgt>
                                        </p:tgtEl>
                                        <p:attrNameLst>
                                          <p:attrName>style.visibility</p:attrName>
                                        </p:attrNameLst>
                                      </p:cBhvr>
                                      <p:to>
                                        <p:strVal val="visible"/>
                                      </p:to>
                                    </p:set>
                                    <p:anim calcmode="lin" valueType="num">
                                      <p:cBhvr additive="base">
                                        <p:cTn id="7" dur="500"/>
                                        <p:tgtEl>
                                          <p:spTgt spid="44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40">
                                            <p:txEl>
                                              <p:pRg st="1" end="1"/>
                                            </p:txEl>
                                          </p:spTgt>
                                        </p:tgtEl>
                                        <p:attrNameLst>
                                          <p:attrName>style.visibility</p:attrName>
                                        </p:attrNameLst>
                                      </p:cBhvr>
                                      <p:to>
                                        <p:strVal val="visible"/>
                                      </p:to>
                                    </p:set>
                                    <p:anim calcmode="lin" valueType="num">
                                      <p:cBhvr additive="base">
                                        <p:cTn id="12" dur="500"/>
                                        <p:tgtEl>
                                          <p:spTgt spid="44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40">
                                            <p:txEl>
                                              <p:pRg st="2" end="2"/>
                                            </p:txEl>
                                          </p:spTgt>
                                        </p:tgtEl>
                                        <p:attrNameLst>
                                          <p:attrName>style.visibility</p:attrName>
                                        </p:attrNameLst>
                                      </p:cBhvr>
                                      <p:to>
                                        <p:strVal val="visible"/>
                                      </p:to>
                                    </p:set>
                                    <p:anim calcmode="lin" valueType="num">
                                      <p:cBhvr additive="base">
                                        <p:cTn id="17" dur="500"/>
                                        <p:tgtEl>
                                          <p:spTgt spid="44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40">
                                            <p:txEl>
                                              <p:pRg st="3" end="3"/>
                                            </p:txEl>
                                          </p:spTgt>
                                        </p:tgtEl>
                                        <p:attrNameLst>
                                          <p:attrName>style.visibility</p:attrName>
                                        </p:attrNameLst>
                                      </p:cBhvr>
                                      <p:to>
                                        <p:strVal val="visible"/>
                                      </p:to>
                                    </p:set>
                                    <p:anim calcmode="lin" valueType="num">
                                      <p:cBhvr additive="base">
                                        <p:cTn id="22" dur="500"/>
                                        <p:tgtEl>
                                          <p:spTgt spid="44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40">
                                            <p:txEl>
                                              <p:pRg st="4" end="4"/>
                                            </p:txEl>
                                          </p:spTgt>
                                        </p:tgtEl>
                                        <p:attrNameLst>
                                          <p:attrName>style.visibility</p:attrName>
                                        </p:attrNameLst>
                                      </p:cBhvr>
                                      <p:to>
                                        <p:strVal val="visible"/>
                                      </p:to>
                                    </p:set>
                                    <p:anim calcmode="lin" valueType="num">
                                      <p:cBhvr additive="base">
                                        <p:cTn id="27" dur="500"/>
                                        <p:tgtEl>
                                          <p:spTgt spid="44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40">
                                            <p:txEl>
                                              <p:pRg st="5" end="5"/>
                                            </p:txEl>
                                          </p:spTgt>
                                        </p:tgtEl>
                                        <p:attrNameLst>
                                          <p:attrName>style.visibility</p:attrName>
                                        </p:attrNameLst>
                                      </p:cBhvr>
                                      <p:to>
                                        <p:strVal val="visible"/>
                                      </p:to>
                                    </p:set>
                                    <p:anim calcmode="lin" valueType="num">
                                      <p:cBhvr additive="base">
                                        <p:cTn id="32" dur="500"/>
                                        <p:tgtEl>
                                          <p:spTgt spid="440">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40">
                                            <p:txEl>
                                              <p:pRg st="6" end="6"/>
                                            </p:txEl>
                                          </p:spTgt>
                                        </p:tgtEl>
                                        <p:attrNameLst>
                                          <p:attrName>style.visibility</p:attrName>
                                        </p:attrNameLst>
                                      </p:cBhvr>
                                      <p:to>
                                        <p:strVal val="visible"/>
                                      </p:to>
                                    </p:set>
                                    <p:anim calcmode="lin" valueType="num">
                                      <p:cBhvr additive="base">
                                        <p:cTn id="37" dur="500"/>
                                        <p:tgtEl>
                                          <p:spTgt spid="440">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body" idx="4294967295"/>
          </p:nvPr>
        </p:nvSpPr>
        <p:spPr>
          <a:xfrm>
            <a:off x="554037" y="404812"/>
            <a:ext cx="8589961" cy="4456111"/>
          </a:xfrm>
          <a:prstGeom prst="rect">
            <a:avLst/>
          </a:prstGeom>
          <a:noFill/>
          <a:ln>
            <a:noFill/>
          </a:ln>
        </p:spPr>
        <p:txBody>
          <a:bodyPr lIns="91425" tIns="45700" rIns="91425" bIns="45700" anchor="t" anchorCtr="0">
            <a:noAutofit/>
          </a:bodyPr>
          <a:lstStyle/>
          <a:p>
            <a:pPr marL="342900" marR="0" lvl="0" indent="-342900" algn="r" rtl="1">
              <a:lnSpc>
                <a:spcPct val="80000"/>
              </a:lnSpc>
              <a:spcBef>
                <a:spcPts val="400"/>
              </a:spcBef>
              <a:buClr>
                <a:schemeClr val="dk1"/>
              </a:buClr>
              <a:buSzPct val="25000"/>
              <a:buFont typeface="Calibri"/>
              <a:buNone/>
            </a:pPr>
            <a:r>
              <a:rPr lang="x-none" sz="2000" b="1" i="0" u="none" strike="noStrike" cap="none">
                <a:solidFill>
                  <a:schemeClr val="dk1"/>
                </a:solidFill>
                <a:latin typeface="Calibri"/>
                <a:ea typeface="Calibri"/>
                <a:cs typeface="Calibri"/>
                <a:sym typeface="Calibri"/>
              </a:rPr>
              <a:t>באיור שלפניכם מתוארים שני מגנטים זהים הנמצאים במצב מנוחה (ללא תנועה).</a:t>
            </a:r>
            <a:r>
              <a:rPr lang="x-none" sz="2000" b="0" i="0" u="none" strike="noStrike" cap="none">
                <a:solidFill>
                  <a:schemeClr val="dk1"/>
                </a:solidFill>
                <a:latin typeface="Calibri"/>
                <a:ea typeface="Calibri"/>
                <a:cs typeface="Calibri"/>
                <a:sym typeface="Calibri"/>
              </a:rPr>
              <a:t> </a:t>
            </a:r>
          </a:p>
          <a:p>
            <a:pPr marL="342900" marR="0" lvl="0" indent="-342900" algn="r" rtl="1">
              <a:lnSpc>
                <a:spcPct val="110000"/>
              </a:lnSpc>
              <a:spcBef>
                <a:spcPts val="400"/>
              </a:spcBef>
              <a:buClr>
                <a:schemeClr val="dk1"/>
              </a:buClr>
              <a:buSzPct val="25000"/>
              <a:buFont typeface="Calibri"/>
              <a:buNone/>
            </a:pPr>
            <a:r>
              <a:rPr lang="x-none" sz="2000" b="0" i="0" u="none" strike="noStrike" cap="none">
                <a:solidFill>
                  <a:schemeClr val="dk1"/>
                </a:solidFill>
                <a:latin typeface="Calibri"/>
                <a:ea typeface="Calibri"/>
                <a:cs typeface="Calibri"/>
                <a:sym typeface="Calibri"/>
              </a:rPr>
              <a:t>(אין מגע בין המגנטים). משקלו של כל מגנט הוא 100 גרם.</a:t>
            </a:r>
          </a:p>
          <a:p>
            <a:pPr marL="342900" marR="0" lvl="0" indent="-342900" algn="r" rtl="1">
              <a:lnSpc>
                <a:spcPct val="110000"/>
              </a:lnSpc>
              <a:spcBef>
                <a:spcPts val="400"/>
              </a:spcBef>
              <a:buClr>
                <a:schemeClr val="dk1"/>
              </a:buClr>
              <a:buSzPct val="25000"/>
              <a:buFont typeface="Calibri"/>
              <a:buNone/>
            </a:pPr>
            <a:r>
              <a:rPr lang="x-none" sz="2000" b="0" i="0" u="none" strike="noStrike" cap="none">
                <a:solidFill>
                  <a:schemeClr val="dk1"/>
                </a:solidFill>
                <a:latin typeface="Calibri"/>
                <a:ea typeface="Calibri"/>
                <a:cs typeface="Calibri"/>
                <a:sym typeface="Calibri"/>
              </a:rPr>
              <a:t>יואב טוען שמד המשקל יראה את משקל מגנט א' בלבד כי רק מגנט א' נוגע במאזני המשקל האם טענתו של יואב נכונה? </a:t>
            </a:r>
          </a:p>
          <a:p>
            <a:pPr marL="342900" marR="0" lvl="0" indent="-342900" algn="r" rtl="1">
              <a:lnSpc>
                <a:spcPct val="110000"/>
              </a:lnSpc>
              <a:spcBef>
                <a:spcPts val="400"/>
              </a:spcBef>
              <a:buClr>
                <a:schemeClr val="dk1"/>
              </a:buClr>
              <a:buSzPct val="25000"/>
              <a:buFont typeface="Calibri"/>
              <a:buNone/>
            </a:pPr>
            <a:r>
              <a:rPr lang="x-none" sz="2000" b="0" i="0" u="none" strike="noStrike" cap="none">
                <a:solidFill>
                  <a:schemeClr val="dk1"/>
                </a:solidFill>
                <a:latin typeface="Calibri"/>
                <a:ea typeface="Calibri"/>
                <a:cs typeface="Calibri"/>
                <a:sym typeface="Calibri"/>
              </a:rPr>
              <a:t>     מה מראה המשקל אם שמים את המגנטים כך שידבקו אחד לשני?</a:t>
            </a:r>
          </a:p>
          <a:p>
            <a:pPr marL="342900" marR="0" lvl="0" indent="-342900" algn="r" rtl="1">
              <a:lnSpc>
                <a:spcPct val="110000"/>
              </a:lnSpc>
              <a:spcBef>
                <a:spcPts val="400"/>
              </a:spcBef>
              <a:buClr>
                <a:schemeClr val="dk1"/>
              </a:buClr>
              <a:buSzPct val="25000"/>
              <a:buFont typeface="Calibri"/>
              <a:buNone/>
            </a:pPr>
            <a:r>
              <a:rPr lang="x-none" sz="2000" b="0" i="0" u="none" strike="noStrike" cap="none">
                <a:solidFill>
                  <a:schemeClr val="dk1"/>
                </a:solidFill>
                <a:latin typeface="Calibri"/>
                <a:ea typeface="Calibri"/>
                <a:cs typeface="Calibri"/>
                <a:sym typeface="Calibri"/>
              </a:rPr>
              <a:t>מבצעים את הניסוי ומסבירים את התוצאות.</a:t>
            </a:r>
          </a:p>
          <a:p>
            <a:pPr marL="342900" marR="0" lvl="0" indent="-342900" algn="r" rtl="1">
              <a:lnSpc>
                <a:spcPct val="110000"/>
              </a:lnSpc>
              <a:spcBef>
                <a:spcPts val="400"/>
              </a:spcBef>
              <a:buClr>
                <a:schemeClr val="dk1"/>
              </a:buClr>
              <a:buSzPct val="25000"/>
              <a:buFont typeface="Calibri"/>
              <a:buNone/>
            </a:pPr>
            <a:r>
              <a:rPr lang="x-none" sz="2000" b="0" i="0" u="none" strike="noStrike" cap="none">
                <a:solidFill>
                  <a:schemeClr val="dk1"/>
                </a:solidFill>
                <a:latin typeface="Calibri"/>
                <a:ea typeface="Calibri"/>
                <a:cs typeface="Calibri"/>
                <a:sym typeface="Calibri"/>
              </a:rPr>
              <a:t>הסבר: מגנט ב' מפעיל כוח ללא מגע ע למגנט א' לכן גם המשקל של מגנט ב' יבוא לידי ביטוי בקריאת המאזנים שיראו 200 גרם. גם אם הופכים את המגנטים הם יראו אותו משקל.</a:t>
            </a:r>
          </a:p>
        </p:txBody>
      </p:sp>
      <p:sp>
        <p:nvSpPr>
          <p:cNvPr id="446" name="Shape 446"/>
          <p:cNvSpPr/>
          <p:nvPr/>
        </p:nvSpPr>
        <p:spPr>
          <a:xfrm>
            <a:off x="3419475" y="3500437"/>
            <a:ext cx="3046412" cy="3240087"/>
          </a:xfrm>
          <a:prstGeom prst="rect">
            <a:avLst/>
          </a:prstGeom>
          <a:noFill/>
          <a:ln>
            <a:noFill/>
          </a:ln>
        </p:spPr>
        <p:txBody>
          <a:bodyPr lIns="91425" tIns="91425" rIns="91425" bIns="91425" anchor="ctr" anchorCtr="0">
            <a:noAutofit/>
          </a:bodyPr>
          <a:lstStyle/>
          <a:p>
            <a:pPr lvl="0">
              <a:spcBef>
                <a:spcPts val="0"/>
              </a:spcBef>
              <a:buNone/>
            </a:pPr>
            <a:endParaRPr/>
          </a:p>
        </p:txBody>
      </p:sp>
      <p:grpSp>
        <p:nvGrpSpPr>
          <p:cNvPr id="447" name="Shape 447"/>
          <p:cNvGrpSpPr/>
          <p:nvPr/>
        </p:nvGrpSpPr>
        <p:grpSpPr>
          <a:xfrm>
            <a:off x="900113" y="3716337"/>
            <a:ext cx="1368424" cy="2160587"/>
            <a:chOff x="1619" y="1259"/>
            <a:chExt cx="1734" cy="2896"/>
          </a:xfrm>
        </p:grpSpPr>
        <p:sp>
          <p:nvSpPr>
            <p:cNvPr id="448" name="Shape 448"/>
            <p:cNvSpPr/>
            <p:nvPr/>
          </p:nvSpPr>
          <p:spPr>
            <a:xfrm>
              <a:off x="1980" y="1259"/>
              <a:ext cx="542" cy="2715"/>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lvl="0">
                <a:spcBef>
                  <a:spcPts val="0"/>
                </a:spcBef>
                <a:buNone/>
              </a:pPr>
              <a:endParaRPr/>
            </a:p>
          </p:txBody>
        </p:sp>
        <p:sp>
          <p:nvSpPr>
            <p:cNvPr id="449" name="Shape 449"/>
            <p:cNvSpPr/>
            <p:nvPr/>
          </p:nvSpPr>
          <p:spPr>
            <a:xfrm>
              <a:off x="1619" y="3974"/>
              <a:ext cx="1267" cy="18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lvl="0">
                <a:spcBef>
                  <a:spcPts val="0"/>
                </a:spcBef>
                <a:buNone/>
              </a:pPr>
              <a:endParaRPr/>
            </a:p>
          </p:txBody>
        </p:sp>
        <p:grpSp>
          <p:nvGrpSpPr>
            <p:cNvPr id="450" name="Shape 450"/>
            <p:cNvGrpSpPr/>
            <p:nvPr/>
          </p:nvGrpSpPr>
          <p:grpSpPr>
            <a:xfrm>
              <a:off x="1980" y="3732"/>
              <a:ext cx="542" cy="255"/>
              <a:chOff x="3609" y="2994"/>
              <a:chExt cx="542" cy="255"/>
            </a:xfrm>
          </p:grpSpPr>
          <p:sp>
            <p:nvSpPr>
              <p:cNvPr id="451" name="Shape 451"/>
              <p:cNvSpPr/>
              <p:nvPr/>
            </p:nvSpPr>
            <p:spPr>
              <a:xfrm>
                <a:off x="3609" y="3069"/>
                <a:ext cx="542" cy="180"/>
              </a:xfrm>
              <a:prstGeom prst="ellipse">
                <a:avLst/>
              </a:prstGeom>
              <a:solidFill>
                <a:srgbClr val="99CCFF"/>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
            <p:nvSpPr>
              <p:cNvPr id="452" name="Shape 452"/>
              <p:cNvSpPr/>
              <p:nvPr/>
            </p:nvSpPr>
            <p:spPr>
              <a:xfrm>
                <a:off x="3609" y="2994"/>
                <a:ext cx="542" cy="180"/>
              </a:xfrm>
              <a:prstGeom prst="ellipse">
                <a:avLst/>
              </a:prstGeom>
              <a:solidFill>
                <a:srgbClr val="99CCFF"/>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grpSp>
        <p:grpSp>
          <p:nvGrpSpPr>
            <p:cNvPr id="453" name="Shape 453"/>
            <p:cNvGrpSpPr/>
            <p:nvPr/>
          </p:nvGrpSpPr>
          <p:grpSpPr>
            <a:xfrm>
              <a:off x="1980" y="3249"/>
              <a:ext cx="542" cy="255"/>
              <a:chOff x="3609" y="2994"/>
              <a:chExt cx="542" cy="255"/>
            </a:xfrm>
          </p:grpSpPr>
          <p:sp>
            <p:nvSpPr>
              <p:cNvPr id="454" name="Shape 454"/>
              <p:cNvSpPr/>
              <p:nvPr/>
            </p:nvSpPr>
            <p:spPr>
              <a:xfrm>
                <a:off x="3609" y="3069"/>
                <a:ext cx="542" cy="180"/>
              </a:xfrm>
              <a:prstGeom prst="ellipse">
                <a:avLst/>
              </a:prstGeom>
              <a:solidFill>
                <a:srgbClr val="C0C0C0"/>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
            <p:nvSpPr>
              <p:cNvPr id="455" name="Shape 455"/>
              <p:cNvSpPr/>
              <p:nvPr/>
            </p:nvSpPr>
            <p:spPr>
              <a:xfrm>
                <a:off x="3609" y="2994"/>
                <a:ext cx="542" cy="180"/>
              </a:xfrm>
              <a:prstGeom prst="ellipse">
                <a:avLst/>
              </a:prstGeom>
              <a:solidFill>
                <a:srgbClr val="C0C0C0"/>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grpSp>
        <p:sp>
          <p:nvSpPr>
            <p:cNvPr id="456" name="Shape 456"/>
            <p:cNvSpPr txBox="1"/>
            <p:nvPr/>
          </p:nvSpPr>
          <p:spPr>
            <a:xfrm>
              <a:off x="2448" y="3234"/>
              <a:ext cx="905" cy="361"/>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000" b="0" i="0" u="none" strike="noStrike" cap="none">
                  <a:solidFill>
                    <a:schemeClr val="dk1"/>
                  </a:solidFill>
                  <a:latin typeface="Times New Roman"/>
                  <a:ea typeface="Times New Roman"/>
                  <a:cs typeface="Times New Roman"/>
                  <a:sym typeface="Times New Roman"/>
                </a:rPr>
                <a:t>מגנט א</a:t>
              </a:r>
            </a:p>
          </p:txBody>
        </p:sp>
        <p:sp>
          <p:nvSpPr>
            <p:cNvPr id="457" name="Shape 457"/>
            <p:cNvSpPr txBox="1"/>
            <p:nvPr/>
          </p:nvSpPr>
          <p:spPr>
            <a:xfrm>
              <a:off x="2420" y="3656"/>
              <a:ext cx="905" cy="361"/>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000" b="0" i="0" u="none" strike="noStrike" cap="none">
                  <a:solidFill>
                    <a:schemeClr val="dk1"/>
                  </a:solidFill>
                  <a:latin typeface="Times New Roman"/>
                  <a:ea typeface="Times New Roman"/>
                  <a:cs typeface="Times New Roman"/>
                  <a:sym typeface="Times New Roman"/>
                </a:rPr>
                <a:t>מגנט ב</a:t>
              </a:r>
            </a:p>
          </p:txBody>
        </p:sp>
      </p:grpSp>
      <p:sp>
        <p:nvSpPr>
          <p:cNvPr id="458" name="Shape 458"/>
          <p:cNvSpPr txBox="1"/>
          <p:nvPr/>
        </p:nvSpPr>
        <p:spPr>
          <a:xfrm>
            <a:off x="5364162" y="3429000"/>
            <a:ext cx="792162" cy="576262"/>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buNone/>
            </a:pPr>
            <a:r>
              <a:rPr lang="x-none"/>
              <a:t/>
            </a:r>
            <a:br>
              <a:rPr lang="x-none"/>
            </a:br>
            <a:r>
              <a:rPr lang="x-none" sz="1000" b="0" i="0" u="none" strike="noStrike" cap="none">
                <a:solidFill>
                  <a:schemeClr val="dk1"/>
                </a:solidFill>
                <a:latin typeface="Times New Roman"/>
                <a:ea typeface="Times New Roman"/>
                <a:cs typeface="Times New Roman"/>
                <a:sym typeface="Times New Roman"/>
              </a:rPr>
              <a:t>0.5N</a:t>
            </a:r>
          </a:p>
          <a:p>
            <a:pPr marL="0" marR="0" lvl="0" indent="0" algn="l" rtl="0">
              <a:lnSpc>
                <a:spcPct val="90000"/>
              </a:lnSpc>
              <a:spcBef>
                <a:spcPts val="0"/>
              </a:spcBef>
              <a:buSzPct val="25000"/>
              <a:buNone/>
            </a:pPr>
            <a:r>
              <a:rPr lang="x-none" sz="1800" b="0" i="0" u="none" strike="noStrike" cap="none">
                <a:solidFill>
                  <a:schemeClr val="dk1"/>
                </a:solidFill>
                <a:latin typeface="Arial"/>
                <a:ea typeface="Arial"/>
                <a:cs typeface="Arial"/>
                <a:sym typeface="Arial"/>
              </a:rPr>
              <a:t/>
            </a:r>
            <a:br>
              <a:rPr lang="x-none" sz="1800" b="0" i="0" u="none" strike="noStrike" cap="none">
                <a:solidFill>
                  <a:schemeClr val="dk1"/>
                </a:solidFill>
                <a:latin typeface="Arial"/>
                <a:ea typeface="Arial"/>
                <a:cs typeface="Arial"/>
                <a:sym typeface="Arial"/>
              </a:rPr>
            </a:br>
            <a:r>
              <a:rPr lang="x-none" sz="1000" b="0" i="0" u="none" strike="noStrike" cap="none">
                <a:solidFill>
                  <a:schemeClr val="dk1"/>
                </a:solidFill>
                <a:latin typeface="Times New Roman"/>
                <a:ea typeface="Times New Roman"/>
                <a:cs typeface="Times New Roman"/>
                <a:sym typeface="Times New Roman"/>
              </a:rPr>
              <a:t>1N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464" name="Shape 464"/>
          <p:cNvSpPr txBox="1">
            <a:spLocks noGrp="1"/>
          </p:cNvSpPr>
          <p:nvPr>
            <p:ph type="body" idx="1"/>
          </p:nvPr>
        </p:nvSpPr>
        <p:spPr>
          <a:xfrm>
            <a:off x="323850" y="404812"/>
            <a:ext cx="822960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הדגמה נוספת-</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שמים כדור קלקר מעל מייבש אוויר (פאן).כך שהכדור ירחף. </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מי הם הגופים שמפעילים כוח אחד על השני?</a:t>
            </a:r>
          </a:p>
          <a:p>
            <a:pPr marL="342900" marR="0" lvl="0" indent="-342900" algn="r" rtl="1">
              <a:spcBef>
                <a:spcPts val="640"/>
              </a:spcBef>
              <a:buClr>
                <a:schemeClr val="dk1"/>
              </a:buClr>
              <a:buSzPct val="25000"/>
              <a:buFont typeface="Calibri"/>
              <a:buNone/>
            </a:pPr>
            <a:r>
              <a:rPr lang="x-none" sz="2700" b="0" i="0" u="none" strike="noStrike" cap="none">
                <a:solidFill>
                  <a:schemeClr val="dk1"/>
                </a:solidFill>
                <a:latin typeface="Calibri"/>
                <a:ea typeface="Calibri"/>
                <a:cs typeface="Calibri"/>
                <a:sym typeface="Calibri"/>
              </a:rPr>
              <a:t>האם הפעלת הכוח במגע או  ללא מגע ?</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חידה- נתונים שני מוטות ברזל האחד ממגנט והשני לא ממגנט. כיצד אפשר לזהות את המגנט?   האם רק המגנט ימשוך את הברזל, או גם להיפך?</a:t>
            </a:r>
          </a:p>
          <a:p>
            <a:pPr marL="342900" marR="0" lvl="0" indent="-342900" algn="r" rtl="1">
              <a:spcBef>
                <a:spcPts val="640"/>
              </a:spcBef>
              <a:buClr>
                <a:schemeClr val="dk1"/>
              </a:buClr>
              <a:buSzPct val="25000"/>
              <a:buFont typeface="Calibri"/>
              <a:buNone/>
            </a:pPr>
            <a:r>
              <a:rPr lang="x-none" sz="2700" b="0" i="0" u="none" strike="noStrike" cap="none">
                <a:solidFill>
                  <a:schemeClr val="dk1"/>
                </a:solidFill>
                <a:latin typeface="Calibri"/>
                <a:ea typeface="Calibri"/>
                <a:cs typeface="Calibri"/>
                <a:sym typeface="Calibri"/>
              </a:rPr>
              <a:t>     רמז- באמצע המגנט לא מופעל כוח מגנטי.</a:t>
            </a:r>
          </a:p>
          <a:p>
            <a:pPr marL="342900" marR="0" lvl="0" indent="-342900" algn="r" rtl="1">
              <a:spcBef>
                <a:spcPts val="640"/>
              </a:spcBef>
              <a:buClr>
                <a:schemeClr val="dk1"/>
              </a:buClr>
              <a:buSzPct val="70370"/>
              <a:buFont typeface="Arial"/>
              <a:buChar char="●"/>
            </a:pPr>
            <a:r>
              <a:rPr lang="x-none" sz="2700" b="0" i="0" u="none" strike="noStrike" cap="none">
                <a:solidFill>
                  <a:srgbClr val="FF3300"/>
                </a:solidFill>
                <a:latin typeface="Calibri"/>
                <a:ea typeface="Calibri"/>
                <a:cs typeface="Calibri"/>
                <a:sym typeface="Calibri"/>
              </a:rPr>
              <a:t>תשובה: שמים את הברזל הרגיל באמצע המגנט. במקרה זה הם לא ימשכו?</a:t>
            </a:r>
            <a:br>
              <a:rPr lang="x-none" sz="2700" b="0" i="0" u="none" strike="noStrike" cap="none">
                <a:solidFill>
                  <a:srgbClr val="FF3300"/>
                </a:solidFill>
                <a:latin typeface="Calibri"/>
                <a:ea typeface="Calibri"/>
                <a:cs typeface="Calibri"/>
                <a:sym typeface="Calibri"/>
              </a:rPr>
            </a:br>
            <a:endParaRPr lang="x-none" sz="2700" b="0" i="0" u="none" strike="noStrike" cap="none">
              <a:solidFill>
                <a:srgbClr val="FF3300"/>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64">
                                            <p:txEl>
                                              <p:pRg st="0" end="0"/>
                                            </p:txEl>
                                          </p:spTgt>
                                        </p:tgtEl>
                                        <p:attrNameLst>
                                          <p:attrName>style.visibility</p:attrName>
                                        </p:attrNameLst>
                                      </p:cBhvr>
                                      <p:to>
                                        <p:strVal val="visible"/>
                                      </p:to>
                                    </p:set>
                                    <p:anim calcmode="lin" valueType="num">
                                      <p:cBhvr additive="base">
                                        <p:cTn id="7" dur="500"/>
                                        <p:tgtEl>
                                          <p:spTgt spid="46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64">
                                            <p:txEl>
                                              <p:pRg st="1" end="1"/>
                                            </p:txEl>
                                          </p:spTgt>
                                        </p:tgtEl>
                                        <p:attrNameLst>
                                          <p:attrName>style.visibility</p:attrName>
                                        </p:attrNameLst>
                                      </p:cBhvr>
                                      <p:to>
                                        <p:strVal val="visible"/>
                                      </p:to>
                                    </p:set>
                                    <p:anim calcmode="lin" valueType="num">
                                      <p:cBhvr additive="base">
                                        <p:cTn id="12" dur="500"/>
                                        <p:tgtEl>
                                          <p:spTgt spid="46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64">
                                            <p:txEl>
                                              <p:pRg st="2" end="2"/>
                                            </p:txEl>
                                          </p:spTgt>
                                        </p:tgtEl>
                                        <p:attrNameLst>
                                          <p:attrName>style.visibility</p:attrName>
                                        </p:attrNameLst>
                                      </p:cBhvr>
                                      <p:to>
                                        <p:strVal val="visible"/>
                                      </p:to>
                                    </p:set>
                                    <p:anim calcmode="lin" valueType="num">
                                      <p:cBhvr additive="base">
                                        <p:cTn id="17" dur="500"/>
                                        <p:tgtEl>
                                          <p:spTgt spid="46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64">
                                            <p:txEl>
                                              <p:pRg st="3" end="3"/>
                                            </p:txEl>
                                          </p:spTgt>
                                        </p:tgtEl>
                                        <p:attrNameLst>
                                          <p:attrName>style.visibility</p:attrName>
                                        </p:attrNameLst>
                                      </p:cBhvr>
                                      <p:to>
                                        <p:strVal val="visible"/>
                                      </p:to>
                                    </p:set>
                                    <p:anim calcmode="lin" valueType="num">
                                      <p:cBhvr additive="base">
                                        <p:cTn id="22" dur="500"/>
                                        <p:tgtEl>
                                          <p:spTgt spid="464">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64">
                                            <p:txEl>
                                              <p:pRg st="4" end="4"/>
                                            </p:txEl>
                                          </p:spTgt>
                                        </p:tgtEl>
                                        <p:attrNameLst>
                                          <p:attrName>style.visibility</p:attrName>
                                        </p:attrNameLst>
                                      </p:cBhvr>
                                      <p:to>
                                        <p:strVal val="visible"/>
                                      </p:to>
                                    </p:set>
                                    <p:anim calcmode="lin" valueType="num">
                                      <p:cBhvr additive="base">
                                        <p:cTn id="27" dur="500"/>
                                        <p:tgtEl>
                                          <p:spTgt spid="464">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64">
                                            <p:txEl>
                                              <p:pRg st="5" end="5"/>
                                            </p:txEl>
                                          </p:spTgt>
                                        </p:tgtEl>
                                        <p:attrNameLst>
                                          <p:attrName>style.visibility</p:attrName>
                                        </p:attrNameLst>
                                      </p:cBhvr>
                                      <p:to>
                                        <p:strVal val="visible"/>
                                      </p:to>
                                    </p:set>
                                    <p:anim calcmode="lin" valueType="num">
                                      <p:cBhvr additive="base">
                                        <p:cTn id="32" dur="500"/>
                                        <p:tgtEl>
                                          <p:spTgt spid="464">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64">
                                            <p:txEl>
                                              <p:pRg st="6" end="6"/>
                                            </p:txEl>
                                          </p:spTgt>
                                        </p:tgtEl>
                                        <p:attrNameLst>
                                          <p:attrName>style.visibility</p:attrName>
                                        </p:attrNameLst>
                                      </p:cBhvr>
                                      <p:to>
                                        <p:strVal val="visible"/>
                                      </p:to>
                                    </p:set>
                                    <p:anim calcmode="lin" valueType="num">
                                      <p:cBhvr additive="base">
                                        <p:cTn id="37" dur="500"/>
                                        <p:tgtEl>
                                          <p:spTgt spid="464">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464">
                                            <p:txEl>
                                              <p:pRg st="7" end="7"/>
                                            </p:txEl>
                                          </p:spTgt>
                                        </p:tgtEl>
                                        <p:attrNameLst>
                                          <p:attrName>style.visibility</p:attrName>
                                        </p:attrNameLst>
                                      </p:cBhvr>
                                      <p:to>
                                        <p:strVal val="visible"/>
                                      </p:to>
                                    </p:set>
                                    <p:anim calcmode="lin" valueType="num">
                                      <p:cBhvr additive="base">
                                        <p:cTn id="42" dur="500"/>
                                        <p:tgtEl>
                                          <p:spTgt spid="464">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950" b="0" i="0" u="none" strike="noStrike" cap="none">
                <a:solidFill>
                  <a:srgbClr val="FF3300"/>
                </a:solidFill>
                <a:latin typeface="Calibri"/>
                <a:ea typeface="Calibri"/>
                <a:cs typeface="Calibri"/>
                <a:sym typeface="Calibri"/>
              </a:rPr>
              <a:t>האם גוף יכול להיות להפעיל כוח על </a:t>
            </a:r>
            <a:r>
              <a:rPr lang="x-none" sz="3950" b="0" i="0" u="sng" strike="noStrike" cap="none">
                <a:solidFill>
                  <a:srgbClr val="FF3300"/>
                </a:solidFill>
                <a:latin typeface="Calibri"/>
                <a:ea typeface="Calibri"/>
                <a:cs typeface="Calibri"/>
                <a:sym typeface="Calibri"/>
              </a:rPr>
              <a:t>עצמו</a:t>
            </a:r>
            <a:r>
              <a:rPr lang="x-none" sz="3950" b="0" i="0" u="none" strike="noStrike" cap="none">
                <a:solidFill>
                  <a:srgbClr val="FF3300"/>
                </a:solidFill>
                <a:latin typeface="Calibri"/>
                <a:ea typeface="Calibri"/>
                <a:cs typeface="Calibri"/>
                <a:sym typeface="Calibri"/>
              </a:rPr>
              <a:t>?</a:t>
            </a:r>
            <a:br>
              <a:rPr lang="x-none" sz="3950" b="0" i="0" u="none" strike="noStrike" cap="none">
                <a:solidFill>
                  <a:srgbClr val="FF3300"/>
                </a:solidFill>
                <a:latin typeface="Calibri"/>
                <a:ea typeface="Calibri"/>
                <a:cs typeface="Calibri"/>
                <a:sym typeface="Calibri"/>
              </a:rPr>
            </a:br>
            <a:endParaRPr lang="x-none" sz="3950" b="0" i="0" u="none" strike="noStrike" cap="none">
              <a:solidFill>
                <a:srgbClr val="FF3300"/>
              </a:solidFill>
              <a:latin typeface="Calibri"/>
              <a:ea typeface="Calibri"/>
              <a:cs typeface="Calibri"/>
              <a:sym typeface="Calibri"/>
            </a:endParaRPr>
          </a:p>
        </p:txBody>
      </p:sp>
      <p:sp>
        <p:nvSpPr>
          <p:cNvPr id="470" name="Shape 47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למשל: האם אדם שטובע בים יכול להרים את עצמו כלפי מעלה ולהינצל מטביעה?</a:t>
            </a:r>
          </a:p>
          <a:p>
            <a:pPr marL="342900" marR="0" lvl="0" indent="-342900" algn="r" rtl="1">
              <a:spcBef>
                <a:spcPts val="640"/>
              </a:spcBef>
              <a:buClr>
                <a:schemeClr val="dk1"/>
              </a:buClr>
              <a:buSzPct val="25000"/>
              <a:buFont typeface="Calibri"/>
              <a:buNone/>
            </a:pPr>
            <a:r>
              <a:rPr lang="x-none" sz="3200" b="0" i="0" u="none" strike="noStrike" cap="none">
                <a:solidFill>
                  <a:srgbClr val="FF3300"/>
                </a:solidFill>
                <a:latin typeface="Calibri"/>
                <a:ea typeface="Calibri"/>
                <a:cs typeface="Calibri"/>
                <a:sym typeface="Calibri"/>
              </a:rPr>
              <a:t>תשובה- המערכת במקרה זה כוללת את כל אברי הגוף, וגוף יחיד שלא יכול להפעיל כוח על עצמו. </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האם יש הפעלת כוח הדדית בין היד שמושכת לבין השער?</a:t>
            </a:r>
          </a:p>
          <a:p>
            <a:pPr marL="342900" marR="0" lvl="0" indent="-342900" algn="r" rtl="1">
              <a:spcBef>
                <a:spcPts val="560"/>
              </a:spcBef>
              <a:buClr>
                <a:schemeClr val="dk1"/>
              </a:buClr>
              <a:buSzPct val="25000"/>
              <a:buFont typeface="Calibri"/>
              <a:buNone/>
            </a:pPr>
            <a:r>
              <a:rPr lang="x-none" sz="2800" b="0" i="0" u="none" strike="noStrike" cap="none">
                <a:solidFill>
                  <a:srgbClr val="FF3300"/>
                </a:solidFill>
                <a:latin typeface="Calibri"/>
                <a:ea typeface="Calibri"/>
                <a:cs typeface="Calibri"/>
                <a:sym typeface="Calibri"/>
              </a:rPr>
              <a:t>תשובה:המערכת במקרה זה מורכבת משני גופים- היד המושכת והשער- ולכן קיימת הפעלת כוח הדדית בינהם.</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25000"/>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0">
                                            <p:txEl>
                                              <p:pRg st="0" end="0"/>
                                            </p:txEl>
                                          </p:spTgt>
                                        </p:tgtEl>
                                        <p:attrNameLst>
                                          <p:attrName>style.visibility</p:attrName>
                                        </p:attrNameLst>
                                      </p:cBhvr>
                                      <p:to>
                                        <p:strVal val="visible"/>
                                      </p:to>
                                    </p:set>
                                    <p:anim calcmode="lin" valueType="num">
                                      <p:cBhvr additive="base">
                                        <p:cTn id="7" dur="500"/>
                                        <p:tgtEl>
                                          <p:spTgt spid="47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70">
                                            <p:txEl>
                                              <p:pRg st="1" end="1"/>
                                            </p:txEl>
                                          </p:spTgt>
                                        </p:tgtEl>
                                        <p:attrNameLst>
                                          <p:attrName>style.visibility</p:attrName>
                                        </p:attrNameLst>
                                      </p:cBhvr>
                                      <p:to>
                                        <p:strVal val="visible"/>
                                      </p:to>
                                    </p:set>
                                    <p:anim calcmode="lin" valueType="num">
                                      <p:cBhvr additive="base">
                                        <p:cTn id="12" dur="500"/>
                                        <p:tgtEl>
                                          <p:spTgt spid="47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70">
                                            <p:txEl>
                                              <p:pRg st="2" end="2"/>
                                            </p:txEl>
                                          </p:spTgt>
                                        </p:tgtEl>
                                        <p:attrNameLst>
                                          <p:attrName>style.visibility</p:attrName>
                                        </p:attrNameLst>
                                      </p:cBhvr>
                                      <p:to>
                                        <p:strVal val="visible"/>
                                      </p:to>
                                    </p:set>
                                    <p:anim calcmode="lin" valueType="num">
                                      <p:cBhvr additive="base">
                                        <p:cTn id="17" dur="500"/>
                                        <p:tgtEl>
                                          <p:spTgt spid="47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70">
                                            <p:txEl>
                                              <p:pRg st="3" end="3"/>
                                            </p:txEl>
                                          </p:spTgt>
                                        </p:tgtEl>
                                        <p:attrNameLst>
                                          <p:attrName>style.visibility</p:attrName>
                                        </p:attrNameLst>
                                      </p:cBhvr>
                                      <p:to>
                                        <p:strVal val="visible"/>
                                      </p:to>
                                    </p:set>
                                    <p:anim calcmode="lin" valueType="num">
                                      <p:cBhvr additive="base">
                                        <p:cTn id="22" dur="500"/>
                                        <p:tgtEl>
                                          <p:spTgt spid="47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70">
                                            <p:txEl>
                                              <p:pRg st="4" end="4"/>
                                            </p:txEl>
                                          </p:spTgt>
                                        </p:tgtEl>
                                        <p:attrNameLst>
                                          <p:attrName>style.visibility</p:attrName>
                                        </p:attrNameLst>
                                      </p:cBhvr>
                                      <p:to>
                                        <p:strVal val="visible"/>
                                      </p:to>
                                    </p:set>
                                    <p:anim calcmode="lin" valueType="num">
                                      <p:cBhvr additive="base">
                                        <p:cTn id="27" dur="500"/>
                                        <p:tgtEl>
                                          <p:spTgt spid="47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70">
                                            <p:txEl>
                                              <p:pRg st="5" end="5"/>
                                            </p:txEl>
                                          </p:spTgt>
                                        </p:tgtEl>
                                        <p:attrNameLst>
                                          <p:attrName>style.visibility</p:attrName>
                                        </p:attrNameLst>
                                      </p:cBhvr>
                                      <p:to>
                                        <p:strVal val="visible"/>
                                      </p:to>
                                    </p:set>
                                    <p:anim calcmode="lin" valueType="num">
                                      <p:cBhvr additive="base">
                                        <p:cTn id="32" dur="500"/>
                                        <p:tgtEl>
                                          <p:spTgt spid="470">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70">
                                            <p:txEl>
                                              <p:pRg st="6" end="6"/>
                                            </p:txEl>
                                          </p:spTgt>
                                        </p:tgtEl>
                                        <p:attrNameLst>
                                          <p:attrName>style.visibility</p:attrName>
                                        </p:attrNameLst>
                                      </p:cBhvr>
                                      <p:to>
                                        <p:strVal val="visible"/>
                                      </p:to>
                                    </p:set>
                                    <p:anim calcmode="lin" valueType="num">
                                      <p:cBhvr additive="base">
                                        <p:cTn id="37" dur="500"/>
                                        <p:tgtEl>
                                          <p:spTgt spid="470">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0" y="1268412"/>
            <a:ext cx="9144000" cy="4525961"/>
          </a:xfrm>
          <a:prstGeom prst="rect">
            <a:avLst/>
          </a:prstGeom>
          <a:noFill/>
          <a:ln>
            <a:noFill/>
          </a:ln>
        </p:spPr>
        <p:txBody>
          <a:bodyPr lIns="91425" tIns="45700" rIns="91425" bIns="45700" anchor="t" anchorCtr="0">
            <a:noAutofit/>
          </a:bodyPr>
          <a:lstStyle/>
          <a:p>
            <a:pPr marL="342900" marR="0" lvl="0" indent="-342900" algn="r" rtl="1">
              <a:spcBef>
                <a:spcPts val="640"/>
              </a:spcBef>
              <a:spcAft>
                <a:spcPts val="0"/>
              </a:spcAft>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תאור הפעילות-</a:t>
            </a:r>
          </a:p>
          <a:p>
            <a:pPr marL="342900" marR="0" lvl="0" indent="-342900" algn="r" rtl="1">
              <a:spcBef>
                <a:spcPts val="640"/>
              </a:spcBef>
              <a:spcAft>
                <a:spcPts val="0"/>
              </a:spcAft>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תלמיד אחד אוחז בקצה העליון הסופי של הסרגל </a:t>
            </a:r>
            <a:br>
              <a:rPr lang="x-none" sz="2950" b="0" i="0" u="none" strike="noStrike" cap="none">
                <a:solidFill>
                  <a:schemeClr val="dk1"/>
                </a:solidFill>
                <a:latin typeface="Calibri"/>
                <a:ea typeface="Calibri"/>
                <a:cs typeface="Calibri"/>
                <a:sym typeface="Calibri"/>
              </a:rPr>
            </a:br>
            <a:r>
              <a:rPr lang="x-none" sz="2950" b="0" i="0" u="none" strike="noStrike" cap="none">
                <a:solidFill>
                  <a:schemeClr val="dk1"/>
                </a:solidFill>
                <a:latin typeface="Calibri"/>
                <a:ea typeface="Calibri"/>
                <a:cs typeface="Calibri"/>
                <a:sym typeface="Calibri"/>
              </a:rPr>
              <a:t>בצורה אנכית. תלמיד שני מניח את שתי ידיו משני הצדדים של הקצה ההתחלתי (0) של הסרגל. המרחק בין הידים הוא 20 ס"מ.</a:t>
            </a:r>
          </a:p>
          <a:p>
            <a:pPr marL="342900" marR="0" lvl="0" indent="-342900" algn="r" rtl="1">
              <a:spcBef>
                <a:spcPts val="640"/>
              </a:spcBef>
              <a:spcAft>
                <a:spcPts val="0"/>
              </a:spcAft>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התלמיד הראשון משחרר את הסרגל והתלמיד השני צריך לתפוס אותו. מודדים את מרחק הנפילה </a:t>
            </a:r>
            <a:r>
              <a:rPr lang="x-none" sz="2950" b="1" i="0" u="none" strike="noStrike" cap="none">
                <a:solidFill>
                  <a:schemeClr val="dk1"/>
                </a:solidFill>
                <a:latin typeface="Calibri"/>
                <a:ea typeface="Calibri"/>
                <a:cs typeface="Calibri"/>
                <a:sym typeface="Calibri"/>
              </a:rPr>
              <a:t>במטרים </a:t>
            </a:r>
            <a:r>
              <a:rPr lang="x-none" sz="2950" b="0" i="0" u="none" strike="noStrike" cap="none">
                <a:solidFill>
                  <a:schemeClr val="dk1"/>
                </a:solidFill>
                <a:latin typeface="Calibri"/>
                <a:ea typeface="Calibri"/>
                <a:cs typeface="Calibri"/>
                <a:sym typeface="Calibri"/>
              </a:rPr>
              <a:t>של הסרגל ומחשבים לפי הנוסחה הבאה את </a:t>
            </a:r>
          </a:p>
          <a:p>
            <a:pPr marL="342900" marR="0" lvl="0" indent="-342900" algn="r" rtl="1">
              <a:spcBef>
                <a:spcPts val="640"/>
              </a:spcBef>
              <a:spcAft>
                <a:spcPts val="0"/>
              </a:spcAft>
              <a:buClr>
                <a:schemeClr val="dk1"/>
              </a:buClr>
              <a:buSzPct val="25000"/>
              <a:buFont typeface="Calibri"/>
              <a:buNone/>
            </a:pPr>
            <a:r>
              <a:rPr lang="x-none" sz="2950" b="0" i="0" u="none" strike="noStrike" cap="none">
                <a:solidFill>
                  <a:schemeClr val="dk1"/>
                </a:solidFill>
                <a:latin typeface="Calibri"/>
                <a:ea typeface="Calibri"/>
                <a:cs typeface="Calibri"/>
                <a:sym typeface="Calibri"/>
              </a:rPr>
              <a:t>                         זמן התגובה </a:t>
            </a:r>
            <a:r>
              <a:rPr lang="x-none" sz="2950" b="1" i="0" u="none" strike="noStrike" cap="none">
                <a:solidFill>
                  <a:schemeClr val="dk1"/>
                </a:solidFill>
                <a:latin typeface="Calibri"/>
                <a:ea typeface="Calibri"/>
                <a:cs typeface="Calibri"/>
                <a:sym typeface="Calibri"/>
              </a:rPr>
              <a:t>בשניות</a:t>
            </a:r>
            <a:r>
              <a:rPr lang="x-none" sz="2950" b="0" i="0" u="none" strike="noStrike" cap="none">
                <a:solidFill>
                  <a:schemeClr val="dk1"/>
                </a:solidFill>
                <a:latin typeface="Calibri"/>
                <a:ea typeface="Calibri"/>
                <a:cs typeface="Calibri"/>
                <a:sym typeface="Calibri"/>
              </a:rPr>
              <a:t> = </a:t>
            </a:r>
          </a:p>
          <a:p>
            <a:pPr marL="342900" marR="0" lvl="0" indent="-342900" algn="r" rtl="1">
              <a:spcBef>
                <a:spcPts val="640"/>
              </a:spcBef>
              <a:spcAft>
                <a:spcPts val="0"/>
              </a:spcAft>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החישוב מבוסס על נוסחת הנפילה החופשית</a:t>
            </a:r>
          </a:p>
        </p:txBody>
      </p:sp>
      <p:sp>
        <p:nvSpPr>
          <p:cNvPr id="114" name="Shape 114"/>
          <p:cNvSpPr/>
          <p:nvPr/>
        </p:nvSpPr>
        <p:spPr>
          <a:xfrm>
            <a:off x="0" y="0"/>
            <a:ext cx="9144000" cy="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115" name="Shape 115"/>
          <p:cNvSpPr/>
          <p:nvPr/>
        </p:nvSpPr>
        <p:spPr>
          <a:xfrm>
            <a:off x="0" y="447675"/>
            <a:ext cx="9144000" cy="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116" name="Shape 116"/>
          <p:cNvSpPr/>
          <p:nvPr/>
        </p:nvSpPr>
        <p:spPr>
          <a:xfrm>
            <a:off x="0" y="3205163"/>
            <a:ext cx="9144000" cy="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117" name="Shape 117"/>
          <p:cNvSpPr/>
          <p:nvPr/>
        </p:nvSpPr>
        <p:spPr>
          <a:xfrm>
            <a:off x="0" y="3652837"/>
            <a:ext cx="9144000" cy="0"/>
          </a:xfrm>
          <a:prstGeom prst="rect">
            <a:avLst/>
          </a:prstGeom>
          <a:noFill/>
          <a:ln>
            <a:noFill/>
          </a:ln>
        </p:spPr>
        <p:txBody>
          <a:bodyPr lIns="91425" tIns="45700" rIns="91425" bIns="45700" anchor="ctr" anchorCtr="0">
            <a:noAutofit/>
          </a:bodyPr>
          <a:lstStyle/>
          <a:p>
            <a:pPr lvl="0">
              <a:spcBef>
                <a:spcPts val="0"/>
              </a:spcBef>
              <a:buNone/>
            </a:pPr>
            <a:endParaRPr/>
          </a:p>
        </p:txBody>
      </p:sp>
      <p:cxnSp>
        <p:nvCxnSpPr>
          <p:cNvPr id="118" name="Shape 118"/>
          <p:cNvCxnSpPr/>
          <p:nvPr/>
        </p:nvCxnSpPr>
        <p:spPr>
          <a:xfrm>
            <a:off x="1116012" y="0"/>
            <a:ext cx="0" cy="1511299"/>
          </a:xfrm>
          <a:prstGeom prst="straightConnector1">
            <a:avLst/>
          </a:prstGeom>
          <a:noFill/>
          <a:ln w="57150" cap="flat" cmpd="sng">
            <a:solidFill>
              <a:schemeClr val="dk1"/>
            </a:solidFill>
            <a:prstDash val="dash"/>
            <a:round/>
            <a:headEnd type="none" w="med" len="med"/>
            <a:tailEnd type="none" w="med" len="med"/>
          </a:ln>
        </p:spPr>
      </p:cxnSp>
      <p:pic>
        <p:nvPicPr>
          <p:cNvPr id="119" name="Shape 119"/>
          <p:cNvPicPr preferRelativeResize="0"/>
          <p:nvPr/>
        </p:nvPicPr>
        <p:blipFill>
          <a:blip r:embed="rId3">
            <a:alphaModFix/>
          </a:blip>
          <a:stretch>
            <a:fillRect/>
          </a:stretch>
        </p:blipFill>
        <p:spPr>
          <a:xfrm>
            <a:off x="395287" y="1125537"/>
            <a:ext cx="668337" cy="927100"/>
          </a:xfrm>
          <a:prstGeom prst="rect">
            <a:avLst/>
          </a:prstGeom>
          <a:noFill/>
          <a:ln>
            <a:noFill/>
          </a:ln>
        </p:spPr>
      </p:pic>
      <p:cxnSp>
        <p:nvCxnSpPr>
          <p:cNvPr id="120" name="Shape 120"/>
          <p:cNvCxnSpPr/>
          <p:nvPr/>
        </p:nvCxnSpPr>
        <p:spPr>
          <a:xfrm>
            <a:off x="1116012" y="1484312"/>
            <a:ext cx="0" cy="288925"/>
          </a:xfrm>
          <a:prstGeom prst="straightConnector1">
            <a:avLst/>
          </a:prstGeom>
          <a:noFill/>
          <a:ln w="9525" cap="flat" cmpd="sng">
            <a:solidFill>
              <a:schemeClr val="dk1"/>
            </a:solidFill>
            <a:prstDash val="solid"/>
            <a:round/>
            <a:headEnd type="none" w="med" len="med"/>
            <a:tailEnd type="triangle" w="med" len="med"/>
          </a:ln>
        </p:spPr>
      </p:cxnSp>
      <p:sp>
        <p:nvSpPr>
          <p:cNvPr id="121" name="Shape 121"/>
          <p:cNvSpPr txBox="1"/>
          <p:nvPr/>
        </p:nvSpPr>
        <p:spPr>
          <a:xfrm>
            <a:off x="900112" y="0"/>
            <a:ext cx="576262" cy="366713"/>
          </a:xfrm>
          <a:prstGeom prst="rect">
            <a:avLst/>
          </a:prstGeom>
          <a:noFill/>
          <a:ln>
            <a:noFill/>
          </a:ln>
        </p:spPr>
        <p:txBody>
          <a:bodyPr lIns="91425" tIns="45700" rIns="91425" bIns="45700" anchor="t" anchorCtr="0">
            <a:noAutofit/>
          </a:bodyPr>
          <a:lstStyle/>
          <a:p>
            <a:pPr marL="0" marR="0" lvl="0" indent="0" algn="r" rtl="1">
              <a:spcBef>
                <a:spcPts val="900"/>
              </a:spcBef>
              <a:buSzPct val="25000"/>
              <a:buNone/>
            </a:pPr>
            <a:r>
              <a:rPr lang="x-none" sz="1800" b="0" i="0" u="none" strike="noStrike" cap="none">
                <a:solidFill>
                  <a:schemeClr val="dk1"/>
                </a:solidFill>
                <a:latin typeface="Arial"/>
                <a:ea typeface="Arial"/>
                <a:cs typeface="Arial"/>
                <a:sym typeface="Arial"/>
              </a:rPr>
              <a:t>30</a:t>
            </a:r>
          </a:p>
        </p:txBody>
      </p:sp>
      <p:sp>
        <p:nvSpPr>
          <p:cNvPr id="122" name="Shape 122"/>
          <p:cNvSpPr txBox="1"/>
          <p:nvPr/>
        </p:nvSpPr>
        <p:spPr>
          <a:xfrm>
            <a:off x="1116012" y="1268412"/>
            <a:ext cx="287337" cy="366711"/>
          </a:xfrm>
          <a:prstGeom prst="rect">
            <a:avLst/>
          </a:prstGeom>
          <a:noFill/>
          <a:ln>
            <a:noFill/>
          </a:ln>
        </p:spPr>
        <p:txBody>
          <a:bodyPr lIns="91425" tIns="45700" rIns="91425" bIns="45700" anchor="t" anchorCtr="0">
            <a:noAutofit/>
          </a:bodyPr>
          <a:lstStyle/>
          <a:p>
            <a:pPr marL="0" marR="0" lvl="0" indent="0" algn="r" rtl="1">
              <a:spcBef>
                <a:spcPts val="900"/>
              </a:spcBef>
              <a:buSzPct val="25000"/>
              <a:buNone/>
            </a:pPr>
            <a:r>
              <a:rPr lang="x-none" sz="1800" b="0" i="0" u="none" strike="noStrike" cap="none">
                <a:solidFill>
                  <a:schemeClr val="dk1"/>
                </a:solidFill>
                <a:latin typeface="Arial"/>
                <a:ea typeface="Arial"/>
                <a:cs typeface="Arial"/>
                <a:sym typeface="Arial"/>
              </a:rPr>
              <a:t>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476" name="Shape 476"/>
          <p:cNvSpPr txBox="1">
            <a:spLocks noGrp="1"/>
          </p:cNvSpPr>
          <p:nvPr>
            <p:ph type="body" idx="1"/>
          </p:nvPr>
        </p:nvSpPr>
        <p:spPr>
          <a:xfrm>
            <a:off x="611187" y="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הדגמות שונות:  (דגש על מיומנות הטיעון)</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נשים ברכיים על הכסא, כאשר הפנים מול המשענת. האם אפשר להזיז את הכסא ע"י דחיפה?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תשובה א': הכסא לא יזוז </a:t>
            </a:r>
            <a:br>
              <a:rPr lang="x-none" sz="2950" b="0" i="0" u="none" strike="noStrike" cap="none">
                <a:solidFill>
                  <a:schemeClr val="dk1"/>
                </a:solidFill>
                <a:latin typeface="Calibri"/>
                <a:ea typeface="Calibri"/>
                <a:cs typeface="Calibri"/>
                <a:sym typeface="Calibri"/>
              </a:rPr>
            </a:br>
            <a:r>
              <a:rPr lang="x-none" sz="2950" b="0" i="0" u="none" strike="noStrike" cap="none">
                <a:solidFill>
                  <a:schemeClr val="dk1"/>
                </a:solidFill>
                <a:latin typeface="Calibri"/>
                <a:ea typeface="Calibri"/>
                <a:cs typeface="Calibri"/>
                <a:sym typeface="Calibri"/>
              </a:rPr>
              <a:t>נימוק-האיש והכסא מהווים מערכת אחת ולכן לא תיתכן הפעלת כוח  של הגוף על עצמו ולכן אין תזוזה.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תשובה ב' מנומקת- טענה -כאשר קופצים למעלה, ברגע הקפיצה אפשר להזיז את הכסא.</a:t>
            </a:r>
            <a:br>
              <a:rPr lang="x-none" sz="2950" b="0" i="0" u="none" strike="noStrike" cap="none">
                <a:solidFill>
                  <a:schemeClr val="dk1"/>
                </a:solidFill>
                <a:latin typeface="Calibri"/>
                <a:ea typeface="Calibri"/>
                <a:cs typeface="Calibri"/>
                <a:sym typeface="Calibri"/>
              </a:rPr>
            </a:br>
            <a:r>
              <a:rPr lang="x-none" sz="2950" b="0" i="0" u="none" strike="noStrike" cap="none">
                <a:solidFill>
                  <a:schemeClr val="dk1"/>
                </a:solidFill>
                <a:latin typeface="Calibri"/>
                <a:ea typeface="Calibri"/>
                <a:cs typeface="Calibri"/>
                <a:sym typeface="Calibri"/>
              </a:rPr>
              <a:t>נימוק- ברגע הקפיצה האיש והכסא מהווים גופים נפרדים לכן יש אינטראקציה ביניהם ולכן הכסא זז.</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6">
                                            <p:txEl>
                                              <p:pRg st="0" end="0"/>
                                            </p:txEl>
                                          </p:spTgt>
                                        </p:tgtEl>
                                        <p:attrNameLst>
                                          <p:attrName>style.visibility</p:attrName>
                                        </p:attrNameLst>
                                      </p:cBhvr>
                                      <p:to>
                                        <p:strVal val="visible"/>
                                      </p:to>
                                    </p:set>
                                    <p:anim calcmode="lin" valueType="num">
                                      <p:cBhvr additive="base">
                                        <p:cTn id="7" dur="500"/>
                                        <p:tgtEl>
                                          <p:spTgt spid="47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76">
                                            <p:txEl>
                                              <p:pRg st="1" end="1"/>
                                            </p:txEl>
                                          </p:spTgt>
                                        </p:tgtEl>
                                        <p:attrNameLst>
                                          <p:attrName>style.visibility</p:attrName>
                                        </p:attrNameLst>
                                      </p:cBhvr>
                                      <p:to>
                                        <p:strVal val="visible"/>
                                      </p:to>
                                    </p:set>
                                    <p:anim calcmode="lin" valueType="num">
                                      <p:cBhvr additive="base">
                                        <p:cTn id="12" dur="500"/>
                                        <p:tgtEl>
                                          <p:spTgt spid="47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76">
                                            <p:txEl>
                                              <p:pRg st="2" end="2"/>
                                            </p:txEl>
                                          </p:spTgt>
                                        </p:tgtEl>
                                        <p:attrNameLst>
                                          <p:attrName>style.visibility</p:attrName>
                                        </p:attrNameLst>
                                      </p:cBhvr>
                                      <p:to>
                                        <p:strVal val="visible"/>
                                      </p:to>
                                    </p:set>
                                    <p:anim calcmode="lin" valueType="num">
                                      <p:cBhvr additive="base">
                                        <p:cTn id="17" dur="500"/>
                                        <p:tgtEl>
                                          <p:spTgt spid="47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76">
                                            <p:txEl>
                                              <p:pRg st="3" end="3"/>
                                            </p:txEl>
                                          </p:spTgt>
                                        </p:tgtEl>
                                        <p:attrNameLst>
                                          <p:attrName>style.visibility</p:attrName>
                                        </p:attrNameLst>
                                      </p:cBhvr>
                                      <p:to>
                                        <p:strVal val="visible"/>
                                      </p:to>
                                    </p:set>
                                    <p:anim calcmode="lin" valueType="num">
                                      <p:cBhvr additive="base">
                                        <p:cTn id="22" dur="500"/>
                                        <p:tgtEl>
                                          <p:spTgt spid="47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76">
                                            <p:txEl>
                                              <p:pRg st="4" end="4"/>
                                            </p:txEl>
                                          </p:spTgt>
                                        </p:tgtEl>
                                        <p:attrNameLst>
                                          <p:attrName>style.visibility</p:attrName>
                                        </p:attrNameLst>
                                      </p:cBhvr>
                                      <p:to>
                                        <p:strVal val="visible"/>
                                      </p:to>
                                    </p:set>
                                    <p:anim calcmode="lin" valueType="num">
                                      <p:cBhvr additive="base">
                                        <p:cTn id="27" dur="500"/>
                                        <p:tgtEl>
                                          <p:spTgt spid="476">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200" b="0" i="0" u="none" strike="noStrike" cap="none">
                <a:solidFill>
                  <a:srgbClr val="FF3300"/>
                </a:solidFill>
                <a:latin typeface="Calibri"/>
                <a:ea typeface="Calibri"/>
                <a:cs typeface="Calibri"/>
                <a:sym typeface="Calibri"/>
              </a:rPr>
              <a:t>דוגמאות נוספות </a:t>
            </a:r>
            <a:r>
              <a:rPr lang="x-none" sz="3200" b="0" i="0" u="none" strike="noStrike" cap="none">
                <a:solidFill>
                  <a:srgbClr val="FF3300"/>
                </a:solidFill>
                <a:latin typeface="Calibri"/>
                <a:ea typeface="Calibri"/>
                <a:cs typeface="Calibri"/>
                <a:sym typeface="Calibri"/>
              </a:rPr>
              <a:t>האם לגוף יש אינטראקציה עם עצמו.</a:t>
            </a:r>
            <a:br>
              <a:rPr lang="x-none" sz="3200" b="0" i="0" u="none" strike="noStrike" cap="none">
                <a:solidFill>
                  <a:srgbClr val="FF3300"/>
                </a:solidFill>
                <a:latin typeface="Calibri"/>
                <a:ea typeface="Calibri"/>
                <a:cs typeface="Calibri"/>
                <a:sym typeface="Calibri"/>
              </a:rPr>
            </a:br>
            <a:r>
              <a:rPr lang="x-none" sz="3200" b="0" i="0" u="none" strike="noStrike" cap="none">
                <a:solidFill>
                  <a:srgbClr val="FF3300"/>
                </a:solidFill>
                <a:latin typeface="Calibri"/>
                <a:ea typeface="Calibri"/>
                <a:cs typeface="Calibri"/>
                <a:sym typeface="Calibri"/>
              </a:rPr>
              <a:t>(אינטראקציה= הפעלה הדדית של כוחות</a:t>
            </a:r>
            <a:r>
              <a:rPr lang="x-none" sz="2400" b="0" i="0" u="none" strike="noStrike" cap="none">
                <a:solidFill>
                  <a:srgbClr val="FF3300"/>
                </a:solidFill>
                <a:latin typeface="Calibri"/>
                <a:ea typeface="Calibri"/>
                <a:cs typeface="Calibri"/>
                <a:sym typeface="Calibri"/>
              </a:rPr>
              <a:t>)</a:t>
            </a:r>
          </a:p>
        </p:txBody>
      </p:sp>
      <p:sp>
        <p:nvSpPr>
          <p:cNvPr id="482" name="Shape 482"/>
          <p:cNvSpPr txBox="1">
            <a:spLocks noGrp="1"/>
          </p:cNvSpPr>
          <p:nvPr>
            <p:ph type="body" idx="1"/>
          </p:nvPr>
        </p:nvSpPr>
        <p:spPr>
          <a:xfrm>
            <a:off x="0" y="1600200"/>
            <a:ext cx="8686800" cy="4525963"/>
          </a:xfrm>
          <a:prstGeom prst="rect">
            <a:avLst/>
          </a:prstGeom>
          <a:noFill/>
          <a:ln>
            <a:noFill/>
          </a:ln>
        </p:spPr>
        <p:txBody>
          <a:bodyPr lIns="91425" tIns="45700" rIns="91425" bIns="45700" anchor="t" anchorCtr="0">
            <a:noAutofit/>
          </a:bodyPr>
          <a:lstStyle/>
          <a:p>
            <a:pPr marL="342900" marR="0" lvl="0" indent="-342900" algn="r" rtl="1">
              <a:spcBef>
                <a:spcPts val="640"/>
              </a:spcBef>
              <a:spcAft>
                <a:spcPts val="0"/>
              </a:spcAft>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כאשר עומדים על סירה ומנסים לדחוף את התורן , האם הסירה תתקדם?</a:t>
            </a:r>
          </a:p>
          <a:p>
            <a:pPr marL="342900" marR="0" lvl="0" indent="-342900" algn="r" rtl="1">
              <a:spcBef>
                <a:spcPts val="640"/>
              </a:spcBef>
              <a:spcAft>
                <a:spcPts val="0"/>
              </a:spcAft>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תשובה הסירה לא תתקדם, כיוון שהאיש הדוחף ,הסירה והתורן מהווים גוף אחד ,והסירה לא תזוז כיוון שלגוף יחיד אין אינטראקציה עם עצמו.</a:t>
            </a:r>
          </a:p>
          <a:p>
            <a:pPr marL="342900" marR="0" lvl="0" indent="-342900" algn="r" rtl="1">
              <a:spcBef>
                <a:spcPts val="640"/>
              </a:spcBef>
              <a:spcAft>
                <a:spcPts val="0"/>
              </a:spcAft>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כאשר הולכים על הסירה האם הסירה תזוז?</a:t>
            </a:r>
          </a:p>
          <a:p>
            <a:pPr marL="342900" marR="0" lvl="0" indent="-342900" algn="r" rtl="1">
              <a:spcBef>
                <a:spcPts val="640"/>
              </a:spcBef>
              <a:spcAft>
                <a:spcPts val="0"/>
              </a:spcAft>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הסירה תזוז כיוון שיש אינטראקציה בין האיש לסירה כיוון שהם מהווים גופי נפרדים. תוצאת האינטראקציה היא תזוזה של הסירה. </a:t>
            </a:r>
            <a:br>
              <a:rPr lang="x-none" sz="2950" b="0" i="0" u="none" strike="noStrike" cap="none">
                <a:solidFill>
                  <a:schemeClr val="dk1"/>
                </a:solidFill>
                <a:latin typeface="Calibri"/>
                <a:ea typeface="Calibri"/>
                <a:cs typeface="Calibri"/>
                <a:sym typeface="Calibri"/>
              </a:rPr>
            </a:br>
            <a:r>
              <a:rPr lang="x-none" sz="2950" b="0" i="0" u="none" strike="noStrike" cap="none">
                <a:solidFill>
                  <a:schemeClr val="dk1"/>
                </a:solidFill>
                <a:latin typeface="Calibri"/>
                <a:ea typeface="Calibri"/>
                <a:cs typeface="Calibri"/>
                <a:sym typeface="Calibri"/>
              </a:rPr>
              <a:t>הדגמה בעזרת מכונית צעצוע חשמלית שנוסעת על משטח שמונח על גלילים.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2">
                                            <p:txEl>
                                              <p:pRg st="0" end="0"/>
                                            </p:txEl>
                                          </p:spTgt>
                                        </p:tgtEl>
                                        <p:attrNameLst>
                                          <p:attrName>style.visibility</p:attrName>
                                        </p:attrNameLst>
                                      </p:cBhvr>
                                      <p:to>
                                        <p:strVal val="visible"/>
                                      </p:to>
                                    </p:set>
                                    <p:anim calcmode="lin" valueType="num">
                                      <p:cBhvr additive="base">
                                        <p:cTn id="7" dur="500"/>
                                        <p:tgtEl>
                                          <p:spTgt spid="48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82">
                                            <p:txEl>
                                              <p:pRg st="1" end="1"/>
                                            </p:txEl>
                                          </p:spTgt>
                                        </p:tgtEl>
                                        <p:attrNameLst>
                                          <p:attrName>style.visibility</p:attrName>
                                        </p:attrNameLst>
                                      </p:cBhvr>
                                      <p:to>
                                        <p:strVal val="visible"/>
                                      </p:to>
                                    </p:set>
                                    <p:anim calcmode="lin" valueType="num">
                                      <p:cBhvr additive="base">
                                        <p:cTn id="12" dur="500"/>
                                        <p:tgtEl>
                                          <p:spTgt spid="48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82">
                                            <p:txEl>
                                              <p:pRg st="2" end="2"/>
                                            </p:txEl>
                                          </p:spTgt>
                                        </p:tgtEl>
                                        <p:attrNameLst>
                                          <p:attrName>style.visibility</p:attrName>
                                        </p:attrNameLst>
                                      </p:cBhvr>
                                      <p:to>
                                        <p:strVal val="visible"/>
                                      </p:to>
                                    </p:set>
                                    <p:anim calcmode="lin" valueType="num">
                                      <p:cBhvr additive="base">
                                        <p:cTn id="17" dur="500"/>
                                        <p:tgtEl>
                                          <p:spTgt spid="48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82">
                                            <p:txEl>
                                              <p:pRg st="3" end="3"/>
                                            </p:txEl>
                                          </p:spTgt>
                                        </p:tgtEl>
                                        <p:attrNameLst>
                                          <p:attrName>style.visibility</p:attrName>
                                        </p:attrNameLst>
                                      </p:cBhvr>
                                      <p:to>
                                        <p:strVal val="visible"/>
                                      </p:to>
                                    </p:set>
                                    <p:anim calcmode="lin" valueType="num">
                                      <p:cBhvr additive="base">
                                        <p:cTn id="22" dur="500"/>
                                        <p:tgtEl>
                                          <p:spTgt spid="482">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200" b="0" i="0" u="none" strike="noStrike" cap="none">
                <a:solidFill>
                  <a:schemeClr val="dk1"/>
                </a:solidFill>
                <a:latin typeface="Calibri"/>
                <a:ea typeface="Calibri"/>
                <a:cs typeface="Calibri"/>
                <a:sym typeface="Calibri"/>
              </a:rPr>
              <a:t>הדגמות נוספות- האם גוף יכול להיות באינטראקציה עם עצמו</a:t>
            </a:r>
          </a:p>
        </p:txBody>
      </p:sp>
      <p:sp>
        <p:nvSpPr>
          <p:cNvPr id="488" name="Shape 488"/>
          <p:cNvSpPr txBox="1">
            <a:spLocks noGrp="1"/>
          </p:cNvSpPr>
          <p:nvPr>
            <p:ph type="body" idx="1"/>
          </p:nvPr>
        </p:nvSpPr>
        <p:spPr>
          <a:xfrm>
            <a:off x="0" y="1600200"/>
            <a:ext cx="86868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במכונית מאוורר שהצגנו קודם שמים מפרש לפני המאוורר.</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שערו האם המכונית תתקדם בעזרת המפרש או שתעצור בגלל שהמפרש מפריעה לה?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תארו את מה שהתרחש כששמנו את המפרש.</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הסבר: ברגע ששמים את המפרש למעשה כולאים את האוויר (כאילו ששמים קופסא על המאוורר). במצב זה המפרש האוויר והמכונית-מאוורר הופכים להיות גוף אחד. לכן המכונית לא זזה כי לגוף אין אינטראקציה עם עצמו, וללא הפעלת כוח אין תזוזה.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8">
                                            <p:txEl>
                                              <p:pRg st="0" end="0"/>
                                            </p:txEl>
                                          </p:spTgt>
                                        </p:tgtEl>
                                        <p:attrNameLst>
                                          <p:attrName>style.visibility</p:attrName>
                                        </p:attrNameLst>
                                      </p:cBhvr>
                                      <p:to>
                                        <p:strVal val="visible"/>
                                      </p:to>
                                    </p:set>
                                    <p:anim calcmode="lin" valueType="num">
                                      <p:cBhvr additive="base">
                                        <p:cTn id="7" dur="500"/>
                                        <p:tgtEl>
                                          <p:spTgt spid="48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88">
                                            <p:txEl>
                                              <p:pRg st="1" end="1"/>
                                            </p:txEl>
                                          </p:spTgt>
                                        </p:tgtEl>
                                        <p:attrNameLst>
                                          <p:attrName>style.visibility</p:attrName>
                                        </p:attrNameLst>
                                      </p:cBhvr>
                                      <p:to>
                                        <p:strVal val="visible"/>
                                      </p:to>
                                    </p:set>
                                    <p:anim calcmode="lin" valueType="num">
                                      <p:cBhvr additive="base">
                                        <p:cTn id="12" dur="500"/>
                                        <p:tgtEl>
                                          <p:spTgt spid="48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88">
                                            <p:txEl>
                                              <p:pRg st="2" end="2"/>
                                            </p:txEl>
                                          </p:spTgt>
                                        </p:tgtEl>
                                        <p:attrNameLst>
                                          <p:attrName>style.visibility</p:attrName>
                                        </p:attrNameLst>
                                      </p:cBhvr>
                                      <p:to>
                                        <p:strVal val="visible"/>
                                      </p:to>
                                    </p:set>
                                    <p:anim calcmode="lin" valueType="num">
                                      <p:cBhvr additive="base">
                                        <p:cTn id="17" dur="500"/>
                                        <p:tgtEl>
                                          <p:spTgt spid="48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88">
                                            <p:txEl>
                                              <p:pRg st="3" end="3"/>
                                            </p:txEl>
                                          </p:spTgt>
                                        </p:tgtEl>
                                        <p:attrNameLst>
                                          <p:attrName>style.visibility</p:attrName>
                                        </p:attrNameLst>
                                      </p:cBhvr>
                                      <p:to>
                                        <p:strVal val="visible"/>
                                      </p:to>
                                    </p:set>
                                    <p:anim calcmode="lin" valueType="num">
                                      <p:cBhvr additive="base">
                                        <p:cTn id="22" dur="500"/>
                                        <p:tgtEl>
                                          <p:spTgt spid="488">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950" b="0" i="0" u="none" strike="noStrike" cap="none">
                <a:solidFill>
                  <a:srgbClr val="FF3300"/>
                </a:solidFill>
                <a:latin typeface="Calibri"/>
                <a:ea typeface="Calibri"/>
                <a:cs typeface="Calibri"/>
                <a:sym typeface="Calibri"/>
              </a:rPr>
              <a:t>האם גוף גדול ודומם מפעיל יכול להפעיל כוח בזמן אינטראקציה.</a:t>
            </a:r>
          </a:p>
        </p:txBody>
      </p:sp>
      <p:sp>
        <p:nvSpPr>
          <p:cNvPr id="494" name="Shape 49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מדגימים לכיתה פעולה של לחיצה על שולחן, ונשאלת השאלה האם קיימת אינטראקציה בין היד לשולחן? לאחר דיון בכיתה עורכים את ההדגמות הבאות:</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לחיצה על קפיץ שמתכווץ בעת הלחיצה. הקפיץ ממחיש בצורה טובה את העובדה שהוא מפעיל כוח על היד- עובדה היא שהיד מתרוממת עקב הלחץ שהקפיץ מפעיל עליה.</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4">
                                            <p:txEl>
                                              <p:pRg st="0" end="0"/>
                                            </p:txEl>
                                          </p:spTgt>
                                        </p:tgtEl>
                                        <p:attrNameLst>
                                          <p:attrName>style.visibility</p:attrName>
                                        </p:attrNameLst>
                                      </p:cBhvr>
                                      <p:to>
                                        <p:strVal val="visible"/>
                                      </p:to>
                                    </p:set>
                                    <p:anim calcmode="lin" valueType="num">
                                      <p:cBhvr additive="base">
                                        <p:cTn id="7" dur="500"/>
                                        <p:tgtEl>
                                          <p:spTgt spid="49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94">
                                            <p:txEl>
                                              <p:pRg st="1" end="1"/>
                                            </p:txEl>
                                          </p:spTgt>
                                        </p:tgtEl>
                                        <p:attrNameLst>
                                          <p:attrName>style.visibility</p:attrName>
                                        </p:attrNameLst>
                                      </p:cBhvr>
                                      <p:to>
                                        <p:strVal val="visible"/>
                                      </p:to>
                                    </p:set>
                                    <p:anim calcmode="lin" valueType="num">
                                      <p:cBhvr additive="base">
                                        <p:cTn id="12" dur="500"/>
                                        <p:tgtEl>
                                          <p:spTgt spid="49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94">
                                            <p:txEl>
                                              <p:pRg st="2" end="2"/>
                                            </p:txEl>
                                          </p:spTgt>
                                        </p:tgtEl>
                                        <p:attrNameLst>
                                          <p:attrName>style.visibility</p:attrName>
                                        </p:attrNameLst>
                                      </p:cBhvr>
                                      <p:to>
                                        <p:strVal val="visible"/>
                                      </p:to>
                                    </p:set>
                                    <p:anim calcmode="lin" valueType="num">
                                      <p:cBhvr additive="base">
                                        <p:cTn id="17" dur="500"/>
                                        <p:tgtEl>
                                          <p:spTgt spid="494">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950" b="0" i="0" u="none" strike="noStrike" cap="none">
                <a:solidFill>
                  <a:srgbClr val="FF3300"/>
                </a:solidFill>
                <a:latin typeface="Calibri"/>
                <a:ea typeface="Calibri"/>
                <a:cs typeface="Calibri"/>
                <a:sym typeface="Calibri"/>
              </a:rPr>
              <a:t>האם גוף גדול ודומם מפעיל יכול להפעיל כוח בזמן אינטראקציה-המשך</a:t>
            </a:r>
          </a:p>
        </p:txBody>
      </p:sp>
      <p:sp>
        <p:nvSpPr>
          <p:cNvPr id="500" name="Shape 500"/>
          <p:cNvSpPr txBox="1">
            <a:spLocks noGrp="1"/>
          </p:cNvSpPr>
          <p:nvPr>
            <p:ph type="body" idx="1"/>
          </p:nvPr>
        </p:nvSpPr>
        <p:spPr>
          <a:xfrm>
            <a:off x="179388" y="1600200"/>
            <a:ext cx="8507411" cy="4525963"/>
          </a:xfrm>
          <a:prstGeom prst="rect">
            <a:avLst/>
          </a:prstGeom>
          <a:noFill/>
          <a:ln>
            <a:noFill/>
          </a:ln>
        </p:spPr>
        <p:txBody>
          <a:bodyPr lIns="91425" tIns="45700" rIns="91425" bIns="45700" anchor="t" anchorCtr="0">
            <a:noAutofit/>
          </a:bodyPr>
          <a:lstStyle/>
          <a:p>
            <a:pPr marL="342900" marR="0" lvl="0" indent="-342900" algn="r" rtl="1">
              <a:spcBef>
                <a:spcPts val="640"/>
              </a:spcBef>
              <a:spcAft>
                <a:spcPts val="0"/>
              </a:spcAft>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כעת חוזרים על אותה דוגמה עם סרגל גדול שמונח בין שני ספרים. גם כאן נראה בברור הסרגל נוטה לעלות למעלה לאחר מפסיקים ללחוץ עליו. המסקנה היא שגם כאן הסרגל מפעיל כוח על היד.</a:t>
            </a:r>
            <a:br>
              <a:rPr lang="x-none" sz="3200" b="0" i="0" u="none" strike="noStrike" cap="none">
                <a:solidFill>
                  <a:schemeClr val="dk1"/>
                </a:solidFill>
                <a:latin typeface="Calibri"/>
                <a:ea typeface="Calibri"/>
                <a:cs typeface="Calibri"/>
                <a:sym typeface="Calibri"/>
              </a:rPr>
            </a:br>
            <a:r>
              <a:rPr lang="x-none" sz="3200" b="0" i="0" u="none" strike="noStrike" cap="none">
                <a:solidFill>
                  <a:schemeClr val="dk1"/>
                </a:solidFill>
                <a:latin typeface="Calibri"/>
                <a:ea typeface="Calibri"/>
                <a:cs typeface="Calibri"/>
                <a:sym typeface="Calibri"/>
              </a:rPr>
              <a:t>מסיימים עם הפעלת לחץ על שולחן כאשר מניחים על השולחן פנס לייזר שמכוון לתקרה, והמרחק בין הפנס לתקרה יראה שנקודת האור זזה עקב לחץ על השולחן- </a:t>
            </a:r>
            <a:r>
              <a:rPr lang="x-none" sz="3200" b="0" i="0" u="none" strike="noStrike" cap="none">
                <a:solidFill>
                  <a:srgbClr val="FF0000"/>
                </a:solidFill>
                <a:latin typeface="Calibri"/>
                <a:ea typeface="Calibri"/>
                <a:cs typeface="Calibri"/>
                <a:sym typeface="Calibri"/>
              </a:rPr>
              <a:t>מסקנה</a:t>
            </a:r>
            <a:r>
              <a:rPr lang="x-none" sz="3200" b="0" i="0" u="none" strike="noStrike" cap="none">
                <a:solidFill>
                  <a:schemeClr val="dk1"/>
                </a:solidFill>
                <a:latin typeface="Calibri"/>
                <a:ea typeface="Calibri"/>
                <a:cs typeface="Calibri"/>
                <a:sym typeface="Calibri"/>
              </a:rPr>
              <a:t> גם השולחן התכווץ כמו הקפיץ והפעיל כוח , אם כי במידה הרבה יותר קטנה.</a:t>
            </a:r>
          </a:p>
          <a:p>
            <a:pPr marL="0" marR="0" lvl="0" indent="0" algn="r" rtl="1">
              <a:spcBef>
                <a:spcPts val="640"/>
              </a:spcBef>
              <a:spcAft>
                <a:spcPts val="0"/>
              </a:spcAft>
              <a:buClr>
                <a:schemeClr val="dk1"/>
              </a:buClr>
              <a:buSzPct val="25000"/>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הדגמה  נוספת</a:t>
            </a:r>
          </a:p>
        </p:txBody>
      </p:sp>
      <p:sp>
        <p:nvSpPr>
          <p:cNvPr id="506" name="Shape 50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ילד יושב על כיסא גלגלים ודוחף ברגליו את הקיר.</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תארו את התופעה:</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הסבר- הקיר והילד מפעילים כוח שווה אחד על השני, הקיר הרבה יותר גדול לכן  הכוח השווה שהם מפעילים אחד על  השני מצליח להזיז את הילד בלבד. בכדי להזיז את הקיר דרוש כוח רב יותר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6">
                                            <p:txEl>
                                              <p:pRg st="0" end="0"/>
                                            </p:txEl>
                                          </p:spTgt>
                                        </p:tgtEl>
                                        <p:attrNameLst>
                                          <p:attrName>style.visibility</p:attrName>
                                        </p:attrNameLst>
                                      </p:cBhvr>
                                      <p:to>
                                        <p:strVal val="visible"/>
                                      </p:to>
                                    </p:set>
                                    <p:anim calcmode="lin" valueType="num">
                                      <p:cBhvr additive="base">
                                        <p:cTn id="7" dur="500"/>
                                        <p:tgtEl>
                                          <p:spTgt spid="50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06">
                                            <p:txEl>
                                              <p:pRg st="1" end="1"/>
                                            </p:txEl>
                                          </p:spTgt>
                                        </p:tgtEl>
                                        <p:attrNameLst>
                                          <p:attrName>style.visibility</p:attrName>
                                        </p:attrNameLst>
                                      </p:cBhvr>
                                      <p:to>
                                        <p:strVal val="visible"/>
                                      </p:to>
                                    </p:set>
                                    <p:anim calcmode="lin" valueType="num">
                                      <p:cBhvr additive="base">
                                        <p:cTn id="12" dur="500"/>
                                        <p:tgtEl>
                                          <p:spTgt spid="50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06">
                                            <p:txEl>
                                              <p:pRg st="2" end="2"/>
                                            </p:txEl>
                                          </p:spTgt>
                                        </p:tgtEl>
                                        <p:attrNameLst>
                                          <p:attrName>style.visibility</p:attrName>
                                        </p:attrNameLst>
                                      </p:cBhvr>
                                      <p:to>
                                        <p:strVal val="visible"/>
                                      </p:to>
                                    </p:set>
                                    <p:anim calcmode="lin" valueType="num">
                                      <p:cBhvr additive="base">
                                        <p:cTn id="17" dur="500"/>
                                        <p:tgtEl>
                                          <p:spTgt spid="506">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513" name="Shape 513"/>
          <p:cNvSpPr txBox="1">
            <a:spLocks noGrp="1"/>
          </p:cNvSpPr>
          <p:nvPr>
            <p:ph type="body" idx="1"/>
          </p:nvPr>
        </p:nvSpPr>
        <p:spPr>
          <a:xfrm>
            <a:off x="179388" y="549275"/>
            <a:ext cx="8518524" cy="6408737"/>
          </a:xfrm>
          <a:prstGeom prst="rect">
            <a:avLst/>
          </a:prstGeom>
          <a:noFill/>
          <a:ln>
            <a:noFill/>
          </a:ln>
        </p:spPr>
        <p:txBody>
          <a:bodyPr lIns="91425" tIns="45700" rIns="91425" bIns="45700" anchor="t" anchorCtr="0">
            <a:noAutofit/>
          </a:bodyPr>
          <a:lstStyle/>
          <a:p>
            <a:pPr marL="342900" marR="0" lvl="0" indent="-342900" algn="r" rtl="1">
              <a:spcBef>
                <a:spcPts val="840"/>
              </a:spcBef>
              <a:spcAft>
                <a:spcPts val="0"/>
              </a:spcAft>
              <a:buClr>
                <a:schemeClr val="dk1"/>
              </a:buClr>
              <a:buSzPct val="64102"/>
              <a:buFont typeface="Arial"/>
              <a:buChar char="●"/>
            </a:pPr>
            <a:r>
              <a:rPr lang="x-none" sz="3900" b="0" i="0" u="none" strike="noStrike" cap="none">
                <a:solidFill>
                  <a:srgbClr val="FF3300"/>
                </a:solidFill>
                <a:latin typeface="Calibri"/>
                <a:ea typeface="Calibri"/>
                <a:cs typeface="Calibri"/>
                <a:sym typeface="Calibri"/>
              </a:rPr>
              <a:t>האם השוויון בכוחות מתקיים גם כאשר באינטראקציה משתתפים גוף גדול וגוף קטן ?</a:t>
            </a:r>
          </a:p>
          <a:p>
            <a:pPr marL="342900" marR="0" lvl="0" indent="-342900" algn="r" rtl="1">
              <a:spcBef>
                <a:spcPts val="760"/>
              </a:spcBef>
              <a:spcAft>
                <a:spcPts val="0"/>
              </a:spcAft>
              <a:buClr>
                <a:schemeClr val="dk1"/>
              </a:buClr>
              <a:buSzPct val="65714"/>
              <a:buFont typeface="Arial"/>
              <a:buChar char="●"/>
            </a:pPr>
            <a:r>
              <a:rPr lang="x-none" sz="3500" b="0" i="0" u="sng" strike="noStrike" cap="none">
                <a:solidFill>
                  <a:schemeClr val="dk1"/>
                </a:solidFill>
                <a:latin typeface="Calibri"/>
                <a:ea typeface="Calibri"/>
                <a:cs typeface="Calibri"/>
                <a:sym typeface="Calibri"/>
              </a:rPr>
              <a:t>הדגמה לכיתה-</a:t>
            </a:r>
            <a:r>
              <a:rPr lang="x-none" sz="3500" b="0" i="0" u="none" strike="noStrike" cap="none">
                <a:solidFill>
                  <a:schemeClr val="dk1"/>
                </a:solidFill>
                <a:latin typeface="Calibri"/>
                <a:ea typeface="Calibri"/>
                <a:cs typeface="Calibri"/>
                <a:sym typeface="Calibri"/>
              </a:rPr>
              <a:t> ילד גדול ימשוך אליו את הילד הקטן אליו. נמקו מדוע זה קורה.</a:t>
            </a:r>
          </a:p>
          <a:p>
            <a:pPr marL="342900" marR="0" lvl="0" indent="-342900" algn="r" rtl="1">
              <a:spcBef>
                <a:spcPts val="760"/>
              </a:spcBef>
              <a:spcAft>
                <a:spcPts val="0"/>
              </a:spcAft>
              <a:buClr>
                <a:schemeClr val="dk1"/>
              </a:buClr>
              <a:buSzPct val="65714"/>
              <a:buFont typeface="Arial"/>
              <a:buChar char="●"/>
            </a:pPr>
            <a:r>
              <a:rPr lang="x-none" sz="3500" b="0" i="0" u="none" strike="noStrike" cap="none">
                <a:solidFill>
                  <a:schemeClr val="dk1"/>
                </a:solidFill>
                <a:latin typeface="Calibri"/>
                <a:ea typeface="Calibri"/>
                <a:cs typeface="Calibri"/>
                <a:sym typeface="Calibri"/>
              </a:rPr>
              <a:t>כעת הילד הגדול יושב על עגלה והילד הקטן. שערו מה יקרה כעת?</a:t>
            </a:r>
          </a:p>
          <a:p>
            <a:pPr marL="342900" marR="0" lvl="0" indent="-342900" algn="r" rtl="1">
              <a:spcBef>
                <a:spcPts val="760"/>
              </a:spcBef>
              <a:spcAft>
                <a:spcPts val="0"/>
              </a:spcAft>
              <a:buClr>
                <a:schemeClr val="dk1"/>
              </a:buClr>
              <a:buSzPct val="25000"/>
              <a:buFont typeface="Calibri"/>
              <a:buNone/>
            </a:pPr>
            <a:r>
              <a:rPr lang="x-none" sz="3500" b="0" i="0" u="none" strike="noStrike" cap="none">
                <a:solidFill>
                  <a:schemeClr val="dk1"/>
                </a:solidFill>
                <a:latin typeface="Calibri"/>
                <a:ea typeface="Calibri"/>
                <a:cs typeface="Calibri"/>
                <a:sym typeface="Calibri"/>
              </a:rPr>
              <a:t>     רואים שדווקא הפעם הילד הגדול זז . נמקו לה זה קורה.</a:t>
            </a:r>
          </a:p>
          <a:p>
            <a:pPr marL="342900" marR="0" lvl="0" indent="-342900" algn="r" rtl="1">
              <a:spcBef>
                <a:spcPts val="760"/>
              </a:spcBef>
              <a:spcAft>
                <a:spcPts val="0"/>
              </a:spcAft>
              <a:buClr>
                <a:schemeClr val="dk1"/>
              </a:buClr>
              <a:buSzPct val="25000"/>
              <a:buFont typeface="Calibri"/>
              <a:buNone/>
            </a:pPr>
            <a:r>
              <a:rPr lang="x-none" sz="3500" b="1" i="0" u="sng" strike="noStrike" cap="none">
                <a:solidFill>
                  <a:schemeClr val="dk1"/>
                </a:solidFill>
                <a:latin typeface="Calibri"/>
                <a:ea typeface="Calibri"/>
                <a:cs typeface="Calibri"/>
                <a:sym typeface="Calibri"/>
              </a:rPr>
              <a:t>סכום</a:t>
            </a:r>
            <a:r>
              <a:rPr lang="x-none" sz="3500" b="0" i="0" u="none" strike="noStrike" cap="none">
                <a:solidFill>
                  <a:schemeClr val="dk1"/>
                </a:solidFill>
                <a:latin typeface="Calibri"/>
                <a:ea typeface="Calibri"/>
                <a:cs typeface="Calibri"/>
                <a:sym typeface="Calibri"/>
              </a:rPr>
              <a:t>: השניים הפעילו כוחות שווים, אולם תוצאת הפעלת הכוח תלויה במסה, בחיכוך ובתנועה של הגופים ובאופן כללי במידת ההתנגדות לתזוזה של הגופים.</a:t>
            </a:r>
          </a:p>
          <a:p>
            <a:pPr marL="342900" marR="0" lvl="0" indent="-34290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3">
                                            <p:txEl>
                                              <p:pRg st="0" end="0"/>
                                            </p:txEl>
                                          </p:spTgt>
                                        </p:tgtEl>
                                        <p:attrNameLst>
                                          <p:attrName>style.visibility</p:attrName>
                                        </p:attrNameLst>
                                      </p:cBhvr>
                                      <p:to>
                                        <p:strVal val="visible"/>
                                      </p:to>
                                    </p:set>
                                    <p:anim calcmode="lin" valueType="num">
                                      <p:cBhvr additive="base">
                                        <p:cTn id="7" dur="500"/>
                                        <p:tgtEl>
                                          <p:spTgt spid="51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13">
                                            <p:txEl>
                                              <p:pRg st="1" end="1"/>
                                            </p:txEl>
                                          </p:spTgt>
                                        </p:tgtEl>
                                        <p:attrNameLst>
                                          <p:attrName>style.visibility</p:attrName>
                                        </p:attrNameLst>
                                      </p:cBhvr>
                                      <p:to>
                                        <p:strVal val="visible"/>
                                      </p:to>
                                    </p:set>
                                    <p:anim calcmode="lin" valueType="num">
                                      <p:cBhvr additive="base">
                                        <p:cTn id="12" dur="500"/>
                                        <p:tgtEl>
                                          <p:spTgt spid="51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13">
                                            <p:txEl>
                                              <p:pRg st="2" end="2"/>
                                            </p:txEl>
                                          </p:spTgt>
                                        </p:tgtEl>
                                        <p:attrNameLst>
                                          <p:attrName>style.visibility</p:attrName>
                                        </p:attrNameLst>
                                      </p:cBhvr>
                                      <p:to>
                                        <p:strVal val="visible"/>
                                      </p:to>
                                    </p:set>
                                    <p:anim calcmode="lin" valueType="num">
                                      <p:cBhvr additive="base">
                                        <p:cTn id="17" dur="500"/>
                                        <p:tgtEl>
                                          <p:spTgt spid="51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13">
                                            <p:txEl>
                                              <p:pRg st="3" end="3"/>
                                            </p:txEl>
                                          </p:spTgt>
                                        </p:tgtEl>
                                        <p:attrNameLst>
                                          <p:attrName>style.visibility</p:attrName>
                                        </p:attrNameLst>
                                      </p:cBhvr>
                                      <p:to>
                                        <p:strVal val="visible"/>
                                      </p:to>
                                    </p:set>
                                    <p:anim calcmode="lin" valueType="num">
                                      <p:cBhvr additive="base">
                                        <p:cTn id="22" dur="500"/>
                                        <p:tgtEl>
                                          <p:spTgt spid="513">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13">
                                            <p:txEl>
                                              <p:pRg st="4" end="4"/>
                                            </p:txEl>
                                          </p:spTgt>
                                        </p:tgtEl>
                                        <p:attrNameLst>
                                          <p:attrName>style.visibility</p:attrName>
                                        </p:attrNameLst>
                                      </p:cBhvr>
                                      <p:to>
                                        <p:strVal val="visible"/>
                                      </p:to>
                                    </p:set>
                                    <p:anim calcmode="lin" valueType="num">
                                      <p:cBhvr additive="base">
                                        <p:cTn id="27" dur="500"/>
                                        <p:tgtEl>
                                          <p:spTgt spid="513">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13">
                                            <p:txEl>
                                              <p:pRg st="5" end="5"/>
                                            </p:txEl>
                                          </p:spTgt>
                                        </p:tgtEl>
                                        <p:attrNameLst>
                                          <p:attrName>style.visibility</p:attrName>
                                        </p:attrNameLst>
                                      </p:cBhvr>
                                      <p:to>
                                        <p:strVal val="visible"/>
                                      </p:to>
                                    </p:set>
                                    <p:anim calcmode="lin" valueType="num">
                                      <p:cBhvr additive="base">
                                        <p:cTn id="32" dur="500"/>
                                        <p:tgtEl>
                                          <p:spTgt spid="513">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107950" y="-242887"/>
            <a:ext cx="8578850" cy="922338"/>
          </a:xfrm>
          <a:prstGeom prst="rect">
            <a:avLst/>
          </a:prstGeom>
          <a:noFill/>
          <a:ln>
            <a:noFill/>
          </a:ln>
        </p:spPr>
        <p:txBody>
          <a:bodyPr lIns="91425" tIns="45700" rIns="91425" bIns="45700" anchor="ctr" anchorCtr="0">
            <a:noAutofit/>
          </a:bodyPr>
          <a:lstStyle/>
          <a:p>
            <a:pPr marL="0" marR="0" lvl="0" indent="0" algn="r" rtl="1">
              <a:spcBef>
                <a:spcPts val="0"/>
              </a:spcBef>
              <a:buClr>
                <a:schemeClr val="dk1"/>
              </a:buClr>
              <a:buSzPct val="25000"/>
              <a:buFont typeface="Calibri"/>
              <a:buNone/>
            </a:pPr>
            <a:r>
              <a:rPr lang="x-none" sz="2400" b="0" i="0" u="none" strike="noStrike" cap="none">
                <a:solidFill>
                  <a:srgbClr val="FF3300"/>
                </a:solidFill>
                <a:latin typeface="Calibri"/>
                <a:ea typeface="Calibri"/>
                <a:cs typeface="Calibri"/>
                <a:sym typeface="Calibri"/>
              </a:rPr>
              <a:t>האם השוויון מתקיים גם כאשר באינטראקציה משתתפים גוף גדול וגוף קטן? המשך</a:t>
            </a:r>
          </a:p>
        </p:txBody>
      </p:sp>
      <p:sp>
        <p:nvSpPr>
          <p:cNvPr id="519" name="Shape 519"/>
          <p:cNvSpPr txBox="1">
            <a:spLocks noGrp="1"/>
          </p:cNvSpPr>
          <p:nvPr>
            <p:ph type="body" idx="1"/>
          </p:nvPr>
        </p:nvSpPr>
        <p:spPr>
          <a:xfrm>
            <a:off x="457200" y="598487"/>
            <a:ext cx="8229600" cy="5661024"/>
          </a:xfrm>
          <a:prstGeom prst="rect">
            <a:avLst/>
          </a:prstGeom>
          <a:noFill/>
          <a:ln>
            <a:noFill/>
          </a:ln>
        </p:spPr>
        <p:txBody>
          <a:bodyPr lIns="91425" tIns="45700" rIns="91425" bIns="45700" anchor="t" anchorCtr="0">
            <a:noAutofit/>
          </a:bodyPr>
          <a:lstStyle/>
          <a:p>
            <a:pPr marL="342900" marR="0" lvl="0" indent="-342900" algn="r" rtl="1">
              <a:spcBef>
                <a:spcPts val="480"/>
              </a:spcBef>
              <a:buClr>
                <a:schemeClr val="dk1"/>
              </a:buClr>
              <a:buSzPct val="65909"/>
              <a:buFont typeface="Arial"/>
              <a:buChar char="●"/>
            </a:pPr>
            <a:r>
              <a:rPr lang="x-none" sz="2200" b="0" i="0" u="none" strike="noStrike" cap="none">
                <a:solidFill>
                  <a:schemeClr val="dk1"/>
                </a:solidFill>
                <a:latin typeface="Calibri"/>
                <a:ea typeface="Calibri"/>
                <a:cs typeface="Calibri"/>
                <a:sym typeface="Calibri"/>
              </a:rPr>
              <a:t>שחקנית טניס חובטת בכדור והכדור עף.</a:t>
            </a:r>
          </a:p>
          <a:p>
            <a:pPr marL="342900" marR="0" lvl="0" indent="-342900" algn="r" rtl="1">
              <a:spcBef>
                <a:spcPts val="480"/>
              </a:spcBef>
              <a:buClr>
                <a:schemeClr val="dk1"/>
              </a:buClr>
              <a:buSzPct val="25000"/>
              <a:buFont typeface="Calibri"/>
              <a:buNone/>
            </a:pPr>
            <a:r>
              <a:rPr lang="x-none" sz="2200" b="0" i="0" u="none" strike="noStrike" cap="none">
                <a:solidFill>
                  <a:schemeClr val="dk1"/>
                </a:solidFill>
                <a:latin typeface="Calibri"/>
                <a:ea typeface="Calibri"/>
                <a:cs typeface="Calibri"/>
                <a:sym typeface="Calibri"/>
              </a:rPr>
              <a:t> האם גם הכדור הפעיל כוח על מחבט הטניס ועל השחקנית?</a:t>
            </a:r>
          </a:p>
          <a:p>
            <a:pPr marL="342900" marR="0" lvl="0" indent="-342900" algn="r" rtl="1">
              <a:spcBef>
                <a:spcPts val="480"/>
              </a:spcBef>
              <a:buClr>
                <a:schemeClr val="dk1"/>
              </a:buClr>
              <a:buSzPct val="65909"/>
              <a:buFont typeface="Arial"/>
              <a:buChar char="●"/>
            </a:pPr>
            <a:r>
              <a:rPr lang="x-none" sz="2200" b="0" i="0" u="none" strike="noStrike" cap="none">
                <a:solidFill>
                  <a:schemeClr val="dk1"/>
                </a:solidFill>
                <a:latin typeface="Calibri"/>
                <a:ea typeface="Calibri"/>
                <a:cs typeface="Calibri"/>
                <a:sym typeface="Calibri"/>
              </a:rPr>
              <a:t>בכדי לענות על השאלה נעזר </a:t>
            </a:r>
            <a:r>
              <a:rPr lang="x-none" sz="2200" b="0" i="0" u="sng" strike="noStrike" cap="none">
                <a:solidFill>
                  <a:schemeClr val="hlink"/>
                </a:solidFill>
                <a:latin typeface="Calibri"/>
                <a:ea typeface="Calibri"/>
                <a:cs typeface="Calibri"/>
                <a:sym typeface="Calibri"/>
                <a:hlinkClick r:id="rId3"/>
              </a:rPr>
              <a:t>באנימציה שלאסטרונאוט בחלל</a:t>
            </a:r>
          </a:p>
          <a:p>
            <a:pPr marL="342900" marR="0" lvl="0" indent="-342900" algn="r" rtl="1">
              <a:spcBef>
                <a:spcPts val="400"/>
              </a:spcBef>
              <a:buClr>
                <a:schemeClr val="dk1"/>
              </a:buClr>
              <a:buSzPct val="25000"/>
              <a:buFont typeface="Calibri"/>
              <a:buNone/>
            </a:pPr>
            <a:r>
              <a:rPr lang="x-none" sz="1850" b="0" i="0" u="none" strike="noStrike" cap="none">
                <a:solidFill>
                  <a:schemeClr val="dk1"/>
                </a:solidFill>
                <a:latin typeface="Calibri"/>
                <a:ea typeface="Calibri"/>
                <a:cs typeface="Calibri"/>
                <a:sym typeface="Calibri"/>
              </a:rPr>
              <a:t>(כאשר לוחצים על pitch  האסטרונאוט זורק את הכדור.)</a:t>
            </a:r>
          </a:p>
          <a:p>
            <a:pPr marL="342900" marR="0" lvl="0" indent="-342900" algn="r" rtl="1">
              <a:spcBef>
                <a:spcPts val="480"/>
              </a:spcBef>
              <a:buClr>
                <a:schemeClr val="dk1"/>
              </a:buClr>
              <a:buSzPct val="65909"/>
              <a:buFont typeface="Arial"/>
              <a:buChar char="●"/>
            </a:pPr>
            <a:r>
              <a:rPr lang="x-none" sz="2200" b="0" i="0" u="none" strike="noStrike" cap="none">
                <a:solidFill>
                  <a:schemeClr val="dk1"/>
                </a:solidFill>
                <a:latin typeface="Calibri"/>
                <a:ea typeface="Calibri"/>
                <a:cs typeface="Calibri"/>
                <a:sym typeface="Calibri"/>
              </a:rPr>
              <a:t>שערו- האם גם האסטרונאוט יזוז? </a:t>
            </a:r>
          </a:p>
          <a:p>
            <a:pPr marL="342900" marR="0" lvl="0" indent="-342900" algn="r" rtl="1">
              <a:spcBef>
                <a:spcPts val="480"/>
              </a:spcBef>
              <a:buClr>
                <a:schemeClr val="dk1"/>
              </a:buClr>
              <a:buSzPct val="65909"/>
              <a:buFont typeface="Arial"/>
              <a:buChar char="●"/>
            </a:pPr>
            <a:r>
              <a:rPr lang="x-none" sz="2200" b="0" i="0" u="none" strike="noStrike" cap="none">
                <a:solidFill>
                  <a:schemeClr val="dk1"/>
                </a:solidFill>
                <a:latin typeface="Calibri"/>
                <a:ea typeface="Calibri"/>
                <a:cs typeface="Calibri"/>
                <a:sym typeface="Calibri"/>
              </a:rPr>
              <a:t>הסבר -האסטרונאוט יזוז. כי בכל אינטראקציה הגופים מפעילים כוחות שווים זה על זה ובכיוונים מנוגדים,אולם תוצאת הפעלת הכוח תלוייה במסה של הגופים. בעל המסה הקטנה ינוע יותר מהר.</a:t>
            </a:r>
          </a:p>
          <a:p>
            <a:pPr marL="342900" marR="0" lvl="0" indent="-342900" algn="r" rtl="1">
              <a:spcBef>
                <a:spcPts val="480"/>
              </a:spcBef>
              <a:buClr>
                <a:schemeClr val="dk1"/>
              </a:buClr>
              <a:buSzPct val="65909"/>
              <a:buFont typeface="Arial"/>
              <a:buChar char="●"/>
            </a:pPr>
            <a:r>
              <a:rPr lang="x-none" sz="2200" b="0" i="0" u="none" strike="noStrike" cap="none">
                <a:solidFill>
                  <a:schemeClr val="dk1"/>
                </a:solidFill>
                <a:latin typeface="Calibri"/>
                <a:ea typeface="Calibri"/>
                <a:cs typeface="Calibri"/>
                <a:sym typeface="Calibri"/>
              </a:rPr>
              <a:t>כיצד האסטרונאוט יכול לשנות את כיוון תנועתו. </a:t>
            </a:r>
          </a:p>
          <a:p>
            <a:pPr marL="342900" marR="0" lvl="0" indent="-342900" algn="r" rtl="1">
              <a:spcBef>
                <a:spcPts val="480"/>
              </a:spcBef>
              <a:buClr>
                <a:schemeClr val="dk1"/>
              </a:buClr>
              <a:buSzPct val="65909"/>
              <a:buFont typeface="Arial"/>
              <a:buChar char="●"/>
            </a:pPr>
            <a:r>
              <a:rPr lang="x-none" sz="2200" b="0" i="0" u="none" strike="noStrike" cap="none">
                <a:solidFill>
                  <a:schemeClr val="dk1"/>
                </a:solidFill>
                <a:latin typeface="Calibri"/>
                <a:ea typeface="Calibri"/>
                <a:cs typeface="Calibri"/>
                <a:sym typeface="Calibri"/>
              </a:rPr>
              <a:t>תשובה עליו לזרוק את האבנים בכיוון התנועה שלו.</a:t>
            </a:r>
          </a:p>
          <a:p>
            <a:pPr marL="342900" marR="0" lvl="0" indent="-342900" algn="r" rtl="1">
              <a:spcBef>
                <a:spcPts val="480"/>
              </a:spcBef>
              <a:buClr>
                <a:schemeClr val="dk1"/>
              </a:buClr>
              <a:buSzPct val="65909"/>
              <a:buFont typeface="Arial"/>
              <a:buChar char="●"/>
            </a:pPr>
            <a:r>
              <a:rPr lang="x-none" sz="2200" b="0" i="0" u="none" strike="noStrike" cap="none">
                <a:solidFill>
                  <a:schemeClr val="dk1"/>
                </a:solidFill>
                <a:latin typeface="Calibri"/>
                <a:ea typeface="Calibri"/>
                <a:cs typeface="Calibri"/>
                <a:sym typeface="Calibri"/>
              </a:rPr>
              <a:t>תשובה לגבי כדור הטניס – הכדור הפעיל כוח על המחבט, אולם הכדור יותר קטן מהשחקנית לכן רק הכדור זז.</a:t>
            </a:r>
          </a:p>
          <a:p>
            <a:pPr marL="342900" marR="0" lvl="0" indent="-342900" algn="r" rtl="1">
              <a:spcBef>
                <a:spcPts val="480"/>
              </a:spcBef>
              <a:buClr>
                <a:schemeClr val="dk1"/>
              </a:buClr>
              <a:buSzPct val="65909"/>
              <a:buFont typeface="Arial"/>
              <a:buChar char="●"/>
            </a:pPr>
            <a:r>
              <a:rPr lang="x-none" sz="2200" b="0" i="0" u="none" strike="noStrike" cap="none">
                <a:solidFill>
                  <a:schemeClr val="dk1"/>
                </a:solidFill>
                <a:latin typeface="Calibri"/>
                <a:ea typeface="Calibri"/>
                <a:cs typeface="Calibri"/>
                <a:sym typeface="Calibri"/>
              </a:rPr>
              <a:t>שאלה- כיצד חללית משנה את מהירותה בחלל, על אף הריק בחלל</a:t>
            </a:r>
          </a:p>
          <a:p>
            <a:pPr marL="342900" marR="0" lvl="0" indent="-342900" algn="r" rtl="1">
              <a:spcBef>
                <a:spcPts val="480"/>
              </a:spcBef>
              <a:buClr>
                <a:schemeClr val="dk1"/>
              </a:buClr>
              <a:buSzPct val="65909"/>
              <a:buFont typeface="Arial"/>
              <a:buChar char="●"/>
            </a:pPr>
            <a:r>
              <a:rPr lang="x-none" sz="2200" b="0" i="0" u="none" strike="noStrike" cap="none">
                <a:solidFill>
                  <a:schemeClr val="dk1"/>
                </a:solidFill>
                <a:latin typeface="Calibri"/>
                <a:ea typeface="Calibri"/>
                <a:cs typeface="Calibri"/>
                <a:sym typeface="Calibri"/>
              </a:rPr>
              <a:t>תשובה- החללית פולטת חלקיקי גז בכדי לשנות מהירות, בדומה לאבנים שהאסטרונאוט זורק בכדי לשנות את מהירותו.</a:t>
            </a:r>
          </a:p>
        </p:txBody>
      </p:sp>
      <p:sp>
        <p:nvSpPr>
          <p:cNvPr id="520" name="Shape 520"/>
          <p:cNvSpPr txBox="1"/>
          <p:nvPr/>
        </p:nvSpPr>
        <p:spPr>
          <a:xfrm rot="10800000">
            <a:off x="1619250" y="6491288"/>
            <a:ext cx="215899" cy="366711"/>
          </a:xfrm>
          <a:prstGeom prst="rect">
            <a:avLst/>
          </a:prstGeom>
          <a:noFill/>
          <a:ln>
            <a:noFill/>
          </a:ln>
        </p:spPr>
        <p:txBody>
          <a:bodyPr lIns="91425" tIns="45700" rIns="91425" bIns="45700" anchor="t" anchorCtr="0">
            <a:noAutofit/>
          </a:bodyPr>
          <a:lstStyle/>
          <a:p>
            <a:pPr marL="0" marR="0" lvl="0" indent="0" algn="r" rtl="1">
              <a:spcBef>
                <a:spcPts val="900"/>
              </a:spcBef>
              <a:buSzPct val="25000"/>
              <a:buNone/>
            </a:pPr>
            <a:r>
              <a:rPr lang="x-none" sz="1800" b="0" i="0" u="none" strike="noStrike" cap="none">
                <a:solidFill>
                  <a:schemeClr val="dk1"/>
                </a:solidFill>
                <a:latin typeface="Arial"/>
                <a:ea typeface="Arial"/>
                <a:cs typeface="Arial"/>
                <a:sym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19">
                                            <p:txEl>
                                              <p:pRg st="0" end="0"/>
                                            </p:txEl>
                                          </p:spTgt>
                                        </p:tgtEl>
                                        <p:attrNameLst>
                                          <p:attrName>style.visibility</p:attrName>
                                        </p:attrNameLst>
                                      </p:cBhvr>
                                      <p:to>
                                        <p:strVal val="visible"/>
                                      </p:to>
                                    </p:set>
                                    <p:anim calcmode="lin" valueType="num">
                                      <p:cBhvr additive="base">
                                        <p:cTn id="7" dur="500"/>
                                        <p:tgtEl>
                                          <p:spTgt spid="519">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519">
                                            <p:txEl>
                                              <p:pRg st="1" end="1"/>
                                            </p:txEl>
                                          </p:spTgt>
                                        </p:tgtEl>
                                        <p:attrNameLst>
                                          <p:attrName>style.visibility</p:attrName>
                                        </p:attrNameLst>
                                      </p:cBhvr>
                                      <p:to>
                                        <p:strVal val="visible"/>
                                      </p:to>
                                    </p:set>
                                    <p:anim calcmode="lin" valueType="num">
                                      <p:cBhvr additive="base">
                                        <p:cTn id="10" dur="500"/>
                                        <p:tgtEl>
                                          <p:spTgt spid="519">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519">
                                            <p:txEl>
                                              <p:pRg st="2" end="2"/>
                                            </p:txEl>
                                          </p:spTgt>
                                        </p:tgtEl>
                                        <p:attrNameLst>
                                          <p:attrName>style.visibility</p:attrName>
                                        </p:attrNameLst>
                                      </p:cBhvr>
                                      <p:to>
                                        <p:strVal val="visible"/>
                                      </p:to>
                                    </p:set>
                                    <p:anim calcmode="lin" valueType="num">
                                      <p:cBhvr additive="base">
                                        <p:cTn id="13" dur="500"/>
                                        <p:tgtEl>
                                          <p:spTgt spid="519">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519">
                                            <p:txEl>
                                              <p:pRg st="3" end="3"/>
                                            </p:txEl>
                                          </p:spTgt>
                                        </p:tgtEl>
                                        <p:attrNameLst>
                                          <p:attrName>style.visibility</p:attrName>
                                        </p:attrNameLst>
                                      </p:cBhvr>
                                      <p:to>
                                        <p:strVal val="visible"/>
                                      </p:to>
                                    </p:set>
                                    <p:anim calcmode="lin" valueType="num">
                                      <p:cBhvr additive="base">
                                        <p:cTn id="16" dur="500"/>
                                        <p:tgtEl>
                                          <p:spTgt spid="519">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519">
                                            <p:txEl>
                                              <p:pRg st="4" end="4"/>
                                            </p:txEl>
                                          </p:spTgt>
                                        </p:tgtEl>
                                        <p:attrNameLst>
                                          <p:attrName>style.visibility</p:attrName>
                                        </p:attrNameLst>
                                      </p:cBhvr>
                                      <p:to>
                                        <p:strVal val="visible"/>
                                      </p:to>
                                    </p:set>
                                    <p:anim calcmode="lin" valueType="num">
                                      <p:cBhvr additive="base">
                                        <p:cTn id="19" dur="500"/>
                                        <p:tgtEl>
                                          <p:spTgt spid="519">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519">
                                            <p:txEl>
                                              <p:pRg st="5" end="5"/>
                                            </p:txEl>
                                          </p:spTgt>
                                        </p:tgtEl>
                                        <p:attrNameLst>
                                          <p:attrName>style.visibility</p:attrName>
                                        </p:attrNameLst>
                                      </p:cBhvr>
                                      <p:to>
                                        <p:strVal val="visible"/>
                                      </p:to>
                                    </p:set>
                                    <p:anim calcmode="lin" valueType="num">
                                      <p:cBhvr additive="base">
                                        <p:cTn id="22" dur="500"/>
                                        <p:tgtEl>
                                          <p:spTgt spid="519">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519">
                                            <p:txEl>
                                              <p:pRg st="6" end="6"/>
                                            </p:txEl>
                                          </p:spTgt>
                                        </p:tgtEl>
                                        <p:attrNameLst>
                                          <p:attrName>style.visibility</p:attrName>
                                        </p:attrNameLst>
                                      </p:cBhvr>
                                      <p:to>
                                        <p:strVal val="visible"/>
                                      </p:to>
                                    </p:set>
                                    <p:anim calcmode="lin" valueType="num">
                                      <p:cBhvr additive="base">
                                        <p:cTn id="25" dur="500"/>
                                        <p:tgtEl>
                                          <p:spTgt spid="519">
                                            <p:txEl>
                                              <p:pRg st="6" end="6"/>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519">
                                            <p:txEl>
                                              <p:pRg st="7" end="7"/>
                                            </p:txEl>
                                          </p:spTgt>
                                        </p:tgtEl>
                                        <p:attrNameLst>
                                          <p:attrName>style.visibility</p:attrName>
                                        </p:attrNameLst>
                                      </p:cBhvr>
                                      <p:to>
                                        <p:strVal val="visible"/>
                                      </p:to>
                                    </p:set>
                                    <p:anim calcmode="lin" valueType="num">
                                      <p:cBhvr additive="base">
                                        <p:cTn id="28" dur="500"/>
                                        <p:tgtEl>
                                          <p:spTgt spid="519">
                                            <p:txEl>
                                              <p:pRg st="7" end="7"/>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519">
                                            <p:txEl>
                                              <p:pRg st="8" end="8"/>
                                            </p:txEl>
                                          </p:spTgt>
                                        </p:tgtEl>
                                        <p:attrNameLst>
                                          <p:attrName>style.visibility</p:attrName>
                                        </p:attrNameLst>
                                      </p:cBhvr>
                                      <p:to>
                                        <p:strVal val="visible"/>
                                      </p:to>
                                    </p:set>
                                    <p:anim calcmode="lin" valueType="num">
                                      <p:cBhvr additive="base">
                                        <p:cTn id="31" dur="500"/>
                                        <p:tgtEl>
                                          <p:spTgt spid="519">
                                            <p:txEl>
                                              <p:pRg st="8" end="8"/>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519">
                                            <p:txEl>
                                              <p:pRg st="9" end="9"/>
                                            </p:txEl>
                                          </p:spTgt>
                                        </p:tgtEl>
                                        <p:attrNameLst>
                                          <p:attrName>style.visibility</p:attrName>
                                        </p:attrNameLst>
                                      </p:cBhvr>
                                      <p:to>
                                        <p:strVal val="visible"/>
                                      </p:to>
                                    </p:set>
                                    <p:anim calcmode="lin" valueType="num">
                                      <p:cBhvr additive="base">
                                        <p:cTn id="34" dur="500"/>
                                        <p:tgtEl>
                                          <p:spTgt spid="519">
                                            <p:txEl>
                                              <p:pRg st="9" end="9"/>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519">
                                            <p:txEl>
                                              <p:pRg st="10" end="10"/>
                                            </p:txEl>
                                          </p:spTgt>
                                        </p:tgtEl>
                                        <p:attrNameLst>
                                          <p:attrName>style.visibility</p:attrName>
                                        </p:attrNameLst>
                                      </p:cBhvr>
                                      <p:to>
                                        <p:strVal val="visible"/>
                                      </p:to>
                                    </p:set>
                                    <p:anim calcmode="lin" valueType="num">
                                      <p:cBhvr additive="base">
                                        <p:cTn id="37" dur="500"/>
                                        <p:tgtEl>
                                          <p:spTgt spid="519">
                                            <p:txEl>
                                              <p:pRg st="10" end="1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457200" y="-15875"/>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הדגמה </a:t>
            </a:r>
          </a:p>
        </p:txBody>
      </p:sp>
      <p:sp>
        <p:nvSpPr>
          <p:cNvPr id="526" name="Shape 526"/>
          <p:cNvSpPr txBox="1">
            <a:spLocks noGrp="1"/>
          </p:cNvSpPr>
          <p:nvPr>
            <p:ph type="body" idx="1"/>
          </p:nvPr>
        </p:nvSpPr>
        <p:spPr>
          <a:xfrm>
            <a:off x="179388" y="981075"/>
            <a:ext cx="8785225"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ילד יושב על עגלה עם גלגלים וזורק תיק עמוס בספרים.</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לאן תנוע העגלה בעקבות הזריקה של התיק?</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תשובה: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בזמן הזריקה התיק מפעיל כוח על הילד שיושב על העגלה. הילד יזוז אחורה כיוון שלעגלה יש חיכוך קטן מאוד עם הרצפה.</a:t>
            </a:r>
            <a:r>
              <a:rPr lang="x-none" sz="2950" b="0" i="0" u="sng" strike="noStrike" cap="none">
                <a:solidFill>
                  <a:schemeClr val="hlink"/>
                </a:solidFill>
                <a:latin typeface="Calibri"/>
                <a:ea typeface="Calibri"/>
                <a:cs typeface="Calibri"/>
                <a:sym typeface="Calibri"/>
                <a:hlinkClick r:id="rId3"/>
              </a:rPr>
              <a:t>סרטון הדגמה(החל מהדקה 3:40)</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האם המכונית יכולה להפעיל כוח על כביש</a:t>
            </a:r>
          </a:p>
          <a:p>
            <a:pPr marL="342900" marR="0" lvl="0" indent="-342900" algn="r" rtl="1">
              <a:spcBef>
                <a:spcPts val="640"/>
              </a:spcBef>
              <a:buClr>
                <a:schemeClr val="dk1"/>
              </a:buClr>
              <a:buSzPct val="63333"/>
              <a:buFont typeface="Arial"/>
              <a:buChar char="●"/>
            </a:pPr>
            <a:r>
              <a:rPr lang="x-none" sz="2950" b="0" i="0" u="sng" strike="noStrike" cap="none">
                <a:solidFill>
                  <a:schemeClr val="hlink"/>
                </a:solidFill>
                <a:latin typeface="Calibri"/>
                <a:ea typeface="Calibri"/>
                <a:cs typeface="Calibri"/>
                <a:sym typeface="Calibri"/>
                <a:hlinkClick r:id="rId4"/>
              </a:rPr>
              <a:t>בסרטון נראה שאפילו הכביש זז  עקב האינרטראקציה עם המכונית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6">
                                            <p:txEl>
                                              <p:pRg st="0" end="0"/>
                                            </p:txEl>
                                          </p:spTgt>
                                        </p:tgtEl>
                                        <p:attrNameLst>
                                          <p:attrName>style.visibility</p:attrName>
                                        </p:attrNameLst>
                                      </p:cBhvr>
                                      <p:to>
                                        <p:strVal val="visible"/>
                                      </p:to>
                                    </p:set>
                                    <p:anim calcmode="lin" valueType="num">
                                      <p:cBhvr additive="base">
                                        <p:cTn id="7" dur="500"/>
                                        <p:tgtEl>
                                          <p:spTgt spid="52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26">
                                            <p:txEl>
                                              <p:pRg st="1" end="1"/>
                                            </p:txEl>
                                          </p:spTgt>
                                        </p:tgtEl>
                                        <p:attrNameLst>
                                          <p:attrName>style.visibility</p:attrName>
                                        </p:attrNameLst>
                                      </p:cBhvr>
                                      <p:to>
                                        <p:strVal val="visible"/>
                                      </p:to>
                                    </p:set>
                                    <p:anim calcmode="lin" valueType="num">
                                      <p:cBhvr additive="base">
                                        <p:cTn id="12" dur="500"/>
                                        <p:tgtEl>
                                          <p:spTgt spid="52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26">
                                            <p:txEl>
                                              <p:pRg st="2" end="2"/>
                                            </p:txEl>
                                          </p:spTgt>
                                        </p:tgtEl>
                                        <p:attrNameLst>
                                          <p:attrName>style.visibility</p:attrName>
                                        </p:attrNameLst>
                                      </p:cBhvr>
                                      <p:to>
                                        <p:strVal val="visible"/>
                                      </p:to>
                                    </p:set>
                                    <p:anim calcmode="lin" valueType="num">
                                      <p:cBhvr additive="base">
                                        <p:cTn id="17" dur="500"/>
                                        <p:tgtEl>
                                          <p:spTgt spid="52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26">
                                            <p:txEl>
                                              <p:pRg st="3" end="3"/>
                                            </p:txEl>
                                          </p:spTgt>
                                        </p:tgtEl>
                                        <p:attrNameLst>
                                          <p:attrName>style.visibility</p:attrName>
                                        </p:attrNameLst>
                                      </p:cBhvr>
                                      <p:to>
                                        <p:strVal val="visible"/>
                                      </p:to>
                                    </p:set>
                                    <p:anim calcmode="lin" valueType="num">
                                      <p:cBhvr additive="base">
                                        <p:cTn id="22" dur="500"/>
                                        <p:tgtEl>
                                          <p:spTgt spid="52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26">
                                            <p:txEl>
                                              <p:pRg st="4" end="4"/>
                                            </p:txEl>
                                          </p:spTgt>
                                        </p:tgtEl>
                                        <p:attrNameLst>
                                          <p:attrName>style.visibility</p:attrName>
                                        </p:attrNameLst>
                                      </p:cBhvr>
                                      <p:to>
                                        <p:strVal val="visible"/>
                                      </p:to>
                                    </p:set>
                                    <p:anim calcmode="lin" valueType="num">
                                      <p:cBhvr additive="base">
                                        <p:cTn id="27" dur="500"/>
                                        <p:tgtEl>
                                          <p:spTgt spid="52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26">
                                            <p:txEl>
                                              <p:pRg st="5" end="5"/>
                                            </p:txEl>
                                          </p:spTgt>
                                        </p:tgtEl>
                                        <p:attrNameLst>
                                          <p:attrName>style.visibility</p:attrName>
                                        </p:attrNameLst>
                                      </p:cBhvr>
                                      <p:to>
                                        <p:strVal val="visible"/>
                                      </p:to>
                                    </p:set>
                                    <p:anim calcmode="lin" valueType="num">
                                      <p:cBhvr additive="base">
                                        <p:cTn id="32" dur="500"/>
                                        <p:tgtEl>
                                          <p:spTgt spid="526">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457200" y="274637"/>
            <a:ext cx="8229600" cy="274636"/>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300" b="0" i="0" u="none" strike="noStrike" cap="none">
                <a:solidFill>
                  <a:srgbClr val="FF3300"/>
                </a:solidFill>
                <a:latin typeface="Calibri"/>
                <a:ea typeface="Calibri"/>
                <a:cs typeface="Calibri"/>
                <a:sym typeface="Calibri"/>
              </a:rPr>
              <a:t>המשקל</a:t>
            </a:r>
          </a:p>
        </p:txBody>
      </p:sp>
      <p:sp>
        <p:nvSpPr>
          <p:cNvPr id="532" name="Shape 532"/>
          <p:cNvSpPr txBox="1">
            <a:spLocks noGrp="1"/>
          </p:cNvSpPr>
          <p:nvPr>
            <p:ph type="body" idx="1"/>
          </p:nvPr>
        </p:nvSpPr>
        <p:spPr>
          <a:xfrm>
            <a:off x="468312" y="692150"/>
            <a:ext cx="8229600" cy="5472113"/>
          </a:xfrm>
          <a:prstGeom prst="rect">
            <a:avLst/>
          </a:prstGeom>
          <a:noFill/>
          <a:ln>
            <a:noFill/>
          </a:ln>
        </p:spPr>
        <p:txBody>
          <a:bodyPr lIns="91425" tIns="45700" rIns="91425" bIns="45700" anchor="t" anchorCtr="0">
            <a:noAutofit/>
          </a:bodyPr>
          <a:lstStyle/>
          <a:p>
            <a:pPr marL="342900" marR="0" lvl="0" indent="-342900" algn="r" rtl="1">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אפשר להתייחס למשקל בשתי דרכים:</a:t>
            </a:r>
          </a:p>
          <a:p>
            <a:pPr marL="342900" marR="0" lvl="0" indent="-342900" algn="r" rtl="1">
              <a:spcBef>
                <a:spcPts val="560"/>
              </a:spcBef>
              <a:buClr>
                <a:schemeClr val="dk1"/>
              </a:buClr>
              <a:buSzPct val="60714"/>
              <a:buFont typeface="Arial"/>
              <a:buChar char="●"/>
            </a:pPr>
            <a:r>
              <a:rPr lang="x-none" sz="2800" b="1" i="0" u="none" strike="noStrike" cap="none">
                <a:solidFill>
                  <a:schemeClr val="dk1"/>
                </a:solidFill>
                <a:latin typeface="Calibri"/>
                <a:ea typeface="Calibri"/>
                <a:cs typeface="Calibri"/>
                <a:sym typeface="Calibri"/>
              </a:rPr>
              <a:t>משקל כבידתי</a:t>
            </a:r>
            <a:r>
              <a:rPr lang="x-none" sz="2800" b="0" i="0" u="none" strike="noStrike" cap="none">
                <a:solidFill>
                  <a:schemeClr val="dk1"/>
                </a:solidFill>
                <a:latin typeface="Calibri"/>
                <a:ea typeface="Calibri"/>
                <a:cs typeface="Calibri"/>
                <a:sym typeface="Calibri"/>
              </a:rPr>
              <a:t> מוגדר ככוח שגרם השמים מפעיל על הגוף שנמצא עליו. כיוונו של כוח זה מופנה כלפי מטה -לכיוון מרכז גרם השמיים. </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560"/>
              </a:spcBef>
              <a:buClr>
                <a:schemeClr val="dk1"/>
              </a:buClr>
              <a:buSzPct val="60714"/>
              <a:buFont typeface="Arial"/>
              <a:buChar char="●"/>
            </a:pPr>
            <a:r>
              <a:rPr lang="x-none" sz="2800" b="1" i="0" u="none" strike="noStrike" cap="none">
                <a:solidFill>
                  <a:schemeClr val="dk1"/>
                </a:solidFill>
                <a:latin typeface="Calibri"/>
                <a:ea typeface="Calibri"/>
                <a:cs typeface="Calibri"/>
                <a:sym typeface="Calibri"/>
              </a:rPr>
              <a:t>משקל נמדד</a:t>
            </a:r>
            <a:r>
              <a:rPr lang="x-none" sz="2800" b="0" i="0" u="none" strike="noStrike" cap="none">
                <a:solidFill>
                  <a:schemeClr val="dk1"/>
                </a:solidFill>
                <a:latin typeface="Calibri"/>
                <a:ea typeface="Calibri"/>
                <a:cs typeface="Calibri"/>
                <a:sym typeface="Calibri"/>
              </a:rPr>
              <a:t> מוגדר ככוח שהמאזניים מפעילים על הגוף שמודדים את משקלו. המשקל הנמדד מושפע מעוצמת הכבידה וגם ממצב התנועה  של הגוף. כאשר הגוף מאיץ כלפי מעלה- כמו במעלית- המשקל הנמדד גדול מהמשקל הכבידתי. כאשר הגוף מאיץ כלפי מטה, המשקל הנמדד קטן - למשל כאשר גוף נופל בנפילה חופשית. גם כאשר מכניסים גוף לתוך נוזל משקלו הנמדד קטן.</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2">
                                            <p:txEl>
                                              <p:pRg st="0" end="0"/>
                                            </p:txEl>
                                          </p:spTgt>
                                        </p:tgtEl>
                                        <p:attrNameLst>
                                          <p:attrName>style.visibility</p:attrName>
                                        </p:attrNameLst>
                                      </p:cBhvr>
                                      <p:to>
                                        <p:strVal val="visible"/>
                                      </p:to>
                                    </p:set>
                                    <p:anim calcmode="lin" valueType="num">
                                      <p:cBhvr additive="base">
                                        <p:cTn id="7" dur="500"/>
                                        <p:tgtEl>
                                          <p:spTgt spid="53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32">
                                            <p:txEl>
                                              <p:pRg st="1" end="1"/>
                                            </p:txEl>
                                          </p:spTgt>
                                        </p:tgtEl>
                                        <p:attrNameLst>
                                          <p:attrName>style.visibility</p:attrName>
                                        </p:attrNameLst>
                                      </p:cBhvr>
                                      <p:to>
                                        <p:strVal val="visible"/>
                                      </p:to>
                                    </p:set>
                                    <p:anim calcmode="lin" valueType="num">
                                      <p:cBhvr additive="base">
                                        <p:cTn id="12" dur="500"/>
                                        <p:tgtEl>
                                          <p:spTgt spid="53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32">
                                            <p:txEl>
                                              <p:pRg st="2" end="2"/>
                                            </p:txEl>
                                          </p:spTgt>
                                        </p:tgtEl>
                                        <p:attrNameLst>
                                          <p:attrName>style.visibility</p:attrName>
                                        </p:attrNameLst>
                                      </p:cBhvr>
                                      <p:to>
                                        <p:strVal val="visible"/>
                                      </p:to>
                                    </p:set>
                                    <p:anim calcmode="lin" valueType="num">
                                      <p:cBhvr additive="base">
                                        <p:cTn id="17" dur="500"/>
                                        <p:tgtEl>
                                          <p:spTgt spid="53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32">
                                            <p:txEl>
                                              <p:pRg st="3" end="3"/>
                                            </p:txEl>
                                          </p:spTgt>
                                        </p:tgtEl>
                                        <p:attrNameLst>
                                          <p:attrName>style.visibility</p:attrName>
                                        </p:attrNameLst>
                                      </p:cBhvr>
                                      <p:to>
                                        <p:strVal val="visible"/>
                                      </p:to>
                                    </p:set>
                                    <p:anim calcmode="lin" valueType="num">
                                      <p:cBhvr additive="base">
                                        <p:cTn id="22" dur="500"/>
                                        <p:tgtEl>
                                          <p:spTgt spid="532">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32">
                                            <p:txEl>
                                              <p:pRg st="4" end="4"/>
                                            </p:txEl>
                                          </p:spTgt>
                                        </p:tgtEl>
                                        <p:attrNameLst>
                                          <p:attrName>style.visibility</p:attrName>
                                        </p:attrNameLst>
                                      </p:cBhvr>
                                      <p:to>
                                        <p:strVal val="visible"/>
                                      </p:to>
                                    </p:set>
                                    <p:anim calcmode="lin" valueType="num">
                                      <p:cBhvr additive="base">
                                        <p:cTn id="27" dur="500"/>
                                        <p:tgtEl>
                                          <p:spTgt spid="532">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spcAft>
                <a:spcPts val="0"/>
              </a:spcAft>
              <a:buClr>
                <a:schemeClr val="dk1"/>
              </a:buClr>
              <a:buSzPct val="25000"/>
              <a:buFont typeface="Calibri"/>
              <a:buNone/>
            </a:pPr>
            <a:r>
              <a:rPr lang="x-none" sz="3950" b="0" i="0" u="sng" strike="noStrike" cap="none">
                <a:solidFill>
                  <a:schemeClr val="dk1"/>
                </a:solidFill>
                <a:latin typeface="Calibri"/>
                <a:ea typeface="Calibri"/>
                <a:cs typeface="Calibri"/>
                <a:sym typeface="Calibri"/>
              </a:rPr>
              <a:t>חוקי ניוטון</a:t>
            </a:r>
            <a:br>
              <a:rPr lang="x-none" sz="3950" b="0" i="0" u="sng" strike="noStrike" cap="none">
                <a:solidFill>
                  <a:schemeClr val="dk1"/>
                </a:solidFill>
                <a:latin typeface="Calibri"/>
                <a:ea typeface="Calibri"/>
                <a:cs typeface="Calibri"/>
                <a:sym typeface="Calibri"/>
              </a:rPr>
            </a:br>
            <a:endParaRPr lang="x-none" sz="3950" b="0" i="0" u="sng" strike="noStrike" cap="none">
              <a:solidFill>
                <a:schemeClr val="dk1"/>
              </a:solidFill>
              <a:latin typeface="Calibri"/>
              <a:ea typeface="Calibri"/>
              <a:cs typeface="Calibri"/>
              <a:sym typeface="Calibri"/>
            </a:endParaRPr>
          </a:p>
        </p:txBody>
      </p:sp>
      <p:sp>
        <p:nvSpPr>
          <p:cNvPr id="128" name="Shape 128"/>
          <p:cNvSpPr txBox="1">
            <a:spLocks noGrp="1"/>
          </p:cNvSpPr>
          <p:nvPr>
            <p:ph type="body" idx="1"/>
          </p:nvPr>
        </p:nvSpPr>
        <p:spPr>
          <a:xfrm>
            <a:off x="457200" y="765175"/>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spcAft>
                <a:spcPts val="0"/>
              </a:spcAft>
              <a:buClr>
                <a:schemeClr val="dk1"/>
              </a:buClr>
              <a:buSzPct val="70370"/>
              <a:buFont typeface="Arial"/>
              <a:buChar char="●"/>
            </a:pPr>
            <a:r>
              <a:rPr lang="x-none" sz="2700" b="0" i="0" u="sng" strike="noStrike" cap="none">
                <a:solidFill>
                  <a:schemeClr val="dk1"/>
                </a:solidFill>
                <a:latin typeface="Calibri"/>
                <a:ea typeface="Calibri"/>
                <a:cs typeface="Calibri"/>
                <a:sym typeface="Calibri"/>
              </a:rPr>
              <a:t>החוק הראשון של ניוטון</a:t>
            </a:r>
            <a:r>
              <a:rPr lang="x-none" sz="2700" b="0" i="0" u="none" strike="noStrike" cap="none">
                <a:solidFill>
                  <a:schemeClr val="dk1"/>
                </a:solidFill>
                <a:latin typeface="Calibri"/>
                <a:ea typeface="Calibri"/>
                <a:cs typeface="Calibri"/>
                <a:sym typeface="Calibri"/>
              </a:rPr>
              <a:t>- (חוק ההתמדה).</a:t>
            </a:r>
          </a:p>
          <a:p>
            <a:pPr marL="342900" marR="0" lvl="0" indent="-342900" algn="r" rtl="1">
              <a:spcBef>
                <a:spcPts val="640"/>
              </a:spcBef>
              <a:spcAft>
                <a:spcPts val="0"/>
              </a:spcAft>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(מסתמך על הפרק של כוחות ותנועה ח')</a:t>
            </a:r>
            <a:br>
              <a:rPr lang="x-none" sz="2700" b="0" i="0" u="none" strike="noStrike" cap="none">
                <a:solidFill>
                  <a:schemeClr val="dk1"/>
                </a:solidFill>
                <a:latin typeface="Calibri"/>
                <a:ea typeface="Calibri"/>
                <a:cs typeface="Calibri"/>
                <a:sym typeface="Calibri"/>
              </a:rPr>
            </a:br>
            <a:r>
              <a:rPr lang="x-none" sz="2700" b="0" i="0" u="none" strike="noStrike" cap="none">
                <a:solidFill>
                  <a:schemeClr val="dk1"/>
                </a:solidFill>
                <a:latin typeface="Calibri"/>
                <a:ea typeface="Calibri"/>
                <a:cs typeface="Calibri"/>
                <a:sym typeface="Calibri"/>
              </a:rPr>
              <a:t>ניסוח החוק- גוף ינוע במהירות קבועה וללא שינוי כיוון או שיעמוד ללא תנועה אם שקול הכוחות שווה אפס. כלומר אם מפעילים על גוף כוחות שווים לשני הכיוונים הגוף יעמוד במקום או שינוע במהירות קבועה.</a:t>
            </a:r>
          </a:p>
          <a:p>
            <a:pPr marL="342900" marR="0" lvl="0" indent="-34290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spcAft>
                <a:spcPts val="0"/>
              </a:spcAft>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לבקש מהכיתה דוגמאות למצב זה:</a:t>
            </a:r>
          </a:p>
          <a:p>
            <a:pPr marL="342900" marR="0" lvl="0" indent="-342900" algn="r" rtl="1">
              <a:spcBef>
                <a:spcPts val="640"/>
              </a:spcBef>
              <a:spcAft>
                <a:spcPts val="0"/>
              </a:spcAft>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דוגמאות: דיסקית שנעה לאחר שדוחפים אותה על שולחן אוויר.</a:t>
            </a:r>
          </a:p>
          <a:p>
            <a:pPr marL="342900" marR="0" lvl="0" indent="-342900" algn="r" rtl="1">
              <a:spcBef>
                <a:spcPts val="640"/>
              </a:spcBef>
              <a:spcAft>
                <a:spcPts val="0"/>
              </a:spcAft>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אנימציה: </a:t>
            </a:r>
            <a:r>
              <a:rPr lang="x-none" sz="2700" b="0" i="0" u="sng" strike="noStrike" cap="none">
                <a:solidFill>
                  <a:schemeClr val="hlink"/>
                </a:solidFill>
                <a:latin typeface="Calibri"/>
                <a:ea typeface="Calibri"/>
                <a:cs typeface="Calibri"/>
                <a:sym typeface="Calibri"/>
                <a:hlinkClick r:id="rId3"/>
              </a:rPr>
              <a:t>אסטרונאוט זורק אבן בחלל</a:t>
            </a:r>
            <a:r>
              <a:rPr lang="x-none" sz="2700" b="0" i="0" u="sng" strike="noStrike" cap="none">
                <a:solidFill>
                  <a:schemeClr val="hlink"/>
                </a:solidFill>
                <a:latin typeface="Calibri"/>
                <a:ea typeface="Calibri"/>
                <a:cs typeface="Calibri"/>
                <a:sym typeface="Calibri"/>
                <a:hlinkClick r:id="rId3"/>
              </a:rPr>
              <a:t/>
            </a:r>
            <a:br>
              <a:rPr lang="x-none" sz="2700" b="0" i="0" u="sng" strike="noStrike" cap="none">
                <a:solidFill>
                  <a:schemeClr val="hlink"/>
                </a:solidFill>
                <a:latin typeface="Calibri"/>
                <a:ea typeface="Calibri"/>
                <a:cs typeface="Calibri"/>
                <a:sym typeface="Calibri"/>
                <a:hlinkClick r:id="rId3"/>
              </a:rPr>
            </a:br>
            <a:endParaRPr lang="x-none" sz="2700" b="0" i="0" u="sng" strike="noStrike" cap="none">
              <a:solidFill>
                <a:schemeClr val="hlink"/>
              </a:solidFill>
              <a:latin typeface="Calibri"/>
              <a:ea typeface="Calibri"/>
              <a:cs typeface="Calibri"/>
              <a:sym typeface="Calibri"/>
              <a:hlinkClick r:id="rId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500"/>
                                        <p:tgtEl>
                                          <p:spTgt spid="12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 calcmode="lin" valueType="num">
                                      <p:cBhvr additive="base">
                                        <p:cTn id="12" dur="500"/>
                                        <p:tgtEl>
                                          <p:spTgt spid="12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 calcmode="lin" valueType="num">
                                      <p:cBhvr additive="base">
                                        <p:cTn id="17" dur="500"/>
                                        <p:tgtEl>
                                          <p:spTgt spid="12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 calcmode="lin" valueType="num">
                                      <p:cBhvr additive="base">
                                        <p:cTn id="22" dur="500"/>
                                        <p:tgtEl>
                                          <p:spTgt spid="12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28">
                                            <p:txEl>
                                              <p:pRg st="4" end="4"/>
                                            </p:txEl>
                                          </p:spTgt>
                                        </p:tgtEl>
                                        <p:attrNameLst>
                                          <p:attrName>style.visibility</p:attrName>
                                        </p:attrNameLst>
                                      </p:cBhvr>
                                      <p:to>
                                        <p:strVal val="visible"/>
                                      </p:to>
                                    </p:set>
                                    <p:anim calcmode="lin" valueType="num">
                                      <p:cBhvr additive="base">
                                        <p:cTn id="27" dur="500"/>
                                        <p:tgtEl>
                                          <p:spTgt spid="12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28">
                                            <p:txEl>
                                              <p:pRg st="5" end="5"/>
                                            </p:txEl>
                                          </p:spTgt>
                                        </p:tgtEl>
                                        <p:attrNameLst>
                                          <p:attrName>style.visibility</p:attrName>
                                        </p:attrNameLst>
                                      </p:cBhvr>
                                      <p:to>
                                        <p:strVal val="visible"/>
                                      </p:to>
                                    </p:set>
                                    <p:anim calcmode="lin" valueType="num">
                                      <p:cBhvr additive="base">
                                        <p:cTn id="32" dur="500"/>
                                        <p:tgtEl>
                                          <p:spTgt spid="128">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כיצד מודדים משקל של גופים.</a:t>
            </a:r>
          </a:p>
        </p:txBody>
      </p:sp>
      <p:sp>
        <p:nvSpPr>
          <p:cNvPr id="538" name="Shape 538"/>
          <p:cNvSpPr txBox="1">
            <a:spLocks noGrp="1"/>
          </p:cNvSpPr>
          <p:nvPr>
            <p:ph type="body" idx="1"/>
          </p:nvPr>
        </p:nvSpPr>
        <p:spPr>
          <a:xfrm>
            <a:off x="-30163" y="1165225"/>
            <a:ext cx="8686800" cy="4525963"/>
          </a:xfrm>
          <a:prstGeom prst="rect">
            <a:avLst/>
          </a:prstGeom>
          <a:noFill/>
          <a:ln>
            <a:noFill/>
          </a:ln>
        </p:spPr>
        <p:txBody>
          <a:bodyPr lIns="91425" tIns="45700" rIns="91425" bIns="45700" anchor="t" anchorCtr="0">
            <a:noAutofit/>
          </a:bodyPr>
          <a:lstStyle/>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לרשותך קפיץ עם משקולות בגדלים שונים.</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תלה את המשקולת על הקפיץ ומדוד בעזרת סרגל את התארכות הקפיץ.</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רשום את הנתונים בטבלה:</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מה המסקנה מהמדידות שעשית?</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תשובה: ככל שהמסה יותר גדולה הקפיץ מתארך יותר, לכן מידת התארכות הקפיץ היא מדד למשקל הגוף. מד המשקל הוא למעשה קפיץ, שמידת ההתארכות שלו קובעת את משקל הגוף. מד המשקל הוא בעצם גם מד כוח. אם נמתח אותו ביד נוכל לדעת איזה כוח הפעלנו על מד הכוח.</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אפשר להיעזר באנימציה הבאה:</a:t>
            </a:r>
          </a:p>
          <a:p>
            <a:pPr marL="0" marR="0" lvl="0" indent="0" algn="r" rtl="1">
              <a:spcBef>
                <a:spcPts val="560"/>
              </a:spcBef>
              <a:buClr>
                <a:schemeClr val="dk1"/>
              </a:buClr>
              <a:buSzPct val="25000"/>
              <a:buFont typeface="Calibri"/>
              <a:buNone/>
            </a:pPr>
            <a:r>
              <a:rPr lang="x-none" sz="2600" b="0" i="0" u="none" strike="noStrike" cap="none">
                <a:solidFill>
                  <a:schemeClr val="dk1"/>
                </a:solidFill>
                <a:latin typeface="Calibri"/>
                <a:ea typeface="Calibri"/>
                <a:cs typeface="Calibri"/>
                <a:sym typeface="Calibri"/>
              </a:rPr>
              <a:t>  </a:t>
            </a:r>
            <a:r>
              <a:rPr lang="x-none" sz="2600" b="0" i="0" u="sng" strike="noStrike" cap="none">
                <a:solidFill>
                  <a:schemeClr val="hlink"/>
                </a:solidFill>
                <a:latin typeface="Calibri"/>
                <a:ea typeface="Calibri"/>
                <a:cs typeface="Calibri"/>
                <a:sym typeface="Calibri"/>
                <a:hlinkClick r:id="rId3"/>
              </a:rPr>
              <a:t>תלה את המשקולות, גרור את הסרגל ומדוד את ההתארכות</a:t>
            </a:r>
          </a:p>
        </p:txBody>
      </p:sp>
      <p:graphicFrame>
        <p:nvGraphicFramePr>
          <p:cNvPr id="539" name="Shape 539"/>
          <p:cNvGraphicFramePr/>
          <p:nvPr/>
        </p:nvGraphicFramePr>
        <p:xfrm>
          <a:off x="444500" y="1916832"/>
          <a:ext cx="3000000" cy="3000000"/>
        </p:xfrm>
        <a:graphic>
          <a:graphicData uri="http://schemas.openxmlformats.org/drawingml/2006/table">
            <a:tbl>
              <a:tblPr firstRow="1" bandRow="1">
                <a:noFill/>
                <a:tableStyleId>{74784B0D-A30E-467D-8890-21F3FE8CAA0F}</a:tableStyleId>
              </a:tblPr>
              <a:tblGrid>
                <a:gridCol w="1722550"/>
                <a:gridCol w="2404950"/>
              </a:tblGrid>
              <a:tr h="371475">
                <a:tc>
                  <a:txBody>
                    <a:bodyPr/>
                    <a:lstStyle/>
                    <a:p>
                      <a:pPr lvl="0" rtl="1">
                        <a:spcBef>
                          <a:spcPts val="0"/>
                        </a:spcBef>
                        <a:buSzPct val="25000"/>
                        <a:buNone/>
                      </a:pPr>
                      <a:r>
                        <a:rPr lang="x-none" sz="1800"/>
                        <a:t>מסת המשקולות</a:t>
                      </a:r>
                    </a:p>
                  </a:txBody>
                  <a:tcPr marL="91450" marR="91450" marT="45800" marB="45800"/>
                </a:tc>
                <a:tc>
                  <a:txBody>
                    <a:bodyPr/>
                    <a:lstStyle/>
                    <a:p>
                      <a:pPr lvl="0" rtl="1">
                        <a:spcBef>
                          <a:spcPts val="0"/>
                        </a:spcBef>
                        <a:buSzPct val="25000"/>
                        <a:buNone/>
                      </a:pPr>
                      <a:r>
                        <a:rPr lang="x-none" sz="1800"/>
                        <a:t>התארכות הקפיץ</a:t>
                      </a:r>
                    </a:p>
                  </a:txBody>
                  <a:tcPr marL="91450" marR="91450" marT="45800" marB="45800"/>
                </a:tc>
              </a:tr>
              <a:tr h="371475">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8">
                                            <p:txEl>
                                              <p:pRg st="0" end="0"/>
                                            </p:txEl>
                                          </p:spTgt>
                                        </p:tgtEl>
                                        <p:attrNameLst>
                                          <p:attrName>style.visibility</p:attrName>
                                        </p:attrNameLst>
                                      </p:cBhvr>
                                      <p:to>
                                        <p:strVal val="visible"/>
                                      </p:to>
                                    </p:set>
                                    <p:anim calcmode="lin" valueType="num">
                                      <p:cBhvr additive="base">
                                        <p:cTn id="7" dur="500"/>
                                        <p:tgtEl>
                                          <p:spTgt spid="53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38">
                                            <p:txEl>
                                              <p:pRg st="1" end="1"/>
                                            </p:txEl>
                                          </p:spTgt>
                                        </p:tgtEl>
                                        <p:attrNameLst>
                                          <p:attrName>style.visibility</p:attrName>
                                        </p:attrNameLst>
                                      </p:cBhvr>
                                      <p:to>
                                        <p:strVal val="visible"/>
                                      </p:to>
                                    </p:set>
                                    <p:anim calcmode="lin" valueType="num">
                                      <p:cBhvr additive="base">
                                        <p:cTn id="12" dur="500"/>
                                        <p:tgtEl>
                                          <p:spTgt spid="53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38">
                                            <p:txEl>
                                              <p:pRg st="2" end="2"/>
                                            </p:txEl>
                                          </p:spTgt>
                                        </p:tgtEl>
                                        <p:attrNameLst>
                                          <p:attrName>style.visibility</p:attrName>
                                        </p:attrNameLst>
                                      </p:cBhvr>
                                      <p:to>
                                        <p:strVal val="visible"/>
                                      </p:to>
                                    </p:set>
                                    <p:anim calcmode="lin" valueType="num">
                                      <p:cBhvr additive="base">
                                        <p:cTn id="17" dur="500"/>
                                        <p:tgtEl>
                                          <p:spTgt spid="53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38">
                                            <p:txEl>
                                              <p:pRg st="3" end="3"/>
                                            </p:txEl>
                                          </p:spTgt>
                                        </p:tgtEl>
                                        <p:attrNameLst>
                                          <p:attrName>style.visibility</p:attrName>
                                        </p:attrNameLst>
                                      </p:cBhvr>
                                      <p:to>
                                        <p:strVal val="visible"/>
                                      </p:to>
                                    </p:set>
                                    <p:anim calcmode="lin" valueType="num">
                                      <p:cBhvr additive="base">
                                        <p:cTn id="22" dur="500"/>
                                        <p:tgtEl>
                                          <p:spTgt spid="53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38">
                                            <p:txEl>
                                              <p:pRg st="4" end="4"/>
                                            </p:txEl>
                                          </p:spTgt>
                                        </p:tgtEl>
                                        <p:attrNameLst>
                                          <p:attrName>style.visibility</p:attrName>
                                        </p:attrNameLst>
                                      </p:cBhvr>
                                      <p:to>
                                        <p:strVal val="visible"/>
                                      </p:to>
                                    </p:set>
                                    <p:anim calcmode="lin" valueType="num">
                                      <p:cBhvr additive="base">
                                        <p:cTn id="27" dur="500"/>
                                        <p:tgtEl>
                                          <p:spTgt spid="53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38">
                                            <p:txEl>
                                              <p:pRg st="5" end="5"/>
                                            </p:txEl>
                                          </p:spTgt>
                                        </p:tgtEl>
                                        <p:attrNameLst>
                                          <p:attrName>style.visibility</p:attrName>
                                        </p:attrNameLst>
                                      </p:cBhvr>
                                      <p:to>
                                        <p:strVal val="visible"/>
                                      </p:to>
                                    </p:set>
                                    <p:anim calcmode="lin" valueType="num">
                                      <p:cBhvr additive="base">
                                        <p:cTn id="32" dur="500"/>
                                        <p:tgtEl>
                                          <p:spTgt spid="538">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38">
                                            <p:txEl>
                                              <p:pRg st="6" end="6"/>
                                            </p:txEl>
                                          </p:spTgt>
                                        </p:tgtEl>
                                        <p:attrNameLst>
                                          <p:attrName>style.visibility</p:attrName>
                                        </p:attrNameLst>
                                      </p:cBhvr>
                                      <p:to>
                                        <p:strVal val="visible"/>
                                      </p:to>
                                    </p:set>
                                    <p:anim calcmode="lin" valueType="num">
                                      <p:cBhvr additive="base">
                                        <p:cTn id="37" dur="500"/>
                                        <p:tgtEl>
                                          <p:spTgt spid="538">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539"/>
                                        </p:tgtEl>
                                        <p:attrNameLst>
                                          <p:attrName>style.visibility</p:attrName>
                                        </p:attrNameLst>
                                      </p:cBhvr>
                                      <p:to>
                                        <p:strVal val="visible"/>
                                      </p:to>
                                    </p:set>
                                    <p:anim calcmode="lin" valueType="num">
                                      <p:cBhvr additive="base">
                                        <p:cTn id="42" dur="500"/>
                                        <p:tgtEl>
                                          <p:spTgt spid="5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יחידות של כוח</a:t>
            </a:r>
          </a:p>
        </p:txBody>
      </p:sp>
      <p:sp>
        <p:nvSpPr>
          <p:cNvPr id="545" name="Shape 545"/>
          <p:cNvSpPr txBox="1">
            <a:spLocks noGrp="1"/>
          </p:cNvSpPr>
          <p:nvPr>
            <p:ph type="body" idx="1"/>
          </p:nvPr>
        </p:nvSpPr>
        <p:spPr>
          <a:xfrm>
            <a:off x="457200" y="1165225"/>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את יחידות הכוח הגדירו כך: גוף שמסתו 100 גרם נמשך ע"י הארץ בכוח של 1 </a:t>
            </a:r>
            <a:r>
              <a:rPr lang="x-none" sz="2950" b="1" i="0" u="sng" strike="noStrike" cap="none">
                <a:solidFill>
                  <a:schemeClr val="dk1"/>
                </a:solidFill>
                <a:latin typeface="Calibri"/>
                <a:ea typeface="Calibri"/>
                <a:cs typeface="Calibri"/>
                <a:sym typeface="Calibri"/>
              </a:rPr>
              <a:t>ניוטון</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ראינו שאפשר למדוד את הכוח ע"י מדידת מידת ההתארכות של קפיץ. למשל באנימציה רואים שאם תולים משקולת של 100 גרם, מד הכוח מתארך ב-2.5 ס"מ. ולכן אפשר לסמן קווים ברווחים של 2.5 ס'מ וכל קו מציין יחידה כוח. </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היחידות של הכוח נקראות ניוטון על שם אייזיק ניוטון שחקר את כוח הכבידה.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על הסקאלה של מד הכוח נרשמו מספרים שמציינים את הכוח ביחידות ניוטון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5">
                                            <p:txEl>
                                              <p:pRg st="0" end="0"/>
                                            </p:txEl>
                                          </p:spTgt>
                                        </p:tgtEl>
                                        <p:attrNameLst>
                                          <p:attrName>style.visibility</p:attrName>
                                        </p:attrNameLst>
                                      </p:cBhvr>
                                      <p:to>
                                        <p:strVal val="visible"/>
                                      </p:to>
                                    </p:set>
                                    <p:anim calcmode="lin" valueType="num">
                                      <p:cBhvr additive="base">
                                        <p:cTn id="7" dur="500"/>
                                        <p:tgtEl>
                                          <p:spTgt spid="54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45">
                                            <p:txEl>
                                              <p:pRg st="1" end="1"/>
                                            </p:txEl>
                                          </p:spTgt>
                                        </p:tgtEl>
                                        <p:attrNameLst>
                                          <p:attrName>style.visibility</p:attrName>
                                        </p:attrNameLst>
                                      </p:cBhvr>
                                      <p:to>
                                        <p:strVal val="visible"/>
                                      </p:to>
                                    </p:set>
                                    <p:anim calcmode="lin" valueType="num">
                                      <p:cBhvr additive="base">
                                        <p:cTn id="12" dur="500"/>
                                        <p:tgtEl>
                                          <p:spTgt spid="54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45">
                                            <p:txEl>
                                              <p:pRg st="2" end="2"/>
                                            </p:txEl>
                                          </p:spTgt>
                                        </p:tgtEl>
                                        <p:attrNameLst>
                                          <p:attrName>style.visibility</p:attrName>
                                        </p:attrNameLst>
                                      </p:cBhvr>
                                      <p:to>
                                        <p:strVal val="visible"/>
                                      </p:to>
                                    </p:set>
                                    <p:anim calcmode="lin" valueType="num">
                                      <p:cBhvr additive="base">
                                        <p:cTn id="17" dur="500"/>
                                        <p:tgtEl>
                                          <p:spTgt spid="54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45">
                                            <p:txEl>
                                              <p:pRg st="3" end="3"/>
                                            </p:txEl>
                                          </p:spTgt>
                                        </p:tgtEl>
                                        <p:attrNameLst>
                                          <p:attrName>style.visibility</p:attrName>
                                        </p:attrNameLst>
                                      </p:cBhvr>
                                      <p:to>
                                        <p:strVal val="visible"/>
                                      </p:to>
                                    </p:set>
                                    <p:anim calcmode="lin" valueType="num">
                                      <p:cBhvr additive="base">
                                        <p:cTn id="22" dur="500"/>
                                        <p:tgtEl>
                                          <p:spTgt spid="545">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פעילות לכיתה- הכנת מד כוח.</a:t>
            </a:r>
          </a:p>
        </p:txBody>
      </p:sp>
      <p:sp>
        <p:nvSpPr>
          <p:cNvPr id="551" name="Shape 55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הציוד הדרוש: קפיץ ,משקולות של 100 גרם, סרגל, לוח קרטון וטושים.</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חותכים את הקרטון שיהיה באורך של הקפיץ המתוח. מחברים את קצהו העליון של הקפיץ לקרטון בעזרת חוט ברזל.</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מסמנים 0 בטוש על הקרטון את הקצה התחתון. לאחר מכן תולים משקולת של 100 גרם ומסמנים ליד הקצה התחתון של הקפיץ את ספרה 1. בהמשך תולים משקולת של 200 גרם ומסנים 2 וכן הלאה. ומקבלים מד כוח .</a:t>
            </a:r>
            <a:br>
              <a:rPr lang="x-none" sz="2950" b="0" i="0" u="none" strike="noStrike" cap="none">
                <a:solidFill>
                  <a:schemeClr val="dk1"/>
                </a:solidFill>
                <a:latin typeface="Calibri"/>
                <a:ea typeface="Calibri"/>
                <a:cs typeface="Calibri"/>
                <a:sym typeface="Calibri"/>
              </a:rPr>
            </a:br>
            <a:endParaRPr lang="x-none" sz="295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1">
                                            <p:txEl>
                                              <p:pRg st="0" end="0"/>
                                            </p:txEl>
                                          </p:spTgt>
                                        </p:tgtEl>
                                        <p:attrNameLst>
                                          <p:attrName>style.visibility</p:attrName>
                                        </p:attrNameLst>
                                      </p:cBhvr>
                                      <p:to>
                                        <p:strVal val="visible"/>
                                      </p:to>
                                    </p:set>
                                    <p:anim calcmode="lin" valueType="num">
                                      <p:cBhvr additive="base">
                                        <p:cTn id="7" dur="500"/>
                                        <p:tgtEl>
                                          <p:spTgt spid="55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51">
                                            <p:txEl>
                                              <p:pRg st="1" end="1"/>
                                            </p:txEl>
                                          </p:spTgt>
                                        </p:tgtEl>
                                        <p:attrNameLst>
                                          <p:attrName>style.visibility</p:attrName>
                                        </p:attrNameLst>
                                      </p:cBhvr>
                                      <p:to>
                                        <p:strVal val="visible"/>
                                      </p:to>
                                    </p:set>
                                    <p:anim calcmode="lin" valueType="num">
                                      <p:cBhvr additive="base">
                                        <p:cTn id="12" dur="500"/>
                                        <p:tgtEl>
                                          <p:spTgt spid="55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51">
                                            <p:txEl>
                                              <p:pRg st="2" end="2"/>
                                            </p:txEl>
                                          </p:spTgt>
                                        </p:tgtEl>
                                        <p:attrNameLst>
                                          <p:attrName>style.visibility</p:attrName>
                                        </p:attrNameLst>
                                      </p:cBhvr>
                                      <p:to>
                                        <p:strVal val="visible"/>
                                      </p:to>
                                    </p:set>
                                    <p:anim calcmode="lin" valueType="num">
                                      <p:cBhvr additive="base">
                                        <p:cTn id="17" dur="500"/>
                                        <p:tgtEl>
                                          <p:spTgt spid="55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51">
                                            <p:txEl>
                                              <p:pRg st="3" end="3"/>
                                            </p:txEl>
                                          </p:spTgt>
                                        </p:tgtEl>
                                        <p:attrNameLst>
                                          <p:attrName>style.visibility</p:attrName>
                                        </p:attrNameLst>
                                      </p:cBhvr>
                                      <p:to>
                                        <p:strVal val="visible"/>
                                      </p:to>
                                    </p:set>
                                    <p:anim calcmode="lin" valueType="num">
                                      <p:cBhvr additive="base">
                                        <p:cTn id="22" dur="500"/>
                                        <p:tgtEl>
                                          <p:spTgt spid="551">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457200" y="274637"/>
            <a:ext cx="8229600" cy="922337"/>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דוגמאות למשקל נמדד</a:t>
            </a:r>
          </a:p>
        </p:txBody>
      </p:sp>
      <p:sp>
        <p:nvSpPr>
          <p:cNvPr id="557" name="Shape 557"/>
          <p:cNvSpPr txBox="1">
            <a:spLocks noGrp="1"/>
          </p:cNvSpPr>
          <p:nvPr>
            <p:ph type="body" idx="1"/>
          </p:nvPr>
        </p:nvSpPr>
        <p:spPr>
          <a:xfrm>
            <a:off x="0" y="1125537"/>
            <a:ext cx="8697913" cy="4568825"/>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נתלה תפוח אדמה,פלסטלינה ושעווה, כל אחד בנפרד על מד כוח רגיש לתוך מים ונראה את השינוי במשקל.</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עמדו על מאזני משקל של אדם וחברך ירים אותך מעט למעלה. עומדים מתחת למשקוף ולוחצים על המשקוף כלפי מעלה ורואים איך המשקל גדל.</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הדגמה- ממלאים בקבוק במים ובתחתיתו חור. המשקל של המים יוצר לחץ שגורם לזרימת בחור.</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שערו מה יקרה כאשר  נפיל את הבקבוק?</a:t>
            </a:r>
          </a:p>
          <a:p>
            <a:pPr marL="342900" marR="0" lvl="0" indent="-342900" algn="r" rtl="1">
              <a:spcBef>
                <a:spcPts val="640"/>
              </a:spcBef>
              <a:buClr>
                <a:schemeClr val="dk1"/>
              </a:buClr>
              <a:buSzPct val="63333"/>
              <a:buFont typeface="Arial"/>
              <a:buChar char="●"/>
            </a:pPr>
            <a:r>
              <a:rPr lang="x-none" sz="2950" b="0" i="0" u="none" strike="noStrike" cap="none">
                <a:solidFill>
                  <a:srgbClr val="FF3300"/>
                </a:solidFill>
                <a:latin typeface="Calibri"/>
                <a:ea typeface="Calibri"/>
                <a:cs typeface="Calibri"/>
                <a:sym typeface="Calibri"/>
              </a:rPr>
              <a:t>תשובה: הזרימה תפסק מכיוון שבנפילה חופשית המשקל הנמדד מתאפס, לכן לחץ המים מתאפס ולכן אין זרימה.</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107950" y="-242887"/>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600" b="0" i="0" u="none" strike="noStrike" cap="none">
                <a:solidFill>
                  <a:schemeClr val="dk1"/>
                </a:solidFill>
                <a:latin typeface="Calibri"/>
                <a:ea typeface="Calibri"/>
                <a:cs typeface="Calibri"/>
                <a:sym typeface="Calibri"/>
              </a:rPr>
              <a:t>המשקל הכבידתי בגרמי שמים שונים</a:t>
            </a:r>
          </a:p>
        </p:txBody>
      </p:sp>
      <p:sp>
        <p:nvSpPr>
          <p:cNvPr id="563" name="Shape 563"/>
          <p:cNvSpPr txBox="1">
            <a:spLocks noGrp="1"/>
          </p:cNvSpPr>
          <p:nvPr>
            <p:ph type="body" idx="1"/>
          </p:nvPr>
        </p:nvSpPr>
        <p:spPr>
          <a:xfrm>
            <a:off x="179388" y="620712"/>
            <a:ext cx="8964612"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המשקל הכבידתי נקבע ע"י מסת הכוכב וצפיפות החומר שלו. המשקל הכבידתי של גוף מסויים משתנה מכוכב אחד לשני כפי שניתן לראות באנימציה הבאה: </a:t>
            </a:r>
            <a:r>
              <a:rPr lang="x-none" sz="2950" b="0" i="0" u="sng" strike="noStrike" cap="none">
                <a:solidFill>
                  <a:schemeClr val="hlink"/>
                </a:solidFill>
                <a:latin typeface="Calibri"/>
                <a:ea typeface="Calibri"/>
                <a:cs typeface="Calibri"/>
                <a:sym typeface="Calibri"/>
                <a:hlinkClick r:id="rId3"/>
              </a:rPr>
              <a:t>המשקל על כוכבים שונים</a:t>
            </a:r>
            <a:r>
              <a:rPr lang="x-none" sz="2950" b="0" i="0" u="none" strike="noStrike" cap="none">
                <a:solidFill>
                  <a:schemeClr val="dk1"/>
                </a:solidFill>
                <a:latin typeface="Calibri"/>
                <a:ea typeface="Calibri"/>
                <a:cs typeface="Calibri"/>
                <a:sym typeface="Calibri"/>
              </a:rPr>
              <a:t>.</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הכנס לאנימציה ובדוק בעזרתה את התארכות הקפיץ ואת המשקל הכבידתי בכוכבים השונים.</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(תזכורות- המשקל הכבידתי הוא הכוח שגרם השמים מפעיל על הגוף).</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ראינו באנימציה שהמשקל של גוף שיעבור מהארץ יקטן פי-6.( ההתארכות קטנה פי-6)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63">
                                            <p:txEl>
                                              <p:pRg st="0" end="0"/>
                                            </p:txEl>
                                          </p:spTgt>
                                        </p:tgtEl>
                                        <p:attrNameLst>
                                          <p:attrName>style.visibility</p:attrName>
                                        </p:attrNameLst>
                                      </p:cBhvr>
                                      <p:to>
                                        <p:strVal val="visible"/>
                                      </p:to>
                                    </p:set>
                                    <p:anim calcmode="lin" valueType="num">
                                      <p:cBhvr additive="base">
                                        <p:cTn id="7" dur="500"/>
                                        <p:tgtEl>
                                          <p:spTgt spid="56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63">
                                            <p:txEl>
                                              <p:pRg st="1" end="1"/>
                                            </p:txEl>
                                          </p:spTgt>
                                        </p:tgtEl>
                                        <p:attrNameLst>
                                          <p:attrName>style.visibility</p:attrName>
                                        </p:attrNameLst>
                                      </p:cBhvr>
                                      <p:to>
                                        <p:strVal val="visible"/>
                                      </p:to>
                                    </p:set>
                                    <p:anim calcmode="lin" valueType="num">
                                      <p:cBhvr additive="base">
                                        <p:cTn id="12" dur="500"/>
                                        <p:tgtEl>
                                          <p:spTgt spid="56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63">
                                            <p:txEl>
                                              <p:pRg st="2" end="2"/>
                                            </p:txEl>
                                          </p:spTgt>
                                        </p:tgtEl>
                                        <p:attrNameLst>
                                          <p:attrName>style.visibility</p:attrName>
                                        </p:attrNameLst>
                                      </p:cBhvr>
                                      <p:to>
                                        <p:strVal val="visible"/>
                                      </p:to>
                                    </p:set>
                                    <p:anim calcmode="lin" valueType="num">
                                      <p:cBhvr additive="base">
                                        <p:cTn id="17" dur="500"/>
                                        <p:tgtEl>
                                          <p:spTgt spid="56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63">
                                            <p:txEl>
                                              <p:pRg st="3" end="3"/>
                                            </p:txEl>
                                          </p:spTgt>
                                        </p:tgtEl>
                                        <p:attrNameLst>
                                          <p:attrName>style.visibility</p:attrName>
                                        </p:attrNameLst>
                                      </p:cBhvr>
                                      <p:to>
                                        <p:strVal val="visible"/>
                                      </p:to>
                                    </p:set>
                                    <p:anim calcmode="lin" valueType="num">
                                      <p:cBhvr additive="base">
                                        <p:cTn id="22" dur="500"/>
                                        <p:tgtEl>
                                          <p:spTgt spid="563">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250825" y="-38735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המשקל של גופים במים ובירח</a:t>
            </a:r>
          </a:p>
        </p:txBody>
      </p:sp>
      <p:sp>
        <p:nvSpPr>
          <p:cNvPr id="569" name="Shape 569"/>
          <p:cNvSpPr txBox="1">
            <a:spLocks noGrp="1"/>
          </p:cNvSpPr>
          <p:nvPr>
            <p:ph type="body" idx="1"/>
          </p:nvPr>
        </p:nvSpPr>
        <p:spPr>
          <a:xfrm>
            <a:off x="755650" y="47625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ראינו באנימציה שמשקלם של גופם על הירח קטן פי-6 ביחס לארץ. </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נסה ליצור בעזרת פלסטלינה גוף שאם מכניסים אותו למים משקלו הנמדד יקטן פי- 6.</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רמז: המשקל הנמדד של גופים בתוך המים נקבע על מסת הגוף </a:t>
            </a:r>
            <a:r>
              <a:rPr lang="x-none" sz="2700" b="1" i="0" u="none" strike="noStrike" cap="none">
                <a:solidFill>
                  <a:schemeClr val="dk1"/>
                </a:solidFill>
                <a:latin typeface="Calibri"/>
                <a:ea typeface="Calibri"/>
                <a:cs typeface="Calibri"/>
                <a:sym typeface="Calibri"/>
              </a:rPr>
              <a:t>והנפח שלו. כיצד ניתן לשנות את הנפח בלי לשנות את כמות החומר.</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פתרון- יוצרים כדור פלסטלינה חלול כך שנפחו גדול יותר.</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פיסת מידע: בכדי לאמן את האסטרונאוטים לנחיתה על הירח הכניסו אותם למיכל מים עם בגד חלול כך שיחושו את הכבידה על הירח.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69">
                                            <p:txEl>
                                              <p:pRg st="0" end="0"/>
                                            </p:txEl>
                                          </p:spTgt>
                                        </p:tgtEl>
                                        <p:attrNameLst>
                                          <p:attrName>style.visibility</p:attrName>
                                        </p:attrNameLst>
                                      </p:cBhvr>
                                      <p:to>
                                        <p:strVal val="visible"/>
                                      </p:to>
                                    </p:set>
                                    <p:anim calcmode="lin" valueType="num">
                                      <p:cBhvr additive="base">
                                        <p:cTn id="7" dur="500"/>
                                        <p:tgtEl>
                                          <p:spTgt spid="56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69">
                                            <p:txEl>
                                              <p:pRg st="1" end="1"/>
                                            </p:txEl>
                                          </p:spTgt>
                                        </p:tgtEl>
                                        <p:attrNameLst>
                                          <p:attrName>style.visibility</p:attrName>
                                        </p:attrNameLst>
                                      </p:cBhvr>
                                      <p:to>
                                        <p:strVal val="visible"/>
                                      </p:to>
                                    </p:set>
                                    <p:anim calcmode="lin" valueType="num">
                                      <p:cBhvr additive="base">
                                        <p:cTn id="12" dur="500"/>
                                        <p:tgtEl>
                                          <p:spTgt spid="56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69">
                                            <p:txEl>
                                              <p:pRg st="2" end="2"/>
                                            </p:txEl>
                                          </p:spTgt>
                                        </p:tgtEl>
                                        <p:attrNameLst>
                                          <p:attrName>style.visibility</p:attrName>
                                        </p:attrNameLst>
                                      </p:cBhvr>
                                      <p:to>
                                        <p:strVal val="visible"/>
                                      </p:to>
                                    </p:set>
                                    <p:anim calcmode="lin" valueType="num">
                                      <p:cBhvr additive="base">
                                        <p:cTn id="17" dur="500"/>
                                        <p:tgtEl>
                                          <p:spTgt spid="56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69">
                                            <p:txEl>
                                              <p:pRg st="3" end="3"/>
                                            </p:txEl>
                                          </p:spTgt>
                                        </p:tgtEl>
                                        <p:attrNameLst>
                                          <p:attrName>style.visibility</p:attrName>
                                        </p:attrNameLst>
                                      </p:cBhvr>
                                      <p:to>
                                        <p:strVal val="visible"/>
                                      </p:to>
                                    </p:set>
                                    <p:anim calcmode="lin" valueType="num">
                                      <p:cBhvr additive="base">
                                        <p:cTn id="22" dur="500"/>
                                        <p:tgtEl>
                                          <p:spTgt spid="569">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69">
                                            <p:txEl>
                                              <p:pRg st="4" end="4"/>
                                            </p:txEl>
                                          </p:spTgt>
                                        </p:tgtEl>
                                        <p:attrNameLst>
                                          <p:attrName>style.visibility</p:attrName>
                                        </p:attrNameLst>
                                      </p:cBhvr>
                                      <p:to>
                                        <p:strVal val="visible"/>
                                      </p:to>
                                    </p:set>
                                    <p:anim calcmode="lin" valueType="num">
                                      <p:cBhvr additive="base">
                                        <p:cTn id="27" dur="500"/>
                                        <p:tgtEl>
                                          <p:spTgt spid="569">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250" b="0" i="0" u="none" strike="noStrike" cap="none">
                <a:solidFill>
                  <a:schemeClr val="dk1"/>
                </a:solidFill>
                <a:latin typeface="Calibri"/>
                <a:ea typeface="Calibri"/>
                <a:cs typeface="Calibri"/>
                <a:sym typeface="Calibri"/>
              </a:rPr>
              <a:t>מכונות בשירות האדם.</a:t>
            </a:r>
            <a:br>
              <a:rPr lang="x-none" sz="3250" b="0" i="0" u="none" strike="noStrike" cap="none">
                <a:solidFill>
                  <a:schemeClr val="dk1"/>
                </a:solidFill>
                <a:latin typeface="Calibri"/>
                <a:ea typeface="Calibri"/>
                <a:cs typeface="Calibri"/>
                <a:sym typeface="Calibri"/>
              </a:rPr>
            </a:br>
            <a:r>
              <a:rPr lang="x-none" sz="3250" b="0" i="0" u="none" strike="noStrike" cap="none">
                <a:solidFill>
                  <a:schemeClr val="dk1"/>
                </a:solidFill>
                <a:latin typeface="Calibri"/>
                <a:ea typeface="Calibri"/>
                <a:cs typeface="Calibri"/>
                <a:sym typeface="Calibri"/>
              </a:rPr>
              <a:t>1.המנוף</a:t>
            </a:r>
          </a:p>
        </p:txBody>
      </p:sp>
      <p:sp>
        <p:nvSpPr>
          <p:cNvPr id="575" name="Shape 57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rgbClr val="FF5050"/>
                </a:solidFill>
                <a:latin typeface="Calibri"/>
                <a:ea typeface="Calibri"/>
                <a:cs typeface="Calibri"/>
                <a:sym typeface="Calibri"/>
              </a:rPr>
              <a:t> האם ניסיתם לפתוח את הדלת של המקרר כאשר דוחפים את הדלת במרחק של 10 ס"מ מהצירים?</a:t>
            </a:r>
          </a:p>
          <a:p>
            <a:pPr marL="342900" marR="0" lvl="0" indent="-342900" algn="r" rtl="1">
              <a:spcBef>
                <a:spcPts val="640"/>
              </a:spcBef>
              <a:buClr>
                <a:schemeClr val="dk1"/>
              </a:buClr>
              <a:buSzPct val="59375"/>
              <a:buFont typeface="Arial"/>
              <a:buChar char="●"/>
            </a:pPr>
            <a:r>
              <a:rPr lang="x-none" sz="3200" b="0" i="0" u="none" strike="noStrike" cap="none">
                <a:solidFill>
                  <a:srgbClr val="FF5050"/>
                </a:solidFill>
                <a:latin typeface="Calibri"/>
                <a:ea typeface="Calibri"/>
                <a:cs typeface="Calibri"/>
                <a:sym typeface="Calibri"/>
              </a:rPr>
              <a:t> </a:t>
            </a:r>
            <a:r>
              <a:rPr lang="x-none" sz="3200" b="0" i="0" u="none" strike="noStrike" cap="none">
                <a:solidFill>
                  <a:schemeClr val="folHlink"/>
                </a:solidFill>
                <a:latin typeface="Calibri"/>
                <a:ea typeface="Calibri"/>
                <a:cs typeface="Calibri"/>
                <a:sym typeface="Calibri"/>
              </a:rPr>
              <a:t>מסתבר שזו משימה די קשה. צריך להפעיל הרבה מאוד כוח, אולם המרחק שלאורכו מופעל הכוח הוא מאוד קטן, עקב הקרבה לצירים.</a:t>
            </a:r>
          </a:p>
          <a:p>
            <a:pPr marL="342900" marR="0" lvl="0" indent="-342900" algn="r" rtl="1">
              <a:spcBef>
                <a:spcPts val="640"/>
              </a:spcBef>
              <a:buClr>
                <a:schemeClr val="dk1"/>
              </a:buClr>
              <a:buSzPct val="25000"/>
              <a:buFont typeface="Calibri"/>
              <a:buNone/>
            </a:pPr>
            <a:r>
              <a:rPr lang="x-none" sz="3200" b="0" i="0" u="none" strike="noStrike" cap="none">
                <a:solidFill>
                  <a:schemeClr val="folHlink"/>
                </a:solidFill>
                <a:latin typeface="Calibri"/>
                <a:ea typeface="Calibri"/>
                <a:cs typeface="Calibri"/>
                <a:sym typeface="Calibri"/>
              </a:rPr>
              <a:t> </a:t>
            </a:r>
          </a:p>
        </p:txBody>
      </p:sp>
      <p:pic>
        <p:nvPicPr>
          <p:cNvPr id="576" name="Shape 576"/>
          <p:cNvPicPr preferRelativeResize="0"/>
          <p:nvPr/>
        </p:nvPicPr>
        <p:blipFill>
          <a:blip r:embed="rId3">
            <a:alphaModFix/>
          </a:blip>
          <a:stretch>
            <a:fillRect/>
          </a:stretch>
        </p:blipFill>
        <p:spPr>
          <a:xfrm>
            <a:off x="755650" y="4437062"/>
            <a:ext cx="2520949" cy="2176461"/>
          </a:xfrm>
          <a:prstGeom prst="rect">
            <a:avLst/>
          </a:prstGeom>
          <a:noFill/>
          <a:ln>
            <a:noFill/>
          </a:ln>
        </p:spPr>
      </p:pic>
      <p:sp>
        <p:nvSpPr>
          <p:cNvPr id="577" name="Shape 577"/>
          <p:cNvSpPr/>
          <p:nvPr/>
        </p:nvSpPr>
        <p:spPr>
          <a:xfrm>
            <a:off x="2051050" y="4868862"/>
            <a:ext cx="517524" cy="576262"/>
          </a:xfrm>
          <a:prstGeom prst="curvedLeftArrow">
            <a:avLst>
              <a:gd name="adj1" fmla="val 22270"/>
              <a:gd name="adj2" fmla="val 44540"/>
              <a:gd name="adj3" fmla="val 33333"/>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5">
                                            <p:txEl>
                                              <p:pRg st="0" end="0"/>
                                            </p:txEl>
                                          </p:spTgt>
                                        </p:tgtEl>
                                        <p:attrNameLst>
                                          <p:attrName>style.visibility</p:attrName>
                                        </p:attrNameLst>
                                      </p:cBhvr>
                                      <p:to>
                                        <p:strVal val="visible"/>
                                      </p:to>
                                    </p:set>
                                    <p:animEffect transition="in" filter="fade">
                                      <p:cBhvr>
                                        <p:cTn id="7" dur="1"/>
                                        <p:tgtEl>
                                          <p:spTgt spid="5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5">
                                            <p:txEl>
                                              <p:pRg st="1" end="1"/>
                                            </p:txEl>
                                          </p:spTgt>
                                        </p:tgtEl>
                                        <p:attrNameLst>
                                          <p:attrName>style.visibility</p:attrName>
                                        </p:attrNameLst>
                                      </p:cBhvr>
                                      <p:to>
                                        <p:strVal val="visible"/>
                                      </p:to>
                                    </p:set>
                                    <p:animEffect transition="in" filter="fade">
                                      <p:cBhvr>
                                        <p:cTn id="12" dur="1"/>
                                        <p:tgtEl>
                                          <p:spTgt spid="5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5">
                                            <p:txEl>
                                              <p:pRg st="2" end="2"/>
                                            </p:txEl>
                                          </p:spTgt>
                                        </p:tgtEl>
                                        <p:attrNameLst>
                                          <p:attrName>style.visibility</p:attrName>
                                        </p:attrNameLst>
                                      </p:cBhvr>
                                      <p:to>
                                        <p:strVal val="visible"/>
                                      </p:to>
                                    </p:set>
                                    <p:animEffect transition="in" filter="fade">
                                      <p:cBhvr>
                                        <p:cTn id="17" dur="1"/>
                                        <p:tgtEl>
                                          <p:spTgt spid="5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7"/>
                                        </p:tgtEl>
                                        <p:attrNameLst>
                                          <p:attrName>style.visibility</p:attrName>
                                        </p:attrNameLst>
                                      </p:cBhvr>
                                      <p:to>
                                        <p:strVal val="visible"/>
                                      </p:to>
                                    </p:set>
                                    <p:animEffect transition="in" filter="fade">
                                      <p:cBhvr>
                                        <p:cTn id="22" dur="20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457200" y="274637"/>
            <a:ext cx="8229600" cy="633412"/>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200" b="0" i="0" u="none" strike="noStrike" cap="none">
                <a:solidFill>
                  <a:srgbClr val="FF3300"/>
                </a:solidFill>
                <a:latin typeface="Calibri"/>
                <a:ea typeface="Calibri"/>
                <a:cs typeface="Calibri"/>
                <a:sym typeface="Calibri"/>
              </a:rPr>
              <a:t>המשך</a:t>
            </a:r>
          </a:p>
        </p:txBody>
      </p:sp>
      <p:sp>
        <p:nvSpPr>
          <p:cNvPr id="583" name="Shape 583"/>
          <p:cNvSpPr txBox="1">
            <a:spLocks noGrp="1"/>
          </p:cNvSpPr>
          <p:nvPr>
            <p:ph type="body" idx="1"/>
          </p:nvPr>
        </p:nvSpPr>
        <p:spPr>
          <a:xfrm>
            <a:off x="0" y="1125537"/>
            <a:ext cx="8686800" cy="5000625"/>
          </a:xfrm>
          <a:prstGeom prst="rect">
            <a:avLst/>
          </a:prstGeom>
          <a:noFill/>
          <a:ln>
            <a:noFill/>
          </a:ln>
        </p:spPr>
        <p:txBody>
          <a:bodyPr lIns="91425" tIns="45700" rIns="91425" bIns="45700" anchor="t" anchorCtr="0">
            <a:noAutofit/>
          </a:bodyPr>
          <a:lstStyle/>
          <a:p>
            <a:pPr marL="342900" marR="0" lvl="0" indent="-342900" algn="r" rtl="1">
              <a:spcBef>
                <a:spcPts val="360"/>
              </a:spcBef>
              <a:buClr>
                <a:schemeClr val="dk1"/>
              </a:buClr>
              <a:buSzPct val="61111"/>
              <a:buFont typeface="Arial"/>
              <a:buChar char="●"/>
            </a:pPr>
            <a:r>
              <a:rPr lang="x-none" sz="1800" b="1" i="0" u="none" strike="noStrike" cap="none">
                <a:solidFill>
                  <a:schemeClr val="dk1"/>
                </a:solidFill>
                <a:latin typeface="Calibri"/>
                <a:ea typeface="Calibri"/>
                <a:cs typeface="Calibri"/>
                <a:sym typeface="Calibri"/>
              </a:rPr>
              <a:t>הפעלת כוח בחיי היומיום</a:t>
            </a:r>
          </a:p>
          <a:p>
            <a:pPr marL="342900" marR="0" lvl="0" indent="-342900" algn="r" rtl="1">
              <a:spcBef>
                <a:spcPts val="360"/>
              </a:spcBef>
              <a:buClr>
                <a:schemeClr val="dk1"/>
              </a:buClr>
              <a:buSzPct val="61111"/>
              <a:buFont typeface="Arial"/>
              <a:buChar char="●"/>
            </a:pPr>
            <a:r>
              <a:rPr lang="x-none" sz="1800" b="0" i="0" u="none" strike="noStrike" cap="none">
                <a:solidFill>
                  <a:schemeClr val="dk1"/>
                </a:solidFill>
                <a:latin typeface="Calibri"/>
                <a:ea typeface="Calibri"/>
                <a:cs typeface="Calibri"/>
                <a:sym typeface="Calibri"/>
              </a:rPr>
              <a:t>1. גשו אל דלת הכיתה ושימו לב היכן מונחת הידית של הדלת המאפשרת את פתיחתה. </a:t>
            </a:r>
            <a:r>
              <a:rPr lang="x-none" sz="1800" b="1" i="0" u="none" strike="noStrike" cap="none">
                <a:solidFill>
                  <a:schemeClr val="dk1"/>
                </a:solidFill>
                <a:latin typeface="Calibri"/>
                <a:ea typeface="Calibri"/>
                <a:cs typeface="Calibri"/>
                <a:sym typeface="Calibri"/>
              </a:rPr>
              <a:t>אבג</a:t>
            </a:r>
          </a:p>
          <a:p>
            <a:pPr marL="342900" marR="0" lvl="0" indent="-342900" algn="r" rtl="1">
              <a:spcBef>
                <a:spcPts val="360"/>
              </a:spcBef>
              <a:buClr>
                <a:schemeClr val="dk1"/>
              </a:buClr>
              <a:buSzPct val="61111"/>
              <a:buFont typeface="Arial"/>
              <a:buChar char="●"/>
            </a:pPr>
            <a:r>
              <a:rPr lang="x-none" sz="1800" b="0" i="0" u="none" strike="noStrike" cap="none">
                <a:solidFill>
                  <a:schemeClr val="dk1"/>
                </a:solidFill>
                <a:latin typeface="Calibri"/>
                <a:ea typeface="Calibri"/>
                <a:cs typeface="Calibri"/>
                <a:sym typeface="Calibri"/>
              </a:rPr>
              <a:t>נסו לפתוח את הדלת באמצעות דחיפתה במקומות שונים </a:t>
            </a:r>
          </a:p>
          <a:p>
            <a:pPr marL="342900" marR="0" lvl="0" indent="-342900" algn="r" rtl="1">
              <a:spcBef>
                <a:spcPts val="360"/>
              </a:spcBef>
              <a:buClr>
                <a:schemeClr val="dk1"/>
              </a:buClr>
              <a:buSzPct val="61111"/>
              <a:buFont typeface="Arial"/>
              <a:buChar char="●"/>
            </a:pPr>
            <a:r>
              <a:rPr lang="x-none" sz="1800" b="0" i="0" u="none" strike="noStrike" cap="none">
                <a:solidFill>
                  <a:schemeClr val="dk1"/>
                </a:solidFill>
                <a:latin typeface="Calibri"/>
                <a:ea typeface="Calibri"/>
                <a:cs typeface="Calibri"/>
                <a:sym typeface="Calibri"/>
              </a:rPr>
              <a:t>פיתחו את הדלת על ידי דחיפת אזור הידית (אזור א)</a:t>
            </a:r>
          </a:p>
          <a:p>
            <a:pPr marL="342900" marR="0" lvl="0" indent="-342900" algn="r" rtl="1">
              <a:spcBef>
                <a:spcPts val="360"/>
              </a:spcBef>
              <a:buClr>
                <a:schemeClr val="dk1"/>
              </a:buClr>
              <a:buSzPct val="61111"/>
              <a:buFont typeface="Arial"/>
              <a:buChar char="●"/>
            </a:pPr>
            <a:r>
              <a:rPr lang="x-none" sz="1800" b="0" i="0" u="none" strike="noStrike" cap="none">
                <a:solidFill>
                  <a:schemeClr val="dk1"/>
                </a:solidFill>
                <a:latin typeface="Calibri"/>
                <a:ea typeface="Calibri"/>
                <a:cs typeface="Calibri"/>
                <a:sym typeface="Calibri"/>
              </a:rPr>
              <a:t>פיתחו את הדלת על ידי דחיפת אזור מרכז הדלת (אזור ב).</a:t>
            </a:r>
          </a:p>
          <a:p>
            <a:pPr marL="342900" marR="0" lvl="0" indent="-342900" algn="r" rtl="1">
              <a:spcBef>
                <a:spcPts val="360"/>
              </a:spcBef>
              <a:buClr>
                <a:schemeClr val="dk1"/>
              </a:buClr>
              <a:buSzPct val="61111"/>
              <a:buFont typeface="Arial"/>
              <a:buChar char="●"/>
            </a:pPr>
            <a:r>
              <a:rPr lang="x-none" sz="1800" b="0" i="0" u="none" strike="noStrike" cap="none">
                <a:solidFill>
                  <a:schemeClr val="dk1"/>
                </a:solidFill>
                <a:latin typeface="Calibri"/>
                <a:ea typeface="Calibri"/>
                <a:cs typeface="Calibri"/>
                <a:sym typeface="Calibri"/>
              </a:rPr>
              <a:t>פיתחו את הדלת על ידי דחיפת אזור מרכז הדלת (אזור ג).</a:t>
            </a:r>
          </a:p>
          <a:p>
            <a:pPr marL="342900" marR="0" lvl="0" indent="-342900" algn="r" rtl="1">
              <a:spcBef>
                <a:spcPts val="360"/>
              </a:spcBef>
              <a:buClr>
                <a:schemeClr val="dk1"/>
              </a:buClr>
              <a:buSzPct val="61111"/>
              <a:buFont typeface="Arial"/>
              <a:buChar char="●"/>
            </a:pPr>
            <a:r>
              <a:rPr lang="x-none" sz="1800" b="0" i="0" u="none" strike="noStrike" cap="none">
                <a:solidFill>
                  <a:schemeClr val="dk1"/>
                </a:solidFill>
                <a:latin typeface="Calibri"/>
                <a:ea typeface="Calibri"/>
                <a:cs typeface="Calibri"/>
                <a:sym typeface="Calibri"/>
              </a:rPr>
              <a:t>דרגו את האזורים א – ג מהאזור בו הפעלתם הכי הרבה כוח אל האזור בו הפעלתם מעט כוח.</a:t>
            </a:r>
          </a:p>
          <a:p>
            <a:pPr marL="342900" marR="0" lvl="0" indent="-342900" algn="r" rtl="1">
              <a:spcBef>
                <a:spcPts val="360"/>
              </a:spcBef>
              <a:buClr>
                <a:schemeClr val="dk1"/>
              </a:buClr>
              <a:buSzPct val="25000"/>
              <a:buFont typeface="Calibri"/>
              <a:buNone/>
            </a:pPr>
            <a:r>
              <a:rPr lang="x-none" sz="1800" b="0" i="0" u="none" strike="noStrike" cap="none">
                <a:solidFill>
                  <a:schemeClr val="dk1"/>
                </a:solidFill>
                <a:latin typeface="Calibri"/>
                <a:ea typeface="Calibri"/>
                <a:cs typeface="Calibri"/>
                <a:sym typeface="Calibri"/>
              </a:rPr>
              <a:t>-</a:t>
            </a:r>
            <a:r>
              <a:rPr lang="x-none" sz="1800" b="0" i="0" u="none" strike="noStrike" cap="none">
                <a:solidFill>
                  <a:schemeClr val="accent2"/>
                </a:solidFill>
                <a:latin typeface="Calibri"/>
                <a:ea typeface="Calibri"/>
                <a:cs typeface="Calibri"/>
                <a:sym typeface="Calibri"/>
              </a:rPr>
              <a:t>פעילות- ילד קטן מושך את הדלת בידית וילד חזק דוחף אותה בנקודה ב'. מי ינצח לדעתכם?</a:t>
            </a:r>
          </a:p>
          <a:p>
            <a:pPr marL="342900" marR="0" lvl="0" indent="-342900" algn="r" rtl="1">
              <a:spcBef>
                <a:spcPts val="360"/>
              </a:spcBef>
              <a:buClr>
                <a:schemeClr val="dk1"/>
              </a:buClr>
              <a:buSzPct val="61111"/>
              <a:buFont typeface="Arial"/>
              <a:buChar char="●"/>
            </a:pPr>
            <a:r>
              <a:rPr lang="x-none" sz="1800" b="0" i="0" u="none" strike="noStrike" cap="none">
                <a:solidFill>
                  <a:schemeClr val="dk1"/>
                </a:solidFill>
                <a:latin typeface="Calibri"/>
                <a:ea typeface="Calibri"/>
                <a:cs typeface="Calibri"/>
                <a:sym typeface="Calibri"/>
              </a:rPr>
              <a:t>2. היכן תושיבו  ילד גדול ואחות קטנה המעוניינים להתנדנד על הנדנדה בגן השעשועים? </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25000"/>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360"/>
              </a:spcBef>
              <a:buClr>
                <a:schemeClr val="dk1"/>
              </a:buClr>
              <a:buSzPct val="61111"/>
              <a:buFont typeface="Arial"/>
              <a:buChar char="●"/>
            </a:pPr>
            <a:r>
              <a:rPr lang="x-none" sz="1800" b="0" i="0" u="none" strike="noStrike" cap="none">
                <a:solidFill>
                  <a:schemeClr val="dk1"/>
                </a:solidFill>
                <a:latin typeface="Calibri"/>
                <a:ea typeface="Calibri"/>
                <a:cs typeface="Calibri"/>
                <a:sym typeface="Calibri"/>
              </a:rPr>
              <a:t> 3. ניסוי הדגמה- נרים משקולת של 10 ניוטון בעזרת מד כוח שמורה על 5 ניוטון</a:t>
            </a:r>
          </a:p>
          <a:p>
            <a:pPr marL="342900" marR="0" lvl="0" indent="-342900" algn="r" rtl="1">
              <a:spcBef>
                <a:spcPts val="360"/>
              </a:spcBef>
              <a:buClr>
                <a:schemeClr val="dk1"/>
              </a:buClr>
              <a:buSzPct val="61111"/>
              <a:buFont typeface="Arial"/>
              <a:buChar char="●"/>
            </a:pPr>
            <a:r>
              <a:rPr lang="x-none" sz="1800" b="0" i="0" u="none" strike="noStrike" cap="none">
                <a:solidFill>
                  <a:schemeClr val="dk1"/>
                </a:solidFill>
                <a:latin typeface="Calibri"/>
                <a:ea typeface="Calibri"/>
                <a:cs typeface="Calibri"/>
                <a:sym typeface="Calibri"/>
              </a:rPr>
              <a:t>     נזיז את חצי הכדור (נקודת המשען) לאמצע. איזה כוח כעת צריך להפעיל?</a:t>
            </a:r>
          </a:p>
          <a:p>
            <a:pPr marL="2057400" marR="0" lvl="4" indent="-228600" algn="r" rtl="1">
              <a:spcBef>
                <a:spcPts val="400"/>
              </a:spcBef>
              <a:buClr>
                <a:schemeClr val="dk1"/>
              </a:buClr>
              <a:buSzPct val="60000"/>
              <a:buFont typeface="Calibri"/>
              <a:buNone/>
            </a:pPr>
            <a:endParaRPr sz="2000" b="0" i="0" u="none" strike="noStrike" cap="none">
              <a:solidFill>
                <a:schemeClr val="dk1"/>
              </a:solidFill>
              <a:latin typeface="Calibri"/>
              <a:ea typeface="Calibri"/>
              <a:cs typeface="Calibri"/>
              <a:sym typeface="Calibri"/>
            </a:endParaRPr>
          </a:p>
          <a:p>
            <a:pPr marL="2057400" marR="0" lvl="4" indent="-228600" algn="r" rtl="1">
              <a:spcBef>
                <a:spcPts val="240"/>
              </a:spcBef>
              <a:buClr>
                <a:schemeClr val="dk1"/>
              </a:buClr>
              <a:buSzPct val="25000"/>
              <a:buFont typeface="Calibri"/>
              <a:buNone/>
            </a:pPr>
            <a:r>
              <a:rPr lang="x-none" sz="1200" b="0" i="0" u="none" strike="noStrike" cap="none">
                <a:solidFill>
                  <a:schemeClr val="dk1"/>
                </a:solidFill>
                <a:latin typeface="Calibri"/>
                <a:ea typeface="Calibri"/>
                <a:cs typeface="Calibri"/>
                <a:sym typeface="Calibri"/>
              </a:rPr>
              <a:t>                                                                         מד כוח</a:t>
            </a:r>
          </a:p>
        </p:txBody>
      </p:sp>
      <p:grpSp>
        <p:nvGrpSpPr>
          <p:cNvPr id="584" name="Shape 584"/>
          <p:cNvGrpSpPr/>
          <p:nvPr/>
        </p:nvGrpSpPr>
        <p:grpSpPr>
          <a:xfrm>
            <a:off x="1116013" y="1989137"/>
            <a:ext cx="1143000" cy="1079500"/>
            <a:chOff x="1080" y="3436"/>
            <a:chExt cx="2250" cy="2910"/>
          </a:xfrm>
        </p:grpSpPr>
        <p:pic>
          <p:nvPicPr>
            <p:cNvPr id="585" name="Shape 585"/>
            <p:cNvPicPr preferRelativeResize="0"/>
            <p:nvPr/>
          </p:nvPicPr>
          <p:blipFill>
            <a:blip r:embed="rId3">
              <a:alphaModFix/>
            </a:blip>
            <a:stretch>
              <a:fillRect/>
            </a:stretch>
          </p:blipFill>
          <p:spPr>
            <a:xfrm>
              <a:off x="1080" y="3436"/>
              <a:ext cx="2250" cy="2910"/>
            </a:xfrm>
            <a:prstGeom prst="rect">
              <a:avLst/>
            </a:prstGeom>
            <a:noFill/>
            <a:ln>
              <a:noFill/>
            </a:ln>
          </p:spPr>
        </p:pic>
        <p:sp>
          <p:nvSpPr>
            <p:cNvPr id="586" name="Shape 586"/>
            <p:cNvSpPr/>
            <p:nvPr/>
          </p:nvSpPr>
          <p:spPr>
            <a:xfrm>
              <a:off x="1169" y="4500"/>
              <a:ext cx="599" cy="404"/>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100" b="1" i="0" u="none" strike="noStrike" cap="none">
                  <a:solidFill>
                    <a:srgbClr val="FFFFFF"/>
                  </a:solidFill>
                  <a:latin typeface="Calibri"/>
                  <a:ea typeface="Calibri"/>
                  <a:cs typeface="Calibri"/>
                  <a:sym typeface="Calibri"/>
                </a:rPr>
                <a:t>א</a:t>
              </a:r>
            </a:p>
          </p:txBody>
        </p:sp>
        <p:sp>
          <p:nvSpPr>
            <p:cNvPr id="587" name="Shape 587"/>
            <p:cNvSpPr/>
            <p:nvPr/>
          </p:nvSpPr>
          <p:spPr>
            <a:xfrm>
              <a:off x="1770" y="4500"/>
              <a:ext cx="599" cy="404"/>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100" b="1" i="0" u="none" strike="noStrike" cap="none">
                  <a:solidFill>
                    <a:srgbClr val="FFFFFF"/>
                  </a:solidFill>
                  <a:latin typeface="Calibri"/>
                  <a:ea typeface="Calibri"/>
                  <a:cs typeface="Calibri"/>
                  <a:sym typeface="Calibri"/>
                </a:rPr>
                <a:t>ב</a:t>
              </a:r>
            </a:p>
          </p:txBody>
        </p:sp>
        <p:sp>
          <p:nvSpPr>
            <p:cNvPr id="588" name="Shape 588"/>
            <p:cNvSpPr/>
            <p:nvPr/>
          </p:nvSpPr>
          <p:spPr>
            <a:xfrm>
              <a:off x="2370" y="4500"/>
              <a:ext cx="599" cy="404"/>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100" b="1" i="0" u="none" strike="noStrike" cap="none">
                  <a:solidFill>
                    <a:srgbClr val="FFFFFF"/>
                  </a:solidFill>
                  <a:latin typeface="Calibri"/>
                  <a:ea typeface="Calibri"/>
                  <a:cs typeface="Calibri"/>
                  <a:sym typeface="Calibri"/>
                </a:rPr>
                <a:t>ג</a:t>
              </a:r>
            </a:p>
          </p:txBody>
        </p:sp>
      </p:grpSp>
      <p:pic>
        <p:nvPicPr>
          <p:cNvPr id="589" name="Shape 589"/>
          <p:cNvPicPr preferRelativeResize="0"/>
          <p:nvPr/>
        </p:nvPicPr>
        <p:blipFill>
          <a:blip r:embed="rId4">
            <a:alphaModFix/>
          </a:blip>
          <a:stretch>
            <a:fillRect/>
          </a:stretch>
        </p:blipFill>
        <p:spPr>
          <a:xfrm>
            <a:off x="971550" y="4221162"/>
            <a:ext cx="1412874" cy="503237"/>
          </a:xfrm>
          <a:prstGeom prst="rect">
            <a:avLst/>
          </a:prstGeom>
          <a:noFill/>
          <a:ln>
            <a:noFill/>
          </a:ln>
        </p:spPr>
      </p:pic>
      <p:cxnSp>
        <p:nvCxnSpPr>
          <p:cNvPr id="590" name="Shape 590"/>
          <p:cNvCxnSpPr/>
          <p:nvPr/>
        </p:nvCxnSpPr>
        <p:spPr>
          <a:xfrm rot="10800000" flipH="1">
            <a:off x="1619250" y="5373687"/>
            <a:ext cx="1800225" cy="360362"/>
          </a:xfrm>
          <a:prstGeom prst="straightConnector1">
            <a:avLst/>
          </a:prstGeom>
          <a:noFill/>
          <a:ln w="9525" cap="flat" cmpd="sng">
            <a:solidFill>
              <a:schemeClr val="dk1"/>
            </a:solidFill>
            <a:prstDash val="solid"/>
            <a:round/>
            <a:headEnd type="none" w="med" len="med"/>
            <a:tailEnd type="none" w="med" len="med"/>
          </a:ln>
        </p:spPr>
      </p:cxnSp>
      <p:sp>
        <p:nvSpPr>
          <p:cNvPr id="591" name="Shape 591"/>
          <p:cNvSpPr/>
          <p:nvPr/>
        </p:nvSpPr>
        <p:spPr>
          <a:xfrm>
            <a:off x="1979613" y="5661025"/>
            <a:ext cx="288924" cy="144462"/>
          </a:xfrm>
          <a:custGeom>
            <a:avLst/>
            <a:gdLst/>
            <a:ahLst/>
            <a:cxnLst/>
            <a:rect l="0" t="0" r="0" b="0"/>
            <a:pathLst>
              <a:path w="21600" h="21600" extrusionOk="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92" name="Shape 592"/>
          <p:cNvCxnSpPr/>
          <p:nvPr/>
        </p:nvCxnSpPr>
        <p:spPr>
          <a:xfrm>
            <a:off x="1619250" y="5734050"/>
            <a:ext cx="0" cy="215899"/>
          </a:xfrm>
          <a:prstGeom prst="straightConnector1">
            <a:avLst/>
          </a:prstGeom>
          <a:noFill/>
          <a:ln w="9525" cap="flat" cmpd="sng">
            <a:solidFill>
              <a:schemeClr val="dk1"/>
            </a:solidFill>
            <a:prstDash val="solid"/>
            <a:round/>
            <a:headEnd type="none" w="med" len="med"/>
            <a:tailEnd type="none" w="med" len="med"/>
          </a:ln>
        </p:spPr>
      </p:cxnSp>
      <p:sp>
        <p:nvSpPr>
          <p:cNvPr id="593" name="Shape 593"/>
          <p:cNvSpPr/>
          <p:nvPr/>
        </p:nvSpPr>
        <p:spPr>
          <a:xfrm>
            <a:off x="1547812" y="5949950"/>
            <a:ext cx="144462" cy="215899"/>
          </a:xfrm>
          <a:prstGeom prst="ellipse">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94" name="Shape 594"/>
          <p:cNvCxnSpPr/>
          <p:nvPr/>
        </p:nvCxnSpPr>
        <p:spPr>
          <a:xfrm>
            <a:off x="1835150" y="5734050"/>
            <a:ext cx="649288" cy="0"/>
          </a:xfrm>
          <a:prstGeom prst="straightConnector1">
            <a:avLst/>
          </a:prstGeom>
          <a:noFill/>
          <a:ln w="9525" cap="flat" cmpd="sng">
            <a:solidFill>
              <a:schemeClr val="dk1"/>
            </a:solidFill>
            <a:prstDash val="solid"/>
            <a:round/>
            <a:headEnd type="none" w="med" len="med"/>
            <a:tailEnd type="none" w="med" len="med"/>
          </a:ln>
        </p:spPr>
      </p:cxnSp>
      <p:cxnSp>
        <p:nvCxnSpPr>
          <p:cNvPr id="595" name="Shape 595"/>
          <p:cNvCxnSpPr/>
          <p:nvPr/>
        </p:nvCxnSpPr>
        <p:spPr>
          <a:xfrm>
            <a:off x="3419475" y="5373687"/>
            <a:ext cx="0" cy="287337"/>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83">
                                            <p:txEl>
                                              <p:pRg st="0" end="0"/>
                                            </p:txEl>
                                          </p:spTgt>
                                        </p:tgtEl>
                                        <p:attrNameLst>
                                          <p:attrName>style.visibility</p:attrName>
                                        </p:attrNameLst>
                                      </p:cBhvr>
                                      <p:to>
                                        <p:strVal val="visible"/>
                                      </p:to>
                                    </p:set>
                                    <p:anim calcmode="lin" valueType="num">
                                      <p:cBhvr additive="base">
                                        <p:cTn id="7" dur="500"/>
                                        <p:tgtEl>
                                          <p:spTgt spid="58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83">
                                            <p:txEl>
                                              <p:pRg st="1" end="1"/>
                                            </p:txEl>
                                          </p:spTgt>
                                        </p:tgtEl>
                                        <p:attrNameLst>
                                          <p:attrName>style.visibility</p:attrName>
                                        </p:attrNameLst>
                                      </p:cBhvr>
                                      <p:to>
                                        <p:strVal val="visible"/>
                                      </p:to>
                                    </p:set>
                                    <p:anim calcmode="lin" valueType="num">
                                      <p:cBhvr additive="base">
                                        <p:cTn id="12" dur="500"/>
                                        <p:tgtEl>
                                          <p:spTgt spid="58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83">
                                            <p:txEl>
                                              <p:pRg st="2" end="2"/>
                                            </p:txEl>
                                          </p:spTgt>
                                        </p:tgtEl>
                                        <p:attrNameLst>
                                          <p:attrName>style.visibility</p:attrName>
                                        </p:attrNameLst>
                                      </p:cBhvr>
                                      <p:to>
                                        <p:strVal val="visible"/>
                                      </p:to>
                                    </p:set>
                                    <p:anim calcmode="lin" valueType="num">
                                      <p:cBhvr additive="base">
                                        <p:cTn id="17" dur="500"/>
                                        <p:tgtEl>
                                          <p:spTgt spid="58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83">
                                            <p:txEl>
                                              <p:pRg st="3" end="3"/>
                                            </p:txEl>
                                          </p:spTgt>
                                        </p:tgtEl>
                                        <p:attrNameLst>
                                          <p:attrName>style.visibility</p:attrName>
                                        </p:attrNameLst>
                                      </p:cBhvr>
                                      <p:to>
                                        <p:strVal val="visible"/>
                                      </p:to>
                                    </p:set>
                                    <p:anim calcmode="lin" valueType="num">
                                      <p:cBhvr additive="base">
                                        <p:cTn id="22" dur="500"/>
                                        <p:tgtEl>
                                          <p:spTgt spid="583">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83">
                                            <p:txEl>
                                              <p:pRg st="4" end="4"/>
                                            </p:txEl>
                                          </p:spTgt>
                                        </p:tgtEl>
                                        <p:attrNameLst>
                                          <p:attrName>style.visibility</p:attrName>
                                        </p:attrNameLst>
                                      </p:cBhvr>
                                      <p:to>
                                        <p:strVal val="visible"/>
                                      </p:to>
                                    </p:set>
                                    <p:anim calcmode="lin" valueType="num">
                                      <p:cBhvr additive="base">
                                        <p:cTn id="27" dur="500"/>
                                        <p:tgtEl>
                                          <p:spTgt spid="583">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83">
                                            <p:txEl>
                                              <p:pRg st="5" end="5"/>
                                            </p:txEl>
                                          </p:spTgt>
                                        </p:tgtEl>
                                        <p:attrNameLst>
                                          <p:attrName>style.visibility</p:attrName>
                                        </p:attrNameLst>
                                      </p:cBhvr>
                                      <p:to>
                                        <p:strVal val="visible"/>
                                      </p:to>
                                    </p:set>
                                    <p:anim calcmode="lin" valueType="num">
                                      <p:cBhvr additive="base">
                                        <p:cTn id="32" dur="500"/>
                                        <p:tgtEl>
                                          <p:spTgt spid="583">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83">
                                            <p:txEl>
                                              <p:pRg st="6" end="6"/>
                                            </p:txEl>
                                          </p:spTgt>
                                        </p:tgtEl>
                                        <p:attrNameLst>
                                          <p:attrName>style.visibility</p:attrName>
                                        </p:attrNameLst>
                                      </p:cBhvr>
                                      <p:to>
                                        <p:strVal val="visible"/>
                                      </p:to>
                                    </p:set>
                                    <p:anim calcmode="lin" valueType="num">
                                      <p:cBhvr additive="base">
                                        <p:cTn id="37" dur="500"/>
                                        <p:tgtEl>
                                          <p:spTgt spid="583">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583">
                                            <p:txEl>
                                              <p:pRg st="7" end="7"/>
                                            </p:txEl>
                                          </p:spTgt>
                                        </p:tgtEl>
                                        <p:attrNameLst>
                                          <p:attrName>style.visibility</p:attrName>
                                        </p:attrNameLst>
                                      </p:cBhvr>
                                      <p:to>
                                        <p:strVal val="visible"/>
                                      </p:to>
                                    </p:set>
                                    <p:anim calcmode="lin" valueType="num">
                                      <p:cBhvr additive="base">
                                        <p:cTn id="42" dur="500"/>
                                        <p:tgtEl>
                                          <p:spTgt spid="583">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83">
                                            <p:txEl>
                                              <p:pRg st="8" end="8"/>
                                            </p:txEl>
                                          </p:spTgt>
                                        </p:tgtEl>
                                        <p:attrNameLst>
                                          <p:attrName>style.visibility</p:attrName>
                                        </p:attrNameLst>
                                      </p:cBhvr>
                                      <p:to>
                                        <p:strVal val="visible"/>
                                      </p:to>
                                    </p:set>
                                    <p:anim calcmode="lin" valueType="num">
                                      <p:cBhvr additive="base">
                                        <p:cTn id="47" dur="500"/>
                                        <p:tgtEl>
                                          <p:spTgt spid="583">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583">
                                            <p:txEl>
                                              <p:pRg st="9" end="9"/>
                                            </p:txEl>
                                          </p:spTgt>
                                        </p:tgtEl>
                                        <p:attrNameLst>
                                          <p:attrName>style.visibility</p:attrName>
                                        </p:attrNameLst>
                                      </p:cBhvr>
                                      <p:to>
                                        <p:strVal val="visible"/>
                                      </p:to>
                                    </p:set>
                                    <p:anim calcmode="lin" valueType="num">
                                      <p:cBhvr additive="base">
                                        <p:cTn id="52" dur="500"/>
                                        <p:tgtEl>
                                          <p:spTgt spid="583">
                                            <p:txEl>
                                              <p:pRg st="9" end="9"/>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583">
                                            <p:txEl>
                                              <p:pRg st="10" end="10"/>
                                            </p:txEl>
                                          </p:spTgt>
                                        </p:tgtEl>
                                        <p:attrNameLst>
                                          <p:attrName>style.visibility</p:attrName>
                                        </p:attrNameLst>
                                      </p:cBhvr>
                                      <p:to>
                                        <p:strVal val="visible"/>
                                      </p:to>
                                    </p:set>
                                    <p:anim calcmode="lin" valueType="num">
                                      <p:cBhvr additive="base">
                                        <p:cTn id="57" dur="500"/>
                                        <p:tgtEl>
                                          <p:spTgt spid="583">
                                            <p:txEl>
                                              <p:pRg st="10" end="10"/>
                                            </p:txEl>
                                          </p:spTgt>
                                        </p:tgtEl>
                                        <p:attrNameLst>
                                          <p:attrName>ppt_x</p:attrName>
                                        </p:attrNameLst>
                                      </p:cBhvr>
                                      <p:tavLst>
                                        <p:tav tm="0">
                                          <p:val>
                                            <p:strVal val="#ppt_x-1"/>
                                          </p:val>
                                        </p:tav>
                                        <p:tav tm="100000">
                                          <p:val>
                                            <p:strVal val="#ppt_x"/>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583">
                                            <p:txEl>
                                              <p:pRg st="11" end="11"/>
                                            </p:txEl>
                                          </p:spTgt>
                                        </p:tgtEl>
                                        <p:attrNameLst>
                                          <p:attrName>style.visibility</p:attrName>
                                        </p:attrNameLst>
                                      </p:cBhvr>
                                      <p:to>
                                        <p:strVal val="visible"/>
                                      </p:to>
                                    </p:set>
                                    <p:anim calcmode="lin" valueType="num">
                                      <p:cBhvr additive="base">
                                        <p:cTn id="62" dur="500"/>
                                        <p:tgtEl>
                                          <p:spTgt spid="583">
                                            <p:txEl>
                                              <p:pRg st="11" end="11"/>
                                            </p:txEl>
                                          </p:spTgt>
                                        </p:tgtEl>
                                        <p:attrNameLst>
                                          <p:attrName>ppt_x</p:attrName>
                                        </p:attrNameLst>
                                      </p:cBhvr>
                                      <p:tavLst>
                                        <p:tav tm="0">
                                          <p:val>
                                            <p:strVal val="#ppt_x-1"/>
                                          </p:val>
                                        </p:tav>
                                        <p:tav tm="100000">
                                          <p:val>
                                            <p:strVal val="#ppt_x"/>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583">
                                            <p:txEl>
                                              <p:pRg st="12" end="12"/>
                                            </p:txEl>
                                          </p:spTgt>
                                        </p:tgtEl>
                                        <p:attrNameLst>
                                          <p:attrName>style.visibility</p:attrName>
                                        </p:attrNameLst>
                                      </p:cBhvr>
                                      <p:to>
                                        <p:strVal val="visible"/>
                                      </p:to>
                                    </p:set>
                                    <p:anim calcmode="lin" valueType="num">
                                      <p:cBhvr additive="base">
                                        <p:cTn id="67" dur="500"/>
                                        <p:tgtEl>
                                          <p:spTgt spid="583">
                                            <p:txEl>
                                              <p:pRg st="12" end="12"/>
                                            </p:txEl>
                                          </p:spTgt>
                                        </p:tgtEl>
                                        <p:attrNameLst>
                                          <p:attrName>ppt_x</p:attrName>
                                        </p:attrNameLst>
                                      </p:cBhvr>
                                      <p:tavLst>
                                        <p:tav tm="0">
                                          <p:val>
                                            <p:strVal val="#ppt_x-1"/>
                                          </p:val>
                                        </p:tav>
                                        <p:tav tm="100000">
                                          <p:val>
                                            <p:strVal val="#ppt_x"/>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583">
                                            <p:txEl>
                                              <p:pRg st="13" end="13"/>
                                            </p:txEl>
                                          </p:spTgt>
                                        </p:tgtEl>
                                        <p:attrNameLst>
                                          <p:attrName>style.visibility</p:attrName>
                                        </p:attrNameLst>
                                      </p:cBhvr>
                                      <p:to>
                                        <p:strVal val="visible"/>
                                      </p:to>
                                    </p:set>
                                    <p:anim calcmode="lin" valueType="num">
                                      <p:cBhvr additive="base">
                                        <p:cTn id="72" dur="500"/>
                                        <p:tgtEl>
                                          <p:spTgt spid="583">
                                            <p:txEl>
                                              <p:pRg st="13" end="13"/>
                                            </p:txEl>
                                          </p:spTgt>
                                        </p:tgtEl>
                                        <p:attrNameLst>
                                          <p:attrName>ppt_x</p:attrName>
                                        </p:attrNameLst>
                                      </p:cBhvr>
                                      <p:tavLst>
                                        <p:tav tm="0">
                                          <p:val>
                                            <p:strVal val="#ppt_x-1"/>
                                          </p:val>
                                        </p:tav>
                                        <p:tav tm="100000">
                                          <p:val>
                                            <p:strVal val="#ppt_x"/>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583">
                                            <p:txEl>
                                              <p:pRg st="14" end="14"/>
                                            </p:txEl>
                                          </p:spTgt>
                                        </p:tgtEl>
                                        <p:attrNameLst>
                                          <p:attrName>style.visibility</p:attrName>
                                        </p:attrNameLst>
                                      </p:cBhvr>
                                      <p:to>
                                        <p:strVal val="visible"/>
                                      </p:to>
                                    </p:set>
                                    <p:anim calcmode="lin" valueType="num">
                                      <p:cBhvr additive="base">
                                        <p:cTn id="77" dur="500"/>
                                        <p:tgtEl>
                                          <p:spTgt spid="583">
                                            <p:txEl>
                                              <p:pRg st="14" end="1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חוק המנוף</a:t>
            </a:r>
          </a:p>
        </p:txBody>
      </p:sp>
      <p:sp>
        <p:nvSpPr>
          <p:cNvPr id="601" name="Shape 60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האם תוכלו מסקנה כללית בעקבות כל ההדגמות.</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תשובה: לפי חוק המנוף ככל שהכוח מופעל במרחק יותר גדול מציר הסיבוב (הצירים של הדלת, או הציר שסביבו הנדנדה מתנדנדת), כך דרוש פחות כוח לביצוע פעולה כלשהיא. כלומר יש כאן רווח של כוח, אולם בזמן הפעלת הכוח יש לנוע מרחק יותר גדול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01">
                                            <p:txEl>
                                              <p:pRg st="0" end="0"/>
                                            </p:txEl>
                                          </p:spTgt>
                                        </p:tgtEl>
                                        <p:attrNameLst>
                                          <p:attrName>style.visibility</p:attrName>
                                        </p:attrNameLst>
                                      </p:cBhvr>
                                      <p:to>
                                        <p:strVal val="visible"/>
                                      </p:to>
                                    </p:set>
                                    <p:anim calcmode="lin" valueType="num">
                                      <p:cBhvr additive="base">
                                        <p:cTn id="7" dur="500"/>
                                        <p:tgtEl>
                                          <p:spTgt spid="60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01">
                                            <p:txEl>
                                              <p:pRg st="1" end="1"/>
                                            </p:txEl>
                                          </p:spTgt>
                                        </p:tgtEl>
                                        <p:attrNameLst>
                                          <p:attrName>style.visibility</p:attrName>
                                        </p:attrNameLst>
                                      </p:cBhvr>
                                      <p:to>
                                        <p:strVal val="visible"/>
                                      </p:to>
                                    </p:set>
                                    <p:anim calcmode="lin" valueType="num">
                                      <p:cBhvr additive="base">
                                        <p:cTn id="12" dur="500"/>
                                        <p:tgtEl>
                                          <p:spTgt spid="601">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250825" y="-38735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הדגמות נוספות</a:t>
            </a:r>
          </a:p>
        </p:txBody>
      </p:sp>
      <p:sp>
        <p:nvSpPr>
          <p:cNvPr id="607" name="Shape 607"/>
          <p:cNvSpPr txBox="1">
            <a:spLocks noGrp="1"/>
          </p:cNvSpPr>
          <p:nvPr>
            <p:ph type="body" idx="1"/>
          </p:nvPr>
        </p:nvSpPr>
        <p:spPr>
          <a:xfrm>
            <a:off x="457200" y="549275"/>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הילדים ינסו לחתוך ענף בעובי כחצי ס"מ בעזרת צבת או מזמרה.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מנסים לחתוך בשתי צורות-</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 ע"י לחיצה קרוב לציר .</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ע"י לחיצה רחוק מציר הסיבוב.</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באיזה מהמקרים צריך להפעיל יותר כוח, ובאיזה מקרה התנועה של האצבעות היא יותר ארוכה.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מסקנה: במקרה השני  מקבלים רווח של כוח ,אולם האצבעות נעות למרחק יותר גדול בזמן החיתוך של הענף.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07">
                                            <p:txEl>
                                              <p:pRg st="0" end="0"/>
                                            </p:txEl>
                                          </p:spTgt>
                                        </p:tgtEl>
                                        <p:attrNameLst>
                                          <p:attrName>style.visibility</p:attrName>
                                        </p:attrNameLst>
                                      </p:cBhvr>
                                      <p:to>
                                        <p:strVal val="visible"/>
                                      </p:to>
                                    </p:set>
                                    <p:anim calcmode="lin" valueType="num">
                                      <p:cBhvr additive="base">
                                        <p:cTn id="7" dur="500"/>
                                        <p:tgtEl>
                                          <p:spTgt spid="60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07">
                                            <p:txEl>
                                              <p:pRg st="1" end="1"/>
                                            </p:txEl>
                                          </p:spTgt>
                                        </p:tgtEl>
                                        <p:attrNameLst>
                                          <p:attrName>style.visibility</p:attrName>
                                        </p:attrNameLst>
                                      </p:cBhvr>
                                      <p:to>
                                        <p:strVal val="visible"/>
                                      </p:to>
                                    </p:set>
                                    <p:anim calcmode="lin" valueType="num">
                                      <p:cBhvr additive="base">
                                        <p:cTn id="12" dur="500"/>
                                        <p:tgtEl>
                                          <p:spTgt spid="60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07">
                                            <p:txEl>
                                              <p:pRg st="2" end="2"/>
                                            </p:txEl>
                                          </p:spTgt>
                                        </p:tgtEl>
                                        <p:attrNameLst>
                                          <p:attrName>style.visibility</p:attrName>
                                        </p:attrNameLst>
                                      </p:cBhvr>
                                      <p:to>
                                        <p:strVal val="visible"/>
                                      </p:to>
                                    </p:set>
                                    <p:anim calcmode="lin" valueType="num">
                                      <p:cBhvr additive="base">
                                        <p:cTn id="17" dur="500"/>
                                        <p:tgtEl>
                                          <p:spTgt spid="60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07">
                                            <p:txEl>
                                              <p:pRg st="3" end="3"/>
                                            </p:txEl>
                                          </p:spTgt>
                                        </p:tgtEl>
                                        <p:attrNameLst>
                                          <p:attrName>style.visibility</p:attrName>
                                        </p:attrNameLst>
                                      </p:cBhvr>
                                      <p:to>
                                        <p:strVal val="visible"/>
                                      </p:to>
                                    </p:set>
                                    <p:anim calcmode="lin" valueType="num">
                                      <p:cBhvr additive="base">
                                        <p:cTn id="22" dur="500"/>
                                        <p:tgtEl>
                                          <p:spTgt spid="607">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07">
                                            <p:txEl>
                                              <p:pRg st="4" end="4"/>
                                            </p:txEl>
                                          </p:spTgt>
                                        </p:tgtEl>
                                        <p:attrNameLst>
                                          <p:attrName>style.visibility</p:attrName>
                                        </p:attrNameLst>
                                      </p:cBhvr>
                                      <p:to>
                                        <p:strVal val="visible"/>
                                      </p:to>
                                    </p:set>
                                    <p:anim calcmode="lin" valueType="num">
                                      <p:cBhvr additive="base">
                                        <p:cTn id="27" dur="500"/>
                                        <p:tgtEl>
                                          <p:spTgt spid="607">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607">
                                            <p:txEl>
                                              <p:pRg st="5" end="5"/>
                                            </p:txEl>
                                          </p:spTgt>
                                        </p:tgtEl>
                                        <p:attrNameLst>
                                          <p:attrName>style.visibility</p:attrName>
                                        </p:attrNameLst>
                                      </p:cBhvr>
                                      <p:to>
                                        <p:strVal val="visible"/>
                                      </p:to>
                                    </p:set>
                                    <p:anim calcmode="lin" valueType="num">
                                      <p:cBhvr additive="base">
                                        <p:cTn id="32" dur="500"/>
                                        <p:tgtEl>
                                          <p:spTgt spid="607">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spcAft>
                <a:spcPts val="0"/>
              </a:spcAft>
              <a:buClr>
                <a:schemeClr val="dk1"/>
              </a:buClr>
              <a:buSzPct val="25000"/>
              <a:buFont typeface="Calibri"/>
              <a:buNone/>
            </a:pPr>
            <a:r>
              <a:rPr lang="x-none" sz="3950" b="0" i="0" u="none" strike="noStrike" cap="none">
                <a:solidFill>
                  <a:schemeClr val="dk1"/>
                </a:solidFill>
                <a:latin typeface="Calibri"/>
                <a:ea typeface="Calibri"/>
                <a:cs typeface="Calibri"/>
                <a:sym typeface="Calibri"/>
              </a:rPr>
              <a:t>הדגמת והסבר תופעה בעזרת החוק הראשון.</a:t>
            </a:r>
          </a:p>
        </p:txBody>
      </p:sp>
      <p:sp>
        <p:nvSpPr>
          <p:cNvPr id="134" name="Shape 134"/>
          <p:cNvSpPr txBox="1">
            <a:spLocks noGrp="1"/>
          </p:cNvSpPr>
          <p:nvPr>
            <p:ph type="body" idx="1"/>
          </p:nvPr>
        </p:nvSpPr>
        <p:spPr>
          <a:xfrm>
            <a:off x="457200" y="1268412"/>
            <a:ext cx="8229600" cy="5473700"/>
          </a:xfrm>
          <a:prstGeom prst="rect">
            <a:avLst/>
          </a:prstGeom>
          <a:noFill/>
          <a:ln>
            <a:noFill/>
          </a:ln>
        </p:spPr>
        <p:txBody>
          <a:bodyPr lIns="91425" tIns="45700" rIns="91425" bIns="45700" anchor="t" anchorCtr="0">
            <a:noAutofit/>
          </a:bodyPr>
          <a:lstStyle/>
          <a:p>
            <a:pPr marL="342900" marR="0" lvl="0" indent="-342900" algn="r" rtl="1">
              <a:spcBef>
                <a:spcPts val="640"/>
              </a:spcBef>
              <a:spcAft>
                <a:spcPts val="0"/>
              </a:spcAft>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1. פורסים נייר ומשחררים אותות במצב אופקי.</a:t>
            </a:r>
            <a:br>
              <a:rPr lang="x-none" sz="2950" b="0" i="0" u="none" strike="noStrike" cap="none">
                <a:solidFill>
                  <a:schemeClr val="dk1"/>
                </a:solidFill>
                <a:latin typeface="Calibri"/>
                <a:ea typeface="Calibri"/>
                <a:cs typeface="Calibri"/>
                <a:sym typeface="Calibri"/>
              </a:rPr>
            </a:br>
            <a:r>
              <a:rPr lang="x-none" sz="2950" b="0" i="0" u="none" strike="noStrike" cap="none">
                <a:solidFill>
                  <a:schemeClr val="dk1"/>
                </a:solidFill>
                <a:latin typeface="Calibri"/>
                <a:ea typeface="Calibri"/>
                <a:cs typeface="Calibri"/>
                <a:sym typeface="Calibri"/>
              </a:rPr>
              <a:t>צפו בהדגמה ותארו את התופעה.</a:t>
            </a:r>
            <a:br>
              <a:rPr lang="x-none" sz="2950" b="0" i="0" u="none" strike="noStrike" cap="none">
                <a:solidFill>
                  <a:schemeClr val="dk1"/>
                </a:solidFill>
                <a:latin typeface="Calibri"/>
                <a:ea typeface="Calibri"/>
                <a:cs typeface="Calibri"/>
                <a:sym typeface="Calibri"/>
              </a:rPr>
            </a:br>
            <a:r>
              <a:rPr lang="x-none" sz="2950" b="0" i="0" u="none" strike="noStrike" cap="none">
                <a:solidFill>
                  <a:schemeClr val="dk1"/>
                </a:solidFill>
                <a:latin typeface="Calibri"/>
                <a:ea typeface="Calibri"/>
                <a:cs typeface="Calibri"/>
                <a:sym typeface="Calibri"/>
              </a:rPr>
              <a:t>שרטטו את תרשים הכוחות שפועלים על הנייר והסבירו את התופעה בעזרת החוק הראשון:</a:t>
            </a:r>
          </a:p>
          <a:p>
            <a:pPr marL="342900" marR="0" lvl="0" indent="-34290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spcAft>
                <a:spcPts val="0"/>
              </a:spcAft>
              <a:buClr>
                <a:schemeClr val="dk1"/>
              </a:buClr>
              <a:buSzPct val="63333"/>
              <a:buFont typeface="Arial"/>
              <a:buChar char="●"/>
            </a:pPr>
            <a:r>
              <a:rPr lang="x-none" sz="2950" b="0" i="0" u="none" strike="noStrike" cap="none">
                <a:solidFill>
                  <a:srgbClr val="FF0000"/>
                </a:solidFill>
                <a:latin typeface="Calibri"/>
                <a:ea typeface="Calibri"/>
                <a:cs typeface="Calibri"/>
                <a:sym typeface="Calibri"/>
              </a:rPr>
              <a:t>תשובה:</a:t>
            </a:r>
          </a:p>
          <a:p>
            <a:pPr marL="0" marR="0" lvl="0" indent="0" algn="r" rtl="1">
              <a:spcBef>
                <a:spcPts val="640"/>
              </a:spcBef>
              <a:spcAft>
                <a:spcPts val="0"/>
              </a:spcAft>
              <a:buClr>
                <a:schemeClr val="dk1"/>
              </a:buClr>
              <a:buSzPct val="25000"/>
              <a:buFont typeface="Calibri"/>
              <a:buNone/>
            </a:pPr>
            <a:r>
              <a:rPr lang="x-none" sz="2950" b="0" i="0" u="none" strike="noStrike" cap="none">
                <a:solidFill>
                  <a:srgbClr val="FF0000"/>
                </a:solidFill>
                <a:latin typeface="Calibri"/>
                <a:ea typeface="Calibri"/>
                <a:cs typeface="Calibri"/>
                <a:sym typeface="Calibri"/>
              </a:rPr>
              <a:t>כוח הכבידה שווה</a:t>
            </a:r>
            <a:br>
              <a:rPr lang="x-none" sz="2950" b="0" i="0" u="none" strike="noStrike" cap="none">
                <a:solidFill>
                  <a:srgbClr val="FF0000"/>
                </a:solidFill>
                <a:latin typeface="Calibri"/>
                <a:ea typeface="Calibri"/>
                <a:cs typeface="Calibri"/>
                <a:sym typeface="Calibri"/>
              </a:rPr>
            </a:br>
            <a:r>
              <a:rPr lang="x-none" sz="2950" b="0" i="0" u="none" strike="noStrike" cap="none">
                <a:solidFill>
                  <a:srgbClr val="FF0000"/>
                </a:solidFill>
                <a:latin typeface="Calibri"/>
                <a:ea typeface="Calibri"/>
                <a:cs typeface="Calibri"/>
                <a:sym typeface="Calibri"/>
              </a:rPr>
              <a:t>לכוח החיכוך עם </a:t>
            </a:r>
            <a:br>
              <a:rPr lang="x-none" sz="2950" b="0" i="0" u="none" strike="noStrike" cap="none">
                <a:solidFill>
                  <a:srgbClr val="FF0000"/>
                </a:solidFill>
                <a:latin typeface="Calibri"/>
                <a:ea typeface="Calibri"/>
                <a:cs typeface="Calibri"/>
                <a:sym typeface="Calibri"/>
              </a:rPr>
            </a:br>
            <a:r>
              <a:rPr lang="x-none" sz="2950" b="0" i="0" u="none" strike="noStrike" cap="none">
                <a:solidFill>
                  <a:srgbClr val="FF0000"/>
                </a:solidFill>
                <a:latin typeface="Calibri"/>
                <a:ea typeface="Calibri"/>
                <a:cs typeface="Calibri"/>
                <a:sym typeface="Calibri"/>
              </a:rPr>
              <a:t>האוויר. לפי החוק הראשון כאשר הכוח השקול שווה לאפס הגוף ינוע במהירות קבועה, כמו במקרה זה.</a:t>
            </a:r>
          </a:p>
          <a:p>
            <a:pPr marL="342900" marR="0" lvl="0" indent="-34290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
        <p:nvSpPr>
          <p:cNvPr id="135" name="Shape 135"/>
          <p:cNvSpPr txBox="1"/>
          <p:nvPr/>
        </p:nvSpPr>
        <p:spPr>
          <a:xfrm>
            <a:off x="4140200" y="4164012"/>
            <a:ext cx="1452562" cy="369886"/>
          </a:xfrm>
          <a:prstGeom prst="rect">
            <a:avLst/>
          </a:prstGeom>
          <a:noFill/>
          <a:ln w="9525" cap="flat" cmpd="sng">
            <a:solidFill>
              <a:schemeClr val="accent1"/>
            </a:solidFill>
            <a:prstDash val="solid"/>
            <a:miter/>
            <a:headEnd type="none" w="med" len="med"/>
            <a:tailEnd type="none" w="med" len="med"/>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Calibri"/>
                <a:ea typeface="Calibri"/>
                <a:cs typeface="Calibri"/>
                <a:sym typeface="Calibri"/>
              </a:rPr>
              <a:t>נייר פרוס</a:t>
            </a:r>
          </a:p>
        </p:txBody>
      </p:sp>
      <p:cxnSp>
        <p:nvCxnSpPr>
          <p:cNvPr id="136" name="Shape 136"/>
          <p:cNvCxnSpPr>
            <a:stCxn id="135" idx="0"/>
          </p:cNvCxnSpPr>
          <p:nvPr/>
        </p:nvCxnSpPr>
        <p:spPr>
          <a:xfrm rot="10800000">
            <a:off x="4866481" y="3730512"/>
            <a:ext cx="0" cy="433500"/>
          </a:xfrm>
          <a:prstGeom prst="straightConnector1">
            <a:avLst/>
          </a:prstGeom>
          <a:noFill/>
          <a:ln w="9525" cap="flat" cmpd="sng">
            <a:solidFill>
              <a:srgbClr val="4A7DBB"/>
            </a:solidFill>
            <a:prstDash val="solid"/>
            <a:round/>
            <a:headEnd type="none" w="med" len="med"/>
            <a:tailEnd type="stealth" w="lg" len="lg"/>
          </a:ln>
        </p:spPr>
      </p:cxnSp>
      <p:sp>
        <p:nvSpPr>
          <p:cNvPr id="137" name="Shape 137"/>
          <p:cNvSpPr txBox="1"/>
          <p:nvPr/>
        </p:nvSpPr>
        <p:spPr>
          <a:xfrm>
            <a:off x="4595812" y="3546475"/>
            <a:ext cx="1511299" cy="369888"/>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Calibri"/>
                <a:ea typeface="Calibri"/>
                <a:cs typeface="Calibri"/>
                <a:sym typeface="Calibri"/>
              </a:rPr>
              <a:t>חיכוך באוויר</a:t>
            </a:r>
          </a:p>
        </p:txBody>
      </p:sp>
      <p:cxnSp>
        <p:nvCxnSpPr>
          <p:cNvPr id="138" name="Shape 138"/>
          <p:cNvCxnSpPr>
            <a:stCxn id="135" idx="2"/>
          </p:cNvCxnSpPr>
          <p:nvPr/>
        </p:nvCxnSpPr>
        <p:spPr>
          <a:xfrm>
            <a:off x="4866481" y="4533899"/>
            <a:ext cx="0" cy="550800"/>
          </a:xfrm>
          <a:prstGeom prst="straightConnector1">
            <a:avLst/>
          </a:prstGeom>
          <a:noFill/>
          <a:ln w="9525" cap="flat" cmpd="sng">
            <a:solidFill>
              <a:srgbClr val="4A7DBB"/>
            </a:solidFill>
            <a:prstDash val="solid"/>
            <a:round/>
            <a:headEnd type="none" w="med" len="med"/>
            <a:tailEnd type="stealth" w="lg" len="lg"/>
          </a:ln>
        </p:spPr>
      </p:cxnSp>
      <p:sp>
        <p:nvSpPr>
          <p:cNvPr id="139" name="Shape 139"/>
          <p:cNvSpPr txBox="1"/>
          <p:nvPr/>
        </p:nvSpPr>
        <p:spPr>
          <a:xfrm>
            <a:off x="3937000" y="4624387"/>
            <a:ext cx="930275" cy="369886"/>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Calibri"/>
                <a:ea typeface="Calibri"/>
                <a:cs typeface="Calibri"/>
                <a:sym typeface="Calibri"/>
              </a:rPr>
              <a:t>כבידה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p:tgtEl>
                                          <p:spTgt spid="13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5"/>
                                        </p:tgtEl>
                                        <p:attrNameLst>
                                          <p:attrName>style.visibility</p:attrName>
                                        </p:attrNameLst>
                                      </p:cBhvr>
                                      <p:to>
                                        <p:strVal val="visible"/>
                                      </p:to>
                                    </p:set>
                                    <p:anim calcmode="lin" valueType="num">
                                      <p:cBhvr additive="base">
                                        <p:cTn id="12" dur="500"/>
                                        <p:tgtEl>
                                          <p:spTgt spid="135"/>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138"/>
                                        </p:tgtEl>
                                        <p:attrNameLst>
                                          <p:attrName>style.visibility</p:attrName>
                                        </p:attrNameLst>
                                      </p:cBhvr>
                                      <p:to>
                                        <p:strVal val="visible"/>
                                      </p:to>
                                    </p:set>
                                    <p:anim calcmode="lin" valueType="num">
                                      <p:cBhvr additive="base">
                                        <p:cTn id="15" dur="500"/>
                                        <p:tgtEl>
                                          <p:spTgt spid="138"/>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39"/>
                                        </p:tgtEl>
                                        <p:attrNameLst>
                                          <p:attrName>style.visibility</p:attrName>
                                        </p:attrNameLst>
                                      </p:cBhvr>
                                      <p:to>
                                        <p:strVal val="visible"/>
                                      </p:to>
                                    </p:set>
                                    <p:anim calcmode="lin" valueType="num">
                                      <p:cBhvr additive="base">
                                        <p:cTn id="20" dur="500"/>
                                        <p:tgtEl>
                                          <p:spTgt spid="1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612" name="Shape 612"/>
          <p:cNvPicPr preferRelativeResize="0"/>
          <p:nvPr/>
        </p:nvPicPr>
        <p:blipFill>
          <a:blip r:embed="rId3">
            <a:alphaModFix/>
          </a:blip>
          <a:stretch>
            <a:fillRect/>
          </a:stretch>
        </p:blipFill>
        <p:spPr>
          <a:xfrm>
            <a:off x="2987675" y="908050"/>
            <a:ext cx="3976687" cy="2584450"/>
          </a:xfrm>
          <a:prstGeom prst="rect">
            <a:avLst/>
          </a:prstGeom>
          <a:noFill/>
          <a:ln>
            <a:noFill/>
          </a:ln>
        </p:spPr>
      </p:pic>
      <p:sp>
        <p:nvSpPr>
          <p:cNvPr id="613" name="Shape 613"/>
          <p:cNvSpPr txBox="1"/>
          <p:nvPr/>
        </p:nvSpPr>
        <p:spPr>
          <a:xfrm>
            <a:off x="1692275" y="3933825"/>
            <a:ext cx="5976938" cy="1600199"/>
          </a:xfrm>
          <a:prstGeom prst="rect">
            <a:avLst/>
          </a:prstGeom>
          <a:noFill/>
          <a:ln>
            <a:noFill/>
          </a:ln>
        </p:spPr>
        <p:txBody>
          <a:bodyPr lIns="91425" tIns="45700" rIns="91425" bIns="45700" anchor="t" anchorCtr="0">
            <a:noAutofit/>
          </a:bodyPr>
          <a:lstStyle/>
          <a:p>
            <a:pPr marL="0" marR="0" lvl="0" indent="0" algn="r" rtl="1">
              <a:spcBef>
                <a:spcPts val="1400"/>
              </a:spcBef>
              <a:buSzPct val="25000"/>
              <a:buNone/>
            </a:pPr>
            <a:r>
              <a:rPr lang="x-none" sz="2800" b="0" i="0" u="none" strike="noStrike" cap="none">
                <a:solidFill>
                  <a:schemeClr val="dk1"/>
                </a:solidFill>
                <a:latin typeface="Arial"/>
                <a:ea typeface="Arial"/>
                <a:cs typeface="Arial"/>
                <a:sym typeface="Arial"/>
              </a:rPr>
              <a:t>איך ילד קטן "יכול על" אמא גדולה?</a:t>
            </a:r>
          </a:p>
          <a:p>
            <a:pPr marL="0" marR="0" lvl="0" indent="0" algn="r" rtl="1">
              <a:spcBef>
                <a:spcPts val="1400"/>
              </a:spcBef>
              <a:buSzPct val="25000"/>
              <a:buNone/>
            </a:pPr>
            <a:r>
              <a:rPr lang="x-none" sz="2800" b="0" i="0" u="none" strike="noStrike" cap="none">
                <a:solidFill>
                  <a:schemeClr val="dk1"/>
                </a:solidFill>
                <a:latin typeface="Arial"/>
                <a:ea typeface="Arial"/>
                <a:cs typeface="Arial"/>
                <a:sym typeface="Arial"/>
              </a:rPr>
              <a:t>תשובה: הילד מפעיל כוח ממרחק יותר גדול מציר הסיבוב לכן יש לו רווח של כוח</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914400" y="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000" b="0" i="0" u="none" strike="noStrike" cap="none">
                <a:solidFill>
                  <a:schemeClr val="dk1"/>
                </a:solidFill>
                <a:latin typeface="Calibri"/>
                <a:ea typeface="Calibri"/>
                <a:cs typeface="Calibri"/>
                <a:sym typeface="Calibri"/>
              </a:rPr>
              <a:t>סיפורה של דלת</a:t>
            </a:r>
          </a:p>
        </p:txBody>
      </p:sp>
      <p:pic>
        <p:nvPicPr>
          <p:cNvPr id="619" name="Shape 619"/>
          <p:cNvPicPr preferRelativeResize="0"/>
          <p:nvPr/>
        </p:nvPicPr>
        <p:blipFill>
          <a:blip r:embed="rId3">
            <a:alphaModFix/>
          </a:blip>
          <a:stretch>
            <a:fillRect/>
          </a:stretch>
        </p:blipFill>
        <p:spPr>
          <a:xfrm>
            <a:off x="827087" y="2205038"/>
            <a:ext cx="2592386" cy="3771900"/>
          </a:xfrm>
          <a:prstGeom prst="rect">
            <a:avLst/>
          </a:prstGeom>
          <a:noFill/>
          <a:ln>
            <a:noFill/>
          </a:ln>
        </p:spPr>
      </p:pic>
      <p:pic>
        <p:nvPicPr>
          <p:cNvPr id="620" name="Shape 620"/>
          <p:cNvPicPr preferRelativeResize="0"/>
          <p:nvPr/>
        </p:nvPicPr>
        <p:blipFill>
          <a:blip r:embed="rId4">
            <a:alphaModFix/>
          </a:blip>
          <a:stretch>
            <a:fillRect/>
          </a:stretch>
        </p:blipFill>
        <p:spPr>
          <a:xfrm>
            <a:off x="4572000" y="1989138"/>
            <a:ext cx="3581400" cy="3629025"/>
          </a:xfrm>
          <a:prstGeom prst="rect">
            <a:avLst/>
          </a:prstGeom>
          <a:noFill/>
          <a:ln>
            <a:noFill/>
          </a:ln>
        </p:spPr>
      </p:pic>
      <p:sp>
        <p:nvSpPr>
          <p:cNvPr id="621" name="Shape 621"/>
          <p:cNvSpPr/>
          <p:nvPr/>
        </p:nvSpPr>
        <p:spPr>
          <a:xfrm>
            <a:off x="4932362" y="5229225"/>
            <a:ext cx="287336" cy="287338"/>
          </a:xfrm>
          <a:prstGeom prst="flowChartMagneticDisk">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622" name="Shape 622"/>
          <p:cNvSpPr/>
          <p:nvPr/>
        </p:nvSpPr>
        <p:spPr>
          <a:xfrm>
            <a:off x="5508625" y="4941887"/>
            <a:ext cx="287338" cy="287336"/>
          </a:xfrm>
          <a:prstGeom prst="flowChartMagneticDisk">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623" name="Shape 623"/>
          <p:cNvSpPr txBox="1"/>
          <p:nvPr/>
        </p:nvSpPr>
        <p:spPr>
          <a:xfrm>
            <a:off x="4787900" y="5445125"/>
            <a:ext cx="431799" cy="369888"/>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Arial"/>
                <a:ea typeface="Arial"/>
                <a:cs typeface="Arial"/>
                <a:sym typeface="Arial"/>
              </a:rPr>
              <a:t>ב</a:t>
            </a:r>
          </a:p>
        </p:txBody>
      </p:sp>
      <p:sp>
        <p:nvSpPr>
          <p:cNvPr id="624" name="Shape 624"/>
          <p:cNvSpPr txBox="1"/>
          <p:nvPr/>
        </p:nvSpPr>
        <p:spPr>
          <a:xfrm>
            <a:off x="5411787" y="5133975"/>
            <a:ext cx="433386" cy="369888"/>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Arial"/>
                <a:ea typeface="Arial"/>
                <a:cs typeface="Arial"/>
                <a:sym typeface="Arial"/>
              </a:rPr>
              <a:t>א</a:t>
            </a:r>
          </a:p>
        </p:txBody>
      </p:sp>
      <p:sp>
        <p:nvSpPr>
          <p:cNvPr id="625" name="Shape 625"/>
          <p:cNvSpPr txBox="1"/>
          <p:nvPr/>
        </p:nvSpPr>
        <p:spPr>
          <a:xfrm>
            <a:off x="854075" y="758825"/>
            <a:ext cx="7921624" cy="1230313"/>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2800" b="0" i="0" u="none" strike="noStrike" cap="none">
                <a:solidFill>
                  <a:schemeClr val="dk1"/>
                </a:solidFill>
                <a:latin typeface="Arial"/>
                <a:ea typeface="Arial"/>
                <a:cs typeface="Arial"/>
                <a:sym typeface="Arial"/>
              </a:rPr>
              <a:t>כיצד המעצור מפעיל כוח על הדלת ומונע את סגירתה?</a:t>
            </a:r>
          </a:p>
          <a:p>
            <a:pPr marL="0" marR="0" lvl="0" indent="0" algn="r" rtl="1">
              <a:spcBef>
                <a:spcPts val="0"/>
              </a:spcBef>
              <a:buSzPct val="25000"/>
              <a:buNone/>
            </a:pPr>
            <a:r>
              <a:rPr lang="x-none" sz="2800" b="0" i="0" u="none" strike="noStrike" cap="none">
                <a:solidFill>
                  <a:schemeClr val="dk1"/>
                </a:solidFill>
                <a:latin typeface="Arial"/>
                <a:ea typeface="Arial"/>
                <a:cs typeface="Arial"/>
                <a:sym typeface="Arial"/>
              </a:rPr>
              <a:t>איפה כדאי להניח את המעצור לדלת? </a:t>
            </a:r>
          </a:p>
          <a:p>
            <a:pPr marL="0" marR="0" lvl="0" indent="0" algn="r" rtl="1">
              <a:spcBef>
                <a:spcPts val="0"/>
              </a:spcBef>
              <a:buNone/>
            </a:pPr>
            <a:endParaRPr sz="1800" b="0" i="0" u="none" strike="noStrike" cap="none">
              <a:solidFill>
                <a:schemeClr val="dk1"/>
              </a:solidFill>
              <a:latin typeface="Arial"/>
              <a:ea typeface="Arial"/>
              <a:cs typeface="Arial"/>
              <a:sym typeface="Arial"/>
            </a:endParaRPr>
          </a:p>
        </p:txBody>
      </p:sp>
      <p:sp>
        <p:nvSpPr>
          <p:cNvPr id="626" name="Shape 626"/>
          <p:cNvSpPr txBox="1"/>
          <p:nvPr/>
        </p:nvSpPr>
        <p:spPr>
          <a:xfrm>
            <a:off x="4500562" y="1052512"/>
            <a:ext cx="4643437" cy="369886"/>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627" name="Shape 627"/>
          <p:cNvSpPr txBox="1"/>
          <p:nvPr/>
        </p:nvSpPr>
        <p:spPr>
          <a:xfrm>
            <a:off x="395287" y="5948362"/>
            <a:ext cx="8210550" cy="831850"/>
          </a:xfrm>
          <a:prstGeom prst="rect">
            <a:avLst/>
          </a:prstGeom>
          <a:noFill/>
          <a:ln>
            <a:noFill/>
          </a:ln>
        </p:spPr>
        <p:txBody>
          <a:bodyPr lIns="91425" tIns="45700" rIns="91425" bIns="45700" anchor="t" anchorCtr="0">
            <a:noAutofit/>
          </a:bodyPr>
          <a:lstStyle/>
          <a:p>
            <a:pPr marL="0" marR="0" lvl="0" indent="0" algn="r" rtl="1">
              <a:spcBef>
                <a:spcPts val="1200"/>
              </a:spcBef>
              <a:buSzPct val="25000"/>
              <a:buNone/>
            </a:pPr>
            <a:r>
              <a:rPr lang="x-none" sz="2400" b="0" i="0" u="none" strike="noStrike" cap="none">
                <a:solidFill>
                  <a:srgbClr val="990000"/>
                </a:solidFill>
                <a:latin typeface="Arial"/>
                <a:ea typeface="Arial"/>
                <a:cs typeface="Arial"/>
                <a:sym typeface="Arial"/>
              </a:rPr>
              <a:t>תשובה- המעצור מפעיל כוח בעזרת החיכוך עם הרצפה. את המעצור כדאי לשים כמה שיותר רחוק בכדי לקבל רווח של כוח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27"/>
                                        </p:tgtEl>
                                        <p:attrNameLst>
                                          <p:attrName>style.visibility</p:attrName>
                                        </p:attrNameLst>
                                      </p:cBhvr>
                                      <p:to>
                                        <p:strVal val="visible"/>
                                      </p:to>
                                    </p:set>
                                    <p:anim calcmode="lin" valueType="num">
                                      <p:cBhvr additive="base">
                                        <p:cTn id="7" dur="500"/>
                                        <p:tgtEl>
                                          <p:spTgt spid="62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Shape 632"/>
          <p:cNvPicPr preferRelativeResize="0"/>
          <p:nvPr/>
        </p:nvPicPr>
        <p:blipFill>
          <a:blip r:embed="rId3">
            <a:alphaModFix/>
          </a:blip>
          <a:stretch>
            <a:fillRect/>
          </a:stretch>
        </p:blipFill>
        <p:spPr>
          <a:xfrm>
            <a:off x="2268538" y="549275"/>
            <a:ext cx="4608512" cy="2857500"/>
          </a:xfrm>
          <a:prstGeom prst="rect">
            <a:avLst/>
          </a:prstGeom>
          <a:noFill/>
          <a:ln>
            <a:noFill/>
          </a:ln>
        </p:spPr>
      </p:pic>
      <p:sp>
        <p:nvSpPr>
          <p:cNvPr id="633" name="Shape 633"/>
          <p:cNvSpPr txBox="1"/>
          <p:nvPr/>
        </p:nvSpPr>
        <p:spPr>
          <a:xfrm>
            <a:off x="1187450" y="4292600"/>
            <a:ext cx="6913563" cy="1066799"/>
          </a:xfrm>
          <a:prstGeom prst="rect">
            <a:avLst/>
          </a:prstGeom>
          <a:noFill/>
          <a:ln>
            <a:noFill/>
          </a:ln>
        </p:spPr>
        <p:txBody>
          <a:bodyPr lIns="91425" tIns="45700" rIns="91425" bIns="45700" anchor="t" anchorCtr="0">
            <a:noAutofit/>
          </a:bodyPr>
          <a:lstStyle/>
          <a:p>
            <a:pPr marL="0" marR="0" lvl="0" indent="0" algn="ctr" rtl="1">
              <a:spcBef>
                <a:spcPts val="1600"/>
              </a:spcBef>
              <a:buSzPct val="25000"/>
              <a:buNone/>
            </a:pPr>
            <a:r>
              <a:rPr lang="x-none" sz="3200" b="0" i="0" u="none" strike="noStrike" cap="none">
                <a:solidFill>
                  <a:schemeClr val="dk1"/>
                </a:solidFill>
                <a:latin typeface="Arial"/>
                <a:ea typeface="Arial"/>
                <a:cs typeface="Arial"/>
                <a:sym typeface="Arial"/>
              </a:rPr>
              <a:t>מה היה חסר לארכימדס כדי שיצליח להרים את העולם? </a:t>
            </a:r>
          </a:p>
        </p:txBody>
      </p:sp>
      <p:sp>
        <p:nvSpPr>
          <p:cNvPr id="634" name="Shape 634"/>
          <p:cNvSpPr txBox="1"/>
          <p:nvPr/>
        </p:nvSpPr>
        <p:spPr>
          <a:xfrm>
            <a:off x="0" y="5441950"/>
            <a:ext cx="9144000" cy="1200150"/>
          </a:xfrm>
          <a:prstGeom prst="rect">
            <a:avLst/>
          </a:prstGeom>
          <a:noFill/>
          <a:ln>
            <a:noFill/>
          </a:ln>
        </p:spPr>
        <p:txBody>
          <a:bodyPr lIns="91425" tIns="45700" rIns="91425" bIns="45700" anchor="t" anchorCtr="0">
            <a:noAutofit/>
          </a:bodyPr>
          <a:lstStyle/>
          <a:p>
            <a:pPr marL="0" marR="0" lvl="0" indent="0" algn="r" rtl="1">
              <a:spcBef>
                <a:spcPts val="1200"/>
              </a:spcBef>
              <a:buSzPct val="25000"/>
              <a:buNone/>
            </a:pPr>
            <a:r>
              <a:rPr lang="x-none" sz="2400" b="0" i="0" u="none" strike="noStrike" cap="none">
                <a:solidFill>
                  <a:srgbClr val="990000"/>
                </a:solidFill>
                <a:latin typeface="Arial"/>
                <a:ea typeface="Arial"/>
                <a:cs typeface="Arial"/>
                <a:sym typeface="Arial"/>
              </a:rPr>
              <a:t>תשובה: ארימדס אמר </a:t>
            </a:r>
            <a:r>
              <a:rPr lang="x-none" sz="1800" b="0" i="0" u="none" strike="noStrike" cap="none">
                <a:solidFill>
                  <a:srgbClr val="990000"/>
                </a:solidFill>
                <a:latin typeface="Arial"/>
                <a:ea typeface="Arial"/>
                <a:cs typeface="Arial"/>
                <a:sym typeface="Arial"/>
              </a:rPr>
              <a:t>"</a:t>
            </a:r>
            <a:r>
              <a:rPr lang="x-none" sz="2400" b="0" i="0" u="none" strike="noStrike" cap="none">
                <a:solidFill>
                  <a:srgbClr val="990000"/>
                </a:solidFill>
                <a:latin typeface="Arial"/>
                <a:ea typeface="Arial"/>
                <a:cs typeface="Arial"/>
                <a:sym typeface="Arial"/>
              </a:rPr>
              <a:t>תנו לי נקודת משען וארים את העולם"(נקודת משען זה ציר סיבוב). הכוונה שלו היתה שבעזרת מנוף מאוד ארוך הוא יכול לקבל רווח גדול מאוד של כוח שבעזרתו אפשר להרים אפילו את כדור הארץ.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34"/>
                                        </p:tgtEl>
                                        <p:attrNameLst>
                                          <p:attrName>style.visibility</p:attrName>
                                        </p:attrNameLst>
                                      </p:cBhvr>
                                      <p:to>
                                        <p:strVal val="visible"/>
                                      </p:to>
                                    </p:set>
                                    <p:anim calcmode="lin" valueType="num">
                                      <p:cBhvr additive="base">
                                        <p:cTn id="7" dur="500"/>
                                        <p:tgtEl>
                                          <p:spTgt spid="6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מטלת אתגר</a:t>
            </a:r>
          </a:p>
        </p:txBody>
      </p:sp>
      <p:sp>
        <p:nvSpPr>
          <p:cNvPr id="641" name="Shape 64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נתון סרגל שתלוי במאוזן על מסמר. בשני צידי הסרגל תולים גומיות ועליהם תולים משקולות שונות במטרה לאזן את הסרגל.</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תרגיל: בצד אחד שמים משקולת של 200 גרם ובצד שני משקולת של 300 גרם . כיצד ניתן לאזן את הסרגל.</a:t>
            </a:r>
          </a:p>
        </p:txBody>
      </p:sp>
      <p:sp>
        <p:nvSpPr>
          <p:cNvPr id="642" name="Shape 642"/>
          <p:cNvSpPr txBox="1"/>
          <p:nvPr/>
        </p:nvSpPr>
        <p:spPr>
          <a:xfrm>
            <a:off x="3851275" y="3440112"/>
            <a:ext cx="3529013" cy="368299"/>
          </a:xfrm>
          <a:prstGeom prst="rect">
            <a:avLst/>
          </a:prstGeom>
          <a:solidFill>
            <a:srgbClr val="8CB3E3"/>
          </a:solid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Calibri"/>
                <a:ea typeface="Calibri"/>
                <a:cs typeface="Calibri"/>
                <a:sym typeface="Calibri"/>
              </a:rPr>
              <a:t>                        סרגל</a:t>
            </a:r>
          </a:p>
        </p:txBody>
      </p:sp>
      <p:sp>
        <p:nvSpPr>
          <p:cNvPr id="643" name="Shape 643"/>
          <p:cNvSpPr/>
          <p:nvPr/>
        </p:nvSpPr>
        <p:spPr>
          <a:xfrm>
            <a:off x="5327650" y="3808412"/>
            <a:ext cx="360363" cy="915986"/>
          </a:xfrm>
          <a:prstGeom prst="triangle">
            <a:avLst>
              <a:gd name="adj" fmla="val 50000"/>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644" name="Shape 644"/>
          <p:cNvSpPr/>
          <p:nvPr/>
        </p:nvSpPr>
        <p:spPr>
          <a:xfrm>
            <a:off x="7019925" y="3808412"/>
            <a:ext cx="360363" cy="557211"/>
          </a:xfrm>
          <a:prstGeom prst="trapezoid">
            <a:avLst>
              <a:gd name="adj" fmla="val 25000"/>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645" name="Shape 645"/>
          <p:cNvSpPr/>
          <p:nvPr/>
        </p:nvSpPr>
        <p:spPr>
          <a:xfrm>
            <a:off x="3851275" y="3808412"/>
            <a:ext cx="720724" cy="557211"/>
          </a:xfrm>
          <a:prstGeom prst="trapezoid">
            <a:avLst>
              <a:gd name="adj" fmla="val 25000"/>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611187" y="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600" b="0" i="0" u="none" strike="noStrike" cap="none">
                <a:solidFill>
                  <a:srgbClr val="0066CC"/>
                </a:solidFill>
                <a:latin typeface="Calibri"/>
                <a:ea typeface="Calibri"/>
                <a:cs typeface="Calibri"/>
                <a:sym typeface="Calibri"/>
              </a:rPr>
              <a:t>חוק המנוף והמדרון המשופע</a:t>
            </a:r>
          </a:p>
        </p:txBody>
      </p:sp>
      <p:sp>
        <p:nvSpPr>
          <p:cNvPr id="651" name="Shape 651"/>
          <p:cNvSpPr txBox="1">
            <a:spLocks noGrp="1"/>
          </p:cNvSpPr>
          <p:nvPr>
            <p:ph type="body" idx="1"/>
          </p:nvPr>
        </p:nvSpPr>
        <p:spPr>
          <a:xfrm>
            <a:off x="323850" y="981075"/>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ניסוי לכיתה.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הציוד הדרוש :</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מד כוח , עגלה קטנה, משטח עם הגבהה שיוצר מישור משופע וסרגל באורך מטר.</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שלב א'- מרימים בעזרת מד הכוח את העגלה במאונך כלפי מעלה לגובה של חצי מטר. </a:t>
            </a:r>
            <a:br>
              <a:rPr lang="x-none" sz="2700" b="0" i="0" u="none" strike="noStrike" cap="none">
                <a:solidFill>
                  <a:schemeClr val="dk1"/>
                </a:solidFill>
                <a:latin typeface="Calibri"/>
                <a:ea typeface="Calibri"/>
                <a:cs typeface="Calibri"/>
                <a:sym typeface="Calibri"/>
              </a:rPr>
            </a:br>
            <a:r>
              <a:rPr lang="x-none" sz="2700" b="0" i="0" u="none" strike="noStrike" cap="none">
                <a:solidFill>
                  <a:schemeClr val="dk1"/>
                </a:solidFill>
                <a:latin typeface="Calibri"/>
                <a:ea typeface="Calibri"/>
                <a:cs typeface="Calibri"/>
                <a:sym typeface="Calibri"/>
              </a:rPr>
              <a:t>איזה כוח מפעילים בזמן ההרמה?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כעת מרימים את העגלה בעזרת מד הכוח במעלה מישור משופע לגובה של חצי מטר.</a:t>
            </a:r>
            <a:br>
              <a:rPr lang="x-none" sz="2700" b="0" i="0" u="none" strike="noStrike" cap="none">
                <a:solidFill>
                  <a:schemeClr val="dk1"/>
                </a:solidFill>
                <a:latin typeface="Calibri"/>
                <a:ea typeface="Calibri"/>
                <a:cs typeface="Calibri"/>
                <a:sym typeface="Calibri"/>
              </a:rPr>
            </a:br>
            <a:r>
              <a:rPr lang="x-none" sz="2700" b="0" i="0" u="none" strike="noStrike" cap="none">
                <a:solidFill>
                  <a:schemeClr val="dk1"/>
                </a:solidFill>
                <a:latin typeface="Calibri"/>
                <a:ea typeface="Calibri"/>
                <a:cs typeface="Calibri"/>
                <a:sym typeface="Calibri"/>
              </a:rPr>
              <a:t>איזה כוח דרוש להרמה? מהו אורכו של המישור המשופע?</a:t>
            </a:r>
            <a:br>
              <a:rPr lang="x-none" sz="2700" b="0" i="0" u="none" strike="noStrike" cap="none">
                <a:solidFill>
                  <a:schemeClr val="dk1"/>
                </a:solidFill>
                <a:latin typeface="Calibri"/>
                <a:ea typeface="Calibri"/>
                <a:cs typeface="Calibri"/>
                <a:sym typeface="Calibri"/>
              </a:rPr>
            </a:br>
            <a:endParaRPr lang="x-none" sz="2700" b="0" i="0" u="none" strike="noStrike" cap="none">
              <a:solidFill>
                <a:schemeClr val="dk1"/>
              </a:solidFill>
              <a:latin typeface="Calibri"/>
              <a:ea typeface="Calibri"/>
              <a:cs typeface="Calibri"/>
              <a:sym typeface="Calibri"/>
            </a:endParaRPr>
          </a:p>
        </p:txBody>
      </p:sp>
      <p:cxnSp>
        <p:nvCxnSpPr>
          <p:cNvPr id="652" name="Shape 652"/>
          <p:cNvCxnSpPr>
            <a:endCxn id="651" idx="0"/>
          </p:cNvCxnSpPr>
          <p:nvPr/>
        </p:nvCxnSpPr>
        <p:spPr>
          <a:xfrm rot="10800000" flipH="1">
            <a:off x="1258950" y="981075"/>
            <a:ext cx="3179700" cy="863700"/>
          </a:xfrm>
          <a:prstGeom prst="straightConnector1">
            <a:avLst/>
          </a:prstGeom>
          <a:noFill/>
          <a:ln w="9525" cap="flat" cmpd="sng">
            <a:solidFill>
              <a:srgbClr val="4A7DBB"/>
            </a:solidFill>
            <a:prstDash val="solid"/>
            <a:round/>
            <a:headEnd type="none" w="med" len="med"/>
            <a:tailEnd type="none" w="med" len="med"/>
          </a:ln>
        </p:spPr>
      </p:cxnSp>
      <p:sp>
        <p:nvSpPr>
          <p:cNvPr id="653" name="Shape 653"/>
          <p:cNvSpPr/>
          <p:nvPr/>
        </p:nvSpPr>
        <p:spPr>
          <a:xfrm rot="-943134">
            <a:off x="1781175" y="1284287"/>
            <a:ext cx="914399" cy="257174"/>
          </a:xfrm>
          <a:prstGeom prst="rect">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654" name="Shape 654"/>
          <p:cNvCxnSpPr/>
          <p:nvPr/>
        </p:nvCxnSpPr>
        <p:spPr>
          <a:xfrm rot="10800000" flipH="1">
            <a:off x="2714625" y="1073149"/>
            <a:ext cx="561975" cy="182563"/>
          </a:xfrm>
          <a:prstGeom prst="straightConnector1">
            <a:avLst/>
          </a:prstGeom>
          <a:noFill/>
          <a:ln w="28575" cap="flat" cmpd="sng">
            <a:solidFill>
              <a:schemeClr val="dk1"/>
            </a:solidFill>
            <a:prstDash val="solid"/>
            <a:round/>
            <a:headEnd type="none" w="med" len="med"/>
            <a:tailEnd type="stealth" w="lg" len="lg"/>
          </a:ln>
        </p:spPr>
      </p:cxnSp>
      <p:cxnSp>
        <p:nvCxnSpPr>
          <p:cNvPr id="655" name="Shape 655"/>
          <p:cNvCxnSpPr>
            <a:stCxn id="651" idx="0"/>
          </p:cNvCxnSpPr>
          <p:nvPr/>
        </p:nvCxnSpPr>
        <p:spPr>
          <a:xfrm>
            <a:off x="4438650" y="981075"/>
            <a:ext cx="0" cy="863700"/>
          </a:xfrm>
          <a:prstGeom prst="straightConnector1">
            <a:avLst/>
          </a:prstGeom>
          <a:noFill/>
          <a:ln w="9525" cap="flat" cmpd="sng">
            <a:solidFill>
              <a:srgbClr val="4A7DBB"/>
            </a:solidFill>
            <a:prstDash val="solid"/>
            <a:round/>
            <a:headEnd type="none" w="med" len="med"/>
            <a:tailEnd type="none" w="med" len="med"/>
          </a:ln>
        </p:spPr>
      </p:cxnSp>
      <p:cxnSp>
        <p:nvCxnSpPr>
          <p:cNvPr id="656" name="Shape 656"/>
          <p:cNvCxnSpPr/>
          <p:nvPr/>
        </p:nvCxnSpPr>
        <p:spPr>
          <a:xfrm rot="10800000">
            <a:off x="1258887" y="1844675"/>
            <a:ext cx="3179762" cy="0"/>
          </a:xfrm>
          <a:prstGeom prst="straightConnector1">
            <a:avLst/>
          </a:prstGeom>
          <a:noFill/>
          <a:ln w="9525" cap="flat" cmpd="sng">
            <a:solidFill>
              <a:srgbClr val="4A7DBB"/>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51">
                                            <p:txEl>
                                              <p:pRg st="0" end="0"/>
                                            </p:txEl>
                                          </p:spTgt>
                                        </p:tgtEl>
                                        <p:attrNameLst>
                                          <p:attrName>style.visibility</p:attrName>
                                        </p:attrNameLst>
                                      </p:cBhvr>
                                      <p:to>
                                        <p:strVal val="visible"/>
                                      </p:to>
                                    </p:set>
                                    <p:anim calcmode="lin" valueType="num">
                                      <p:cBhvr additive="base">
                                        <p:cTn id="7" dur="500"/>
                                        <p:tgtEl>
                                          <p:spTgt spid="65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51">
                                            <p:txEl>
                                              <p:pRg st="1" end="1"/>
                                            </p:txEl>
                                          </p:spTgt>
                                        </p:tgtEl>
                                        <p:attrNameLst>
                                          <p:attrName>style.visibility</p:attrName>
                                        </p:attrNameLst>
                                      </p:cBhvr>
                                      <p:to>
                                        <p:strVal val="visible"/>
                                      </p:to>
                                    </p:set>
                                    <p:anim calcmode="lin" valueType="num">
                                      <p:cBhvr additive="base">
                                        <p:cTn id="12" dur="500"/>
                                        <p:tgtEl>
                                          <p:spTgt spid="65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51">
                                            <p:txEl>
                                              <p:pRg st="2" end="2"/>
                                            </p:txEl>
                                          </p:spTgt>
                                        </p:tgtEl>
                                        <p:attrNameLst>
                                          <p:attrName>style.visibility</p:attrName>
                                        </p:attrNameLst>
                                      </p:cBhvr>
                                      <p:to>
                                        <p:strVal val="visible"/>
                                      </p:to>
                                    </p:set>
                                    <p:anim calcmode="lin" valueType="num">
                                      <p:cBhvr additive="base">
                                        <p:cTn id="17" dur="500"/>
                                        <p:tgtEl>
                                          <p:spTgt spid="65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51">
                                            <p:txEl>
                                              <p:pRg st="3" end="3"/>
                                            </p:txEl>
                                          </p:spTgt>
                                        </p:tgtEl>
                                        <p:attrNameLst>
                                          <p:attrName>style.visibility</p:attrName>
                                        </p:attrNameLst>
                                      </p:cBhvr>
                                      <p:to>
                                        <p:strVal val="visible"/>
                                      </p:to>
                                    </p:set>
                                    <p:anim calcmode="lin" valueType="num">
                                      <p:cBhvr additive="base">
                                        <p:cTn id="22" dur="500"/>
                                        <p:tgtEl>
                                          <p:spTgt spid="65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51">
                                            <p:txEl>
                                              <p:pRg st="4" end="4"/>
                                            </p:txEl>
                                          </p:spTgt>
                                        </p:tgtEl>
                                        <p:attrNameLst>
                                          <p:attrName>style.visibility</p:attrName>
                                        </p:attrNameLst>
                                      </p:cBhvr>
                                      <p:to>
                                        <p:strVal val="visible"/>
                                      </p:to>
                                    </p:set>
                                    <p:anim calcmode="lin" valueType="num">
                                      <p:cBhvr additive="base">
                                        <p:cTn id="27" dur="500"/>
                                        <p:tgtEl>
                                          <p:spTgt spid="651">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rgbClr val="0066CC"/>
                </a:solidFill>
                <a:latin typeface="Calibri"/>
                <a:ea typeface="Calibri"/>
                <a:cs typeface="Calibri"/>
                <a:sym typeface="Calibri"/>
              </a:rPr>
              <a:t>חוק המנוף והמדרון המשופע-המשך</a:t>
            </a:r>
          </a:p>
        </p:txBody>
      </p:sp>
      <p:sp>
        <p:nvSpPr>
          <p:cNvPr id="662" name="Shape 66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מהי המסקנה מהניסוי שעשינו?</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תשובה: ככל שהמדרון יותר ארוך דרוש פחות כוח להרמה. יש כאן רווח של כוח אולם צריך למשוך לאורך דרך יותר ארוכה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62">
                                            <p:txEl>
                                              <p:pRg st="0" end="0"/>
                                            </p:txEl>
                                          </p:spTgt>
                                        </p:tgtEl>
                                        <p:attrNameLst>
                                          <p:attrName>style.visibility</p:attrName>
                                        </p:attrNameLst>
                                      </p:cBhvr>
                                      <p:to>
                                        <p:strVal val="visible"/>
                                      </p:to>
                                    </p:set>
                                    <p:anim calcmode="lin" valueType="num">
                                      <p:cBhvr additive="base">
                                        <p:cTn id="7" dur="500"/>
                                        <p:tgtEl>
                                          <p:spTgt spid="66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62">
                                            <p:txEl>
                                              <p:pRg st="1" end="1"/>
                                            </p:txEl>
                                          </p:spTgt>
                                        </p:tgtEl>
                                        <p:attrNameLst>
                                          <p:attrName>style.visibility</p:attrName>
                                        </p:attrNameLst>
                                      </p:cBhvr>
                                      <p:to>
                                        <p:strVal val="visible"/>
                                      </p:to>
                                    </p:set>
                                    <p:anim calcmode="lin" valueType="num">
                                      <p:cBhvr additive="base">
                                        <p:cTn id="12" dur="500"/>
                                        <p:tgtEl>
                                          <p:spTgt spid="662">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ctrTitle"/>
          </p:nvPr>
        </p:nvSpPr>
        <p:spPr>
          <a:xfrm>
            <a:off x="539750" y="260350"/>
            <a:ext cx="7772400" cy="1439862"/>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rgbClr val="0066CC"/>
                </a:solidFill>
                <a:latin typeface="Calibri"/>
                <a:ea typeface="Calibri"/>
                <a:cs typeface="Calibri"/>
                <a:sym typeface="Calibri"/>
              </a:rPr>
              <a:t>חוק המנוף והמדרון המשופע-המשך</a:t>
            </a:r>
          </a:p>
        </p:txBody>
      </p:sp>
      <p:sp>
        <p:nvSpPr>
          <p:cNvPr id="668" name="Shape 668"/>
          <p:cNvSpPr txBox="1">
            <a:spLocks noGrp="1"/>
          </p:cNvSpPr>
          <p:nvPr>
            <p:ph type="subTitle" idx="1"/>
          </p:nvPr>
        </p:nvSpPr>
        <p:spPr>
          <a:xfrm>
            <a:off x="1258887" y="1268412"/>
            <a:ext cx="6400799" cy="1752600"/>
          </a:xfrm>
          <a:prstGeom prst="rect">
            <a:avLst/>
          </a:prstGeom>
          <a:noFill/>
          <a:ln>
            <a:noFill/>
          </a:ln>
        </p:spPr>
        <p:txBody>
          <a:bodyPr lIns="91425" tIns="45700" rIns="91425" bIns="45700" anchor="t" anchorCtr="0">
            <a:noAutofit/>
          </a:bodyPr>
          <a:lstStyle/>
          <a:p>
            <a:pPr marL="0" marR="0" lvl="0" indent="0" algn="ctr" rtl="1">
              <a:lnSpc>
                <a:spcPct val="80000"/>
              </a:lnSpc>
              <a:spcBef>
                <a:spcPts val="400"/>
              </a:spcBef>
              <a:buClr>
                <a:srgbClr val="888888"/>
              </a:buClr>
              <a:buSzPct val="70588"/>
              <a:buFont typeface="Arial"/>
              <a:buChar char="●"/>
            </a:pPr>
            <a:r>
              <a:rPr lang="x-none" sz="1700" b="0" i="0" u="none" strike="noStrike" cap="none">
                <a:solidFill>
                  <a:schemeClr val="folHlink"/>
                </a:solidFill>
                <a:latin typeface="Calibri"/>
                <a:ea typeface="Calibri"/>
                <a:cs typeface="Calibri"/>
                <a:sym typeface="Calibri"/>
              </a:rPr>
              <a:t>הכוח המכסימאלי, שאדם או מכונה יכולים להפעיל, מוגבל מטבע הדברים</a:t>
            </a:r>
            <a:r>
              <a:rPr lang="x-none" sz="1700" b="0" i="0" u="none" strike="noStrike" cap="none">
                <a:solidFill>
                  <a:srgbClr val="FF5050"/>
                </a:solidFill>
                <a:latin typeface="Calibri"/>
                <a:ea typeface="Calibri"/>
                <a:cs typeface="Calibri"/>
                <a:sym typeface="Calibri"/>
              </a:rPr>
              <a:t>.</a:t>
            </a:r>
          </a:p>
          <a:p>
            <a:pPr marL="0" marR="0" lvl="0" indent="0" algn="ctr" rtl="1">
              <a:lnSpc>
                <a:spcPct val="80000"/>
              </a:lnSpc>
              <a:spcBef>
                <a:spcPts val="400"/>
              </a:spcBef>
              <a:buClr>
                <a:srgbClr val="888888"/>
              </a:buClr>
              <a:buSzPct val="70588"/>
              <a:buFont typeface="Arial"/>
              <a:buChar char="●"/>
            </a:pPr>
            <a:r>
              <a:rPr lang="x-none" sz="1700" b="0" i="0" u="none" strike="noStrike" cap="none">
                <a:solidFill>
                  <a:schemeClr val="accent2"/>
                </a:solidFill>
                <a:latin typeface="Calibri"/>
                <a:ea typeface="Calibri"/>
                <a:cs typeface="Calibri"/>
                <a:sym typeface="Calibri"/>
              </a:rPr>
              <a:t>כיצד אם כן נוכל לבצע פעולות שדורשות  כוח רב יותר ?</a:t>
            </a:r>
          </a:p>
          <a:p>
            <a:pPr marL="0" marR="0" lvl="0" indent="0" algn="ctr" rtl="1">
              <a:lnSpc>
                <a:spcPct val="80000"/>
              </a:lnSpc>
              <a:spcBef>
                <a:spcPts val="400"/>
              </a:spcBef>
              <a:buClr>
                <a:srgbClr val="888888"/>
              </a:buClr>
              <a:buSzPct val="70588"/>
              <a:buFont typeface="Arial"/>
              <a:buChar char="●"/>
            </a:pPr>
            <a:r>
              <a:rPr lang="x-none" sz="1700" b="0" i="0" u="none" strike="noStrike" cap="none">
                <a:solidFill>
                  <a:srgbClr val="FF00FF"/>
                </a:solidFill>
                <a:latin typeface="Calibri"/>
                <a:ea typeface="Calibri"/>
                <a:cs typeface="Calibri"/>
                <a:sym typeface="Calibri"/>
              </a:rPr>
              <a:t>למשל כיצד אדם יכול להרים חבית מלאה במים על משאית?</a:t>
            </a:r>
          </a:p>
          <a:p>
            <a:pPr marL="0" marR="0" lvl="0" indent="0" algn="ctr" rtl="1">
              <a:lnSpc>
                <a:spcPct val="80000"/>
              </a:lnSpc>
              <a:spcBef>
                <a:spcPts val="400"/>
              </a:spcBef>
              <a:buClr>
                <a:srgbClr val="888888"/>
              </a:buClr>
              <a:buSzPct val="70588"/>
              <a:buFont typeface="Arial"/>
              <a:buChar char="●"/>
            </a:pPr>
            <a:r>
              <a:rPr lang="x-none" sz="1700" b="0" i="0" u="none" strike="noStrike" cap="none">
                <a:solidFill>
                  <a:srgbClr val="0066CC"/>
                </a:solidFill>
                <a:latin typeface="Calibri"/>
                <a:ea typeface="Calibri"/>
                <a:cs typeface="Calibri"/>
                <a:sym typeface="Calibri"/>
              </a:rPr>
              <a:t>בדוגמה זו רואים שהדבר אכן אפשרי-</a:t>
            </a:r>
          </a:p>
          <a:p>
            <a:pPr marL="0" marR="0" lvl="0" indent="0" algn="ctr" rtl="1">
              <a:lnSpc>
                <a:spcPct val="80000"/>
              </a:lnSpc>
              <a:spcBef>
                <a:spcPts val="400"/>
              </a:spcBef>
              <a:buClr>
                <a:srgbClr val="888888"/>
              </a:buClr>
              <a:buSzPct val="25000"/>
              <a:buFont typeface="Calibri"/>
              <a:buNone/>
            </a:pPr>
            <a:r>
              <a:rPr lang="x-none" sz="1700" b="0" i="0" u="none" strike="noStrike" cap="none">
                <a:solidFill>
                  <a:srgbClr val="FF5050"/>
                </a:solidFill>
                <a:latin typeface="Calibri"/>
                <a:ea typeface="Calibri"/>
                <a:cs typeface="Calibri"/>
                <a:sym typeface="Calibri"/>
              </a:rPr>
              <a:t>אם מגלגלים את החבית לאורך מסלול ארוך, אפשר להרימה לגובה בכוח קטן. כלומר יש כאן רווח של כוח.</a:t>
            </a:r>
          </a:p>
          <a:p>
            <a:pPr marL="0" marR="0" lvl="0" indent="0" algn="ctr" rtl="1">
              <a:lnSpc>
                <a:spcPct val="80000"/>
              </a:lnSpc>
              <a:spcBef>
                <a:spcPts val="400"/>
              </a:spcBef>
              <a:buClr>
                <a:srgbClr val="888888"/>
              </a:buClr>
              <a:buSzPct val="25000"/>
              <a:buFont typeface="Calibri"/>
              <a:buNone/>
            </a:pPr>
            <a:r>
              <a:rPr lang="x-none" sz="1700" b="0" i="0" u="none" strike="noStrike" cap="none">
                <a:solidFill>
                  <a:srgbClr val="FF5050"/>
                </a:solidFill>
                <a:latin typeface="Calibri"/>
                <a:ea typeface="Calibri"/>
                <a:cs typeface="Calibri"/>
                <a:sym typeface="Calibri"/>
              </a:rPr>
              <a:t>לעומת זאת אם ההרמה מתבצעת ישירות כלפי מעלה, דרוש כוח יותר גדול.</a:t>
            </a:r>
          </a:p>
          <a:p>
            <a:pPr marL="0" marR="0" lvl="0" indent="0" algn="ctr" rtl="1">
              <a:lnSpc>
                <a:spcPct val="80000"/>
              </a:lnSpc>
              <a:spcBef>
                <a:spcPts val="400"/>
              </a:spcBef>
              <a:buClr>
                <a:srgbClr val="888888"/>
              </a:buClr>
              <a:buSzPct val="25000"/>
              <a:buFont typeface="Calibri"/>
              <a:buNone/>
            </a:pPr>
            <a:r>
              <a:rPr lang="x-none" sz="1700" b="0" i="0" u="none" strike="noStrike" cap="none">
                <a:solidFill>
                  <a:srgbClr val="FF5050"/>
                </a:solidFill>
                <a:latin typeface="Calibri"/>
                <a:ea typeface="Calibri"/>
                <a:cs typeface="Calibri"/>
                <a:sym typeface="Calibri"/>
              </a:rPr>
              <a:t>בשני המקרים מתבצעת אותה עבודה.</a:t>
            </a:r>
          </a:p>
          <a:p>
            <a:pPr marL="0" marR="0" lvl="0" indent="0" algn="ctr" rtl="1">
              <a:lnSpc>
                <a:spcPct val="80000"/>
              </a:lnSpc>
              <a:spcBef>
                <a:spcPts val="640"/>
              </a:spcBef>
              <a:buClr>
                <a:srgbClr val="888888"/>
              </a:buClr>
              <a:buSzPct val="59375"/>
              <a:buFont typeface="Calibri"/>
              <a:buNone/>
            </a:pPr>
            <a:endParaRPr sz="3200" b="0" i="0" u="none" strike="noStrike" cap="none">
              <a:solidFill>
                <a:srgbClr val="888888"/>
              </a:solidFill>
              <a:latin typeface="Calibri"/>
              <a:ea typeface="Calibri"/>
              <a:cs typeface="Calibri"/>
              <a:sym typeface="Calibri"/>
            </a:endParaRPr>
          </a:p>
          <a:p>
            <a:pPr marL="0" marR="0" lvl="0" indent="0" algn="ctr" rtl="1">
              <a:lnSpc>
                <a:spcPct val="80000"/>
              </a:lnSpc>
              <a:spcBef>
                <a:spcPts val="640"/>
              </a:spcBef>
              <a:buClr>
                <a:srgbClr val="888888"/>
              </a:buClr>
              <a:buSzPct val="25000"/>
              <a:buFont typeface="Calibri"/>
              <a:buNone/>
            </a:pPr>
            <a:endParaRPr sz="3200" b="0" i="0" u="none" strike="noStrike" cap="none">
              <a:solidFill>
                <a:srgbClr val="888888"/>
              </a:solidFill>
              <a:latin typeface="Calibri"/>
              <a:ea typeface="Calibri"/>
              <a:cs typeface="Calibri"/>
              <a:sym typeface="Calibri"/>
            </a:endParaRPr>
          </a:p>
          <a:p>
            <a:pPr marL="0" marR="0" lvl="0" indent="0" algn="ctr" rtl="1">
              <a:lnSpc>
                <a:spcPct val="80000"/>
              </a:lnSpc>
              <a:spcBef>
                <a:spcPts val="640"/>
              </a:spcBef>
              <a:buClr>
                <a:srgbClr val="888888"/>
              </a:buClr>
              <a:buSzPct val="59375"/>
              <a:buFont typeface="Calibri"/>
              <a:buNone/>
            </a:pPr>
            <a:endParaRPr sz="3200" b="0" i="0" u="none" strike="noStrike" cap="none">
              <a:solidFill>
                <a:srgbClr val="888888"/>
              </a:solidFill>
              <a:latin typeface="Calibri"/>
              <a:ea typeface="Calibri"/>
              <a:cs typeface="Calibri"/>
              <a:sym typeface="Calibri"/>
            </a:endParaRPr>
          </a:p>
          <a:p>
            <a:pPr marL="0" marR="0" lvl="0" indent="0" algn="ctr" rtl="1">
              <a:lnSpc>
                <a:spcPct val="80000"/>
              </a:lnSpc>
              <a:spcBef>
                <a:spcPts val="640"/>
              </a:spcBef>
              <a:buClr>
                <a:srgbClr val="888888"/>
              </a:buClr>
              <a:buSzPct val="25000"/>
              <a:buFont typeface="Calibri"/>
              <a:buNone/>
            </a:pPr>
            <a:endParaRPr sz="3200" b="0" i="0" u="none" strike="noStrike" cap="none">
              <a:solidFill>
                <a:srgbClr val="888888"/>
              </a:solidFill>
              <a:latin typeface="Calibri"/>
              <a:ea typeface="Calibri"/>
              <a:cs typeface="Calibri"/>
              <a:sym typeface="Calibri"/>
            </a:endParaRPr>
          </a:p>
        </p:txBody>
      </p:sp>
      <p:sp>
        <p:nvSpPr>
          <p:cNvPr id="669" name="Shape 669"/>
          <p:cNvSpPr/>
          <p:nvPr/>
        </p:nvSpPr>
        <p:spPr>
          <a:xfrm>
            <a:off x="3492500" y="4437062"/>
            <a:ext cx="1698625" cy="852487"/>
          </a:xfrm>
          <a:prstGeom prst="rtTriangle">
            <a:avLst/>
          </a:prstGeom>
          <a:solidFill>
            <a:schemeClr val="folHlink"/>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lvl="0">
              <a:spcBef>
                <a:spcPts val="0"/>
              </a:spcBef>
              <a:buNone/>
            </a:pPr>
            <a:endParaRPr/>
          </a:p>
        </p:txBody>
      </p:sp>
      <p:sp>
        <p:nvSpPr>
          <p:cNvPr id="670" name="Shape 670"/>
          <p:cNvSpPr/>
          <p:nvPr/>
        </p:nvSpPr>
        <p:spPr>
          <a:xfrm>
            <a:off x="5049837" y="4840287"/>
            <a:ext cx="457200" cy="457200"/>
          </a:xfrm>
          <a:custGeom>
            <a:avLst/>
            <a:gdLst/>
            <a:ahLst/>
            <a:cxnLst/>
            <a:rect l="0" t="0" r="0" b="0"/>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cxnSp>
        <p:nvCxnSpPr>
          <p:cNvPr id="671" name="Shape 671"/>
          <p:cNvCxnSpPr/>
          <p:nvPr/>
        </p:nvCxnSpPr>
        <p:spPr>
          <a:xfrm rot="10800000">
            <a:off x="4821237" y="4840287"/>
            <a:ext cx="457200" cy="225425"/>
          </a:xfrm>
          <a:prstGeom prst="straightConnector1">
            <a:avLst/>
          </a:prstGeom>
          <a:noFill/>
          <a:ln w="38100" cap="flat" cmpd="sng">
            <a:solidFill>
              <a:srgbClr val="000000"/>
            </a:solidFill>
            <a:prstDash val="solid"/>
            <a:round/>
            <a:headEnd type="none" w="med" len="med"/>
            <a:tailEnd type="triangle" w="med" len="med"/>
          </a:ln>
        </p:spPr>
      </p:cxnSp>
      <p:sp>
        <p:nvSpPr>
          <p:cNvPr id="672" name="Shape 672"/>
          <p:cNvSpPr/>
          <p:nvPr/>
        </p:nvSpPr>
        <p:spPr>
          <a:xfrm>
            <a:off x="3221038" y="4951412"/>
            <a:ext cx="457200" cy="457200"/>
          </a:xfrm>
          <a:custGeom>
            <a:avLst/>
            <a:gdLst/>
            <a:ahLst/>
            <a:cxnLst/>
            <a:rect l="0" t="0" r="0" b="0"/>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cxnSp>
        <p:nvCxnSpPr>
          <p:cNvPr id="673" name="Shape 673"/>
          <p:cNvCxnSpPr/>
          <p:nvPr/>
        </p:nvCxnSpPr>
        <p:spPr>
          <a:xfrm rot="10800000">
            <a:off x="3419475" y="4292599"/>
            <a:ext cx="0" cy="649288"/>
          </a:xfrm>
          <a:prstGeom prst="straightConnector1">
            <a:avLst/>
          </a:prstGeom>
          <a:noFill/>
          <a:ln w="57150" cap="flat" cmpd="sng">
            <a:solidFill>
              <a:schemeClr val="dk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8">
                                            <p:txEl>
                                              <p:pRg st="0" end="0"/>
                                            </p:txEl>
                                          </p:spTgt>
                                        </p:tgtEl>
                                        <p:attrNameLst>
                                          <p:attrName>style.visibility</p:attrName>
                                        </p:attrNameLst>
                                      </p:cBhvr>
                                      <p:to>
                                        <p:strVal val="visible"/>
                                      </p:to>
                                    </p:set>
                                    <p:animEffect transition="in" filter="fade">
                                      <p:cBhvr>
                                        <p:cTn id="7" dur="1"/>
                                        <p:tgtEl>
                                          <p:spTgt spid="6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8">
                                            <p:txEl>
                                              <p:pRg st="1" end="1"/>
                                            </p:txEl>
                                          </p:spTgt>
                                        </p:tgtEl>
                                        <p:attrNameLst>
                                          <p:attrName>style.visibility</p:attrName>
                                        </p:attrNameLst>
                                      </p:cBhvr>
                                      <p:to>
                                        <p:strVal val="visible"/>
                                      </p:to>
                                    </p:set>
                                    <p:animEffect transition="in" filter="fade">
                                      <p:cBhvr>
                                        <p:cTn id="12" dur="1"/>
                                        <p:tgtEl>
                                          <p:spTgt spid="6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8">
                                            <p:txEl>
                                              <p:pRg st="2" end="2"/>
                                            </p:txEl>
                                          </p:spTgt>
                                        </p:tgtEl>
                                        <p:attrNameLst>
                                          <p:attrName>style.visibility</p:attrName>
                                        </p:attrNameLst>
                                      </p:cBhvr>
                                      <p:to>
                                        <p:strVal val="visible"/>
                                      </p:to>
                                    </p:set>
                                    <p:animEffect transition="in" filter="fade">
                                      <p:cBhvr>
                                        <p:cTn id="17" dur="1"/>
                                        <p:tgtEl>
                                          <p:spTgt spid="6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8">
                                            <p:txEl>
                                              <p:pRg st="3" end="3"/>
                                            </p:txEl>
                                          </p:spTgt>
                                        </p:tgtEl>
                                        <p:attrNameLst>
                                          <p:attrName>style.visibility</p:attrName>
                                        </p:attrNameLst>
                                      </p:cBhvr>
                                      <p:to>
                                        <p:strVal val="visible"/>
                                      </p:to>
                                    </p:set>
                                    <p:animEffect transition="in" filter="fade">
                                      <p:cBhvr>
                                        <p:cTn id="22" dur="1"/>
                                        <p:tgtEl>
                                          <p:spTgt spid="6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8">
                                            <p:txEl>
                                              <p:pRg st="4" end="4"/>
                                            </p:txEl>
                                          </p:spTgt>
                                        </p:tgtEl>
                                        <p:attrNameLst>
                                          <p:attrName>style.visibility</p:attrName>
                                        </p:attrNameLst>
                                      </p:cBhvr>
                                      <p:to>
                                        <p:strVal val="visible"/>
                                      </p:to>
                                    </p:set>
                                    <p:animEffect transition="in" filter="fade">
                                      <p:cBhvr>
                                        <p:cTn id="27" dur="1"/>
                                        <p:tgtEl>
                                          <p:spTgt spid="6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8">
                                            <p:txEl>
                                              <p:pRg st="5" end="5"/>
                                            </p:txEl>
                                          </p:spTgt>
                                        </p:tgtEl>
                                        <p:attrNameLst>
                                          <p:attrName>style.visibility</p:attrName>
                                        </p:attrNameLst>
                                      </p:cBhvr>
                                      <p:to>
                                        <p:strVal val="visible"/>
                                      </p:to>
                                    </p:set>
                                    <p:animEffect transition="in" filter="fade">
                                      <p:cBhvr>
                                        <p:cTn id="32" dur="1"/>
                                        <p:tgtEl>
                                          <p:spTgt spid="6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8">
                                            <p:txEl>
                                              <p:pRg st="6" end="6"/>
                                            </p:txEl>
                                          </p:spTgt>
                                        </p:tgtEl>
                                        <p:attrNameLst>
                                          <p:attrName>style.visibility</p:attrName>
                                        </p:attrNameLst>
                                      </p:cBhvr>
                                      <p:to>
                                        <p:strVal val="visible"/>
                                      </p:to>
                                    </p:set>
                                    <p:animEffect transition="in" filter="fade">
                                      <p:cBhvr>
                                        <p:cTn id="37" dur="1"/>
                                        <p:tgtEl>
                                          <p:spTgt spid="66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68">
                                            <p:txEl>
                                              <p:pRg st="7" end="7"/>
                                            </p:txEl>
                                          </p:spTgt>
                                        </p:tgtEl>
                                        <p:attrNameLst>
                                          <p:attrName>style.visibility</p:attrName>
                                        </p:attrNameLst>
                                      </p:cBhvr>
                                      <p:to>
                                        <p:strVal val="visible"/>
                                      </p:to>
                                    </p:set>
                                    <p:animEffect transition="in" filter="fade">
                                      <p:cBhvr>
                                        <p:cTn id="42" dur="1"/>
                                        <p:tgtEl>
                                          <p:spTgt spid="66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68">
                                            <p:txEl>
                                              <p:pRg st="8" end="8"/>
                                            </p:txEl>
                                          </p:spTgt>
                                        </p:tgtEl>
                                        <p:attrNameLst>
                                          <p:attrName>style.visibility</p:attrName>
                                        </p:attrNameLst>
                                      </p:cBhvr>
                                      <p:to>
                                        <p:strVal val="visible"/>
                                      </p:to>
                                    </p:set>
                                    <p:animEffect transition="in" filter="fade">
                                      <p:cBhvr>
                                        <p:cTn id="47" dur="1"/>
                                        <p:tgtEl>
                                          <p:spTgt spid="66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68">
                                            <p:txEl>
                                              <p:pRg st="9" end="9"/>
                                            </p:txEl>
                                          </p:spTgt>
                                        </p:tgtEl>
                                        <p:attrNameLst>
                                          <p:attrName>style.visibility</p:attrName>
                                        </p:attrNameLst>
                                      </p:cBhvr>
                                      <p:to>
                                        <p:strVal val="visible"/>
                                      </p:to>
                                    </p:set>
                                    <p:animEffect transition="in" filter="fade">
                                      <p:cBhvr>
                                        <p:cTn id="52" dur="1"/>
                                        <p:tgtEl>
                                          <p:spTgt spid="66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68">
                                            <p:txEl>
                                              <p:pRg st="10" end="10"/>
                                            </p:txEl>
                                          </p:spTgt>
                                        </p:tgtEl>
                                        <p:attrNameLst>
                                          <p:attrName>style.visibility</p:attrName>
                                        </p:attrNameLst>
                                      </p:cBhvr>
                                      <p:to>
                                        <p:strVal val="visible"/>
                                      </p:to>
                                    </p:set>
                                    <p:animEffect transition="in" filter="fade">
                                      <p:cBhvr>
                                        <p:cTn id="57" dur="1"/>
                                        <p:tgtEl>
                                          <p:spTgt spid="66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xfrm>
            <a:off x="457200" y="274637"/>
            <a:ext cx="8229600" cy="850899"/>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600" b="0" i="0" u="none" strike="noStrike" cap="none">
                <a:solidFill>
                  <a:srgbClr val="0066CC"/>
                </a:solidFill>
                <a:latin typeface="Calibri"/>
                <a:ea typeface="Calibri"/>
                <a:cs typeface="Calibri"/>
                <a:sym typeface="Calibri"/>
              </a:rPr>
              <a:t>חוק המנוף והמדרון המשופע- המשך</a:t>
            </a:r>
          </a:p>
        </p:txBody>
      </p:sp>
      <p:sp>
        <p:nvSpPr>
          <p:cNvPr id="679" name="Shape 679"/>
          <p:cNvSpPr txBox="1">
            <a:spLocks noGrp="1"/>
          </p:cNvSpPr>
          <p:nvPr>
            <p:ph type="body" idx="1"/>
          </p:nvPr>
        </p:nvSpPr>
        <p:spPr>
          <a:xfrm>
            <a:off x="468312" y="1484312"/>
            <a:ext cx="8229600" cy="5073650"/>
          </a:xfrm>
          <a:prstGeom prst="rect">
            <a:avLst/>
          </a:prstGeom>
          <a:noFill/>
          <a:ln>
            <a:noFill/>
          </a:ln>
        </p:spPr>
        <p:txBody>
          <a:bodyPr lIns="91425" tIns="45700" rIns="91425" bIns="45700" anchor="t" anchorCtr="0">
            <a:noAutofit/>
          </a:bodyPr>
          <a:lstStyle/>
          <a:p>
            <a:pPr marL="342900" marR="0" lvl="0" indent="-342900" algn="r" rtl="1">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איך אפשר לעלות במדרון מאוד תלול ברכב שאין לו מנוע חזק וגם הגלגלים שלו לא נאחזים טוב בקרקע .</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480"/>
              </a:spcBef>
              <a:buClr>
                <a:schemeClr val="dk1"/>
              </a:buClr>
              <a:buSzPct val="60416"/>
              <a:buFont typeface="Arial"/>
              <a:buChar char="●"/>
            </a:pPr>
            <a:r>
              <a:rPr lang="x-none" sz="2400" b="0" i="0" u="none" strike="noStrike" cap="none">
                <a:solidFill>
                  <a:srgbClr val="FF3300"/>
                </a:solidFill>
                <a:latin typeface="Calibri"/>
                <a:ea typeface="Calibri"/>
                <a:cs typeface="Calibri"/>
                <a:sym typeface="Calibri"/>
              </a:rPr>
              <a:t>תשובה:  יש לעשות פיתולים בכביש וע"י כך מאריכים את מרחק הנסיעה ומקבלים רווח של כוח כמו בדוגמא עם החבית.</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pic>
        <p:nvPicPr>
          <p:cNvPr id="680" name="Shape 680"/>
          <p:cNvPicPr preferRelativeResize="0"/>
          <p:nvPr/>
        </p:nvPicPr>
        <p:blipFill>
          <a:blip r:embed="rId3">
            <a:alphaModFix/>
          </a:blip>
          <a:stretch>
            <a:fillRect/>
          </a:stretch>
        </p:blipFill>
        <p:spPr>
          <a:xfrm>
            <a:off x="1287462" y="4510087"/>
            <a:ext cx="6640512" cy="1798637"/>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idx="4294967295"/>
          </p:nvPr>
        </p:nvSpPr>
        <p:spPr>
          <a:xfrm>
            <a:off x="0" y="274637"/>
            <a:ext cx="8229600" cy="889000"/>
          </a:xfrm>
          <a:prstGeom prst="rect">
            <a:avLst/>
          </a:prstGeom>
          <a:noFill/>
          <a:ln>
            <a:noFill/>
          </a:ln>
        </p:spPr>
        <p:txBody>
          <a:bodyPr lIns="91425" tIns="45700" rIns="91425" bIns="45700" anchor="b" anchorCtr="0">
            <a:noAutofit/>
          </a:bodyPr>
          <a:lstStyle/>
          <a:p>
            <a:pPr marL="0" marR="0" lvl="0" indent="0" algn="ctr" rtl="1">
              <a:spcBef>
                <a:spcPts val="0"/>
              </a:spcBef>
              <a:spcAft>
                <a:spcPts val="0"/>
              </a:spcAft>
              <a:buClr>
                <a:schemeClr val="dk1"/>
              </a:buClr>
              <a:buSzPct val="25000"/>
              <a:buFont typeface="Calibri"/>
              <a:buNone/>
            </a:pPr>
            <a:r>
              <a:rPr lang="x-none" sz="3600" b="1" i="0" u="none" strike="noStrike" cap="none">
                <a:solidFill>
                  <a:schemeClr val="dk1"/>
                </a:solidFill>
                <a:latin typeface="Calibri"/>
                <a:ea typeface="Calibri"/>
                <a:cs typeface="Calibri"/>
                <a:sym typeface="Calibri"/>
              </a:rPr>
              <a:t>מישור משופע ורווח של כוח</a:t>
            </a:r>
          </a:p>
        </p:txBody>
      </p:sp>
      <p:pic>
        <p:nvPicPr>
          <p:cNvPr id="686" name="Shape 686"/>
          <p:cNvPicPr preferRelativeResize="0"/>
          <p:nvPr/>
        </p:nvPicPr>
        <p:blipFill>
          <a:blip r:embed="rId3">
            <a:alphaModFix/>
          </a:blip>
          <a:stretch>
            <a:fillRect/>
          </a:stretch>
        </p:blipFill>
        <p:spPr>
          <a:xfrm>
            <a:off x="684212" y="3933825"/>
            <a:ext cx="3851275" cy="2311399"/>
          </a:xfrm>
          <a:prstGeom prst="rect">
            <a:avLst/>
          </a:prstGeom>
          <a:noFill/>
          <a:ln>
            <a:noFill/>
          </a:ln>
        </p:spPr>
      </p:pic>
      <p:pic>
        <p:nvPicPr>
          <p:cNvPr id="687" name="Shape 687"/>
          <p:cNvPicPr preferRelativeResize="0"/>
          <p:nvPr/>
        </p:nvPicPr>
        <p:blipFill>
          <a:blip r:embed="rId4">
            <a:alphaModFix/>
          </a:blip>
          <a:stretch>
            <a:fillRect/>
          </a:stretch>
        </p:blipFill>
        <p:spPr>
          <a:xfrm>
            <a:off x="3924300" y="1135062"/>
            <a:ext cx="3076575" cy="20574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Shape 69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לחץ פיזיקאלי</a:t>
            </a:r>
          </a:p>
        </p:txBody>
      </p:sp>
      <p:sp>
        <p:nvSpPr>
          <p:cNvPr id="693" name="Shape 69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פעילות לפתיחת הנושא.</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דופקים מסמכים בעובי שונה לתוך קרש.</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שאלה איזה מסמר נתקע יותר בקלות ומדוע?</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תשובה: הכוח שמופעל על כל סוגי המסמרים הוא שווה בכל המקרים. אולם המסמרים הקטנים הינם בעלי שטח יותר קטן לכן הכוח "מרוכז יותר", כלומר מופעל כוח יותר גדול לכל יחידת שטח.</a:t>
            </a:r>
          </a:p>
        </p:txBody>
      </p:sp>
      <p:pic>
        <p:nvPicPr>
          <p:cNvPr id="694" name="Shape 694"/>
          <p:cNvPicPr preferRelativeResize="0"/>
          <p:nvPr/>
        </p:nvPicPr>
        <p:blipFill>
          <a:blip r:embed="rId3">
            <a:alphaModFix/>
          </a:blip>
          <a:stretch>
            <a:fillRect/>
          </a:stretch>
        </p:blipFill>
        <p:spPr>
          <a:xfrm>
            <a:off x="468312" y="606425"/>
            <a:ext cx="1527175" cy="22463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3">
                                            <p:txEl>
                                              <p:pRg st="0" end="0"/>
                                            </p:txEl>
                                          </p:spTgt>
                                        </p:tgtEl>
                                        <p:attrNameLst>
                                          <p:attrName>style.visibility</p:attrName>
                                        </p:attrNameLst>
                                      </p:cBhvr>
                                      <p:to>
                                        <p:strVal val="visible"/>
                                      </p:to>
                                    </p:set>
                                    <p:anim calcmode="lin" valueType="num">
                                      <p:cBhvr additive="base">
                                        <p:cTn id="7" dur="500"/>
                                        <p:tgtEl>
                                          <p:spTgt spid="69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93">
                                            <p:txEl>
                                              <p:pRg st="1" end="1"/>
                                            </p:txEl>
                                          </p:spTgt>
                                        </p:tgtEl>
                                        <p:attrNameLst>
                                          <p:attrName>style.visibility</p:attrName>
                                        </p:attrNameLst>
                                      </p:cBhvr>
                                      <p:to>
                                        <p:strVal val="visible"/>
                                      </p:to>
                                    </p:set>
                                    <p:anim calcmode="lin" valueType="num">
                                      <p:cBhvr additive="base">
                                        <p:cTn id="12" dur="500"/>
                                        <p:tgtEl>
                                          <p:spTgt spid="69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93">
                                            <p:txEl>
                                              <p:pRg st="2" end="2"/>
                                            </p:txEl>
                                          </p:spTgt>
                                        </p:tgtEl>
                                        <p:attrNameLst>
                                          <p:attrName>style.visibility</p:attrName>
                                        </p:attrNameLst>
                                      </p:cBhvr>
                                      <p:to>
                                        <p:strVal val="visible"/>
                                      </p:to>
                                    </p:set>
                                    <p:anim calcmode="lin" valueType="num">
                                      <p:cBhvr additive="base">
                                        <p:cTn id="17" dur="500"/>
                                        <p:tgtEl>
                                          <p:spTgt spid="69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93">
                                            <p:txEl>
                                              <p:pRg st="3" end="3"/>
                                            </p:txEl>
                                          </p:spTgt>
                                        </p:tgtEl>
                                        <p:attrNameLst>
                                          <p:attrName>style.visibility</p:attrName>
                                        </p:attrNameLst>
                                      </p:cBhvr>
                                      <p:to>
                                        <p:strVal val="visible"/>
                                      </p:to>
                                    </p:set>
                                    <p:anim calcmode="lin" valueType="num">
                                      <p:cBhvr additive="base">
                                        <p:cTn id="22" dur="500"/>
                                        <p:tgtEl>
                                          <p:spTgt spid="693">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המשך החוק הראשון</a:t>
            </a:r>
          </a:p>
        </p:txBody>
      </p:sp>
      <p:sp>
        <p:nvSpPr>
          <p:cNvPr id="145" name="Shape 14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spcAft>
                <a:spcPts val="0"/>
              </a:spcAft>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2. כיצד לחתוך תפוח אדמה בעזרת סכין, כך </a:t>
            </a:r>
            <a:r>
              <a:rPr lang="x-none" sz="2500" b="1" i="0" u="sng" strike="noStrike" cap="none">
                <a:solidFill>
                  <a:schemeClr val="dk1"/>
                </a:solidFill>
                <a:latin typeface="Calibri"/>
                <a:ea typeface="Calibri"/>
                <a:cs typeface="Calibri"/>
                <a:sym typeface="Calibri"/>
              </a:rPr>
              <a:t>שרק</a:t>
            </a:r>
            <a:r>
              <a:rPr lang="x-none" sz="2500" b="0" i="0" u="none" strike="noStrike" cap="none">
                <a:solidFill>
                  <a:schemeClr val="dk1"/>
                </a:solidFill>
                <a:latin typeface="Calibri"/>
                <a:ea typeface="Calibri"/>
                <a:cs typeface="Calibri"/>
                <a:sym typeface="Calibri"/>
              </a:rPr>
              <a:t> הסכין יגע בתפוח. מותר לעשות כל פעולה, ובתנאי שרק הסכין יגע בתפוח. הסבירו את הצעתכם בעזרת החוק הראשון של ניוטון.</a:t>
            </a:r>
          </a:p>
          <a:p>
            <a:pPr marL="342900" marR="0" lvl="0" indent="-342900" algn="r" rtl="1">
              <a:spcBef>
                <a:spcPts val="640"/>
              </a:spcBef>
              <a:spcAft>
                <a:spcPts val="0"/>
              </a:spcAft>
              <a:buClr>
                <a:schemeClr val="dk1"/>
              </a:buClr>
              <a:buSzPct val="76000"/>
              <a:buFont typeface="Arial"/>
              <a:buChar char="●"/>
            </a:pPr>
            <a:r>
              <a:rPr lang="x-none" sz="2500" b="0" i="0" u="none" strike="noStrike" cap="none">
                <a:solidFill>
                  <a:srgbClr val="FF0000"/>
                </a:solidFill>
                <a:latin typeface="Calibri"/>
                <a:ea typeface="Calibri"/>
                <a:cs typeface="Calibri"/>
                <a:sym typeface="Calibri"/>
              </a:rPr>
              <a:t>תשובה: דופקים בפטיש על הסכין כך שהמכה של הפטיש מכוונת לכיוון התפוח.</a:t>
            </a:r>
          </a:p>
          <a:p>
            <a:pPr marL="342900" marR="0" lvl="0" indent="-342900" algn="r" rtl="1">
              <a:spcBef>
                <a:spcPts val="640"/>
              </a:spcBef>
              <a:spcAft>
                <a:spcPts val="0"/>
              </a:spcAft>
              <a:buClr>
                <a:schemeClr val="dk1"/>
              </a:buClr>
              <a:buSzPct val="76000"/>
              <a:buFont typeface="Arial"/>
              <a:buChar char="●"/>
            </a:pPr>
            <a:r>
              <a:rPr lang="x-none" sz="2500" b="0" i="0" u="none" strike="noStrike" cap="none">
                <a:solidFill>
                  <a:srgbClr val="FF0000"/>
                </a:solidFill>
                <a:latin typeface="Calibri"/>
                <a:ea typeface="Calibri"/>
                <a:cs typeface="Calibri"/>
                <a:sym typeface="Calibri"/>
              </a:rPr>
              <a:t>הסבר: כאשר דופקים על הסכין, הסכין נע קדימה בעוד התפוח כמעט ולא זז ממקומו.  ההפרש במרחק התנועה של הסכין והתפוח גורם לחיתוך התפוח.</a:t>
            </a:r>
            <a:br>
              <a:rPr lang="x-none" sz="2500" b="0" i="0" u="none" strike="noStrike" cap="none">
                <a:solidFill>
                  <a:srgbClr val="FF0000"/>
                </a:solidFill>
                <a:latin typeface="Calibri"/>
                <a:ea typeface="Calibri"/>
                <a:cs typeface="Calibri"/>
                <a:sym typeface="Calibri"/>
              </a:rPr>
            </a:br>
            <a:r>
              <a:rPr lang="x-none" sz="2500" b="0" i="0" u="none" strike="noStrike" cap="none">
                <a:solidFill>
                  <a:srgbClr val="FF0000"/>
                </a:solidFill>
                <a:latin typeface="Calibri"/>
                <a:ea typeface="Calibri"/>
                <a:cs typeface="Calibri"/>
                <a:sym typeface="Calibri"/>
              </a:rPr>
              <a:t>כאשר הסכין נע מופעל על התפוח כוח חיכוך קטן מאוד ולמשך זמן קצר מאוד, ולכן התפוח נשאר במקומו לפי החוק ראשון של ניוטון. ואילו על הסכין מופעל כוח גדול שגורם לו לנוע.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 calcmode="lin" valueType="num">
                                      <p:cBhvr additive="base">
                                        <p:cTn id="7" dur="500"/>
                                        <p:tgtEl>
                                          <p:spTgt spid="14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5">
                                            <p:txEl>
                                              <p:pRg st="1" end="1"/>
                                            </p:txEl>
                                          </p:spTgt>
                                        </p:tgtEl>
                                        <p:attrNameLst>
                                          <p:attrName>style.visibility</p:attrName>
                                        </p:attrNameLst>
                                      </p:cBhvr>
                                      <p:to>
                                        <p:strVal val="visible"/>
                                      </p:to>
                                    </p:set>
                                    <p:anim calcmode="lin" valueType="num">
                                      <p:cBhvr additive="base">
                                        <p:cTn id="12" dur="500"/>
                                        <p:tgtEl>
                                          <p:spTgt spid="14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anim calcmode="lin" valueType="num">
                                      <p:cBhvr additive="base">
                                        <p:cTn id="17" dur="500"/>
                                        <p:tgtEl>
                                          <p:spTgt spid="145">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684212" y="-458787"/>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200" b="0" i="0" u="sng" strike="noStrike" cap="none">
                <a:solidFill>
                  <a:schemeClr val="dk1"/>
                </a:solidFill>
                <a:latin typeface="Calibri"/>
                <a:ea typeface="Calibri"/>
                <a:cs typeface="Calibri"/>
                <a:sym typeface="Calibri"/>
              </a:rPr>
              <a:t>הלחץ הפיזיקאלי</a:t>
            </a:r>
            <a:r>
              <a:rPr lang="x-none" sz="3200" b="0" i="0" u="none" strike="noStrike" cap="none">
                <a:solidFill>
                  <a:schemeClr val="dk1"/>
                </a:solidFill>
                <a:latin typeface="Calibri"/>
                <a:ea typeface="Calibri"/>
                <a:cs typeface="Calibri"/>
                <a:sym typeface="Calibri"/>
              </a:rPr>
              <a:t>- המשך</a:t>
            </a:r>
            <a:r>
              <a:rPr lang="x-none" sz="4400" b="0" i="0" u="none" strike="noStrike" cap="none">
                <a:solidFill>
                  <a:schemeClr val="dk1"/>
                </a:solidFill>
                <a:latin typeface="Calibri"/>
                <a:ea typeface="Calibri"/>
                <a:cs typeface="Calibri"/>
                <a:sym typeface="Calibri"/>
              </a:rPr>
              <a:t>.</a:t>
            </a:r>
          </a:p>
        </p:txBody>
      </p:sp>
      <p:sp>
        <p:nvSpPr>
          <p:cNvPr id="700" name="Shape 700"/>
          <p:cNvSpPr txBox="1">
            <a:spLocks noGrp="1"/>
          </p:cNvSpPr>
          <p:nvPr>
            <p:ph type="body" idx="1"/>
          </p:nvPr>
        </p:nvSpPr>
        <p:spPr>
          <a:xfrm>
            <a:off x="755650" y="404812"/>
            <a:ext cx="822960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לחץ פיזיקאלי נוצר כאשר מפעילים כוח על משטח מסויים.</a:t>
            </a:r>
            <a:r>
              <a:rPr lang="x-none" sz="2500" b="0" i="0" u="sng" strike="noStrike" cap="none">
                <a:solidFill>
                  <a:schemeClr val="hlink"/>
                </a:solidFill>
                <a:latin typeface="Calibri"/>
                <a:ea typeface="Calibri"/>
                <a:cs typeface="Calibri"/>
                <a:sym typeface="Calibri"/>
                <a:hlinkClick r:id="rId3"/>
              </a:rPr>
              <a:t> סרטון-"לחץ -מכניקה10.1.2 .</a:t>
            </a:r>
          </a:p>
          <a:p>
            <a:pPr marL="342900" marR="0" lvl="0" indent="-342900" algn="r" rtl="1">
              <a:spcBef>
                <a:spcPts val="640"/>
              </a:spcBef>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במה תלוי גודלו של הלחץ הפיזיקאלי ?</a:t>
            </a:r>
          </a:p>
          <a:p>
            <a:pPr marL="0" marR="0" lvl="0" indent="0" algn="r" rtl="1">
              <a:spcBef>
                <a:spcPts val="640"/>
              </a:spcBef>
              <a:buClr>
                <a:schemeClr val="dk1"/>
              </a:buClr>
              <a:buSzPct val="25000"/>
              <a:buFont typeface="Calibri"/>
              <a:buNone/>
            </a:pPr>
            <a:r>
              <a:rPr lang="x-none" sz="2500" b="0" i="0" u="none" strike="noStrike" cap="none">
                <a:solidFill>
                  <a:schemeClr val="dk1"/>
                </a:solidFill>
                <a:latin typeface="Calibri"/>
                <a:ea typeface="Calibri"/>
                <a:cs typeface="Calibri"/>
                <a:sym typeface="Calibri"/>
              </a:rPr>
              <a:t>תשובה:</a:t>
            </a:r>
          </a:p>
          <a:p>
            <a:pPr marL="342900" marR="0" lvl="0" indent="-342900" algn="r" rtl="1">
              <a:spcBef>
                <a:spcPts val="640"/>
              </a:spcBef>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1.  עוצמת הכוח שפועל על המשטח.</a:t>
            </a:r>
          </a:p>
          <a:p>
            <a:pPr marL="342900" marR="0" lvl="0" indent="-342900" algn="r" rtl="1">
              <a:spcBef>
                <a:spcPts val="640"/>
              </a:spcBef>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2. גודל השטח שעליו פועל הכוח.</a:t>
            </a:r>
          </a:p>
          <a:p>
            <a:pPr marL="342900" marR="0" lvl="0" indent="-342900" algn="r" rtl="1">
              <a:spcBef>
                <a:spcPts val="640"/>
              </a:spcBef>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הדגמה עם תיבת מתכת כבדה  בעלת פאות שונות  שמונחת בתוך קערת קמח. בכל פעם נניח את התיבה על פיאה אחרת ונתבונן בשקע שנוצר בקמח . עומק השקע מבטא את הלחץ.</a:t>
            </a:r>
          </a:p>
          <a:p>
            <a:pPr marL="342900" marR="0" lvl="0" indent="-342900" algn="r" rtl="1">
              <a:spcBef>
                <a:spcPts val="640"/>
              </a:spcBef>
              <a:buClr>
                <a:schemeClr val="dk1"/>
              </a:buClr>
              <a:buSzPct val="76000"/>
              <a:buFont typeface="Arial"/>
              <a:buChar char="●"/>
            </a:pPr>
            <a:r>
              <a:rPr lang="x-none" sz="2500" b="1" i="0" u="none" strike="noStrike" cap="none">
                <a:solidFill>
                  <a:schemeClr val="dk1"/>
                </a:solidFill>
                <a:latin typeface="Calibri"/>
                <a:ea typeface="Calibri"/>
                <a:cs typeface="Calibri"/>
                <a:sym typeface="Calibri"/>
              </a:rPr>
              <a:t>מסקנה ככל שהשטח שעליו מופעל הכוח יותר קטן, כך הלחץ גדל.</a:t>
            </a:r>
            <a:br>
              <a:rPr lang="x-none" sz="2500" b="1" i="0" u="none" strike="noStrike" cap="none">
                <a:solidFill>
                  <a:schemeClr val="dk1"/>
                </a:solidFill>
                <a:latin typeface="Calibri"/>
                <a:ea typeface="Calibri"/>
                <a:cs typeface="Calibri"/>
                <a:sym typeface="Calibri"/>
              </a:rPr>
            </a:br>
            <a:endParaRPr lang="x-none" sz="25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00">
                                            <p:txEl>
                                              <p:pRg st="0" end="0"/>
                                            </p:txEl>
                                          </p:spTgt>
                                        </p:tgtEl>
                                        <p:attrNameLst>
                                          <p:attrName>style.visibility</p:attrName>
                                        </p:attrNameLst>
                                      </p:cBhvr>
                                      <p:to>
                                        <p:strVal val="visible"/>
                                      </p:to>
                                    </p:set>
                                    <p:anim calcmode="lin" valueType="num">
                                      <p:cBhvr additive="base">
                                        <p:cTn id="7" dur="500"/>
                                        <p:tgtEl>
                                          <p:spTgt spid="70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00">
                                            <p:txEl>
                                              <p:pRg st="1" end="1"/>
                                            </p:txEl>
                                          </p:spTgt>
                                        </p:tgtEl>
                                        <p:attrNameLst>
                                          <p:attrName>style.visibility</p:attrName>
                                        </p:attrNameLst>
                                      </p:cBhvr>
                                      <p:to>
                                        <p:strVal val="visible"/>
                                      </p:to>
                                    </p:set>
                                    <p:anim calcmode="lin" valueType="num">
                                      <p:cBhvr additive="base">
                                        <p:cTn id="12" dur="500"/>
                                        <p:tgtEl>
                                          <p:spTgt spid="70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00">
                                            <p:txEl>
                                              <p:pRg st="2" end="2"/>
                                            </p:txEl>
                                          </p:spTgt>
                                        </p:tgtEl>
                                        <p:attrNameLst>
                                          <p:attrName>style.visibility</p:attrName>
                                        </p:attrNameLst>
                                      </p:cBhvr>
                                      <p:to>
                                        <p:strVal val="visible"/>
                                      </p:to>
                                    </p:set>
                                    <p:anim calcmode="lin" valueType="num">
                                      <p:cBhvr additive="base">
                                        <p:cTn id="17" dur="500"/>
                                        <p:tgtEl>
                                          <p:spTgt spid="70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700">
                                            <p:txEl>
                                              <p:pRg st="3" end="3"/>
                                            </p:txEl>
                                          </p:spTgt>
                                        </p:tgtEl>
                                        <p:attrNameLst>
                                          <p:attrName>style.visibility</p:attrName>
                                        </p:attrNameLst>
                                      </p:cBhvr>
                                      <p:to>
                                        <p:strVal val="visible"/>
                                      </p:to>
                                    </p:set>
                                    <p:anim calcmode="lin" valueType="num">
                                      <p:cBhvr additive="base">
                                        <p:cTn id="22" dur="500"/>
                                        <p:tgtEl>
                                          <p:spTgt spid="70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700">
                                            <p:txEl>
                                              <p:pRg st="4" end="4"/>
                                            </p:txEl>
                                          </p:spTgt>
                                        </p:tgtEl>
                                        <p:attrNameLst>
                                          <p:attrName>style.visibility</p:attrName>
                                        </p:attrNameLst>
                                      </p:cBhvr>
                                      <p:to>
                                        <p:strVal val="visible"/>
                                      </p:to>
                                    </p:set>
                                    <p:anim calcmode="lin" valueType="num">
                                      <p:cBhvr additive="base">
                                        <p:cTn id="27" dur="500"/>
                                        <p:tgtEl>
                                          <p:spTgt spid="70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700">
                                            <p:txEl>
                                              <p:pRg st="5" end="5"/>
                                            </p:txEl>
                                          </p:spTgt>
                                        </p:tgtEl>
                                        <p:attrNameLst>
                                          <p:attrName>style.visibility</p:attrName>
                                        </p:attrNameLst>
                                      </p:cBhvr>
                                      <p:to>
                                        <p:strVal val="visible"/>
                                      </p:to>
                                    </p:set>
                                    <p:anim calcmode="lin" valueType="num">
                                      <p:cBhvr additive="base">
                                        <p:cTn id="32" dur="500"/>
                                        <p:tgtEl>
                                          <p:spTgt spid="700">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00">
                                            <p:txEl>
                                              <p:pRg st="6" end="6"/>
                                            </p:txEl>
                                          </p:spTgt>
                                        </p:tgtEl>
                                        <p:attrNameLst>
                                          <p:attrName>style.visibility</p:attrName>
                                        </p:attrNameLst>
                                      </p:cBhvr>
                                      <p:to>
                                        <p:strVal val="visible"/>
                                      </p:to>
                                    </p:set>
                                    <p:anim calcmode="lin" valueType="num">
                                      <p:cBhvr additive="base">
                                        <p:cTn id="37" dur="500"/>
                                        <p:tgtEl>
                                          <p:spTgt spid="700">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title"/>
          </p:nvPr>
        </p:nvSpPr>
        <p:spPr>
          <a:xfrm>
            <a:off x="539750" y="-242887"/>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שאלות הבנה</a:t>
            </a:r>
          </a:p>
        </p:txBody>
      </p:sp>
      <p:sp>
        <p:nvSpPr>
          <p:cNvPr id="706" name="Shape 706"/>
          <p:cNvSpPr txBox="1">
            <a:spLocks noGrp="1"/>
          </p:cNvSpPr>
          <p:nvPr>
            <p:ph type="body" idx="1"/>
          </p:nvPr>
        </p:nvSpPr>
        <p:spPr>
          <a:xfrm>
            <a:off x="468312" y="765175"/>
            <a:ext cx="8229600" cy="4824064"/>
          </a:xfrm>
          <a:prstGeom prst="rect">
            <a:avLst/>
          </a:prstGeom>
          <a:noFill/>
          <a:ln>
            <a:noFill/>
          </a:ln>
        </p:spPr>
        <p:txBody>
          <a:bodyPr lIns="91425" tIns="45700" rIns="91425" bIns="45700" anchor="t" anchorCtr="0">
            <a:noAutofit/>
          </a:bodyPr>
          <a:lstStyle/>
          <a:p>
            <a:pPr marL="342900" marR="0" lvl="0" indent="-342900" algn="r" rtl="1">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שאלות הבנה:</a:t>
            </a:r>
            <a:br>
              <a:rPr lang="x-none" sz="2800" b="0" i="0" u="none" strike="noStrike" cap="none">
                <a:solidFill>
                  <a:schemeClr val="dk1"/>
                </a:solidFill>
                <a:latin typeface="Calibri"/>
                <a:ea typeface="Calibri"/>
                <a:cs typeface="Calibri"/>
                <a:sym typeface="Calibri"/>
              </a:rPr>
            </a:br>
            <a:r>
              <a:rPr lang="x-none" sz="2800" b="1" i="0" u="none" strike="noStrike" cap="none">
                <a:solidFill>
                  <a:schemeClr val="dk1"/>
                </a:solidFill>
                <a:latin typeface="Calibri"/>
                <a:ea typeface="Calibri"/>
                <a:cs typeface="Calibri"/>
                <a:sym typeface="Calibri"/>
              </a:rPr>
              <a:t>1.</a:t>
            </a:r>
            <a:r>
              <a:rPr lang="x-none" sz="2800" b="0" i="0" u="none" strike="noStrike" cap="none">
                <a:solidFill>
                  <a:schemeClr val="dk1"/>
                </a:solidFill>
                <a:latin typeface="Calibri"/>
                <a:ea typeface="Calibri"/>
                <a:cs typeface="Calibri"/>
                <a:sym typeface="Calibri"/>
              </a:rPr>
              <a:t> מדוע יותר קל לתקוע באדמה יתד מחודד? </a:t>
            </a:r>
          </a:p>
          <a:p>
            <a:pPr marL="342900" marR="0" lvl="0" indent="-342900" algn="r" rtl="1">
              <a:spcBef>
                <a:spcPts val="560"/>
              </a:spcBef>
              <a:buClr>
                <a:schemeClr val="dk1"/>
              </a:buClr>
              <a:buSzPct val="60714"/>
              <a:buFont typeface="Arial"/>
              <a:buChar char="●"/>
            </a:pPr>
            <a:r>
              <a:rPr lang="x-none" sz="2800" b="1" i="0" u="none" strike="noStrike" cap="none">
                <a:solidFill>
                  <a:schemeClr val="dk1"/>
                </a:solidFill>
                <a:latin typeface="Calibri"/>
                <a:ea typeface="Calibri"/>
                <a:cs typeface="Calibri"/>
                <a:sym typeface="Calibri"/>
              </a:rPr>
              <a:t>2. </a:t>
            </a:r>
            <a:r>
              <a:rPr lang="x-none" sz="2800" b="0" i="0" u="none" strike="noStrike" cap="none">
                <a:solidFill>
                  <a:schemeClr val="dk1"/>
                </a:solidFill>
                <a:latin typeface="Calibri"/>
                <a:ea typeface="Calibri"/>
                <a:cs typeface="Calibri"/>
                <a:sym typeface="Calibri"/>
              </a:rPr>
              <a:t> מדוע רצוי להוציא מעט את האוויר מגלגלי הרכב לפני שנכנסים לדיונות חול?</a:t>
            </a:r>
            <a:br>
              <a:rPr lang="x-none" sz="2800" b="0" i="0" u="none" strike="noStrike" cap="none">
                <a:solidFill>
                  <a:schemeClr val="dk1"/>
                </a:solidFill>
                <a:latin typeface="Calibri"/>
                <a:ea typeface="Calibri"/>
                <a:cs typeface="Calibri"/>
                <a:sym typeface="Calibri"/>
              </a:rPr>
            </a:br>
            <a:r>
              <a:rPr lang="x-none" sz="2800" b="1" i="0" u="none" strike="noStrike" cap="none">
                <a:solidFill>
                  <a:schemeClr val="dk1"/>
                </a:solidFill>
                <a:latin typeface="Calibri"/>
                <a:ea typeface="Calibri"/>
                <a:cs typeface="Calibri"/>
                <a:sym typeface="Calibri"/>
              </a:rPr>
              <a:t>3.</a:t>
            </a:r>
            <a:r>
              <a:rPr lang="x-none" sz="2800" b="0" i="0" u="none" strike="noStrike" cap="none">
                <a:solidFill>
                  <a:schemeClr val="dk1"/>
                </a:solidFill>
                <a:latin typeface="Calibri"/>
                <a:ea typeface="Calibri"/>
                <a:cs typeface="Calibri"/>
                <a:sym typeface="Calibri"/>
              </a:rPr>
              <a:t> אדם רוצה לעבור על גשר שכמעט מתפרק באיזה אופן רצוי שיעבור ?  (בזחילה).</a:t>
            </a:r>
          </a:p>
          <a:p>
            <a:pPr marL="342900" marR="0" lvl="0" indent="-342900" algn="r" rtl="1">
              <a:spcBef>
                <a:spcPts val="560"/>
              </a:spcBef>
              <a:buClr>
                <a:schemeClr val="dk1"/>
              </a:buClr>
              <a:buSzPct val="60714"/>
              <a:buFont typeface="Arial"/>
              <a:buChar char="●"/>
            </a:pPr>
            <a:r>
              <a:rPr lang="x-none" sz="2800" b="1" i="0" u="none" strike="noStrike" cap="none">
                <a:solidFill>
                  <a:schemeClr val="dk1"/>
                </a:solidFill>
                <a:latin typeface="Calibri"/>
                <a:ea typeface="Calibri"/>
                <a:cs typeface="Calibri"/>
                <a:sym typeface="Calibri"/>
              </a:rPr>
              <a:t>4.</a:t>
            </a:r>
            <a:r>
              <a:rPr lang="x-none" sz="2800" b="0" i="0" u="none" strike="noStrike" cap="none">
                <a:solidFill>
                  <a:schemeClr val="dk1"/>
                </a:solidFill>
                <a:latin typeface="Calibri"/>
                <a:ea typeface="Calibri"/>
                <a:cs typeface="Calibri"/>
                <a:sym typeface="Calibri"/>
              </a:rPr>
              <a:t> מדוע גולשים בשלג במגלשיים רחבות?</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00"/>
              </a:spcBef>
              <a:buClr>
                <a:schemeClr val="dk1"/>
              </a:buClr>
              <a:buSzPct val="64285"/>
              <a:buFont typeface="Arial"/>
              <a:buChar char="●"/>
            </a:pPr>
            <a:r>
              <a:rPr lang="x-none" sz="2800" b="0" i="0" u="none" strike="noStrike" cap="none">
                <a:solidFill>
                  <a:schemeClr val="dk1"/>
                </a:solidFill>
                <a:latin typeface="Calibri"/>
                <a:ea typeface="Calibri"/>
                <a:cs typeface="Calibri"/>
                <a:sym typeface="Calibri"/>
              </a:rPr>
              <a:t>5.</a:t>
            </a:r>
            <a:r>
              <a:rPr lang="x-none" sz="2400" b="0" i="0" u="none" strike="noStrike" cap="none">
                <a:solidFill>
                  <a:schemeClr val="dk1"/>
                </a:solidFill>
                <a:latin typeface="Calibri"/>
                <a:ea typeface="Calibri"/>
                <a:cs typeface="Calibri"/>
                <a:sym typeface="Calibri"/>
              </a:rPr>
              <a:t> </a:t>
            </a:r>
            <a:r>
              <a:rPr lang="x-none" sz="3000" b="0" i="0" u="none" strike="noStrike" cap="none">
                <a:solidFill>
                  <a:schemeClr val="dk1"/>
                </a:solidFill>
                <a:latin typeface="Calibri"/>
                <a:ea typeface="Calibri"/>
                <a:cs typeface="Calibri"/>
                <a:sym typeface="Calibri"/>
              </a:rPr>
              <a:t>מדוע חבלנים נעזרים בפרוק שדה מוקשים בסנדלי מאוד רחבות? )המוקש מופעל ע"י לחץ שמתאים לדריכה של אדם עם נעלים רגילות). </a:t>
            </a:r>
          </a:p>
        </p:txBody>
      </p:sp>
      <p:sp>
        <p:nvSpPr>
          <p:cNvPr id="707" name="Shape 707"/>
          <p:cNvSpPr txBox="1"/>
          <p:nvPr/>
        </p:nvSpPr>
        <p:spPr>
          <a:xfrm>
            <a:off x="3348037" y="5013325"/>
            <a:ext cx="739775" cy="366713"/>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708" name="Shape 708"/>
          <p:cNvSpPr txBox="1"/>
          <p:nvPr/>
        </p:nvSpPr>
        <p:spPr>
          <a:xfrm>
            <a:off x="827583" y="5711825"/>
            <a:ext cx="4176712" cy="822324"/>
          </a:xfrm>
          <a:prstGeom prst="rect">
            <a:avLst/>
          </a:prstGeom>
          <a:noFill/>
          <a:ln>
            <a:noFill/>
          </a:ln>
        </p:spPr>
        <p:txBody>
          <a:bodyPr lIns="91425" tIns="45700" rIns="91425" bIns="45700" anchor="t" anchorCtr="0">
            <a:noAutofit/>
          </a:bodyPr>
          <a:lstStyle/>
          <a:p>
            <a:pPr marL="0" marR="0" lvl="0" indent="0" algn="r" rtl="1">
              <a:spcBef>
                <a:spcPts val="1200"/>
              </a:spcBef>
              <a:buSzPct val="25000"/>
              <a:buNone/>
            </a:pPr>
            <a:r>
              <a:rPr lang="x-none" sz="2400" b="0" i="0" u="none" strike="noStrike" cap="none">
                <a:solidFill>
                  <a:srgbClr val="CC0000"/>
                </a:solidFill>
                <a:latin typeface="Arial"/>
                <a:ea typeface="Arial"/>
                <a:cs typeface="Arial"/>
                <a:sym typeface="Arial"/>
              </a:rPr>
              <a:t>הגדלת שטח הנעל מקטינה את הלחץ ומונעת את הפעלת המוקש.</a:t>
            </a:r>
          </a:p>
        </p:txBody>
      </p:sp>
      <p:sp>
        <p:nvSpPr>
          <p:cNvPr id="709" name="Shape 709"/>
          <p:cNvSpPr txBox="1"/>
          <p:nvPr/>
        </p:nvSpPr>
        <p:spPr>
          <a:xfrm>
            <a:off x="3851275" y="4076700"/>
            <a:ext cx="2089150" cy="366713"/>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710" name="Shape 710"/>
          <p:cNvSpPr txBox="1"/>
          <p:nvPr/>
        </p:nvSpPr>
        <p:spPr>
          <a:xfrm>
            <a:off x="4284662" y="5949950"/>
            <a:ext cx="1223961" cy="366713"/>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711" name="Shape 711"/>
          <p:cNvSpPr txBox="1"/>
          <p:nvPr/>
        </p:nvSpPr>
        <p:spPr>
          <a:xfrm>
            <a:off x="1025291" y="3619500"/>
            <a:ext cx="7129463" cy="457200"/>
          </a:xfrm>
          <a:prstGeom prst="rect">
            <a:avLst/>
          </a:prstGeom>
          <a:noFill/>
          <a:ln>
            <a:noFill/>
          </a:ln>
        </p:spPr>
        <p:txBody>
          <a:bodyPr lIns="91425" tIns="45700" rIns="91425" bIns="45700" anchor="t" anchorCtr="0">
            <a:noAutofit/>
          </a:bodyPr>
          <a:lstStyle/>
          <a:p>
            <a:pPr marL="0" marR="0" lvl="0" indent="0" algn="r" rtl="1">
              <a:spcBef>
                <a:spcPts val="1200"/>
              </a:spcBef>
              <a:buSzPct val="25000"/>
              <a:buNone/>
            </a:pPr>
            <a:r>
              <a:rPr lang="x-none" sz="2400" b="0" i="0" u="none" strike="noStrike" cap="none">
                <a:solidFill>
                  <a:srgbClr val="CC0000"/>
                </a:solidFill>
                <a:latin typeface="Arial"/>
                <a:ea typeface="Arial"/>
                <a:cs typeface="Arial"/>
                <a:sym typeface="Arial"/>
              </a:rPr>
              <a:t>בכל המקרים הקטנת השטח מגדילה את הלחץ ,ולהיפך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06">
                                            <p:txEl>
                                              <p:pRg st="0" end="0"/>
                                            </p:txEl>
                                          </p:spTgt>
                                        </p:tgtEl>
                                        <p:attrNameLst>
                                          <p:attrName>style.visibility</p:attrName>
                                        </p:attrNameLst>
                                      </p:cBhvr>
                                      <p:to>
                                        <p:strVal val="visible"/>
                                      </p:to>
                                    </p:set>
                                    <p:anim calcmode="lin" valueType="num">
                                      <p:cBhvr additive="base">
                                        <p:cTn id="7" dur="500"/>
                                        <p:tgtEl>
                                          <p:spTgt spid="70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06">
                                            <p:txEl>
                                              <p:pRg st="1" end="1"/>
                                            </p:txEl>
                                          </p:spTgt>
                                        </p:tgtEl>
                                        <p:attrNameLst>
                                          <p:attrName>style.visibility</p:attrName>
                                        </p:attrNameLst>
                                      </p:cBhvr>
                                      <p:to>
                                        <p:strVal val="visible"/>
                                      </p:to>
                                    </p:set>
                                    <p:anim calcmode="lin" valueType="num">
                                      <p:cBhvr additive="base">
                                        <p:cTn id="12" dur="500"/>
                                        <p:tgtEl>
                                          <p:spTgt spid="70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06">
                                            <p:txEl>
                                              <p:pRg st="2" end="2"/>
                                            </p:txEl>
                                          </p:spTgt>
                                        </p:tgtEl>
                                        <p:attrNameLst>
                                          <p:attrName>style.visibility</p:attrName>
                                        </p:attrNameLst>
                                      </p:cBhvr>
                                      <p:to>
                                        <p:strVal val="visible"/>
                                      </p:to>
                                    </p:set>
                                    <p:anim calcmode="lin" valueType="num">
                                      <p:cBhvr additive="base">
                                        <p:cTn id="17" dur="500"/>
                                        <p:tgtEl>
                                          <p:spTgt spid="70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706">
                                            <p:txEl>
                                              <p:pRg st="3" end="3"/>
                                            </p:txEl>
                                          </p:spTgt>
                                        </p:tgtEl>
                                        <p:attrNameLst>
                                          <p:attrName>style.visibility</p:attrName>
                                        </p:attrNameLst>
                                      </p:cBhvr>
                                      <p:to>
                                        <p:strVal val="visible"/>
                                      </p:to>
                                    </p:set>
                                    <p:anim calcmode="lin" valueType="num">
                                      <p:cBhvr additive="base">
                                        <p:cTn id="22" dur="500"/>
                                        <p:tgtEl>
                                          <p:spTgt spid="70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706">
                                            <p:txEl>
                                              <p:pRg st="4" end="4"/>
                                            </p:txEl>
                                          </p:spTgt>
                                        </p:tgtEl>
                                        <p:attrNameLst>
                                          <p:attrName>style.visibility</p:attrName>
                                        </p:attrNameLst>
                                      </p:cBhvr>
                                      <p:to>
                                        <p:strVal val="visible"/>
                                      </p:to>
                                    </p:set>
                                    <p:anim calcmode="lin" valueType="num">
                                      <p:cBhvr additive="base">
                                        <p:cTn id="27" dur="500"/>
                                        <p:tgtEl>
                                          <p:spTgt spid="70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711"/>
                                        </p:tgtEl>
                                        <p:attrNameLst>
                                          <p:attrName>style.visibility</p:attrName>
                                        </p:attrNameLst>
                                      </p:cBhvr>
                                      <p:to>
                                        <p:strVal val="visible"/>
                                      </p:to>
                                    </p:set>
                                    <p:anim calcmode="lin" valueType="num">
                                      <p:cBhvr additive="base">
                                        <p:cTn id="32" dur="500"/>
                                        <p:tgtEl>
                                          <p:spTgt spid="711"/>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08"/>
                                        </p:tgtEl>
                                        <p:attrNameLst>
                                          <p:attrName>style.visibility</p:attrName>
                                        </p:attrNameLst>
                                      </p:cBhvr>
                                      <p:to>
                                        <p:strVal val="visible"/>
                                      </p:to>
                                    </p:set>
                                    <p:anim calcmode="lin" valueType="num">
                                      <p:cBhvr additive="base">
                                        <p:cTn id="37" dur="500"/>
                                        <p:tgtEl>
                                          <p:spTgt spid="7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611187" y="-17145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שאלות הבנה</a:t>
            </a:r>
          </a:p>
        </p:txBody>
      </p:sp>
      <p:sp>
        <p:nvSpPr>
          <p:cNvPr id="717" name="Shape 717"/>
          <p:cNvSpPr txBox="1">
            <a:spLocks noGrp="1"/>
          </p:cNvSpPr>
          <p:nvPr>
            <p:ph type="body" idx="1"/>
          </p:nvPr>
        </p:nvSpPr>
        <p:spPr>
          <a:xfrm>
            <a:off x="323850" y="69215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6.כאשר רכב עולה בעליה תלולה מידי הרכב מפסיק להתקדם והגלגלים מסתובבים בלי שהרכב יתקדם. כיצד ניתן להסביר זאת בעזרת מאפייני הלחץ (נדגים את התופעה בעזרת רכב צעצוע שנוסע בעזרת סוללות. שמים את הרכב הנוסע על משטח משופע, ובהדרגה מגדילים את השיפוע, עד שהרכב מפסיק להתקדם).</a:t>
            </a:r>
          </a:p>
          <a:p>
            <a:pPr marL="342900" marR="0" lvl="0" indent="-342900" algn="r" rtl="1">
              <a:spcBef>
                <a:spcPts val="640"/>
              </a:spcBef>
              <a:buClr>
                <a:schemeClr val="dk1"/>
              </a:buClr>
              <a:buSzPct val="70370"/>
              <a:buFont typeface="Arial"/>
              <a:buChar char="●"/>
            </a:pPr>
            <a:r>
              <a:rPr lang="x-none" sz="2700" b="0" i="0" u="none" strike="noStrike" cap="none">
                <a:solidFill>
                  <a:srgbClr val="FF0000"/>
                </a:solidFill>
                <a:latin typeface="Calibri"/>
                <a:ea typeface="Calibri"/>
                <a:cs typeface="Calibri"/>
                <a:sym typeface="Calibri"/>
              </a:rPr>
              <a:t>תשובה: הגדלת השיפוע מקטינה את הלחץ שהרכב מפעיל על המשטח, מכיוון שהכוח שהגלגלים מפעילים על המשטח קטן (הכוח הנורמלי או הרכיב האופקי קטן). כאשר הלחץ או המגע בין הגלגל לכביש נחלש, אז הרכב מחליק.</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
                                            <p:txEl>
                                              <p:pRg st="0" end="0"/>
                                            </p:txEl>
                                          </p:spTgt>
                                        </p:tgtEl>
                                        <p:attrNameLst>
                                          <p:attrName>style.visibility</p:attrName>
                                        </p:attrNameLst>
                                      </p:cBhvr>
                                      <p:to>
                                        <p:strVal val="visible"/>
                                      </p:to>
                                    </p:set>
                                    <p:anim calcmode="lin" valueType="num">
                                      <p:cBhvr additive="base">
                                        <p:cTn id="7" dur="500"/>
                                        <p:tgtEl>
                                          <p:spTgt spid="71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17">
                                            <p:txEl>
                                              <p:pRg st="1" end="1"/>
                                            </p:txEl>
                                          </p:spTgt>
                                        </p:tgtEl>
                                        <p:attrNameLst>
                                          <p:attrName>style.visibility</p:attrName>
                                        </p:attrNameLst>
                                      </p:cBhvr>
                                      <p:to>
                                        <p:strVal val="visible"/>
                                      </p:to>
                                    </p:set>
                                    <p:anim calcmode="lin" valueType="num">
                                      <p:cBhvr additive="base">
                                        <p:cTn id="12" dur="500"/>
                                        <p:tgtEl>
                                          <p:spTgt spid="71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17">
                                            <p:txEl>
                                              <p:pRg st="2" end="2"/>
                                            </p:txEl>
                                          </p:spTgt>
                                        </p:tgtEl>
                                        <p:attrNameLst>
                                          <p:attrName>style.visibility</p:attrName>
                                        </p:attrNameLst>
                                      </p:cBhvr>
                                      <p:to>
                                        <p:strVal val="visible"/>
                                      </p:to>
                                    </p:set>
                                    <p:anim calcmode="lin" valueType="num">
                                      <p:cBhvr additive="base">
                                        <p:cTn id="17" dur="500"/>
                                        <p:tgtEl>
                                          <p:spTgt spid="717">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457200" y="-635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שאלות הבנה</a:t>
            </a:r>
          </a:p>
        </p:txBody>
      </p:sp>
      <p:sp>
        <p:nvSpPr>
          <p:cNvPr id="723" name="Shape 723"/>
          <p:cNvSpPr txBox="1">
            <a:spLocks noGrp="1"/>
          </p:cNvSpPr>
          <p:nvPr>
            <p:ph type="body" idx="1"/>
          </p:nvPr>
        </p:nvSpPr>
        <p:spPr>
          <a:xfrm>
            <a:off x="323850" y="1165225"/>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7.ילד קטן הולך עם אביו לטיול בחול על שפת הים.</a:t>
            </a:r>
            <a:br>
              <a:rPr lang="x-none" sz="2950" b="0" i="0" u="none" strike="noStrike" cap="none">
                <a:solidFill>
                  <a:schemeClr val="dk1"/>
                </a:solidFill>
                <a:latin typeface="Calibri"/>
                <a:ea typeface="Calibri"/>
                <a:cs typeface="Calibri"/>
                <a:sym typeface="Calibri"/>
              </a:rPr>
            </a:br>
            <a:r>
              <a:rPr lang="x-none" sz="2950" b="0" i="0" u="none" strike="noStrike" cap="none">
                <a:solidFill>
                  <a:schemeClr val="dk1"/>
                </a:solidFill>
                <a:latin typeface="Calibri"/>
                <a:ea typeface="Calibri"/>
                <a:cs typeface="Calibri"/>
                <a:sym typeface="Calibri"/>
              </a:rPr>
              <a:t>מדוע הילד משאיר טביעות רגלים יותר עמוקות בחול לעומת אביו?</a:t>
            </a:r>
          </a:p>
          <a:p>
            <a:pPr marL="342900" marR="0" lvl="0" indent="-342900" algn="r" rtl="1">
              <a:spcBef>
                <a:spcPts val="640"/>
              </a:spcBef>
              <a:buClr>
                <a:schemeClr val="dk1"/>
              </a:buClr>
              <a:buSzPct val="63333"/>
              <a:buFont typeface="Arial"/>
              <a:buChar char="●"/>
            </a:pPr>
            <a:r>
              <a:rPr lang="x-none" sz="2950" b="0" i="0" u="none" strike="noStrike" cap="none">
                <a:solidFill>
                  <a:srgbClr val="FF0000"/>
                </a:solidFill>
                <a:latin typeface="Calibri"/>
                <a:ea typeface="Calibri"/>
                <a:cs typeface="Calibri"/>
                <a:sym typeface="Calibri"/>
              </a:rPr>
              <a:t>תשובה: האב כבד פי 5 מבנו, אולם שטח כף הרגל של הילד קטן פי 7, לכן הילד מפעיל לחץ יותר גדול לכן הוא שוקע יותר.</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8. מדוע לא כדאי לנעול נעלי עקב  חתונה שמתקיימת על  הדשא?</a:t>
            </a:r>
          </a:p>
          <a:p>
            <a:pPr marL="342900" marR="0" lvl="0" indent="-342900" algn="r" rtl="1">
              <a:spcBef>
                <a:spcPts val="640"/>
              </a:spcBef>
              <a:buClr>
                <a:schemeClr val="dk1"/>
              </a:buClr>
              <a:buSzPct val="63333"/>
              <a:buFont typeface="Arial"/>
              <a:buChar char="●"/>
            </a:pPr>
            <a:r>
              <a:rPr lang="x-none" sz="2950" b="0" i="0" u="none" strike="noStrike" cap="none">
                <a:solidFill>
                  <a:srgbClr val="FF0000"/>
                </a:solidFill>
                <a:latin typeface="Calibri"/>
                <a:ea typeface="Calibri"/>
                <a:cs typeface="Calibri"/>
                <a:sym typeface="Calibri"/>
              </a:rPr>
              <a:t>תשובה- נעלי העקב מקטינות את השטח שעליו דורכים לכן הלחץ גדל ולכן עלולים לשקוע בדשא.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23">
                                            <p:txEl>
                                              <p:pRg st="0" end="0"/>
                                            </p:txEl>
                                          </p:spTgt>
                                        </p:tgtEl>
                                        <p:attrNameLst>
                                          <p:attrName>style.visibility</p:attrName>
                                        </p:attrNameLst>
                                      </p:cBhvr>
                                      <p:to>
                                        <p:strVal val="visible"/>
                                      </p:to>
                                    </p:set>
                                    <p:anim calcmode="lin" valueType="num">
                                      <p:cBhvr additive="base">
                                        <p:cTn id="7" dur="500"/>
                                        <p:tgtEl>
                                          <p:spTgt spid="72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23">
                                            <p:txEl>
                                              <p:pRg st="1" end="1"/>
                                            </p:txEl>
                                          </p:spTgt>
                                        </p:tgtEl>
                                        <p:attrNameLst>
                                          <p:attrName>style.visibility</p:attrName>
                                        </p:attrNameLst>
                                      </p:cBhvr>
                                      <p:to>
                                        <p:strVal val="visible"/>
                                      </p:to>
                                    </p:set>
                                    <p:anim calcmode="lin" valueType="num">
                                      <p:cBhvr additive="base">
                                        <p:cTn id="12" dur="500"/>
                                        <p:tgtEl>
                                          <p:spTgt spid="72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23">
                                            <p:txEl>
                                              <p:pRg st="2" end="2"/>
                                            </p:txEl>
                                          </p:spTgt>
                                        </p:tgtEl>
                                        <p:attrNameLst>
                                          <p:attrName>style.visibility</p:attrName>
                                        </p:attrNameLst>
                                      </p:cBhvr>
                                      <p:to>
                                        <p:strVal val="visible"/>
                                      </p:to>
                                    </p:set>
                                    <p:anim calcmode="lin" valueType="num">
                                      <p:cBhvr additive="base">
                                        <p:cTn id="17" dur="500"/>
                                        <p:tgtEl>
                                          <p:spTgt spid="72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723">
                                            <p:txEl>
                                              <p:pRg st="3" end="3"/>
                                            </p:txEl>
                                          </p:spTgt>
                                        </p:tgtEl>
                                        <p:attrNameLst>
                                          <p:attrName>style.visibility</p:attrName>
                                        </p:attrNameLst>
                                      </p:cBhvr>
                                      <p:to>
                                        <p:strVal val="visible"/>
                                      </p:to>
                                    </p:set>
                                    <p:anim calcmode="lin" valueType="num">
                                      <p:cBhvr additive="base">
                                        <p:cTn id="22" dur="500"/>
                                        <p:tgtEl>
                                          <p:spTgt spid="723">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1196975"/>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950" b="0" i="0" u="none" strike="noStrike" cap="none">
                <a:solidFill>
                  <a:schemeClr val="dk1"/>
                </a:solidFill>
                <a:latin typeface="Calibri"/>
                <a:ea typeface="Calibri"/>
                <a:cs typeface="Calibri"/>
                <a:sym typeface="Calibri"/>
              </a:rPr>
              <a:t>משקולת ושני חוטים –רק אחק מהם יקרע בזכות החוק הראשון(המשך בעמ' הבא)</a:t>
            </a:r>
            <a:br>
              <a:rPr lang="x-none" sz="3950" b="0" i="0" u="none" strike="noStrike" cap="none">
                <a:solidFill>
                  <a:schemeClr val="dk1"/>
                </a:solidFill>
                <a:latin typeface="Calibri"/>
                <a:ea typeface="Calibri"/>
                <a:cs typeface="Calibri"/>
                <a:sym typeface="Calibri"/>
              </a:rPr>
            </a:br>
            <a:r>
              <a:rPr lang="x-none" sz="3950" b="0" i="0" u="sng" strike="noStrike" cap="none">
                <a:solidFill>
                  <a:schemeClr val="hlink"/>
                </a:solidFill>
                <a:latin typeface="Calibri"/>
                <a:ea typeface="Calibri"/>
                <a:cs typeface="Calibri"/>
                <a:sym typeface="Calibri"/>
                <a:hlinkClick r:id="rId3"/>
              </a:rPr>
              <a:t>סרטון הדגמה</a:t>
            </a:r>
            <a:r>
              <a:rPr lang="x-none" sz="3950" b="0" i="0" u="sng" strike="noStrike" cap="none">
                <a:solidFill>
                  <a:schemeClr val="hlink"/>
                </a:solidFill>
                <a:latin typeface="Calibri"/>
                <a:ea typeface="Calibri"/>
                <a:cs typeface="Calibri"/>
                <a:sym typeface="Calibri"/>
                <a:hlinkClick r:id="rId3"/>
              </a:rPr>
              <a:t/>
            </a:r>
            <a:br>
              <a:rPr lang="x-none" sz="3950" b="0" i="0" u="sng" strike="noStrike" cap="none">
                <a:solidFill>
                  <a:schemeClr val="hlink"/>
                </a:solidFill>
                <a:latin typeface="Calibri"/>
                <a:ea typeface="Calibri"/>
                <a:cs typeface="Calibri"/>
                <a:sym typeface="Calibri"/>
                <a:hlinkClick r:id="rId3"/>
              </a:rPr>
            </a:br>
            <a:endParaRPr lang="x-none" sz="3950" b="0" i="0" u="sng" strike="noStrike" cap="none">
              <a:solidFill>
                <a:schemeClr val="hlink"/>
              </a:solidFill>
              <a:latin typeface="Calibri"/>
              <a:ea typeface="Calibri"/>
              <a:cs typeface="Calibri"/>
              <a:sym typeface="Calibri"/>
              <a:hlinkClick r:id="rId3"/>
            </a:endParaRPr>
          </a:p>
        </p:txBody>
      </p:sp>
      <p:pic>
        <p:nvPicPr>
          <p:cNvPr id="151" name="Shape 151"/>
          <p:cNvPicPr preferRelativeResize="0"/>
          <p:nvPr/>
        </p:nvPicPr>
        <p:blipFill>
          <a:blip r:embed="rId4">
            <a:alphaModFix/>
          </a:blip>
          <a:stretch>
            <a:fillRect/>
          </a:stretch>
        </p:blipFill>
        <p:spPr>
          <a:xfrm>
            <a:off x="3435350" y="2762250"/>
            <a:ext cx="2273300" cy="4095750"/>
          </a:xfrm>
          <a:prstGeom prst="rect">
            <a:avLst/>
          </a:prstGeom>
          <a:noFill/>
          <a:ln>
            <a:noFill/>
          </a:ln>
        </p:spPr>
      </p:pic>
    </p:spTree>
  </p:cSld>
  <p:clrMapOvr>
    <a:masterClrMapping/>
  </p:clrMapOvr>
</p:sld>
</file>

<file path=ppt/theme/theme1.xml><?xml version="1.0" encoding="utf-8"?>
<a:theme xmlns:a="http://schemas.openxmlformats.org/drawingml/2006/main" name="Custo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5483</Words>
  <Application>Microsoft Office PowerPoint</Application>
  <PresentationFormat>‫הצגה על המסך (4:3)</PresentationFormat>
  <Paragraphs>442</Paragraphs>
  <Slides>83</Slides>
  <Notes>83</Notes>
  <HiddenSlides>0</HiddenSlides>
  <MMClips>0</MMClips>
  <ScaleCrop>false</ScaleCrop>
  <HeadingPairs>
    <vt:vector size="4" baseType="variant">
      <vt:variant>
        <vt:lpstr>ערכת נושא</vt:lpstr>
      </vt:variant>
      <vt:variant>
        <vt:i4>1</vt:i4>
      </vt:variant>
      <vt:variant>
        <vt:lpstr>כותרות שקופיות</vt:lpstr>
      </vt:variant>
      <vt:variant>
        <vt:i4>83</vt:i4>
      </vt:variant>
    </vt:vector>
  </HeadingPairs>
  <TitlesOfParts>
    <vt:vector size="84" baseType="lpstr">
      <vt:lpstr>Custom Theme</vt:lpstr>
      <vt:lpstr>מאגר פעילויות  בפיזיקה בנושא כוחות ותנועה לכיתה ח  ערך יוסי זיוון מדריך מחוזי לפיזיקה בחינוך ההתיישבותי</vt:lpstr>
      <vt:lpstr>מטרות</vt:lpstr>
      <vt:lpstr>פרק א</vt:lpstr>
      <vt:lpstr>קינמטיקה </vt:lpstr>
      <vt:lpstr>מצגת של PowerPoint</vt:lpstr>
      <vt:lpstr>חוקי ניוטון </vt:lpstr>
      <vt:lpstr>הדגמת והסבר תופעה בעזרת החוק הראשון.</vt:lpstr>
      <vt:lpstr>המשך החוק הראשון</vt:lpstr>
      <vt:lpstr>משקולת ושני חוטים –רק אחק מהם יקרע בזכות החוק הראשון(המשך בעמ' הבא) סרטון הדגמה </vt:lpstr>
      <vt:lpstr>המשך החוק הראשון של ניוטון.</vt:lpstr>
      <vt:lpstr>החוק הראשון של ניוטון -המשך</vt:lpstr>
      <vt:lpstr>מצגת של PowerPoint</vt:lpstr>
      <vt:lpstr>בלון הליום –החוק הראשון</vt:lpstr>
      <vt:lpstr>תנועה מעגלית אופקית</vt:lpstr>
      <vt:lpstr>הסבר לאבן המסתובבת ועפה</vt:lpstr>
      <vt:lpstr>המשך תנועה מעגלית</vt:lpstr>
      <vt:lpstr>החוק הראשון ותנועה של גלגל שמסתובב</vt:lpstr>
      <vt:lpstr>בועת אוויר נעה במהירות קבועה כלפי מעלה עפ"י החוק הראשון</vt:lpstr>
      <vt:lpstr>החוק השני של ניוטון</vt:lpstr>
      <vt:lpstr>מצגת של PowerPoint</vt:lpstr>
      <vt:lpstr>המשך הדגמה של עגלה ומשקולות</vt:lpstr>
      <vt:lpstr>המחשה של החוק השני של ניוטון בעזרת אנימציה</vt:lpstr>
      <vt:lpstr>הכוח השקול והמאוורר.</vt:lpstr>
      <vt:lpstr>הכוח השקול ובלון טיל</vt:lpstr>
      <vt:lpstr>המשך פעילות עם הבלון</vt:lpstr>
      <vt:lpstr>מדידת שינוי במהירות  של מכונית מאוורר</vt:lpstr>
      <vt:lpstr>נמדוד את השינוי במהירות מכונית המאוורר </vt:lpstr>
      <vt:lpstr>מדידת השינוי במהירות של רכב -המשך</vt:lpstr>
      <vt:lpstr>חיכוך ותנועה</vt:lpstr>
      <vt:lpstr>באילו גורמים תלויה עוצמת החיכוך.</vt:lpstr>
      <vt:lpstr>החיכוך הדו פרצופי</vt:lpstr>
      <vt:lpstr>החיכוך "הדו פרצופי"- הרחבה</vt:lpstr>
      <vt:lpstr>תנועה עקב חיכוך סטאטי וחיכוך קינטי</vt:lpstr>
      <vt:lpstr>תנועה של גוף בעל "מנוע"</vt:lpstr>
      <vt:lpstr>הדגמות של חיכוך  סטאטי ותנועה</vt:lpstr>
      <vt:lpstr>מצגת של PowerPoint</vt:lpstr>
      <vt:lpstr>החיכוך הדו פרצופי- המשך</vt:lpstr>
      <vt:lpstr>רכב מטפס בעליה</vt:lpstr>
      <vt:lpstr>מצגת של PowerPoint</vt:lpstr>
      <vt:lpstr>החוק השני ונפילה חופשית</vt:lpstr>
      <vt:lpstr>נפילה חופשית-המשך</vt:lpstr>
      <vt:lpstr>נפילה חופשית-המשך</vt:lpstr>
      <vt:lpstr>נפילה חופשית-המשך</vt:lpstr>
      <vt:lpstr>החוק השלישי של ניוטון</vt:lpstr>
      <vt:lpstr>החוק השלישי של ניוטון</vt:lpstr>
      <vt:lpstr>מצגת של PowerPoint</vt:lpstr>
      <vt:lpstr>מצגת של PowerPoint</vt:lpstr>
      <vt:lpstr>מצגת של PowerPoint</vt:lpstr>
      <vt:lpstr>האם גוף יכול להיות להפעיל כוח על עצמו? </vt:lpstr>
      <vt:lpstr>מצגת של PowerPoint</vt:lpstr>
      <vt:lpstr>דוגמאות נוספות האם לגוף יש אינטראקציה עם עצמו. (אינטראקציה= הפעלה הדדית של כוחות)</vt:lpstr>
      <vt:lpstr>הדגמות נוספות- האם גוף יכול להיות באינטראקציה עם עצמו</vt:lpstr>
      <vt:lpstr>האם גוף גדול ודומם מפעיל יכול להפעיל כוח בזמן אינטראקציה.</vt:lpstr>
      <vt:lpstr>האם גוף גדול ודומם מפעיל יכול להפעיל כוח בזמן אינטראקציה-המשך</vt:lpstr>
      <vt:lpstr>הדגמה  נוספת</vt:lpstr>
      <vt:lpstr>מצגת של PowerPoint</vt:lpstr>
      <vt:lpstr>האם השוויון מתקיים גם כאשר באינטראקציה משתתפים גוף גדול וגוף קטן? המשך</vt:lpstr>
      <vt:lpstr>הדגמה </vt:lpstr>
      <vt:lpstr>המשקל</vt:lpstr>
      <vt:lpstr>כיצד מודדים משקל של גופים.</vt:lpstr>
      <vt:lpstr>יחידות של כוח</vt:lpstr>
      <vt:lpstr>פעילות לכיתה- הכנת מד כוח.</vt:lpstr>
      <vt:lpstr>דוגמאות למשקל נמדד</vt:lpstr>
      <vt:lpstr>המשקל הכבידתי בגרמי שמים שונים</vt:lpstr>
      <vt:lpstr>המשקל של גופים במים ובירח</vt:lpstr>
      <vt:lpstr>מכונות בשירות האדם. 1.המנוף</vt:lpstr>
      <vt:lpstr>המשך</vt:lpstr>
      <vt:lpstr>חוק המנוף</vt:lpstr>
      <vt:lpstr>הדגמות נוספות</vt:lpstr>
      <vt:lpstr>מצגת של PowerPoint</vt:lpstr>
      <vt:lpstr>סיפורה של דלת</vt:lpstr>
      <vt:lpstr>מצגת של PowerPoint</vt:lpstr>
      <vt:lpstr>מטלת אתגר</vt:lpstr>
      <vt:lpstr>חוק המנוף והמדרון המשופע</vt:lpstr>
      <vt:lpstr>חוק המנוף והמדרון המשופע-המשך</vt:lpstr>
      <vt:lpstr>חוק המנוף והמדרון המשופע-המשך</vt:lpstr>
      <vt:lpstr>חוק המנוף והמדרון המשופע- המשך</vt:lpstr>
      <vt:lpstr>מישור משופע ורווח של כוח</vt:lpstr>
      <vt:lpstr>לחץ פיזיקאלי</vt:lpstr>
      <vt:lpstr>הלחץ הפיזיקאלי- המשך.</vt:lpstr>
      <vt:lpstr>שאלות הבנה</vt:lpstr>
      <vt:lpstr>שאלות הבנה</vt:lpstr>
      <vt:lpstr>שאלות הבנה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מאגר פעילויות  בפיזיקה בנושא כוחות ותנועה לכיתה ח  ערך יוסי זיוון מדריך מחוזי לפיזיקה בחינוך ההתיישבותי</dc:title>
  <dc:creator>weizmann</dc:creator>
  <cp:lastModifiedBy>Windows User</cp:lastModifiedBy>
  <cp:revision>1</cp:revision>
  <dcterms:modified xsi:type="dcterms:W3CDTF">2017-03-02T10:05:32Z</dcterms:modified>
</cp:coreProperties>
</file>