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A9F5752-7EED-4A69-8676-C931C4744D39}">
  <a:tblStyle styleId="{3A9F5752-7EED-4A69-8676-C931C4744D39}"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260"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1588"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3886200" y="8685213"/>
            <a:ext cx="2971799" cy="457200"/>
          </a:xfrm>
          <a:prstGeom prst="rect">
            <a:avLst/>
          </a:prstGeom>
          <a:noFill/>
          <a:ln>
            <a:noFill/>
          </a:ln>
        </p:spPr>
        <p:txBody>
          <a:bodyPr lIns="91425" tIns="91425" rIns="91425" bIns="91425" anchor="b"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1588" y="8685213"/>
            <a:ext cx="2971799" cy="457200"/>
          </a:xfrm>
          <a:prstGeom prst="rect">
            <a:avLst/>
          </a:prstGeom>
          <a:noFill/>
          <a:ln>
            <a:noFill/>
          </a:ln>
        </p:spPr>
        <p:txBody>
          <a:bodyPr lIns="91425" tIns="91425" rIns="91425" bIns="91425" anchor="b" anchorCtr="0">
            <a:noAutofit/>
          </a:bodyPr>
          <a:lstStyle/>
          <a:p>
            <a:pPr marL="0" marR="0" lvl="0" indent="0" algn="l" rtl="0">
              <a:spcBef>
                <a:spcPts val="0"/>
              </a:spcBef>
            </a:pPr>
            <a:endParaRPr sz="1200" b="0" i="0" u="none" strike="noStrike" cap="none"/>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4108522597"/>
      </p:ext>
    </p:extLst>
  </p:cSld>
  <p:clrMap bg1="lt1" tx1="dk1" bg2="dk2" tx2="lt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351" name="Shape 351"/>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x-none"/>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377" name="Shape 377"/>
          <p:cNvSpPr txBox="1">
            <a:spLocks noGrp="1"/>
          </p:cNvSpPr>
          <p:nvPr>
            <p:ph type="sldNum" idx="12"/>
          </p:nvPr>
        </p:nvSpPr>
        <p:spPr>
          <a:xfrm>
            <a:off x="1588"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x-none"/>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8" name="Shape 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05" name="Shape 6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41" name="Shape 6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7" name="Shape 6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x-none" sz="1800" b="0" i="0" u="none" strike="noStrike" cap="none">
                <a:latin typeface="Arial"/>
                <a:ea typeface="Arial"/>
                <a:cs typeface="Arial"/>
                <a:sym typeface="Arial"/>
              </a:rPr>
              <a:t>בהתאם לסוגיות המרכזיות בהן עוסקת ערכת הלה</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68" name="Shape 6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3" name="Shape 6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21" name="Shape 7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33" name="Shape 7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40" name="Shape 7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47" name="Shape 7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53" name="Shape 7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64" name="Shape 7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70" name="Shape 7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778" name="Shape 7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1">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1">
              <a:spcBef>
                <a:spcPts val="64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ctr" rtl="1">
              <a:spcBef>
                <a:spcPts val="560"/>
              </a:spcBef>
              <a:buClr>
                <a:srgbClr val="888888"/>
              </a:buClr>
              <a:buFont typeface="Calibri"/>
              <a:buNone/>
              <a:defRPr sz="2800" b="0" i="0" u="none" strike="noStrike" cap="none">
                <a:solidFill>
                  <a:srgbClr val="888888"/>
                </a:solidFill>
                <a:latin typeface="Calibri"/>
                <a:ea typeface="Calibri"/>
                <a:cs typeface="Calibri"/>
                <a:sym typeface="Calibri"/>
              </a:defRPr>
            </a:lvl2pPr>
            <a:lvl3pPr marL="914400" marR="0" lvl="2" indent="0" algn="ctr" rtl="1">
              <a:spcBef>
                <a:spcPts val="480"/>
              </a:spcBef>
              <a:buClr>
                <a:srgbClr val="888888"/>
              </a:buClr>
              <a:buFont typeface="Calibri"/>
              <a:buNone/>
              <a:defRPr sz="2400" b="0" i="0" u="none" strike="noStrike" cap="none">
                <a:solidFill>
                  <a:srgbClr val="888888"/>
                </a:solidFill>
                <a:latin typeface="Calibri"/>
                <a:ea typeface="Calibri"/>
                <a:cs typeface="Calibri"/>
                <a:sym typeface="Calibri"/>
              </a:defRPr>
            </a:lvl3pPr>
            <a:lvl4pPr marL="1371600" marR="0" lvl="3"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4pPr>
            <a:lvl5pPr marL="1828800" marR="0" lvl="4"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5pPr>
            <a:lvl6pPr marL="2286000" marR="0" lvl="5"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6pPr>
            <a:lvl7pPr marL="2743200" marR="0" lvl="6"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7pPr>
            <a:lvl8pPr marL="3200400" marR="0" lvl="7"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8pPr>
            <a:lvl9pPr marL="3657600" marR="0" lvl="8" indent="0" algn="ctr" rtl="1">
              <a:spcBef>
                <a:spcPts val="400"/>
              </a:spcBef>
              <a:buClr>
                <a:srgbClr val="888888"/>
              </a:buClr>
              <a:buFont typeface="Calibri"/>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222250" algn="r" rtl="1">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r" rtl="1">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r" rtl="1">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r" rtl="1">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r" rtl="1">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r" rtl="1">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r" rtl="1">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r" rtl="1">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r" rtl="1">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222250" algn="r" rtl="1">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r" rtl="1">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r" rtl="1">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r" rtl="1">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r" rtl="1">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r" rtl="1">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r" rtl="1">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r" rtl="1">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r" rtl="1">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222250" algn="r" rtl="1">
              <a:spcBef>
                <a:spcPts val="640"/>
              </a:spcBef>
              <a:buClr>
                <a:schemeClr val="dk1"/>
              </a:buClr>
              <a:buFont typeface="Arial"/>
              <a:buChar char="●"/>
              <a:defRPr sz="3200">
                <a:solidFill>
                  <a:schemeClr val="dk1"/>
                </a:solidFill>
                <a:latin typeface="Calibri"/>
                <a:ea typeface="Calibri"/>
                <a:cs typeface="Calibri"/>
                <a:sym typeface="Calibri"/>
              </a:defRPr>
            </a:lvl1pPr>
            <a:lvl2pPr marL="742950" lvl="1" indent="-177800" algn="r" rtl="1">
              <a:spcBef>
                <a:spcPts val="560"/>
              </a:spcBef>
              <a:buClr>
                <a:schemeClr val="dk1"/>
              </a:buClr>
              <a:buFont typeface="Arial"/>
              <a:buChar char="●"/>
              <a:defRPr sz="2800">
                <a:solidFill>
                  <a:schemeClr val="dk1"/>
                </a:solidFill>
                <a:latin typeface="Calibri"/>
                <a:ea typeface="Calibri"/>
                <a:cs typeface="Calibri"/>
                <a:sym typeface="Calibri"/>
              </a:defRPr>
            </a:lvl2pPr>
            <a:lvl3pPr marL="1143000" lvl="2" indent="-136525" algn="r" rtl="1">
              <a:spcBef>
                <a:spcPts val="480"/>
              </a:spcBef>
              <a:buClr>
                <a:schemeClr val="dk1"/>
              </a:buClr>
              <a:buFont typeface="Arial"/>
              <a:buChar char="●"/>
              <a:defRPr sz="2400">
                <a:solidFill>
                  <a:schemeClr val="dk1"/>
                </a:solidFill>
                <a:latin typeface="Calibri"/>
                <a:ea typeface="Calibri"/>
                <a:cs typeface="Calibri"/>
                <a:sym typeface="Calibri"/>
              </a:defRPr>
            </a:lvl3pPr>
            <a:lvl4pPr marL="1600200" lvl="3" indent="-152400" algn="r" rtl="1">
              <a:spcBef>
                <a:spcPts val="400"/>
              </a:spcBef>
              <a:buClr>
                <a:schemeClr val="dk1"/>
              </a:buClr>
              <a:buFont typeface="Arial"/>
              <a:buChar char="●"/>
              <a:defRPr sz="2000">
                <a:solidFill>
                  <a:schemeClr val="dk1"/>
                </a:solidFill>
                <a:latin typeface="Calibri"/>
                <a:ea typeface="Calibri"/>
                <a:cs typeface="Calibri"/>
                <a:sym typeface="Calibri"/>
              </a:defRPr>
            </a:lvl4pPr>
            <a:lvl5pPr marL="2057400" lvl="4" indent="-152400" algn="r" rtl="1">
              <a:spcBef>
                <a:spcPts val="400"/>
              </a:spcBef>
              <a:buClr>
                <a:schemeClr val="dk1"/>
              </a:buClr>
              <a:buFont typeface="Arial"/>
              <a:buChar char="●"/>
              <a:defRPr sz="2000">
                <a:solidFill>
                  <a:schemeClr val="dk1"/>
                </a:solidFill>
                <a:latin typeface="Calibri"/>
                <a:ea typeface="Calibri"/>
                <a:cs typeface="Calibri"/>
                <a:sym typeface="Calibri"/>
              </a:defRPr>
            </a:lvl5pPr>
            <a:lvl6pPr marL="2514600" lvl="5" indent="-152400" algn="r" rtl="1">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r" rtl="1">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r" rtl="1">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r" rtl="1">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r"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888888"/>
              </a:buClr>
              <a:buFont typeface="Calibri"/>
              <a:buNone/>
              <a:defRPr sz="2000">
                <a:solidFill>
                  <a:srgbClr val="888888"/>
                </a:solidFill>
              </a:defRPr>
            </a:lvl1pPr>
            <a:lvl2pPr marL="457200" lvl="1" indent="0" rtl="0">
              <a:spcBef>
                <a:spcPts val="0"/>
              </a:spcBef>
              <a:buClr>
                <a:srgbClr val="888888"/>
              </a:buClr>
              <a:buFont typeface="Calibri"/>
              <a:buNone/>
              <a:defRPr sz="1800">
                <a:solidFill>
                  <a:srgbClr val="888888"/>
                </a:solidFill>
              </a:defRPr>
            </a:lvl2pPr>
            <a:lvl3pPr marL="914400" lvl="2" indent="0" rtl="0">
              <a:spcBef>
                <a:spcPts val="0"/>
              </a:spcBef>
              <a:buClr>
                <a:srgbClr val="888888"/>
              </a:buClr>
              <a:buFont typeface="Calibri"/>
              <a:buNone/>
              <a:defRPr sz="1600">
                <a:solidFill>
                  <a:srgbClr val="888888"/>
                </a:solidFill>
              </a:defRPr>
            </a:lvl3pPr>
            <a:lvl4pPr marL="1371600" lvl="3" indent="0" rtl="0">
              <a:spcBef>
                <a:spcPts val="0"/>
              </a:spcBef>
              <a:buClr>
                <a:srgbClr val="888888"/>
              </a:buClr>
              <a:buFont typeface="Calibri"/>
              <a:buNone/>
              <a:defRPr sz="1400">
                <a:solidFill>
                  <a:srgbClr val="888888"/>
                </a:solidFill>
              </a:defRPr>
            </a:lvl4pPr>
            <a:lvl5pPr marL="1828800" lvl="4" indent="0" rtl="0">
              <a:spcBef>
                <a:spcPts val="0"/>
              </a:spcBef>
              <a:buClr>
                <a:srgbClr val="888888"/>
              </a:buClr>
              <a:buFont typeface="Calibri"/>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30" name="Shape 30"/>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7" name="Shape 37"/>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6" name="Shape 46"/>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1">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r"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2" name="Shape 62"/>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r"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r" rtl="1">
              <a:spcBef>
                <a:spcPts val="0"/>
              </a:spcBef>
              <a:buClr>
                <a:srgbClr val="888888"/>
              </a:buClr>
              <a:buFont typeface="Calibri"/>
              <a:buNone/>
              <a:defRPr sz="3200" b="0" i="0" u="none" strike="noStrike" cap="none">
                <a:solidFill>
                  <a:srgbClr val="888888"/>
                </a:solidFill>
                <a:latin typeface="Calibri"/>
                <a:ea typeface="Calibri"/>
                <a:cs typeface="Calibri"/>
                <a:sym typeface="Calibri"/>
              </a:defRPr>
            </a:lvl1pPr>
            <a:lvl2pPr marL="457200" marR="0" lvl="1" indent="0" algn="r" rtl="1">
              <a:spcBef>
                <a:spcPts val="0"/>
              </a:spcBef>
              <a:buClr>
                <a:schemeClr val="dk1"/>
              </a:buClr>
              <a:buFont typeface="Calibri"/>
              <a:buNone/>
              <a:defRPr sz="2800" b="0" i="0" u="none" strike="noStrike" cap="none">
                <a:solidFill>
                  <a:schemeClr val="dk1"/>
                </a:solidFill>
                <a:latin typeface="Calibri"/>
                <a:ea typeface="Calibri"/>
                <a:cs typeface="Calibri"/>
                <a:sym typeface="Calibri"/>
              </a:defRPr>
            </a:lvl2pPr>
            <a:lvl3pPr marL="914400" marR="0" lvl="2" indent="0" algn="r" rtl="1">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3pPr>
            <a:lvl4pPr marL="1371600" marR="0" lvl="3"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4pPr>
            <a:lvl5pPr marL="1828800" marR="0" lvl="4"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5pPr>
            <a:lvl6pPr marL="2286000" marR="0" lvl="5"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6pPr>
            <a:lvl7pPr marL="2743200" marR="0" lvl="6"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7pPr>
            <a:lvl8pPr marL="3200400" marR="0" lvl="7"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8pPr>
            <a:lvl9pPr marL="3657600" marR="0" lvl="8" indent="0" algn="r" rtl="1">
              <a:spcBef>
                <a:spcPts val="0"/>
              </a:spcBef>
              <a:buClr>
                <a:schemeClr val="dk1"/>
              </a:buClr>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69" name="Shape 69"/>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1">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22250" algn="r" rtl="1">
              <a:spcBef>
                <a:spcPts val="640"/>
              </a:spcBef>
              <a:buClr>
                <a:schemeClr val="dk1"/>
              </a:buClr>
              <a:buFont typeface="Arial"/>
              <a:buChar char="●"/>
              <a:defRPr sz="3200" b="0" i="0" u="none" strike="noStrike" cap="none">
                <a:solidFill>
                  <a:schemeClr val="dk1"/>
                </a:solidFill>
                <a:latin typeface="Calibri"/>
                <a:ea typeface="Calibri"/>
                <a:cs typeface="Calibri"/>
                <a:sym typeface="Calibri"/>
              </a:defRPr>
            </a:lvl1pPr>
            <a:lvl2pPr marL="742950" marR="0" lvl="1" indent="-177800" algn="r" rtl="1">
              <a:spcBef>
                <a:spcPts val="560"/>
              </a:spcBef>
              <a:buClr>
                <a:schemeClr val="dk1"/>
              </a:buClr>
              <a:buFont typeface="Arial"/>
              <a:buChar char="●"/>
              <a:defRPr sz="2800" b="0" i="0" u="none" strike="noStrike" cap="none">
                <a:solidFill>
                  <a:schemeClr val="dk1"/>
                </a:solidFill>
                <a:latin typeface="Calibri"/>
                <a:ea typeface="Calibri"/>
                <a:cs typeface="Calibri"/>
                <a:sym typeface="Calibri"/>
              </a:defRPr>
            </a:lvl2pPr>
            <a:lvl3pPr marL="1143000" marR="0" lvl="2" indent="-136525" algn="r" rtl="1">
              <a:spcBef>
                <a:spcPts val="480"/>
              </a:spcBef>
              <a:buClr>
                <a:schemeClr val="dk1"/>
              </a:buClr>
              <a:buFont typeface="Arial"/>
              <a:buChar char="●"/>
              <a:defRPr sz="2400" b="0" i="0" u="none" strike="noStrike" cap="none">
                <a:solidFill>
                  <a:schemeClr val="dk1"/>
                </a:solidFill>
                <a:latin typeface="Calibri"/>
                <a:ea typeface="Calibri"/>
                <a:cs typeface="Calibri"/>
                <a:sym typeface="Calibri"/>
              </a:defRPr>
            </a:lvl3pPr>
            <a:lvl4pPr marL="1600200" marR="0" lvl="3"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4pPr>
            <a:lvl5pPr marL="2057400" marR="0" lvl="4"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5pPr>
            <a:lvl6pPr marL="2514600" marR="0" lvl="5"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52400" algn="r" rtl="1">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553200" y="6356350"/>
            <a:ext cx="2133599" cy="365125"/>
          </a:xfrm>
          <a:prstGeom prst="rect">
            <a:avLst/>
          </a:prstGeom>
          <a:noFill/>
          <a:ln>
            <a:noFill/>
          </a:ln>
        </p:spPr>
        <p:txBody>
          <a:bodyPr lIns="91425" tIns="91425" rIns="91425" bIns="91425" anchor="ctr" anchorCtr="0"/>
          <a:lstStyle>
            <a:lvl1pPr marL="0" marR="0" lvl="0" indent="0" algn="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1">
              <a:spcBef>
                <a:spcPts val="0"/>
              </a:spcBef>
              <a:defRPr sz="1200" b="0" i="0" u="none" strike="noStrike" cap="none">
                <a:solidFill>
                  <a:srgbClr val="888888"/>
                </a:solidFill>
                <a:latin typeface="Calibri"/>
                <a:ea typeface="Calibri"/>
                <a:cs typeface="Calibri"/>
                <a:sym typeface="Calibri"/>
              </a:defRPr>
            </a:lvl1pPr>
            <a:lvl2pPr marL="457200" marR="0" lvl="1" indent="0" algn="r" rtl="1">
              <a:spcBef>
                <a:spcPts val="0"/>
              </a:spcBef>
              <a:defRPr sz="1800" b="0" i="0" u="none" strike="noStrike" cap="none">
                <a:solidFill>
                  <a:schemeClr val="dk1"/>
                </a:solidFill>
                <a:latin typeface="Calibri"/>
                <a:ea typeface="Calibri"/>
                <a:cs typeface="Calibri"/>
                <a:sym typeface="Calibri"/>
              </a:defRPr>
            </a:lvl2pPr>
            <a:lvl3pPr marL="914400" marR="0" lvl="2" indent="0" algn="r" rtl="1">
              <a:spcBef>
                <a:spcPts val="0"/>
              </a:spcBef>
              <a:defRPr sz="1800" b="0" i="0" u="none" strike="noStrike" cap="none">
                <a:solidFill>
                  <a:schemeClr val="dk1"/>
                </a:solidFill>
                <a:latin typeface="Calibri"/>
                <a:ea typeface="Calibri"/>
                <a:cs typeface="Calibri"/>
                <a:sym typeface="Calibri"/>
              </a:defRPr>
            </a:lvl3pPr>
            <a:lvl4pPr marL="1371600" marR="0" lvl="3" indent="0" algn="r" rtl="1">
              <a:spcBef>
                <a:spcPts val="0"/>
              </a:spcBef>
              <a:defRPr sz="1800" b="0" i="0" u="none" strike="noStrike" cap="none">
                <a:solidFill>
                  <a:schemeClr val="dk1"/>
                </a:solidFill>
                <a:latin typeface="Calibri"/>
                <a:ea typeface="Calibri"/>
                <a:cs typeface="Calibri"/>
                <a:sym typeface="Calibri"/>
              </a:defRPr>
            </a:lvl4pPr>
            <a:lvl5pPr marL="1828800" marR="0" lvl="4" indent="0" algn="r" rtl="1">
              <a:spcBef>
                <a:spcPts val="0"/>
              </a:spcBef>
              <a:defRPr sz="1800" b="0" i="0" u="none" strike="noStrike" cap="none">
                <a:solidFill>
                  <a:schemeClr val="dk1"/>
                </a:solidFill>
                <a:latin typeface="Calibri"/>
                <a:ea typeface="Calibri"/>
                <a:cs typeface="Calibri"/>
                <a:sym typeface="Calibri"/>
              </a:defRPr>
            </a:lvl5pPr>
            <a:lvl6pPr marL="2286000" marR="0" lvl="5" indent="0" algn="r" rtl="1">
              <a:spcBef>
                <a:spcPts val="0"/>
              </a:spcBef>
              <a:defRPr sz="1800" b="0" i="0" u="none" strike="noStrike" cap="none">
                <a:solidFill>
                  <a:schemeClr val="dk1"/>
                </a:solidFill>
                <a:latin typeface="Calibri"/>
                <a:ea typeface="Calibri"/>
                <a:cs typeface="Calibri"/>
                <a:sym typeface="Calibri"/>
              </a:defRPr>
            </a:lvl6pPr>
            <a:lvl7pPr marL="2743200" marR="0" lvl="6" indent="0" algn="r" rtl="1">
              <a:spcBef>
                <a:spcPts val="0"/>
              </a:spcBef>
              <a:defRPr sz="1800" b="0" i="0" u="none" strike="noStrike" cap="none">
                <a:solidFill>
                  <a:schemeClr val="dk1"/>
                </a:solidFill>
                <a:latin typeface="Calibri"/>
                <a:ea typeface="Calibri"/>
                <a:cs typeface="Calibri"/>
                <a:sym typeface="Calibri"/>
              </a:defRPr>
            </a:lvl7pPr>
            <a:lvl8pPr marL="3200400" marR="0" lvl="7" indent="0" algn="r" rtl="1">
              <a:spcBef>
                <a:spcPts val="0"/>
              </a:spcBef>
              <a:defRPr sz="1800" b="0" i="0" u="none" strike="noStrike" cap="none">
                <a:solidFill>
                  <a:schemeClr val="dk1"/>
                </a:solidFill>
                <a:latin typeface="Calibri"/>
                <a:ea typeface="Calibri"/>
                <a:cs typeface="Calibri"/>
                <a:sym typeface="Calibri"/>
              </a:defRPr>
            </a:lvl8pPr>
            <a:lvl9pPr marL="3657600" marR="0" lvl="8" indent="0" algn="r" rtl="1">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57200" y="6356350"/>
            <a:ext cx="2133599" cy="365125"/>
          </a:xfrm>
          <a:prstGeom prst="rect">
            <a:avLst/>
          </a:prstGeom>
          <a:noFill/>
          <a:ln>
            <a:noFill/>
          </a:ln>
        </p:spPr>
        <p:txBody>
          <a:bodyPr lIns="91425" tIns="91425" rIns="91425" bIns="91425" anchor="ctr" anchorCtr="0">
            <a:noAutofit/>
          </a:bodyPr>
          <a:lstStyle/>
          <a:p>
            <a:pPr marL="0" marR="0" lvl="0" indent="0" algn="l" rtl="1">
              <a:spcBef>
                <a:spcPts val="0"/>
              </a:spcBef>
            </a:pPr>
            <a:endParaRPr sz="1200" b="0" i="0" u="none" strike="noStrike" cap="none">
              <a:solidFill>
                <a:srgbClr val="888888"/>
              </a:solidFill>
              <a:latin typeface="Calibri"/>
              <a:ea typeface="Calibri"/>
              <a:cs typeface="Calibri"/>
              <a:sym typeface="Calibri"/>
            </a:endParaRPr>
          </a:p>
          <a:p>
            <a:pPr marL="457200" marR="0" lvl="1" indent="0" algn="r" rtl="1">
              <a:spcBef>
                <a:spcPts val="0"/>
              </a:spcBef>
            </a:pPr>
            <a:endParaRPr sz="1800" b="0" i="0" u="none" strike="noStrike" cap="none">
              <a:solidFill>
                <a:schemeClr val="dk1"/>
              </a:solidFill>
              <a:latin typeface="Calibri"/>
              <a:ea typeface="Calibri"/>
              <a:cs typeface="Calibri"/>
              <a:sym typeface="Calibri"/>
            </a:endParaRPr>
          </a:p>
          <a:p>
            <a:pPr marL="914400" marR="0" lvl="2" indent="0" algn="r" rtl="1">
              <a:spcBef>
                <a:spcPts val="0"/>
              </a:spcBef>
            </a:pPr>
            <a:endParaRPr sz="1800" b="0" i="0" u="none" strike="noStrike" cap="none">
              <a:solidFill>
                <a:schemeClr val="dk1"/>
              </a:solidFill>
              <a:latin typeface="Calibri"/>
              <a:ea typeface="Calibri"/>
              <a:cs typeface="Calibri"/>
              <a:sym typeface="Calibri"/>
            </a:endParaRPr>
          </a:p>
          <a:p>
            <a:pPr marL="1371600" marR="0" lvl="3" indent="0" algn="r" rtl="1">
              <a:spcBef>
                <a:spcPts val="0"/>
              </a:spcBef>
            </a:pPr>
            <a:endParaRPr sz="1800" b="0" i="0" u="none" strike="noStrike" cap="none">
              <a:solidFill>
                <a:schemeClr val="dk1"/>
              </a:solidFill>
              <a:latin typeface="Calibri"/>
              <a:ea typeface="Calibri"/>
              <a:cs typeface="Calibri"/>
              <a:sym typeface="Calibri"/>
            </a:endParaRPr>
          </a:p>
          <a:p>
            <a:pPr marL="1828800" marR="0" lvl="4" indent="0" algn="r" rtl="1">
              <a:spcBef>
                <a:spcPts val="0"/>
              </a:spcBef>
            </a:pPr>
            <a:endParaRPr sz="1800" b="0" i="0" u="none" strike="noStrike" cap="none">
              <a:solidFill>
                <a:schemeClr val="dk1"/>
              </a:solidFill>
              <a:latin typeface="Calibri"/>
              <a:ea typeface="Calibri"/>
              <a:cs typeface="Calibri"/>
              <a:sym typeface="Calibri"/>
            </a:endParaRPr>
          </a:p>
          <a:p>
            <a:pPr marL="2286000" marR="0" lvl="5" indent="0" algn="r" rtl="1">
              <a:spcBef>
                <a:spcPts val="0"/>
              </a:spcBef>
            </a:pPr>
            <a:endParaRPr sz="1800" b="0" i="0" u="none" strike="noStrike" cap="none">
              <a:solidFill>
                <a:schemeClr val="dk1"/>
              </a:solidFill>
              <a:latin typeface="Calibri"/>
              <a:ea typeface="Calibri"/>
              <a:cs typeface="Calibri"/>
              <a:sym typeface="Calibri"/>
            </a:endParaRPr>
          </a:p>
          <a:p>
            <a:pPr marL="2743200" marR="0" lvl="6" indent="0" algn="r" rtl="1">
              <a:spcBef>
                <a:spcPts val="0"/>
              </a:spcBef>
            </a:pPr>
            <a:endParaRPr sz="1800" b="0" i="0" u="none" strike="noStrike" cap="none">
              <a:solidFill>
                <a:schemeClr val="dk1"/>
              </a:solidFill>
              <a:latin typeface="Calibri"/>
              <a:ea typeface="Calibri"/>
              <a:cs typeface="Calibri"/>
              <a:sym typeface="Calibri"/>
            </a:endParaRPr>
          </a:p>
          <a:p>
            <a:pPr marL="3200400" marR="0" lvl="7" indent="0" algn="r" rtl="1">
              <a:spcBef>
                <a:spcPts val="0"/>
              </a:spcBef>
            </a:pPr>
            <a:endParaRPr sz="1800" b="0" i="0" u="none" strike="noStrike" cap="none">
              <a:solidFill>
                <a:schemeClr val="dk1"/>
              </a:solidFill>
              <a:latin typeface="Calibri"/>
              <a:ea typeface="Calibri"/>
              <a:cs typeface="Calibri"/>
              <a:sym typeface="Calibri"/>
            </a:endParaRPr>
          </a:p>
          <a:p>
            <a:pPr marL="3657600" marR="0" lvl="8" indent="0" algn="r" rtl="1">
              <a:spcBef>
                <a:spcPts val="0"/>
              </a:spcBef>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v62oT739w2I&amp;list=HL1347544251&amp;feature=mh_lolz"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v62oT739w2I&amp;list=HL1347544251&amp;feature=mh_lolz"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feature=endscreen&amp;NR=1&amp;v=7DXxd6CCSL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iCjauF7xS5Q&amp;feature=relate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XbOQCiGHaZ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IpnHAj4R-Z8&amp;feature=relate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xfYLz6Vj458&amp;feature=relate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GB3Ak_62po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youtube.com/watch?v=17SLEJ_fq1M&amp;feature=relat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jaxvxI-dr-0&amp;feature=player_embedded"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phet.colorado.edu/en/simulation/bending-ligh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interlect.co.il/MatriculationExams/MatriculationExams.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umanasinc.com/webcontent/animations/content/moonphase.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IOSC4BpgVZ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nterlect.co.il/MatriculationExams/MatriculationExams.asp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interlect.co.il/MatriculationExams/MatriculationExams.asp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cience.cet.ac.il/science/museum/rain.asp" TargetMode="External"/><Relationship Id="rId4" Type="http://schemas.openxmlformats.org/officeDocument/2006/relationships/hyperlink" Target="http://matar.go.cet.ac.il/science/colors/color5.as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interlect.co.il/MatriculationExams/MatriculationExams.asp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matar.go.cet.ac.il/science/colors/color1.as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phet.colorado.edu/en/simulation/color-vision"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matar.go.cet.ac.il/science/colors/color8.as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phet.colorado.edu/en/simulation/color-vision"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matar.go.cet.ac.il/science/colors/color7.as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matar.go.cet.ac.il/science/colors/color9.as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my.ynet.co.il/pic/color_blin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EZNpnCd4ZBo&amp;feature=player_embedd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clickit3.ort.org.il/Apps/WW/Page.aspx?ws=54b23c9e-526c-4550-b623-d12a250925d8&amp;page=880a1d37-5797-45be-b14b-936cffca1856&amp;fol=353dd7f9-d3a5-467d-82f9-30a00e7d7aeb"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phet.colorado.edu/new/simulations/sims.php?sim=Balloons_and_Static_Electricity"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3" Type="http://schemas.openxmlformats.org/officeDocument/2006/relationships/hyperlink" Target="http://phet.colorado.edu/en/simulation/circuit-construction-kit-dc"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phet.colorado.edu/en/simulation/generator"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gH3JoBFyhD8"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hyperlink" Target="http://phet.colorado.edu/en/simulation/circuit-construction-kit-dc"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1" i="0" u="sng" strike="noStrike" cap="none">
                <a:solidFill>
                  <a:schemeClr val="dk1"/>
                </a:solidFill>
                <a:latin typeface="Calibri"/>
                <a:ea typeface="Calibri"/>
                <a:cs typeface="Calibri"/>
                <a:sym typeface="Calibri"/>
              </a:rPr>
              <a:t>מאגר פעילויות  בפיזיקה ט</a:t>
            </a:r>
            <a:br>
              <a:rPr lang="x-none" sz="3950" b="1" i="0" u="sng" strike="noStrike" cap="none">
                <a:solidFill>
                  <a:schemeClr val="dk1"/>
                </a:solidFill>
                <a:latin typeface="Calibri"/>
                <a:ea typeface="Calibri"/>
                <a:cs typeface="Calibri"/>
                <a:sym typeface="Calibri"/>
              </a:rPr>
            </a:br>
            <a:r>
              <a:rPr lang="x-none" sz="3950" b="0" i="0" u="none" strike="noStrike" cap="none">
                <a:solidFill>
                  <a:schemeClr val="dk1"/>
                </a:solidFill>
                <a:latin typeface="Calibri"/>
                <a:ea typeface="Calibri"/>
                <a:cs typeface="Calibri"/>
                <a:sym typeface="Calibri"/>
              </a:rPr>
              <a:t>ערך יוסי זיוון מדריך מחוזי לפיזיקה</a:t>
            </a:r>
            <a:br>
              <a:rPr lang="x-none" sz="3950" b="0" i="0" u="none" strike="noStrike" cap="none">
                <a:solidFill>
                  <a:schemeClr val="dk1"/>
                </a:solidFill>
                <a:latin typeface="Calibri"/>
                <a:ea typeface="Calibri"/>
                <a:cs typeface="Calibri"/>
                <a:sym typeface="Calibri"/>
              </a:rPr>
            </a:br>
            <a:r>
              <a:rPr lang="x-none" sz="3950" b="0" i="0" u="none" strike="noStrike" cap="none">
                <a:solidFill>
                  <a:schemeClr val="dk1"/>
                </a:solidFill>
                <a:latin typeface="Calibri"/>
                <a:ea typeface="Calibri"/>
                <a:cs typeface="Calibri"/>
                <a:sym typeface="Calibri"/>
              </a:rPr>
              <a:t>בחינוך ההתיישבותי</a:t>
            </a:r>
          </a:p>
        </p:txBody>
      </p:sp>
      <p:sp>
        <p:nvSpPr>
          <p:cNvPr id="89" name="Shape 89"/>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1">
              <a:spcBef>
                <a:spcPts val="640"/>
              </a:spcBef>
              <a:spcAft>
                <a:spcPts val="0"/>
              </a:spcAft>
              <a:buClr>
                <a:srgbClr val="888888"/>
              </a:buClr>
              <a:buSzPct val="25000"/>
              <a:buFont typeface="Calibri"/>
              <a:buNone/>
            </a:pPr>
            <a:r>
              <a:rPr lang="x-none" sz="3200" b="0" i="0" u="none" strike="noStrike" cap="none">
                <a:solidFill>
                  <a:srgbClr val="FF0000"/>
                </a:solidFill>
                <a:latin typeface="Calibri"/>
                <a:ea typeface="Calibri"/>
                <a:cs typeface="Calibri"/>
                <a:sym typeface="Calibri"/>
              </a:rPr>
              <a:t>הערה: יש לעבוד עם אינטרנט אקספלורר בכדי לפתוח קישורים.</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685800" y="2130425"/>
            <a:ext cx="7772400" cy="1470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rPr>
              <a:t>ניסויים נוסף  לקביעת הקשר בין </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גובה הגוף לבין אנרגיית הגובה שלו.</a:t>
            </a:r>
          </a:p>
        </p:txBody>
      </p:sp>
      <p:sp>
        <p:nvSpPr>
          <p:cNvPr id="148" name="Shape 148"/>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תאור הניסוי- </a:t>
            </a:r>
            <a:r>
              <a:rPr lang="x-none" sz="3200" b="0" i="0" u="sng" strike="noStrike" cap="none">
                <a:solidFill>
                  <a:schemeClr val="hlink"/>
                </a:solidFill>
                <a:latin typeface="Calibri"/>
                <a:ea typeface="Calibri"/>
                <a:cs typeface="Calibri"/>
                <a:sym typeface="Calibri"/>
                <a:hlinkClick r:id="rId3"/>
              </a:rPr>
              <a:t>סרטון להדגמת הפעילות</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מחברים לצירו של גלגל סל עם משקולות בעזרת חוט דיג. כאשר מלפפים החוט סביב הציר ותולים את עליו את הסל מתקבלת אנרגיית גובה מסויימת. בנוסף את החוט מלפפים סביב מד טמפרטורה. כאשר משחררים את הסל, הטמפרטורה עולה עקב חיכוך עד לעצירה מוחלטת. עליית הטמפרטורה מהווה מדד לשנוי באנרגיית הגובה.</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אפשרות נוספת היא לעצור את הגלגל בעזרת גליל אלומיניום שמתחכך בצירו של הגלגל . אפשר לעצור את הגלגל בעזרת מד טמפט' דיגיטאלי תוך כדי חיכוך בפנימית שעוטפת את הגלגל.</a:t>
            </a:r>
          </a:p>
          <a:p>
            <a:pPr marL="0" marR="0" lvl="0" indent="0" algn="r" rtl="1">
              <a:spcBef>
                <a:spcPts val="56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(הסל צריך להגיע בדיוק  עד הרצפה ולהשתחרר מהגלגל כאשר הוא מגיע לרצפה, כך שאנרגיית הגובה הופכת לאנרגיית תנועה ובעת הבלימה כל האנרגיה הופכת לאנרגיה תרמית)</a:t>
            </a:r>
          </a:p>
        </p:txBody>
      </p:sp>
      <p:pic>
        <p:nvPicPr>
          <p:cNvPr id="149" name="Shape 149"/>
          <p:cNvPicPr preferRelativeResize="0"/>
          <p:nvPr/>
        </p:nvPicPr>
        <p:blipFill>
          <a:blip r:embed="rId4">
            <a:alphaModFix/>
          </a:blip>
          <a:stretch>
            <a:fillRect/>
          </a:stretch>
        </p:blipFill>
        <p:spPr>
          <a:xfrm>
            <a:off x="-38100" y="0"/>
            <a:ext cx="974724" cy="1628775"/>
          </a:xfrm>
          <a:prstGeom prst="rect">
            <a:avLst/>
          </a:prstGeom>
          <a:noFill/>
          <a:ln>
            <a:noFill/>
          </a:ln>
        </p:spPr>
      </p:pic>
      <p:sp>
        <p:nvSpPr>
          <p:cNvPr id="150" name="Shape 150"/>
          <p:cNvSpPr/>
          <p:nvPr/>
        </p:nvSpPr>
        <p:spPr>
          <a:xfrm>
            <a:off x="198438" y="404812"/>
            <a:ext cx="738187" cy="409575"/>
          </a:xfrm>
          <a:prstGeom prst="curvedDownArrow">
            <a:avLst>
              <a:gd name="adj1" fmla="val 36046"/>
              <a:gd name="adj2" fmla="val 72093"/>
              <a:gd name="adj3" fmla="val 74236"/>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8">
                                            <p:txEl>
                                              <p:pRg st="0" end="0"/>
                                            </p:txEl>
                                          </p:spTgt>
                                        </p:tgtEl>
                                        <p:attrNameLst>
                                          <p:attrName>style.visibility</p:attrName>
                                        </p:attrNameLst>
                                      </p:cBhvr>
                                      <p:to>
                                        <p:strVal val="visible"/>
                                      </p:to>
                                    </p:set>
                                    <p:animEffect transition="in" filter="fade">
                                      <p:cBhvr>
                                        <p:cTn id="11" dur="1"/>
                                        <p:tgtEl>
                                          <p:spTgt spid="14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8">
                                            <p:txEl>
                                              <p:pRg st="1" end="1"/>
                                            </p:txEl>
                                          </p:spTgt>
                                        </p:tgtEl>
                                        <p:attrNameLst>
                                          <p:attrName>style.visibility</p:attrName>
                                        </p:attrNameLst>
                                      </p:cBhvr>
                                      <p:to>
                                        <p:strVal val="visible"/>
                                      </p:to>
                                    </p:set>
                                    <p:animEffect transition="in" filter="fade">
                                      <p:cBhvr>
                                        <p:cTn id="16" dur="1"/>
                                        <p:tgtEl>
                                          <p:spTgt spid="14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8">
                                            <p:txEl>
                                              <p:pRg st="2" end="2"/>
                                            </p:txEl>
                                          </p:spTgt>
                                        </p:tgtEl>
                                        <p:attrNameLst>
                                          <p:attrName>style.visibility</p:attrName>
                                        </p:attrNameLst>
                                      </p:cBhvr>
                                      <p:to>
                                        <p:strVal val="visible"/>
                                      </p:to>
                                    </p:set>
                                    <p:animEffect transition="in" filter="fade">
                                      <p:cBhvr>
                                        <p:cTn id="21" dur="1"/>
                                        <p:tgtEl>
                                          <p:spTgt spid="14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8">
                                            <p:txEl>
                                              <p:pRg st="3" end="3"/>
                                            </p:txEl>
                                          </p:spTgt>
                                        </p:tgtEl>
                                        <p:attrNameLst>
                                          <p:attrName>style.visibility</p:attrName>
                                        </p:attrNameLst>
                                      </p:cBhvr>
                                      <p:to>
                                        <p:strVal val="visible"/>
                                      </p:to>
                                    </p:set>
                                    <p:animEffect transition="in" filter="fade">
                                      <p:cBhvr>
                                        <p:cTn id="26" dur="1"/>
                                        <p:tgtEl>
                                          <p:spTgt spid="1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בידוד הגורמים המשפיעים על הניסוי</a:t>
            </a:r>
            <a:br>
              <a:rPr lang="x-none" sz="3950" b="0" i="0" u="none" strike="noStrike" cap="none">
                <a:solidFill>
                  <a:schemeClr val="dk1"/>
                </a:solidFill>
                <a:latin typeface="Calibri"/>
                <a:ea typeface="Calibri"/>
                <a:cs typeface="Calibri"/>
                <a:sym typeface="Calibri"/>
              </a:rPr>
            </a:br>
            <a:r>
              <a:rPr lang="x-none" sz="3950" b="0" i="0" u="none" strike="noStrike" cap="none">
                <a:solidFill>
                  <a:schemeClr val="dk1"/>
                </a:solidFill>
                <a:latin typeface="Calibri"/>
                <a:ea typeface="Calibri"/>
                <a:cs typeface="Calibri"/>
                <a:sym typeface="Calibri"/>
              </a:rPr>
              <a:t>(בידוד משתנים)</a:t>
            </a:r>
          </a:p>
        </p:txBody>
      </p:sp>
      <p:graphicFrame>
        <p:nvGraphicFramePr>
          <p:cNvPr id="156" name="Shape 156"/>
          <p:cNvGraphicFramePr/>
          <p:nvPr/>
        </p:nvGraphicFramePr>
        <p:xfrm>
          <a:off x="457200" y="1600200"/>
          <a:ext cx="3000000" cy="3000000"/>
        </p:xfrm>
        <a:graphic>
          <a:graphicData uri="http://schemas.openxmlformats.org/drawingml/2006/table">
            <a:tbl>
              <a:tblPr firstRow="1" bandRow="1">
                <a:noFill/>
                <a:tableStyleId>{3A9F5752-7EED-4A69-8676-C931C4744D39}</a:tableStyleId>
              </a:tblPr>
              <a:tblGrid>
                <a:gridCol w="2743200"/>
                <a:gridCol w="2743200"/>
                <a:gridCol w="2743200"/>
              </a:tblGrid>
              <a:tr h="394750">
                <a:tc>
                  <a:txBody>
                    <a:bodyPr/>
                    <a:lstStyle/>
                    <a:p>
                      <a:pPr lvl="0" rtl="1">
                        <a:spcBef>
                          <a:spcPts val="0"/>
                        </a:spcBef>
                        <a:buSzPct val="25000"/>
                        <a:buNone/>
                      </a:pPr>
                      <a:r>
                        <a:rPr lang="x-none" sz="1800"/>
                        <a:t>גורמים (משתנים)קבועים</a:t>
                      </a:r>
                    </a:p>
                  </a:txBody>
                  <a:tcPr marL="91450" marR="91450" marT="45750" marB="45750"/>
                </a:tc>
                <a:tc>
                  <a:txBody>
                    <a:bodyPr/>
                    <a:lstStyle/>
                    <a:p>
                      <a:pPr lvl="0" rtl="1">
                        <a:spcBef>
                          <a:spcPts val="0"/>
                        </a:spcBef>
                        <a:buSzPct val="25000"/>
                        <a:buNone/>
                      </a:pPr>
                      <a:r>
                        <a:rPr lang="x-none" sz="1800"/>
                        <a:t>גורם  משפיע שמשתנה</a:t>
                      </a:r>
                    </a:p>
                  </a:txBody>
                  <a:tcPr marL="91450" marR="91450" marT="45750" marB="45750"/>
                </a:tc>
                <a:tc>
                  <a:txBody>
                    <a:bodyPr/>
                    <a:lstStyle/>
                    <a:p>
                      <a:pPr lvl="0" rtl="1">
                        <a:spcBef>
                          <a:spcPts val="0"/>
                        </a:spcBef>
                        <a:buSzPct val="25000"/>
                        <a:buNone/>
                      </a:pPr>
                      <a:r>
                        <a:rPr lang="x-none" sz="1800"/>
                        <a:t>גורם מושפע</a:t>
                      </a:r>
                    </a:p>
                  </a:txBody>
                  <a:tcPr marL="91450" marR="91450" marT="45750" marB="45750"/>
                </a:tc>
              </a:tr>
              <a:tr h="640275">
                <a:tc>
                  <a:txBody>
                    <a:bodyPr/>
                    <a:lstStyle/>
                    <a:p>
                      <a:pPr lvl="0" rtl="1">
                        <a:spcBef>
                          <a:spcPts val="0"/>
                        </a:spcBef>
                        <a:buSzPct val="25000"/>
                        <a:buNone/>
                      </a:pPr>
                      <a:r>
                        <a:rPr lang="x-none" sz="1800"/>
                        <a:t>משקל</a:t>
                      </a:r>
                    </a:p>
                  </a:txBody>
                  <a:tcPr marL="91450" marR="91450" marT="45750" marB="45750"/>
                </a:tc>
                <a:tc>
                  <a:txBody>
                    <a:bodyPr/>
                    <a:lstStyle/>
                    <a:p>
                      <a:pPr lvl="0" rtl="1">
                        <a:spcBef>
                          <a:spcPts val="0"/>
                        </a:spcBef>
                        <a:buSzPct val="25000"/>
                        <a:buNone/>
                      </a:pPr>
                      <a:r>
                        <a:rPr lang="x-none" sz="1800"/>
                        <a:t>הגובה ההתחלתי של הסל</a:t>
                      </a:r>
                    </a:p>
                  </a:txBody>
                  <a:tcPr marL="91450" marR="91450" marT="45750" marB="45750"/>
                </a:tc>
                <a:tc>
                  <a:txBody>
                    <a:bodyPr/>
                    <a:lstStyle/>
                    <a:p>
                      <a:pPr lvl="0" rtl="1">
                        <a:spcBef>
                          <a:spcPts val="0"/>
                        </a:spcBef>
                        <a:buSzPct val="25000"/>
                        <a:buNone/>
                      </a:pPr>
                      <a:r>
                        <a:rPr lang="x-none" sz="1800"/>
                        <a:t>השינוי בטמפרטורה ביחס לטמפרטורה ההתחלתית</a:t>
                      </a:r>
                    </a:p>
                  </a:txBody>
                  <a:tcPr marL="91450" marR="91450" marT="45750" marB="45750"/>
                </a:tc>
              </a:tr>
              <a:tr h="394750">
                <a:tc>
                  <a:txBody>
                    <a:bodyPr/>
                    <a:lstStyle/>
                    <a:p>
                      <a:pPr lvl="0" rtl="1">
                        <a:spcBef>
                          <a:spcPts val="0"/>
                        </a:spcBef>
                        <a:buSzPct val="25000"/>
                        <a:buNone/>
                      </a:pPr>
                      <a:r>
                        <a:rPr lang="x-none" sz="1800"/>
                        <a:t>הגלגל</a:t>
                      </a:r>
                    </a:p>
                  </a:txBody>
                  <a:tcPr marL="91450" marR="91450" marT="45750" marB="45750"/>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r h="394750">
                <a:tc>
                  <a:txBody>
                    <a:bodyPr/>
                    <a:lstStyle/>
                    <a:p>
                      <a:pPr lvl="0" rtl="1">
                        <a:spcBef>
                          <a:spcPts val="0"/>
                        </a:spcBef>
                        <a:buSzPct val="25000"/>
                        <a:buNone/>
                      </a:pPr>
                      <a:r>
                        <a:rPr lang="x-none" sz="1800"/>
                        <a:t>החוט</a:t>
                      </a:r>
                    </a:p>
                  </a:txBody>
                  <a:tcPr marL="91450" marR="91450" marT="45750" marB="45750"/>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r h="394750">
                <a:tc>
                  <a:txBody>
                    <a:bodyPr/>
                    <a:lstStyle/>
                    <a:p>
                      <a:pPr lvl="0" rtl="1">
                        <a:spcBef>
                          <a:spcPts val="0"/>
                        </a:spcBef>
                        <a:buSzPct val="25000"/>
                        <a:buNone/>
                      </a:pPr>
                      <a:r>
                        <a:rPr lang="x-none" sz="1800"/>
                        <a:t>מד טמפרטורה</a:t>
                      </a:r>
                    </a:p>
                  </a:txBody>
                  <a:tcPr marL="91450" marR="91450" marT="45750" marB="45750"/>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bl>
          </a:graphicData>
        </a:graphic>
      </p:graphicFrame>
      <p:sp>
        <p:nvSpPr>
          <p:cNvPr id="157" name="Shape 157"/>
          <p:cNvSpPr txBox="1"/>
          <p:nvPr/>
        </p:nvSpPr>
        <p:spPr>
          <a:xfrm>
            <a:off x="2771775" y="3800475"/>
            <a:ext cx="3600450" cy="584200"/>
          </a:xfrm>
          <a:prstGeom prst="rect">
            <a:avLst/>
          </a:prstGeom>
          <a:solidFill>
            <a:srgbClr val="FFFF00"/>
          </a:solidFill>
          <a:ln>
            <a:noFill/>
          </a:ln>
        </p:spPr>
        <p:txBody>
          <a:bodyPr lIns="91425" tIns="45700" rIns="91425" bIns="45700" anchor="t" anchorCtr="0">
            <a:noAutofit/>
          </a:bodyPr>
          <a:lstStyle/>
          <a:p>
            <a:pPr marL="0" marR="0" lvl="0" indent="0" algn="r" rtl="1">
              <a:spcBef>
                <a:spcPts val="0"/>
              </a:spcBef>
              <a:buSzPct val="25000"/>
              <a:buNone/>
            </a:pPr>
            <a:r>
              <a:rPr lang="x-none" sz="3200" b="0" i="0" u="none" strike="noStrike" cap="none">
                <a:solidFill>
                  <a:schemeClr val="dk1"/>
                </a:solidFill>
                <a:latin typeface="Arial"/>
                <a:ea typeface="Arial"/>
                <a:cs typeface="Arial"/>
                <a:sym typeface="Arial"/>
              </a:rPr>
              <a:t>ביצוע הניסוי</a:t>
            </a:r>
          </a:p>
        </p:txBody>
      </p:sp>
      <p:sp>
        <p:nvSpPr>
          <p:cNvPr id="158" name="Shape 158"/>
          <p:cNvSpPr txBox="1"/>
          <p:nvPr/>
        </p:nvSpPr>
        <p:spPr>
          <a:xfrm>
            <a:off x="215900" y="4303712"/>
            <a:ext cx="8497888" cy="2554286"/>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200" b="0" i="0" u="none" strike="noStrike" cap="none">
                <a:solidFill>
                  <a:schemeClr val="dk1"/>
                </a:solidFill>
                <a:latin typeface="Arial"/>
                <a:ea typeface="Arial"/>
                <a:cs typeface="Arial"/>
                <a:sym typeface="Arial"/>
              </a:rPr>
              <a:t>מפילים משקולת זהה מגבהים שונים ומתבוננים בטמפרטורה עד שהגלגל עוצר ורושמים בכל אחד משלבי הניסוי את טמפרטורה המכסימאלי, ומחשבים את  השינוי בטמפרטורה ביחס לטמפר' התחלתית.</a:t>
            </a:r>
          </a:p>
          <a:p>
            <a:pPr marL="0" marR="0" lvl="0" indent="0" algn="r" rtl="1">
              <a:spcBef>
                <a:spcPts val="0"/>
              </a:spcBef>
              <a:buSzPct val="25000"/>
              <a:buNone/>
            </a:pPr>
            <a:r>
              <a:rPr lang="x-none" sz="3200" b="0" i="0" u="none" strike="noStrike" cap="none">
                <a:solidFill>
                  <a:schemeClr val="dk1"/>
                </a:solidFill>
                <a:latin typeface="Arial"/>
                <a:ea typeface="Arial"/>
                <a:cs typeface="Arial"/>
                <a:sym typeface="Arial"/>
              </a:rPr>
              <a:t>הערה: יש להמתין מספר שניות עד לטמפ' מירבית</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274637"/>
            <a:ext cx="86868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dk1"/>
                </a:solidFill>
                <a:latin typeface="Calibri"/>
                <a:ea typeface="Calibri"/>
                <a:cs typeface="Calibri"/>
                <a:sym typeface="Calibri"/>
              </a:rPr>
              <a:t>מה הגורמים המשפיעים על אנרגיית הגובה-ניסוי נוסף</a:t>
            </a:r>
          </a:p>
        </p:txBody>
      </p:sp>
      <p:sp>
        <p:nvSpPr>
          <p:cNvPr id="164" name="Shape 164"/>
          <p:cNvSpPr txBox="1">
            <a:spLocks noGrp="1"/>
          </p:cNvSpPr>
          <p:nvPr>
            <p:ph type="body" idx="1"/>
          </p:nvPr>
        </p:nvSpPr>
        <p:spPr>
          <a:xfrm>
            <a:off x="0" y="1165225"/>
            <a:ext cx="86868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מהלך הניסוי- שלב א'.</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מכינים שני כדורי פלסטלינה זהים.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נפיל על הכדורים פחית שימורים קטנה. בתחילה מגובה של 30 ס'מ  ואח"כ מגובה של 50 סמ'.</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נמדוד את השינוי בקוטר של הכדורים בעזרת תקיעת קיסם לכדור ומדידת השינוי בקוטר כדור בכל מקרה.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 התוצאות של הניסוי?</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 המסקנה? </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תשובה: ככל שהכדור נופל מגובה רב יותר, כך השינוי באנרגיה הגובה הוא יותר גדול.</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11187" y="-100013"/>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שלב ב' של הניסוי.</a:t>
            </a:r>
          </a:p>
        </p:txBody>
      </p:sp>
      <p:sp>
        <p:nvSpPr>
          <p:cNvPr id="170" name="Shape 170"/>
          <p:cNvSpPr txBox="1">
            <a:spLocks noGrp="1"/>
          </p:cNvSpPr>
          <p:nvPr>
            <p:ph type="body" idx="1"/>
          </p:nvPr>
        </p:nvSpPr>
        <p:spPr>
          <a:xfrm>
            <a:off x="684212" y="8366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מהלך הניסוי-</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מפילים על שני כדורי פלסטלינה זהים שתי קופסאות שימורים שונות במסתן, מגובה של 50 ס'מ.</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מודדים את עומק השקע בכל כדור בעזרת קיסם.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 תוצאות המדידה?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 המסקנה?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תשובה: ככל שמסת הגוף יותר גדולה אנרגיית הגובה יותר גדולה.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מדוע חשוב להפיל את שתי הקופסאות מאותו הגובה? </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r" rtl="1">
              <a:spcBef>
                <a:spcPts val="0"/>
              </a:spcBef>
              <a:buClr>
                <a:schemeClr val="dk1"/>
              </a:buClr>
              <a:buSzPct val="25000"/>
              <a:buFont typeface="Calibri"/>
              <a:buNone/>
            </a:pPr>
            <a:r>
              <a:rPr lang="x-none" sz="4400" b="0" i="0" u="none" strike="noStrike" cap="none">
                <a:solidFill>
                  <a:srgbClr val="FF0000"/>
                </a:solidFill>
                <a:latin typeface="Calibri"/>
                <a:ea typeface="Calibri"/>
                <a:cs typeface="Calibri"/>
                <a:sym typeface="Calibri"/>
              </a:rPr>
              <a:t>        </a:t>
            </a:r>
            <a:r>
              <a:rPr lang="x-none" sz="3200" b="0" i="0" u="none" strike="noStrike" cap="none">
                <a:solidFill>
                  <a:srgbClr val="FF0000"/>
                </a:solidFill>
                <a:latin typeface="Calibri"/>
                <a:ea typeface="Calibri"/>
                <a:cs typeface="Calibri"/>
                <a:sym typeface="Calibri"/>
              </a:rPr>
              <a:t>הסבר תופעה מפתיעה בשפת האנרגיה.</a:t>
            </a:r>
          </a:p>
        </p:txBody>
      </p:sp>
      <p:sp>
        <p:nvSpPr>
          <p:cNvPr id="176" name="Shape 176"/>
          <p:cNvSpPr txBox="1">
            <a:spLocks noGrp="1"/>
          </p:cNvSpPr>
          <p:nvPr>
            <p:ph type="body" idx="1"/>
          </p:nvPr>
        </p:nvSpPr>
        <p:spPr>
          <a:xfrm>
            <a:off x="685800" y="1295400"/>
            <a:ext cx="8001000" cy="4572000"/>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ניסוי הדגמה בשיטת PEOE </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שער, הסבר השערתך, צפה,הסבר את התוצאות</a:t>
            </a:r>
          </a:p>
          <a:p>
            <a:pPr marL="342900" marR="0" lvl="0" indent="-342900" algn="r" rtl="1">
              <a:spcBef>
                <a:spcPts val="560"/>
              </a:spcBef>
              <a:buClr>
                <a:schemeClr val="dk1"/>
              </a:buClr>
              <a:buSzPct val="25000"/>
              <a:buFont typeface="Calibri"/>
              <a:buNone/>
            </a:pPr>
            <a:r>
              <a:rPr lang="x-none" sz="2600" b="0" i="0" u="none" strike="noStrike" cap="none">
                <a:solidFill>
                  <a:schemeClr val="dk1"/>
                </a:solidFill>
                <a:latin typeface="Calibri"/>
                <a:ea typeface="Calibri"/>
                <a:cs typeface="Calibri"/>
                <a:sym typeface="Calibri"/>
              </a:rPr>
              <a:t>המטלה: הפלת כדור סל שעליו מונח כדור טניס.</a:t>
            </a:r>
          </a:p>
          <a:p>
            <a:pPr marL="342900" marR="0" lvl="0" indent="-342900" algn="r" rtl="1">
              <a:spcBef>
                <a:spcPts val="560"/>
              </a:spcBef>
              <a:buClr>
                <a:schemeClr val="dk1"/>
              </a:buClr>
              <a:buSzPct val="25000"/>
              <a:buFont typeface="Calibri"/>
              <a:buNone/>
            </a:pPr>
            <a:r>
              <a:rPr lang="x-none" sz="2600" b="0" i="0" u="none" strike="noStrike" cap="none">
                <a:solidFill>
                  <a:schemeClr val="dk1"/>
                </a:solidFill>
                <a:latin typeface="Calibri"/>
                <a:ea typeface="Calibri"/>
                <a:cs typeface="Calibri"/>
                <a:sym typeface="Calibri"/>
              </a:rPr>
              <a:t>הערה: לפני הניסוי מדגימים קפיצה של כל אחד בנפרד.</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שערו מה יתרחש ונסו להסביר בשפת האנרגיה.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צפו בתופעה- תארו מה התרחש.</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הסבירו את מה שקרה בניסוי בשפת האנרגיה.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כעת נפיל כדור פלסטלינה וכדור סל שמונחים אחד על השני</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נחזור על כל שלבי ההדגמה לפי שיטת PEOE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rgbClr val="FF0000"/>
                </a:solidFill>
                <a:latin typeface="Calibri"/>
                <a:ea typeface="Calibri"/>
                <a:cs typeface="Calibri"/>
                <a:sym typeface="Calibri"/>
              </a:rPr>
              <a:t>הסבר בשפת האנרגיה</a:t>
            </a:r>
          </a:p>
        </p:txBody>
      </p:sp>
      <p:sp>
        <p:nvSpPr>
          <p:cNvPr id="182" name="Shape 18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לשני הכדורים יש בתחילה כמות מסויימת של אנרגייה שצריכה להשמר בגודלה בכל השלבים.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בתחילה יש לכדורים </a:t>
            </a:r>
            <a:r>
              <a:rPr lang="x-none" sz="2950" b="0" i="0" u="sng" strike="noStrike" cap="none">
                <a:solidFill>
                  <a:schemeClr val="dk1"/>
                </a:solidFill>
                <a:latin typeface="Calibri"/>
                <a:ea typeface="Calibri"/>
                <a:cs typeface="Calibri"/>
                <a:sym typeface="Calibri"/>
              </a:rPr>
              <a:t>אנרגיית גובה התחלתית</a:t>
            </a:r>
            <a:r>
              <a:rPr lang="x-none" sz="2950" b="0" i="0" u="none" strike="noStrike" cap="none">
                <a:solidFill>
                  <a:schemeClr val="dk1"/>
                </a:solidFill>
                <a:latin typeface="Calibri"/>
                <a:ea typeface="Calibri"/>
                <a:cs typeface="Calibri"/>
                <a:sym typeface="Calibri"/>
              </a:rPr>
              <a:t>.</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כאשר הכדורים פוגעים ברצפה,כדור הסל נשאר למטה כיוון שהטניס מפעיל עליו כוח כלפי מטה.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על פי חוק שימור האנרגיה, כדור הטניס, שמסתו קטנה יחסית לכדור סל, צריך לעלות לגובה רב, בכדי לחזור  </a:t>
            </a:r>
            <a:r>
              <a:rPr lang="x-none" sz="2950" b="0" i="0" u="sng" strike="noStrike" cap="none">
                <a:solidFill>
                  <a:schemeClr val="dk1"/>
                </a:solidFill>
                <a:latin typeface="Calibri"/>
                <a:ea typeface="Calibri"/>
                <a:cs typeface="Calibri"/>
                <a:sym typeface="Calibri"/>
              </a:rPr>
              <a:t>לאנרגיית הגובה ההתחלתית הכוללת-</a:t>
            </a:r>
            <a:r>
              <a:rPr lang="x-none" sz="2950" b="0" i="0" u="none" strike="noStrike" cap="none">
                <a:solidFill>
                  <a:schemeClr val="dk1"/>
                </a:solidFill>
                <a:latin typeface="Calibri"/>
                <a:ea typeface="Calibri"/>
                <a:cs typeface="Calibri"/>
                <a:sym typeface="Calibri"/>
              </a:rPr>
              <a:t> וזאת בהפחתה של אנרגיית החום שנוצרה במגע עם הרצפה ובחיכוך עם האוויר.</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פעילות נוספת</a:t>
            </a:r>
          </a:p>
        </p:txBody>
      </p:sp>
      <p:sp>
        <p:nvSpPr>
          <p:cNvPr id="188" name="Shape 18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1" i="0" u="none" strike="noStrike" cap="none">
                <a:solidFill>
                  <a:srgbClr val="FF0066"/>
                </a:solidFill>
                <a:latin typeface="Calibri"/>
                <a:ea typeface="Calibri"/>
                <a:cs typeface="Calibri"/>
                <a:sym typeface="Calibri"/>
              </a:rPr>
              <a:t>"קופסת הפלא". </a:t>
            </a:r>
          </a:p>
          <a:p>
            <a:pPr marL="342900" marR="0" lvl="0" indent="-342900" algn="r" rtl="1">
              <a:spcBef>
                <a:spcPts val="640"/>
              </a:spcBef>
              <a:buClr>
                <a:schemeClr val="dk1"/>
              </a:buClr>
              <a:buSzPct val="59375"/>
              <a:buFont typeface="Arial"/>
              <a:buChar char="●"/>
            </a:pPr>
            <a:r>
              <a:rPr lang="x-none" sz="3200" b="1" i="0" u="none" strike="noStrike" cap="none">
                <a:solidFill>
                  <a:schemeClr val="dk1"/>
                </a:solidFill>
                <a:latin typeface="Calibri"/>
                <a:ea typeface="Calibri"/>
                <a:cs typeface="Calibri"/>
                <a:sym typeface="Calibri"/>
              </a:rPr>
              <a:t>קופסת פח גלילית שבתוכה מושחלת גומיה, שקשורה לבסיסי הגליל. לגומיה מדביקים משקולת. כאשר מגלגלים את הקופסא הגומיה נמתחת ולכן הקופסא נעצרת וחוזרת לנקודת ההתחלה, וחוזר חלילה. (הנחיות להתקנה בעמוד הבא).</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pic>
        <p:nvPicPr>
          <p:cNvPr id="189" name="Shape 189"/>
          <p:cNvPicPr preferRelativeResize="0"/>
          <p:nvPr/>
        </p:nvPicPr>
        <p:blipFill>
          <a:blip r:embed="rId3">
            <a:alphaModFix/>
          </a:blip>
          <a:stretch>
            <a:fillRect/>
          </a:stretch>
        </p:blipFill>
        <p:spPr>
          <a:xfrm>
            <a:off x="2438400" y="4724400"/>
            <a:ext cx="1905000" cy="1447799"/>
          </a:xfrm>
          <a:prstGeom prst="rect">
            <a:avLst/>
          </a:prstGeom>
          <a:noFill/>
          <a:ln>
            <a:noFill/>
          </a:ln>
        </p:spPr>
      </p:pic>
      <p:sp>
        <p:nvSpPr>
          <p:cNvPr id="190" name="Shape 190"/>
          <p:cNvSpPr/>
          <p:nvPr/>
        </p:nvSpPr>
        <p:spPr>
          <a:xfrm>
            <a:off x="6019800" y="5562600"/>
            <a:ext cx="1066799" cy="762000"/>
          </a:xfrm>
          <a:custGeom>
            <a:avLst/>
            <a:gdLst/>
            <a:ahLst/>
            <a:cxnLst/>
            <a:rect l="0" t="0" r="0" b="0"/>
            <a:pathLst>
              <a:path w="120000" h="120000" extrusionOk="0">
                <a:moveTo>
                  <a:pt x="0" y="0"/>
                </a:moveTo>
                <a:lnTo>
                  <a:pt x="120000" y="0"/>
                </a:lnTo>
                <a:lnTo>
                  <a:pt x="120000" y="120000"/>
                </a:lnTo>
                <a:lnTo>
                  <a:pt x="0" y="120000"/>
                </a:lnTo>
                <a:close/>
                <a:moveTo>
                  <a:pt x="27857" y="60000"/>
                </a:moveTo>
                <a:lnTo>
                  <a:pt x="92142" y="15000"/>
                </a:lnTo>
                <a:lnTo>
                  <a:pt x="92142" y="105000"/>
                </a:lnTo>
                <a:close/>
              </a:path>
              <a:path w="120000" h="120000" fill="darken" extrusionOk="0">
                <a:moveTo>
                  <a:pt x="27857" y="60000"/>
                </a:moveTo>
                <a:lnTo>
                  <a:pt x="92142" y="15000"/>
                </a:lnTo>
                <a:lnTo>
                  <a:pt x="92142" y="105000"/>
                </a:lnTo>
                <a:close/>
              </a:path>
              <a:path w="120000" h="120000" fill="none" extrusionOk="0">
                <a:moveTo>
                  <a:pt x="27857" y="60000"/>
                </a:moveTo>
                <a:lnTo>
                  <a:pt x="92142" y="15000"/>
                </a:lnTo>
                <a:lnTo>
                  <a:pt x="92142"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191" name="Shape 191"/>
          <p:cNvSpPr txBox="1"/>
          <p:nvPr/>
        </p:nvSpPr>
        <p:spPr>
          <a:xfrm>
            <a:off x="6629400" y="5638800"/>
            <a:ext cx="1447800" cy="641350"/>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מטל סכום  של האנרגיה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 calcmode="lin" valueType="num">
                                      <p:cBhvr additive="base">
                                        <p:cTn id="7" dur="500"/>
                                        <p:tgtEl>
                                          <p:spTgt spid="1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 calcmode="lin" valueType="num">
                                      <p:cBhvr additive="base">
                                        <p:cTn id="12" dur="500"/>
                                        <p:tgtEl>
                                          <p:spTgt spid="18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 calcmode="lin" valueType="num">
                                      <p:cBhvr additive="base">
                                        <p:cTn id="17" dur="500"/>
                                        <p:tgtEl>
                                          <p:spTgt spid="18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8">
                                            <p:txEl>
                                              <p:pRg st="3" end="3"/>
                                            </p:txEl>
                                          </p:spTgt>
                                        </p:tgtEl>
                                        <p:attrNameLst>
                                          <p:attrName>style.visibility</p:attrName>
                                        </p:attrNameLst>
                                      </p:cBhvr>
                                      <p:to>
                                        <p:strVal val="visible"/>
                                      </p:to>
                                    </p:set>
                                    <p:anim calcmode="lin" valueType="num">
                                      <p:cBhvr additive="base">
                                        <p:cTn id="22" dur="500"/>
                                        <p:tgtEl>
                                          <p:spTgt spid="18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8">
                                            <p:txEl>
                                              <p:pRg st="4" end="4"/>
                                            </p:txEl>
                                          </p:spTgt>
                                        </p:tgtEl>
                                        <p:attrNameLst>
                                          <p:attrName>style.visibility</p:attrName>
                                        </p:attrNameLst>
                                      </p:cBhvr>
                                      <p:to>
                                        <p:strVal val="visible"/>
                                      </p:to>
                                    </p:set>
                                    <p:anim calcmode="lin" valueType="num">
                                      <p:cBhvr additive="base">
                                        <p:cTn id="27" dur="500"/>
                                        <p:tgtEl>
                                          <p:spTgt spid="18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88">
                                            <p:txEl>
                                              <p:pRg st="5" end="5"/>
                                            </p:txEl>
                                          </p:spTgt>
                                        </p:tgtEl>
                                        <p:attrNameLst>
                                          <p:attrName>style.visibility</p:attrName>
                                        </p:attrNameLst>
                                      </p:cBhvr>
                                      <p:to>
                                        <p:strVal val="visible"/>
                                      </p:to>
                                    </p:set>
                                    <p:anim calcmode="lin" valueType="num">
                                      <p:cBhvr additive="base">
                                        <p:cTn id="32" dur="500"/>
                                        <p:tgtEl>
                                          <p:spTgt spid="188">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הנחיות להתקנת  קופסת הפלא</a:t>
            </a:r>
          </a:p>
        </p:txBody>
      </p:sp>
      <p:sp>
        <p:nvSpPr>
          <p:cNvPr id="197" name="Shape 19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400"/>
              </a:spcBef>
              <a:buClr>
                <a:schemeClr val="dk1"/>
              </a:buClr>
              <a:buSzPct val="60000"/>
              <a:buFont typeface="Arial"/>
              <a:buChar char="●"/>
            </a:pPr>
            <a:r>
              <a:rPr lang="x-none" sz="2000" b="1" i="0" u="sng" strike="noStrike" cap="none">
                <a:solidFill>
                  <a:schemeClr val="dk1"/>
                </a:solidFill>
                <a:latin typeface="Calibri"/>
                <a:ea typeface="Calibri"/>
                <a:cs typeface="Calibri"/>
                <a:sym typeface="Calibri"/>
              </a:rPr>
              <a:t>פחית הקסם </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מחוררים חור בתחתית הפחית פתח גדול מספיק כדי להשחיל את הגומייה.</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קושרים לאום גדול ,בקשר כפול , שתי גומיות .</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משחילים גומייה אחת וע"י קיסם מקבעים את הלולאה שנוצרה בתחתית ומדביקים אותם בעזרת נייר דבק. </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מקבעים את הקצה השני של הגומייה ע"י קיסם נוסף בכך שמשחילים את הקיסם לתוך הגומייה ומחזקים ע"י נייר דבק.</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   </a:t>
            </a:r>
          </a:p>
          <a:p>
            <a:pPr marL="342900" marR="0" lvl="0" indent="-342900" algn="r" rtl="1">
              <a:spcBef>
                <a:spcPts val="400"/>
              </a:spcBef>
              <a:buClr>
                <a:schemeClr val="dk1"/>
              </a:buClr>
              <a:buSzPct val="60000"/>
              <a:buFont typeface="Arial"/>
              <a:buChar char="●"/>
            </a:pPr>
            <a:r>
              <a:rPr lang="x-none" sz="2000" b="1" i="0" u="sng" strike="noStrike" cap="none">
                <a:solidFill>
                  <a:schemeClr val="dk1"/>
                </a:solidFill>
                <a:latin typeface="Calibri"/>
                <a:ea typeface="Calibri"/>
                <a:cs typeface="Calibri"/>
                <a:sym typeface="Calibri"/>
              </a:rPr>
              <a:t>שאלות להתבוננות, חשיבה ודיון</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מה יקרה אם המשקולת כבדה יותר?</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האם ניתן לערוך את הניסוי על שטיח? </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האם אפשר להסיע את הקופסא בעליה</a:t>
            </a:r>
          </a:p>
          <a:p>
            <a:pPr marL="342900" marR="0" lvl="0" indent="-342900" algn="r" rtl="1">
              <a:spcBef>
                <a:spcPts val="400"/>
              </a:spcBef>
              <a:buClr>
                <a:schemeClr val="dk1"/>
              </a:buClr>
              <a:buSzPct val="60000"/>
              <a:buFont typeface="Arial"/>
              <a:buChar char="●"/>
            </a:pPr>
            <a:r>
              <a:rPr lang="x-none" sz="2000" b="0" i="0" u="none" strike="noStrike" cap="none">
                <a:solidFill>
                  <a:schemeClr val="dk1"/>
                </a:solidFill>
                <a:latin typeface="Calibri"/>
                <a:ea typeface="Calibri"/>
                <a:cs typeface="Calibri"/>
                <a:sym typeface="Calibri"/>
              </a:rPr>
              <a:t>מבלי לדחוף אותה?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pic>
        <p:nvPicPr>
          <p:cNvPr id="198" name="Shape 198"/>
          <p:cNvPicPr preferRelativeResize="0"/>
          <p:nvPr/>
        </p:nvPicPr>
        <p:blipFill>
          <a:blip r:embed="rId3">
            <a:alphaModFix/>
          </a:blip>
          <a:stretch>
            <a:fillRect/>
          </a:stretch>
        </p:blipFill>
        <p:spPr>
          <a:xfrm>
            <a:off x="-152400" y="3962400"/>
            <a:ext cx="2285999" cy="2190750"/>
          </a:xfrm>
          <a:prstGeom prst="rect">
            <a:avLst/>
          </a:prstGeom>
          <a:noFill/>
          <a:ln>
            <a:noFill/>
          </a:ln>
        </p:spPr>
      </p:pic>
      <p:pic>
        <p:nvPicPr>
          <p:cNvPr id="199" name="Shape 199"/>
          <p:cNvPicPr preferRelativeResize="0"/>
          <p:nvPr/>
        </p:nvPicPr>
        <p:blipFill>
          <a:blip r:embed="rId4">
            <a:alphaModFix/>
          </a:blip>
          <a:stretch>
            <a:fillRect/>
          </a:stretch>
        </p:blipFill>
        <p:spPr>
          <a:xfrm>
            <a:off x="2362200" y="3962400"/>
            <a:ext cx="2133600" cy="220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שאלות מנחות לקופסת "הפלא"</a:t>
            </a:r>
          </a:p>
        </p:txBody>
      </p:sp>
      <p:sp>
        <p:nvSpPr>
          <p:cNvPr id="205" name="Shape 205"/>
          <p:cNvSpPr txBox="1">
            <a:spLocks noGrp="1"/>
          </p:cNvSpPr>
          <p:nvPr>
            <p:ph type="body" idx="1"/>
          </p:nvPr>
        </p:nvSpPr>
        <p:spPr>
          <a:xfrm>
            <a:off x="533400" y="1295400"/>
            <a:ext cx="8229600" cy="4525963"/>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המערכת כוללת את הקופסא ומרכיביה, הרצפה האוויר וכדוה"א.</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תאר את מהירות הפחית בשלבים השונים?</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האם יש שינויים במערכת שקשה להבחין בהם?</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מה מידת הפיתול של הגומיה בשלבים השונים?</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איזה אנרגיה יש לפחית באמצע הדרך?</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מדוע הפחית נעצרת בקצה מסלול התנועה?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איזה אנרגיה יש לפחית בקצה מסלול התנועה?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מדוע הפחית חוזרת לנקודת ההתחלה?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כיצד עוצמת הדחיפה משפיעה על מרחק התנודה של הפחית?</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549275" y="228600"/>
            <a:ext cx="8229600" cy="715962"/>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פעילות נוספת</a:t>
            </a:r>
          </a:p>
        </p:txBody>
      </p:sp>
      <p:sp>
        <p:nvSpPr>
          <p:cNvPr id="211" name="Shape 211"/>
          <p:cNvSpPr txBox="1">
            <a:spLocks noGrp="1"/>
          </p:cNvSpPr>
          <p:nvPr>
            <p:ph type="body" idx="1"/>
          </p:nvPr>
        </p:nvSpPr>
        <p:spPr>
          <a:xfrm>
            <a:off x="368300" y="12128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1" i="0" u="sng" strike="noStrike" cap="none">
                <a:solidFill>
                  <a:schemeClr val="hlink"/>
                </a:solidFill>
                <a:latin typeface="Calibri"/>
                <a:ea typeface="Calibri"/>
                <a:cs typeface="Calibri"/>
                <a:sym typeface="Calibri"/>
                <a:hlinkClick r:id="rId3"/>
              </a:rPr>
              <a:t>סרטון להדגמת הפעילות</a:t>
            </a:r>
          </a:p>
          <a:p>
            <a:pPr marL="342900" marR="0" lvl="0" indent="-342900" algn="r" rtl="1">
              <a:spcBef>
                <a:spcPts val="640"/>
              </a:spcBef>
              <a:buClr>
                <a:schemeClr val="dk1"/>
              </a:buClr>
              <a:buSzPct val="59375"/>
              <a:buFont typeface="Arial"/>
              <a:buChar char="●"/>
            </a:pPr>
            <a:r>
              <a:rPr lang="x-none" sz="3200" b="1" i="0" u="none" strike="noStrike" cap="none">
                <a:solidFill>
                  <a:srgbClr val="0000CC"/>
                </a:solidFill>
                <a:latin typeface="Calibri"/>
                <a:ea typeface="Calibri"/>
                <a:cs typeface="Calibri"/>
                <a:sym typeface="Calibri"/>
              </a:rPr>
              <a:t>גלגל של אופנים מחובר דרך הציר אל השולחן. לצירו של הגלגל מחברים משקולת עם חוט דייגים. קושרים את קצה החוט אל הציר, ומלפפים את החוט סביב הציר. על קצה החוט תולים משקולת ומשחררים אותה- דבר  שגורם לגלגל להסתובב סביב צירו</a:t>
            </a:r>
            <a:r>
              <a:rPr lang="x-none" sz="3200" b="1" i="0" u="none" strike="noStrike" cap="none">
                <a:solidFill>
                  <a:schemeClr val="dk1"/>
                </a:solidFill>
                <a:latin typeface="Calibri"/>
                <a:ea typeface="Calibri"/>
                <a:cs typeface="Calibri"/>
                <a:sym typeface="Calibri"/>
              </a:rPr>
              <a:t>.</a:t>
            </a:r>
          </a:p>
          <a:p>
            <a:pPr marL="342900" marR="0" lvl="0" indent="-342900" algn="r" rtl="1">
              <a:spcBef>
                <a:spcPts val="640"/>
              </a:spcBef>
              <a:buClr>
                <a:schemeClr val="dk1"/>
              </a:buClr>
              <a:buSzPct val="59375"/>
              <a:buFont typeface="Arial"/>
              <a:buChar char="●"/>
            </a:pPr>
            <a:r>
              <a:rPr lang="x-none" sz="3200" b="1" i="0" u="none" strike="noStrike" cap="none">
                <a:solidFill>
                  <a:schemeClr val="dk1"/>
                </a:solidFill>
                <a:latin typeface="Calibri"/>
                <a:ea typeface="Calibri"/>
                <a:cs typeface="Calibri"/>
                <a:sym typeface="Calibri"/>
              </a:rPr>
              <a:t>ניתן להתקין מד מהירות לגלגל </a:t>
            </a:r>
            <a:br>
              <a:rPr lang="x-none" sz="3200" b="1" i="0" u="none" strike="noStrike" cap="none">
                <a:solidFill>
                  <a:schemeClr val="dk1"/>
                </a:solidFill>
                <a:latin typeface="Calibri"/>
                <a:ea typeface="Calibri"/>
                <a:cs typeface="Calibri"/>
                <a:sym typeface="Calibri"/>
              </a:rPr>
            </a:br>
            <a:r>
              <a:rPr lang="x-none" sz="3200" b="1" i="0" u="none" strike="noStrike" cap="none">
                <a:solidFill>
                  <a:schemeClr val="dk1"/>
                </a:solidFill>
                <a:latin typeface="Calibri"/>
                <a:ea typeface="Calibri"/>
                <a:cs typeface="Calibri"/>
                <a:sym typeface="Calibri"/>
              </a:rPr>
              <a:t>בכדי לעקוב אחר השינויים במהירות.</a:t>
            </a:r>
          </a:p>
        </p:txBody>
      </p:sp>
      <p:pic>
        <p:nvPicPr>
          <p:cNvPr id="212" name="Shape 212"/>
          <p:cNvPicPr preferRelativeResize="0"/>
          <p:nvPr/>
        </p:nvPicPr>
        <p:blipFill>
          <a:blip r:embed="rId4">
            <a:alphaModFix/>
          </a:blip>
          <a:stretch>
            <a:fillRect/>
          </a:stretch>
        </p:blipFill>
        <p:spPr>
          <a:xfrm>
            <a:off x="11112" y="4419600"/>
            <a:ext cx="1904999" cy="2285999"/>
          </a:xfrm>
          <a:prstGeom prst="rect">
            <a:avLst/>
          </a:prstGeom>
          <a:noFill/>
          <a:ln>
            <a:noFill/>
          </a:ln>
        </p:spPr>
      </p:pic>
      <p:sp>
        <p:nvSpPr>
          <p:cNvPr id="213" name="Shape 213"/>
          <p:cNvSpPr/>
          <p:nvPr/>
        </p:nvSpPr>
        <p:spPr>
          <a:xfrm>
            <a:off x="430212" y="5029200"/>
            <a:ext cx="1066799" cy="533399"/>
          </a:xfrm>
          <a:prstGeom prst="curvedDownArrow">
            <a:avLst>
              <a:gd name="adj1" fmla="val 40000"/>
              <a:gd name="adj2" fmla="val 80000"/>
              <a:gd name="adj3" fmla="val 74236"/>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14" name="Shape 214"/>
          <p:cNvSpPr txBox="1"/>
          <p:nvPr/>
        </p:nvSpPr>
        <p:spPr>
          <a:xfrm>
            <a:off x="6400800" y="5562600"/>
            <a:ext cx="1600199" cy="366713"/>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15" name="Shape 215"/>
          <p:cNvSpPr txBox="1"/>
          <p:nvPr/>
        </p:nvSpPr>
        <p:spPr>
          <a:xfrm>
            <a:off x="8101013" y="314325"/>
            <a:ext cx="1295400" cy="366713"/>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16" name="Shape 216"/>
          <p:cNvSpPr/>
          <p:nvPr/>
        </p:nvSpPr>
        <p:spPr>
          <a:xfrm>
            <a:off x="7620000" y="228600"/>
            <a:ext cx="76199" cy="76199"/>
          </a:xfrm>
          <a:custGeom>
            <a:avLst/>
            <a:gdLst/>
            <a:ahLst/>
            <a:cxnLst/>
            <a:rect l="0" t="0" r="0" b="0"/>
            <a:pathLst>
              <a:path w="120000" h="120000" extrusionOk="0">
                <a:moveTo>
                  <a:pt x="0" y="0"/>
                </a:moveTo>
                <a:lnTo>
                  <a:pt x="120000" y="0"/>
                </a:lnTo>
                <a:lnTo>
                  <a:pt x="120000" y="120000"/>
                </a:lnTo>
                <a:lnTo>
                  <a:pt x="0" y="120000"/>
                </a:lnTo>
                <a:close/>
                <a:moveTo>
                  <a:pt x="15000" y="60000"/>
                </a:moveTo>
                <a:lnTo>
                  <a:pt x="105000" y="15000"/>
                </a:lnTo>
                <a:lnTo>
                  <a:pt x="105000" y="105000"/>
                </a:lnTo>
                <a:close/>
              </a:path>
              <a:path w="120000" h="120000" fill="darken" extrusionOk="0">
                <a:moveTo>
                  <a:pt x="15000" y="60000"/>
                </a:moveTo>
                <a:lnTo>
                  <a:pt x="105000" y="15000"/>
                </a:lnTo>
                <a:lnTo>
                  <a:pt x="105000" y="105000"/>
                </a:lnTo>
                <a:close/>
              </a:path>
              <a:path w="120000" h="120000" fill="none" extrusionOk="0">
                <a:moveTo>
                  <a:pt x="15000" y="60000"/>
                </a:moveTo>
                <a:lnTo>
                  <a:pt x="105000" y="15000"/>
                </a:lnTo>
                <a:lnTo>
                  <a:pt x="105000" y="105000"/>
                </a:lnTo>
                <a:close/>
              </a:path>
              <a:path w="120000" h="120000" fill="none" extrusionOk="0">
                <a:moveTo>
                  <a:pt x="0" y="0"/>
                </a:moveTo>
                <a:lnTo>
                  <a:pt x="120000" y="0"/>
                </a:lnTo>
                <a:lnTo>
                  <a:pt x="120000" y="120000"/>
                </a:lnTo>
                <a:lnTo>
                  <a:pt x="0" y="120000"/>
                </a:lnTo>
                <a:close/>
              </a:path>
            </a:pathLst>
          </a:custGeom>
          <a:solidFill>
            <a:schemeClr val="accent1"/>
          </a:solidFill>
          <a:ln>
            <a:noFill/>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מטרות</a:t>
            </a:r>
          </a:p>
        </p:txBody>
      </p:sp>
      <p:sp>
        <p:nvSpPr>
          <p:cNvPr id="95" name="Shape 95"/>
          <p:cNvSpPr txBox="1">
            <a:spLocks noGrp="1"/>
          </p:cNvSpPr>
          <p:nvPr>
            <p:ph type="body" idx="1"/>
          </p:nvPr>
        </p:nvSpPr>
        <p:spPr>
          <a:xfrm>
            <a:off x="457200" y="6207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המאגר נועד להגביר את ההנאה של התלמידים מפיזיקה, בייחוד תלמידים שמתקשים להטמיע את החלק החישובי של פיזיקה ט', לכן מוצע מאגר של הדגמות וניסויים קטנים עם בדגש על הבנה איכותית של התופעות ויישום בחיי יום יום של התופעות- במידת האפשר.</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הפעילות הן בהתאם לתוכנית הלימודים של חט"ב.</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הערה: לפעילויות השונות מלווה הסבר מדעי.</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רמת ההעמקה של ההסברים שמועברים לתלמידים נותרת לשיקול דעתו של המורה.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ניתן להעמיק את פעילות החקר בכל סעיף, או להסתפק במיני חקר.</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 calcmode="lin" valueType="num">
                                      <p:cBhvr additive="base">
                                        <p:cTn id="7" dur="500"/>
                                        <p:tgtEl>
                                          <p:spTgt spid="9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 calcmode="lin" valueType="num">
                                      <p:cBhvr additive="base">
                                        <p:cTn id="12" dur="500"/>
                                        <p:tgtEl>
                                          <p:spTgt spid="9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 calcmode="lin" valueType="num">
                                      <p:cBhvr additive="base">
                                        <p:cTn id="17" dur="500"/>
                                        <p:tgtEl>
                                          <p:spTgt spid="9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 calcmode="lin" valueType="num">
                                      <p:cBhvr additive="base">
                                        <p:cTn id="22" dur="500"/>
                                        <p:tgtEl>
                                          <p:spTgt spid="9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5">
                                            <p:txEl>
                                              <p:pRg st="4" end="4"/>
                                            </p:txEl>
                                          </p:spTgt>
                                        </p:tgtEl>
                                        <p:attrNameLst>
                                          <p:attrName>style.visibility</p:attrName>
                                        </p:attrNameLst>
                                      </p:cBhvr>
                                      <p:to>
                                        <p:strVal val="visible"/>
                                      </p:to>
                                    </p:set>
                                    <p:anim calcmode="lin" valueType="num">
                                      <p:cBhvr additive="base">
                                        <p:cTn id="27" dur="500"/>
                                        <p:tgtEl>
                                          <p:spTgt spid="95">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100013"/>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rgbClr val="FF0000"/>
                </a:solidFill>
                <a:latin typeface="Calibri"/>
                <a:ea typeface="Calibri"/>
                <a:cs typeface="Calibri"/>
                <a:sym typeface="Calibri"/>
              </a:rPr>
              <a:t>שאלות מנחות לפעילות סל וגלגל-</a:t>
            </a:r>
          </a:p>
        </p:txBody>
      </p:sp>
      <p:sp>
        <p:nvSpPr>
          <p:cNvPr id="222" name="Shape 222"/>
          <p:cNvSpPr txBox="1">
            <a:spLocks noGrp="1"/>
          </p:cNvSpPr>
          <p:nvPr>
            <p:ph type="body" idx="1"/>
          </p:nvPr>
        </p:nvSpPr>
        <p:spPr>
          <a:xfrm>
            <a:off x="0" y="1600200"/>
            <a:ext cx="9144000" cy="4525963"/>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223" name="Shape 223"/>
          <p:cNvSpPr/>
          <p:nvPr/>
        </p:nvSpPr>
        <p:spPr>
          <a:xfrm>
            <a:off x="495300" y="855662"/>
            <a:ext cx="8153399" cy="6002336"/>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מה היה גובה הסל בשלבים שונים של המסלול?</a:t>
            </a: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 מה קורה למהירות הסל ולמהירות הגלגל בנקודות שונות בדרך (התחלה, אמצע וסוף)?</a:t>
            </a: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האם יש עוד שינויים במערכת שקשה להבחין בהם?</a:t>
            </a: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איזו אנרגיה יש לסל ולגלגל באמצע  הדרך?</a:t>
            </a: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איזה אנרגיה יש לסל ולגלגל כאשר הסל בתחתית?</a:t>
            </a: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באיזה נקודה המהירות היא מירבית?</a:t>
            </a: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מה יקרה אם נשלוף משקולת מהסל כאשר הוא בתחתית?  </a:t>
            </a:r>
            <a:r>
              <a:rPr lang="x-none" sz="3200" b="0" i="0" u="none" strike="noStrike" cap="none">
                <a:solidFill>
                  <a:srgbClr val="FF0000"/>
                </a:solidFill>
                <a:latin typeface="Calibri"/>
                <a:ea typeface="Calibri"/>
                <a:cs typeface="Calibri"/>
                <a:sym typeface="Calibri"/>
              </a:rPr>
              <a:t>תשובה: הגוף יעלה מעבר לגובה המקורי אנרגיית הגובה תלוייה בגובה ובמסת הגוף. כאשר מקטינים את המסה יש להוסיף גובה לגוף בכדי לקיים את חוק שימור האנרגיה.</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מדוע הגלגל נעצר בסופו של דבר.</a:t>
            </a: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נעטוף את הגלגל בפנימית של גלגל  מגומי .</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נשחרר שוב את הסל מהגובה המירבי, וכאשר הסל ישתחרר מהגלגל, נצמיד לפנימית מד טמפרטורה ונעקוב אחר שינוי הטמפרטורה עד שהגלגל יעצור.</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מה המסקנה משינוי הטמפרטורה? לאן נעלמה אנרגיית התנועה של הגלגל?</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תשובה: האנרגיה הומרה לאנרגיית חום.</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68312" y="115888"/>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rPr>
              <a:t>בדיקת הקשר בין אנרגיית התנועה למהירות</a:t>
            </a:r>
          </a:p>
        </p:txBody>
      </p:sp>
      <p:sp>
        <p:nvSpPr>
          <p:cNvPr id="235" name="Shape 235"/>
          <p:cNvSpPr txBox="1">
            <a:spLocks noGrp="1"/>
          </p:cNvSpPr>
          <p:nvPr>
            <p:ph type="body" idx="1"/>
          </p:nvPr>
        </p:nvSpPr>
        <p:spPr>
          <a:xfrm>
            <a:off x="539750" y="1196975"/>
            <a:ext cx="8229600" cy="5400675"/>
          </a:xfrm>
          <a:prstGeom prst="rect">
            <a:avLst/>
          </a:prstGeom>
          <a:no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תאור הניסוי-</a:t>
            </a:r>
          </a:p>
          <a:p>
            <a:pPr marL="342900" marR="0" lvl="0" indent="-342900" algn="r" rtl="1">
              <a:spcBef>
                <a:spcPts val="640"/>
              </a:spcBef>
              <a:spcAft>
                <a:spcPts val="0"/>
              </a:spcAft>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מחברים לצירו של גלגל סל עם משקולות בעזרת חוט דיג. כאשר מלפפים החוט סביב הציר ותולים את עליו את הסל מתקבלת אנרגיית גובה.</a:t>
            </a:r>
          </a:p>
          <a:p>
            <a:pPr marL="342900" marR="0" lvl="0" indent="-342900" algn="r" rtl="1">
              <a:spcBef>
                <a:spcPts val="640"/>
              </a:spcBef>
              <a:spcAft>
                <a:spcPts val="0"/>
              </a:spcAft>
              <a:buClr>
                <a:schemeClr val="dk1"/>
              </a:buClr>
              <a:buSzPct val="25000"/>
              <a:buFont typeface="Calibri"/>
              <a:buNone/>
            </a:pPr>
            <a:r>
              <a:rPr lang="x-none" sz="3200" b="0" i="0" u="none" strike="noStrike" cap="none">
                <a:solidFill>
                  <a:schemeClr val="dk1"/>
                </a:solidFill>
                <a:latin typeface="Calibri"/>
                <a:ea typeface="Calibri"/>
                <a:cs typeface="Calibri"/>
                <a:sym typeface="Calibri"/>
              </a:rPr>
              <a:t>   כאשר נשחרר את הסל אנרגיית הגובה תהפוך לאנרגיית תנועה, וכאשר הסל ינתק מהגלגל,  אנרגיית הגובה ההתחלתית תהפוך לאנרגיית תנועה סיבובית של הגלגל.</a:t>
            </a:r>
          </a:p>
          <a:p>
            <a:pPr marL="342900" marR="0" lvl="0" indent="-342900" algn="r" rtl="1">
              <a:spcBef>
                <a:spcPts val="640"/>
              </a:spcBef>
              <a:spcAft>
                <a:spcPts val="0"/>
              </a:spcAft>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ככל שהסל יותר כבד אנרגיית הגובה ההתחלתית יותר גדולה וכך נקבל אנרגיית תנועה יותר גדולה של הגלגל.</a:t>
            </a:r>
          </a:p>
        </p:txBody>
      </p:sp>
      <p:pic>
        <p:nvPicPr>
          <p:cNvPr id="236" name="Shape 236"/>
          <p:cNvPicPr preferRelativeResize="0"/>
          <p:nvPr/>
        </p:nvPicPr>
        <p:blipFill>
          <a:blip r:embed="rId3">
            <a:alphaModFix/>
          </a:blip>
          <a:stretch>
            <a:fillRect/>
          </a:stretch>
        </p:blipFill>
        <p:spPr>
          <a:xfrm>
            <a:off x="157163" y="-20638"/>
            <a:ext cx="1423987" cy="1438275"/>
          </a:xfrm>
          <a:prstGeom prst="rect">
            <a:avLst/>
          </a:prstGeom>
          <a:noFill/>
          <a:ln>
            <a:noFill/>
          </a:ln>
        </p:spPr>
      </p:pic>
      <p:sp>
        <p:nvSpPr>
          <p:cNvPr id="237" name="Shape 237"/>
          <p:cNvSpPr/>
          <p:nvPr/>
        </p:nvSpPr>
        <p:spPr>
          <a:xfrm>
            <a:off x="619125" y="366712"/>
            <a:ext cx="501650" cy="409575"/>
          </a:xfrm>
          <a:prstGeom prst="curvedDownArrow">
            <a:avLst>
              <a:gd name="adj1" fmla="val 36030"/>
              <a:gd name="adj2" fmla="val 72071"/>
              <a:gd name="adj3" fmla="val 74236"/>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3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5">
                                            <p:txEl>
                                              <p:pRg st="0" end="0"/>
                                            </p:txEl>
                                          </p:spTgt>
                                        </p:tgtEl>
                                        <p:attrNameLst>
                                          <p:attrName>style.visibility</p:attrName>
                                        </p:attrNameLst>
                                      </p:cBhvr>
                                      <p:to>
                                        <p:strVal val="visible"/>
                                      </p:to>
                                    </p:set>
                                    <p:animEffect transition="in" filter="fade">
                                      <p:cBhvr>
                                        <p:cTn id="11" dur="1"/>
                                        <p:tgtEl>
                                          <p:spTgt spid="2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
                                            <p:txEl>
                                              <p:pRg st="1" end="1"/>
                                            </p:txEl>
                                          </p:spTgt>
                                        </p:tgtEl>
                                        <p:attrNameLst>
                                          <p:attrName>style.visibility</p:attrName>
                                        </p:attrNameLst>
                                      </p:cBhvr>
                                      <p:to>
                                        <p:strVal val="visible"/>
                                      </p:to>
                                    </p:set>
                                    <p:animEffect transition="in" filter="fade">
                                      <p:cBhvr>
                                        <p:cTn id="16" dur="1"/>
                                        <p:tgtEl>
                                          <p:spTgt spid="2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
                                            <p:txEl>
                                              <p:pRg st="2" end="2"/>
                                            </p:txEl>
                                          </p:spTgt>
                                        </p:tgtEl>
                                        <p:attrNameLst>
                                          <p:attrName>style.visibility</p:attrName>
                                        </p:attrNameLst>
                                      </p:cBhvr>
                                      <p:to>
                                        <p:strVal val="visible"/>
                                      </p:to>
                                    </p:set>
                                    <p:animEffect transition="in" filter="fade">
                                      <p:cBhvr>
                                        <p:cTn id="21" dur="1"/>
                                        <p:tgtEl>
                                          <p:spTgt spid="2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5">
                                            <p:txEl>
                                              <p:pRg st="3" end="3"/>
                                            </p:txEl>
                                          </p:spTgt>
                                        </p:tgtEl>
                                        <p:attrNameLst>
                                          <p:attrName>style.visibility</p:attrName>
                                        </p:attrNameLst>
                                      </p:cBhvr>
                                      <p:to>
                                        <p:strVal val="visible"/>
                                      </p:to>
                                    </p:set>
                                    <p:animEffect transition="in" filter="fade">
                                      <p:cBhvr>
                                        <p:cTn id="26" dur="1"/>
                                        <p:tgtEl>
                                          <p:spTgt spid="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684212" y="-315912"/>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dk1"/>
                </a:solidFill>
                <a:latin typeface="Calibri"/>
                <a:ea typeface="Calibri"/>
                <a:cs typeface="Calibri"/>
                <a:sym typeface="Calibri"/>
              </a:rPr>
              <a:t>בדיקת הקשר בין אנרגיית התנועה למהירות-המשך</a:t>
            </a:r>
          </a:p>
        </p:txBody>
      </p:sp>
      <p:sp>
        <p:nvSpPr>
          <p:cNvPr id="243" name="Shape 243"/>
          <p:cNvSpPr txBox="1">
            <a:spLocks noGrp="1"/>
          </p:cNvSpPr>
          <p:nvPr>
            <p:ph type="body" idx="1"/>
          </p:nvPr>
        </p:nvSpPr>
        <p:spPr>
          <a:xfrm>
            <a:off x="539750" y="6207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נבדוק את הקשר בין אנרגיית לבין המהירות בעזרת מד מהירות.</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נפיל בעזרת הגלגל בכל פעם סל במשקל שונה ונקבל אנרגיית תנועה שונה ונמדוד את מהירות גלגל בעזרת מד מהירות של אופניים, או ע"י ספירת מספר הסיבובים בחצי דקה)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רשמו את המהירות בכל הפלה של הסל.</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מה המסקנה?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תשובה: ככל שלגלגל יש יותר אנרגיית תנועה מהירותו יותר גדולה.</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404812"/>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בדיקת הקשר שבין מהירות אופניים לבין מרחק הבלימה</a:t>
            </a:r>
          </a:p>
        </p:txBody>
      </p:sp>
      <p:sp>
        <p:nvSpPr>
          <p:cNvPr id="249" name="Shape 249"/>
          <p:cNvSpPr txBox="1">
            <a:spLocks noGrp="1"/>
          </p:cNvSpPr>
          <p:nvPr>
            <p:ph type="body" idx="1"/>
          </p:nvPr>
        </p:nvSpPr>
        <p:spPr>
          <a:xfrm>
            <a:off x="250825" y="10525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מתקינים מד מהירות באופנים. רוכבים על האופניים עם קסדה בכביש מישורי במהירויות שונות.</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קוראים את מד המהירות וכאשר מגיעים לקו לבן שסומן מראש, בולמים  ומודדים את מרחק הבלימה.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יש לחזור על הניסוי במהירויות שונות, כאשר הלחיצה על הבלמים צריכה להיות אחידה.</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(אפשר לצורך הניסוי להרפות את כוח המגע של דיסקיות הבלם, ובעת הבלימה נוכל לבלום במלוא העוצמה, בלי להסתכן בנפילה. בצורה זו נקבל תמיד כוח בלימה אחיד). </a:t>
            </a:r>
          </a:p>
          <a:p>
            <a:pPr marL="342900" marR="0" lvl="0" indent="-342900" algn="r" rtl="1">
              <a:spcBef>
                <a:spcPts val="560"/>
              </a:spcBef>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בכל הניסויים מסת הרוכב צריכה להיות שווה.</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55" name="Shape 255"/>
          <p:cNvSpPr txBox="1">
            <a:spLocks noGrp="1"/>
          </p:cNvSpPr>
          <p:nvPr>
            <p:ph type="body" idx="1"/>
          </p:nvPr>
        </p:nvSpPr>
        <p:spPr>
          <a:xfrm>
            <a:off x="0" y="0"/>
            <a:ext cx="91440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רושמים את התוצאות בטבלה.</a:t>
            </a:r>
          </a:p>
          <a:p>
            <a:pPr marL="0" marR="0" lvl="0" indent="0" algn="r" rtl="1">
              <a:spcBef>
                <a:spcPts val="640"/>
              </a:spcBef>
              <a:buClr>
                <a:schemeClr val="dk1"/>
              </a:buClr>
              <a:buSzPct val="25000"/>
              <a:buFont typeface="Calibri"/>
              <a:buNone/>
            </a:pPr>
            <a:r>
              <a:rPr lang="x-none" sz="2500" b="0" i="0" u="none" strike="noStrike" cap="none">
                <a:solidFill>
                  <a:schemeClr val="dk1"/>
                </a:solidFill>
                <a:latin typeface="Calibri"/>
                <a:ea typeface="Calibri"/>
                <a:cs typeface="Calibri"/>
                <a:sym typeface="Calibri"/>
              </a:rPr>
              <a:t>שאלות: </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מדוע יש להקפיד על מסה שווה של כל הרוכבים?</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למה הופכת האנרגיית התנועה בזמן בלימה?</a:t>
            </a:r>
            <a:br>
              <a:rPr lang="x-none" sz="2500" b="0" i="0" u="none" strike="noStrike" cap="none">
                <a:solidFill>
                  <a:schemeClr val="dk1"/>
                </a:solidFill>
                <a:latin typeface="Calibri"/>
                <a:ea typeface="Calibri"/>
                <a:cs typeface="Calibri"/>
                <a:sym typeface="Calibri"/>
              </a:rPr>
            </a:br>
            <a:r>
              <a:rPr lang="x-none" sz="2500" b="0" i="0" u="none" strike="noStrike" cap="none">
                <a:solidFill>
                  <a:schemeClr val="dk1"/>
                </a:solidFill>
                <a:latin typeface="Calibri"/>
                <a:ea typeface="Calibri"/>
                <a:cs typeface="Calibri"/>
                <a:sym typeface="Calibri"/>
              </a:rPr>
              <a:t>רמז: תגעו בבלמים מיד לאחר הבלימה.</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מה המסקנות מהניסוי?</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תשובה: מהתוצאות רואים שככל שהמהירות יותר גבוהה כך מרחק הבלימה יותר גדול. הסיבה לכך שהגדלת המהירות גורמת להגדלת אנרגיית התנועה. וככל שיש יותר אנרגיית תנועה, נוצרת יותר אנרגיית חום. עובדה זו מחייבת מרחק בלימה יותר גדול בכדי להמיר את כל אנרגיית התנועה לאנרגיית חום.</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מה המסקנות לגבי נהיגה בכביש?</a:t>
            </a:r>
            <a:r>
              <a:rPr lang="x-none" sz="2500" b="0" i="0" u="sng" strike="noStrike" cap="none">
                <a:solidFill>
                  <a:schemeClr val="hlink"/>
                </a:solidFill>
                <a:latin typeface="Calibri"/>
                <a:ea typeface="Calibri"/>
                <a:cs typeface="Calibri"/>
                <a:sym typeface="Calibri"/>
                <a:hlinkClick r:id="rId3"/>
              </a:rPr>
              <a:t>סרטון הדגמה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graphicFrame>
        <p:nvGraphicFramePr>
          <p:cNvPr id="256" name="Shape 256"/>
          <p:cNvGraphicFramePr/>
          <p:nvPr/>
        </p:nvGraphicFramePr>
        <p:xfrm>
          <a:off x="107950" y="0"/>
          <a:ext cx="3000000" cy="3000000"/>
        </p:xfrm>
        <a:graphic>
          <a:graphicData uri="http://schemas.openxmlformats.org/drawingml/2006/table">
            <a:tbl>
              <a:tblPr firstRow="1" bandRow="1">
                <a:noFill/>
                <a:tableStyleId>{3A9F5752-7EED-4A69-8676-C931C4744D39}</a:tableStyleId>
              </a:tblPr>
              <a:tblGrid>
                <a:gridCol w="1908175"/>
                <a:gridCol w="1908175"/>
              </a:tblGrid>
              <a:tr h="639775">
                <a:tc>
                  <a:txBody>
                    <a:bodyPr/>
                    <a:lstStyle/>
                    <a:p>
                      <a:pPr lvl="0" rtl="1">
                        <a:spcBef>
                          <a:spcPts val="0"/>
                        </a:spcBef>
                        <a:buSzPct val="25000"/>
                        <a:buNone/>
                      </a:pPr>
                      <a:r>
                        <a:rPr lang="x-none" sz="1800"/>
                        <a:t>המהירות ההתחלתית</a:t>
                      </a:r>
                    </a:p>
                  </a:txBody>
                  <a:tcPr marL="91450" marR="91450" marT="45575" marB="45575"/>
                </a:tc>
                <a:tc>
                  <a:txBody>
                    <a:bodyPr/>
                    <a:lstStyle/>
                    <a:p>
                      <a:pPr lvl="0" rtl="1">
                        <a:spcBef>
                          <a:spcPts val="0"/>
                        </a:spcBef>
                        <a:buSzPct val="25000"/>
                        <a:buNone/>
                      </a:pPr>
                      <a:r>
                        <a:rPr lang="x-none" sz="1800"/>
                        <a:t>מרחק בלימה</a:t>
                      </a:r>
                    </a:p>
                  </a:txBody>
                  <a:tcPr marL="91450" marR="91450" marT="45575" marB="4557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500"/>
                                        <p:tgtEl>
                                          <p:spTgt spid="25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5">
                                            <p:txEl>
                                              <p:pRg st="0" end="0"/>
                                            </p:txEl>
                                          </p:spTgt>
                                        </p:tgtEl>
                                        <p:attrNameLst>
                                          <p:attrName>style.visibility</p:attrName>
                                        </p:attrNameLst>
                                      </p:cBhvr>
                                      <p:to>
                                        <p:strVal val="visible"/>
                                      </p:to>
                                    </p:set>
                                    <p:anim calcmode="lin" valueType="num">
                                      <p:cBhvr additive="base">
                                        <p:cTn id="12" dur="500"/>
                                        <p:tgtEl>
                                          <p:spTgt spid="25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55">
                                            <p:txEl>
                                              <p:pRg st="1" end="1"/>
                                            </p:txEl>
                                          </p:spTgt>
                                        </p:tgtEl>
                                        <p:attrNameLst>
                                          <p:attrName>style.visibility</p:attrName>
                                        </p:attrNameLst>
                                      </p:cBhvr>
                                      <p:to>
                                        <p:strVal val="visible"/>
                                      </p:to>
                                    </p:set>
                                    <p:anim calcmode="lin" valueType="num">
                                      <p:cBhvr additive="base">
                                        <p:cTn id="17" dur="500"/>
                                        <p:tgtEl>
                                          <p:spTgt spid="25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55">
                                            <p:txEl>
                                              <p:pRg st="2" end="2"/>
                                            </p:txEl>
                                          </p:spTgt>
                                        </p:tgtEl>
                                        <p:attrNameLst>
                                          <p:attrName>style.visibility</p:attrName>
                                        </p:attrNameLst>
                                      </p:cBhvr>
                                      <p:to>
                                        <p:strVal val="visible"/>
                                      </p:to>
                                    </p:set>
                                    <p:anim calcmode="lin" valueType="num">
                                      <p:cBhvr additive="base">
                                        <p:cTn id="22" dur="500"/>
                                        <p:tgtEl>
                                          <p:spTgt spid="25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55">
                                            <p:txEl>
                                              <p:pRg st="3" end="3"/>
                                            </p:txEl>
                                          </p:spTgt>
                                        </p:tgtEl>
                                        <p:attrNameLst>
                                          <p:attrName>style.visibility</p:attrName>
                                        </p:attrNameLst>
                                      </p:cBhvr>
                                      <p:to>
                                        <p:strVal val="visible"/>
                                      </p:to>
                                    </p:set>
                                    <p:anim calcmode="lin" valueType="num">
                                      <p:cBhvr additive="base">
                                        <p:cTn id="27" dur="500"/>
                                        <p:tgtEl>
                                          <p:spTgt spid="25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55">
                                            <p:txEl>
                                              <p:pRg st="4" end="4"/>
                                            </p:txEl>
                                          </p:spTgt>
                                        </p:tgtEl>
                                        <p:attrNameLst>
                                          <p:attrName>style.visibility</p:attrName>
                                        </p:attrNameLst>
                                      </p:cBhvr>
                                      <p:to>
                                        <p:strVal val="visible"/>
                                      </p:to>
                                    </p:set>
                                    <p:anim calcmode="lin" valueType="num">
                                      <p:cBhvr additive="base">
                                        <p:cTn id="32" dur="500"/>
                                        <p:tgtEl>
                                          <p:spTgt spid="25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55">
                                            <p:txEl>
                                              <p:pRg st="5" end="5"/>
                                            </p:txEl>
                                          </p:spTgt>
                                        </p:tgtEl>
                                        <p:attrNameLst>
                                          <p:attrName>style.visibility</p:attrName>
                                        </p:attrNameLst>
                                      </p:cBhvr>
                                      <p:to>
                                        <p:strVal val="visible"/>
                                      </p:to>
                                    </p:set>
                                    <p:anim calcmode="lin" valueType="num">
                                      <p:cBhvr additive="base">
                                        <p:cTn id="37" dur="500"/>
                                        <p:tgtEl>
                                          <p:spTgt spid="25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55">
                                            <p:txEl>
                                              <p:pRg st="6" end="6"/>
                                            </p:txEl>
                                          </p:spTgt>
                                        </p:tgtEl>
                                        <p:attrNameLst>
                                          <p:attrName>style.visibility</p:attrName>
                                        </p:attrNameLst>
                                      </p:cBhvr>
                                      <p:to>
                                        <p:strVal val="visible"/>
                                      </p:to>
                                    </p:set>
                                    <p:anim calcmode="lin" valueType="num">
                                      <p:cBhvr additive="base">
                                        <p:cTn id="42" dur="500"/>
                                        <p:tgtEl>
                                          <p:spTgt spid="25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55">
                                            <p:txEl>
                                              <p:pRg st="7" end="7"/>
                                            </p:txEl>
                                          </p:spTgt>
                                        </p:tgtEl>
                                        <p:attrNameLst>
                                          <p:attrName>style.visibility</p:attrName>
                                        </p:attrNameLst>
                                      </p:cBhvr>
                                      <p:to>
                                        <p:strVal val="visible"/>
                                      </p:to>
                                    </p:set>
                                    <p:anim calcmode="lin" valueType="num">
                                      <p:cBhvr additive="base">
                                        <p:cTn id="47" dur="500"/>
                                        <p:tgtEl>
                                          <p:spTgt spid="255">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אנרגיה תרמית (אנרגיית חום)</a:t>
            </a:r>
          </a:p>
        </p:txBody>
      </p:sp>
      <p:sp>
        <p:nvSpPr>
          <p:cNvPr id="262" name="Shape 26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דרכים שונות להעברת חום: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הולכה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הסעה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קרינה.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דרכים שונות לחימום גופים:</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חיכוך</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זרם חשמלי</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לחץ</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אנרגיה גרעינית</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268" name="Shape 268"/>
          <p:cNvSpPr txBox="1">
            <a:spLocks noGrp="1"/>
          </p:cNvSpPr>
          <p:nvPr>
            <p:ph type="body" idx="1"/>
          </p:nvPr>
        </p:nvSpPr>
        <p:spPr>
          <a:xfrm>
            <a:off x="-107950" y="0"/>
            <a:ext cx="9251950" cy="6858000"/>
          </a:xfrm>
          <a:prstGeom prst="rect">
            <a:avLst/>
          </a:prstGeom>
          <a:noFill/>
          <a:ln>
            <a:noFill/>
          </a:ln>
        </p:spPr>
        <p:txBody>
          <a:bodyPr lIns="91425" tIns="45700" rIns="91425" bIns="45700" anchor="t" anchorCtr="0">
            <a:noAutofit/>
          </a:bodyPr>
          <a:lstStyle/>
          <a:p>
            <a:pPr marL="274320" marR="0" lvl="0" indent="-27432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דוגמאות לתהליכי הולכה:</a:t>
            </a:r>
          </a:p>
          <a:p>
            <a:pPr marL="274320" marR="0" lvl="0" indent="-27432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קצב הולכת החום מגוף לגוף תלוי בסוג החומר. גזים למשל הם מוליכים גרועים יותר בהשוואה לנוזל או מוצק ולכן משתמשים באוויר כחומר מבודד- חלונות כפולים, בועות קלקר, נוצות ופרוות בטבע.</a:t>
            </a:r>
            <a:br>
              <a:rPr lang="x-none" sz="2500" b="0" i="0" u="none" strike="noStrike" cap="none">
                <a:solidFill>
                  <a:schemeClr val="dk1"/>
                </a:solidFill>
                <a:latin typeface="Calibri"/>
                <a:ea typeface="Calibri"/>
                <a:cs typeface="Calibri"/>
                <a:sym typeface="Calibri"/>
              </a:rPr>
            </a:br>
            <a:r>
              <a:rPr lang="x-none" sz="2500" b="0" i="0" u="none" strike="noStrike" cap="none">
                <a:solidFill>
                  <a:schemeClr val="dk1"/>
                </a:solidFill>
                <a:latin typeface="Calibri"/>
                <a:ea typeface="Calibri"/>
                <a:cs typeface="Calibri"/>
                <a:sym typeface="Calibri"/>
              </a:rPr>
              <a:t>עץ ופלסטיק מוליכים גרועים לכן משתמשים בידית המחבת בעץ. שאלות הבנה והדגמות:</a:t>
            </a:r>
          </a:p>
          <a:p>
            <a:pPr marL="274320" marR="0" lvl="0" indent="-27432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כיצד רצוי להרים סיר חם בעזרת בד רטוב או יבש?</a:t>
            </a:r>
          </a:p>
          <a:p>
            <a:pPr marL="274320" marR="0" lvl="0" indent="-274320" algn="r" rtl="1">
              <a:spcBef>
                <a:spcPts val="640"/>
              </a:spcBef>
              <a:spcAft>
                <a:spcPts val="0"/>
              </a:spcAft>
              <a:buClr>
                <a:schemeClr val="dk1"/>
              </a:buClr>
              <a:buSzPct val="76000"/>
              <a:buFont typeface="Arial"/>
              <a:buChar char="●"/>
            </a:pPr>
            <a:r>
              <a:rPr lang="x-none" sz="2500" b="0" i="0" u="none" strike="noStrike" cap="none">
                <a:solidFill>
                  <a:srgbClr val="FF0000"/>
                </a:solidFill>
                <a:latin typeface="Calibri"/>
                <a:ea typeface="Calibri"/>
                <a:cs typeface="Calibri"/>
                <a:sym typeface="Calibri"/>
              </a:rPr>
              <a:t>תשובה: אוויר מבודד יותר טוב ממים לכן רצוי שהבד יהיה יבש.</a:t>
            </a:r>
          </a:p>
          <a:p>
            <a:pPr marL="274320" marR="0" lvl="0" indent="-27432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האם אפשר לקרב יד חשופה אל נר ממרחק של 2 ס"מ למשך חצי דקה בלי להכוות?</a:t>
            </a:r>
          </a:p>
          <a:p>
            <a:pPr marL="274320" marR="0" lvl="0" indent="-274320" algn="r" rtl="1">
              <a:spcBef>
                <a:spcPts val="640"/>
              </a:spcBef>
              <a:spcAft>
                <a:spcPts val="0"/>
              </a:spcAft>
              <a:buClr>
                <a:schemeClr val="dk1"/>
              </a:buClr>
              <a:buSzPct val="76000"/>
              <a:buFont typeface="Arial"/>
              <a:buChar char="●"/>
            </a:pPr>
            <a:r>
              <a:rPr lang="x-none" sz="2500" b="0" i="0" u="none" strike="noStrike" cap="none">
                <a:solidFill>
                  <a:srgbClr val="FF0000"/>
                </a:solidFill>
                <a:latin typeface="Calibri"/>
                <a:ea typeface="Calibri"/>
                <a:cs typeface="Calibri"/>
                <a:sym typeface="Calibri"/>
              </a:rPr>
              <a:t>תשובה: כאשר מקרבים את היד מהצד לא מקבלים כוויה, מכיוון שהאוויר מבודד </a:t>
            </a:r>
          </a:p>
          <a:p>
            <a:pPr marL="274320" marR="0" lvl="0" indent="-27432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ממלאים בלון במים ושמים את החלק עם המים מעל האש. האם הבלון יתפוצץ? (לפני כן מראים שבלון בלי מים נשרף בקלות).</a:t>
            </a:r>
            <a:br>
              <a:rPr lang="x-none" sz="2500" b="0" i="0" u="none" strike="noStrike" cap="none">
                <a:solidFill>
                  <a:schemeClr val="dk1"/>
                </a:solidFill>
                <a:latin typeface="Calibri"/>
                <a:ea typeface="Calibri"/>
                <a:cs typeface="Calibri"/>
                <a:sym typeface="Calibri"/>
              </a:rPr>
            </a:br>
            <a:r>
              <a:rPr lang="x-none" sz="2500" b="0" i="0" u="sng" strike="noStrike" cap="none">
                <a:solidFill>
                  <a:schemeClr val="hlink"/>
                </a:solidFill>
                <a:latin typeface="Calibri"/>
                <a:ea typeface="Calibri"/>
                <a:cs typeface="Calibri"/>
                <a:sym typeface="Calibri"/>
                <a:hlinkClick r:id="rId3"/>
              </a:rPr>
              <a:t>סרטון הדגמה</a:t>
            </a:r>
          </a:p>
          <a:p>
            <a:pPr marL="274320" marR="0" lvl="0" indent="-274320" algn="r" rtl="1">
              <a:spcBef>
                <a:spcPts val="640"/>
              </a:spcBef>
              <a:spcAft>
                <a:spcPts val="0"/>
              </a:spcAft>
              <a:buClr>
                <a:schemeClr val="dk1"/>
              </a:buClr>
              <a:buSzPct val="76000"/>
              <a:buFont typeface="Arial"/>
              <a:buChar char="●"/>
            </a:pPr>
            <a:r>
              <a:rPr lang="x-none" sz="2500" b="0" i="0" u="none" strike="noStrike" cap="none">
                <a:solidFill>
                  <a:srgbClr val="FF0000"/>
                </a:solidFill>
                <a:latin typeface="Calibri"/>
                <a:ea typeface="Calibri"/>
                <a:cs typeface="Calibri"/>
                <a:sym typeface="Calibri"/>
              </a:rPr>
              <a:t>תשובה: הבלון לא יתפוצץ כיוון שבכדי שהוא יתפוצץ צריך להגיע לטמפרטורה של כ-200 מעלות. אולם הבלון מוליך את החום של הלהבה למים והטמפרטורה של המים עולה בקצב איטי כי למים חום סגולי גבוה ולכן הטמפרטורה של הבלון נשארת נמוכה.</a:t>
            </a:r>
          </a:p>
          <a:p>
            <a:pPr marL="274320" marR="0" lvl="0" indent="-27432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 calcmode="lin" valueType="num">
                                      <p:cBhvr additive="base">
                                        <p:cTn id="7" dur="500"/>
                                        <p:tgtEl>
                                          <p:spTgt spid="26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 calcmode="lin" valueType="num">
                                      <p:cBhvr additive="base">
                                        <p:cTn id="12" dur="500"/>
                                        <p:tgtEl>
                                          <p:spTgt spid="26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 calcmode="lin" valueType="num">
                                      <p:cBhvr additive="base">
                                        <p:cTn id="17" dur="500"/>
                                        <p:tgtEl>
                                          <p:spTgt spid="26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 calcmode="lin" valueType="num">
                                      <p:cBhvr additive="base">
                                        <p:cTn id="22" dur="500"/>
                                        <p:tgtEl>
                                          <p:spTgt spid="26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 calcmode="lin" valueType="num">
                                      <p:cBhvr additive="base">
                                        <p:cTn id="27" dur="500"/>
                                        <p:tgtEl>
                                          <p:spTgt spid="26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 calcmode="lin" valueType="num">
                                      <p:cBhvr additive="base">
                                        <p:cTn id="32" dur="500"/>
                                        <p:tgtEl>
                                          <p:spTgt spid="26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8">
                                            <p:txEl>
                                              <p:pRg st="6" end="6"/>
                                            </p:txEl>
                                          </p:spTgt>
                                        </p:tgtEl>
                                        <p:attrNameLst>
                                          <p:attrName>style.visibility</p:attrName>
                                        </p:attrNameLst>
                                      </p:cBhvr>
                                      <p:to>
                                        <p:strVal val="visible"/>
                                      </p:to>
                                    </p:set>
                                    <p:anim calcmode="lin" valueType="num">
                                      <p:cBhvr additive="base">
                                        <p:cTn id="37" dur="500"/>
                                        <p:tgtEl>
                                          <p:spTgt spid="268">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68">
                                            <p:txEl>
                                              <p:pRg st="7" end="7"/>
                                            </p:txEl>
                                          </p:spTgt>
                                        </p:tgtEl>
                                        <p:attrNameLst>
                                          <p:attrName>style.visibility</p:attrName>
                                        </p:attrNameLst>
                                      </p:cBhvr>
                                      <p:to>
                                        <p:strVal val="visible"/>
                                      </p:to>
                                    </p:set>
                                    <p:anim calcmode="lin" valueType="num">
                                      <p:cBhvr additive="base">
                                        <p:cTn id="42" dur="500"/>
                                        <p:tgtEl>
                                          <p:spTgt spid="268">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68">
                                            <p:txEl>
                                              <p:pRg st="8" end="8"/>
                                            </p:txEl>
                                          </p:spTgt>
                                        </p:tgtEl>
                                        <p:attrNameLst>
                                          <p:attrName>style.visibility</p:attrName>
                                        </p:attrNameLst>
                                      </p:cBhvr>
                                      <p:to>
                                        <p:strVal val="visible"/>
                                      </p:to>
                                    </p:set>
                                    <p:anim calcmode="lin" valueType="num">
                                      <p:cBhvr additive="base">
                                        <p:cTn id="47" dur="500"/>
                                        <p:tgtEl>
                                          <p:spTgt spid="268">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400" b="0" i="0" u="none" strike="noStrike" cap="none">
                <a:solidFill>
                  <a:schemeClr val="dk1"/>
                </a:solidFill>
                <a:latin typeface="Calibri"/>
                <a:ea typeface="Calibri"/>
                <a:cs typeface="Calibri"/>
                <a:sym typeface="Calibri"/>
              </a:rPr>
              <a:t>המשך- מוליכות</a:t>
            </a:r>
          </a:p>
        </p:txBody>
      </p:sp>
      <p:sp>
        <p:nvSpPr>
          <p:cNvPr id="274" name="Shape 274"/>
          <p:cNvSpPr txBox="1">
            <a:spLocks noGrp="1"/>
          </p:cNvSpPr>
          <p:nvPr>
            <p:ph type="body" idx="1"/>
          </p:nvPr>
        </p:nvSpPr>
        <p:spPr>
          <a:xfrm>
            <a:off x="107950" y="1165225"/>
            <a:ext cx="8785225" cy="4525963"/>
          </a:xfrm>
          <a:prstGeom prst="rect">
            <a:avLst/>
          </a:prstGeom>
          <a:noFill/>
          <a:ln>
            <a:noFill/>
          </a:ln>
        </p:spPr>
        <p:txBody>
          <a:bodyPr lIns="91425" tIns="45700" rIns="91425" bIns="45700" anchor="t" anchorCtr="0">
            <a:noAutofit/>
          </a:bodyPr>
          <a:lstStyle/>
          <a:p>
            <a:pPr marL="342900" marR="0" lvl="0" indent="-342900" algn="r" rtl="1">
              <a:spcBef>
                <a:spcPts val="560"/>
              </a:spcBef>
              <a:spcAft>
                <a:spcPts val="0"/>
              </a:spcAft>
              <a:buClr>
                <a:schemeClr val="dk1"/>
              </a:buClr>
              <a:buSzPct val="107692"/>
              <a:buFont typeface="Courier New"/>
              <a:buChar char="o"/>
            </a:pPr>
            <a:r>
              <a:rPr lang="x-none" sz="2600" b="0" i="0" u="none" strike="noStrike" cap="none">
                <a:solidFill>
                  <a:schemeClr val="dk1"/>
                </a:solidFill>
                <a:latin typeface="Calibri"/>
                <a:ea typeface="Calibri"/>
                <a:cs typeface="Calibri"/>
                <a:sym typeface="Calibri"/>
              </a:rPr>
              <a:t>עוטפים גליל ברזל בנייר. האם הנייר יישרף באש?</a:t>
            </a:r>
          </a:p>
          <a:p>
            <a:pPr marL="342900" marR="0" lvl="0" indent="-342900" algn="r" rtl="1">
              <a:spcBef>
                <a:spcPts val="560"/>
              </a:spcBef>
              <a:spcAft>
                <a:spcPts val="0"/>
              </a:spcAft>
              <a:buClr>
                <a:schemeClr val="dk1"/>
              </a:buClr>
              <a:buSzPct val="107692"/>
              <a:buFont typeface="Courier New"/>
              <a:buChar char="o"/>
            </a:pPr>
            <a:r>
              <a:rPr lang="x-none" sz="2600" b="0" i="0" u="none" strike="noStrike" cap="none">
                <a:solidFill>
                  <a:srgbClr val="FF0000"/>
                </a:solidFill>
                <a:latin typeface="Calibri"/>
                <a:ea typeface="Calibri"/>
                <a:cs typeface="Calibri"/>
                <a:sym typeface="Calibri"/>
              </a:rPr>
              <a:t>תשובה: הנייר לא יישרף מכיוון שהברזל מוליך את החום מהנייר ולכן הטמפרטורה של הנייר לא עולה ולכן הנייר לא נשרף.</a:t>
            </a:r>
          </a:p>
          <a:p>
            <a:pPr marL="342900" marR="0" lvl="0" indent="-342900" algn="r" rtl="1">
              <a:spcBef>
                <a:spcPts val="560"/>
              </a:spcBef>
              <a:spcAft>
                <a:spcPts val="0"/>
              </a:spcAft>
              <a:buClr>
                <a:schemeClr val="dk1"/>
              </a:buClr>
              <a:buSzPct val="107692"/>
              <a:buFont typeface="Courier New"/>
              <a:buChar char="o"/>
            </a:pPr>
            <a:r>
              <a:rPr lang="x-none" sz="2600" b="0" i="0" u="none" strike="noStrike" cap="none">
                <a:solidFill>
                  <a:schemeClr val="dk1"/>
                </a:solidFill>
                <a:latin typeface="Calibri"/>
                <a:ea typeface="Calibri"/>
                <a:cs typeface="Calibri"/>
                <a:sym typeface="Calibri"/>
              </a:rPr>
              <a:t>דורכים עם רגלים יחפות, האחת על מגש מתכת והשנייה על בד. מי מהשניים יותר יותר קר?  ( שניהם באותה טמפרטורה).</a:t>
            </a:r>
          </a:p>
          <a:p>
            <a:pPr marL="342900" marR="0" lvl="0" indent="-342900" algn="r" rtl="1">
              <a:spcBef>
                <a:spcPts val="560"/>
              </a:spcBef>
              <a:spcAft>
                <a:spcPts val="0"/>
              </a:spcAft>
              <a:buClr>
                <a:schemeClr val="dk1"/>
              </a:buClr>
              <a:buSzPct val="107692"/>
              <a:buFont typeface="Courier New"/>
              <a:buChar char="o"/>
            </a:pPr>
            <a:r>
              <a:rPr lang="x-none" sz="2600" b="0" i="0" u="none" strike="noStrike" cap="none">
                <a:solidFill>
                  <a:srgbClr val="FF0000"/>
                </a:solidFill>
                <a:latin typeface="Calibri"/>
                <a:ea typeface="Calibri"/>
                <a:cs typeface="Calibri"/>
                <a:sym typeface="Calibri"/>
              </a:rPr>
              <a:t>תשובה: הברזל מוליך יותר טוב את החום לכן הרגל שעליו מאבדת חום יותר מהר לכן יש תחושה שה ברזל יותר קר.</a:t>
            </a:r>
          </a:p>
          <a:p>
            <a:pPr marL="342900" marR="0" lvl="0" indent="-342900" algn="r" rtl="1">
              <a:spcBef>
                <a:spcPts val="560"/>
              </a:spcBef>
              <a:spcAft>
                <a:spcPts val="0"/>
              </a:spcAft>
              <a:buClr>
                <a:schemeClr val="dk1"/>
              </a:buClr>
              <a:buSzPct val="107692"/>
              <a:buFont typeface="Courier New"/>
              <a:buChar char="o"/>
            </a:pPr>
            <a:r>
              <a:rPr lang="x-none" sz="2600" b="0" i="0" u="none" strike="noStrike" cap="none">
                <a:solidFill>
                  <a:schemeClr val="dk1"/>
                </a:solidFill>
                <a:latin typeface="Calibri"/>
                <a:ea typeface="Calibri"/>
                <a:cs typeface="Calibri"/>
                <a:sym typeface="Calibri"/>
              </a:rPr>
              <a:t>מדוע חיות חופרות מערה בתוך השלג בכדי להתגונן מהקור?</a:t>
            </a:r>
          </a:p>
          <a:p>
            <a:pPr marL="0" marR="0" lvl="0" indent="0" algn="r" rtl="1">
              <a:spcBef>
                <a:spcPts val="560"/>
              </a:spcBef>
              <a:spcAft>
                <a:spcPts val="0"/>
              </a:spcAft>
              <a:buClr>
                <a:schemeClr val="dk1"/>
              </a:buClr>
              <a:buSzPct val="25000"/>
              <a:buFont typeface="Calibri"/>
              <a:buNone/>
            </a:pPr>
            <a:r>
              <a:rPr lang="x-none" sz="2600" b="0" i="0" u="none" strike="noStrike" cap="none">
                <a:solidFill>
                  <a:srgbClr val="FF0000"/>
                </a:solidFill>
                <a:latin typeface="Calibri"/>
                <a:ea typeface="Calibri"/>
                <a:cs typeface="Calibri"/>
                <a:sym typeface="Calibri"/>
              </a:rPr>
              <a:t>תשובה: השלג מכיל חללי אוויר שמבודד ומונע התקררות החיות.</a:t>
            </a:r>
          </a:p>
          <a:p>
            <a:pPr marL="274320" marR="0" lvl="0" indent="-27432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74">
                                            <p:txEl>
                                              <p:pRg st="7" end="7"/>
                                            </p:txEl>
                                          </p:spTgt>
                                        </p:tgtEl>
                                        <p:attrNameLst>
                                          <p:attrName>style.visibility</p:attrName>
                                        </p:attrNameLst>
                                      </p:cBhvr>
                                      <p:to>
                                        <p:strVal val="visible"/>
                                      </p:to>
                                    </p:set>
                                    <p:anim calcmode="lin" valueType="num">
                                      <p:cBhvr additive="base">
                                        <p:cTn id="42" dur="500"/>
                                        <p:tgtEl>
                                          <p:spTgt spid="274">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המשך מוליכות</a:t>
            </a:r>
          </a:p>
        </p:txBody>
      </p:sp>
      <p:sp>
        <p:nvSpPr>
          <p:cNvPr id="280" name="Shape 280"/>
          <p:cNvSpPr txBox="1">
            <a:spLocks noGrp="1"/>
          </p:cNvSpPr>
          <p:nvPr>
            <p:ph type="body" idx="1"/>
          </p:nvPr>
        </p:nvSpPr>
        <p:spPr>
          <a:xfrm>
            <a:off x="323850" y="5492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הרתחת מים בכוס מנייר.</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ממלאים כוס מנייר במעט מים ומרתיחים את המים בעזרת נר. מדוע הדבר אפשרי?</a:t>
            </a:r>
          </a:p>
          <a:p>
            <a:pPr marL="342900" marR="0" lvl="0" indent="-342900" algn="r" rtl="1">
              <a:spcBef>
                <a:spcPts val="640"/>
              </a:spcBef>
              <a:buClr>
                <a:schemeClr val="dk1"/>
              </a:buClr>
              <a:buSzPct val="70370"/>
              <a:buFont typeface="Arial"/>
              <a:buChar char="●"/>
            </a:pPr>
            <a:r>
              <a:rPr lang="x-none" sz="2700" b="0" i="0" u="none" strike="noStrike" cap="none">
                <a:solidFill>
                  <a:srgbClr val="FF0000"/>
                </a:solidFill>
                <a:latin typeface="Calibri"/>
                <a:ea typeface="Calibri"/>
                <a:cs typeface="Calibri"/>
                <a:sym typeface="Calibri"/>
              </a:rPr>
              <a:t>תשובה: החום עובר אל המים וכך הכוס לא מגיע לטמפרטורה הדרושה בכדי שתישרף.</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ניסוי להמחשת הולכה של חומרים שונים</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מחברים למוטות שעשויים מחומרים שונים פלסטלינה , ומחממים את הקצה השני של המוטות בעזרת להבת גז . בודקים איזה גוש פלסטלינה מתחמם יותר מהר ונופל  קודם.</a:t>
            </a:r>
            <a:br>
              <a:rPr lang="x-none" sz="2700" b="0" i="0" u="none" strike="noStrike" cap="none">
                <a:solidFill>
                  <a:schemeClr val="dk1"/>
                </a:solidFill>
                <a:latin typeface="Calibri"/>
                <a:ea typeface="Calibri"/>
                <a:cs typeface="Calibri"/>
                <a:sym typeface="Calibri"/>
              </a:rPr>
            </a:br>
            <a:r>
              <a:rPr lang="x-none" sz="2700" b="0" i="0" u="sng" strike="noStrike" cap="none">
                <a:solidFill>
                  <a:schemeClr val="hlink"/>
                </a:solidFill>
                <a:latin typeface="Calibri"/>
                <a:ea typeface="Calibri"/>
                <a:cs typeface="Calibri"/>
                <a:sym typeface="Calibri"/>
                <a:hlinkClick r:id="rId3"/>
              </a:rPr>
              <a:t>סרטון הדגמה</a:t>
            </a:r>
            <a:r>
              <a:rPr lang="x-none" sz="2700" b="0" i="0" u="sng" strike="noStrike" cap="none">
                <a:solidFill>
                  <a:schemeClr val="hlink"/>
                </a:solidFill>
                <a:latin typeface="Calibri"/>
                <a:ea typeface="Calibri"/>
                <a:cs typeface="Calibri"/>
                <a:sym typeface="Calibri"/>
                <a:hlinkClick r:id="rId3"/>
              </a:rPr>
              <a:t/>
            </a:r>
            <a:br>
              <a:rPr lang="x-none" sz="2700" b="0" i="0" u="sng" strike="noStrike" cap="none">
                <a:solidFill>
                  <a:schemeClr val="hlink"/>
                </a:solidFill>
                <a:latin typeface="Calibri"/>
                <a:ea typeface="Calibri"/>
                <a:cs typeface="Calibri"/>
                <a:sym typeface="Calibri"/>
                <a:hlinkClick r:id="rId3"/>
              </a:rPr>
            </a:br>
            <a:endParaRPr lang="x-none" sz="2700" b="0" i="0" u="sng" strike="noStrike" cap="none">
              <a:solidFill>
                <a:schemeClr val="hlink"/>
              </a:solidFill>
              <a:latin typeface="Calibri"/>
              <a:ea typeface="Calibri"/>
              <a:cs typeface="Calibri"/>
              <a:sym typeface="Calibri"/>
              <a:hlinkClick r:id="rId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 calcmode="lin" valueType="num">
                                      <p:cBhvr additive="base">
                                        <p:cTn id="7" dur="500"/>
                                        <p:tgtEl>
                                          <p:spTgt spid="28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0">
                                            <p:txEl>
                                              <p:pRg st="1" end="1"/>
                                            </p:txEl>
                                          </p:spTgt>
                                        </p:tgtEl>
                                        <p:attrNameLst>
                                          <p:attrName>style.visibility</p:attrName>
                                        </p:attrNameLst>
                                      </p:cBhvr>
                                      <p:to>
                                        <p:strVal val="visible"/>
                                      </p:to>
                                    </p:set>
                                    <p:anim calcmode="lin" valueType="num">
                                      <p:cBhvr additive="base">
                                        <p:cTn id="12" dur="500"/>
                                        <p:tgtEl>
                                          <p:spTgt spid="28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0">
                                            <p:txEl>
                                              <p:pRg st="2" end="2"/>
                                            </p:txEl>
                                          </p:spTgt>
                                        </p:tgtEl>
                                        <p:attrNameLst>
                                          <p:attrName>style.visibility</p:attrName>
                                        </p:attrNameLst>
                                      </p:cBhvr>
                                      <p:to>
                                        <p:strVal val="visible"/>
                                      </p:to>
                                    </p:set>
                                    <p:anim calcmode="lin" valueType="num">
                                      <p:cBhvr additive="base">
                                        <p:cTn id="17" dur="500"/>
                                        <p:tgtEl>
                                          <p:spTgt spid="28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r" rtl="1">
              <a:spcBef>
                <a:spcPts val="1920"/>
              </a:spcBef>
              <a:buClr>
                <a:schemeClr val="dk1"/>
              </a:buClr>
              <a:buSzPct val="25000"/>
              <a:buFont typeface="Calibri"/>
              <a:buNone/>
            </a:pPr>
            <a:r>
              <a:rPr lang="x-none" sz="9600" b="0" i="0" u="none" strike="noStrike" cap="none">
                <a:solidFill>
                  <a:schemeClr val="dk1"/>
                </a:solidFill>
                <a:latin typeface="Calibri"/>
                <a:ea typeface="Calibri"/>
                <a:cs typeface="Calibri"/>
                <a:sym typeface="Calibri"/>
              </a:rPr>
              <a:t>אנרגיה</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3873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rPr>
              <a:t>חימום ע"י הסעה</a:t>
            </a:r>
          </a:p>
        </p:txBody>
      </p:sp>
      <p:sp>
        <p:nvSpPr>
          <p:cNvPr id="286" name="Shape 286"/>
          <p:cNvSpPr txBox="1">
            <a:spLocks noGrp="1"/>
          </p:cNvSpPr>
          <p:nvPr>
            <p:ph type="body" idx="1"/>
          </p:nvPr>
        </p:nvSpPr>
        <p:spPr>
          <a:xfrm>
            <a:off x="250825" y="476250"/>
            <a:ext cx="8893175" cy="6840537"/>
          </a:xfrm>
          <a:prstGeom prst="rect">
            <a:avLst/>
          </a:prstGeom>
          <a:noFill/>
          <a:ln>
            <a:noFill/>
          </a:ln>
        </p:spPr>
        <p:txBody>
          <a:bodyPr lIns="91425" tIns="45700" rIns="91425" bIns="45700" anchor="t" anchorCtr="0">
            <a:noAutofit/>
          </a:bodyPr>
          <a:lstStyle/>
          <a:p>
            <a:pPr marL="273050" marR="0" lvl="0" indent="-27305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חימום ע"י הסעה מתרחש כאשר מחממים אוויר או נוזל, ומולקולות החמות יותר עולות למעלה וכך נוצרת תופעת ההסעה.</a:t>
            </a:r>
            <a:r>
              <a:rPr lang="x-none" sz="2800" b="0" i="0" u="sng" strike="noStrike" cap="none">
                <a:solidFill>
                  <a:schemeClr val="hlink"/>
                </a:solidFill>
                <a:latin typeface="Calibri"/>
                <a:ea typeface="Calibri"/>
                <a:cs typeface="Calibri"/>
                <a:sym typeface="Calibri"/>
                <a:hlinkClick r:id="rId3"/>
              </a:rPr>
              <a:t>סרטון הדגמה</a:t>
            </a:r>
          </a:p>
          <a:p>
            <a:pPr marL="273050" marR="0" lvl="0" indent="-273050" algn="r" rtl="1">
              <a:spcBef>
                <a:spcPts val="560"/>
              </a:spcBef>
              <a:buClr>
                <a:schemeClr val="dk1"/>
              </a:buClr>
              <a:buSzPct val="60714"/>
              <a:buFont typeface="Arial"/>
              <a:buChar char="●"/>
            </a:pPr>
            <a:r>
              <a:rPr lang="x-none" sz="2800" b="0" i="0" u="sng" strike="noStrike" cap="none">
                <a:solidFill>
                  <a:schemeClr val="dk1"/>
                </a:solidFill>
                <a:latin typeface="Calibri"/>
                <a:ea typeface="Calibri"/>
                <a:cs typeface="Calibri"/>
                <a:sym typeface="Calibri"/>
              </a:rPr>
              <a:t>הדגמה א':</a:t>
            </a:r>
          </a:p>
          <a:p>
            <a:pPr marL="273050" marR="0" lvl="0" indent="-27305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שמים ספירלה מבריסטל מעל גזיה דבר שיוצר תנועה סיבובית עקב הסעה של האוויר. בדרך זו גם החסידות מתקדמות . הן עולות למעלה בעזרת האוויר החם ואז גולשות לכיוון היעד.</a:t>
            </a:r>
          </a:p>
          <a:p>
            <a:pPr marL="273050" marR="0" lvl="0" indent="-273050" algn="r" rtl="1">
              <a:spcBef>
                <a:spcPts val="560"/>
              </a:spcBef>
              <a:buClr>
                <a:schemeClr val="dk1"/>
              </a:buClr>
              <a:buSzPct val="60714"/>
              <a:buFont typeface="Arial"/>
              <a:buChar char="●"/>
            </a:pPr>
            <a:r>
              <a:rPr lang="x-none" sz="2800" b="0" i="0" u="sng" strike="noStrike" cap="none">
                <a:solidFill>
                  <a:schemeClr val="dk1"/>
                </a:solidFill>
                <a:latin typeface="Calibri"/>
                <a:ea typeface="Calibri"/>
                <a:cs typeface="Calibri"/>
                <a:sym typeface="Calibri"/>
              </a:rPr>
              <a:t>הדגמה ב':</a:t>
            </a:r>
          </a:p>
          <a:p>
            <a:pPr marL="273050" marR="0" lvl="0" indent="-27305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מחממים מבחנה עם מים בחלקה עליון. המים רותחים מבלי שהחלק התחתון יתחמם יתר על המידה.</a:t>
            </a:r>
          </a:p>
          <a:p>
            <a:pPr marL="273050" marR="0" lvl="0" indent="-273050" algn="r" rtl="1">
              <a:spcBef>
                <a:spcPts val="560"/>
              </a:spcBef>
              <a:buClr>
                <a:schemeClr val="dk1"/>
              </a:buClr>
              <a:buSzPct val="60714"/>
              <a:buFont typeface="Arial"/>
              <a:buChar char="●"/>
            </a:pPr>
            <a:r>
              <a:rPr lang="x-none" sz="2800" b="0" i="0" u="none" strike="noStrike" cap="none">
                <a:solidFill>
                  <a:srgbClr val="FF0000"/>
                </a:solidFill>
                <a:latin typeface="Calibri"/>
                <a:ea typeface="Calibri"/>
                <a:cs typeface="Calibri"/>
                <a:sym typeface="Calibri"/>
              </a:rPr>
              <a:t>הסבר: המים והזכוכית הם בעלי מוליכות חום גרועה לכן החום מתפשט כלפי מטה בקצב איטי. ואילו הסעת מתרחשת בקצב מהיר במים ,אולם  רק כלפי מעלה. לכן החלק התחתון לא מתחמם יתר על המידה.</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323850" y="0"/>
            <a:ext cx="8229600" cy="7532687"/>
          </a:xfrm>
          <a:prstGeom prst="rect">
            <a:avLst/>
          </a:prstGeom>
          <a:noFill/>
          <a:ln>
            <a:noFill/>
          </a:ln>
        </p:spPr>
        <p:txBody>
          <a:bodyPr lIns="91425" tIns="45700" rIns="91425" bIns="45700" anchor="t" anchorCtr="0">
            <a:noAutofit/>
          </a:bodyPr>
          <a:lstStyle/>
          <a:p>
            <a:pPr marL="274320" marR="0" lvl="0" indent="-274320" algn="r" rtl="1">
              <a:spcBef>
                <a:spcPts val="640"/>
              </a:spcBef>
              <a:spcAft>
                <a:spcPts val="0"/>
              </a:spcAft>
              <a:buClr>
                <a:schemeClr val="dk1"/>
              </a:buClr>
              <a:buSzPct val="70370"/>
              <a:buFont typeface="Arial"/>
              <a:buChar char="●"/>
            </a:pPr>
            <a:r>
              <a:rPr lang="x-none" sz="2700" b="0" i="0" u="sng" strike="noStrike" cap="none">
                <a:solidFill>
                  <a:schemeClr val="dk1"/>
                </a:solidFill>
                <a:latin typeface="Calibri"/>
                <a:ea typeface="Calibri"/>
                <a:cs typeface="Calibri"/>
                <a:sym typeface="Calibri"/>
              </a:rPr>
              <a:t>הדגמה  ג':  </a:t>
            </a:r>
            <a:r>
              <a:rPr lang="x-none" sz="2700" b="0" i="0" u="none" strike="noStrike" cap="none">
                <a:solidFill>
                  <a:schemeClr val="dk1"/>
                </a:solidFill>
                <a:latin typeface="Calibri"/>
                <a:ea typeface="Calibri"/>
                <a:cs typeface="Calibri"/>
                <a:sym typeface="Calibri"/>
              </a:rPr>
              <a:t> שמים תמיסת מלח מאד מרוכזת בתחתית המבחנה. ולאחר מכן מוזגים בעדינות – על שפת המבחנה- מים מזוקקים. נוצרת שכבת מים מלוחים ומעליה מים ללא מלח. נחמם את המבחנה בתחתית, והחלק העליון לא יתחממם יתר על המידה.</a:t>
            </a:r>
          </a:p>
          <a:p>
            <a:pPr marL="274320" marR="0" lvl="0" indent="-274320" algn="r" rtl="1">
              <a:spcBef>
                <a:spcPts val="640"/>
              </a:spcBef>
              <a:spcAft>
                <a:spcPts val="0"/>
              </a:spcAft>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הסבר:המים המלוחים הם בעלי משקל סגולי גבוה יותר ממים מזוקקים. כאשר מחממים אותם הם עולים למעלה עקב הסעת חום , אולם גם במצב זה הם עדיין במשקל סגולי יותר גבוה ממים מזוקקים קרים, ולכן בהגיעם אל שכבת המים המזוקקים הם יפסיקו לעלות, יתקררו וירדו למטה, וחוזר חלילה. תהליך זה משמש לאגירת אנרגיית השמש ביום לשם ניצולה בלילה . שכבת המים המתוקים מבודדים את השכבה החמה ומאפשרים אגירת חום.</a:t>
            </a:r>
          </a:p>
          <a:p>
            <a:pPr marL="274320" marR="0" lvl="0" indent="-274320" algn="r" rtl="1">
              <a:spcBef>
                <a:spcPts val="640"/>
              </a:spcBef>
              <a:spcAft>
                <a:spcPts val="0"/>
              </a:spcAft>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חוזרים על הניסוי,כאשר בשלב ראשון מכניסים קלי למי המלוחים וחוזרים שוב על כל שלבי הניסוי כפי שתואר לעיל.</a:t>
            </a:r>
          </a:p>
          <a:p>
            <a:pPr marL="274320" marR="0" lvl="0" indent="-274320" algn="r" rtl="1">
              <a:spcBef>
                <a:spcPts val="640"/>
              </a:spcBef>
              <a:spcAft>
                <a:spcPts val="0"/>
              </a:spcAft>
              <a:buClr>
                <a:schemeClr val="dk1"/>
              </a:buClr>
              <a:buSzPct val="70370"/>
              <a:buFont typeface="Arial"/>
              <a:buChar char="●"/>
            </a:pPr>
            <a:r>
              <a:rPr lang="x-none" sz="2700" b="0" i="0" u="sng" strike="noStrike" cap="none">
                <a:solidFill>
                  <a:schemeClr val="dk1"/>
                </a:solidFill>
                <a:latin typeface="Calibri"/>
                <a:ea typeface="Calibri"/>
                <a:cs typeface="Calibri"/>
                <a:sym typeface="Calibri"/>
              </a:rPr>
              <a:t>הדגמה ד:  </a:t>
            </a:r>
            <a:r>
              <a:rPr lang="x-none" sz="2700" b="0" i="0" u="none" strike="noStrike" cap="none">
                <a:solidFill>
                  <a:schemeClr val="dk1"/>
                </a:solidFill>
                <a:latin typeface="Calibri"/>
                <a:ea typeface="Calibri"/>
                <a:cs typeface="Calibri"/>
                <a:sym typeface="Calibri"/>
              </a:rPr>
              <a:t>שמים קלי סגול בתוך מבחנה בצורת ריבוע ומחממים את תחתית המבחנה ורואים שהקלי המומס עולה עקב הסעה.</a:t>
            </a:r>
            <a:r>
              <a:rPr lang="x-none" sz="2700" b="0" i="0" u="sng" strike="noStrike" cap="none">
                <a:solidFill>
                  <a:schemeClr val="hlink"/>
                </a:solidFill>
                <a:latin typeface="Calibri"/>
                <a:ea typeface="Calibri"/>
                <a:cs typeface="Calibri"/>
                <a:sym typeface="Calibri"/>
                <a:hlinkClick r:id="rId3"/>
              </a:rPr>
              <a:t>סרטון הדגמה</a:t>
            </a:r>
            <a:r>
              <a:rPr lang="x-none" sz="2700" b="0" i="0" u="none" strike="noStrike" cap="none">
                <a:solidFill>
                  <a:schemeClr val="dk1"/>
                </a:solidFill>
                <a:latin typeface="Calibri"/>
                <a:ea typeface="Calibri"/>
                <a:cs typeface="Calibri"/>
                <a:sym typeface="Calibri"/>
              </a:rPr>
              <a:t> </a:t>
            </a:r>
          </a:p>
          <a:p>
            <a:pPr marL="274320" marR="0" lvl="0" indent="-27432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ההבדלים שבין הולכת חום והסעת חום</a:t>
            </a:r>
          </a:p>
        </p:txBody>
      </p:sp>
      <p:sp>
        <p:nvSpPr>
          <p:cNvPr id="297" name="Shape 297"/>
          <p:cNvSpPr txBox="1">
            <a:spLocks noGrp="1"/>
          </p:cNvSpPr>
          <p:nvPr>
            <p:ph type="body" idx="1"/>
          </p:nvPr>
        </p:nvSpPr>
        <p:spPr>
          <a:xfrm>
            <a:off x="179388" y="1600200"/>
            <a:ext cx="8507411"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בהולכה החום עובר בין שני גופים שוני טמפרטורה בכל מצבי הצבירה.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בהסעה יש העברת חום רק בנוזלים וגזים.</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בהולכה החום עובר בכל הכיוונים, ואילו בהסעה החום עולה למעלה.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מקרבים יד לנר- פעם אחד  מהצד , ופעם שנייה מלמעלה. מדוע חשים כוויה רק מלמעלה?</a:t>
            </a:r>
          </a:p>
          <a:p>
            <a:pPr marL="342900" marR="0" lvl="0" indent="-342900" algn="r" rtl="1">
              <a:spcBef>
                <a:spcPts val="640"/>
              </a:spcBef>
              <a:buClr>
                <a:schemeClr val="dk1"/>
              </a:buClr>
              <a:buSzPct val="70370"/>
              <a:buFont typeface="Arial"/>
              <a:buChar char="●"/>
            </a:pPr>
            <a:r>
              <a:rPr lang="x-none" sz="2700" b="0" i="0" u="none" strike="noStrike" cap="none">
                <a:solidFill>
                  <a:srgbClr val="FF0000"/>
                </a:solidFill>
                <a:latin typeface="Calibri"/>
                <a:ea typeface="Calibri"/>
                <a:cs typeface="Calibri"/>
                <a:sym typeface="Calibri"/>
              </a:rPr>
              <a:t>הסבר: החום עובר הצידה רק בשיטת ההולכה וידוע שהאוויר מבודד. כלפי מעלה החום עובר בדרך ההסעה וידוע שהאוויר מסיע את החום היטב</a:t>
            </a:r>
          </a:p>
          <a:p>
            <a:pPr marL="342900" marR="0" lvl="0" indent="-342900" algn="r" rtl="1">
              <a:spcBef>
                <a:spcPts val="640"/>
              </a:spcBef>
              <a:buClr>
                <a:schemeClr val="dk1"/>
              </a:buClr>
              <a:buSzPct val="25000"/>
              <a:buFont typeface="Calibri"/>
              <a:buNone/>
            </a:pPr>
            <a:r>
              <a:rPr lang="x-none" sz="2700" b="0" i="0" u="none" strike="noStrike" cap="none">
                <a:solidFill>
                  <a:srgbClr val="FF0000"/>
                </a:solidFill>
                <a:latin typeface="Calibri"/>
                <a:ea typeface="Calibri"/>
                <a:cs typeface="Calibri"/>
                <a:sym typeface="Calibri"/>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23850"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חימום בעזרת קרינה</a:t>
            </a:r>
          </a:p>
        </p:txBody>
      </p:sp>
      <p:sp>
        <p:nvSpPr>
          <p:cNvPr id="303" name="Shape 303"/>
          <p:cNvSpPr txBox="1">
            <a:spLocks noGrp="1"/>
          </p:cNvSpPr>
          <p:nvPr>
            <p:ph type="body" idx="1"/>
          </p:nvPr>
        </p:nvSpPr>
        <p:spPr>
          <a:xfrm>
            <a:off x="282575" y="620712"/>
            <a:ext cx="857885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דרך נוספת להעביר אנרגיית חום ההוא ע"י קרינה.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מי שנכנס לחנות לנברשות (מנורות מעוצבות לבית)</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חש את קרינת החום של הנברשות. גם תנור החימום שמחמם את הבית פועל על ידי קרינה שמפיצה חום לבית.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בכדי שהקרינה תעביר חום אין צורך בחומר מתווך</a:t>
            </a:r>
            <a:br>
              <a:rPr lang="x-none" sz="2700" b="0" i="0" u="none" strike="noStrike" cap="none">
                <a:solidFill>
                  <a:schemeClr val="dk1"/>
                </a:solidFill>
                <a:latin typeface="Calibri"/>
                <a:ea typeface="Calibri"/>
                <a:cs typeface="Calibri"/>
                <a:sym typeface="Calibri"/>
              </a:rPr>
            </a:br>
            <a:r>
              <a:rPr lang="x-none" sz="2700" b="0" i="0" u="sng" strike="noStrike" cap="none">
                <a:solidFill>
                  <a:schemeClr val="hlink"/>
                </a:solidFill>
                <a:latin typeface="Calibri"/>
                <a:ea typeface="Calibri"/>
                <a:cs typeface="Calibri"/>
                <a:sym typeface="Calibri"/>
                <a:hlinkClick r:id="rId3"/>
              </a:rPr>
              <a:t>סרטון הדגמה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ככל שהקרינה יותר חזקה ובטמפ' יותר גבוהה         ( אפס מעלות צלזיוס שווה 273 מעלות קלויין),  כך צבע הקרינה יותר בהיר  </a:t>
            </a:r>
            <a:r>
              <a:rPr lang="x-none" sz="2700" b="0" i="0" u="sng" strike="noStrike" cap="none">
                <a:solidFill>
                  <a:schemeClr val="hlink"/>
                </a:solidFill>
                <a:latin typeface="Calibri"/>
                <a:ea typeface="Calibri"/>
                <a:cs typeface="Calibri"/>
                <a:sym typeface="Calibri"/>
                <a:hlinkClick r:id="rId4"/>
              </a:rPr>
              <a:t>סרטון הדגמה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גם הקרבה למקור הקרינה משפיעה על החימום כפי שנראה בניסוי העמוד הבא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תיאור כללי של הניסוי</a:t>
            </a:r>
          </a:p>
        </p:txBody>
      </p:sp>
      <p:sp>
        <p:nvSpPr>
          <p:cNvPr id="309" name="Shape 30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מקרינים אור על פלטת מתכת שחורה במרחקים שונים של מקור האור מהפלטה, ומודדים את השינוי בטמפרטורה של הפלטה כפונקציה של המרחק של מקור האור.</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מה המסקנה מהניסוי?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תשובה: </a:t>
            </a:r>
            <a:r>
              <a:rPr lang="x-none" sz="3200" b="0" i="0" u="none" strike="noStrike" cap="none">
                <a:solidFill>
                  <a:srgbClr val="FF0000"/>
                </a:solidFill>
                <a:latin typeface="Calibri"/>
                <a:ea typeface="Calibri"/>
                <a:cs typeface="Calibri"/>
                <a:sym typeface="Calibri"/>
              </a:rPr>
              <a:t>ככל שמתקרבים, כך יותר חם.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שאלה: מדוע המתכת צבועה בשחור?</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
        <p:nvSpPr>
          <p:cNvPr id="310" name="Shape 310"/>
          <p:cNvSpPr/>
          <p:nvPr/>
        </p:nvSpPr>
        <p:spPr>
          <a:xfrm>
            <a:off x="755650" y="5589587"/>
            <a:ext cx="4321174" cy="719136"/>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11" name="Shape 311"/>
          <p:cNvSpPr txBox="1"/>
          <p:nvPr/>
        </p:nvSpPr>
        <p:spPr>
          <a:xfrm>
            <a:off x="1908175" y="5805487"/>
            <a:ext cx="2663824" cy="369886"/>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לוחית מתכת שחורה</a:t>
            </a:r>
          </a:p>
        </p:txBody>
      </p:sp>
      <p:pic>
        <p:nvPicPr>
          <p:cNvPr id="312" name="Shape 312"/>
          <p:cNvPicPr preferRelativeResize="0"/>
          <p:nvPr/>
        </p:nvPicPr>
        <p:blipFill>
          <a:blip r:embed="rId3">
            <a:alphaModFix/>
          </a:blip>
          <a:stretch>
            <a:fillRect/>
          </a:stretch>
        </p:blipFill>
        <p:spPr>
          <a:xfrm>
            <a:off x="5097462" y="5641975"/>
            <a:ext cx="2714624" cy="657224"/>
          </a:xfrm>
          <a:prstGeom prst="rect">
            <a:avLst/>
          </a:prstGeom>
          <a:noFill/>
          <a:ln>
            <a:noFill/>
          </a:ln>
        </p:spPr>
      </p:pic>
      <p:pic>
        <p:nvPicPr>
          <p:cNvPr id="313" name="Shape 313"/>
          <p:cNvPicPr preferRelativeResize="0"/>
          <p:nvPr/>
        </p:nvPicPr>
        <p:blipFill>
          <a:blip r:embed="rId4">
            <a:alphaModFix/>
          </a:blip>
          <a:stretch>
            <a:fillRect/>
          </a:stretch>
        </p:blipFill>
        <p:spPr>
          <a:xfrm>
            <a:off x="100013" y="1700213"/>
            <a:ext cx="630236" cy="4613274"/>
          </a:xfrm>
          <a:prstGeom prst="rect">
            <a:avLst/>
          </a:prstGeom>
          <a:noFill/>
          <a:ln>
            <a:noFill/>
          </a:ln>
        </p:spPr>
      </p:pic>
      <p:sp>
        <p:nvSpPr>
          <p:cNvPr id="314" name="Shape 314"/>
          <p:cNvSpPr/>
          <p:nvPr/>
        </p:nvSpPr>
        <p:spPr>
          <a:xfrm>
            <a:off x="1116012" y="3284537"/>
            <a:ext cx="1079499" cy="862011"/>
          </a:xfrm>
          <a:prstGeom prst="star5">
            <a:avLst>
              <a:gd name="adj" fmla="val 19098"/>
              <a:gd name="hf" fmla="val 105146"/>
              <a:gd name="vf" fmla="val 110557"/>
            </a:avLst>
          </a:prstGeom>
          <a:solidFill>
            <a:srgbClr val="FFFF00"/>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315" name="Shape 315"/>
          <p:cNvCxnSpPr/>
          <p:nvPr/>
        </p:nvCxnSpPr>
        <p:spPr>
          <a:xfrm>
            <a:off x="1331912" y="4292600"/>
            <a:ext cx="0" cy="1152525"/>
          </a:xfrm>
          <a:prstGeom prst="straightConnector1">
            <a:avLst/>
          </a:prstGeom>
          <a:noFill/>
          <a:ln w="9525" cap="flat" cmpd="sng">
            <a:solidFill>
              <a:srgbClr val="BE4B48"/>
            </a:solidFill>
            <a:prstDash val="solid"/>
            <a:round/>
            <a:headEnd type="none" w="med" len="med"/>
            <a:tailEnd type="stealth" w="lg" len="lg"/>
          </a:ln>
        </p:spPr>
      </p:cxnSp>
      <p:cxnSp>
        <p:nvCxnSpPr>
          <p:cNvPr id="316" name="Shape 316"/>
          <p:cNvCxnSpPr/>
          <p:nvPr/>
        </p:nvCxnSpPr>
        <p:spPr>
          <a:xfrm>
            <a:off x="1473200" y="4260850"/>
            <a:ext cx="0" cy="1184275"/>
          </a:xfrm>
          <a:prstGeom prst="straightConnector1">
            <a:avLst/>
          </a:prstGeom>
          <a:noFill/>
          <a:ln w="9525" cap="flat" cmpd="sng">
            <a:solidFill>
              <a:srgbClr val="BE4B48"/>
            </a:solidFill>
            <a:prstDash val="solid"/>
            <a:round/>
            <a:headEnd type="none" w="med" len="med"/>
            <a:tailEnd type="stealth" w="lg" len="lg"/>
          </a:ln>
        </p:spPr>
      </p:cxnSp>
      <p:cxnSp>
        <p:nvCxnSpPr>
          <p:cNvPr id="317" name="Shape 317"/>
          <p:cNvCxnSpPr/>
          <p:nvPr/>
        </p:nvCxnSpPr>
        <p:spPr>
          <a:xfrm>
            <a:off x="1666875" y="4260850"/>
            <a:ext cx="0" cy="1152525"/>
          </a:xfrm>
          <a:prstGeom prst="straightConnector1">
            <a:avLst/>
          </a:prstGeom>
          <a:noFill/>
          <a:ln w="9525" cap="flat" cmpd="sng">
            <a:solidFill>
              <a:srgbClr val="BE4B48"/>
            </a:solidFill>
            <a:prstDash val="solid"/>
            <a:round/>
            <a:headEnd type="none" w="med" len="med"/>
            <a:tailEnd type="stealth" w="lg" len="lg"/>
          </a:ln>
        </p:spPr>
      </p:cxnSp>
      <p:cxnSp>
        <p:nvCxnSpPr>
          <p:cNvPr id="318" name="Shape 318"/>
          <p:cNvCxnSpPr/>
          <p:nvPr/>
        </p:nvCxnSpPr>
        <p:spPr>
          <a:xfrm>
            <a:off x="1792288" y="4337050"/>
            <a:ext cx="0" cy="1063624"/>
          </a:xfrm>
          <a:prstGeom prst="straightConnector1">
            <a:avLst/>
          </a:prstGeom>
          <a:noFill/>
          <a:ln w="9525" cap="flat" cmpd="sng">
            <a:solidFill>
              <a:srgbClr val="BE4B48"/>
            </a:solidFill>
            <a:prstDash val="solid"/>
            <a:round/>
            <a:headEnd type="none" w="med" len="med"/>
            <a:tailEnd type="stealth" w="lg" len="lg"/>
          </a:ln>
        </p:spPr>
      </p:cxnSp>
      <p:sp>
        <p:nvSpPr>
          <p:cNvPr id="319" name="Shape 319"/>
          <p:cNvSpPr txBox="1"/>
          <p:nvPr/>
        </p:nvSpPr>
        <p:spPr>
          <a:xfrm>
            <a:off x="611187" y="6448425"/>
            <a:ext cx="8532812" cy="400049"/>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000" b="0" i="0" u="none" strike="noStrike" cap="none">
                <a:solidFill>
                  <a:srgbClr val="FF0000"/>
                </a:solidFill>
                <a:latin typeface="Arial"/>
                <a:ea typeface="Arial"/>
                <a:cs typeface="Arial"/>
                <a:sym typeface="Arial"/>
              </a:rPr>
              <a:t>תשובה :השחור קולט את מרבית הקרינה ולא פולט אותה לסביבה, לכן מתחממם יותר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 calcmode="lin" valueType="num">
                                      <p:cBhvr additive="base">
                                        <p:cTn id="7" dur="500"/>
                                        <p:tgtEl>
                                          <p:spTgt spid="3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הקרינה היא גם מקור אור בבתים חשוכים</a:t>
            </a:r>
          </a:p>
        </p:txBody>
      </p:sp>
      <p:sp>
        <p:nvSpPr>
          <p:cNvPr id="325" name="Shape 325"/>
          <p:cNvSpPr txBox="1">
            <a:spLocks noGrp="1"/>
          </p:cNvSpPr>
          <p:nvPr>
            <p:ph type="body" idx="1"/>
          </p:nvPr>
        </p:nvSpPr>
        <p:spPr>
          <a:xfrm>
            <a:off x="827087" y="1341437"/>
            <a:ext cx="7643812" cy="1252536"/>
          </a:xfrm>
          <a:prstGeom prst="rect">
            <a:avLst/>
          </a:prstGeom>
          <a:solidFill>
            <a:srgbClr val="FFFF00"/>
          </a:solidFill>
          <a:ln>
            <a:noFill/>
          </a:ln>
        </p:spPr>
        <p:txBody>
          <a:bodyPr lIns="91425" tIns="45700" rIns="91425" bIns="45700" anchor="b" anchorCtr="0">
            <a:noAutofit/>
          </a:bodyPr>
          <a:lstStyle/>
          <a:p>
            <a:pPr marL="342900" marR="0" lvl="0" indent="-342900" algn="ctr" rtl="1">
              <a:spcBef>
                <a:spcPts val="0"/>
              </a:spcBef>
              <a:spcAft>
                <a:spcPts val="0"/>
              </a:spcAft>
              <a:buClr>
                <a:schemeClr val="dk1"/>
              </a:buClr>
              <a:buSzPct val="60000"/>
              <a:buFont typeface="Arial"/>
              <a:buChar char="●"/>
            </a:pPr>
            <a:r>
              <a:rPr lang="x-none" sz="4000" b="1" i="0" u="sng" strike="noStrike" cap="none">
                <a:solidFill>
                  <a:schemeClr val="hlink"/>
                </a:solidFill>
                <a:latin typeface="Calibri"/>
                <a:ea typeface="Calibri"/>
                <a:cs typeface="Calibri"/>
                <a:sym typeface="Calibri"/>
                <a:hlinkClick r:id="rId3"/>
              </a:rPr>
              <a:t>נצפה יחד בסרטון...</a:t>
            </a:r>
          </a:p>
        </p:txBody>
      </p:sp>
      <p:sp>
        <p:nvSpPr>
          <p:cNvPr id="326" name="Shape 326"/>
          <p:cNvSpPr txBox="1"/>
          <p:nvPr/>
        </p:nvSpPr>
        <p:spPr>
          <a:xfrm>
            <a:off x="-541337" y="3162300"/>
            <a:ext cx="9253538" cy="1262063"/>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4000" b="0" i="0" u="none" strike="noStrike" cap="none">
                <a:solidFill>
                  <a:schemeClr val="dk1"/>
                </a:solidFill>
                <a:latin typeface="Arial"/>
                <a:ea typeface="Arial"/>
                <a:cs typeface="Arial"/>
                <a:sym typeface="Arial"/>
              </a:rPr>
              <a:t>איזה שאלות עולות בעקבות הסרטון?</a:t>
            </a:r>
          </a:p>
          <a:p>
            <a:pPr marL="0" marR="0" lvl="0" indent="0" algn="r" rtl="1">
              <a:spcBef>
                <a:spcPts val="0"/>
              </a:spcBef>
              <a:buNone/>
            </a:pPr>
            <a:endParaRPr sz="1800" b="0" i="0" u="none" strike="noStrike" cap="none">
              <a:solidFill>
                <a:schemeClr val="dk1"/>
              </a:solidFill>
              <a:latin typeface="Arial"/>
              <a:ea typeface="Arial"/>
              <a:cs typeface="Arial"/>
              <a:sym typeface="Arial"/>
            </a:endParaRPr>
          </a:p>
          <a:p>
            <a:pPr marL="0" marR="0" lvl="0" indent="0" algn="r" rtl="1">
              <a:spcBef>
                <a:spcPts val="0"/>
              </a:spcBef>
              <a:buNone/>
            </a:pPr>
            <a:endParaRPr sz="1800" b="0" i="0" u="none" strike="noStrike" cap="none">
              <a:solidFill>
                <a:schemeClr val="dk1"/>
              </a:solidFill>
              <a:latin typeface="Arial"/>
              <a:ea typeface="Arial"/>
              <a:cs typeface="Arial"/>
              <a:sym typeface="Arial"/>
            </a:endParaRPr>
          </a:p>
        </p:txBody>
      </p:sp>
      <p:sp>
        <p:nvSpPr>
          <p:cNvPr id="327" name="Shape 327"/>
          <p:cNvSpPr txBox="1"/>
          <p:nvPr/>
        </p:nvSpPr>
        <p:spPr>
          <a:xfrm>
            <a:off x="1835150" y="4149725"/>
            <a:ext cx="6049962" cy="2308225"/>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600" b="0" i="0" u="none" strike="noStrike" cap="none">
                <a:solidFill>
                  <a:schemeClr val="dk1"/>
                </a:solidFill>
                <a:latin typeface="Arial"/>
                <a:ea typeface="Arial"/>
                <a:cs typeface="Arial"/>
                <a:sym typeface="Arial"/>
              </a:rPr>
              <a:t>נבנה מתקן שמדמה תאורה בבית בעזרת "בקבוק אור" ונבדוק את השפעת המרחק של מקור הקרינה על עוצמת התאורה בבית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500"/>
                                        <p:tgtEl>
                                          <p:spTgt spid="32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7"/>
                                        </p:tgtEl>
                                        <p:attrNameLst>
                                          <p:attrName>style.visibility</p:attrName>
                                        </p:attrNameLst>
                                      </p:cBhvr>
                                      <p:to>
                                        <p:strVal val="visible"/>
                                      </p:to>
                                    </p:set>
                                    <p:anim calcmode="lin" valueType="num">
                                      <p:cBhvr additive="base">
                                        <p:cTn id="12" dur="500"/>
                                        <p:tgtEl>
                                          <p:spTgt spid="3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p:cNvPicPr preferRelativeResize="0"/>
          <p:nvPr/>
        </p:nvPicPr>
        <p:blipFill>
          <a:blip r:embed="rId3">
            <a:alphaModFix/>
          </a:blip>
          <a:stretch>
            <a:fillRect/>
          </a:stretch>
        </p:blipFill>
        <p:spPr>
          <a:xfrm>
            <a:off x="803275" y="3770312"/>
            <a:ext cx="1649412" cy="954087"/>
          </a:xfrm>
          <a:prstGeom prst="rect">
            <a:avLst/>
          </a:prstGeom>
          <a:noFill/>
          <a:ln>
            <a:noFill/>
          </a:ln>
        </p:spPr>
      </p:pic>
      <p:sp>
        <p:nvSpPr>
          <p:cNvPr id="333" name="Shape 3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תיאור כללי של הניסוי</a:t>
            </a:r>
          </a:p>
        </p:txBody>
      </p:sp>
      <p:sp>
        <p:nvSpPr>
          <p:cNvPr id="334" name="Shape 334"/>
          <p:cNvSpPr txBox="1">
            <a:spLocks noGrp="1"/>
          </p:cNvSpPr>
          <p:nvPr>
            <p:ph type="body" idx="1"/>
          </p:nvPr>
        </p:nvSpPr>
        <p:spPr>
          <a:xfrm>
            <a:off x="474662" y="1708150"/>
            <a:ext cx="8229600" cy="4525963"/>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מאירים על בקבוק מים שמוכנס בחלקו לקופסת קרטון אטומה. מודדים את השינוי בעוצמת התאורה שנוצרת בתוך הקרטון האטום כפונקציה של מרחק  הנורה.</a:t>
            </a:r>
          </a:p>
        </p:txBody>
      </p:sp>
      <p:sp>
        <p:nvSpPr>
          <p:cNvPr id="335" name="Shape 335"/>
          <p:cNvSpPr txBox="1"/>
          <p:nvPr/>
        </p:nvSpPr>
        <p:spPr>
          <a:xfrm>
            <a:off x="395287" y="4724400"/>
            <a:ext cx="2232025" cy="369888"/>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ארגז שמייצג את הבית</a:t>
            </a:r>
          </a:p>
        </p:txBody>
      </p:sp>
      <p:sp>
        <p:nvSpPr>
          <p:cNvPr id="336" name="Shape 336"/>
          <p:cNvSpPr/>
          <p:nvPr/>
        </p:nvSpPr>
        <p:spPr>
          <a:xfrm>
            <a:off x="474662" y="4700587"/>
            <a:ext cx="2160586" cy="2087562"/>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37" name="Shape 337"/>
          <p:cNvSpPr txBox="1"/>
          <p:nvPr/>
        </p:nvSpPr>
        <p:spPr>
          <a:xfrm>
            <a:off x="654050" y="5876925"/>
            <a:ext cx="1800225" cy="646112"/>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ארגז שמייצג את הבית המואר</a:t>
            </a:r>
          </a:p>
        </p:txBody>
      </p:sp>
      <p:sp>
        <p:nvSpPr>
          <p:cNvPr id="338" name="Shape 338"/>
          <p:cNvSpPr/>
          <p:nvPr/>
        </p:nvSpPr>
        <p:spPr>
          <a:xfrm>
            <a:off x="2478088" y="3251200"/>
            <a:ext cx="1187449" cy="1038224"/>
          </a:xfrm>
          <a:prstGeom prst="star6">
            <a:avLst>
              <a:gd name="adj" fmla="val 28868"/>
              <a:gd name="hf" fmla="val 115470"/>
            </a:avLst>
          </a:prstGeom>
          <a:solidFill>
            <a:srgbClr val="FFFF00"/>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339" name="Shape 339"/>
          <p:cNvSpPr/>
          <p:nvPr/>
        </p:nvSpPr>
        <p:spPr>
          <a:xfrm>
            <a:off x="1187450" y="3933825"/>
            <a:ext cx="720724" cy="1582737"/>
          </a:xfrm>
          <a:prstGeom prst="can">
            <a:avLst>
              <a:gd name="adj" fmla="val 25000"/>
            </a:avLst>
          </a:prstGeom>
          <a:solidFill>
            <a:srgbClr val="B6DDE7"/>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340" name="Shape 340"/>
          <p:cNvCxnSpPr/>
          <p:nvPr/>
        </p:nvCxnSpPr>
        <p:spPr>
          <a:xfrm flipH="1">
            <a:off x="1854200" y="3800475"/>
            <a:ext cx="936624" cy="228600"/>
          </a:xfrm>
          <a:prstGeom prst="straightConnector1">
            <a:avLst/>
          </a:prstGeom>
          <a:noFill/>
          <a:ln w="9525" cap="flat" cmpd="sng">
            <a:solidFill>
              <a:srgbClr val="BE4B48"/>
            </a:solidFill>
            <a:prstDash val="solid"/>
            <a:round/>
            <a:headEnd type="none" w="med" len="med"/>
            <a:tailEnd type="stealth" w="lg" len="lg"/>
          </a:ln>
        </p:spPr>
      </p:cxnSp>
      <p:cxnSp>
        <p:nvCxnSpPr>
          <p:cNvPr id="341" name="Shape 341"/>
          <p:cNvCxnSpPr/>
          <p:nvPr/>
        </p:nvCxnSpPr>
        <p:spPr>
          <a:xfrm flipH="1">
            <a:off x="1744663" y="3686175"/>
            <a:ext cx="936624" cy="228600"/>
          </a:xfrm>
          <a:prstGeom prst="straightConnector1">
            <a:avLst/>
          </a:prstGeom>
          <a:noFill/>
          <a:ln w="9525" cap="flat" cmpd="sng">
            <a:solidFill>
              <a:srgbClr val="BE4B48"/>
            </a:solidFill>
            <a:prstDash val="solid"/>
            <a:round/>
            <a:headEnd type="none" w="med" len="med"/>
            <a:tailEnd type="stealth" w="lg" len="lg"/>
          </a:ln>
        </p:spPr>
      </p:cxnSp>
      <p:cxnSp>
        <p:nvCxnSpPr>
          <p:cNvPr id="342" name="Shape 342"/>
          <p:cNvCxnSpPr/>
          <p:nvPr/>
        </p:nvCxnSpPr>
        <p:spPr>
          <a:xfrm flipH="1">
            <a:off x="1876425" y="3970337"/>
            <a:ext cx="936624" cy="228600"/>
          </a:xfrm>
          <a:prstGeom prst="straightConnector1">
            <a:avLst/>
          </a:prstGeom>
          <a:noFill/>
          <a:ln w="9525" cap="flat" cmpd="sng">
            <a:solidFill>
              <a:srgbClr val="BE4B48"/>
            </a:solidFill>
            <a:prstDash val="solid"/>
            <a:round/>
            <a:headEnd type="none" w="med" len="med"/>
            <a:tailEnd type="stealth" w="lg" len="lg"/>
          </a:ln>
        </p:spPr>
      </p:cxnSp>
      <p:cxnSp>
        <p:nvCxnSpPr>
          <p:cNvPr id="343" name="Shape 343"/>
          <p:cNvCxnSpPr/>
          <p:nvPr/>
        </p:nvCxnSpPr>
        <p:spPr>
          <a:xfrm flipH="1">
            <a:off x="1908175" y="4108450"/>
            <a:ext cx="1090613" cy="228600"/>
          </a:xfrm>
          <a:prstGeom prst="straightConnector1">
            <a:avLst/>
          </a:prstGeom>
          <a:noFill/>
          <a:ln w="9525" cap="flat" cmpd="sng">
            <a:solidFill>
              <a:srgbClr val="BE4B48"/>
            </a:solidFill>
            <a:prstDash val="solid"/>
            <a:round/>
            <a:headEnd type="none" w="med" len="med"/>
            <a:tailEnd type="stealth" w="lg" len="lg"/>
          </a:ln>
        </p:spPr>
      </p:cxnSp>
      <p:sp>
        <p:nvSpPr>
          <p:cNvPr id="344" name="Shape 344"/>
          <p:cNvSpPr txBox="1"/>
          <p:nvPr/>
        </p:nvSpPr>
        <p:spPr>
          <a:xfrm>
            <a:off x="1928813" y="4906962"/>
            <a:ext cx="2071686" cy="369886"/>
          </a:xfrm>
          <a:prstGeom prst="rect">
            <a:avLst/>
          </a:prstGeom>
          <a:noFill/>
          <a:ln w="9525"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מד אור </a:t>
            </a:r>
          </a:p>
        </p:txBody>
      </p:sp>
      <p:sp>
        <p:nvSpPr>
          <p:cNvPr id="345" name="Shape 345"/>
          <p:cNvSpPr txBox="1"/>
          <p:nvPr/>
        </p:nvSpPr>
        <p:spPr>
          <a:xfrm>
            <a:off x="1187450" y="4508500"/>
            <a:ext cx="666749" cy="369888"/>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Arial"/>
                <a:ea typeface="Arial"/>
                <a:cs typeface="Arial"/>
                <a:sym typeface="Arial"/>
              </a:rPr>
              <a:t>מים</a:t>
            </a:r>
          </a:p>
        </p:txBody>
      </p:sp>
      <p:cxnSp>
        <p:nvCxnSpPr>
          <p:cNvPr id="346" name="Shape 346"/>
          <p:cNvCxnSpPr/>
          <p:nvPr/>
        </p:nvCxnSpPr>
        <p:spPr>
          <a:xfrm rot="10800000" flipH="1">
            <a:off x="1928813" y="4694238"/>
            <a:ext cx="3651250" cy="30161"/>
          </a:xfrm>
          <a:prstGeom prst="straightConnector1">
            <a:avLst/>
          </a:prstGeom>
          <a:noFill/>
          <a:ln w="28575" cap="flat" cmpd="sng">
            <a:solidFill>
              <a:schemeClr val="dk1"/>
            </a:solidFill>
            <a:prstDash val="solid"/>
            <a:round/>
            <a:headEnd type="none" w="med" len="med"/>
            <a:tailEnd type="none" w="med" len="med"/>
          </a:ln>
        </p:spPr>
      </p:cxnSp>
      <p:pic>
        <p:nvPicPr>
          <p:cNvPr id="347" name="Shape 347"/>
          <p:cNvPicPr preferRelativeResize="0"/>
          <p:nvPr/>
        </p:nvPicPr>
        <p:blipFill>
          <a:blip r:embed="rId4">
            <a:alphaModFix/>
          </a:blip>
          <a:stretch>
            <a:fillRect/>
          </a:stretch>
        </p:blipFill>
        <p:spPr>
          <a:xfrm rot="4624831">
            <a:off x="3362325" y="2743200"/>
            <a:ext cx="187325" cy="30924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511175" y="-315912"/>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1" i="0" u="sng" strike="noStrike" cap="none">
                <a:solidFill>
                  <a:schemeClr val="dk1"/>
                </a:solidFill>
                <a:latin typeface="Calibri"/>
                <a:ea typeface="Calibri"/>
                <a:cs typeface="Calibri"/>
                <a:sym typeface="Calibri"/>
              </a:rPr>
              <a:t>הסבר מדעי לתופעה</a:t>
            </a:r>
          </a:p>
        </p:txBody>
      </p:sp>
      <p:pic>
        <p:nvPicPr>
          <p:cNvPr id="354" name="Shape 354"/>
          <p:cNvPicPr preferRelativeResize="0"/>
          <p:nvPr/>
        </p:nvPicPr>
        <p:blipFill>
          <a:blip r:embed="rId3">
            <a:alphaModFix/>
          </a:blip>
          <a:stretch>
            <a:fillRect/>
          </a:stretch>
        </p:blipFill>
        <p:spPr>
          <a:xfrm>
            <a:off x="511175" y="4067175"/>
            <a:ext cx="2371725" cy="2635249"/>
          </a:xfrm>
          <a:prstGeom prst="rect">
            <a:avLst/>
          </a:prstGeom>
          <a:noFill/>
          <a:ln>
            <a:noFill/>
          </a:ln>
        </p:spPr>
      </p:pic>
      <p:sp>
        <p:nvSpPr>
          <p:cNvPr id="355" name="Shape 355"/>
          <p:cNvSpPr txBox="1">
            <a:spLocks noGrp="1"/>
          </p:cNvSpPr>
          <p:nvPr>
            <p:ph type="body" idx="1"/>
          </p:nvPr>
        </p:nvSpPr>
        <p:spPr>
          <a:xfrm>
            <a:off x="107950" y="685800"/>
            <a:ext cx="8928100" cy="4679950"/>
          </a:xfrm>
          <a:prstGeom prst="rect">
            <a:avLst/>
          </a:prstGeom>
          <a:noFill/>
          <a:ln>
            <a:noFill/>
          </a:ln>
        </p:spPr>
        <p:txBody>
          <a:bodyPr lIns="91425" tIns="45700" rIns="91425" bIns="45700" anchor="t" anchorCtr="0">
            <a:noAutofit/>
          </a:bodyPr>
          <a:lstStyle/>
          <a:p>
            <a:pPr marL="342900" marR="0" lvl="0" indent="-342900" algn="r" rtl="1">
              <a:spcBef>
                <a:spcPts val="480"/>
              </a:spcBef>
              <a:spcAft>
                <a:spcPts val="0"/>
              </a:spcAft>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הכנסת חלק מבקבוק  המים לתוך גג המבנה החשוך גורמת לתאורת חלל המבנה.</a:t>
            </a:r>
          </a:p>
          <a:p>
            <a:pPr marL="342900" marR="0" lvl="0" indent="-342900" algn="r" rtl="1">
              <a:spcBef>
                <a:spcPts val="480"/>
              </a:spcBef>
              <a:spcAft>
                <a:spcPts val="0"/>
              </a:spcAft>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תהליך זה מתרחש עקב תופעת השבירה של האור במעבר מהמים לאוויר שבחלל החדר. (נכניס עיפרון לכוח מים ונראה שהעיפרון "נשבר")</a:t>
            </a:r>
            <a:br>
              <a:rPr lang="x-none" sz="2400" b="0" i="0" u="none" strike="noStrike" cap="none">
                <a:solidFill>
                  <a:schemeClr val="dk1"/>
                </a:solidFill>
                <a:latin typeface="Calibri"/>
                <a:ea typeface="Calibri"/>
                <a:cs typeface="Calibri"/>
                <a:sym typeface="Calibri"/>
              </a:rPr>
            </a:br>
            <a:r>
              <a:rPr lang="x-none" sz="2400" b="0" i="0" u="none" strike="noStrike" cap="none">
                <a:solidFill>
                  <a:schemeClr val="dk1"/>
                </a:solidFill>
                <a:latin typeface="Calibri"/>
                <a:ea typeface="Calibri"/>
                <a:cs typeface="Calibri"/>
                <a:sym typeface="Calibri"/>
              </a:rPr>
              <a:t>במצב זה האור שיוצא מהמים משנה את כוונו בצורה שמתוארת באיור הבא:</a:t>
            </a:r>
          </a:p>
          <a:p>
            <a:pPr marL="342900" marR="0" lvl="0" indent="-342900" algn="r" rtl="1">
              <a:spcBef>
                <a:spcPts val="480"/>
              </a:spcBef>
              <a:spcAft>
                <a:spcPts val="0"/>
              </a:spcAft>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שבירת אור מפזרת את האור לכל הכיוונים המבנה ומספקת </a:t>
            </a:r>
            <a:br>
              <a:rPr lang="x-none" sz="2400" b="0" i="0" u="none" strike="noStrike" cap="none">
                <a:solidFill>
                  <a:schemeClr val="dk1"/>
                </a:solidFill>
                <a:latin typeface="Calibri"/>
                <a:ea typeface="Calibri"/>
                <a:cs typeface="Calibri"/>
                <a:sym typeface="Calibri"/>
              </a:rPr>
            </a:br>
            <a:r>
              <a:rPr lang="x-none" sz="2400" b="0" i="0" u="none" strike="noStrike" cap="none">
                <a:solidFill>
                  <a:schemeClr val="dk1"/>
                </a:solidFill>
                <a:latin typeface="Calibri"/>
                <a:ea typeface="Calibri"/>
                <a:cs typeface="Calibri"/>
                <a:sym typeface="Calibri"/>
              </a:rPr>
              <a:t>תאורה טבעית .</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0" marR="0" lvl="0" indent="0" algn="r" rtl="1">
              <a:spcBef>
                <a:spcPts val="480"/>
              </a:spcBef>
              <a:spcAft>
                <a:spcPts val="0"/>
              </a:spcAft>
              <a:buClr>
                <a:schemeClr val="dk1"/>
              </a:buClr>
              <a:buSzPct val="25000"/>
              <a:buFont typeface="Calibri"/>
              <a:buNone/>
            </a:pPr>
            <a:r>
              <a:rPr lang="x-none" sz="2400" b="0" i="0" u="none" strike="noStrike" cap="none">
                <a:solidFill>
                  <a:schemeClr val="dk1"/>
                </a:solidFill>
                <a:latin typeface="Calibri"/>
                <a:ea typeface="Calibri"/>
                <a:cs typeface="Calibri"/>
                <a:sym typeface="Calibri"/>
              </a:rPr>
              <a:t>    אנימציה </a:t>
            </a:r>
            <a:r>
              <a:rPr lang="x-none" sz="2400" b="0" i="0" u="sng" strike="noStrike" cap="none">
                <a:solidFill>
                  <a:schemeClr val="hlink"/>
                </a:solidFill>
                <a:latin typeface="Calibri"/>
                <a:ea typeface="Calibri"/>
                <a:cs typeface="Calibri"/>
                <a:sym typeface="Calibri"/>
                <a:hlinkClick r:id="rId4"/>
              </a:rPr>
              <a:t>לשבירת אור</a:t>
            </a:r>
            <a:r>
              <a:rPr lang="x-none" sz="2400" b="0" i="0" u="none" strike="noStrike" cap="none">
                <a:solidFill>
                  <a:schemeClr val="dk1"/>
                </a:solidFill>
                <a:latin typeface="Calibri"/>
                <a:ea typeface="Calibri"/>
                <a:cs typeface="Calibri"/>
                <a:sym typeface="Calibri"/>
              </a:rPr>
              <a:t> -</a:t>
            </a:r>
          </a:p>
        </p:txBody>
      </p:sp>
      <p:sp>
        <p:nvSpPr>
          <p:cNvPr id="356" name="Shape 356"/>
          <p:cNvSpPr txBox="1"/>
          <p:nvPr/>
        </p:nvSpPr>
        <p:spPr>
          <a:xfrm>
            <a:off x="1300162" y="5199062"/>
            <a:ext cx="793749" cy="369886"/>
          </a:xfrm>
          <a:prstGeom prst="rect">
            <a:avLst/>
          </a:prstGeom>
          <a:solidFill>
            <a:srgbClr val="CCECFF"/>
          </a:solidFill>
          <a:ln w="9525" cap="flat" cmpd="sng">
            <a:solidFill>
              <a:srgbClr val="45AAC5"/>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357" name="Shape 357"/>
          <p:cNvSpPr txBox="1"/>
          <p:nvPr/>
        </p:nvSpPr>
        <p:spPr>
          <a:xfrm>
            <a:off x="1282700" y="4875212"/>
            <a:ext cx="912813" cy="6477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Calibri"/>
                <a:ea typeface="Calibri"/>
                <a:cs typeface="Calibri"/>
                <a:sym typeface="Calibri"/>
              </a:rPr>
              <a:t>מים בבקבוק</a:t>
            </a:r>
          </a:p>
        </p:txBody>
      </p:sp>
      <p:sp>
        <p:nvSpPr>
          <p:cNvPr id="358" name="Shape 358"/>
          <p:cNvSpPr txBox="1"/>
          <p:nvPr/>
        </p:nvSpPr>
        <p:spPr>
          <a:xfrm>
            <a:off x="1908175" y="5661025"/>
            <a:ext cx="287338" cy="369888"/>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359" name="Shape 359"/>
          <p:cNvSpPr txBox="1"/>
          <p:nvPr/>
        </p:nvSpPr>
        <p:spPr>
          <a:xfrm>
            <a:off x="550862" y="6048375"/>
            <a:ext cx="525462" cy="369888"/>
          </a:xfrm>
          <a:prstGeom prst="rect">
            <a:avLst/>
          </a:prstGeom>
          <a:solidFill>
            <a:schemeClr val="lt1"/>
          </a:solidFill>
          <a:ln>
            <a:noFill/>
          </a:ln>
        </p:spPr>
        <p:txBody>
          <a:bodyPr lIns="91425" tIns="45700" rIns="91425" bIns="45700" anchor="t" anchorCtr="0">
            <a:noAutofit/>
          </a:bodyPr>
          <a:lstStyle/>
          <a:p>
            <a:pPr lvl="0">
              <a:spcBef>
                <a:spcPts val="0"/>
              </a:spcBef>
              <a:buNone/>
            </a:pPr>
            <a:endParaRPr/>
          </a:p>
        </p:txBody>
      </p:sp>
      <p:sp>
        <p:nvSpPr>
          <p:cNvPr id="360" name="Shape 360"/>
          <p:cNvSpPr txBox="1"/>
          <p:nvPr/>
        </p:nvSpPr>
        <p:spPr>
          <a:xfrm>
            <a:off x="1076028" y="4275057"/>
            <a:ext cx="1960409" cy="369332"/>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r" rtl="1">
              <a:spcBef>
                <a:spcPts val="0"/>
              </a:spcBef>
              <a:spcAft>
                <a:spcPts val="0"/>
              </a:spcAft>
              <a:buSzPct val="25000"/>
              <a:buNone/>
            </a:pPr>
            <a:r>
              <a:rPr lang="x-none" sz="1800" b="0" i="0" u="none" strike="noStrike" cap="none">
                <a:solidFill>
                  <a:schemeClr val="dk1"/>
                </a:solidFill>
                <a:latin typeface="Calibri"/>
                <a:ea typeface="Calibri"/>
                <a:cs typeface="Calibri"/>
                <a:sym typeface="Calibri"/>
              </a:rPr>
              <a:t>גג המבנה  שמואר</a:t>
            </a:r>
          </a:p>
        </p:txBody>
      </p:sp>
      <p:sp>
        <p:nvSpPr>
          <p:cNvPr id="361" name="Shape 361"/>
          <p:cNvSpPr txBox="1"/>
          <p:nvPr/>
        </p:nvSpPr>
        <p:spPr>
          <a:xfrm>
            <a:off x="266700" y="5661025"/>
            <a:ext cx="1430338" cy="369888"/>
          </a:xfrm>
          <a:prstGeom prst="rect">
            <a:avLst/>
          </a:prstGeom>
          <a:solidFill>
            <a:schemeClr val="lt1"/>
          </a:solidFill>
          <a:ln>
            <a:noFill/>
          </a:ln>
        </p:spPr>
        <p:txBody>
          <a:bodyPr lIns="91425" tIns="45700" rIns="91425" bIns="45700" anchor="t" anchorCtr="0">
            <a:noAutofit/>
          </a:bodyPr>
          <a:lstStyle/>
          <a:p>
            <a:pPr marL="0" marR="0" lvl="0" indent="0" algn="r" rtl="1">
              <a:spcBef>
                <a:spcPts val="0"/>
              </a:spcBef>
              <a:buSzPct val="25000"/>
              <a:buNone/>
            </a:pPr>
            <a:r>
              <a:rPr lang="x-none" sz="1800" b="0" i="0" u="none" strike="noStrike" cap="none">
                <a:solidFill>
                  <a:schemeClr val="dk1"/>
                </a:solidFill>
                <a:latin typeface="Calibri"/>
                <a:ea typeface="Calibri"/>
                <a:cs typeface="Calibri"/>
                <a:sym typeface="Calibri"/>
              </a:rPr>
              <a:t>האוויר בחדר</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68312"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מאפייני קרינת האור הנראה</a:t>
            </a:r>
          </a:p>
        </p:txBody>
      </p:sp>
      <p:sp>
        <p:nvSpPr>
          <p:cNvPr id="367" name="Shape 367"/>
          <p:cNvSpPr txBox="1">
            <a:spLocks noGrp="1"/>
          </p:cNvSpPr>
          <p:nvPr>
            <p:ph type="body" idx="1"/>
          </p:nvPr>
        </p:nvSpPr>
        <p:spPr>
          <a:xfrm>
            <a:off x="0" y="692150"/>
            <a:ext cx="8229600" cy="4525963"/>
          </a:xfrm>
          <a:prstGeom prst="rect">
            <a:avLst/>
          </a:prstGeom>
          <a:noFill/>
          <a:ln>
            <a:noFill/>
          </a:ln>
        </p:spPr>
        <p:txBody>
          <a:bodyPr lIns="91425" tIns="45700" rIns="91425" bIns="45700" anchor="t" anchorCtr="0">
            <a:noAutofit/>
          </a:bodyPr>
          <a:lstStyle/>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כאשר האור פוגע בחומר מתרחשים חלק מהתהליכים הבאים: בליעת האור , החזרת האור, שבירת האור ונפיצת האור.</a:t>
            </a:r>
          </a:p>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 </a:t>
            </a:r>
            <a:r>
              <a:rPr lang="x-none" sz="2400" b="0" i="0" u="sng" strike="noStrike" cap="none">
                <a:solidFill>
                  <a:schemeClr val="dk1"/>
                </a:solidFill>
                <a:latin typeface="Calibri"/>
                <a:ea typeface="Calibri"/>
                <a:cs typeface="Calibri"/>
                <a:sym typeface="Calibri"/>
              </a:rPr>
              <a:t>בליעה והחזרה-</a:t>
            </a:r>
            <a:r>
              <a:rPr lang="x-none" sz="2400" b="0" i="0" u="none" strike="noStrike" cap="none">
                <a:solidFill>
                  <a:schemeClr val="dk1"/>
                </a:solidFill>
                <a:latin typeface="Calibri"/>
                <a:ea typeface="Calibri"/>
                <a:cs typeface="Calibri"/>
                <a:sym typeface="Calibri"/>
              </a:rPr>
              <a:t> כאשר האור פוגע בגוף כלשהו, האור חלקו מוחזר  וחלקו נבלע ומומר  לאנרגייה תרמית של החומר.</a:t>
            </a:r>
          </a:p>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למעשה בזכות החזרת האור אנו רואים את מרבית העצמים שאינם מקורות אור ישירים.</a:t>
            </a:r>
          </a:p>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הדגמה – מאירים בפנס לייזר בחדר חשוך ומפזרים על קרן הלייזר תרסיס. ניתן היה לראות את הרסיסים ואת קרן הלייזר רק לאחר שהקרן פגעה ברסיסים.</a:t>
            </a:r>
          </a:p>
          <a:p>
            <a:pPr marL="342900" marR="0" lvl="0" indent="-342900" algn="r" rtl="1">
              <a:spcBef>
                <a:spcPts val="480"/>
              </a:spcBef>
              <a:buClr>
                <a:schemeClr val="dk1"/>
              </a:buClr>
              <a:buSzPct val="60416"/>
              <a:buFont typeface="Arial"/>
              <a:buChar char="●"/>
            </a:pPr>
            <a:r>
              <a:rPr lang="x-none" sz="2400" b="0" i="0" u="sng" strike="noStrike" cap="none">
                <a:solidFill>
                  <a:schemeClr val="hlink"/>
                </a:solidFill>
                <a:latin typeface="Calibri"/>
                <a:ea typeface="Calibri"/>
                <a:cs typeface="Calibri"/>
                <a:sym typeface="Calibri"/>
                <a:hlinkClick r:id="rId3"/>
              </a:rPr>
              <a:t>סרטון-"מקורות אור"-1.2.2.</a:t>
            </a:r>
            <a:r>
              <a:rPr lang="x-none" sz="2400" b="0" i="0" u="none" strike="noStrike" cap="none">
                <a:solidFill>
                  <a:schemeClr val="dk1"/>
                </a:solidFill>
                <a:latin typeface="Calibri"/>
                <a:ea typeface="Calibri"/>
                <a:cs typeface="Calibri"/>
                <a:sym typeface="Calibri"/>
              </a:rPr>
              <a:t>+1.2.3</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373" name="Shape 373"/>
          <p:cNvSpPr txBox="1">
            <a:spLocks noGrp="1"/>
          </p:cNvSpPr>
          <p:nvPr>
            <p:ph type="body" idx="1"/>
          </p:nvPr>
        </p:nvSpPr>
        <p:spPr>
          <a:xfrm>
            <a:off x="539750" y="3333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תופעה נוספת שנגרמת ע"י ההחזרה היא מופעי הירח- בראש חודש הירח חסר ובאמצע החודש הוא מואר במלואו. תופעה זו מרחשת עקב זווית הפגיעה של האור השמש בירח, אור שמוחזר לכדוה"א.</a:t>
            </a:r>
            <a:r>
              <a:rPr lang="x-none" sz="2700" b="0" i="0" u="sng" strike="noStrike" cap="none">
                <a:solidFill>
                  <a:schemeClr val="hlink"/>
                </a:solidFill>
                <a:latin typeface="Calibri"/>
                <a:ea typeface="Calibri"/>
                <a:cs typeface="Calibri"/>
                <a:sym typeface="Calibri"/>
                <a:hlinkClick r:id="rId3"/>
              </a:rPr>
              <a:t>אנימציה למופעי הירח</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ניתן להדגים את  מופעי הירח בעזרת נורה שמדמה את השמש בחדר חשוך. כדור לבן שמסתובב סביב ראשינו ומדמה את הירח וראש האדם מדמה את כדו"הא. כאשר מקרבים את הכדור לנורה מהצד ניתן לראות את חצי הסהר של תחילת או סוף חודש. כאשר הכדור מסתיר את הנורה רואים ירח חסר, וכאשר הראש נמצא בין הירח לבין השמש אז רואים ירח מלא.</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68312"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שימור-אנרגיה: שאלות הבנה </a:t>
            </a:r>
          </a:p>
        </p:txBody>
      </p:sp>
      <p:sp>
        <p:nvSpPr>
          <p:cNvPr id="106" name="Shape 106"/>
          <p:cNvSpPr txBox="1">
            <a:spLocks noGrp="1"/>
          </p:cNvSpPr>
          <p:nvPr>
            <p:ph type="body" idx="1"/>
          </p:nvPr>
        </p:nvSpPr>
        <p:spPr>
          <a:xfrm>
            <a:off x="468312" y="9080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משמיטים כדור, הכדור קופץ בחזרה  כיוון שהאנרגיה האלסטית מומרת לאנרגיית תנועה וגובה. אולם הכדור לא חוזר לגובה המקורי כיוון שחלק מהאנרגיה האלסטית מומר לארגיה טרמית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בסרטון נראה שהספורטאים חוזרים לגובה המקורי.  האם יש כאן סתירה לחוק שימור האנרגיה? </a:t>
            </a:r>
          </a:p>
          <a:p>
            <a:pPr marL="342900" marR="0" lvl="0" indent="-342900" algn="r" rtl="1">
              <a:spcBef>
                <a:spcPts val="640"/>
              </a:spcBef>
              <a:buClr>
                <a:schemeClr val="dk1"/>
              </a:buClr>
              <a:buSzPct val="59375"/>
              <a:buFont typeface="Arial"/>
              <a:buChar char="●"/>
            </a:pPr>
            <a:r>
              <a:rPr lang="x-none" sz="3200" b="0" i="0" u="sng" strike="noStrike" cap="none">
                <a:solidFill>
                  <a:schemeClr val="hlink"/>
                </a:solidFill>
                <a:latin typeface="Calibri"/>
                <a:ea typeface="Calibri"/>
                <a:cs typeface="Calibri"/>
                <a:sym typeface="Calibri"/>
                <a:hlinkClick r:id="rId3"/>
              </a:rPr>
              <a:t>סרטון- ספורטאים בטרמפולינה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
        <p:nvSpPr>
          <p:cNvPr id="107" name="Shape 107"/>
          <p:cNvSpPr txBox="1"/>
          <p:nvPr/>
        </p:nvSpPr>
        <p:spPr>
          <a:xfrm>
            <a:off x="3492500" y="6021387"/>
            <a:ext cx="4103687" cy="396874"/>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108" name="Shape 108"/>
          <p:cNvSpPr txBox="1"/>
          <p:nvPr/>
        </p:nvSpPr>
        <p:spPr>
          <a:xfrm>
            <a:off x="0" y="5157787"/>
            <a:ext cx="8353425" cy="1552575"/>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rgbClr val="FF0066"/>
                </a:solidFill>
                <a:latin typeface="Arial"/>
                <a:ea typeface="Arial"/>
                <a:cs typeface="Arial"/>
                <a:sym typeface="Arial"/>
              </a:rPr>
              <a:t>תשובה: בזמן הקפיצה ,הקופץ מפעיל כוח למרחק מסויים  ונעשית עבודה שמגדילה את האנרגיה  ההתחלתית של המערכת שכללה את הקופץ וכדוה"א . עבודה זו משלימה את האנרגיה שיצאה מהמערכת עקב התחממות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p:tgtEl>
                                          <p:spTgt spid="1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דף עבודה</a:t>
            </a:r>
          </a:p>
        </p:txBody>
      </p:sp>
      <p:sp>
        <p:nvSpPr>
          <p:cNvPr id="380" name="Shape 38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להתאים בין צורת הירח לבין שם הצורה.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pic>
        <p:nvPicPr>
          <p:cNvPr id="381" name="Shape 381"/>
          <p:cNvPicPr preferRelativeResize="0"/>
          <p:nvPr/>
        </p:nvPicPr>
        <p:blipFill>
          <a:blip r:embed="rId3">
            <a:alphaModFix/>
          </a:blip>
          <a:stretch>
            <a:fillRect/>
          </a:stretch>
        </p:blipFill>
        <p:spPr>
          <a:xfrm>
            <a:off x="1690688" y="3887787"/>
            <a:ext cx="1947862" cy="981075"/>
          </a:xfrm>
          <a:prstGeom prst="rect">
            <a:avLst/>
          </a:prstGeom>
          <a:noFill/>
          <a:ln>
            <a:noFill/>
          </a:ln>
        </p:spPr>
      </p:pic>
      <p:pic>
        <p:nvPicPr>
          <p:cNvPr id="382" name="Shape 382"/>
          <p:cNvPicPr preferRelativeResize="0"/>
          <p:nvPr/>
        </p:nvPicPr>
        <p:blipFill>
          <a:blip r:embed="rId4">
            <a:alphaModFix/>
          </a:blip>
          <a:stretch>
            <a:fillRect/>
          </a:stretch>
        </p:blipFill>
        <p:spPr>
          <a:xfrm>
            <a:off x="5478462" y="2378075"/>
            <a:ext cx="2133600" cy="1066800"/>
          </a:xfrm>
          <a:prstGeom prst="rect">
            <a:avLst/>
          </a:prstGeom>
          <a:noFill/>
          <a:ln>
            <a:noFill/>
          </a:ln>
        </p:spPr>
      </p:pic>
      <p:pic>
        <p:nvPicPr>
          <p:cNvPr id="383" name="Shape 383"/>
          <p:cNvPicPr preferRelativeResize="0"/>
          <p:nvPr/>
        </p:nvPicPr>
        <p:blipFill>
          <a:blip r:embed="rId5">
            <a:alphaModFix/>
          </a:blip>
          <a:stretch>
            <a:fillRect/>
          </a:stretch>
        </p:blipFill>
        <p:spPr>
          <a:xfrm>
            <a:off x="1585912" y="2435225"/>
            <a:ext cx="2070100" cy="1009649"/>
          </a:xfrm>
          <a:prstGeom prst="rect">
            <a:avLst/>
          </a:prstGeom>
          <a:noFill/>
          <a:ln>
            <a:noFill/>
          </a:ln>
        </p:spPr>
      </p:pic>
      <p:pic>
        <p:nvPicPr>
          <p:cNvPr id="384" name="Shape 384"/>
          <p:cNvPicPr preferRelativeResize="0"/>
          <p:nvPr/>
        </p:nvPicPr>
        <p:blipFill>
          <a:blip r:embed="rId6">
            <a:alphaModFix/>
          </a:blip>
          <a:stretch>
            <a:fillRect/>
          </a:stretch>
        </p:blipFill>
        <p:spPr>
          <a:xfrm>
            <a:off x="5478462" y="3844925"/>
            <a:ext cx="2101850" cy="1033462"/>
          </a:xfrm>
          <a:prstGeom prst="rect">
            <a:avLst/>
          </a:prstGeom>
          <a:noFill/>
          <a:ln>
            <a:noFill/>
          </a:ln>
        </p:spPr>
      </p:pic>
      <p:pic>
        <p:nvPicPr>
          <p:cNvPr id="385" name="Shape 385"/>
          <p:cNvPicPr preferRelativeResize="0"/>
          <p:nvPr/>
        </p:nvPicPr>
        <p:blipFill>
          <a:blip r:embed="rId7">
            <a:alphaModFix/>
          </a:blip>
          <a:stretch>
            <a:fillRect/>
          </a:stretch>
        </p:blipFill>
        <p:spPr>
          <a:xfrm>
            <a:off x="468312" y="5346700"/>
            <a:ext cx="8459787" cy="355600"/>
          </a:xfrm>
          <a:prstGeom prst="rect">
            <a:avLst/>
          </a:prstGeom>
          <a:noFill/>
          <a:ln>
            <a:noFill/>
          </a:ln>
        </p:spPr>
      </p:pic>
      <p:pic>
        <p:nvPicPr>
          <p:cNvPr id="386" name="Shape 386"/>
          <p:cNvPicPr preferRelativeResize="0"/>
          <p:nvPr/>
        </p:nvPicPr>
        <p:blipFill>
          <a:blip r:embed="rId8">
            <a:alphaModFix/>
          </a:blip>
          <a:stretch>
            <a:fillRect/>
          </a:stretch>
        </p:blipFill>
        <p:spPr>
          <a:xfrm>
            <a:off x="250825" y="6376987"/>
            <a:ext cx="8677275" cy="23018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החזרה ממראה מישורית</a:t>
            </a:r>
          </a:p>
        </p:txBody>
      </p:sp>
      <p:sp>
        <p:nvSpPr>
          <p:cNvPr id="392" name="Shape 39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398" name="Shape 398"/>
          <p:cNvSpPr txBox="1">
            <a:spLocks noGrp="1"/>
          </p:cNvSpPr>
          <p:nvPr>
            <p:ph type="body" idx="1"/>
          </p:nvPr>
        </p:nvSpPr>
        <p:spPr>
          <a:xfrm>
            <a:off x="611187" y="404812"/>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חוקי ההחזרה ממראה.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1. זווית הפגיעה של האור במראה שווה לזווית ההחזרה. בדומה למשחק ביליארד שבו זווית הפגיעה של הכדור בדפנות השולחן שווה לזווית ההחזרה. </a:t>
            </a:r>
            <a:r>
              <a:rPr lang="x-none" sz="2700" b="0" i="0" u="sng" strike="noStrike" cap="none">
                <a:solidFill>
                  <a:schemeClr val="hlink"/>
                </a:solidFill>
                <a:latin typeface="Calibri"/>
                <a:ea typeface="Calibri"/>
                <a:cs typeface="Calibri"/>
                <a:sym typeface="Calibri"/>
                <a:hlinkClick r:id="rId3"/>
              </a:rPr>
              <a:t>סרטון-חוק ההחזרה2.1.</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משחק תופסת מראות-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המטרה לגרום לקרן לייזר לפגוע למטרה על הלוח, כאשר קרן הלייזר צריכה להיות מוחזר מ-3 מראות קטנות שמחזיקים 3 ילדים.</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2.היפוך הדמות במראה- הדמות מתהפכת מימין לשמאל. </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משחק בזוגות- לזהות מילים שנכתבו בכתב ראי.</a:t>
            </a:r>
          </a:p>
        </p:txBody>
      </p:sp>
      <p:sp>
        <p:nvSpPr>
          <p:cNvPr id="399" name="Shape 399"/>
          <p:cNvSpPr txBox="1"/>
          <p:nvPr/>
        </p:nvSpPr>
        <p:spPr>
          <a:xfrm>
            <a:off x="336550" y="3063875"/>
            <a:ext cx="4500562" cy="519112"/>
          </a:xfrm>
          <a:prstGeom prst="rect">
            <a:avLst/>
          </a:prstGeom>
          <a:noFill/>
          <a:ln>
            <a:noFill/>
          </a:ln>
        </p:spPr>
        <p:txBody>
          <a:bodyPr lIns="91425" tIns="45700" rIns="91425" bIns="45700" anchor="t" anchorCtr="0">
            <a:noAutofit/>
          </a:bodyPr>
          <a:lstStyle/>
          <a:p>
            <a:pPr marL="0" marR="0" lvl="0" indent="0" algn="r" rtl="1">
              <a:spcBef>
                <a:spcPts val="1400"/>
              </a:spcBef>
              <a:buSzPct val="25000"/>
              <a:buNone/>
            </a:pPr>
            <a:r>
              <a:rPr lang="x-none" sz="2800" b="0" i="0" u="sng" strike="noStrike" cap="none">
                <a:solidFill>
                  <a:schemeClr val="hlink"/>
                </a:solidFill>
                <a:latin typeface="Arial"/>
                <a:ea typeface="Arial"/>
                <a:cs typeface="Arial"/>
                <a:sym typeface="Arial"/>
                <a:hlinkClick r:id="rId3"/>
              </a:rPr>
              <a:t>תופעות הקשורות להחזרה</a:t>
            </a:r>
            <a:r>
              <a:rPr lang="x-none" sz="2800" b="0" i="0" u="none" strike="noStrike" cap="none">
                <a:solidFill>
                  <a:schemeClr val="dk1"/>
                </a:solidFill>
                <a:latin typeface="Arial"/>
                <a:ea typeface="Arial"/>
                <a:cs typeface="Arial"/>
                <a:sym typeface="Arial"/>
              </a:rPr>
              <a:t>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 calcmode="lin" valueType="num">
                                      <p:cBhvr additive="base">
                                        <p:cTn id="7" dur="500"/>
                                        <p:tgtEl>
                                          <p:spTgt spid="3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חקירת צבע האור</a:t>
            </a:r>
          </a:p>
        </p:txBody>
      </p:sp>
      <p:sp>
        <p:nvSpPr>
          <p:cNvPr id="405" name="Shape 405"/>
          <p:cNvSpPr txBox="1">
            <a:spLocks noGrp="1"/>
          </p:cNvSpPr>
          <p:nvPr>
            <p:ph type="body" idx="1"/>
          </p:nvPr>
        </p:nvSpPr>
        <p:spPr>
          <a:xfrm>
            <a:off x="0" y="1600200"/>
            <a:ext cx="86868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הפעילות מבוססת על אתר מט"ר- "כל צבעי הרשת".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בנוסף להסברים ולהדגמות ניתן לעשות לעבור בבית או בכיתה על כל הפעילויות באתר.</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411" name="Shape 411"/>
          <p:cNvSpPr txBox="1">
            <a:spLocks noGrp="1"/>
          </p:cNvSpPr>
          <p:nvPr>
            <p:ph type="body" idx="1"/>
          </p:nvPr>
        </p:nvSpPr>
        <p:spPr>
          <a:xfrm>
            <a:off x="468312" y="0"/>
            <a:ext cx="8229600" cy="6461124"/>
          </a:xfrm>
          <a:prstGeom prst="rect">
            <a:avLst/>
          </a:prstGeom>
          <a:noFill/>
          <a:ln>
            <a:noFill/>
          </a:ln>
        </p:spPr>
        <p:txBody>
          <a:bodyPr lIns="91425" tIns="45700" rIns="91425" bIns="45700" anchor="t" anchorCtr="0">
            <a:noAutofit/>
          </a:bodyPr>
          <a:lstStyle/>
          <a:p>
            <a:pPr marL="274320" marR="0" lvl="0" indent="-274320" algn="r" rtl="1">
              <a:spcBef>
                <a:spcPts val="640"/>
              </a:spcBef>
              <a:spcAft>
                <a:spcPts val="0"/>
              </a:spcAft>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האור שמגיע מהשמש כולל את כל הצבעים או תדירויות האור הנראה ונקרא ספקטרום האור הנראה. האור בתדירות הנמוכה ביותר הוא האור האדום ולאחר לפי סדר עולה כתום ירוק צהוב כחול וסגול.</a:t>
            </a:r>
            <a:r>
              <a:rPr lang="x-none" sz="3200" b="0" i="0" u="sng" strike="noStrike" cap="none">
                <a:solidFill>
                  <a:schemeClr val="hlink"/>
                </a:solidFill>
                <a:latin typeface="Calibri"/>
                <a:ea typeface="Calibri"/>
                <a:cs typeface="Calibri"/>
                <a:sym typeface="Calibri"/>
                <a:hlinkClick r:id="rId3"/>
              </a:rPr>
              <a:t> </a:t>
            </a:r>
          </a:p>
          <a:p>
            <a:pPr marL="274320" marR="0" lvl="0" indent="-274320" algn="r" rtl="1">
              <a:spcBef>
                <a:spcPts val="640"/>
              </a:spcBef>
              <a:spcAft>
                <a:spcPts val="0"/>
              </a:spcAft>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כל הצבעים מגיעים לעין שלנו בחבילה אחת אנו רואים צבע לבן. (הדגמה בעזרת גלגל של צבעים שמתערבבים  והופכים לצבע לבן).</a:t>
            </a:r>
          </a:p>
          <a:p>
            <a:pPr marL="274320" marR="0" lvl="0" indent="-274320" algn="r" rtl="1">
              <a:spcBef>
                <a:spcPts val="640"/>
              </a:spcBef>
              <a:spcAft>
                <a:spcPts val="0"/>
              </a:spcAft>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האור הלבן פוגע במנסרה הוא מתפזר לצבעים השונים. תופעה זו נקראת </a:t>
            </a:r>
            <a:r>
              <a:rPr lang="x-none" sz="3200" b="0" i="0" u="sng" strike="noStrike" cap="none">
                <a:solidFill>
                  <a:schemeClr val="hlink"/>
                </a:solidFill>
                <a:latin typeface="Calibri"/>
                <a:ea typeface="Calibri"/>
                <a:cs typeface="Calibri"/>
                <a:sym typeface="Calibri"/>
                <a:hlinkClick r:id="rId4"/>
              </a:rPr>
              <a:t>נפיצה</a:t>
            </a:r>
            <a:r>
              <a:rPr lang="x-none" sz="3200" b="0" i="0" u="none" strike="noStrike" cap="none">
                <a:solidFill>
                  <a:schemeClr val="dk1"/>
                </a:solidFill>
                <a:latin typeface="Calibri"/>
                <a:ea typeface="Calibri"/>
                <a:cs typeface="Calibri"/>
                <a:sym typeface="Calibri"/>
              </a:rPr>
              <a:t>.</a:t>
            </a:r>
          </a:p>
          <a:p>
            <a:pPr marL="0" marR="0" lvl="0" indent="0" algn="r" rtl="1">
              <a:spcBef>
                <a:spcPts val="640"/>
              </a:spcBef>
              <a:spcAft>
                <a:spcPts val="0"/>
              </a:spcAft>
              <a:buClr>
                <a:schemeClr val="dk1"/>
              </a:buClr>
              <a:buSzPct val="25000"/>
              <a:buFont typeface="Calibri"/>
              <a:buNone/>
            </a:pPr>
            <a:r>
              <a:rPr lang="x-none" sz="3200" b="0" i="0" u="none" strike="noStrike" cap="none">
                <a:solidFill>
                  <a:schemeClr val="dk1"/>
                </a:solidFill>
                <a:latin typeface="Calibri"/>
                <a:ea typeface="Calibri"/>
                <a:cs typeface="Calibri"/>
                <a:sym typeface="Calibri"/>
              </a:rPr>
              <a:t>    תופעה זו נוצרת עקב שבירת קרני האור במנסרה.</a:t>
            </a:r>
          </a:p>
          <a:p>
            <a:pPr marL="0" marR="0" lvl="0" indent="0" algn="r" rtl="1">
              <a:spcBef>
                <a:spcPts val="640"/>
              </a:spcBef>
              <a:spcAft>
                <a:spcPts val="0"/>
              </a:spcAft>
              <a:buClr>
                <a:schemeClr val="dk1"/>
              </a:buClr>
              <a:buSzPct val="25000"/>
              <a:buFont typeface="Calibri"/>
              <a:buNone/>
            </a:pPr>
            <a:r>
              <a:rPr lang="x-none" sz="3200" b="0" i="0" u="none" strike="noStrike" cap="none">
                <a:solidFill>
                  <a:schemeClr val="dk1"/>
                </a:solidFill>
                <a:latin typeface="Calibri"/>
                <a:ea typeface="Calibri"/>
                <a:cs typeface="Calibri"/>
                <a:sym typeface="Calibri"/>
              </a:rPr>
              <a:t>גם הקשת בענן נוצרת עקבת תופעה זו.</a:t>
            </a:r>
            <a:r>
              <a:rPr lang="x-none" sz="3200" b="0" i="0" u="sng" strike="noStrike" cap="none">
                <a:solidFill>
                  <a:schemeClr val="hlink"/>
                </a:solidFill>
                <a:latin typeface="Calibri"/>
                <a:ea typeface="Calibri"/>
                <a:cs typeface="Calibri"/>
                <a:sym typeface="Calibri"/>
                <a:hlinkClick r:id="rId5"/>
              </a:rPr>
              <a:t>קשת בענן</a:t>
            </a:r>
          </a:p>
          <a:p>
            <a:pPr marL="274320" marR="0" lvl="0" indent="-27432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hlinkClick r:id="rId5"/>
            </a:endParaRPr>
          </a:p>
          <a:p>
            <a:pPr marL="274320" marR="0" lvl="0" indent="-27432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
        <p:nvSpPr>
          <p:cNvPr id="412" name="Shape 412"/>
          <p:cNvSpPr txBox="1"/>
          <p:nvPr/>
        </p:nvSpPr>
        <p:spPr>
          <a:xfrm>
            <a:off x="611187" y="6461125"/>
            <a:ext cx="1120774" cy="396874"/>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418" name="Shape 418"/>
          <p:cNvSpPr txBox="1">
            <a:spLocks noGrp="1"/>
          </p:cNvSpPr>
          <p:nvPr>
            <p:ph type="body" idx="1"/>
          </p:nvPr>
        </p:nvSpPr>
        <p:spPr>
          <a:xfrm>
            <a:off x="611187" y="692150"/>
            <a:ext cx="8229600" cy="4525963"/>
          </a:xfrm>
          <a:prstGeom prst="rect">
            <a:avLst/>
          </a:prstGeom>
          <a:noFill/>
          <a:ln>
            <a:noFill/>
          </a:ln>
        </p:spPr>
        <p:txBody>
          <a:bodyPr lIns="91425" tIns="45700" rIns="91425" bIns="45700" anchor="t" anchorCtr="0">
            <a:noAutofit/>
          </a:bodyPr>
          <a:lstStyle/>
          <a:p>
            <a:pPr marL="274320" marR="0" lvl="0" indent="-274320" algn="r" rtl="1">
              <a:spcBef>
                <a:spcPts val="640"/>
              </a:spcBef>
              <a:spcAft>
                <a:spcPts val="0"/>
              </a:spcAft>
              <a:buClr>
                <a:schemeClr val="dk1"/>
              </a:buClr>
              <a:buSzPct val="63333"/>
              <a:buFont typeface="Arial"/>
              <a:buChar char="●"/>
            </a:pPr>
            <a:r>
              <a:rPr lang="x-none" sz="2950" b="0" i="0" u="sng" strike="noStrike" cap="none">
                <a:solidFill>
                  <a:schemeClr val="hlink"/>
                </a:solidFill>
                <a:latin typeface="Calibri"/>
                <a:ea typeface="Calibri"/>
                <a:cs typeface="Calibri"/>
                <a:sym typeface="Calibri"/>
                <a:hlinkClick r:id="rId3"/>
              </a:rPr>
              <a:t>סרטון-"מקורות אור"-1.2.1.</a:t>
            </a:r>
          </a:p>
          <a:p>
            <a:pPr marL="0" marR="0" lvl="0" indent="0" algn="r" rtl="1">
              <a:spcBef>
                <a:spcPts val="640"/>
              </a:spcBef>
              <a:spcAft>
                <a:spcPts val="0"/>
              </a:spcAft>
              <a:buClr>
                <a:schemeClr val="dk1"/>
              </a:buClr>
              <a:buSzPct val="25000"/>
              <a:buFont typeface="Calibri"/>
              <a:buNone/>
            </a:pPr>
            <a:r>
              <a:rPr lang="x-none" sz="2950" b="0" i="0" u="none" strike="noStrike" cap="none">
                <a:solidFill>
                  <a:schemeClr val="dk1"/>
                </a:solidFill>
                <a:latin typeface="Calibri"/>
                <a:ea typeface="Calibri"/>
                <a:cs typeface="Calibri"/>
                <a:sym typeface="Calibri"/>
              </a:rPr>
              <a:t>כאשר האור פוגע בחומר נתון, חלק מהצבעים נבלע וחלק מהצבעים מוחזר. השילוב של הצבעים המוחזרים נותן לגוף שמחזיר את האור את הגוון המיוחד לפי העיקרון של חיסור צבעים שנבלעים עי" הגוף. למשל חולצה אדומה בולעת את כל הצבעים האחרים פרט לאדום. </a:t>
            </a:r>
          </a:p>
          <a:p>
            <a:pPr marL="0" marR="0" lvl="0" indent="0" algn="r" rtl="1">
              <a:spcBef>
                <a:spcPts val="640"/>
              </a:spcBef>
              <a:spcAft>
                <a:spcPts val="0"/>
              </a:spcAft>
              <a:buClr>
                <a:schemeClr val="dk1"/>
              </a:buClr>
              <a:buSzPct val="25000"/>
              <a:buFont typeface="Calibri"/>
              <a:buNone/>
            </a:pPr>
            <a:r>
              <a:rPr lang="x-none" sz="2950" b="0" i="0" u="sng" strike="noStrike" cap="none">
                <a:solidFill>
                  <a:schemeClr val="hlink"/>
                </a:solidFill>
                <a:latin typeface="Calibri"/>
                <a:ea typeface="Calibri"/>
                <a:cs typeface="Calibri"/>
                <a:sym typeface="Calibri"/>
                <a:hlinkClick r:id="rId4"/>
              </a:rPr>
              <a:t>בליעה והחזרת צבעים</a:t>
            </a:r>
          </a:p>
          <a:p>
            <a:pPr marL="0" marR="0" lvl="0" indent="0" algn="r" rtl="1">
              <a:spcBef>
                <a:spcPts val="640"/>
              </a:spcBef>
              <a:spcAft>
                <a:spcPts val="0"/>
              </a:spcAft>
              <a:buClr>
                <a:schemeClr val="dk1"/>
              </a:buClr>
              <a:buSzPct val="25000"/>
              <a:buFont typeface="Calibri"/>
              <a:buNone/>
            </a:pPr>
            <a:endParaRPr sz="3200" b="0" i="0" u="none" strike="noStrike" cap="none">
              <a:solidFill>
                <a:schemeClr val="dk1"/>
              </a:solidFill>
              <a:latin typeface="Calibri"/>
              <a:ea typeface="Calibri"/>
              <a:cs typeface="Calibri"/>
              <a:sym typeface="Calibri"/>
              <a:hlinkClick r:id="rId4"/>
            </a:endParaRPr>
          </a:p>
          <a:p>
            <a:pPr marL="274320" marR="0" lvl="0" indent="-27432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424" name="Shape 4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העיקרון של חיסור צבעים בא לידי ביטוי גם כאשר האור עובר דרך פילטר שעוצר חלק מספקטרום האור הנראה, כך שלעין שלנו מגיע שילוב אחר של צבעים. ניעזר באנימציה-</a:t>
            </a:r>
            <a:r>
              <a:rPr lang="x-none" sz="3200" b="0" i="0" u="sng" strike="noStrike" cap="none">
                <a:solidFill>
                  <a:schemeClr val="hlink"/>
                </a:solidFill>
                <a:latin typeface="Calibri"/>
                <a:ea typeface="Calibri"/>
                <a:cs typeface="Calibri"/>
                <a:sym typeface="Calibri"/>
                <a:hlinkClick r:id="rId3"/>
              </a:rPr>
              <a:t>ראיית צבע דרך פילטר</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לחצו על RBG BULBE ושנו את הפילטר. הצבע שהעין תראה תהיה לפי השילוב של הצבעים עוברים ולפי עוצמתם</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17145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כיצד העין מזהה צבעים</a:t>
            </a:r>
          </a:p>
        </p:txBody>
      </p:sp>
      <p:sp>
        <p:nvSpPr>
          <p:cNvPr id="430" name="Shape 430"/>
          <p:cNvSpPr txBox="1">
            <a:spLocks noGrp="1"/>
          </p:cNvSpPr>
          <p:nvPr>
            <p:ph type="body" idx="1"/>
          </p:nvPr>
        </p:nvSpPr>
        <p:spPr>
          <a:xfrm>
            <a:off x="-107950" y="620712"/>
            <a:ext cx="925195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העין רגישה ל-3 צבעים אדום כחול וירוק </a:t>
            </a:r>
            <a:br>
              <a:rPr lang="x-none" sz="2500" b="0" i="0" u="none" strike="noStrike" cap="none">
                <a:solidFill>
                  <a:schemeClr val="dk1"/>
                </a:solidFill>
                <a:latin typeface="Calibri"/>
                <a:ea typeface="Calibri"/>
                <a:cs typeface="Calibri"/>
                <a:sym typeface="Calibri"/>
              </a:rPr>
            </a:br>
            <a:r>
              <a:rPr lang="x-none" sz="2500" b="0" i="0" u="none" strike="noStrike" cap="none">
                <a:solidFill>
                  <a:schemeClr val="dk1"/>
                </a:solidFill>
                <a:latin typeface="Calibri"/>
                <a:ea typeface="Calibri"/>
                <a:cs typeface="Calibri"/>
                <a:sym typeface="Calibri"/>
              </a:rPr>
              <a:t>red-blue-green-RBG</a:t>
            </a:r>
          </a:p>
          <a:p>
            <a:pPr marL="342900" marR="0" lvl="0" indent="-342900" algn="r" rtl="1">
              <a:spcBef>
                <a:spcPts val="640"/>
              </a:spcBef>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יש בעין חיישנים שרגישים ל-3 הצבעים האלה.</a:t>
            </a:r>
          </a:p>
          <a:p>
            <a:pPr marL="342900" marR="0" lvl="0" indent="-342900" algn="r" rtl="1">
              <a:spcBef>
                <a:spcPts val="640"/>
              </a:spcBef>
              <a:buClr>
                <a:schemeClr val="dk1"/>
              </a:buClr>
              <a:buSzPct val="25000"/>
              <a:buFont typeface="Calibri"/>
              <a:buNone/>
            </a:pPr>
            <a:r>
              <a:rPr lang="x-none" sz="2500" b="0" i="0" u="none" strike="noStrike" cap="none">
                <a:solidFill>
                  <a:schemeClr val="dk1"/>
                </a:solidFill>
                <a:latin typeface="Calibri"/>
                <a:ea typeface="Calibri"/>
                <a:cs typeface="Calibri"/>
                <a:sym typeface="Calibri"/>
              </a:rPr>
              <a:t>   הצבע שהמוח מתרגם הינו שילוב של שלושת הצבעים כאשר ניתן לשנות את עוצמתו של כל צבע-</a:t>
            </a:r>
            <a:r>
              <a:rPr lang="x-none" sz="2500" b="0" i="0" u="sng" strike="noStrike" cap="none">
                <a:solidFill>
                  <a:schemeClr val="hlink"/>
                </a:solidFill>
                <a:latin typeface="Calibri"/>
                <a:ea typeface="Calibri"/>
                <a:cs typeface="Calibri"/>
                <a:sym typeface="Calibri"/>
                <a:hlinkClick r:id="rId3"/>
              </a:rPr>
              <a:t>פעולת העין</a:t>
            </a:r>
          </a:p>
          <a:p>
            <a:pPr marL="342900" marR="0" lvl="0" indent="-342900" algn="r" rtl="1">
              <a:spcBef>
                <a:spcPts val="64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hlinkClick r:id="rId3"/>
              </a:rPr>
              <a:t/>
            </a:r>
            <a:br>
              <a:rPr lang="x-none" sz="3200" b="0" i="0" u="none" strike="noStrike" cap="none">
                <a:solidFill>
                  <a:schemeClr val="dk1"/>
                </a:solidFill>
                <a:latin typeface="Calibri"/>
                <a:ea typeface="Calibri"/>
                <a:cs typeface="Calibri"/>
                <a:sym typeface="Calibri"/>
                <a:hlinkClick r:id="rId3"/>
              </a:rPr>
            </a:br>
            <a:r>
              <a:rPr lang="x-none" sz="2500" b="0" i="0" u="none" strike="noStrike" cap="none">
                <a:solidFill>
                  <a:schemeClr val="dk1"/>
                </a:solidFill>
                <a:latin typeface="Calibri"/>
                <a:ea typeface="Calibri"/>
                <a:cs typeface="Calibri"/>
                <a:sym typeface="Calibri"/>
              </a:rPr>
              <a:t>ניעזר באנימציה-</a:t>
            </a:r>
            <a:r>
              <a:rPr lang="x-none" sz="2500" b="0" i="0" u="sng" strike="noStrike" cap="none">
                <a:solidFill>
                  <a:schemeClr val="hlink"/>
                </a:solidFill>
                <a:latin typeface="Calibri"/>
                <a:ea typeface="Calibri"/>
                <a:cs typeface="Calibri"/>
                <a:sym typeface="Calibri"/>
                <a:hlinkClick r:id="rId4"/>
              </a:rPr>
              <a:t>ראיית צבע</a:t>
            </a:r>
            <a:r>
              <a:rPr lang="x-none" sz="2500" b="0" i="0" u="none" strike="noStrike" cap="none">
                <a:solidFill>
                  <a:schemeClr val="dk1"/>
                </a:solidFill>
                <a:latin typeface="Calibri"/>
                <a:ea typeface="Calibri"/>
                <a:cs typeface="Calibri"/>
                <a:sym typeface="Calibri"/>
              </a:rPr>
              <a:t>. בהדמיה הנ"ל ניתן לראות את הצבע שהעין קולטת עפ"י שילוב הצבעים שמגיעים לעין ועוצמתם. </a:t>
            </a:r>
          </a:p>
          <a:p>
            <a:pPr marL="342900" marR="0" lvl="0" indent="-342900" algn="r" rtl="1">
              <a:spcBef>
                <a:spcPts val="640"/>
              </a:spcBef>
              <a:buClr>
                <a:schemeClr val="dk1"/>
              </a:buClr>
              <a:buSzPct val="25000"/>
              <a:buFont typeface="Calibri"/>
              <a:buNone/>
            </a:pPr>
            <a:r>
              <a:rPr lang="x-none" sz="2500" b="0" i="0" u="none" strike="noStrike" cap="none">
                <a:solidFill>
                  <a:schemeClr val="dk1"/>
                </a:solidFill>
                <a:latin typeface="Calibri"/>
                <a:ea typeface="Calibri"/>
                <a:cs typeface="Calibri"/>
                <a:sym typeface="Calibri"/>
              </a:rPr>
              <a:t>לחצו על sungle Bulbs  וקבעו בעזרת המתגים איזה אור יעבור ובאיזה עוצמה. בבועה למעלה רואים איזה צבע האיש רואה .</a:t>
            </a:r>
          </a:p>
          <a:p>
            <a:pPr marL="342900" marR="0" lvl="0" indent="-342900" algn="r" rtl="1">
              <a:spcBef>
                <a:spcPts val="640"/>
              </a:spcBef>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25000"/>
              <a:buFont typeface="Calibri"/>
              <a:buNone/>
            </a:pPr>
            <a:r>
              <a:rPr lang="x-none" sz="2500" b="0" i="0" u="none" strike="noStrike" cap="none">
                <a:solidFill>
                  <a:schemeClr val="dk1"/>
                </a:solidFill>
                <a:latin typeface="Calibri"/>
                <a:ea typeface="Calibri"/>
                <a:cs typeface="Calibri"/>
                <a:sym typeface="Calibri"/>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ראיית צבעים במחשב</a:t>
            </a:r>
          </a:p>
        </p:txBody>
      </p:sp>
      <p:sp>
        <p:nvSpPr>
          <p:cNvPr id="436" name="Shape 43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מסך המחשב והטלבזיה מפיקים את שלל הצבעים בעזרת השילוב של שלושת הצבעים RBG  בעוצמות שונות.</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אם נתיז בזהירות טיפת מים על המסך נראה את הנקודות של הצבעים RBG .</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באנימציה הבאה צריכים ליצור את השילוב המתאים של צבעי RBG  בכדי להגיע לצבע של העצם הנבחר- למשל פרח וורד. אפשר להגדיל את הנקודות הצבע RBG  בעזרת הזכוכית מגדלת. </a:t>
            </a:r>
            <a:r>
              <a:rPr lang="x-none" sz="2950" b="0" i="0" u="sng" strike="noStrike" cap="none">
                <a:solidFill>
                  <a:schemeClr val="hlink"/>
                </a:solidFill>
                <a:latin typeface="Calibri"/>
                <a:ea typeface="Calibri"/>
                <a:cs typeface="Calibri"/>
                <a:sym typeface="Calibri"/>
                <a:hlinkClick r:id="rId3"/>
              </a:rPr>
              <a:t>צבעי מסך המחשב</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עיוורון צבעים</a:t>
            </a:r>
          </a:p>
        </p:txBody>
      </p:sp>
      <p:sp>
        <p:nvSpPr>
          <p:cNvPr id="442" name="Shape 44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לחלק קטן באוכלוסיה יש עיוורון צבעים שנגרם עקב פגם בחלק מחיישני הצבע בעין שנקראים מדוכים.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ראינו שראיית הצבע הוא תוצאה של רגישות המדוכים לצבעים השונים, כאשר המוח מתרגם כל שילוב של הצבעם לגוון מסויים. אולם ברגע שאחד המדוכים לא תקין הרי התרגום משתבש כפי שנראה במצגת הבאה-</a:t>
            </a:r>
            <a:r>
              <a:rPr lang="x-none" sz="3200" b="0" i="0" u="sng" strike="noStrike" cap="none">
                <a:solidFill>
                  <a:schemeClr val="hlink"/>
                </a:solidFill>
                <a:latin typeface="Calibri"/>
                <a:ea typeface="Calibri"/>
                <a:cs typeface="Calibri"/>
                <a:sym typeface="Calibri"/>
                <a:hlinkClick r:id="rId3"/>
              </a:rPr>
              <a:t>עיוורון צבעים</a:t>
            </a:r>
            <a:r>
              <a:rPr lang="x-none" sz="3200" b="0" i="0" u="none" strike="noStrike" cap="none">
                <a:solidFill>
                  <a:schemeClr val="dk1"/>
                </a:solidFill>
                <a:latin typeface="Calibri"/>
                <a:ea typeface="Calibri"/>
                <a:cs typeface="Calibri"/>
                <a:sym typeface="Calibri"/>
              </a:rPr>
              <a:t>.</a:t>
            </a:r>
          </a:p>
          <a:p>
            <a:pPr marL="342900" marR="0" lvl="0" indent="-342900" algn="r" rtl="1">
              <a:spcBef>
                <a:spcPts val="640"/>
              </a:spcBef>
              <a:buClr>
                <a:schemeClr val="dk1"/>
              </a:buClr>
              <a:buSzPct val="59375"/>
              <a:buFont typeface="Arial"/>
              <a:buChar char="●"/>
            </a:pPr>
            <a:r>
              <a:rPr lang="x-none" sz="3200" b="0" i="0" u="sng" strike="noStrike" cap="none">
                <a:solidFill>
                  <a:schemeClr val="hlink"/>
                </a:solidFill>
                <a:latin typeface="Calibri"/>
                <a:ea typeface="Calibri"/>
                <a:cs typeface="Calibri"/>
                <a:sym typeface="Calibri"/>
                <a:hlinkClick r:id="rId4"/>
              </a:rPr>
              <a:t>בדיקת עצמית לעיוורון צבעים</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hlinkClick r:id="rId4"/>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עד כמה אנו סומכים על חוק שימור האנרגיה?</a:t>
            </a:r>
          </a:p>
        </p:txBody>
      </p:sp>
      <p:sp>
        <p:nvSpPr>
          <p:cNvPr id="114" name="Shape 11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sng" strike="noStrike" cap="none">
                <a:solidFill>
                  <a:schemeClr val="hlink"/>
                </a:solidFill>
                <a:latin typeface="Calibri"/>
                <a:ea typeface="Calibri"/>
                <a:cs typeface="Calibri"/>
                <a:sym typeface="Calibri"/>
                <a:hlinkClick r:id="rId3"/>
              </a:rPr>
              <a:t>סרטון שמשכנע בתקפותו של חוק שימור</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מדוע האיש בטוח שלא יפגע?</a:t>
            </a:r>
            <a:br>
              <a:rPr lang="x-none" sz="3200" b="0" i="0" u="none" strike="noStrike" cap="none">
                <a:solidFill>
                  <a:schemeClr val="dk1"/>
                </a:solidFill>
                <a:latin typeface="Calibri"/>
                <a:ea typeface="Calibri"/>
                <a:cs typeface="Calibri"/>
                <a:sym typeface="Calibri"/>
              </a:rPr>
            </a:br>
            <a:endParaRPr lang="x-none"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מה היה קורה אילו האיש היה דוחף את הכדור במקום לשחרר אותו?</a:t>
            </a:r>
          </a:p>
        </p:txBody>
      </p:sp>
      <p:sp>
        <p:nvSpPr>
          <p:cNvPr id="115" name="Shape 115"/>
          <p:cNvSpPr txBox="1"/>
          <p:nvPr/>
        </p:nvSpPr>
        <p:spPr>
          <a:xfrm>
            <a:off x="611187" y="3141663"/>
            <a:ext cx="8208962" cy="822324"/>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rgbClr val="FF0066"/>
                </a:solidFill>
                <a:latin typeface="Arial"/>
                <a:ea typeface="Arial"/>
                <a:cs typeface="Arial"/>
                <a:sym typeface="Arial"/>
              </a:rPr>
              <a:t>חלק מהאנרגיה הופך לאנרגיה טרמית עקב חיכוך ולכן אנרגיית הגובה התחלתית לא  נשמרת ולכן הגוף לא חוזר לגובה המקורי</a:t>
            </a:r>
          </a:p>
        </p:txBody>
      </p:sp>
      <p:sp>
        <p:nvSpPr>
          <p:cNvPr id="116" name="Shape 116"/>
          <p:cNvSpPr txBox="1"/>
          <p:nvPr/>
        </p:nvSpPr>
        <p:spPr>
          <a:xfrm>
            <a:off x="179388" y="4868862"/>
            <a:ext cx="8640762" cy="1917700"/>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rgbClr val="FF0066"/>
                </a:solidFill>
                <a:latin typeface="Arial"/>
                <a:ea typeface="Arial"/>
                <a:cs typeface="Arial"/>
                <a:sym typeface="Arial"/>
              </a:rPr>
              <a:t>דחיפת הכדור מוסיפה מגדילה את האנרגיה הגובה ההתחלתית של המערכת (הכוללת את המטוטלת ואת כדוה"א) ע"י עבודה. ולכן על אף שחלק מהאנרגיה ההתחלתית הופך לאנרגיה טרמית, יתכן שאנרגיית הגובה הסופית תהיה יותר גדולה  מהאנרגייה ההתחלתית והכדור יהיה יותר גבוה מאשר בהתחלה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1"/>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1"/>
                                        <p:tgtEl>
                                          <p:spTgt spid="1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2" end="2"/>
                                            </p:txEl>
                                          </p:spTgt>
                                        </p:tgtEl>
                                        <p:attrNameLst>
                                          <p:attrName>style.visibility</p:attrName>
                                        </p:attrNameLst>
                                      </p:cBhvr>
                                      <p:to>
                                        <p:strVal val="visible"/>
                                      </p:to>
                                    </p:set>
                                    <p:animEffect transition="in" filter="fade">
                                      <p:cBhvr>
                                        <p:cTn id="17" dur="1"/>
                                        <p:tgtEl>
                                          <p:spTgt spid="1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3" end="3"/>
                                            </p:txEl>
                                          </p:spTgt>
                                        </p:tgtEl>
                                        <p:attrNameLst>
                                          <p:attrName>style.visibility</p:attrName>
                                        </p:attrNameLst>
                                      </p:cBhvr>
                                      <p:to>
                                        <p:strVal val="visible"/>
                                      </p:to>
                                    </p:set>
                                    <p:animEffect transition="in" filter="fade">
                                      <p:cBhvr>
                                        <p:cTn id="22" dur="1"/>
                                        <p:tgtEl>
                                          <p:spTgt spid="1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anim calcmode="lin" valueType="num">
                                      <p:cBhvr additive="base">
                                        <p:cTn id="27" dur="500"/>
                                        <p:tgtEl>
                                          <p:spTgt spid="11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6"/>
                                        </p:tgtEl>
                                        <p:attrNameLst>
                                          <p:attrName>style.visibility</p:attrName>
                                        </p:attrNameLst>
                                      </p:cBhvr>
                                      <p:to>
                                        <p:strVal val="visible"/>
                                      </p:to>
                                    </p:set>
                                    <p:anim calcmode="lin" valueType="num">
                                      <p:cBhvr additive="base">
                                        <p:cTn id="32" dur="500"/>
                                        <p:tgtEl>
                                          <p:spTgt spid="1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פרק ג'</a:t>
            </a:r>
          </a:p>
        </p:txBody>
      </p:sp>
      <p:sp>
        <p:nvSpPr>
          <p:cNvPr id="448" name="Shape 44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חשמל</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חשמל</a:t>
            </a:r>
          </a:p>
        </p:txBody>
      </p:sp>
      <p:sp>
        <p:nvSpPr>
          <p:cNvPr id="454" name="Shape 45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חשמל סטאטי.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הזרם המעגל החשמלי.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אנרגיה חשמלית</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idx="4294967295"/>
          </p:nvPr>
        </p:nvSpPr>
        <p:spPr>
          <a:xfrm>
            <a:off x="468312" y="-315912"/>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dk1"/>
                </a:solidFill>
                <a:latin typeface="Calibri"/>
                <a:ea typeface="Calibri"/>
                <a:cs typeface="Calibri"/>
                <a:sym typeface="Calibri"/>
              </a:rPr>
              <a:t>חשמל סטאטי-</a:t>
            </a:r>
            <a:r>
              <a:rPr lang="x-none" sz="3600" b="0" i="0" u="sng" strike="noStrike" cap="none">
                <a:solidFill>
                  <a:schemeClr val="hlink"/>
                </a:solidFill>
                <a:latin typeface="Calibri"/>
                <a:ea typeface="Calibri"/>
                <a:cs typeface="Calibri"/>
                <a:sym typeface="Calibri"/>
                <a:hlinkClick r:id="rId3"/>
              </a:rPr>
              <a:t>סרטונים בנושא חשמל סטאטי</a:t>
            </a:r>
          </a:p>
        </p:txBody>
      </p:sp>
      <p:sp>
        <p:nvSpPr>
          <p:cNvPr id="460" name="Shape 460"/>
          <p:cNvSpPr txBox="1">
            <a:spLocks noGrp="1"/>
          </p:cNvSpPr>
          <p:nvPr>
            <p:ph type="body" idx="4294967295"/>
          </p:nvPr>
        </p:nvSpPr>
        <p:spPr>
          <a:xfrm>
            <a:off x="468312" y="692150"/>
            <a:ext cx="8229600" cy="6165849"/>
          </a:xfrm>
          <a:prstGeom prst="rect">
            <a:avLst/>
          </a:prstGeom>
          <a:noFill/>
          <a:ln>
            <a:noFill/>
          </a:ln>
        </p:spPr>
        <p:txBody>
          <a:bodyPr lIns="91425" tIns="45700" rIns="91425" bIns="45700" anchor="t" anchorCtr="0">
            <a:noAutofit/>
          </a:bodyPr>
          <a:lstStyle/>
          <a:p>
            <a:pPr marL="342900" marR="0" lvl="0" indent="-342900" algn="r" rtl="1">
              <a:spcBef>
                <a:spcPts val="560"/>
              </a:spcBef>
              <a:buClr>
                <a:schemeClr val="dk1"/>
              </a:buClr>
              <a:buSzPct val="60714"/>
              <a:buFont typeface="Arial"/>
              <a:buChar char="●"/>
            </a:pPr>
            <a:r>
              <a:rPr lang="x-none" sz="2800" b="1" i="0" u="none" strike="noStrike" cap="none">
                <a:solidFill>
                  <a:schemeClr val="dk1"/>
                </a:solidFill>
                <a:latin typeface="Calibri"/>
                <a:ea typeface="Calibri"/>
                <a:cs typeface="Calibri"/>
                <a:sym typeface="Calibri"/>
              </a:rPr>
              <a:t>גופים טעונים יכולים ליצור גם תופעות של חשמל</a:t>
            </a:r>
          </a:p>
          <a:p>
            <a:pPr marL="342900" marR="0" lvl="0" indent="-342900" algn="r" rtl="1">
              <a:spcBef>
                <a:spcPts val="560"/>
              </a:spcBef>
              <a:buClr>
                <a:schemeClr val="dk1"/>
              </a:buClr>
              <a:buSzPct val="60714"/>
              <a:buFont typeface="Arial"/>
              <a:buChar char="●"/>
            </a:pPr>
            <a:r>
              <a:rPr lang="x-none" sz="2800" b="1" i="0" u="none" strike="noStrike" cap="none">
                <a:solidFill>
                  <a:schemeClr val="dk1"/>
                </a:solidFill>
                <a:latin typeface="Calibri"/>
                <a:ea typeface="Calibri"/>
                <a:cs typeface="Calibri"/>
                <a:sym typeface="Calibri"/>
              </a:rPr>
              <a:t>סטאטי.</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הדגמות:</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כאשר משפשים בלון בקיר הוא נטען ונדבק לקיר.</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כאשר מקרבים בלון טעון לקילוח דק של מים, המים סוטים הצידה.</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כאשר מקרבים בלון טעון לשיער  השיער מתרומם</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כאשר מקרבים בלון למקל של מטאטא שמונח על עדשה בצורה מאוזנת, המקל מסתובב.</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מקרבים בלון טעון למנורת נאון קטנה. הנורה נדלקת לרגע כאשר אחזים במגעים.</a:t>
            </a:r>
          </a:p>
          <a:p>
            <a:pPr marL="342900" marR="0" lvl="0" indent="-342900" algn="r" rtl="1">
              <a:spcBef>
                <a:spcPts val="560"/>
              </a:spcBef>
              <a:buClr>
                <a:schemeClr val="dk1"/>
              </a:buClr>
              <a:buSzPct val="60714"/>
              <a:buFont typeface="Arial"/>
              <a:buChar char="●"/>
            </a:pPr>
            <a:r>
              <a:rPr lang="x-none" sz="2800" b="0" i="0" u="none" strike="noStrike" cap="none">
                <a:solidFill>
                  <a:schemeClr val="dk1"/>
                </a:solidFill>
                <a:latin typeface="Calibri"/>
                <a:ea typeface="Calibri"/>
                <a:cs typeface="Calibri"/>
                <a:sym typeface="Calibri"/>
              </a:rPr>
              <a:t>אפשר לדחוף פחית קולה ריקה בעזרת בלון טעון</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idx="4294967295"/>
          </p:nvPr>
        </p:nvSpPr>
        <p:spPr>
          <a:xfrm>
            <a:off x="834740" y="275037"/>
            <a:ext cx="7859973" cy="1215025"/>
          </a:xfrm>
          <a:prstGeom prst="rect">
            <a:avLst/>
          </a:prstGeom>
          <a:noFill/>
          <a:ln>
            <a:noFill/>
          </a:ln>
        </p:spPr>
        <p:txBody>
          <a:bodyPr lIns="91425" tIns="45700" rIns="91425" bIns="45700" anchor="ctr" anchorCtr="0">
            <a:noAutofit/>
          </a:bodyPr>
          <a:lstStyle/>
          <a:p>
            <a:pPr marL="0" marR="0" lvl="0" indent="0" algn="r" rtl="1">
              <a:spcBef>
                <a:spcPts val="0"/>
              </a:spcBef>
              <a:spcAft>
                <a:spcPts val="0"/>
              </a:spcAft>
              <a:buClr>
                <a:schemeClr val="dk1"/>
              </a:buClr>
              <a:buSzPct val="25000"/>
              <a:buFont typeface="Calibri"/>
              <a:buNone/>
            </a:pPr>
            <a:r>
              <a:rPr lang="x-none" sz="2800" b="1" i="0" u="none" strike="noStrike" cap="none">
                <a:solidFill>
                  <a:srgbClr val="FF0000"/>
                </a:solidFill>
                <a:latin typeface="Calibri"/>
                <a:ea typeface="Calibri"/>
                <a:cs typeface="Calibri"/>
                <a:sym typeface="Calibri"/>
              </a:rPr>
              <a:t>כיצד באים הכוחות החשמליים לביטוי?</a:t>
            </a:r>
            <a:r>
              <a:rPr lang="x-none" sz="4100" b="1" i="0" u="none" strike="noStrike" cap="none">
                <a:solidFill>
                  <a:schemeClr val="dk1"/>
                </a:solidFill>
                <a:latin typeface="Calibri"/>
                <a:ea typeface="Calibri"/>
                <a:cs typeface="Calibri"/>
                <a:sym typeface="Calibri"/>
              </a:rPr>
              <a:t> </a:t>
            </a:r>
          </a:p>
        </p:txBody>
      </p:sp>
      <p:sp>
        <p:nvSpPr>
          <p:cNvPr id="466" name="Shape 466"/>
          <p:cNvSpPr/>
          <p:nvPr/>
        </p:nvSpPr>
        <p:spPr>
          <a:xfrm>
            <a:off x="323850" y="1773238"/>
            <a:ext cx="1798638" cy="1681161"/>
          </a:xfrm>
          <a:custGeom>
            <a:avLst/>
            <a:gdLst/>
            <a:ahLst/>
            <a:cxnLst/>
            <a:rect l="0" t="0" r="0" b="0"/>
            <a:pathLst>
              <a:path w="1133" h="1059" extrusionOk="0">
                <a:moveTo>
                  <a:pt x="166" y="8"/>
                </a:moveTo>
                <a:cubicBezTo>
                  <a:pt x="332" y="0"/>
                  <a:pt x="1013" y="332"/>
                  <a:pt x="1073" y="506"/>
                </a:cubicBezTo>
                <a:cubicBezTo>
                  <a:pt x="1133" y="680"/>
                  <a:pt x="695" y="1043"/>
                  <a:pt x="529" y="1051"/>
                </a:cubicBezTo>
                <a:cubicBezTo>
                  <a:pt x="363" y="1059"/>
                  <a:pt x="135" y="726"/>
                  <a:pt x="75" y="552"/>
                </a:cubicBezTo>
                <a:cubicBezTo>
                  <a:pt x="15" y="378"/>
                  <a:pt x="0" y="16"/>
                  <a:pt x="166" y="8"/>
                </a:cubicBezTo>
                <a:close/>
              </a:path>
            </a:pathLst>
          </a:custGeom>
          <a:solidFill>
            <a:srgbClr val="CCFFCC"/>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nvGrpSpPr>
          <p:cNvPr id="467" name="Shape 467"/>
          <p:cNvGrpSpPr/>
          <p:nvPr/>
        </p:nvGrpSpPr>
        <p:grpSpPr>
          <a:xfrm>
            <a:off x="736600" y="2095500"/>
            <a:ext cx="288924" cy="287338"/>
            <a:chOff x="2952" y="3561"/>
            <a:chExt cx="181" cy="180"/>
          </a:xfrm>
        </p:grpSpPr>
        <p:sp>
          <p:nvSpPr>
            <p:cNvPr id="468" name="Shape 468"/>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469" name="Shape 469"/>
            <p:cNvGrpSpPr/>
            <p:nvPr/>
          </p:nvGrpSpPr>
          <p:grpSpPr>
            <a:xfrm>
              <a:off x="2975" y="3585"/>
              <a:ext cx="136" cy="136"/>
              <a:chOff x="2380" y="3641"/>
              <a:chExt cx="136" cy="136"/>
            </a:xfrm>
          </p:grpSpPr>
          <p:cxnSp>
            <p:nvCxnSpPr>
              <p:cNvPr id="470" name="Shape 470"/>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471" name="Shape 471"/>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472" name="Shape 472"/>
          <p:cNvGrpSpPr/>
          <p:nvPr/>
        </p:nvGrpSpPr>
        <p:grpSpPr>
          <a:xfrm>
            <a:off x="1144587" y="2224087"/>
            <a:ext cx="288924" cy="287336"/>
            <a:chOff x="2952" y="3561"/>
            <a:chExt cx="181" cy="180"/>
          </a:xfrm>
        </p:grpSpPr>
        <p:sp>
          <p:nvSpPr>
            <p:cNvPr id="473" name="Shape 473"/>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474" name="Shape 474"/>
            <p:cNvGrpSpPr/>
            <p:nvPr/>
          </p:nvGrpSpPr>
          <p:grpSpPr>
            <a:xfrm>
              <a:off x="2975" y="3585"/>
              <a:ext cx="136" cy="136"/>
              <a:chOff x="2380" y="3641"/>
              <a:chExt cx="136" cy="136"/>
            </a:xfrm>
          </p:grpSpPr>
          <p:cxnSp>
            <p:nvCxnSpPr>
              <p:cNvPr id="475" name="Shape 475"/>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476" name="Shape 476"/>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477" name="Shape 477"/>
          <p:cNvGrpSpPr/>
          <p:nvPr/>
        </p:nvGrpSpPr>
        <p:grpSpPr>
          <a:xfrm>
            <a:off x="739775" y="2617787"/>
            <a:ext cx="288924" cy="287336"/>
            <a:chOff x="2952" y="3561"/>
            <a:chExt cx="181" cy="180"/>
          </a:xfrm>
        </p:grpSpPr>
        <p:sp>
          <p:nvSpPr>
            <p:cNvPr id="478" name="Shape 478"/>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479" name="Shape 479"/>
            <p:cNvGrpSpPr/>
            <p:nvPr/>
          </p:nvGrpSpPr>
          <p:grpSpPr>
            <a:xfrm>
              <a:off x="2975" y="3585"/>
              <a:ext cx="136" cy="136"/>
              <a:chOff x="2380" y="3641"/>
              <a:chExt cx="136" cy="136"/>
            </a:xfrm>
          </p:grpSpPr>
          <p:cxnSp>
            <p:nvCxnSpPr>
              <p:cNvPr id="480" name="Shape 480"/>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481" name="Shape 481"/>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482" name="Shape 482"/>
          <p:cNvGrpSpPr/>
          <p:nvPr/>
        </p:nvGrpSpPr>
        <p:grpSpPr>
          <a:xfrm>
            <a:off x="1501775" y="2573337"/>
            <a:ext cx="288924" cy="287336"/>
            <a:chOff x="2952" y="3561"/>
            <a:chExt cx="181" cy="180"/>
          </a:xfrm>
        </p:grpSpPr>
        <p:sp>
          <p:nvSpPr>
            <p:cNvPr id="483" name="Shape 483"/>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484" name="Shape 484"/>
            <p:cNvGrpSpPr/>
            <p:nvPr/>
          </p:nvGrpSpPr>
          <p:grpSpPr>
            <a:xfrm>
              <a:off x="2975" y="3585"/>
              <a:ext cx="136" cy="136"/>
              <a:chOff x="2380" y="3641"/>
              <a:chExt cx="136" cy="136"/>
            </a:xfrm>
          </p:grpSpPr>
          <p:cxnSp>
            <p:nvCxnSpPr>
              <p:cNvPr id="485" name="Shape 485"/>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486" name="Shape 486"/>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487" name="Shape 487"/>
          <p:cNvGrpSpPr/>
          <p:nvPr/>
        </p:nvGrpSpPr>
        <p:grpSpPr>
          <a:xfrm>
            <a:off x="1074737" y="2933700"/>
            <a:ext cx="288924" cy="287338"/>
            <a:chOff x="2952" y="3561"/>
            <a:chExt cx="181" cy="180"/>
          </a:xfrm>
        </p:grpSpPr>
        <p:sp>
          <p:nvSpPr>
            <p:cNvPr id="488" name="Shape 488"/>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489" name="Shape 489"/>
            <p:cNvGrpSpPr/>
            <p:nvPr/>
          </p:nvGrpSpPr>
          <p:grpSpPr>
            <a:xfrm>
              <a:off x="2975" y="3585"/>
              <a:ext cx="136" cy="136"/>
              <a:chOff x="2380" y="3641"/>
              <a:chExt cx="136" cy="136"/>
            </a:xfrm>
          </p:grpSpPr>
          <p:cxnSp>
            <p:nvCxnSpPr>
              <p:cNvPr id="490" name="Shape 490"/>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491" name="Shape 491"/>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sp>
        <p:nvSpPr>
          <p:cNvPr id="492" name="Shape 492"/>
          <p:cNvSpPr/>
          <p:nvPr/>
        </p:nvSpPr>
        <p:spPr>
          <a:xfrm>
            <a:off x="3419475" y="1700213"/>
            <a:ext cx="2112963" cy="1822450"/>
          </a:xfrm>
          <a:custGeom>
            <a:avLst/>
            <a:gdLst/>
            <a:ahLst/>
            <a:cxnLst/>
            <a:rect l="0" t="0" r="0" b="0"/>
            <a:pathLst>
              <a:path w="1331" h="1148" extrusionOk="0">
                <a:moveTo>
                  <a:pt x="302" y="98"/>
                </a:moveTo>
                <a:cubicBezTo>
                  <a:pt x="121" y="196"/>
                  <a:pt x="0" y="755"/>
                  <a:pt x="121" y="914"/>
                </a:cubicBezTo>
                <a:cubicBezTo>
                  <a:pt x="242" y="1073"/>
                  <a:pt x="847" y="1148"/>
                  <a:pt x="1028" y="1050"/>
                </a:cubicBezTo>
                <a:cubicBezTo>
                  <a:pt x="1209" y="952"/>
                  <a:pt x="1331" y="484"/>
                  <a:pt x="1210" y="325"/>
                </a:cubicBezTo>
                <a:cubicBezTo>
                  <a:pt x="1089" y="166"/>
                  <a:pt x="483" y="0"/>
                  <a:pt x="302" y="98"/>
                </a:cubicBezTo>
                <a:close/>
              </a:path>
            </a:pathLst>
          </a:custGeom>
          <a:solidFill>
            <a:srgbClr val="CCFFCC"/>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nvGrpSpPr>
          <p:cNvPr id="493" name="Shape 493"/>
          <p:cNvGrpSpPr/>
          <p:nvPr/>
        </p:nvGrpSpPr>
        <p:grpSpPr>
          <a:xfrm>
            <a:off x="4067174" y="2133600"/>
            <a:ext cx="288924" cy="287338"/>
            <a:chOff x="2980" y="3007"/>
            <a:chExt cx="181" cy="180"/>
          </a:xfrm>
        </p:grpSpPr>
        <p:sp>
          <p:nvSpPr>
            <p:cNvPr id="494" name="Shape 494"/>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495" name="Shape 495"/>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496" name="Shape 496"/>
          <p:cNvGrpSpPr/>
          <p:nvPr/>
        </p:nvGrpSpPr>
        <p:grpSpPr>
          <a:xfrm>
            <a:off x="3779837" y="2565400"/>
            <a:ext cx="288924" cy="287338"/>
            <a:chOff x="2980" y="3007"/>
            <a:chExt cx="181" cy="180"/>
          </a:xfrm>
        </p:grpSpPr>
        <p:sp>
          <p:nvSpPr>
            <p:cNvPr id="497" name="Shape 497"/>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498" name="Shape 498"/>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499" name="Shape 499"/>
          <p:cNvGrpSpPr/>
          <p:nvPr/>
        </p:nvGrpSpPr>
        <p:grpSpPr>
          <a:xfrm>
            <a:off x="4425949" y="2416175"/>
            <a:ext cx="288924" cy="287338"/>
            <a:chOff x="2980" y="3007"/>
            <a:chExt cx="181" cy="180"/>
          </a:xfrm>
        </p:grpSpPr>
        <p:sp>
          <p:nvSpPr>
            <p:cNvPr id="500" name="Shape 500"/>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01" name="Shape 501"/>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02" name="Shape 502"/>
          <p:cNvGrpSpPr/>
          <p:nvPr/>
        </p:nvGrpSpPr>
        <p:grpSpPr>
          <a:xfrm>
            <a:off x="4929187" y="2263775"/>
            <a:ext cx="288924" cy="287338"/>
            <a:chOff x="2980" y="3007"/>
            <a:chExt cx="181" cy="180"/>
          </a:xfrm>
        </p:grpSpPr>
        <p:sp>
          <p:nvSpPr>
            <p:cNvPr id="503" name="Shape 503"/>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04" name="Shape 504"/>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05" name="Shape 505"/>
          <p:cNvGrpSpPr/>
          <p:nvPr/>
        </p:nvGrpSpPr>
        <p:grpSpPr>
          <a:xfrm>
            <a:off x="4597399" y="2944812"/>
            <a:ext cx="288924" cy="287336"/>
            <a:chOff x="2980" y="3007"/>
            <a:chExt cx="181" cy="180"/>
          </a:xfrm>
        </p:grpSpPr>
        <p:sp>
          <p:nvSpPr>
            <p:cNvPr id="506" name="Shape 506"/>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07" name="Shape 507"/>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cxnSp>
        <p:nvCxnSpPr>
          <p:cNvPr id="508" name="Shape 508"/>
          <p:cNvCxnSpPr/>
          <p:nvPr/>
        </p:nvCxnSpPr>
        <p:spPr>
          <a:xfrm>
            <a:off x="1925638" y="2524125"/>
            <a:ext cx="850899" cy="0"/>
          </a:xfrm>
          <a:prstGeom prst="straightConnector1">
            <a:avLst/>
          </a:prstGeom>
          <a:noFill/>
          <a:ln w="9525" cap="flat" cmpd="sng">
            <a:solidFill>
              <a:schemeClr val="dk1"/>
            </a:solidFill>
            <a:prstDash val="solid"/>
            <a:round/>
            <a:headEnd type="none" w="med" len="med"/>
            <a:tailEnd type="stealth" w="lg" len="lg"/>
          </a:ln>
        </p:spPr>
      </p:cxnSp>
      <p:cxnSp>
        <p:nvCxnSpPr>
          <p:cNvPr id="509" name="Shape 509"/>
          <p:cNvCxnSpPr/>
          <p:nvPr/>
        </p:nvCxnSpPr>
        <p:spPr>
          <a:xfrm rot="10800000">
            <a:off x="2965450" y="2720975"/>
            <a:ext cx="850899" cy="0"/>
          </a:xfrm>
          <a:prstGeom prst="straightConnector1">
            <a:avLst/>
          </a:prstGeom>
          <a:noFill/>
          <a:ln w="9525" cap="flat" cmpd="sng">
            <a:solidFill>
              <a:schemeClr val="dk1"/>
            </a:solidFill>
            <a:prstDash val="solid"/>
            <a:round/>
            <a:headEnd type="none" w="med" len="med"/>
            <a:tailEnd type="stealth" w="lg" len="lg"/>
          </a:ln>
        </p:spPr>
      </p:cxnSp>
      <p:sp>
        <p:nvSpPr>
          <p:cNvPr id="510" name="Shape 510"/>
          <p:cNvSpPr txBox="1"/>
          <p:nvPr/>
        </p:nvSpPr>
        <p:spPr>
          <a:xfrm>
            <a:off x="6138862" y="2274888"/>
            <a:ext cx="2068512" cy="822324"/>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400" b="0" i="0" u="none" strike="noStrike" cap="none">
                <a:solidFill>
                  <a:schemeClr val="dk1"/>
                </a:solidFill>
                <a:latin typeface="Arial"/>
                <a:ea typeface="Arial"/>
                <a:cs typeface="Arial"/>
                <a:sym typeface="Arial"/>
              </a:rPr>
              <a:t>משיכה או דחייה</a:t>
            </a:r>
          </a:p>
          <a:p>
            <a:pPr marL="0" marR="0" lvl="0" indent="0" algn="r" rtl="1">
              <a:spcBef>
                <a:spcPts val="0"/>
              </a:spcBef>
              <a:buSzPct val="25000"/>
              <a:buNone/>
            </a:pPr>
            <a:r>
              <a:rPr lang="x-none" sz="2400" b="0" i="0" u="none" strike="noStrike" cap="none">
                <a:solidFill>
                  <a:schemeClr val="dk1"/>
                </a:solidFill>
                <a:latin typeface="Arial"/>
                <a:ea typeface="Arial"/>
                <a:cs typeface="Arial"/>
                <a:sym typeface="Arial"/>
              </a:rPr>
              <a:t>בין גופים טעונים</a:t>
            </a:r>
          </a:p>
        </p:txBody>
      </p:sp>
      <p:sp>
        <p:nvSpPr>
          <p:cNvPr id="511" name="Shape 511"/>
          <p:cNvSpPr txBox="1"/>
          <p:nvPr/>
        </p:nvSpPr>
        <p:spPr>
          <a:xfrm>
            <a:off x="6194425" y="4735512"/>
            <a:ext cx="2317749" cy="457200"/>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400" b="0" i="0" u="none" strike="noStrike" cap="none">
                <a:solidFill>
                  <a:schemeClr val="dk1"/>
                </a:solidFill>
                <a:latin typeface="Arial"/>
                <a:ea typeface="Arial"/>
                <a:cs typeface="Arial"/>
                <a:sym typeface="Arial"/>
              </a:rPr>
              <a:t>תנועה של מטענים</a:t>
            </a:r>
          </a:p>
        </p:txBody>
      </p:sp>
      <p:sp>
        <p:nvSpPr>
          <p:cNvPr id="512" name="Shape 512"/>
          <p:cNvSpPr/>
          <p:nvPr/>
        </p:nvSpPr>
        <p:spPr>
          <a:xfrm>
            <a:off x="1192212" y="4173537"/>
            <a:ext cx="1798636" cy="1681161"/>
          </a:xfrm>
          <a:custGeom>
            <a:avLst/>
            <a:gdLst/>
            <a:ahLst/>
            <a:cxnLst/>
            <a:rect l="0" t="0" r="0" b="0"/>
            <a:pathLst>
              <a:path w="1133" h="1059" extrusionOk="0">
                <a:moveTo>
                  <a:pt x="166" y="8"/>
                </a:moveTo>
                <a:cubicBezTo>
                  <a:pt x="332" y="0"/>
                  <a:pt x="1013" y="332"/>
                  <a:pt x="1073" y="506"/>
                </a:cubicBezTo>
                <a:cubicBezTo>
                  <a:pt x="1133" y="680"/>
                  <a:pt x="695" y="1043"/>
                  <a:pt x="529" y="1051"/>
                </a:cubicBezTo>
                <a:cubicBezTo>
                  <a:pt x="363" y="1059"/>
                  <a:pt x="135" y="726"/>
                  <a:pt x="75" y="552"/>
                </a:cubicBezTo>
                <a:cubicBezTo>
                  <a:pt x="15" y="378"/>
                  <a:pt x="0" y="16"/>
                  <a:pt x="166" y="8"/>
                </a:cubicBezTo>
                <a:close/>
              </a:path>
            </a:pathLst>
          </a:custGeom>
          <a:solidFill>
            <a:srgbClr val="CCFFCC"/>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nvGrpSpPr>
          <p:cNvPr id="513" name="Shape 513"/>
          <p:cNvGrpSpPr/>
          <p:nvPr/>
        </p:nvGrpSpPr>
        <p:grpSpPr>
          <a:xfrm>
            <a:off x="1482725" y="4451350"/>
            <a:ext cx="288924" cy="287338"/>
            <a:chOff x="2952" y="3561"/>
            <a:chExt cx="181" cy="180"/>
          </a:xfrm>
        </p:grpSpPr>
        <p:sp>
          <p:nvSpPr>
            <p:cNvPr id="514" name="Shape 514"/>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15" name="Shape 515"/>
            <p:cNvGrpSpPr/>
            <p:nvPr/>
          </p:nvGrpSpPr>
          <p:grpSpPr>
            <a:xfrm>
              <a:off x="2975" y="3585"/>
              <a:ext cx="136" cy="136"/>
              <a:chOff x="2380" y="3641"/>
              <a:chExt cx="136" cy="136"/>
            </a:xfrm>
          </p:grpSpPr>
          <p:cxnSp>
            <p:nvCxnSpPr>
              <p:cNvPr id="516" name="Shape 516"/>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17" name="Shape 517"/>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518" name="Shape 518"/>
          <p:cNvGrpSpPr/>
          <p:nvPr/>
        </p:nvGrpSpPr>
        <p:grpSpPr>
          <a:xfrm>
            <a:off x="1957388" y="4602162"/>
            <a:ext cx="288924" cy="287336"/>
            <a:chOff x="2952" y="3561"/>
            <a:chExt cx="181" cy="180"/>
          </a:xfrm>
        </p:grpSpPr>
        <p:sp>
          <p:nvSpPr>
            <p:cNvPr id="519" name="Shape 519"/>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20" name="Shape 520"/>
            <p:cNvGrpSpPr/>
            <p:nvPr/>
          </p:nvGrpSpPr>
          <p:grpSpPr>
            <a:xfrm>
              <a:off x="2975" y="3585"/>
              <a:ext cx="136" cy="136"/>
              <a:chOff x="2380" y="3641"/>
              <a:chExt cx="136" cy="136"/>
            </a:xfrm>
          </p:grpSpPr>
          <p:cxnSp>
            <p:nvCxnSpPr>
              <p:cNvPr id="521" name="Shape 521"/>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22" name="Shape 522"/>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523" name="Shape 523"/>
          <p:cNvGrpSpPr/>
          <p:nvPr/>
        </p:nvGrpSpPr>
        <p:grpSpPr>
          <a:xfrm>
            <a:off x="1608138" y="5018087"/>
            <a:ext cx="288924" cy="287336"/>
            <a:chOff x="2952" y="3561"/>
            <a:chExt cx="181" cy="180"/>
          </a:xfrm>
        </p:grpSpPr>
        <p:sp>
          <p:nvSpPr>
            <p:cNvPr id="524" name="Shape 524"/>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25" name="Shape 525"/>
            <p:cNvGrpSpPr/>
            <p:nvPr/>
          </p:nvGrpSpPr>
          <p:grpSpPr>
            <a:xfrm>
              <a:off x="2975" y="3585"/>
              <a:ext cx="136" cy="136"/>
              <a:chOff x="2380" y="3641"/>
              <a:chExt cx="136" cy="136"/>
            </a:xfrm>
          </p:grpSpPr>
          <p:cxnSp>
            <p:nvCxnSpPr>
              <p:cNvPr id="526" name="Shape 526"/>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27" name="Shape 527"/>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528" name="Shape 528"/>
          <p:cNvGrpSpPr/>
          <p:nvPr/>
        </p:nvGrpSpPr>
        <p:grpSpPr>
          <a:xfrm>
            <a:off x="2205038" y="4983162"/>
            <a:ext cx="288924" cy="287336"/>
            <a:chOff x="2952" y="3561"/>
            <a:chExt cx="181" cy="180"/>
          </a:xfrm>
        </p:grpSpPr>
        <p:sp>
          <p:nvSpPr>
            <p:cNvPr id="529" name="Shape 529"/>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30" name="Shape 530"/>
            <p:cNvGrpSpPr/>
            <p:nvPr/>
          </p:nvGrpSpPr>
          <p:grpSpPr>
            <a:xfrm>
              <a:off x="2975" y="3585"/>
              <a:ext cx="136" cy="136"/>
              <a:chOff x="2380" y="3641"/>
              <a:chExt cx="136" cy="136"/>
            </a:xfrm>
          </p:grpSpPr>
          <p:cxnSp>
            <p:nvCxnSpPr>
              <p:cNvPr id="531" name="Shape 531"/>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32" name="Shape 532"/>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533" name="Shape 533"/>
          <p:cNvGrpSpPr/>
          <p:nvPr/>
        </p:nvGrpSpPr>
        <p:grpSpPr>
          <a:xfrm>
            <a:off x="1855788" y="5418137"/>
            <a:ext cx="288924" cy="287336"/>
            <a:chOff x="2952" y="3561"/>
            <a:chExt cx="181" cy="180"/>
          </a:xfrm>
        </p:grpSpPr>
        <p:sp>
          <p:nvSpPr>
            <p:cNvPr id="534" name="Shape 534"/>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35" name="Shape 535"/>
            <p:cNvGrpSpPr/>
            <p:nvPr/>
          </p:nvGrpSpPr>
          <p:grpSpPr>
            <a:xfrm>
              <a:off x="2975" y="3585"/>
              <a:ext cx="136" cy="136"/>
              <a:chOff x="2380" y="3641"/>
              <a:chExt cx="136" cy="136"/>
            </a:xfrm>
          </p:grpSpPr>
          <p:cxnSp>
            <p:nvCxnSpPr>
              <p:cNvPr id="536" name="Shape 536"/>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37" name="Shape 537"/>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sp>
        <p:nvSpPr>
          <p:cNvPr id="538" name="Shape 538"/>
          <p:cNvSpPr/>
          <p:nvPr/>
        </p:nvSpPr>
        <p:spPr>
          <a:xfrm>
            <a:off x="2809875" y="4040187"/>
            <a:ext cx="2112963" cy="1822450"/>
          </a:xfrm>
          <a:custGeom>
            <a:avLst/>
            <a:gdLst/>
            <a:ahLst/>
            <a:cxnLst/>
            <a:rect l="0" t="0" r="0" b="0"/>
            <a:pathLst>
              <a:path w="1331" h="1148" extrusionOk="0">
                <a:moveTo>
                  <a:pt x="302" y="98"/>
                </a:moveTo>
                <a:cubicBezTo>
                  <a:pt x="121" y="196"/>
                  <a:pt x="0" y="755"/>
                  <a:pt x="121" y="914"/>
                </a:cubicBezTo>
                <a:cubicBezTo>
                  <a:pt x="242" y="1073"/>
                  <a:pt x="847" y="1148"/>
                  <a:pt x="1028" y="1050"/>
                </a:cubicBezTo>
                <a:cubicBezTo>
                  <a:pt x="1209" y="952"/>
                  <a:pt x="1331" y="484"/>
                  <a:pt x="1210" y="325"/>
                </a:cubicBezTo>
                <a:cubicBezTo>
                  <a:pt x="1089" y="166"/>
                  <a:pt x="483" y="0"/>
                  <a:pt x="302" y="98"/>
                </a:cubicBezTo>
                <a:close/>
              </a:path>
            </a:pathLst>
          </a:custGeom>
          <a:solidFill>
            <a:srgbClr val="CCFFCC"/>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nvGrpSpPr>
          <p:cNvPr id="539" name="Shape 539"/>
          <p:cNvGrpSpPr/>
          <p:nvPr/>
        </p:nvGrpSpPr>
        <p:grpSpPr>
          <a:xfrm>
            <a:off x="3756024" y="4395787"/>
            <a:ext cx="288924" cy="287336"/>
            <a:chOff x="2980" y="3007"/>
            <a:chExt cx="181" cy="180"/>
          </a:xfrm>
        </p:grpSpPr>
        <p:sp>
          <p:nvSpPr>
            <p:cNvPr id="540" name="Shape 540"/>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41" name="Shape 541"/>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42" name="Shape 542"/>
          <p:cNvGrpSpPr/>
          <p:nvPr/>
        </p:nvGrpSpPr>
        <p:grpSpPr>
          <a:xfrm>
            <a:off x="4251324" y="5048250"/>
            <a:ext cx="288924" cy="287338"/>
            <a:chOff x="2980" y="3007"/>
            <a:chExt cx="181" cy="180"/>
          </a:xfrm>
        </p:grpSpPr>
        <p:sp>
          <p:nvSpPr>
            <p:cNvPr id="543" name="Shape 543"/>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44" name="Shape 544"/>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45" name="Shape 545"/>
          <p:cNvGrpSpPr/>
          <p:nvPr/>
        </p:nvGrpSpPr>
        <p:grpSpPr>
          <a:xfrm>
            <a:off x="3213099" y="4568825"/>
            <a:ext cx="288924" cy="287338"/>
            <a:chOff x="2980" y="3007"/>
            <a:chExt cx="181" cy="180"/>
          </a:xfrm>
        </p:grpSpPr>
        <p:sp>
          <p:nvSpPr>
            <p:cNvPr id="546" name="Shape 546"/>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47" name="Shape 547"/>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48" name="Shape 548"/>
          <p:cNvGrpSpPr/>
          <p:nvPr/>
        </p:nvGrpSpPr>
        <p:grpSpPr>
          <a:xfrm>
            <a:off x="4214812" y="4592637"/>
            <a:ext cx="288924" cy="287336"/>
            <a:chOff x="2980" y="3007"/>
            <a:chExt cx="181" cy="180"/>
          </a:xfrm>
        </p:grpSpPr>
        <p:sp>
          <p:nvSpPr>
            <p:cNvPr id="549" name="Shape 549"/>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50" name="Shape 550"/>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51" name="Shape 551"/>
          <p:cNvGrpSpPr/>
          <p:nvPr/>
        </p:nvGrpSpPr>
        <p:grpSpPr>
          <a:xfrm>
            <a:off x="3883024" y="5273675"/>
            <a:ext cx="288924" cy="287338"/>
            <a:chOff x="2980" y="3007"/>
            <a:chExt cx="181" cy="180"/>
          </a:xfrm>
        </p:grpSpPr>
        <p:sp>
          <p:nvSpPr>
            <p:cNvPr id="552" name="Shape 552"/>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53" name="Shape 553"/>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sp>
        <p:nvSpPr>
          <p:cNvPr id="554" name="Shape 554"/>
          <p:cNvSpPr/>
          <p:nvPr/>
        </p:nvSpPr>
        <p:spPr>
          <a:xfrm flipH="1">
            <a:off x="2181224" y="4052887"/>
            <a:ext cx="1128712" cy="557212"/>
          </a:xfrm>
          <a:custGeom>
            <a:avLst/>
            <a:gdLst/>
            <a:ahLst/>
            <a:cxnLst/>
            <a:rect l="0" t="0" r="0" b="0"/>
            <a:pathLst>
              <a:path w="986" h="292" extrusionOk="0">
                <a:moveTo>
                  <a:pt x="986" y="292"/>
                </a:moveTo>
                <a:cubicBezTo>
                  <a:pt x="803" y="147"/>
                  <a:pt x="620" y="2"/>
                  <a:pt x="456" y="1"/>
                </a:cubicBezTo>
                <a:cubicBezTo>
                  <a:pt x="292" y="0"/>
                  <a:pt x="80" y="236"/>
                  <a:pt x="0" y="286"/>
                </a:cubicBezTo>
              </a:path>
            </a:pathLst>
          </a:cu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nvGrpSpPr>
          <p:cNvPr id="555" name="Shape 555"/>
          <p:cNvGrpSpPr/>
          <p:nvPr/>
        </p:nvGrpSpPr>
        <p:grpSpPr>
          <a:xfrm>
            <a:off x="2632075" y="3924300"/>
            <a:ext cx="288924" cy="287338"/>
            <a:chOff x="2952" y="3561"/>
            <a:chExt cx="181" cy="180"/>
          </a:xfrm>
        </p:grpSpPr>
        <p:sp>
          <p:nvSpPr>
            <p:cNvPr id="556" name="Shape 556"/>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57" name="Shape 557"/>
            <p:cNvGrpSpPr/>
            <p:nvPr/>
          </p:nvGrpSpPr>
          <p:grpSpPr>
            <a:xfrm>
              <a:off x="2975" y="3585"/>
              <a:ext cx="136" cy="136"/>
              <a:chOff x="2380" y="3641"/>
              <a:chExt cx="136" cy="136"/>
            </a:xfrm>
          </p:grpSpPr>
          <p:cxnSp>
            <p:nvCxnSpPr>
              <p:cNvPr id="558" name="Shape 558"/>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59" name="Shape 559"/>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560" name="Shape 560"/>
          <p:cNvGrpSpPr/>
          <p:nvPr/>
        </p:nvGrpSpPr>
        <p:grpSpPr>
          <a:xfrm>
            <a:off x="3316287" y="5245100"/>
            <a:ext cx="288924" cy="287338"/>
            <a:chOff x="2980" y="3007"/>
            <a:chExt cx="181" cy="180"/>
          </a:xfrm>
        </p:grpSpPr>
        <p:sp>
          <p:nvSpPr>
            <p:cNvPr id="561" name="Shape 561"/>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62" name="Shape 562"/>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cxnSp>
        <p:nvCxnSpPr>
          <p:cNvPr id="563" name="Shape 563"/>
          <p:cNvCxnSpPr/>
          <p:nvPr/>
        </p:nvCxnSpPr>
        <p:spPr>
          <a:xfrm rot="10800000">
            <a:off x="2527300" y="5148262"/>
            <a:ext cx="800099" cy="165100"/>
          </a:xfrm>
          <a:prstGeom prst="straightConnector1">
            <a:avLst/>
          </a:prstGeom>
          <a:noFill/>
          <a:ln w="9525" cap="flat" cmpd="sng">
            <a:solidFill>
              <a:schemeClr val="dk1"/>
            </a:solidFill>
            <a:prstDash val="solid"/>
            <a:round/>
            <a:headEnd type="none" w="med" len="med"/>
            <a:tailEnd type="stealth" w="lg" len="lg"/>
          </a:ln>
        </p:spPr>
      </p:cxnSp>
      <p:sp>
        <p:nvSpPr>
          <p:cNvPr id="564" name="Shape 564"/>
          <p:cNvSpPr txBox="1"/>
          <p:nvPr/>
        </p:nvSpPr>
        <p:spPr>
          <a:xfrm rot="-1204641">
            <a:off x="4935538" y="3746499"/>
            <a:ext cx="4411662" cy="457200"/>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sng" strike="noStrike" cap="none">
                <a:solidFill>
                  <a:schemeClr val="hlink"/>
                </a:solidFill>
                <a:latin typeface="Arial"/>
                <a:ea typeface="Arial"/>
                <a:cs typeface="Arial"/>
                <a:sym typeface="Arial"/>
                <a:hlinkClick r:id="rId3"/>
              </a:rPr>
              <a:t>אנימציה : בלונים טעונים</a:t>
            </a:r>
            <a:r>
              <a:rPr lang="x-none" sz="1800" b="0" i="0" u="sng" strike="noStrike" cap="none">
                <a:solidFill>
                  <a:schemeClr val="hlink"/>
                </a:solidFill>
                <a:latin typeface="Arial"/>
                <a:ea typeface="Arial"/>
                <a:cs typeface="Arial"/>
                <a:sym typeface="Arial"/>
                <a:hlinkClick r:id="rId3"/>
              </a:rPr>
              <a:t> </a:t>
            </a:r>
          </a:p>
        </p:txBody>
      </p:sp>
      <p:sp>
        <p:nvSpPr>
          <p:cNvPr id="565" name="Shape 565"/>
          <p:cNvSpPr txBox="1"/>
          <p:nvPr/>
        </p:nvSpPr>
        <p:spPr>
          <a:xfrm rot="604217">
            <a:off x="3498849" y="1697038"/>
            <a:ext cx="5645149" cy="366712"/>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folHlink"/>
                </a:solidFill>
                <a:latin typeface="Arial"/>
                <a:ea typeface="Arial"/>
                <a:cs typeface="Arial"/>
                <a:sym typeface="Arial"/>
              </a:rPr>
              <a:t>  דחיה של שני בלונים טעונים. הבלונים קשורים לחוטים.</a:t>
            </a:r>
            <a:r>
              <a:rPr lang="x-none" sz="1800" b="0" i="0" u="none" strike="noStrike" cap="none">
                <a:solidFill>
                  <a:schemeClr val="dk1"/>
                </a:solidFill>
                <a:latin typeface="Arial"/>
                <a:ea typeface="Arial"/>
                <a:cs typeface="Arial"/>
                <a:sym typeface="Arial"/>
              </a:rPr>
              <a:t> </a:t>
            </a:r>
          </a:p>
        </p:txBody>
      </p:sp>
      <p:sp>
        <p:nvSpPr>
          <p:cNvPr id="566" name="Shape 566"/>
          <p:cNvSpPr txBox="1"/>
          <p:nvPr/>
        </p:nvSpPr>
        <p:spPr>
          <a:xfrm rot="-1169767">
            <a:off x="-477837" y="942975"/>
            <a:ext cx="4065588" cy="366713"/>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folHlink"/>
                </a:solidFill>
                <a:latin typeface="Arial"/>
                <a:ea typeface="Arial"/>
                <a:cs typeface="Arial"/>
                <a:sym typeface="Arial"/>
              </a:rPr>
              <a:t>משיכה של מוט פי וי סי לצמר .</a:t>
            </a:r>
            <a:r>
              <a:rPr lang="x-none" sz="1800" b="0" i="0" u="none" strike="noStrike" cap="none">
                <a:solidFill>
                  <a:schemeClr val="dk1"/>
                </a:solidFill>
                <a:latin typeface="Arial"/>
                <a:ea typeface="Arial"/>
                <a:cs typeface="Arial"/>
                <a:sym typeface="Arial"/>
              </a:rPr>
              <a:t> </a:t>
            </a:r>
          </a:p>
        </p:txBody>
      </p:sp>
      <p:grpSp>
        <p:nvGrpSpPr>
          <p:cNvPr id="567" name="Shape 567"/>
          <p:cNvGrpSpPr/>
          <p:nvPr/>
        </p:nvGrpSpPr>
        <p:grpSpPr>
          <a:xfrm>
            <a:off x="4211638" y="3068637"/>
            <a:ext cx="288924" cy="287336"/>
            <a:chOff x="2952" y="3561"/>
            <a:chExt cx="181" cy="180"/>
          </a:xfrm>
        </p:grpSpPr>
        <p:sp>
          <p:nvSpPr>
            <p:cNvPr id="568" name="Shape 568"/>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69" name="Shape 569"/>
            <p:cNvGrpSpPr/>
            <p:nvPr/>
          </p:nvGrpSpPr>
          <p:grpSpPr>
            <a:xfrm>
              <a:off x="2975" y="3585"/>
              <a:ext cx="136" cy="136"/>
              <a:chOff x="2380" y="3641"/>
              <a:chExt cx="136" cy="136"/>
            </a:xfrm>
          </p:grpSpPr>
          <p:cxnSp>
            <p:nvCxnSpPr>
              <p:cNvPr id="570" name="Shape 570"/>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71" name="Shape 571"/>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572" name="Shape 572"/>
          <p:cNvGrpSpPr/>
          <p:nvPr/>
        </p:nvGrpSpPr>
        <p:grpSpPr>
          <a:xfrm>
            <a:off x="4356100" y="1989137"/>
            <a:ext cx="288924" cy="287336"/>
            <a:chOff x="2952" y="3561"/>
            <a:chExt cx="181" cy="180"/>
          </a:xfrm>
        </p:grpSpPr>
        <p:sp>
          <p:nvSpPr>
            <p:cNvPr id="573" name="Shape 573"/>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74" name="Shape 574"/>
            <p:cNvGrpSpPr/>
            <p:nvPr/>
          </p:nvGrpSpPr>
          <p:grpSpPr>
            <a:xfrm>
              <a:off x="2975" y="3585"/>
              <a:ext cx="136" cy="136"/>
              <a:chOff x="2380" y="3641"/>
              <a:chExt cx="136" cy="136"/>
            </a:xfrm>
          </p:grpSpPr>
          <p:cxnSp>
            <p:nvCxnSpPr>
              <p:cNvPr id="575" name="Shape 575"/>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76" name="Shape 576"/>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577" name="Shape 577"/>
          <p:cNvGrpSpPr/>
          <p:nvPr/>
        </p:nvGrpSpPr>
        <p:grpSpPr>
          <a:xfrm>
            <a:off x="684212" y="2997200"/>
            <a:ext cx="288924" cy="287338"/>
            <a:chOff x="2980" y="3007"/>
            <a:chExt cx="181" cy="180"/>
          </a:xfrm>
        </p:grpSpPr>
        <p:sp>
          <p:nvSpPr>
            <p:cNvPr id="578" name="Shape 578"/>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79" name="Shape 579"/>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80" name="Shape 580"/>
          <p:cNvGrpSpPr/>
          <p:nvPr/>
        </p:nvGrpSpPr>
        <p:grpSpPr>
          <a:xfrm>
            <a:off x="395287" y="1916112"/>
            <a:ext cx="288924" cy="287336"/>
            <a:chOff x="2980" y="3007"/>
            <a:chExt cx="181" cy="180"/>
          </a:xfrm>
        </p:grpSpPr>
        <p:sp>
          <p:nvSpPr>
            <p:cNvPr id="581" name="Shape 581"/>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82" name="Shape 582"/>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83" name="Shape 583"/>
          <p:cNvGrpSpPr/>
          <p:nvPr/>
        </p:nvGrpSpPr>
        <p:grpSpPr>
          <a:xfrm>
            <a:off x="2124074" y="5300662"/>
            <a:ext cx="288924" cy="287336"/>
            <a:chOff x="2980" y="3007"/>
            <a:chExt cx="181" cy="180"/>
          </a:xfrm>
        </p:grpSpPr>
        <p:sp>
          <p:nvSpPr>
            <p:cNvPr id="584" name="Shape 584"/>
            <p:cNvSpPr/>
            <p:nvPr/>
          </p:nvSpPr>
          <p:spPr>
            <a:xfrm>
              <a:off x="2980" y="3007"/>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585" name="Shape 585"/>
            <p:cNvCxnSpPr/>
            <p:nvPr/>
          </p:nvCxnSpPr>
          <p:spPr>
            <a:xfrm>
              <a:off x="3004" y="3093"/>
              <a:ext cx="136" cy="0"/>
            </a:xfrm>
            <a:prstGeom prst="straightConnector1">
              <a:avLst/>
            </a:prstGeom>
            <a:noFill/>
            <a:ln w="28575" cap="flat" cmpd="sng">
              <a:solidFill>
                <a:schemeClr val="dk1"/>
              </a:solidFill>
              <a:prstDash val="solid"/>
              <a:round/>
              <a:headEnd type="none" w="med" len="med"/>
              <a:tailEnd type="none" w="med" len="med"/>
            </a:ln>
          </p:spPr>
        </p:cxnSp>
      </p:grpSp>
      <p:grpSp>
        <p:nvGrpSpPr>
          <p:cNvPr id="586" name="Shape 586"/>
          <p:cNvGrpSpPr/>
          <p:nvPr/>
        </p:nvGrpSpPr>
        <p:grpSpPr>
          <a:xfrm>
            <a:off x="3635375" y="4797425"/>
            <a:ext cx="288924" cy="287338"/>
            <a:chOff x="2952" y="3561"/>
            <a:chExt cx="181" cy="180"/>
          </a:xfrm>
        </p:grpSpPr>
        <p:sp>
          <p:nvSpPr>
            <p:cNvPr id="587" name="Shape 587"/>
            <p:cNvSpPr/>
            <p:nvPr/>
          </p:nvSpPr>
          <p:spPr>
            <a:xfrm>
              <a:off x="2952" y="3561"/>
              <a:ext cx="181" cy="180"/>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grpSp>
          <p:nvGrpSpPr>
            <p:cNvPr id="588" name="Shape 588"/>
            <p:cNvGrpSpPr/>
            <p:nvPr/>
          </p:nvGrpSpPr>
          <p:grpSpPr>
            <a:xfrm>
              <a:off x="2975" y="3585"/>
              <a:ext cx="136" cy="136"/>
              <a:chOff x="2380" y="3641"/>
              <a:chExt cx="136" cy="136"/>
            </a:xfrm>
          </p:grpSpPr>
          <p:cxnSp>
            <p:nvCxnSpPr>
              <p:cNvPr id="589" name="Shape 589"/>
              <p:cNvCxnSpPr/>
              <p:nvPr/>
            </p:nvCxnSpPr>
            <p:spPr>
              <a:xfrm>
                <a:off x="2380" y="3702"/>
                <a:ext cx="136" cy="0"/>
              </a:xfrm>
              <a:prstGeom prst="straightConnector1">
                <a:avLst/>
              </a:prstGeom>
              <a:noFill/>
              <a:ln w="28575" cap="flat" cmpd="sng">
                <a:solidFill>
                  <a:schemeClr val="dk1"/>
                </a:solidFill>
                <a:prstDash val="solid"/>
                <a:round/>
                <a:headEnd type="none" w="med" len="med"/>
                <a:tailEnd type="none" w="med" len="med"/>
              </a:ln>
            </p:spPr>
          </p:cxnSp>
          <p:cxnSp>
            <p:nvCxnSpPr>
              <p:cNvPr id="590" name="Shape 590"/>
              <p:cNvCxnSpPr/>
              <p:nvPr/>
            </p:nvCxnSpPr>
            <p:spPr>
              <a:xfrm rot="-5400000">
                <a:off x="2377" y="3709"/>
                <a:ext cx="136" cy="0"/>
              </a:xfrm>
              <a:prstGeom prst="straightConnector1">
                <a:avLst/>
              </a:prstGeom>
              <a:noFill/>
              <a:ln w="28575" cap="flat" cmpd="sng">
                <a:solidFill>
                  <a:schemeClr val="dk1"/>
                </a:solidFill>
                <a:prstDash val="solid"/>
                <a:round/>
                <a:headEnd type="none" w="med" len="med"/>
                <a:tailEnd type="non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 calcmode="lin" valueType="num">
                                      <p:cBhvr additive="base">
                                        <p:cTn id="7" dur="500"/>
                                        <p:tgtEl>
                                          <p:spTgt spid="5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lvl="0">
              <a:spcBef>
                <a:spcPts val="0"/>
              </a:spcBef>
              <a:buNone/>
            </a:pPr>
            <a:endParaRPr/>
          </a:p>
        </p:txBody>
      </p:sp>
      <p:sp>
        <p:nvSpPr>
          <p:cNvPr id="596" name="Shape 596"/>
          <p:cNvSpPr txBox="1">
            <a:spLocks noGrp="1"/>
          </p:cNvSpPr>
          <p:nvPr>
            <p:ph type="body" idx="4294967295"/>
          </p:nvPr>
        </p:nvSpPr>
        <p:spPr>
          <a:xfrm>
            <a:off x="468312" y="0"/>
            <a:ext cx="8229600" cy="6597649"/>
          </a:xfrm>
          <a:prstGeom prst="rect">
            <a:avLst/>
          </a:prstGeom>
          <a:noFill/>
          <a:ln>
            <a:noFill/>
          </a:ln>
        </p:spPr>
        <p:txBody>
          <a:bodyPr lIns="91425" tIns="45700" rIns="91425" bIns="45700" anchor="t" anchorCtr="0">
            <a:noAutofit/>
          </a:bodyPr>
          <a:lstStyle/>
          <a:p>
            <a:pPr marL="342900" marR="0" lvl="0" indent="-342900" algn="r" rtl="1">
              <a:lnSpc>
                <a:spcPct val="80000"/>
              </a:lnSpc>
              <a:spcBef>
                <a:spcPts val="600"/>
              </a:spcBef>
              <a:buClr>
                <a:schemeClr val="dk1"/>
              </a:buClr>
              <a:buSzPct val="60000"/>
              <a:buFont typeface="Arial"/>
              <a:buChar char="●"/>
            </a:pPr>
            <a:r>
              <a:rPr lang="x-none" sz="3000" b="1" i="0" u="none" strike="noStrike" cap="none">
                <a:solidFill>
                  <a:schemeClr val="dk1"/>
                </a:solidFill>
                <a:latin typeface="Calibri"/>
                <a:ea typeface="Calibri"/>
                <a:cs typeface="Calibri"/>
                <a:sym typeface="Calibri"/>
              </a:rPr>
              <a:t>פעילות לחקירת החשמל הסטאטי</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א. תולים מוט PVCעל חוט מקרבים את הצמר אל מוט.</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האם המוט יזוז?  . נמק.</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תשובה: לפני השיפשוף אין טעינה לכן אין כוחות חשמליים</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ב. משפשפים את המוט ומקרבים את הצמר אל המוט.</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האם המוט יזוז ובאיזה כיוון?נמק.</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תשובה: לאחר השפשוף הצמר נטען במטען חיובי והבלון  במטען שלילי וידוע שגוף שלילי מושך גוף חיובי, לכן המוט ינוע לכיוון הצמר.</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כעת נקרב למוט שתלוי מוט אחר, לאחר שמשפשפים את 2 המוטות.</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האם המוט יזוז ובאיזה כיוון?</a:t>
            </a:r>
          </a:p>
          <a:p>
            <a:pPr marL="342900" marR="0" lvl="0" indent="-342900" algn="r" rtl="1">
              <a:lnSpc>
                <a:spcPct val="80000"/>
              </a:lnSpc>
              <a:spcBef>
                <a:spcPts val="600"/>
              </a:spcBef>
              <a:buClr>
                <a:schemeClr val="dk1"/>
              </a:buClr>
              <a:buSzPct val="60000"/>
              <a:buFont typeface="Arial"/>
              <a:buChar char="●"/>
            </a:pPr>
            <a:r>
              <a:rPr lang="x-none" sz="3000" b="0" i="0" u="none" strike="noStrike" cap="none">
                <a:solidFill>
                  <a:schemeClr val="dk1"/>
                </a:solidFill>
                <a:latin typeface="Calibri"/>
                <a:ea typeface="Calibri"/>
                <a:cs typeface="Calibri"/>
                <a:sym typeface="Calibri"/>
              </a:rPr>
              <a:t>תשובה: שני המוטות טעונים במטען שלילי לכן תהיה דחיה.</a:t>
            </a:r>
          </a:p>
          <a:p>
            <a:pPr marL="342900" marR="0" lvl="0" indent="-342900" algn="r" rtl="1">
              <a:lnSpc>
                <a:spcPct val="80000"/>
              </a:lnSpc>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lnSpc>
                <a:spcPct val="80000"/>
              </a:lnSpc>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האם חשמל סטאטי יכול להדליק נורה</a:t>
            </a:r>
          </a:p>
        </p:txBody>
      </p:sp>
      <p:sp>
        <p:nvSpPr>
          <p:cNvPr id="602" name="Shape 60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משפשפים בלון ומקרבים אות ולנורת ניאון קטנה ורואים שהנורה מהבהבת.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לוקחים נורה זעירה שמחוברים אליה שני ברגים. מחזיקים את הגוף הטעון ביד אחד ונוגעים באחד הברגים והיד השניה נוגעת בבורג השני. בצורה זו נוצר מעגל חשמלי שזורם בו זרם חשמלי רגעי שמאיר את הנורה הקטנה.</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1" i="0" u="sng" strike="noStrike" cap="none">
                <a:solidFill>
                  <a:schemeClr val="dk1"/>
                </a:solidFill>
                <a:latin typeface="Calibri"/>
                <a:ea typeface="Calibri"/>
                <a:cs typeface="Calibri"/>
                <a:sym typeface="Calibri"/>
              </a:rPr>
              <a:t>פעילות עם מכשיר ואן דה-גרף</a:t>
            </a:r>
            <a:r>
              <a:rPr lang="x-none" sz="4400" b="0" i="0" u="none" strike="noStrike" cap="none">
                <a:solidFill>
                  <a:schemeClr val="dk1"/>
                </a:solidFill>
                <a:latin typeface="Calibri"/>
                <a:ea typeface="Calibri"/>
                <a:cs typeface="Calibri"/>
                <a:sym typeface="Calibri"/>
              </a:rPr>
              <a:t> </a:t>
            </a:r>
          </a:p>
        </p:txBody>
      </p:sp>
      <p:sp>
        <p:nvSpPr>
          <p:cNvPr id="608" name="Shape 60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ראינו בסרטונים שעוסקים בחשמל סטאטי את המכשיר הטעינה של חשמל סטאטי.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גומיה שמסתובבת במהירות יוצרת חיכוך עם מסרק ממתכת שנוגע בכדור. המסרק נטען והאלקטרונים נודדים לפני הכדור . בסופו של תהליך המתח של הכדור יכול הגיע למאות אלפי וולט.  (בשקע המתח הוא 220 וולט).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395287"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0" i="0" u="none" strike="noStrike" cap="none">
                <a:solidFill>
                  <a:schemeClr val="dk1"/>
                </a:solidFill>
                <a:latin typeface="Calibri"/>
                <a:ea typeface="Calibri"/>
                <a:cs typeface="Calibri"/>
                <a:sym typeface="Calibri"/>
              </a:rPr>
              <a:t>הדגמות שונות- עם ואן דה גראף</a:t>
            </a:r>
          </a:p>
        </p:txBody>
      </p:sp>
      <p:sp>
        <p:nvSpPr>
          <p:cNvPr id="614" name="Shape 614"/>
          <p:cNvSpPr txBox="1">
            <a:spLocks noGrp="1"/>
          </p:cNvSpPr>
          <p:nvPr>
            <p:ph type="body" idx="1"/>
          </p:nvPr>
        </p:nvSpPr>
        <p:spPr>
          <a:xfrm>
            <a:off x="0" y="404812"/>
            <a:ext cx="91440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1. מקרבים את היד אל הכדור כך שיש ניצוצות.  הסבר: האלקטרונים שעל הכדור נדחים בגלל צפיפות הולכת וגדלה. האוויר הוא מוליך מאוד גרוע וכאשר המרחק גדול אז שכבת האוויר שבין היד לכדור גורמת להתנגדות גדולה מאוד. רק כאשר הרווח קטן יותר, רק אז האנרגיה של אלקטרונים שעל הכדור מספקת בכדי לעשות את ה"קפיצה" הדרושה שמאפשרת למטענים לעבור אל היד. רצוי להחזיק ביד השניה את ההארקה שמשפרת את ההתפרקות כיוון שההארקה שומרת על הפרש פוטנציאלים יותר גדול  כי כל המטען שמגיע אל היד, מיד מועבר אל האדמה.</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הערות לפעילות 1 עם ואן דה גראף</a:t>
            </a:r>
          </a:p>
        </p:txBody>
      </p:sp>
      <p:sp>
        <p:nvSpPr>
          <p:cNvPr id="620" name="Shape 620"/>
          <p:cNvSpPr txBox="1">
            <a:spLocks noGrp="1"/>
          </p:cNvSpPr>
          <p:nvPr>
            <p:ph type="body" idx="1"/>
          </p:nvPr>
        </p:nvSpPr>
        <p:spPr>
          <a:xfrm>
            <a:off x="0" y="1600200"/>
            <a:ext cx="86868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הניצוצות נוצרים עקב היינון של האטומים שבאוויר.</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אפשר לשים לב שבזמן ההתפרקות האצבעות זזות עקב הפעלת עצבים ע"י הזרם של האלקטרונים.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נשים לב שככל שהיד יותר קרובה לכדור ההתפרקות נעשית בקצב יותר מהיר, וההתפרקויות נחלשות, מכיוון ששכבת הבידוד של האוויר יותר קטנה ולכן לאלקטרונים דרושה פחות אנרגיה בכדי לבצע את "הקפיצה" לכיוון היד.</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468312" y="-315912"/>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פעילות נוספות עם ואן דה גראף</a:t>
            </a:r>
          </a:p>
        </p:txBody>
      </p:sp>
      <p:sp>
        <p:nvSpPr>
          <p:cNvPr id="626" name="Shape 626"/>
          <p:cNvSpPr txBox="1">
            <a:spLocks noGrp="1"/>
          </p:cNvSpPr>
          <p:nvPr>
            <p:ph type="body" idx="1"/>
          </p:nvPr>
        </p:nvSpPr>
        <p:spPr>
          <a:xfrm>
            <a:off x="468312" y="47625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2.שמים כוסות אלומיניום על הכדור ורואים שהם קופצים עקב דחייה לאחר שנטענו.</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.3ילדה עם שער ארוך שמה ידים על הכדור  עד שהשערות עומדות עקב דחיה. (הילדה עומדת על כסא מפלסטיק בכדי למנוע התפרקות מטען מגוף הילדה אל הרצפה). </a:t>
            </a:r>
            <a:r>
              <a:rPr lang="x-none" sz="1700" b="0" i="0" u="none" strike="noStrike" cap="none">
                <a:solidFill>
                  <a:schemeClr val="dk1"/>
                </a:solidFill>
                <a:latin typeface="Calibri"/>
                <a:ea typeface="Calibri"/>
                <a:cs typeface="Calibri"/>
                <a:sym typeface="Calibri"/>
              </a:rPr>
              <a:t>(את קצות הצבעות  של הרגליים מפנים החוצה בכדי להקשות על ההתפרקות).</a:t>
            </a:r>
          </a:p>
          <a:p>
            <a:pPr marL="342900" marR="0" lvl="0" indent="-34290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 4.זורקים בלון שנטען ע"י שפשוף על השיער והבלון נדבק כיוון שהבלון והשיער טעונים במטענים מנוגדים</a:t>
            </a:r>
          </a:p>
          <a:p>
            <a:pPr marL="342900" marR="0" lvl="0" indent="-34290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  5. כעת פורקים את המטענים שעל הכדור ע"י קרוב חוט ההארקה ורואים שהשער יורד. </a:t>
            </a:r>
          </a:p>
          <a:p>
            <a:pPr marL="342900" marR="0" lvl="0" indent="-34290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6">
                                            <p:txEl>
                                              <p:pRg st="0" end="0"/>
                                            </p:txEl>
                                          </p:spTgt>
                                        </p:tgtEl>
                                        <p:attrNameLst>
                                          <p:attrName>style.visibility</p:attrName>
                                        </p:attrNameLst>
                                      </p:cBhvr>
                                      <p:to>
                                        <p:strVal val="visible"/>
                                      </p:to>
                                    </p:set>
                                    <p:anim calcmode="lin" valueType="num">
                                      <p:cBhvr additive="base">
                                        <p:cTn id="7" dur="500"/>
                                        <p:tgtEl>
                                          <p:spTgt spid="62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26">
                                            <p:txEl>
                                              <p:pRg st="1" end="1"/>
                                            </p:txEl>
                                          </p:spTgt>
                                        </p:tgtEl>
                                        <p:attrNameLst>
                                          <p:attrName>style.visibility</p:attrName>
                                        </p:attrNameLst>
                                      </p:cBhvr>
                                      <p:to>
                                        <p:strVal val="visible"/>
                                      </p:to>
                                    </p:set>
                                    <p:anim calcmode="lin" valueType="num">
                                      <p:cBhvr additive="base">
                                        <p:cTn id="12" dur="500"/>
                                        <p:tgtEl>
                                          <p:spTgt spid="62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26">
                                            <p:txEl>
                                              <p:pRg st="2" end="2"/>
                                            </p:txEl>
                                          </p:spTgt>
                                        </p:tgtEl>
                                        <p:attrNameLst>
                                          <p:attrName>style.visibility</p:attrName>
                                        </p:attrNameLst>
                                      </p:cBhvr>
                                      <p:to>
                                        <p:strVal val="visible"/>
                                      </p:to>
                                    </p:set>
                                    <p:anim calcmode="lin" valueType="num">
                                      <p:cBhvr additive="base">
                                        <p:cTn id="17" dur="500"/>
                                        <p:tgtEl>
                                          <p:spTgt spid="62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26">
                                            <p:txEl>
                                              <p:pRg st="3" end="3"/>
                                            </p:txEl>
                                          </p:spTgt>
                                        </p:tgtEl>
                                        <p:attrNameLst>
                                          <p:attrName>style.visibility</p:attrName>
                                        </p:attrNameLst>
                                      </p:cBhvr>
                                      <p:to>
                                        <p:strVal val="visible"/>
                                      </p:to>
                                    </p:set>
                                    <p:anim calcmode="lin" valueType="num">
                                      <p:cBhvr additive="base">
                                        <p:cTn id="22" dur="500"/>
                                        <p:tgtEl>
                                          <p:spTgt spid="62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26">
                                            <p:txEl>
                                              <p:pRg st="4" end="4"/>
                                            </p:txEl>
                                          </p:spTgt>
                                        </p:tgtEl>
                                        <p:attrNameLst>
                                          <p:attrName>style.visibility</p:attrName>
                                        </p:attrNameLst>
                                      </p:cBhvr>
                                      <p:to>
                                        <p:strVal val="visible"/>
                                      </p:to>
                                    </p:set>
                                    <p:anim calcmode="lin" valueType="num">
                                      <p:cBhvr additive="base">
                                        <p:cTn id="27" dur="500"/>
                                        <p:tgtEl>
                                          <p:spTgt spid="626">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אנרגיה מכנית- אנרגיית גובה אנרגיית  תנועה ואנרגייה אלסטית</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395287" y="-315912"/>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פעילות נוספות עם ואן דה גראף</a:t>
            </a:r>
          </a:p>
        </p:txBody>
      </p:sp>
      <p:sp>
        <p:nvSpPr>
          <p:cNvPr id="632" name="Shape 632"/>
          <p:cNvSpPr txBox="1">
            <a:spLocks noGrp="1"/>
          </p:cNvSpPr>
          <p:nvPr>
            <p:ph type="body" idx="1"/>
          </p:nvPr>
        </p:nvSpPr>
        <p:spPr>
          <a:xfrm>
            <a:off x="468312" y="549275"/>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חוזרים על אותו ניסוי עם השיער אולם הפעם נושפים על הילדה בועות סבון. רואים שבועות  </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     הסבון נמשכות אל הילדה עקב השראה.</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6. חוזרים על אותו ניסוי אבל הפעם מקרבים את האצבע של אחת הידים אל הבועות  שמתרחקות עקב כך מהאצבע </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    </a:t>
            </a:r>
            <a:r>
              <a:rPr lang="x-none" sz="2950" b="0" i="0" u="sng" strike="noStrike" cap="none">
                <a:solidFill>
                  <a:schemeClr val="dk1"/>
                </a:solidFill>
                <a:latin typeface="Calibri"/>
                <a:ea typeface="Calibri"/>
                <a:cs typeface="Calibri"/>
                <a:sym typeface="Calibri"/>
              </a:rPr>
              <a:t>ההסבר</a:t>
            </a:r>
            <a:r>
              <a:rPr lang="x-none" sz="2950" b="0" i="0" u="none" strike="noStrike" cap="none">
                <a:solidFill>
                  <a:schemeClr val="dk1"/>
                </a:solidFill>
                <a:latin typeface="Calibri"/>
                <a:ea typeface="Calibri"/>
                <a:cs typeface="Calibri"/>
                <a:sym typeface="Calibri"/>
              </a:rPr>
              <a:t>: המטען שליד חודים (האצבע היא גוף חד יחסית) הוא יותר צפוף ולכן יש פריקה של אלקטרונים מקצה האצבע. האלקטרונים עפים אל הבועות טוענים אותן, ונוצרת דחיה בין האצבע והבועה  שטעונים שניהם במטען  שלילי.</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a:off x="468312"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הדלקת נורת ניאון בעזרת ואן דה גראף</a:t>
            </a:r>
          </a:p>
        </p:txBody>
      </p:sp>
      <p:sp>
        <p:nvSpPr>
          <p:cNvPr id="638" name="Shape 638"/>
          <p:cNvSpPr txBox="1">
            <a:spLocks noGrp="1"/>
          </p:cNvSpPr>
          <p:nvPr>
            <p:ph type="body" idx="1"/>
          </p:nvPr>
        </p:nvSpPr>
        <p:spPr>
          <a:xfrm>
            <a:off x="0" y="404812"/>
            <a:ext cx="9396413"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מקרבים נורת נאון ,שמוחזקת בשתי ידים בקצותיה, אל הכדור הטעון והנורה תאיר.</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    </a:t>
            </a:r>
            <a:r>
              <a:rPr lang="x-none" sz="2700" b="0" i="0" u="sng" strike="noStrike" cap="none">
                <a:solidFill>
                  <a:schemeClr val="dk1"/>
                </a:solidFill>
                <a:latin typeface="Calibri"/>
                <a:ea typeface="Calibri"/>
                <a:cs typeface="Calibri"/>
                <a:sym typeface="Calibri"/>
              </a:rPr>
              <a:t>הסבר</a:t>
            </a:r>
            <a:r>
              <a:rPr lang="x-none" sz="2700" b="0" i="0" u="none" strike="noStrike" cap="none">
                <a:solidFill>
                  <a:schemeClr val="dk1"/>
                </a:solidFill>
                <a:latin typeface="Calibri"/>
                <a:ea typeface="Calibri"/>
                <a:cs typeface="Calibri"/>
                <a:sym typeface="Calibri"/>
              </a:rPr>
              <a:t>: הנורה תאיר כיוון שהאלקטרונים שמגיעים אל היד ומשם אל הנורה הם בעלי אנרגיה גבוה ולכן יש אור. ההארה במנורת ניאון נוצרת ע"י פגיעת אלקטרונים במולקולות הגז- דבר שגורם לפליטת אור ע"י מולקולות הגז. תופעה זו  נקראת עירור.</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חוזרים על אותו ניסוי אלה שהפעם אחת הידיים מחזיקה את הנורה באמצע ויד שנייה  בקצה ורואים שרק חצי מנור המאיר.</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    </a:t>
            </a:r>
            <a:r>
              <a:rPr lang="x-none" sz="2700" b="0" i="0" u="sng" strike="noStrike" cap="none">
                <a:solidFill>
                  <a:schemeClr val="dk1"/>
                </a:solidFill>
                <a:latin typeface="Calibri"/>
                <a:ea typeface="Calibri"/>
                <a:cs typeface="Calibri"/>
                <a:sym typeface="Calibri"/>
              </a:rPr>
              <a:t>הסבר</a:t>
            </a:r>
            <a:r>
              <a:rPr lang="x-none" sz="2700" b="0" i="0" u="none" strike="noStrike" cap="none">
                <a:solidFill>
                  <a:schemeClr val="dk1"/>
                </a:solidFill>
                <a:latin typeface="Calibri"/>
                <a:ea typeface="Calibri"/>
                <a:cs typeface="Calibri"/>
                <a:sym typeface="Calibri"/>
              </a:rPr>
              <a:t>: המסלול שהאלקטרונים  לא כולל בתוכו את החצי השני, כלומר יש עירור רק בחצי של נורה.</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*מקרבים ומרחיקים את הנורה אל המכשיר. מה התרחש?  </a:t>
            </a:r>
          </a:p>
          <a:p>
            <a:pPr marL="342900" marR="0" lvl="0" indent="-342900" algn="r" rtl="1">
              <a:spcBef>
                <a:spcPts val="640"/>
              </a:spcBef>
              <a:buClr>
                <a:schemeClr val="dk1"/>
              </a:buClr>
              <a:buSzPct val="25000"/>
              <a:buFont typeface="Calibri"/>
              <a:buNone/>
            </a:pPr>
            <a:r>
              <a:rPr lang="x-none" sz="2700" b="0" i="0" u="none" strike="noStrike" cap="none">
                <a:solidFill>
                  <a:schemeClr val="dk1"/>
                </a:solidFill>
                <a:latin typeface="Calibri"/>
                <a:ea typeface="Calibri"/>
                <a:cs typeface="Calibri"/>
                <a:sym typeface="Calibri"/>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0" i="0" u="none" strike="noStrike" cap="none">
                <a:solidFill>
                  <a:schemeClr val="dk1"/>
                </a:solidFill>
                <a:latin typeface="Calibri"/>
                <a:ea typeface="Calibri"/>
                <a:cs typeface="Calibri"/>
                <a:sym typeface="Calibri"/>
              </a:rPr>
              <a:t>דרכים נוספות ליצירת תנועה של מטענים.</a:t>
            </a:r>
            <a:br>
              <a:rPr lang="x-none" sz="3950" b="0" i="0" u="none" strike="noStrike" cap="none">
                <a:solidFill>
                  <a:schemeClr val="dk1"/>
                </a:solidFill>
                <a:latin typeface="Calibri"/>
                <a:ea typeface="Calibri"/>
                <a:cs typeface="Calibri"/>
                <a:sym typeface="Calibri"/>
              </a:rPr>
            </a:br>
            <a:r>
              <a:rPr lang="x-none" sz="3950" b="0" i="0" u="none" strike="noStrike" cap="none">
                <a:solidFill>
                  <a:schemeClr val="dk1"/>
                </a:solidFill>
                <a:latin typeface="Calibri"/>
                <a:ea typeface="Calibri"/>
                <a:cs typeface="Calibri"/>
                <a:sym typeface="Calibri"/>
              </a:rPr>
              <a:t>הדגמות:</a:t>
            </a:r>
          </a:p>
        </p:txBody>
      </p:sp>
      <p:sp>
        <p:nvSpPr>
          <p:cNvPr id="644" name="Shape 644"/>
          <p:cNvSpPr txBox="1">
            <a:spLocks noGrp="1"/>
          </p:cNvSpPr>
          <p:nvPr>
            <p:ph type="body" idx="4294967295"/>
          </p:nvPr>
        </p:nvSpPr>
        <p:spPr>
          <a:xfrm>
            <a:off x="457200" y="1600200"/>
            <a:ext cx="8229600" cy="5257799"/>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1. תא סולארי- קרינת השמש יוצרת תנועה של מטענים.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2.  לימון ששמים בתוכו אבץ ונחושת יוצרת תנועה של מטענים שהם היונים של החומצה.</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3.דינמו- תנועה של מגנט בתוך סליל יוצרת תנועה של מטענים.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4. תמיסת מלח (תמיסה אלקטרוליטית) מוליכה זרם בעזרת היונים.</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p:nvPr/>
        </p:nvSpPr>
        <p:spPr>
          <a:xfrm>
            <a:off x="984250" y="254000"/>
            <a:ext cx="6843712" cy="2227262"/>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800" b="1" i="0" u="none" strike="noStrike" cap="none">
                <a:solidFill>
                  <a:srgbClr val="FF0000"/>
                </a:solidFill>
                <a:latin typeface="Calibri"/>
                <a:ea typeface="Calibri"/>
                <a:cs typeface="Calibri"/>
                <a:sym typeface="Calibri"/>
              </a:rPr>
              <a:t>לתנועה זו שלמטענים קוראים זרם החשמלי.</a:t>
            </a:r>
          </a:p>
          <a:p>
            <a:pPr marL="0" marR="0" lvl="0" indent="0" algn="r" rtl="1">
              <a:spcBef>
                <a:spcPts val="0"/>
              </a:spcBef>
              <a:buSzPct val="25000"/>
              <a:buNone/>
            </a:pPr>
            <a:r>
              <a:rPr lang="x-none" sz="2800" b="0" i="0" u="none" strike="noStrike" cap="none">
                <a:solidFill>
                  <a:schemeClr val="dk1"/>
                </a:solidFill>
                <a:latin typeface="Calibri"/>
                <a:ea typeface="Calibri"/>
                <a:cs typeface="Calibri"/>
                <a:sym typeface="Calibri"/>
              </a:rPr>
              <a:t>בכדי ליצור זרם חשמלי  יש לבנות מעגל חשמלי  בעזרת הרכיבים הבאים:</a:t>
            </a:r>
          </a:p>
          <a:p>
            <a:pPr marL="0" marR="0" lvl="0" indent="0" algn="r" rtl="1">
              <a:spcBef>
                <a:spcPts val="0"/>
              </a:spcBef>
              <a:buNone/>
            </a:pPr>
            <a:endParaRPr sz="1800" b="0" i="0" u="none" strike="noStrike" cap="none">
              <a:solidFill>
                <a:schemeClr val="dk1"/>
              </a:solidFill>
              <a:latin typeface="Arial"/>
              <a:ea typeface="Arial"/>
              <a:cs typeface="Arial"/>
              <a:sym typeface="Arial"/>
            </a:endParaRPr>
          </a:p>
          <a:p>
            <a:pPr marL="0" marR="0" lvl="0" indent="0" algn="r" rtl="1">
              <a:spcBef>
                <a:spcPts val="0"/>
              </a:spcBef>
              <a:buNone/>
            </a:pPr>
            <a:endParaRPr sz="1800" b="0" i="0" u="none" strike="noStrike" cap="none">
              <a:solidFill>
                <a:schemeClr val="dk1"/>
              </a:solidFill>
              <a:latin typeface="Arial"/>
              <a:ea typeface="Arial"/>
              <a:cs typeface="Arial"/>
              <a:sym typeface="Arial"/>
            </a:endParaRPr>
          </a:p>
        </p:txBody>
      </p:sp>
      <p:grpSp>
        <p:nvGrpSpPr>
          <p:cNvPr id="650" name="Shape 650"/>
          <p:cNvGrpSpPr/>
          <p:nvPr/>
        </p:nvGrpSpPr>
        <p:grpSpPr>
          <a:xfrm>
            <a:off x="1692274" y="1916113"/>
            <a:ext cx="6121400" cy="3565525"/>
            <a:chOff x="1076" y="1188"/>
            <a:chExt cx="3856" cy="2246"/>
          </a:xfrm>
        </p:grpSpPr>
        <p:grpSp>
          <p:nvGrpSpPr>
            <p:cNvPr id="651" name="Shape 651"/>
            <p:cNvGrpSpPr/>
            <p:nvPr/>
          </p:nvGrpSpPr>
          <p:grpSpPr>
            <a:xfrm>
              <a:off x="1849" y="1188"/>
              <a:ext cx="2310" cy="364"/>
              <a:chOff x="2970" y="1188"/>
              <a:chExt cx="2310" cy="364"/>
            </a:xfrm>
          </p:grpSpPr>
          <p:pic>
            <p:nvPicPr>
              <p:cNvPr id="652" name="Shape 652"/>
              <p:cNvPicPr preferRelativeResize="0"/>
              <p:nvPr/>
            </p:nvPicPr>
            <p:blipFill>
              <a:blip r:embed="rId3">
                <a:alphaModFix/>
              </a:blip>
              <a:stretch>
                <a:fillRect/>
              </a:stretch>
            </p:blipFill>
            <p:spPr>
              <a:xfrm>
                <a:off x="2970" y="1206"/>
                <a:ext cx="1091" cy="341"/>
              </a:xfrm>
              <a:prstGeom prst="rect">
                <a:avLst/>
              </a:prstGeom>
              <a:noFill/>
              <a:ln>
                <a:noFill/>
              </a:ln>
            </p:spPr>
          </p:pic>
          <p:sp>
            <p:nvSpPr>
              <p:cNvPr id="653" name="Shape 653"/>
              <p:cNvSpPr txBox="1"/>
              <p:nvPr/>
            </p:nvSpPr>
            <p:spPr>
              <a:xfrm>
                <a:off x="4563" y="1188"/>
                <a:ext cx="717" cy="364"/>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200" b="0" i="0" u="none" strike="noStrike" cap="none">
                    <a:solidFill>
                      <a:schemeClr val="dk1"/>
                    </a:solidFill>
                    <a:latin typeface="Arial"/>
                    <a:ea typeface="Arial"/>
                    <a:cs typeface="Arial"/>
                    <a:sym typeface="Arial"/>
                  </a:rPr>
                  <a:t>סוללה</a:t>
                </a:r>
              </a:p>
            </p:txBody>
          </p:sp>
        </p:grpSp>
        <p:grpSp>
          <p:nvGrpSpPr>
            <p:cNvPr id="654" name="Shape 654"/>
            <p:cNvGrpSpPr/>
            <p:nvPr/>
          </p:nvGrpSpPr>
          <p:grpSpPr>
            <a:xfrm>
              <a:off x="1863" y="2838"/>
              <a:ext cx="2684" cy="595"/>
              <a:chOff x="3106" y="2761"/>
              <a:chExt cx="2684" cy="595"/>
            </a:xfrm>
          </p:grpSpPr>
          <p:pic>
            <p:nvPicPr>
              <p:cNvPr id="655" name="Shape 655"/>
              <p:cNvPicPr preferRelativeResize="0"/>
              <p:nvPr/>
            </p:nvPicPr>
            <p:blipFill>
              <a:blip r:embed="rId4">
                <a:alphaModFix/>
              </a:blip>
              <a:stretch>
                <a:fillRect/>
              </a:stretch>
            </p:blipFill>
            <p:spPr>
              <a:xfrm>
                <a:off x="3106" y="2776"/>
                <a:ext cx="1091" cy="335"/>
              </a:xfrm>
              <a:prstGeom prst="rect">
                <a:avLst/>
              </a:prstGeom>
              <a:noFill/>
              <a:ln>
                <a:noFill/>
              </a:ln>
            </p:spPr>
          </p:pic>
          <p:sp>
            <p:nvSpPr>
              <p:cNvPr id="656" name="Shape 656"/>
              <p:cNvSpPr txBox="1"/>
              <p:nvPr/>
            </p:nvSpPr>
            <p:spPr>
              <a:xfrm>
                <a:off x="4731" y="2761"/>
                <a:ext cx="1060" cy="595"/>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800" b="0" i="0" u="none" strike="noStrike" cap="none">
                    <a:solidFill>
                      <a:schemeClr val="dk1"/>
                    </a:solidFill>
                    <a:latin typeface="Arial"/>
                    <a:ea typeface="Arial"/>
                    <a:cs typeface="Arial"/>
                    <a:sym typeface="Arial"/>
                  </a:rPr>
                  <a:t>צרכנים</a:t>
                </a:r>
              </a:p>
              <a:p>
                <a:pPr marL="0" marR="0" lvl="0" indent="0" algn="r" rtl="1">
                  <a:spcBef>
                    <a:spcPts val="0"/>
                  </a:spcBef>
                  <a:buSzPct val="25000"/>
                  <a:buNone/>
                </a:pPr>
                <a:r>
                  <a:rPr lang="x-none" sz="2800" b="0" i="0" u="none" strike="noStrike" cap="none">
                    <a:solidFill>
                      <a:schemeClr val="dk1"/>
                    </a:solidFill>
                    <a:latin typeface="Arial"/>
                    <a:ea typeface="Arial"/>
                    <a:cs typeface="Arial"/>
                    <a:sym typeface="Arial"/>
                  </a:rPr>
                  <a:t>למשל נורה</a:t>
                </a:r>
              </a:p>
            </p:txBody>
          </p:sp>
        </p:grpSp>
        <p:grpSp>
          <p:nvGrpSpPr>
            <p:cNvPr id="657" name="Shape 657"/>
            <p:cNvGrpSpPr/>
            <p:nvPr/>
          </p:nvGrpSpPr>
          <p:grpSpPr>
            <a:xfrm>
              <a:off x="1076" y="2019"/>
              <a:ext cx="3856" cy="364"/>
              <a:chOff x="1762" y="2019"/>
              <a:chExt cx="3856" cy="364"/>
            </a:xfrm>
          </p:grpSpPr>
          <p:sp>
            <p:nvSpPr>
              <p:cNvPr id="658" name="Shape 658"/>
              <p:cNvSpPr txBox="1"/>
              <p:nvPr/>
            </p:nvSpPr>
            <p:spPr>
              <a:xfrm>
                <a:off x="4136" y="2019"/>
                <a:ext cx="1483" cy="364"/>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3200" b="0" i="0" u="none" strike="noStrike" cap="none">
                    <a:solidFill>
                      <a:schemeClr val="dk1"/>
                    </a:solidFill>
                    <a:latin typeface="Arial"/>
                    <a:ea typeface="Arial"/>
                    <a:cs typeface="Arial"/>
                    <a:sym typeface="Arial"/>
                  </a:rPr>
                  <a:t>תילים מוליכים</a:t>
                </a:r>
              </a:p>
            </p:txBody>
          </p:sp>
          <p:sp>
            <p:nvSpPr>
              <p:cNvPr id="659" name="Shape 659"/>
              <p:cNvSpPr/>
              <p:nvPr/>
            </p:nvSpPr>
            <p:spPr>
              <a:xfrm>
                <a:off x="1762" y="2070"/>
                <a:ext cx="2048" cy="260"/>
              </a:xfrm>
              <a:custGeom>
                <a:avLst/>
                <a:gdLst/>
                <a:ahLst/>
                <a:cxnLst/>
                <a:rect l="0" t="0" r="0" b="0"/>
                <a:pathLst>
                  <a:path w="2049" h="261" extrusionOk="0">
                    <a:moveTo>
                      <a:pt x="0" y="200"/>
                    </a:moveTo>
                    <a:cubicBezTo>
                      <a:pt x="296" y="100"/>
                      <a:pt x="592" y="0"/>
                      <a:pt x="746" y="3"/>
                    </a:cubicBezTo>
                    <a:cubicBezTo>
                      <a:pt x="900" y="6"/>
                      <a:pt x="819" y="181"/>
                      <a:pt x="923" y="219"/>
                    </a:cubicBezTo>
                    <a:cubicBezTo>
                      <a:pt x="1027" y="257"/>
                      <a:pt x="1231" y="261"/>
                      <a:pt x="1368" y="232"/>
                    </a:cubicBezTo>
                    <a:cubicBezTo>
                      <a:pt x="1505" y="203"/>
                      <a:pt x="1635" y="45"/>
                      <a:pt x="1748" y="43"/>
                    </a:cubicBezTo>
                    <a:cubicBezTo>
                      <a:pt x="1861" y="41"/>
                      <a:pt x="1955" y="130"/>
                      <a:pt x="2049" y="219"/>
                    </a:cubicBezTo>
                  </a:path>
                </a:pathLst>
              </a:cu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grpSp>
      </p:grpSp>
      <p:sp>
        <p:nvSpPr>
          <p:cNvPr id="660" name="Shape 660"/>
          <p:cNvSpPr txBox="1"/>
          <p:nvPr/>
        </p:nvSpPr>
        <p:spPr>
          <a:xfrm>
            <a:off x="1812925" y="2117725"/>
            <a:ext cx="1873249" cy="366713"/>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קוטב חיובי</a:t>
            </a:r>
          </a:p>
        </p:txBody>
      </p:sp>
      <p:sp>
        <p:nvSpPr>
          <p:cNvPr id="661" name="Shape 661"/>
          <p:cNvSpPr txBox="1"/>
          <p:nvPr/>
        </p:nvSpPr>
        <p:spPr>
          <a:xfrm>
            <a:off x="3803650" y="2105025"/>
            <a:ext cx="2073274" cy="366713"/>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            קוטב  שלילי</a:t>
            </a:r>
          </a:p>
        </p:txBody>
      </p:sp>
      <p:sp>
        <p:nvSpPr>
          <p:cNvPr id="662" name="Shape 662"/>
          <p:cNvSpPr txBox="1"/>
          <p:nvPr/>
        </p:nvSpPr>
        <p:spPr>
          <a:xfrm>
            <a:off x="5508625" y="5734050"/>
            <a:ext cx="1944688" cy="579438"/>
          </a:xfrm>
          <a:prstGeom prst="rect">
            <a:avLst/>
          </a:prstGeom>
          <a:noFill/>
          <a:ln>
            <a:noFill/>
          </a:ln>
        </p:spPr>
        <p:txBody>
          <a:bodyPr lIns="91425" tIns="45700" rIns="91425" bIns="45700" anchor="t" anchorCtr="0">
            <a:noAutofit/>
          </a:bodyPr>
          <a:lstStyle/>
          <a:p>
            <a:pPr marL="0" marR="0" lvl="0" indent="0" algn="r" rtl="1">
              <a:spcBef>
                <a:spcPts val="1600"/>
              </a:spcBef>
              <a:buSzPct val="25000"/>
              <a:buNone/>
            </a:pPr>
            <a:r>
              <a:rPr lang="x-none" sz="3200" b="0" i="0" u="none" strike="noStrike" cap="none">
                <a:solidFill>
                  <a:schemeClr val="dk1"/>
                </a:solidFill>
                <a:latin typeface="Arial"/>
                <a:ea typeface="Arial"/>
                <a:cs typeface="Arial"/>
                <a:sym typeface="Arial"/>
              </a:rPr>
              <a:t>מד זרם</a:t>
            </a:r>
          </a:p>
        </p:txBody>
      </p:sp>
      <p:sp>
        <p:nvSpPr>
          <p:cNvPr id="663" name="Shape 663"/>
          <p:cNvSpPr/>
          <p:nvPr/>
        </p:nvSpPr>
        <p:spPr>
          <a:xfrm>
            <a:off x="3132138" y="5734050"/>
            <a:ext cx="792162" cy="719138"/>
          </a:xfrm>
          <a:prstGeom prst="ellipse">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1">
              <a:spcBef>
                <a:spcPts val="0"/>
              </a:spcBef>
              <a:buSzPct val="25000"/>
              <a:buNone/>
            </a:pPr>
            <a:r>
              <a:rPr lang="x-none" sz="1800" b="0" i="0" u="none" strike="noStrike" cap="none">
                <a:solidFill>
                  <a:schemeClr val="dk1"/>
                </a:solidFill>
                <a:latin typeface="Calibri"/>
                <a:ea typeface="Calibri"/>
                <a:cs typeface="Calibri"/>
                <a:sym typeface="Calibri"/>
              </a:rPr>
              <a:t>A</a:t>
            </a:r>
          </a:p>
        </p:txBody>
      </p:sp>
      <p:cxnSp>
        <p:nvCxnSpPr>
          <p:cNvPr id="664" name="Shape 664"/>
          <p:cNvCxnSpPr/>
          <p:nvPr/>
        </p:nvCxnSpPr>
        <p:spPr>
          <a:xfrm>
            <a:off x="3924300" y="6092825"/>
            <a:ext cx="503238" cy="0"/>
          </a:xfrm>
          <a:prstGeom prst="straightConnector1">
            <a:avLst/>
          </a:prstGeom>
          <a:noFill/>
          <a:ln w="9525" cap="flat" cmpd="sng">
            <a:solidFill>
              <a:schemeClr val="dk1"/>
            </a:solidFill>
            <a:prstDash val="solid"/>
            <a:round/>
            <a:headEnd type="none" w="med" len="med"/>
            <a:tailEnd type="none" w="med" len="med"/>
          </a:ln>
        </p:spPr>
      </p:cxnSp>
      <p:cxnSp>
        <p:nvCxnSpPr>
          <p:cNvPr id="665" name="Shape 665"/>
          <p:cNvCxnSpPr/>
          <p:nvPr/>
        </p:nvCxnSpPr>
        <p:spPr>
          <a:xfrm rot="10800000">
            <a:off x="2339975" y="6092825"/>
            <a:ext cx="792162"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בונים מעגלים חשמליים </a:t>
            </a:r>
          </a:p>
        </p:txBody>
      </p:sp>
      <p:sp>
        <p:nvSpPr>
          <p:cNvPr id="671" name="Shape 67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המורה משרטט על הלוח מעגלים טוריים  שונים.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המטלה לבנות את המעגל בעזרת רכיבים חשמליים ובעזרת התוכנה</a:t>
            </a:r>
          </a:p>
        </p:txBody>
      </p:sp>
      <p:sp>
        <p:nvSpPr>
          <p:cNvPr id="672" name="Shape 672"/>
          <p:cNvSpPr txBox="1"/>
          <p:nvPr/>
        </p:nvSpPr>
        <p:spPr>
          <a:xfrm>
            <a:off x="1258887" y="3284537"/>
            <a:ext cx="7489824" cy="396874"/>
          </a:xfrm>
          <a:prstGeom prst="rect">
            <a:avLst/>
          </a:prstGeom>
          <a:noFill/>
          <a:ln>
            <a:noFill/>
          </a:ln>
        </p:spPr>
        <p:txBody>
          <a:bodyPr lIns="91425" tIns="45700" rIns="91425" bIns="45700" anchor="t" anchorCtr="0">
            <a:noAutofit/>
          </a:bodyPr>
          <a:lstStyle/>
          <a:p>
            <a:pPr marL="0" marR="0" lvl="0" indent="0" algn="r" rtl="1">
              <a:spcBef>
                <a:spcPts val="1000"/>
              </a:spcBef>
              <a:buSzPct val="25000"/>
              <a:buNone/>
            </a:pPr>
            <a:r>
              <a:rPr lang="x-none" sz="2000" b="0" i="0" u="sng" strike="noStrike" cap="none">
                <a:solidFill>
                  <a:schemeClr val="hlink"/>
                </a:solidFill>
                <a:latin typeface="Arial"/>
                <a:ea typeface="Arial"/>
                <a:cs typeface="Arial"/>
                <a:sym typeface="Arial"/>
                <a:hlinkClick r:id="rId3"/>
              </a:rPr>
              <a:t>בניית מעגל חשמלי בעזרת סימנים מוסכמים(schematic)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body" idx="4294967295"/>
          </p:nvPr>
        </p:nvSpPr>
        <p:spPr>
          <a:xfrm>
            <a:off x="457200" y="671512"/>
            <a:ext cx="8229600" cy="5454650"/>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1" i="0" u="none" strike="noStrike" cap="none">
                <a:solidFill>
                  <a:schemeClr val="dk1"/>
                </a:solidFill>
                <a:latin typeface="Calibri"/>
                <a:ea typeface="Calibri"/>
                <a:cs typeface="Calibri"/>
                <a:sym typeface="Calibri"/>
              </a:rPr>
              <a:t>האם ניתן לבדוק את עוצמת הזרם החשמלי ואת השינויים  בזרם באמצעות מצפן? מה דעתכם?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 כיצד ניתן לדעתכם לשנות את עוצמת הזרם החשמלי במעגל?</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pic>
        <p:nvPicPr>
          <p:cNvPr id="678" name="Shape 678"/>
          <p:cNvPicPr preferRelativeResize="0"/>
          <p:nvPr/>
        </p:nvPicPr>
        <p:blipFill>
          <a:blip r:embed="rId3">
            <a:alphaModFix/>
          </a:blip>
          <a:stretch>
            <a:fillRect/>
          </a:stretch>
        </p:blipFill>
        <p:spPr>
          <a:xfrm>
            <a:off x="0" y="2852738"/>
            <a:ext cx="9143999" cy="3222624"/>
          </a:xfrm>
          <a:prstGeom prst="rect">
            <a:avLst/>
          </a:prstGeom>
          <a:noFill/>
          <a:ln>
            <a:noFill/>
          </a:ln>
        </p:spPr>
      </p:pic>
      <p:sp>
        <p:nvSpPr>
          <p:cNvPr id="679" name="Shape 679"/>
          <p:cNvSpPr txBox="1"/>
          <p:nvPr/>
        </p:nvSpPr>
        <p:spPr>
          <a:xfrm>
            <a:off x="4716462" y="6237287"/>
            <a:ext cx="3092450" cy="366711"/>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sng" strike="noStrike" cap="none">
                <a:solidFill>
                  <a:schemeClr val="hlink"/>
                </a:solidFill>
                <a:latin typeface="Arial"/>
                <a:ea typeface="Arial"/>
                <a:cs typeface="Arial"/>
                <a:sym typeface="Arial"/>
                <a:hlinkClick r:id="rId4"/>
              </a:rPr>
              <a:t>אנימציה:electromagnet</a:t>
            </a:r>
          </a:p>
        </p:txBody>
      </p:sp>
      <p:sp>
        <p:nvSpPr>
          <p:cNvPr id="680" name="Shape 680"/>
          <p:cNvSpPr txBox="1"/>
          <p:nvPr/>
        </p:nvSpPr>
        <p:spPr>
          <a:xfrm>
            <a:off x="4217987" y="4545012"/>
            <a:ext cx="4638674" cy="641350"/>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rgbClr val="660066"/>
                </a:solidFill>
                <a:latin typeface="Arial"/>
                <a:ea typeface="Arial"/>
                <a:cs typeface="Arial"/>
                <a:sym typeface="Arial"/>
              </a:rPr>
              <a:t>במקום מגנט אפשר לשים סיכה ש"צפה" במים. את הסיכה מניחים במים בעזרת מהדק משרדי.</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2800" b="0" i="0" u="none" strike="noStrike" cap="none">
                <a:solidFill>
                  <a:schemeClr val="dk1"/>
                </a:solidFill>
                <a:latin typeface="Calibri"/>
                <a:ea typeface="Calibri"/>
                <a:cs typeface="Calibri"/>
                <a:sym typeface="Calibri"/>
              </a:rPr>
              <a:t>המצפן יכול לשמש כמד זרם – הכיצד?</a:t>
            </a:r>
          </a:p>
        </p:txBody>
      </p:sp>
      <p:sp>
        <p:nvSpPr>
          <p:cNvPr id="686" name="Shape 686"/>
          <p:cNvSpPr txBox="1">
            <a:spLocks noGrp="1"/>
          </p:cNvSpPr>
          <p:nvPr>
            <p:ph type="body" idx="1"/>
          </p:nvPr>
        </p:nvSpPr>
        <p:spPr>
          <a:xfrm>
            <a:off x="395287" y="1125537"/>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כאשר מקרבים את החוט שמוליך זרם חשמלי, המגנט סוטה מכיוון הצפון, כיוון שהזרם החשמלי יותר שדה מגנטי בכיוון מזרח.</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כיצד ניתן להגדיל את זווית הסטיה של המחט?</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תשובה: 1. על ידי הוספת ליפופים נוספים של החוט סביב המצפן. נסו ותיווכחו.</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 2. הגדלת הזרם ע"י שינוי המתח( מס' הסוללות),</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כיוון שזרם חזק יוצר שדה מגנטי חזק.נסו ותיווכחו.</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1" i="1" u="sng" strike="noStrike" cap="none">
                <a:solidFill>
                  <a:srgbClr val="660066"/>
                </a:solidFill>
                <a:latin typeface="Calibri"/>
                <a:ea typeface="Calibri"/>
                <a:cs typeface="Calibri"/>
                <a:sym typeface="Calibri"/>
              </a:rPr>
              <a:t>כיצד ניתן לקבוע את כיוון הזרם החשמלי – הצעה של דר' פישר </a:t>
            </a:r>
          </a:p>
        </p:txBody>
      </p:sp>
      <p:sp>
        <p:nvSpPr>
          <p:cNvPr id="692" name="Shape 692"/>
          <p:cNvSpPr txBox="1">
            <a:spLocks noGrp="1"/>
          </p:cNvSpPr>
          <p:nvPr>
            <p:ph type="body" idx="4294967295"/>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400"/>
              </a:spcBef>
              <a:spcAft>
                <a:spcPts val="0"/>
              </a:spcAft>
              <a:buClr>
                <a:schemeClr val="dk1"/>
              </a:buClr>
              <a:buSzPct val="63157"/>
              <a:buFont typeface="Arial"/>
              <a:buChar char="●"/>
            </a:pPr>
            <a:r>
              <a:rPr lang="x-none" sz="1850" b="0" i="0" u="none" strike="noStrike" cap="none">
                <a:solidFill>
                  <a:schemeClr val="dk1"/>
                </a:solidFill>
                <a:latin typeface="Calibri"/>
                <a:ea typeface="Calibri"/>
                <a:cs typeface="Calibri"/>
                <a:sym typeface="Calibri"/>
              </a:rPr>
              <a:t>שערו , מהו כיוון הזרם החשמלי במעגל חשמלי נתון?</a:t>
            </a:r>
          </a:p>
          <a:p>
            <a:pPr marL="342900" marR="0" lvl="0" indent="-342900" algn="r" rtl="1">
              <a:spcBef>
                <a:spcPts val="400"/>
              </a:spcBef>
              <a:spcAft>
                <a:spcPts val="0"/>
              </a:spcAft>
              <a:buClr>
                <a:schemeClr val="dk1"/>
              </a:buClr>
              <a:buSzPct val="63157"/>
              <a:buFont typeface="Arial"/>
              <a:buChar char="●"/>
            </a:pPr>
            <a:r>
              <a:rPr lang="x-none" sz="1850" b="0" i="0" u="none" strike="noStrike" cap="none">
                <a:solidFill>
                  <a:schemeClr val="dk1"/>
                </a:solidFill>
                <a:latin typeface="Calibri"/>
                <a:ea typeface="Calibri"/>
                <a:cs typeface="Calibri"/>
                <a:sym typeface="Calibri"/>
              </a:rPr>
              <a:t>הערה: במעגל הבא אנו משתמשים במנורה מסוג דיודה פולטת אור , אחד המאפיינים של דיודה מסוג זה שהיא מעבירה זרם מכיוון אחד ולא מעבירה מהכיוון השני.  המינוס של הדיודה הוא ברגל הקטנה שלה ואילו הפלוס הוא ברגל הגדולה שלה.</a:t>
            </a:r>
          </a:p>
          <a:p>
            <a:pPr marL="342900" marR="0" lvl="0" indent="-342900" algn="r" rtl="1">
              <a:spcBef>
                <a:spcPts val="400"/>
              </a:spcBef>
              <a:spcAft>
                <a:spcPts val="0"/>
              </a:spcAft>
              <a:buClr>
                <a:schemeClr val="dk1"/>
              </a:buClr>
              <a:buSzPct val="63157"/>
              <a:buFont typeface="Arial"/>
              <a:buChar char="●"/>
            </a:pPr>
            <a:r>
              <a:rPr lang="x-none" sz="1850" b="0" i="0" u="none" strike="noStrike" cap="none">
                <a:solidFill>
                  <a:schemeClr val="dk1"/>
                </a:solidFill>
                <a:latin typeface="Calibri"/>
                <a:ea typeface="Calibri"/>
                <a:cs typeface="Calibri"/>
                <a:sym typeface="Calibri"/>
              </a:rPr>
              <a:t>מסמנים דיודה פולטת אור: </a:t>
            </a:r>
          </a:p>
          <a:p>
            <a:pPr marL="342900" marR="0" lvl="0" indent="-342900" algn="r" rtl="1">
              <a:spcBef>
                <a:spcPts val="400"/>
              </a:spcBef>
              <a:spcAft>
                <a:spcPts val="0"/>
              </a:spcAft>
              <a:buClr>
                <a:schemeClr val="dk1"/>
              </a:buClr>
              <a:buSzPct val="37500"/>
              <a:buFont typeface="Arial"/>
              <a:buChar char="●"/>
            </a:pPr>
            <a:r>
              <a:rPr lang="x-none" sz="3200" b="0" i="0" u="none" strike="noStrike" cap="none">
                <a:solidFill>
                  <a:schemeClr val="dk1"/>
                </a:solidFill>
                <a:latin typeface="Calibri"/>
                <a:ea typeface="Calibri"/>
                <a:cs typeface="Calibri"/>
                <a:sym typeface="Calibri"/>
              </a:rPr>
              <a:t/>
            </a:r>
            <a:br>
              <a:rPr lang="x-none" sz="3200" b="0" i="0" u="none" strike="noStrike" cap="none">
                <a:solidFill>
                  <a:schemeClr val="dk1"/>
                </a:solidFill>
                <a:latin typeface="Calibri"/>
                <a:ea typeface="Calibri"/>
                <a:cs typeface="Calibri"/>
                <a:sym typeface="Calibri"/>
              </a:rPr>
            </a:br>
            <a:r>
              <a:rPr lang="x-none" sz="1850" b="0" i="0" u="none" strike="noStrike" cap="none">
                <a:solidFill>
                  <a:schemeClr val="dk1"/>
                </a:solidFill>
                <a:latin typeface="Calibri"/>
                <a:ea typeface="Calibri"/>
                <a:cs typeface="Calibri"/>
                <a:sym typeface="Calibri"/>
              </a:rPr>
              <a:t>חברו את המעגלים הבאים:</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 </a:t>
            </a:r>
            <a:r>
              <a:rPr lang="x-none" sz="1850" b="0" i="0" u="none" strike="noStrike" cap="none">
                <a:solidFill>
                  <a:schemeClr val="dk1"/>
                </a:solidFill>
                <a:latin typeface="Calibri"/>
                <a:ea typeface="Calibri"/>
                <a:cs typeface="Calibri"/>
                <a:sym typeface="Calibri"/>
              </a:rPr>
              <a:t>         		</a:t>
            </a:r>
            <a:br>
              <a:rPr lang="x-none" sz="1850" b="0" i="0" u="none" strike="noStrike" cap="none">
                <a:solidFill>
                  <a:schemeClr val="dk1"/>
                </a:solidFill>
                <a:latin typeface="Calibri"/>
                <a:ea typeface="Calibri"/>
                <a:cs typeface="Calibri"/>
                <a:sym typeface="Calibri"/>
              </a:rPr>
            </a:br>
            <a:r>
              <a:rPr lang="x-none" sz="1850" b="0" i="0" u="none" strike="noStrike" cap="none">
                <a:solidFill>
                  <a:schemeClr val="dk1"/>
                </a:solidFill>
                <a:latin typeface="Calibri"/>
                <a:ea typeface="Calibri"/>
                <a:cs typeface="Calibri"/>
                <a:sym typeface="Calibri"/>
              </a:rPr>
              <a:t>	</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a:p>
            <a:pPr marL="342900" marR="0" lvl="0" indent="-342900" algn="r" rtl="1">
              <a:spcBef>
                <a:spcPts val="400"/>
              </a:spcBef>
              <a:spcAft>
                <a:spcPts val="0"/>
              </a:spcAft>
              <a:buClr>
                <a:schemeClr val="dk1"/>
              </a:buClr>
              <a:buSzPct val="63157"/>
              <a:buFont typeface="Arial"/>
              <a:buChar char="●"/>
            </a:pPr>
            <a:r>
              <a:rPr lang="x-none" sz="1850" b="0" i="0" u="none" strike="noStrike" cap="none">
                <a:solidFill>
                  <a:schemeClr val="dk1"/>
                </a:solidFill>
                <a:latin typeface="Calibri"/>
                <a:ea typeface="Calibri"/>
                <a:cs typeface="Calibri"/>
                <a:sym typeface="Calibri"/>
              </a:rPr>
              <a:t>מה ניתן ללמוד מהפעילות שעשיתם על כיוון הזרם החשמלי ?</a:t>
            </a:r>
          </a:p>
        </p:txBody>
      </p:sp>
      <p:sp>
        <p:nvSpPr>
          <p:cNvPr id="693" name="Shape 693"/>
          <p:cNvSpPr/>
          <p:nvPr/>
        </p:nvSpPr>
        <p:spPr>
          <a:xfrm>
            <a:off x="4783137" y="3054350"/>
            <a:ext cx="180974" cy="152399"/>
          </a:xfrm>
          <a:custGeom>
            <a:avLst/>
            <a:gdLst/>
            <a:ahLst/>
            <a:cxnLst/>
            <a:rect l="0" t="0" r="0" b="0"/>
            <a:pathLst>
              <a:path w="21600" h="21600" extrusionOk="0">
                <a:moveTo>
                  <a:pt x="0" y="0"/>
                </a:moveTo>
                <a:lnTo>
                  <a:pt x="5400" y="21600"/>
                </a:lnTo>
                <a:lnTo>
                  <a:pt x="16200" y="21600"/>
                </a:lnTo>
                <a:lnTo>
                  <a:pt x="21600" y="0"/>
                </a:lnTo>
                <a:lnTo>
                  <a:pt x="0" y="0"/>
                </a:lnTo>
                <a:close/>
              </a:path>
            </a:pathLst>
          </a:custGeom>
          <a:gradFill>
            <a:gsLst>
              <a:gs pos="0">
                <a:srgbClr val="D99594"/>
              </a:gs>
              <a:gs pos="50000">
                <a:srgbClr val="C0504D"/>
              </a:gs>
              <a:gs pos="100000">
                <a:srgbClr val="D99594"/>
              </a:gs>
            </a:gsLst>
            <a:lin ang="5400000" scaled="0"/>
          </a:gradFill>
          <a:ln w="12700" cap="flat" cmpd="sng">
            <a:solidFill>
              <a:srgbClr val="C0504D"/>
            </a:solidFill>
            <a:prstDash val="solid"/>
            <a:miter/>
            <a:headEnd type="none" w="med" len="med"/>
            <a:tailEnd type="none" w="med" len="med"/>
          </a:ln>
        </p:spPr>
        <p:txBody>
          <a:bodyPr lIns="91425" tIns="45700" rIns="91425" bIns="45700" anchor="t" anchorCtr="0">
            <a:noAutofit/>
          </a:bodyPr>
          <a:lstStyle/>
          <a:p>
            <a:pPr lvl="0">
              <a:spcBef>
                <a:spcPts val="0"/>
              </a:spcBef>
              <a:buNone/>
            </a:pPr>
            <a:endParaRPr/>
          </a:p>
        </p:txBody>
      </p:sp>
      <p:cxnSp>
        <p:nvCxnSpPr>
          <p:cNvPr id="694" name="Shape 694"/>
          <p:cNvCxnSpPr/>
          <p:nvPr/>
        </p:nvCxnSpPr>
        <p:spPr>
          <a:xfrm>
            <a:off x="4970462" y="3221038"/>
            <a:ext cx="333374" cy="476249"/>
          </a:xfrm>
          <a:prstGeom prst="straightConnector1">
            <a:avLst/>
          </a:prstGeom>
          <a:noFill/>
          <a:ln w="9525" cap="flat" cmpd="sng">
            <a:solidFill>
              <a:srgbClr val="000000"/>
            </a:solidFill>
            <a:prstDash val="solid"/>
            <a:round/>
            <a:headEnd type="none" w="med" len="med"/>
            <a:tailEnd type="none" w="med" len="med"/>
          </a:ln>
        </p:spPr>
      </p:cxnSp>
      <p:cxnSp>
        <p:nvCxnSpPr>
          <p:cNvPr id="695" name="Shape 695"/>
          <p:cNvCxnSpPr/>
          <p:nvPr/>
        </p:nvCxnSpPr>
        <p:spPr>
          <a:xfrm flipH="1">
            <a:off x="4529137" y="3236913"/>
            <a:ext cx="319087" cy="203199"/>
          </a:xfrm>
          <a:prstGeom prst="straightConnector1">
            <a:avLst/>
          </a:prstGeom>
          <a:noFill/>
          <a:ln w="9525" cap="flat" cmpd="sng">
            <a:solidFill>
              <a:schemeClr val="dk1"/>
            </a:solidFill>
            <a:prstDash val="solid"/>
            <a:round/>
            <a:headEnd type="none" w="med" len="med"/>
            <a:tailEnd type="none" w="med" len="med"/>
          </a:ln>
        </p:spPr>
      </p:cxnSp>
      <p:sp>
        <p:nvSpPr>
          <p:cNvPr id="696" name="Shape 696"/>
          <p:cNvSpPr txBox="1"/>
          <p:nvPr/>
        </p:nvSpPr>
        <p:spPr>
          <a:xfrm>
            <a:off x="5341937" y="3686175"/>
            <a:ext cx="304799" cy="366713"/>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a:t>
            </a:r>
          </a:p>
        </p:txBody>
      </p:sp>
      <p:sp>
        <p:nvSpPr>
          <p:cNvPr id="697" name="Shape 697"/>
          <p:cNvSpPr txBox="1"/>
          <p:nvPr/>
        </p:nvSpPr>
        <p:spPr>
          <a:xfrm>
            <a:off x="4268787" y="3352800"/>
            <a:ext cx="274636" cy="366713"/>
          </a:xfrm>
          <a:prstGeom prst="rect">
            <a:avLst/>
          </a:prstGeom>
          <a:noFill/>
          <a:ln>
            <a:noFill/>
          </a:ln>
        </p:spPr>
        <p:txBody>
          <a:bodyPr lIns="91425" tIns="45700" rIns="91425" bIns="45700" anchor="t" anchorCtr="0">
            <a:noAutofit/>
          </a:bodyPr>
          <a:lstStyle/>
          <a:p>
            <a:pPr marL="0" marR="0" lvl="0" indent="0" algn="r" rtl="1">
              <a:spcBef>
                <a:spcPts val="900"/>
              </a:spcBef>
              <a:buSzPct val="25000"/>
              <a:buNone/>
            </a:pPr>
            <a:r>
              <a:rPr lang="x-none" sz="1800" b="0" i="0" u="none" strike="noStrike" cap="none">
                <a:solidFill>
                  <a:schemeClr val="dk1"/>
                </a:solidFill>
                <a:latin typeface="Arial"/>
                <a:ea typeface="Arial"/>
                <a:cs typeface="Arial"/>
                <a:sym typeface="Arial"/>
              </a:rPr>
              <a:t>-</a:t>
            </a:r>
          </a:p>
        </p:txBody>
      </p:sp>
      <p:pic>
        <p:nvPicPr>
          <p:cNvPr id="698" name="Shape 698"/>
          <p:cNvPicPr preferRelativeResize="0"/>
          <p:nvPr/>
        </p:nvPicPr>
        <p:blipFill>
          <a:blip r:embed="rId3">
            <a:alphaModFix/>
          </a:blip>
          <a:stretch>
            <a:fillRect/>
          </a:stretch>
        </p:blipFill>
        <p:spPr>
          <a:xfrm>
            <a:off x="307975" y="4224337"/>
            <a:ext cx="8418513" cy="1930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כיוון הזרם בתמיסה אלקטרוליטית</a:t>
            </a:r>
          </a:p>
        </p:txBody>
      </p:sp>
      <p:sp>
        <p:nvSpPr>
          <p:cNvPr id="704" name="Shape 704"/>
          <p:cNvSpPr txBox="1">
            <a:spLocks noGrp="1"/>
          </p:cNvSpPr>
          <p:nvPr>
            <p:ph type="body" idx="4294967295"/>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בתמיסה אלקטרוליטית היונים נושאים את המטען שיוצר את זרם החשמלי.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גם כאן אפשר לזהות את כיוון הזרם בעזרת דיודא מאירה, שצפה על גבי קלקר בין שתי האלקטרודות.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הנורה נדלקת רק כאשר היא מכוונת בכיוון הרצוי.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אפשר לשים מספר דיודות בכל מיני כיוונים ולראות באיזה מצבים האור נדלק.</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הערה: יש לשים ספק כוח במתח של 12-14 וולט.</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idx="4294967295"/>
          </p:nvPr>
        </p:nvSpPr>
        <p:spPr>
          <a:xfrm>
            <a:off x="471487" y="165100"/>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600" b="0" i="0" u="none" strike="noStrike" cap="none">
                <a:solidFill>
                  <a:schemeClr val="accent2"/>
                </a:solidFill>
                <a:latin typeface="Calibri"/>
                <a:ea typeface="Calibri"/>
                <a:cs typeface="Calibri"/>
                <a:sym typeface="Calibri"/>
              </a:rPr>
              <a:t>אילו תופעות מעידות על קיום הזרם החשמלי?</a:t>
            </a:r>
          </a:p>
        </p:txBody>
      </p:sp>
      <p:sp>
        <p:nvSpPr>
          <p:cNvPr id="710" name="Shape 710"/>
          <p:cNvSpPr txBox="1">
            <a:spLocks noGrp="1"/>
          </p:cNvSpPr>
          <p:nvPr>
            <p:ph type="body" idx="4294967295"/>
          </p:nvPr>
        </p:nvSpPr>
        <p:spPr>
          <a:xfrm>
            <a:off x="457200" y="1300162"/>
            <a:ext cx="8229600" cy="4525961"/>
          </a:xfrm>
          <a:prstGeom prst="rect">
            <a:avLst/>
          </a:prstGeom>
          <a:noFill/>
          <a:ln>
            <a:noFill/>
          </a:ln>
        </p:spPr>
        <p:txBody>
          <a:bodyPr lIns="91425" tIns="45700" rIns="91425" bIns="45700" anchor="t" anchorCtr="0">
            <a:noAutofit/>
          </a:bodyPr>
          <a:lstStyle/>
          <a:p>
            <a:pPr marL="342900" marR="0" lvl="0" indent="-3429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התחממות הרכיבים במעגל-כלומר שינוי באנרגיית החום</a:t>
            </a:r>
          </a:p>
          <a:p>
            <a:pPr marL="342900" marR="0" lvl="0" indent="-3429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שינוי באנרגיית הרכיבים שמחוברים למעגל- למשל נורה מפיקה אור וחום. מאוורר חשמלי משנה את האנרגיה הקינטית של המאורר.</a:t>
            </a:r>
          </a:p>
          <a:p>
            <a:pPr marL="342900" marR="0" lvl="0" indent="-3429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הזרם יוצר שדה מגנטי שניתן בעזרתו ליצור המרות אנרגיה שונות. דוגמאות:</a:t>
            </a:r>
          </a:p>
          <a:p>
            <a:pPr marL="342900" marR="0" lvl="0" indent="-342900" algn="r" rtl="1">
              <a:spcBef>
                <a:spcPts val="560"/>
              </a:spcBef>
              <a:spcAft>
                <a:spcPts val="0"/>
              </a:spcAft>
              <a:buClr>
                <a:schemeClr val="dk1"/>
              </a:buClr>
              <a:buSzPct val="25000"/>
              <a:buFont typeface="Calibri"/>
              <a:buNone/>
            </a:pPr>
            <a:r>
              <a:rPr lang="x-none" sz="2600" b="0" i="0" u="none" strike="noStrike" cap="none">
                <a:solidFill>
                  <a:schemeClr val="dk1"/>
                </a:solidFill>
                <a:latin typeface="Calibri"/>
                <a:ea typeface="Calibri"/>
                <a:cs typeface="Calibri"/>
                <a:sym typeface="Calibri"/>
              </a:rPr>
              <a:t>1.מנוע חשמלי פועל בזכות השדה המגנטי.</a:t>
            </a:r>
          </a:p>
          <a:p>
            <a:pPr marL="342900" marR="0" lvl="0" indent="-342900" algn="r" rtl="1">
              <a:spcBef>
                <a:spcPts val="560"/>
              </a:spcBef>
              <a:spcAft>
                <a:spcPts val="0"/>
              </a:spcAft>
              <a:buClr>
                <a:schemeClr val="dk1"/>
              </a:buClr>
              <a:buSzPct val="25000"/>
              <a:buFont typeface="Calibri"/>
              <a:buNone/>
            </a:pPr>
            <a:r>
              <a:rPr lang="x-none" sz="2600" b="0" i="0" u="none" strike="noStrike" cap="none">
                <a:solidFill>
                  <a:schemeClr val="dk1"/>
                </a:solidFill>
                <a:latin typeface="Calibri"/>
                <a:ea typeface="Calibri"/>
                <a:cs typeface="Calibri"/>
                <a:sym typeface="Calibri"/>
              </a:rPr>
              <a:t>(המרות אנרגיה -מאנרגיה  חשמלית לאנרגיית תנועה)</a:t>
            </a:r>
          </a:p>
          <a:p>
            <a:pPr marL="342900" marR="0" lvl="0" indent="-342900" algn="r" rtl="1">
              <a:spcBef>
                <a:spcPts val="560"/>
              </a:spcBef>
              <a:spcAft>
                <a:spcPts val="0"/>
              </a:spcAft>
              <a:buClr>
                <a:schemeClr val="dk1"/>
              </a:buClr>
              <a:buSzPct val="25000"/>
              <a:buFont typeface="Calibri"/>
              <a:buNone/>
            </a:pPr>
            <a:r>
              <a:rPr lang="x-none" sz="2600" b="0" i="0" u="none" strike="noStrike" cap="none">
                <a:solidFill>
                  <a:schemeClr val="dk1"/>
                </a:solidFill>
                <a:latin typeface="Calibri"/>
                <a:ea typeface="Calibri"/>
                <a:cs typeface="Calibri"/>
                <a:sym typeface="Calibri"/>
              </a:rPr>
              <a:t>2. אלקטרו מגנט-משמש להרמת חפצים ממתכת-</a:t>
            </a:r>
          </a:p>
          <a:p>
            <a:pPr marL="342900" marR="0" lvl="0" indent="-342900" algn="r" rtl="1">
              <a:spcBef>
                <a:spcPts val="560"/>
              </a:spcBef>
              <a:spcAft>
                <a:spcPts val="0"/>
              </a:spcAft>
              <a:buClr>
                <a:schemeClr val="dk1"/>
              </a:buClr>
              <a:buSzPct val="25000"/>
              <a:buFont typeface="Calibri"/>
              <a:buNone/>
            </a:pPr>
            <a:r>
              <a:rPr lang="x-none" sz="2600" b="0" i="0" u="none" strike="noStrike" cap="none">
                <a:solidFill>
                  <a:schemeClr val="dk1"/>
                </a:solidFill>
                <a:latin typeface="Calibri"/>
                <a:ea typeface="Calibri"/>
                <a:cs typeface="Calibri"/>
                <a:sym typeface="Calibri"/>
              </a:rPr>
              <a:t>(המרות אנרגיה -מאנרגיה חשמלית לאנרגיית גובה)</a:t>
            </a:r>
          </a:p>
          <a:p>
            <a:pPr marL="342900" marR="0" lvl="0" indent="-342900" algn="r" rtl="1">
              <a:spcBef>
                <a:spcPts val="560"/>
              </a:spcBef>
              <a:spcAft>
                <a:spcPts val="0"/>
              </a:spcAft>
              <a:buClr>
                <a:schemeClr val="dk1"/>
              </a:buClr>
              <a:buSzPct val="25000"/>
              <a:buFont typeface="Calibri"/>
              <a:buNone/>
            </a:pPr>
            <a:r>
              <a:rPr lang="x-none" sz="2600" b="0" i="0" u="none" strike="noStrike" cap="none">
                <a:solidFill>
                  <a:schemeClr val="dk1"/>
                </a:solidFill>
                <a:latin typeface="Calibri"/>
                <a:ea typeface="Calibri"/>
                <a:cs typeface="Calibri"/>
                <a:sym typeface="Calibri"/>
              </a:rPr>
              <a:t>3. הזרם יוצר שינויים כימיים בחומר- למשל אלקטרוליזה</a:t>
            </a:r>
          </a:p>
          <a:p>
            <a:pPr marL="342900" marR="0" lvl="0" indent="-342900" algn="r" rtl="1">
              <a:spcBef>
                <a:spcPts val="640"/>
              </a:spcBef>
              <a:spcAft>
                <a:spcPts val="0"/>
              </a:spcAft>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8517275" y="1707575"/>
            <a:ext cx="9700500" cy="6693300"/>
          </a:xfrm>
          <a:prstGeom prst="rect">
            <a:avLst/>
          </a:prstGeom>
          <a:noFill/>
          <a:ln>
            <a:noFill/>
          </a:ln>
        </p:spPr>
        <p:txBody>
          <a:bodyPr lIns="91425" tIns="45700" rIns="91425" bIns="45700" anchor="ctr" anchorCtr="0">
            <a:noAutofit/>
          </a:bodyPr>
          <a:lstStyle/>
          <a:p>
            <a:pPr marL="0" marR="0" lvl="0" indent="0" algn="l" rtl="1">
              <a:spcBef>
                <a:spcPts val="0"/>
              </a:spcBef>
              <a:buNone/>
            </a:pPr>
            <a:endParaRPr sz="1800" b="0" i="0" u="none" strike="noStrike" cap="none">
              <a:solidFill>
                <a:schemeClr val="dk1"/>
              </a:solidFill>
              <a:latin typeface="Calibri"/>
              <a:ea typeface="Calibri"/>
              <a:cs typeface="Calibri"/>
              <a:sym typeface="Calibri"/>
            </a:endParaRPr>
          </a:p>
          <a:p>
            <a:pPr marL="0" marR="0" lvl="0" indent="0" algn="l" rtl="1">
              <a:spcBef>
                <a:spcPts val="0"/>
              </a:spcBef>
              <a:buNone/>
            </a:pPr>
            <a:endParaRPr sz="1800" b="0" i="0" u="none" strike="noStrike" cap="none">
              <a:solidFill>
                <a:schemeClr val="dk1"/>
              </a:solidFill>
              <a:latin typeface="Calibri"/>
              <a:ea typeface="Calibri"/>
              <a:cs typeface="Calibri"/>
              <a:sym typeface="Calibri"/>
            </a:endParaRP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עצבו שני כדורי פלסטלינה זהים. </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היעזרו בקיסם למדידת הקוטר ההתחלתי של הכדורים. </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הציבו את הסרגל לצד אחד הכדורים.</a:t>
            </a:r>
          </a:p>
          <a:p>
            <a:pPr marR="0" lvl="0" algn="r" rtl="1">
              <a:spcBef>
                <a:spcPts val="0"/>
              </a:spcBef>
              <a:buNone/>
            </a:pPr>
            <a:r>
              <a:rPr lang="x-none" sz="3200" b="0" i="0" u="none" strike="noStrike" cap="none">
                <a:solidFill>
                  <a:schemeClr val="dk1"/>
                </a:solidFill>
                <a:latin typeface="Calibri"/>
                <a:ea typeface="Calibri"/>
                <a:cs typeface="Calibri"/>
                <a:sym typeface="Calibri"/>
              </a:rPr>
              <a:t>שחררו את פחית שימורים קטנה מגובה </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15 ס"מ. </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מדדו את קוטר כדור הפלסטלינה לאחר</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 המעיכה. </a:t>
            </a:r>
          </a:p>
          <a:p>
            <a:pPr marR="0" lvl="0" algn="r" rtl="1">
              <a:spcBef>
                <a:spcPts val="0"/>
              </a:spcBef>
              <a:buNone/>
            </a:pPr>
            <a:r>
              <a:rPr lang="x-none" sz="3200" b="0" i="0" u="none" strike="noStrike" cap="none">
                <a:solidFill>
                  <a:schemeClr val="dk1"/>
                </a:solidFill>
                <a:latin typeface="Calibri"/>
                <a:ea typeface="Calibri"/>
                <a:cs typeface="Calibri"/>
                <a:sym typeface="Calibri"/>
              </a:rPr>
              <a:t>שחררו אותה פחית מגובה 30 ס"מ מעל </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הכדור השני. </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מדדו את קוטר כדור הפלסטלינה לאחר</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 המעיכה.</a:t>
            </a:r>
          </a:p>
          <a:p>
            <a:pPr marR="0" lvl="0" algn="r" rtl="1">
              <a:spcBef>
                <a:spcPts val="0"/>
              </a:spcBef>
              <a:buNone/>
            </a:pPr>
            <a:r>
              <a:rPr lang="x-none" sz="3200" b="0" i="0" u="none" strike="noStrike" cap="none">
                <a:solidFill>
                  <a:schemeClr val="dk1"/>
                </a:solidFill>
                <a:latin typeface="Calibri"/>
                <a:ea typeface="Calibri"/>
                <a:cs typeface="Calibri"/>
                <a:sym typeface="Calibri"/>
              </a:rPr>
              <a:t>סכמו את כל הממצאים בטבלה הנתונה.</a:t>
            </a:r>
          </a:p>
          <a:p>
            <a:pPr marL="0" marR="0" lvl="0" indent="0" algn="r" rtl="1">
              <a:spcBef>
                <a:spcPts val="0"/>
              </a:spcBef>
              <a:buSzPct val="25000"/>
              <a:buNone/>
            </a:pPr>
            <a:r>
              <a:rPr lang="x-none" sz="3200" b="0" i="0" u="none" strike="noStrike" cap="none">
                <a:solidFill>
                  <a:schemeClr val="dk1"/>
                </a:solidFill>
                <a:latin typeface="Calibri"/>
                <a:ea typeface="Calibri"/>
                <a:cs typeface="Calibri"/>
                <a:sym typeface="Calibri"/>
              </a:rPr>
              <a:t>טבלה לסיכום הממצאים</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body" idx="1"/>
          </p:nvPr>
        </p:nvSpPr>
        <p:spPr>
          <a:xfrm>
            <a:off x="1062937" y="592300"/>
            <a:ext cx="8213700" cy="3684599"/>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sng" strike="noStrike" cap="none">
                <a:solidFill>
                  <a:schemeClr val="dk1"/>
                </a:solidFill>
                <a:latin typeface="Calibri"/>
                <a:ea typeface="Calibri"/>
                <a:cs typeface="Calibri"/>
                <a:sym typeface="Calibri"/>
              </a:rPr>
              <a:t>חקר אנרגיית גובה בעזרת מטוטלת בליסטית.</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אילו גורמים משפיעים על אנרגיית הגובה.</a:t>
            </a:r>
            <a:br>
              <a:rPr lang="x-none" sz="2950" b="0" i="0" u="none" strike="noStrike" cap="none">
                <a:solidFill>
                  <a:schemeClr val="dk1"/>
                </a:solidFill>
                <a:latin typeface="Calibri"/>
                <a:ea typeface="Calibri"/>
                <a:cs typeface="Calibri"/>
                <a:sym typeface="Calibri"/>
              </a:rPr>
            </a:br>
            <a:r>
              <a:rPr lang="x-none" sz="2950" b="0" i="0" u="none" strike="noStrike" cap="none">
                <a:solidFill>
                  <a:schemeClr val="dk1"/>
                </a:solidFill>
                <a:latin typeface="Calibri"/>
                <a:ea typeface="Calibri"/>
                <a:cs typeface="Calibri"/>
                <a:sym typeface="Calibri"/>
              </a:rPr>
              <a:t>המתקן שבעזרתו נחקור את אנרגיית הגובה למאפייניה השונים בנוי ממטוטלת שלקצה שלה מחוברות משקולות שניתן לשנות את מסתן. את המשקולת ניתן לשחרר מגבהים שונים. כאשר המשקולת מגיע לתחתית היא פוגעת בתיבה שניתן לשנות את מסתה ואת סוג המשטח שמתחכך. לאורך המשטח שהתיבה נעה עליו הדביקו סרגל.</a:t>
            </a:r>
            <a:br>
              <a:rPr lang="x-none" sz="2950" b="0" i="0" u="none" strike="noStrike" cap="none">
                <a:solidFill>
                  <a:schemeClr val="dk1"/>
                </a:solidFill>
                <a:latin typeface="Calibri"/>
                <a:ea typeface="Calibri"/>
                <a:cs typeface="Calibri"/>
                <a:sym typeface="Calibri"/>
              </a:rPr>
            </a:br>
            <a:endParaRPr lang="x-none" sz="2950" b="0" i="0" u="none" strike="noStrike" cap="none">
              <a:solidFill>
                <a:schemeClr val="dk1"/>
              </a:solidFill>
              <a:latin typeface="Calibri"/>
              <a:ea typeface="Calibri"/>
              <a:cs typeface="Calibri"/>
              <a:sym typeface="Calibri"/>
            </a:endParaRPr>
          </a:p>
        </p:txBody>
      </p:sp>
      <p:pic>
        <p:nvPicPr>
          <p:cNvPr id="128" name="Shape 128"/>
          <p:cNvPicPr preferRelativeResize="0"/>
          <p:nvPr/>
        </p:nvPicPr>
        <p:blipFill>
          <a:blip r:embed="rId3">
            <a:alphaModFix/>
          </a:blip>
          <a:stretch>
            <a:fillRect/>
          </a:stretch>
        </p:blipFill>
        <p:spPr>
          <a:xfrm>
            <a:off x="1558925" y="4437062"/>
            <a:ext cx="4397375" cy="1516062"/>
          </a:xfrm>
          <a:prstGeom prst="rect">
            <a:avLst/>
          </a:prstGeom>
          <a:noFill/>
          <a:ln>
            <a:noFill/>
          </a:ln>
        </p:spPr>
      </p:pic>
      <p:sp>
        <p:nvSpPr>
          <p:cNvPr id="129" name="Shape 129"/>
          <p:cNvSpPr/>
          <p:nvPr/>
        </p:nvSpPr>
        <p:spPr>
          <a:xfrm>
            <a:off x="3131840" y="5610994"/>
            <a:ext cx="885825" cy="342899"/>
          </a:xfrm>
          <a:prstGeom prst="rect">
            <a:avLst/>
          </a:prstGeom>
          <a:solidFill>
            <a:schemeClr val="accent1"/>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pic>
        <p:nvPicPr>
          <p:cNvPr id="130" name="Shape 130"/>
          <p:cNvPicPr preferRelativeResize="0"/>
          <p:nvPr/>
        </p:nvPicPr>
        <p:blipFill>
          <a:blip r:embed="rId4">
            <a:alphaModFix/>
          </a:blip>
          <a:stretch>
            <a:fillRect/>
          </a:stretch>
        </p:blipFill>
        <p:spPr>
          <a:xfrm>
            <a:off x="1895475" y="5915025"/>
            <a:ext cx="4060824" cy="39528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p:nvPr/>
        </p:nvSpPr>
        <p:spPr>
          <a:xfrm>
            <a:off x="6443662" y="4005262"/>
            <a:ext cx="1152525" cy="360362"/>
          </a:xfrm>
          <a:prstGeom prst="rect">
            <a:avLst/>
          </a:prstGeom>
          <a:solidFill>
            <a:srgbClr val="E527CA"/>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716" name="Shape 716"/>
          <p:cNvSpPr/>
          <p:nvPr/>
        </p:nvSpPr>
        <p:spPr>
          <a:xfrm>
            <a:off x="6011862" y="1557337"/>
            <a:ext cx="1800225" cy="358775"/>
          </a:xfrm>
          <a:prstGeom prst="rect">
            <a:avLst/>
          </a:prstGeom>
          <a:solidFill>
            <a:srgbClr val="E527CA"/>
          </a:solidFill>
          <a:ln w="2540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717" name="Shape 717"/>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האלקטרו מגנט</a:t>
            </a:r>
          </a:p>
        </p:txBody>
      </p:sp>
      <p:sp>
        <p:nvSpPr>
          <p:cNvPr id="718" name="Shape 718"/>
          <p:cNvSpPr txBox="1">
            <a:spLocks noGrp="1"/>
          </p:cNvSpPr>
          <p:nvPr>
            <p:ph type="body" idx="4294967295"/>
          </p:nvPr>
        </p:nvSpPr>
        <p:spPr>
          <a:xfrm>
            <a:off x="457200" y="1196975"/>
            <a:ext cx="8229600" cy="5327649"/>
          </a:xfrm>
          <a:prstGeom prst="rect">
            <a:avLst/>
          </a:prstGeom>
          <a:solidFill>
            <a:schemeClr val="lt1"/>
          </a:solidFill>
          <a:ln>
            <a:noFill/>
          </a:ln>
        </p:spPr>
        <p:txBody>
          <a:bodyPr lIns="91425" tIns="45700" rIns="91425" bIns="45700" anchor="t" anchorCtr="0">
            <a:noAutofit/>
          </a:bodyPr>
          <a:lstStyle/>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אחד השימושים הנפוצים בשדה המגנטי שיוצר הזרם החשמלי הוא האלקטרומגנט.</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כאשר למדנו על מד הזרם ראינו שזרם חשמלי יוצר שדה מגנטי.</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הדגמה של סליל שמחובר לזרם ובתוכו מסמר. המסמר הופך להיות מגנט ברגע שסוגרים את המעגל.</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אלקטרומגנט  יכול להפעיל מספר מכשירים:</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דוגמא: מנוף להרמת גרוטאות של מתכת שקשה להרימם בעזרת כף הרמה רגילה.</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ברגע  שמפעילים את האלקטרומגנט גרוטאות הברזל נדבקות למגנט, ולאחר שמרימים אותם אפשר להפסיק את הזרם ואז הגרוטאות נופלות לתוך המשאית שמשנעת אותם.</a:t>
            </a:r>
          </a:p>
          <a:p>
            <a:pPr marL="342900" marR="0" lvl="0" indent="-342900" algn="r" rtl="1">
              <a:spcBef>
                <a:spcPts val="640"/>
              </a:spcBef>
              <a:spcAft>
                <a:spcPts val="0"/>
              </a:spcAft>
              <a:buClr>
                <a:schemeClr val="dk1"/>
              </a:buClr>
              <a:buSzPct val="76000"/>
              <a:buFont typeface="Arial"/>
              <a:buChar char="●"/>
            </a:pPr>
            <a:r>
              <a:rPr lang="x-none" sz="2500" b="0" i="0" u="none" strike="noStrike" cap="none">
                <a:solidFill>
                  <a:schemeClr val="dk1"/>
                </a:solidFill>
                <a:latin typeface="Calibri"/>
                <a:ea typeface="Calibri"/>
                <a:cs typeface="Calibri"/>
                <a:sym typeface="Calibri"/>
              </a:rPr>
              <a:t>דוגמא נוספת היא רכבות שנוסעות ללא מגע עם הפסים. הריחוף נוצר ע"י כוח דחיה מגנטי שנוצר ע"י אלקטרומגנט.</a:t>
            </a:r>
            <a:br>
              <a:rPr lang="x-none" sz="2500" b="0" i="0" u="none" strike="noStrike" cap="none">
                <a:solidFill>
                  <a:schemeClr val="dk1"/>
                </a:solidFill>
                <a:latin typeface="Calibri"/>
                <a:ea typeface="Calibri"/>
                <a:cs typeface="Calibri"/>
                <a:sym typeface="Calibri"/>
              </a:rPr>
            </a:br>
            <a:r>
              <a:rPr lang="x-none" sz="2500" b="0" i="0" u="none" strike="noStrike" cap="none">
                <a:solidFill>
                  <a:schemeClr val="dk1"/>
                </a:solidFill>
                <a:latin typeface="Calibri"/>
                <a:ea typeface="Calibri"/>
                <a:cs typeface="Calibri"/>
                <a:sym typeface="Calibri"/>
              </a:rPr>
              <a:t>תופעה זו מונעת חיכוך שמאט את הרכבת וצורך אנרגיה מיותרת</a:t>
            </a:r>
          </a:p>
          <a:p>
            <a:pPr marL="342900" marR="0" lvl="0" indent="-3429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בניית אלקטרו מגנט</a:t>
            </a:r>
          </a:p>
        </p:txBody>
      </p:sp>
      <p:sp>
        <p:nvSpPr>
          <p:cNvPr id="724" name="Shape 7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מחברים סליל נחושת מבודד למקור מתח ומכניסים לתוך הסליל מסמר. המסמר הופך להיות מגנט. ניתן להרים בעזרתו מהדקים משרדים, וברגע שמנתקים את הזרם המהדקים נופלים.</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אפשר לשנות את עוצמת הכוח המגנטי ע"י שינוי המתח והזרם ולנסות לתלות על המגנט שרשרת יותר ארוכה של מהדקים משרדיים</a:t>
            </a:r>
            <a:br>
              <a:rPr lang="x-none" sz="3200" b="0" i="0" u="none" strike="noStrike" cap="none">
                <a:solidFill>
                  <a:schemeClr val="dk1"/>
                </a:solidFill>
                <a:latin typeface="Calibri"/>
                <a:ea typeface="Calibri"/>
                <a:cs typeface="Calibri"/>
                <a:sym typeface="Calibri"/>
              </a:rPr>
            </a:br>
            <a:r>
              <a:rPr lang="x-none" sz="3200" b="0" i="0" u="sng" strike="noStrike" cap="none">
                <a:solidFill>
                  <a:schemeClr val="hlink"/>
                </a:solidFill>
                <a:latin typeface="Calibri"/>
                <a:ea typeface="Calibri"/>
                <a:cs typeface="Calibri"/>
                <a:sym typeface="Calibri"/>
                <a:hlinkClick r:id="rId3"/>
              </a:rPr>
              <a:t>סרטון הדגמה</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accent2"/>
                </a:solidFill>
                <a:latin typeface="Calibri"/>
                <a:ea typeface="Calibri"/>
                <a:cs typeface="Calibri"/>
                <a:sym typeface="Calibri"/>
              </a:rPr>
              <a:t>המוליכות החשמלית-</a:t>
            </a:r>
          </a:p>
        </p:txBody>
      </p:sp>
      <p:sp>
        <p:nvSpPr>
          <p:cNvPr id="730" name="Shape 730"/>
          <p:cNvSpPr txBox="1">
            <a:spLocks noGrp="1"/>
          </p:cNvSpPr>
          <p:nvPr>
            <p:ph type="body" idx="4294967295"/>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ראינו שמספר הסוללות משפיע על עוצמת הזרם החשמלי.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כעת נחקור את הגורמים הנוספים שמשפיעים על הזרם במעגל החשמלי.</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שאלה  כיצד ניתן להשפיע על הזרם- אפשר להיעזר באנאלוגיה של תנועת מכוניות בכביש.</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נבדוק את המוליכות בעזרת טסטר מאיר שנקרא</a:t>
            </a:r>
            <a:br>
              <a:rPr lang="x-none" sz="3200" b="0" i="0" u="none" strike="noStrike" cap="none">
                <a:solidFill>
                  <a:schemeClr val="dk1"/>
                </a:solidFill>
                <a:latin typeface="Calibri"/>
                <a:ea typeface="Calibri"/>
                <a:cs typeface="Calibri"/>
                <a:sym typeface="Calibri"/>
              </a:rPr>
            </a:br>
            <a:r>
              <a:rPr lang="x-none" sz="3200" b="0" i="0" u="none" strike="noStrike" cap="none">
                <a:solidFill>
                  <a:schemeClr val="dk1"/>
                </a:solidFill>
                <a:latin typeface="Calibri"/>
                <a:ea typeface="Calibri"/>
                <a:cs typeface="Calibri"/>
                <a:sym typeface="Calibri"/>
              </a:rPr>
              <a:t>בודק רציפות.</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idx="4294967295"/>
          </p:nvPr>
        </p:nvSpPr>
        <p:spPr>
          <a:xfrm>
            <a:off x="457200" y="274637"/>
            <a:ext cx="8229600" cy="576262"/>
          </a:xfrm>
          <a:prstGeom prst="rect">
            <a:avLst/>
          </a:prstGeom>
          <a:noFill/>
          <a:ln>
            <a:noFill/>
          </a:ln>
        </p:spPr>
        <p:txBody>
          <a:bodyPr lIns="91425" tIns="45700" rIns="91425" bIns="45700" anchor="ctr" anchorCtr="0">
            <a:noAutofit/>
          </a:bodyPr>
          <a:lstStyle/>
          <a:p>
            <a:pPr marL="0" marR="0" lvl="0" indent="0" algn="r" rtl="1">
              <a:spcBef>
                <a:spcPts val="0"/>
              </a:spcBef>
              <a:buClr>
                <a:schemeClr val="dk1"/>
              </a:buClr>
              <a:buSzPct val="25000"/>
              <a:buFont typeface="Calibri"/>
              <a:buNone/>
            </a:pPr>
            <a:r>
              <a:rPr lang="x-none" sz="2900" b="0" i="0" u="none" strike="noStrike" cap="none">
                <a:solidFill>
                  <a:schemeClr val="accent2"/>
                </a:solidFill>
                <a:latin typeface="Calibri"/>
                <a:ea typeface="Calibri"/>
                <a:cs typeface="Calibri"/>
                <a:sym typeface="Calibri"/>
              </a:rPr>
              <a:t>כיצד נוצר מעגל חשמלי ע"י הטסטר-</a:t>
            </a:r>
          </a:p>
        </p:txBody>
      </p:sp>
      <p:sp>
        <p:nvSpPr>
          <p:cNvPr id="736" name="Shape 736"/>
          <p:cNvSpPr txBox="1">
            <a:spLocks noGrp="1"/>
          </p:cNvSpPr>
          <p:nvPr>
            <p:ph type="body" idx="4294967295"/>
          </p:nvPr>
        </p:nvSpPr>
        <p:spPr>
          <a:xfrm>
            <a:off x="630237" y="846137"/>
            <a:ext cx="8229600" cy="4525961"/>
          </a:xfrm>
          <a:prstGeom prst="rect">
            <a:avLst/>
          </a:prstGeom>
          <a:noFill/>
          <a:ln>
            <a:noFill/>
          </a:ln>
        </p:spPr>
        <p:txBody>
          <a:bodyPr lIns="91425" tIns="45700" rIns="91425" bIns="45700" anchor="t" anchorCtr="0">
            <a:noAutofit/>
          </a:bodyPr>
          <a:lstStyle/>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נאחוז ביד אחת במברג ובאמצעות היד השנייה ניגע בראש המגע בקצהו העליון של הטסטר (בטסטרים מסוימים ראש המגע נמצא בדופן ). נורת הטסטר אמורה להידלק. למעשה סגרנו מעגל (גופנו משמש כמוליך הזרם) וחיווי תקין הוא נורית דולקת. במידה והנורית איננה נדלקת עלינו לנסות ולהחליף סוללות. </a:t>
            </a:r>
          </a:p>
          <a:p>
            <a:pPr marL="342900" marR="0" lvl="0" indent="-342900" algn="r" rtl="1">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געו עם הטסטר בראש המגע שלו עם האצבע ובצד השני (במברג) עם חומרים שונים  (ברזל, נחושת , עץ , פלסטיק, זכוכית ,  , קליפת תפוח , בתוך התפוח , אפרסמון , עפרון...) , כך שאצבע יד שמאל נוגעת בחומר המוליך, הסבירו את תשובותיכם לתופעה! ראו מעגל נתון .</a:t>
            </a:r>
          </a:p>
        </p:txBody>
      </p:sp>
      <p:pic>
        <p:nvPicPr>
          <p:cNvPr id="737" name="Shape 737"/>
          <p:cNvPicPr preferRelativeResize="0"/>
          <p:nvPr/>
        </p:nvPicPr>
        <p:blipFill>
          <a:blip r:embed="rId3">
            <a:alphaModFix/>
          </a:blip>
          <a:stretch>
            <a:fillRect/>
          </a:stretch>
        </p:blipFill>
        <p:spPr>
          <a:xfrm>
            <a:off x="449262" y="4692650"/>
            <a:ext cx="7808912" cy="201612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שאלת הבנה</a:t>
            </a:r>
          </a:p>
        </p:txBody>
      </p:sp>
      <p:sp>
        <p:nvSpPr>
          <p:cNvPr id="743" name="Shape 743"/>
          <p:cNvSpPr txBox="1">
            <a:spLocks noGrp="1"/>
          </p:cNvSpPr>
          <p:nvPr>
            <p:ph type="body" idx="4294967295"/>
          </p:nvPr>
        </p:nvSpPr>
        <p:spPr>
          <a:xfrm>
            <a:off x="395287" y="1341437"/>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תלמיד רצה לבדוק את השפעת האורך המוליך על המוליכות.</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לשם הוא בדק את הזרם שעובר ברצועת מסטיק לעוס, בעזרת עוצמת האור של טסטר מאיר</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בכדי לבדוק את השפעת האורך הוא מתח את המסטיק וראה שהאור של הטסטר אכן נחלש.</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המסקנה שלו היתה שככל שהמוליך יותר ארוך, כך הזרם נחלש.</a:t>
            </a:r>
          </a:p>
          <a:p>
            <a:pPr marL="342900" marR="0" lvl="0" indent="-342900" algn="r" rtl="1">
              <a:spcBef>
                <a:spcPts val="640"/>
              </a:spcBef>
              <a:buClr>
                <a:schemeClr val="dk1"/>
              </a:buClr>
              <a:buSzPct val="63333"/>
              <a:buFont typeface="Arial"/>
              <a:buChar char="●"/>
            </a:pPr>
            <a:r>
              <a:rPr lang="x-none" sz="2950" b="0" i="0" u="none" strike="noStrike" cap="none">
                <a:solidFill>
                  <a:schemeClr val="dk1"/>
                </a:solidFill>
                <a:latin typeface="Calibri"/>
                <a:ea typeface="Calibri"/>
                <a:cs typeface="Calibri"/>
                <a:sym typeface="Calibri"/>
              </a:rPr>
              <a:t>האם המסקנה אמינה ?</a:t>
            </a:r>
          </a:p>
        </p:txBody>
      </p:sp>
      <p:sp>
        <p:nvSpPr>
          <p:cNvPr id="744" name="Shape 744"/>
          <p:cNvSpPr txBox="1"/>
          <p:nvPr/>
        </p:nvSpPr>
        <p:spPr>
          <a:xfrm>
            <a:off x="282575" y="5516562"/>
            <a:ext cx="8569325" cy="1201737"/>
          </a:xfrm>
          <a:prstGeom prst="rect">
            <a:avLst/>
          </a:prstGeom>
          <a:noFill/>
          <a:ln>
            <a:noFill/>
          </a:ln>
        </p:spPr>
        <p:txBody>
          <a:bodyPr lIns="91425" tIns="45700" rIns="91425" bIns="45700" anchor="t" anchorCtr="0">
            <a:noAutofit/>
          </a:bodyPr>
          <a:lstStyle/>
          <a:p>
            <a:pPr marL="0" marR="0" lvl="0" indent="0" algn="r" rtl="1">
              <a:spcBef>
                <a:spcPts val="0"/>
              </a:spcBef>
              <a:buSzPct val="25000"/>
              <a:buNone/>
            </a:pPr>
            <a:r>
              <a:rPr lang="x-none" sz="2400" b="0" i="0" u="none" strike="noStrike" cap="none">
                <a:solidFill>
                  <a:srgbClr val="FF0000"/>
                </a:solidFill>
                <a:latin typeface="Arial"/>
                <a:ea typeface="Arial"/>
                <a:cs typeface="Arial"/>
                <a:sym typeface="Arial"/>
              </a:rPr>
              <a:t>תשובה: מתיחת המסטיק גרמה לכך שהוא נעשה יותר דק. כלומר התלמיד שינה בו זמנית גם את האורך ואת העובי. לכן אי אפשר לדעת איזה גורם השפיעה על הזרם</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a:spLocks noGrp="1"/>
          </p:cNvSpPr>
          <p:nvPr>
            <p:ph type="title" idx="4294967295"/>
          </p:nvPr>
        </p:nvSpPr>
        <p:spPr>
          <a:xfrm>
            <a:off x="457200" y="274637"/>
            <a:ext cx="8229600" cy="750887"/>
          </a:xfrm>
          <a:prstGeom prst="rect">
            <a:avLst/>
          </a:prstGeom>
          <a:noFill/>
          <a:ln>
            <a:noFill/>
          </a:ln>
        </p:spPr>
        <p:txBody>
          <a:bodyPr lIns="91425" tIns="45700" rIns="91425" bIns="45700" anchor="ctr" anchorCtr="0">
            <a:noAutofit/>
          </a:bodyPr>
          <a:lstStyle/>
          <a:p>
            <a:pPr marL="0" marR="0" lvl="0" indent="0" algn="r" rtl="1">
              <a:spcBef>
                <a:spcPts val="0"/>
              </a:spcBef>
              <a:spcAft>
                <a:spcPts val="0"/>
              </a:spcAft>
              <a:buClr>
                <a:schemeClr val="dk1"/>
              </a:buClr>
              <a:buSzPct val="25000"/>
              <a:buFont typeface="Calibri"/>
              <a:buNone/>
            </a:pPr>
            <a:r>
              <a:rPr lang="x-none" sz="3950" b="0" i="0" u="none" strike="noStrike" cap="none">
                <a:solidFill>
                  <a:schemeClr val="accent2"/>
                </a:solidFill>
                <a:latin typeface="Calibri"/>
                <a:ea typeface="Calibri"/>
                <a:cs typeface="Calibri"/>
                <a:sym typeface="Calibri"/>
              </a:rPr>
              <a:t>בדיקת מוליכות של חומרים-</a:t>
            </a:r>
          </a:p>
        </p:txBody>
      </p:sp>
      <p:sp>
        <p:nvSpPr>
          <p:cNvPr id="750" name="Shape 750"/>
          <p:cNvSpPr txBox="1">
            <a:spLocks noGrp="1"/>
          </p:cNvSpPr>
          <p:nvPr>
            <p:ph type="body" idx="4294967295"/>
          </p:nvPr>
        </p:nvSpPr>
        <p:spPr>
          <a:xfrm>
            <a:off x="385762" y="1047750"/>
            <a:ext cx="8229600" cy="5476874"/>
          </a:xfrm>
          <a:prstGeom prst="rect">
            <a:avLst/>
          </a:prstGeom>
          <a:noFill/>
          <a:ln>
            <a:noFill/>
          </a:ln>
        </p:spPr>
        <p:txBody>
          <a:bodyPr lIns="91425" tIns="45700" rIns="91425" bIns="45700" anchor="t" anchorCtr="0">
            <a:noAutofit/>
          </a:bodyPr>
          <a:lstStyle/>
          <a:p>
            <a:pPr marL="342900" marR="0" lvl="0" indent="-342900" algn="r" rtl="1">
              <a:lnSpc>
                <a:spcPct val="90000"/>
              </a:lnSpc>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בנו מעגל שבעזרתו תראו איך ניתן לבדוק בעזרת הטסטר, שמים  לא מזוקקים מוליכים לחשמל? </a:t>
            </a:r>
          </a:p>
          <a:p>
            <a:pPr marL="342900" marR="0" lvl="0" indent="-342900" algn="r" rtl="1">
              <a:lnSpc>
                <a:spcPct val="90000"/>
              </a:lnSpc>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כעת נחזור על הניסוי עם מים מזוקקים. האם הם מוליכים חשמל.</a:t>
            </a:r>
          </a:p>
          <a:p>
            <a:pPr marL="342900" marR="0" lvl="0" indent="-342900" algn="r" rtl="1">
              <a:lnSpc>
                <a:spcPct val="90000"/>
              </a:lnSpc>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ציירו את המעגל!</a:t>
            </a:r>
          </a:p>
          <a:p>
            <a:pPr marL="342900" marR="0" lvl="0" indent="-342900" algn="r" rtl="1">
              <a:lnSpc>
                <a:spcPct val="90000"/>
              </a:lnSpc>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ציירו מלבן על דף נייר</a:t>
            </a:r>
          </a:p>
          <a:p>
            <a:pPr marL="342900" marR="0" lvl="0" indent="-342900" algn="r" rtl="1">
              <a:lnSpc>
                <a:spcPct val="90000"/>
              </a:lnSpc>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במלבן הנתון חברו את המברג לצד הימני של המלבן כך שהאצבע שלכם מחוברת לראשו של הטסטר ובאצבע השנייה געו בקצה האחר של המלבן </a:t>
            </a:r>
          </a:p>
          <a:p>
            <a:pPr marL="342900" marR="0" lvl="0" indent="-342900" algn="r" rtl="1">
              <a:lnSpc>
                <a:spcPct val="90000"/>
              </a:lnSpc>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הסבירו מה קיבלתם</a:t>
            </a:r>
          </a:p>
          <a:p>
            <a:pPr marL="342900" marR="0" lvl="0" indent="-342900" algn="r" rtl="1">
              <a:lnSpc>
                <a:spcPct val="90000"/>
              </a:lnSpc>
              <a:spcBef>
                <a:spcPts val="480"/>
              </a:spcBef>
              <a:buClr>
                <a:schemeClr val="dk1"/>
              </a:buClr>
              <a:buSzPct val="60416"/>
              <a:buFont typeface="Arial"/>
              <a:buChar char="●"/>
            </a:pPr>
            <a:r>
              <a:rPr lang="x-none" sz="2400" b="0" i="0" u="none" strike="noStrike" cap="none">
                <a:solidFill>
                  <a:schemeClr val="dk1"/>
                </a:solidFill>
                <a:latin typeface="Calibri"/>
                <a:ea typeface="Calibri"/>
                <a:cs typeface="Calibri"/>
                <a:sym typeface="Calibri"/>
              </a:rPr>
              <a:t>כעת ,קשקשו בעזרת עיפרון בתוך המלבן הנתון וחברו אצבע של היד הימנית שלכם בראש המגע של הטסטר כך שבקצה אחד של הקשקוש נוגע המברג של הטסטר והאצבע השנייה נוגעת בקצה השני של הקשקוש.</a:t>
            </a:r>
          </a:p>
          <a:p>
            <a:pPr marL="342900" marR="0" lvl="0" indent="-342900" algn="r" rtl="1">
              <a:lnSpc>
                <a:spcPct val="90000"/>
              </a:lnSpc>
              <a:spcBef>
                <a:spcPts val="480"/>
              </a:spcBef>
              <a:buClr>
                <a:schemeClr val="dk1"/>
              </a:buClr>
              <a:buSzPct val="25000"/>
              <a:buFont typeface="Calibri"/>
              <a:buNone/>
            </a:pPr>
            <a:r>
              <a:rPr lang="x-none" sz="2400" b="0" i="0" u="none" strike="noStrike" cap="none">
                <a:solidFill>
                  <a:schemeClr val="dk1"/>
                </a:solidFill>
                <a:latin typeface="Calibri"/>
                <a:ea typeface="Calibri"/>
                <a:cs typeface="Calibri"/>
                <a:sym typeface="Calibri"/>
              </a:rPr>
              <a:t>הסבירו מה קיבלתם:    </a:t>
            </a:r>
          </a:p>
          <a:p>
            <a:pPr marL="342900" marR="0" lvl="0" indent="-342900" algn="r" rtl="1">
              <a:lnSpc>
                <a:spcPct val="90000"/>
              </a:lnSpc>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idx="4294967295"/>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3200" b="1" i="1" u="sng" strike="noStrike" cap="none">
                <a:solidFill>
                  <a:schemeClr val="dk1"/>
                </a:solidFill>
                <a:latin typeface="Calibri"/>
                <a:ea typeface="Calibri"/>
                <a:cs typeface="Calibri"/>
                <a:sym typeface="Calibri"/>
              </a:rPr>
              <a:t>תלות התנגדות באורך המוליך</a:t>
            </a:r>
          </a:p>
        </p:txBody>
      </p:sp>
      <p:sp>
        <p:nvSpPr>
          <p:cNvPr id="756" name="Shape 756"/>
          <p:cNvSpPr txBox="1">
            <a:spLocks noGrp="1"/>
          </p:cNvSpPr>
          <p:nvPr>
            <p:ph type="body" idx="4294967295"/>
          </p:nvPr>
        </p:nvSpPr>
        <p:spPr>
          <a:xfrm>
            <a:off x="490537" y="1531937"/>
            <a:ext cx="8229600" cy="4525961"/>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לוקחים סוכריית שטיח וסוגרים מעגל כך שאורך השטיח מלא ,  לאחר מכן מקרבים את אצבע יד שמאל לאט לכיוון מברג הטסטר (הנוגע בקצה השני של הסוכרייה) ורואים מה קורה לעוצמת האור .</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מסקנה :</a:t>
            </a:r>
          </a:p>
        </p:txBody>
      </p:sp>
      <p:pic>
        <p:nvPicPr>
          <p:cNvPr id="757" name="Shape 757"/>
          <p:cNvPicPr preferRelativeResize="0"/>
          <p:nvPr/>
        </p:nvPicPr>
        <p:blipFill>
          <a:blip r:embed="rId3">
            <a:alphaModFix/>
          </a:blip>
          <a:stretch>
            <a:fillRect/>
          </a:stretch>
        </p:blipFill>
        <p:spPr>
          <a:xfrm>
            <a:off x="927100" y="3832225"/>
            <a:ext cx="3895724" cy="444500"/>
          </a:xfrm>
          <a:prstGeom prst="rect">
            <a:avLst/>
          </a:prstGeom>
          <a:noFill/>
          <a:ln>
            <a:noFill/>
          </a:ln>
        </p:spPr>
      </p:pic>
      <p:sp>
        <p:nvSpPr>
          <p:cNvPr id="758" name="Shape 758"/>
          <p:cNvSpPr txBox="1"/>
          <p:nvPr/>
        </p:nvSpPr>
        <p:spPr>
          <a:xfrm>
            <a:off x="1484312" y="4381500"/>
            <a:ext cx="5159374" cy="519112"/>
          </a:xfrm>
          <a:prstGeom prst="rect">
            <a:avLst/>
          </a:prstGeom>
          <a:noFill/>
          <a:ln>
            <a:noFill/>
          </a:ln>
        </p:spPr>
        <p:txBody>
          <a:bodyPr lIns="91425" tIns="45700" rIns="91425" bIns="45700" anchor="t" anchorCtr="0">
            <a:noAutofit/>
          </a:bodyPr>
          <a:lstStyle/>
          <a:p>
            <a:pPr marL="0" marR="0" lvl="0" indent="0" algn="r" rtl="1">
              <a:spcBef>
                <a:spcPts val="1400"/>
              </a:spcBef>
              <a:buSzPct val="25000"/>
              <a:buNone/>
            </a:pPr>
            <a:r>
              <a:rPr lang="x-none" sz="2800" b="0" i="0" u="none" strike="noStrike" cap="none">
                <a:solidFill>
                  <a:srgbClr val="CC0000"/>
                </a:solidFill>
                <a:latin typeface="Arial"/>
                <a:ea typeface="Arial"/>
                <a:cs typeface="Arial"/>
                <a:sym typeface="Arial"/>
              </a:rPr>
              <a:t>הארכת המוליך מקטינה את הזרם</a:t>
            </a:r>
          </a:p>
        </p:txBody>
      </p:sp>
      <p:sp>
        <p:nvSpPr>
          <p:cNvPr id="759" name="Shape 759"/>
          <p:cNvSpPr txBox="1"/>
          <p:nvPr/>
        </p:nvSpPr>
        <p:spPr>
          <a:xfrm rot="-622550">
            <a:off x="498475" y="5022850"/>
            <a:ext cx="8023224" cy="457200"/>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sng" strike="noStrike" cap="none">
                <a:solidFill>
                  <a:schemeClr val="hlink"/>
                </a:solidFill>
                <a:latin typeface="Arial"/>
                <a:ea typeface="Arial"/>
                <a:cs typeface="Arial"/>
                <a:sym typeface="Arial"/>
                <a:hlinkClick r:id="rId4"/>
              </a:rPr>
              <a:t>אנימציה-השפעת האורך על הזרם-(show&gt;&gt;wire resistivity</a:t>
            </a:r>
            <a:r>
              <a:rPr lang="x-none" sz="2400" b="0" i="0" u="none" strike="noStrike" cap="none">
                <a:solidFill>
                  <a:schemeClr val="dk1"/>
                </a:solidFill>
                <a:latin typeface="Arial"/>
                <a:ea typeface="Arial"/>
                <a:cs typeface="Arial"/>
                <a:sym typeface="Arial"/>
              </a:rPr>
              <a:t>)</a:t>
            </a:r>
          </a:p>
        </p:txBody>
      </p:sp>
      <p:sp>
        <p:nvSpPr>
          <p:cNvPr id="760" name="Shape 760"/>
          <p:cNvSpPr txBox="1"/>
          <p:nvPr/>
        </p:nvSpPr>
        <p:spPr>
          <a:xfrm>
            <a:off x="2962275" y="6291262"/>
            <a:ext cx="5894387" cy="366711"/>
          </a:xfrm>
          <a:prstGeom prst="rect">
            <a:avLst/>
          </a:prstGeom>
          <a:noFill/>
          <a:ln>
            <a:noFill/>
          </a:ln>
        </p:spPr>
        <p:txBody>
          <a:bodyPr lIns="91425" tIns="45700" rIns="91425" bIns="45700" anchor="t" anchorCtr="0">
            <a:noAutofit/>
          </a:bodyPr>
          <a:lstStyle/>
          <a:p>
            <a:pPr lvl="0">
              <a:spcBef>
                <a:spcPts val="0"/>
              </a:spcBef>
              <a:buNone/>
            </a:pPr>
            <a:endParaRPr/>
          </a:p>
        </p:txBody>
      </p:sp>
      <p:sp>
        <p:nvSpPr>
          <p:cNvPr id="761" name="Shape 761"/>
          <p:cNvSpPr txBox="1"/>
          <p:nvPr/>
        </p:nvSpPr>
        <p:spPr>
          <a:xfrm>
            <a:off x="3357562" y="5773737"/>
            <a:ext cx="5786437" cy="822324"/>
          </a:xfrm>
          <a:prstGeom prst="rect">
            <a:avLst/>
          </a:prstGeom>
          <a:noFill/>
          <a:ln>
            <a:noFill/>
          </a:ln>
        </p:spPr>
        <p:txBody>
          <a:bodyPr lIns="91425" tIns="45700" rIns="91425" bIns="45700" anchor="t" anchorCtr="0">
            <a:noAutofit/>
          </a:bodyPr>
          <a:lstStyle/>
          <a:p>
            <a:pPr marL="0" marR="0" lvl="0" indent="0" algn="r" rtl="1">
              <a:spcBef>
                <a:spcPts val="1200"/>
              </a:spcBef>
              <a:buSzPct val="25000"/>
              <a:buNone/>
            </a:pPr>
            <a:r>
              <a:rPr lang="x-none" sz="2400" b="0" i="0" u="none" strike="noStrike" cap="none">
                <a:solidFill>
                  <a:schemeClr val="dk1"/>
                </a:solidFill>
                <a:latin typeface="Arial"/>
                <a:ea typeface="Arial"/>
                <a:cs typeface="Arial"/>
                <a:sym typeface="Arial"/>
              </a:rPr>
              <a:t>דוגמא נוספת- מציירים קו עם מרקר. ככל שהקו יותר ארוך ההתנגדות תגדל, ולהיפך.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9"/>
                                        </p:tgtEl>
                                        <p:attrNameLst>
                                          <p:attrName>style.visibility</p:attrName>
                                        </p:attrNameLst>
                                      </p:cBhvr>
                                      <p:to>
                                        <p:strVal val="visible"/>
                                      </p:to>
                                    </p:set>
                                    <p:anim calcmode="lin" valueType="num">
                                      <p:cBhvr additive="base">
                                        <p:cTn id="7" dur="500"/>
                                        <p:tgtEl>
                                          <p:spTgt spid="75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61"/>
                                        </p:tgtEl>
                                        <p:attrNameLst>
                                          <p:attrName>style.visibility</p:attrName>
                                        </p:attrNameLst>
                                      </p:cBhvr>
                                      <p:to>
                                        <p:strVal val="visible"/>
                                      </p:to>
                                    </p:set>
                                    <p:anim calcmode="lin" valueType="num">
                                      <p:cBhvr additive="base">
                                        <p:cTn id="12" dur="500"/>
                                        <p:tgtEl>
                                          <p:spTgt spid="76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457200" y="274637"/>
            <a:ext cx="8229600" cy="346074"/>
          </a:xfrm>
          <a:prstGeom prst="rect">
            <a:avLst/>
          </a:prstGeom>
          <a:noFill/>
          <a:ln>
            <a:noFill/>
          </a:ln>
        </p:spPr>
        <p:txBody>
          <a:bodyPr lIns="91425" tIns="45700" rIns="91425" bIns="45700" anchor="ctr" anchorCtr="0">
            <a:noAutofit/>
          </a:bodyPr>
          <a:lstStyle/>
          <a:p>
            <a:pPr marL="0" marR="0" lvl="0" indent="0" algn="ctr" rtl="1">
              <a:spcBef>
                <a:spcPts val="0"/>
              </a:spcBef>
              <a:spcAft>
                <a:spcPts val="0"/>
              </a:spcAft>
              <a:buClr>
                <a:schemeClr val="dk1"/>
              </a:buClr>
              <a:buSzPct val="25000"/>
              <a:buFont typeface="Calibri"/>
              <a:buNone/>
            </a:pPr>
            <a:r>
              <a:rPr lang="x-none" sz="3950" b="1" i="0" u="sng" strike="noStrike" cap="none">
                <a:solidFill>
                  <a:srgbClr val="CC0000"/>
                </a:solidFill>
                <a:latin typeface="Calibri"/>
                <a:ea typeface="Calibri"/>
                <a:cs typeface="Calibri"/>
                <a:sym typeface="Calibri"/>
              </a:rPr>
              <a:t>שימור אנרגיה</a:t>
            </a:r>
          </a:p>
        </p:txBody>
      </p:sp>
      <p:sp>
        <p:nvSpPr>
          <p:cNvPr id="767" name="Shape 767"/>
          <p:cNvSpPr txBox="1">
            <a:spLocks noGrp="1"/>
          </p:cNvSpPr>
          <p:nvPr>
            <p:ph type="body" idx="1"/>
          </p:nvPr>
        </p:nvSpPr>
        <p:spPr>
          <a:xfrm>
            <a:off x="0" y="1098550"/>
            <a:ext cx="8820149" cy="5759449"/>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1" i="0" u="sng" strike="noStrike" cap="none">
                <a:solidFill>
                  <a:schemeClr val="dk1"/>
                </a:solidFill>
                <a:latin typeface="Calibri"/>
                <a:ea typeface="Calibri"/>
                <a:cs typeface="Calibri"/>
                <a:sym typeface="Calibri"/>
              </a:rPr>
              <a:t>שימור האנרגיה</a:t>
            </a:r>
            <a:r>
              <a:rPr lang="x-none" sz="3200" b="0" i="0" u="sng" strike="noStrike" cap="none">
                <a:solidFill>
                  <a:schemeClr val="dk1"/>
                </a:solidFill>
                <a:latin typeface="Calibri"/>
                <a:ea typeface="Calibri"/>
                <a:cs typeface="Calibri"/>
                <a:sym typeface="Calibri"/>
              </a:rPr>
              <a:t> במעגלים חשמליים:</a:t>
            </a:r>
            <a:r>
              <a:rPr lang="x-none" sz="3200" b="0" i="0" u="none" strike="noStrike" cap="none">
                <a:solidFill>
                  <a:schemeClr val="dk1"/>
                </a:solidFill>
                <a:latin typeface="Calibri"/>
                <a:ea typeface="Calibri"/>
                <a:cs typeface="Calibri"/>
                <a:sym typeface="Calibri"/>
              </a:rPr>
              <a:t> המקור מספק אנרגיה חשמלית אשר מומרת לאור, חום, קול, תנועה וכו', כך שכמות האנרגיה ההתחלתית נשמרת, אולם אנרגיה זו מומרת לסוג אנרגיה אחרים. </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דוגמה: בקומקום חשמלי כל האנרגיה החשמלית מומרת לאנרגיית חום דבר שבא לידי ביטוי בעליית טמפטורת המים בקומקום</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0" y="274637"/>
            <a:ext cx="8686800" cy="1143000"/>
          </a:xfrm>
          <a:prstGeom prst="rect">
            <a:avLst/>
          </a:prstGeom>
          <a:noFill/>
          <a:ln>
            <a:noFill/>
          </a:ln>
        </p:spPr>
        <p:txBody>
          <a:bodyPr lIns="91425" tIns="45700" rIns="91425" bIns="45700" anchor="ctr" anchorCtr="0">
            <a:noAutofit/>
          </a:bodyPr>
          <a:lstStyle/>
          <a:p>
            <a:pPr marL="0" marR="0" lvl="0" indent="0" algn="r" rtl="1">
              <a:spcBef>
                <a:spcPts val="0"/>
              </a:spcBef>
              <a:buClr>
                <a:schemeClr val="dk1"/>
              </a:buClr>
              <a:buSzPct val="25000"/>
              <a:buFont typeface="Calibri"/>
              <a:buNone/>
            </a:pPr>
            <a:r>
              <a:rPr lang="x-none" sz="3200" b="0" i="0" u="none" strike="noStrike" cap="none">
                <a:solidFill>
                  <a:schemeClr val="accent2"/>
                </a:solidFill>
                <a:latin typeface="Calibri"/>
                <a:ea typeface="Calibri"/>
                <a:cs typeface="Calibri"/>
                <a:sym typeface="Calibri"/>
              </a:rPr>
              <a:t>הדגמת עיקרון שימור האנרגיה-</a:t>
            </a:r>
            <a:br>
              <a:rPr lang="x-none" sz="3200" b="0" i="0" u="none" strike="noStrike" cap="none">
                <a:solidFill>
                  <a:schemeClr val="accent2"/>
                </a:solidFill>
                <a:latin typeface="Calibri"/>
                <a:ea typeface="Calibri"/>
                <a:cs typeface="Calibri"/>
                <a:sym typeface="Calibri"/>
              </a:rPr>
            </a:br>
            <a:r>
              <a:rPr lang="x-none" sz="3200" b="0" i="0" u="none" strike="noStrike" cap="none">
                <a:solidFill>
                  <a:schemeClr val="accent2"/>
                </a:solidFill>
                <a:latin typeface="Calibri"/>
                <a:ea typeface="Calibri"/>
                <a:cs typeface="Calibri"/>
                <a:sym typeface="Calibri"/>
              </a:rPr>
              <a:t>ניתוח תופעה בשיטת p.e.o.e(שער,הסבר,צפה, הסבר)</a:t>
            </a:r>
          </a:p>
        </p:txBody>
      </p:sp>
      <p:sp>
        <p:nvSpPr>
          <p:cNvPr id="773" name="Shape 77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609600" marR="0" lvl="0" indent="-609600" algn="r" rtl="1">
              <a:spcBef>
                <a:spcPts val="560"/>
              </a:spcBef>
              <a:spcAft>
                <a:spcPts val="0"/>
              </a:spcAft>
              <a:buClr>
                <a:schemeClr val="dk1"/>
              </a:buClr>
              <a:buSzPct val="65384"/>
              <a:buFont typeface="Arial"/>
              <a:buChar char="●"/>
            </a:pPr>
            <a:r>
              <a:rPr lang="x-none" sz="2600" b="1" i="0" u="none" strike="noStrike" cap="none">
                <a:solidFill>
                  <a:srgbClr val="CC0000"/>
                </a:solidFill>
                <a:latin typeface="Calibri"/>
                <a:ea typeface="Calibri"/>
                <a:cs typeface="Calibri"/>
                <a:sym typeface="Calibri"/>
              </a:rPr>
              <a:t>דוגמה 1-</a:t>
            </a:r>
            <a:r>
              <a:rPr lang="x-none" sz="2600" b="0" i="0" u="none" strike="noStrike" cap="none">
                <a:solidFill>
                  <a:srgbClr val="CC0000"/>
                </a:solidFill>
                <a:latin typeface="Calibri"/>
                <a:ea typeface="Calibri"/>
                <a:cs typeface="Calibri"/>
                <a:sym typeface="Calibri"/>
              </a:rPr>
              <a:t> דינמו שממיר אנרגיית גובה לאנרגיה חשמלית וזו הופכת לאנרגיית אור ואנרגיית חום</a:t>
            </a:r>
            <a:r>
              <a:rPr lang="x-none" sz="2600" b="0" i="0" u="none" strike="noStrike" cap="none">
                <a:solidFill>
                  <a:schemeClr val="dk1"/>
                </a:solidFill>
                <a:latin typeface="Calibri"/>
                <a:ea typeface="Calibri"/>
                <a:cs typeface="Calibri"/>
                <a:sym typeface="Calibri"/>
              </a:rPr>
              <a:t>.</a:t>
            </a:r>
          </a:p>
          <a:p>
            <a:pPr marL="609600" marR="0" lvl="0" indent="-6096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נשחרר את המשקולת ב-3 מצבים שונים: </a:t>
            </a:r>
          </a:p>
          <a:p>
            <a:pPr marL="609600" marR="0" lvl="0" indent="-609600" algn="r" rtl="1">
              <a:spcBef>
                <a:spcPts val="560"/>
              </a:spcBef>
              <a:spcAft>
                <a:spcPts val="0"/>
              </a:spcAft>
              <a:buClr>
                <a:schemeClr val="dk1"/>
              </a:buClr>
              <a:buSzPct val="25000"/>
              <a:buFont typeface="Calibri"/>
              <a:buNone/>
            </a:pPr>
            <a:r>
              <a:rPr lang="x-none" sz="2600" b="0" i="0" u="none" strike="noStrike" cap="none">
                <a:solidFill>
                  <a:schemeClr val="dk1"/>
                </a:solidFill>
                <a:latin typeface="Calibri"/>
                <a:ea typeface="Calibri"/>
                <a:cs typeface="Calibri"/>
                <a:sym typeface="Calibri"/>
              </a:rPr>
              <a:t>      א)ללא נורה.   ב)נורה אחת.     ג)שתי נורות.</a:t>
            </a:r>
          </a:p>
          <a:p>
            <a:pPr marL="609600" marR="0" lvl="0" indent="-6096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שערו מה יהיו יחסי המהירויות של המשקולת</a:t>
            </a:r>
          </a:p>
          <a:p>
            <a:pPr marL="609600" marR="0" lvl="0" indent="-609600" algn="r" rtl="1">
              <a:spcBef>
                <a:spcPts val="560"/>
              </a:spcBef>
              <a:spcAft>
                <a:spcPts val="0"/>
              </a:spcAft>
              <a:buClr>
                <a:schemeClr val="dk1"/>
              </a:buClr>
              <a:buSzPct val="25000"/>
              <a:buFont typeface="Calibri"/>
              <a:buNone/>
            </a:pPr>
            <a:r>
              <a:rPr lang="x-none" sz="2600" b="0" i="0" u="none" strike="noStrike" cap="none">
                <a:solidFill>
                  <a:schemeClr val="dk1"/>
                </a:solidFill>
                <a:latin typeface="Calibri"/>
                <a:ea typeface="Calibri"/>
                <a:cs typeface="Calibri"/>
                <a:sym typeface="Calibri"/>
              </a:rPr>
              <a:t>      בין המצבים השונים.</a:t>
            </a:r>
          </a:p>
          <a:p>
            <a:pPr marL="609600" marR="0" lvl="0" indent="-6096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הסבירו את השערתכם. צפו בהדגמה. </a:t>
            </a:r>
          </a:p>
          <a:p>
            <a:pPr marL="609600" marR="0" lvl="0" indent="-6096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הסבירו את תוצאות ההדגמה בשפת האנרגיה.</a:t>
            </a:r>
          </a:p>
          <a:p>
            <a:pPr marL="609600" marR="0" lvl="0" indent="-609600" algn="r" rtl="1">
              <a:spcBef>
                <a:spcPts val="560"/>
              </a:spcBef>
              <a:spcAft>
                <a:spcPts val="0"/>
              </a:spcAft>
              <a:buClr>
                <a:schemeClr val="dk1"/>
              </a:buClr>
              <a:buSzPct val="65384"/>
              <a:buFont typeface="Arial"/>
              <a:buChar char="●"/>
            </a:pPr>
            <a:r>
              <a:rPr lang="x-none" sz="2600" b="0" i="0" u="none" strike="noStrike" cap="none">
                <a:solidFill>
                  <a:schemeClr val="dk1"/>
                </a:solidFill>
                <a:latin typeface="Calibri"/>
                <a:ea typeface="Calibri"/>
                <a:cs typeface="Calibri"/>
                <a:sym typeface="Calibri"/>
              </a:rPr>
              <a:t>ייצוג של המרות האנרגיה בכל אחד מהמצבים, תוך התייחסות לעיקרון שימור האנרגיה.</a:t>
            </a:r>
          </a:p>
          <a:p>
            <a:pPr marL="609600" marR="0" lvl="0" indent="-609600" algn="r" rtl="1">
              <a:spcBef>
                <a:spcPts val="640"/>
              </a:spcBef>
              <a:spcAft>
                <a:spcPts val="0"/>
              </a:spcAft>
              <a:buClr>
                <a:schemeClr val="dk1"/>
              </a:buClr>
              <a:buSzPct val="25000"/>
              <a:buFont typeface="Calibri"/>
              <a:buNone/>
            </a:pPr>
            <a:endParaRPr sz="3200" b="0" i="0" u="none" strike="noStrike" cap="none">
              <a:solidFill>
                <a:schemeClr val="dk1"/>
              </a:solidFill>
              <a:latin typeface="Calibri"/>
              <a:ea typeface="Calibri"/>
              <a:cs typeface="Calibri"/>
              <a:sym typeface="Calibri"/>
            </a:endParaRPr>
          </a:p>
          <a:p>
            <a:pPr marL="609600" marR="0" lvl="0" indent="-609600" algn="r" rtl="1">
              <a:spcBef>
                <a:spcPts val="640"/>
              </a:spcBef>
              <a:spcAft>
                <a:spcPts val="0"/>
              </a:spcAft>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pic>
        <p:nvPicPr>
          <p:cNvPr id="774" name="Shape 774"/>
          <p:cNvPicPr preferRelativeResize="0"/>
          <p:nvPr/>
        </p:nvPicPr>
        <p:blipFill>
          <a:blip r:embed="rId3">
            <a:alphaModFix/>
          </a:blip>
          <a:stretch>
            <a:fillRect/>
          </a:stretch>
        </p:blipFill>
        <p:spPr>
          <a:xfrm>
            <a:off x="0" y="2735263"/>
            <a:ext cx="1998663" cy="2178050"/>
          </a:xfrm>
          <a:prstGeom prst="rect">
            <a:avLst/>
          </a:prstGeom>
          <a:noFill/>
          <a:ln>
            <a:noFill/>
          </a:ln>
        </p:spPr>
      </p:pic>
      <p:sp>
        <p:nvSpPr>
          <p:cNvPr id="775" name="Shape 775"/>
          <p:cNvSpPr txBox="1"/>
          <p:nvPr/>
        </p:nvSpPr>
        <p:spPr>
          <a:xfrm rot="-1704609">
            <a:off x="425450" y="5957887"/>
            <a:ext cx="2320925" cy="650874"/>
          </a:xfrm>
          <a:prstGeom prst="rect">
            <a:avLst/>
          </a:prstGeom>
          <a:noFill/>
          <a:ln w="9525" cap="flat" cmpd="sng">
            <a:solidFill>
              <a:srgbClr val="800000"/>
            </a:solidFill>
            <a:prstDash val="solid"/>
            <a:miter/>
            <a:headEnd type="none" w="med" len="med"/>
            <a:tailEnd type="none" w="med" len="med"/>
          </a:ln>
        </p:spPr>
        <p:txBody>
          <a:bodyPr lIns="91425" tIns="45700" rIns="91425" bIns="45700" anchor="t" anchorCtr="0">
            <a:noAutofit/>
          </a:bodyPr>
          <a:lstStyle/>
          <a:p>
            <a:pPr marL="0" marR="0" lvl="0" indent="0" algn="r" rtl="0">
              <a:spcBef>
                <a:spcPts val="900"/>
              </a:spcBef>
              <a:buSzPct val="25000"/>
              <a:buNone/>
            </a:pPr>
            <a:r>
              <a:rPr lang="x-none" sz="1800" b="0" i="0" u="none" strike="noStrike" cap="none">
                <a:solidFill>
                  <a:schemeClr val="dk1"/>
                </a:solidFill>
                <a:latin typeface="Arial"/>
                <a:ea typeface="Arial"/>
                <a:cs typeface="Arial"/>
                <a:sym typeface="Arial"/>
              </a:rPr>
              <a:t>תשובה מנומקת בעמוד הבא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 calcmode="lin" valueType="num">
                                      <p:cBhvr additive="base">
                                        <p:cTn id="7" dur="500"/>
                                        <p:tgtEl>
                                          <p:spTgt spid="7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rgbClr val="CC0000"/>
                </a:solidFill>
                <a:latin typeface="Calibri"/>
                <a:ea typeface="Calibri"/>
                <a:cs typeface="Calibri"/>
                <a:sym typeface="Calibri"/>
              </a:rPr>
              <a:t>תשובה מנומקת</a:t>
            </a:r>
          </a:p>
        </p:txBody>
      </p:sp>
      <p:sp>
        <p:nvSpPr>
          <p:cNvPr id="781" name="Shape 78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טענה: הוספת נורות למעגל החשמלי תקטן את מהירות המשקולת</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אנרגיית הגובה ההתחלתית קובעת את סך האנרגיה במערכת, ועפ"י עיקרון שימור האנרגיה הכמות הכוללת לא משתנית. </a:t>
            </a:r>
          </a:p>
          <a:p>
            <a:pPr marL="342900" marR="0" lvl="0" indent="-342900" algn="r" rtl="1">
              <a:spcBef>
                <a:spcPts val="640"/>
              </a:spcBef>
              <a:buClr>
                <a:schemeClr val="dk1"/>
              </a:buClr>
              <a:buSzPct val="59375"/>
              <a:buFont typeface="Arial"/>
              <a:buChar char="●"/>
            </a:pPr>
            <a:r>
              <a:rPr lang="x-none" sz="3200" b="0" i="0" u="none" strike="noStrike" cap="none">
                <a:solidFill>
                  <a:schemeClr val="dk1"/>
                </a:solidFill>
                <a:latin typeface="Calibri"/>
                <a:ea typeface="Calibri"/>
                <a:cs typeface="Calibri"/>
                <a:sym typeface="Calibri"/>
              </a:rPr>
              <a:t> ככל שיש יותר נורות, חלק יותר גדול מאנרגיית הגובה הופך לאנרגיית אור וחום, וחלק יותר קטן הופך לאנרגיית תנועה, ולכן המהירות תקטן.</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תכנון הניסוי ,תוצאות ומסקנות</a:t>
            </a:r>
          </a:p>
        </p:txBody>
      </p:sp>
      <p:sp>
        <p:nvSpPr>
          <p:cNvPr id="136" name="Shape 136"/>
          <p:cNvSpPr txBox="1">
            <a:spLocks noGrp="1"/>
          </p:cNvSpPr>
          <p:nvPr>
            <p:ph type="body" idx="1"/>
          </p:nvPr>
        </p:nvSpPr>
        <p:spPr>
          <a:xfrm>
            <a:off x="0" y="549275"/>
            <a:ext cx="91440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שאלה אילו גורמים יכולים להשפיע על אנרגיית הגובה וכיצד נבדוק זאת?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הגורם המשפיע שמשתנה יהיה הגובה. הגורמים הקבועים הם מערכת הניסוי משקל המשקולת , משקל העגלה ,הכבידה ומקדם החיכוך של המשטח.</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גורם שמושפע שאותו מודדים:מרחק התנועה של העגלה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תוצאות: ככל שגובה המשקולת יותר גדול העגלה תנוע יותר רחוק.</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מסקנה: כיוון שכל אנרגיית הגובה הפכה לאנרגיית תנועה, וככל שיש יותר אנרגיית תנועה העגלה נעה למרחק יותר גדול, לכן המסקנה היא שככל שהמשקולת יותר גבוהה יש לה יותר אנרגיית גובה.</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  </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42887"/>
            <a:ext cx="8229600" cy="1143001"/>
          </a:xfrm>
          <a:prstGeom prst="rect">
            <a:avLst/>
          </a:prstGeom>
          <a:noFill/>
          <a:ln>
            <a:noFill/>
          </a:ln>
        </p:spPr>
        <p:txBody>
          <a:bodyPr lIns="91425" tIns="45700" rIns="91425" bIns="45700" anchor="ctr" anchorCtr="0">
            <a:noAutofit/>
          </a:bodyPr>
          <a:lstStyle/>
          <a:p>
            <a:pPr marL="0" marR="0" lvl="0" indent="0" algn="ctr" rtl="1">
              <a:spcBef>
                <a:spcPts val="0"/>
              </a:spcBef>
              <a:buClr>
                <a:schemeClr val="dk1"/>
              </a:buClr>
              <a:buSzPct val="25000"/>
              <a:buFont typeface="Calibri"/>
              <a:buNone/>
            </a:pPr>
            <a:r>
              <a:rPr lang="x-none" sz="4400" b="0" i="0" u="none" strike="noStrike" cap="none">
                <a:solidFill>
                  <a:schemeClr val="dk1"/>
                </a:solidFill>
                <a:latin typeface="Calibri"/>
                <a:ea typeface="Calibri"/>
                <a:cs typeface="Calibri"/>
                <a:sym typeface="Calibri"/>
              </a:rPr>
              <a:t>המשך:תכנון הניסוי ,תוצאות ומסקנות</a:t>
            </a:r>
          </a:p>
        </p:txBody>
      </p:sp>
      <p:sp>
        <p:nvSpPr>
          <p:cNvPr id="142" name="Shape 142"/>
          <p:cNvSpPr txBox="1">
            <a:spLocks noGrp="1"/>
          </p:cNvSpPr>
          <p:nvPr>
            <p:ph type="body" idx="1"/>
          </p:nvPr>
        </p:nvSpPr>
        <p:spPr>
          <a:xfrm>
            <a:off x="0" y="549275"/>
            <a:ext cx="9144000" cy="4525963"/>
          </a:xfrm>
          <a:prstGeom prst="rect">
            <a:avLst/>
          </a:prstGeom>
          <a:noFill/>
          <a:ln>
            <a:noFill/>
          </a:ln>
        </p:spPr>
        <p:txBody>
          <a:bodyPr lIns="91425" tIns="45700" rIns="91425" bIns="45700" anchor="t" anchorCtr="0">
            <a:noAutofit/>
          </a:bodyPr>
          <a:lstStyle/>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שאלה אילו גורמים יכולים להשפיע על אנרגיית הגובה וכיצד נבדוק זאת?</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הגורם המשפיע שמשתנה יהיה המשקל. הגורמים הקבועים הם מערכת הניסוי משקל המשקולת והעגלה, גובה המשקולת ,הכבידה ומקדם החיכוך של המשטח.</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גורם שמושפע שאותו מודדים:מרחק התנועה של העגלה</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תוצאות: ככל שגובה המשקולת יותר גדול העגלה תנוע יותר רחוק.</a:t>
            </a:r>
          </a:p>
          <a:p>
            <a:pPr marL="342900" marR="0" lvl="0" indent="-342900" algn="r" rtl="1">
              <a:spcBef>
                <a:spcPts val="640"/>
              </a:spcBef>
              <a:buClr>
                <a:schemeClr val="dk1"/>
              </a:buClr>
              <a:buSzPct val="70370"/>
              <a:buFont typeface="Arial"/>
              <a:buChar char="●"/>
            </a:pPr>
            <a:r>
              <a:rPr lang="x-none" sz="2700" b="0" i="0" u="none" strike="noStrike" cap="none">
                <a:solidFill>
                  <a:schemeClr val="dk1"/>
                </a:solidFill>
                <a:latin typeface="Calibri"/>
                <a:ea typeface="Calibri"/>
                <a:cs typeface="Calibri"/>
                <a:sym typeface="Calibri"/>
              </a:rPr>
              <a:t>מסקנה: כיוון שכל אנרגיית הגובה הפכה לאנרגיית תנועה, וככל שיש יותר אנרגיית תנועה העגלה נעה למרחק יותר גדול, לכן המסקנה היא שככל שהמשקולת יותר כבדה יש לה יותר אנרגיית גובה.</a:t>
            </a:r>
            <a:br>
              <a:rPr lang="x-none" sz="2700" b="0" i="0" u="none" strike="noStrike" cap="none">
                <a:solidFill>
                  <a:schemeClr val="dk1"/>
                </a:solidFill>
                <a:latin typeface="Calibri"/>
                <a:ea typeface="Calibri"/>
                <a:cs typeface="Calibri"/>
                <a:sym typeface="Calibri"/>
              </a:rPr>
            </a:br>
            <a:r>
              <a:rPr lang="x-none" sz="2700" b="0" i="0" u="none" strike="noStrike" cap="none">
                <a:solidFill>
                  <a:schemeClr val="dk1"/>
                </a:solidFill>
                <a:latin typeface="Calibri"/>
                <a:ea typeface="Calibri"/>
                <a:cs typeface="Calibri"/>
                <a:sym typeface="Calibri"/>
              </a:rPr>
              <a:t>  </a:t>
            </a:r>
          </a:p>
          <a:p>
            <a:pPr marL="342900" marR="0" lvl="0" indent="-342900" algn="r" rtl="1">
              <a:spcBef>
                <a:spcPts val="640"/>
              </a:spcBef>
              <a:buClr>
                <a:schemeClr val="dk1"/>
              </a:buClr>
              <a:buSzPct val="59375"/>
              <a:buFont typeface="Calibri"/>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5000</Words>
  <Application>Microsoft Office PowerPoint</Application>
  <PresentationFormat>‫הצגה על המסך (4:3)</PresentationFormat>
  <Paragraphs>469</Paragraphs>
  <Slides>79</Slides>
  <Notes>79</Notes>
  <HiddenSlides>0</HiddenSlides>
  <MMClips>0</MMClips>
  <ScaleCrop>false</ScaleCrop>
  <HeadingPairs>
    <vt:vector size="4" baseType="variant">
      <vt:variant>
        <vt:lpstr>ערכת נושא</vt:lpstr>
      </vt:variant>
      <vt:variant>
        <vt:i4>1</vt:i4>
      </vt:variant>
      <vt:variant>
        <vt:lpstr>כותרות שקופיות</vt:lpstr>
      </vt:variant>
      <vt:variant>
        <vt:i4>79</vt:i4>
      </vt:variant>
    </vt:vector>
  </HeadingPairs>
  <TitlesOfParts>
    <vt:vector size="80" baseType="lpstr">
      <vt:lpstr>Custom Theme</vt:lpstr>
      <vt:lpstr>מאגר פעילויות  בפיזיקה ט ערך יוסי זיוון מדריך מחוזי לפיזיקה בחינוך ההתיישבותי</vt:lpstr>
      <vt:lpstr>מטרות</vt:lpstr>
      <vt:lpstr>מצגת של PowerPoint</vt:lpstr>
      <vt:lpstr>שימור-אנרגיה: שאלות הבנה </vt:lpstr>
      <vt:lpstr>עד כמה אנו סומכים על חוק שימור האנרגיה?</vt:lpstr>
      <vt:lpstr>אנרגיה מכנית- אנרגיית גובה אנרגיית  תנועה ואנרגייה אלסטית</vt:lpstr>
      <vt:lpstr>מצגת של PowerPoint</vt:lpstr>
      <vt:lpstr>תכנון הניסוי ,תוצאות ומסקנות</vt:lpstr>
      <vt:lpstr>המשך:תכנון הניסוי ,תוצאות ומסקנות</vt:lpstr>
      <vt:lpstr>ניסויים נוסף  לקביעת הקשר בין  גובה הגוף לבין אנרגיית הגובה שלו.</vt:lpstr>
      <vt:lpstr>בידוד הגורמים המשפיעים על הניסוי (בידוד משתנים)</vt:lpstr>
      <vt:lpstr>מה הגורמים המשפיעים על אנרגיית הגובה-ניסוי נוסף</vt:lpstr>
      <vt:lpstr>שלב ב' של הניסוי.</vt:lpstr>
      <vt:lpstr>        הסבר תופעה מפתיעה בשפת האנרגיה.</vt:lpstr>
      <vt:lpstr>הסבר בשפת האנרגיה</vt:lpstr>
      <vt:lpstr>פעילות נוספת</vt:lpstr>
      <vt:lpstr>הנחיות להתקנת  קופסת הפלא</vt:lpstr>
      <vt:lpstr>שאלות מנחות לקופסת "הפלא"</vt:lpstr>
      <vt:lpstr>פעילות נוספת</vt:lpstr>
      <vt:lpstr>שאלות מנחות לפעילות סל וגלגל-</vt:lpstr>
      <vt:lpstr>מדוע הגלגל נעצר בסופו של דבר.</vt:lpstr>
      <vt:lpstr>בדיקת הקשר בין אנרגיית התנועה למהירות</vt:lpstr>
      <vt:lpstr>בדיקת הקשר בין אנרגיית התנועה למהירות-המשך</vt:lpstr>
      <vt:lpstr>בדיקת הקשר שבין מהירות אופניים לבין מרחק הבלימה</vt:lpstr>
      <vt:lpstr>מצגת של PowerPoint</vt:lpstr>
      <vt:lpstr>אנרגיה תרמית (אנרגיית חום)</vt:lpstr>
      <vt:lpstr>מצגת של PowerPoint</vt:lpstr>
      <vt:lpstr>המשך- מוליכות</vt:lpstr>
      <vt:lpstr>המשך מוליכות</vt:lpstr>
      <vt:lpstr>חימום ע"י הסעה</vt:lpstr>
      <vt:lpstr>מצגת של PowerPoint</vt:lpstr>
      <vt:lpstr>ההבדלים שבין הולכת חום והסעת חום</vt:lpstr>
      <vt:lpstr>חימום בעזרת קרינה</vt:lpstr>
      <vt:lpstr>תיאור כללי של הניסוי</vt:lpstr>
      <vt:lpstr>הקרינה היא גם מקור אור בבתים חשוכים</vt:lpstr>
      <vt:lpstr>תיאור כללי של הניסוי</vt:lpstr>
      <vt:lpstr>הסבר מדעי לתופעה</vt:lpstr>
      <vt:lpstr>מאפייני קרינת האור הנראה</vt:lpstr>
      <vt:lpstr>מצגת של PowerPoint</vt:lpstr>
      <vt:lpstr>דף עבודה</vt:lpstr>
      <vt:lpstr>החזרה ממראה מישורית</vt:lpstr>
      <vt:lpstr>מצגת של PowerPoint</vt:lpstr>
      <vt:lpstr>חקירת צבע האור</vt:lpstr>
      <vt:lpstr>מצגת של PowerPoint</vt:lpstr>
      <vt:lpstr>מצגת של PowerPoint</vt:lpstr>
      <vt:lpstr>מצגת של PowerPoint</vt:lpstr>
      <vt:lpstr>כיצד העין מזהה צבעים</vt:lpstr>
      <vt:lpstr>ראיית צבעים במחשב</vt:lpstr>
      <vt:lpstr>עיוורון צבעים</vt:lpstr>
      <vt:lpstr>פרק ג'</vt:lpstr>
      <vt:lpstr>חשמל</vt:lpstr>
      <vt:lpstr>חשמל סטאטי-סרטונים בנושא חשמל סטאטי</vt:lpstr>
      <vt:lpstr>כיצד באים הכוחות החשמליים לביטוי? </vt:lpstr>
      <vt:lpstr>מצגת של PowerPoint</vt:lpstr>
      <vt:lpstr>האם חשמל סטאטי יכול להדליק נורה</vt:lpstr>
      <vt:lpstr>פעילות עם מכשיר ואן דה-גרף </vt:lpstr>
      <vt:lpstr>הדגמות שונות- עם ואן דה גראף</vt:lpstr>
      <vt:lpstr>הערות לפעילות 1 עם ואן דה גראף</vt:lpstr>
      <vt:lpstr>פעילות נוספות עם ואן דה גראף</vt:lpstr>
      <vt:lpstr>פעילות נוספות עם ואן דה גראף</vt:lpstr>
      <vt:lpstr>הדלקת נורת ניאון בעזרת ואן דה גראף</vt:lpstr>
      <vt:lpstr>דרכים נוספות ליצירת תנועה של מטענים. הדגמות:</vt:lpstr>
      <vt:lpstr>מצגת של PowerPoint</vt:lpstr>
      <vt:lpstr>בונים מעגלים חשמליים </vt:lpstr>
      <vt:lpstr>מצגת של PowerPoint</vt:lpstr>
      <vt:lpstr>המצפן יכול לשמש כמד זרם – הכיצד?</vt:lpstr>
      <vt:lpstr>כיצד ניתן לקבוע את כיוון הזרם החשמלי – הצעה של דר' פישר </vt:lpstr>
      <vt:lpstr>כיוון הזרם בתמיסה אלקטרוליטית</vt:lpstr>
      <vt:lpstr>אילו תופעות מעידות על קיום הזרם החשמלי?</vt:lpstr>
      <vt:lpstr>האלקטרו מגנט</vt:lpstr>
      <vt:lpstr>בניית אלקטרו מגנט</vt:lpstr>
      <vt:lpstr>המוליכות החשמלית-</vt:lpstr>
      <vt:lpstr>כיצד נוצר מעגל חשמלי ע"י הטסטר-</vt:lpstr>
      <vt:lpstr>שאלת הבנה</vt:lpstr>
      <vt:lpstr>בדיקת מוליכות של חומרים-</vt:lpstr>
      <vt:lpstr>תלות התנגדות באורך המוליך</vt:lpstr>
      <vt:lpstr>שימור אנרגיה</vt:lpstr>
      <vt:lpstr>הדגמת עיקרון שימור האנרגיה- ניתוח תופעה בשיטת p.e.o.e(שער,הסבר,צפה, הסבר)</vt:lpstr>
      <vt:lpstr>תשובה מנומקת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 פעילויות  בפיזיקה ט ערך יוסי זיוון מדריך מחוזי לפיזיקה בחינוך ההתיישבותי</dc:title>
  <dc:creator>weizmann</dc:creator>
  <cp:lastModifiedBy>Windows User</cp:lastModifiedBy>
  <cp:revision>1</cp:revision>
  <dcterms:modified xsi:type="dcterms:W3CDTF">2017-03-06T14:18:04Z</dcterms:modified>
</cp:coreProperties>
</file>