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68" r:id="rId2"/>
    <p:sldId id="256" r:id="rId3"/>
    <p:sldId id="263" r:id="rId4"/>
    <p:sldId id="269" r:id="rId5"/>
    <p:sldId id="257" r:id="rId6"/>
    <p:sldId id="258" r:id="rId7"/>
    <p:sldId id="259" r:id="rId8"/>
    <p:sldId id="260" r:id="rId9"/>
    <p:sldId id="261" r:id="rId10"/>
    <p:sldId id="265" r:id="rId11"/>
    <p:sldId id="270" r:id="rId12"/>
    <p:sldId id="275" r:id="rId13"/>
    <p:sldId id="266" r:id="rId14"/>
    <p:sldId id="267" r:id="rId15"/>
    <p:sldId id="272" r:id="rId16"/>
    <p:sldId id="278" r:id="rId17"/>
    <p:sldId id="279" r:id="rId18"/>
    <p:sldId id="280" r:id="rId19"/>
  </p:sldIdLst>
  <p:sldSz cx="9144000" cy="6858000" type="screen4x3"/>
  <p:notesSz cx="6797675" cy="987425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13" autoAdjust="0"/>
    <p:restoredTop sz="63200" autoAdjust="0"/>
  </p:normalViewPr>
  <p:slideViewPr>
    <p:cSldViewPr>
      <p:cViewPr>
        <p:scale>
          <a:sx n="78" d="100"/>
          <a:sy n="78" d="100"/>
        </p:scale>
        <p:origin x="-1086"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3713"/>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74" y="0"/>
            <a:ext cx="2945659" cy="493713"/>
          </a:xfrm>
          <a:prstGeom prst="rect">
            <a:avLst/>
          </a:prstGeom>
        </p:spPr>
        <p:txBody>
          <a:bodyPr vert="horz" lIns="91440" tIns="45720" rIns="91440" bIns="45720" rtlCol="1"/>
          <a:lstStyle>
            <a:lvl1pPr algn="l">
              <a:defRPr sz="1200"/>
            </a:lvl1pPr>
          </a:lstStyle>
          <a:p>
            <a:fld id="{1A7EFE9E-362F-4832-AC64-0859BBFDDD2F}" type="datetimeFigureOut">
              <a:rPr lang="he-IL" smtClean="0"/>
              <a:t>י"ח/אדר/תשע"ז</a:t>
            </a:fld>
            <a:endParaRPr lang="he-IL"/>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52016" y="9378824"/>
            <a:ext cx="2945659" cy="493713"/>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74" y="9378824"/>
            <a:ext cx="2945659" cy="493713"/>
          </a:xfrm>
          <a:prstGeom prst="rect">
            <a:avLst/>
          </a:prstGeom>
        </p:spPr>
        <p:txBody>
          <a:bodyPr vert="horz" lIns="91440" tIns="45720" rIns="91440" bIns="45720" rtlCol="1" anchor="b"/>
          <a:lstStyle>
            <a:lvl1pPr algn="l">
              <a:defRPr sz="1200"/>
            </a:lvl1pPr>
          </a:lstStyle>
          <a:p>
            <a:fld id="{D27C3BC4-AD87-4902-8D0B-7382FDF093F1}" type="slidenum">
              <a:rPr lang="he-IL" smtClean="0"/>
              <a:t>‹#›</a:t>
            </a:fld>
            <a:endParaRPr lang="he-IL"/>
          </a:p>
        </p:txBody>
      </p:sp>
    </p:spTree>
    <p:extLst>
      <p:ext uri="{BB962C8B-B14F-4D97-AF65-F5344CB8AC3E}">
        <p14:creationId xmlns:p14="http://schemas.microsoft.com/office/powerpoint/2010/main" val="35429809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79769" y="4690269"/>
            <a:ext cx="5438139" cy="4443413"/>
          </a:xfrm>
          <a:prstGeom prst="rect">
            <a:avLst/>
          </a:prstGeom>
          <a:noFill/>
          <a:ln>
            <a:noFill/>
          </a:ln>
        </p:spPr>
        <p:txBody>
          <a:bodyPr lIns="91425" tIns="45700" rIns="91425" bIns="45700" anchor="t" anchorCtr="0">
            <a:noAutofit/>
          </a:bodyPr>
          <a:lstStyle/>
          <a:p>
            <a:pPr algn="r" rtl="1"/>
            <a:r>
              <a:rPr lang="he-IL" sz="1200" b="1" kern="1200" dirty="0" smtClean="0">
                <a:solidFill>
                  <a:schemeClr val="tx1"/>
                </a:solidFill>
                <a:latin typeface="+mn-lt"/>
                <a:ea typeface="+mn-ea"/>
                <a:cs typeface="+mn-cs"/>
              </a:rPr>
              <a:t>הערות</a:t>
            </a:r>
          </a:p>
          <a:p>
            <a:pPr algn="r" rtl="1"/>
            <a:r>
              <a:rPr lang="he-IL" sz="1200" b="0" kern="1200" dirty="0" smtClean="0">
                <a:solidFill>
                  <a:schemeClr val="tx1"/>
                </a:solidFill>
                <a:latin typeface="+mn-lt"/>
                <a:ea typeface="+mn-ea"/>
                <a:cs typeface="+mn-cs"/>
              </a:rPr>
              <a:t>ששת</a:t>
            </a:r>
            <a:r>
              <a:rPr lang="he-IL" sz="1200" b="0" kern="1200" baseline="0" dirty="0" smtClean="0">
                <a:solidFill>
                  <a:schemeClr val="tx1"/>
                </a:solidFill>
                <a:latin typeface="+mn-lt"/>
                <a:ea typeface="+mn-ea"/>
                <a:cs typeface="+mn-cs"/>
              </a:rPr>
              <a:t> הקריטריונים ל"דילמה" נבחרו בקפידה דרך ניסוי ועדויות מפיתוחים קריקולריים דומים אחרים, למשל </a:t>
            </a:r>
            <a:r>
              <a:rPr lang="en-GB" sz="1200" kern="1200" dirty="0" smtClean="0">
                <a:solidFill>
                  <a:schemeClr val="tx1"/>
                </a:solidFill>
                <a:latin typeface="+mn-lt"/>
                <a:ea typeface="+mn-ea"/>
                <a:cs typeface="+mn-cs"/>
              </a:rPr>
              <a:t>Upd8 </a:t>
            </a:r>
            <a:r>
              <a:rPr lang="he-IL" sz="1200" kern="1200" dirty="0" smtClean="0">
                <a:solidFill>
                  <a:schemeClr val="tx1"/>
                </a:solidFill>
                <a:latin typeface="+mn-lt"/>
                <a:ea typeface="+mn-ea"/>
                <a:cs typeface="+mn-cs"/>
              </a:rPr>
              <a:t> באנגליה </a:t>
            </a:r>
            <a:r>
              <a:rPr lang="en-GB" sz="1200" kern="1200" dirty="0" smtClean="0">
                <a:solidFill>
                  <a:schemeClr val="tx1"/>
                </a:solidFill>
                <a:latin typeface="+mn-lt"/>
                <a:ea typeface="+mn-ea"/>
                <a:cs typeface="+mn-cs"/>
              </a:rPr>
              <a:t>(ud8.org.uk) </a:t>
            </a:r>
            <a:r>
              <a:rPr lang="he-IL" sz="1200" kern="1200" dirty="0" smtClean="0">
                <a:solidFill>
                  <a:schemeClr val="tx1"/>
                </a:solidFill>
                <a:latin typeface="+mn-lt"/>
                <a:ea typeface="+mn-ea"/>
                <a:cs typeface="+mn-cs"/>
              </a:rPr>
              <a:t>. </a:t>
            </a:r>
          </a:p>
          <a:p>
            <a:pPr algn="r" rtl="1"/>
            <a:r>
              <a:rPr lang="he-IL" sz="1200" kern="1200" dirty="0" smtClean="0">
                <a:solidFill>
                  <a:schemeClr val="tx1"/>
                </a:solidFill>
                <a:latin typeface="+mn-lt"/>
                <a:ea typeface="+mn-ea"/>
                <a:cs typeface="+mn-cs"/>
              </a:rPr>
              <a:t>הקרטריונים מקיפים</a:t>
            </a:r>
            <a:r>
              <a:rPr lang="he-IL" sz="1200" kern="1200" baseline="0" dirty="0" smtClean="0">
                <a:solidFill>
                  <a:schemeClr val="tx1"/>
                </a:solidFill>
                <a:latin typeface="+mn-lt"/>
                <a:ea typeface="+mn-ea"/>
                <a:cs typeface="+mn-cs"/>
              </a:rPr>
              <a:t> את ההיבטים הפדגוגיים, המדעיים, החברתיים והמוסריים שהם בבסיס </a:t>
            </a:r>
            <a:r>
              <a:rPr lang="en-GB" sz="1200" kern="1200" dirty="0" smtClean="0">
                <a:solidFill>
                  <a:schemeClr val="tx1"/>
                </a:solidFill>
                <a:latin typeface="+mn-lt"/>
                <a:ea typeface="+mn-ea"/>
                <a:cs typeface="+mn-cs"/>
              </a:rPr>
              <a:t>Engage</a:t>
            </a:r>
            <a:r>
              <a:rPr lang="he-IL" sz="1200" kern="1200" dirty="0" smtClean="0">
                <a:solidFill>
                  <a:schemeClr val="tx1"/>
                </a:solidFill>
                <a:latin typeface="+mn-lt"/>
                <a:ea typeface="+mn-ea"/>
                <a:cs typeface="+mn-cs"/>
              </a:rPr>
              <a:t>.</a:t>
            </a:r>
          </a:p>
          <a:p>
            <a:pPr algn="r" rtl="1"/>
            <a:endParaRPr lang="he-IL"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הגירוי לפעילות הוא חשוב להצלחת הפעילות.</a:t>
            </a:r>
            <a:r>
              <a:rPr lang="he-IL" sz="1200" kern="1200" baseline="0" dirty="0" smtClean="0">
                <a:solidFill>
                  <a:schemeClr val="tx1"/>
                </a:solidFill>
                <a:latin typeface="+mn-lt"/>
                <a:ea typeface="+mn-ea"/>
                <a:cs typeface="+mn-cs"/>
              </a:rPr>
              <a:t> הוא מהווה כקרס שדג את התלמידים לתוכן הלימודי, והוא צריך להיות דילמה שרלוונטית לחיי התלמידים, אם ברצונכם שהתלמידים ישתתפו בפעילות בדרך מבנה ויעילה. </a:t>
            </a:r>
            <a:endParaRPr lang="he-IL" sz="1200" kern="1200" dirty="0" smtClean="0">
              <a:solidFill>
                <a:schemeClr val="tx1"/>
              </a:solidFill>
              <a:latin typeface="+mn-lt"/>
              <a:ea typeface="+mn-ea"/>
              <a:cs typeface="+mn-cs"/>
            </a:endParaRPr>
          </a:p>
          <a:p>
            <a:pPr algn="r" rtl="1"/>
            <a:endParaRPr lang="he-IL"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דילמה שנויה במחלוקת חשובה</a:t>
            </a:r>
            <a:r>
              <a:rPr lang="he-IL" sz="1200" kern="1200" baseline="0" dirty="0" smtClean="0">
                <a:solidFill>
                  <a:schemeClr val="tx1"/>
                </a:solidFill>
                <a:latin typeface="+mn-lt"/>
                <a:ea typeface="+mn-ea"/>
                <a:cs typeface="+mn-cs"/>
              </a:rPr>
              <a:t> כדי להבטיח שהלמידים משתפים גם את הידע שלהם וגם את הרגש. אסור שתהיה תשובה מובנת מאליה לדילמה, ובאופן אידאלי הסוגיה צריכה להיות עכשווית על מנת למשוך את תשומת לב התלמידים. המחקר מציע שיצירת קונפליקט קוגנטיבי, כשיש החלטות אמיתיות שהתלמידים צריכים לקבל, הלמידה מואצת </a:t>
            </a:r>
            <a:r>
              <a:rPr lang="en-GB" sz="1200" kern="1200" dirty="0" smtClean="0">
                <a:solidFill>
                  <a:schemeClr val="tx1"/>
                </a:solidFill>
                <a:latin typeface="+mn-lt"/>
                <a:ea typeface="+mn-ea"/>
                <a:cs typeface="+mn-cs"/>
              </a:rPr>
              <a:t>(CASE, 2010)</a:t>
            </a:r>
            <a:r>
              <a:rPr lang="he-IL" sz="1200" kern="1200" dirty="0" smtClean="0">
                <a:solidFill>
                  <a:schemeClr val="tx1"/>
                </a:solidFill>
                <a:latin typeface="+mn-lt"/>
                <a:ea typeface="+mn-ea"/>
                <a:cs typeface="+mn-cs"/>
              </a:rPr>
              <a:t>.</a:t>
            </a:r>
          </a:p>
          <a:p>
            <a:pPr algn="r" rtl="1"/>
            <a:endParaRPr lang="he-IL"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קרטריון שצריך</a:t>
            </a:r>
            <a:r>
              <a:rPr lang="he-IL" sz="1200" kern="1200" baseline="0" dirty="0" smtClean="0">
                <a:solidFill>
                  <a:schemeClr val="tx1"/>
                </a:solidFill>
                <a:latin typeface="+mn-lt"/>
                <a:ea typeface="+mn-ea"/>
                <a:cs typeface="+mn-cs"/>
              </a:rPr>
              <a:t> להיות מקובל תמיד הוא שהדילמה מכילה מדע עם קישור לתוכנית הלימודים בשלב המתאים. התאמה לתוכנית הלימודים הנתונה היא הסיבה לכך שמשתמשים בדילמה, והדרך בה היא משומשת על ידי המורה תקבע את מידת ההצלחה. הטבע החברתי-מדעי של הדילמה מאפשר לתלמידים להציב את ההבנה המדעית שלהם בהקשר בעל משמעות והשלכות על החיים, ומאפשר להם להכיר את המטרה הכפולה של למידת מדע ולהיות אזרח מיודע טוב יותר, שמסוגל ליישם ידע מדעי כשהוא נפגש עם החלטה מוסרית דמוקרטית. </a:t>
            </a:r>
            <a:endParaRPr lang="en-GB" sz="1200" kern="1200" dirty="0" smtClean="0">
              <a:solidFill>
                <a:schemeClr val="tx1"/>
              </a:solidFill>
              <a:latin typeface="+mn-lt"/>
              <a:ea typeface="+mn-ea"/>
              <a:cs typeface="+mn-cs"/>
            </a:endParaRPr>
          </a:p>
          <a:p>
            <a:pPr algn="r" rtl="1"/>
            <a:r>
              <a:rPr lang="en-GB" sz="1200" kern="1200" dirty="0" smtClean="0">
                <a:solidFill>
                  <a:schemeClr val="tx1"/>
                </a:solidFill>
                <a:latin typeface="+mn-lt"/>
                <a:ea typeface="+mn-ea"/>
                <a:cs typeface="+mn-cs"/>
              </a:rPr>
              <a:t> </a:t>
            </a:r>
            <a:endParaRPr lang="he-IL"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המימיד של מחקר אחראי וחדשנות</a:t>
            </a:r>
            <a:r>
              <a:rPr lang="he-IL"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RRI</a:t>
            </a:r>
            <a:r>
              <a:rPr lang="he-IL" sz="1200" kern="1200" baseline="0" dirty="0" smtClean="0">
                <a:solidFill>
                  <a:schemeClr val="tx1"/>
                </a:solidFill>
                <a:latin typeface="+mn-lt"/>
                <a:ea typeface="+mn-ea"/>
                <a:cs typeface="+mn-cs"/>
              </a:rPr>
              <a:t>) </a:t>
            </a:r>
            <a:r>
              <a:rPr lang="he-IL" sz="1200" kern="1200" dirty="0" smtClean="0">
                <a:solidFill>
                  <a:schemeClr val="tx1"/>
                </a:solidFill>
                <a:latin typeface="+mn-lt"/>
                <a:ea typeface="+mn-ea"/>
                <a:cs typeface="+mn-cs"/>
              </a:rPr>
              <a:t> לדילמה עוזר לתלמידים להבין שהמטרה של</a:t>
            </a:r>
            <a:r>
              <a:rPr lang="he-IL" sz="1200" kern="1200" baseline="0" dirty="0" smtClean="0">
                <a:solidFill>
                  <a:schemeClr val="tx1"/>
                </a:solidFill>
                <a:latin typeface="+mn-lt"/>
                <a:ea typeface="+mn-ea"/>
                <a:cs typeface="+mn-cs"/>
              </a:rPr>
              <a:t> חקר המדע הוא רב פנים, מתפתח כל הזמן ומונע מהצרכים של החברה. בעולם שלא מפסיק להתפתח, הצרכים האלו משתנים ומחקר אחראי והחדשנות צריך להיות פתוח ושקוף, המאפשר לכל החוקרים, טכנולוגים ואזרחים לפעול ביחד איתו. </a:t>
            </a:r>
            <a:endParaRPr lang="en-GB" sz="1200" kern="1200" dirty="0" smtClean="0">
              <a:solidFill>
                <a:schemeClr val="tx1"/>
              </a:solidFill>
              <a:latin typeface="+mn-lt"/>
              <a:ea typeface="+mn-ea"/>
              <a:cs typeface="+mn-cs"/>
            </a:endParaRPr>
          </a:p>
        </p:txBody>
      </p:sp>
      <p:sp>
        <p:nvSpPr>
          <p:cNvPr id="181" name="Shape 181"/>
          <p:cNvSpPr txBox="1">
            <a:spLocks noGrp="1"/>
          </p:cNvSpPr>
          <p:nvPr>
            <p:ph type="sldNum" idx="12"/>
          </p:nvPr>
        </p:nvSpPr>
        <p:spPr>
          <a:xfrm>
            <a:off x="3850443" y="9378826"/>
            <a:ext cx="2945659" cy="4937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Students</a:t>
            </a:r>
            <a:r>
              <a:rPr lang="en-GB" sz="1200" kern="1200" baseline="0" dirty="0" smtClean="0">
                <a:solidFill>
                  <a:schemeClr val="tx1"/>
                </a:solidFill>
                <a:latin typeface="+mn-lt"/>
                <a:ea typeface="+mn-ea"/>
                <a:cs typeface="+mn-cs"/>
              </a:rPr>
              <a:t> walk round the class, read the sources (SS3) </a:t>
            </a:r>
            <a:r>
              <a:rPr lang="en-GB" sz="1200" kern="1200" dirty="0" smtClean="0">
                <a:solidFill>
                  <a:schemeClr val="tx1"/>
                </a:solidFill>
                <a:latin typeface="+mn-lt"/>
                <a:ea typeface="+mn-ea"/>
                <a:cs typeface="+mn-cs"/>
              </a:rPr>
              <a:t>and fill in the sheet to show how big each risk/benefit is.</a:t>
            </a:r>
          </a:p>
          <a:p>
            <a:r>
              <a:rPr lang="en-GB" sz="1200" kern="1200" dirty="0" smtClean="0">
                <a:solidFill>
                  <a:schemeClr val="tx1"/>
                </a:solidFill>
                <a:latin typeface="+mn-lt"/>
                <a:ea typeface="+mn-ea"/>
                <a:cs typeface="+mn-cs"/>
              </a:rPr>
              <a:t>Please note: for older students you may wish to remove the risks and benefits from the table and ask them to add them in themselves.</a:t>
            </a:r>
          </a:p>
          <a:p>
            <a:r>
              <a:rPr lang="en-GB" sz="1200" kern="1200" dirty="0" smtClean="0">
                <a:solidFill>
                  <a:schemeClr val="tx1"/>
                </a:solidFill>
                <a:latin typeface="+mn-lt"/>
                <a:ea typeface="+mn-ea"/>
                <a:cs typeface="+mn-cs"/>
              </a:rPr>
              <a:t>The students decide on how big each risk is and then add up the numbers in each column. You may wish to model how to do this.</a:t>
            </a:r>
            <a:endParaRPr lang="en-GB" b="0"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17</a:t>
            </a:fld>
            <a:endParaRPr lang="en-GB"/>
          </a:p>
        </p:txBody>
      </p:sp>
    </p:spTree>
    <p:extLst>
      <p:ext uri="{BB962C8B-B14F-4D97-AF65-F5344CB8AC3E}">
        <p14:creationId xmlns:p14="http://schemas.microsoft.com/office/powerpoint/2010/main" val="147553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b="0" baseline="0" dirty="0" smtClean="0"/>
          </a:p>
        </p:txBody>
      </p:sp>
      <p:sp>
        <p:nvSpPr>
          <p:cNvPr id="4" name="Slide Number Placeholder 3"/>
          <p:cNvSpPr>
            <a:spLocks noGrp="1"/>
          </p:cNvSpPr>
          <p:nvPr>
            <p:ph type="sldNum" sz="quarter" idx="10"/>
          </p:nvPr>
        </p:nvSpPr>
        <p:spPr/>
        <p:txBody>
          <a:bodyPr/>
          <a:lstStyle/>
          <a:p>
            <a:fld id="{CA1C17E5-ECCE-4B62-A532-A5F7DEEED2FD}" type="slidenum">
              <a:rPr lang="en-GB" smtClean="0"/>
              <a:pPr/>
              <a:t>18</a:t>
            </a:fld>
            <a:endParaRPr lang="en-GB" dirty="0"/>
          </a:p>
        </p:txBody>
      </p:sp>
    </p:spTree>
    <p:extLst>
      <p:ext uri="{BB962C8B-B14F-4D97-AF65-F5344CB8AC3E}">
        <p14:creationId xmlns:p14="http://schemas.microsoft.com/office/powerpoint/2010/main" val="147553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5" name="Picture 4" descr="engage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483" y="116632"/>
            <a:ext cx="1511642" cy="606536"/>
          </a:xfrm>
          <a:prstGeom prst="rect">
            <a:avLst/>
          </a:prstGeom>
        </p:spPr>
      </p:pic>
      <p:sp>
        <p:nvSpPr>
          <p:cNvPr id="6" name="Rectangle 5"/>
          <p:cNvSpPr/>
          <p:nvPr userDrawn="1"/>
        </p:nvSpPr>
        <p:spPr>
          <a:xfrm rot="5400000">
            <a:off x="4395062" y="2130283"/>
            <a:ext cx="353875" cy="9144000"/>
          </a:xfrm>
          <a:prstGeom prst="rect">
            <a:avLst/>
          </a:prstGeom>
          <a:solidFill>
            <a:srgbClr val="008E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055768" y="6525344"/>
            <a:ext cx="2088232" cy="338554"/>
          </a:xfrm>
          <a:prstGeom prst="rect">
            <a:avLst/>
          </a:prstGeom>
          <a:noFill/>
        </p:spPr>
        <p:txBody>
          <a:bodyPr wrap="square" rtlCol="0">
            <a:spAutoFit/>
          </a:bodyPr>
          <a:lstStyle/>
          <a:p>
            <a:pPr algn="r"/>
            <a:r>
              <a:rPr lang="en-GB" sz="1600" dirty="0" smtClean="0">
                <a:solidFill>
                  <a:schemeClr val="bg1"/>
                </a:solidFill>
                <a:latin typeface="Century Gothic" pitchFamily="34" charset="0"/>
              </a:rPr>
              <a:t>Student sheets</a:t>
            </a:r>
            <a:endParaRPr lang="en-GB" sz="1600" dirty="0">
              <a:solidFill>
                <a:schemeClr val="bg1"/>
              </a:solidFill>
              <a:latin typeface="Century Gothic" pitchFamily="34" charset="0"/>
            </a:endParaRPr>
          </a:p>
        </p:txBody>
      </p:sp>
    </p:spTree>
    <p:custDataLst>
      <p:tags r:id="rId1"/>
    </p:custDataLst>
    <p:extLst>
      <p:ext uri="{BB962C8B-B14F-4D97-AF65-F5344CB8AC3E}">
        <p14:creationId xmlns:p14="http://schemas.microsoft.com/office/powerpoint/2010/main" val="398771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6B2AB5A-97F4-454C-935C-D1DD2BD543CA}"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B2AB5A-97F4-454C-935C-D1DD2BD543CA}" type="slidenum">
              <a:rPr lang="he-IL" smtClean="0"/>
              <a:t>‹#›</a:t>
            </a:fld>
            <a:endParaRPr lang="he-IL"/>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610CC8E-6ED2-4115-91F2-741D83E8C244}" type="datetimeFigureOut">
              <a:rPr lang="he-IL" smtClean="0"/>
              <a:t>י"ח/אדר/תשע"ז</a:t>
            </a:fld>
            <a:endParaRPr lang="he-IL"/>
          </a:p>
        </p:txBody>
      </p:sp>
      <p:sp>
        <p:nvSpPr>
          <p:cNvPr id="9" name="Slide Number Placeholder 8"/>
          <p:cNvSpPr>
            <a:spLocks noGrp="1"/>
          </p:cNvSpPr>
          <p:nvPr>
            <p:ph type="sldNum" sz="quarter" idx="11"/>
          </p:nvPr>
        </p:nvSpPr>
        <p:spPr/>
        <p:txBody>
          <a:bodyPr/>
          <a:lstStyle/>
          <a:p>
            <a:fld id="{C6B2AB5A-97F4-454C-935C-D1DD2BD543CA}" type="slidenum">
              <a:rPr lang="he-IL" smtClean="0"/>
              <a:t>‹#›</a:t>
            </a:fld>
            <a:endParaRPr lang="he-IL"/>
          </a:p>
        </p:txBody>
      </p:sp>
      <p:sp>
        <p:nvSpPr>
          <p:cNvPr id="10" name="Footer Placeholder 9"/>
          <p:cNvSpPr>
            <a:spLocks noGrp="1"/>
          </p:cNvSpPr>
          <p:nvPr>
            <p:ph type="ftr" sz="quarter" idx="12"/>
          </p:nvPr>
        </p:nvSpPr>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6B2AB5A-97F4-454C-935C-D1DD2BD543CA}" type="slidenum">
              <a:rPr lang="he-IL" smtClean="0"/>
              <a:t>‹#›</a:t>
            </a:fld>
            <a:endParaRPr lang="he-I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he-I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10CC8E-6ED2-4115-91F2-741D83E8C244}" type="datetimeFigureOut">
              <a:rPr lang="he-IL" smtClean="0"/>
              <a:t>י"ח/אדר/תשע"ז</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gagingscience.eu/he/" TargetMode="External"/><Relationship Id="rId2" Type="http://schemas.openxmlformats.org/officeDocument/2006/relationships/hyperlink" Target="https://docs.google.com/forms/d/1XpK6lQq7nelfFgR0GVsk8_zlrteZfOFU3yc6Wa9BmA4/edit" TargetMode="External"/><Relationship Id="rId1" Type="http://schemas.openxmlformats.org/officeDocument/2006/relationships/slideLayout" Target="../slideLayouts/slideLayout7.xml"/><Relationship Id="rId4" Type="http://schemas.openxmlformats.org/officeDocument/2006/relationships/hyperlink" Target="http://stwww.weizmann.ac.il/matmon/het/physics1b/tools/tests/chapter12/story.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slide" Target="slide11.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news.walla.co.il/item/293564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mo.gov.il/Secretary/GovDecisions/2013/Pages/des766.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שילוב סוגיות במדע וחברה </a:t>
            </a:r>
            <a:endParaRPr lang="he-IL" dirty="0"/>
          </a:p>
        </p:txBody>
      </p:sp>
      <p:sp>
        <p:nvSpPr>
          <p:cNvPr id="3" name="Subtitle 2"/>
          <p:cNvSpPr>
            <a:spLocks noGrp="1"/>
          </p:cNvSpPr>
          <p:nvPr>
            <p:ph type="subTitle" idx="1"/>
          </p:nvPr>
        </p:nvSpPr>
        <p:spPr/>
        <p:txBody>
          <a:bodyPr/>
          <a:lstStyle/>
          <a:p>
            <a:r>
              <a:rPr lang="he-IL" dirty="0" smtClean="0"/>
              <a:t>אמיל איידין</a:t>
            </a:r>
          </a:p>
          <a:p>
            <a:r>
              <a:rPr lang="he-IL" dirty="0" smtClean="0"/>
              <a:t>23.08.16</a:t>
            </a:r>
            <a:endParaRPr lang="he-IL" dirty="0"/>
          </a:p>
        </p:txBody>
      </p:sp>
    </p:spTree>
    <p:extLst>
      <p:ext uri="{BB962C8B-B14F-4D97-AF65-F5344CB8AC3E}">
        <p14:creationId xmlns:p14="http://schemas.microsoft.com/office/powerpoint/2010/main" val="235680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b="1" dirty="0" smtClean="0">
                <a:solidFill>
                  <a:srgbClr val="336600"/>
                </a:solidFill>
              </a:rPr>
              <a:t>קבלת החלטה</a:t>
            </a:r>
            <a:endParaRPr lang="he-IL" b="1" dirty="0">
              <a:solidFill>
                <a:srgbClr val="336600"/>
              </a:solidFill>
            </a:endParaRPr>
          </a:p>
        </p:txBody>
      </p:sp>
      <p:sp>
        <p:nvSpPr>
          <p:cNvPr id="3" name="Content Placeholder 2"/>
          <p:cNvSpPr>
            <a:spLocks noGrp="1"/>
          </p:cNvSpPr>
          <p:nvPr>
            <p:ph idx="1"/>
          </p:nvPr>
        </p:nvSpPr>
        <p:spPr>
          <a:xfrm>
            <a:off x="539552" y="1196752"/>
            <a:ext cx="7620000" cy="4800600"/>
          </a:xfrm>
        </p:spPr>
        <p:txBody>
          <a:bodyPr>
            <a:normAutofit/>
          </a:bodyPr>
          <a:lstStyle/>
          <a:p>
            <a:pPr marL="114300" indent="0">
              <a:buNone/>
            </a:pPr>
            <a:r>
              <a:rPr lang="he-IL" sz="2800" dirty="0" smtClean="0"/>
              <a:t>האם לדעתכם יש להעתיק את מפעל </a:t>
            </a:r>
            <a:r>
              <a:rPr lang="he-IL" sz="2800" dirty="0" err="1" smtClean="0"/>
              <a:t>האמוניה</a:t>
            </a:r>
            <a:r>
              <a:rPr lang="he-IL" sz="2800" dirty="0" smtClean="0"/>
              <a:t> ממפרץ חיפה למישור רותם בנגב? </a:t>
            </a:r>
          </a:p>
          <a:p>
            <a:pPr marL="0" indent="0">
              <a:buNone/>
            </a:pPr>
            <a:endParaRPr lang="he-IL" sz="2800" dirty="0"/>
          </a:p>
          <a:p>
            <a:pPr marL="0" indent="182563">
              <a:lnSpc>
                <a:spcPct val="200000"/>
              </a:lnSpc>
              <a:buNone/>
            </a:pPr>
            <a:r>
              <a:rPr lang="he-IL" sz="2800" b="1" dirty="0" smtClean="0">
                <a:solidFill>
                  <a:srgbClr val="336600"/>
                </a:solidFill>
              </a:rPr>
              <a:t>מסכים</a:t>
            </a:r>
            <a:r>
              <a:rPr lang="he-IL" sz="2800" dirty="0" smtClean="0"/>
              <a:t>-  עמדו בפינה הימנית של האולם. </a:t>
            </a:r>
          </a:p>
          <a:p>
            <a:pPr marL="0" indent="182563">
              <a:lnSpc>
                <a:spcPct val="200000"/>
              </a:lnSpc>
              <a:buNone/>
            </a:pPr>
            <a:r>
              <a:rPr lang="he-IL" sz="2800" b="1" dirty="0" smtClean="0">
                <a:solidFill>
                  <a:srgbClr val="336600"/>
                </a:solidFill>
              </a:rPr>
              <a:t>לא מסכים-  </a:t>
            </a:r>
            <a:r>
              <a:rPr lang="he-IL" sz="2800" dirty="0" smtClean="0"/>
              <a:t>עמדו בפינה השמאלית של האולם. </a:t>
            </a:r>
          </a:p>
          <a:p>
            <a:pPr marL="0" indent="182563">
              <a:lnSpc>
                <a:spcPct val="200000"/>
              </a:lnSpc>
              <a:buNone/>
            </a:pPr>
            <a:r>
              <a:rPr lang="he-IL" sz="2800" b="1" dirty="0" err="1" smtClean="0">
                <a:solidFill>
                  <a:srgbClr val="336600"/>
                </a:solidFill>
              </a:rPr>
              <a:t>נייטרלי</a:t>
            </a:r>
            <a:r>
              <a:rPr lang="he-IL" sz="2800" dirty="0" smtClean="0"/>
              <a:t>-  עמדו במרכז האולם. </a:t>
            </a:r>
            <a:endParaRPr lang="he-IL" sz="2800" dirty="0"/>
          </a:p>
        </p:txBody>
      </p:sp>
    </p:spTree>
    <p:extLst>
      <p:ext uri="{BB962C8B-B14F-4D97-AF65-F5344CB8AC3E}">
        <p14:creationId xmlns:p14="http://schemas.microsoft.com/office/powerpoint/2010/main" val="2566157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pPr algn="r" rtl="1" eaLnBrk="1" latinLnBrk="0" hangingPunct="1"/>
            <a:r>
              <a:rPr lang="he-IL" sz="4600" kern="1200" spc="-100" dirty="0" smtClean="0">
                <a:solidFill>
                  <a:srgbClr val="336600"/>
                </a:solidFill>
                <a:effectLst/>
                <a:latin typeface="Cambria"/>
                <a:ea typeface="+mn-ea"/>
                <a:cs typeface="Times New Roman"/>
              </a:rPr>
              <a:t>לסדנה</a:t>
            </a:r>
            <a:r>
              <a:rPr lang="he-IL" sz="2800" kern="1200" dirty="0" smtClean="0">
                <a:solidFill>
                  <a:srgbClr val="2F2B20"/>
                </a:solidFill>
                <a:effectLst/>
                <a:latin typeface="Calibri"/>
                <a:ea typeface="+mn-ea"/>
                <a:cs typeface="Calibri"/>
              </a:rPr>
              <a:t>...</a:t>
            </a:r>
            <a:endParaRPr lang="he-IL" dirty="0"/>
          </a:p>
        </p:txBody>
      </p:sp>
      <p:sp>
        <p:nvSpPr>
          <p:cNvPr id="5" name="Text Placeholder 4"/>
          <p:cNvSpPr>
            <a:spLocks noGrp="1"/>
          </p:cNvSpPr>
          <p:nvPr>
            <p:ph type="body" idx="4294967295"/>
          </p:nvPr>
        </p:nvSpPr>
        <p:spPr>
          <a:xfrm>
            <a:off x="467544" y="1412776"/>
            <a:ext cx="7620000" cy="4800600"/>
          </a:xfrm>
        </p:spPr>
        <p:txBody>
          <a:bodyPr/>
          <a:lstStyle/>
          <a:p>
            <a:pPr marL="114300" marR="0" lvl="0" indent="0" algn="r" defTabSz="914400" rtl="1" eaLnBrk="1" fontAlgn="auto" latinLnBrk="0" hangingPunct="1">
              <a:lnSpc>
                <a:spcPct val="100000"/>
              </a:lnSpc>
              <a:spcBef>
                <a:spcPct val="20000"/>
              </a:spcBef>
              <a:spcAft>
                <a:spcPts val="0"/>
              </a:spcAft>
              <a:buClr>
                <a:schemeClr val="accent1"/>
              </a:buClr>
              <a:buSzTx/>
              <a:buNone/>
              <a:tabLst/>
              <a:defRPr/>
            </a:pPr>
            <a:r>
              <a:rPr lang="he-IL" sz="2200" kern="1200" dirty="0" smtClean="0">
                <a:solidFill>
                  <a:schemeClr val="tx1"/>
                </a:solidFill>
                <a:effectLst/>
                <a:latin typeface="+mn-lt"/>
                <a:ea typeface="+mn-ea"/>
                <a:cs typeface="+mn-cs"/>
              </a:rPr>
              <a:t>התארגנו בקבוצות הטרוגניות: מסכימים, מתנגדים </a:t>
            </a:r>
            <a:r>
              <a:rPr lang="he-IL" sz="2200" kern="1200" dirty="0" err="1" smtClean="0">
                <a:solidFill>
                  <a:schemeClr val="tx1"/>
                </a:solidFill>
                <a:effectLst/>
                <a:latin typeface="+mn-lt"/>
                <a:ea typeface="+mn-ea"/>
                <a:cs typeface="+mn-cs"/>
              </a:rPr>
              <a:t>ונייטרלים</a:t>
            </a:r>
            <a:endParaRPr lang="he-IL" sz="2200" kern="1200" dirty="0" smtClean="0">
              <a:solidFill>
                <a:schemeClr val="tx1"/>
              </a:solidFill>
              <a:effectLst/>
              <a:latin typeface="+mn-lt"/>
              <a:ea typeface="+mn-ea"/>
              <a:cs typeface="+mn-cs"/>
            </a:endParaRPr>
          </a:p>
          <a:p>
            <a:pPr marL="114300" marR="0" lvl="0" indent="0" algn="r" defTabSz="914400" rtl="1" eaLnBrk="1" fontAlgn="auto" latinLnBrk="0" hangingPunct="1">
              <a:lnSpc>
                <a:spcPct val="100000"/>
              </a:lnSpc>
              <a:spcBef>
                <a:spcPct val="20000"/>
              </a:spcBef>
              <a:spcAft>
                <a:spcPts val="0"/>
              </a:spcAft>
              <a:buClr>
                <a:schemeClr val="accent1"/>
              </a:buClr>
              <a:buSzTx/>
              <a:buNone/>
              <a:tabLst/>
              <a:defRPr/>
            </a:pPr>
            <a:endParaRPr lang="he-IL" dirty="0"/>
          </a:p>
          <a:p>
            <a:r>
              <a:rPr lang="he-IL" sz="2400" b="1" dirty="0">
                <a:solidFill>
                  <a:srgbClr val="336600"/>
                </a:solidFill>
              </a:rPr>
              <a:t>המשימה:</a:t>
            </a:r>
            <a:r>
              <a:rPr lang="he-IL" sz="2400" dirty="0"/>
              <a:t> קבלת החלטה מושכלת בסוגיית העתקת מיכל </a:t>
            </a:r>
            <a:r>
              <a:rPr lang="he-IL" sz="2400" dirty="0" err="1"/>
              <a:t>האמוניה</a:t>
            </a:r>
            <a:r>
              <a:rPr lang="he-IL" sz="2400" dirty="0"/>
              <a:t> מחיפה למישור רותם בנגב</a:t>
            </a:r>
          </a:p>
          <a:p>
            <a:endParaRPr lang="he-IL" sz="2400" dirty="0"/>
          </a:p>
          <a:p>
            <a:r>
              <a:rPr lang="he-IL" sz="2400" dirty="0"/>
              <a:t>לצורך כך היעזרו בכלים הבאים:</a:t>
            </a:r>
          </a:p>
          <a:p>
            <a:pPr marL="285750" indent="-285750">
              <a:lnSpc>
                <a:spcPct val="150000"/>
              </a:lnSpc>
            </a:pPr>
            <a:r>
              <a:rPr lang="he-IL" sz="2400" dirty="0">
                <a:hlinkClick r:id="rId2" action="ppaction://hlinksldjump"/>
              </a:rPr>
              <a:t>טבלת שקלול </a:t>
            </a:r>
            <a:r>
              <a:rPr lang="he-IL" sz="2400" dirty="0"/>
              <a:t>של יתרונות וחסרונות של ההחלטה </a:t>
            </a:r>
          </a:p>
          <a:p>
            <a:pPr marL="285750" indent="-285750">
              <a:lnSpc>
                <a:spcPct val="150000"/>
              </a:lnSpc>
            </a:pPr>
            <a:r>
              <a:rPr lang="he-IL" sz="2400" dirty="0">
                <a:hlinkClick r:id="rId3" action="ppaction://hlinksldjump"/>
              </a:rPr>
              <a:t>מפת השלכות </a:t>
            </a:r>
            <a:r>
              <a:rPr lang="he-IL" sz="2400" dirty="0"/>
              <a:t>של ביצוע ההחלטה</a:t>
            </a:r>
          </a:p>
          <a:p>
            <a:pPr marL="285750" indent="-285750">
              <a:lnSpc>
                <a:spcPct val="150000"/>
              </a:lnSpc>
            </a:pPr>
            <a:r>
              <a:rPr lang="he-IL" sz="2400" dirty="0"/>
              <a:t>מקורות לקריאה נוספת</a:t>
            </a:r>
          </a:p>
          <a:p>
            <a:pPr marL="114300" marR="0" lvl="0" indent="0" algn="r" defTabSz="914400" rtl="1" eaLnBrk="1" fontAlgn="auto" latinLnBrk="0" hangingPunct="1">
              <a:lnSpc>
                <a:spcPct val="100000"/>
              </a:lnSpc>
              <a:spcBef>
                <a:spcPct val="20000"/>
              </a:spcBef>
              <a:spcAft>
                <a:spcPts val="0"/>
              </a:spcAft>
              <a:buClr>
                <a:schemeClr val="accent1"/>
              </a:buClr>
              <a:buSzTx/>
              <a:buNone/>
              <a:tabLst/>
              <a:defRPr/>
            </a:pPr>
            <a:endParaRPr lang="he-IL" dirty="0" smtClean="0">
              <a:effectLst/>
            </a:endParaRPr>
          </a:p>
          <a:p>
            <a:endParaRPr lang="he-IL" dirty="0"/>
          </a:p>
        </p:txBody>
      </p:sp>
    </p:spTree>
    <p:extLst>
      <p:ext uri="{BB962C8B-B14F-4D97-AF65-F5344CB8AC3E}">
        <p14:creationId xmlns:p14="http://schemas.microsoft.com/office/powerpoint/2010/main" val="122107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b="1" dirty="0" smtClean="0">
                <a:solidFill>
                  <a:srgbClr val="336600"/>
                </a:solidFill>
              </a:rPr>
              <a:t>קבלת החלטה</a:t>
            </a:r>
            <a:endParaRPr lang="he-IL" b="1" dirty="0">
              <a:solidFill>
                <a:srgbClr val="336600"/>
              </a:solidFill>
            </a:endParaRPr>
          </a:p>
        </p:txBody>
      </p:sp>
      <p:sp>
        <p:nvSpPr>
          <p:cNvPr id="3" name="Content Placeholder 2"/>
          <p:cNvSpPr>
            <a:spLocks noGrp="1"/>
          </p:cNvSpPr>
          <p:nvPr>
            <p:ph idx="1"/>
          </p:nvPr>
        </p:nvSpPr>
        <p:spPr>
          <a:xfrm>
            <a:off x="539552" y="1268760"/>
            <a:ext cx="7620000" cy="4800600"/>
          </a:xfrm>
        </p:spPr>
        <p:txBody>
          <a:bodyPr>
            <a:normAutofit/>
          </a:bodyPr>
          <a:lstStyle/>
          <a:p>
            <a:pPr marL="114300" indent="0">
              <a:buNone/>
            </a:pPr>
            <a:r>
              <a:rPr lang="he-IL" sz="2800" dirty="0" smtClean="0"/>
              <a:t>האם לדעתכם יש להעתיק את מפעל </a:t>
            </a:r>
            <a:r>
              <a:rPr lang="he-IL" sz="2800" dirty="0" err="1" smtClean="0"/>
              <a:t>האמוניה</a:t>
            </a:r>
            <a:r>
              <a:rPr lang="he-IL" sz="2800" dirty="0" smtClean="0"/>
              <a:t> ממפרץ חיפה למישור רותם בנגב? </a:t>
            </a:r>
          </a:p>
          <a:p>
            <a:pPr marL="0" indent="0">
              <a:buNone/>
            </a:pPr>
            <a:endParaRPr lang="he-IL" sz="2800" dirty="0" smtClean="0"/>
          </a:p>
          <a:p>
            <a:pPr marL="0" indent="0" algn="ctr">
              <a:buNone/>
            </a:pPr>
            <a:r>
              <a:rPr lang="he-IL" sz="2800" b="1" dirty="0" smtClean="0">
                <a:solidFill>
                  <a:srgbClr val="336600"/>
                </a:solidFill>
              </a:rPr>
              <a:t>הציגו טיעון מלא ומשוקלל</a:t>
            </a:r>
          </a:p>
          <a:p>
            <a:pPr marL="0" indent="0" algn="ctr">
              <a:buNone/>
            </a:pPr>
            <a:endParaRPr lang="he-IL" sz="2800" b="1" dirty="0">
              <a:solidFill>
                <a:srgbClr val="336600"/>
              </a:solidFill>
            </a:endParaRPr>
          </a:p>
          <a:p>
            <a:pPr marL="0" indent="0" algn="ctr">
              <a:buNone/>
            </a:pPr>
            <a:r>
              <a:rPr lang="he-IL" sz="2800" b="1" dirty="0" smtClean="0">
                <a:solidFill>
                  <a:srgbClr val="336600"/>
                </a:solidFill>
              </a:rPr>
              <a:t>האם הכלים  לניסוח הטיעון וכיצד?</a:t>
            </a:r>
            <a:endParaRPr lang="he-IL" sz="2800" b="1" dirty="0">
              <a:solidFill>
                <a:srgbClr val="336600"/>
              </a:solidFill>
            </a:endParaRPr>
          </a:p>
        </p:txBody>
      </p:sp>
    </p:spTree>
    <p:extLst>
      <p:ext uri="{BB962C8B-B14F-4D97-AF65-F5344CB8AC3E}">
        <p14:creationId xmlns:p14="http://schemas.microsoft.com/office/powerpoint/2010/main" val="95488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בחירת דילמה מתאימה</a:t>
            </a:r>
            <a:endParaRPr lang="he-IL" dirty="0"/>
          </a:p>
        </p:txBody>
      </p:sp>
      <p:sp>
        <p:nvSpPr>
          <p:cNvPr id="3" name="Content Placeholder 2"/>
          <p:cNvSpPr>
            <a:spLocks noGrp="1"/>
          </p:cNvSpPr>
          <p:nvPr>
            <p:ph idx="1"/>
          </p:nvPr>
        </p:nvSpPr>
        <p:spPr>
          <a:xfrm>
            <a:off x="5220072" y="1600200"/>
            <a:ext cx="2857128" cy="4800600"/>
          </a:xfrm>
        </p:spPr>
        <p:txBody>
          <a:bodyPr/>
          <a:lstStyle/>
          <a:p>
            <a:pPr>
              <a:lnSpc>
                <a:spcPct val="150000"/>
              </a:lnSpc>
              <a:spcBef>
                <a:spcPts val="3000"/>
              </a:spcBef>
            </a:pPr>
            <a:r>
              <a:rPr lang="he-IL" dirty="0" smtClean="0"/>
              <a:t>הדילמה צריכה להיות מתאימה ללומדים;</a:t>
            </a:r>
          </a:p>
          <a:p>
            <a:pPr>
              <a:lnSpc>
                <a:spcPct val="150000"/>
              </a:lnSpc>
              <a:spcBef>
                <a:spcPts val="3000"/>
              </a:spcBef>
            </a:pPr>
            <a:r>
              <a:rPr lang="he-IL" dirty="0" smtClean="0"/>
              <a:t>הדילמות נבחרות על פי שישה מאפיינים:</a:t>
            </a:r>
            <a:endParaRPr lang="he-IL" dirty="0"/>
          </a:p>
        </p:txBody>
      </p:sp>
      <p:pic>
        <p:nvPicPr>
          <p:cNvPr id="7170" name="Picture 2" descr="הדילמה צריכה להיות מתאימה ללומדים;&#10;הדילמות נבחרות על פי שישה מאפיינים:&#10;מעורבות, אוטנטיות, שנויה במחלוקת, מסוקרת, חברתית, מחקר אחראי וחדשנות (RRI)" title="בחירת דילמה מתאימה"/>
          <p:cNvPicPr>
            <a:picLocks noChangeAspect="1" noChangeArrowheads="1"/>
          </p:cNvPicPr>
          <p:nvPr/>
        </p:nvPicPr>
        <p:blipFill rotWithShape="1">
          <a:blip r:embed="rId2">
            <a:extLst>
              <a:ext uri="{28A0092B-C50C-407E-A947-70E740481C1C}">
                <a14:useLocalDpi xmlns:a14="http://schemas.microsoft.com/office/drawing/2010/main" val="0"/>
              </a:ext>
            </a:extLst>
          </a:blip>
          <a:srcRect t="21774" r="40089"/>
          <a:stretch/>
        </p:blipFill>
        <p:spPr bwMode="auto">
          <a:xfrm>
            <a:off x="0" y="1267967"/>
            <a:ext cx="5047488" cy="465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994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Title 1"/>
          <p:cNvSpPr>
            <a:spLocks noGrp="1"/>
          </p:cNvSpPr>
          <p:nvPr>
            <p:ph type="title" idx="4294967295"/>
          </p:nvPr>
        </p:nvSpPr>
        <p:spPr/>
        <p:txBody>
          <a:bodyPr/>
          <a:lstStyle/>
          <a:p>
            <a:r>
              <a:rPr lang="he-IL" dirty="0" smtClean="0"/>
              <a:t>קריטריונים של דילמה</a:t>
            </a:r>
            <a:endParaRPr lang="he-IL" dirty="0"/>
          </a:p>
        </p:txBody>
      </p:sp>
      <p:sp>
        <p:nvSpPr>
          <p:cNvPr id="174" name="Shape 174"/>
          <p:cNvSpPr/>
          <p:nvPr/>
        </p:nvSpPr>
        <p:spPr>
          <a:xfrm>
            <a:off x="382504" y="374301"/>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r>
            <a:br>
              <a:rPr lang="en-US" sz="1800" b="0" i="0" u="none" strike="noStrike" cap="none" baseline="0">
                <a:solidFill>
                  <a:schemeClr val="dk1"/>
                </a:solidFill>
                <a:latin typeface="Arial"/>
                <a:ea typeface="Arial"/>
                <a:cs typeface="Arial"/>
                <a:sym typeface="Arial"/>
              </a:rPr>
            </a:br>
            <a:endParaRPr lang="en-US"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Arial"/>
              <a:ea typeface="Arial"/>
              <a:cs typeface="Arial"/>
              <a:sym typeface="Arial"/>
            </a:endParaRPr>
          </a:p>
        </p:txBody>
      </p:sp>
      <p:sp>
        <p:nvSpPr>
          <p:cNvPr id="175" name="Shape 175"/>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77" name="Shape 177"/>
          <p:cNvPicPr preferRelativeResize="0"/>
          <p:nvPr/>
        </p:nvPicPr>
        <p:blipFill rotWithShape="1">
          <a:blip r:embed="rId3">
            <a:alphaModFix/>
          </a:blip>
          <a:srcRect/>
          <a:stretch/>
        </p:blipFill>
        <p:spPr>
          <a:xfrm>
            <a:off x="8532228" y="6168903"/>
            <a:ext cx="611772" cy="689094"/>
          </a:xfrm>
          <a:prstGeom prst="rect">
            <a:avLst/>
          </a:prstGeom>
          <a:noFill/>
          <a:ln>
            <a:noFill/>
          </a:ln>
        </p:spPr>
      </p:pic>
      <p:sp>
        <p:nvSpPr>
          <p:cNvPr id="3" name="Text Placeholder 2"/>
          <p:cNvSpPr>
            <a:spLocks noGrp="1"/>
          </p:cNvSpPr>
          <p:nvPr>
            <p:ph type="body" idx="4294967295"/>
          </p:nvPr>
        </p:nvSpPr>
        <p:spPr/>
        <p:txBody>
          <a:bodyPr>
            <a:normAutofit fontScale="92500" lnSpcReduction="10000"/>
          </a:bodyPr>
          <a:lstStyle/>
          <a:p>
            <a:pPr lvl="0" rtl="1"/>
            <a:r>
              <a:rPr lang="he-IL" sz="2200" kern="1200" dirty="0" smtClean="0">
                <a:solidFill>
                  <a:schemeClr val="tx1"/>
                </a:solidFill>
                <a:effectLst/>
                <a:latin typeface="+mn-lt"/>
                <a:ea typeface="+mn-ea"/>
                <a:cs typeface="+mn-cs"/>
              </a:rPr>
              <a:t>מעורבות: מעניינת את רוב התלמידים. הדילמה צריכה ל"דוג" את התלמידים לתוך העניין. למשל סיפורים עם עניין אנושי חזק: נושאים פופולריים עם בנים/בנות, דאגות לעתיד, סגנון חיים, אסונות, מפורסמים.</a:t>
            </a:r>
            <a:r>
              <a:rPr lang="en-US" sz="2200" kern="1200" dirty="0" smtClean="0">
                <a:solidFill>
                  <a:schemeClr val="tx1"/>
                </a:solidFill>
                <a:effectLst/>
                <a:latin typeface="+mn-lt"/>
                <a:ea typeface="+mn-ea"/>
                <a:cs typeface="+mn-cs"/>
              </a:rPr>
              <a:t>	</a:t>
            </a:r>
          </a:p>
          <a:p>
            <a:pPr lvl="0" rtl="1"/>
            <a:r>
              <a:rPr lang="he-IL" sz="2200" kern="1200" dirty="0" smtClean="0">
                <a:solidFill>
                  <a:schemeClr val="tx1"/>
                </a:solidFill>
                <a:effectLst/>
                <a:latin typeface="+mn-lt"/>
                <a:ea typeface="+mn-ea"/>
                <a:cs typeface="+mn-cs"/>
              </a:rPr>
              <a:t>אותנטיות: שאלה </a:t>
            </a:r>
            <a:r>
              <a:rPr lang="he-IL" sz="2200" kern="1200" dirty="0" err="1" smtClean="0">
                <a:solidFill>
                  <a:schemeClr val="tx1"/>
                </a:solidFill>
                <a:effectLst/>
                <a:latin typeface="+mn-lt"/>
                <a:ea typeface="+mn-ea"/>
                <a:cs typeface="+mn-cs"/>
              </a:rPr>
              <a:t>אמיתית</a:t>
            </a:r>
            <a:r>
              <a:rPr lang="he-IL" sz="2200" kern="1200" dirty="0" smtClean="0">
                <a:solidFill>
                  <a:schemeClr val="tx1"/>
                </a:solidFill>
                <a:effectLst/>
                <a:latin typeface="+mn-lt"/>
                <a:ea typeface="+mn-ea"/>
                <a:cs typeface="+mn-cs"/>
              </a:rPr>
              <a:t>, בחירה או פעולה שהתלמידים יכולים לחשוב בתגובה לחדשות תקשורתיות הנוגעות במדע או טכנולוגיה בהיווצרות.  </a:t>
            </a:r>
            <a:r>
              <a:rPr lang="en-US" sz="2200" kern="1200" dirty="0" smtClean="0">
                <a:solidFill>
                  <a:schemeClr val="tx1"/>
                </a:solidFill>
                <a:effectLst/>
                <a:latin typeface="+mn-lt"/>
                <a:ea typeface="+mn-ea"/>
                <a:cs typeface="+mn-cs"/>
              </a:rPr>
              <a:t>	</a:t>
            </a:r>
          </a:p>
          <a:p>
            <a:pPr lvl="0" rtl="1"/>
            <a:r>
              <a:rPr lang="he-IL" sz="2200" kern="1200" dirty="0" smtClean="0">
                <a:solidFill>
                  <a:schemeClr val="tx1"/>
                </a:solidFill>
                <a:effectLst/>
                <a:latin typeface="+mn-lt"/>
                <a:ea typeface="+mn-ea"/>
                <a:cs typeface="+mn-cs"/>
              </a:rPr>
              <a:t>שנויה במחלוקת: לא צריכה להיות בחירה או פעולה ברורה מאליה לתלמידים, בשביל לקדם חשיבה ודיון.</a:t>
            </a:r>
            <a:r>
              <a:rPr lang="en-US" sz="2200" kern="1200" dirty="0" smtClean="0">
                <a:solidFill>
                  <a:schemeClr val="tx1"/>
                </a:solidFill>
                <a:effectLst/>
                <a:latin typeface="+mn-lt"/>
                <a:ea typeface="+mn-ea"/>
                <a:cs typeface="+mn-cs"/>
              </a:rPr>
              <a:t>	</a:t>
            </a:r>
          </a:p>
          <a:p>
            <a:pPr lvl="0" rtl="1"/>
            <a:r>
              <a:rPr lang="he-IL" sz="2200" kern="1200" dirty="0" smtClean="0">
                <a:solidFill>
                  <a:schemeClr val="tx1"/>
                </a:solidFill>
                <a:effectLst/>
                <a:latin typeface="+mn-lt"/>
                <a:ea typeface="+mn-ea"/>
                <a:cs typeface="+mn-cs"/>
              </a:rPr>
              <a:t>מסוקרת: סוגיה שיש מידע עליה ומצריכה שימוש במדע בכדי לפתור אותה. מיישמת ידע שהוא חלק מתוכנית הלימודים הלאומית (או שוות ערך), בתואם לגיל ולרמה. </a:t>
            </a:r>
            <a:r>
              <a:rPr lang="en-US" sz="2200" kern="1200" dirty="0" smtClean="0">
                <a:solidFill>
                  <a:schemeClr val="tx1"/>
                </a:solidFill>
                <a:effectLst/>
                <a:latin typeface="+mn-lt"/>
                <a:ea typeface="+mn-ea"/>
                <a:cs typeface="+mn-cs"/>
              </a:rPr>
              <a:t>	</a:t>
            </a:r>
          </a:p>
          <a:p>
            <a:pPr lvl="0" rtl="1"/>
            <a:r>
              <a:rPr lang="he-IL" sz="2200" kern="1200" dirty="0" smtClean="0">
                <a:solidFill>
                  <a:schemeClr val="tx1"/>
                </a:solidFill>
                <a:effectLst/>
                <a:latin typeface="+mn-lt"/>
                <a:ea typeface="+mn-ea"/>
                <a:cs typeface="+mn-cs"/>
              </a:rPr>
              <a:t>חברתית: תרחיש קבלת החלטה, מבוסס על ידע מדעי, שמשפיע על חיי האנשים, כולל השפעה על החברה כולה, על הסביבה, הכלכלה </a:t>
            </a:r>
            <a:r>
              <a:rPr lang="he-IL" sz="2200" kern="1200" dirty="0" err="1" smtClean="0">
                <a:solidFill>
                  <a:schemeClr val="tx1"/>
                </a:solidFill>
                <a:effectLst/>
                <a:latin typeface="+mn-lt"/>
                <a:ea typeface="+mn-ea"/>
                <a:cs typeface="+mn-cs"/>
              </a:rPr>
              <a:t>וכו</a:t>
            </a:r>
            <a:r>
              <a:rPr lang="he-IL" sz="2200" kern="1200" dirty="0" smtClean="0">
                <a:solidFill>
                  <a:schemeClr val="tx1"/>
                </a:solidFill>
                <a:effectLst/>
                <a:latin typeface="+mn-lt"/>
                <a:ea typeface="+mn-ea"/>
                <a:cs typeface="+mn-cs"/>
              </a:rPr>
              <a:t>'.</a:t>
            </a:r>
            <a:r>
              <a:rPr lang="en-US" sz="2200" kern="1200" dirty="0" smtClean="0">
                <a:solidFill>
                  <a:schemeClr val="tx1"/>
                </a:solidFill>
                <a:effectLst/>
                <a:latin typeface="+mn-lt"/>
                <a:ea typeface="+mn-ea"/>
                <a:cs typeface="+mn-cs"/>
              </a:rPr>
              <a:t>	</a:t>
            </a:r>
          </a:p>
          <a:p>
            <a:pPr lvl="0" rtl="1"/>
            <a:r>
              <a:rPr lang="he-IL" sz="2200" kern="1200" dirty="0" smtClean="0">
                <a:solidFill>
                  <a:schemeClr val="tx1"/>
                </a:solidFill>
                <a:effectLst/>
                <a:latin typeface="+mn-lt"/>
                <a:ea typeface="+mn-ea"/>
                <a:cs typeface="+mn-cs"/>
              </a:rPr>
              <a:t>מחקר אחראי וחדשני  </a:t>
            </a:r>
            <a:r>
              <a:rPr lang="en-US" sz="2200" kern="1200" dirty="0" smtClean="0">
                <a:solidFill>
                  <a:schemeClr val="tx1"/>
                </a:solidFill>
                <a:effectLst/>
                <a:latin typeface="+mn-lt"/>
                <a:ea typeface="+mn-ea"/>
                <a:cs typeface="+mn-cs"/>
              </a:rPr>
              <a:t>RRI</a:t>
            </a:r>
            <a:r>
              <a:rPr lang="he-IL" sz="2200" kern="1200" dirty="0" smtClean="0">
                <a:solidFill>
                  <a:schemeClr val="tx1"/>
                </a:solidFill>
                <a:effectLst/>
                <a:latin typeface="+mn-lt"/>
                <a:ea typeface="+mn-ea"/>
                <a:cs typeface="+mn-cs"/>
              </a:rPr>
              <a:t>: בעיה שמצריכה תהליך חקר </a:t>
            </a:r>
            <a:r>
              <a:rPr lang="en-US" sz="2200" kern="1200" dirty="0" smtClean="0">
                <a:solidFill>
                  <a:schemeClr val="tx1"/>
                </a:solidFill>
                <a:effectLst/>
                <a:latin typeface="+mn-lt"/>
                <a:ea typeface="+mn-ea"/>
                <a:cs typeface="+mn-cs"/>
              </a:rPr>
              <a:t>(RRI)</a:t>
            </a:r>
            <a:r>
              <a:rPr lang="he-IL" sz="2200" kern="1200" dirty="0" smtClean="0">
                <a:solidFill>
                  <a:schemeClr val="tx1"/>
                </a:solidFill>
                <a:effectLst/>
                <a:latin typeface="+mn-lt"/>
                <a:ea typeface="+mn-ea"/>
                <a:cs typeface="+mn-cs"/>
              </a:rPr>
              <a:t>, למשל טכנולוגיה, מדע גדול, חשיבה ערכית, תקשורת מדעית, הגדרת בעיות, הערכת פתרונות, בנית טיעונים, ביקורת טיעונים, שילוב של תקשורת והעברת רעיונות.</a:t>
            </a:r>
            <a:r>
              <a:rPr lang="en-US" sz="2200" kern="1200" dirty="0" smtClean="0">
                <a:solidFill>
                  <a:schemeClr val="tx1"/>
                </a:solidFill>
                <a:effectLst/>
                <a:latin typeface="+mn-lt"/>
                <a:ea typeface="+mn-ea"/>
                <a:cs typeface="+mn-cs"/>
              </a:rPr>
              <a:t>	</a:t>
            </a:r>
          </a:p>
          <a:p>
            <a:endParaRPr lang="he-IL" dirty="0"/>
          </a:p>
        </p:txBody>
      </p:sp>
      <p:graphicFrame>
        <p:nvGraphicFramePr>
          <p:cNvPr id="173" name="Shape 173" title="קריטריונים של דילמה"/>
          <p:cNvGraphicFramePr/>
          <p:nvPr>
            <p:extLst>
              <p:ext uri="{D42A27DB-BD31-4B8C-83A1-F6EECF244321}">
                <p14:modId xmlns:p14="http://schemas.microsoft.com/office/powerpoint/2010/main" val="2046307101"/>
              </p:ext>
            </p:extLst>
          </p:nvPr>
        </p:nvGraphicFramePr>
        <p:xfrm>
          <a:off x="-88597" y="58547"/>
          <a:ext cx="8620825" cy="6608671"/>
        </p:xfrm>
        <a:graphic>
          <a:graphicData uri="http://schemas.openxmlformats.org/drawingml/2006/table">
            <a:tbl>
              <a:tblPr>
                <a:noFill/>
              </a:tblPr>
              <a:tblGrid>
                <a:gridCol w="6880599"/>
                <a:gridCol w="1740226"/>
              </a:tblGrid>
              <a:tr h="338425">
                <a:tc>
                  <a:txBody>
                    <a:bodyPr/>
                    <a:lstStyle/>
                    <a:p>
                      <a:pPr marL="0" marR="0" lvl="0" indent="0" algn="ctr" defTabSz="914400" rtl="0" eaLnBrk="1" fontAlgn="auto" latinLnBrk="0" hangingPunct="1">
                        <a:lnSpc>
                          <a:spcPct val="100000"/>
                        </a:lnSpc>
                        <a:spcBef>
                          <a:spcPts val="0"/>
                        </a:spcBef>
                        <a:spcAft>
                          <a:spcPts val="600"/>
                        </a:spcAft>
                        <a:buClrTx/>
                        <a:buSzPct val="25000"/>
                        <a:buFontTx/>
                        <a:buNone/>
                        <a:tabLst/>
                        <a:defRPr/>
                      </a:pPr>
                      <a:r>
                        <a:rPr lang="he-IL" sz="2400" b="0" i="0" u="none" strike="noStrike" cap="none" baseline="0" dirty="0" smtClean="0">
                          <a:solidFill>
                            <a:srgbClr val="953734"/>
                          </a:solidFill>
                          <a:latin typeface="Lato"/>
                          <a:ea typeface="Lato"/>
                          <a:cs typeface="Lato"/>
                          <a:sym typeface="Lato"/>
                        </a:rPr>
                        <a:t>הדילמה צריכה להיות...</a:t>
                      </a:r>
                      <a:endParaRPr lang="en-US" sz="2400" b="0" i="0" u="none" strike="noStrike" cap="none" baseline="0" dirty="0" smtClean="0">
                        <a:solidFill>
                          <a:srgbClr val="953734"/>
                        </a:solidFill>
                        <a:latin typeface="Lato"/>
                        <a:ea typeface="Lato"/>
                        <a:cs typeface="Lato"/>
                        <a:sym typeface="Lato"/>
                      </a:endParaRPr>
                    </a:p>
                    <a:p>
                      <a:pPr marL="0" marR="0" lvl="0" indent="0" algn="ctr" rtl="0">
                        <a:spcBef>
                          <a:spcPts val="0"/>
                        </a:spcBef>
                        <a:spcAft>
                          <a:spcPts val="600"/>
                        </a:spcAft>
                        <a:buSzPct val="25000"/>
                        <a:buNone/>
                      </a:pPr>
                      <a:endParaRPr lang="en-US" sz="2400" b="0" i="0" u="none" strike="noStrike" cap="none" baseline="0" dirty="0">
                        <a:solidFill>
                          <a:srgbClr val="953734"/>
                        </a:solidFill>
                        <a:latin typeface="Lato"/>
                        <a:ea typeface="Lato"/>
                        <a:cs typeface="Lato"/>
                        <a:sym typeface="Lato"/>
                      </a:endParaRPr>
                    </a:p>
                  </a:txBody>
                  <a:tcPr marL="18200" marR="18200" marT="18200" marB="18200" anchor="ctr">
                    <a:lnL w="9525" cap="flat" cmpd="sng">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lgn="ctr">
                      <a:solidFill>
                        <a:srgbClr val="888888"/>
                      </a:solidFill>
                      <a:prstDash val="solid"/>
                      <a:round/>
                      <a:headEnd type="none" w="med" len="med"/>
                      <a:tailEnd type="none" w="med" len="med"/>
                    </a:lnB>
                    <a:solidFill>
                      <a:srgbClr val="F2F2F2"/>
                    </a:solidFill>
                  </a:tcPr>
                </a:tc>
                <a:tc>
                  <a:txBody>
                    <a:bodyPr/>
                    <a:lstStyle/>
                    <a:p>
                      <a:pPr marL="0" marR="0" lvl="0" indent="0" algn="ctr" rtl="0">
                        <a:spcBef>
                          <a:spcPts val="0"/>
                        </a:spcBef>
                        <a:spcAft>
                          <a:spcPts val="600"/>
                        </a:spcAft>
                        <a:buSzPct val="25000"/>
                        <a:buNone/>
                      </a:pPr>
                      <a:r>
                        <a:rPr lang="he-IL" sz="2400" b="0" i="0" u="none" strike="noStrike" cap="none" baseline="0" dirty="0" smtClean="0">
                          <a:solidFill>
                            <a:srgbClr val="953734"/>
                          </a:solidFill>
                          <a:latin typeface="Lato"/>
                          <a:ea typeface="Lato"/>
                          <a:cs typeface="Lato"/>
                          <a:sym typeface="Lato"/>
                        </a:rPr>
                        <a:t>קרטריון</a:t>
                      </a:r>
                      <a:endParaRPr lang="en-US" sz="2400" b="0" i="0" u="none" strike="noStrike" cap="none" baseline="0" dirty="0">
                        <a:solidFill>
                          <a:srgbClr val="953734"/>
                        </a:solidFill>
                        <a:latin typeface="Lato"/>
                        <a:ea typeface="Lato"/>
                        <a:cs typeface="Lato"/>
                        <a:sym typeface="Lato"/>
                      </a:endParaRPr>
                    </a:p>
                  </a:txBody>
                  <a:tcPr marL="18200" marR="18200" marT="18200" marB="18200" anchor="ctr">
                    <a:lnL w="9525" cap="flat" cmpd="sng">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lgn="ctr">
                      <a:solidFill>
                        <a:srgbClr val="888888"/>
                      </a:solidFill>
                      <a:prstDash val="solid"/>
                      <a:round/>
                      <a:headEnd type="none" w="med" len="med"/>
                      <a:tailEnd type="none" w="med" len="med"/>
                    </a:lnB>
                    <a:solidFill>
                      <a:srgbClr val="F2F2F2"/>
                    </a:solidFill>
                  </a:tcPr>
                </a:tc>
              </a:tr>
              <a:tr h="956650">
                <a:tc>
                  <a:txBody>
                    <a:bodyPr/>
                    <a:lstStyle/>
                    <a:p>
                      <a:pPr marL="457200" marR="0" lvl="1" indent="0" algn="r" rtl="1">
                        <a:lnSpc>
                          <a:spcPct val="143750"/>
                        </a:lnSpc>
                        <a:spcBef>
                          <a:spcPts val="0"/>
                        </a:spcBef>
                        <a:spcAft>
                          <a:spcPts val="600"/>
                        </a:spcAft>
                        <a:buSzPct val="25000"/>
                        <a:buNone/>
                      </a:pPr>
                      <a:r>
                        <a:rPr lang="he-IL" sz="1600" b="0" i="0" u="none" strike="noStrike" cap="none" baseline="0" dirty="0" smtClean="0">
                          <a:solidFill>
                            <a:srgbClr val="000000"/>
                          </a:solidFill>
                          <a:latin typeface="Lato"/>
                          <a:ea typeface="Lato"/>
                          <a:cs typeface="Lato"/>
                          <a:sym typeface="Lato"/>
                        </a:rPr>
                        <a:t>מעניינת את רוב התלמידים. הדילמה צריכה ל"דוג" את התלמידים לתוך העניין. למשל סיפורים עם עניין אנושי חזק: נושאים פופולריים עם בנים/בנות, דאגות לעתיד, סגנון חיים, אסונות, מפורסמים.</a:t>
                      </a:r>
                      <a:endParaRPr lang="en-US" sz="1600" b="0" i="0" u="none" strike="noStrike" cap="none" baseline="0" dirty="0" smtClean="0">
                        <a:solidFill>
                          <a:srgbClr val="000000"/>
                        </a:solidFill>
                        <a:latin typeface="Lato"/>
                        <a:ea typeface="Lato"/>
                        <a:cs typeface="Lato"/>
                        <a:sym typeface="Lato"/>
                      </a:endParaRPr>
                    </a:p>
                  </a:txBody>
                  <a:tcPr marL="18200" marR="18200" marT="18200" marB="18200" anchor="ctr">
                    <a:lnL w="9525" cap="flat" cmpd="sng">
                      <a:solidFill>
                        <a:srgbClr val="888888"/>
                      </a:solidFill>
                      <a:prstDash val="solid"/>
                      <a:round/>
                      <a:headEnd type="none" w="med" len="med"/>
                      <a:tailEnd type="none" w="med" len="med"/>
                    </a:lnL>
                    <a:lnR w="9525" cap="flat" cmpd="sng" algn="ctr">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F2DADA"/>
                    </a:solidFill>
                  </a:tcPr>
                </a:tc>
                <a:tc>
                  <a:txBody>
                    <a:bodyPr/>
                    <a:lstStyle/>
                    <a:p>
                      <a:pPr marL="0" marR="0" lvl="0" indent="0" algn="ctr" rtl="0">
                        <a:spcBef>
                          <a:spcPts val="0"/>
                        </a:spcBef>
                        <a:spcAft>
                          <a:spcPts val="600"/>
                        </a:spcAft>
                        <a:buSzPct val="25000"/>
                        <a:buNone/>
                      </a:pPr>
                      <a:r>
                        <a:rPr lang="he-IL" sz="1800" b="0" i="0" u="none" strike="noStrike" cap="none" baseline="0" dirty="0" smtClean="0">
                          <a:solidFill>
                            <a:srgbClr val="000000"/>
                          </a:solidFill>
                          <a:latin typeface="Lato"/>
                          <a:ea typeface="Lato"/>
                          <a:cs typeface="Lato"/>
                          <a:sym typeface="Lato"/>
                        </a:rPr>
                        <a:t>מעורבות</a:t>
                      </a:r>
                      <a:endParaRPr lang="en-US" sz="1800" b="0" i="0" u="none" strike="noStrike" cap="none" baseline="0" dirty="0">
                        <a:solidFill>
                          <a:srgbClr val="000000"/>
                        </a:solidFill>
                        <a:latin typeface="Lato"/>
                        <a:ea typeface="Lato"/>
                        <a:cs typeface="Lato"/>
                        <a:sym typeface="Lato"/>
                      </a:endParaRPr>
                    </a:p>
                  </a:txBody>
                  <a:tcPr marL="18200" marR="18200" marT="18200" marB="18200" anchor="ctr">
                    <a:lnL w="9525" cap="flat" cmpd="sng" algn="ctr">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F2DADA"/>
                    </a:solidFill>
                  </a:tcPr>
                </a:tc>
              </a:tr>
              <a:tr h="735450">
                <a:tc>
                  <a:txBody>
                    <a:bodyPr/>
                    <a:lstStyle/>
                    <a:p>
                      <a:pPr marL="457200" marR="0" lvl="1" indent="0" algn="r" rtl="1">
                        <a:lnSpc>
                          <a:spcPct val="143750"/>
                        </a:lnSpc>
                        <a:spcBef>
                          <a:spcPts val="0"/>
                        </a:spcBef>
                        <a:spcAft>
                          <a:spcPts val="600"/>
                        </a:spcAft>
                        <a:buSzPct val="25000"/>
                        <a:buNone/>
                      </a:pPr>
                      <a:r>
                        <a:rPr lang="he-IL" sz="1600" b="0" i="0" u="none" strike="noStrike" cap="none" baseline="0" dirty="0" smtClean="0">
                          <a:solidFill>
                            <a:schemeClr val="dk1"/>
                          </a:solidFill>
                          <a:latin typeface="Lato"/>
                          <a:ea typeface="Lato"/>
                          <a:cs typeface="Lato"/>
                          <a:sym typeface="Lato"/>
                        </a:rPr>
                        <a:t>שאלה אמיתית, בחירה או פעולה שהתלמידים יכולים לחשוב בתגובה לחדשות תקשורתיות הנוגעות במדע או טכנולוגיה בהיווצרות.  </a:t>
                      </a:r>
                    </a:p>
                  </a:txBody>
                  <a:tcPr marL="18200" marR="18200" marT="18200" marB="18200" anchor="ctr">
                    <a:lnL w="9525" cap="flat" cmpd="sng">
                      <a:solidFill>
                        <a:srgbClr val="888888"/>
                      </a:solidFill>
                      <a:prstDash val="solid"/>
                      <a:round/>
                      <a:headEnd type="none" w="med" len="med"/>
                      <a:tailEnd type="none" w="med" len="med"/>
                    </a:lnL>
                    <a:lnR w="9525" cap="flat" cmpd="sng" algn="ctr">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FDE9D8"/>
                    </a:solidFill>
                  </a:tcPr>
                </a:tc>
                <a:tc>
                  <a:txBody>
                    <a:bodyPr/>
                    <a:lstStyle/>
                    <a:p>
                      <a:pPr marL="0" marR="0" lvl="0" indent="0" algn="ctr" rtl="0">
                        <a:spcBef>
                          <a:spcPts val="0"/>
                        </a:spcBef>
                        <a:spcAft>
                          <a:spcPts val="600"/>
                        </a:spcAft>
                        <a:buSzPct val="25000"/>
                        <a:buNone/>
                      </a:pPr>
                      <a:r>
                        <a:rPr lang="he-IL" sz="1800" b="0" i="0" u="none" strike="noStrike" cap="none" baseline="0" dirty="0" smtClean="0">
                          <a:solidFill>
                            <a:srgbClr val="000000"/>
                          </a:solidFill>
                          <a:latin typeface="Lato"/>
                          <a:ea typeface="Lato"/>
                          <a:cs typeface="Lato"/>
                          <a:sym typeface="Lato"/>
                        </a:rPr>
                        <a:t>אותנטיות</a:t>
                      </a:r>
                      <a:endParaRPr lang="en-US" sz="1800" b="0" i="0" u="none" strike="noStrike" cap="none" baseline="0" dirty="0" smtClean="0">
                        <a:solidFill>
                          <a:srgbClr val="000000"/>
                        </a:solidFill>
                        <a:latin typeface="Lato"/>
                        <a:ea typeface="Lato"/>
                        <a:cs typeface="Lato"/>
                        <a:sym typeface="Lato"/>
                      </a:endParaRPr>
                    </a:p>
                  </a:txBody>
                  <a:tcPr marL="18200" marR="18200" marT="18200" marB="18200" anchor="ctr">
                    <a:lnL w="9525" cap="flat" cmpd="sng" algn="ctr">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FDE9D8"/>
                    </a:solidFill>
                  </a:tcPr>
                </a:tc>
              </a:tr>
              <a:tr h="854750">
                <a:tc>
                  <a:txBody>
                    <a:bodyPr/>
                    <a:lstStyle/>
                    <a:p>
                      <a:pPr marL="457200" marR="0" lvl="1" indent="0" algn="r" rtl="1">
                        <a:lnSpc>
                          <a:spcPct val="143750"/>
                        </a:lnSpc>
                        <a:spcBef>
                          <a:spcPts val="0"/>
                        </a:spcBef>
                        <a:spcAft>
                          <a:spcPts val="600"/>
                        </a:spcAft>
                        <a:buSzPct val="25000"/>
                        <a:buNone/>
                      </a:pPr>
                      <a:r>
                        <a:rPr lang="he-IL" sz="1600" b="0" i="0" u="none" strike="noStrike" cap="none" baseline="0" dirty="0" smtClean="0">
                          <a:solidFill>
                            <a:schemeClr val="dk1"/>
                          </a:solidFill>
                          <a:latin typeface="Lato"/>
                          <a:ea typeface="Lato"/>
                          <a:cs typeface="Lato"/>
                          <a:sym typeface="Lato"/>
                        </a:rPr>
                        <a:t>לא צריכה להיות בחירה או פעולה ברורה מאליה לתלמידים, בשביל לקדם חשיבה ודיון.</a:t>
                      </a:r>
                    </a:p>
                  </a:txBody>
                  <a:tcPr marL="18200" marR="18200" marT="18200" marB="18200" anchor="ctr">
                    <a:lnL w="9525" cap="flat" cmpd="sng">
                      <a:solidFill>
                        <a:srgbClr val="888888"/>
                      </a:solidFill>
                      <a:prstDash val="solid"/>
                      <a:round/>
                      <a:headEnd type="none" w="med" len="med"/>
                      <a:tailEnd type="none" w="med" len="med"/>
                    </a:lnL>
                    <a:lnR w="9525" cap="flat" cmpd="sng" algn="ctr">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DAEEF3"/>
                    </a:solidFill>
                  </a:tcPr>
                </a:tc>
                <a:tc>
                  <a:txBody>
                    <a:bodyPr/>
                    <a:lstStyle/>
                    <a:p>
                      <a:pPr marL="0" marR="0" lvl="0" indent="0" algn="ctr" rtl="0">
                        <a:spcBef>
                          <a:spcPts val="0"/>
                        </a:spcBef>
                        <a:spcAft>
                          <a:spcPts val="600"/>
                        </a:spcAft>
                        <a:buSzPct val="25000"/>
                        <a:buNone/>
                      </a:pPr>
                      <a:r>
                        <a:rPr lang="he-IL" sz="1800" b="0" i="0" u="none" strike="noStrike" cap="none" baseline="0" dirty="0" smtClean="0">
                          <a:solidFill>
                            <a:srgbClr val="000000"/>
                          </a:solidFill>
                          <a:latin typeface="Lato"/>
                          <a:ea typeface="Lato"/>
                          <a:cs typeface="Lato"/>
                          <a:sym typeface="Lato"/>
                        </a:rPr>
                        <a:t>שנויה במחלוקת</a:t>
                      </a:r>
                      <a:endParaRPr lang="en-US" sz="1800" b="0" i="0" u="none" strike="noStrike" cap="none" baseline="0" dirty="0">
                        <a:solidFill>
                          <a:srgbClr val="000000"/>
                        </a:solidFill>
                        <a:latin typeface="Lato"/>
                        <a:ea typeface="Lato"/>
                        <a:cs typeface="Lato"/>
                        <a:sym typeface="Lato"/>
                      </a:endParaRPr>
                    </a:p>
                  </a:txBody>
                  <a:tcPr marL="18200" marR="18200" marT="18200" marB="18200" anchor="ctr">
                    <a:lnL w="9525" cap="flat" cmpd="sng" algn="ctr">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DAEEF3"/>
                    </a:solidFill>
                  </a:tcPr>
                </a:tc>
              </a:tr>
              <a:tr h="1003325">
                <a:tc>
                  <a:txBody>
                    <a:bodyPr/>
                    <a:lstStyle/>
                    <a:p>
                      <a:pPr marL="457200" marR="0" lvl="1" indent="0" algn="r" rtl="1">
                        <a:lnSpc>
                          <a:spcPct val="143750"/>
                        </a:lnSpc>
                        <a:spcBef>
                          <a:spcPts val="0"/>
                        </a:spcBef>
                        <a:spcAft>
                          <a:spcPts val="600"/>
                        </a:spcAft>
                        <a:buSzPct val="25000"/>
                        <a:buNone/>
                      </a:pPr>
                      <a:r>
                        <a:rPr lang="he-IL" sz="1600" b="0" i="0" u="none" strike="noStrike" cap="none" baseline="0" dirty="0" smtClean="0">
                          <a:solidFill>
                            <a:schemeClr val="dk1"/>
                          </a:solidFill>
                          <a:latin typeface="Lato"/>
                          <a:ea typeface="Lato"/>
                          <a:cs typeface="Lato"/>
                          <a:sym typeface="Lato"/>
                        </a:rPr>
                        <a:t>סוגיה שיש מידע עליה ומצריכה שימוש במדע בכדי לפתור אותה. מיישמת ידע שהוא חלק מתוכנית הלימודים הלאומית (או שוות ערך), בתואם לגיל ולרמה. </a:t>
                      </a:r>
                    </a:p>
                  </a:txBody>
                  <a:tcPr marL="18200" marR="18200" marT="18200" marB="18200" anchor="ctr">
                    <a:lnL w="9525" cap="flat" cmpd="sng">
                      <a:solidFill>
                        <a:srgbClr val="888888"/>
                      </a:solidFill>
                      <a:prstDash val="solid"/>
                      <a:round/>
                      <a:headEnd type="none" w="med" len="med"/>
                      <a:tailEnd type="none" w="med" len="med"/>
                    </a:lnL>
                    <a:lnR w="9525" cap="flat" cmpd="sng" algn="ctr">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EAF1DD"/>
                    </a:solidFill>
                  </a:tcPr>
                </a:tc>
                <a:tc>
                  <a:txBody>
                    <a:bodyPr/>
                    <a:lstStyle/>
                    <a:p>
                      <a:pPr marL="0" marR="0" lvl="0" indent="0" algn="ctr" rtl="0">
                        <a:spcBef>
                          <a:spcPts val="0"/>
                        </a:spcBef>
                        <a:spcAft>
                          <a:spcPts val="600"/>
                        </a:spcAft>
                        <a:buSzPct val="25000"/>
                        <a:buNone/>
                      </a:pPr>
                      <a:r>
                        <a:rPr lang="he-IL" sz="1800" b="0" i="0" u="none" strike="noStrike" cap="none" baseline="0" dirty="0" smtClean="0">
                          <a:solidFill>
                            <a:srgbClr val="000000"/>
                          </a:solidFill>
                          <a:latin typeface="Lato"/>
                          <a:ea typeface="Lato"/>
                          <a:cs typeface="Lato"/>
                          <a:sym typeface="Lato"/>
                        </a:rPr>
                        <a:t>מסוקרת</a:t>
                      </a:r>
                      <a:endParaRPr lang="en-US" sz="1800" b="0" i="0" u="none" strike="noStrike" cap="none" baseline="0" dirty="0">
                        <a:solidFill>
                          <a:srgbClr val="000000"/>
                        </a:solidFill>
                        <a:latin typeface="Lato"/>
                        <a:ea typeface="Lato"/>
                        <a:cs typeface="Lato"/>
                        <a:sym typeface="Lato"/>
                      </a:endParaRPr>
                    </a:p>
                  </a:txBody>
                  <a:tcPr marL="18200" marR="18200" marT="18200" marB="18200" anchor="ctr">
                    <a:lnL w="9525" cap="flat" cmpd="sng" algn="ctr">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EAF1DD"/>
                    </a:solidFill>
                  </a:tcPr>
                </a:tc>
              </a:tr>
              <a:tr h="863225">
                <a:tc>
                  <a:txBody>
                    <a:bodyPr/>
                    <a:lstStyle/>
                    <a:p>
                      <a:pPr marL="457200" marR="0" lvl="1" indent="0" algn="r" rtl="1">
                        <a:spcBef>
                          <a:spcPts val="0"/>
                        </a:spcBef>
                        <a:spcAft>
                          <a:spcPts val="600"/>
                        </a:spcAft>
                        <a:buSzPct val="25000"/>
                        <a:buNone/>
                      </a:pPr>
                      <a:r>
                        <a:rPr lang="he-IL" sz="1600" b="0" u="none" strike="noStrike" cap="none" baseline="0" dirty="0" smtClean="0">
                          <a:latin typeface="Lato"/>
                          <a:ea typeface="Lato"/>
                          <a:cs typeface="Lato"/>
                          <a:sym typeface="Lato"/>
                        </a:rPr>
                        <a:t>תרחיש קבלת החלטה, מבוסס על ידע מדעי, שמשפיע על חיי האנשים, כולל השפעה על החברה כולה, על הסביבה, הכלכלה וכו'.</a:t>
                      </a:r>
                    </a:p>
                  </a:txBody>
                  <a:tcPr marL="18200" marR="18200" marT="18200" marB="18200" anchor="ctr">
                    <a:lnL w="9525" cap="flat" cmpd="sng">
                      <a:solidFill>
                        <a:srgbClr val="888888"/>
                      </a:solidFill>
                      <a:prstDash val="solid"/>
                      <a:round/>
                      <a:headEnd type="none" w="med" len="med"/>
                      <a:tailEnd type="none" w="med" len="med"/>
                    </a:lnL>
                    <a:lnR w="9525" cap="flat" cmpd="sng" algn="ctr">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FDFFE5"/>
                    </a:solidFill>
                  </a:tcPr>
                </a:tc>
                <a:tc>
                  <a:txBody>
                    <a:bodyPr/>
                    <a:lstStyle/>
                    <a:p>
                      <a:pPr marL="0" marR="0" lvl="0" indent="0" algn="ctr" rtl="0">
                        <a:spcBef>
                          <a:spcPts val="0"/>
                        </a:spcBef>
                        <a:spcAft>
                          <a:spcPts val="600"/>
                        </a:spcAft>
                        <a:buSzPct val="25000"/>
                        <a:buNone/>
                      </a:pPr>
                      <a:r>
                        <a:rPr lang="he-IL" sz="1800" b="0" i="0" u="none" strike="noStrike" cap="none" baseline="0" dirty="0" smtClean="0">
                          <a:solidFill>
                            <a:schemeClr val="dk1"/>
                          </a:solidFill>
                          <a:latin typeface="Lato"/>
                          <a:ea typeface="Lato"/>
                          <a:cs typeface="Lato"/>
                          <a:sym typeface="Lato"/>
                        </a:rPr>
                        <a:t>חברתית</a:t>
                      </a:r>
                      <a:endParaRPr lang="en-US" sz="1800" b="0" i="0" u="none" strike="noStrike" cap="none" baseline="0" dirty="0">
                        <a:solidFill>
                          <a:schemeClr val="dk1"/>
                        </a:solidFill>
                        <a:latin typeface="Lato"/>
                        <a:ea typeface="Lato"/>
                        <a:cs typeface="Lato"/>
                        <a:sym typeface="Lato"/>
                      </a:endParaRPr>
                    </a:p>
                  </a:txBody>
                  <a:tcPr marL="18200" marR="18200" marT="18200" marB="18200" anchor="ctr">
                    <a:lnL w="9525" cap="flat" cmpd="sng" algn="ctr">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FDFFE5"/>
                    </a:solidFill>
                  </a:tcPr>
                </a:tc>
              </a:tr>
              <a:tr h="1214676">
                <a:tc>
                  <a:txBody>
                    <a:bodyPr/>
                    <a:lstStyle/>
                    <a:p>
                      <a:pPr marL="457200" marR="0" lvl="1" indent="0" algn="r" rtl="1">
                        <a:lnSpc>
                          <a:spcPct val="143750"/>
                        </a:lnSpc>
                        <a:spcBef>
                          <a:spcPts val="0"/>
                        </a:spcBef>
                        <a:spcAft>
                          <a:spcPts val="600"/>
                        </a:spcAft>
                        <a:buSzPct val="25000"/>
                        <a:buNone/>
                      </a:pPr>
                      <a:r>
                        <a:rPr lang="he-IL" sz="1600" b="0" i="0" u="none" strike="noStrike" cap="none" baseline="0" dirty="0" smtClean="0">
                          <a:solidFill>
                            <a:srgbClr val="000000"/>
                          </a:solidFill>
                          <a:latin typeface="Lato"/>
                          <a:ea typeface="Lato"/>
                          <a:cs typeface="Lato"/>
                          <a:sym typeface="Lato"/>
                        </a:rPr>
                        <a:t>בעיה שמצריכה תהליך חקר </a:t>
                      </a:r>
                      <a:r>
                        <a:rPr lang="en-US" sz="1600" b="0" i="0" u="none" strike="noStrike" cap="none" baseline="0" dirty="0" smtClean="0">
                          <a:solidFill>
                            <a:srgbClr val="000000"/>
                          </a:solidFill>
                          <a:latin typeface="Lato"/>
                          <a:ea typeface="Lato"/>
                          <a:cs typeface="Lato"/>
                          <a:sym typeface="Lato"/>
                        </a:rPr>
                        <a:t>(RRI)</a:t>
                      </a:r>
                      <a:r>
                        <a:rPr lang="he-IL" sz="1600" b="0" i="0" u="none" strike="noStrike" cap="none" baseline="0" dirty="0" smtClean="0">
                          <a:solidFill>
                            <a:srgbClr val="000000"/>
                          </a:solidFill>
                          <a:latin typeface="Lato"/>
                          <a:ea typeface="Lato"/>
                          <a:cs typeface="Lato"/>
                          <a:sym typeface="Lato"/>
                        </a:rPr>
                        <a:t>, למשל טכנולוגיה, מדע גדול, חשיבה ערכית, תקשורת מדעית, הגדרת בעיות, הערכת פתרונות, בנית טיעונים, ביקורת טיעונים, שילוב של תקשורת והעברת רעיונות.</a:t>
                      </a:r>
                      <a:endParaRPr lang="en-US" sz="1600" b="0" i="0" u="none" strike="noStrike" cap="none" baseline="0" dirty="0" smtClean="0">
                        <a:solidFill>
                          <a:srgbClr val="000000"/>
                        </a:solidFill>
                        <a:latin typeface="Lato"/>
                        <a:ea typeface="Lato"/>
                        <a:cs typeface="Lato"/>
                        <a:sym typeface="Lato"/>
                      </a:endParaRPr>
                    </a:p>
                  </a:txBody>
                  <a:tcPr marL="18200" marR="18200" marT="18200" marB="18200" anchor="ctr">
                    <a:lnL w="9525" cap="flat" cmpd="sng">
                      <a:solidFill>
                        <a:srgbClr val="888888"/>
                      </a:solidFill>
                      <a:prstDash val="solid"/>
                      <a:round/>
                      <a:headEnd type="none" w="med" len="med"/>
                      <a:tailEnd type="none" w="med" len="med"/>
                    </a:lnL>
                    <a:lnR w="9525" cap="flat" cmpd="sng" algn="ctr">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E5DFEC"/>
                    </a:solidFill>
                  </a:tcPr>
                </a:tc>
                <a:tc>
                  <a:txBody>
                    <a:bodyPr/>
                    <a:lstStyle/>
                    <a:p>
                      <a:pPr marL="0" marR="0" lvl="0" indent="0" algn="ctr" rtl="0">
                        <a:spcBef>
                          <a:spcPts val="0"/>
                        </a:spcBef>
                        <a:spcAft>
                          <a:spcPts val="600"/>
                        </a:spcAft>
                        <a:buSzPct val="25000"/>
                        <a:buNone/>
                      </a:pPr>
                      <a:r>
                        <a:rPr lang="he-IL" sz="1800" b="0" i="0" u="none" strike="noStrike" cap="none" baseline="0" dirty="0" smtClean="0">
                          <a:solidFill>
                            <a:srgbClr val="000000"/>
                          </a:solidFill>
                          <a:latin typeface="Lato"/>
                          <a:ea typeface="Lato"/>
                          <a:cs typeface="Lato"/>
                          <a:sym typeface="Lato"/>
                        </a:rPr>
                        <a:t>מחקר אחראי וחדשני</a:t>
                      </a:r>
                      <a:endParaRPr lang="en-US" sz="1800" b="0" i="0" u="none" strike="noStrike" cap="none" baseline="0" dirty="0" smtClean="0">
                        <a:solidFill>
                          <a:srgbClr val="000000"/>
                        </a:solidFill>
                        <a:latin typeface="Lato"/>
                        <a:ea typeface="Lato"/>
                        <a:cs typeface="Lato"/>
                        <a:sym typeface="Lato"/>
                      </a:endParaRPr>
                    </a:p>
                    <a:p>
                      <a:pPr marL="0" marR="0" lvl="0" indent="0" algn="ctr" rtl="0">
                        <a:spcBef>
                          <a:spcPts val="0"/>
                        </a:spcBef>
                        <a:spcAft>
                          <a:spcPts val="600"/>
                        </a:spcAft>
                        <a:buSzPct val="25000"/>
                        <a:buNone/>
                      </a:pPr>
                      <a:r>
                        <a:rPr lang="en-US" sz="1800" b="0" i="0" u="none" strike="noStrike" cap="none" baseline="0" dirty="0" smtClean="0">
                          <a:solidFill>
                            <a:srgbClr val="000000"/>
                          </a:solidFill>
                          <a:latin typeface="Lato"/>
                          <a:ea typeface="Lato"/>
                          <a:cs typeface="Lato"/>
                          <a:sym typeface="Lato"/>
                        </a:rPr>
                        <a:t>RRI</a:t>
                      </a:r>
                      <a:endParaRPr lang="en-US" sz="1800" b="0" i="0" u="none" strike="noStrike" cap="none" baseline="0" dirty="0">
                        <a:solidFill>
                          <a:srgbClr val="000000"/>
                        </a:solidFill>
                        <a:latin typeface="Lato"/>
                        <a:ea typeface="Lato"/>
                        <a:cs typeface="Lato"/>
                        <a:sym typeface="Lato"/>
                      </a:endParaRPr>
                    </a:p>
                  </a:txBody>
                  <a:tcPr marL="18200" marR="18200" marT="18200" marB="18200" anchor="ctr">
                    <a:lnL w="9525" cap="flat" cmpd="sng" algn="ctr">
                      <a:solidFill>
                        <a:srgbClr val="888888"/>
                      </a:solidFill>
                      <a:prstDash val="solid"/>
                      <a:round/>
                      <a:headEnd type="none" w="med" len="med"/>
                      <a:tailEnd type="none" w="med" len="med"/>
                    </a:lnL>
                    <a:lnR w="9525" cap="flat" cmpd="sng">
                      <a:solidFill>
                        <a:srgbClr val="888888"/>
                      </a:solidFill>
                      <a:prstDash val="solid"/>
                      <a:round/>
                      <a:headEnd type="none" w="med" len="med"/>
                      <a:tailEnd type="none" w="med" len="med"/>
                    </a:lnR>
                    <a:lnT w="9525" cap="flat" cmpd="sng">
                      <a:solidFill>
                        <a:srgbClr val="888888"/>
                      </a:solidFill>
                      <a:prstDash val="solid"/>
                      <a:round/>
                      <a:headEnd type="none" w="med" len="med"/>
                      <a:tailEnd type="none" w="med" len="med"/>
                    </a:lnT>
                    <a:lnB w="9525" cap="flat" cmpd="sng">
                      <a:solidFill>
                        <a:srgbClr val="888888"/>
                      </a:solidFill>
                      <a:prstDash val="solid"/>
                      <a:round/>
                      <a:headEnd type="none" w="med" len="med"/>
                      <a:tailEnd type="none" w="med" len="med"/>
                    </a:lnB>
                    <a:solidFill>
                      <a:srgbClr val="E5DFEC"/>
                    </a:solidFill>
                  </a:tcPr>
                </a:tc>
              </a:tr>
            </a:tbl>
          </a:graphicData>
        </a:graphic>
      </p:graphicFrame>
    </p:spTree>
    <p:extLst>
      <p:ext uri="{BB962C8B-B14F-4D97-AF65-F5344CB8AC3E}">
        <p14:creationId xmlns:p14="http://schemas.microsoft.com/office/powerpoint/2010/main" val="2187691745"/>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485800"/>
            <a:ext cx="7620000" cy="1143000"/>
          </a:xfrm>
        </p:spPr>
        <p:txBody>
          <a:bodyPr/>
          <a:lstStyle/>
          <a:p>
            <a:pPr algn="ctr" rtl="1" eaLnBrk="1" latinLnBrk="0" hangingPunct="1"/>
            <a:r>
              <a:rPr lang="he-IL" sz="2800" b="1" kern="1200" dirty="0" smtClean="0">
                <a:solidFill>
                  <a:srgbClr val="990033"/>
                </a:solidFill>
                <a:effectLst/>
                <a:latin typeface="Calibri"/>
                <a:ea typeface="+mn-ea"/>
                <a:cs typeface="Arial"/>
              </a:rPr>
              <a:t>סוגיות אותנטיות נוספות כבסיס לפיתוח אוריינות מדעית וטכנולוגית בסביבה דיגיטלית </a:t>
            </a:r>
            <a:endParaRPr lang="he-IL" dirty="0"/>
          </a:p>
        </p:txBody>
      </p:sp>
      <p:sp>
        <p:nvSpPr>
          <p:cNvPr id="2" name="Text Placeholder 1"/>
          <p:cNvSpPr>
            <a:spLocks noGrp="1"/>
          </p:cNvSpPr>
          <p:nvPr>
            <p:ph type="body" idx="4294967295"/>
          </p:nvPr>
        </p:nvSpPr>
        <p:spPr>
          <a:xfrm>
            <a:off x="539552" y="1772816"/>
            <a:ext cx="7620000" cy="4800600"/>
          </a:xfrm>
        </p:spPr>
        <p:txBody>
          <a:bodyPr>
            <a:normAutofit/>
          </a:bodyPr>
          <a:lstStyle/>
          <a:p>
            <a:pPr lvl="0" rtl="1" eaLnBrk="1" latinLnBrk="0" hangingPunct="1">
              <a:lnSpc>
                <a:spcPct val="150000"/>
              </a:lnSpc>
            </a:pPr>
            <a:r>
              <a:rPr lang="he-IL" sz="3200" kern="1200" cap="none" spc="-100" baseline="0" dirty="0" smtClean="0">
                <a:ln>
                  <a:noFill/>
                </a:ln>
                <a:solidFill>
                  <a:schemeClr val="tx2"/>
                </a:solidFill>
                <a:effectLst/>
                <a:latin typeface="+mj-lt"/>
                <a:ea typeface="+mj-ea"/>
              </a:rPr>
              <a:t>משימה שחוברה על ידי מורה בנושא "</a:t>
            </a:r>
            <a:r>
              <a:rPr lang="en-US" sz="3200" kern="1200" cap="none" spc="-100" baseline="0" dirty="0" smtClean="0">
                <a:ln>
                  <a:noFill/>
                </a:ln>
                <a:solidFill>
                  <a:schemeClr val="tx2"/>
                </a:solidFill>
                <a:effectLst/>
                <a:latin typeface="+mj-lt"/>
                <a:ea typeface="+mj-ea"/>
                <a:hlinkClick r:id="rId2"/>
              </a:rPr>
              <a:t>SMS </a:t>
            </a:r>
            <a:r>
              <a:rPr lang="he-IL" sz="3200" kern="1200" cap="none" spc="-100" baseline="0" dirty="0" smtClean="0">
                <a:ln>
                  <a:noFill/>
                </a:ln>
                <a:solidFill>
                  <a:schemeClr val="tx2"/>
                </a:solidFill>
                <a:effectLst/>
                <a:latin typeface="+mj-lt"/>
                <a:ea typeface="+mj-ea"/>
                <a:hlinkClick r:id="rId2"/>
              </a:rPr>
              <a:t> מהצוואר</a:t>
            </a:r>
            <a:r>
              <a:rPr lang="he-IL" sz="3200" kern="1200" cap="none" spc="-100" baseline="0" dirty="0" smtClean="0">
                <a:ln>
                  <a:noFill/>
                </a:ln>
                <a:solidFill>
                  <a:schemeClr val="tx2"/>
                </a:solidFill>
                <a:effectLst/>
                <a:latin typeface="+mj-lt"/>
                <a:ea typeface="+mj-ea"/>
              </a:rPr>
              <a:t>". </a:t>
            </a:r>
            <a:endParaRPr lang="he-IL" sz="3200" dirty="0" smtClean="0">
              <a:effectLst/>
            </a:endParaRPr>
          </a:p>
          <a:p>
            <a:pPr lvl="0" rtl="1" eaLnBrk="1" latinLnBrk="0" hangingPunct="1">
              <a:lnSpc>
                <a:spcPct val="150000"/>
              </a:lnSpc>
            </a:pPr>
            <a:r>
              <a:rPr lang="he-IL" sz="3200" kern="1200" cap="none" spc="-100" baseline="0" dirty="0" smtClean="0">
                <a:ln>
                  <a:noFill/>
                </a:ln>
                <a:solidFill>
                  <a:schemeClr val="tx2"/>
                </a:solidFill>
                <a:effectLst/>
                <a:latin typeface="+mj-lt"/>
                <a:ea typeface="+mj-ea"/>
              </a:rPr>
              <a:t>מאגר סוגיות אותנטיות ב </a:t>
            </a:r>
            <a:r>
              <a:rPr lang="he-IL" sz="3200" kern="1200" cap="none" spc="-100" baseline="0" dirty="0" smtClean="0">
                <a:ln>
                  <a:noFill/>
                </a:ln>
                <a:solidFill>
                  <a:schemeClr val="tx2"/>
                </a:solidFill>
                <a:effectLst/>
                <a:latin typeface="+mj-lt"/>
                <a:ea typeface="+mj-ea"/>
                <a:hlinkClick r:id="rId3"/>
              </a:rPr>
              <a:t>אתר </a:t>
            </a:r>
            <a:r>
              <a:rPr lang="en-US" sz="3200" kern="1200" cap="none" spc="-100" baseline="0" dirty="0" smtClean="0">
                <a:ln>
                  <a:noFill/>
                </a:ln>
                <a:solidFill>
                  <a:schemeClr val="tx2"/>
                </a:solidFill>
                <a:effectLst/>
                <a:latin typeface="+mj-lt"/>
                <a:ea typeface="+mj-ea"/>
                <a:hlinkClick r:id="rId3"/>
              </a:rPr>
              <a:t>ENGAGE</a:t>
            </a:r>
            <a:r>
              <a:rPr lang="he-IL" sz="3200" kern="1200" cap="none" spc="-100" baseline="0" dirty="0" smtClean="0">
                <a:ln>
                  <a:noFill/>
                </a:ln>
                <a:solidFill>
                  <a:schemeClr val="tx2"/>
                </a:solidFill>
                <a:effectLst/>
                <a:latin typeface="+mj-lt"/>
                <a:ea typeface="+mj-ea"/>
                <a:hlinkClick r:id="rId3"/>
              </a:rPr>
              <a:t> </a:t>
            </a:r>
            <a:r>
              <a:rPr lang="he-IL" sz="3200" kern="1200" cap="none" spc="-100" baseline="0" dirty="0" smtClean="0">
                <a:ln>
                  <a:noFill/>
                </a:ln>
                <a:solidFill>
                  <a:schemeClr val="tx2"/>
                </a:solidFill>
                <a:effectLst/>
                <a:latin typeface="+mj-lt"/>
                <a:ea typeface="+mj-ea"/>
              </a:rPr>
              <a:t>בעברית</a:t>
            </a:r>
            <a:endParaRPr lang="he-IL" sz="3200" dirty="0" smtClean="0">
              <a:effectLst/>
            </a:endParaRPr>
          </a:p>
          <a:p>
            <a:pPr lvl="0" rtl="1" eaLnBrk="1" latinLnBrk="0" hangingPunct="1">
              <a:lnSpc>
                <a:spcPct val="150000"/>
              </a:lnSpc>
            </a:pPr>
            <a:r>
              <a:rPr lang="he-IL" sz="3200" kern="1200" cap="none" spc="-100" baseline="0" dirty="0" smtClean="0">
                <a:ln>
                  <a:noFill/>
                </a:ln>
                <a:solidFill>
                  <a:schemeClr val="tx2"/>
                </a:solidFill>
                <a:effectLst/>
                <a:latin typeface="+mj-lt"/>
                <a:ea typeface="+mj-ea"/>
              </a:rPr>
              <a:t>סוגי שאלות מותאמות לסביבה דיגיטלית: </a:t>
            </a:r>
            <a:r>
              <a:rPr lang="he-IL" sz="3200" kern="1200" cap="none" spc="-100" baseline="0" dirty="0" smtClean="0">
                <a:ln>
                  <a:noFill/>
                </a:ln>
                <a:solidFill>
                  <a:schemeClr val="tx2"/>
                </a:solidFill>
                <a:effectLst/>
                <a:latin typeface="+mj-lt"/>
                <a:ea typeface="+mj-ea"/>
                <a:hlinkClick r:id="rId4"/>
              </a:rPr>
              <a:t>דוגמה</a:t>
            </a:r>
            <a:endParaRPr lang="he-IL" sz="3200" dirty="0" smtClean="0">
              <a:effectLst/>
            </a:endParaRPr>
          </a:p>
          <a:p>
            <a:pPr lvl="0" rtl="1" eaLnBrk="1" latinLnBrk="0" hangingPunct="1">
              <a:lnSpc>
                <a:spcPct val="150000"/>
              </a:lnSpc>
            </a:pPr>
            <a:endParaRPr lang="he-IL" sz="3200" dirty="0" smtClean="0">
              <a:effectLst/>
            </a:endParaRPr>
          </a:p>
          <a:p>
            <a:pPr>
              <a:lnSpc>
                <a:spcPct val="150000"/>
              </a:lnSpc>
            </a:pPr>
            <a:endParaRPr lang="he-IL" sz="3200" dirty="0"/>
          </a:p>
        </p:txBody>
      </p:sp>
    </p:spTree>
    <p:extLst>
      <p:ext uri="{BB962C8B-B14F-4D97-AF65-F5344CB8AC3E}">
        <p14:creationId xmlns:p14="http://schemas.microsoft.com/office/powerpoint/2010/main" val="4060532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err="1" smtClean="0"/>
              <a:t>תוכנית</a:t>
            </a:r>
            <a:r>
              <a:rPr lang="he-IL" dirty="0" smtClean="0"/>
              <a:t> יום העיון, 23.8.2016</a:t>
            </a:r>
            <a:endParaRPr lang="he-IL" dirty="0"/>
          </a:p>
        </p:txBody>
      </p:sp>
      <p:sp>
        <p:nvSpPr>
          <p:cNvPr id="3" name="Content Placeholder 2"/>
          <p:cNvSpPr>
            <a:spLocks noGrp="1"/>
          </p:cNvSpPr>
          <p:nvPr>
            <p:ph idx="1"/>
          </p:nvPr>
        </p:nvSpPr>
        <p:spPr/>
        <p:txBody>
          <a:bodyPr>
            <a:normAutofit fontScale="92500" lnSpcReduction="20000"/>
          </a:bodyPr>
          <a:lstStyle/>
          <a:p>
            <a:pPr rtl="1"/>
            <a:r>
              <a:rPr lang="he-IL" sz="2200" b="1" kern="1200" dirty="0" smtClean="0">
                <a:solidFill>
                  <a:schemeClr val="tx1"/>
                </a:solidFill>
                <a:effectLst/>
                <a:latin typeface="+mn-lt"/>
                <a:ea typeface="+mn-ea"/>
                <a:cs typeface="+mn-cs"/>
              </a:rPr>
              <a:t>9:00 – 9:30 התכנסות וכיבוד קל</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9:30 – 9:45</a:t>
            </a:r>
            <a:r>
              <a:rPr lang="en-US"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יעדי הפיקוח על הוראת מדע וטכנולוגיה לקראת תשע"ז </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ד"ר אביבה בריינר</a:t>
            </a:r>
            <a:r>
              <a:rPr lang="he-IL" sz="2200" kern="1200" dirty="0" smtClean="0">
                <a:solidFill>
                  <a:schemeClr val="tx1"/>
                </a:solidFill>
                <a:effectLst/>
                <a:latin typeface="+mn-lt"/>
                <a:ea typeface="+mn-ea"/>
                <a:cs typeface="+mn-cs"/>
              </a:rPr>
              <a:t>, מפמ"ר מדע וטכנולוגיה</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9:45– 10:00</a:t>
            </a:r>
            <a:r>
              <a:rPr lang="en-US"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הצגת אתר </a:t>
            </a:r>
            <a:r>
              <a:rPr lang="he-IL" sz="2200" b="1" kern="1200" dirty="0" err="1" smtClean="0">
                <a:solidFill>
                  <a:schemeClr val="tx1"/>
                </a:solidFill>
                <a:effectLst/>
                <a:latin typeface="+mn-lt"/>
                <a:ea typeface="+mn-ea"/>
                <a:cs typeface="+mn-cs"/>
              </a:rPr>
              <a:t>מו"ט</a:t>
            </a:r>
            <a:r>
              <a:rPr lang="he-IL" sz="2200" b="1" kern="1200" dirty="0" smtClean="0">
                <a:solidFill>
                  <a:schemeClr val="tx1"/>
                </a:solidFill>
                <a:effectLst/>
                <a:latin typeface="+mn-lt"/>
                <a:ea typeface="+mn-ea"/>
                <a:cs typeface="+mn-cs"/>
              </a:rPr>
              <a:t>-נט המחודש</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ד"ר אילנה </a:t>
            </a:r>
            <a:r>
              <a:rPr lang="he-IL" sz="2200" b="1" kern="1200" dirty="0" err="1" smtClean="0">
                <a:solidFill>
                  <a:schemeClr val="tx1"/>
                </a:solidFill>
                <a:effectLst/>
                <a:latin typeface="+mn-lt"/>
                <a:ea typeface="+mn-ea"/>
                <a:cs typeface="+mn-cs"/>
              </a:rPr>
              <a:t>הופפלד</a:t>
            </a:r>
            <a:r>
              <a:rPr lang="he-IL" sz="2200" kern="1200" dirty="0" smtClean="0">
                <a:solidFill>
                  <a:schemeClr val="tx1"/>
                </a:solidFill>
                <a:effectLst/>
                <a:latin typeface="+mn-lt"/>
                <a:ea typeface="+mn-ea"/>
                <a:cs typeface="+mn-cs"/>
              </a:rPr>
              <a:t>, ראש מרכז המורים הארצי </a:t>
            </a:r>
            <a:r>
              <a:rPr lang="he-IL" sz="2200" kern="1200" dirty="0" err="1" smtClean="0">
                <a:solidFill>
                  <a:schemeClr val="tx1"/>
                </a:solidFill>
                <a:effectLst/>
                <a:latin typeface="+mn-lt"/>
                <a:ea typeface="+mn-ea"/>
                <a:cs typeface="+mn-cs"/>
              </a:rPr>
              <a:t>מו"ט</a:t>
            </a:r>
            <a:r>
              <a:rPr lang="he-IL" sz="2200" kern="1200" dirty="0" smtClean="0">
                <a:solidFill>
                  <a:schemeClr val="tx1"/>
                </a:solidFill>
                <a:effectLst/>
                <a:latin typeface="+mn-lt"/>
                <a:ea typeface="+mn-ea"/>
                <a:cs typeface="+mn-cs"/>
              </a:rPr>
              <a:t> חט"ב</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10:00 – 11:00</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מחזית המחקר להוראה חווייתית בחטיבת הביניים</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פרופ' רון </a:t>
            </a:r>
            <a:r>
              <a:rPr lang="he-IL" sz="2200" b="1" kern="1200" dirty="0" err="1" smtClean="0">
                <a:solidFill>
                  <a:schemeClr val="tx1"/>
                </a:solidFill>
                <a:effectLst/>
                <a:latin typeface="+mn-lt"/>
                <a:ea typeface="+mn-ea"/>
                <a:cs typeface="+mn-cs"/>
              </a:rPr>
              <a:t>בלונדר</a:t>
            </a:r>
            <a:r>
              <a:rPr lang="he-IL" sz="2200" kern="1200" dirty="0" smtClean="0">
                <a:solidFill>
                  <a:schemeClr val="tx1"/>
                </a:solidFill>
                <a:effectLst/>
                <a:latin typeface="+mn-lt"/>
                <a:ea typeface="+mn-ea"/>
                <a:cs typeface="+mn-cs"/>
              </a:rPr>
              <a:t>, המחלקה להוראת המדעים, מכון ויצמן למדע</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11:00 -  12:00  קידום למידה באמצעות פריטים ממוחשבים</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דר' הדס </a:t>
            </a:r>
            <a:r>
              <a:rPr lang="he-IL" sz="2200" b="1" kern="1200" dirty="0" err="1" smtClean="0">
                <a:solidFill>
                  <a:schemeClr val="tx1"/>
                </a:solidFill>
                <a:effectLst/>
                <a:latin typeface="+mn-lt"/>
                <a:ea typeface="+mn-ea"/>
                <a:cs typeface="+mn-cs"/>
              </a:rPr>
              <a:t>גלברט</a:t>
            </a:r>
            <a:r>
              <a:rPr lang="he-IL" sz="2200" b="1" kern="1200" dirty="0" smtClean="0">
                <a:solidFill>
                  <a:schemeClr val="tx1"/>
                </a:solidFill>
                <a:effectLst/>
                <a:latin typeface="+mn-lt"/>
                <a:ea typeface="+mn-ea"/>
                <a:cs typeface="+mn-cs"/>
              </a:rPr>
              <a:t> </a:t>
            </a:r>
            <a:r>
              <a:rPr lang="he-IL" sz="2200" kern="1200" dirty="0" smtClean="0">
                <a:solidFill>
                  <a:schemeClr val="tx1"/>
                </a:solidFill>
                <a:effectLst/>
                <a:latin typeface="+mn-lt"/>
                <a:ea typeface="+mn-ea"/>
                <a:cs typeface="+mn-cs"/>
              </a:rPr>
              <a:t>, </a:t>
            </a:r>
            <a:r>
              <a:rPr lang="he-IL" sz="2200" kern="1200" dirty="0" err="1" smtClean="0">
                <a:solidFill>
                  <a:schemeClr val="tx1"/>
                </a:solidFill>
                <a:effectLst/>
                <a:latin typeface="+mn-lt"/>
                <a:ea typeface="+mn-ea"/>
                <a:cs typeface="+mn-cs"/>
              </a:rPr>
              <a:t>ראמ"ה</a:t>
            </a:r>
            <a:r>
              <a:rPr lang="he-IL" sz="2200" kern="1200" dirty="0" smtClean="0">
                <a:solidFill>
                  <a:schemeClr val="tx1"/>
                </a:solidFill>
                <a:effectLst/>
                <a:latin typeface="+mn-lt"/>
                <a:ea typeface="+mn-ea"/>
                <a:cs typeface="+mn-cs"/>
              </a:rPr>
              <a:t>, מנהלת גף מבחנים בין לאומיים</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12:00 – 12:30</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הפסקה וכיבוד קל</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12:30 – 13:30</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סוגיות אוטנטיות כבסיס לפיתוח אוריינות מדעית וטכנולוגית של תלמידים, בסביבה דיגיטלית </a:t>
            </a:r>
            <a:r>
              <a:rPr lang="he-IL" sz="2200" kern="1200" dirty="0" smtClean="0">
                <a:solidFill>
                  <a:schemeClr val="tx1"/>
                </a:solidFill>
                <a:effectLst/>
                <a:latin typeface="+mn-lt"/>
                <a:ea typeface="+mn-ea"/>
                <a:cs typeface="+mn-cs"/>
              </a:rPr>
              <a:t>(עבודה בקבוצות), </a:t>
            </a:r>
            <a:r>
              <a:rPr lang="he-IL" sz="2200" b="1" kern="1200" dirty="0" smtClean="0">
                <a:solidFill>
                  <a:schemeClr val="tx1"/>
                </a:solidFill>
                <a:effectLst/>
                <a:latin typeface="+mn-lt"/>
                <a:ea typeface="+mn-ea"/>
                <a:cs typeface="+mn-cs"/>
              </a:rPr>
              <a:t>אמיל </a:t>
            </a:r>
            <a:r>
              <a:rPr lang="he-IL" sz="2200" b="1" kern="1200" dirty="0" err="1" smtClean="0">
                <a:solidFill>
                  <a:schemeClr val="tx1"/>
                </a:solidFill>
                <a:effectLst/>
                <a:latin typeface="+mn-lt"/>
                <a:ea typeface="+mn-ea"/>
                <a:cs typeface="+mn-cs"/>
              </a:rPr>
              <a:t>אידין</a:t>
            </a:r>
            <a:r>
              <a:rPr lang="he-IL" sz="2200" b="1" kern="1200" dirty="0" smtClean="0">
                <a:solidFill>
                  <a:schemeClr val="tx1"/>
                </a:solidFill>
                <a:effectLst/>
                <a:latin typeface="+mn-lt"/>
                <a:ea typeface="+mn-ea"/>
                <a:cs typeface="+mn-cs"/>
              </a:rPr>
              <a:t> וצוות המרכז הארצי </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13:30 – 14:30</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עקרונות הוראה בעזרת סימולציה</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ד"ר רחל מינץ וד"ר אורלי </a:t>
            </a:r>
            <a:r>
              <a:rPr lang="he-IL" sz="2200" b="1" kern="1200" dirty="0" err="1" smtClean="0">
                <a:solidFill>
                  <a:schemeClr val="tx1"/>
                </a:solidFill>
                <a:effectLst/>
                <a:latin typeface="+mn-lt"/>
                <a:ea typeface="+mn-ea"/>
                <a:cs typeface="+mn-cs"/>
              </a:rPr>
              <a:t>שטטינר</a:t>
            </a:r>
            <a:r>
              <a:rPr lang="he-IL" sz="2200" kern="1200" dirty="0" smtClean="0">
                <a:solidFill>
                  <a:schemeClr val="tx1"/>
                </a:solidFill>
                <a:effectLst/>
                <a:latin typeface="+mn-lt"/>
                <a:ea typeface="+mn-ea"/>
                <a:cs typeface="+mn-cs"/>
              </a:rPr>
              <a:t>, מט"ח</a:t>
            </a:r>
            <a:endParaRPr lang="en-US" sz="2200" kern="1200" dirty="0" smtClean="0">
              <a:solidFill>
                <a:schemeClr val="tx1"/>
              </a:solidFill>
              <a:effectLst/>
              <a:latin typeface="+mn-lt"/>
              <a:ea typeface="+mn-ea"/>
              <a:cs typeface="+mn-cs"/>
            </a:endParaRPr>
          </a:p>
          <a:p>
            <a:pPr rtl="1"/>
            <a:r>
              <a:rPr lang="he-IL" sz="2200" b="1" kern="1200" dirty="0" smtClean="0">
                <a:solidFill>
                  <a:schemeClr val="tx1"/>
                </a:solidFill>
                <a:effectLst/>
                <a:latin typeface="+mn-lt"/>
                <a:ea typeface="+mn-ea"/>
                <a:cs typeface="+mn-cs"/>
              </a:rPr>
              <a:t>14:30 – 15:00</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סיכום יום העיון</a:t>
            </a:r>
            <a:r>
              <a:rPr lang="he-IL" sz="2200" kern="1200" dirty="0" smtClean="0">
                <a:solidFill>
                  <a:schemeClr val="tx1"/>
                </a:solidFill>
                <a:effectLst/>
                <a:latin typeface="+mn-lt"/>
                <a:ea typeface="+mn-ea"/>
                <a:cs typeface="+mn-cs"/>
              </a:rPr>
              <a:t>, </a:t>
            </a:r>
            <a:r>
              <a:rPr lang="he-IL" sz="2200" b="1" kern="1200" dirty="0" smtClean="0">
                <a:solidFill>
                  <a:schemeClr val="tx1"/>
                </a:solidFill>
                <a:effectLst/>
                <a:latin typeface="+mn-lt"/>
                <a:ea typeface="+mn-ea"/>
                <a:cs typeface="+mn-cs"/>
              </a:rPr>
              <a:t>צוות המרכז הארצי </a:t>
            </a:r>
            <a:endParaRPr lang="en-US" sz="2200" kern="1200" dirty="0" smtClean="0">
              <a:solidFill>
                <a:schemeClr val="tx1"/>
              </a:solidFill>
              <a:effectLst/>
              <a:latin typeface="+mn-lt"/>
              <a:ea typeface="+mn-ea"/>
              <a:cs typeface="+mn-cs"/>
            </a:endParaRPr>
          </a:p>
          <a:p>
            <a:endParaRPr lang="he-IL" dirty="0"/>
          </a:p>
        </p:txBody>
      </p:sp>
      <p:graphicFrame>
        <p:nvGraphicFramePr>
          <p:cNvPr id="6" name="Table 5"/>
          <p:cNvGraphicFramePr>
            <a:graphicFrameLocks noGrp="1"/>
          </p:cNvGraphicFramePr>
          <p:nvPr>
            <p:extLst>
              <p:ext uri="{D42A27DB-BD31-4B8C-83A1-F6EECF244321}">
                <p14:modId xmlns:p14="http://schemas.microsoft.com/office/powerpoint/2010/main" val="3451923845"/>
              </p:ext>
            </p:extLst>
          </p:nvPr>
        </p:nvGraphicFramePr>
        <p:xfrm>
          <a:off x="0" y="0"/>
          <a:ext cx="9120604" cy="6885384"/>
        </p:xfrm>
        <a:graphic>
          <a:graphicData uri="http://schemas.openxmlformats.org/drawingml/2006/table">
            <a:tbl>
              <a:tblPr rtl="1" firstRow="1" firstCol="1" bandRow="1">
                <a:tableStyleId>{5C22544A-7EE6-4342-B048-85BDC9FD1C3A}</a:tableStyleId>
              </a:tblPr>
              <a:tblGrid>
                <a:gridCol w="2177942"/>
                <a:gridCol w="6942662"/>
              </a:tblGrid>
              <a:tr h="382752">
                <a:tc>
                  <a:txBody>
                    <a:bodyPr/>
                    <a:lstStyle/>
                    <a:p>
                      <a:pPr algn="r" rtl="1">
                        <a:lnSpc>
                          <a:spcPct val="120000"/>
                        </a:lnSpc>
                        <a:spcBef>
                          <a:spcPts val="400"/>
                        </a:spcBef>
                        <a:spcAft>
                          <a:spcPts val="400"/>
                        </a:spcAft>
                      </a:pPr>
                      <a:r>
                        <a:rPr lang="he-IL" sz="2000" dirty="0">
                          <a:effectLst/>
                        </a:rPr>
                        <a:t>9:00 – 9:30</a:t>
                      </a:r>
                      <a:endParaRPr lang="en-US" sz="2000" dirty="0">
                        <a:effectLst/>
                        <a:latin typeface="Calibri"/>
                        <a:ea typeface="Calibri"/>
                        <a:cs typeface="Arial"/>
                      </a:endParaRPr>
                    </a:p>
                  </a:txBody>
                  <a:tcPr marL="68580" marR="68580" marT="0" marB="0"/>
                </a:tc>
                <a:tc>
                  <a:txBody>
                    <a:bodyPr/>
                    <a:lstStyle/>
                    <a:p>
                      <a:pPr algn="r" rtl="1">
                        <a:lnSpc>
                          <a:spcPct val="120000"/>
                        </a:lnSpc>
                        <a:spcBef>
                          <a:spcPts val="400"/>
                        </a:spcBef>
                        <a:spcAft>
                          <a:spcPts val="400"/>
                        </a:spcAft>
                      </a:pPr>
                      <a:r>
                        <a:rPr lang="he-IL" sz="2000" dirty="0">
                          <a:effectLst/>
                        </a:rPr>
                        <a:t>התכנסות וכיבוד </a:t>
                      </a:r>
                      <a:r>
                        <a:rPr lang="he-IL" sz="2000" dirty="0" smtClean="0">
                          <a:effectLst/>
                        </a:rPr>
                        <a:t>קל</a:t>
                      </a:r>
                      <a:endParaRPr lang="en-US" sz="2000" dirty="0">
                        <a:effectLst/>
                        <a:latin typeface="Calibri"/>
                        <a:ea typeface="Calibri"/>
                        <a:cs typeface="Arial"/>
                      </a:endParaRPr>
                    </a:p>
                  </a:txBody>
                  <a:tcPr marL="68580" marR="68580" marT="0" marB="0"/>
                </a:tc>
              </a:tr>
              <a:tr h="774368">
                <a:tc>
                  <a:txBody>
                    <a:bodyPr/>
                    <a:lstStyle/>
                    <a:p>
                      <a:pPr algn="r" rtl="1">
                        <a:lnSpc>
                          <a:spcPct val="120000"/>
                        </a:lnSpc>
                        <a:spcBef>
                          <a:spcPts val="400"/>
                        </a:spcBef>
                        <a:spcAft>
                          <a:spcPts val="400"/>
                        </a:spcAft>
                      </a:pPr>
                      <a:r>
                        <a:rPr lang="he-IL" sz="2000" dirty="0">
                          <a:effectLst/>
                        </a:rPr>
                        <a:t>9:30 – 9:45</a:t>
                      </a:r>
                      <a:endParaRPr lang="en-US" sz="2000" dirty="0">
                        <a:effectLst/>
                        <a:latin typeface="Calibri"/>
                        <a:ea typeface="Calibri"/>
                        <a:cs typeface="Arial"/>
                      </a:endParaRPr>
                    </a:p>
                  </a:txBody>
                  <a:tcPr marL="68580" marR="68580" marT="0" marB="0"/>
                </a:tc>
                <a:tc>
                  <a:txBody>
                    <a:bodyPr/>
                    <a:lstStyle/>
                    <a:p>
                      <a:pPr algn="r" rtl="1">
                        <a:lnSpc>
                          <a:spcPct val="100000"/>
                        </a:lnSpc>
                        <a:spcBef>
                          <a:spcPts val="0"/>
                        </a:spcBef>
                        <a:spcAft>
                          <a:spcPts val="0"/>
                        </a:spcAft>
                      </a:pPr>
                      <a:r>
                        <a:rPr lang="he-IL" sz="2000" b="1" dirty="0">
                          <a:solidFill>
                            <a:srgbClr val="990033"/>
                          </a:solidFill>
                          <a:effectLst/>
                        </a:rPr>
                        <a:t>יעדי הפיקוח על הוראת מדע וטכנולוגיה לקראת תשע"ז </a:t>
                      </a:r>
                      <a:endParaRPr lang="en-US" sz="2000" b="1" dirty="0">
                        <a:solidFill>
                          <a:srgbClr val="990033"/>
                        </a:solidFill>
                        <a:effectLst/>
                      </a:endParaRPr>
                    </a:p>
                    <a:p>
                      <a:pPr algn="r" rtl="1">
                        <a:lnSpc>
                          <a:spcPct val="100000"/>
                        </a:lnSpc>
                        <a:spcBef>
                          <a:spcPts val="0"/>
                        </a:spcBef>
                        <a:spcAft>
                          <a:spcPts val="0"/>
                        </a:spcAft>
                      </a:pPr>
                      <a:r>
                        <a:rPr lang="he-IL" sz="2000" b="1" dirty="0">
                          <a:effectLst/>
                        </a:rPr>
                        <a:t>ד"ר אביבה בריינר</a:t>
                      </a:r>
                      <a:r>
                        <a:rPr lang="he-IL" sz="2000" dirty="0">
                          <a:effectLst/>
                        </a:rPr>
                        <a:t>, מפמ"ר מדע וטכנולוגיה</a:t>
                      </a:r>
                      <a:endParaRPr lang="en-US" sz="2000" dirty="0">
                        <a:effectLst/>
                        <a:latin typeface="Calibri"/>
                        <a:ea typeface="Calibri"/>
                        <a:cs typeface="Arial"/>
                      </a:endParaRPr>
                    </a:p>
                  </a:txBody>
                  <a:tcPr marL="68580" marR="68580" marT="0" marB="0"/>
                </a:tc>
              </a:tr>
              <a:tr h="774368">
                <a:tc>
                  <a:txBody>
                    <a:bodyPr/>
                    <a:lstStyle/>
                    <a:p>
                      <a:pPr algn="r" rtl="1">
                        <a:lnSpc>
                          <a:spcPct val="120000"/>
                        </a:lnSpc>
                        <a:spcBef>
                          <a:spcPts val="400"/>
                        </a:spcBef>
                        <a:spcAft>
                          <a:spcPts val="400"/>
                        </a:spcAft>
                      </a:pPr>
                      <a:r>
                        <a:rPr lang="he-IL" sz="2000" dirty="0">
                          <a:effectLst/>
                        </a:rPr>
                        <a:t>9:45– 10:00</a:t>
                      </a:r>
                      <a:endParaRPr lang="en-US" sz="2000" dirty="0">
                        <a:effectLst/>
                        <a:latin typeface="Calibri"/>
                        <a:ea typeface="Calibri"/>
                        <a:cs typeface="Arial"/>
                      </a:endParaRPr>
                    </a:p>
                  </a:txBody>
                  <a:tcPr marL="68580" marR="68580" marT="0" marB="0"/>
                </a:tc>
                <a:tc>
                  <a:txBody>
                    <a:bodyPr/>
                    <a:lstStyle/>
                    <a:p>
                      <a:pPr algn="r" rtl="1">
                        <a:lnSpc>
                          <a:spcPct val="100000"/>
                        </a:lnSpc>
                        <a:spcBef>
                          <a:spcPts val="0"/>
                        </a:spcBef>
                        <a:spcAft>
                          <a:spcPts val="0"/>
                        </a:spcAft>
                      </a:pPr>
                      <a:r>
                        <a:rPr lang="he-IL" sz="2000" b="1" kern="1200" dirty="0">
                          <a:solidFill>
                            <a:srgbClr val="990033"/>
                          </a:solidFill>
                          <a:effectLst/>
                          <a:latin typeface="+mn-lt"/>
                          <a:ea typeface="+mn-ea"/>
                          <a:cs typeface="+mn-cs"/>
                        </a:rPr>
                        <a:t>הצגת אתר </a:t>
                      </a:r>
                      <a:r>
                        <a:rPr lang="he-IL" sz="2000" b="1" kern="1200" dirty="0" err="1">
                          <a:solidFill>
                            <a:srgbClr val="990033"/>
                          </a:solidFill>
                          <a:effectLst/>
                          <a:latin typeface="+mn-lt"/>
                          <a:ea typeface="+mn-ea"/>
                          <a:cs typeface="+mn-cs"/>
                        </a:rPr>
                        <a:t>מו"ט</a:t>
                      </a:r>
                      <a:r>
                        <a:rPr lang="he-IL" sz="2000" b="1" kern="1200" dirty="0">
                          <a:solidFill>
                            <a:srgbClr val="990033"/>
                          </a:solidFill>
                          <a:effectLst/>
                          <a:latin typeface="+mn-lt"/>
                          <a:ea typeface="+mn-ea"/>
                          <a:cs typeface="+mn-cs"/>
                        </a:rPr>
                        <a:t>-נט </a:t>
                      </a:r>
                      <a:r>
                        <a:rPr lang="he-IL" sz="2000" b="1" kern="1200" dirty="0" smtClean="0">
                          <a:solidFill>
                            <a:srgbClr val="990033"/>
                          </a:solidFill>
                          <a:effectLst/>
                          <a:latin typeface="+mn-lt"/>
                          <a:ea typeface="+mn-ea"/>
                          <a:cs typeface="+mn-cs"/>
                        </a:rPr>
                        <a:t>המחודש</a:t>
                      </a:r>
                      <a:endParaRPr lang="en-US" sz="2000" b="1" kern="1200" dirty="0">
                        <a:solidFill>
                          <a:srgbClr val="990033"/>
                        </a:solidFill>
                        <a:effectLst/>
                        <a:latin typeface="+mn-lt"/>
                        <a:ea typeface="+mn-ea"/>
                        <a:cs typeface="+mn-cs"/>
                      </a:endParaRPr>
                    </a:p>
                    <a:p>
                      <a:pPr algn="r" rtl="1">
                        <a:lnSpc>
                          <a:spcPct val="100000"/>
                        </a:lnSpc>
                        <a:spcBef>
                          <a:spcPts val="0"/>
                        </a:spcBef>
                        <a:spcAft>
                          <a:spcPts val="0"/>
                        </a:spcAft>
                      </a:pPr>
                      <a:r>
                        <a:rPr lang="he-IL" sz="2000" b="1" dirty="0">
                          <a:effectLst/>
                        </a:rPr>
                        <a:t>ד"ר אילנה הופפלד</a:t>
                      </a:r>
                      <a:r>
                        <a:rPr lang="he-IL" sz="2000" dirty="0">
                          <a:effectLst/>
                        </a:rPr>
                        <a:t>, ראש מרכז המורים הארצי </a:t>
                      </a:r>
                      <a:r>
                        <a:rPr lang="he-IL" sz="2000" dirty="0" err="1">
                          <a:effectLst/>
                        </a:rPr>
                        <a:t>מו"ט</a:t>
                      </a:r>
                      <a:r>
                        <a:rPr lang="he-IL" sz="2000" dirty="0">
                          <a:effectLst/>
                        </a:rPr>
                        <a:t> חט"ב</a:t>
                      </a:r>
                      <a:endParaRPr lang="en-US" sz="2000" dirty="0">
                        <a:effectLst/>
                        <a:latin typeface="Calibri"/>
                        <a:ea typeface="Calibri"/>
                        <a:cs typeface="Arial"/>
                      </a:endParaRPr>
                    </a:p>
                  </a:txBody>
                  <a:tcPr marL="68580" marR="68580" marT="0" marB="0"/>
                </a:tc>
              </a:tr>
              <a:tr h="774368">
                <a:tc>
                  <a:txBody>
                    <a:bodyPr/>
                    <a:lstStyle/>
                    <a:p>
                      <a:pPr algn="r" rtl="1">
                        <a:lnSpc>
                          <a:spcPct val="120000"/>
                        </a:lnSpc>
                        <a:spcBef>
                          <a:spcPts val="400"/>
                        </a:spcBef>
                        <a:spcAft>
                          <a:spcPts val="400"/>
                        </a:spcAft>
                      </a:pPr>
                      <a:r>
                        <a:rPr lang="he-IL" sz="2000" dirty="0">
                          <a:effectLst/>
                        </a:rPr>
                        <a:t>10:00 – 11:00</a:t>
                      </a:r>
                      <a:endParaRPr lang="en-US" sz="2000" dirty="0">
                        <a:effectLst/>
                        <a:latin typeface="Calibri"/>
                        <a:ea typeface="Calibri"/>
                        <a:cs typeface="Arial"/>
                      </a:endParaRPr>
                    </a:p>
                  </a:txBody>
                  <a:tcPr marL="68580" marR="68580" marT="0" marB="0"/>
                </a:tc>
                <a:tc>
                  <a:txBody>
                    <a:bodyPr/>
                    <a:lstStyle/>
                    <a:p>
                      <a:pPr marL="0" algn="r" defTabSz="914400" rtl="1" eaLnBrk="1" latinLnBrk="0" hangingPunct="1">
                        <a:lnSpc>
                          <a:spcPct val="100000"/>
                        </a:lnSpc>
                        <a:spcBef>
                          <a:spcPts val="0"/>
                        </a:spcBef>
                        <a:spcAft>
                          <a:spcPts val="0"/>
                        </a:spcAft>
                      </a:pPr>
                      <a:r>
                        <a:rPr lang="he-IL" sz="2000" b="1" kern="1200" dirty="0">
                          <a:solidFill>
                            <a:srgbClr val="990033"/>
                          </a:solidFill>
                          <a:effectLst/>
                          <a:latin typeface="+mn-lt"/>
                          <a:ea typeface="+mn-ea"/>
                          <a:cs typeface="+mn-cs"/>
                        </a:rPr>
                        <a:t>מחזית המחקר להוראה חווייתית בחטיבת הביניים</a:t>
                      </a:r>
                      <a:endParaRPr lang="en-US" sz="2000" b="1" kern="1200" dirty="0">
                        <a:solidFill>
                          <a:srgbClr val="990033"/>
                        </a:solidFill>
                        <a:effectLst/>
                        <a:latin typeface="+mn-lt"/>
                        <a:ea typeface="+mn-ea"/>
                        <a:cs typeface="+mn-cs"/>
                      </a:endParaRPr>
                    </a:p>
                    <a:p>
                      <a:pPr algn="r" rtl="1">
                        <a:lnSpc>
                          <a:spcPct val="100000"/>
                        </a:lnSpc>
                        <a:spcBef>
                          <a:spcPts val="0"/>
                        </a:spcBef>
                        <a:spcAft>
                          <a:spcPts val="0"/>
                        </a:spcAft>
                      </a:pPr>
                      <a:r>
                        <a:rPr lang="he-IL" sz="2000" b="1" dirty="0">
                          <a:effectLst/>
                        </a:rPr>
                        <a:t>פרופ' רון </a:t>
                      </a:r>
                      <a:r>
                        <a:rPr lang="he-IL" sz="2000" b="1" dirty="0" err="1">
                          <a:effectLst/>
                        </a:rPr>
                        <a:t>בלונדר</a:t>
                      </a:r>
                      <a:r>
                        <a:rPr lang="he-IL" sz="2000" dirty="0">
                          <a:effectLst/>
                        </a:rPr>
                        <a:t>, המחלקה להוראת המדעים, מכון ויצמן למדע</a:t>
                      </a:r>
                      <a:endParaRPr lang="en-US" sz="2000" dirty="0">
                        <a:effectLst/>
                        <a:latin typeface="Calibri"/>
                        <a:ea typeface="Calibri"/>
                        <a:cs typeface="Arial"/>
                      </a:endParaRPr>
                    </a:p>
                  </a:txBody>
                  <a:tcPr marL="68580" marR="68580" marT="0" marB="0"/>
                </a:tc>
              </a:tr>
              <a:tr h="774368">
                <a:tc>
                  <a:txBody>
                    <a:bodyPr/>
                    <a:lstStyle/>
                    <a:p>
                      <a:pPr algn="r" rtl="1">
                        <a:lnSpc>
                          <a:spcPct val="120000"/>
                        </a:lnSpc>
                        <a:spcBef>
                          <a:spcPts val="400"/>
                        </a:spcBef>
                        <a:spcAft>
                          <a:spcPts val="400"/>
                        </a:spcAft>
                      </a:pPr>
                      <a:r>
                        <a:rPr lang="he-IL" sz="2000" dirty="0">
                          <a:effectLst/>
                        </a:rPr>
                        <a:t>11:00 -  12:00  </a:t>
                      </a:r>
                      <a:endParaRPr lang="en-US" sz="2000" dirty="0">
                        <a:effectLst/>
                        <a:latin typeface="Calibri"/>
                        <a:ea typeface="Calibri"/>
                        <a:cs typeface="Arial"/>
                      </a:endParaRPr>
                    </a:p>
                  </a:txBody>
                  <a:tcPr marL="68580" marR="68580" marT="0" marB="0"/>
                </a:tc>
                <a:tc>
                  <a:txBody>
                    <a:bodyPr/>
                    <a:lstStyle/>
                    <a:p>
                      <a:pPr marL="0" algn="r" defTabSz="914400" rtl="1" eaLnBrk="1" latinLnBrk="0" hangingPunct="1">
                        <a:lnSpc>
                          <a:spcPct val="100000"/>
                        </a:lnSpc>
                        <a:spcBef>
                          <a:spcPts val="0"/>
                        </a:spcBef>
                        <a:spcAft>
                          <a:spcPts val="0"/>
                        </a:spcAft>
                      </a:pPr>
                      <a:r>
                        <a:rPr lang="he-IL" sz="2000" b="1" kern="1200" dirty="0">
                          <a:solidFill>
                            <a:srgbClr val="990033"/>
                          </a:solidFill>
                          <a:effectLst/>
                          <a:latin typeface="+mn-lt"/>
                          <a:ea typeface="+mn-ea"/>
                          <a:cs typeface="+mn-cs"/>
                        </a:rPr>
                        <a:t>קידום למידה באמצעות פריטים ממוחשבים</a:t>
                      </a:r>
                      <a:endParaRPr lang="en-US" sz="2000" b="1" kern="1200" dirty="0">
                        <a:solidFill>
                          <a:srgbClr val="990033"/>
                        </a:solidFill>
                        <a:effectLst/>
                        <a:latin typeface="+mn-lt"/>
                        <a:ea typeface="+mn-ea"/>
                        <a:cs typeface="+mn-cs"/>
                      </a:endParaRPr>
                    </a:p>
                    <a:p>
                      <a:pPr algn="r" rtl="1">
                        <a:lnSpc>
                          <a:spcPct val="100000"/>
                        </a:lnSpc>
                        <a:spcBef>
                          <a:spcPts val="0"/>
                        </a:spcBef>
                        <a:spcAft>
                          <a:spcPts val="0"/>
                        </a:spcAft>
                      </a:pPr>
                      <a:r>
                        <a:rPr lang="he-IL" sz="2000" b="1" dirty="0">
                          <a:effectLst/>
                        </a:rPr>
                        <a:t>דר' הדס גלברט </a:t>
                      </a:r>
                      <a:r>
                        <a:rPr lang="he-IL" sz="2000" dirty="0">
                          <a:effectLst/>
                        </a:rPr>
                        <a:t>, </a:t>
                      </a:r>
                      <a:r>
                        <a:rPr lang="he-IL" sz="2000" dirty="0" err="1">
                          <a:effectLst/>
                        </a:rPr>
                        <a:t>ראמ"ה</a:t>
                      </a:r>
                      <a:r>
                        <a:rPr lang="he-IL" sz="2000" dirty="0">
                          <a:effectLst/>
                        </a:rPr>
                        <a:t>, מנהלת גף מבחנים בין לאומיים</a:t>
                      </a:r>
                      <a:endParaRPr lang="en-US" sz="2000" dirty="0">
                        <a:effectLst/>
                        <a:latin typeface="Calibri"/>
                        <a:ea typeface="Calibri"/>
                        <a:cs typeface="Arial"/>
                      </a:endParaRPr>
                    </a:p>
                  </a:txBody>
                  <a:tcPr marL="68580" marR="68580" marT="0" marB="0"/>
                </a:tc>
              </a:tr>
              <a:tr h="382752">
                <a:tc>
                  <a:txBody>
                    <a:bodyPr/>
                    <a:lstStyle/>
                    <a:p>
                      <a:pPr algn="r" rtl="1">
                        <a:lnSpc>
                          <a:spcPct val="120000"/>
                        </a:lnSpc>
                        <a:spcBef>
                          <a:spcPts val="400"/>
                        </a:spcBef>
                        <a:spcAft>
                          <a:spcPts val="400"/>
                        </a:spcAft>
                      </a:pPr>
                      <a:r>
                        <a:rPr lang="he-IL" sz="2000" dirty="0" smtClean="0">
                          <a:effectLst/>
                        </a:rPr>
                        <a:t>12:00 </a:t>
                      </a:r>
                      <a:r>
                        <a:rPr lang="he-IL" sz="2000" dirty="0">
                          <a:effectLst/>
                        </a:rPr>
                        <a:t>– </a:t>
                      </a:r>
                      <a:r>
                        <a:rPr lang="he-IL" sz="2000" dirty="0" smtClean="0">
                          <a:effectLst/>
                        </a:rPr>
                        <a:t>12:30</a:t>
                      </a:r>
                      <a:endParaRPr lang="en-US" sz="2000" dirty="0">
                        <a:effectLst/>
                        <a:latin typeface="Calibri"/>
                        <a:ea typeface="Calibri"/>
                        <a:cs typeface="Arial"/>
                      </a:endParaRPr>
                    </a:p>
                  </a:txBody>
                  <a:tcPr marL="68580" marR="68580" marT="0" marB="0"/>
                </a:tc>
                <a:tc>
                  <a:txBody>
                    <a:bodyPr/>
                    <a:lstStyle/>
                    <a:p>
                      <a:pPr algn="r" rtl="1">
                        <a:lnSpc>
                          <a:spcPct val="100000"/>
                        </a:lnSpc>
                        <a:spcBef>
                          <a:spcPts val="0"/>
                        </a:spcBef>
                        <a:spcAft>
                          <a:spcPts val="0"/>
                        </a:spcAft>
                      </a:pPr>
                      <a:r>
                        <a:rPr lang="he-IL" sz="2000" dirty="0">
                          <a:effectLst/>
                        </a:rPr>
                        <a:t> </a:t>
                      </a:r>
                      <a:r>
                        <a:rPr lang="he-IL" sz="2000" b="1" kern="1200" dirty="0">
                          <a:solidFill>
                            <a:schemeClr val="lt1"/>
                          </a:solidFill>
                          <a:effectLst/>
                          <a:latin typeface="+mn-lt"/>
                          <a:ea typeface="+mn-ea"/>
                          <a:cs typeface="+mn-cs"/>
                        </a:rPr>
                        <a:t>הפסקה וכיבוד קל</a:t>
                      </a:r>
                      <a:endParaRPr lang="en-US" sz="2000" b="1" kern="1200" dirty="0">
                        <a:solidFill>
                          <a:schemeClr val="lt1"/>
                        </a:solidFill>
                        <a:effectLst/>
                        <a:latin typeface="+mn-lt"/>
                        <a:ea typeface="+mn-ea"/>
                        <a:cs typeface="+mn-cs"/>
                      </a:endParaRPr>
                    </a:p>
                  </a:txBody>
                  <a:tcPr marL="68580" marR="68580" marT="0" marB="0">
                    <a:solidFill>
                      <a:schemeClr val="accent1"/>
                    </a:solidFill>
                  </a:tcPr>
                </a:tc>
              </a:tr>
              <a:tr h="1113373">
                <a:tc>
                  <a:txBody>
                    <a:bodyPr/>
                    <a:lstStyle/>
                    <a:p>
                      <a:pPr algn="r" rtl="1">
                        <a:lnSpc>
                          <a:spcPct val="120000"/>
                        </a:lnSpc>
                        <a:spcBef>
                          <a:spcPts val="400"/>
                        </a:spcBef>
                        <a:spcAft>
                          <a:spcPts val="400"/>
                        </a:spcAft>
                      </a:pPr>
                      <a:r>
                        <a:rPr lang="he-IL" sz="2000" dirty="0" smtClean="0">
                          <a:effectLst/>
                        </a:rPr>
                        <a:t>12:30 </a:t>
                      </a:r>
                      <a:r>
                        <a:rPr lang="he-IL" sz="2000" dirty="0">
                          <a:effectLst/>
                        </a:rPr>
                        <a:t>– </a:t>
                      </a:r>
                      <a:r>
                        <a:rPr lang="he-IL" sz="2000" dirty="0" smtClean="0">
                          <a:effectLst/>
                        </a:rPr>
                        <a:t>13:30</a:t>
                      </a:r>
                      <a:endParaRPr lang="en-US" sz="2000" dirty="0">
                        <a:effectLst/>
                        <a:latin typeface="Calibri"/>
                        <a:ea typeface="Calibri"/>
                        <a:cs typeface="Arial"/>
                      </a:endParaRPr>
                    </a:p>
                  </a:txBody>
                  <a:tcPr marL="68580" marR="68580" marT="0" marB="0"/>
                </a:tc>
                <a:tc>
                  <a:txBody>
                    <a:bodyPr/>
                    <a:lstStyle/>
                    <a:p>
                      <a:pPr algn="r" rtl="1">
                        <a:lnSpc>
                          <a:spcPct val="100000"/>
                        </a:lnSpc>
                        <a:spcBef>
                          <a:spcPts val="0"/>
                        </a:spcBef>
                        <a:spcAft>
                          <a:spcPts val="0"/>
                        </a:spcAft>
                      </a:pPr>
                      <a:r>
                        <a:rPr lang="he-IL" sz="2000" b="1" kern="1200" dirty="0">
                          <a:solidFill>
                            <a:srgbClr val="990033"/>
                          </a:solidFill>
                          <a:effectLst/>
                          <a:latin typeface="+mn-lt"/>
                          <a:ea typeface="+mn-ea"/>
                          <a:cs typeface="+mn-cs"/>
                        </a:rPr>
                        <a:t>סוגיות אוטנטיות כבסיס לפיתוח אוריינות מדעית וטכנולוגית של תלמידים, בסביבה דיגיטלית </a:t>
                      </a:r>
                      <a:r>
                        <a:rPr lang="he-IL" sz="2000" dirty="0">
                          <a:effectLst/>
                        </a:rPr>
                        <a:t>(עבודה </a:t>
                      </a:r>
                      <a:r>
                        <a:rPr lang="he-IL" sz="2000" dirty="0" smtClean="0">
                          <a:effectLst/>
                        </a:rPr>
                        <a:t>בקבוצות)</a:t>
                      </a:r>
                      <a:endParaRPr lang="en-US" sz="2000" dirty="0">
                        <a:effectLst/>
                      </a:endParaRPr>
                    </a:p>
                    <a:p>
                      <a:pPr algn="r" rtl="1">
                        <a:lnSpc>
                          <a:spcPct val="100000"/>
                        </a:lnSpc>
                        <a:spcBef>
                          <a:spcPts val="0"/>
                        </a:spcBef>
                        <a:spcAft>
                          <a:spcPts val="0"/>
                        </a:spcAft>
                      </a:pPr>
                      <a:r>
                        <a:rPr lang="he-IL" sz="2000" b="1" dirty="0" smtClean="0">
                          <a:effectLst/>
                        </a:rPr>
                        <a:t>אמיל </a:t>
                      </a:r>
                      <a:r>
                        <a:rPr lang="he-IL" sz="2000" b="1" dirty="0" err="1" smtClean="0">
                          <a:effectLst/>
                        </a:rPr>
                        <a:t>אידין</a:t>
                      </a:r>
                      <a:r>
                        <a:rPr lang="he-IL" sz="2000" b="1" dirty="0" smtClean="0">
                          <a:effectLst/>
                        </a:rPr>
                        <a:t> וצוות </a:t>
                      </a:r>
                      <a:r>
                        <a:rPr lang="he-IL" sz="2000" b="1" dirty="0">
                          <a:effectLst/>
                        </a:rPr>
                        <a:t>המרכז הארצי </a:t>
                      </a:r>
                      <a:endParaRPr lang="he-IL" sz="2000" b="1" dirty="0" smtClean="0">
                        <a:effectLst/>
                      </a:endParaRPr>
                    </a:p>
                  </a:txBody>
                  <a:tcPr marL="68580" marR="68580" marT="0" marB="0"/>
                </a:tc>
              </a:tr>
              <a:tr h="887016">
                <a:tc>
                  <a:txBody>
                    <a:bodyPr/>
                    <a:lstStyle/>
                    <a:p>
                      <a:pPr marL="0" marR="0" indent="0" algn="r" defTabSz="914400" rtl="1" eaLnBrk="1" fontAlgn="auto" latinLnBrk="0" hangingPunct="1">
                        <a:lnSpc>
                          <a:spcPct val="120000"/>
                        </a:lnSpc>
                        <a:spcBef>
                          <a:spcPts val="400"/>
                        </a:spcBef>
                        <a:spcAft>
                          <a:spcPts val="400"/>
                        </a:spcAft>
                        <a:buClrTx/>
                        <a:buSzTx/>
                        <a:buFontTx/>
                        <a:buNone/>
                        <a:tabLst/>
                        <a:defRPr/>
                      </a:pPr>
                      <a:r>
                        <a:rPr lang="he-IL" sz="2000" dirty="0" smtClean="0">
                          <a:effectLst/>
                        </a:rPr>
                        <a:t>13:30 – 14:30</a:t>
                      </a:r>
                      <a:endParaRPr lang="en-US" sz="2000" dirty="0" smtClean="0">
                        <a:effectLst/>
                        <a:latin typeface="+mn-lt"/>
                        <a:ea typeface="Calibri"/>
                        <a:cs typeface="Arial"/>
                      </a:endParaRPr>
                    </a:p>
                    <a:p>
                      <a:pPr algn="r" rtl="1">
                        <a:lnSpc>
                          <a:spcPct val="120000"/>
                        </a:lnSpc>
                        <a:spcBef>
                          <a:spcPts val="400"/>
                        </a:spcBef>
                        <a:spcAft>
                          <a:spcPts val="400"/>
                        </a:spcAft>
                      </a:pPr>
                      <a:endParaRPr lang="en-US" sz="2000" dirty="0">
                        <a:effectLst/>
                        <a:latin typeface="Calibri"/>
                        <a:ea typeface="Calibri"/>
                        <a:cs typeface="Arial"/>
                      </a:endParaRPr>
                    </a:p>
                  </a:txBody>
                  <a:tcPr marL="68580" marR="68580" marT="0" marB="0"/>
                </a:tc>
                <a:tc>
                  <a:txBody>
                    <a:bodyPr/>
                    <a:lstStyle/>
                    <a:p>
                      <a:pPr marL="0" algn="r" defTabSz="914400" rtl="1" eaLnBrk="1" latinLnBrk="0" hangingPunct="1">
                        <a:lnSpc>
                          <a:spcPct val="100000"/>
                        </a:lnSpc>
                        <a:spcBef>
                          <a:spcPts val="0"/>
                        </a:spcBef>
                        <a:spcAft>
                          <a:spcPts val="0"/>
                        </a:spcAft>
                      </a:pPr>
                      <a:r>
                        <a:rPr lang="he-IL" sz="2000" b="1" kern="1200" dirty="0" smtClean="0">
                          <a:solidFill>
                            <a:srgbClr val="990033"/>
                          </a:solidFill>
                          <a:effectLst/>
                          <a:latin typeface="+mn-lt"/>
                          <a:ea typeface="+mn-ea"/>
                          <a:cs typeface="+mn-cs"/>
                        </a:rPr>
                        <a:t>עקרונות הוראה בעזרת סימולציה</a:t>
                      </a:r>
                    </a:p>
                    <a:p>
                      <a:pPr algn="r" rtl="1">
                        <a:lnSpc>
                          <a:spcPct val="100000"/>
                        </a:lnSpc>
                        <a:spcBef>
                          <a:spcPts val="0"/>
                        </a:spcBef>
                        <a:spcAft>
                          <a:spcPts val="0"/>
                        </a:spcAft>
                      </a:pPr>
                      <a:r>
                        <a:rPr lang="he-IL" sz="2000" b="1" dirty="0" smtClean="0">
                          <a:effectLst/>
                          <a:latin typeface="+mn-lt"/>
                          <a:ea typeface="Calibri"/>
                          <a:cs typeface="+mn-cs"/>
                        </a:rPr>
                        <a:t>ד"ר</a:t>
                      </a:r>
                      <a:r>
                        <a:rPr lang="he-IL" sz="2000" b="1" baseline="0" dirty="0" smtClean="0">
                          <a:effectLst/>
                          <a:latin typeface="+mn-lt"/>
                          <a:ea typeface="Calibri"/>
                          <a:cs typeface="+mn-cs"/>
                        </a:rPr>
                        <a:t> רחל מינץ וד"ר אורלי </a:t>
                      </a:r>
                      <a:r>
                        <a:rPr lang="he-IL" sz="2000" b="1" baseline="0" dirty="0" err="1" smtClean="0">
                          <a:effectLst/>
                          <a:latin typeface="+mn-lt"/>
                          <a:ea typeface="Calibri"/>
                          <a:cs typeface="+mn-cs"/>
                        </a:rPr>
                        <a:t>שטטינר</a:t>
                      </a:r>
                      <a:r>
                        <a:rPr lang="he-IL" sz="2000" b="0" baseline="0" dirty="0" smtClean="0">
                          <a:effectLst/>
                          <a:latin typeface="+mn-lt"/>
                          <a:ea typeface="Calibri"/>
                          <a:cs typeface="+mn-cs"/>
                        </a:rPr>
                        <a:t>, מט"ח</a:t>
                      </a:r>
                      <a:endParaRPr lang="en-US" sz="2000" b="0" dirty="0" smtClean="0">
                        <a:effectLst/>
                        <a:latin typeface="+mn-lt"/>
                        <a:ea typeface="Calibri"/>
                        <a:cs typeface="Arial"/>
                      </a:endParaRPr>
                    </a:p>
                  </a:txBody>
                  <a:tcPr marL="68580" marR="68580" marT="0" marB="0"/>
                </a:tc>
              </a:tr>
              <a:tr h="1022019">
                <a:tc>
                  <a:txBody>
                    <a:bodyPr/>
                    <a:lstStyle/>
                    <a:p>
                      <a:pPr algn="r" rtl="1">
                        <a:lnSpc>
                          <a:spcPct val="120000"/>
                        </a:lnSpc>
                        <a:spcBef>
                          <a:spcPts val="400"/>
                        </a:spcBef>
                        <a:spcAft>
                          <a:spcPts val="400"/>
                        </a:spcAft>
                      </a:pPr>
                      <a:r>
                        <a:rPr lang="he-IL" sz="2000" dirty="0">
                          <a:effectLst/>
                        </a:rPr>
                        <a:t>14:30 – 15:00</a:t>
                      </a:r>
                      <a:endParaRPr lang="en-US" sz="2000" dirty="0">
                        <a:effectLst/>
                        <a:latin typeface="Calibri"/>
                        <a:ea typeface="Calibri"/>
                        <a:cs typeface="Arial"/>
                      </a:endParaRPr>
                    </a:p>
                  </a:txBody>
                  <a:tcPr marL="68580" marR="68580" marT="0" marB="0"/>
                </a:tc>
                <a:tc>
                  <a:txBody>
                    <a:bodyPr/>
                    <a:lstStyle/>
                    <a:p>
                      <a:pPr marL="0" algn="r" defTabSz="914400" rtl="1" eaLnBrk="1" latinLnBrk="0" hangingPunct="1">
                        <a:lnSpc>
                          <a:spcPct val="100000"/>
                        </a:lnSpc>
                        <a:spcBef>
                          <a:spcPts val="0"/>
                        </a:spcBef>
                        <a:spcAft>
                          <a:spcPts val="0"/>
                        </a:spcAft>
                      </a:pPr>
                      <a:r>
                        <a:rPr lang="he-IL" sz="2000" b="1" kern="1200" dirty="0">
                          <a:solidFill>
                            <a:srgbClr val="990033"/>
                          </a:solidFill>
                          <a:effectLst/>
                          <a:latin typeface="+mn-lt"/>
                          <a:ea typeface="+mn-ea"/>
                          <a:cs typeface="+mn-cs"/>
                        </a:rPr>
                        <a:t>סיכום יום </a:t>
                      </a:r>
                      <a:r>
                        <a:rPr lang="he-IL" sz="2000" b="1" kern="1200" dirty="0" smtClean="0">
                          <a:solidFill>
                            <a:srgbClr val="990033"/>
                          </a:solidFill>
                          <a:effectLst/>
                          <a:latin typeface="+mn-lt"/>
                          <a:ea typeface="+mn-ea"/>
                          <a:cs typeface="+mn-cs"/>
                        </a:rPr>
                        <a:t>העיון</a:t>
                      </a:r>
                      <a:endParaRPr lang="en-US" sz="2000" b="1" kern="1200" dirty="0">
                        <a:solidFill>
                          <a:srgbClr val="990033"/>
                        </a:solidFill>
                        <a:effectLst/>
                        <a:latin typeface="+mn-lt"/>
                        <a:ea typeface="+mn-ea"/>
                        <a:cs typeface="+mn-cs"/>
                      </a:endParaRPr>
                    </a:p>
                    <a:p>
                      <a:pPr algn="r" rtl="1">
                        <a:lnSpc>
                          <a:spcPct val="100000"/>
                        </a:lnSpc>
                        <a:spcBef>
                          <a:spcPts val="0"/>
                        </a:spcBef>
                        <a:spcAft>
                          <a:spcPts val="0"/>
                        </a:spcAft>
                      </a:pPr>
                      <a:r>
                        <a:rPr lang="he-IL" sz="2000" b="1" dirty="0">
                          <a:effectLst/>
                        </a:rPr>
                        <a:t>צוות המרכז הארצי </a:t>
                      </a:r>
                      <a:endParaRPr lang="en-US" sz="2000" b="1" dirty="0">
                        <a:effectLst/>
                      </a:endParaRPr>
                    </a:p>
                    <a:p>
                      <a:pPr algn="r" rtl="1">
                        <a:lnSpc>
                          <a:spcPct val="100000"/>
                        </a:lnSpc>
                        <a:spcBef>
                          <a:spcPts val="0"/>
                        </a:spcBef>
                        <a:spcAft>
                          <a:spcPts val="0"/>
                        </a:spcAft>
                      </a:pPr>
                      <a:r>
                        <a:rPr lang="he-IL" sz="2000" dirty="0">
                          <a:effectLst/>
                        </a:rPr>
                        <a:t> </a:t>
                      </a:r>
                      <a:endParaRPr lang="en-US" sz="20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69710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52400" y="548680"/>
            <a:ext cx="7620000" cy="2098052"/>
          </a:xfrm>
        </p:spPr>
        <p:txBody>
          <a:bodyPr>
            <a:noAutofit/>
          </a:bodyPr>
          <a:lstStyle/>
          <a:p>
            <a:pPr marL="114300" marR="0" lvl="0" indent="0" algn="ctr" defTabSz="914400" rtl="1" eaLnBrk="1" fontAlgn="auto" latinLnBrk="0" hangingPunct="1">
              <a:lnSpc>
                <a:spcPct val="100000"/>
              </a:lnSpc>
              <a:spcBef>
                <a:spcPct val="20000"/>
              </a:spcBef>
              <a:spcAft>
                <a:spcPts val="0"/>
              </a:spcAft>
              <a:buClr>
                <a:schemeClr val="accent1"/>
              </a:buClr>
              <a:buSzTx/>
              <a:buNone/>
              <a:tabLst/>
              <a:defRPr/>
            </a:pPr>
            <a:r>
              <a:rPr lang="he-IL" sz="2400" b="1" kern="1200" dirty="0" smtClean="0">
                <a:solidFill>
                  <a:schemeClr val="tx1"/>
                </a:solidFill>
                <a:effectLst/>
              </a:rPr>
              <a:t>דרגו</a:t>
            </a:r>
            <a:r>
              <a:rPr lang="he-IL" sz="2400" kern="1200" dirty="0" smtClean="0">
                <a:solidFill>
                  <a:schemeClr val="tx1"/>
                </a:solidFill>
                <a:effectLst/>
              </a:rPr>
              <a:t> עד כמה היתרון או הסיכון משמעותיים עבורכם ומה הסיכוי שלהם להתממש:</a:t>
            </a:r>
          </a:p>
          <a:p>
            <a:pPr marL="114300" marR="0" lvl="0" indent="0" algn="ctr" defTabSz="914400" rtl="1" eaLnBrk="1" fontAlgn="auto" latinLnBrk="0" hangingPunct="1">
              <a:lnSpc>
                <a:spcPct val="100000"/>
              </a:lnSpc>
              <a:spcBef>
                <a:spcPct val="20000"/>
              </a:spcBef>
              <a:spcAft>
                <a:spcPts val="0"/>
              </a:spcAft>
              <a:buClr>
                <a:schemeClr val="accent1"/>
              </a:buClr>
              <a:buSzTx/>
              <a:buNone/>
              <a:tabLst/>
              <a:defRPr/>
            </a:pPr>
            <a:endParaRPr lang="he-IL" sz="2400" kern="1200" dirty="0" smtClean="0">
              <a:solidFill>
                <a:schemeClr val="tx1"/>
              </a:solidFill>
              <a:effectLst/>
            </a:endParaRPr>
          </a:p>
          <a:p>
            <a:pPr marL="342900" marR="0" lvl="0" indent="-228600" algn="ctr" defTabSz="914400" rtl="1" eaLnBrk="1" fontAlgn="auto" latinLnBrk="0" hangingPunct="1">
              <a:lnSpc>
                <a:spcPct val="100000"/>
              </a:lnSpc>
              <a:spcBef>
                <a:spcPct val="20000"/>
              </a:spcBef>
              <a:spcAft>
                <a:spcPts val="0"/>
              </a:spcAft>
              <a:buClr>
                <a:schemeClr val="accent1"/>
              </a:buClr>
              <a:buSzTx/>
              <a:tabLst/>
              <a:defRPr/>
            </a:pPr>
            <a:r>
              <a:rPr lang="he-IL" sz="2400" kern="1200" dirty="0" smtClean="0">
                <a:solidFill>
                  <a:schemeClr val="tx1"/>
                </a:solidFill>
                <a:effectLst/>
              </a:rPr>
              <a:t>כתבו</a:t>
            </a:r>
            <a:r>
              <a:rPr lang="he-IL" sz="2400" kern="1200" baseline="0" dirty="0" smtClean="0">
                <a:solidFill>
                  <a:schemeClr val="tx1"/>
                </a:solidFill>
                <a:effectLst/>
              </a:rPr>
              <a:t> שני יתרונות עבור אחרים, שני יתרונות עבורכם ותנו לכל אחד מהם ניקוד מאפס עד שלוש. </a:t>
            </a:r>
          </a:p>
          <a:p>
            <a:pPr marL="342900" marR="0" lvl="0" indent="-228600" algn="ctr" defTabSz="914400" rtl="1" eaLnBrk="1" fontAlgn="auto" latinLnBrk="0" hangingPunct="1">
              <a:lnSpc>
                <a:spcPct val="100000"/>
              </a:lnSpc>
              <a:spcBef>
                <a:spcPct val="20000"/>
              </a:spcBef>
              <a:spcAft>
                <a:spcPts val="0"/>
              </a:spcAft>
              <a:buClr>
                <a:schemeClr val="accent1"/>
              </a:buClr>
              <a:buSzTx/>
              <a:tabLst/>
              <a:defRPr/>
            </a:pPr>
            <a:r>
              <a:rPr lang="he-IL" sz="2400" kern="1200" dirty="0" smtClean="0">
                <a:solidFill>
                  <a:schemeClr val="tx1"/>
                </a:solidFill>
                <a:effectLst/>
              </a:rPr>
              <a:t>כתבו</a:t>
            </a:r>
            <a:r>
              <a:rPr lang="he-IL" sz="2400" kern="1200" baseline="0" dirty="0" smtClean="0">
                <a:solidFill>
                  <a:schemeClr val="tx1"/>
                </a:solidFill>
                <a:effectLst/>
              </a:rPr>
              <a:t>  שני סיכונים עבור אחרים, שני סיכונים עבורכם ותנו לכל אחד מהם ניקוד ממינוס 3 עד אפס.</a:t>
            </a:r>
          </a:p>
          <a:p>
            <a:pPr marL="342900" marR="0" lvl="0" indent="-228600" algn="ctr" defTabSz="914400" rtl="1" eaLnBrk="1" fontAlgn="auto" latinLnBrk="0" hangingPunct="1">
              <a:lnSpc>
                <a:spcPct val="100000"/>
              </a:lnSpc>
              <a:spcBef>
                <a:spcPct val="20000"/>
              </a:spcBef>
              <a:spcAft>
                <a:spcPts val="0"/>
              </a:spcAft>
              <a:buClr>
                <a:schemeClr val="accent1"/>
              </a:buClr>
              <a:buSzTx/>
              <a:tabLst/>
              <a:defRPr/>
            </a:pPr>
            <a:r>
              <a:rPr lang="he-IL" sz="2400" kern="1200" baseline="0" dirty="0" smtClean="0">
                <a:solidFill>
                  <a:schemeClr val="tx1"/>
                </a:solidFill>
                <a:effectLst/>
              </a:rPr>
              <a:t>סכמו את הניקוד עבור אחרים ועבורכם.</a:t>
            </a:r>
            <a:endParaRPr lang="he-IL" sz="2400" dirty="0" smtClean="0">
              <a:effectLst/>
            </a:endParaRPr>
          </a:p>
          <a:p>
            <a:pPr marL="114300" lvl="0" indent="0" algn="ctr" rtl="1" eaLnBrk="1" latinLnBrk="0" hangingPunct="1">
              <a:buNone/>
            </a:pPr>
            <a:endParaRPr lang="he-IL" sz="2400" dirty="0" smtClean="0">
              <a:effectLst/>
            </a:endParaRPr>
          </a:p>
          <a:p>
            <a:pPr marL="114300" indent="0">
              <a:buNone/>
            </a:pPr>
            <a:endParaRPr lang="he-IL" sz="2400" dirty="0"/>
          </a:p>
        </p:txBody>
      </p:sp>
      <p:sp>
        <p:nvSpPr>
          <p:cNvPr id="5" name="Rectangle 4"/>
          <p:cNvSpPr/>
          <p:nvPr/>
        </p:nvSpPr>
        <p:spPr>
          <a:xfrm>
            <a:off x="-180528" y="1340768"/>
            <a:ext cx="8550250"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Rounded Rectangle 47"/>
          <p:cNvSpPr/>
          <p:nvPr/>
        </p:nvSpPr>
        <p:spPr>
          <a:xfrm>
            <a:off x="35496" y="5301208"/>
            <a:ext cx="2664296" cy="504056"/>
          </a:xfrm>
          <a:prstGeom prst="roundRect">
            <a:avLst>
              <a:gd name="adj" fmla="val 5283"/>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8EC0"/>
              </a:solidFill>
            </a:endParaRPr>
          </a:p>
        </p:txBody>
      </p:sp>
      <p:sp>
        <p:nvSpPr>
          <p:cNvPr id="45" name="Rounded Rectangle 44"/>
          <p:cNvSpPr/>
          <p:nvPr/>
        </p:nvSpPr>
        <p:spPr>
          <a:xfrm>
            <a:off x="35496" y="5661248"/>
            <a:ext cx="2664296" cy="792088"/>
          </a:xfrm>
          <a:prstGeom prst="roundRect">
            <a:avLst>
              <a:gd name="adj" fmla="val 52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9"/>
          <p:cNvGrpSpPr/>
          <p:nvPr/>
        </p:nvGrpSpPr>
        <p:grpSpPr>
          <a:xfrm>
            <a:off x="7813154" y="0"/>
            <a:ext cx="1296144" cy="641606"/>
            <a:chOff x="7813154" y="0"/>
            <a:chExt cx="1296144" cy="641606"/>
          </a:xfrm>
        </p:grpSpPr>
        <p:sp>
          <p:nvSpPr>
            <p:cNvPr id="11" name="TextBox 10"/>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SS2</a:t>
              </a:r>
              <a:endParaRPr lang="en-GB" sz="1600" dirty="0">
                <a:latin typeface="Century Gothic" pitchFamily="34" charset="0"/>
              </a:endParaRPr>
            </a:p>
          </p:txBody>
        </p:sp>
        <p:pic>
          <p:nvPicPr>
            <p:cNvPr id="14" name="Picture 13"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15" name="Rounded Rectangle 14"/>
          <p:cNvSpPr/>
          <p:nvPr/>
        </p:nvSpPr>
        <p:spPr>
          <a:xfrm>
            <a:off x="35496" y="1340768"/>
            <a:ext cx="2664296" cy="576064"/>
          </a:xfrm>
          <a:prstGeom prst="roundRect">
            <a:avLst>
              <a:gd name="adj" fmla="val 5283"/>
            </a:avLst>
          </a:prstGeom>
          <a:solidFill>
            <a:srgbClr val="00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7504" y="1398548"/>
            <a:ext cx="2664296" cy="446276"/>
          </a:xfrm>
          <a:prstGeom prst="rect">
            <a:avLst/>
          </a:prstGeom>
          <a:noFill/>
        </p:spPr>
        <p:txBody>
          <a:bodyPr wrap="square" rtlCol="0">
            <a:spAutoFit/>
          </a:bodyPr>
          <a:lstStyle/>
          <a:p>
            <a:pPr algn="ctr"/>
            <a:r>
              <a:rPr lang="he-IL" sz="2300" b="1" dirty="0" smtClean="0">
                <a:solidFill>
                  <a:schemeClr val="bg1"/>
                </a:solidFill>
                <a:latin typeface="Century Gothic" pitchFamily="34" charset="0"/>
              </a:rPr>
              <a:t>יתרונות עבורי </a:t>
            </a:r>
            <a:endParaRPr lang="en-GB" sz="2300" b="1" dirty="0" smtClean="0">
              <a:solidFill>
                <a:schemeClr val="bg1"/>
              </a:solidFill>
              <a:latin typeface="Century Gothic" pitchFamily="34" charset="0"/>
            </a:endParaRPr>
          </a:p>
        </p:txBody>
      </p:sp>
      <p:sp>
        <p:nvSpPr>
          <p:cNvPr id="21" name="Rounded Rectangle 20"/>
          <p:cNvSpPr/>
          <p:nvPr/>
        </p:nvSpPr>
        <p:spPr>
          <a:xfrm>
            <a:off x="35496" y="2008478"/>
            <a:ext cx="2662649" cy="556426"/>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900"/>
              </a:solidFill>
            </a:endParaRPr>
          </a:p>
        </p:txBody>
      </p:sp>
      <p:sp>
        <p:nvSpPr>
          <p:cNvPr id="29" name="Rounded Rectangle 28"/>
          <p:cNvSpPr/>
          <p:nvPr/>
        </p:nvSpPr>
        <p:spPr>
          <a:xfrm>
            <a:off x="35496" y="2656550"/>
            <a:ext cx="2662649" cy="556426"/>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35496" y="4024702"/>
            <a:ext cx="2662649" cy="556426"/>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35496" y="4672774"/>
            <a:ext cx="2662649" cy="556426"/>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35496" y="3356992"/>
            <a:ext cx="2664296" cy="576064"/>
          </a:xfrm>
          <a:prstGeom prst="roundRect">
            <a:avLst>
              <a:gd name="adj" fmla="val 5283"/>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35496" y="3409836"/>
            <a:ext cx="2664296" cy="446276"/>
          </a:xfrm>
          <a:prstGeom prst="rect">
            <a:avLst/>
          </a:prstGeom>
          <a:noFill/>
        </p:spPr>
        <p:txBody>
          <a:bodyPr wrap="square" rtlCol="0">
            <a:spAutoFit/>
          </a:bodyPr>
          <a:lstStyle/>
          <a:p>
            <a:pPr algn="ctr"/>
            <a:r>
              <a:rPr lang="he-IL" sz="2300" b="1" dirty="0" smtClean="0">
                <a:solidFill>
                  <a:schemeClr val="bg1"/>
                </a:solidFill>
                <a:latin typeface="Century Gothic" pitchFamily="34" charset="0"/>
              </a:rPr>
              <a:t>סיכונים</a:t>
            </a:r>
            <a:endParaRPr lang="en-GB" sz="2300" b="1" dirty="0" smtClean="0">
              <a:solidFill>
                <a:schemeClr val="bg1"/>
              </a:solidFill>
              <a:latin typeface="Century Gothic" pitchFamily="34" charset="0"/>
            </a:endParaRPr>
          </a:p>
        </p:txBody>
      </p:sp>
      <p:sp>
        <p:nvSpPr>
          <p:cNvPr id="49" name="TextBox 48"/>
          <p:cNvSpPr txBox="1"/>
          <p:nvPr/>
        </p:nvSpPr>
        <p:spPr>
          <a:xfrm>
            <a:off x="467544" y="5301208"/>
            <a:ext cx="1800200" cy="369332"/>
          </a:xfrm>
          <a:prstGeom prst="rect">
            <a:avLst/>
          </a:prstGeom>
          <a:noFill/>
        </p:spPr>
        <p:txBody>
          <a:bodyPr wrap="square" rtlCol="0">
            <a:spAutoFit/>
          </a:bodyPr>
          <a:lstStyle/>
          <a:p>
            <a:pPr algn="ctr"/>
            <a:r>
              <a:rPr lang="he-IL" b="1" dirty="0" smtClean="0">
                <a:solidFill>
                  <a:srgbClr val="008EC0"/>
                </a:solidFill>
                <a:latin typeface="Century Gothic" pitchFamily="34" charset="0"/>
              </a:rPr>
              <a:t>ניקוד סופי</a:t>
            </a:r>
            <a:endParaRPr lang="en-GB" b="1" dirty="0" smtClean="0">
              <a:solidFill>
                <a:srgbClr val="008EC0"/>
              </a:solidFill>
              <a:latin typeface="Century Gothic" pitchFamily="34" charset="0"/>
            </a:endParaRPr>
          </a:p>
        </p:txBody>
      </p:sp>
      <p:sp>
        <p:nvSpPr>
          <p:cNvPr id="54" name="Rounded Rectangle 53"/>
          <p:cNvSpPr/>
          <p:nvPr/>
        </p:nvSpPr>
        <p:spPr>
          <a:xfrm>
            <a:off x="4211960" y="1340768"/>
            <a:ext cx="2808312" cy="576064"/>
          </a:xfrm>
          <a:prstGeom prst="roundRect">
            <a:avLst>
              <a:gd name="adj" fmla="val 5283"/>
            </a:avLst>
          </a:prstGeom>
          <a:solidFill>
            <a:srgbClr val="00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4391992" y="1412776"/>
            <a:ext cx="2808312" cy="446276"/>
          </a:xfrm>
          <a:prstGeom prst="rect">
            <a:avLst/>
          </a:prstGeom>
          <a:noFill/>
        </p:spPr>
        <p:txBody>
          <a:bodyPr wrap="square" rtlCol="0">
            <a:spAutoFit/>
          </a:bodyPr>
          <a:lstStyle/>
          <a:p>
            <a:r>
              <a:rPr lang="en-GB" sz="2300" b="1" dirty="0" smtClean="0">
                <a:solidFill>
                  <a:schemeClr val="bg1"/>
                </a:solidFill>
                <a:latin typeface="Century Gothic" pitchFamily="34" charset="0"/>
              </a:rPr>
              <a:t>   </a:t>
            </a:r>
            <a:r>
              <a:rPr lang="he-IL" sz="2300" b="1" dirty="0" smtClean="0">
                <a:solidFill>
                  <a:schemeClr val="bg1"/>
                </a:solidFill>
                <a:latin typeface="Century Gothic" pitchFamily="34" charset="0"/>
              </a:rPr>
              <a:t>יתרונות עבור אחרים</a:t>
            </a:r>
            <a:endParaRPr lang="en-GB" sz="2300" b="1" dirty="0" smtClean="0">
              <a:solidFill>
                <a:schemeClr val="bg1"/>
              </a:solidFill>
              <a:latin typeface="Century Gothic" pitchFamily="34" charset="0"/>
            </a:endParaRPr>
          </a:p>
        </p:txBody>
      </p:sp>
      <p:sp>
        <p:nvSpPr>
          <p:cNvPr id="62" name="Rounded Rectangle 61"/>
          <p:cNvSpPr/>
          <p:nvPr/>
        </p:nvSpPr>
        <p:spPr>
          <a:xfrm>
            <a:off x="4211960" y="2008478"/>
            <a:ext cx="2808312" cy="556426"/>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ounded Rectangle 62"/>
          <p:cNvSpPr/>
          <p:nvPr/>
        </p:nvSpPr>
        <p:spPr>
          <a:xfrm>
            <a:off x="4211960" y="2656550"/>
            <a:ext cx="2808312" cy="556426"/>
          </a:xfrm>
          <a:prstGeom prst="roundRect">
            <a:avLst>
              <a:gd name="adj" fmla="val 5283"/>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ounded Rectangle 63"/>
          <p:cNvSpPr/>
          <p:nvPr/>
        </p:nvSpPr>
        <p:spPr>
          <a:xfrm>
            <a:off x="4211960" y="4024702"/>
            <a:ext cx="2808312" cy="556426"/>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ounded Rectangle 64"/>
          <p:cNvSpPr/>
          <p:nvPr/>
        </p:nvSpPr>
        <p:spPr>
          <a:xfrm>
            <a:off x="4211960" y="4672774"/>
            <a:ext cx="2808312" cy="556426"/>
          </a:xfrm>
          <a:prstGeom prst="roundRect">
            <a:avLst>
              <a:gd name="adj" fmla="val 5283"/>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ounded Rectangle 65"/>
          <p:cNvSpPr/>
          <p:nvPr/>
        </p:nvSpPr>
        <p:spPr>
          <a:xfrm>
            <a:off x="4211960" y="3356992"/>
            <a:ext cx="2808312" cy="576064"/>
          </a:xfrm>
          <a:prstGeom prst="roundRect">
            <a:avLst>
              <a:gd name="adj" fmla="val 5283"/>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4355976" y="3409836"/>
            <a:ext cx="2664296" cy="446276"/>
          </a:xfrm>
          <a:prstGeom prst="rect">
            <a:avLst/>
          </a:prstGeom>
          <a:noFill/>
        </p:spPr>
        <p:txBody>
          <a:bodyPr wrap="square" rtlCol="0">
            <a:spAutoFit/>
          </a:bodyPr>
          <a:lstStyle/>
          <a:p>
            <a:pPr algn="ctr"/>
            <a:r>
              <a:rPr lang="he-IL" sz="2300" b="1" dirty="0" smtClean="0">
                <a:solidFill>
                  <a:schemeClr val="bg1"/>
                </a:solidFill>
                <a:latin typeface="Century Gothic" pitchFamily="34" charset="0"/>
              </a:rPr>
              <a:t>סיכונים עבור אחרים</a:t>
            </a:r>
            <a:endParaRPr lang="en-GB" sz="2300" b="1" dirty="0" smtClean="0">
              <a:solidFill>
                <a:schemeClr val="bg1"/>
              </a:solidFill>
              <a:latin typeface="Century Gothic" pitchFamily="34" charset="0"/>
            </a:endParaRPr>
          </a:p>
        </p:txBody>
      </p:sp>
      <p:grpSp>
        <p:nvGrpSpPr>
          <p:cNvPr id="74" name="Group 73"/>
          <p:cNvGrpSpPr/>
          <p:nvPr/>
        </p:nvGrpSpPr>
        <p:grpSpPr>
          <a:xfrm>
            <a:off x="2340014" y="1297650"/>
            <a:ext cx="1800692" cy="648072"/>
            <a:chOff x="2843316" y="1124744"/>
            <a:chExt cx="1800692" cy="648072"/>
          </a:xfrm>
        </p:grpSpPr>
        <p:sp>
          <p:nvSpPr>
            <p:cNvPr id="19" name="Rounded Rectangle 18"/>
            <p:cNvSpPr/>
            <p:nvPr/>
          </p:nvSpPr>
          <p:spPr>
            <a:xfrm>
              <a:off x="2915817" y="1124744"/>
              <a:ext cx="1223643" cy="576064"/>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843316" y="1124744"/>
              <a:ext cx="1800200" cy="233397"/>
            </a:xfrm>
            <a:prstGeom prst="rect">
              <a:avLst/>
            </a:prstGeom>
            <a:noFill/>
          </p:spPr>
          <p:txBody>
            <a:bodyPr wrap="square" rtlCol="0">
              <a:spAutoFit/>
            </a:bodyPr>
            <a:lstStyle/>
            <a:p>
              <a:pPr algn="ctr" rtl="1">
                <a:lnSpc>
                  <a:spcPts val="1100"/>
                </a:lnSpc>
                <a:defRPr/>
              </a:pPr>
              <a:r>
                <a:rPr lang="he-IL" sz="1200" b="1" dirty="0" smtClean="0">
                  <a:latin typeface="Century Gothic" pitchFamily="34" charset="0"/>
                </a:rPr>
                <a:t>       ניקוד</a:t>
              </a:r>
              <a:endParaRPr lang="en-GB" sz="1200" b="1" dirty="0" smtClean="0">
                <a:latin typeface="Century Gothic" pitchFamily="34" charset="0"/>
              </a:endParaRPr>
            </a:p>
          </p:txBody>
        </p:sp>
        <p:sp>
          <p:nvSpPr>
            <p:cNvPr id="50" name="TextBox 49"/>
            <p:cNvSpPr txBox="1"/>
            <p:nvPr/>
          </p:nvSpPr>
          <p:spPr>
            <a:xfrm>
              <a:off x="2921836" y="1311151"/>
              <a:ext cx="1722172" cy="461665"/>
            </a:xfrm>
            <a:prstGeom prst="rect">
              <a:avLst/>
            </a:prstGeom>
            <a:noFill/>
          </p:spPr>
          <p:txBody>
            <a:bodyPr wrap="square" rtlCol="0">
              <a:spAutoFit/>
            </a:bodyPr>
            <a:lstStyle/>
            <a:p>
              <a:r>
                <a:rPr lang="en-GB" sz="1000" b="1" dirty="0" smtClean="0">
                  <a:latin typeface="Century Gothic" pitchFamily="34" charset="0"/>
                </a:rPr>
                <a:t>0</a:t>
              </a:r>
              <a:r>
                <a:rPr lang="en-GB" sz="1400" b="1" dirty="0" smtClean="0">
                  <a:latin typeface="Century Gothic" pitchFamily="34" charset="0"/>
                </a:rPr>
                <a:t>  +1 </a:t>
              </a:r>
              <a:r>
                <a:rPr lang="en-GB" sz="1600" b="1" dirty="0" smtClean="0">
                  <a:latin typeface="Century Gothic" pitchFamily="34" charset="0"/>
                </a:rPr>
                <a:t>+</a:t>
              </a:r>
              <a:r>
                <a:rPr lang="en-GB" sz="1700" b="1" dirty="0" smtClean="0">
                  <a:latin typeface="Century Gothic" pitchFamily="34" charset="0"/>
                </a:rPr>
                <a:t>2</a:t>
              </a:r>
              <a:r>
                <a:rPr lang="en-GB" sz="1600" b="1" dirty="0" smtClean="0">
                  <a:latin typeface="Century Gothic" pitchFamily="34" charset="0"/>
                </a:rPr>
                <a:t> </a:t>
              </a:r>
              <a:r>
                <a:rPr lang="en-GB" sz="2000" b="1" dirty="0" smtClean="0">
                  <a:latin typeface="Century Gothic" pitchFamily="34" charset="0"/>
                </a:rPr>
                <a:t>+</a:t>
              </a:r>
              <a:r>
                <a:rPr lang="en-GB" sz="2400" b="1" dirty="0" smtClean="0">
                  <a:latin typeface="Century Gothic" pitchFamily="34" charset="0"/>
                </a:rPr>
                <a:t>3</a:t>
              </a:r>
            </a:p>
          </p:txBody>
        </p:sp>
        <p:cxnSp>
          <p:nvCxnSpPr>
            <p:cNvPr id="73" name="Straight Connector 72"/>
            <p:cNvCxnSpPr/>
            <p:nvPr/>
          </p:nvCxnSpPr>
          <p:spPr>
            <a:xfrm>
              <a:off x="2915324" y="1340768"/>
              <a:ext cx="1224136"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0" name="Rounded Rectangle 79"/>
          <p:cNvSpPr/>
          <p:nvPr/>
        </p:nvSpPr>
        <p:spPr>
          <a:xfrm>
            <a:off x="3059832" y="2008478"/>
            <a:ext cx="654809" cy="556426"/>
          </a:xfrm>
          <a:prstGeom prst="roundRect">
            <a:avLst>
              <a:gd name="adj" fmla="val 5283"/>
            </a:avLst>
          </a:prstGeom>
          <a:noFill/>
          <a:ln w="12700">
            <a:solidFill>
              <a:srgbClr val="0099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ounded Rectangle 80"/>
          <p:cNvSpPr/>
          <p:nvPr/>
        </p:nvSpPr>
        <p:spPr>
          <a:xfrm>
            <a:off x="3066569" y="2656550"/>
            <a:ext cx="654809" cy="556426"/>
          </a:xfrm>
          <a:prstGeom prst="roundRect">
            <a:avLst>
              <a:gd name="adj" fmla="val 5283"/>
            </a:avLst>
          </a:prstGeom>
          <a:noFill/>
          <a:ln w="12700">
            <a:solidFill>
              <a:srgbClr val="0099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ounded Rectangle 82"/>
          <p:cNvSpPr/>
          <p:nvPr/>
        </p:nvSpPr>
        <p:spPr>
          <a:xfrm>
            <a:off x="3053095" y="4024702"/>
            <a:ext cx="654809" cy="556426"/>
          </a:xfrm>
          <a:prstGeom prst="roundRect">
            <a:avLst>
              <a:gd name="adj" fmla="val 5283"/>
            </a:avLst>
          </a:prstGeom>
          <a:noFill/>
          <a:ln w="127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ounded Rectangle 83"/>
          <p:cNvSpPr/>
          <p:nvPr/>
        </p:nvSpPr>
        <p:spPr>
          <a:xfrm>
            <a:off x="3053095" y="4672774"/>
            <a:ext cx="654809" cy="556426"/>
          </a:xfrm>
          <a:prstGeom prst="roundRect">
            <a:avLst>
              <a:gd name="adj" fmla="val 5283"/>
            </a:avLst>
          </a:prstGeom>
          <a:noFill/>
          <a:ln w="127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ounded Rectangle 87"/>
          <p:cNvSpPr/>
          <p:nvPr/>
        </p:nvSpPr>
        <p:spPr>
          <a:xfrm>
            <a:off x="7380312" y="2008478"/>
            <a:ext cx="654809" cy="556426"/>
          </a:xfrm>
          <a:prstGeom prst="roundRect">
            <a:avLst>
              <a:gd name="adj" fmla="val 5283"/>
            </a:avLst>
          </a:prstGeom>
          <a:noFill/>
          <a:ln w="12700">
            <a:solidFill>
              <a:srgbClr val="0099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ounded Rectangle 88"/>
          <p:cNvSpPr/>
          <p:nvPr/>
        </p:nvSpPr>
        <p:spPr>
          <a:xfrm>
            <a:off x="7387049" y="2656550"/>
            <a:ext cx="654809" cy="556426"/>
          </a:xfrm>
          <a:prstGeom prst="roundRect">
            <a:avLst>
              <a:gd name="adj" fmla="val 5283"/>
            </a:avLst>
          </a:prstGeom>
          <a:noFill/>
          <a:ln w="12700">
            <a:solidFill>
              <a:srgbClr val="0099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ounded Rectangle 108"/>
          <p:cNvSpPr/>
          <p:nvPr/>
        </p:nvSpPr>
        <p:spPr>
          <a:xfrm>
            <a:off x="7387049" y="4024702"/>
            <a:ext cx="654809" cy="556426"/>
          </a:xfrm>
          <a:prstGeom prst="roundRect">
            <a:avLst>
              <a:gd name="adj" fmla="val 5283"/>
            </a:avLst>
          </a:prstGeom>
          <a:noFill/>
          <a:ln w="127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ounded Rectangle 109"/>
          <p:cNvSpPr/>
          <p:nvPr/>
        </p:nvSpPr>
        <p:spPr>
          <a:xfrm>
            <a:off x="7387049" y="4672774"/>
            <a:ext cx="654809" cy="556426"/>
          </a:xfrm>
          <a:prstGeom prst="roundRect">
            <a:avLst>
              <a:gd name="adj" fmla="val 5283"/>
            </a:avLst>
          </a:prstGeom>
          <a:noFill/>
          <a:ln w="127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p:cNvSpPr txBox="1"/>
          <p:nvPr/>
        </p:nvSpPr>
        <p:spPr>
          <a:xfrm>
            <a:off x="-36512" y="1196752"/>
            <a:ext cx="756592" cy="646331"/>
          </a:xfrm>
          <a:prstGeom prst="rect">
            <a:avLst/>
          </a:prstGeom>
          <a:noFill/>
        </p:spPr>
        <p:txBody>
          <a:bodyPr wrap="square" rtlCol="0">
            <a:spAutoFit/>
          </a:bodyPr>
          <a:lstStyle/>
          <a:p>
            <a:r>
              <a:rPr lang="en-GB" sz="3600" b="1" dirty="0" smtClean="0">
                <a:solidFill>
                  <a:schemeClr val="bg1"/>
                </a:solidFill>
                <a:latin typeface="Century Gothic" pitchFamily="34" charset="0"/>
              </a:rPr>
              <a:t>+</a:t>
            </a:r>
            <a:endParaRPr lang="en-GB" sz="3600" b="1" dirty="0">
              <a:solidFill>
                <a:schemeClr val="bg1"/>
              </a:solidFill>
              <a:latin typeface="Century Gothic" pitchFamily="34" charset="0"/>
            </a:endParaRPr>
          </a:p>
        </p:txBody>
      </p:sp>
      <p:sp>
        <p:nvSpPr>
          <p:cNvPr id="95" name="TextBox 94"/>
          <p:cNvSpPr txBox="1"/>
          <p:nvPr/>
        </p:nvSpPr>
        <p:spPr>
          <a:xfrm>
            <a:off x="4463480" y="1278684"/>
            <a:ext cx="756592" cy="646331"/>
          </a:xfrm>
          <a:prstGeom prst="rect">
            <a:avLst/>
          </a:prstGeom>
          <a:noFill/>
        </p:spPr>
        <p:txBody>
          <a:bodyPr wrap="square" rtlCol="0">
            <a:spAutoFit/>
          </a:bodyPr>
          <a:lstStyle/>
          <a:p>
            <a:r>
              <a:rPr lang="en-GB" sz="3600" b="1" dirty="0" smtClean="0">
                <a:solidFill>
                  <a:schemeClr val="bg1"/>
                </a:solidFill>
                <a:latin typeface="Century Gothic" pitchFamily="34" charset="0"/>
              </a:rPr>
              <a:t>+</a:t>
            </a:r>
            <a:endParaRPr lang="en-GB" sz="3600" b="1" dirty="0">
              <a:solidFill>
                <a:schemeClr val="bg1"/>
              </a:solidFill>
              <a:latin typeface="Century Gothic" pitchFamily="34" charset="0"/>
            </a:endParaRPr>
          </a:p>
        </p:txBody>
      </p:sp>
      <p:cxnSp>
        <p:nvCxnSpPr>
          <p:cNvPr id="98" name="Straight Connector 97"/>
          <p:cNvCxnSpPr/>
          <p:nvPr/>
        </p:nvCxnSpPr>
        <p:spPr>
          <a:xfrm flipV="1">
            <a:off x="107504" y="3501008"/>
            <a:ext cx="216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4283992" y="3501008"/>
            <a:ext cx="216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2371365" y="3340626"/>
            <a:ext cx="1800692" cy="648072"/>
            <a:chOff x="2843316" y="1124744"/>
            <a:chExt cx="1800692" cy="648072"/>
          </a:xfrm>
        </p:grpSpPr>
        <p:sp>
          <p:nvSpPr>
            <p:cNvPr id="114" name="Rounded Rectangle 113"/>
            <p:cNvSpPr/>
            <p:nvPr/>
          </p:nvSpPr>
          <p:spPr>
            <a:xfrm>
              <a:off x="2915817" y="1124744"/>
              <a:ext cx="1223643" cy="576064"/>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2843316" y="1124744"/>
              <a:ext cx="1800200" cy="233397"/>
            </a:xfrm>
            <a:prstGeom prst="rect">
              <a:avLst/>
            </a:prstGeom>
            <a:noFill/>
          </p:spPr>
          <p:txBody>
            <a:bodyPr wrap="square" rtlCol="0">
              <a:spAutoFit/>
            </a:bodyPr>
            <a:lstStyle/>
            <a:p>
              <a:pPr algn="ctr" rtl="1">
                <a:lnSpc>
                  <a:spcPts val="1100"/>
                </a:lnSpc>
                <a:defRPr/>
              </a:pPr>
              <a:r>
                <a:rPr lang="he-IL" sz="1200" b="1" dirty="0" smtClean="0">
                  <a:latin typeface="Century Gothic" pitchFamily="34" charset="0"/>
                </a:rPr>
                <a:t>         ניקוד</a:t>
              </a:r>
              <a:endParaRPr lang="en-GB" sz="1200" b="1" dirty="0" smtClean="0">
                <a:latin typeface="Century Gothic" pitchFamily="34" charset="0"/>
              </a:endParaRPr>
            </a:p>
          </p:txBody>
        </p:sp>
        <p:sp>
          <p:nvSpPr>
            <p:cNvPr id="116" name="TextBox 115"/>
            <p:cNvSpPr txBox="1"/>
            <p:nvPr/>
          </p:nvSpPr>
          <p:spPr>
            <a:xfrm>
              <a:off x="2921836" y="1311151"/>
              <a:ext cx="1722172" cy="461665"/>
            </a:xfrm>
            <a:prstGeom prst="rect">
              <a:avLst/>
            </a:prstGeom>
            <a:noFill/>
          </p:spPr>
          <p:txBody>
            <a:bodyPr wrap="square" rtlCol="0">
              <a:spAutoFit/>
            </a:bodyPr>
            <a:lstStyle/>
            <a:p>
              <a:r>
                <a:rPr lang="en-GB" sz="1000" b="1" dirty="0" smtClean="0">
                  <a:latin typeface="Century Gothic" pitchFamily="34" charset="0"/>
                </a:rPr>
                <a:t>0</a:t>
              </a:r>
              <a:r>
                <a:rPr lang="en-GB" sz="1400" b="1" dirty="0" smtClean="0">
                  <a:latin typeface="Century Gothic" pitchFamily="34" charset="0"/>
                </a:rPr>
                <a:t>  -1  </a:t>
              </a:r>
              <a:r>
                <a:rPr lang="en-GB" sz="1600" b="1" dirty="0" smtClean="0">
                  <a:latin typeface="Century Gothic" pitchFamily="34" charset="0"/>
                </a:rPr>
                <a:t>-</a:t>
              </a:r>
              <a:r>
                <a:rPr lang="en-GB" sz="1700" b="1" dirty="0" smtClean="0">
                  <a:latin typeface="Century Gothic" pitchFamily="34" charset="0"/>
                </a:rPr>
                <a:t>2</a:t>
              </a:r>
              <a:r>
                <a:rPr lang="en-GB" sz="1600" b="1" dirty="0" smtClean="0">
                  <a:latin typeface="Century Gothic" pitchFamily="34" charset="0"/>
                </a:rPr>
                <a:t>  </a:t>
              </a:r>
              <a:r>
                <a:rPr lang="en-GB" sz="2000" b="1" dirty="0" smtClean="0">
                  <a:latin typeface="Century Gothic" pitchFamily="34" charset="0"/>
                </a:rPr>
                <a:t>-</a:t>
              </a:r>
              <a:r>
                <a:rPr lang="en-GB" sz="2400" b="1" dirty="0" smtClean="0">
                  <a:latin typeface="Century Gothic" pitchFamily="34" charset="0"/>
                </a:rPr>
                <a:t>3</a:t>
              </a:r>
            </a:p>
          </p:txBody>
        </p:sp>
        <p:cxnSp>
          <p:nvCxnSpPr>
            <p:cNvPr id="117" name="Straight Connector 116"/>
            <p:cNvCxnSpPr/>
            <p:nvPr/>
          </p:nvCxnSpPr>
          <p:spPr>
            <a:xfrm>
              <a:off x="2915324" y="1340768"/>
              <a:ext cx="1224136"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8" name="Group 117"/>
          <p:cNvGrpSpPr/>
          <p:nvPr/>
        </p:nvGrpSpPr>
        <p:grpSpPr>
          <a:xfrm>
            <a:off x="6659740" y="1261796"/>
            <a:ext cx="1800692" cy="648072"/>
            <a:chOff x="2843316" y="1124744"/>
            <a:chExt cx="1800692" cy="648072"/>
          </a:xfrm>
        </p:grpSpPr>
        <p:sp>
          <p:nvSpPr>
            <p:cNvPr id="119" name="Rounded Rectangle 118"/>
            <p:cNvSpPr/>
            <p:nvPr/>
          </p:nvSpPr>
          <p:spPr>
            <a:xfrm>
              <a:off x="2915817" y="1124744"/>
              <a:ext cx="1223643" cy="576064"/>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p:cNvSpPr txBox="1"/>
            <p:nvPr/>
          </p:nvSpPr>
          <p:spPr>
            <a:xfrm>
              <a:off x="2843316" y="1124744"/>
              <a:ext cx="1800200" cy="233397"/>
            </a:xfrm>
            <a:prstGeom prst="rect">
              <a:avLst/>
            </a:prstGeom>
            <a:noFill/>
          </p:spPr>
          <p:txBody>
            <a:bodyPr wrap="square" rtlCol="0">
              <a:spAutoFit/>
            </a:bodyPr>
            <a:lstStyle/>
            <a:p>
              <a:pPr algn="ctr" rtl="1">
                <a:lnSpc>
                  <a:spcPts val="1100"/>
                </a:lnSpc>
                <a:defRPr/>
              </a:pPr>
              <a:r>
                <a:rPr lang="he-IL" sz="1200" b="1" dirty="0" smtClean="0">
                  <a:latin typeface="Century Gothic" pitchFamily="34" charset="0"/>
                </a:rPr>
                <a:t>       ניקוד</a:t>
              </a:r>
              <a:endParaRPr lang="en-GB" sz="1200" b="1" dirty="0" smtClean="0">
                <a:latin typeface="Century Gothic" pitchFamily="34" charset="0"/>
              </a:endParaRPr>
            </a:p>
          </p:txBody>
        </p:sp>
        <p:sp>
          <p:nvSpPr>
            <p:cNvPr id="121" name="TextBox 120"/>
            <p:cNvSpPr txBox="1"/>
            <p:nvPr/>
          </p:nvSpPr>
          <p:spPr>
            <a:xfrm>
              <a:off x="2921836" y="1311151"/>
              <a:ext cx="1722172" cy="461665"/>
            </a:xfrm>
            <a:prstGeom prst="rect">
              <a:avLst/>
            </a:prstGeom>
            <a:noFill/>
          </p:spPr>
          <p:txBody>
            <a:bodyPr wrap="square" rtlCol="0">
              <a:spAutoFit/>
            </a:bodyPr>
            <a:lstStyle/>
            <a:p>
              <a:r>
                <a:rPr lang="en-GB" sz="1000" b="1" dirty="0" smtClean="0">
                  <a:latin typeface="Century Gothic" pitchFamily="34" charset="0"/>
                </a:rPr>
                <a:t>0</a:t>
              </a:r>
              <a:r>
                <a:rPr lang="en-GB" sz="1400" b="1" dirty="0" smtClean="0">
                  <a:latin typeface="Century Gothic" pitchFamily="34" charset="0"/>
                </a:rPr>
                <a:t>  +1 </a:t>
              </a:r>
              <a:r>
                <a:rPr lang="en-GB" sz="1600" b="1" dirty="0" smtClean="0">
                  <a:latin typeface="Century Gothic" pitchFamily="34" charset="0"/>
                </a:rPr>
                <a:t>+</a:t>
              </a:r>
              <a:r>
                <a:rPr lang="en-GB" sz="1700" b="1" dirty="0" smtClean="0">
                  <a:latin typeface="Century Gothic" pitchFamily="34" charset="0"/>
                </a:rPr>
                <a:t>2</a:t>
              </a:r>
              <a:r>
                <a:rPr lang="en-GB" sz="1600" b="1" dirty="0" smtClean="0">
                  <a:latin typeface="Century Gothic" pitchFamily="34" charset="0"/>
                </a:rPr>
                <a:t> </a:t>
              </a:r>
              <a:r>
                <a:rPr lang="en-GB" sz="2000" b="1" dirty="0" smtClean="0">
                  <a:latin typeface="Century Gothic" pitchFamily="34" charset="0"/>
                </a:rPr>
                <a:t>+</a:t>
              </a:r>
              <a:r>
                <a:rPr lang="en-GB" sz="2400" b="1" dirty="0" smtClean="0">
                  <a:latin typeface="Century Gothic" pitchFamily="34" charset="0"/>
                </a:rPr>
                <a:t>3</a:t>
              </a:r>
            </a:p>
          </p:txBody>
        </p:sp>
        <p:cxnSp>
          <p:nvCxnSpPr>
            <p:cNvPr id="122" name="Straight Connector 121"/>
            <p:cNvCxnSpPr/>
            <p:nvPr/>
          </p:nvCxnSpPr>
          <p:spPr>
            <a:xfrm>
              <a:off x="2915324" y="1340768"/>
              <a:ext cx="1224136"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3" name="Group 122"/>
          <p:cNvGrpSpPr/>
          <p:nvPr/>
        </p:nvGrpSpPr>
        <p:grpSpPr>
          <a:xfrm>
            <a:off x="6731748" y="3369667"/>
            <a:ext cx="1800692" cy="648072"/>
            <a:chOff x="2843316" y="1124744"/>
            <a:chExt cx="1800692" cy="648072"/>
          </a:xfrm>
        </p:grpSpPr>
        <p:sp>
          <p:nvSpPr>
            <p:cNvPr id="124" name="Rounded Rectangle 123"/>
            <p:cNvSpPr/>
            <p:nvPr/>
          </p:nvSpPr>
          <p:spPr>
            <a:xfrm>
              <a:off x="2915817" y="1124744"/>
              <a:ext cx="1223643" cy="576064"/>
            </a:xfrm>
            <a:prstGeom prst="roundRect">
              <a:avLst>
                <a:gd name="adj" fmla="val 5283"/>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p:cNvSpPr txBox="1"/>
            <p:nvPr/>
          </p:nvSpPr>
          <p:spPr>
            <a:xfrm>
              <a:off x="2843316" y="1124744"/>
              <a:ext cx="1800200" cy="233397"/>
            </a:xfrm>
            <a:prstGeom prst="rect">
              <a:avLst/>
            </a:prstGeom>
            <a:noFill/>
          </p:spPr>
          <p:txBody>
            <a:bodyPr wrap="square" rtlCol="0">
              <a:spAutoFit/>
            </a:bodyPr>
            <a:lstStyle/>
            <a:p>
              <a:pPr>
                <a:lnSpc>
                  <a:spcPts val="1100"/>
                </a:lnSpc>
                <a:defRPr/>
              </a:pPr>
              <a:r>
                <a:rPr lang="en-GB" sz="1200" b="1" dirty="0" smtClean="0">
                  <a:latin typeface="Century Gothic" pitchFamily="34" charset="0"/>
                </a:rPr>
                <a:t>         </a:t>
              </a:r>
              <a:r>
                <a:rPr lang="he-IL" sz="1200" b="1" dirty="0" smtClean="0">
                  <a:latin typeface="Century Gothic" pitchFamily="34" charset="0"/>
                </a:rPr>
                <a:t>ניקוד</a:t>
              </a:r>
              <a:endParaRPr lang="en-GB" sz="1200" b="1" dirty="0" smtClean="0">
                <a:latin typeface="Century Gothic" pitchFamily="34" charset="0"/>
              </a:endParaRPr>
            </a:p>
          </p:txBody>
        </p:sp>
        <p:sp>
          <p:nvSpPr>
            <p:cNvPr id="126" name="TextBox 125"/>
            <p:cNvSpPr txBox="1"/>
            <p:nvPr/>
          </p:nvSpPr>
          <p:spPr>
            <a:xfrm>
              <a:off x="2921836" y="1311151"/>
              <a:ext cx="1722172" cy="461665"/>
            </a:xfrm>
            <a:prstGeom prst="rect">
              <a:avLst/>
            </a:prstGeom>
            <a:noFill/>
          </p:spPr>
          <p:txBody>
            <a:bodyPr wrap="square" rtlCol="0">
              <a:spAutoFit/>
            </a:bodyPr>
            <a:lstStyle/>
            <a:p>
              <a:r>
                <a:rPr lang="en-GB" sz="1000" b="1" dirty="0" smtClean="0">
                  <a:latin typeface="Century Gothic" pitchFamily="34" charset="0"/>
                </a:rPr>
                <a:t>0</a:t>
              </a:r>
              <a:r>
                <a:rPr lang="en-GB" sz="1400" b="1" dirty="0" smtClean="0">
                  <a:latin typeface="Century Gothic" pitchFamily="34" charset="0"/>
                </a:rPr>
                <a:t>  -1  </a:t>
              </a:r>
              <a:r>
                <a:rPr lang="en-GB" sz="1600" b="1" dirty="0" smtClean="0">
                  <a:latin typeface="Century Gothic" pitchFamily="34" charset="0"/>
                </a:rPr>
                <a:t>-</a:t>
              </a:r>
              <a:r>
                <a:rPr lang="en-GB" sz="1700" b="1" dirty="0" smtClean="0">
                  <a:latin typeface="Century Gothic" pitchFamily="34" charset="0"/>
                </a:rPr>
                <a:t>2</a:t>
              </a:r>
              <a:r>
                <a:rPr lang="en-GB" sz="1600" b="1" dirty="0" smtClean="0">
                  <a:latin typeface="Century Gothic" pitchFamily="34" charset="0"/>
                </a:rPr>
                <a:t>  </a:t>
              </a:r>
              <a:r>
                <a:rPr lang="en-GB" sz="2000" b="1" dirty="0" smtClean="0">
                  <a:latin typeface="Century Gothic" pitchFamily="34" charset="0"/>
                </a:rPr>
                <a:t>-</a:t>
              </a:r>
              <a:r>
                <a:rPr lang="en-GB" sz="2400" b="1" dirty="0" smtClean="0">
                  <a:latin typeface="Century Gothic" pitchFamily="34" charset="0"/>
                </a:rPr>
                <a:t>3</a:t>
              </a:r>
            </a:p>
          </p:txBody>
        </p:sp>
        <p:cxnSp>
          <p:nvCxnSpPr>
            <p:cNvPr id="127" name="Straight Connector 126"/>
            <p:cNvCxnSpPr/>
            <p:nvPr/>
          </p:nvCxnSpPr>
          <p:spPr>
            <a:xfrm>
              <a:off x="2915324" y="1340768"/>
              <a:ext cx="1224136" cy="0"/>
            </a:xfrm>
            <a:prstGeom prst="line">
              <a:avLst/>
            </a:prstGeom>
            <a:noFill/>
            <a:ln w="12700">
              <a:solidFill>
                <a:srgbClr val="008EC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8" name="Rounded Rectangle 127"/>
          <p:cNvSpPr/>
          <p:nvPr/>
        </p:nvSpPr>
        <p:spPr>
          <a:xfrm>
            <a:off x="3059832" y="5752894"/>
            <a:ext cx="654809" cy="556426"/>
          </a:xfrm>
          <a:prstGeom prst="roundRect">
            <a:avLst>
              <a:gd name="adj" fmla="val 5283"/>
            </a:avLst>
          </a:prstGeom>
          <a:noFill/>
          <a:ln w="12700">
            <a:solidFill>
              <a:srgbClr val="008EC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ounded Rectangle 128"/>
          <p:cNvSpPr/>
          <p:nvPr/>
        </p:nvSpPr>
        <p:spPr>
          <a:xfrm>
            <a:off x="4211960" y="5301208"/>
            <a:ext cx="2808312" cy="504056"/>
          </a:xfrm>
          <a:prstGeom prst="roundRect">
            <a:avLst>
              <a:gd name="adj" fmla="val 5283"/>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8EC0"/>
              </a:solidFill>
            </a:endParaRPr>
          </a:p>
        </p:txBody>
      </p:sp>
      <p:sp>
        <p:nvSpPr>
          <p:cNvPr id="130" name="Rounded Rectangle 129"/>
          <p:cNvSpPr/>
          <p:nvPr/>
        </p:nvSpPr>
        <p:spPr>
          <a:xfrm>
            <a:off x="4211960" y="5661248"/>
            <a:ext cx="2808312" cy="792088"/>
          </a:xfrm>
          <a:prstGeom prst="roundRect">
            <a:avLst>
              <a:gd name="adj" fmla="val 52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TextBox 130"/>
          <p:cNvSpPr txBox="1"/>
          <p:nvPr/>
        </p:nvSpPr>
        <p:spPr>
          <a:xfrm>
            <a:off x="4644008" y="5301208"/>
            <a:ext cx="1800200" cy="369332"/>
          </a:xfrm>
          <a:prstGeom prst="rect">
            <a:avLst/>
          </a:prstGeom>
          <a:noFill/>
        </p:spPr>
        <p:txBody>
          <a:bodyPr wrap="square" rtlCol="0">
            <a:spAutoFit/>
          </a:bodyPr>
          <a:lstStyle/>
          <a:p>
            <a:pPr algn="ctr"/>
            <a:r>
              <a:rPr lang="he-IL" b="1" dirty="0" smtClean="0">
                <a:solidFill>
                  <a:srgbClr val="008EC0"/>
                </a:solidFill>
                <a:latin typeface="Century Gothic" pitchFamily="34" charset="0"/>
              </a:rPr>
              <a:t>ניקוד סופי</a:t>
            </a:r>
            <a:endParaRPr lang="en-GB" b="1" dirty="0" smtClean="0">
              <a:solidFill>
                <a:srgbClr val="008EC0"/>
              </a:solidFill>
              <a:latin typeface="Century Gothic" pitchFamily="34" charset="0"/>
            </a:endParaRPr>
          </a:p>
        </p:txBody>
      </p:sp>
      <p:sp>
        <p:nvSpPr>
          <p:cNvPr id="133" name="Rounded Rectangle 132"/>
          <p:cNvSpPr/>
          <p:nvPr/>
        </p:nvSpPr>
        <p:spPr>
          <a:xfrm>
            <a:off x="7380312" y="5752894"/>
            <a:ext cx="654809" cy="556426"/>
          </a:xfrm>
          <a:prstGeom prst="roundRect">
            <a:avLst>
              <a:gd name="adj" fmla="val 5283"/>
            </a:avLst>
          </a:prstGeom>
          <a:noFill/>
          <a:ln w="12700">
            <a:solidFill>
              <a:srgbClr val="008EC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4" name="Picture 133" descr="write.png"/>
          <p:cNvPicPr>
            <a:picLocks noChangeAspect="1"/>
          </p:cNvPicPr>
          <p:nvPr/>
        </p:nvPicPr>
        <p:blipFill>
          <a:blip r:embed="rId5" cstate="print"/>
          <a:stretch>
            <a:fillRect/>
          </a:stretch>
        </p:blipFill>
        <p:spPr>
          <a:xfrm>
            <a:off x="8081690" y="829086"/>
            <a:ext cx="288032" cy="421821"/>
          </a:xfrm>
          <a:prstGeom prst="rect">
            <a:avLst/>
          </a:prstGeom>
        </p:spPr>
      </p:pic>
      <p:sp>
        <p:nvSpPr>
          <p:cNvPr id="68" name="Action Button: Return 67">
            <a:hlinkClick r:id="rId6" action="ppaction://hlinksldjump" highlightClick="1"/>
          </p:cNvPr>
          <p:cNvSpPr/>
          <p:nvPr/>
        </p:nvSpPr>
        <p:spPr>
          <a:xfrm>
            <a:off x="35496" y="5665603"/>
            <a:ext cx="648072" cy="7157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idx="4294967295"/>
          </p:nvPr>
        </p:nvSpPr>
        <p:spPr>
          <a:xfrm>
            <a:off x="1763688" y="-315416"/>
            <a:ext cx="6025480" cy="1143000"/>
          </a:xfrm>
        </p:spPr>
        <p:txBody>
          <a:bodyPr/>
          <a:lstStyle/>
          <a:p>
            <a:pPr algn="ctr" rtl="1" eaLnBrk="1" latinLnBrk="0" hangingPunct="1"/>
            <a:r>
              <a:rPr lang="he-IL" sz="4000" kern="1200" dirty="0" smtClean="0">
                <a:solidFill>
                  <a:srgbClr val="0091C4"/>
                </a:solidFill>
                <a:effectLst/>
                <a:latin typeface="Century Gothic"/>
                <a:ea typeface="+mn-ea"/>
                <a:cs typeface="Times New Roman"/>
              </a:rPr>
              <a:t>קבלת החלטה</a:t>
            </a:r>
            <a:endParaRPr lang="he-IL" dirty="0"/>
          </a:p>
        </p:txBody>
      </p:sp>
    </p:spTree>
    <p:custDataLst>
      <p:tags r:id="rId1"/>
    </p:custDataLst>
    <p:extLst>
      <p:ext uri="{BB962C8B-B14F-4D97-AF65-F5344CB8AC3E}">
        <p14:creationId xmlns:p14="http://schemas.microsoft.com/office/powerpoint/2010/main" val="3392382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7813154" y="0"/>
            <a:ext cx="1296144" cy="641606"/>
            <a:chOff x="7813154" y="0"/>
            <a:chExt cx="1296144" cy="641606"/>
          </a:xfrm>
        </p:grpSpPr>
        <p:sp>
          <p:nvSpPr>
            <p:cNvPr id="69" name="TextBox 68"/>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SS3</a:t>
              </a:r>
              <a:endParaRPr lang="en-GB" sz="1600" dirty="0">
                <a:latin typeface="Century Gothic" pitchFamily="34" charset="0"/>
              </a:endParaRPr>
            </a:p>
          </p:txBody>
        </p:sp>
        <p:pic>
          <p:nvPicPr>
            <p:cNvPr id="70" name="Picture 69" descr="Student shee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8815" y="44624"/>
              <a:ext cx="510483" cy="596982"/>
            </a:xfrm>
            <a:prstGeom prst="rect">
              <a:avLst/>
            </a:prstGeom>
          </p:spPr>
        </p:pic>
      </p:grpSp>
      <p:sp>
        <p:nvSpPr>
          <p:cNvPr id="61" name="Rectangle 60"/>
          <p:cNvSpPr/>
          <p:nvPr/>
        </p:nvSpPr>
        <p:spPr>
          <a:xfrm rot="5400000">
            <a:off x="4395062" y="2130283"/>
            <a:ext cx="353875" cy="9144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p:cNvSpPr txBox="1"/>
          <p:nvPr/>
        </p:nvSpPr>
        <p:spPr>
          <a:xfrm>
            <a:off x="7055768" y="6525344"/>
            <a:ext cx="2088232" cy="338554"/>
          </a:xfrm>
          <a:prstGeom prst="rect">
            <a:avLst/>
          </a:prstGeom>
          <a:noFill/>
        </p:spPr>
        <p:txBody>
          <a:bodyPr wrap="square" rtlCol="0">
            <a:spAutoFit/>
          </a:bodyPr>
          <a:lstStyle/>
          <a:p>
            <a:pPr algn="r"/>
            <a:r>
              <a:rPr lang="en-GB" sz="1600" dirty="0" smtClean="0">
                <a:solidFill>
                  <a:schemeClr val="bg1"/>
                </a:solidFill>
                <a:latin typeface="Century Gothic" pitchFamily="34" charset="0"/>
              </a:rPr>
              <a:t>Student sheets</a:t>
            </a:r>
            <a:endParaRPr lang="en-GB" sz="1600" dirty="0">
              <a:solidFill>
                <a:schemeClr val="bg1"/>
              </a:solidFill>
              <a:latin typeface="Century Gothic" pitchFamily="34" charset="0"/>
            </a:endParaRPr>
          </a:p>
        </p:txBody>
      </p:sp>
      <p:cxnSp>
        <p:nvCxnSpPr>
          <p:cNvPr id="64" name="Straight Connector 63"/>
          <p:cNvCxnSpPr/>
          <p:nvPr/>
        </p:nvCxnSpPr>
        <p:spPr>
          <a:xfrm>
            <a:off x="-3965" y="828629"/>
            <a:ext cx="9147965" cy="808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idx="4294967295"/>
          </p:nvPr>
        </p:nvSpPr>
        <p:spPr>
          <a:xfrm>
            <a:off x="1475656" y="-243408"/>
            <a:ext cx="6439272" cy="1143000"/>
          </a:xfrm>
        </p:spPr>
        <p:txBody>
          <a:bodyPr/>
          <a:lstStyle/>
          <a:p>
            <a:pPr algn="ctr" rtl="1" eaLnBrk="1" latinLnBrk="0" hangingPunct="1"/>
            <a:r>
              <a:rPr lang="he-IL" sz="4000" kern="1200" dirty="0" smtClean="0">
                <a:solidFill>
                  <a:srgbClr val="CC0000"/>
                </a:solidFill>
                <a:effectLst/>
                <a:latin typeface="Century Gothic"/>
                <a:ea typeface="+mn-ea"/>
                <a:cs typeface="Times New Roman"/>
              </a:rPr>
              <a:t>מפת ההשלכות</a:t>
            </a:r>
            <a:endParaRPr lang="he-IL" sz="5400" dirty="0"/>
          </a:p>
        </p:txBody>
      </p:sp>
      <p:sp>
        <p:nvSpPr>
          <p:cNvPr id="22" name="Text Placeholder 21"/>
          <p:cNvSpPr>
            <a:spLocks noGrp="1"/>
          </p:cNvSpPr>
          <p:nvPr>
            <p:ph type="body" idx="4294967295"/>
          </p:nvPr>
        </p:nvSpPr>
        <p:spPr/>
        <p:txBody>
          <a:bodyPr/>
          <a:lstStyle/>
          <a:p>
            <a:pPr marL="114300" marR="0" lvl="0" indent="0" algn="ctr" defTabSz="914400" rtl="1" eaLnBrk="1" fontAlgn="auto" latinLnBrk="0" hangingPunct="1">
              <a:lnSpc>
                <a:spcPct val="100000"/>
              </a:lnSpc>
              <a:spcBef>
                <a:spcPct val="20000"/>
              </a:spcBef>
              <a:spcAft>
                <a:spcPts val="0"/>
              </a:spcAft>
              <a:buClr>
                <a:schemeClr val="accent1"/>
              </a:buClr>
              <a:buSzTx/>
              <a:buFont typeface="Arial" pitchFamily="34" charset="0"/>
              <a:buNone/>
              <a:tabLst/>
              <a:defRPr/>
            </a:pPr>
            <a:r>
              <a:rPr lang="he-IL" sz="2200" kern="1200" dirty="0" smtClean="0">
                <a:solidFill>
                  <a:schemeClr val="tx1"/>
                </a:solidFill>
                <a:effectLst/>
                <a:latin typeface="+mn-lt"/>
                <a:ea typeface="+mn-ea"/>
                <a:cs typeface="+mn-cs"/>
              </a:rPr>
              <a:t>מפת השלכות היא כלי גרפי לפרוט וארגון של ההשלכות של ביצוע החלטה מסוימת. </a:t>
            </a:r>
          </a:p>
          <a:p>
            <a:pPr marL="114300" marR="0" lvl="0" indent="0" algn="ctr" defTabSz="914400" rtl="1" eaLnBrk="1" fontAlgn="auto" latinLnBrk="0" hangingPunct="1">
              <a:lnSpc>
                <a:spcPct val="100000"/>
              </a:lnSpc>
              <a:spcBef>
                <a:spcPct val="20000"/>
              </a:spcBef>
              <a:spcAft>
                <a:spcPts val="0"/>
              </a:spcAft>
              <a:buClr>
                <a:schemeClr val="accent1"/>
              </a:buClr>
              <a:buSzTx/>
              <a:buFont typeface="Arial" pitchFamily="34" charset="0"/>
              <a:buNone/>
              <a:tabLst/>
              <a:defRPr/>
            </a:pPr>
            <a:r>
              <a:rPr lang="he-IL" sz="2200" kern="1200" dirty="0" smtClean="0">
                <a:solidFill>
                  <a:schemeClr val="tx1"/>
                </a:solidFill>
                <a:effectLst/>
                <a:latin typeface="+mn-lt"/>
                <a:ea typeface="+mn-ea"/>
                <a:cs typeface="+mn-cs"/>
              </a:rPr>
              <a:t>לכל אחת משלוש ההשלכות (מסומנות בספרה 1 במפה) יש שתי השלכות משנה (מסומנות בספרה 2 במפה) ולכל אחת מהן השלכת משנה משלה (מסומנות בספרה 3 במפה). </a:t>
            </a:r>
            <a:endParaRPr lang="he-IL" sz="5400" dirty="0" smtClean="0">
              <a:effectLst/>
            </a:endParaRPr>
          </a:p>
          <a:p>
            <a:endParaRPr lang="he-IL" dirty="0"/>
          </a:p>
        </p:txBody>
      </p:sp>
      <p:pic>
        <p:nvPicPr>
          <p:cNvPr id="1026" name="Picture 2" descr="מפת השלכות היא כלי גרפי לפרוט וארגון של ההשלכות של ביצוע החלטה מסוימת. &#10;לכל אחת משלוש ההשלכות (מסומנות בספרה 1 במפה) יש שתי השלכות משנה (מסומנות בספרה 2 במפה) ולכל אחת מהן השלכת משנה משלה (מסומנות בספרה 3 במפה). &#10;" title="מפת ההשלכות"/>
          <p:cNvPicPr>
            <a:picLocks noChangeAspect="1" noChangeArrowheads="1"/>
          </p:cNvPicPr>
          <p:nvPr/>
        </p:nvPicPr>
        <p:blipFill rotWithShape="1">
          <a:blip r:embed="rId5">
            <a:extLst>
              <a:ext uri="{28A0092B-C50C-407E-A947-70E740481C1C}">
                <a14:useLocalDpi xmlns:a14="http://schemas.microsoft.com/office/drawing/2010/main" val="0"/>
              </a:ext>
            </a:extLst>
          </a:blip>
          <a:srcRect l="22400" t="28211" r="38800" b="28874"/>
          <a:stretch/>
        </p:blipFill>
        <p:spPr bwMode="auto">
          <a:xfrm>
            <a:off x="-3965" y="836712"/>
            <a:ext cx="8464397"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58501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נסראללה: מכל </a:t>
            </a:r>
            <a:r>
              <a:rPr lang="he-IL" dirty="0" err="1" smtClean="0"/>
              <a:t>האמוניה</a:t>
            </a:r>
            <a:r>
              <a:rPr lang="he-IL" dirty="0" smtClean="0"/>
              <a:t> בחיפה הוא הפצצה הגרעינית שלי</a:t>
            </a:r>
            <a:endParaRPr lang="he-IL" dirty="0"/>
          </a:p>
        </p:txBody>
      </p:sp>
      <p:sp>
        <p:nvSpPr>
          <p:cNvPr id="3" name="Subtitle 2"/>
          <p:cNvSpPr>
            <a:spLocks noGrp="1"/>
          </p:cNvSpPr>
          <p:nvPr>
            <p:ph type="subTitle" idx="1"/>
          </p:nvPr>
        </p:nvSpPr>
        <p:spPr/>
        <p:txBody>
          <a:bodyPr>
            <a:normAutofit fontScale="85000" lnSpcReduction="10000"/>
          </a:bodyPr>
          <a:lstStyle/>
          <a:p>
            <a:r>
              <a:rPr lang="he-IL" dirty="0" smtClean="0"/>
              <a:t>מזכ"ל חיזבאללה חסן נסראללה מאיים הערב שהוא עלול לפגוע קשות בישראל באמצעות מתקפה על מכל </a:t>
            </a:r>
            <a:r>
              <a:rPr lang="he-IL" dirty="0" err="1" smtClean="0"/>
              <a:t>האמוניה</a:t>
            </a:r>
            <a:r>
              <a:rPr lang="he-IL" dirty="0" smtClean="0"/>
              <a:t> במפרץ חיפה. בנאום דרך מסכי ענק, ציטט נסראללה מומחה ישראלי, וציין כי ללבנון יש מעין פצצה גרעינית וכל טיל שייפול על המכל הזה יביא לפגיעה הדומה לזו של פצצה גרעינית.</a:t>
            </a:r>
            <a:endParaRPr lang="he-IL" dirty="0"/>
          </a:p>
        </p:txBody>
      </p:sp>
      <p:pic>
        <p:nvPicPr>
          <p:cNvPr id="1027" name="Picture 3" descr="מזכ&quot;ל חיזבאללה חסן נסראללה מאיים הערב שהוא עלול לפגוע קשות בישראל באמצעות מתקפה על מכל האמוניה במפרץ חיפה. בנאום דרך מסכי ענק, ציטט נסראללה מומחה ישראלי, וציין כי ללבנון יש מעין פצצה גרעינית וכל טיל שייפול על המכל הזה יביא לפגיעה הדומה לזו של פצצה גרעינית" title="נסראללה: מכל האמוניה בחיפה הוא הפצצה הגרעינית שלי">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8" y="17920"/>
            <a:ext cx="8496944"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219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16"/>
            <a:ext cx="7620000" cy="1143000"/>
          </a:xfrm>
        </p:spPr>
        <p:txBody>
          <a:bodyPr/>
          <a:lstStyle/>
          <a:p>
            <a:pPr algn="ctr"/>
            <a:r>
              <a:rPr lang="he-IL" b="1" dirty="0" smtClean="0">
                <a:solidFill>
                  <a:srgbClr val="336600"/>
                </a:solidFill>
              </a:rPr>
              <a:t>מיכל </a:t>
            </a:r>
            <a:r>
              <a:rPr lang="he-IL" b="1" dirty="0" err="1" smtClean="0">
                <a:solidFill>
                  <a:srgbClr val="336600"/>
                </a:solidFill>
              </a:rPr>
              <a:t>האמוניה</a:t>
            </a:r>
            <a:r>
              <a:rPr lang="he-IL" b="1" dirty="0" smtClean="0">
                <a:solidFill>
                  <a:srgbClr val="336600"/>
                </a:solidFill>
              </a:rPr>
              <a:t> במרכז חיפה</a:t>
            </a:r>
            <a:endParaRPr lang="he-IL" b="1" dirty="0">
              <a:solidFill>
                <a:srgbClr val="336600"/>
              </a:solidFill>
            </a:endParaRPr>
          </a:p>
        </p:txBody>
      </p:sp>
      <p:sp>
        <p:nvSpPr>
          <p:cNvPr id="3" name="Content Placeholder 2"/>
          <p:cNvSpPr>
            <a:spLocks noGrp="1"/>
          </p:cNvSpPr>
          <p:nvPr>
            <p:ph idx="1"/>
          </p:nvPr>
        </p:nvSpPr>
        <p:spPr>
          <a:xfrm>
            <a:off x="467544" y="1196752"/>
            <a:ext cx="7620000" cy="4800600"/>
          </a:xfrm>
        </p:spPr>
        <p:txBody>
          <a:bodyPr>
            <a:noAutofit/>
          </a:bodyPr>
          <a:lstStyle/>
          <a:p>
            <a:pPr marL="114300" indent="0">
              <a:buNone/>
            </a:pPr>
            <a:r>
              <a:rPr lang="he-IL" sz="2800" b="1" dirty="0" smtClean="0">
                <a:solidFill>
                  <a:srgbClr val="336600"/>
                </a:solidFill>
              </a:rPr>
              <a:t>שימושי </a:t>
            </a:r>
            <a:r>
              <a:rPr lang="he-IL" sz="2800" b="1" dirty="0" err="1" smtClean="0">
                <a:solidFill>
                  <a:srgbClr val="336600"/>
                </a:solidFill>
              </a:rPr>
              <a:t>האמוניה</a:t>
            </a:r>
            <a:r>
              <a:rPr lang="he-IL" sz="2800" b="1" dirty="0" smtClean="0">
                <a:solidFill>
                  <a:srgbClr val="336600"/>
                </a:solidFill>
              </a:rPr>
              <a:t> :</a:t>
            </a:r>
            <a:endParaRPr lang="he-IL" sz="2800" dirty="0" smtClean="0">
              <a:solidFill>
                <a:srgbClr val="336600"/>
              </a:solidFill>
            </a:endParaRPr>
          </a:p>
          <a:p>
            <a:pPr>
              <a:spcBef>
                <a:spcPts val="600"/>
              </a:spcBef>
            </a:pPr>
            <a:r>
              <a:rPr lang="he-IL" sz="2800" dirty="0" smtClean="0"/>
              <a:t>חומר גלם לתעשייה הכימית </a:t>
            </a:r>
            <a:r>
              <a:rPr lang="he-IL" sz="2600" dirty="0" smtClean="0"/>
              <a:t>(פלסטיק</a:t>
            </a:r>
            <a:r>
              <a:rPr lang="he-IL" sz="2600" dirty="0"/>
              <a:t>, חומרי נפץ, טקסטיל </a:t>
            </a:r>
            <a:r>
              <a:rPr lang="he-IL" sz="2600" dirty="0" smtClean="0"/>
              <a:t>, דשנים, חומרי הדברה, חומרי </a:t>
            </a:r>
            <a:r>
              <a:rPr lang="he-IL" sz="2600" dirty="0"/>
              <a:t>צבע וכימיקלים אחרים</a:t>
            </a:r>
            <a:r>
              <a:rPr lang="he-IL" sz="2600" dirty="0" smtClean="0"/>
              <a:t>).</a:t>
            </a:r>
          </a:p>
          <a:p>
            <a:pPr>
              <a:spcBef>
                <a:spcPts val="600"/>
              </a:spcBef>
            </a:pPr>
            <a:r>
              <a:rPr lang="he-IL" sz="2800" dirty="0" smtClean="0"/>
              <a:t>טיהור מים. </a:t>
            </a:r>
          </a:p>
          <a:p>
            <a:pPr>
              <a:spcBef>
                <a:spcPts val="600"/>
              </a:spcBef>
            </a:pPr>
            <a:r>
              <a:rPr lang="he-IL" sz="2800" dirty="0" smtClean="0"/>
              <a:t>חומר קירור. </a:t>
            </a:r>
            <a:r>
              <a:rPr lang="en-US" sz="2800" dirty="0" smtClean="0"/>
              <a:t/>
            </a:r>
            <a:br>
              <a:rPr lang="en-US" sz="2800" dirty="0" smtClean="0"/>
            </a:br>
            <a:endParaRPr lang="he-IL" sz="2800" dirty="0" smtClean="0"/>
          </a:p>
          <a:p>
            <a:pPr marL="114300" indent="0">
              <a:buNone/>
            </a:pPr>
            <a:r>
              <a:rPr lang="he-IL" sz="2800" b="1" dirty="0" smtClean="0">
                <a:solidFill>
                  <a:srgbClr val="336600"/>
                </a:solidFill>
              </a:rPr>
              <a:t>חשיבות </a:t>
            </a:r>
            <a:r>
              <a:rPr lang="he-IL" sz="2800" b="1" dirty="0">
                <a:solidFill>
                  <a:srgbClr val="336600"/>
                </a:solidFill>
              </a:rPr>
              <a:t>של קיום מיכל </a:t>
            </a:r>
            <a:r>
              <a:rPr lang="he-IL" sz="2800" b="1" dirty="0" err="1">
                <a:solidFill>
                  <a:srgbClr val="336600"/>
                </a:solidFill>
              </a:rPr>
              <a:t>האמוניה</a:t>
            </a:r>
            <a:r>
              <a:rPr lang="he-IL" sz="2800" b="1" dirty="0">
                <a:solidFill>
                  <a:srgbClr val="336600"/>
                </a:solidFill>
              </a:rPr>
              <a:t> במפרץ </a:t>
            </a:r>
            <a:r>
              <a:rPr lang="he-IL" sz="2800" b="1" dirty="0" smtClean="0">
                <a:solidFill>
                  <a:srgbClr val="336600"/>
                </a:solidFill>
              </a:rPr>
              <a:t>חיפה</a:t>
            </a:r>
            <a:r>
              <a:rPr lang="he-IL" sz="2800" dirty="0" smtClean="0">
                <a:solidFill>
                  <a:srgbClr val="336600"/>
                </a:solidFill>
              </a:rPr>
              <a:t>:</a:t>
            </a:r>
            <a:endParaRPr lang="en-US" sz="2800" dirty="0" smtClean="0">
              <a:solidFill>
                <a:srgbClr val="336600"/>
              </a:solidFill>
            </a:endParaRPr>
          </a:p>
          <a:p>
            <a:pPr marL="114300" indent="0">
              <a:buNone/>
            </a:pPr>
            <a:r>
              <a:rPr lang="he-IL" sz="2800" dirty="0" smtClean="0"/>
              <a:t>ישראל </a:t>
            </a:r>
            <a:r>
              <a:rPr lang="he-IL" sz="3200" dirty="0" smtClean="0"/>
              <a:t>מייבאת</a:t>
            </a:r>
            <a:r>
              <a:rPr lang="he-IL" sz="2800" dirty="0" smtClean="0"/>
              <a:t> כיום אמוניה המגיעה </a:t>
            </a:r>
            <a:r>
              <a:rPr lang="he-IL" sz="2800" dirty="0" err="1" smtClean="0"/>
              <a:t>באוניות</a:t>
            </a:r>
            <a:r>
              <a:rPr lang="he-IL" sz="2800" dirty="0" smtClean="0"/>
              <a:t> מיכל. </a:t>
            </a:r>
            <a:r>
              <a:rPr lang="he-IL" sz="2800" dirty="0" err="1" smtClean="0"/>
              <a:t>מיכלי</a:t>
            </a:r>
            <a:r>
              <a:rPr lang="he-IL" sz="2800" dirty="0" smtClean="0"/>
              <a:t> האחסון קרובים לנמל. </a:t>
            </a:r>
          </a:p>
          <a:p>
            <a:endParaRPr lang="he-IL" sz="2800" dirty="0" smtClean="0"/>
          </a:p>
          <a:p>
            <a:endParaRPr lang="he-IL" sz="2800" dirty="0" smtClean="0"/>
          </a:p>
          <a:p>
            <a:endParaRPr lang="he-IL" sz="2800" dirty="0"/>
          </a:p>
        </p:txBody>
      </p:sp>
    </p:spTree>
    <p:extLst>
      <p:ext uri="{BB962C8B-B14F-4D97-AF65-F5344CB8AC3E}">
        <p14:creationId xmlns:p14="http://schemas.microsoft.com/office/powerpoint/2010/main" val="16262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right)">
                                      <p:cBhvr>
                                        <p:cTn id="7" dur="500"/>
                                        <p:tgtEl>
                                          <p:spTgt spid="3">
                                            <p:txEl>
                                              <p:pRg st="4" end="4"/>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right)">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0688"/>
            <a:ext cx="9135568" cy="6840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hlinkClick r:id="rId2"/>
              </a:rPr>
              <a:t>http://www.pmo.gov.il/Secretary/GovDecisions/2013/Pages/des766.aspx</a:t>
            </a:r>
            <a:endParaRPr lang="he-IL" dirty="0"/>
          </a:p>
        </p:txBody>
      </p:sp>
      <p:pic>
        <p:nvPicPr>
          <p:cNvPr id="4" name="Picture 3" descr="החלטה מספר  766 של הממשלה מיום 06.10.2013" title="הקמת מפעל ייצור אמוניה במישור רותם ">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20" y="1340768"/>
            <a:ext cx="8951968" cy="3970670"/>
          </a:xfrm>
          <a:prstGeom prst="rect">
            <a:avLst/>
          </a:prstGeom>
        </p:spPr>
      </p:pic>
      <p:sp>
        <p:nvSpPr>
          <p:cNvPr id="2" name="Title 1"/>
          <p:cNvSpPr>
            <a:spLocks noGrp="1"/>
          </p:cNvSpPr>
          <p:nvPr>
            <p:ph type="title"/>
          </p:nvPr>
        </p:nvSpPr>
        <p:spPr>
          <a:xfrm>
            <a:off x="539552" y="341784"/>
            <a:ext cx="7620000" cy="1143000"/>
          </a:xfrm>
        </p:spPr>
        <p:txBody>
          <a:bodyPr/>
          <a:lstStyle/>
          <a:p>
            <a:r>
              <a:rPr lang="he-IL" dirty="0" smtClean="0"/>
              <a:t>הקמת מפעל ייצור אמוניה במישור רותם </a:t>
            </a:r>
            <a:endParaRPr lang="he-IL" dirty="0"/>
          </a:p>
        </p:txBody>
      </p:sp>
    </p:spTree>
    <p:extLst>
      <p:ext uri="{BB962C8B-B14F-4D97-AF65-F5344CB8AC3E}">
        <p14:creationId xmlns:p14="http://schemas.microsoft.com/office/powerpoint/2010/main" val="389451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7768"/>
            <a:ext cx="7620000" cy="1143000"/>
          </a:xfrm>
        </p:spPr>
        <p:txBody>
          <a:bodyPr/>
          <a:lstStyle/>
          <a:p>
            <a:pPr algn="ctr"/>
            <a:r>
              <a:rPr lang="he-IL" b="1" dirty="0" smtClean="0">
                <a:solidFill>
                  <a:srgbClr val="336600"/>
                </a:solidFill>
              </a:rPr>
              <a:t>מדוע מיכל </a:t>
            </a:r>
            <a:r>
              <a:rPr lang="he-IL" b="1" dirty="0" err="1" smtClean="0">
                <a:solidFill>
                  <a:srgbClr val="336600"/>
                </a:solidFill>
              </a:rPr>
              <a:t>האמוניה</a:t>
            </a:r>
            <a:r>
              <a:rPr lang="he-IL" b="1" dirty="0" smtClean="0">
                <a:solidFill>
                  <a:srgbClr val="336600"/>
                </a:solidFill>
              </a:rPr>
              <a:t> מהווה סכנה ?</a:t>
            </a:r>
            <a:endParaRPr lang="he-IL" b="1" dirty="0">
              <a:solidFill>
                <a:srgbClr val="336600"/>
              </a:solidFill>
            </a:endParaRPr>
          </a:p>
        </p:txBody>
      </p:sp>
      <p:sp>
        <p:nvSpPr>
          <p:cNvPr id="3" name="Content Placeholder 2"/>
          <p:cNvSpPr>
            <a:spLocks noGrp="1"/>
          </p:cNvSpPr>
          <p:nvPr>
            <p:ph idx="1"/>
          </p:nvPr>
        </p:nvSpPr>
        <p:spPr/>
        <p:txBody>
          <a:bodyPr/>
          <a:lstStyle/>
          <a:p>
            <a:endParaRPr lang="he-IL"/>
          </a:p>
        </p:txBody>
      </p:sp>
      <p:sp>
        <p:nvSpPr>
          <p:cNvPr id="4" name="AutoShape 2" descr="Image result for ‫מיכל האמוניה בחיפה‬‎"/>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1" name="Picture 3" descr="מיכל האמוניה " title="מיכל האמוניה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8448169" cy="512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02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b="1" dirty="0" smtClean="0">
                <a:solidFill>
                  <a:srgbClr val="336600"/>
                </a:solidFill>
              </a:rPr>
              <a:t>אמוניה - תעודת זהות</a:t>
            </a:r>
            <a:endParaRPr lang="he-IL" b="1" dirty="0">
              <a:solidFill>
                <a:srgbClr val="336600"/>
              </a:solidFill>
            </a:endParaRPr>
          </a:p>
        </p:txBody>
      </p:sp>
      <p:sp>
        <p:nvSpPr>
          <p:cNvPr id="3" name="Content Placeholder 2"/>
          <p:cNvSpPr>
            <a:spLocks noGrp="1"/>
          </p:cNvSpPr>
          <p:nvPr>
            <p:ph idx="1"/>
          </p:nvPr>
        </p:nvSpPr>
        <p:spPr/>
        <p:txBody>
          <a:bodyPr>
            <a:normAutofit/>
          </a:bodyPr>
          <a:lstStyle/>
          <a:p>
            <a:r>
              <a:rPr lang="he-IL" sz="2800" dirty="0" smtClean="0"/>
              <a:t>מבנה</a:t>
            </a:r>
            <a:r>
              <a:rPr lang="he-IL" dirty="0" smtClean="0"/>
              <a:t>  </a:t>
            </a:r>
          </a:p>
          <a:p>
            <a:endParaRPr lang="he-IL" dirty="0"/>
          </a:p>
          <a:p>
            <a:endParaRPr lang="he-IL" dirty="0" smtClean="0"/>
          </a:p>
          <a:p>
            <a:r>
              <a:rPr lang="he-IL" sz="2800" dirty="0" smtClean="0"/>
              <a:t>נקודת רתיחה: </a:t>
            </a:r>
            <a:r>
              <a:rPr lang="he-IL" sz="2800" baseline="30000" dirty="0" smtClean="0"/>
              <a:t>0</a:t>
            </a:r>
            <a:r>
              <a:rPr lang="en-US" sz="2800" dirty="0" smtClean="0"/>
              <a:t>-33 C</a:t>
            </a:r>
          </a:p>
          <a:p>
            <a:r>
              <a:rPr lang="he-IL" sz="2800" dirty="0" smtClean="0"/>
              <a:t>צבע: גז חסר צבע</a:t>
            </a:r>
          </a:p>
          <a:p>
            <a:r>
              <a:rPr lang="he-IL" sz="2800" dirty="0" smtClean="0"/>
              <a:t>ריח: ריח חזק אופייני</a:t>
            </a:r>
          </a:p>
          <a:p>
            <a:r>
              <a:rPr lang="he-IL" sz="2800" dirty="0" smtClean="0"/>
              <a:t>הצתה עצמית:</a:t>
            </a:r>
            <a:r>
              <a:rPr lang="he-IL" sz="2800" baseline="30000" dirty="0" smtClean="0"/>
              <a:t> 0</a:t>
            </a:r>
            <a:r>
              <a:rPr lang="en-US" sz="2800" dirty="0" smtClean="0"/>
              <a:t>C</a:t>
            </a:r>
            <a:r>
              <a:rPr lang="he-IL" sz="2800" dirty="0" smtClean="0"/>
              <a:t> </a:t>
            </a:r>
            <a:r>
              <a:rPr lang="en-US" sz="2800" dirty="0" smtClean="0"/>
              <a:t> 635</a:t>
            </a:r>
            <a:endParaRPr lang="he-IL" sz="2800" dirty="0" smtClean="0"/>
          </a:p>
        </p:txBody>
      </p:sp>
      <p:sp>
        <p:nvSpPr>
          <p:cNvPr id="4" name="AutoShape 4" descr="Image result for ammonia molecul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077" name="Picture 5" descr="מולקולת אמוניה" title="מולקולת אמוני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152" y="1223824"/>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8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rgbClr val="336600"/>
                </a:solidFill>
              </a:rPr>
              <a:t>מסיסות</a:t>
            </a:r>
            <a:endParaRPr lang="he-IL" dirty="0">
              <a:solidFill>
                <a:srgbClr val="336600"/>
              </a:solidFill>
            </a:endParaRPr>
          </a:p>
        </p:txBody>
      </p:sp>
      <p:sp>
        <p:nvSpPr>
          <p:cNvPr id="3" name="Content Placeholder 2"/>
          <p:cNvSpPr>
            <a:spLocks noGrp="1"/>
          </p:cNvSpPr>
          <p:nvPr>
            <p:ph idx="1"/>
          </p:nvPr>
        </p:nvSpPr>
        <p:spPr/>
        <p:txBody>
          <a:bodyPr/>
          <a:lstStyle/>
          <a:p>
            <a:pPr marL="0" indent="0">
              <a:buNone/>
            </a:pPr>
            <a:endParaRPr lang="he-IL" dirty="0"/>
          </a:p>
        </p:txBody>
      </p:sp>
      <p:pic>
        <p:nvPicPr>
          <p:cNvPr id="4098" name="Picture 2" title="גרף מסיסות של אמוני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52588"/>
            <a:ext cx="5774953" cy="445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74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rgbClr val="336600"/>
                </a:solidFill>
              </a:rPr>
              <a:t>אמוניה היא בסיס חזק </a:t>
            </a:r>
            <a:endParaRPr lang="he-IL" dirty="0">
              <a:solidFill>
                <a:srgbClr val="336600"/>
              </a:solidFill>
            </a:endParaRPr>
          </a:p>
        </p:txBody>
      </p:sp>
      <p:sp>
        <p:nvSpPr>
          <p:cNvPr id="3" name="Content Placeholder 2"/>
          <p:cNvSpPr>
            <a:spLocks noGrp="1"/>
          </p:cNvSpPr>
          <p:nvPr>
            <p:ph idx="1"/>
          </p:nvPr>
        </p:nvSpPr>
        <p:spPr/>
        <p:txBody>
          <a:bodyPr/>
          <a:lstStyle/>
          <a:p>
            <a:endParaRPr lang="he-IL" dirty="0"/>
          </a:p>
        </p:txBody>
      </p:sp>
      <p:sp>
        <p:nvSpPr>
          <p:cNvPr id="4" name="AutoShape 2" descr="Image result for ammonia + water"/>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Image result for ammonia + water"/>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25" name="Picture 5" descr="נוסחה כימית" title="נוסחה כימי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74362"/>
            <a:ext cx="7416824" cy="19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42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rgbClr val="336600"/>
                </a:solidFill>
              </a:rPr>
              <a:t>צפיפות</a:t>
            </a:r>
            <a:endParaRPr lang="he-IL" dirty="0">
              <a:solidFill>
                <a:srgbClr val="336600"/>
              </a:solidFill>
            </a:endParaRPr>
          </a:p>
        </p:txBody>
      </p:sp>
      <p:sp>
        <p:nvSpPr>
          <p:cNvPr id="3" name="Content Placeholder 2"/>
          <p:cNvSpPr>
            <a:spLocks noGrp="1"/>
          </p:cNvSpPr>
          <p:nvPr>
            <p:ph idx="1"/>
          </p:nvPr>
        </p:nvSpPr>
        <p:spPr/>
        <p:txBody>
          <a:bodyPr>
            <a:normAutofit/>
          </a:bodyPr>
          <a:lstStyle/>
          <a:p>
            <a:pPr marL="0" indent="0">
              <a:lnSpc>
                <a:spcPct val="150000"/>
              </a:lnSpc>
              <a:buNone/>
            </a:pPr>
            <a:r>
              <a:rPr lang="he-IL" sz="2800" dirty="0" smtClean="0">
                <a:cs typeface="+mj-cs"/>
              </a:rPr>
              <a:t>צפיפות אמוניה:</a:t>
            </a:r>
            <a:r>
              <a:rPr lang="en-US" sz="2800" dirty="0" smtClean="0">
                <a:cs typeface="+mj-cs"/>
              </a:rPr>
              <a:t> kg/m</a:t>
            </a:r>
            <a:r>
              <a:rPr lang="en-US" sz="2800" baseline="30000" dirty="0" smtClean="0">
                <a:cs typeface="+mj-cs"/>
              </a:rPr>
              <a:t>3</a:t>
            </a:r>
            <a:r>
              <a:rPr lang="en-US" sz="2800" dirty="0" smtClean="0">
                <a:cs typeface="+mj-cs"/>
              </a:rPr>
              <a:t>   </a:t>
            </a:r>
            <a:r>
              <a:rPr lang="he-IL" sz="2800" dirty="0" smtClean="0">
                <a:cs typeface="+mj-cs"/>
              </a:rPr>
              <a:t>0.769</a:t>
            </a:r>
          </a:p>
          <a:p>
            <a:pPr marL="0" indent="0">
              <a:lnSpc>
                <a:spcPct val="150000"/>
              </a:lnSpc>
              <a:buNone/>
            </a:pPr>
            <a:r>
              <a:rPr lang="he-IL" sz="2800" dirty="0" smtClean="0">
                <a:cs typeface="+mj-cs"/>
              </a:rPr>
              <a:t>צפיפות אוויר: </a:t>
            </a:r>
            <a:r>
              <a:rPr lang="en-US" sz="2800" dirty="0" smtClean="0">
                <a:cs typeface="+mj-cs"/>
              </a:rPr>
              <a:t> kg/m</a:t>
            </a:r>
            <a:r>
              <a:rPr lang="en-US" sz="2800" baseline="30000" dirty="0" smtClean="0">
                <a:cs typeface="+mj-cs"/>
              </a:rPr>
              <a:t>3 </a:t>
            </a:r>
            <a:r>
              <a:rPr lang="he-IL" sz="2800" dirty="0" smtClean="0">
                <a:cs typeface="+mj-cs"/>
              </a:rPr>
              <a:t>1.275 </a:t>
            </a:r>
          </a:p>
          <a:p>
            <a:pPr marL="0" indent="0">
              <a:lnSpc>
                <a:spcPct val="150000"/>
              </a:lnSpc>
              <a:buNone/>
            </a:pPr>
            <a:r>
              <a:rPr lang="he-IL" sz="2800" dirty="0" smtClean="0">
                <a:cs typeface="+mj-cs"/>
              </a:rPr>
              <a:t>צפיפות הליום:</a:t>
            </a:r>
            <a:r>
              <a:rPr lang="en-US" sz="2800" dirty="0" smtClean="0">
                <a:cs typeface="+mj-cs"/>
              </a:rPr>
              <a:t> </a:t>
            </a:r>
            <a:r>
              <a:rPr lang="he-IL" sz="2800" dirty="0" smtClean="0">
                <a:cs typeface="+mj-cs"/>
              </a:rPr>
              <a:t> </a:t>
            </a:r>
            <a:r>
              <a:rPr lang="en-US" sz="2800" dirty="0" smtClean="0">
                <a:cs typeface="+mj-cs"/>
              </a:rPr>
              <a:t>0.178 kg/m</a:t>
            </a:r>
            <a:r>
              <a:rPr lang="en-US" sz="2800" baseline="30000" dirty="0" smtClean="0">
                <a:cs typeface="+mj-cs"/>
              </a:rPr>
              <a:t>3</a:t>
            </a:r>
            <a:endParaRPr lang="he-IL" sz="2800" dirty="0" smtClean="0">
              <a:cs typeface="+mj-cs"/>
            </a:endParaRPr>
          </a:p>
          <a:p>
            <a:pPr marL="0" indent="0">
              <a:lnSpc>
                <a:spcPct val="150000"/>
              </a:lnSpc>
              <a:buNone/>
            </a:pPr>
            <a:r>
              <a:rPr lang="he-IL" sz="2800" dirty="0" smtClean="0">
                <a:cs typeface="+mj-cs"/>
              </a:rPr>
              <a:t>צפיפות </a:t>
            </a:r>
            <a:r>
              <a:rPr lang="he-IL" sz="2800" dirty="0" err="1" smtClean="0">
                <a:cs typeface="+mj-cs"/>
              </a:rPr>
              <a:t>פד"ח</a:t>
            </a:r>
            <a:r>
              <a:rPr lang="he-IL" sz="2800" dirty="0" smtClean="0">
                <a:cs typeface="+mj-cs"/>
              </a:rPr>
              <a:t>:</a:t>
            </a:r>
            <a:r>
              <a:rPr lang="en-US" sz="2800" dirty="0" smtClean="0">
                <a:cs typeface="+mj-cs"/>
              </a:rPr>
              <a:t>1.977 kg/m</a:t>
            </a:r>
            <a:r>
              <a:rPr lang="en-US" sz="2800" baseline="30000" dirty="0" smtClean="0">
                <a:cs typeface="+mj-cs"/>
              </a:rPr>
              <a:t>3</a:t>
            </a:r>
            <a:r>
              <a:rPr lang="en-US" sz="2800" dirty="0" smtClean="0">
                <a:cs typeface="+mj-cs"/>
              </a:rPr>
              <a:t> </a:t>
            </a:r>
            <a:r>
              <a:rPr lang="he-IL" sz="2800" dirty="0" smtClean="0">
                <a:cs typeface="+mj-cs"/>
              </a:rPr>
              <a:t> </a:t>
            </a:r>
            <a:endParaRPr lang="he-IL" sz="2800" dirty="0">
              <a:cs typeface="+mj-cs"/>
            </a:endParaRPr>
          </a:p>
        </p:txBody>
      </p:sp>
    </p:spTree>
    <p:extLst>
      <p:ext uri="{BB962C8B-B14F-4D97-AF65-F5344CB8AC3E}">
        <p14:creationId xmlns:p14="http://schemas.microsoft.com/office/powerpoint/2010/main" val="29070852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562</TotalTime>
  <Words>1200</Words>
  <Application>Microsoft Office PowerPoint</Application>
  <PresentationFormat>‫הצגה על המסך (4:3)</PresentationFormat>
  <Paragraphs>163</Paragraphs>
  <Slides>18</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Adjacency</vt:lpstr>
      <vt:lpstr>שילוב סוגיות במדע וחברה </vt:lpstr>
      <vt:lpstr>נסראללה: מכל האמוניה בחיפה הוא הפצצה הגרעינית שלי</vt:lpstr>
      <vt:lpstr>מיכל האמוניה במרכז חיפה</vt:lpstr>
      <vt:lpstr>הקמת מפעל ייצור אמוניה במישור רותם </vt:lpstr>
      <vt:lpstr>מדוע מיכל האמוניה מהווה סכנה ?</vt:lpstr>
      <vt:lpstr>אמוניה - תעודת זהות</vt:lpstr>
      <vt:lpstr>מסיסות</vt:lpstr>
      <vt:lpstr>אמוניה היא בסיס חזק </vt:lpstr>
      <vt:lpstr>צפיפות</vt:lpstr>
      <vt:lpstr>קבלת החלטה</vt:lpstr>
      <vt:lpstr>לסדנה...</vt:lpstr>
      <vt:lpstr>קבלת החלטה</vt:lpstr>
      <vt:lpstr>בחירת דילמה מתאימה</vt:lpstr>
      <vt:lpstr>קריטריונים של דילמה</vt:lpstr>
      <vt:lpstr>סוגיות אותנטיות נוספות כבסיס לפיתוח אוריינות מדעית וטכנולוגית בסביבה דיגיטלית </vt:lpstr>
      <vt:lpstr>תוכנית יום העיון, 23.8.2016</vt:lpstr>
      <vt:lpstr>קבלת החלטה</vt:lpstr>
      <vt:lpstr>מפת ההשלכות</vt:lpstr>
    </vt:vector>
  </TitlesOfParts>
  <Company>Weizmann Institute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WICC</dc:creator>
  <cp:lastModifiedBy>Windows User</cp:lastModifiedBy>
  <cp:revision>49</cp:revision>
  <cp:lastPrinted>2016-08-22T09:23:41Z</cp:lastPrinted>
  <dcterms:created xsi:type="dcterms:W3CDTF">2016-08-17T09:30:39Z</dcterms:created>
  <dcterms:modified xsi:type="dcterms:W3CDTF">2017-03-16T09:29:27Z</dcterms:modified>
</cp:coreProperties>
</file>