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5"/>
  </p:sldMasterIdLst>
  <p:notesMasterIdLst>
    <p:notesMasterId r:id="rId20"/>
  </p:notesMasterIdLst>
  <p:sldIdLst>
    <p:sldId id="256" r:id="rId6"/>
    <p:sldId id="391" r:id="rId7"/>
    <p:sldId id="401" r:id="rId8"/>
    <p:sldId id="392" r:id="rId9"/>
    <p:sldId id="405" r:id="rId10"/>
    <p:sldId id="406" r:id="rId11"/>
    <p:sldId id="407" r:id="rId12"/>
    <p:sldId id="402" r:id="rId13"/>
    <p:sldId id="409" r:id="rId14"/>
    <p:sldId id="408" r:id="rId15"/>
    <p:sldId id="396" r:id="rId16"/>
    <p:sldId id="359" r:id="rId17"/>
    <p:sldId id="403" r:id="rId18"/>
    <p:sldId id="410" r:id="rId19"/>
  </p:sldIdLst>
  <p:sldSz cx="9144000" cy="6858000" type="screen4x3"/>
  <p:notesSz cx="6858000" cy="9144000"/>
  <p:embeddedFontLst>
    <p:embeddedFont>
      <p:font typeface="Wingdings 2" pitchFamily="18" charset="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ilaT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CC"/>
    <a:srgbClr val="333333"/>
    <a:srgbClr val="003D7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13" autoAdjust="0"/>
    <p:restoredTop sz="86358" autoAdjust="0"/>
  </p:normalViewPr>
  <p:slideViewPr>
    <p:cSldViewPr>
      <p:cViewPr>
        <p:scale>
          <a:sx n="72" d="100"/>
          <a:sy n="72" d="100"/>
        </p:scale>
        <p:origin x="-1266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7B5817-5E7C-4C38-9F33-0EC9CD4F229F}" type="datetimeFigureOut">
              <a:rPr lang="he-IL" smtClean="0"/>
              <a:pPr/>
              <a:t>י"ח/אדר/תשע"ז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A06B7F-721C-48EC-BE39-D539F4AAC7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25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מסך ראשי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596" y="1571612"/>
            <a:ext cx="5143536" cy="2028839"/>
          </a:xfrm>
        </p:spPr>
        <p:txBody>
          <a:bodyPr/>
          <a:lstStyle>
            <a:lvl1pPr algn="ctr">
              <a:defRPr sz="3200" baseline="0"/>
            </a:lvl1pPr>
          </a:lstStyle>
          <a:p>
            <a:r>
              <a:rPr lang="he-IL" dirty="0" smtClean="0"/>
              <a:t>לחץ כאן לכותרת ראשית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214" y="3643314"/>
            <a:ext cx="5113918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כאן לכותרת משנית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dirty="0" smtClean="0"/>
              <a:t>לחץ כאן לעריכת כותרת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dirty="0" smtClean="0"/>
              <a:t>לחץ כאן לעריכת כותרת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י"ח/אדר/תשע"ז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1546"/>
            <a:ext cx="3008313" cy="1162050"/>
          </a:xfrm>
        </p:spPr>
        <p:txBody>
          <a:bodyPr anchor="t" anchorCtr="0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he-IL" dirty="0" smtClean="0"/>
              <a:t>לחץ כאן לעריכת כותרת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727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5993"/>
            <a:ext cx="3008313" cy="3714776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כאן לכתיבת טקסט רגיל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י"ח/אדר/תשע"ז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ל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 baseline="0"/>
            </a:lvl2pPr>
            <a:lvl3pPr>
              <a:buNone/>
              <a:defRPr/>
            </a:lvl3pPr>
            <a:lvl4pPr>
              <a:buNone/>
              <a:defRPr baseline="0"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כתיבת טקסט חופשי</a:t>
            </a:r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90000"/>
          <a:lstStyle>
            <a:lvl1pPr>
              <a:defRPr baseline="0"/>
            </a:lvl1pPr>
          </a:lstStyle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ממוספר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90000"/>
          <a:lstStyle>
            <a:lvl1pPr>
              <a:defRPr baseline="0"/>
            </a:lvl1pPr>
          </a:lstStyle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 marL="514350" indent="-514350">
              <a:buSzPct val="90000"/>
              <a:buFont typeface="+mj-lt"/>
              <a:buAutoNum type="arabicPeriod"/>
              <a:defRPr baseline="0"/>
            </a:lvl1pPr>
            <a:lvl2pPr marL="971550" indent="-514350">
              <a:buFont typeface="+mj-cs"/>
              <a:buAutoNum type="hebrew2Minus"/>
              <a:defRPr baseline="0"/>
            </a:lvl2pPr>
            <a:lvl3pPr marL="1428750" indent="-514350">
              <a:buFont typeface="+mj-lt"/>
              <a:buAutoNum type="romanUcPeriod"/>
              <a:defRPr/>
            </a:lvl3pPr>
            <a:lvl4pPr marL="1828800" indent="-457200">
              <a:buFont typeface="+mj-lt"/>
              <a:buAutoNum type="arabicPeriod"/>
              <a:defRPr baseline="0"/>
            </a:lvl4pPr>
            <a:lvl5pPr marL="2343150" indent="-514350">
              <a:buFont typeface="+mj-lt"/>
              <a:buAutoNum type="romanUcPeriod"/>
              <a:defRPr/>
            </a:lvl5pPr>
          </a:lstStyle>
          <a:p>
            <a:pPr lvl="0"/>
            <a:r>
              <a:rPr lang="he-IL" dirty="0" smtClean="0"/>
              <a:t>כתיבת סעיפים ממוספרים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פרק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643866" cy="1457335"/>
          </a:xfrm>
        </p:spPr>
        <p:txBody>
          <a:bodyPr anchor="b" anchorCtr="0"/>
          <a:lstStyle>
            <a:lvl1pPr algn="ctr">
              <a:defRPr sz="3200" baseline="0"/>
            </a:lvl1pPr>
          </a:lstStyle>
          <a:p>
            <a:r>
              <a:rPr lang="he-IL" dirty="0" smtClean="0"/>
              <a:t>לחץ כאן לכותרת פרק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כאן לכותרת משנית</a:t>
            </a:r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מסך להוספת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7368" y="4986358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pPr lvl="0"/>
            <a:r>
              <a:rPr lang="he-IL" dirty="0" smtClean="0"/>
              <a:t>לחץ כאן לתת כותרת ראשית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736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57368" y="5553096"/>
            <a:ext cx="5486400" cy="804862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כאן לערוך טקסט משני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י"ח/אדר/תשע"ז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5984" y="274638"/>
            <a:ext cx="6400816" cy="511156"/>
          </a:xfrm>
          <a:prstGeom prst="rect">
            <a:avLst/>
          </a:prstGeom>
        </p:spPr>
        <p:txBody>
          <a:bodyPr vert="horz" lIns="91440" tIns="45720" rIns="9000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לחץ כאן לעריכת כותרת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מסך 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י"ח/אדר/תשע"ז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סיום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643866" cy="1457335"/>
          </a:xfrm>
        </p:spPr>
        <p:txBody>
          <a:bodyPr anchor="b" anchorCtr="0"/>
          <a:lstStyle>
            <a:lvl1pPr algn="ctr">
              <a:defRPr sz="4800" baseline="0"/>
            </a:lvl1pPr>
          </a:lstStyle>
          <a:p>
            <a:r>
              <a:rPr lang="he-IL" dirty="0" smtClean="0"/>
              <a:t>תודה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מסך סיום</a:t>
            </a:r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כתיבת סעיפים 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י"ח/אדר/תשע"ז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  <a:prstGeom prst="rect">
            <a:avLst/>
          </a:prstGeom>
        </p:spPr>
        <p:txBody>
          <a:bodyPr vert="horz" lIns="91440" tIns="45720" rIns="90000" bIns="45720" rtlCol="1" anchor="ctr">
            <a:noAutofit/>
          </a:bodyPr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005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כאן לכתיבת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596" y="6643710"/>
            <a:ext cx="7286676" cy="2143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586" y="6643710"/>
            <a:ext cx="776278" cy="2143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57" r:id="rId6"/>
    <p:sldLayoutId id="2147483654" r:id="rId7"/>
    <p:sldLayoutId id="2147483662" r:id="rId8"/>
    <p:sldLayoutId id="2147483652" r:id="rId9"/>
    <p:sldLayoutId id="2147483653" r:id="rId10"/>
    <p:sldLayoutId id="2147483656" r:id="rId11"/>
  </p:sldLayoutIdLst>
  <p:txStyles>
    <p:titleStyle>
      <a:lvl1pPr algn="r" defTabSz="914400" rtl="1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r" defTabSz="914400" rtl="1" eaLnBrk="1" latinLnBrk="0" hangingPunct="1">
        <a:spcBef>
          <a:spcPct val="20000"/>
        </a:spcBef>
        <a:buSzPct val="70000"/>
        <a:buFont typeface="Wingdings 2" pitchFamily="18" charset="2"/>
        <a:buChar char="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SzPct val="110000"/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baghigh.cet.ac.il/CommonLms/Dashboard/Activity/ShowActivity.aspx?gItemID=d4a14484-1e01-4e29-9734-b137a76c5a3c&amp;lang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bag.ebaghigh.cet.ac.il/content/player.aspx?manifest=/api/manifests/item/he/5505f7ea-6436-444e-8367-92aee5b3310c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bag.ebaghigh.cet.ac.il/content/player.aspx?manifest=/api/manifests/item/he/f3be977c-e0ce-464e-bc0e-7177f737e009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ghigh.cet.ac.il/CommonLms/Dashboard/Activity/ShowActivity.aspx?gItemID=7518f549-3e61-4471-87ef-3a210ae8a246&amp;lang=1" TargetMode="External"/><Relationship Id="rId2" Type="http://schemas.openxmlformats.org/officeDocument/2006/relationships/hyperlink" Target="http://mybag.ebaghigh.cet.ac.il/content/player.aspx?manifest=/api/manifests/item/he/aeb700b7-193f-4617-8ba3-0da8d03f4b96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0c872491-35c4-4cc8-a2ef-8126c481b2e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ybag.ebaghigh.cet.ac.il/content/player.aspx?manifest=/api/manifests/item/he/85ec0168-2a40-4c43-89cb-1d727a85c016/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ghigh.cet.ac.il/CommonLms/Dashboard/Activity/ShowActivity.aspx?gItemID=bf14d88b-4a83-4493-8384-53198c790ca3&amp;lang=1" TargetMode="External"/><Relationship Id="rId2" Type="http://schemas.openxmlformats.org/officeDocument/2006/relationships/hyperlink" Target="http://mybag.ebaghigh.cet.ac.il/content/player.aspx?manifest=/api/manifests/item/he/bf14d88b-4a83-4493-8384-53198c790ca3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mybag.ebaghigh.cet.ac.il/content/player.aspx?manifest=/api/manifests/item/he/0dfee5f7-e9e1-43a8-bd75-4ee33e5ce2cc/" TargetMode="External"/><Relationship Id="rId2" Type="http://schemas.openxmlformats.org/officeDocument/2006/relationships/hyperlink" Target="http://www.ebaghigh.cet.ac.il/CommonLms/Dashboard/Activity/ShowActivity.aspx?gItemID=cb26850a-0625-43eb-a935-a53fee7e77f3&amp;lang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://www.ebaghigh.cet.ac.il/CommonLms/Dashboard/Activity/ShowActivity.aspx?gItemID=16a69b13-7188-46c1-b511-747bb3de250c&amp;lang=1" TargetMode="External"/><Relationship Id="rId4" Type="http://schemas.openxmlformats.org/officeDocument/2006/relationships/hyperlink" Target="http://mybag.ebaghigh.cet.ac.il/content/player.aspx?manifest=/api/manifests/item/he/55ea05d1-c459-435f-8c36-9a7afadf126f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ghigh.cet.ac.il/CommonLms/Dashboard/Activity/ShowActivity.aspx?gItemID=f6566b09-9900-4536-8f91-9a41898a3508&amp;lang=1" TargetMode="External"/><Relationship Id="rId2" Type="http://schemas.openxmlformats.org/officeDocument/2006/relationships/hyperlink" Target="http://mybag.ebaghigh.cet.ac.il/content/player.aspx?manifest=/api/manifests/item/he/9ea98389-3887-470b-9c9e-559c6437e6a7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643866" cy="1538463"/>
          </a:xfrm>
        </p:spPr>
        <p:txBody>
          <a:bodyPr/>
          <a:lstStyle/>
          <a:p>
            <a:r>
              <a:rPr lang="he-IL" sz="4400" b="1" dirty="0" smtClean="0"/>
              <a:t>הדמיה ממוחשבות ככלי</a:t>
            </a:r>
            <a:br>
              <a:rPr lang="he-IL" sz="4400" b="1" dirty="0" smtClean="0"/>
            </a:br>
            <a:r>
              <a:rPr lang="he-IL" sz="4400" b="1" dirty="0" smtClean="0"/>
              <a:t>להוראה, למידה והערכה</a:t>
            </a:r>
            <a:br>
              <a:rPr lang="he-IL" sz="4400" b="1" dirty="0" smtClean="0"/>
            </a:br>
            <a:r>
              <a:rPr lang="he-IL" sz="4400" b="1" dirty="0" smtClean="0"/>
              <a:t>במדע וטכנולוגיה</a:t>
            </a:r>
            <a:endParaRPr lang="en-US" sz="2800" b="1" dirty="0">
              <a:latin typeface="+mn-lt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9552" y="4940598"/>
            <a:ext cx="7643866" cy="631542"/>
          </a:xfrm>
        </p:spPr>
        <p:txBody>
          <a:bodyPr>
            <a:normAutofit fontScale="62500" lnSpcReduction="20000"/>
          </a:bodyPr>
          <a:lstStyle/>
          <a:p>
            <a:r>
              <a:rPr lang="he-IL" sz="2800" b="1" dirty="0"/>
              <a:t>ד"ר רחל </a:t>
            </a:r>
            <a:r>
              <a:rPr lang="he-IL" sz="2800" b="1" dirty="0" smtClean="0"/>
              <a:t>מינץ</a:t>
            </a:r>
          </a:p>
          <a:p>
            <a:r>
              <a:rPr lang="he-IL" sz="2800" b="1" dirty="0" smtClean="0"/>
              <a:t>23.8.16</a:t>
            </a:r>
          </a:p>
          <a:p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8143932" cy="78353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e-IL" sz="2800" b="1" dirty="0"/>
              <a:t>הקניית מיומנות פרוצדורליות של המדע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929090" cy="20057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78053" y="4996948"/>
            <a:ext cx="390852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4"/>
              </a:rPr>
              <a:t>מעבדת חקר – תכונות הגזים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864096"/>
          </a:xfrm>
        </p:spPr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he-IL" sz="2000" b="1" dirty="0">
                <a:solidFill>
                  <a:srgbClr val="333333"/>
                </a:solidFill>
              </a:rPr>
              <a:t>הצבת שאלה, השערה, תכנון ניסוי, קבלת תוצאות, הסקת מסקנה , טיעון והכללה.</a:t>
            </a: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5950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6885" y="548680"/>
            <a:ext cx="8143932" cy="78353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e-IL" sz="2800" b="1" dirty="0"/>
              <a:t>ביצוע ניסויים שאינם יכולים להתבצע בדרך אחרת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79" y="5733256"/>
            <a:ext cx="4257330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linkClick r:id="rId2"/>
              </a:rPr>
              <a:t>הורשה של תכונה אחת - יחסים מספריים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4289997" cy="230425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4888" y="1600201"/>
            <a:ext cx="8229600" cy="4400568"/>
          </a:xfrm>
        </p:spPr>
        <p:txBody>
          <a:bodyPr/>
          <a:lstStyle/>
          <a:p>
            <a:pPr rtl="1" eaLnBrk="1" latinLnBrk="0" hangingPunct="1"/>
            <a:r>
              <a:rPr lang="he-IL" sz="2000" b="1" dirty="0">
                <a:solidFill>
                  <a:srgbClr val="333333"/>
                </a:solidFill>
              </a:rPr>
              <a:t>במקרים בהם:</a:t>
            </a:r>
          </a:p>
          <a:p>
            <a:pPr rtl="1" eaLnBrk="1" latinLnBrk="0" hangingPunct="1">
              <a:buFont typeface="Arial" pitchFamily="34" charset="0"/>
              <a:buChar char="•"/>
            </a:pPr>
            <a:r>
              <a:rPr lang="he-IL" sz="2000" b="1" dirty="0">
                <a:solidFill>
                  <a:srgbClr val="333333"/>
                </a:solidFill>
              </a:rPr>
              <a:t>יש לבצע ניסוי שהמכשור יקר ואינו בר השגה</a:t>
            </a:r>
          </a:p>
          <a:p>
            <a:pPr rtl="1" eaLnBrk="1" latinLnBrk="0" hangingPunct="1">
              <a:buFont typeface="Arial" pitchFamily="34" charset="0"/>
              <a:buChar char="•"/>
            </a:pPr>
            <a:r>
              <a:rPr lang="he-IL" sz="2000" b="1" dirty="0">
                <a:solidFill>
                  <a:srgbClr val="333333"/>
                </a:solidFill>
              </a:rPr>
              <a:t>הניסוי מסוכן (לדוגמה: טמפ' גבוהות)</a:t>
            </a:r>
          </a:p>
          <a:p>
            <a:pPr rtl="1" eaLnBrk="1" latinLnBrk="0" hangingPunct="1">
              <a:buFont typeface="Arial" pitchFamily="34" charset="0"/>
              <a:buChar char="•"/>
            </a:pPr>
            <a:r>
              <a:rPr lang="he-IL" sz="2000" b="1" dirty="0">
                <a:solidFill>
                  <a:srgbClr val="333333"/>
                </a:solidFill>
              </a:rPr>
              <a:t>הניסוי נמשך לאורך חודשים או שנים (לדוגמה: גידול אוכלוסיות, ניסויי הכלאה)</a:t>
            </a:r>
          </a:p>
          <a:p>
            <a:pPr rtl="1" eaLnBrk="1" latinLnBrk="0" hangingPunct="1">
              <a:buFont typeface="Arial" pitchFamily="34" charset="0"/>
              <a:buChar char="•"/>
            </a:pPr>
            <a:r>
              <a:rPr lang="he-IL" sz="2000" b="1" dirty="0">
                <a:solidFill>
                  <a:srgbClr val="333333"/>
                </a:solidFill>
              </a:rPr>
              <a:t>זמן הניסוי מהיר מדי (מהירות האור)</a:t>
            </a:r>
          </a:p>
          <a:p>
            <a:pPr rtl="1" eaLnBrk="1" latinLnBrk="0" hangingPunct="1">
              <a:buFont typeface="Arial" pitchFamily="34" charset="0"/>
              <a:buChar char="•"/>
            </a:pPr>
            <a:r>
              <a:rPr lang="he-IL" sz="2000" b="1" dirty="0">
                <a:solidFill>
                  <a:srgbClr val="333333"/>
                </a:solidFill>
              </a:rPr>
              <a:t>ניסוי ישיר לא ייתכן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52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571472" y="359446"/>
            <a:ext cx="8143932" cy="783538"/>
          </a:xfrm>
        </p:spPr>
        <p:txBody>
          <a:bodyPr/>
          <a:lstStyle/>
          <a:p>
            <a:pPr algn="ctr"/>
            <a:r>
              <a:rPr lang="he-IL" sz="2800" b="1" dirty="0" smtClean="0"/>
              <a:t>ייצוג אותה התופעה במספר צורות ייצוג</a:t>
            </a:r>
            <a:endParaRPr lang="he-IL" sz="2800" b="1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967360"/>
            <a:ext cx="3143272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2"/>
              </a:rPr>
              <a:t>האנרגיה של </a:t>
            </a:r>
            <a:r>
              <a:rPr lang="he-IL" dirty="0">
                <a:hlinkClick r:id="rId2"/>
              </a:rPr>
              <a:t>גולש </a:t>
            </a:r>
            <a:r>
              <a:rPr lang="he-IL" dirty="0" err="1">
                <a:hlinkClick r:id="rId2"/>
              </a:rPr>
              <a:t>בסקייטבורד</a:t>
            </a:r>
            <a:endParaRPr lang="he-IL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72716"/>
            <a:ext cx="3143272" cy="229464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872" y="1044656"/>
            <a:ext cx="8229600" cy="44005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e-IL" sz="2200" b="1" dirty="0">
                <a:solidFill>
                  <a:srgbClr val="333333"/>
                </a:solidFill>
              </a:rPr>
              <a:t>הדמיה ממוחשבת מאפשרת להציג אינפורמציה בצורה דינמית המשתנה לאורך זמן, ולהציגה סימולטנית בכמה צורות ייצוג: כגרף, טבלת מספרים, תמונות, אנימציה או באופן מילולי.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e-IL" sz="2200" b="1" dirty="0">
                <a:solidFill>
                  <a:srgbClr val="333333"/>
                </a:solidFill>
              </a:rPr>
              <a:t>באמצעות הרצת הדמיות ניתן לפתח מיומנות של תרגום ממערכת סמלים אחת למשניה. גרף או טבלה המצטיירים באופן דינמי על המסך מפתחים אצל התלמידים מיומנויות של הבנת גרף ותרגום בין גרף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e-IL" sz="2200" b="1" dirty="0">
                <a:solidFill>
                  <a:srgbClr val="333333"/>
                </a:solidFill>
              </a:rPr>
              <a:t>וטבלת מספרים.</a:t>
            </a:r>
            <a:endParaRPr lang="en-US" sz="2200" b="1" dirty="0">
              <a:solidFill>
                <a:srgbClr val="33333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17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644277"/>
            <a:ext cx="6400816" cy="1143000"/>
          </a:xfrm>
        </p:spPr>
        <p:txBody>
          <a:bodyPr/>
          <a:lstStyle/>
          <a:p>
            <a:pPr algn="ctr"/>
            <a:r>
              <a:rPr lang="he-IL" sz="2800" b="1" dirty="0"/>
              <a:t>הדמיה מאפשרת חקר                        בהקשר מציאותי (לקוח מהחיים)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056" y="2348880"/>
            <a:ext cx="3288290" cy="2087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3274" y="4436442"/>
            <a:ext cx="328449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3"/>
              </a:rPr>
              <a:t>מתכננים דוד שמש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24944"/>
            <a:ext cx="3816111" cy="2275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200278"/>
            <a:ext cx="3792819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5"/>
              </a:rPr>
              <a:t>תכנון בית מגורים חסכוני באנרגיה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46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36304" y="692696"/>
            <a:ext cx="7488832" cy="864096"/>
          </a:xfrm>
        </p:spPr>
        <p:txBody>
          <a:bodyPr/>
          <a:lstStyle/>
          <a:p>
            <a:pPr algn="ctr"/>
            <a:r>
              <a:rPr lang="he-IL" sz="2800" b="1" dirty="0" smtClean="0"/>
              <a:t>כיצד ניתן להעריך אוריינות מדעית </a:t>
            </a:r>
            <a:r>
              <a:rPr lang="he-IL" sz="2800" b="1" dirty="0"/>
              <a:t>באמצעות הדמיה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227953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he-IL" sz="1400" dirty="0" smtClean="0"/>
          </a:p>
          <a:p>
            <a:pPr marL="0" indent="0" algn="just">
              <a:buNone/>
            </a:pPr>
            <a:r>
              <a:rPr lang="he-IL" sz="2000" b="1" dirty="0" smtClean="0">
                <a:solidFill>
                  <a:srgbClr val="333333"/>
                </a:solidFill>
              </a:rPr>
              <a:t>א</a:t>
            </a:r>
            <a:r>
              <a:rPr lang="he-IL" dirty="0" smtClean="0"/>
              <a:t>. </a:t>
            </a:r>
            <a:r>
              <a:rPr lang="he-IL" sz="2000" b="1" dirty="0">
                <a:solidFill>
                  <a:srgbClr val="333333"/>
                </a:solidFill>
              </a:rPr>
              <a:t>להסביר תופעה באופן מדעי:</a:t>
            </a:r>
          </a:p>
          <a:p>
            <a:pPr marL="0" indent="0" algn="just">
              <a:buNone/>
            </a:pPr>
            <a:r>
              <a:rPr lang="he-IL" sz="2000" b="1" dirty="0">
                <a:solidFill>
                  <a:srgbClr val="333333"/>
                </a:solidFill>
              </a:rPr>
              <a:t>מהי קרינה? מהו בידוד ומהי צריכת אנרגיה? </a:t>
            </a:r>
            <a:endParaRPr lang="he-IL" sz="2000" b="1" dirty="0" smtClean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endParaRPr lang="he-IL" sz="2000" b="1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he-IL" sz="2000" b="1" dirty="0">
                <a:solidFill>
                  <a:srgbClr val="333333"/>
                </a:solidFill>
              </a:rPr>
              <a:t>ב. להבין את החקר המדעי:</a:t>
            </a:r>
          </a:p>
          <a:p>
            <a:pPr marL="0" indent="0" algn="just">
              <a:buNone/>
            </a:pPr>
            <a:r>
              <a:rPr lang="he-IL" sz="2000" b="1" dirty="0">
                <a:solidFill>
                  <a:srgbClr val="333333"/>
                </a:solidFill>
              </a:rPr>
              <a:t>לשנות ערכים למשתנים, לקבל תוצאות, לנמק ולטעון על פיהם. להבין צורות ייצוג שונות. </a:t>
            </a:r>
            <a:endParaRPr lang="he-IL" sz="2000" b="1" dirty="0" smtClean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endParaRPr lang="he-IL" sz="2000" b="1" dirty="0">
              <a:solidFill>
                <a:srgbClr val="333333"/>
              </a:solidFill>
            </a:endParaRPr>
          </a:p>
          <a:p>
            <a:pPr marL="0" indent="0" algn="just">
              <a:buNone/>
            </a:pPr>
            <a:r>
              <a:rPr lang="he-IL" sz="2000" b="1" dirty="0">
                <a:solidFill>
                  <a:srgbClr val="333333"/>
                </a:solidFill>
              </a:rPr>
              <a:t>ג. להבין מהו מודל ומהי הדמיה, להשוות בין </a:t>
            </a:r>
            <a:r>
              <a:rPr lang="he-IL" sz="2000" b="1" dirty="0" smtClean="0">
                <a:solidFill>
                  <a:srgbClr val="333333"/>
                </a:solidFill>
              </a:rPr>
              <a:t>ניסוי </a:t>
            </a:r>
            <a:r>
              <a:rPr lang="he-IL" sz="2000" b="1" dirty="0">
                <a:solidFill>
                  <a:srgbClr val="333333"/>
                </a:solidFill>
              </a:rPr>
              <a:t>במעבדה לבין חקר באמצעות </a:t>
            </a:r>
            <a:r>
              <a:rPr lang="he-IL" sz="2000" b="1" dirty="0" smtClean="0">
                <a:solidFill>
                  <a:srgbClr val="333333"/>
                </a:solidFill>
              </a:rPr>
              <a:t>הדמיה.</a:t>
            </a:r>
            <a:endParaRPr lang="he-IL" sz="2000" b="1" dirty="0">
              <a:solidFill>
                <a:srgbClr val="333333"/>
              </a:solidFill>
            </a:endParaRP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50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0202" y="404664"/>
            <a:ext cx="8143932" cy="783538"/>
          </a:xfrm>
        </p:spPr>
        <p:txBody>
          <a:bodyPr/>
          <a:lstStyle/>
          <a:p>
            <a:pPr algn="ctr"/>
            <a:r>
              <a:rPr lang="he-IL" sz="2800" b="1" dirty="0" smtClean="0">
                <a:cs typeface="+mn-cs"/>
              </a:rPr>
              <a:t>מהי הדמיה?</a:t>
            </a:r>
            <a:endParaRPr lang="he-IL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3135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ts val="3000"/>
              </a:spcBef>
            </a:pPr>
            <a:r>
              <a:rPr lang="he-IL" sz="2200" b="1" dirty="0">
                <a:solidFill>
                  <a:srgbClr val="333333"/>
                </a:solidFill>
              </a:rPr>
              <a:t>הדמיה (או סימולציה) במובנה הרחב היא חיקוי. החיקוי יכול להיות של סביבה פיזית, מערכת כלשהי או סיטואציה הלקוחה מהמציאות. </a:t>
            </a:r>
          </a:p>
          <a:p>
            <a:pPr marL="0">
              <a:lnSpc>
                <a:spcPct val="150000"/>
              </a:lnSpc>
              <a:spcBef>
                <a:spcPts val="3000"/>
              </a:spcBef>
            </a:pPr>
            <a:r>
              <a:rPr lang="he-IL" sz="2200" b="1" dirty="0">
                <a:solidFill>
                  <a:srgbClr val="333333"/>
                </a:solidFill>
              </a:rPr>
              <a:t>מטרת הסימולציה הינה לייצג מאפיינים מסוימים בהתנהגותה של מערכת, למטרות שונות, כגון: בדיקת מערכות בטרם ייושמו בפועל, קבלת תחזיות על התנהגות מערכות, אימון משתמשים עתידיים במערכת המדומה</a:t>
            </a:r>
            <a:r>
              <a:rPr lang="he-IL" sz="2200" b="1" dirty="0" smtClean="0">
                <a:solidFill>
                  <a:srgbClr val="333333"/>
                </a:solidFill>
              </a:rPr>
              <a:t>.</a:t>
            </a:r>
            <a:endParaRPr lang="he-IL" sz="2200" b="1" dirty="0">
              <a:solidFill>
                <a:srgbClr val="333333"/>
              </a:solidFill>
            </a:endParaRPr>
          </a:p>
          <a:p>
            <a:pPr marL="0">
              <a:lnSpc>
                <a:spcPct val="150000"/>
              </a:lnSpc>
              <a:spcBef>
                <a:spcPts val="3000"/>
              </a:spcBef>
            </a:pPr>
            <a:r>
              <a:rPr lang="he-IL" sz="2200" b="1" dirty="0">
                <a:solidFill>
                  <a:srgbClr val="333333"/>
                </a:solidFill>
              </a:rPr>
              <a:t>שתי תכונות הכרחיות להדמיה: לקוחה מהמציאות ומחקה תהליך כלשהו המתמשך לאורך זמן.</a:t>
            </a:r>
          </a:p>
          <a:p>
            <a:pPr rtl="1" eaLnBrk="1" latinLnBrk="0" hangingPunct="1">
              <a:spcBef>
                <a:spcPts val="3000"/>
              </a:spcBef>
            </a:pPr>
            <a:r>
              <a:rPr lang="he-IL" sz="2200" b="1" kern="1200" baseline="0" dirty="0" smtClean="0">
                <a:solidFill>
                  <a:schemeClr val="tx2"/>
                </a:solidFill>
                <a:effectLst/>
              </a:rPr>
              <a:t> </a:t>
            </a:r>
            <a:endParaRPr lang="he-IL" sz="2200" dirty="0" smtClean="0">
              <a:effectLst/>
            </a:endParaRPr>
          </a:p>
          <a:p>
            <a:pPr>
              <a:spcBef>
                <a:spcPts val="3000"/>
              </a:spcBef>
            </a:pP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5252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5639" y="740300"/>
            <a:ext cx="8143932" cy="783538"/>
          </a:xfrm>
        </p:spPr>
        <p:txBody>
          <a:bodyPr/>
          <a:lstStyle/>
          <a:p>
            <a:pPr algn="ctr"/>
            <a:r>
              <a:rPr lang="he-IL" sz="2800" b="1" dirty="0" smtClean="0">
                <a:cs typeface="+mn-cs"/>
              </a:rPr>
              <a:t>ההדמיה היא מודל דינמי</a:t>
            </a:r>
            <a:endParaRPr lang="he-IL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lnSpc>
                <a:spcPct val="150000"/>
              </a:lnSpc>
            </a:pPr>
            <a:r>
              <a:rPr lang="he-IL" sz="2200" b="1" dirty="0">
                <a:solidFill>
                  <a:srgbClr val="333333"/>
                </a:solidFill>
              </a:rPr>
              <a:t>ההדמיה הממוחשבת הקלסית היא מודל דינמי, המתאר שינוי מצבים לאורך זמן.</a:t>
            </a:r>
          </a:p>
          <a:p>
            <a:pPr marL="0">
              <a:lnSpc>
                <a:spcPct val="150000"/>
              </a:lnSpc>
            </a:pPr>
            <a:r>
              <a:rPr lang="he-IL" sz="2200" b="1" dirty="0">
                <a:solidFill>
                  <a:srgbClr val="333333"/>
                </a:solidFill>
              </a:rPr>
              <a:t>הרצת ההדמיה הממוחשבת היא בעזרת תוכנת מחשב המריצה את המודל ומאפשרת שליטה ובקרה בהתרחשות</a:t>
            </a:r>
            <a:r>
              <a:rPr lang="he-IL" sz="2200" b="1" dirty="0" smtClean="0">
                <a:solidFill>
                  <a:srgbClr val="333333"/>
                </a:solidFill>
              </a:rPr>
              <a:t>.</a:t>
            </a:r>
          </a:p>
          <a:p>
            <a:pPr marL="0">
              <a:lnSpc>
                <a:spcPct val="150000"/>
              </a:lnSpc>
            </a:pPr>
            <a:endParaRPr lang="he-IL" sz="2200" b="1" dirty="0">
              <a:solidFill>
                <a:srgbClr val="333333"/>
              </a:solidFill>
            </a:endParaRPr>
          </a:p>
          <a:p>
            <a:pPr marL="0">
              <a:lnSpc>
                <a:spcPct val="150000"/>
              </a:lnSpc>
            </a:pPr>
            <a:r>
              <a:rPr lang="he-IL" sz="2200" b="1" dirty="0">
                <a:solidFill>
                  <a:srgbClr val="333333"/>
                </a:solidFill>
              </a:rPr>
              <a:t>בהדמיה מוצגים משתנים הניתנים לשליטה על ידי המשתמש. ההדמיה מציגה מערכת בצורות ייצוג שונה שהן פועל יוצא של פעולות המשתמש. </a:t>
            </a:r>
          </a:p>
          <a:p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41142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610571"/>
            <a:ext cx="8143932" cy="783538"/>
          </a:xfrm>
        </p:spPr>
        <p:txBody>
          <a:bodyPr/>
          <a:lstStyle/>
          <a:p>
            <a:pPr algn="ctr"/>
            <a:r>
              <a:rPr lang="he-IL" sz="2800" b="1" dirty="0" smtClean="0">
                <a:cs typeface="+mn-cs"/>
              </a:rPr>
              <a:t>חקר בעזרת הדמיה ממוחשבת</a:t>
            </a:r>
            <a:endParaRPr lang="he-IL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>
              <a:lnSpc>
                <a:spcPct val="170000"/>
              </a:lnSpc>
            </a:pPr>
            <a:r>
              <a:rPr lang="he-IL" sz="2600" b="1" dirty="0">
                <a:solidFill>
                  <a:srgbClr val="333333"/>
                </a:solidFill>
              </a:rPr>
              <a:t>הדמיות ממוחשבות ניתן להריץ בתנאים שונים ומבוקרים ולצפות בתהליכים הנובעים מתנאי הפתיחה שהציב החוקר או המתנסה.</a:t>
            </a:r>
          </a:p>
          <a:p>
            <a:pPr marL="0">
              <a:lnSpc>
                <a:spcPct val="170000"/>
              </a:lnSpc>
            </a:pPr>
            <a:endParaRPr lang="he-IL" sz="2600" b="1" dirty="0">
              <a:solidFill>
                <a:srgbClr val="333333"/>
              </a:solidFill>
            </a:endParaRPr>
          </a:p>
          <a:p>
            <a:pPr marL="0">
              <a:lnSpc>
                <a:spcPct val="170000"/>
              </a:lnSpc>
            </a:pPr>
            <a:r>
              <a:rPr lang="he-IL" sz="2600" b="1" dirty="0">
                <a:solidFill>
                  <a:srgbClr val="333333"/>
                </a:solidFill>
              </a:rPr>
              <a:t>לדוגמה: ניתן לבדוק מה יהיה האקלים באזורים שונים בעולם אם כמות הדו-תחמוצת הפחמן תעלה? או מה יהיה גודל </a:t>
            </a:r>
            <a:r>
              <a:rPr lang="he-IL" sz="2600" b="1" dirty="0" err="1">
                <a:solidFill>
                  <a:srgbClr val="333333"/>
                </a:solidFill>
              </a:rPr>
              <a:t>אוכלוסיה</a:t>
            </a:r>
            <a:r>
              <a:rPr lang="he-IL" sz="2600" b="1" dirty="0">
                <a:solidFill>
                  <a:srgbClr val="333333"/>
                </a:solidFill>
              </a:rPr>
              <a:t> של מין מסוים באגם אם הטמפרטורה בו תעלה?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52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43932" cy="783538"/>
          </a:xfrm>
        </p:spPr>
        <p:txBody>
          <a:bodyPr/>
          <a:lstStyle/>
          <a:p>
            <a:pPr algn="ctr"/>
            <a:r>
              <a:rPr lang="he-IL" sz="2800" b="1" dirty="0" smtClean="0">
                <a:cs typeface="+mn-cs"/>
              </a:rPr>
              <a:t>אוריינות במדעים</a:t>
            </a:r>
            <a:endParaRPr lang="he-IL" sz="2800" b="1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083" y="1173244"/>
            <a:ext cx="8215370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he-IL" sz="2000" b="1" dirty="0" smtClean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</a:pPr>
            <a:endParaRPr lang="he-IL" sz="2000" b="1" dirty="0" smtClean="0">
              <a:solidFill>
                <a:srgbClr val="3333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8756"/>
            <a:ext cx="8712968" cy="4400568"/>
          </a:xfrm>
        </p:spPr>
        <p:txBody>
          <a:bodyPr>
            <a:noAutofit/>
          </a:bodyPr>
          <a:lstStyle/>
          <a:p>
            <a:pPr marL="0">
              <a:lnSpc>
                <a:spcPct val="170000"/>
              </a:lnSpc>
              <a:spcBef>
                <a:spcPts val="3000"/>
              </a:spcBef>
            </a:pPr>
            <a:r>
              <a:rPr lang="he-IL" sz="2000" b="1" dirty="0">
                <a:solidFill>
                  <a:srgbClr val="333333"/>
                </a:solidFill>
              </a:rPr>
              <a:t>הסבר מדעי של תופעות (ידע תוכן) - ידע של העובדות, המושגים, התפיסות והתאוריות על עולם הטבע שנוצרו באמצעות החקר המדעי</a:t>
            </a:r>
            <a:r>
              <a:rPr lang="he-IL" sz="2000" b="1" dirty="0" smtClean="0">
                <a:solidFill>
                  <a:srgbClr val="333333"/>
                </a:solidFill>
              </a:rPr>
              <a:t>.</a:t>
            </a:r>
          </a:p>
          <a:p>
            <a:pPr marL="0">
              <a:lnSpc>
                <a:spcPct val="170000"/>
              </a:lnSpc>
              <a:spcBef>
                <a:spcPts val="3000"/>
              </a:spcBef>
            </a:pPr>
            <a:r>
              <a:rPr lang="he-IL" sz="2000" b="1" dirty="0" smtClean="0">
                <a:solidFill>
                  <a:srgbClr val="333333"/>
                </a:solidFill>
              </a:rPr>
              <a:t>הערכה </a:t>
            </a:r>
            <a:r>
              <a:rPr lang="he-IL" sz="2000" b="1" dirty="0">
                <a:solidFill>
                  <a:srgbClr val="333333"/>
                </a:solidFill>
              </a:rPr>
              <a:t>ותכנון של חקר מדעי (ידע פרוצדורלי) - ידע של </a:t>
            </a:r>
            <a:r>
              <a:rPr lang="he-IL" sz="2000" b="1" dirty="0" err="1">
                <a:solidFill>
                  <a:srgbClr val="333333"/>
                </a:solidFill>
              </a:rPr>
              <a:t>הפרקטיקות</a:t>
            </a:r>
            <a:r>
              <a:rPr lang="he-IL" sz="2000" b="1" dirty="0">
                <a:solidFill>
                  <a:srgbClr val="333333"/>
                </a:solidFill>
              </a:rPr>
              <a:t> ושל המושגים שעליהם מושתת המחקר האמפירי, כגון חזרה על מדידות כדי לצמצם את הסיכוי לטעויות ולהפחית אי-ודאות, בקרה של משתנים, דרכים לייצוג מידע ולמסירתו</a:t>
            </a:r>
            <a:r>
              <a:rPr lang="he-IL" sz="2000" b="1" dirty="0" smtClean="0">
                <a:solidFill>
                  <a:srgbClr val="333333"/>
                </a:solidFill>
              </a:rPr>
              <a:t>.</a:t>
            </a:r>
          </a:p>
          <a:p>
            <a:pPr marL="0">
              <a:lnSpc>
                <a:spcPct val="170000"/>
              </a:lnSpc>
              <a:spcBef>
                <a:spcPts val="3000"/>
              </a:spcBef>
            </a:pPr>
            <a:r>
              <a:rPr lang="he-IL" sz="2000" b="1" dirty="0" smtClean="0">
                <a:solidFill>
                  <a:srgbClr val="333333"/>
                </a:solidFill>
              </a:rPr>
              <a:t>פירוש </a:t>
            </a:r>
            <a:r>
              <a:rPr lang="he-IL" sz="2000" b="1" dirty="0">
                <a:solidFill>
                  <a:srgbClr val="333333"/>
                </a:solidFill>
              </a:rPr>
              <a:t>נתונים וראיות באופן מדעי (ידע פרוצדורלי ואפיסטמולוגי) - הבנת תפקידן של שאלות, תצפיות וניסויים, תאוריות ומודלים, השערות, ממסקנות וטיעונים במדע</a:t>
            </a:r>
            <a:r>
              <a:rPr lang="he-IL" sz="2000" b="1" dirty="0" smtClean="0">
                <a:solidFill>
                  <a:srgbClr val="333333"/>
                </a:solidFill>
              </a:rPr>
              <a:t>.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295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716636"/>
            <a:ext cx="8143932" cy="783538"/>
          </a:xfrm>
        </p:spPr>
        <p:txBody>
          <a:bodyPr/>
          <a:lstStyle/>
          <a:p>
            <a:pPr algn="ctr"/>
            <a:r>
              <a:rPr lang="he-IL" sz="2800" b="1" dirty="0" smtClean="0">
                <a:cs typeface="+mn-cs"/>
              </a:rPr>
              <a:t>הדמיה ככלי פדגוגי</a:t>
            </a:r>
            <a:endParaRPr lang="he-IL" sz="2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he-IL" sz="2200" b="1" dirty="0">
                <a:solidFill>
                  <a:srgbClr val="333333"/>
                </a:solidFill>
              </a:rPr>
              <a:t>מאפשרת הקנית תוכן מדעי בדרך חזותית (מפשטת מערכות מורכבות)</a:t>
            </a:r>
          </a:p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he-IL" sz="2200" b="1" dirty="0">
                <a:solidFill>
                  <a:srgbClr val="333333"/>
                </a:solidFill>
              </a:rPr>
              <a:t>מאפשרת הקנייה וחיזוק מיומנויות חקר</a:t>
            </a:r>
          </a:p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he-IL" sz="2200" b="1" dirty="0">
                <a:solidFill>
                  <a:srgbClr val="333333"/>
                </a:solidFill>
              </a:rPr>
              <a:t>מאפשרת את הבנת התהליך המדעי</a:t>
            </a:r>
          </a:p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he-IL" sz="2200" b="1" dirty="0">
                <a:solidFill>
                  <a:srgbClr val="333333"/>
                </a:solidFill>
              </a:rPr>
              <a:t>מאפשרת הערכה הן של תוכן והן של מיומנויות החקר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43932" cy="783538"/>
          </a:xfrm>
        </p:spPr>
        <p:txBody>
          <a:bodyPr/>
          <a:lstStyle/>
          <a:p>
            <a:pPr marL="514350" indent="-514350" algn="ctr"/>
            <a:r>
              <a:rPr lang="he-IL" sz="2800" b="1" dirty="0" smtClean="0"/>
              <a:t>הקנית ידע מדעי באמצעות המחשה </a:t>
            </a:r>
            <a:br>
              <a:rPr lang="he-IL" sz="2800" b="1" dirty="0" smtClean="0"/>
            </a:br>
            <a:r>
              <a:rPr lang="he-IL" sz="2800" b="1" dirty="0" smtClean="0"/>
              <a:t>של מושגים מדעיים מופשטים</a:t>
            </a:r>
            <a:endParaRPr lang="he-IL" sz="2800" b="1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493968"/>
            <a:ext cx="3786214" cy="6713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2"/>
              </a:rPr>
              <a:t>השפעת הטמפרטורה על קצב הפעפוע</a:t>
            </a:r>
          </a:p>
          <a:p>
            <a:pPr algn="ctr"/>
            <a:r>
              <a:rPr lang="he-IL" dirty="0" smtClean="0">
                <a:hlinkClick r:id="rId2"/>
              </a:rPr>
              <a:t>בגזים ובנוזלים</a:t>
            </a:r>
            <a:endParaRPr lang="he-IL" dirty="0"/>
          </a:p>
        </p:txBody>
      </p:sp>
      <p:pic>
        <p:nvPicPr>
          <p:cNvPr id="1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32" y="3531280"/>
            <a:ext cx="3776086" cy="192990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96" y="1188672"/>
            <a:ext cx="8229600" cy="44005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>
                <a:solidFill>
                  <a:srgbClr val="333333"/>
                </a:solidFill>
              </a:rPr>
              <a:t>מושגים במדע ומערכת היחסים ביניהם הם הסברים אותם נתנו חוקרים לתיאור ופירוש תופעות הטבע שסביבם.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>
                <a:solidFill>
                  <a:srgbClr val="333333"/>
                </a:solidFill>
              </a:rPr>
              <a:t>מודלים אלו מופשטים לתלמידים רבים ולא ניתנים להפעלה ולהתנסות על-ידם. בעזרת הדמיה ניתן לבנות מציאות חדשה חזותית המתווכת בין העולם המציאותי בטבע לבין עולם המושגים והמודלים</a:t>
            </a:r>
            <a:r>
              <a:rPr lang="en-US" b="1" dirty="0">
                <a:solidFill>
                  <a:srgbClr val="333333"/>
                </a:solidFill>
              </a:rPr>
              <a:t/>
            </a:r>
            <a:br>
              <a:rPr lang="en-US" b="1" dirty="0">
                <a:solidFill>
                  <a:srgbClr val="333333"/>
                </a:solidFill>
              </a:rPr>
            </a:br>
            <a:r>
              <a:rPr lang="he-IL" b="1" dirty="0">
                <a:solidFill>
                  <a:srgbClr val="333333"/>
                </a:solidFill>
              </a:rPr>
              <a:t>המופשטים.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>
                <a:solidFill>
                  <a:srgbClr val="333333"/>
                </a:solidFill>
              </a:rPr>
              <a:t>יכולת זו באה לידי ביטוי במיוחד </a:t>
            </a:r>
            <a:r>
              <a:rPr lang="en-US" b="1" dirty="0">
                <a:solidFill>
                  <a:srgbClr val="333333"/>
                </a:solidFill>
              </a:rPr>
              <a:t/>
            </a:r>
            <a:br>
              <a:rPr lang="en-US" b="1" dirty="0">
                <a:solidFill>
                  <a:srgbClr val="333333"/>
                </a:solidFill>
              </a:rPr>
            </a:br>
            <a:r>
              <a:rPr lang="he-IL" b="1" dirty="0">
                <a:solidFill>
                  <a:srgbClr val="333333"/>
                </a:solidFill>
              </a:rPr>
              <a:t>בתכנים ברמת המיקרו, בתוך החומר,</a:t>
            </a:r>
            <a:r>
              <a:rPr lang="en-US" b="1" dirty="0">
                <a:solidFill>
                  <a:srgbClr val="333333"/>
                </a:solidFill>
              </a:rPr>
              <a:t/>
            </a:r>
            <a:br>
              <a:rPr lang="en-US" b="1" dirty="0">
                <a:solidFill>
                  <a:srgbClr val="333333"/>
                </a:solidFill>
              </a:rPr>
            </a:br>
            <a:r>
              <a:rPr lang="he-IL" b="1" dirty="0">
                <a:solidFill>
                  <a:srgbClr val="333333"/>
                </a:solidFill>
              </a:rPr>
              <a:t>או בתוך גוף האדם.</a:t>
            </a:r>
            <a:endParaRPr lang="en-US" b="1" dirty="0">
              <a:solidFill>
                <a:srgbClr val="333333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06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23473"/>
            <a:ext cx="4077567" cy="206395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37096" y="6214061"/>
            <a:ext cx="4079861" cy="3832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rgbClr val="0072BB"/>
                </a:solidFill>
                <a:hlinkClick r:id="rId4"/>
              </a:rPr>
              <a:t>הגוף כמערכת</a:t>
            </a:r>
            <a:endParaRPr lang="he-IL" dirty="0">
              <a:solidFill>
                <a:srgbClr val="0072BB"/>
              </a:solidFill>
            </a:endParaRP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496"/>
            <a:ext cx="3293815" cy="242889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7" y="5296100"/>
            <a:ext cx="3293815" cy="38329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rgbClr val="0072BB"/>
                </a:solidFill>
                <a:hlinkClick r:id="rId7"/>
              </a:rPr>
              <a:t>פוטוסינתזה</a:t>
            </a:r>
            <a:endParaRPr lang="he-IL" dirty="0">
              <a:solidFill>
                <a:srgbClr val="0072B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315416"/>
            <a:ext cx="6400816" cy="1143000"/>
          </a:xfrm>
        </p:spPr>
        <p:txBody>
          <a:bodyPr/>
          <a:lstStyle/>
          <a:p>
            <a:pPr rtl="1" eaLnBrk="1" latinLnBrk="0" hangingPunct="1"/>
            <a:r>
              <a:rPr lang="he-IL" sz="2800" b="1" kern="1200" dirty="0" smtClean="0">
                <a:solidFill>
                  <a:srgbClr val="0072BB"/>
                </a:solidFill>
                <a:effectLst/>
                <a:latin typeface="Arial"/>
                <a:ea typeface="+mn-ea"/>
                <a:cs typeface="Arial"/>
              </a:rPr>
              <a:t>התמודדות והתנסות עם מערכות מורכבות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684616"/>
            <a:ext cx="8229600" cy="440056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he-IL" sz="2200" b="1" dirty="0" smtClean="0">
                <a:solidFill>
                  <a:srgbClr val="333333"/>
                </a:solidFill>
              </a:rPr>
              <a:t>המערכות </a:t>
            </a:r>
            <a:r>
              <a:rPr lang="he-IL" sz="2200" b="1" dirty="0">
                <a:solidFill>
                  <a:srgbClr val="333333"/>
                </a:solidFill>
              </a:rPr>
              <a:t>בטבע מורכבות וכוללות משתנים רבים הקשורים בקשרים שלא ניתן להפריד ביניהם ולבדוק בצורה מבוקרת את השפעתם על פעולת המערכת.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he-IL" sz="2200" b="1" dirty="0">
                <a:solidFill>
                  <a:srgbClr val="333333"/>
                </a:solidFill>
              </a:rPr>
              <a:t>ההדמיה מפשטת את המציאות, ומאפשרת </a:t>
            </a:r>
            <a:r>
              <a:rPr lang="he-IL" sz="2200" b="1" dirty="0" err="1">
                <a:solidFill>
                  <a:srgbClr val="333333"/>
                </a:solidFill>
              </a:rPr>
              <a:t>למדל</a:t>
            </a:r>
            <a:r>
              <a:rPr lang="he-IL" sz="2200" b="1" dirty="0">
                <a:solidFill>
                  <a:srgbClr val="333333"/>
                </a:solidFill>
              </a:rPr>
              <a:t> תחום מסוים בה באמצעות משתנים וחוקים הקושרים ביניהם.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he-IL" sz="2200" b="1" dirty="0">
                <a:solidFill>
                  <a:srgbClr val="333333"/>
                </a:solidFill>
              </a:rPr>
              <a:t>התלמיד יכול לשנות את ערכי </a:t>
            </a:r>
            <a:r>
              <a:rPr lang="he-IL" sz="2200" b="1" dirty="0" smtClean="0">
                <a:solidFill>
                  <a:srgbClr val="333333"/>
                </a:solidFill>
              </a:rPr>
              <a:t>המשתנים,</a:t>
            </a:r>
            <a:r>
              <a:rPr lang="en-US" sz="2200" b="1" dirty="0" smtClean="0">
                <a:solidFill>
                  <a:srgbClr val="333333"/>
                </a:solidFill>
              </a:rPr>
              <a:t/>
            </a:r>
            <a:br>
              <a:rPr lang="en-US" sz="2200" b="1" dirty="0" smtClean="0">
                <a:solidFill>
                  <a:srgbClr val="333333"/>
                </a:solidFill>
              </a:rPr>
            </a:br>
            <a:r>
              <a:rPr lang="he-IL" sz="2200" b="1" dirty="0" smtClean="0">
                <a:solidFill>
                  <a:srgbClr val="333333"/>
                </a:solidFill>
              </a:rPr>
              <a:t>להריץ </a:t>
            </a:r>
            <a:r>
              <a:rPr lang="he-IL" sz="2200" b="1" dirty="0">
                <a:solidFill>
                  <a:srgbClr val="333333"/>
                </a:solidFill>
              </a:rPr>
              <a:t>את ההדמיה ולצפות בתוצאות </a:t>
            </a:r>
            <a:r>
              <a:rPr lang="en-US" sz="2200" b="1" dirty="0" smtClean="0">
                <a:solidFill>
                  <a:srgbClr val="333333"/>
                </a:solidFill>
              </a:rPr>
              <a:t/>
            </a:r>
            <a:br>
              <a:rPr lang="en-US" sz="2200" b="1" dirty="0" smtClean="0">
                <a:solidFill>
                  <a:srgbClr val="333333"/>
                </a:solidFill>
              </a:rPr>
            </a:br>
            <a:r>
              <a:rPr lang="he-IL" sz="2200" b="1" dirty="0" smtClean="0">
                <a:solidFill>
                  <a:srgbClr val="333333"/>
                </a:solidFill>
              </a:rPr>
              <a:t>פעולותיו</a:t>
            </a:r>
            <a:r>
              <a:rPr lang="he-IL" sz="2200" b="1" dirty="0">
                <a:solidFill>
                  <a:srgbClr val="333333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he-IL" sz="24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4315" y="836712"/>
            <a:ext cx="8286808" cy="783538"/>
          </a:xfrm>
        </p:spPr>
        <p:txBody>
          <a:bodyPr/>
          <a:lstStyle/>
          <a:p>
            <a:pPr algn="ctr"/>
            <a:r>
              <a:rPr lang="he-IL" sz="2800" b="1" dirty="0" smtClean="0"/>
              <a:t>ייצוג חזותי של תופעות ותהליכים</a:t>
            </a:r>
            <a:br>
              <a:rPr lang="he-IL" sz="2800" b="1" dirty="0" smtClean="0"/>
            </a:br>
            <a:r>
              <a:rPr lang="he-IL" sz="2800" b="1" dirty="0" smtClean="0"/>
              <a:t>מרמת המאקרו אל רמת המיקרו ולהיפך</a:t>
            </a:r>
            <a:endParaRPr lang="he-IL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3719" y="4527965"/>
            <a:ext cx="4500593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hlinkClick r:id="rId2"/>
              </a:rPr>
              <a:t>מסע אל המדרג הביולוגי</a:t>
            </a:r>
            <a:endParaRPr lang="he-IL" dirty="0"/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3" y="2285992"/>
            <a:ext cx="4500593" cy="224197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0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מטח">
      <a:dk1>
        <a:srgbClr val="0072BB"/>
      </a:dk1>
      <a:lt1>
        <a:srgbClr val="F2F2F2"/>
      </a:lt1>
      <a:dk2>
        <a:srgbClr val="595959"/>
      </a:dk2>
      <a:lt2>
        <a:srgbClr val="FFFFFF"/>
      </a:lt2>
      <a:accent1>
        <a:srgbClr val="3F3F3F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054E1BEC528374E88C9DDF31DA3446A" ma:contentTypeVersion="7" ma:contentTypeDescription="צור מסמך חדש." ma:contentTypeScope="" ma:versionID="f6144f144e7850635bc0c0da6d3c616f">
  <xsd:schema xmlns:xsd="http://www.w3.org/2001/XMLSchema" xmlns:p="http://schemas.microsoft.com/office/2006/metadata/properties" xmlns:ns2="2bf0ac27-ba76-4880-a8a9-875bfca171aa" targetNamespace="http://schemas.microsoft.com/office/2006/metadata/properties" ma:root="true" ma:fieldsID="dec4953a4af0751c9d8b15f08771a14e" ns2:_="">
    <xsd:import namespace="2bf0ac27-ba76-4880-a8a9-875bfca171aa"/>
    <xsd:element name="properties">
      <xsd:complexType>
        <xsd:sequence>
          <xsd:element name="documentManagement">
            <xsd:complexType>
              <xsd:all>
                <xsd:element ref="ns2:_x05e4__x05d5__x05e8__x05de__x05d8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bf0ac27-ba76-4880-a8a9-875bfca171aa" elementFormDefault="qualified">
    <xsd:import namespace="http://schemas.microsoft.com/office/2006/documentManagement/types"/>
    <xsd:element name="_x05e4__x05d5__x05e8__x05de__x05d8_" ma:index="2" nillable="true" ma:displayName="פורמט" ma:default="מסמך Word" ma:format="Dropdown" ma:internalName="_x05e4__x05d5__x05e8__x05de__x05d8_">
      <xsd:simpleType>
        <xsd:restriction base="dms:Choice">
          <xsd:enumeration value="מסמך Word"/>
          <xsd:enumeration value="מצגת ppt"/>
          <xsd:enumeration value="תמונה (gif. jpg.)"/>
          <xsd:enumeration value="PDF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סוג תוכן" ma:readOnly="true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x05e4__x05d5__x05e8__x05de__x05d8_ xmlns="2bf0ac27-ba76-4880-a8a9-875bfca171aa">מצגת ppt</_x05e4__x05d5__x05e8__x05de__x05d8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>http://portal/_cts/מסמך/לוגו מטח בעברית.xml</xsnLocation>
  <cached>True</cached>
  <openByDefault>True</openByDefault>
  <xsnScope>http://portal</xsnScope>
</customXsn>
</file>

<file path=customXml/itemProps1.xml><?xml version="1.0" encoding="utf-8"?>
<ds:datastoreItem xmlns:ds="http://schemas.openxmlformats.org/officeDocument/2006/customXml" ds:itemID="{AA0DC865-AE07-4E17-B721-575CCB896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0ac27-ba76-4880-a8a9-875bfca171a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6E38BD-0428-497D-9BAE-BFEAFEB04339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bf0ac27-ba76-4880-a8a9-875bfca171aa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B1BFCD-8C58-45F3-A22C-31ED8FC8485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D852AB-FDB5-4745-A4FD-4E74D5151F7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674</Words>
  <Application>Microsoft Office PowerPoint</Application>
  <PresentationFormat>‫הצגה על המסך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Wingdings 2</vt:lpstr>
      <vt:lpstr>Calibri</vt:lpstr>
      <vt:lpstr>Courier New</vt:lpstr>
      <vt:lpstr>Office Theme</vt:lpstr>
      <vt:lpstr>הדמיה ממוחשבות ככלי להוראה, למידה והערכה במדע וטכנולוגיה</vt:lpstr>
      <vt:lpstr>מהי הדמיה?</vt:lpstr>
      <vt:lpstr>ההדמיה היא מודל דינמי</vt:lpstr>
      <vt:lpstr>חקר בעזרת הדמיה ממוחשבת</vt:lpstr>
      <vt:lpstr>אוריינות במדעים</vt:lpstr>
      <vt:lpstr>הדמיה ככלי פדגוגי</vt:lpstr>
      <vt:lpstr>הקנית ידע מדעי באמצעות המחשה  של מושגים מדעיים מופשטים</vt:lpstr>
      <vt:lpstr>התמודדות והתנסות עם מערכות מורכבות</vt:lpstr>
      <vt:lpstr>ייצוג חזותי של תופעות ותהליכים מרמת המאקרו אל רמת המיקרו ולהיפך</vt:lpstr>
      <vt:lpstr>הקניית מיומנות פרוצדורליות של המדע</vt:lpstr>
      <vt:lpstr>ביצוע ניסויים שאינם יכולים להתבצע בדרך אחרת</vt:lpstr>
      <vt:lpstr>ייצוג אותה התופעה במספר צורות ייצוג</vt:lpstr>
      <vt:lpstr>הדמיה מאפשרת חקר                        בהקשר מציאותי (לקוח מהחיים)</vt:lpstr>
      <vt:lpstr>כיצד ניתן להעריך אוריינות מדעית באמצעות הדמיה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למצגת בעברית</dc:title>
  <dc:creator>dannyz</dc:creator>
  <cp:lastModifiedBy>Windows User</cp:lastModifiedBy>
  <cp:revision>503</cp:revision>
  <dcterms:created xsi:type="dcterms:W3CDTF">2009-02-22T07:10:57Z</dcterms:created>
  <dcterms:modified xsi:type="dcterms:W3CDTF">2017-03-16T09:40:06Z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0x0101002054E1BEC528374E88C9DDF31DA3446A</vt:lpwstr>
  </property>
</Properties>
</file>