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13" autoAdjust="0"/>
    <p:restoredTop sz="86400" autoAdjust="0"/>
  </p:normalViewPr>
  <p:slideViewPr>
    <p:cSldViewPr>
      <p:cViewPr>
        <p:scale>
          <a:sx n="90" d="100"/>
          <a:sy n="90" d="100"/>
        </p:scale>
        <p:origin x="-75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4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270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053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313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47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213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391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074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286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552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21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4DC7-D506-4B0B-956D-B4800091A57F}" type="datetimeFigureOut">
              <a:rPr lang="he-IL" smtClean="0"/>
              <a:t>י"ח/אדר/תשע"ז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179C-8939-4E67-AFBF-43D5B454CD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346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-moodle.weizmann.ac.il/course/view.php?id=2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forms/d/13bWDPM8ag1ybfzujAolaNimo-AAYuCR8Q2M3JXIwBQ4/viewanalyti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stwww.weizmann.ac.il/tech-center/motnet2016/mot-net_mai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קידום אוריינות מדעית וטכנולוגית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r>
              <a:rPr lang="he-IL" dirty="0" smtClean="0"/>
              <a:t>יום היערכות לקראת תשע"ז</a:t>
            </a:r>
          </a:p>
          <a:p>
            <a:endParaRPr lang="he-IL" sz="2800" dirty="0" smtClean="0"/>
          </a:p>
          <a:p>
            <a:endParaRPr lang="he-IL" sz="2800" dirty="0"/>
          </a:p>
          <a:p>
            <a:r>
              <a:rPr lang="he-IL" sz="2400" dirty="0" smtClean="0">
                <a:solidFill>
                  <a:schemeClr val="tx1"/>
                </a:solidFill>
              </a:rPr>
              <a:t>מכון ויצמן למדע, 23.8.2016</a:t>
            </a:r>
            <a:endParaRPr lang="he-IL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המחלקה להוראת המדעים, מכון ויצמן למדע; מרכז מורים ארצי למדע וטכנולוגיה בחטיבת ביניים; מינהלת מל&quot;מ - המרכז הישראלי לחינוך מדעי טכנולוגי; משרד החינוך - המזכירות הפדגוגית, אגף מדעים, הפיקוח על הוראת מדע וטכנולוגיה" title="שורת הלוגוים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45" y="332656"/>
            <a:ext cx="5274310" cy="7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סדר יום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9:00 – 9:30 התכנסות וכיבוד קל</a:t>
            </a:r>
            <a:endParaRPr lang="he-IL" sz="44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9:30 – 9:45 יעדי הפיקוח על הוראת מדע וטכנולוגיה לקראת תשע"ז , ד"ר אביבה בריינר</a:t>
            </a:r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מפמ"ר מדע וטכנולוגיה</a:t>
            </a:r>
          </a:p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9:45– 10:00 הצגת אתר </a:t>
            </a:r>
            <a:r>
              <a:rPr lang="he-IL" sz="4400" b="1" i="0" u="none" strike="noStrike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מו"ט</a:t>
            </a:r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-נט המחודש, ד"ר אילנה </a:t>
            </a:r>
            <a:r>
              <a:rPr lang="he-IL" sz="4400" b="1" i="0" u="none" strike="noStrike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הופפלד</a:t>
            </a:r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ראש מרכז המורים הארצי </a:t>
            </a:r>
            <a:r>
              <a:rPr lang="he-IL" sz="4400" b="0" i="0" u="none" strike="noStrike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מו"ט</a:t>
            </a:r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חט"ב</a:t>
            </a:r>
          </a:p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10:00 – 11:00 מחזית המחקר להוראה חווייתית בחטיבת הביניים, פרופ' רון </a:t>
            </a:r>
            <a:r>
              <a:rPr lang="he-IL" sz="4400" b="1" i="0" u="none" strike="noStrike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בלונדר</a:t>
            </a:r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המחלקה להוראת המדעים, מכון ויצמן למדע</a:t>
            </a:r>
          </a:p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11:00 -  12:00   קידום למידה באמצעות פריטים ממוחשבים, דר' הדס </a:t>
            </a:r>
            <a:r>
              <a:rPr lang="he-IL" sz="4400" b="1" i="0" u="none" strike="noStrike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גלברט</a:t>
            </a:r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he-IL" sz="4400" b="0" i="0" u="none" strike="noStrike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ראמ"ה</a:t>
            </a:r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מנהלת גף מבחנים בין לאומיים</a:t>
            </a:r>
          </a:p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12:00 – 12:30 </a:t>
            </a:r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הפסקה וכיבוד קל</a:t>
            </a:r>
            <a:endParaRPr lang="he-IL" sz="44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12:30 – 13:30 סוגיות אוטנטיות כבסיס לפיתוח אוריינות מדעית וטכנולוגית של תלמידים, בסביבה דיגיטלית </a:t>
            </a:r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(עבודה בקבוצות), </a:t>
            </a:r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אמיל </a:t>
            </a:r>
            <a:r>
              <a:rPr lang="he-IL" sz="4400" b="1" i="0" u="none" strike="noStrike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אידין</a:t>
            </a:r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וצוות המרכז הארצי </a:t>
            </a:r>
            <a:endParaRPr lang="he-IL" sz="44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13:30 – 14:30 עקרונות הוראה בעזרת סימולציה, ד"ר</a:t>
            </a:r>
            <a:r>
              <a:rPr lang="he-IL" sz="4400" b="1" i="0" u="none" strike="noStrike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רחל מינץ וד"ר אורלי </a:t>
            </a:r>
            <a:r>
              <a:rPr lang="he-IL" sz="4400" b="1" i="0" u="none" strike="noStrike" kern="1200" baseline="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שטטינר</a:t>
            </a:r>
            <a:r>
              <a:rPr lang="he-IL" sz="4400" b="0" i="0" u="none" strike="noStrike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, מט"ח</a:t>
            </a:r>
            <a:endParaRPr lang="he-IL" sz="44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1" eaLnBrk="1" latinLnBrk="0" hangingPunct="1"/>
            <a:r>
              <a:rPr lang="he-IL" sz="4400" b="1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14:30 – 15:00 סיכום יום העיון, צוות המרכז הארצי </a:t>
            </a:r>
            <a:endParaRPr lang="he-IL" sz="4400" b="0" i="0" u="none" strike="noStrike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0" rtl="1" eaLnBrk="1" latinLnBrk="0" hangingPunct="1"/>
            <a:r>
              <a:rPr lang="he-IL" sz="4400" b="0" i="0" u="none" strike="noStrike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endParaRPr lang="he-IL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40856"/>
              </p:ext>
            </p:extLst>
          </p:nvPr>
        </p:nvGraphicFramePr>
        <p:xfrm>
          <a:off x="0" y="0"/>
          <a:ext cx="9120604" cy="688538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77942"/>
                <a:gridCol w="6942662"/>
              </a:tblGrid>
              <a:tr h="382752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 dirty="0">
                          <a:effectLst/>
                        </a:rPr>
                        <a:t>9:00 – 9:30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 dirty="0">
                          <a:effectLst/>
                        </a:rPr>
                        <a:t>התכנסות וכיבוד </a:t>
                      </a:r>
                      <a:r>
                        <a:rPr lang="he-IL" sz="2000" dirty="0" smtClean="0">
                          <a:effectLst/>
                        </a:rPr>
                        <a:t>קל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74368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 dirty="0">
                          <a:effectLst/>
                        </a:rPr>
                        <a:t>9:30 – 9:45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>
                          <a:solidFill>
                            <a:srgbClr val="990033"/>
                          </a:solidFill>
                          <a:effectLst/>
                        </a:rPr>
                        <a:t>יעדי הפיקוח על הוראת מדע וטכנולוגיה לקראת תשע"ז </a:t>
                      </a:r>
                      <a:endParaRPr lang="en-US" sz="2000" b="1" dirty="0">
                        <a:solidFill>
                          <a:srgbClr val="990033"/>
                        </a:solidFill>
                        <a:effectLst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ד"ר אביבה בריינר</a:t>
                      </a:r>
                      <a:r>
                        <a:rPr lang="he-IL" sz="2000" dirty="0">
                          <a:effectLst/>
                        </a:rPr>
                        <a:t>, מפמ"ר מדע וטכנולוגיה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74368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>
                          <a:effectLst/>
                        </a:rPr>
                        <a:t>9:45– 10:00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הצגת אתר </a:t>
                      </a:r>
                      <a:r>
                        <a:rPr lang="he-IL" sz="2000" b="1" kern="1200" dirty="0" err="1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מו"ט</a:t>
                      </a:r>
                      <a:r>
                        <a:rPr lang="he-IL" sz="2000" b="1" kern="1200" dirty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-נט </a:t>
                      </a:r>
                      <a:r>
                        <a:rPr lang="he-IL" sz="2000" b="1" kern="1200" dirty="0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המחודש</a:t>
                      </a:r>
                      <a:endParaRPr lang="en-US" sz="2000" b="1" kern="1200" dirty="0">
                        <a:solidFill>
                          <a:srgbClr val="9900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ד"ר אילנה הופפלד</a:t>
                      </a:r>
                      <a:r>
                        <a:rPr lang="he-IL" sz="2000" dirty="0">
                          <a:effectLst/>
                        </a:rPr>
                        <a:t>, ראש מרכז המורים הארצי </a:t>
                      </a:r>
                      <a:r>
                        <a:rPr lang="he-IL" sz="2000" dirty="0" err="1">
                          <a:effectLst/>
                        </a:rPr>
                        <a:t>מו"ט</a:t>
                      </a:r>
                      <a:r>
                        <a:rPr lang="he-IL" sz="2000" dirty="0">
                          <a:effectLst/>
                        </a:rPr>
                        <a:t> חט"ב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74368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 dirty="0">
                          <a:effectLst/>
                        </a:rPr>
                        <a:t>10:00 – 11:00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מחזית המחקר להוראה חווייתית בחטיבת הביניים</a:t>
                      </a:r>
                      <a:endParaRPr lang="en-US" sz="2000" b="1" kern="1200" dirty="0">
                        <a:solidFill>
                          <a:srgbClr val="9900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פרופ' רון </a:t>
                      </a:r>
                      <a:r>
                        <a:rPr lang="he-IL" sz="2000" b="1" dirty="0" err="1">
                          <a:effectLst/>
                        </a:rPr>
                        <a:t>בלונדר</a:t>
                      </a:r>
                      <a:r>
                        <a:rPr lang="he-IL" sz="2000" dirty="0">
                          <a:effectLst/>
                        </a:rPr>
                        <a:t>, המחלקה להוראת המדעים, מכון ויצמן למדע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74368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 dirty="0">
                          <a:effectLst/>
                        </a:rPr>
                        <a:t>11:00 -  12:00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קידום למידה באמצעות פריטים ממוחשבים</a:t>
                      </a:r>
                      <a:endParaRPr lang="en-US" sz="2000" b="1" kern="1200" dirty="0">
                        <a:solidFill>
                          <a:srgbClr val="9900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דר' הדס גלברט </a:t>
                      </a:r>
                      <a:r>
                        <a:rPr lang="he-IL" sz="2000" dirty="0">
                          <a:effectLst/>
                        </a:rPr>
                        <a:t>, </a:t>
                      </a:r>
                      <a:r>
                        <a:rPr lang="he-IL" sz="2000" dirty="0" err="1">
                          <a:effectLst/>
                        </a:rPr>
                        <a:t>ראמ"ה</a:t>
                      </a:r>
                      <a:r>
                        <a:rPr lang="he-IL" sz="2000" dirty="0">
                          <a:effectLst/>
                        </a:rPr>
                        <a:t>, מנהלת גף מבחנים בין לאומיים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2752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 dirty="0" smtClean="0">
                          <a:effectLst/>
                        </a:rPr>
                        <a:t>12:00 </a:t>
                      </a:r>
                      <a:r>
                        <a:rPr lang="he-IL" sz="2000" dirty="0">
                          <a:effectLst/>
                        </a:rPr>
                        <a:t>– </a:t>
                      </a:r>
                      <a:r>
                        <a:rPr lang="he-IL" sz="2000" dirty="0" smtClean="0">
                          <a:effectLst/>
                        </a:rPr>
                        <a:t>12:30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 </a:t>
                      </a:r>
                      <a:r>
                        <a:rPr lang="he-I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הפסקה וכיבוד קל</a:t>
                      </a:r>
                      <a:endParaRPr lang="en-U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113373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 dirty="0" smtClean="0">
                          <a:effectLst/>
                        </a:rPr>
                        <a:t>12:30 </a:t>
                      </a:r>
                      <a:r>
                        <a:rPr lang="he-IL" sz="2000" dirty="0">
                          <a:effectLst/>
                        </a:rPr>
                        <a:t>– </a:t>
                      </a:r>
                      <a:r>
                        <a:rPr lang="he-IL" sz="2000" dirty="0" smtClean="0">
                          <a:effectLst/>
                        </a:rPr>
                        <a:t>13:30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סוגיות אוטנטיות כבסיס לפיתוח אוריינות מדעית וטכנולוגית של תלמידים, בסביבה דיגיטלית </a:t>
                      </a:r>
                      <a:r>
                        <a:rPr lang="he-IL" sz="2000" dirty="0">
                          <a:effectLst/>
                        </a:rPr>
                        <a:t>(עבודה </a:t>
                      </a:r>
                      <a:r>
                        <a:rPr lang="he-IL" sz="2000" dirty="0" smtClean="0">
                          <a:effectLst/>
                        </a:rPr>
                        <a:t>בקבוצות)</a:t>
                      </a:r>
                      <a:endParaRPr lang="en-US" sz="2000" dirty="0">
                        <a:effectLst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</a:rPr>
                        <a:t>אמיל </a:t>
                      </a:r>
                      <a:r>
                        <a:rPr lang="he-IL" sz="2000" b="1" dirty="0" err="1" smtClean="0">
                          <a:effectLst/>
                        </a:rPr>
                        <a:t>אידין</a:t>
                      </a:r>
                      <a:r>
                        <a:rPr lang="he-IL" sz="2000" b="1" dirty="0" smtClean="0">
                          <a:effectLst/>
                        </a:rPr>
                        <a:t> וצוות </a:t>
                      </a:r>
                      <a:r>
                        <a:rPr lang="he-IL" sz="2000" b="1" dirty="0">
                          <a:effectLst/>
                        </a:rPr>
                        <a:t>המרכז הארצי </a:t>
                      </a:r>
                      <a:endParaRPr lang="he-IL" sz="2000" b="1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88701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effectLst/>
                        </a:rPr>
                        <a:t>13:30 – 14:30</a:t>
                      </a:r>
                      <a:endParaRPr lang="en-US" sz="20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kern="1200" dirty="0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עקרונות הוראה בעזרת סימולציה</a:t>
                      </a:r>
                    </a:p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ד"ר</a:t>
                      </a:r>
                      <a:r>
                        <a:rPr lang="he-IL" sz="2000" b="1" baseline="0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 רחל מינץ וד"ר אורלי </a:t>
                      </a:r>
                      <a:r>
                        <a:rPr lang="he-IL" sz="2000" b="1" baseline="0" dirty="0" err="1" smtClean="0">
                          <a:effectLst/>
                          <a:latin typeface="+mn-lt"/>
                          <a:ea typeface="Calibri"/>
                          <a:cs typeface="+mn-cs"/>
                        </a:rPr>
                        <a:t>שטטינר</a:t>
                      </a:r>
                      <a:r>
                        <a:rPr lang="he-IL" sz="2000" b="0" baseline="0" dirty="0" smtClean="0">
                          <a:effectLst/>
                          <a:latin typeface="+mn-lt"/>
                          <a:ea typeface="Calibri"/>
                          <a:cs typeface="+mn-cs"/>
                        </a:rPr>
                        <a:t>, מט"ח</a:t>
                      </a:r>
                      <a:endParaRPr lang="en-US" sz="2000" b="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22019"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he-IL" sz="2000" dirty="0">
                          <a:effectLst/>
                        </a:rPr>
                        <a:t>14:30 – 15:00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kern="1200" dirty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סיכום יום </a:t>
                      </a:r>
                      <a:r>
                        <a:rPr lang="he-IL" sz="2000" b="1" kern="1200" dirty="0" smtClean="0">
                          <a:solidFill>
                            <a:srgbClr val="9900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העיון</a:t>
                      </a:r>
                      <a:endParaRPr lang="en-US" sz="2000" b="1" kern="1200" dirty="0">
                        <a:solidFill>
                          <a:srgbClr val="9900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</a:rPr>
                        <a:t>צוות המרכז הארצי </a:t>
                      </a:r>
                      <a:endParaRPr lang="en-US" sz="2000" b="1" dirty="0">
                        <a:effectLst/>
                      </a:endParaRPr>
                    </a:p>
                    <a:p>
                      <a:pPr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5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/>
              <a:t>מאגר משימות מבחן למשוב בית-ספרי במדע וטכנולוגיה בחטיבת הביניים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13998" r="4119" b="4125"/>
          <a:stretch/>
        </p:blipFill>
        <p:spPr bwMode="auto">
          <a:xfrm>
            <a:off x="1350335" y="1573618"/>
            <a:ext cx="6475228" cy="473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7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600" dirty="0"/>
              <a:t>שילוב תחום הטכנולוגיה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e-IL" sz="3600" dirty="0" smtClean="0"/>
              <a:t>בהוראת </a:t>
            </a:r>
            <a:r>
              <a:rPr lang="he-IL" sz="3600" dirty="0" err="1"/>
              <a:t>מו"ט</a:t>
            </a:r>
            <a:r>
              <a:rPr lang="he-IL" sz="3600" dirty="0"/>
              <a:t> בחט"ב - סקר תשע"ו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13" y="4653136"/>
            <a:ext cx="8229600" cy="680939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>
                <a:hlinkClick r:id="rId2"/>
              </a:rPr>
              <a:t>סיכום תגובות לסקר</a:t>
            </a:r>
            <a:endParaRPr lang="he-IL" dirty="0"/>
          </a:p>
        </p:txBody>
      </p:sp>
      <p:pic>
        <p:nvPicPr>
          <p:cNvPr id="3074" name="Picture 2" descr="הנך מרגיש/ה בקיא/ה בהוראת רעיונות מרכזיים מתחום הטכנולוגיה:&#10;במידה רבה מאוד 14 %16.7&#10;במידה רבה 36 %42.9&#10;במידה בינונית 25 %29.8&#10;במידה מעטה 9 %10.7&#10;" title="הוראת רעיונות מרכזיים מתחום הטכנולוגי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6" t="67828" r="4089" b="11127"/>
          <a:stretch/>
        </p:blipFill>
        <p:spPr bwMode="auto">
          <a:xfrm>
            <a:off x="900974" y="1556792"/>
            <a:ext cx="775199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1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אתר </a:t>
            </a:r>
            <a:r>
              <a:rPr lang="he-IL" dirty="0" err="1" smtClean="0"/>
              <a:t>מו"ט</a:t>
            </a:r>
            <a:r>
              <a:rPr lang="he-IL" dirty="0" smtClean="0"/>
              <a:t>-נט בתהליך חידוש</a:t>
            </a:r>
            <a:endParaRPr lang="he-IL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11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313</Words>
  <Application>Microsoft Office PowerPoint</Application>
  <PresentationFormat>‫הצגה על המסך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Office Theme</vt:lpstr>
      <vt:lpstr>קידום אוריינות מדעית וטכנולוגית</vt:lpstr>
      <vt:lpstr>סדר יום</vt:lpstr>
      <vt:lpstr>מאגר משימות מבחן למשוב בית-ספרי במדע וטכנולוגיה בחטיבת הביניים</vt:lpstr>
      <vt:lpstr>שילוב תחום הטכנולוגיה  בהוראת מו"ט בחט"ב - סקר תשע"ו</vt:lpstr>
      <vt:lpstr>אתר מו"ט-נט בתהליך חידוש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קידום אוריינות מדעית וטכנולוגית</dc:title>
  <dc:creator>Weizmann Institute of Science</dc:creator>
  <cp:lastModifiedBy>Windows User</cp:lastModifiedBy>
  <cp:revision>20</cp:revision>
  <dcterms:created xsi:type="dcterms:W3CDTF">2016-08-21T12:20:59Z</dcterms:created>
  <dcterms:modified xsi:type="dcterms:W3CDTF">2017-03-16T09:26:07Z</dcterms:modified>
</cp:coreProperties>
</file>