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5.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3"/>
  </p:notesMasterIdLst>
  <p:handoutMasterIdLst>
    <p:handoutMasterId r:id="rId34"/>
  </p:handoutMasterIdLst>
  <p:sldIdLst>
    <p:sldId id="256" r:id="rId2"/>
    <p:sldId id="468" r:id="rId3"/>
    <p:sldId id="471" r:id="rId4"/>
    <p:sldId id="446" r:id="rId5"/>
    <p:sldId id="442" r:id="rId6"/>
    <p:sldId id="443" r:id="rId7"/>
    <p:sldId id="444" r:id="rId8"/>
    <p:sldId id="451" r:id="rId9"/>
    <p:sldId id="457" r:id="rId10"/>
    <p:sldId id="474" r:id="rId11"/>
    <p:sldId id="484" r:id="rId12"/>
    <p:sldId id="473" r:id="rId13"/>
    <p:sldId id="477" r:id="rId14"/>
    <p:sldId id="465" r:id="rId15"/>
    <p:sldId id="486" r:id="rId16"/>
    <p:sldId id="470" r:id="rId17"/>
    <p:sldId id="410" r:id="rId18"/>
    <p:sldId id="445" r:id="rId19"/>
    <p:sldId id="487" r:id="rId20"/>
    <p:sldId id="440" r:id="rId21"/>
    <p:sldId id="423" r:id="rId22"/>
    <p:sldId id="479" r:id="rId23"/>
    <p:sldId id="480" r:id="rId24"/>
    <p:sldId id="481" r:id="rId25"/>
    <p:sldId id="482" r:id="rId26"/>
    <p:sldId id="483" r:id="rId27"/>
    <p:sldId id="429" r:id="rId28"/>
    <p:sldId id="430" r:id="rId29"/>
    <p:sldId id="478" r:id="rId30"/>
    <p:sldId id="476" r:id="rId31"/>
    <p:sldId id="277" r:id="rId32"/>
  </p:sldIdLst>
  <p:sldSz cx="9144000" cy="6858000" type="screen4x3"/>
  <p:notesSz cx="9926638" cy="679767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13" autoAdjust="0"/>
    <p:restoredTop sz="86400" autoAdjust="0"/>
  </p:normalViewPr>
  <p:slideViewPr>
    <p:cSldViewPr>
      <p:cViewPr>
        <p:scale>
          <a:sx n="80" d="100"/>
          <a:sy n="80" d="100"/>
        </p:scale>
        <p:origin x="-1026" y="108"/>
      </p:cViewPr>
      <p:guideLst>
        <p:guide orient="horz" pos="2160"/>
        <p:guide pos="2880"/>
      </p:guideLst>
    </p:cSldViewPr>
  </p:slideViewPr>
  <p:outlineViewPr>
    <p:cViewPr>
      <p:scale>
        <a:sx n="33" d="100"/>
        <a:sy n="33" d="100"/>
      </p:scale>
      <p:origin x="0" y="17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4" d="100"/>
          <a:sy n="94" d="100"/>
        </p:scale>
        <p:origin x="-3006" y="-11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8-10T23:03:39.868" idx="3">
    <p:pos x="5750" y="10"/>
    <p:text>לדעתי שקף זה ושקף 10 יכולים להחליף את 2 השקפים הבאים (14-15)</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8-10T23:03:39.868" idx="10">
    <p:pos x="5750" y="10"/>
    <p:text>לדעתי שקף זה ושקף 10 יכולים להחליף את 2 השקפים הבאים (14-15)</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8-10T23:03:39.868" idx="6">
    <p:pos x="5750" y="10"/>
    <p:text>לדעתי שקף זה ושקף 10 יכולים להחליף את 2 השקפים הבאים (14-15)</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08-10T23:03:39.868" idx="12">
    <p:pos x="5750" y="10"/>
    <p:text>לדעתי שקף זה ושקף 10 יכולים להחליף את 2 השקפים הבאים (14-15)</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6-08-10T23:00:54.164" idx="8">
    <p:pos x="5750" y="10"/>
    <p:text>הוספתי הסבר מטה</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5625095" y="0"/>
            <a:ext cx="4301543" cy="339884"/>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2298" y="0"/>
            <a:ext cx="4301543" cy="339884"/>
          </a:xfrm>
          <a:prstGeom prst="rect">
            <a:avLst/>
          </a:prstGeom>
        </p:spPr>
        <p:txBody>
          <a:bodyPr vert="horz" lIns="91440" tIns="45720" rIns="91440" bIns="45720" rtlCol="1"/>
          <a:lstStyle>
            <a:lvl1pPr algn="l">
              <a:defRPr sz="1200"/>
            </a:lvl1pPr>
          </a:lstStyle>
          <a:p>
            <a:fld id="{C4A4B523-C039-4F62-B935-B4F6EFDB6E9C}" type="datetimeFigureOut">
              <a:rPr lang="he-IL" smtClean="0"/>
              <a:t>י"ח/אדר/תשע"ז</a:t>
            </a:fld>
            <a:endParaRPr lang="he-IL"/>
          </a:p>
        </p:txBody>
      </p:sp>
      <p:sp>
        <p:nvSpPr>
          <p:cNvPr id="4" name="מציין מיקום של כותרת תחתונה 3"/>
          <p:cNvSpPr>
            <a:spLocks noGrp="1"/>
          </p:cNvSpPr>
          <p:nvPr>
            <p:ph type="ftr" sz="quarter" idx="2"/>
          </p:nvPr>
        </p:nvSpPr>
        <p:spPr>
          <a:xfrm>
            <a:off x="5625095" y="6456612"/>
            <a:ext cx="4301543" cy="339884"/>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2298" y="6456612"/>
            <a:ext cx="4301543" cy="339884"/>
          </a:xfrm>
          <a:prstGeom prst="rect">
            <a:avLst/>
          </a:prstGeom>
        </p:spPr>
        <p:txBody>
          <a:bodyPr vert="horz" lIns="91440" tIns="45720" rIns="91440" bIns="45720" rtlCol="1" anchor="b"/>
          <a:lstStyle>
            <a:lvl1pPr algn="l">
              <a:defRPr sz="1200"/>
            </a:lvl1pPr>
          </a:lstStyle>
          <a:p>
            <a:fld id="{19C20C78-B091-4F1B-B637-B380370A1CFA}" type="slidenum">
              <a:rPr lang="he-IL" smtClean="0"/>
              <a:t>‹#›</a:t>
            </a:fld>
            <a:endParaRPr lang="he-IL"/>
          </a:p>
        </p:txBody>
      </p:sp>
    </p:spTree>
    <p:extLst>
      <p:ext uri="{BB962C8B-B14F-4D97-AF65-F5344CB8AC3E}">
        <p14:creationId xmlns:p14="http://schemas.microsoft.com/office/powerpoint/2010/main" val="1492474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5625095" y="0"/>
            <a:ext cx="4301543" cy="339884"/>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2298" y="0"/>
            <a:ext cx="4301543" cy="339884"/>
          </a:xfrm>
          <a:prstGeom prst="rect">
            <a:avLst/>
          </a:prstGeom>
        </p:spPr>
        <p:txBody>
          <a:bodyPr vert="horz" lIns="91440" tIns="45720" rIns="91440" bIns="45720" rtlCol="1"/>
          <a:lstStyle>
            <a:lvl1pPr algn="l">
              <a:defRPr sz="1200"/>
            </a:lvl1pPr>
          </a:lstStyle>
          <a:p>
            <a:fld id="{E41FE21F-E942-4792-AC5C-52BA6FDA52B1}" type="datetimeFigureOut">
              <a:rPr lang="he-IL" smtClean="0"/>
              <a:pPr/>
              <a:t>י"ח/אדר/תשע"ז</a:t>
            </a:fld>
            <a:endParaRPr lang="he-IL"/>
          </a:p>
        </p:txBody>
      </p:sp>
      <p:sp>
        <p:nvSpPr>
          <p:cNvPr id="4" name="מציין מיקום של תמונת שקופית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992664" y="3228896"/>
            <a:ext cx="7941310" cy="3058954"/>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5625095" y="6456612"/>
            <a:ext cx="4301543" cy="339884"/>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2298" y="6456612"/>
            <a:ext cx="4301543" cy="339884"/>
          </a:xfrm>
          <a:prstGeom prst="rect">
            <a:avLst/>
          </a:prstGeom>
        </p:spPr>
        <p:txBody>
          <a:bodyPr vert="horz" lIns="91440" tIns="45720" rIns="91440" bIns="45720" rtlCol="1" anchor="b"/>
          <a:lstStyle>
            <a:lvl1pPr algn="l">
              <a:defRPr sz="1200"/>
            </a:lvl1pPr>
          </a:lstStyle>
          <a:p>
            <a:fld id="{40AFDCEB-F98E-4F12-9394-AD51C1817D47}" type="slidenum">
              <a:rPr lang="he-IL" smtClean="0"/>
              <a:pPr/>
              <a:t>‹#›</a:t>
            </a:fld>
            <a:endParaRPr lang="he-IL"/>
          </a:p>
        </p:txBody>
      </p:sp>
    </p:spTree>
    <p:extLst>
      <p:ext uri="{BB962C8B-B14F-4D97-AF65-F5344CB8AC3E}">
        <p14:creationId xmlns:p14="http://schemas.microsoft.com/office/powerpoint/2010/main" val="33829364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2</a:t>
            </a:fld>
            <a:endParaRPr lang="he-IL"/>
          </a:p>
        </p:txBody>
      </p:sp>
    </p:spTree>
    <p:extLst>
      <p:ext uri="{BB962C8B-B14F-4D97-AF65-F5344CB8AC3E}">
        <p14:creationId xmlns:p14="http://schemas.microsoft.com/office/powerpoint/2010/main" val="43562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13</a:t>
            </a:fld>
            <a:endParaRPr lang="he-IL"/>
          </a:p>
        </p:txBody>
      </p:sp>
    </p:spTree>
    <p:extLst>
      <p:ext uri="{BB962C8B-B14F-4D97-AF65-F5344CB8AC3E}">
        <p14:creationId xmlns:p14="http://schemas.microsoft.com/office/powerpoint/2010/main" val="1837831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14</a:t>
            </a:fld>
            <a:endParaRPr lang="he-IL"/>
          </a:p>
        </p:txBody>
      </p:sp>
    </p:spTree>
    <p:extLst>
      <p:ext uri="{BB962C8B-B14F-4D97-AF65-F5344CB8AC3E}">
        <p14:creationId xmlns:p14="http://schemas.microsoft.com/office/powerpoint/2010/main" val="1837831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15</a:t>
            </a:fld>
            <a:endParaRPr lang="he-IL"/>
          </a:p>
        </p:txBody>
      </p:sp>
    </p:spTree>
    <p:extLst>
      <p:ext uri="{BB962C8B-B14F-4D97-AF65-F5344CB8AC3E}">
        <p14:creationId xmlns:p14="http://schemas.microsoft.com/office/powerpoint/2010/main" val="1837831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16</a:t>
            </a:fld>
            <a:endParaRPr lang="he-IL"/>
          </a:p>
        </p:txBody>
      </p:sp>
    </p:spTree>
    <p:extLst>
      <p:ext uri="{BB962C8B-B14F-4D97-AF65-F5344CB8AC3E}">
        <p14:creationId xmlns:p14="http://schemas.microsoft.com/office/powerpoint/2010/main" val="52718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smtClean="0"/>
          </a:p>
          <a:p>
            <a:r>
              <a:rPr lang="he-IL" dirty="0" smtClean="0"/>
              <a:t>מיומנויות המאה ה-21: </a:t>
            </a:r>
          </a:p>
          <a:p>
            <a:r>
              <a:rPr lang="he-IL" baseline="0" dirty="0" smtClean="0"/>
              <a:t>לומד עצמאי המסוגל לפתור בעיות מורכבות, תוך שיתוף פעולה ותקשורת.</a:t>
            </a:r>
          </a:p>
          <a:p>
            <a:r>
              <a:rPr lang="he-IL" baseline="0" dirty="0" smtClean="0"/>
              <a:t>טיפוח מיומנויות לפתרון בעיות מורכבות </a:t>
            </a:r>
            <a:r>
              <a:rPr lang="he-IL" baseline="0" dirty="0" err="1" smtClean="0"/>
              <a:t>המחיבות</a:t>
            </a:r>
            <a:r>
              <a:rPr lang="he-IL" baseline="0" dirty="0" smtClean="0"/>
              <a:t> שימוש באסטרטגיות חשיבה מסדר גבוה – הפקת מידע ממקורות מידע שונים (נתונים רלוונטיים) והערכתו, מיומנויות תכנון, הערכה וביקורת</a:t>
            </a:r>
          </a:p>
          <a:p>
            <a:r>
              <a:rPr lang="he-IL" dirty="0" smtClean="0"/>
              <a:t>למידה</a:t>
            </a:r>
            <a:r>
              <a:rPr lang="he-IL" baseline="0" dirty="0" smtClean="0"/>
              <a:t> שיתופית, לומד עצמאי תוך שיתוף פעולה, עיסוק בקבלת החלטות בתנאי אי-ודאות, שימוש בכלים דיגיטליים ומדיה </a:t>
            </a:r>
          </a:p>
          <a:p>
            <a:endParaRPr lang="he-IL" baseline="0" dirty="0" smtClean="0"/>
          </a:p>
          <a:p>
            <a:r>
              <a:rPr lang="he-IL" baseline="0" dirty="0" smtClean="0"/>
              <a:t>מטלות אותנטיות, מורכבות, מדמות סביבה </a:t>
            </a:r>
            <a:r>
              <a:rPr lang="he-IL" baseline="0" dirty="0" err="1" smtClean="0"/>
              <a:t>אמיתית</a:t>
            </a:r>
            <a:r>
              <a:rPr lang="he-IL" baseline="0" dirty="0" smtClean="0"/>
              <a:t>, בעיות </a:t>
            </a:r>
            <a:r>
              <a:rPr lang="he-IL" baseline="0" dirty="0" err="1" smtClean="0"/>
              <a:t>אמיתיות</a:t>
            </a:r>
            <a:r>
              <a:rPr lang="he-IL" baseline="0" dirty="0" smtClean="0"/>
              <a:t> רלוונטיות עבור התלמיד – לא מחליף את המעבדות, טקסטים, למידה בכיתה ומחוץ לכיתה, אך מוסיף...</a:t>
            </a:r>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17</a:t>
            </a:fld>
            <a:endParaRPr lang="he-IL"/>
          </a:p>
        </p:txBody>
      </p:sp>
    </p:spTree>
    <p:extLst>
      <p:ext uri="{BB962C8B-B14F-4D97-AF65-F5344CB8AC3E}">
        <p14:creationId xmlns:p14="http://schemas.microsoft.com/office/powerpoint/2010/main" val="265279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smtClean="0"/>
              <a:t>גם ראמה רכשה מערכת למבחנים ממוחשבים – מאפשרת לפתח מבחנים בעלי תקפות גדולה יותר</a:t>
            </a:r>
            <a:endParaRPr lang="he-IL" dirty="0" smtClean="0"/>
          </a:p>
          <a:p>
            <a:endParaRPr lang="he-IL" dirty="0" smtClean="0"/>
          </a:p>
          <a:p>
            <a:pPr lvl="0" rtl="1"/>
            <a:r>
              <a:rPr lang="he-IL" sz="1200" kern="1200" dirty="0" smtClean="0">
                <a:solidFill>
                  <a:schemeClr val="tx1"/>
                </a:solidFill>
                <a:effectLst/>
                <a:latin typeface="+mn-lt"/>
                <a:ea typeface="+mn-ea"/>
                <a:cs typeface="+mn-cs"/>
              </a:rPr>
              <a:t>המבחן הממוחשב מאפשר להעריך כישורים ומיומנויות שקשה יותר להעריך באמצעות מבחן נייר ועפרון. </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המבחן הממוחשב אפשר להגיע למדידה תקפה יותר של אסטרטגיות חשיבה מסדר גבוה כגון הפקת מידע ממקורות מידע שונים (סטטיים ודינאמיים או אינטראקטיביים, ויזואליים וטקסטואליים), מיזוג מידע ממקורות בעלי ייצוגים שונים, העברת מידע מייצוג אחד לייצוג אחר ועוד.</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המבחן הממוחשב אותנטי יותר (ולכן גם תקף יותר) מכיוון שסיטואציית המבחן מדמה טוב יותר את המציאות שבה נדרש התלמיד ליישם את המיומנויות הנבדקות.</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המבחן הממוחשב מאפשר העברה סטנדרטית ומוקפדת יותר של המבחן, מבחינת מתן ההוראות, הקצאת הזמן.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המבחן הממוחשב מגביר את המוטיבציה של התלמידים להיבחן. להיבט זה חשיבות רבה במבחן זה מאחר שהתלמיד הנבחן ואף בית-הספר שאליו הוא משתייך אינם מקבלים משוב על ביצועיהם ועל מידת הצלחתם במבחן (כלומר, אינם מקבלים ציון).</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p>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19</a:t>
            </a:fld>
            <a:endParaRPr lang="he-IL"/>
          </a:p>
        </p:txBody>
      </p:sp>
    </p:spTree>
    <p:extLst>
      <p:ext uri="{BB962C8B-B14F-4D97-AF65-F5344CB8AC3E}">
        <p14:creationId xmlns:p14="http://schemas.microsoft.com/office/powerpoint/2010/main" val="185252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לא בודק אוריינות שימוש</a:t>
            </a:r>
            <a:r>
              <a:rPr lang="he-IL" baseline="0" dirty="0" smtClean="0"/>
              <a:t> במחשב</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smtClean="0"/>
              <a:t>חלק מפריטי המבחן עושים שימוש ביכולות המחשב כדי להמחיש ולחקור טוב יותר את הנושא עליו מבוססות השאלות</a:t>
            </a:r>
          </a:p>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21</a:t>
            </a:fld>
            <a:endParaRPr lang="he-IL"/>
          </a:p>
        </p:txBody>
      </p:sp>
    </p:spTree>
    <p:extLst>
      <p:ext uri="{BB962C8B-B14F-4D97-AF65-F5344CB8AC3E}">
        <p14:creationId xmlns:p14="http://schemas.microsoft.com/office/powerpoint/2010/main" val="3770687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22</a:t>
            </a:fld>
            <a:endParaRPr lang="he-IL"/>
          </a:p>
        </p:txBody>
      </p:sp>
    </p:spTree>
    <p:extLst>
      <p:ext uri="{BB962C8B-B14F-4D97-AF65-F5344CB8AC3E}">
        <p14:creationId xmlns:p14="http://schemas.microsoft.com/office/powerpoint/2010/main" val="1913738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יש לבחור מבין שלושת האפשרויות בתפריטים הנפתחים, כך שיתארו את השאלה עליה מנסים לענות החוקרים. </a:t>
            </a:r>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23</a:t>
            </a:fld>
            <a:endParaRPr lang="he-IL"/>
          </a:p>
        </p:txBody>
      </p:sp>
    </p:spTree>
    <p:extLst>
      <p:ext uri="{BB962C8B-B14F-4D97-AF65-F5344CB8AC3E}">
        <p14:creationId xmlns:p14="http://schemas.microsoft.com/office/powerpoint/2010/main" val="217423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התשובה הנכונה היא האפשרות הראשונה; ניתן לראות בגרף, שאחוז המושבות המתמוטטות גבוה יותר כאשר הן היו חשופות לריכוז של 400 מק"ג/ק"ג של קוטל החרקים, בהשוואה לאחוז המושבות המתמוטטות בחשיפה לכמות של 20 מק"ג/ק"ג במהלך השבוע ה-14 עד ה-20 של הניסוי.</a:t>
            </a:r>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24</a:t>
            </a:fld>
            <a:endParaRPr lang="he-IL"/>
          </a:p>
        </p:txBody>
      </p:sp>
    </p:spTree>
    <p:extLst>
      <p:ext uri="{BB962C8B-B14F-4D97-AF65-F5344CB8AC3E}">
        <p14:creationId xmlns:p14="http://schemas.microsoft.com/office/powerpoint/2010/main" val="10240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0" dirty="0">
              <a:solidFill>
                <a:srgbClr val="FF0000"/>
              </a:solidFill>
            </a:endParaRPr>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3</a:t>
            </a:fld>
            <a:endParaRPr lang="he-IL"/>
          </a:p>
        </p:txBody>
      </p:sp>
    </p:spTree>
    <p:extLst>
      <p:ext uri="{BB962C8B-B14F-4D97-AF65-F5344CB8AC3E}">
        <p14:creationId xmlns:p14="http://schemas.microsoft.com/office/powerpoint/2010/main" val="2883654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התלמיד נדרש גם</a:t>
            </a:r>
            <a:r>
              <a:rPr lang="he-IL" baseline="0" dirty="0" smtClean="0"/>
              <a:t> לידע תוכן על מערכות ביולוגיות וריבוי הגורמים </a:t>
            </a:r>
            <a:r>
              <a:rPr lang="he-IL" baseline="0" dirty="0" err="1" smtClean="0"/>
              <a:t>הביוטיים</a:t>
            </a:r>
            <a:r>
              <a:rPr lang="he-IL" baseline="0" dirty="0" smtClean="0"/>
              <a:t> והא-</a:t>
            </a:r>
            <a:r>
              <a:rPr lang="he-IL" baseline="0" dirty="0" err="1" smtClean="0"/>
              <a:t>ביוטיים</a:t>
            </a:r>
            <a:r>
              <a:rPr lang="he-IL" baseline="0" dirty="0" smtClean="0"/>
              <a:t> שבהן (ויחסי הגומלין), גם לידע פרוצדורלי על דרך ייצוג המידע ומשמעותו וכן גורמים כמו בידוד משתנים, וגם ידע אפיסטמי על הצדקת טיעון מדעי וביקורת על המסקנה שהוצגה קודם</a:t>
            </a:r>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25</a:t>
            </a:fld>
            <a:endParaRPr lang="he-IL"/>
          </a:p>
        </p:txBody>
      </p:sp>
    </p:spTree>
    <p:extLst>
      <p:ext uri="{BB962C8B-B14F-4D97-AF65-F5344CB8AC3E}">
        <p14:creationId xmlns:p14="http://schemas.microsoft.com/office/powerpoint/2010/main" val="3648949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פריט "בריאות הלב":</a:t>
            </a:r>
          </a:p>
          <a:p>
            <a:r>
              <a:rPr lang="he-IL" dirty="0" smtClean="0"/>
              <a:t>התלמיד יכול לבחור פרמטרים</a:t>
            </a:r>
            <a:r>
              <a:rPr lang="he-IL" baseline="0" dirty="0" smtClean="0"/>
              <a:t> שונים, להפעיל את הניסוי ולראות את תוצאותיו כפי שמופיעות בטבלה. </a:t>
            </a: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smtClean="0"/>
              <a:t>התלמיד נדרש לתכנן ניסוי (באמצעות הדמיה) לפרש את הנתונים כדי להגיע למסקנות ולספק את הראיות התומכות במסקנה אליה הגיע, ולהסביר את התופעה באופן מדעי על בסיס ידע מדעי</a:t>
            </a:r>
          </a:p>
          <a:p>
            <a:endParaRPr lang="he-IL" baseline="0" dirty="0" smtClean="0"/>
          </a:p>
          <a:p>
            <a:r>
              <a:rPr lang="he-IL" baseline="0" dirty="0" smtClean="0"/>
              <a:t>מצד אחד, שימוש במחשב מאפשר להביא מגוון רחב של הקשרים, ולספק סיטואציות בהקשרים שונים בדרך יותר ריאליסטית ומעוררת מוטיבציה (לא מוגבל לעיסוק בנתונים, דוגמאות לתנועה ושינוי בתגובות כימיות למשל)</a:t>
            </a:r>
          </a:p>
          <a:p>
            <a:r>
              <a:rPr lang="he-IL" baseline="0" dirty="0" smtClean="0"/>
              <a:t>מצד שני, שימוש במשימות הערכה – אפשר היה לעשות את זה בדיוק בכיתה באופן יותר מורכב ובהתאם למטרות ההוראה.</a:t>
            </a:r>
          </a:p>
          <a:p>
            <a:endParaRPr lang="he-IL" baseline="0" dirty="0" smtClean="0"/>
          </a:p>
          <a:p>
            <a:r>
              <a:rPr lang="he-IL" baseline="0" dirty="0" smtClean="0"/>
              <a:t>סיטואציות במחשב מציגות תמונה פשוטה, "נקיה" של המדע – הזדמנות לעסוק בכך.</a:t>
            </a:r>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27</a:t>
            </a:fld>
            <a:endParaRPr lang="he-IL"/>
          </a:p>
        </p:txBody>
      </p:sp>
    </p:spTree>
    <p:extLst>
      <p:ext uri="{BB962C8B-B14F-4D97-AF65-F5344CB8AC3E}">
        <p14:creationId xmlns:p14="http://schemas.microsoft.com/office/powerpoint/2010/main" val="1468942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a:p>
            <a:r>
              <a:rPr lang="he-IL" baseline="0" dirty="0" smtClean="0"/>
              <a:t> </a:t>
            </a:r>
          </a:p>
          <a:p>
            <a:r>
              <a:rPr lang="he-IL" dirty="0" smtClean="0"/>
              <a:t>מבחן: מוגבל</a:t>
            </a:r>
            <a:r>
              <a:rPr lang="he-IL" baseline="0" dirty="0" smtClean="0"/>
              <a:t> בזמן (עד כ-10 דקות לפריט השלם), חלק גדול מהשאלות סגורות, כל פריט במבחן עומד בפני עצמו, המחוון בודק מיומנות אחת וסוג ידע מדעי אחד, מכוון משימה ולא מכוון חקר, אין התייחסות לתהליך אלא לתוצאה, ללא משוב לתלמיד.</a:t>
            </a:r>
          </a:p>
          <a:p>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28</a:t>
            </a:fld>
            <a:endParaRPr lang="he-IL"/>
          </a:p>
        </p:txBody>
      </p:sp>
    </p:spTree>
    <p:extLst>
      <p:ext uri="{BB962C8B-B14F-4D97-AF65-F5344CB8AC3E}">
        <p14:creationId xmlns:p14="http://schemas.microsoft.com/office/powerpoint/2010/main" val="1042989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29</a:t>
            </a:fld>
            <a:endParaRPr lang="he-IL"/>
          </a:p>
        </p:txBody>
      </p:sp>
    </p:spTree>
    <p:extLst>
      <p:ext uri="{BB962C8B-B14F-4D97-AF65-F5344CB8AC3E}">
        <p14:creationId xmlns:p14="http://schemas.microsoft.com/office/powerpoint/2010/main" val="45103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30</a:t>
            </a:fld>
            <a:endParaRPr lang="he-IL"/>
          </a:p>
        </p:txBody>
      </p:sp>
    </p:spTree>
    <p:extLst>
      <p:ext uri="{BB962C8B-B14F-4D97-AF65-F5344CB8AC3E}">
        <p14:creationId xmlns:p14="http://schemas.microsoft.com/office/powerpoint/2010/main" val="4510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342900"/>
            <a:endParaRPr lang="he-IL" sz="1200" dirty="0" smtClean="0"/>
          </a:p>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4</a:t>
            </a:fld>
            <a:endParaRPr lang="he-IL"/>
          </a:p>
        </p:txBody>
      </p:sp>
    </p:spTree>
    <p:extLst>
      <p:ext uri="{BB962C8B-B14F-4D97-AF65-F5344CB8AC3E}">
        <p14:creationId xmlns:p14="http://schemas.microsoft.com/office/powerpoint/2010/main" val="342531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342900"/>
            <a:r>
              <a:rPr lang="he-IL" dirty="0" smtClean="0"/>
              <a:t>הגישה</a:t>
            </a:r>
            <a:r>
              <a:rPr lang="he-IL" baseline="0" dirty="0" smtClean="0"/>
              <a:t> של פיזה אומרת שפחות חשוב איזה ידע אלא עם איזה כלים יוצאים לעולם, מבט קדימה, השתלבות כמבוגרים</a:t>
            </a:r>
            <a:endParaRPr lang="he-IL" dirty="0" smtClean="0"/>
          </a:p>
          <a:p>
            <a:r>
              <a:rPr lang="he-IL" baseline="0" dirty="0" smtClean="0"/>
              <a:t>       רכישת הידע לא רק במערכת החינוך, דבר שמאפשר להשוות בין מדינות גם אם יש קוריקולום שונה</a:t>
            </a:r>
            <a:endParaRPr lang="he-IL" dirty="0" smtClean="0"/>
          </a:p>
          <a:p>
            <a:pPr marL="342900"/>
            <a:endParaRPr lang="he-IL" sz="1200" dirty="0" smtClean="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6</a:t>
            </a:fld>
            <a:endParaRPr lang="he-IL"/>
          </a:p>
        </p:txBody>
      </p:sp>
    </p:spTree>
    <p:extLst>
      <p:ext uri="{BB962C8B-B14F-4D97-AF65-F5344CB8AC3E}">
        <p14:creationId xmlns:p14="http://schemas.microsoft.com/office/powerpoint/2010/main" val="217443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7</a:t>
            </a:fld>
            <a:endParaRPr lang="he-IL"/>
          </a:p>
        </p:txBody>
      </p:sp>
    </p:spTree>
    <p:extLst>
      <p:ext uri="{BB962C8B-B14F-4D97-AF65-F5344CB8AC3E}">
        <p14:creationId xmlns:p14="http://schemas.microsoft.com/office/powerpoint/2010/main" val="343675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342900"/>
            <a:r>
              <a:rPr lang="he-IL" sz="1200" dirty="0" smtClean="0"/>
              <a:t>במתח הקיים בנוגע</a:t>
            </a:r>
            <a:r>
              <a:rPr lang="he-IL" sz="1200" baseline="0" dirty="0" smtClean="0"/>
              <a:t> לשאלה את מי אנו מלמדים - </a:t>
            </a:r>
            <a:r>
              <a:rPr lang="he-IL" sz="1200" dirty="0" smtClean="0"/>
              <a:t>חינוך מדעי למדעני העתיד או לאזרחי</a:t>
            </a:r>
            <a:r>
              <a:rPr lang="he-IL" sz="1200" baseline="0" dirty="0" smtClean="0"/>
              <a:t> העתיד - </a:t>
            </a:r>
            <a:r>
              <a:rPr lang="he-IL" sz="1200" dirty="0" smtClean="0"/>
              <a:t>תכניות לימודים בגישה אוריינית מתמקדות במיומנויות חקר שכל אדם צפוי להזדקק להן במהלך חייו.   </a:t>
            </a:r>
          </a:p>
          <a:p>
            <a:pPr marL="342900"/>
            <a:r>
              <a:rPr lang="he-IL" sz="1200" dirty="0" smtClean="0"/>
              <a:t>החזון הוא חינוך אזרחי המחר להיות צרכנים ביקורתיים ומשכילים של ידע מדעי.</a:t>
            </a:r>
            <a:r>
              <a:rPr lang="he-IL" dirty="0" smtClean="0"/>
              <a:t> </a:t>
            </a:r>
          </a:p>
          <a:p>
            <a:pPr marL="342900"/>
            <a:endParaRPr lang="he-IL" dirty="0" smtClean="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8</a:t>
            </a:fld>
            <a:endParaRPr lang="he-IL"/>
          </a:p>
        </p:txBody>
      </p:sp>
    </p:spTree>
    <p:extLst>
      <p:ext uri="{BB962C8B-B14F-4D97-AF65-F5344CB8AC3E}">
        <p14:creationId xmlns:p14="http://schemas.microsoft.com/office/powerpoint/2010/main" val="19371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a:r>
              <a:rPr lang="he-IL" sz="1200" b="0" dirty="0" smtClean="0">
                <a:solidFill>
                  <a:srgbClr val="C00000"/>
                </a:solidFill>
              </a:rPr>
              <a:t>הגדלת הרפרטואר של המורה להתבונן על מה שאנו מלמדים, הידע </a:t>
            </a:r>
            <a:r>
              <a:rPr lang="he-IL" sz="1200" b="0" dirty="0" err="1" smtClean="0">
                <a:solidFill>
                  <a:srgbClr val="C00000"/>
                </a:solidFill>
              </a:rPr>
              <a:t>והפרקטיקות</a:t>
            </a:r>
            <a:r>
              <a:rPr lang="he-IL" sz="1200" b="0" baseline="0" dirty="0" smtClean="0">
                <a:solidFill>
                  <a:srgbClr val="C00000"/>
                </a:solidFill>
              </a:rPr>
              <a:t> המדעיות:</a:t>
            </a:r>
            <a:r>
              <a:rPr lang="he-IL" sz="1200" b="0" dirty="0" smtClean="0">
                <a:solidFill>
                  <a:srgbClr val="C00000"/>
                </a:solidFill>
              </a:rPr>
              <a:t> במקום להתייחס לידע</a:t>
            </a:r>
            <a:r>
              <a:rPr lang="he-IL" sz="1200" b="0" baseline="0" dirty="0" smtClean="0">
                <a:solidFill>
                  <a:srgbClr val="C00000"/>
                </a:solidFill>
              </a:rPr>
              <a:t> של נושאים ו</a:t>
            </a:r>
            <a:r>
              <a:rPr lang="he-IL" sz="1200" b="0" dirty="0" smtClean="0">
                <a:solidFill>
                  <a:srgbClr val="C00000"/>
                </a:solidFill>
              </a:rPr>
              <a:t>מושגים במדע ומיומנויות חקר –</a:t>
            </a:r>
            <a:r>
              <a:rPr lang="he-IL" sz="1200" b="0" baseline="0" dirty="0" smtClean="0">
                <a:solidFill>
                  <a:srgbClr val="C00000"/>
                </a:solidFill>
              </a:rPr>
              <a:t> מיומנויות הן המרכז, והפעלת המיומנויות מבוססת על ידע מסוגים שונים. סוגי הידע והמיומנויות הם למעשה בלתי נפרדים בפתרון בעיות אורייניות.</a:t>
            </a:r>
          </a:p>
          <a:p>
            <a:pPr algn="just"/>
            <a:r>
              <a:rPr lang="he-IL" sz="1200" b="0" baseline="0" dirty="0" smtClean="0">
                <a:solidFill>
                  <a:srgbClr val="C00000"/>
                </a:solidFill>
              </a:rPr>
              <a:t>המיומנויות במרכז, מהו הידע הנדרש? אינטגרציה של ידע מדעי מסוגים שונים בהפעלת מיומנויות</a:t>
            </a:r>
          </a:p>
          <a:p>
            <a:pPr algn="just"/>
            <a:endParaRPr lang="he-IL" sz="1200" b="0" baseline="0" dirty="0" smtClean="0">
              <a:solidFill>
                <a:srgbClr val="C00000"/>
              </a:solidFill>
            </a:endParaRPr>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10</a:t>
            </a:fld>
            <a:endParaRPr lang="he-IL"/>
          </a:p>
        </p:txBody>
      </p:sp>
    </p:spTree>
    <p:extLst>
      <p:ext uri="{BB962C8B-B14F-4D97-AF65-F5344CB8AC3E}">
        <p14:creationId xmlns:p14="http://schemas.microsoft.com/office/powerpoint/2010/main" val="183783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a:endParaRPr lang="he-IL" sz="1200" b="0" baseline="0" dirty="0" smtClean="0">
              <a:solidFill>
                <a:srgbClr val="C00000"/>
              </a:solidFill>
            </a:endParaRPr>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11</a:t>
            </a:fld>
            <a:endParaRPr lang="he-IL"/>
          </a:p>
        </p:txBody>
      </p:sp>
    </p:spTree>
    <p:extLst>
      <p:ext uri="{BB962C8B-B14F-4D97-AF65-F5344CB8AC3E}">
        <p14:creationId xmlns:p14="http://schemas.microsoft.com/office/powerpoint/2010/main" val="183783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a:r>
              <a:rPr lang="he-IL" sz="1200" b="0" baseline="0" dirty="0" smtClean="0">
                <a:solidFill>
                  <a:srgbClr val="C00000"/>
                </a:solidFill>
              </a:rPr>
              <a:t>דוגמאות</a:t>
            </a:r>
            <a:endParaRPr lang="he-IL" sz="1200" b="1" dirty="0" smtClean="0">
              <a:solidFill>
                <a:srgbClr val="C00000"/>
              </a:solidFill>
            </a:endParaRPr>
          </a:p>
          <a:p>
            <a:pPr algn="just"/>
            <a:r>
              <a:rPr lang="he-IL" sz="1200" b="1" dirty="0" smtClean="0">
                <a:solidFill>
                  <a:srgbClr val="C00000"/>
                </a:solidFill>
              </a:rPr>
              <a:t>1. לזהות, להציע ולהעריך הסברים למגוון תופעות תוך הפגנת היכולת:</a:t>
            </a:r>
            <a:endParaRPr lang="en-US" sz="1200" b="1" dirty="0" smtClean="0">
              <a:solidFill>
                <a:srgbClr val="C00000"/>
              </a:solidFill>
            </a:endParaRPr>
          </a:p>
          <a:p>
            <a:pPr marL="342900" lvl="0" indent="-342900" algn="just">
              <a:buFont typeface="Symbol"/>
              <a:buChar char=""/>
            </a:pPr>
            <a:r>
              <a:rPr lang="he-IL" sz="1200" dirty="0" smtClean="0">
                <a:solidFill>
                  <a:schemeClr val="bg1"/>
                </a:solidFill>
              </a:rPr>
              <a:t>להיזכר בידע מדעי מתאים ולהשתמש בו</a:t>
            </a:r>
            <a:endParaRPr lang="en-US" sz="1200" dirty="0" smtClean="0">
              <a:solidFill>
                <a:schemeClr val="bg1"/>
              </a:solidFill>
            </a:endParaRPr>
          </a:p>
          <a:p>
            <a:pPr marL="342900" lvl="0" indent="-342900" algn="just">
              <a:buFont typeface="Symbol"/>
              <a:buChar char=""/>
            </a:pPr>
            <a:r>
              <a:rPr lang="he-IL" sz="1200" dirty="0" smtClean="0">
                <a:solidFill>
                  <a:schemeClr val="bg1"/>
                </a:solidFill>
              </a:rPr>
              <a:t>לזהות, להשתמש ולייצר מודלים וייצוגים מסבירים </a:t>
            </a:r>
            <a:endParaRPr lang="en-US" sz="1200" dirty="0" smtClean="0">
              <a:solidFill>
                <a:schemeClr val="bg1"/>
              </a:solidFill>
            </a:endParaRPr>
          </a:p>
          <a:p>
            <a:pPr marL="342900" lvl="0" indent="-342900" algn="just">
              <a:buFont typeface="Symbol"/>
              <a:buChar char=""/>
            </a:pPr>
            <a:r>
              <a:rPr lang="he-IL" sz="1200" dirty="0" smtClean="0">
                <a:solidFill>
                  <a:schemeClr val="bg1"/>
                </a:solidFill>
              </a:rPr>
              <a:t>לפתח חיזויים מתאימים ולהצדיק אותם</a:t>
            </a:r>
          </a:p>
          <a:p>
            <a:pPr marL="342900" lvl="0" indent="-342900" algn="just">
              <a:buFont typeface="Symbol"/>
              <a:buChar char=""/>
            </a:pPr>
            <a:r>
              <a:rPr lang="he-IL" sz="1200" dirty="0" smtClean="0">
                <a:solidFill>
                  <a:schemeClr val="bg1"/>
                </a:solidFill>
              </a:rPr>
              <a:t>להעלות השערות מסבירות</a:t>
            </a:r>
            <a:endParaRPr lang="en-US" sz="1200" dirty="0" smtClean="0">
              <a:solidFill>
                <a:schemeClr val="bg1"/>
              </a:solidFill>
            </a:endParaRPr>
          </a:p>
          <a:p>
            <a:pPr marL="342900" lvl="0" indent="-342900" algn="just">
              <a:buFont typeface="Symbol"/>
              <a:buChar char=""/>
            </a:pPr>
            <a:r>
              <a:rPr lang="he-IL" sz="1200" dirty="0" smtClean="0">
                <a:solidFill>
                  <a:schemeClr val="bg1"/>
                </a:solidFill>
              </a:rPr>
              <a:t>להסביר את ההשלכות האפשריות של ידע מדעי על החברה</a:t>
            </a:r>
            <a:endParaRPr lang="en-US" sz="1200" dirty="0" smtClean="0">
              <a:solidFill>
                <a:schemeClr val="bg1"/>
              </a:solidFill>
              <a:latin typeface="Times New Roman"/>
              <a:ea typeface="Times New Roman"/>
              <a:cs typeface="David"/>
            </a:endParaRPr>
          </a:p>
          <a:p>
            <a:endParaRPr lang="he-IL" dirty="0" smtClean="0"/>
          </a:p>
          <a:p>
            <a:pPr algn="just"/>
            <a:r>
              <a:rPr lang="he-IL" sz="1200" b="1" dirty="0" smtClean="0">
                <a:solidFill>
                  <a:srgbClr val="C00000"/>
                </a:solidFill>
              </a:rPr>
              <a:t>2. לתאר ולהעריך חקר מדעי ולהציע דרכים להתמודד עם שאלות באופן מדעי, תוך הפגנת היכולת:</a:t>
            </a:r>
            <a:endParaRPr lang="en-US" sz="1200" b="1" dirty="0" smtClean="0">
              <a:solidFill>
                <a:srgbClr val="C00000"/>
              </a:solidFill>
            </a:endParaRPr>
          </a:p>
          <a:p>
            <a:pPr marL="342900" lvl="0" indent="-342900" algn="just">
              <a:buFont typeface="Symbol"/>
              <a:buChar char=""/>
            </a:pPr>
            <a:r>
              <a:rPr lang="he-IL" sz="1200" dirty="0" smtClean="0">
                <a:solidFill>
                  <a:schemeClr val="bg1"/>
                </a:solidFill>
              </a:rPr>
              <a:t>לזהות את השאלות הנבדקות במחקר מדעי נתון</a:t>
            </a:r>
            <a:endParaRPr lang="en-US" sz="1200" dirty="0" smtClean="0">
              <a:solidFill>
                <a:schemeClr val="bg1"/>
              </a:solidFill>
            </a:endParaRPr>
          </a:p>
          <a:p>
            <a:pPr marL="342900" lvl="0" indent="-342900" algn="just">
              <a:buFont typeface="Symbol"/>
              <a:buChar char=""/>
            </a:pPr>
            <a:r>
              <a:rPr lang="he-IL" sz="1200" dirty="0" smtClean="0">
                <a:solidFill>
                  <a:schemeClr val="bg1"/>
                </a:solidFill>
              </a:rPr>
              <a:t>להבחין בין שאלות שאפשר ושאי אפשר לחקור באופן מדעי </a:t>
            </a:r>
            <a:endParaRPr lang="en-US" sz="1200" dirty="0" smtClean="0">
              <a:solidFill>
                <a:schemeClr val="bg1"/>
              </a:solidFill>
            </a:endParaRPr>
          </a:p>
          <a:p>
            <a:pPr marL="342900" lvl="0" indent="-342900" algn="just">
              <a:buFont typeface="Symbol"/>
              <a:buChar char=""/>
            </a:pPr>
            <a:r>
              <a:rPr lang="he-IL" sz="1200" dirty="0" smtClean="0">
                <a:solidFill>
                  <a:schemeClr val="bg1"/>
                </a:solidFill>
              </a:rPr>
              <a:t>להציע דרכים לחקור שאלה נתונה באופן מדעי</a:t>
            </a:r>
            <a:endParaRPr lang="en-US" sz="1200" dirty="0" smtClean="0">
              <a:solidFill>
                <a:schemeClr val="bg1"/>
              </a:solidFill>
            </a:endParaRPr>
          </a:p>
          <a:p>
            <a:pPr marL="342900" lvl="0" indent="-342900" algn="just">
              <a:buFont typeface="Symbol"/>
              <a:buChar char=""/>
            </a:pPr>
            <a:r>
              <a:rPr lang="he-IL" sz="1200" dirty="0" smtClean="0">
                <a:solidFill>
                  <a:schemeClr val="bg1"/>
                </a:solidFill>
              </a:rPr>
              <a:t>לתאר ולהעריך מגוון דרכים המשמשות מדענים כדי להבטיח את מהימנות הנתונים ואת האובייקטיביות של ההסברים והאפשרות להכליל בעזרתם מן הפרט אל הכלל</a:t>
            </a:r>
            <a:endParaRPr lang="en-US" sz="1200" dirty="0" smtClean="0">
              <a:solidFill>
                <a:schemeClr val="bg1"/>
              </a:solidFill>
              <a:latin typeface="Times New Roman"/>
              <a:ea typeface="Times New Roman"/>
              <a:cs typeface="David"/>
            </a:endParaRPr>
          </a:p>
          <a:p>
            <a:endParaRPr lang="he-IL" b="1" dirty="0" smtClean="0"/>
          </a:p>
          <a:p>
            <a:pPr lvl="0" algn="just"/>
            <a:r>
              <a:rPr lang="he-IL" sz="1400" b="1" dirty="0" smtClean="0">
                <a:solidFill>
                  <a:srgbClr val="C00000"/>
                </a:solidFill>
                <a:latin typeface="+mn-lt"/>
              </a:rPr>
              <a:t>3. לנתח ולהעריך נתונים וטיעונים מדעיים במגוון דרכי ייצוג ולהסיק מסקנות מתאימות, תוך הפגנת היכולת:</a:t>
            </a:r>
            <a:endParaRPr lang="en-US" sz="1400" b="1" dirty="0" smtClean="0">
              <a:solidFill>
                <a:srgbClr val="C00000"/>
              </a:solidFill>
              <a:latin typeface="+mn-lt"/>
            </a:endParaRPr>
          </a:p>
          <a:p>
            <a:pPr marL="342900" lvl="0" indent="-342900" algn="just">
              <a:lnSpc>
                <a:spcPct val="150000"/>
              </a:lnSpc>
              <a:buFont typeface="Symbol"/>
              <a:buChar char=""/>
            </a:pPr>
            <a:r>
              <a:rPr lang="he-IL" sz="1200" dirty="0" smtClean="0">
                <a:solidFill>
                  <a:schemeClr val="bg1"/>
                </a:solidFill>
              </a:rPr>
              <a:t>להעביר נתונים מדרך ייצוג אחת לאחרת</a:t>
            </a:r>
            <a:endParaRPr lang="en-US" sz="1200" dirty="0" smtClean="0">
              <a:solidFill>
                <a:schemeClr val="bg1"/>
              </a:solidFill>
            </a:endParaRPr>
          </a:p>
          <a:p>
            <a:pPr marL="342900" lvl="0" indent="-342900" algn="just">
              <a:lnSpc>
                <a:spcPct val="150000"/>
              </a:lnSpc>
              <a:buFont typeface="Symbol"/>
              <a:buChar char=""/>
            </a:pPr>
            <a:r>
              <a:rPr lang="he-IL" sz="1200" dirty="0" smtClean="0">
                <a:solidFill>
                  <a:schemeClr val="bg1"/>
                </a:solidFill>
              </a:rPr>
              <a:t>לנתח ולפרש נתונים ולהסיק מסקנות מתאימות </a:t>
            </a:r>
            <a:endParaRPr lang="en-US" sz="1200" dirty="0" smtClean="0">
              <a:solidFill>
                <a:schemeClr val="bg1"/>
              </a:solidFill>
            </a:endParaRPr>
          </a:p>
          <a:p>
            <a:pPr marL="342900" lvl="0" indent="-342900" algn="just">
              <a:lnSpc>
                <a:spcPct val="150000"/>
              </a:lnSpc>
              <a:buFont typeface="Symbol"/>
              <a:buChar char=""/>
            </a:pPr>
            <a:r>
              <a:rPr lang="he-IL" sz="1200" dirty="0" smtClean="0">
                <a:solidFill>
                  <a:schemeClr val="bg1"/>
                </a:solidFill>
              </a:rPr>
              <a:t>לזהות את ההנחות, הראיות והנימוקים בטקסט הנוגע למדע</a:t>
            </a:r>
            <a:endParaRPr lang="en-US" sz="1200" dirty="0" smtClean="0">
              <a:solidFill>
                <a:schemeClr val="bg1"/>
              </a:solidFill>
            </a:endParaRPr>
          </a:p>
          <a:p>
            <a:pPr marL="342900" lvl="0" indent="-342900" algn="just">
              <a:lnSpc>
                <a:spcPct val="150000"/>
              </a:lnSpc>
              <a:buFont typeface="Symbol"/>
              <a:buChar char=""/>
            </a:pPr>
            <a:r>
              <a:rPr lang="he-IL" sz="1200" dirty="0" smtClean="0">
                <a:solidFill>
                  <a:schemeClr val="bg1"/>
                </a:solidFill>
              </a:rPr>
              <a:t>להבחין בין טיעונים המבוססים על ראיות ותיאוריות מדעיות לבין טיעונים המבוססים על שיקולים אחרים</a:t>
            </a:r>
            <a:endParaRPr lang="en-US" sz="1200" dirty="0" smtClean="0">
              <a:solidFill>
                <a:schemeClr val="bg1"/>
              </a:solidFill>
            </a:endParaRPr>
          </a:p>
          <a:p>
            <a:pPr marL="342900" lvl="0" indent="-342900" algn="just">
              <a:lnSpc>
                <a:spcPct val="150000"/>
              </a:lnSpc>
              <a:buFont typeface="Symbol"/>
              <a:buChar char=""/>
            </a:pPr>
            <a:r>
              <a:rPr lang="he-IL" sz="1200" dirty="0" smtClean="0">
                <a:solidFill>
                  <a:schemeClr val="bg1"/>
                </a:solidFill>
              </a:rPr>
              <a:t>להעריך ראיות וטיעונים מדעיים ממקורות שונים (למשל עיתון, רשת האינטרנט, כתבי עת)</a:t>
            </a:r>
            <a:endParaRPr lang="en-US" sz="1200" dirty="0" smtClean="0">
              <a:solidFill>
                <a:schemeClr val="bg1"/>
              </a:solidFill>
            </a:endParaRPr>
          </a:p>
          <a:p>
            <a:endParaRPr lang="he-IL" dirty="0"/>
          </a:p>
        </p:txBody>
      </p:sp>
      <p:sp>
        <p:nvSpPr>
          <p:cNvPr id="4" name="מציין מיקום של מספר שקופית 3"/>
          <p:cNvSpPr>
            <a:spLocks noGrp="1"/>
          </p:cNvSpPr>
          <p:nvPr>
            <p:ph type="sldNum" sz="quarter" idx="10"/>
          </p:nvPr>
        </p:nvSpPr>
        <p:spPr/>
        <p:txBody>
          <a:bodyPr/>
          <a:lstStyle/>
          <a:p>
            <a:fld id="{40AFDCEB-F98E-4F12-9394-AD51C1817D47}" type="slidenum">
              <a:rPr lang="he-IL" smtClean="0"/>
              <a:pPr/>
              <a:t>12</a:t>
            </a:fld>
            <a:endParaRPr lang="he-IL"/>
          </a:p>
        </p:txBody>
      </p:sp>
    </p:spTree>
    <p:extLst>
      <p:ext uri="{BB962C8B-B14F-4D97-AF65-F5344CB8AC3E}">
        <p14:creationId xmlns:p14="http://schemas.microsoft.com/office/powerpoint/2010/main" val="1837831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משולש ישר-זווית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כותרת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17" name="כותרת משנה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sp>
        <p:nvSpPr>
          <p:cNvPr id="28" name="צורה חופשית 27"/>
          <p:cNvSpPr>
            <a:spLocks/>
          </p:cNvSpPr>
          <p:nvPr userDrawn="1"/>
        </p:nvSpPr>
        <p:spPr bwMode="auto">
          <a:xfrm flipH="1">
            <a:off x="1402069" y="4053044"/>
            <a:ext cx="7052563" cy="281264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9" name="צורה חופשית 28"/>
          <p:cNvSpPr>
            <a:spLocks/>
          </p:cNvSpPr>
          <p:nvPr userDrawn="1"/>
        </p:nvSpPr>
        <p:spPr bwMode="auto">
          <a:xfrm flipH="1">
            <a:off x="3205997" y="4034951"/>
            <a:ext cx="5267986" cy="28504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1" name="משולש ישר-זווית 30"/>
          <p:cNvSpPr>
            <a:spLocks/>
          </p:cNvSpPr>
          <p:nvPr userDrawn="1"/>
        </p:nvSpPr>
        <p:spPr bwMode="auto">
          <a:xfrm flipH="1">
            <a:off x="4319270" y="3583750"/>
            <a:ext cx="4856681" cy="3300596"/>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32" name="מחבר ישר 31"/>
          <p:cNvCxnSpPr/>
          <p:nvPr userDrawn="1"/>
        </p:nvCxnSpPr>
        <p:spPr>
          <a:xfrm flipH="1">
            <a:off x="4319270" y="3573016"/>
            <a:ext cx="4861242" cy="331133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1481329"/>
            <a:ext cx="8229600" cy="4386071"/>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2267744" y="6208133"/>
            <a:ext cx="1920240" cy="365760"/>
          </a:xfrm>
          <a:prstGeom prst="rect">
            <a:avLst/>
          </a:prstGeom>
        </p:spPr>
        <p:txBody>
          <a:bodyPr/>
          <a:lstStyle>
            <a:extLst/>
          </a:lstStyle>
          <a:p>
            <a:fld id="{4E7438E1-117D-44FB-AC24-B79D899BA877}" type="datetimeFigureOut">
              <a:rPr lang="he-IL" smtClean="0"/>
              <a:pPr/>
              <a:t>י"ח/אדר/תשע"ז</a:t>
            </a:fld>
            <a:endParaRPr lang="he-IL"/>
          </a:p>
        </p:txBody>
      </p:sp>
      <p:sp>
        <p:nvSpPr>
          <p:cNvPr id="5" name="מציין מיקום של כותרת תחתונה 4"/>
          <p:cNvSpPr>
            <a:spLocks noGrp="1"/>
          </p:cNvSpPr>
          <p:nvPr>
            <p:ph type="ftr" sz="quarter" idx="11"/>
          </p:nvPr>
        </p:nvSpPr>
        <p:spPr>
          <a:xfrm>
            <a:off x="-828600" y="6147366"/>
            <a:ext cx="2350681" cy="365125"/>
          </a:xfrm>
          <a:prstGeom prst="rect">
            <a:avLst/>
          </a:prstGeom>
        </p:spPr>
        <p:txBody>
          <a:bodyPr/>
          <a:lstStyle>
            <a:extLst/>
          </a:lstStyle>
          <a:p>
            <a:endParaRPr lang="he-IL"/>
          </a:p>
        </p:txBody>
      </p:sp>
      <p:sp>
        <p:nvSpPr>
          <p:cNvPr id="6" name="מציין מיקום של מספר שקופית 5"/>
          <p:cNvSpPr>
            <a:spLocks noGrp="1"/>
          </p:cNvSpPr>
          <p:nvPr>
            <p:ph type="sldNum" sz="quarter" idx="12"/>
          </p:nvPr>
        </p:nvSpPr>
        <p:spPr>
          <a:xfrm>
            <a:off x="8766207" y="6486426"/>
            <a:ext cx="365760" cy="365125"/>
          </a:xfrm>
          <a:prstGeom prst="rect">
            <a:avLst/>
          </a:prstGeom>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אנכית וטקסט">
    <p:spTree>
      <p:nvGrpSpPr>
        <p:cNvPr id="1" name=""/>
        <p:cNvGrpSpPr/>
        <p:nvPr/>
      </p:nvGrpSpPr>
      <p:grpSpPr>
        <a:xfrm>
          <a:off x="0" y="0"/>
          <a:ext cx="0" cy="0"/>
          <a:chOff x="0" y="0"/>
          <a:chExt cx="0" cy="0"/>
        </a:xfrm>
      </p:grpSpPr>
      <p:sp>
        <p:nvSpPr>
          <p:cNvPr id="7" name="מלבן 6"/>
          <p:cNvSpPr/>
          <p:nvPr userDrawn="1"/>
        </p:nvSpPr>
        <p:spPr>
          <a:xfrm>
            <a:off x="3347864" y="4941168"/>
            <a:ext cx="5796136"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כותרת ותוכן">
    <p:spTree>
      <p:nvGrpSpPr>
        <p:cNvPr id="1" name=""/>
        <p:cNvGrpSpPr/>
        <p:nvPr/>
      </p:nvGrpSpPr>
      <p:grpSpPr>
        <a:xfrm>
          <a:off x="0" y="0"/>
          <a:ext cx="0" cy="0"/>
          <a:chOff x="0" y="0"/>
          <a:chExt cx="0" cy="0"/>
        </a:xfrm>
      </p:grpSpPr>
      <p:sp>
        <p:nvSpPr>
          <p:cNvPr id="6" name="מציין מיקום של מספר שקופית 5"/>
          <p:cNvSpPr>
            <a:spLocks noGrp="1"/>
          </p:cNvSpPr>
          <p:nvPr>
            <p:ph type="sldNum" sz="quarter" idx="12"/>
          </p:nvPr>
        </p:nvSpPr>
        <p:spPr>
          <a:xfrm>
            <a:off x="8766207" y="6486426"/>
            <a:ext cx="365760" cy="365125"/>
          </a:xfrm>
          <a:prstGeom prst="rect">
            <a:avLst/>
          </a:prstGeom>
        </p:spPr>
        <p:txBody>
          <a:bodyPr/>
          <a:lstStyle>
            <a:extLst/>
          </a:lstStyle>
          <a:p>
            <a:fld id="{DAF22AC9-109E-4E4D-92F9-530E51D9A3A2}" type="slidenum">
              <a:rPr lang="he-IL" smtClean="0"/>
              <a:pPr/>
              <a:t>‹#›</a:t>
            </a:fld>
            <a:endParaRPr lang="he-IL"/>
          </a:p>
        </p:txBody>
      </p:sp>
      <p:sp>
        <p:nvSpPr>
          <p:cNvPr id="7" name="כותרת 6"/>
          <p:cNvSpPr>
            <a:spLocks noGrp="1"/>
          </p:cNvSpPr>
          <p:nvPr>
            <p:ph type="title"/>
          </p:nvPr>
        </p:nvSpPr>
        <p:spPr>
          <a:xfrm>
            <a:off x="179512" y="2780928"/>
            <a:ext cx="8712968" cy="922114"/>
          </a:xfrm>
        </p:spPr>
        <p:txBody>
          <a:bodyPr rtlCol="0"/>
          <a:lstStyle>
            <a:lvl1pPr marL="0" indent="0">
              <a:buFontTx/>
              <a:buNone/>
              <a:defRPr/>
            </a:lvl1pPr>
            <a:extLst/>
          </a:lstStyle>
          <a:p>
            <a:r>
              <a:rPr kumimoji="0" lang="he-IL" dirty="0" smtClean="0"/>
              <a:t>לחץ כדי לערוך סגנון כותרת של תבנית בסיס</a:t>
            </a:r>
            <a:endParaRPr kumimoji="0" lang="en-US" dirty="0"/>
          </a:p>
        </p:txBody>
      </p:sp>
      <p:sp>
        <p:nvSpPr>
          <p:cNvPr id="2" name="מלבן 1"/>
          <p:cNvSpPr/>
          <p:nvPr userDrawn="1"/>
        </p:nvSpPr>
        <p:spPr>
          <a:xfrm>
            <a:off x="-80325" y="0"/>
            <a:ext cx="9252520"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0848" y="4193704"/>
            <a:ext cx="1585366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משולש ישר-זווית 19"/>
          <p:cNvSpPr>
            <a:spLocks/>
          </p:cNvSpPr>
          <p:nvPr userDrawn="1"/>
        </p:nvSpPr>
        <p:spPr bwMode="auto">
          <a:xfrm rot="10800000" flipH="1">
            <a:off x="5769881" y="4193704"/>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0848" y="-315416"/>
            <a:ext cx="1585366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מחבר ישר 20"/>
          <p:cNvCxnSpPr/>
          <p:nvPr/>
        </p:nvCxnSpPr>
        <p:spPr>
          <a:xfrm flipH="1">
            <a:off x="4887433" y="670384"/>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8" name="צורה חופשית 17"/>
          <p:cNvSpPr>
            <a:spLocks/>
          </p:cNvSpPr>
          <p:nvPr userDrawn="1"/>
        </p:nvSpPr>
        <p:spPr bwMode="auto">
          <a:xfrm flipH="1">
            <a:off x="3482450" y="4193704"/>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צורה חופשית 18"/>
          <p:cNvSpPr>
            <a:spLocks/>
          </p:cNvSpPr>
          <p:nvPr/>
        </p:nvSpPr>
        <p:spPr bwMode="auto">
          <a:xfrm flipH="1">
            <a:off x="2899736" y="4654242"/>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cxnSp>
        <p:nvCxnSpPr>
          <p:cNvPr id="25" name="מחבר ישר 24"/>
          <p:cNvCxnSpPr/>
          <p:nvPr userDrawn="1"/>
        </p:nvCxnSpPr>
        <p:spPr>
          <a:xfrm flipH="1">
            <a:off x="-252536" y="2348880"/>
            <a:ext cx="9793088" cy="0"/>
          </a:xfrm>
          <a:prstGeom prst="line">
            <a:avLst/>
          </a:prstGeom>
        </p:spPr>
        <p:style>
          <a:lnRef idx="2">
            <a:schemeClr val="dk1"/>
          </a:lnRef>
          <a:fillRef idx="0">
            <a:schemeClr val="dk1"/>
          </a:fillRef>
          <a:effectRef idx="1">
            <a:schemeClr val="dk1"/>
          </a:effectRef>
          <a:fontRef idx="minor">
            <a:schemeClr val="tx1"/>
          </a:fontRef>
        </p:style>
      </p:cxnSp>
      <p:cxnSp>
        <p:nvCxnSpPr>
          <p:cNvPr id="26" name="מחבר ישר 25"/>
          <p:cNvCxnSpPr/>
          <p:nvPr userDrawn="1"/>
        </p:nvCxnSpPr>
        <p:spPr>
          <a:xfrm flipH="1" flipV="1">
            <a:off x="-252536" y="4175304"/>
            <a:ext cx="9793088"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99609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4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3" decel="40000"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1+#ppt_w/2"/>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2267744" y="6208133"/>
            <a:ext cx="1920240" cy="365760"/>
          </a:xfrm>
          <a:prstGeom prst="rect">
            <a:avLst/>
          </a:prstGeom>
        </p:spPr>
        <p:txBody>
          <a:bodyPr/>
          <a:lstStyle>
            <a:extLst/>
          </a:lstStyle>
          <a:p>
            <a:fld id="{4E7438E1-117D-44FB-AC24-B79D899BA877}" type="datetimeFigureOut">
              <a:rPr lang="he-IL" smtClean="0"/>
              <a:pPr/>
              <a:t>י"ח/אדר/תשע"ז</a:t>
            </a:fld>
            <a:endParaRPr lang="he-IL"/>
          </a:p>
        </p:txBody>
      </p:sp>
      <p:sp>
        <p:nvSpPr>
          <p:cNvPr id="5" name="מציין מיקום של כותרת תחתונה 4"/>
          <p:cNvSpPr>
            <a:spLocks noGrp="1"/>
          </p:cNvSpPr>
          <p:nvPr>
            <p:ph type="ftr" sz="quarter" idx="11"/>
          </p:nvPr>
        </p:nvSpPr>
        <p:spPr>
          <a:xfrm>
            <a:off x="-828600" y="6147366"/>
            <a:ext cx="2350681" cy="365125"/>
          </a:xfrm>
          <a:prstGeom prst="rect">
            <a:avLst/>
          </a:prstGeom>
        </p:spPr>
        <p:txBody>
          <a:bodyPr/>
          <a:lstStyle>
            <a:extLst/>
          </a:lstStyle>
          <a:p>
            <a:endParaRPr lang="he-IL"/>
          </a:p>
        </p:txBody>
      </p:sp>
      <p:sp>
        <p:nvSpPr>
          <p:cNvPr id="6" name="מציין מיקום של מספר שקופית 5"/>
          <p:cNvSpPr>
            <a:spLocks noGrp="1"/>
          </p:cNvSpPr>
          <p:nvPr>
            <p:ph type="sldNum" sz="quarter" idx="12"/>
          </p:nvPr>
        </p:nvSpPr>
        <p:spPr>
          <a:xfrm>
            <a:off x="8766207" y="6486426"/>
            <a:ext cx="365760" cy="365125"/>
          </a:xfrm>
          <a:prstGeom prst="rect">
            <a:avLst/>
          </a:prstGeom>
        </p:spPr>
        <p:txBody>
          <a:bodyPr/>
          <a:lstStyle>
            <a:extLst/>
          </a:lstStyle>
          <a:p>
            <a:fld id="{DAF22AC9-109E-4E4D-92F9-530E51D9A3A2}" type="slidenum">
              <a:rPr lang="he-IL" smtClean="0"/>
              <a:pPr/>
              <a:t>‹#›</a:t>
            </a:fld>
            <a:endParaRPr lang="he-IL"/>
          </a:p>
        </p:txBody>
      </p:sp>
      <p:sp>
        <p:nvSpPr>
          <p:cNvPr id="7" name="כותרת 6"/>
          <p:cNvSpPr>
            <a:spLocks noGrp="1"/>
          </p:cNvSpPr>
          <p:nvPr>
            <p:ph type="title"/>
          </p:nvPr>
        </p:nvSpPr>
        <p:spPr/>
        <p:txBody>
          <a:bodyPr rtlCol="0"/>
          <a:lstStyle>
            <a:extLst/>
          </a:lstStyle>
          <a:p>
            <a:r>
              <a:rPr kumimoji="0" lang="he-IL" dirty="0" smtClean="0"/>
              <a:t>לחץ כדי לערוך סגנון כותרת של תבנית בסיס</a:t>
            </a:r>
            <a:endParaRPr kumimoji="0" lang="en-US" dirty="0"/>
          </a:p>
        </p:txBody>
      </p:sp>
      <p:sp>
        <p:nvSpPr>
          <p:cNvPr id="2" name="מלבן 1"/>
          <p:cNvSpPr/>
          <p:nvPr userDrawn="1"/>
        </p:nvSpPr>
        <p:spPr>
          <a:xfrm>
            <a:off x="0" y="1196752"/>
            <a:ext cx="9144000" cy="5661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a:xfrm>
            <a:off x="2267744" y="6208133"/>
            <a:ext cx="1920240" cy="365760"/>
          </a:xfrm>
          <a:prstGeom prst="rect">
            <a:avLst/>
          </a:prstGeom>
        </p:spPr>
        <p:txBody>
          <a:bodyPr/>
          <a:lstStyle>
            <a:extLst/>
          </a:lstStyle>
          <a:p>
            <a:fld id="{4E7438E1-117D-44FB-AC24-B79D899BA877}" type="datetimeFigureOut">
              <a:rPr lang="he-IL" smtClean="0"/>
              <a:pPr/>
              <a:t>י"ח/אדר/תשע"ז</a:t>
            </a:fld>
            <a:endParaRPr lang="he-IL"/>
          </a:p>
        </p:txBody>
      </p:sp>
      <p:sp>
        <p:nvSpPr>
          <p:cNvPr id="5" name="מציין מיקום של כותרת תחתונה 4"/>
          <p:cNvSpPr>
            <a:spLocks noGrp="1"/>
          </p:cNvSpPr>
          <p:nvPr>
            <p:ph type="ftr" sz="quarter" idx="11"/>
          </p:nvPr>
        </p:nvSpPr>
        <p:spPr>
          <a:xfrm>
            <a:off x="-828600" y="6147366"/>
            <a:ext cx="2350681" cy="365125"/>
          </a:xfrm>
          <a:prstGeom prst="rect">
            <a:avLst/>
          </a:prstGeom>
        </p:spPr>
        <p:txBody>
          <a:bodyPr/>
          <a:lstStyle>
            <a:extLst/>
          </a:lstStyle>
          <a:p>
            <a:endParaRPr lang="he-IL"/>
          </a:p>
        </p:txBody>
      </p:sp>
      <p:sp>
        <p:nvSpPr>
          <p:cNvPr id="6" name="מציין מיקום של מספר שקופית 5"/>
          <p:cNvSpPr>
            <a:spLocks noGrp="1"/>
          </p:cNvSpPr>
          <p:nvPr>
            <p:ph type="sldNum" sz="quarter" idx="12"/>
          </p:nvPr>
        </p:nvSpPr>
        <p:spPr>
          <a:xfrm>
            <a:off x="8766207" y="6486426"/>
            <a:ext cx="365760" cy="365125"/>
          </a:xfrm>
          <a:prstGeom prst="rect">
            <a:avLst/>
          </a:prstGeom>
        </p:spPr>
        <p:txBody>
          <a:bodyPr/>
          <a:lstStyle>
            <a:extLst/>
          </a:lstStyle>
          <a:p>
            <a:fld id="{DAF22AC9-109E-4E4D-92F9-530E51D9A3A2}" type="slidenum">
              <a:rPr lang="he-IL" smtClean="0"/>
              <a:pPr/>
              <a:t>‹#›</a:t>
            </a:fld>
            <a:endParaRPr lang="he-IL"/>
          </a:p>
        </p:txBody>
      </p:sp>
      <p:sp>
        <p:nvSpPr>
          <p:cNvPr id="7" name="סוגר זוויתי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סוגר זוויתי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Ref idx="1002">
        <a:schemeClr val="bg1"/>
      </p:bgRef>
    </p:bg>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2267744" y="6208133"/>
            <a:ext cx="1920240" cy="365760"/>
          </a:xfrm>
          <a:prstGeom prst="rect">
            <a:avLst/>
          </a:prstGeom>
        </p:spPr>
        <p:txBody>
          <a:bodyPr/>
          <a:lstStyle>
            <a:extLst/>
          </a:lstStyle>
          <a:p>
            <a:fld id="{4E7438E1-117D-44FB-AC24-B79D899BA877}" type="datetimeFigureOut">
              <a:rPr lang="he-IL" smtClean="0"/>
              <a:pPr/>
              <a:t>י"ח/אדר/תשע"ז</a:t>
            </a:fld>
            <a:endParaRPr lang="he-IL"/>
          </a:p>
        </p:txBody>
      </p:sp>
      <p:sp>
        <p:nvSpPr>
          <p:cNvPr id="6" name="מציין מיקום של כותרת תחתונה 5"/>
          <p:cNvSpPr>
            <a:spLocks noGrp="1"/>
          </p:cNvSpPr>
          <p:nvPr>
            <p:ph type="ftr" sz="quarter" idx="11"/>
          </p:nvPr>
        </p:nvSpPr>
        <p:spPr>
          <a:xfrm>
            <a:off x="-828600" y="6147366"/>
            <a:ext cx="2350681" cy="365125"/>
          </a:xfrm>
          <a:prstGeom prst="rect">
            <a:avLst/>
          </a:prstGeom>
        </p:spPr>
        <p:txBody>
          <a:bodyPr/>
          <a:lstStyle>
            <a:extLst/>
          </a:lstStyle>
          <a:p>
            <a:endParaRPr lang="he-IL"/>
          </a:p>
        </p:txBody>
      </p:sp>
      <p:sp>
        <p:nvSpPr>
          <p:cNvPr id="7" name="מציין מיקום של מספר שקופית 6"/>
          <p:cNvSpPr>
            <a:spLocks noGrp="1"/>
          </p:cNvSpPr>
          <p:nvPr>
            <p:ph type="sldNum" sz="quarter" idx="12"/>
          </p:nvPr>
        </p:nvSpPr>
        <p:spPr>
          <a:xfrm>
            <a:off x="8766207" y="6486426"/>
            <a:ext cx="365760" cy="365125"/>
          </a:xfrm>
          <a:prstGeom prst="rect">
            <a:avLst/>
          </a:prstGeom>
        </p:spPr>
        <p:txBody>
          <a:bodyPr/>
          <a:lstStyle>
            <a:extLst/>
          </a:lstStyle>
          <a:p>
            <a:fld id="{DAF22AC9-109E-4E4D-92F9-530E51D9A3A2}" type="slidenum">
              <a:rPr lang="he-IL" smtClean="0"/>
              <a:pPr/>
              <a:t>‹#›</a:t>
            </a:fld>
            <a:endParaRPr lang="he-IL"/>
          </a:p>
        </p:txBody>
      </p:sp>
      <p:sp>
        <p:nvSpPr>
          <p:cNvPr id="8" name="כותרת 7"/>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a:xfrm>
            <a:off x="2267744" y="6208133"/>
            <a:ext cx="1920240" cy="365760"/>
          </a:xfrm>
          <a:prstGeom prst="rect">
            <a:avLst/>
          </a:prstGeom>
        </p:spPr>
        <p:txBody>
          <a:bodyPr/>
          <a:lstStyle>
            <a:extLst/>
          </a:lstStyle>
          <a:p>
            <a:fld id="{4E7438E1-117D-44FB-AC24-B79D899BA877}" type="datetimeFigureOut">
              <a:rPr lang="he-IL" smtClean="0"/>
              <a:pPr/>
              <a:t>י"ח/אדר/תשע"ז</a:t>
            </a:fld>
            <a:endParaRPr lang="he-IL"/>
          </a:p>
        </p:txBody>
      </p:sp>
      <p:sp>
        <p:nvSpPr>
          <p:cNvPr id="8" name="מציין מיקום של כותרת תחתונה 7"/>
          <p:cNvSpPr>
            <a:spLocks noGrp="1"/>
          </p:cNvSpPr>
          <p:nvPr>
            <p:ph type="ftr" sz="quarter" idx="11"/>
          </p:nvPr>
        </p:nvSpPr>
        <p:spPr>
          <a:xfrm>
            <a:off x="-828600" y="6147366"/>
            <a:ext cx="2350681" cy="365125"/>
          </a:xfrm>
          <a:prstGeom prst="rect">
            <a:avLst/>
          </a:prstGeom>
        </p:spPr>
        <p:txBody>
          <a:bodyPr/>
          <a:lstStyle>
            <a:extLst/>
          </a:lstStyle>
          <a:p>
            <a:endParaRPr lang="he-IL"/>
          </a:p>
        </p:txBody>
      </p:sp>
      <p:sp>
        <p:nvSpPr>
          <p:cNvPr id="9" name="מציין מיקום של מספר שקופית 8"/>
          <p:cNvSpPr>
            <a:spLocks noGrp="1"/>
          </p:cNvSpPr>
          <p:nvPr>
            <p:ph type="sldNum" sz="quarter" idx="12"/>
          </p:nvPr>
        </p:nvSpPr>
        <p:spPr>
          <a:xfrm>
            <a:off x="8766207" y="6486426"/>
            <a:ext cx="365760" cy="365125"/>
          </a:xfrm>
          <a:prstGeom prst="rect">
            <a:avLst/>
          </a:prstGeom>
        </p:spPr>
        <p:txBody>
          <a:bodyPr/>
          <a:lstStyle>
            <a:extLst/>
          </a:lstStyle>
          <a:p>
            <a:fld id="{DAF22AC9-109E-4E4D-92F9-530E51D9A3A2}"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bg>
      <p:bgRef idx="1002">
        <a:schemeClr val="bg1"/>
      </p:bgRef>
    </p:bg>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a:xfrm>
            <a:off x="2267744" y="6208133"/>
            <a:ext cx="1920240" cy="365760"/>
          </a:xfrm>
          <a:prstGeom prst="rect">
            <a:avLst/>
          </a:prstGeom>
        </p:spPr>
        <p:txBody>
          <a:bodyPr/>
          <a:lstStyle>
            <a:extLst/>
          </a:lstStyle>
          <a:p>
            <a:fld id="{4E7438E1-117D-44FB-AC24-B79D899BA877}" type="datetimeFigureOut">
              <a:rPr lang="he-IL" smtClean="0"/>
              <a:pPr/>
              <a:t>י"ח/אדר/תשע"ז</a:t>
            </a:fld>
            <a:endParaRPr lang="he-IL"/>
          </a:p>
        </p:txBody>
      </p:sp>
      <p:sp>
        <p:nvSpPr>
          <p:cNvPr id="4" name="מציין מיקום של כותרת תחתונה 3"/>
          <p:cNvSpPr>
            <a:spLocks noGrp="1"/>
          </p:cNvSpPr>
          <p:nvPr>
            <p:ph type="ftr" sz="quarter" idx="11"/>
          </p:nvPr>
        </p:nvSpPr>
        <p:spPr>
          <a:xfrm>
            <a:off x="-828600" y="6147366"/>
            <a:ext cx="2350681" cy="365125"/>
          </a:xfrm>
          <a:prstGeom prst="rect">
            <a:avLst/>
          </a:prstGeom>
        </p:spPr>
        <p:txBody>
          <a:bodyPr/>
          <a:lstStyle>
            <a:extLst/>
          </a:lstStyle>
          <a:p>
            <a:endParaRPr lang="he-IL"/>
          </a:p>
        </p:txBody>
      </p:sp>
      <p:sp>
        <p:nvSpPr>
          <p:cNvPr id="5" name="מציין מיקום של מספר שקופית 4"/>
          <p:cNvSpPr>
            <a:spLocks noGrp="1"/>
          </p:cNvSpPr>
          <p:nvPr>
            <p:ph type="sldNum" sz="quarter" idx="12"/>
          </p:nvPr>
        </p:nvSpPr>
        <p:spPr>
          <a:xfrm>
            <a:off x="8766207" y="6486426"/>
            <a:ext cx="365760" cy="365125"/>
          </a:xfrm>
          <a:prstGeom prst="rect">
            <a:avLst/>
          </a:prstGeom>
        </p:spPr>
        <p:txBody>
          <a:bodyPr/>
          <a:lstStyle>
            <a:extLst/>
          </a:lstStyle>
          <a:p>
            <a:fld id="{DAF22AC9-109E-4E4D-92F9-530E51D9A3A2}" type="slidenum">
              <a:rPr lang="he-IL" smtClean="0"/>
              <a:pPr/>
              <a:t>‹#›</a:t>
            </a:fld>
            <a:endParaRPr lang="he-IL"/>
          </a:p>
        </p:txBody>
      </p:sp>
      <p:sp>
        <p:nvSpPr>
          <p:cNvPr id="6" name="כותרת 5"/>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2267744" y="6208133"/>
            <a:ext cx="1920240" cy="365760"/>
          </a:xfrm>
          <a:prstGeom prst="rect">
            <a:avLst/>
          </a:prstGeom>
        </p:spPr>
        <p:txBody>
          <a:bodyPr/>
          <a:lstStyle>
            <a:extLst/>
          </a:lstStyle>
          <a:p>
            <a:fld id="{4E7438E1-117D-44FB-AC24-B79D899BA877}" type="datetimeFigureOut">
              <a:rPr lang="he-IL" smtClean="0"/>
              <a:pPr/>
              <a:t>י"ח/אדר/תשע"ז</a:t>
            </a:fld>
            <a:endParaRPr lang="he-IL"/>
          </a:p>
        </p:txBody>
      </p:sp>
      <p:sp>
        <p:nvSpPr>
          <p:cNvPr id="3" name="מציין מיקום של כותרת תחתונה 2"/>
          <p:cNvSpPr>
            <a:spLocks noGrp="1"/>
          </p:cNvSpPr>
          <p:nvPr>
            <p:ph type="ftr" sz="quarter" idx="11"/>
          </p:nvPr>
        </p:nvSpPr>
        <p:spPr>
          <a:xfrm>
            <a:off x="-828600" y="6147366"/>
            <a:ext cx="2350681" cy="365125"/>
          </a:xfrm>
          <a:prstGeom prst="rect">
            <a:avLst/>
          </a:prstGeom>
        </p:spPr>
        <p:txBody>
          <a:bodyPr/>
          <a:lstStyle>
            <a:extLst/>
          </a:lstStyle>
          <a:p>
            <a:endParaRPr lang="he-IL"/>
          </a:p>
        </p:txBody>
      </p:sp>
      <p:sp>
        <p:nvSpPr>
          <p:cNvPr id="4" name="מציין מיקום של מספר שקופית 3"/>
          <p:cNvSpPr>
            <a:spLocks noGrp="1"/>
          </p:cNvSpPr>
          <p:nvPr>
            <p:ph type="sldNum" sz="quarter" idx="12"/>
          </p:nvPr>
        </p:nvSpPr>
        <p:spPr>
          <a:xfrm>
            <a:off x="8766207" y="6486426"/>
            <a:ext cx="365760" cy="365125"/>
          </a:xfrm>
          <a:prstGeom prst="rect">
            <a:avLst/>
          </a:prstGeom>
        </p:spPr>
        <p:txBody>
          <a:bodyPr/>
          <a:lstStyle>
            <a:extLst/>
          </a:lstStyle>
          <a:p>
            <a:fld id="{DAF22AC9-109E-4E4D-92F9-530E51D9A3A2}"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6727032" y="6407944"/>
            <a:ext cx="1920240" cy="365760"/>
          </a:xfrm>
          <a:prstGeom prst="rect">
            <a:avLst/>
          </a:prstGeom>
        </p:spPr>
        <p:txBody>
          <a:bodyPr/>
          <a:lstStyle>
            <a:extLst/>
          </a:lstStyle>
          <a:p>
            <a:fld id="{4E7438E1-117D-44FB-AC24-B79D899BA877}" type="datetimeFigureOut">
              <a:rPr lang="he-IL" smtClean="0"/>
              <a:pPr/>
              <a:t>י"ח/אדר/תשע"ז</a:t>
            </a:fld>
            <a:endParaRPr lang="he-IL"/>
          </a:p>
        </p:txBody>
      </p:sp>
      <p:sp>
        <p:nvSpPr>
          <p:cNvPr id="6" name="מציין מיקום של כותרת תחתונה 5"/>
          <p:cNvSpPr>
            <a:spLocks noGrp="1"/>
          </p:cNvSpPr>
          <p:nvPr>
            <p:ph type="ftr" sz="quarter" idx="11"/>
          </p:nvPr>
        </p:nvSpPr>
        <p:spPr>
          <a:xfrm>
            <a:off x="-828600" y="6147366"/>
            <a:ext cx="2350681" cy="365125"/>
          </a:xfrm>
          <a:prstGeom prst="rect">
            <a:avLst/>
          </a:prstGeom>
        </p:spPr>
        <p:txBody>
          <a:bodyPr/>
          <a:lstStyle>
            <a:extLst/>
          </a:lstStyle>
          <a:p>
            <a:endParaRPr lang="he-IL"/>
          </a:p>
        </p:txBody>
      </p:sp>
      <p:sp>
        <p:nvSpPr>
          <p:cNvPr id="7" name="מציין מיקום של מספר שקופית 6"/>
          <p:cNvSpPr>
            <a:spLocks noGrp="1"/>
          </p:cNvSpPr>
          <p:nvPr>
            <p:ph type="sldNum" sz="quarter" idx="12"/>
          </p:nvPr>
        </p:nvSpPr>
        <p:spPr>
          <a:xfrm>
            <a:off x="8766207" y="6486426"/>
            <a:ext cx="365760" cy="365125"/>
          </a:xfrm>
          <a:prstGeom prst="rect">
            <a:avLst/>
          </a:prstGeom>
        </p:spPr>
        <p:txBody>
          <a:bodyPr/>
          <a:lstStyle>
            <a:extLst/>
          </a:lstStyle>
          <a:p>
            <a:fld id="{DAF22AC9-109E-4E4D-92F9-530E51D9A3A2}"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תמונה עם כיתוב">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gi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29653" y="0"/>
            <a:ext cx="514347"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953" y="44624"/>
            <a:ext cx="871537"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מציין מיקום של כותרת 8"/>
          <p:cNvSpPr>
            <a:spLocks noGrp="1"/>
          </p:cNvSpPr>
          <p:nvPr>
            <p:ph type="title"/>
          </p:nvPr>
        </p:nvSpPr>
        <p:spPr>
          <a:xfrm>
            <a:off x="357158" y="149432"/>
            <a:ext cx="8086724" cy="922114"/>
          </a:xfrm>
          <a:prstGeom prst="rect">
            <a:avLst/>
          </a:prstGeom>
        </p:spPr>
        <p:txBody>
          <a:bodyPr vert="horz" anchor="ctr">
            <a:noAutofit/>
            <a:scene3d>
              <a:camera prst="orthographicFront"/>
              <a:lightRig rig="soft" dir="t"/>
            </a:scene3d>
            <a:sp3d prstMaterial="softEdge">
              <a:bevelT w="25400" h="25400"/>
            </a:sp3d>
          </a:bodyPr>
          <a:lstStyle>
            <a:extLst/>
          </a:lstStyle>
          <a:p>
            <a:r>
              <a:rPr kumimoji="0" lang="he-IL" dirty="0" smtClean="0"/>
              <a:t>לחץ כדי לערוך סגנון כותרת של תבנית בסיס</a:t>
            </a:r>
            <a:endParaRPr kumimoji="0" lang="en-US" dirty="0"/>
          </a:p>
        </p:txBody>
      </p:sp>
      <p:sp>
        <p:nvSpPr>
          <p:cNvPr id="30" name="מציין מיקום טקסט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e-IL" dirty="0" smtClean="0"/>
              <a:t>לחץ כדי לערוך סגנונות טקסט של תבנית בסיס</a:t>
            </a:r>
          </a:p>
          <a:p>
            <a:pPr lvl="1" eaLnBrk="1" latinLnBrk="0" hangingPunct="1"/>
            <a:r>
              <a:rPr kumimoji="0" lang="he-IL" dirty="0" smtClean="0"/>
              <a:t>רמה שנייה</a:t>
            </a:r>
          </a:p>
          <a:p>
            <a:pPr lvl="2" eaLnBrk="1" latinLnBrk="0" hangingPunct="1"/>
            <a:r>
              <a:rPr kumimoji="0" lang="he-IL" dirty="0" smtClean="0"/>
              <a:t>רמה שלישית</a:t>
            </a:r>
          </a:p>
          <a:p>
            <a:pPr lvl="3" eaLnBrk="1" latinLnBrk="0" hangingPunct="1"/>
            <a:r>
              <a:rPr kumimoji="0" lang="he-IL" dirty="0" smtClean="0"/>
              <a:t>רמה רביעית</a:t>
            </a:r>
          </a:p>
          <a:p>
            <a:pPr lvl="4" eaLnBrk="1" latinLnBrk="0" hangingPunct="1"/>
            <a:r>
              <a:rPr kumimoji="0" lang="he-IL" dirty="0" smtClean="0"/>
              <a:t>רמה חמישית</a:t>
            </a:r>
            <a:endParaRPr kumimoji="0" lang="en-US" dirty="0"/>
          </a:p>
        </p:txBody>
      </p:sp>
      <p:grpSp>
        <p:nvGrpSpPr>
          <p:cNvPr id="32" name="קבוצה 31"/>
          <p:cNvGrpSpPr/>
          <p:nvPr/>
        </p:nvGrpSpPr>
        <p:grpSpPr>
          <a:xfrm flipH="1">
            <a:off x="3694866" y="5773277"/>
            <a:ext cx="5449134" cy="1084723"/>
            <a:chOff x="-9237" y="5787738"/>
            <a:chExt cx="5449134" cy="1084723"/>
          </a:xfrm>
        </p:grpSpPr>
        <p:sp>
          <p:nvSpPr>
            <p:cNvPr id="33" name="צורה חופשית 3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4" name="צורה חופשית 33"/>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5" name="משולש ישר-זווית 34"/>
            <p:cNvSpPr>
              <a:spLocks/>
            </p:cNvSpPr>
            <p:nvPr userDrawn="1"/>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36" name="מחבר ישר 35"/>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7" name="Rectangle 10"/>
          <p:cNvSpPr>
            <a:spLocks noChangeArrowheads="1"/>
          </p:cNvSpPr>
          <p:nvPr/>
        </p:nvSpPr>
        <p:spPr bwMode="auto">
          <a:xfrm>
            <a:off x="7195189" y="6673424"/>
            <a:ext cx="855662" cy="244475"/>
          </a:xfrm>
          <a:prstGeom prst="rect">
            <a:avLst/>
          </a:prstGeom>
          <a:noFill/>
          <a:ln w="12700">
            <a:noFill/>
            <a:miter lim="800000"/>
            <a:headEnd/>
            <a:tailEnd/>
          </a:ln>
          <a:effectLst/>
        </p:spPr>
        <p:txBody>
          <a:bodyPr wrap="none" lIns="0" tIns="10800" bIns="10800"/>
          <a:lstStyle/>
          <a:p>
            <a:pPr algn="l" rtl="0" eaLnBrk="0" hangingPunct="0">
              <a:spcBef>
                <a:spcPct val="0"/>
              </a:spcBef>
              <a:defRPr/>
            </a:pPr>
            <a:r>
              <a:rPr lang="en-US" altLang="en-US" sz="900" dirty="0">
                <a:solidFill>
                  <a:schemeClr val="tx1"/>
                </a:solidFill>
              </a:rPr>
              <a:t>© </a:t>
            </a:r>
            <a:r>
              <a:rPr lang="en-US" altLang="en-US" sz="900" dirty="0" smtClean="0">
                <a:solidFill>
                  <a:schemeClr val="tx1"/>
                </a:solidFill>
              </a:rPr>
              <a:t>201</a:t>
            </a:r>
            <a:r>
              <a:rPr lang="he-IL" altLang="en-US" sz="900" dirty="0" smtClean="0">
                <a:solidFill>
                  <a:schemeClr val="tx1"/>
                </a:solidFill>
              </a:rPr>
              <a:t>6</a:t>
            </a:r>
            <a:r>
              <a:rPr lang="en-US" altLang="en-US" sz="900" dirty="0" smtClean="0">
                <a:solidFill>
                  <a:schemeClr val="tx1"/>
                </a:solidFill>
              </a:rPr>
              <a:t> # </a:t>
            </a:r>
            <a:fld id="{97ED0D60-E695-47A1-B55E-C12D5850837C}" type="slidenum">
              <a:rPr lang="he-IL" sz="900">
                <a:solidFill>
                  <a:schemeClr val="tx1"/>
                </a:solidFill>
              </a:rPr>
              <a:pPr algn="l" rtl="0" eaLnBrk="0" hangingPunct="0">
                <a:spcBef>
                  <a:spcPct val="0"/>
                </a:spcBef>
                <a:defRPr/>
              </a:pPr>
              <a:t>‹#›</a:t>
            </a:fld>
            <a:endParaRPr lang="en-US" sz="900" dirty="0">
              <a:solidFill>
                <a:schemeClr val="tx1"/>
              </a:solidFill>
            </a:endParaRPr>
          </a:p>
        </p:txBody>
      </p:sp>
      <p:sp>
        <p:nvSpPr>
          <p:cNvPr id="38" name="Rectangle 44"/>
          <p:cNvSpPr>
            <a:spLocks noChangeArrowheads="1"/>
          </p:cNvSpPr>
          <p:nvPr/>
        </p:nvSpPr>
        <p:spPr bwMode="auto">
          <a:xfrm>
            <a:off x="8028384" y="6525344"/>
            <a:ext cx="1181732" cy="376751"/>
          </a:xfrm>
          <a:prstGeom prst="rect">
            <a:avLst/>
          </a:prstGeom>
          <a:noFill/>
          <a:ln w="12700">
            <a:noFill/>
            <a:miter lim="800000"/>
            <a:headEnd/>
            <a:tailEnd/>
          </a:ln>
          <a:effectLst/>
        </p:spPr>
        <p:txBody>
          <a:bodyPr wrap="none" lIns="18000" rIns="18000" anchor="ctr"/>
          <a:lstStyle/>
          <a:p>
            <a:pPr algn="ctr">
              <a:lnSpc>
                <a:spcPct val="70000"/>
              </a:lnSpc>
              <a:spcBef>
                <a:spcPct val="0"/>
              </a:spcBef>
              <a:defRPr/>
            </a:pPr>
            <a:r>
              <a:rPr lang="he-IL" sz="900" dirty="0">
                <a:solidFill>
                  <a:schemeClr val="tx1"/>
                </a:solidFill>
              </a:rPr>
              <a:t>רשות </a:t>
            </a:r>
            <a:r>
              <a:rPr lang="he-IL" sz="900" dirty="0" smtClean="0">
                <a:solidFill>
                  <a:schemeClr val="tx1"/>
                </a:solidFill>
              </a:rPr>
              <a:t>ארצית </a:t>
            </a:r>
          </a:p>
          <a:p>
            <a:pPr algn="ctr">
              <a:lnSpc>
                <a:spcPct val="70000"/>
              </a:lnSpc>
              <a:spcBef>
                <a:spcPct val="0"/>
              </a:spcBef>
              <a:defRPr/>
            </a:pPr>
            <a:r>
              <a:rPr lang="he-IL" sz="900" dirty="0" smtClean="0">
                <a:solidFill>
                  <a:schemeClr val="tx1"/>
                </a:solidFill>
              </a:rPr>
              <a:t>למדידה</a:t>
            </a:r>
            <a:r>
              <a:rPr lang="en-US" sz="900" dirty="0" smtClean="0">
                <a:solidFill>
                  <a:schemeClr val="tx1"/>
                </a:solidFill>
              </a:rPr>
              <a:t> </a:t>
            </a:r>
            <a:r>
              <a:rPr lang="he-IL" sz="900" dirty="0" smtClean="0">
                <a:solidFill>
                  <a:schemeClr val="tx1"/>
                </a:solidFill>
              </a:rPr>
              <a:t>והערכה בחינוך</a:t>
            </a:r>
            <a:endParaRPr lang="en-US" sz="900" dirty="0">
              <a:solidFill>
                <a:schemeClr val="tx1"/>
              </a:solidFill>
            </a:endParaRPr>
          </a:p>
        </p:txBody>
      </p:sp>
      <p:grpSp>
        <p:nvGrpSpPr>
          <p:cNvPr id="39" name="Group 46"/>
          <p:cNvGrpSpPr>
            <a:grpSpLocks/>
          </p:cNvGrpSpPr>
          <p:nvPr/>
        </p:nvGrpSpPr>
        <p:grpSpPr bwMode="auto">
          <a:xfrm>
            <a:off x="8355773" y="6114701"/>
            <a:ext cx="476569" cy="488157"/>
            <a:chOff x="3198" y="3067"/>
            <a:chExt cx="408" cy="468"/>
          </a:xfrm>
        </p:grpSpPr>
        <p:sp>
          <p:nvSpPr>
            <p:cNvPr id="40" name="Rectangle 47"/>
            <p:cNvSpPr>
              <a:spLocks noChangeArrowheads="1"/>
            </p:cNvSpPr>
            <p:nvPr/>
          </p:nvSpPr>
          <p:spPr bwMode="auto">
            <a:xfrm>
              <a:off x="3198" y="3203"/>
              <a:ext cx="408" cy="181"/>
            </a:xfrm>
            <a:prstGeom prst="rect">
              <a:avLst/>
            </a:prstGeom>
            <a:noFill/>
            <a:ln w="12700" algn="ctr">
              <a:noFill/>
              <a:miter lim="800000"/>
              <a:headEnd/>
              <a:tailEnd/>
            </a:ln>
            <a:effectLst/>
          </p:spPr>
          <p:txBody>
            <a:bodyPr wrap="none" anchor="ctr"/>
            <a:lstStyle/>
            <a:p>
              <a:pPr algn="ctr">
                <a:spcBef>
                  <a:spcPct val="0"/>
                </a:spcBef>
                <a:defRPr/>
              </a:pPr>
              <a:r>
                <a:rPr lang="he-IL" sz="1000" dirty="0"/>
                <a:t>ראמ"ה</a:t>
              </a:r>
              <a:endParaRPr lang="en-US" sz="1200" dirty="0"/>
            </a:p>
          </p:txBody>
        </p:sp>
        <p:grpSp>
          <p:nvGrpSpPr>
            <p:cNvPr id="41" name="Group 48"/>
            <p:cNvGrpSpPr>
              <a:grpSpLocks/>
            </p:cNvGrpSpPr>
            <p:nvPr/>
          </p:nvGrpSpPr>
          <p:grpSpPr bwMode="auto">
            <a:xfrm>
              <a:off x="3198" y="3067"/>
              <a:ext cx="408" cy="468"/>
              <a:chOff x="2154" y="1706"/>
              <a:chExt cx="907" cy="877"/>
            </a:xfrm>
          </p:grpSpPr>
          <p:sp>
            <p:nvSpPr>
              <p:cNvPr id="42" name="AutoShape 49"/>
              <p:cNvSpPr>
                <a:spLocks noChangeArrowheads="1"/>
              </p:cNvSpPr>
              <p:nvPr/>
            </p:nvSpPr>
            <p:spPr bwMode="auto">
              <a:xfrm>
                <a:off x="2634" y="1769"/>
                <a:ext cx="427" cy="814"/>
              </a:xfrm>
              <a:prstGeom prst="curvedLeftArrow">
                <a:avLst>
                  <a:gd name="adj1" fmla="val 38216"/>
                  <a:gd name="adj2" fmla="val 76432"/>
                  <a:gd name="adj3" fmla="val 33333"/>
                </a:avLst>
              </a:prstGeom>
              <a:solidFill>
                <a:schemeClr val="tx1"/>
              </a:solidFill>
              <a:ln w="12700">
                <a:noFill/>
                <a:miter lim="800000"/>
                <a:headEnd/>
                <a:tailEnd/>
              </a:ln>
              <a:effectLst/>
            </p:spPr>
            <p:txBody>
              <a:bodyPr wrap="none" anchor="ctr"/>
              <a:lstStyle/>
              <a:p>
                <a:pPr>
                  <a:defRPr/>
                </a:pPr>
                <a:endParaRPr lang="he-IL"/>
              </a:p>
            </p:txBody>
          </p:sp>
          <p:sp>
            <p:nvSpPr>
              <p:cNvPr id="43" name="AutoShape 50"/>
              <p:cNvSpPr>
                <a:spLocks noChangeArrowheads="1"/>
              </p:cNvSpPr>
              <p:nvPr/>
            </p:nvSpPr>
            <p:spPr bwMode="auto">
              <a:xfrm rot="10633304">
                <a:off x="2154" y="1706"/>
                <a:ext cx="427" cy="814"/>
              </a:xfrm>
              <a:prstGeom prst="curvedLeftArrow">
                <a:avLst>
                  <a:gd name="adj1" fmla="val 38216"/>
                  <a:gd name="adj2" fmla="val 76432"/>
                  <a:gd name="adj3" fmla="val 33333"/>
                </a:avLst>
              </a:prstGeom>
              <a:solidFill>
                <a:schemeClr val="tx1"/>
              </a:solidFill>
              <a:ln w="12700">
                <a:noFill/>
                <a:miter lim="800000"/>
                <a:headEnd/>
                <a:tailEnd/>
              </a:ln>
              <a:effectLst/>
            </p:spPr>
            <p:txBody>
              <a:bodyPr wrap="none" anchor="ctr"/>
              <a:lstStyle/>
              <a:p>
                <a:pPr>
                  <a:defRPr/>
                </a:pPr>
                <a:endParaRPr lang="he-IL"/>
              </a:p>
            </p:txBody>
          </p:sp>
        </p:grpSp>
      </p:grpSp>
      <p:pic>
        <p:nvPicPr>
          <p:cNvPr id="4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12" y="1052736"/>
            <a:ext cx="9177317" cy="8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12" y="865"/>
            <a:ext cx="9177317" cy="1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iming>
    <p:tnLst>
      <p:par>
        <p:cTn id="1" dur="indefinite" restart="never" nodeType="tmRoot"/>
      </p:par>
    </p:tnLst>
  </p:timing>
  <p:txStyles>
    <p:titleStyle>
      <a:lvl1pPr algn="r" rtl="1" eaLnBrk="1" latinLnBrk="0" hangingPunct="1">
        <a:spcBef>
          <a:spcPct val="0"/>
        </a:spcBef>
        <a:buNone/>
        <a:defRPr kumimoji="0" sz="32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1200"/>
        </a:spcAft>
        <a:buClr>
          <a:schemeClr val="accent1"/>
        </a:buClr>
        <a:buSzPct val="68000"/>
        <a:buFontTx/>
        <a:buBlip>
          <a:blip r:embed="rId17"/>
        </a:buBlip>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cms.education.gov.il/educationcms/units/rama/odotrama/odot.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4.gif"/></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comments" Target="../comments/comment5.xml"/><Relationship Id="rId5" Type="http://schemas.openxmlformats.org/officeDocument/2006/relationships/image" Target="../media/image9.png"/><Relationship Id="rId4" Type="http://schemas.openxmlformats.org/officeDocument/2006/relationships/image" Target="../media/image4.gif"/></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5.png"/><Relationship Id="rId4"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79512" y="5157192"/>
            <a:ext cx="2964197" cy="1656184"/>
          </a:xfrm>
        </p:spPr>
        <p:txBody>
          <a:bodyPr>
            <a:noAutofit/>
          </a:bodyPr>
          <a:lstStyle/>
          <a:p>
            <a:pPr rtl="1" eaLnBrk="1" latinLnBrk="0" hangingPunct="1"/>
            <a:r>
              <a:rPr kumimoji="0" lang="he-IL" sz="2000" kern="1200" dirty="0" smtClean="0">
                <a:solidFill>
                  <a:schemeClr val="tx2"/>
                </a:solidFill>
                <a:effectLst/>
              </a:rPr>
              <a:t>ד"ר הדס </a:t>
            </a:r>
            <a:r>
              <a:rPr kumimoji="0" lang="he-IL" sz="2000" kern="1200" dirty="0" err="1" smtClean="0">
                <a:solidFill>
                  <a:schemeClr val="tx2"/>
                </a:solidFill>
                <a:effectLst/>
              </a:rPr>
              <a:t>גלברט</a:t>
            </a:r>
            <a:r>
              <a:rPr kumimoji="0" lang="en-US" sz="2000" kern="1200" dirty="0" smtClean="0">
                <a:solidFill>
                  <a:schemeClr val="tx2"/>
                </a:solidFill>
                <a:effectLst/>
              </a:rPr>
              <a:t/>
            </a:r>
            <a:br>
              <a:rPr kumimoji="0" lang="en-US" sz="2000" kern="1200" dirty="0" smtClean="0">
                <a:solidFill>
                  <a:schemeClr val="tx2"/>
                </a:solidFill>
                <a:effectLst/>
              </a:rPr>
            </a:br>
            <a:r>
              <a:rPr kumimoji="0" lang="he-IL" sz="2000" kern="1200" dirty="0" smtClean="0">
                <a:solidFill>
                  <a:schemeClr val="tx2"/>
                </a:solidFill>
                <a:effectLst/>
              </a:rPr>
              <a:t>הרשות הארצית למדידה והערכה בחינוך (</a:t>
            </a:r>
            <a:r>
              <a:rPr kumimoji="0" lang="he-IL" sz="2000" kern="1200" dirty="0" err="1" smtClean="0">
                <a:solidFill>
                  <a:schemeClr val="tx2"/>
                </a:solidFill>
                <a:effectLst/>
              </a:rPr>
              <a:t>ראמ"ה</a:t>
            </a:r>
            <a:r>
              <a:rPr kumimoji="0" lang="he-IL" sz="2000" kern="1200" dirty="0" smtClean="0">
                <a:solidFill>
                  <a:schemeClr val="tx2"/>
                </a:solidFill>
                <a:effectLst/>
              </a:rPr>
              <a:t>) </a:t>
            </a:r>
            <a:endParaRPr lang="he-IL" sz="2000" dirty="0" smtClean="0">
              <a:effectLst/>
            </a:endParaRPr>
          </a:p>
          <a:p>
            <a:pPr lvl="1"/>
            <a:endParaRPr lang="he-IL" sz="36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4"/>
          <p:cNvSpPr>
            <a:spLocks noChangeArrowheads="1"/>
          </p:cNvSpPr>
          <p:nvPr/>
        </p:nvSpPr>
        <p:spPr bwMode="auto">
          <a:xfrm>
            <a:off x="8028384" y="6525344"/>
            <a:ext cx="1181732" cy="376751"/>
          </a:xfrm>
          <a:prstGeom prst="rect">
            <a:avLst/>
          </a:prstGeom>
          <a:noFill/>
          <a:ln w="12700">
            <a:noFill/>
            <a:miter lim="800000"/>
            <a:headEnd/>
            <a:tailEnd/>
          </a:ln>
          <a:effectLst/>
        </p:spPr>
        <p:txBody>
          <a:bodyPr wrap="none" lIns="18000" rIns="18000" anchor="ctr"/>
          <a:lstStyle/>
          <a:p>
            <a:pPr algn="ctr">
              <a:lnSpc>
                <a:spcPct val="70000"/>
              </a:lnSpc>
              <a:spcBef>
                <a:spcPct val="0"/>
              </a:spcBef>
              <a:defRPr/>
            </a:pPr>
            <a:r>
              <a:rPr lang="he-IL" sz="900" dirty="0">
                <a:solidFill>
                  <a:schemeClr val="tx1"/>
                </a:solidFill>
              </a:rPr>
              <a:t>רשות </a:t>
            </a:r>
            <a:r>
              <a:rPr lang="he-IL" sz="900" dirty="0" smtClean="0">
                <a:solidFill>
                  <a:schemeClr val="tx1"/>
                </a:solidFill>
              </a:rPr>
              <a:t>ארצית </a:t>
            </a:r>
          </a:p>
          <a:p>
            <a:pPr algn="ctr">
              <a:lnSpc>
                <a:spcPct val="70000"/>
              </a:lnSpc>
              <a:spcBef>
                <a:spcPct val="0"/>
              </a:spcBef>
              <a:defRPr/>
            </a:pPr>
            <a:r>
              <a:rPr lang="he-IL" sz="900" dirty="0" smtClean="0">
                <a:solidFill>
                  <a:schemeClr val="tx1"/>
                </a:solidFill>
              </a:rPr>
              <a:t>למדידה</a:t>
            </a:r>
            <a:r>
              <a:rPr lang="en-US" sz="900" dirty="0" smtClean="0">
                <a:solidFill>
                  <a:schemeClr val="tx1"/>
                </a:solidFill>
              </a:rPr>
              <a:t> </a:t>
            </a:r>
            <a:r>
              <a:rPr lang="he-IL" sz="900" dirty="0" smtClean="0">
                <a:solidFill>
                  <a:schemeClr val="tx1"/>
                </a:solidFill>
              </a:rPr>
              <a:t>והערכה בחינוך</a:t>
            </a:r>
            <a:endParaRPr lang="en-US" sz="900" dirty="0">
              <a:solidFill>
                <a:schemeClr val="tx1"/>
              </a:solidFill>
            </a:endParaRPr>
          </a:p>
        </p:txBody>
      </p:sp>
      <p:grpSp>
        <p:nvGrpSpPr>
          <p:cNvPr id="6" name="Group 46"/>
          <p:cNvGrpSpPr>
            <a:grpSpLocks/>
          </p:cNvGrpSpPr>
          <p:nvPr/>
        </p:nvGrpSpPr>
        <p:grpSpPr bwMode="auto">
          <a:xfrm>
            <a:off x="8355773" y="6114701"/>
            <a:ext cx="476569" cy="488157"/>
            <a:chOff x="3198" y="3067"/>
            <a:chExt cx="408" cy="468"/>
          </a:xfrm>
        </p:grpSpPr>
        <p:sp>
          <p:nvSpPr>
            <p:cNvPr id="7" name="Rectangle 47"/>
            <p:cNvSpPr>
              <a:spLocks noChangeArrowheads="1"/>
            </p:cNvSpPr>
            <p:nvPr/>
          </p:nvSpPr>
          <p:spPr bwMode="auto">
            <a:xfrm>
              <a:off x="3198" y="3203"/>
              <a:ext cx="408" cy="181"/>
            </a:xfrm>
            <a:prstGeom prst="rect">
              <a:avLst/>
            </a:prstGeom>
            <a:noFill/>
            <a:ln w="12700" algn="ctr">
              <a:noFill/>
              <a:miter lim="800000"/>
              <a:headEnd/>
              <a:tailEnd/>
            </a:ln>
            <a:effectLst/>
          </p:spPr>
          <p:txBody>
            <a:bodyPr wrap="none" anchor="ctr"/>
            <a:lstStyle/>
            <a:p>
              <a:pPr algn="ctr">
                <a:spcBef>
                  <a:spcPct val="0"/>
                </a:spcBef>
                <a:defRPr/>
              </a:pPr>
              <a:r>
                <a:rPr lang="he-IL" sz="1000" dirty="0"/>
                <a:t>ראמ"ה</a:t>
              </a:r>
              <a:endParaRPr lang="en-US" sz="1200" dirty="0"/>
            </a:p>
          </p:txBody>
        </p:sp>
        <p:grpSp>
          <p:nvGrpSpPr>
            <p:cNvPr id="8" name="Group 48"/>
            <p:cNvGrpSpPr>
              <a:grpSpLocks/>
            </p:cNvGrpSpPr>
            <p:nvPr/>
          </p:nvGrpSpPr>
          <p:grpSpPr bwMode="auto">
            <a:xfrm>
              <a:off x="3198" y="3067"/>
              <a:ext cx="408" cy="468"/>
              <a:chOff x="2154" y="1706"/>
              <a:chExt cx="907" cy="877"/>
            </a:xfrm>
          </p:grpSpPr>
          <p:sp>
            <p:nvSpPr>
              <p:cNvPr id="9" name="AutoShape 49"/>
              <p:cNvSpPr>
                <a:spLocks noChangeArrowheads="1"/>
              </p:cNvSpPr>
              <p:nvPr/>
            </p:nvSpPr>
            <p:spPr bwMode="auto">
              <a:xfrm>
                <a:off x="2634" y="1769"/>
                <a:ext cx="427" cy="814"/>
              </a:xfrm>
              <a:prstGeom prst="curvedLeftArrow">
                <a:avLst>
                  <a:gd name="adj1" fmla="val 38216"/>
                  <a:gd name="adj2" fmla="val 76432"/>
                  <a:gd name="adj3" fmla="val 33333"/>
                </a:avLst>
              </a:prstGeom>
              <a:solidFill>
                <a:schemeClr val="tx1"/>
              </a:solidFill>
              <a:ln w="12700">
                <a:noFill/>
                <a:miter lim="800000"/>
                <a:headEnd/>
                <a:tailEnd/>
              </a:ln>
              <a:effectLst/>
            </p:spPr>
            <p:txBody>
              <a:bodyPr wrap="none" anchor="ctr"/>
              <a:lstStyle/>
              <a:p>
                <a:pPr>
                  <a:defRPr/>
                </a:pPr>
                <a:endParaRPr lang="he-IL"/>
              </a:p>
            </p:txBody>
          </p:sp>
          <p:sp>
            <p:nvSpPr>
              <p:cNvPr id="10" name="AutoShape 50"/>
              <p:cNvSpPr>
                <a:spLocks noChangeArrowheads="1"/>
              </p:cNvSpPr>
              <p:nvPr/>
            </p:nvSpPr>
            <p:spPr bwMode="auto">
              <a:xfrm rot="10633304">
                <a:off x="2154" y="1706"/>
                <a:ext cx="427" cy="814"/>
              </a:xfrm>
              <a:prstGeom prst="curvedLeftArrow">
                <a:avLst>
                  <a:gd name="adj1" fmla="val 38216"/>
                  <a:gd name="adj2" fmla="val 76432"/>
                  <a:gd name="adj3" fmla="val 33333"/>
                </a:avLst>
              </a:prstGeom>
              <a:solidFill>
                <a:schemeClr val="tx1"/>
              </a:solidFill>
              <a:ln w="12700">
                <a:noFill/>
                <a:miter lim="800000"/>
                <a:headEnd/>
                <a:tailEnd/>
              </a:ln>
              <a:effectLst/>
            </p:spPr>
            <p:txBody>
              <a:bodyPr wrap="none" anchor="ctr"/>
              <a:lstStyle/>
              <a:p>
                <a:pPr>
                  <a:defRPr/>
                </a:pPr>
                <a:endParaRPr lang="he-IL"/>
              </a:p>
            </p:txBody>
          </p:sp>
        </p:grpSp>
      </p:grpSp>
      <p:grpSp>
        <p:nvGrpSpPr>
          <p:cNvPr id="11" name="קבוצה 10"/>
          <p:cNvGrpSpPr/>
          <p:nvPr/>
        </p:nvGrpSpPr>
        <p:grpSpPr>
          <a:xfrm>
            <a:off x="0" y="1562140"/>
            <a:ext cx="3682187" cy="1567958"/>
            <a:chOff x="-36512" y="2852936"/>
            <a:chExt cx="3682187" cy="1567958"/>
          </a:xfrm>
        </p:grpSpPr>
        <p:sp>
          <p:nvSpPr>
            <p:cNvPr id="14" name="Text Box 5"/>
            <p:cNvSpPr txBox="1">
              <a:spLocks noChangeArrowheads="1"/>
            </p:cNvSpPr>
            <p:nvPr/>
          </p:nvSpPr>
          <p:spPr bwMode="auto">
            <a:xfrm>
              <a:off x="-36512" y="3607869"/>
              <a:ext cx="3682187" cy="813025"/>
            </a:xfrm>
            <a:prstGeom prst="rect">
              <a:avLst/>
            </a:prstGeom>
          </p:spPr>
          <p:txBody>
            <a:bodyPr vert="horz" lIns="45720" rIns="45720">
              <a:noAutofit/>
            </a:bodyPr>
            <a:lstStyle>
              <a:defPPr>
                <a:defRPr lang="he-IL"/>
              </a:defPPr>
              <a:lvl1pPr marL="109728" marR="64008" indent="0" algn="ctr">
                <a:spcBef>
                  <a:spcPts val="400"/>
                </a:spcBef>
                <a:spcAft>
                  <a:spcPts val="1200"/>
                </a:spcAft>
                <a:buClr>
                  <a:schemeClr val="accent1"/>
                </a:buClr>
                <a:buSzPct val="68000"/>
                <a:buFontTx/>
                <a:buNone/>
                <a:defRPr kumimoji="0" sz="2400">
                  <a:solidFill>
                    <a:srgbClr val="FF0000"/>
                  </a:solidFill>
                </a:defRPr>
              </a:lvl1pPr>
              <a:lvl2pPr indent="0" algn="ctr">
                <a:spcBef>
                  <a:spcPts val="324"/>
                </a:spcBef>
                <a:buClr>
                  <a:schemeClr val="accent1"/>
                </a:buClr>
                <a:buFont typeface="Verdana"/>
                <a:buNone/>
                <a:defRPr kumimoji="0" sz="2300"/>
              </a:lvl2pPr>
              <a:lvl3pPr indent="0" algn="ctr">
                <a:spcBef>
                  <a:spcPts val="350"/>
                </a:spcBef>
                <a:buClr>
                  <a:schemeClr val="accent2"/>
                </a:buClr>
                <a:buSzPct val="100000"/>
                <a:buFont typeface="Wingdings 2"/>
                <a:buNone/>
                <a:defRPr kumimoji="0" sz="2100"/>
              </a:lvl3pPr>
              <a:lvl4pPr indent="0" algn="ctr">
                <a:spcBef>
                  <a:spcPts val="350"/>
                </a:spcBef>
                <a:buClr>
                  <a:schemeClr val="accent2"/>
                </a:buClr>
                <a:buFont typeface="Wingdings 2"/>
                <a:buNone/>
                <a:defRPr kumimoji="0" sz="1900"/>
              </a:lvl4pPr>
              <a:lvl5pPr indent="0" algn="ctr">
                <a:spcBef>
                  <a:spcPts val="350"/>
                </a:spcBef>
                <a:buClr>
                  <a:schemeClr val="accent2"/>
                </a:buClr>
                <a:buFont typeface="Wingdings 2"/>
                <a:buNone/>
                <a:defRPr kumimoji="0"/>
              </a:lvl5pPr>
              <a:lvl6pPr indent="0" algn="ctr">
                <a:spcBef>
                  <a:spcPts val="350"/>
                </a:spcBef>
                <a:buClr>
                  <a:schemeClr val="accent3"/>
                </a:buClr>
                <a:buFont typeface="Wingdings 2"/>
                <a:buNone/>
                <a:defRPr kumimoji="0"/>
              </a:lvl6pPr>
              <a:lvl7pPr indent="0" algn="ctr">
                <a:spcBef>
                  <a:spcPts val="350"/>
                </a:spcBef>
                <a:buClr>
                  <a:schemeClr val="accent3"/>
                </a:buClr>
                <a:buFont typeface="Wingdings 2"/>
                <a:buNone/>
                <a:defRPr kumimoji="0" sz="1600"/>
              </a:lvl7pPr>
              <a:lvl8pPr indent="0" algn="ctr">
                <a:spcBef>
                  <a:spcPts val="350"/>
                </a:spcBef>
                <a:buClr>
                  <a:schemeClr val="accent3"/>
                </a:buClr>
                <a:buFont typeface="Wingdings 2"/>
                <a:buNone/>
                <a:defRPr kumimoji="0" sz="1600"/>
              </a:lvl8pPr>
              <a:lvl9pPr indent="0" algn="ctr">
                <a:spcBef>
                  <a:spcPts val="350"/>
                </a:spcBef>
                <a:buClr>
                  <a:schemeClr val="accent3"/>
                </a:buClr>
                <a:buFont typeface="Wingdings 2"/>
                <a:buNone/>
                <a:defRPr kumimoji="0" sz="1600" baseline="0"/>
              </a:lvl9pPr>
            </a:lstStyle>
            <a:p>
              <a:pPr rtl="0"/>
              <a:r>
                <a:rPr lang="en-US" sz="2000" dirty="0"/>
                <a:t>P</a:t>
              </a:r>
              <a:r>
                <a:rPr lang="en-US" sz="2000" dirty="0">
                  <a:solidFill>
                    <a:schemeClr val="tx1"/>
                  </a:solidFill>
                </a:rPr>
                <a:t>rogram</a:t>
              </a:r>
              <a:r>
                <a:rPr lang="en-US" sz="2000" dirty="0"/>
                <a:t> </a:t>
              </a:r>
              <a:r>
                <a:rPr lang="en-US" sz="2000" dirty="0">
                  <a:solidFill>
                    <a:schemeClr val="tx1"/>
                  </a:solidFill>
                </a:rPr>
                <a:t>for</a:t>
              </a:r>
              <a:r>
                <a:rPr lang="en-US" sz="2000" dirty="0"/>
                <a:t> I</a:t>
              </a:r>
              <a:r>
                <a:rPr lang="en-US" sz="2000" dirty="0">
                  <a:solidFill>
                    <a:schemeClr val="tx1"/>
                  </a:solidFill>
                </a:rPr>
                <a:t>nternational</a:t>
              </a:r>
              <a:r>
                <a:rPr lang="en-US" sz="2000" dirty="0"/>
                <a:t> S</a:t>
              </a:r>
              <a:r>
                <a:rPr lang="en-US" sz="2000" dirty="0">
                  <a:solidFill>
                    <a:schemeClr val="tx1"/>
                  </a:solidFill>
                </a:rPr>
                <a:t>tudent</a:t>
              </a:r>
              <a:r>
                <a:rPr lang="en-US" sz="2000" dirty="0"/>
                <a:t> A</a:t>
              </a:r>
              <a:r>
                <a:rPr lang="en-US" sz="2000" dirty="0">
                  <a:solidFill>
                    <a:schemeClr val="tx1"/>
                  </a:solidFill>
                </a:rPr>
                <a:t>ssessment</a:t>
              </a:r>
            </a:p>
          </p:txBody>
        </p:sp>
        <p:grpSp>
          <p:nvGrpSpPr>
            <p:cNvPr id="4" name="קבוצה 3"/>
            <p:cNvGrpSpPr/>
            <p:nvPr/>
          </p:nvGrpSpPr>
          <p:grpSpPr>
            <a:xfrm>
              <a:off x="-17768" y="2852936"/>
              <a:ext cx="3627324" cy="712351"/>
              <a:chOff x="594186" y="2405364"/>
              <a:chExt cx="3627324" cy="712351"/>
            </a:xfrm>
          </p:grpSpPr>
          <p:sp>
            <p:nvSpPr>
              <p:cNvPr id="12" name="Text Box 4"/>
              <p:cNvSpPr txBox="1">
                <a:spLocks noChangeArrowheads="1"/>
              </p:cNvSpPr>
              <p:nvPr/>
            </p:nvSpPr>
            <p:spPr bwMode="auto">
              <a:xfrm>
                <a:off x="594186" y="2471384"/>
                <a:ext cx="20882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200" b="1">
                    <a:solidFill>
                      <a:schemeClr val="tx1"/>
                    </a:solidFill>
                    <a:latin typeface="Arial" pitchFamily="34" charset="0"/>
                    <a:cs typeface="Arial" pitchFamily="34" charset="0"/>
                  </a:defRPr>
                </a:lvl9pPr>
              </a:lstStyle>
              <a:p>
                <a:pPr algn="ctr" eaLnBrk="1" hangingPunct="1"/>
                <a:r>
                  <a:rPr lang="en-US" sz="3600" dirty="0" smtClean="0"/>
                  <a:t>PISA</a:t>
                </a:r>
                <a:r>
                  <a:rPr lang="en-US" sz="3600" dirty="0" smtClean="0">
                    <a:solidFill>
                      <a:srgbClr val="FF9900"/>
                    </a:solidFill>
                  </a:rPr>
                  <a:t> </a:t>
                </a:r>
                <a:r>
                  <a:rPr lang="he-IL" sz="3600" dirty="0" smtClean="0"/>
                  <a:t> </a:t>
                </a:r>
                <a:endParaRPr lang="en-US" sz="40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405364"/>
                <a:ext cx="18097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414" y="3068960"/>
            <a:ext cx="2843808" cy="185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4"/>
          <p:cNvSpPr>
            <a:spLocks noGrp="1"/>
          </p:cNvSpPr>
          <p:nvPr>
            <p:ph type="ctrTitle"/>
          </p:nvPr>
        </p:nvSpPr>
        <p:spPr>
          <a:xfrm>
            <a:off x="3646068" y="1752601"/>
            <a:ext cx="4812132" cy="1829761"/>
          </a:xfrm>
        </p:spPr>
        <p:txBody>
          <a:bodyPr>
            <a:noAutofit/>
          </a:bodyPr>
          <a:lstStyle/>
          <a:p>
            <a:r>
              <a:rPr lang="he-IL" sz="3200" dirty="0" smtClean="0">
                <a:latin typeface="Tahoma" panose="020B0604030504040204" pitchFamily="34" charset="0"/>
                <a:ea typeface="Tahoma" panose="020B0604030504040204" pitchFamily="34" charset="0"/>
                <a:cs typeface="Tahoma" panose="020B0604030504040204" pitchFamily="34" charset="0"/>
              </a:rPr>
              <a:t>אוריינות מדעית בפורמט דיגיטלי:</a:t>
            </a:r>
            <a:r>
              <a:rPr lang="en-US" sz="3200" dirty="0" smtClean="0">
                <a:latin typeface="Tahoma" panose="020B0604030504040204" pitchFamily="34" charset="0"/>
                <a:ea typeface="Tahoma" panose="020B0604030504040204" pitchFamily="34" charset="0"/>
                <a:cs typeface="Tahoma" panose="020B0604030504040204" pitchFamily="34" charset="0"/>
              </a:rPr>
              <a:t/>
            </a:r>
            <a:br>
              <a:rPr lang="en-US" sz="3200" dirty="0" smtClean="0">
                <a:latin typeface="Tahoma" panose="020B0604030504040204" pitchFamily="34" charset="0"/>
                <a:ea typeface="Tahoma" panose="020B0604030504040204" pitchFamily="34" charset="0"/>
                <a:cs typeface="Tahoma" panose="020B0604030504040204" pitchFamily="34" charset="0"/>
              </a:rPr>
            </a:br>
            <a:r>
              <a:rPr lang="he-IL" sz="3200" dirty="0" smtClean="0">
                <a:latin typeface="Tahoma" panose="020B0604030504040204" pitchFamily="34" charset="0"/>
                <a:ea typeface="Tahoma" panose="020B0604030504040204" pitchFamily="34" charset="0"/>
                <a:cs typeface="Tahoma" panose="020B0604030504040204" pitchFamily="34" charset="0"/>
              </a:rPr>
              <a:t>מחקר פיזה</a:t>
            </a:r>
            <a:endParaRPr lang="he-IL" sz="3200" dirty="0"/>
          </a:p>
        </p:txBody>
      </p:sp>
    </p:spTree>
    <p:extLst>
      <p:ext uri="{BB962C8B-B14F-4D97-AF65-F5344CB8AC3E}">
        <p14:creationId xmlns:p14="http://schemas.microsoft.com/office/powerpoint/2010/main" val="1396992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2"/>
          <p:cNvSpPr>
            <a:spLocks noGrp="1"/>
          </p:cNvSpPr>
          <p:nvPr>
            <p:ph type="title"/>
          </p:nvPr>
        </p:nvSpPr>
        <p:spPr>
          <a:xfrm>
            <a:off x="0" y="149432"/>
            <a:ext cx="9144000" cy="922114"/>
          </a:xfrm>
        </p:spPr>
        <p:txBody>
          <a:bodyPr/>
          <a:lstStyle/>
          <a:p>
            <a:pPr algn="ctr"/>
            <a:r>
              <a:rPr lang="he-IL" dirty="0" smtClean="0"/>
              <a:t>המסגרת המושגית של מחקר פיזה</a:t>
            </a:r>
            <a:endParaRPr lang="he-IL" dirty="0"/>
          </a:p>
        </p:txBody>
      </p:sp>
      <p:sp>
        <p:nvSpPr>
          <p:cNvPr id="8" name="Rounded Rectangle 7"/>
          <p:cNvSpPr/>
          <p:nvPr/>
        </p:nvSpPr>
        <p:spPr>
          <a:xfrm>
            <a:off x="2811558" y="2453656"/>
            <a:ext cx="3384376" cy="2412268"/>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מיומנויות</a:t>
            </a:r>
          </a:p>
          <a:p>
            <a:pPr algn="ctr"/>
            <a:endParaRPr lang="he-IL" b="1" u="sng" dirty="0" smtClean="0"/>
          </a:p>
        </p:txBody>
      </p:sp>
      <p:sp>
        <p:nvSpPr>
          <p:cNvPr id="9" name="Rounded Rectangle 8"/>
          <p:cNvSpPr/>
          <p:nvPr/>
        </p:nvSpPr>
        <p:spPr>
          <a:xfrm>
            <a:off x="197235" y="1564558"/>
            <a:ext cx="2304256" cy="1368152"/>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ידע</a:t>
            </a:r>
            <a:endParaRPr lang="he-IL" b="1" u="sng" dirty="0" smtClean="0"/>
          </a:p>
        </p:txBody>
      </p:sp>
      <p:sp>
        <p:nvSpPr>
          <p:cNvPr id="10" name="Rounded Rectangle 9"/>
          <p:cNvSpPr/>
          <p:nvPr/>
        </p:nvSpPr>
        <p:spPr>
          <a:xfrm>
            <a:off x="113242" y="3861048"/>
            <a:ext cx="2304256" cy="1944216"/>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עמדות</a:t>
            </a:r>
            <a:endParaRPr lang="he-IL" b="1" u="sng" dirty="0" smtClean="0"/>
          </a:p>
        </p:txBody>
      </p:sp>
      <p:sp>
        <p:nvSpPr>
          <p:cNvPr id="11" name="Rounded Rectangle 10"/>
          <p:cNvSpPr/>
          <p:nvPr/>
        </p:nvSpPr>
        <p:spPr>
          <a:xfrm>
            <a:off x="6757190" y="2929754"/>
            <a:ext cx="2304256" cy="1368152"/>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הקשרים</a:t>
            </a:r>
            <a:endParaRPr lang="he-IL" b="1" u="sng" dirty="0" smtClean="0"/>
          </a:p>
        </p:txBody>
      </p:sp>
      <p:cxnSp>
        <p:nvCxnSpPr>
          <p:cNvPr id="3" name="Straight Connector 2"/>
          <p:cNvCxnSpPr/>
          <p:nvPr/>
        </p:nvCxnSpPr>
        <p:spPr>
          <a:xfrm flipV="1">
            <a:off x="2417498" y="4430951"/>
            <a:ext cx="379252" cy="203670"/>
          </a:xfrm>
          <a:prstGeom prst="line">
            <a:avLst/>
          </a:prstGeom>
          <a:ln cmpd="tri"/>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a:off x="2417498" y="2905135"/>
            <a:ext cx="394060" cy="244966"/>
          </a:xfrm>
          <a:prstGeom prst="line">
            <a:avLst/>
          </a:prstGeom>
          <a:ln cmpd="tri"/>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a:endCxn id="11" idx="1"/>
          </p:cNvCxnSpPr>
          <p:nvPr/>
        </p:nvCxnSpPr>
        <p:spPr>
          <a:xfrm>
            <a:off x="6181126" y="3613830"/>
            <a:ext cx="576064" cy="0"/>
          </a:xfrm>
          <a:prstGeom prst="line">
            <a:avLst/>
          </a:prstGeom>
          <a:ln cmpd="tri"/>
        </p:spPr>
        <p:style>
          <a:lnRef idx="2">
            <a:schemeClr val="accent1">
              <a:shade val="50000"/>
            </a:schemeClr>
          </a:lnRef>
          <a:fillRef idx="1">
            <a:schemeClr val="accent1"/>
          </a:fillRef>
          <a:effectRef idx="0">
            <a:schemeClr val="accent1"/>
          </a:effectRef>
          <a:fontRef idx="minor">
            <a:schemeClr val="lt1"/>
          </a:fontRef>
        </p:style>
      </p:cxnSp>
      <p:sp>
        <p:nvSpPr>
          <p:cNvPr id="2" name="Content Placeholder 1"/>
          <p:cNvSpPr>
            <a:spLocks noGrp="1"/>
          </p:cNvSpPr>
          <p:nvPr>
            <p:ph idx="1"/>
          </p:nvPr>
        </p:nvSpPr>
        <p:spPr/>
        <p:txBody>
          <a:bodyPr/>
          <a:lstStyle/>
          <a:p>
            <a:pPr marL="109728" indent="0">
              <a:buFont typeface="Arial" pitchFamily="34" charset="0"/>
              <a:buNone/>
            </a:pPr>
            <a:r>
              <a:rPr lang="he-IL" dirty="0" smtClean="0"/>
              <a:t>הקשרים – מיומנויות – ידע ועמדות</a:t>
            </a:r>
            <a:endParaRPr lang="he-IL" dirty="0"/>
          </a:p>
        </p:txBody>
      </p:sp>
      <p:sp>
        <p:nvSpPr>
          <p:cNvPr id="4" name="Rectangle 3"/>
          <p:cNvSpPr/>
          <p:nvPr/>
        </p:nvSpPr>
        <p:spPr>
          <a:xfrm>
            <a:off x="3563888" y="1340768"/>
            <a:ext cx="5184576"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23944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marR="0" indent="-256032" algn="r" defTabSz="914400" rtl="1" eaLnBrk="1" fontAlgn="auto" latinLnBrk="0" hangingPunct="1">
              <a:lnSpc>
                <a:spcPct val="100000"/>
              </a:lnSpc>
              <a:spcBef>
                <a:spcPts val="400"/>
              </a:spcBef>
              <a:spcAft>
                <a:spcPts val="1200"/>
              </a:spcAft>
              <a:buClr>
                <a:schemeClr val="accent1"/>
              </a:buClr>
              <a:buSzPct val="68000"/>
              <a:buFont typeface="Arial" pitchFamily="34" charset="0"/>
              <a:buChar char="•"/>
              <a:tabLst/>
              <a:defRPr/>
            </a:pPr>
            <a:r>
              <a:rPr kumimoji="0" lang="he-IL" sz="2700" kern="1200" dirty="0" smtClean="0">
                <a:solidFill>
                  <a:schemeClr val="tx1"/>
                </a:solidFill>
                <a:effectLst/>
                <a:latin typeface="+mn-lt"/>
                <a:ea typeface="+mn-ea"/>
                <a:cs typeface="+mn-cs"/>
              </a:rPr>
              <a:t>הקשרים</a:t>
            </a:r>
          </a:p>
          <a:p>
            <a:pPr marL="365760" marR="0" indent="-256032" algn="r" defTabSz="914400" rtl="1" eaLnBrk="1" fontAlgn="auto" latinLnBrk="0" hangingPunct="1">
              <a:lnSpc>
                <a:spcPct val="100000"/>
              </a:lnSpc>
              <a:spcBef>
                <a:spcPts val="400"/>
              </a:spcBef>
              <a:spcAft>
                <a:spcPts val="1200"/>
              </a:spcAft>
              <a:buClr>
                <a:schemeClr val="accent1"/>
              </a:buClr>
              <a:buSzPct val="68000"/>
              <a:buFont typeface="Arial" pitchFamily="34" charset="0"/>
              <a:buChar char="•"/>
              <a:tabLst/>
              <a:defRPr/>
            </a:pPr>
            <a:r>
              <a:rPr kumimoji="0" lang="he-IL" sz="2700" kern="1200" dirty="0" smtClean="0">
                <a:solidFill>
                  <a:schemeClr val="tx1"/>
                </a:solidFill>
                <a:effectLst/>
                <a:latin typeface="+mn-lt"/>
                <a:ea typeface="+mn-ea"/>
                <a:cs typeface="+mn-cs"/>
              </a:rPr>
              <a:t>מיומנויות </a:t>
            </a:r>
          </a:p>
          <a:p>
            <a:pPr lvl="1" rtl="1" eaLnBrk="1" latinLnBrk="0" hangingPunct="1"/>
            <a:r>
              <a:rPr kumimoji="0" lang="he-IL" sz="2400" kern="1200" dirty="0" smtClean="0">
                <a:solidFill>
                  <a:schemeClr val="tx1"/>
                </a:solidFill>
                <a:effectLst/>
                <a:latin typeface="+mn-lt"/>
                <a:ea typeface="+mn-ea"/>
                <a:cs typeface="+mn-cs"/>
              </a:rPr>
              <a:t>להסביר תופעות באופן מדעי</a:t>
            </a:r>
            <a:endParaRPr lang="he-IL" sz="2400" dirty="0" smtClean="0">
              <a:effectLst/>
            </a:endParaRPr>
          </a:p>
          <a:p>
            <a:pPr lvl="1" rtl="1" eaLnBrk="1" latinLnBrk="0" hangingPunct="1"/>
            <a:r>
              <a:rPr kumimoji="0" lang="he-IL" sz="2400" kern="1200" dirty="0" smtClean="0">
                <a:solidFill>
                  <a:schemeClr val="tx1"/>
                </a:solidFill>
                <a:effectLst/>
                <a:latin typeface="+mn-lt"/>
                <a:ea typeface="+mn-ea"/>
                <a:cs typeface="+mn-cs"/>
              </a:rPr>
              <a:t>להעריך ולתכנן חקר מדעי</a:t>
            </a:r>
            <a:endParaRPr lang="he-IL" dirty="0" smtClean="0">
              <a:effectLst/>
            </a:endParaRPr>
          </a:p>
          <a:p>
            <a:pPr lvl="1" rtl="1" eaLnBrk="1" latinLnBrk="0" hangingPunct="1"/>
            <a:r>
              <a:rPr kumimoji="0" lang="he-IL" sz="2400" kern="1200" dirty="0" smtClean="0">
                <a:solidFill>
                  <a:schemeClr val="tx1"/>
                </a:solidFill>
                <a:effectLst/>
                <a:latin typeface="+mn-lt"/>
                <a:ea typeface="+mn-ea"/>
                <a:cs typeface="+mn-cs"/>
              </a:rPr>
              <a:t>לפרש נתונים וראיות באופן מדעי</a:t>
            </a:r>
            <a:endParaRPr kumimoji="0" lang="he-IL" sz="1900" kern="1200" dirty="0" smtClean="0">
              <a:solidFill>
                <a:schemeClr val="tx1"/>
              </a:solidFill>
              <a:effectLst/>
              <a:latin typeface="+mn-lt"/>
              <a:ea typeface="+mn-ea"/>
              <a:cs typeface="+mn-cs"/>
            </a:endParaRPr>
          </a:p>
          <a:p>
            <a:pPr marL="365760" marR="0" indent="-256032" algn="r" defTabSz="914400" rtl="1" eaLnBrk="1" fontAlgn="auto" latinLnBrk="0" hangingPunct="1">
              <a:lnSpc>
                <a:spcPct val="100000"/>
              </a:lnSpc>
              <a:spcBef>
                <a:spcPts val="400"/>
              </a:spcBef>
              <a:spcAft>
                <a:spcPts val="1200"/>
              </a:spcAft>
              <a:buClr>
                <a:schemeClr val="accent1"/>
              </a:buClr>
              <a:buSzPct val="68000"/>
              <a:buFont typeface="Arial" pitchFamily="34" charset="0"/>
              <a:buChar char="•"/>
              <a:tabLst/>
              <a:defRPr/>
            </a:pPr>
            <a:r>
              <a:rPr kumimoji="0" lang="he-IL" sz="2700" kern="1200" dirty="0" smtClean="0">
                <a:solidFill>
                  <a:schemeClr val="tx1"/>
                </a:solidFill>
                <a:effectLst/>
                <a:latin typeface="+mn-lt"/>
                <a:ea typeface="+mn-ea"/>
                <a:cs typeface="+mn-cs"/>
              </a:rPr>
              <a:t>ידע ועמדות</a:t>
            </a:r>
            <a:endParaRPr lang="he-IL" dirty="0" smtClean="0">
              <a:effectLst/>
            </a:endParaRPr>
          </a:p>
          <a:p>
            <a:endParaRPr lang="he-IL" dirty="0"/>
          </a:p>
        </p:txBody>
      </p:sp>
      <p:sp>
        <p:nvSpPr>
          <p:cNvPr id="4" name="Rectangle 3"/>
          <p:cNvSpPr/>
          <p:nvPr/>
        </p:nvSpPr>
        <p:spPr>
          <a:xfrm>
            <a:off x="197235" y="1412776"/>
            <a:ext cx="8263197" cy="439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תרת 2"/>
          <p:cNvSpPr>
            <a:spLocks noGrp="1"/>
          </p:cNvSpPr>
          <p:nvPr>
            <p:ph type="title"/>
          </p:nvPr>
        </p:nvSpPr>
        <p:spPr>
          <a:xfrm>
            <a:off x="0" y="149432"/>
            <a:ext cx="9144000" cy="922114"/>
          </a:xfrm>
        </p:spPr>
        <p:txBody>
          <a:bodyPr/>
          <a:lstStyle/>
          <a:p>
            <a:pPr algn="ctr"/>
            <a:r>
              <a:rPr lang="he-IL" dirty="0" smtClean="0"/>
              <a:t>המסגרת המושגית של מחקר פיזה</a:t>
            </a:r>
            <a:endParaRPr lang="he-IL" dirty="0"/>
          </a:p>
        </p:txBody>
      </p:sp>
      <p:sp>
        <p:nvSpPr>
          <p:cNvPr id="8" name="Rounded Rectangle 7"/>
          <p:cNvSpPr/>
          <p:nvPr/>
        </p:nvSpPr>
        <p:spPr>
          <a:xfrm>
            <a:off x="2811558" y="2453656"/>
            <a:ext cx="3384376" cy="2412268"/>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a:t>מיומנויות</a:t>
            </a:r>
          </a:p>
          <a:p>
            <a:pPr algn="ctr"/>
            <a:endParaRPr lang="he-IL" sz="2400" b="1" u="sng" dirty="0"/>
          </a:p>
          <a:p>
            <a:pPr marL="176213" lvl="0" indent="-166688">
              <a:buFont typeface="Symbol"/>
              <a:buChar char=""/>
              <a:tabLst>
                <a:tab pos="16510" algn="l"/>
              </a:tabLst>
            </a:pPr>
            <a:r>
              <a:rPr lang="he-IL" dirty="0">
                <a:solidFill>
                  <a:schemeClr val="bg1"/>
                </a:solidFill>
              </a:rPr>
              <a:t>להסביר תופעות באופן מדעי</a:t>
            </a:r>
          </a:p>
          <a:p>
            <a:pPr marL="176213" lvl="0" indent="-166688">
              <a:buFont typeface="Symbol"/>
              <a:buChar char=""/>
              <a:tabLst>
                <a:tab pos="16510" algn="l"/>
              </a:tabLst>
            </a:pPr>
            <a:r>
              <a:rPr lang="he-IL" dirty="0">
                <a:solidFill>
                  <a:schemeClr val="bg1"/>
                </a:solidFill>
              </a:rPr>
              <a:t>להעריך ולתכנן חקר מדעי</a:t>
            </a:r>
          </a:p>
          <a:p>
            <a:pPr marL="176213" lvl="0" indent="-166688">
              <a:buFont typeface="Symbol"/>
              <a:buChar char=""/>
              <a:tabLst>
                <a:tab pos="16510" algn="l"/>
                <a:tab pos="130810" algn="l"/>
              </a:tabLst>
            </a:pPr>
            <a:r>
              <a:rPr lang="he-IL" dirty="0">
                <a:solidFill>
                  <a:schemeClr val="bg1"/>
                </a:solidFill>
              </a:rPr>
              <a:t>לפרש נתונים וראיות באופן מדעי</a:t>
            </a:r>
          </a:p>
        </p:txBody>
      </p:sp>
      <p:sp>
        <p:nvSpPr>
          <p:cNvPr id="9" name="Rounded Rectangle 8"/>
          <p:cNvSpPr/>
          <p:nvPr/>
        </p:nvSpPr>
        <p:spPr>
          <a:xfrm>
            <a:off x="197235" y="1564558"/>
            <a:ext cx="2304256" cy="1368152"/>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ידע</a:t>
            </a:r>
            <a:endParaRPr lang="he-IL" b="1" u="sng" dirty="0" smtClean="0"/>
          </a:p>
        </p:txBody>
      </p:sp>
      <p:sp>
        <p:nvSpPr>
          <p:cNvPr id="10" name="Rounded Rectangle 9"/>
          <p:cNvSpPr/>
          <p:nvPr/>
        </p:nvSpPr>
        <p:spPr>
          <a:xfrm>
            <a:off x="113242" y="3861048"/>
            <a:ext cx="2304256" cy="1944216"/>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עמדות</a:t>
            </a:r>
            <a:endParaRPr lang="he-IL" b="1" u="sng" dirty="0" smtClean="0"/>
          </a:p>
        </p:txBody>
      </p:sp>
      <p:sp>
        <p:nvSpPr>
          <p:cNvPr id="11" name="Rounded Rectangle 10"/>
          <p:cNvSpPr/>
          <p:nvPr/>
        </p:nvSpPr>
        <p:spPr>
          <a:xfrm>
            <a:off x="6757190" y="2929754"/>
            <a:ext cx="2304256" cy="1368152"/>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הקשרים</a:t>
            </a:r>
            <a:endParaRPr lang="he-IL" b="1" u="sng" dirty="0" smtClean="0"/>
          </a:p>
        </p:txBody>
      </p:sp>
      <p:cxnSp>
        <p:nvCxnSpPr>
          <p:cNvPr id="3" name="Straight Connector 2"/>
          <p:cNvCxnSpPr/>
          <p:nvPr/>
        </p:nvCxnSpPr>
        <p:spPr>
          <a:xfrm flipV="1">
            <a:off x="2417498" y="4430951"/>
            <a:ext cx="379252" cy="203670"/>
          </a:xfrm>
          <a:prstGeom prst="line">
            <a:avLst/>
          </a:prstGeom>
          <a:ln cmpd="tri"/>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a:off x="2417498" y="2905135"/>
            <a:ext cx="394060" cy="244966"/>
          </a:xfrm>
          <a:prstGeom prst="line">
            <a:avLst/>
          </a:prstGeom>
          <a:ln cmpd="tri"/>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a:endCxn id="11" idx="1"/>
          </p:cNvCxnSpPr>
          <p:nvPr/>
        </p:nvCxnSpPr>
        <p:spPr>
          <a:xfrm>
            <a:off x="6181126" y="3613830"/>
            <a:ext cx="576064" cy="0"/>
          </a:xfrm>
          <a:prstGeom prst="line">
            <a:avLst/>
          </a:prstGeom>
          <a:ln cmpd="tri"/>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432310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0" y="149432"/>
            <a:ext cx="9144000" cy="922114"/>
          </a:xfrm>
        </p:spPr>
        <p:txBody>
          <a:bodyPr/>
          <a:lstStyle/>
          <a:p>
            <a:pPr algn="ctr"/>
            <a:r>
              <a:rPr lang="he-IL" dirty="0" smtClean="0">
                <a:solidFill>
                  <a:schemeClr val="tx1"/>
                </a:solidFill>
              </a:rPr>
              <a:t>מיומנויות מרכזיות באוריינות מדעית </a:t>
            </a:r>
            <a:endParaRPr lang="he-IL" dirty="0"/>
          </a:p>
        </p:txBody>
      </p:sp>
      <p:sp>
        <p:nvSpPr>
          <p:cNvPr id="4" name="Content Placeholder 3"/>
          <p:cNvSpPr>
            <a:spLocks noGrp="1"/>
          </p:cNvSpPr>
          <p:nvPr>
            <p:ph idx="1"/>
          </p:nvPr>
        </p:nvSpPr>
        <p:spPr/>
        <p:txBody>
          <a:bodyPr>
            <a:normAutofit fontScale="92500" lnSpcReduction="20000"/>
          </a:bodyPr>
          <a:lstStyle/>
          <a:p>
            <a:pPr marL="624078" lvl="0" indent="-514350">
              <a:buFont typeface="+mj-lt"/>
              <a:buAutoNum type="arabicPeriod"/>
            </a:pPr>
            <a:r>
              <a:rPr lang="he-IL" sz="3200" b="1" dirty="0" smtClean="0">
                <a:solidFill>
                  <a:schemeClr val="accent5"/>
                </a:solidFill>
                <a:latin typeface="Arial" panose="020B0604020202020204" pitchFamily="34" charset="0"/>
                <a:cs typeface="Arial" panose="020B0604020202020204" pitchFamily="34" charset="0"/>
              </a:rPr>
              <a:t>להסביר </a:t>
            </a:r>
            <a:r>
              <a:rPr lang="he-IL" sz="3200" b="1" dirty="0">
                <a:solidFill>
                  <a:schemeClr val="accent5"/>
                </a:solidFill>
                <a:latin typeface="Arial" panose="020B0604020202020204" pitchFamily="34" charset="0"/>
                <a:cs typeface="Arial" panose="020B0604020202020204" pitchFamily="34" charset="0"/>
              </a:rPr>
              <a:t>תופעות באופן </a:t>
            </a:r>
            <a:r>
              <a:rPr lang="he-IL" sz="3200" b="1" dirty="0" smtClean="0">
                <a:solidFill>
                  <a:schemeClr val="accent5"/>
                </a:solidFill>
                <a:latin typeface="Arial" panose="020B0604020202020204" pitchFamily="34" charset="0"/>
                <a:cs typeface="Arial" panose="020B0604020202020204" pitchFamily="34" charset="0"/>
              </a:rPr>
              <a:t>מדעי:</a:t>
            </a:r>
            <a:r>
              <a:rPr lang="en-US" sz="3200" b="1" dirty="0" smtClean="0">
                <a:solidFill>
                  <a:schemeClr val="accent5"/>
                </a:solidFill>
                <a:latin typeface="Arial" panose="020B0604020202020204" pitchFamily="34" charset="0"/>
                <a:cs typeface="Arial" panose="020B0604020202020204" pitchFamily="34" charset="0"/>
              </a:rPr>
              <a:t/>
            </a:r>
            <a:br>
              <a:rPr lang="en-US" sz="3200" b="1" dirty="0" smtClean="0">
                <a:solidFill>
                  <a:schemeClr val="accent5"/>
                </a:solidFill>
                <a:latin typeface="Arial" panose="020B0604020202020204" pitchFamily="34" charset="0"/>
                <a:cs typeface="Arial" panose="020B0604020202020204" pitchFamily="34" charset="0"/>
              </a:rPr>
            </a:br>
            <a:r>
              <a:rPr lang="he-IL" sz="2800" dirty="0" smtClean="0">
                <a:latin typeface="Arial" panose="020B0604020202020204" pitchFamily="34" charset="0"/>
                <a:cs typeface="Arial" panose="020B0604020202020204" pitchFamily="34" charset="0"/>
              </a:rPr>
              <a:t>להעריך</a:t>
            </a:r>
            <a:r>
              <a:rPr lang="he-IL" sz="2800" dirty="0">
                <a:latin typeface="Arial" panose="020B0604020202020204" pitchFamily="34" charset="0"/>
                <a:cs typeface="Arial" panose="020B0604020202020204" pitchFamily="34" charset="0"/>
              </a:rPr>
              <a:t>, לזהות ולהציע הסברים למגוון תופעות טבע ותופעות טכנולוגיות</a:t>
            </a:r>
          </a:p>
          <a:p>
            <a:pPr marL="457200" lvl="1" indent="-457200">
              <a:buFont typeface="+mj-lt"/>
              <a:buAutoNum type="arabicPeriod"/>
            </a:pPr>
            <a:endParaRPr lang="en-US" sz="2200" dirty="0">
              <a:solidFill>
                <a:schemeClr val="bg1"/>
              </a:solidFill>
              <a:latin typeface="Arial" panose="020B0604020202020204" pitchFamily="34" charset="0"/>
              <a:cs typeface="Arial" panose="020B0604020202020204" pitchFamily="34" charset="0"/>
            </a:endParaRPr>
          </a:p>
          <a:p>
            <a:pPr marL="624078" lvl="0" indent="-514350">
              <a:buFont typeface="+mj-lt"/>
              <a:buAutoNum type="arabicPeriod"/>
            </a:pPr>
            <a:r>
              <a:rPr lang="he-IL" sz="3200" b="1" dirty="0" smtClean="0">
                <a:solidFill>
                  <a:schemeClr val="accent5"/>
                </a:solidFill>
                <a:latin typeface="Arial" panose="020B0604020202020204" pitchFamily="34" charset="0"/>
                <a:cs typeface="Arial" panose="020B0604020202020204" pitchFamily="34" charset="0"/>
              </a:rPr>
              <a:t>להעריך </a:t>
            </a:r>
            <a:r>
              <a:rPr lang="he-IL" sz="3200" b="1" dirty="0">
                <a:solidFill>
                  <a:schemeClr val="accent5"/>
                </a:solidFill>
                <a:latin typeface="Arial" panose="020B0604020202020204" pitchFamily="34" charset="0"/>
                <a:cs typeface="Arial" panose="020B0604020202020204" pitchFamily="34" charset="0"/>
              </a:rPr>
              <a:t>ולתכנן חקר </a:t>
            </a:r>
            <a:r>
              <a:rPr lang="he-IL" sz="3200" b="1" dirty="0" smtClean="0">
                <a:solidFill>
                  <a:schemeClr val="accent5"/>
                </a:solidFill>
                <a:latin typeface="Arial" panose="020B0604020202020204" pitchFamily="34" charset="0"/>
                <a:cs typeface="Arial" panose="020B0604020202020204" pitchFamily="34" charset="0"/>
              </a:rPr>
              <a:t>מדעי:</a:t>
            </a:r>
            <a:r>
              <a:rPr lang="en-US" sz="3200" b="1" dirty="0" smtClean="0">
                <a:solidFill>
                  <a:schemeClr val="accent5"/>
                </a:solidFill>
                <a:latin typeface="Arial" panose="020B0604020202020204" pitchFamily="34" charset="0"/>
                <a:cs typeface="Arial" panose="020B0604020202020204" pitchFamily="34" charset="0"/>
              </a:rPr>
              <a:t/>
            </a:r>
            <a:br>
              <a:rPr lang="en-US" sz="3200" b="1" dirty="0" smtClean="0">
                <a:solidFill>
                  <a:schemeClr val="accent5"/>
                </a:solidFill>
                <a:latin typeface="Arial" panose="020B0604020202020204" pitchFamily="34" charset="0"/>
                <a:cs typeface="Arial" panose="020B0604020202020204" pitchFamily="34" charset="0"/>
              </a:rPr>
            </a:br>
            <a:r>
              <a:rPr lang="he-IL" sz="2800" dirty="0" smtClean="0">
                <a:latin typeface="Arial" panose="020B0604020202020204" pitchFamily="34" charset="0"/>
                <a:cs typeface="Arial" panose="020B0604020202020204" pitchFamily="34" charset="0"/>
              </a:rPr>
              <a:t>לתאר </a:t>
            </a:r>
            <a:r>
              <a:rPr lang="he-IL" sz="2800" dirty="0">
                <a:latin typeface="Arial" panose="020B0604020202020204" pitchFamily="34" charset="0"/>
                <a:cs typeface="Arial" panose="020B0604020202020204" pitchFamily="34" charset="0"/>
              </a:rPr>
              <a:t>ולהעריך חקר מדעי, ולהציע דרכים להתמודד עם שאלות באופן מדעי</a:t>
            </a:r>
          </a:p>
          <a:p>
            <a:pPr marL="566928" lvl="0" indent="-457200">
              <a:buFont typeface="+mj-lt"/>
              <a:buAutoNum type="arabicPeriod"/>
            </a:pPr>
            <a:endParaRPr lang="en-US" sz="2200" dirty="0">
              <a:solidFill>
                <a:schemeClr val="bg1"/>
              </a:solidFill>
              <a:latin typeface="Arial" panose="020B0604020202020204" pitchFamily="34" charset="0"/>
              <a:cs typeface="Arial" panose="020B0604020202020204" pitchFamily="34" charset="0"/>
            </a:endParaRPr>
          </a:p>
          <a:p>
            <a:pPr marL="624078" lvl="0" indent="-514350">
              <a:buFont typeface="+mj-lt"/>
              <a:buAutoNum type="arabicPeriod"/>
            </a:pPr>
            <a:r>
              <a:rPr lang="he-IL" sz="3200" b="1" dirty="0" smtClean="0">
                <a:solidFill>
                  <a:schemeClr val="accent5"/>
                </a:solidFill>
                <a:latin typeface="Arial" panose="020B0604020202020204" pitchFamily="34" charset="0"/>
                <a:cs typeface="Arial" panose="020B0604020202020204" pitchFamily="34" charset="0"/>
              </a:rPr>
              <a:t>לפרש </a:t>
            </a:r>
            <a:r>
              <a:rPr lang="he-IL" sz="3200" b="1" dirty="0">
                <a:solidFill>
                  <a:schemeClr val="accent5"/>
                </a:solidFill>
                <a:latin typeface="Arial" panose="020B0604020202020204" pitchFamily="34" charset="0"/>
                <a:cs typeface="Arial" panose="020B0604020202020204" pitchFamily="34" charset="0"/>
              </a:rPr>
              <a:t>נתונים וראיות באופן </a:t>
            </a:r>
            <a:r>
              <a:rPr lang="he-IL" sz="3200" b="1" dirty="0" smtClean="0">
                <a:solidFill>
                  <a:schemeClr val="accent5"/>
                </a:solidFill>
                <a:latin typeface="Arial" panose="020B0604020202020204" pitchFamily="34" charset="0"/>
                <a:cs typeface="Arial" panose="020B0604020202020204" pitchFamily="34" charset="0"/>
              </a:rPr>
              <a:t>מדעי:</a:t>
            </a:r>
            <a:r>
              <a:rPr lang="en-US" sz="3200" b="1" dirty="0" smtClean="0">
                <a:solidFill>
                  <a:schemeClr val="accent5"/>
                </a:solidFill>
                <a:latin typeface="Arial" panose="020B0604020202020204" pitchFamily="34" charset="0"/>
                <a:cs typeface="Arial" panose="020B0604020202020204" pitchFamily="34" charset="0"/>
              </a:rPr>
              <a:t/>
            </a:r>
            <a:br>
              <a:rPr lang="en-US" sz="3200" b="1" dirty="0" smtClean="0">
                <a:solidFill>
                  <a:schemeClr val="accent5"/>
                </a:solidFill>
                <a:latin typeface="Arial" panose="020B0604020202020204" pitchFamily="34" charset="0"/>
                <a:cs typeface="Arial" panose="020B0604020202020204" pitchFamily="34" charset="0"/>
              </a:rPr>
            </a:br>
            <a:r>
              <a:rPr lang="he-IL" sz="2800" dirty="0" smtClean="0">
                <a:latin typeface="Arial" panose="020B0604020202020204" pitchFamily="34" charset="0"/>
                <a:cs typeface="Arial" panose="020B0604020202020204" pitchFamily="34" charset="0"/>
              </a:rPr>
              <a:t>לנתח </a:t>
            </a:r>
            <a:r>
              <a:rPr lang="he-IL" sz="2800" dirty="0">
                <a:latin typeface="Arial" panose="020B0604020202020204" pitchFamily="34" charset="0"/>
                <a:cs typeface="Arial" panose="020B0604020202020204" pitchFamily="34" charset="0"/>
              </a:rPr>
              <a:t>ולהעריך נתונים וטיעונים המיוצגים במגוון דרכים, ולהגיע למסקנות מדעיות נכונות</a:t>
            </a:r>
          </a:p>
          <a:p>
            <a:pPr marL="624078" indent="-514350">
              <a:buFont typeface="+mj-lt"/>
              <a:buAutoNum type="arabicPeriod"/>
            </a:pPr>
            <a:endParaRPr lang="he-IL" dirty="0"/>
          </a:p>
        </p:txBody>
      </p:sp>
    </p:spTree>
    <p:extLst>
      <p:ext uri="{BB962C8B-B14F-4D97-AF65-F5344CB8AC3E}">
        <p14:creationId xmlns:p14="http://schemas.microsoft.com/office/powerpoint/2010/main" val="859601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rtl="1" eaLnBrk="1" fontAlgn="auto" latinLnBrk="0" hangingPunct="1">
              <a:buFont typeface="Arial" pitchFamily="34" charset="0"/>
              <a:buChar char="•"/>
            </a:pPr>
            <a:r>
              <a:rPr kumimoji="0" lang="he-IL" sz="2700" kern="1200" dirty="0" smtClean="0">
                <a:solidFill>
                  <a:schemeClr val="tx1"/>
                </a:solidFill>
                <a:effectLst/>
                <a:latin typeface="+mn-lt"/>
                <a:ea typeface="+mn-ea"/>
                <a:cs typeface="+mn-cs"/>
              </a:rPr>
              <a:t>הקשרים</a:t>
            </a:r>
            <a:endParaRPr lang="he-IL" sz="2700" dirty="0" smtClean="0">
              <a:effectLst/>
            </a:endParaRPr>
          </a:p>
          <a:p>
            <a:pPr marL="365760" indent="-256032" rtl="1" eaLnBrk="1" fontAlgn="auto" latinLnBrk="0" hangingPunct="1">
              <a:buFont typeface="Arial" pitchFamily="34" charset="0"/>
              <a:buChar char="•"/>
            </a:pPr>
            <a:r>
              <a:rPr kumimoji="0" lang="he-IL" sz="2700" kern="1200" dirty="0" smtClean="0">
                <a:solidFill>
                  <a:schemeClr val="tx1"/>
                </a:solidFill>
                <a:effectLst/>
                <a:latin typeface="+mn-lt"/>
                <a:ea typeface="+mn-ea"/>
                <a:cs typeface="+mn-cs"/>
              </a:rPr>
              <a:t>מיומנויות </a:t>
            </a:r>
            <a:endParaRPr lang="he-IL" dirty="0" smtClean="0">
              <a:effectLst/>
            </a:endParaRPr>
          </a:p>
          <a:p>
            <a:pPr lvl="1" rtl="1" eaLnBrk="1" latinLnBrk="0" hangingPunct="1"/>
            <a:r>
              <a:rPr kumimoji="0" lang="he-IL" sz="2300" kern="1200" dirty="0" smtClean="0">
                <a:solidFill>
                  <a:schemeClr val="tx1"/>
                </a:solidFill>
                <a:effectLst/>
                <a:latin typeface="+mn-lt"/>
                <a:ea typeface="+mn-ea"/>
                <a:cs typeface="+mn-cs"/>
              </a:rPr>
              <a:t>להסביר תופעות באופן מדעי</a:t>
            </a:r>
            <a:endParaRPr lang="he-IL" dirty="0" smtClean="0">
              <a:effectLst/>
            </a:endParaRPr>
          </a:p>
          <a:p>
            <a:pPr lvl="1" rtl="1" eaLnBrk="1" latinLnBrk="0" hangingPunct="1"/>
            <a:r>
              <a:rPr kumimoji="0" lang="he-IL" sz="2300" kern="1200" dirty="0" smtClean="0">
                <a:solidFill>
                  <a:schemeClr val="tx1"/>
                </a:solidFill>
                <a:effectLst/>
                <a:latin typeface="+mn-lt"/>
                <a:ea typeface="+mn-ea"/>
                <a:cs typeface="+mn-cs"/>
              </a:rPr>
              <a:t>להעריך ולתכנן חקר מדעי</a:t>
            </a:r>
            <a:endParaRPr lang="he-IL" dirty="0" smtClean="0">
              <a:effectLst/>
            </a:endParaRPr>
          </a:p>
          <a:p>
            <a:pPr lvl="1" rtl="1" eaLnBrk="1" latinLnBrk="0" hangingPunct="1"/>
            <a:r>
              <a:rPr kumimoji="0" lang="he-IL" sz="2300" kern="1200" dirty="0" smtClean="0">
                <a:solidFill>
                  <a:schemeClr val="tx1"/>
                </a:solidFill>
                <a:effectLst/>
                <a:latin typeface="+mn-lt"/>
                <a:ea typeface="+mn-ea"/>
                <a:cs typeface="+mn-cs"/>
              </a:rPr>
              <a:t>לפרש נתונים וראיות באופן מדעי</a:t>
            </a:r>
            <a:endParaRPr lang="he-IL" dirty="0" smtClean="0">
              <a:effectLst/>
            </a:endParaRPr>
          </a:p>
          <a:p>
            <a:pPr marL="365760" indent="-256032" rtl="1" eaLnBrk="1" fontAlgn="auto" latinLnBrk="0" hangingPunct="1">
              <a:buFont typeface="Arial" pitchFamily="34" charset="0"/>
              <a:buChar char="•"/>
            </a:pPr>
            <a:r>
              <a:rPr kumimoji="0" lang="he-IL" sz="2700" kern="1200" dirty="0" smtClean="0">
                <a:solidFill>
                  <a:schemeClr val="tx1"/>
                </a:solidFill>
                <a:effectLst/>
                <a:latin typeface="+mn-lt"/>
                <a:ea typeface="+mn-ea"/>
                <a:cs typeface="+mn-cs"/>
              </a:rPr>
              <a:t>ידע </a:t>
            </a:r>
          </a:p>
          <a:p>
            <a:pPr lvl="1" rtl="1" eaLnBrk="1" latinLnBrk="0" hangingPunct="1"/>
            <a:r>
              <a:rPr kumimoji="0" lang="he-IL" sz="2300" kern="1200" dirty="0" smtClean="0">
                <a:solidFill>
                  <a:schemeClr val="tx1"/>
                </a:solidFill>
                <a:effectLst/>
                <a:latin typeface="+mn-lt"/>
                <a:ea typeface="+mn-ea"/>
                <a:cs typeface="+mn-cs"/>
              </a:rPr>
              <a:t>תוכן</a:t>
            </a:r>
            <a:endParaRPr lang="he-IL" sz="2300" dirty="0" smtClean="0">
              <a:effectLst/>
            </a:endParaRPr>
          </a:p>
          <a:p>
            <a:pPr lvl="1" rtl="1" eaLnBrk="1" latinLnBrk="0" hangingPunct="1"/>
            <a:r>
              <a:rPr kumimoji="0" lang="he-IL" sz="2300" kern="1200" dirty="0" smtClean="0">
                <a:solidFill>
                  <a:schemeClr val="tx1"/>
                </a:solidFill>
                <a:effectLst/>
                <a:latin typeface="+mn-lt"/>
                <a:ea typeface="+mn-ea"/>
                <a:cs typeface="+mn-cs"/>
              </a:rPr>
              <a:t>פרוצדורלי</a:t>
            </a:r>
            <a:endParaRPr lang="he-IL" dirty="0" smtClean="0">
              <a:effectLst/>
            </a:endParaRPr>
          </a:p>
          <a:p>
            <a:pPr lvl="1" rtl="1" eaLnBrk="1" latinLnBrk="0" hangingPunct="1"/>
            <a:r>
              <a:rPr kumimoji="0" lang="he-IL" sz="2300" kern="1200" dirty="0" smtClean="0">
                <a:solidFill>
                  <a:schemeClr val="tx1"/>
                </a:solidFill>
                <a:effectLst/>
                <a:latin typeface="+mn-lt"/>
                <a:ea typeface="+mn-ea"/>
                <a:cs typeface="+mn-cs"/>
              </a:rPr>
              <a:t>אפיסטמי</a:t>
            </a:r>
            <a:endParaRPr kumimoji="0" lang="he-IL" sz="2700" kern="1200" dirty="0" smtClean="0">
              <a:solidFill>
                <a:schemeClr val="tx1"/>
              </a:solidFill>
              <a:effectLst/>
              <a:latin typeface="+mn-lt"/>
              <a:ea typeface="+mn-ea"/>
              <a:cs typeface="+mn-cs"/>
            </a:endParaRPr>
          </a:p>
          <a:p>
            <a:pPr marL="365760" indent="-256032" rtl="1" eaLnBrk="1" fontAlgn="auto" latinLnBrk="0" hangingPunct="1">
              <a:buFont typeface="Arial" pitchFamily="34" charset="0"/>
              <a:buChar char="•"/>
            </a:pPr>
            <a:r>
              <a:rPr kumimoji="0" lang="he-IL" sz="2700" kern="1200" dirty="0" smtClean="0">
                <a:solidFill>
                  <a:schemeClr val="tx1"/>
                </a:solidFill>
                <a:effectLst/>
                <a:latin typeface="+mn-lt"/>
                <a:ea typeface="+mn-ea"/>
                <a:cs typeface="+mn-cs"/>
              </a:rPr>
              <a:t>עמדות</a:t>
            </a:r>
            <a:endParaRPr lang="he-IL" dirty="0" smtClean="0">
              <a:effectLst/>
            </a:endParaRPr>
          </a:p>
          <a:p>
            <a:endParaRPr lang="he-IL" dirty="0"/>
          </a:p>
        </p:txBody>
      </p:sp>
      <p:sp>
        <p:nvSpPr>
          <p:cNvPr id="12" name="Rectangle 11"/>
          <p:cNvSpPr/>
          <p:nvPr/>
        </p:nvSpPr>
        <p:spPr>
          <a:xfrm>
            <a:off x="467544" y="1412776"/>
            <a:ext cx="8263197" cy="439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תרת 2"/>
          <p:cNvSpPr>
            <a:spLocks noGrp="1"/>
          </p:cNvSpPr>
          <p:nvPr>
            <p:ph type="title"/>
          </p:nvPr>
        </p:nvSpPr>
        <p:spPr>
          <a:xfrm>
            <a:off x="0" y="149432"/>
            <a:ext cx="9144000" cy="922114"/>
          </a:xfrm>
        </p:spPr>
        <p:txBody>
          <a:bodyPr/>
          <a:lstStyle/>
          <a:p>
            <a:pPr algn="ctr"/>
            <a:r>
              <a:rPr lang="he-IL" dirty="0" smtClean="0"/>
              <a:t>המסגרת המושגית של מחקר פיזה</a:t>
            </a:r>
            <a:endParaRPr lang="he-IL" dirty="0"/>
          </a:p>
        </p:txBody>
      </p:sp>
      <p:sp>
        <p:nvSpPr>
          <p:cNvPr id="8" name="Rounded Rectangle 7"/>
          <p:cNvSpPr/>
          <p:nvPr/>
        </p:nvSpPr>
        <p:spPr>
          <a:xfrm>
            <a:off x="2811558" y="2426718"/>
            <a:ext cx="3384376" cy="2412268"/>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מיומנויות</a:t>
            </a:r>
          </a:p>
          <a:p>
            <a:pPr algn="ctr"/>
            <a:endParaRPr lang="he-IL" b="1" u="sng" dirty="0" smtClean="0"/>
          </a:p>
          <a:p>
            <a:pPr marL="176213" lvl="0" indent="-166688">
              <a:buFont typeface="Symbol"/>
              <a:buChar char=""/>
              <a:tabLst>
                <a:tab pos="16510" algn="l"/>
              </a:tabLst>
            </a:pPr>
            <a:r>
              <a:rPr lang="he-IL" dirty="0">
                <a:solidFill>
                  <a:schemeClr val="bg1"/>
                </a:solidFill>
              </a:rPr>
              <a:t>להסביר תופעות באופן מדעי</a:t>
            </a:r>
          </a:p>
          <a:p>
            <a:pPr marL="176213" lvl="0" indent="-166688">
              <a:buFont typeface="Symbol"/>
              <a:buChar char=""/>
              <a:tabLst>
                <a:tab pos="16510" algn="l"/>
              </a:tabLst>
            </a:pPr>
            <a:r>
              <a:rPr lang="he-IL" dirty="0" smtClean="0">
                <a:solidFill>
                  <a:schemeClr val="bg1"/>
                </a:solidFill>
              </a:rPr>
              <a:t>להעריך </a:t>
            </a:r>
            <a:r>
              <a:rPr lang="he-IL" dirty="0">
                <a:solidFill>
                  <a:schemeClr val="bg1"/>
                </a:solidFill>
              </a:rPr>
              <a:t>ולתכנן חקר מדעי</a:t>
            </a:r>
          </a:p>
          <a:p>
            <a:pPr marL="176213" lvl="0" indent="-166688">
              <a:buFont typeface="Symbol"/>
              <a:buChar char=""/>
              <a:tabLst>
                <a:tab pos="16510" algn="l"/>
                <a:tab pos="130810" algn="l"/>
              </a:tabLst>
            </a:pPr>
            <a:r>
              <a:rPr lang="he-IL" dirty="0" smtClean="0">
                <a:solidFill>
                  <a:schemeClr val="bg1"/>
                </a:solidFill>
              </a:rPr>
              <a:t>לפרש </a:t>
            </a:r>
            <a:r>
              <a:rPr lang="he-IL" dirty="0">
                <a:solidFill>
                  <a:schemeClr val="bg1"/>
                </a:solidFill>
              </a:rPr>
              <a:t>נתונים וראיות באופן </a:t>
            </a:r>
            <a:r>
              <a:rPr lang="he-IL" dirty="0" smtClean="0">
                <a:solidFill>
                  <a:schemeClr val="bg1"/>
                </a:solidFill>
              </a:rPr>
              <a:t>מדעי</a:t>
            </a:r>
            <a:endParaRPr lang="he-IL" dirty="0">
              <a:solidFill>
                <a:schemeClr val="bg1"/>
              </a:solidFill>
            </a:endParaRPr>
          </a:p>
        </p:txBody>
      </p:sp>
      <p:sp>
        <p:nvSpPr>
          <p:cNvPr id="9" name="Rounded Rectangle 8"/>
          <p:cNvSpPr/>
          <p:nvPr/>
        </p:nvSpPr>
        <p:spPr>
          <a:xfrm>
            <a:off x="197235" y="1564558"/>
            <a:ext cx="2304256" cy="1368152"/>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ידע</a:t>
            </a:r>
            <a:endParaRPr lang="he-IL" b="1" u="sng" dirty="0" smtClean="0"/>
          </a:p>
          <a:p>
            <a:pPr marL="176213" lvl="0" indent="-166688">
              <a:buFont typeface="Symbol"/>
              <a:buChar char=""/>
              <a:tabLst>
                <a:tab pos="16510" algn="l"/>
              </a:tabLst>
            </a:pPr>
            <a:r>
              <a:rPr lang="he-IL" dirty="0" smtClean="0">
                <a:solidFill>
                  <a:schemeClr val="bg1"/>
                </a:solidFill>
              </a:rPr>
              <a:t>תוכן</a:t>
            </a:r>
            <a:endParaRPr lang="he-IL" dirty="0">
              <a:solidFill>
                <a:schemeClr val="bg1"/>
              </a:solidFill>
            </a:endParaRPr>
          </a:p>
          <a:p>
            <a:pPr marL="176213" lvl="0" indent="-166688">
              <a:buFont typeface="Symbol"/>
              <a:buChar char=""/>
              <a:tabLst>
                <a:tab pos="16510" algn="l"/>
              </a:tabLst>
            </a:pPr>
            <a:r>
              <a:rPr lang="he-IL" dirty="0" smtClean="0">
                <a:solidFill>
                  <a:schemeClr val="bg1"/>
                </a:solidFill>
              </a:rPr>
              <a:t>פרוצדורלי</a:t>
            </a:r>
            <a:endParaRPr lang="he-IL" dirty="0">
              <a:solidFill>
                <a:schemeClr val="bg1"/>
              </a:solidFill>
            </a:endParaRPr>
          </a:p>
          <a:p>
            <a:pPr marL="176213" lvl="0" indent="-166688">
              <a:buFont typeface="Symbol"/>
              <a:buChar char=""/>
              <a:tabLst>
                <a:tab pos="16510" algn="l"/>
                <a:tab pos="130810" algn="l"/>
              </a:tabLst>
            </a:pPr>
            <a:r>
              <a:rPr lang="he-IL" dirty="0" smtClean="0">
                <a:solidFill>
                  <a:schemeClr val="bg1"/>
                </a:solidFill>
              </a:rPr>
              <a:t>אפיסטמי</a:t>
            </a:r>
            <a:endParaRPr lang="he-IL" dirty="0">
              <a:solidFill>
                <a:schemeClr val="bg1"/>
              </a:solidFill>
            </a:endParaRPr>
          </a:p>
        </p:txBody>
      </p:sp>
      <p:sp>
        <p:nvSpPr>
          <p:cNvPr id="10" name="Rounded Rectangle 9"/>
          <p:cNvSpPr/>
          <p:nvPr/>
        </p:nvSpPr>
        <p:spPr>
          <a:xfrm>
            <a:off x="113242" y="3861048"/>
            <a:ext cx="2304256" cy="1944216"/>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עמדות</a:t>
            </a:r>
            <a:endParaRPr lang="he-IL" b="1" u="sng" dirty="0" smtClean="0"/>
          </a:p>
        </p:txBody>
      </p:sp>
      <p:sp>
        <p:nvSpPr>
          <p:cNvPr id="11" name="Rounded Rectangle 10"/>
          <p:cNvSpPr/>
          <p:nvPr/>
        </p:nvSpPr>
        <p:spPr>
          <a:xfrm>
            <a:off x="6757190" y="2929754"/>
            <a:ext cx="2304256" cy="1368152"/>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הקשרים</a:t>
            </a:r>
            <a:endParaRPr lang="he-IL" b="1" u="sng" dirty="0" smtClean="0"/>
          </a:p>
        </p:txBody>
      </p:sp>
      <p:cxnSp>
        <p:nvCxnSpPr>
          <p:cNvPr id="3" name="Straight Connector 2"/>
          <p:cNvCxnSpPr/>
          <p:nvPr/>
        </p:nvCxnSpPr>
        <p:spPr>
          <a:xfrm flipV="1">
            <a:off x="2417498" y="4430951"/>
            <a:ext cx="379252" cy="203670"/>
          </a:xfrm>
          <a:prstGeom prst="line">
            <a:avLst/>
          </a:prstGeom>
          <a:ln cmpd="tri"/>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a:off x="2417498" y="2905135"/>
            <a:ext cx="394060" cy="244966"/>
          </a:xfrm>
          <a:prstGeom prst="line">
            <a:avLst/>
          </a:prstGeom>
          <a:ln cmpd="tri"/>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a:endCxn id="11" idx="1"/>
          </p:cNvCxnSpPr>
          <p:nvPr/>
        </p:nvCxnSpPr>
        <p:spPr>
          <a:xfrm>
            <a:off x="6181126" y="3613830"/>
            <a:ext cx="576064" cy="0"/>
          </a:xfrm>
          <a:prstGeom prst="line">
            <a:avLst/>
          </a:prstGeom>
          <a:ln cmpd="tri"/>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983944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0" y="149432"/>
            <a:ext cx="9144000" cy="922114"/>
          </a:xfrm>
        </p:spPr>
        <p:txBody>
          <a:bodyPr/>
          <a:lstStyle/>
          <a:p>
            <a:pPr algn="ctr"/>
            <a:r>
              <a:rPr lang="he-IL" dirty="0" smtClean="0">
                <a:solidFill>
                  <a:schemeClr val="tx1"/>
                </a:solidFill>
              </a:rPr>
              <a:t>סוגי הידע המדעי</a:t>
            </a:r>
            <a:endParaRPr lang="he-IL" dirty="0"/>
          </a:p>
        </p:txBody>
      </p:sp>
      <p:sp>
        <p:nvSpPr>
          <p:cNvPr id="4" name="Content Placeholder 3"/>
          <p:cNvSpPr>
            <a:spLocks noGrp="1"/>
          </p:cNvSpPr>
          <p:nvPr>
            <p:ph idx="1"/>
          </p:nvPr>
        </p:nvSpPr>
        <p:spPr>
          <a:xfrm>
            <a:off x="472422" y="1412776"/>
            <a:ext cx="8229600" cy="4525963"/>
          </a:xfrm>
        </p:spPr>
        <p:txBody>
          <a:bodyPr>
            <a:normAutofit fontScale="92500" lnSpcReduction="20000"/>
          </a:bodyPr>
          <a:lstStyle/>
          <a:p>
            <a:pPr marL="368046" lvl="0" indent="-514350">
              <a:buFont typeface="+mj-lt"/>
              <a:buAutoNum type="arabicPeriod"/>
            </a:pPr>
            <a:r>
              <a:rPr lang="he-IL" sz="3200" b="1" dirty="0" smtClean="0">
                <a:solidFill>
                  <a:schemeClr val="accent5"/>
                </a:solidFill>
              </a:rPr>
              <a:t>ידע </a:t>
            </a:r>
            <a:r>
              <a:rPr lang="he-IL" sz="3200" b="1" dirty="0">
                <a:solidFill>
                  <a:schemeClr val="accent5"/>
                </a:solidFill>
              </a:rPr>
              <a:t>תוכן (עקרונות ומושגים </a:t>
            </a:r>
            <a:r>
              <a:rPr lang="he-IL" sz="3200" b="1" dirty="0" smtClean="0">
                <a:solidFill>
                  <a:schemeClr val="accent5"/>
                </a:solidFill>
              </a:rPr>
              <a:t>מדעיים)</a:t>
            </a:r>
            <a:r>
              <a:rPr lang="en-US" sz="3200" b="1" dirty="0" smtClean="0">
                <a:solidFill>
                  <a:schemeClr val="accent5"/>
                </a:solidFill>
              </a:rPr>
              <a:t/>
            </a:r>
            <a:br>
              <a:rPr lang="en-US" sz="3200" b="1" dirty="0" smtClean="0">
                <a:solidFill>
                  <a:schemeClr val="accent5"/>
                </a:solidFill>
              </a:rPr>
            </a:br>
            <a:r>
              <a:rPr lang="he-IL" sz="2800" dirty="0" smtClean="0"/>
              <a:t>מערכות </a:t>
            </a:r>
            <a:r>
              <a:rPr lang="he-IL" sz="2800" dirty="0"/>
              <a:t>פיסיקליות, מערכות חיים, מערכת </a:t>
            </a:r>
            <a:r>
              <a:rPr lang="he-IL" sz="2800" dirty="0" err="1"/>
              <a:t>כדוה"א</a:t>
            </a:r>
            <a:r>
              <a:rPr lang="he-IL" sz="2800" dirty="0"/>
              <a:t> והחלל</a:t>
            </a:r>
          </a:p>
          <a:p>
            <a:pPr marL="228600" lvl="1" indent="-457200">
              <a:buFont typeface="+mj-lt"/>
              <a:buAutoNum type="arabicPeriod"/>
            </a:pPr>
            <a:endParaRPr lang="en-US" sz="2200" dirty="0"/>
          </a:p>
          <a:p>
            <a:pPr marL="368046" lvl="0" indent="-514350">
              <a:buFont typeface="+mj-lt"/>
              <a:buAutoNum type="arabicPeriod"/>
            </a:pPr>
            <a:r>
              <a:rPr lang="he-IL" sz="3200" b="1" dirty="0" smtClean="0">
                <a:solidFill>
                  <a:schemeClr val="accent5"/>
                </a:solidFill>
              </a:rPr>
              <a:t>ידע פרוצדורלי</a:t>
            </a:r>
            <a:r>
              <a:rPr lang="en-US" sz="3200" b="1" dirty="0" smtClean="0">
                <a:solidFill>
                  <a:schemeClr val="accent5"/>
                </a:solidFill>
              </a:rPr>
              <a:t/>
            </a:r>
            <a:br>
              <a:rPr lang="en-US" sz="3200" b="1" dirty="0" smtClean="0">
                <a:solidFill>
                  <a:schemeClr val="accent5"/>
                </a:solidFill>
              </a:rPr>
            </a:br>
            <a:r>
              <a:rPr lang="he-IL" sz="2800" dirty="0" smtClean="0">
                <a:solidFill>
                  <a:schemeClr val="accent5"/>
                </a:solidFill>
              </a:rPr>
              <a:t> </a:t>
            </a:r>
            <a:r>
              <a:rPr lang="he-IL" sz="2800" dirty="0"/>
              <a:t>הפרוצדורות והאסטרטגיות המשמשות בחקר מדעי: </a:t>
            </a:r>
            <a:r>
              <a:rPr lang="en-US" sz="2800" dirty="0" smtClean="0"/>
              <a:t/>
            </a:r>
            <a:br>
              <a:rPr lang="en-US" sz="2800" dirty="0" smtClean="0"/>
            </a:br>
            <a:r>
              <a:rPr lang="he-IL" sz="2800" dirty="0" smtClean="0"/>
              <a:t> </a:t>
            </a:r>
            <a:r>
              <a:rPr lang="he-IL" sz="2800" dirty="0"/>
              <a:t>בקרה, בידוד משתנים, חזרות, דרכי ייצוג ודיווח תוצאות</a:t>
            </a:r>
          </a:p>
          <a:p>
            <a:pPr marL="566928" lvl="0" indent="-457200">
              <a:buFont typeface="+mj-lt"/>
              <a:buAutoNum type="arabicPeriod"/>
            </a:pPr>
            <a:endParaRPr lang="en-US" sz="2200" dirty="0">
              <a:solidFill>
                <a:schemeClr val="bg1"/>
              </a:solidFill>
            </a:endParaRPr>
          </a:p>
          <a:p>
            <a:pPr marL="368046" lvl="0" indent="-514350">
              <a:buFont typeface="+mj-lt"/>
              <a:buAutoNum type="arabicPeriod"/>
            </a:pPr>
            <a:r>
              <a:rPr lang="he-IL" sz="3200" b="1" dirty="0" smtClean="0">
                <a:solidFill>
                  <a:schemeClr val="accent5"/>
                </a:solidFill>
              </a:rPr>
              <a:t>ידע </a:t>
            </a:r>
            <a:r>
              <a:rPr lang="he-IL" sz="3200" b="1" dirty="0">
                <a:solidFill>
                  <a:schemeClr val="accent5"/>
                </a:solidFill>
              </a:rPr>
              <a:t>אפיסטמי </a:t>
            </a:r>
            <a:r>
              <a:rPr lang="en-US" sz="3200" b="1" dirty="0" smtClean="0">
                <a:solidFill>
                  <a:schemeClr val="accent5"/>
                </a:solidFill>
              </a:rPr>
              <a:t/>
            </a:r>
            <a:br>
              <a:rPr lang="en-US" sz="3200" b="1" dirty="0" smtClean="0">
                <a:solidFill>
                  <a:schemeClr val="accent5"/>
                </a:solidFill>
              </a:rPr>
            </a:br>
            <a:r>
              <a:rPr lang="he-IL" sz="2800" dirty="0" smtClean="0">
                <a:solidFill>
                  <a:schemeClr val="accent5"/>
                </a:solidFill>
                <a:latin typeface="Arial" panose="020B0604020202020204" pitchFamily="34" charset="0"/>
                <a:cs typeface="Arial" panose="020B0604020202020204" pitchFamily="34" charset="0"/>
              </a:rPr>
              <a:t> </a:t>
            </a:r>
            <a:r>
              <a:rPr lang="he-IL" sz="2800" dirty="0">
                <a:latin typeface="Arial" panose="020B0604020202020204" pitchFamily="34" charset="0"/>
                <a:cs typeface="Arial" panose="020B0604020202020204" pitchFamily="34" charset="0"/>
              </a:rPr>
              <a:t>הבנת</a:t>
            </a:r>
            <a:r>
              <a:rPr lang="he-IL" sz="2800" dirty="0">
                <a:solidFill>
                  <a:schemeClr val="accent5"/>
                </a:solidFill>
                <a:latin typeface="Arial" panose="020B0604020202020204" pitchFamily="34" charset="0"/>
                <a:cs typeface="Arial" panose="020B0604020202020204" pitchFamily="34" charset="0"/>
              </a:rPr>
              <a:t> </a:t>
            </a:r>
            <a:r>
              <a:rPr lang="he-IL" sz="2800" dirty="0">
                <a:latin typeface="Arial" panose="020B0604020202020204" pitchFamily="34" charset="0"/>
                <a:cs typeface="Arial" panose="020B0604020202020204" pitchFamily="34" charset="0"/>
              </a:rPr>
              <a:t>האופן שבו מצדיקים ומוודאים רעיונות במדע ותפקיד  </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he-IL" sz="2800" dirty="0">
                <a:latin typeface="Arial" panose="020B0604020202020204" pitchFamily="34" charset="0"/>
                <a:cs typeface="Arial" panose="020B0604020202020204" pitchFamily="34" charset="0"/>
              </a:rPr>
              <a:t> </a:t>
            </a:r>
            <a:r>
              <a:rPr lang="he-IL" sz="2800" dirty="0" err="1">
                <a:latin typeface="Arial" panose="020B0604020202020204" pitchFamily="34" charset="0"/>
                <a:cs typeface="Arial" panose="020B0604020202020204" pitchFamily="34" charset="0"/>
              </a:rPr>
              <a:t>הפרקטיקות</a:t>
            </a:r>
            <a:r>
              <a:rPr lang="he-IL" sz="2800" dirty="0">
                <a:latin typeface="Arial" panose="020B0604020202020204" pitchFamily="34" charset="0"/>
                <a:cs typeface="Arial" panose="020B0604020202020204" pitchFamily="34" charset="0"/>
              </a:rPr>
              <a:t> המדעיות: שאלות חקר, תצפיות, תיאוריות, </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he-IL" sz="2800" dirty="0">
                <a:latin typeface="Arial" panose="020B0604020202020204" pitchFamily="34" charset="0"/>
                <a:cs typeface="Arial" panose="020B0604020202020204" pitchFamily="34" charset="0"/>
              </a:rPr>
              <a:t> השערות, מודלים, טיעונים מדעיים, ביקורת עמיתים</a:t>
            </a:r>
            <a:endParaRPr lang="en-US" sz="2800" dirty="0">
              <a:latin typeface="Arial" panose="020B0604020202020204" pitchFamily="34" charset="0"/>
              <a:cs typeface="Arial" panose="020B0604020202020204" pitchFamily="34" charset="0"/>
            </a:endParaRPr>
          </a:p>
          <a:p>
            <a:pPr marL="624078" lvl="0" indent="-514350">
              <a:buFont typeface="+mj-lt"/>
              <a:buAutoNum type="arabicPeriod"/>
            </a:pPr>
            <a:endParaRPr lang="he-IL" sz="2800" dirty="0">
              <a:solidFill>
                <a:schemeClr val="accent5"/>
              </a:solidFill>
            </a:endParaRPr>
          </a:p>
          <a:p>
            <a:pPr marL="624078" indent="-514350">
              <a:buFont typeface="+mj-lt"/>
              <a:buAutoNum type="arabicPeriod"/>
            </a:pPr>
            <a:endParaRPr lang="he-IL" dirty="0"/>
          </a:p>
        </p:txBody>
      </p:sp>
    </p:spTree>
    <p:extLst>
      <p:ext uri="{BB962C8B-B14F-4D97-AF65-F5344CB8AC3E}">
        <p14:creationId xmlns:p14="http://schemas.microsoft.com/office/powerpoint/2010/main" val="3759793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946" y="1369870"/>
            <a:ext cx="8229600" cy="4525963"/>
          </a:xfrm>
        </p:spPr>
        <p:txBody>
          <a:bodyPr>
            <a:normAutofit fontScale="55000" lnSpcReduction="20000"/>
          </a:bodyPr>
          <a:lstStyle/>
          <a:p>
            <a:pPr marL="365760" indent="-256032" rtl="1" eaLnBrk="1" latinLnBrk="0" hangingPunct="1">
              <a:buFont typeface="Arial" pitchFamily="34" charset="0"/>
              <a:buChar char="•"/>
            </a:pPr>
            <a:r>
              <a:rPr kumimoji="0" lang="he-IL" sz="2700" kern="1200" dirty="0" smtClean="0">
                <a:solidFill>
                  <a:schemeClr val="tx1"/>
                </a:solidFill>
                <a:effectLst/>
                <a:latin typeface="+mn-lt"/>
                <a:ea typeface="+mn-ea"/>
                <a:cs typeface="+mn-cs"/>
              </a:rPr>
              <a:t>הקשרים (</a:t>
            </a:r>
            <a:r>
              <a:rPr kumimoji="0" lang="he-IL" sz="2300" kern="1200" dirty="0" smtClean="0">
                <a:solidFill>
                  <a:schemeClr val="tx1"/>
                </a:solidFill>
                <a:effectLst/>
                <a:latin typeface="+mn-lt"/>
                <a:ea typeface="+mn-ea"/>
                <a:cs typeface="+mn-cs"/>
              </a:rPr>
              <a:t>אישיים, מקומיים/ארציים, גלובליים)</a:t>
            </a:r>
            <a:endParaRPr kumimoji="0" lang="he-IL" sz="2700" kern="1200" dirty="0" smtClean="0">
              <a:solidFill>
                <a:schemeClr val="tx1"/>
              </a:solidFill>
              <a:effectLst/>
              <a:latin typeface="+mn-lt"/>
              <a:ea typeface="+mn-ea"/>
              <a:cs typeface="+mn-cs"/>
            </a:endParaRPr>
          </a:p>
          <a:p>
            <a:pPr lvl="1" rtl="1" eaLnBrk="1" latinLnBrk="0" hangingPunct="1"/>
            <a:r>
              <a:rPr kumimoji="0" lang="he-IL" sz="2300" b="1" kern="1200" dirty="0" smtClean="0">
                <a:solidFill>
                  <a:schemeClr val="tx1"/>
                </a:solidFill>
                <a:effectLst/>
                <a:latin typeface="+mn-lt"/>
                <a:ea typeface="+mn-ea"/>
                <a:cs typeface="+mn-cs"/>
              </a:rPr>
              <a:t>בריאות וחולי </a:t>
            </a:r>
            <a:endParaRPr lang="he-IL" sz="2300" dirty="0" smtClean="0">
              <a:effectLst/>
            </a:endParaRPr>
          </a:p>
          <a:p>
            <a:pPr lvl="1" rtl="1" eaLnBrk="1" latinLnBrk="0" hangingPunct="1"/>
            <a:r>
              <a:rPr kumimoji="0" lang="he-IL" sz="2300" b="1" kern="1200" dirty="0" smtClean="0">
                <a:solidFill>
                  <a:schemeClr val="tx1"/>
                </a:solidFill>
                <a:effectLst/>
                <a:latin typeface="+mn-lt"/>
                <a:ea typeface="+mn-ea"/>
                <a:cs typeface="+mn-cs"/>
              </a:rPr>
              <a:t>איכות הסביבה </a:t>
            </a:r>
            <a:endParaRPr lang="he-IL" dirty="0" smtClean="0">
              <a:effectLst/>
            </a:endParaRPr>
          </a:p>
          <a:p>
            <a:pPr lvl="1" rtl="1" eaLnBrk="1" latinLnBrk="0" hangingPunct="1"/>
            <a:r>
              <a:rPr kumimoji="0" lang="he-IL" sz="2300" b="1" kern="1200" dirty="0" smtClean="0">
                <a:solidFill>
                  <a:schemeClr val="tx1"/>
                </a:solidFill>
                <a:effectLst/>
                <a:latin typeface="+mn-lt"/>
                <a:ea typeface="+mn-ea"/>
                <a:cs typeface="+mn-cs"/>
              </a:rPr>
              <a:t>משאבי טבע </a:t>
            </a:r>
            <a:endParaRPr lang="he-IL" dirty="0" smtClean="0">
              <a:effectLst/>
            </a:endParaRPr>
          </a:p>
          <a:p>
            <a:pPr lvl="1" rtl="1" eaLnBrk="1" latinLnBrk="0" hangingPunct="1"/>
            <a:r>
              <a:rPr kumimoji="0" lang="he-IL" sz="2300" b="1" kern="1200" dirty="0" smtClean="0">
                <a:solidFill>
                  <a:schemeClr val="tx1"/>
                </a:solidFill>
                <a:effectLst/>
                <a:latin typeface="+mn-lt"/>
                <a:ea typeface="+mn-ea"/>
                <a:cs typeface="+mn-cs"/>
              </a:rPr>
              <a:t>צמצום סכנות </a:t>
            </a:r>
            <a:endParaRPr lang="he-IL" dirty="0" smtClean="0">
              <a:effectLst/>
            </a:endParaRPr>
          </a:p>
          <a:p>
            <a:pPr lvl="1" rtl="1" eaLnBrk="1" latinLnBrk="0" hangingPunct="1"/>
            <a:r>
              <a:rPr kumimoji="0" lang="he-IL" sz="2300" b="1" kern="1200" dirty="0" smtClean="0">
                <a:solidFill>
                  <a:schemeClr val="tx1"/>
                </a:solidFill>
                <a:effectLst/>
                <a:latin typeface="+mn-lt"/>
                <a:ea typeface="+mn-ea"/>
                <a:cs typeface="+mn-cs"/>
              </a:rPr>
              <a:t>חזית המדע והטכנולוגיה</a:t>
            </a:r>
            <a:endParaRPr lang="he-IL" sz="2700" dirty="0" smtClean="0">
              <a:effectLst/>
            </a:endParaRPr>
          </a:p>
          <a:p>
            <a:pPr marL="365760" indent="-256032" rtl="1" eaLnBrk="1" fontAlgn="auto" latinLnBrk="0" hangingPunct="1">
              <a:buFont typeface="Arial" pitchFamily="34" charset="0"/>
              <a:buChar char="•"/>
            </a:pPr>
            <a:r>
              <a:rPr kumimoji="0" lang="he-IL" sz="2700" kern="1200" dirty="0" smtClean="0">
                <a:solidFill>
                  <a:schemeClr val="tx1"/>
                </a:solidFill>
                <a:effectLst/>
                <a:latin typeface="+mn-lt"/>
                <a:ea typeface="+mn-ea"/>
                <a:cs typeface="+mn-cs"/>
              </a:rPr>
              <a:t>מיומנויות </a:t>
            </a:r>
            <a:endParaRPr lang="he-IL" dirty="0" smtClean="0">
              <a:effectLst/>
            </a:endParaRPr>
          </a:p>
          <a:p>
            <a:pPr marL="621792" lvl="1" indent="-256032" rtl="1" eaLnBrk="1" latinLnBrk="0" hangingPunct="1">
              <a:buFont typeface="Arial" pitchFamily="34" charset="0"/>
              <a:buChar char="•"/>
            </a:pPr>
            <a:r>
              <a:rPr kumimoji="0" lang="he-IL" sz="2300" kern="1200" dirty="0" smtClean="0">
                <a:solidFill>
                  <a:schemeClr val="tx1"/>
                </a:solidFill>
                <a:effectLst/>
                <a:latin typeface="+mn-lt"/>
                <a:ea typeface="+mn-ea"/>
                <a:cs typeface="+mn-cs"/>
              </a:rPr>
              <a:t>להסביר תופעות באופן מדעי</a:t>
            </a:r>
            <a:endParaRPr lang="he-IL" dirty="0" smtClean="0">
              <a:effectLst/>
            </a:endParaRPr>
          </a:p>
          <a:p>
            <a:pPr marL="621792" lvl="1" indent="-256032" rtl="1" eaLnBrk="1" latinLnBrk="0" hangingPunct="1">
              <a:buFont typeface="Arial" pitchFamily="34" charset="0"/>
              <a:buChar char="•"/>
            </a:pPr>
            <a:r>
              <a:rPr kumimoji="0" lang="he-IL" sz="2300" kern="1200" dirty="0" smtClean="0">
                <a:solidFill>
                  <a:schemeClr val="tx1"/>
                </a:solidFill>
                <a:effectLst/>
                <a:latin typeface="+mn-lt"/>
                <a:ea typeface="+mn-ea"/>
                <a:cs typeface="+mn-cs"/>
              </a:rPr>
              <a:t>להעריך ולתכנן חקר מדעי</a:t>
            </a:r>
            <a:endParaRPr lang="he-IL" dirty="0" smtClean="0">
              <a:effectLst/>
            </a:endParaRPr>
          </a:p>
          <a:p>
            <a:pPr marL="621792" lvl="1" indent="-256032" rtl="1" eaLnBrk="1" latinLnBrk="0" hangingPunct="1">
              <a:buFont typeface="Arial" pitchFamily="34" charset="0"/>
              <a:buChar char="•"/>
            </a:pPr>
            <a:r>
              <a:rPr kumimoji="0" lang="he-IL" sz="2300" kern="1200" dirty="0" smtClean="0">
                <a:solidFill>
                  <a:schemeClr val="tx1"/>
                </a:solidFill>
                <a:effectLst/>
                <a:latin typeface="+mn-lt"/>
                <a:ea typeface="+mn-ea"/>
                <a:cs typeface="+mn-cs"/>
              </a:rPr>
              <a:t>לפרש נתונים וראיות באופן מדעי</a:t>
            </a:r>
            <a:endParaRPr lang="he-IL" dirty="0" smtClean="0">
              <a:effectLst/>
            </a:endParaRPr>
          </a:p>
          <a:p>
            <a:pPr marL="365760" indent="-256032" rtl="1" eaLnBrk="1" fontAlgn="auto" latinLnBrk="0" hangingPunct="1">
              <a:buFont typeface="Arial" pitchFamily="34" charset="0"/>
              <a:buChar char="•"/>
            </a:pPr>
            <a:r>
              <a:rPr kumimoji="0" lang="he-IL" sz="2700" kern="1200" dirty="0" smtClean="0">
                <a:solidFill>
                  <a:schemeClr val="tx1"/>
                </a:solidFill>
                <a:effectLst/>
                <a:latin typeface="+mn-lt"/>
                <a:ea typeface="+mn-ea"/>
                <a:cs typeface="+mn-cs"/>
              </a:rPr>
              <a:t>ידע </a:t>
            </a:r>
            <a:endParaRPr lang="he-IL" dirty="0" smtClean="0">
              <a:effectLst/>
            </a:endParaRPr>
          </a:p>
          <a:p>
            <a:pPr marL="621792" lvl="1" indent="-256032" rtl="1" eaLnBrk="1" latinLnBrk="0" hangingPunct="1">
              <a:buFont typeface="Arial" pitchFamily="34" charset="0"/>
              <a:buChar char="•"/>
            </a:pPr>
            <a:r>
              <a:rPr kumimoji="0" lang="he-IL" sz="2300" kern="1200" dirty="0" smtClean="0">
                <a:solidFill>
                  <a:schemeClr val="tx1"/>
                </a:solidFill>
                <a:effectLst/>
                <a:latin typeface="+mn-lt"/>
                <a:ea typeface="+mn-ea"/>
                <a:cs typeface="+mn-cs"/>
              </a:rPr>
              <a:t>תוכן</a:t>
            </a:r>
            <a:endParaRPr lang="he-IL" dirty="0" smtClean="0">
              <a:effectLst/>
            </a:endParaRPr>
          </a:p>
          <a:p>
            <a:pPr marL="621792" lvl="1" indent="-256032" rtl="1" eaLnBrk="1" latinLnBrk="0" hangingPunct="1">
              <a:buFont typeface="Arial" pitchFamily="34" charset="0"/>
              <a:buChar char="•"/>
            </a:pPr>
            <a:r>
              <a:rPr kumimoji="0" lang="he-IL" sz="2300" kern="1200" dirty="0" smtClean="0">
                <a:solidFill>
                  <a:schemeClr val="tx1"/>
                </a:solidFill>
                <a:effectLst/>
                <a:latin typeface="+mn-lt"/>
                <a:ea typeface="+mn-ea"/>
                <a:cs typeface="+mn-cs"/>
              </a:rPr>
              <a:t>פרוצדורלי</a:t>
            </a:r>
            <a:endParaRPr lang="he-IL" dirty="0" smtClean="0">
              <a:effectLst/>
            </a:endParaRPr>
          </a:p>
          <a:p>
            <a:pPr marL="621792" lvl="1" indent="-256032" rtl="1" eaLnBrk="1" latinLnBrk="0" hangingPunct="1">
              <a:buFont typeface="Arial" pitchFamily="34" charset="0"/>
              <a:buChar char="•"/>
            </a:pPr>
            <a:r>
              <a:rPr kumimoji="0" lang="he-IL" sz="2300" kern="1200" dirty="0" smtClean="0">
                <a:solidFill>
                  <a:schemeClr val="tx1"/>
                </a:solidFill>
                <a:effectLst/>
                <a:latin typeface="+mn-lt"/>
                <a:ea typeface="+mn-ea"/>
                <a:cs typeface="+mn-cs"/>
              </a:rPr>
              <a:t>אפיסטמי</a:t>
            </a:r>
            <a:endParaRPr lang="he-IL" dirty="0" smtClean="0">
              <a:effectLst/>
            </a:endParaRPr>
          </a:p>
          <a:p>
            <a:pPr marL="365760" indent="-256032" rtl="1" eaLnBrk="1" fontAlgn="auto" latinLnBrk="0" hangingPunct="1">
              <a:buFont typeface="Arial" pitchFamily="34" charset="0"/>
              <a:buChar char="•"/>
            </a:pPr>
            <a:r>
              <a:rPr kumimoji="0" lang="he-IL" sz="2700" kern="1200" dirty="0" smtClean="0">
                <a:solidFill>
                  <a:schemeClr val="tx1"/>
                </a:solidFill>
                <a:effectLst/>
                <a:latin typeface="+mn-lt"/>
                <a:ea typeface="+mn-ea"/>
                <a:cs typeface="+mn-cs"/>
              </a:rPr>
              <a:t>עמדות</a:t>
            </a:r>
          </a:p>
          <a:p>
            <a:pPr marL="621792" lvl="1" indent="-256032" rtl="1" eaLnBrk="1" latinLnBrk="0" hangingPunct="1">
              <a:buFont typeface="Arial" pitchFamily="34" charset="0"/>
              <a:buChar char="•"/>
            </a:pPr>
            <a:r>
              <a:rPr kumimoji="0" lang="he-IL" sz="2300" kern="1200" dirty="0" smtClean="0">
                <a:solidFill>
                  <a:schemeClr val="tx1"/>
                </a:solidFill>
                <a:effectLst/>
                <a:latin typeface="+mn-lt"/>
                <a:ea typeface="+mn-ea"/>
                <a:cs typeface="+mn-cs"/>
              </a:rPr>
              <a:t>התעניינות במדע</a:t>
            </a:r>
            <a:endParaRPr lang="he-IL" sz="2300" dirty="0" smtClean="0">
              <a:effectLst/>
            </a:endParaRPr>
          </a:p>
          <a:p>
            <a:pPr marL="621792" lvl="1" indent="-256032" rtl="1" eaLnBrk="1" latinLnBrk="0" hangingPunct="1">
              <a:buFont typeface="Arial" pitchFamily="34" charset="0"/>
              <a:buChar char="•"/>
            </a:pPr>
            <a:r>
              <a:rPr kumimoji="0" lang="he-IL" sz="2300" kern="1200" dirty="0" smtClean="0">
                <a:solidFill>
                  <a:schemeClr val="tx1"/>
                </a:solidFill>
                <a:effectLst/>
                <a:latin typeface="+mn-lt"/>
                <a:ea typeface="+mn-ea"/>
                <a:cs typeface="+mn-cs"/>
              </a:rPr>
              <a:t>הערכה כלפי גישות מדעיות למחקר</a:t>
            </a:r>
            <a:endParaRPr lang="he-IL" dirty="0" smtClean="0">
              <a:effectLst/>
            </a:endParaRPr>
          </a:p>
          <a:p>
            <a:pPr marL="621792" lvl="1" indent="-256032" rtl="1" eaLnBrk="1" latinLnBrk="0" hangingPunct="1">
              <a:buFont typeface="Arial" pitchFamily="34" charset="0"/>
              <a:buChar char="•"/>
            </a:pPr>
            <a:r>
              <a:rPr kumimoji="0" lang="he-IL" sz="2300" kern="1200" dirty="0" smtClean="0">
                <a:solidFill>
                  <a:schemeClr val="tx1"/>
                </a:solidFill>
                <a:effectLst/>
                <a:latin typeface="+mn-lt"/>
                <a:ea typeface="+mn-ea"/>
                <a:cs typeface="+mn-cs"/>
              </a:rPr>
              <a:t>מודעות סביבתית</a:t>
            </a:r>
            <a:endParaRPr lang="he-IL" dirty="0" smtClean="0">
              <a:effectLst/>
            </a:endParaRPr>
          </a:p>
          <a:p>
            <a:pPr marL="365760" indent="-256032" rtl="1" eaLnBrk="1" fontAlgn="auto" latinLnBrk="0" hangingPunct="1">
              <a:buFont typeface="Arial" pitchFamily="34" charset="0"/>
              <a:buChar char="•"/>
            </a:pPr>
            <a:endParaRPr lang="he-IL" dirty="0" smtClean="0">
              <a:effectLst/>
            </a:endParaRPr>
          </a:p>
          <a:p>
            <a:endParaRPr lang="he-IL" dirty="0"/>
          </a:p>
        </p:txBody>
      </p:sp>
      <p:sp>
        <p:nvSpPr>
          <p:cNvPr id="12" name="Rectangle 11"/>
          <p:cNvSpPr/>
          <p:nvPr/>
        </p:nvSpPr>
        <p:spPr>
          <a:xfrm>
            <a:off x="467544" y="1412776"/>
            <a:ext cx="8263197" cy="439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תרת 2"/>
          <p:cNvSpPr>
            <a:spLocks noGrp="1"/>
          </p:cNvSpPr>
          <p:nvPr>
            <p:ph type="title"/>
          </p:nvPr>
        </p:nvSpPr>
        <p:spPr>
          <a:xfrm>
            <a:off x="0" y="149432"/>
            <a:ext cx="9144000" cy="922114"/>
          </a:xfrm>
        </p:spPr>
        <p:txBody>
          <a:bodyPr/>
          <a:lstStyle/>
          <a:p>
            <a:pPr algn="ctr"/>
            <a:r>
              <a:rPr lang="he-IL" dirty="0" smtClean="0"/>
              <a:t>המסגרת המושגית של מחקר פיזה</a:t>
            </a:r>
            <a:endParaRPr lang="he-IL" dirty="0"/>
          </a:p>
        </p:txBody>
      </p:sp>
      <p:sp>
        <p:nvSpPr>
          <p:cNvPr id="8" name="Rounded Rectangle 7"/>
          <p:cNvSpPr/>
          <p:nvPr/>
        </p:nvSpPr>
        <p:spPr>
          <a:xfrm>
            <a:off x="2811558" y="2426718"/>
            <a:ext cx="3384376" cy="2412268"/>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מיומנויות</a:t>
            </a:r>
          </a:p>
          <a:p>
            <a:pPr algn="ctr"/>
            <a:endParaRPr lang="he-IL" b="1" u="sng" dirty="0" smtClean="0"/>
          </a:p>
          <a:p>
            <a:pPr marL="176213" lvl="0" indent="-166688">
              <a:buFont typeface="Symbol"/>
              <a:buChar char=""/>
              <a:tabLst>
                <a:tab pos="16510" algn="l"/>
              </a:tabLst>
            </a:pPr>
            <a:r>
              <a:rPr lang="he-IL" dirty="0">
                <a:solidFill>
                  <a:schemeClr val="bg1"/>
                </a:solidFill>
              </a:rPr>
              <a:t>להסביר תופעות באופן מדעי</a:t>
            </a:r>
          </a:p>
          <a:p>
            <a:pPr marL="176213" lvl="0" indent="-166688">
              <a:buFont typeface="Symbol"/>
              <a:buChar char=""/>
              <a:tabLst>
                <a:tab pos="16510" algn="l"/>
              </a:tabLst>
            </a:pPr>
            <a:r>
              <a:rPr lang="he-IL" dirty="0" smtClean="0">
                <a:solidFill>
                  <a:schemeClr val="bg1"/>
                </a:solidFill>
              </a:rPr>
              <a:t>להעריך </a:t>
            </a:r>
            <a:r>
              <a:rPr lang="he-IL" dirty="0">
                <a:solidFill>
                  <a:schemeClr val="bg1"/>
                </a:solidFill>
              </a:rPr>
              <a:t>ולתכנן חקר מדעי</a:t>
            </a:r>
          </a:p>
          <a:p>
            <a:pPr marL="176213" lvl="0" indent="-166688">
              <a:buFont typeface="Symbol"/>
              <a:buChar char=""/>
              <a:tabLst>
                <a:tab pos="16510" algn="l"/>
                <a:tab pos="130810" algn="l"/>
              </a:tabLst>
            </a:pPr>
            <a:r>
              <a:rPr lang="he-IL" dirty="0" smtClean="0">
                <a:solidFill>
                  <a:schemeClr val="bg1"/>
                </a:solidFill>
              </a:rPr>
              <a:t>לפרש </a:t>
            </a:r>
            <a:r>
              <a:rPr lang="he-IL" dirty="0">
                <a:solidFill>
                  <a:schemeClr val="bg1"/>
                </a:solidFill>
              </a:rPr>
              <a:t>נתונים וראיות באופן </a:t>
            </a:r>
            <a:r>
              <a:rPr lang="he-IL" dirty="0" smtClean="0">
                <a:solidFill>
                  <a:schemeClr val="bg1"/>
                </a:solidFill>
              </a:rPr>
              <a:t>מדעי</a:t>
            </a:r>
            <a:endParaRPr lang="he-IL" dirty="0">
              <a:solidFill>
                <a:schemeClr val="bg1"/>
              </a:solidFill>
            </a:endParaRPr>
          </a:p>
        </p:txBody>
      </p:sp>
      <p:sp>
        <p:nvSpPr>
          <p:cNvPr id="9" name="Rounded Rectangle 8"/>
          <p:cNvSpPr/>
          <p:nvPr/>
        </p:nvSpPr>
        <p:spPr>
          <a:xfrm>
            <a:off x="197235" y="1564558"/>
            <a:ext cx="2304256" cy="1368152"/>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ידע</a:t>
            </a:r>
            <a:endParaRPr lang="he-IL" b="1" u="sng" dirty="0" smtClean="0"/>
          </a:p>
          <a:p>
            <a:pPr marL="176213" lvl="0" indent="-166688">
              <a:buFont typeface="Symbol"/>
              <a:buChar char=""/>
              <a:tabLst>
                <a:tab pos="16510" algn="l"/>
              </a:tabLst>
            </a:pPr>
            <a:r>
              <a:rPr lang="he-IL" dirty="0" smtClean="0">
                <a:solidFill>
                  <a:schemeClr val="bg1"/>
                </a:solidFill>
              </a:rPr>
              <a:t>תוכן</a:t>
            </a:r>
            <a:endParaRPr lang="he-IL" dirty="0">
              <a:solidFill>
                <a:schemeClr val="bg1"/>
              </a:solidFill>
            </a:endParaRPr>
          </a:p>
          <a:p>
            <a:pPr marL="176213" lvl="0" indent="-166688">
              <a:buFont typeface="Symbol"/>
              <a:buChar char=""/>
              <a:tabLst>
                <a:tab pos="16510" algn="l"/>
              </a:tabLst>
            </a:pPr>
            <a:r>
              <a:rPr lang="he-IL" dirty="0" smtClean="0">
                <a:solidFill>
                  <a:schemeClr val="bg1"/>
                </a:solidFill>
              </a:rPr>
              <a:t>פרוצדורלי</a:t>
            </a:r>
            <a:endParaRPr lang="he-IL" dirty="0">
              <a:solidFill>
                <a:schemeClr val="bg1"/>
              </a:solidFill>
            </a:endParaRPr>
          </a:p>
          <a:p>
            <a:pPr marL="176213" lvl="0" indent="-166688">
              <a:buFont typeface="Symbol"/>
              <a:buChar char=""/>
              <a:tabLst>
                <a:tab pos="16510" algn="l"/>
                <a:tab pos="130810" algn="l"/>
              </a:tabLst>
            </a:pPr>
            <a:r>
              <a:rPr lang="he-IL" dirty="0" smtClean="0">
                <a:solidFill>
                  <a:schemeClr val="bg1"/>
                </a:solidFill>
              </a:rPr>
              <a:t>אפיסטמי</a:t>
            </a:r>
            <a:endParaRPr lang="he-IL" dirty="0">
              <a:solidFill>
                <a:schemeClr val="bg1"/>
              </a:solidFill>
            </a:endParaRPr>
          </a:p>
        </p:txBody>
      </p:sp>
      <p:sp>
        <p:nvSpPr>
          <p:cNvPr id="10" name="Rounded Rectangle 9"/>
          <p:cNvSpPr/>
          <p:nvPr/>
        </p:nvSpPr>
        <p:spPr>
          <a:xfrm>
            <a:off x="113242" y="3861048"/>
            <a:ext cx="2304256" cy="1944216"/>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עמדות</a:t>
            </a:r>
            <a:endParaRPr lang="he-IL" b="1" u="sng" dirty="0" smtClean="0"/>
          </a:p>
          <a:p>
            <a:pPr marL="176213" lvl="0" indent="-166688">
              <a:buFont typeface="Symbol"/>
              <a:buChar char=""/>
              <a:tabLst>
                <a:tab pos="16510" algn="l"/>
              </a:tabLst>
            </a:pPr>
            <a:r>
              <a:rPr lang="he-IL" dirty="0" smtClean="0">
                <a:solidFill>
                  <a:schemeClr val="bg1"/>
                </a:solidFill>
              </a:rPr>
              <a:t>התעניינות במדע</a:t>
            </a:r>
            <a:endParaRPr lang="he-IL" dirty="0">
              <a:solidFill>
                <a:schemeClr val="bg1"/>
              </a:solidFill>
            </a:endParaRPr>
          </a:p>
          <a:p>
            <a:pPr marL="176213" lvl="0" indent="-166688">
              <a:buFont typeface="Symbol"/>
              <a:buChar char=""/>
              <a:tabLst>
                <a:tab pos="16510" algn="l"/>
                <a:tab pos="130810" algn="l"/>
              </a:tabLst>
            </a:pPr>
            <a:r>
              <a:rPr lang="he-IL" dirty="0" smtClean="0">
                <a:solidFill>
                  <a:schemeClr val="bg1"/>
                </a:solidFill>
              </a:rPr>
              <a:t>הערכה כלפי גישות מדעיות למחקר</a:t>
            </a:r>
          </a:p>
          <a:p>
            <a:pPr marL="176213" lvl="0" indent="-166688">
              <a:buFont typeface="Symbol"/>
              <a:buChar char=""/>
              <a:tabLst>
                <a:tab pos="16510" algn="l"/>
                <a:tab pos="130810" algn="l"/>
              </a:tabLst>
            </a:pPr>
            <a:r>
              <a:rPr lang="he-IL" dirty="0" smtClean="0">
                <a:solidFill>
                  <a:schemeClr val="bg1"/>
                </a:solidFill>
              </a:rPr>
              <a:t>מודעות סביבתית</a:t>
            </a:r>
          </a:p>
          <a:p>
            <a:pPr marL="176213" lvl="0" indent="-166688">
              <a:buFont typeface="Symbol"/>
              <a:buChar char=""/>
              <a:tabLst>
                <a:tab pos="16510" algn="l"/>
                <a:tab pos="130810" algn="l"/>
              </a:tabLst>
            </a:pPr>
            <a:endParaRPr lang="he-IL" dirty="0">
              <a:solidFill>
                <a:schemeClr val="bg1"/>
              </a:solidFill>
            </a:endParaRPr>
          </a:p>
        </p:txBody>
      </p:sp>
      <p:sp>
        <p:nvSpPr>
          <p:cNvPr id="11" name="Rounded Rectangle 10"/>
          <p:cNvSpPr/>
          <p:nvPr/>
        </p:nvSpPr>
        <p:spPr>
          <a:xfrm>
            <a:off x="6757190" y="2929754"/>
            <a:ext cx="2304256" cy="1368152"/>
          </a:xfrm>
          <a:prstGeom prst="roundRect">
            <a:avLst/>
          </a:prstGeom>
          <a:ln cmpd="tri"/>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400" b="1" u="sng" dirty="0" smtClean="0"/>
              <a:t>הקשרים</a:t>
            </a:r>
            <a:endParaRPr lang="he-IL" b="1" u="sng" dirty="0" smtClean="0"/>
          </a:p>
          <a:p>
            <a:pPr marL="176213" lvl="0" indent="-166688">
              <a:buFont typeface="Symbol"/>
              <a:buChar char=""/>
              <a:tabLst>
                <a:tab pos="16510" algn="l"/>
              </a:tabLst>
            </a:pPr>
            <a:r>
              <a:rPr lang="he-IL" dirty="0" smtClean="0">
                <a:solidFill>
                  <a:schemeClr val="bg1"/>
                </a:solidFill>
              </a:rPr>
              <a:t>אישיים</a:t>
            </a:r>
            <a:endParaRPr lang="he-IL" dirty="0">
              <a:solidFill>
                <a:schemeClr val="bg1"/>
              </a:solidFill>
            </a:endParaRPr>
          </a:p>
          <a:p>
            <a:pPr marL="176213" lvl="0" indent="-166688">
              <a:buFont typeface="Symbol"/>
              <a:buChar char=""/>
              <a:tabLst>
                <a:tab pos="16510" algn="l"/>
              </a:tabLst>
            </a:pPr>
            <a:r>
              <a:rPr lang="he-IL" dirty="0" smtClean="0">
                <a:solidFill>
                  <a:schemeClr val="bg1"/>
                </a:solidFill>
              </a:rPr>
              <a:t>מקומיים/ארציים</a:t>
            </a:r>
            <a:endParaRPr lang="he-IL" dirty="0">
              <a:solidFill>
                <a:schemeClr val="bg1"/>
              </a:solidFill>
            </a:endParaRPr>
          </a:p>
          <a:p>
            <a:pPr marL="176213" lvl="0" indent="-166688">
              <a:buFont typeface="Symbol"/>
              <a:buChar char=""/>
              <a:tabLst>
                <a:tab pos="16510" algn="l"/>
                <a:tab pos="130810" algn="l"/>
              </a:tabLst>
            </a:pPr>
            <a:r>
              <a:rPr lang="he-IL" dirty="0" smtClean="0">
                <a:solidFill>
                  <a:schemeClr val="bg1"/>
                </a:solidFill>
              </a:rPr>
              <a:t>גלובליים</a:t>
            </a:r>
            <a:endParaRPr lang="he-IL" dirty="0">
              <a:solidFill>
                <a:schemeClr val="bg1"/>
              </a:solidFill>
            </a:endParaRPr>
          </a:p>
        </p:txBody>
      </p:sp>
      <p:cxnSp>
        <p:nvCxnSpPr>
          <p:cNvPr id="3" name="Straight Connector 2"/>
          <p:cNvCxnSpPr/>
          <p:nvPr/>
        </p:nvCxnSpPr>
        <p:spPr>
          <a:xfrm flipV="1">
            <a:off x="2417498" y="4430951"/>
            <a:ext cx="379252" cy="203670"/>
          </a:xfrm>
          <a:prstGeom prst="line">
            <a:avLst/>
          </a:prstGeom>
          <a:ln cmpd="tri"/>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a:off x="2417498" y="2905135"/>
            <a:ext cx="394060" cy="244966"/>
          </a:xfrm>
          <a:prstGeom prst="line">
            <a:avLst/>
          </a:prstGeom>
          <a:ln cmpd="tri"/>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a:endCxn id="11" idx="1"/>
          </p:cNvCxnSpPr>
          <p:nvPr/>
        </p:nvCxnSpPr>
        <p:spPr>
          <a:xfrm>
            <a:off x="6181126" y="3613830"/>
            <a:ext cx="576064" cy="0"/>
          </a:xfrm>
          <a:prstGeom prst="line">
            <a:avLst/>
          </a:prstGeom>
          <a:ln cmpd="tri"/>
        </p:spPr>
        <p:style>
          <a:lnRef idx="2">
            <a:schemeClr val="accent1">
              <a:shade val="50000"/>
            </a:schemeClr>
          </a:lnRef>
          <a:fillRef idx="1">
            <a:schemeClr val="accent1"/>
          </a:fillRef>
          <a:effectRef idx="0">
            <a:schemeClr val="accent1"/>
          </a:effectRef>
          <a:fontRef idx="minor">
            <a:schemeClr val="lt1"/>
          </a:fontRef>
        </p:style>
      </p:cxnSp>
      <p:sp>
        <p:nvSpPr>
          <p:cNvPr id="6" name="Cloud Callout 5"/>
          <p:cNvSpPr/>
          <p:nvPr/>
        </p:nvSpPr>
        <p:spPr>
          <a:xfrm>
            <a:off x="5652120" y="5013176"/>
            <a:ext cx="2880320" cy="1152128"/>
          </a:xfrm>
          <a:prstGeom prst="cloudCallout">
            <a:avLst>
              <a:gd name="adj1" fmla="val 39010"/>
              <a:gd name="adj2" fmla="val -9712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indent="179388">
              <a:buFont typeface="Wingdings"/>
              <a:buChar char=""/>
              <a:tabLst>
                <a:tab pos="219710" algn="l"/>
              </a:tabLst>
            </a:pPr>
            <a:r>
              <a:rPr lang="he-IL" sz="1200" b="1" dirty="0">
                <a:solidFill>
                  <a:schemeClr val="bg1"/>
                </a:solidFill>
              </a:rPr>
              <a:t>בריאות וחולי </a:t>
            </a:r>
          </a:p>
          <a:p>
            <a:pPr marL="0" lvl="1" indent="179388">
              <a:buFont typeface="Wingdings"/>
              <a:buChar char=""/>
              <a:tabLst>
                <a:tab pos="219710" algn="l"/>
              </a:tabLst>
            </a:pPr>
            <a:r>
              <a:rPr lang="he-IL" sz="1200" b="1" dirty="0">
                <a:solidFill>
                  <a:schemeClr val="bg1"/>
                </a:solidFill>
              </a:rPr>
              <a:t>איכות הסביבה </a:t>
            </a:r>
          </a:p>
          <a:p>
            <a:pPr marL="0" lvl="1" indent="179388">
              <a:buFont typeface="Wingdings"/>
              <a:buChar char=""/>
              <a:tabLst>
                <a:tab pos="219710" algn="l"/>
              </a:tabLst>
            </a:pPr>
            <a:r>
              <a:rPr lang="he-IL" sz="1200" b="1" dirty="0">
                <a:solidFill>
                  <a:schemeClr val="bg1"/>
                </a:solidFill>
              </a:rPr>
              <a:t>משאבי טבע </a:t>
            </a:r>
          </a:p>
          <a:p>
            <a:pPr marL="0" lvl="1" indent="179388">
              <a:buFont typeface="Wingdings"/>
              <a:buChar char=""/>
              <a:tabLst>
                <a:tab pos="219710" algn="l"/>
              </a:tabLst>
            </a:pPr>
            <a:r>
              <a:rPr lang="he-IL" sz="1200" b="1" dirty="0">
                <a:solidFill>
                  <a:schemeClr val="bg1"/>
                </a:solidFill>
              </a:rPr>
              <a:t>צמצום סכנות </a:t>
            </a:r>
          </a:p>
          <a:p>
            <a:pPr marL="0" lvl="1" indent="179388">
              <a:buFont typeface="Wingdings"/>
              <a:buChar char=""/>
              <a:tabLst>
                <a:tab pos="219710" algn="l"/>
              </a:tabLst>
            </a:pPr>
            <a:r>
              <a:rPr lang="he-IL" sz="1200" b="1" dirty="0">
                <a:solidFill>
                  <a:schemeClr val="bg1"/>
                </a:solidFill>
              </a:rPr>
              <a:t>חזית המדע והטכנולוגיה</a:t>
            </a:r>
          </a:p>
        </p:txBody>
      </p:sp>
    </p:spTree>
    <p:extLst>
      <p:ext uri="{BB962C8B-B14F-4D97-AF65-F5344CB8AC3E}">
        <p14:creationId xmlns:p14="http://schemas.microsoft.com/office/powerpoint/2010/main" val="2935776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pPr marL="109728" indent="0">
              <a:buNone/>
            </a:pPr>
            <a:r>
              <a:rPr lang="he-IL" sz="3200" dirty="0" smtClean="0"/>
              <a:t>נדון ב:</a:t>
            </a:r>
          </a:p>
          <a:p>
            <a:r>
              <a:rPr lang="he-IL" sz="3200" dirty="0" smtClean="0"/>
              <a:t>שימוש במחשב בהוראה ומבחנים מבוססי מחשב</a:t>
            </a:r>
          </a:p>
          <a:p>
            <a:r>
              <a:rPr lang="he-IL" sz="3200" dirty="0" smtClean="0"/>
              <a:t>מאפייני פריטי המבחן במחקר פיזה: דוגמאות לשאלות </a:t>
            </a:r>
          </a:p>
          <a:p>
            <a:r>
              <a:rPr lang="he-IL" sz="3200" dirty="0" smtClean="0"/>
              <a:t>מה מזמנת גישת מחקר פיזה להוראת מדעים בכיתה?</a:t>
            </a:r>
          </a:p>
          <a:p>
            <a:endParaRPr lang="he-IL" sz="3200" dirty="0" smtClean="0"/>
          </a:p>
        </p:txBody>
      </p:sp>
      <p:sp>
        <p:nvSpPr>
          <p:cNvPr id="3" name="כותרת 2"/>
          <p:cNvSpPr>
            <a:spLocks noGrp="1"/>
          </p:cNvSpPr>
          <p:nvPr>
            <p:ph type="title"/>
          </p:nvPr>
        </p:nvSpPr>
        <p:spPr>
          <a:xfrm>
            <a:off x="0" y="149432"/>
            <a:ext cx="9144000" cy="922114"/>
          </a:xfrm>
        </p:spPr>
        <p:txBody>
          <a:bodyPr/>
          <a:lstStyle/>
          <a:p>
            <a:pPr algn="ctr"/>
            <a:r>
              <a:rPr lang="he-IL" dirty="0" smtClean="0"/>
              <a:t>    מה מזמנת גישת מחקר פיזה? </a:t>
            </a:r>
            <a:endParaRPr lang="he-IL" dirty="0"/>
          </a:p>
        </p:txBody>
      </p:sp>
    </p:spTree>
    <p:extLst>
      <p:ext uri="{BB962C8B-B14F-4D97-AF65-F5344CB8AC3E}">
        <p14:creationId xmlns:p14="http://schemas.microsoft.com/office/powerpoint/2010/main" val="3155600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251520" y="1268760"/>
            <a:ext cx="8640960" cy="4536504"/>
          </a:xfrm>
        </p:spPr>
        <p:txBody>
          <a:bodyPr>
            <a:noAutofit/>
          </a:bodyPr>
          <a:lstStyle/>
          <a:p>
            <a:endParaRPr lang="he-IL" sz="3200" dirty="0" smtClean="0">
              <a:latin typeface="Arial" panose="020B0604020202020204" pitchFamily="34" charset="0"/>
              <a:cs typeface="Arial" panose="020B0604020202020204" pitchFamily="34" charset="0"/>
            </a:endParaRPr>
          </a:p>
          <a:p>
            <a:r>
              <a:rPr lang="he-IL" sz="3200" dirty="0" smtClean="0">
                <a:latin typeface="Arial" panose="020B0604020202020204" pitchFamily="34" charset="0"/>
                <a:cs typeface="Arial" panose="020B0604020202020204" pitchFamily="34" charset="0"/>
              </a:rPr>
              <a:t>ישנה מגמה גוברת של שימוש במחשבים להוראה, במערכות חינוך רבות ברחבי העולם</a:t>
            </a:r>
          </a:p>
          <a:p>
            <a:r>
              <a:rPr lang="he-IL" sz="3200" dirty="0" smtClean="0">
                <a:latin typeface="Arial" panose="020B0604020202020204" pitchFamily="34" charset="0"/>
                <a:cs typeface="Arial" panose="020B0604020202020204" pitchFamily="34" charset="0"/>
              </a:rPr>
              <a:t> שימוש בסביבות למידה ממוחשבות לטיפוח של </a:t>
            </a:r>
            <a:r>
              <a:rPr lang="he-IL" sz="3200" dirty="0">
                <a:latin typeface="Arial" panose="020B0604020202020204" pitchFamily="34" charset="0"/>
                <a:cs typeface="Arial" panose="020B0604020202020204" pitchFamily="34" charset="0"/>
              </a:rPr>
              <a:t>"מיומנויות המאה ה-21</a:t>
            </a:r>
            <a:r>
              <a:rPr lang="he-IL" sz="3200" dirty="0" smtClean="0">
                <a:latin typeface="Arial" panose="020B0604020202020204" pitchFamily="34" charset="0"/>
                <a:cs typeface="Arial" panose="020B0604020202020204" pitchFamily="34" charset="0"/>
              </a:rPr>
              <a:t>"</a:t>
            </a:r>
            <a:endParaRPr lang="he-IL" sz="3200" dirty="0">
              <a:latin typeface="Arial" panose="020B0604020202020204" pitchFamily="34" charset="0"/>
              <a:cs typeface="Arial" panose="020B0604020202020204" pitchFamily="34" charset="0"/>
            </a:endParaRPr>
          </a:p>
        </p:txBody>
      </p:sp>
      <p:sp>
        <p:nvSpPr>
          <p:cNvPr id="3" name="כותרת 2"/>
          <p:cNvSpPr>
            <a:spLocks noGrp="1"/>
          </p:cNvSpPr>
          <p:nvPr>
            <p:ph type="title"/>
          </p:nvPr>
        </p:nvSpPr>
        <p:spPr>
          <a:xfrm>
            <a:off x="0" y="130622"/>
            <a:ext cx="9144000" cy="922114"/>
          </a:xfrm>
        </p:spPr>
        <p:txBody>
          <a:bodyPr/>
          <a:lstStyle/>
          <a:p>
            <a:pPr algn="ctr"/>
            <a:r>
              <a:rPr lang="he-IL" dirty="0" smtClean="0"/>
              <a:t>מגמת המעבר לפדגוגיה מבוססת מחשב</a:t>
            </a:r>
            <a:endParaRPr lang="he-IL" dirty="0"/>
          </a:p>
        </p:txBody>
      </p:sp>
    </p:spTree>
    <p:extLst>
      <p:ext uri="{BB962C8B-B14F-4D97-AF65-F5344CB8AC3E}">
        <p14:creationId xmlns:p14="http://schemas.microsoft.com/office/powerpoint/2010/main" val="2365074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971600" y="2708920"/>
            <a:ext cx="7889169" cy="922114"/>
          </a:xfrm>
        </p:spPr>
        <p:txBody>
          <a:bodyPr/>
          <a:lstStyle/>
          <a:p>
            <a:r>
              <a:rPr lang="he-IL" dirty="0" smtClean="0"/>
              <a:t>מעבר למבחנים מבוססי מחשב</a:t>
            </a:r>
            <a:endParaRPr lang="he-IL" dirty="0"/>
          </a:p>
        </p:txBody>
      </p:sp>
    </p:spTree>
    <p:extLst>
      <p:ext uri="{BB962C8B-B14F-4D97-AF65-F5344CB8AC3E}">
        <p14:creationId xmlns:p14="http://schemas.microsoft.com/office/powerpoint/2010/main" val="87822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251520" y="1340768"/>
            <a:ext cx="8640960" cy="3816424"/>
          </a:xfrm>
        </p:spPr>
        <p:txBody>
          <a:bodyPr vert="horz">
            <a:noAutofit/>
          </a:bodyPr>
          <a:lstStyle/>
          <a:p>
            <a:r>
              <a:rPr lang="he-IL" sz="2800" dirty="0"/>
              <a:t>מעבר למבחנים ממוחשבים </a:t>
            </a:r>
            <a:r>
              <a:rPr lang="he-IL" sz="2800" dirty="0" smtClean="0"/>
              <a:t>הולם את </a:t>
            </a:r>
            <a:r>
              <a:rPr lang="he-IL" sz="2800" dirty="0"/>
              <a:t>המעבר של תלמידים </a:t>
            </a:r>
            <a:r>
              <a:rPr lang="he-IL" sz="2800" dirty="0" smtClean="0"/>
              <a:t>ללמידה בסביבה ממוחשבת, </a:t>
            </a:r>
            <a:r>
              <a:rPr lang="he-IL" sz="2800" dirty="0"/>
              <a:t>גם אם לא תמיד בביה"ס</a:t>
            </a:r>
          </a:p>
          <a:p>
            <a:r>
              <a:rPr lang="he-IL" sz="2800" dirty="0" smtClean="0"/>
              <a:t>המדיום </a:t>
            </a:r>
            <a:r>
              <a:rPr lang="he-IL" sz="2800" dirty="0"/>
              <a:t>הממוחשב עצמו, וכן שימוש בפריטים מתוחכמים ובתצורות תגובה </a:t>
            </a:r>
            <a:r>
              <a:rPr lang="he-IL" sz="2800" dirty="0" smtClean="0"/>
              <a:t>מגוונות מאפשרים </a:t>
            </a:r>
            <a:r>
              <a:rPr lang="he-IL" sz="2800" dirty="0"/>
              <a:t>ליצור מטלות אותנטיות, </a:t>
            </a:r>
            <a:r>
              <a:rPr lang="he-IL" altLang="he-IL" sz="2800" dirty="0"/>
              <a:t>מעניינות וידידותיות יותר, </a:t>
            </a:r>
            <a:r>
              <a:rPr lang="he-IL" altLang="he-IL" sz="2800" dirty="0" smtClean="0"/>
              <a:t>שיש להן תוקף נראה גבוה יותר</a:t>
            </a:r>
          </a:p>
          <a:p>
            <a:r>
              <a:rPr lang="he-IL" altLang="he-IL" sz="2800" dirty="0" smtClean="0"/>
              <a:t>המדיום הממוחשב מגביר את המוטיבציה של התלמידים להיבחן</a:t>
            </a:r>
          </a:p>
          <a:p>
            <a:r>
              <a:rPr lang="he-IL" sz="2800" dirty="0" smtClean="0"/>
              <a:t>מגמה זו ניכרת </a:t>
            </a:r>
            <a:r>
              <a:rPr lang="he-IL" sz="2800" dirty="0" smtClean="0">
                <a:latin typeface="Arial" panose="020B0604020202020204" pitchFamily="34" charset="0"/>
                <a:cs typeface="Arial" panose="020B0604020202020204" pitchFamily="34" charset="0"/>
              </a:rPr>
              <a:t>במחקרים </a:t>
            </a:r>
            <a:r>
              <a:rPr lang="he-IL" sz="2800" dirty="0">
                <a:latin typeface="Arial" panose="020B0604020202020204" pitchFamily="34" charset="0"/>
                <a:cs typeface="Arial" panose="020B0604020202020204" pitchFamily="34" charset="0"/>
              </a:rPr>
              <a:t>בינלאומיים </a:t>
            </a:r>
            <a:r>
              <a:rPr lang="he-IL" sz="2800" dirty="0" smtClean="0">
                <a:latin typeface="Arial" panose="020B0604020202020204" pitchFamily="34" charset="0"/>
                <a:cs typeface="Arial" panose="020B0604020202020204" pitchFamily="34" charset="0"/>
              </a:rPr>
              <a:t>מובילים </a:t>
            </a:r>
            <a:r>
              <a:rPr lang="he-IL" sz="2800" dirty="0">
                <a:latin typeface="Arial" panose="020B0604020202020204" pitchFamily="34" charset="0"/>
                <a:cs typeface="Arial" panose="020B0604020202020204" pitchFamily="34" charset="0"/>
              </a:rPr>
              <a:t>כגון </a:t>
            </a:r>
            <a:r>
              <a:rPr lang="en-US" sz="2800" dirty="0">
                <a:latin typeface="Arial" panose="020B0604020202020204" pitchFamily="34" charset="0"/>
                <a:cs typeface="Arial" panose="020B0604020202020204" pitchFamily="34" charset="0"/>
              </a:rPr>
              <a:t>PISA</a:t>
            </a:r>
            <a:r>
              <a:rPr lang="he-IL"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PIRLS</a:t>
            </a:r>
            <a:r>
              <a:rPr lang="he-IL"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PIAAC</a:t>
            </a:r>
            <a:endParaRPr lang="he-IL" sz="3200" dirty="0"/>
          </a:p>
        </p:txBody>
      </p:sp>
      <p:sp>
        <p:nvSpPr>
          <p:cNvPr id="6" name="Rectangle 2"/>
          <p:cNvSpPr>
            <a:spLocks noGrp="1" noChangeArrowheads="1"/>
          </p:cNvSpPr>
          <p:nvPr>
            <p:ph type="title"/>
          </p:nvPr>
        </p:nvSpPr>
        <p:spPr>
          <a:xfrm>
            <a:off x="323527" y="116632"/>
            <a:ext cx="8845177" cy="922114"/>
          </a:xfrm>
        </p:spPr>
        <p:txBody>
          <a:bodyPr/>
          <a:lstStyle/>
          <a:p>
            <a:pPr algn="ctr" defTabSz="881063" eaLnBrk="1" hangingPunct="1"/>
            <a:r>
              <a:rPr lang="he-IL" sz="3200" dirty="0" smtClean="0"/>
              <a:t>מאפייניהם ויתרונותיהם של מבחנים ממוחשבים</a:t>
            </a:r>
            <a:endParaRPr lang="en-US" sz="2000" b="0" dirty="0" smtClean="0">
              <a:solidFill>
                <a:srgbClr val="FF9900"/>
              </a:solidFill>
            </a:endParaRPr>
          </a:p>
        </p:txBody>
      </p:sp>
    </p:spTree>
    <p:extLst>
      <p:ext uri="{BB962C8B-B14F-4D97-AF65-F5344CB8AC3E}">
        <p14:creationId xmlns:p14="http://schemas.microsoft.com/office/powerpoint/2010/main" val="2572252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0" y="1481328"/>
            <a:ext cx="9144000" cy="4525963"/>
          </a:xfrm>
        </p:spPr>
        <p:txBody>
          <a:bodyPr/>
          <a:lstStyle/>
          <a:p>
            <a:pPr marL="109728" indent="0">
              <a:buNone/>
            </a:pPr>
            <a:r>
              <a:rPr lang="he-IL" b="1" dirty="0" smtClean="0">
                <a:latin typeface="Arial" panose="020B0604020202020204" pitchFamily="34" charset="0"/>
                <a:cs typeface="Arial" panose="020B0604020202020204" pitchFamily="34" charset="0"/>
              </a:rPr>
              <a:t>מבחן </a:t>
            </a:r>
            <a:r>
              <a:rPr lang="he-IL" b="1" dirty="0" err="1" smtClean="0">
                <a:latin typeface="Arial" panose="020B0604020202020204" pitchFamily="34" charset="0"/>
                <a:cs typeface="Arial" panose="020B0604020202020204" pitchFamily="34" charset="0"/>
              </a:rPr>
              <a:t>קוריקולרי</a:t>
            </a:r>
            <a:r>
              <a:rPr lang="he-IL" b="1" dirty="0" smtClean="0">
                <a:latin typeface="Arial" panose="020B0604020202020204" pitchFamily="34" charset="0"/>
                <a:cs typeface="Arial" panose="020B0604020202020204" pitchFamily="34" charset="0"/>
              </a:rPr>
              <a:t> במתמטיקה ומדעים, כיתות ח', אחת ל-4 שנים</a:t>
            </a:r>
          </a:p>
          <a:p>
            <a:pPr marL="109728" indent="0">
              <a:buNone/>
            </a:pPr>
            <a:endParaRPr lang="he-IL" b="1" u="sng" dirty="0">
              <a:latin typeface="Arial" panose="020B0604020202020204" pitchFamily="34" charset="0"/>
              <a:cs typeface="Arial" panose="020B0604020202020204" pitchFamily="34" charset="0"/>
            </a:endParaRPr>
          </a:p>
          <a:p>
            <a:pPr marL="109728" indent="0">
              <a:buNone/>
            </a:pPr>
            <a:r>
              <a:rPr lang="he-IL" b="1" u="sng" dirty="0" smtClean="0">
                <a:latin typeface="Arial" panose="020B0604020202020204" pitchFamily="34" charset="0"/>
                <a:cs typeface="Arial" panose="020B0604020202020204" pitchFamily="34" charset="0"/>
              </a:rPr>
              <a:t>תחומי דעת במדעים</a:t>
            </a:r>
          </a:p>
          <a:p>
            <a:pPr marL="109728" indent="0">
              <a:buNone/>
            </a:pPr>
            <a:r>
              <a:rPr lang="he-IL" dirty="0" smtClean="0">
                <a:latin typeface="Arial" panose="020B0604020202020204" pitchFamily="34" charset="0"/>
                <a:cs typeface="Arial" panose="020B0604020202020204" pitchFamily="34" charset="0"/>
              </a:rPr>
              <a:t>כימיה, ביולוגיה, פיסיקה, מדעי כדור הארץ</a:t>
            </a:r>
          </a:p>
          <a:p>
            <a:pPr marL="109728" indent="0">
              <a:buNone/>
            </a:pPr>
            <a:r>
              <a:rPr lang="he-IL" b="1" u="sng" dirty="0" smtClean="0">
                <a:latin typeface="Arial" panose="020B0604020202020204" pitchFamily="34" charset="0"/>
                <a:cs typeface="Arial" panose="020B0604020202020204" pitchFamily="34" charset="0"/>
              </a:rPr>
              <a:t>מיומנויות קוגניטיביות</a:t>
            </a:r>
          </a:p>
          <a:p>
            <a:pPr marL="109728" indent="0">
              <a:buNone/>
            </a:pPr>
            <a:r>
              <a:rPr lang="he-IL" dirty="0" smtClean="0">
                <a:latin typeface="Arial" panose="020B0604020202020204" pitchFamily="34" charset="0"/>
                <a:cs typeface="Arial" panose="020B0604020202020204" pitchFamily="34" charset="0"/>
              </a:rPr>
              <a:t>ידע </a:t>
            </a:r>
            <a:r>
              <a:rPr lang="en-US" dirty="0" smtClean="0">
                <a:latin typeface="Arial" panose="020B0604020202020204" pitchFamily="34" charset="0"/>
                <a:cs typeface="Arial" panose="020B0604020202020204" pitchFamily="34" charset="0"/>
              </a:rPr>
              <a:t>(Knowing)</a:t>
            </a:r>
            <a:r>
              <a:rPr lang="he-IL" dirty="0" smtClean="0">
                <a:latin typeface="Arial" panose="020B0604020202020204" pitchFamily="34" charset="0"/>
                <a:cs typeface="Arial" panose="020B0604020202020204" pitchFamily="34" charset="0"/>
              </a:rPr>
              <a:t>, יישום  </a:t>
            </a:r>
            <a:r>
              <a:rPr lang="en-US" dirty="0" smtClean="0">
                <a:latin typeface="Arial" panose="020B0604020202020204" pitchFamily="34" charset="0"/>
                <a:cs typeface="Arial" panose="020B0604020202020204" pitchFamily="34" charset="0"/>
              </a:rPr>
              <a:t>Applying)</a:t>
            </a:r>
            <a:r>
              <a:rPr lang="he-IL" dirty="0" smtClean="0">
                <a:latin typeface="Arial" panose="020B0604020202020204" pitchFamily="34" charset="0"/>
                <a:cs typeface="Arial" panose="020B0604020202020204" pitchFamily="34" charset="0"/>
              </a:rPr>
              <a:t>), חשיבה </a:t>
            </a:r>
            <a:r>
              <a:rPr lang="en-US" dirty="0" smtClean="0">
                <a:latin typeface="Arial" panose="020B0604020202020204" pitchFamily="34" charset="0"/>
                <a:cs typeface="Arial" panose="020B0604020202020204" pitchFamily="34" charset="0"/>
              </a:rPr>
              <a:t>(Reasoning)</a:t>
            </a:r>
            <a:r>
              <a:rPr lang="he-IL" dirty="0" smtClean="0">
                <a:latin typeface="Arial" panose="020B0604020202020204" pitchFamily="34" charset="0"/>
                <a:cs typeface="Arial" panose="020B0604020202020204" pitchFamily="34" charset="0"/>
              </a:rPr>
              <a:t> </a:t>
            </a:r>
          </a:p>
          <a:p>
            <a:pPr marL="109728" indent="0">
              <a:buNone/>
            </a:pPr>
            <a:endParaRPr lang="he-IL" dirty="0">
              <a:latin typeface="Arial" panose="020B0604020202020204" pitchFamily="34" charset="0"/>
              <a:cs typeface="Arial" panose="020B0604020202020204" pitchFamily="34" charset="0"/>
            </a:endParaRPr>
          </a:p>
          <a:p>
            <a:pPr marL="109728" indent="0">
              <a:buNone/>
            </a:pPr>
            <a:endParaRPr lang="he-IL" dirty="0">
              <a:latin typeface="Arial" panose="020B0604020202020204" pitchFamily="34" charset="0"/>
              <a:cs typeface="Arial" panose="020B0604020202020204" pitchFamily="34" charset="0"/>
            </a:endParaRPr>
          </a:p>
        </p:txBody>
      </p:sp>
      <p:sp>
        <p:nvSpPr>
          <p:cNvPr id="3" name="כותרת 2"/>
          <p:cNvSpPr>
            <a:spLocks noGrp="1"/>
          </p:cNvSpPr>
          <p:nvPr>
            <p:ph type="title"/>
          </p:nvPr>
        </p:nvSpPr>
        <p:spPr>
          <a:xfrm>
            <a:off x="0" y="188640"/>
            <a:ext cx="9144000" cy="922114"/>
          </a:xfrm>
        </p:spPr>
        <p:txBody>
          <a:bodyPr/>
          <a:lstStyle/>
          <a:p>
            <a:pPr algn="ctr"/>
            <a:r>
              <a:rPr lang="he-IL" dirty="0" smtClean="0"/>
              <a:t>מחקר </a:t>
            </a:r>
            <a:r>
              <a:rPr lang="he-IL" dirty="0" err="1" smtClean="0"/>
              <a:t>טימס</a:t>
            </a:r>
            <a:r>
              <a:rPr lang="he-IL" dirty="0" smtClean="0"/>
              <a:t> נערך מאז 1995</a:t>
            </a:r>
            <a:r>
              <a:rPr lang="he-IL" dirty="0"/>
              <a:t>... </a:t>
            </a:r>
            <a:r>
              <a:rPr lang="en-US" dirty="0" smtClean="0"/>
              <a:t>(IEA</a:t>
            </a:r>
            <a:r>
              <a:rPr lang="en-US" dirty="0"/>
              <a:t>, Boston)</a:t>
            </a:r>
            <a:endParaRPr lang="he-IL" dirty="0"/>
          </a:p>
        </p:txBody>
      </p:sp>
    </p:spTree>
    <p:extLst>
      <p:ext uri="{BB962C8B-B14F-4D97-AF65-F5344CB8AC3E}">
        <p14:creationId xmlns:p14="http://schemas.microsoft.com/office/powerpoint/2010/main" val="2949432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971600" y="2708920"/>
            <a:ext cx="7889169" cy="922114"/>
          </a:xfrm>
        </p:spPr>
        <p:txBody>
          <a:bodyPr/>
          <a:lstStyle/>
          <a:p>
            <a:r>
              <a:rPr lang="he-IL" dirty="0" smtClean="0"/>
              <a:t>דוגמאות לפריטים בפיזה 2015</a:t>
            </a:r>
            <a:endParaRPr lang="he-IL" dirty="0"/>
          </a:p>
        </p:txBody>
      </p:sp>
    </p:spTree>
    <p:extLst>
      <p:ext uri="{BB962C8B-B14F-4D97-AF65-F5344CB8AC3E}">
        <p14:creationId xmlns:p14="http://schemas.microsoft.com/office/powerpoint/2010/main" val="2768227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179512" y="1340768"/>
            <a:ext cx="8661648" cy="4968552"/>
          </a:xfrm>
        </p:spPr>
        <p:txBody>
          <a:bodyPr>
            <a:noAutofit/>
          </a:bodyPr>
          <a:lstStyle/>
          <a:p>
            <a:r>
              <a:rPr lang="he-IL" sz="3200" dirty="0" smtClean="0"/>
              <a:t>חלק מפריטי המבחן דומים מאוד לפריטי נייר ועיפרון קלאסיים, אלא שהם מועברים באמצעות מחשב </a:t>
            </a:r>
          </a:p>
          <a:p>
            <a:r>
              <a:rPr lang="he-IL" sz="3200" dirty="0" smtClean="0"/>
              <a:t>במדעים – רבים מהפריטים </a:t>
            </a:r>
            <a:r>
              <a:rPr lang="he-IL" sz="3200" dirty="0"/>
              <a:t>בתחום זה מבוססים על הדמיות (סימולציות), בהן </a:t>
            </a:r>
            <a:r>
              <a:rPr lang="he-IL" sz="3200" dirty="0" smtClean="0"/>
              <a:t>תלמידים </a:t>
            </a:r>
            <a:r>
              <a:rPr lang="he-IL" sz="3200" dirty="0"/>
              <a:t>יכולים </a:t>
            </a:r>
            <a:r>
              <a:rPr lang="he-IL" sz="3200" dirty="0" smtClean="0"/>
              <a:t>לבדוק ואף לשנות </a:t>
            </a:r>
            <a:r>
              <a:rPr lang="he-IL" sz="3200" dirty="0"/>
              <a:t>ערכים של משתנים שונים ולבדוק מה קורה בעקבות זאת. </a:t>
            </a:r>
          </a:p>
          <a:p>
            <a:endParaRPr lang="he-IL" sz="3200" dirty="0" smtClean="0"/>
          </a:p>
        </p:txBody>
      </p:sp>
      <p:sp>
        <p:nvSpPr>
          <p:cNvPr id="5" name="כותרת 2"/>
          <p:cNvSpPr>
            <a:spLocks noGrp="1"/>
          </p:cNvSpPr>
          <p:nvPr>
            <p:ph type="title"/>
          </p:nvPr>
        </p:nvSpPr>
        <p:spPr>
          <a:xfrm>
            <a:off x="0" y="149432"/>
            <a:ext cx="9144000" cy="922114"/>
          </a:xfrm>
        </p:spPr>
        <p:txBody>
          <a:bodyPr/>
          <a:lstStyle/>
          <a:p>
            <a:pPr algn="ctr"/>
            <a:r>
              <a:rPr lang="he-IL" dirty="0" smtClean="0"/>
              <a:t>מאפייני הפריטים הממוחשבים במחקר פיזה</a:t>
            </a:r>
            <a:endParaRPr lang="he-IL" dirty="0"/>
          </a:p>
        </p:txBody>
      </p:sp>
      <p:sp>
        <p:nvSpPr>
          <p:cNvPr id="3" name="TextBox 2"/>
          <p:cNvSpPr txBox="1"/>
          <p:nvPr/>
        </p:nvSpPr>
        <p:spPr>
          <a:xfrm>
            <a:off x="6268899" y="4869160"/>
            <a:ext cx="2200955" cy="369332"/>
          </a:xfrm>
          <a:prstGeom prst="rect">
            <a:avLst/>
          </a:prstGeom>
          <a:noFill/>
        </p:spPr>
        <p:txBody>
          <a:bodyPr wrap="square" rtlCol="1">
            <a:spAutoFit/>
          </a:bodyPr>
          <a:lstStyle/>
          <a:p>
            <a:r>
              <a:rPr lang="he-IL" dirty="0" smtClean="0">
                <a:hlinkClick r:id="rId3"/>
              </a:rPr>
              <a:t>קישור לאתר ראמ"ה</a:t>
            </a:r>
            <a:endParaRPr lang="he-IL" dirty="0"/>
          </a:p>
        </p:txBody>
      </p:sp>
    </p:spTree>
    <p:extLst>
      <p:ext uri="{BB962C8B-B14F-4D97-AF65-F5344CB8AC3E}">
        <p14:creationId xmlns:p14="http://schemas.microsoft.com/office/powerpoint/2010/main" val="901331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p:txBody>
          <a:bodyPr/>
          <a:lstStyle/>
          <a:p>
            <a:pPr rtl="1" eaLnBrk="1" latinLnBrk="0" hangingPunct="1"/>
            <a:r>
              <a:rPr kumimoji="0" lang="he-IL" sz="2700" kern="1200" dirty="0" smtClean="0">
                <a:solidFill>
                  <a:schemeClr val="tx1"/>
                </a:solidFill>
                <a:effectLst/>
                <a:latin typeface="+mn-lt"/>
                <a:ea typeface="+mn-ea"/>
                <a:cs typeface="+mn-cs"/>
              </a:rPr>
              <a:t>התלמיד מתבקש לספק הסבר המבוסס על ידע מדעי  - מדוע היעלמות הדבורים עלולה לגרום להתמעטות הציפורים</a:t>
            </a:r>
            <a:r>
              <a:rPr kumimoji="0" lang="en-US" sz="2700" kern="1200" dirty="0" smtClean="0">
                <a:solidFill>
                  <a:schemeClr val="tx1"/>
                </a:solidFill>
                <a:effectLst/>
                <a:latin typeface="+mn-lt"/>
                <a:ea typeface="+mn-ea"/>
                <a:cs typeface="+mn-cs"/>
              </a:rPr>
              <a:t/>
            </a:r>
            <a:br>
              <a:rPr kumimoji="0" lang="en-US" sz="2700" kern="1200" dirty="0" smtClean="0">
                <a:solidFill>
                  <a:schemeClr val="tx1"/>
                </a:solidFill>
                <a:effectLst/>
                <a:latin typeface="+mn-lt"/>
                <a:ea typeface="+mn-ea"/>
                <a:cs typeface="+mn-cs"/>
              </a:rPr>
            </a:br>
            <a:r>
              <a:rPr kumimoji="0" lang="he-IL" sz="2700" kern="1200" dirty="0" smtClean="0">
                <a:solidFill>
                  <a:schemeClr val="tx1"/>
                </a:solidFill>
                <a:effectLst/>
                <a:latin typeface="+mn-lt"/>
                <a:ea typeface="+mn-ea"/>
                <a:cs typeface="+mn-cs"/>
              </a:rPr>
              <a:t>שאלה פתוחה</a:t>
            </a:r>
          </a:p>
          <a:p>
            <a:pPr rtl="1" eaLnBrk="1" latinLnBrk="0" hangingPunct="1"/>
            <a:r>
              <a:rPr kumimoji="0" lang="he-IL" sz="2700" kern="1200" dirty="0" smtClean="0">
                <a:solidFill>
                  <a:schemeClr val="tx1"/>
                </a:solidFill>
                <a:effectLst/>
                <a:latin typeface="+mn-lt"/>
                <a:ea typeface="+mn-ea"/>
                <a:cs typeface="+mn-cs"/>
              </a:rPr>
              <a:t>מיומנויות:</a:t>
            </a:r>
          </a:p>
          <a:p>
            <a:pPr lvl="1" rtl="1" eaLnBrk="1" latinLnBrk="0" hangingPunct="1"/>
            <a:r>
              <a:rPr kumimoji="0" lang="he-IL" sz="2300" kern="1200" dirty="0" smtClean="0">
                <a:solidFill>
                  <a:schemeClr val="tx1"/>
                </a:solidFill>
                <a:effectLst/>
                <a:latin typeface="+mn-lt"/>
                <a:ea typeface="+mn-ea"/>
                <a:cs typeface="+mn-cs"/>
              </a:rPr>
              <a:t>להסביר תופעות באופן מדעי</a:t>
            </a:r>
          </a:p>
          <a:p>
            <a:pPr lvl="1" rtl="1" eaLnBrk="1" latinLnBrk="0" hangingPunct="1"/>
            <a:r>
              <a:rPr kumimoji="0" lang="he-IL" sz="2300" kern="1200" dirty="0" smtClean="0">
                <a:solidFill>
                  <a:schemeClr val="tx1"/>
                </a:solidFill>
                <a:effectLst/>
                <a:latin typeface="+mn-lt"/>
                <a:ea typeface="+mn-ea"/>
                <a:cs typeface="+mn-cs"/>
              </a:rPr>
              <a:t>להעריך ולתכנן חקר מדעי</a:t>
            </a:r>
          </a:p>
          <a:p>
            <a:pPr lvl="1" rtl="1" eaLnBrk="1" latinLnBrk="0" hangingPunct="1"/>
            <a:r>
              <a:rPr kumimoji="0" lang="he-IL" sz="2300" kern="1200" dirty="0" smtClean="0">
                <a:solidFill>
                  <a:schemeClr val="tx1"/>
                </a:solidFill>
                <a:effectLst/>
                <a:latin typeface="+mn-lt"/>
                <a:ea typeface="+mn-ea"/>
                <a:cs typeface="+mn-cs"/>
              </a:rPr>
              <a:t>לפרש נתונים וראיות באופן מדעי</a:t>
            </a:r>
            <a:endParaRPr lang="he-IL" dirty="0"/>
          </a:p>
        </p:txBody>
      </p:sp>
      <p:sp>
        <p:nvSpPr>
          <p:cNvPr id="2" name="Title 1"/>
          <p:cNvSpPr>
            <a:spLocks noGrp="1"/>
          </p:cNvSpPr>
          <p:nvPr>
            <p:ph type="title" idx="4294967295"/>
          </p:nvPr>
        </p:nvSpPr>
        <p:spPr/>
        <p:txBody>
          <a:bodyPr/>
          <a:lstStyle/>
          <a:p>
            <a:r>
              <a:rPr lang="he-IL" dirty="0" smtClean="0"/>
              <a:t>הפרעת התמוטטות מושבות הדבורים (שאלה 1 מתוך 5)</a:t>
            </a:r>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5" y="-27384"/>
            <a:ext cx="9180511" cy="620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1"/>
          <p:cNvSpPr txBox="1">
            <a:spLocks/>
          </p:cNvSpPr>
          <p:nvPr/>
        </p:nvSpPr>
        <p:spPr>
          <a:xfrm>
            <a:off x="5940152" y="3933056"/>
            <a:ext cx="2952328" cy="2016224"/>
          </a:xfrm>
          <a:prstGeom prst="rect">
            <a:avLst/>
          </a:prstGeom>
        </p:spPr>
        <p:style>
          <a:lnRef idx="1">
            <a:schemeClr val="accent1"/>
          </a:lnRef>
          <a:fillRef idx="2">
            <a:schemeClr val="accent1"/>
          </a:fillRef>
          <a:effectRef idx="1">
            <a:schemeClr val="accent1"/>
          </a:effectRef>
          <a:fontRef idx="minor">
            <a:schemeClr val="dk1"/>
          </a:fontRef>
        </p:style>
        <p:txBody>
          <a:bodyPr vert="horz">
            <a:noAutofit/>
          </a:bodyPr>
          <a:lstStyle>
            <a:lvl1pPr marL="365760" indent="-256032" algn="r" rtl="1" eaLnBrk="1" latinLnBrk="0" hangingPunct="1">
              <a:spcBef>
                <a:spcPts val="400"/>
              </a:spcBef>
              <a:spcAft>
                <a:spcPts val="1200"/>
              </a:spcAft>
              <a:buClr>
                <a:schemeClr val="accent1"/>
              </a:buClr>
              <a:buSzPct val="68000"/>
              <a:buFontTx/>
              <a:buBlip>
                <a:blip r:embed="rId4"/>
              </a:buBlip>
              <a:defRPr kumimoji="0" sz="2700" kern="1200">
                <a:solidFill>
                  <a:schemeClr val="dk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spcBef>
                <a:spcPts val="0"/>
              </a:spcBef>
              <a:spcAft>
                <a:spcPts val="600"/>
              </a:spcAft>
              <a:buFontTx/>
              <a:buNone/>
            </a:pPr>
            <a:r>
              <a:rPr lang="he-IL" sz="2000" dirty="0" smtClean="0"/>
              <a:t>התלמיד מתבקש לספק הסבר המבוסס על ידע מדעי  - מדוע היעלמות הדבורים עלולה לגרום להתמעטות הציפורים</a:t>
            </a:r>
          </a:p>
          <a:p>
            <a:pPr marL="109728" indent="0">
              <a:spcBef>
                <a:spcPts val="0"/>
              </a:spcBef>
              <a:spcAft>
                <a:spcPts val="600"/>
              </a:spcAft>
              <a:buFontTx/>
              <a:buNone/>
            </a:pPr>
            <a:r>
              <a:rPr lang="he-IL" sz="1600" dirty="0" smtClean="0"/>
              <a:t>שאלה פתוחה</a:t>
            </a:r>
            <a:endParaRPr lang="he-IL" sz="1600"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5201415"/>
            <a:ext cx="2365337" cy="1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46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p:txBody>
          <a:bodyPr>
            <a:normAutofit/>
          </a:bodyPr>
          <a:lstStyle/>
          <a:p>
            <a:pPr rtl="1" eaLnBrk="1" latinLnBrk="0" hangingPunct="1"/>
            <a:r>
              <a:rPr kumimoji="0" lang="he-IL" sz="2700" kern="1200" dirty="0" smtClean="0">
                <a:solidFill>
                  <a:schemeClr val="tx1"/>
                </a:solidFill>
                <a:effectLst/>
                <a:latin typeface="+mn-lt"/>
                <a:ea typeface="+mn-ea"/>
                <a:cs typeface="+mn-cs"/>
              </a:rPr>
              <a:t>התלמיד מתבקש לנסח את שאלת המחקר בניסוי:</a:t>
            </a:r>
            <a:r>
              <a:rPr kumimoji="0" lang="en-US" sz="2700" kern="1200" dirty="0" smtClean="0">
                <a:solidFill>
                  <a:schemeClr val="tx1"/>
                </a:solidFill>
                <a:effectLst/>
                <a:latin typeface="+mn-lt"/>
                <a:ea typeface="+mn-ea"/>
                <a:cs typeface="+mn-cs"/>
              </a:rPr>
              <a:t/>
            </a:r>
            <a:br>
              <a:rPr kumimoji="0" lang="en-US" sz="2700" kern="1200" dirty="0" smtClean="0">
                <a:solidFill>
                  <a:schemeClr val="tx1"/>
                </a:solidFill>
                <a:effectLst/>
                <a:latin typeface="+mn-lt"/>
                <a:ea typeface="+mn-ea"/>
                <a:cs typeface="+mn-cs"/>
              </a:rPr>
            </a:br>
            <a:r>
              <a:rPr kumimoji="0" lang="he-IL" sz="2700" kern="1200" dirty="0" smtClean="0">
                <a:solidFill>
                  <a:schemeClr val="tx1"/>
                </a:solidFill>
                <a:effectLst/>
                <a:latin typeface="+mn-lt"/>
                <a:ea typeface="+mn-ea"/>
                <a:cs typeface="+mn-cs"/>
              </a:rPr>
              <a:t>"החוקרים בדקו את ההשפעה של הריכוז של </a:t>
            </a:r>
            <a:r>
              <a:rPr kumimoji="0" lang="he-IL" sz="2700" kern="1200" dirty="0" err="1" smtClean="0">
                <a:solidFill>
                  <a:schemeClr val="tx1"/>
                </a:solidFill>
                <a:effectLst/>
                <a:latin typeface="+mn-lt"/>
                <a:ea typeface="+mn-ea"/>
                <a:cs typeface="+mn-cs"/>
              </a:rPr>
              <a:t>האימידקלופריד</a:t>
            </a:r>
            <a:r>
              <a:rPr kumimoji="0" lang="he-IL" sz="2700" kern="1200" dirty="0" smtClean="0">
                <a:solidFill>
                  <a:schemeClr val="tx1"/>
                </a:solidFill>
                <a:effectLst/>
                <a:latin typeface="+mn-lt"/>
                <a:ea typeface="+mn-ea"/>
                <a:cs typeface="+mn-cs"/>
              </a:rPr>
              <a:t> במזון על ההתמוטטות של מושבות הדבורים"</a:t>
            </a:r>
            <a:r>
              <a:rPr kumimoji="0" lang="en-US" sz="2700" kern="1200" dirty="0" smtClean="0">
                <a:solidFill>
                  <a:schemeClr val="tx1"/>
                </a:solidFill>
                <a:effectLst/>
                <a:latin typeface="+mn-lt"/>
                <a:ea typeface="+mn-ea"/>
                <a:cs typeface="+mn-cs"/>
              </a:rPr>
              <a:t/>
            </a:r>
            <a:br>
              <a:rPr kumimoji="0" lang="en-US" sz="2700" kern="1200" dirty="0" smtClean="0">
                <a:solidFill>
                  <a:schemeClr val="tx1"/>
                </a:solidFill>
                <a:effectLst/>
                <a:latin typeface="+mn-lt"/>
                <a:ea typeface="+mn-ea"/>
                <a:cs typeface="+mn-cs"/>
              </a:rPr>
            </a:br>
            <a:r>
              <a:rPr kumimoji="0" lang="he-IL" sz="2700" kern="1200" dirty="0" smtClean="0">
                <a:solidFill>
                  <a:schemeClr val="tx1"/>
                </a:solidFill>
                <a:effectLst/>
                <a:latin typeface="+mn-lt"/>
                <a:ea typeface="+mn-ea"/>
                <a:cs typeface="+mn-cs"/>
              </a:rPr>
              <a:t>בחירה מתוך תפריט</a:t>
            </a:r>
          </a:p>
          <a:p>
            <a:pPr rtl="1" eaLnBrk="1" latinLnBrk="0" hangingPunct="1"/>
            <a:r>
              <a:rPr kumimoji="0" lang="he-IL" sz="2700" kern="1200" dirty="0" smtClean="0">
                <a:solidFill>
                  <a:schemeClr val="tx1"/>
                </a:solidFill>
                <a:effectLst/>
                <a:latin typeface="+mn-lt"/>
                <a:ea typeface="+mn-ea"/>
                <a:cs typeface="+mn-cs"/>
              </a:rPr>
              <a:t>מיומנויות:</a:t>
            </a:r>
            <a:endParaRPr lang="he-IL" sz="2700" dirty="0" smtClean="0">
              <a:effectLst/>
            </a:endParaRPr>
          </a:p>
          <a:p>
            <a:pPr lvl="1" rtl="1" eaLnBrk="1" latinLnBrk="0" hangingPunct="1"/>
            <a:r>
              <a:rPr kumimoji="0" lang="he-IL" sz="2300" kern="1200" dirty="0" smtClean="0">
                <a:solidFill>
                  <a:schemeClr val="tx1"/>
                </a:solidFill>
                <a:effectLst/>
                <a:latin typeface="+mn-lt"/>
                <a:ea typeface="+mn-ea"/>
                <a:cs typeface="+mn-cs"/>
              </a:rPr>
              <a:t>להסביר תופעות באופן מדעי</a:t>
            </a:r>
            <a:endParaRPr lang="he-IL" dirty="0" smtClean="0">
              <a:effectLst/>
            </a:endParaRPr>
          </a:p>
          <a:p>
            <a:pPr lvl="1" rtl="1" eaLnBrk="1" latinLnBrk="0" hangingPunct="1"/>
            <a:r>
              <a:rPr kumimoji="0" lang="he-IL" sz="2300" kern="1200" dirty="0" smtClean="0">
                <a:solidFill>
                  <a:schemeClr val="tx1"/>
                </a:solidFill>
                <a:effectLst/>
                <a:latin typeface="+mn-lt"/>
                <a:ea typeface="+mn-ea"/>
                <a:cs typeface="+mn-cs"/>
              </a:rPr>
              <a:t>להעריך ולתכנן חקר מדעי</a:t>
            </a:r>
            <a:endParaRPr lang="he-IL" dirty="0" smtClean="0">
              <a:effectLst/>
            </a:endParaRPr>
          </a:p>
          <a:p>
            <a:pPr lvl="1" rtl="1" eaLnBrk="1" latinLnBrk="0" hangingPunct="1"/>
            <a:r>
              <a:rPr kumimoji="0" lang="he-IL" sz="2300" kern="1200" dirty="0" smtClean="0">
                <a:solidFill>
                  <a:schemeClr val="tx1"/>
                </a:solidFill>
                <a:effectLst/>
                <a:latin typeface="+mn-lt"/>
                <a:ea typeface="+mn-ea"/>
                <a:cs typeface="+mn-cs"/>
              </a:rPr>
              <a:t>לפרש נתונים וראיות באופן מדעי</a:t>
            </a:r>
            <a:endParaRPr lang="he-I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1" y="0"/>
            <a:ext cx="9180822" cy="645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ציין מיקום תוכן 1"/>
          <p:cNvSpPr txBox="1">
            <a:spLocks/>
          </p:cNvSpPr>
          <p:nvPr/>
        </p:nvSpPr>
        <p:spPr>
          <a:xfrm>
            <a:off x="5903665" y="3284984"/>
            <a:ext cx="3132831" cy="2736304"/>
          </a:xfrm>
          <a:prstGeom prst="rect">
            <a:avLst/>
          </a:prstGeom>
        </p:spPr>
        <p:style>
          <a:lnRef idx="1">
            <a:schemeClr val="accent1"/>
          </a:lnRef>
          <a:fillRef idx="2">
            <a:schemeClr val="accent1"/>
          </a:fillRef>
          <a:effectRef idx="1">
            <a:schemeClr val="accent1"/>
          </a:effectRef>
          <a:fontRef idx="minor">
            <a:schemeClr val="dk1"/>
          </a:fontRef>
        </p:style>
        <p:txBody>
          <a:bodyPr vert="horz">
            <a:noAutofit/>
          </a:bodyPr>
          <a:lstStyle>
            <a:lvl1pPr marL="365760" indent="-256032" algn="r" rtl="1" eaLnBrk="1" latinLnBrk="0" hangingPunct="1">
              <a:spcBef>
                <a:spcPts val="400"/>
              </a:spcBef>
              <a:spcAft>
                <a:spcPts val="1200"/>
              </a:spcAft>
              <a:buClr>
                <a:schemeClr val="accent1"/>
              </a:buClr>
              <a:buSzPct val="68000"/>
              <a:buFontTx/>
              <a:buBlip>
                <a:blip r:embed="rId4"/>
              </a:buBlip>
              <a:defRPr kumimoji="0" sz="2700" kern="1200">
                <a:solidFill>
                  <a:schemeClr val="dk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spcBef>
                <a:spcPts val="0"/>
              </a:spcBef>
              <a:spcAft>
                <a:spcPts val="600"/>
              </a:spcAft>
              <a:buFontTx/>
              <a:buNone/>
            </a:pPr>
            <a:r>
              <a:rPr lang="he-IL" sz="2000" dirty="0" smtClean="0"/>
              <a:t>התלמיד מתבקש לנסח את שאלת המחקר בניסוי:</a:t>
            </a:r>
          </a:p>
          <a:p>
            <a:pPr marL="109728" indent="0">
              <a:spcBef>
                <a:spcPts val="0"/>
              </a:spcBef>
              <a:spcAft>
                <a:spcPts val="600"/>
              </a:spcAft>
              <a:buNone/>
            </a:pPr>
            <a:r>
              <a:rPr lang="he-IL" sz="2000" dirty="0" smtClean="0"/>
              <a:t>"החוקרים </a:t>
            </a:r>
            <a:r>
              <a:rPr lang="he-IL" sz="2000" dirty="0"/>
              <a:t>בדקו את ההשפעה של הריכוז של </a:t>
            </a:r>
            <a:r>
              <a:rPr lang="he-IL" sz="2000" dirty="0" err="1"/>
              <a:t>האימידקלופריד</a:t>
            </a:r>
            <a:r>
              <a:rPr lang="he-IL" sz="2000" dirty="0"/>
              <a:t> במזון על ההתמוטטות של מושבות </a:t>
            </a:r>
            <a:r>
              <a:rPr lang="he-IL" sz="2000" dirty="0" smtClean="0"/>
              <a:t>הדבורים"</a:t>
            </a:r>
          </a:p>
          <a:p>
            <a:pPr marL="109728" indent="0">
              <a:spcBef>
                <a:spcPts val="0"/>
              </a:spcBef>
              <a:spcAft>
                <a:spcPts val="600"/>
              </a:spcAft>
              <a:buNone/>
            </a:pPr>
            <a:r>
              <a:rPr lang="he-IL" sz="1400" dirty="0" smtClean="0"/>
              <a:t>בחירה מתוך תפריט</a:t>
            </a:r>
            <a:endParaRPr lang="en-US" sz="1400" dirty="0"/>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5174419"/>
            <a:ext cx="2365337" cy="1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p:txBody>
          <a:bodyPr/>
          <a:lstStyle/>
          <a:p>
            <a:r>
              <a:rPr lang="he-IL" dirty="0"/>
              <a:t>הפרעת התמוטטות מושבות הדבורים (שאלה </a:t>
            </a:r>
            <a:r>
              <a:rPr lang="he-IL" dirty="0" smtClean="0"/>
              <a:t>2 מתוך 5)</a:t>
            </a:r>
            <a:endParaRPr lang="he-IL" dirty="0"/>
          </a:p>
        </p:txBody>
      </p:sp>
    </p:spTree>
    <p:extLst>
      <p:ext uri="{BB962C8B-B14F-4D97-AF65-F5344CB8AC3E}">
        <p14:creationId xmlns:p14="http://schemas.microsoft.com/office/powerpoint/2010/main" val="1936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he-IL" sz="3200" b="1" kern="1200" dirty="0" smtClean="0">
                <a:solidFill>
                  <a:srgbClr val="464646"/>
                </a:solidFill>
                <a:effectLst>
                  <a:outerShdw blurRad="31750" dist="25400" dir="5400000" algn="tl" rotWithShape="0">
                    <a:srgbClr val="000000">
                      <a:alpha val="25000"/>
                    </a:srgbClr>
                  </a:outerShdw>
                </a:effectLst>
                <a:latin typeface="Lucida Sans Unicode"/>
                <a:ea typeface="+mj-ea"/>
                <a:cs typeface="Arial"/>
              </a:rPr>
              <a:t>הפרעת התמוטטות מושבות הדבורים (שאלה 3 מתוך 5)</a:t>
            </a:r>
            <a:endParaRPr lang="he-IL" dirty="0"/>
          </a:p>
        </p:txBody>
      </p:sp>
      <p:sp>
        <p:nvSpPr>
          <p:cNvPr id="3" name="Text Placeholder 2"/>
          <p:cNvSpPr>
            <a:spLocks noGrp="1"/>
          </p:cNvSpPr>
          <p:nvPr>
            <p:ph type="body" idx="4294967295"/>
          </p:nvPr>
        </p:nvSpPr>
        <p:spPr/>
        <p:txBody>
          <a:bodyPr>
            <a:normAutofit/>
          </a:bodyPr>
          <a:lstStyle/>
          <a:p>
            <a:pPr rtl="1" eaLnBrk="1" latinLnBrk="0" hangingPunct="1"/>
            <a:r>
              <a:rPr kumimoji="0" lang="he-IL" sz="2700" kern="1200" dirty="0" smtClean="0">
                <a:solidFill>
                  <a:schemeClr val="tx1"/>
                </a:solidFill>
                <a:effectLst/>
                <a:latin typeface="+mn-lt"/>
                <a:ea typeface="+mn-ea"/>
                <a:cs typeface="+mn-cs"/>
              </a:rPr>
              <a:t>התלמיד עוסק בפירוש הנתונים והסקת מסקנות:</a:t>
            </a:r>
            <a:r>
              <a:rPr kumimoji="0" lang="en-US" sz="2700" kern="1200" dirty="0" smtClean="0">
                <a:solidFill>
                  <a:schemeClr val="tx1"/>
                </a:solidFill>
                <a:effectLst/>
                <a:latin typeface="+mn-lt"/>
                <a:ea typeface="+mn-ea"/>
                <a:cs typeface="+mn-cs"/>
              </a:rPr>
              <a:t/>
            </a:r>
            <a:br>
              <a:rPr kumimoji="0" lang="en-US" sz="2700" kern="1200" dirty="0" smtClean="0">
                <a:solidFill>
                  <a:schemeClr val="tx1"/>
                </a:solidFill>
                <a:effectLst/>
                <a:latin typeface="+mn-lt"/>
                <a:ea typeface="+mn-ea"/>
                <a:cs typeface="+mn-cs"/>
              </a:rPr>
            </a:br>
            <a:r>
              <a:rPr kumimoji="0" lang="he-IL" sz="2700" kern="1200" dirty="0" smtClean="0">
                <a:solidFill>
                  <a:schemeClr val="tx1"/>
                </a:solidFill>
                <a:effectLst/>
                <a:latin typeface="+mn-lt"/>
                <a:ea typeface="+mn-ea"/>
                <a:cs typeface="+mn-cs"/>
              </a:rPr>
              <a:t>אחוז המושבות המתמוטטות גבוה יותר כאשר הן חשופות לריכוז גבוה יותר של קוטל חרקים, במהלך השבוע ה-14 עד ה-20 לניסוי</a:t>
            </a:r>
            <a:r>
              <a:rPr kumimoji="0" lang="en-US" sz="2700" kern="1200" dirty="0" smtClean="0">
                <a:solidFill>
                  <a:schemeClr val="tx1"/>
                </a:solidFill>
                <a:effectLst/>
                <a:latin typeface="+mn-lt"/>
                <a:ea typeface="+mn-ea"/>
                <a:cs typeface="+mn-cs"/>
              </a:rPr>
              <a:t/>
            </a:r>
            <a:br>
              <a:rPr kumimoji="0" lang="en-US" sz="2700" kern="1200" dirty="0" smtClean="0">
                <a:solidFill>
                  <a:schemeClr val="tx1"/>
                </a:solidFill>
                <a:effectLst/>
                <a:latin typeface="+mn-lt"/>
                <a:ea typeface="+mn-ea"/>
                <a:cs typeface="+mn-cs"/>
              </a:rPr>
            </a:br>
            <a:r>
              <a:rPr kumimoji="0" lang="he-IL" sz="2700" kern="1200" dirty="0" smtClean="0">
                <a:solidFill>
                  <a:schemeClr val="tx1"/>
                </a:solidFill>
                <a:effectLst/>
                <a:latin typeface="+mn-lt"/>
                <a:ea typeface="+mn-ea"/>
                <a:cs typeface="+mn-cs"/>
              </a:rPr>
              <a:t>שאלה רבת-ברירה</a:t>
            </a:r>
          </a:p>
          <a:p>
            <a:pPr rtl="1" eaLnBrk="1" latinLnBrk="0" hangingPunct="1"/>
            <a:r>
              <a:rPr kumimoji="0" lang="he-IL" sz="2700" kern="1200" dirty="0" smtClean="0">
                <a:solidFill>
                  <a:schemeClr val="tx1"/>
                </a:solidFill>
                <a:effectLst/>
                <a:latin typeface="+mn-lt"/>
                <a:ea typeface="+mn-ea"/>
                <a:cs typeface="+mn-cs"/>
              </a:rPr>
              <a:t>מיומנויות:</a:t>
            </a:r>
            <a:endParaRPr lang="he-IL" sz="2700" dirty="0" smtClean="0">
              <a:effectLst/>
            </a:endParaRPr>
          </a:p>
          <a:p>
            <a:pPr lvl="1" rtl="1" eaLnBrk="1" latinLnBrk="0" hangingPunct="1"/>
            <a:r>
              <a:rPr kumimoji="0" lang="he-IL" sz="2300" kern="1200" dirty="0" smtClean="0">
                <a:solidFill>
                  <a:schemeClr val="tx1"/>
                </a:solidFill>
                <a:effectLst/>
                <a:latin typeface="+mn-lt"/>
                <a:ea typeface="+mn-ea"/>
                <a:cs typeface="+mn-cs"/>
              </a:rPr>
              <a:t>להסביר תופעות באופן מדעי</a:t>
            </a:r>
            <a:endParaRPr lang="he-IL" dirty="0" smtClean="0">
              <a:effectLst/>
            </a:endParaRPr>
          </a:p>
          <a:p>
            <a:pPr lvl="1" rtl="1" eaLnBrk="1" latinLnBrk="0" hangingPunct="1"/>
            <a:r>
              <a:rPr kumimoji="0" lang="he-IL" sz="2300" kern="1200" dirty="0" smtClean="0">
                <a:solidFill>
                  <a:schemeClr val="tx1"/>
                </a:solidFill>
                <a:effectLst/>
                <a:latin typeface="+mn-lt"/>
                <a:ea typeface="+mn-ea"/>
                <a:cs typeface="+mn-cs"/>
              </a:rPr>
              <a:t>להעריך ולתכנן חקר מדעי</a:t>
            </a:r>
            <a:endParaRPr lang="he-IL" dirty="0" smtClean="0">
              <a:effectLst/>
            </a:endParaRPr>
          </a:p>
          <a:p>
            <a:pPr lvl="1" rtl="1" eaLnBrk="1" latinLnBrk="0" hangingPunct="1"/>
            <a:r>
              <a:rPr kumimoji="0" lang="he-IL" sz="2300" kern="1200" dirty="0" smtClean="0">
                <a:solidFill>
                  <a:schemeClr val="tx1"/>
                </a:solidFill>
                <a:effectLst/>
                <a:latin typeface="+mn-lt"/>
                <a:ea typeface="+mn-ea"/>
                <a:cs typeface="+mn-cs"/>
              </a:rPr>
              <a:t>לפרש נתונים וראיות באופן מדעי</a:t>
            </a:r>
            <a:endParaRPr lang="he-IL" dirty="0" smtClean="0">
              <a:effectLst/>
            </a:endParaRPr>
          </a:p>
          <a:p>
            <a:endParaRPr lang="he-I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0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ציין מיקום תוכן 1"/>
          <p:cNvSpPr txBox="1">
            <a:spLocks/>
          </p:cNvSpPr>
          <p:nvPr/>
        </p:nvSpPr>
        <p:spPr>
          <a:xfrm>
            <a:off x="5940152" y="3717032"/>
            <a:ext cx="3096319" cy="2687928"/>
          </a:xfrm>
          <a:prstGeom prst="rect">
            <a:avLst/>
          </a:prstGeom>
        </p:spPr>
        <p:style>
          <a:lnRef idx="1">
            <a:schemeClr val="accent1"/>
          </a:lnRef>
          <a:fillRef idx="2">
            <a:schemeClr val="accent1"/>
          </a:fillRef>
          <a:effectRef idx="1">
            <a:schemeClr val="accent1"/>
          </a:effectRef>
          <a:fontRef idx="minor">
            <a:schemeClr val="dk1"/>
          </a:fontRef>
        </p:style>
        <p:txBody>
          <a:bodyPr vert="horz">
            <a:noAutofit/>
          </a:bodyPr>
          <a:lstStyle>
            <a:lvl1pPr marL="365760" indent="-256032" algn="r" rtl="1" eaLnBrk="1" latinLnBrk="0" hangingPunct="1">
              <a:spcBef>
                <a:spcPts val="400"/>
              </a:spcBef>
              <a:spcAft>
                <a:spcPts val="1200"/>
              </a:spcAft>
              <a:buClr>
                <a:schemeClr val="accent1"/>
              </a:buClr>
              <a:buSzPct val="68000"/>
              <a:buFontTx/>
              <a:buBlip>
                <a:blip r:embed="rId4"/>
              </a:buBlip>
              <a:defRPr kumimoji="0" sz="2700" kern="1200">
                <a:solidFill>
                  <a:schemeClr val="dk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spcBef>
                <a:spcPts val="0"/>
              </a:spcBef>
              <a:spcAft>
                <a:spcPts val="600"/>
              </a:spcAft>
              <a:buFontTx/>
              <a:buNone/>
            </a:pPr>
            <a:r>
              <a:rPr lang="he-IL" sz="2000" dirty="0" smtClean="0"/>
              <a:t>התלמיד עוסק בפירוש הנתונים והסקת מסקנות:</a:t>
            </a:r>
          </a:p>
          <a:p>
            <a:pPr marL="109728" indent="0">
              <a:spcBef>
                <a:spcPts val="0"/>
              </a:spcBef>
              <a:spcAft>
                <a:spcPts val="600"/>
              </a:spcAft>
              <a:buNone/>
            </a:pPr>
            <a:r>
              <a:rPr lang="he-IL" sz="2000" dirty="0" smtClean="0"/>
              <a:t>אחוז המושבות המתמוטטות גבוה יותר כאשר הן חשופות לריכוז גבוה יותר של קוטל חרקים, במהלך השבוע </a:t>
            </a:r>
          </a:p>
          <a:p>
            <a:pPr marL="109728" indent="0">
              <a:spcBef>
                <a:spcPts val="0"/>
              </a:spcBef>
              <a:spcAft>
                <a:spcPts val="600"/>
              </a:spcAft>
              <a:buNone/>
            </a:pPr>
            <a:r>
              <a:rPr lang="he-IL" sz="2000" dirty="0" smtClean="0"/>
              <a:t>ה-14 עד ה-20 לניסוי</a:t>
            </a:r>
          </a:p>
          <a:p>
            <a:pPr marL="109728" indent="0">
              <a:spcBef>
                <a:spcPts val="0"/>
              </a:spcBef>
              <a:spcAft>
                <a:spcPts val="600"/>
              </a:spcAft>
              <a:buNone/>
            </a:pPr>
            <a:r>
              <a:rPr lang="he-IL" sz="1400" dirty="0" smtClean="0"/>
              <a:t>שאלה רבת-ברירה</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5174419"/>
            <a:ext cx="2365337" cy="1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49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he-IL" sz="3200" b="1" kern="1200" dirty="0" smtClean="0">
                <a:solidFill>
                  <a:srgbClr val="464646"/>
                </a:solidFill>
                <a:effectLst>
                  <a:outerShdw blurRad="31750" dist="25400" dir="5400000" algn="tl" rotWithShape="0">
                    <a:srgbClr val="000000">
                      <a:alpha val="25000"/>
                    </a:srgbClr>
                  </a:outerShdw>
                </a:effectLst>
                <a:latin typeface="Lucida Sans Unicode"/>
                <a:ea typeface="+mj-ea"/>
                <a:cs typeface="Arial"/>
              </a:rPr>
              <a:t>הפרעת התמוטטות מושבות הדבורים (שאלה 4 מתוך 5)</a:t>
            </a:r>
            <a:endParaRPr lang="he-IL" dirty="0"/>
          </a:p>
        </p:txBody>
      </p:sp>
      <p:sp>
        <p:nvSpPr>
          <p:cNvPr id="3" name="Text Placeholder 2"/>
          <p:cNvSpPr>
            <a:spLocks noGrp="1"/>
          </p:cNvSpPr>
          <p:nvPr>
            <p:ph type="body" idx="4294967295"/>
          </p:nvPr>
        </p:nvSpPr>
        <p:spPr>
          <a:xfrm>
            <a:off x="179512" y="1481328"/>
            <a:ext cx="8229600" cy="4525963"/>
          </a:xfrm>
        </p:spPr>
        <p:txBody>
          <a:bodyPr>
            <a:normAutofit/>
          </a:bodyPr>
          <a:lstStyle/>
          <a:p>
            <a:pPr rtl="1" eaLnBrk="1" latinLnBrk="0" hangingPunct="1"/>
            <a:r>
              <a:rPr kumimoji="0" lang="he-IL" sz="2700" kern="1200" dirty="0" smtClean="0">
                <a:solidFill>
                  <a:schemeClr val="tx1"/>
                </a:solidFill>
                <a:effectLst/>
                <a:latin typeface="+mn-lt"/>
                <a:ea typeface="+mn-ea"/>
                <a:cs typeface="+mn-cs"/>
              </a:rPr>
              <a:t>התלמיד מתבקש לפרש נתונים נוספים בגרף ולהעלות השערות - ייתכן ויש גורם טבעי נוסף שאחראי על התמוטטות המושבות, או שיתכן שהכוורות בניסוי לא היו מספיק מוגנות מחשיפה לקוטל החרקים. </a:t>
            </a:r>
            <a:r>
              <a:rPr kumimoji="0" lang="en-US" sz="2700" kern="1200" dirty="0" smtClean="0">
                <a:solidFill>
                  <a:schemeClr val="tx1"/>
                </a:solidFill>
                <a:effectLst/>
                <a:latin typeface="+mn-lt"/>
                <a:ea typeface="+mn-ea"/>
                <a:cs typeface="+mn-cs"/>
              </a:rPr>
              <a:t/>
            </a:r>
            <a:br>
              <a:rPr kumimoji="0" lang="en-US" sz="2700" kern="1200" dirty="0" smtClean="0">
                <a:solidFill>
                  <a:schemeClr val="tx1"/>
                </a:solidFill>
                <a:effectLst/>
                <a:latin typeface="+mn-lt"/>
                <a:ea typeface="+mn-ea"/>
                <a:cs typeface="+mn-cs"/>
              </a:rPr>
            </a:br>
            <a:r>
              <a:rPr kumimoji="0" lang="he-IL" sz="2700" kern="1200" dirty="0" smtClean="0">
                <a:solidFill>
                  <a:schemeClr val="tx1"/>
                </a:solidFill>
                <a:effectLst/>
                <a:latin typeface="+mn-lt"/>
                <a:ea typeface="+mn-ea"/>
                <a:cs typeface="+mn-cs"/>
              </a:rPr>
              <a:t> שאלה פתוחה</a:t>
            </a:r>
          </a:p>
          <a:p>
            <a:pPr rtl="1" eaLnBrk="1" latinLnBrk="0" hangingPunct="1"/>
            <a:r>
              <a:rPr kumimoji="0" lang="he-IL" sz="2700" kern="1200" dirty="0" smtClean="0">
                <a:solidFill>
                  <a:schemeClr val="tx1"/>
                </a:solidFill>
                <a:effectLst/>
                <a:latin typeface="+mn-lt"/>
                <a:ea typeface="+mn-ea"/>
                <a:cs typeface="+mn-cs"/>
              </a:rPr>
              <a:t>מיומנויות:</a:t>
            </a:r>
            <a:endParaRPr lang="he-IL" sz="2700" dirty="0" smtClean="0">
              <a:effectLst/>
            </a:endParaRPr>
          </a:p>
          <a:p>
            <a:pPr lvl="1" rtl="1" eaLnBrk="1" latinLnBrk="0" hangingPunct="1"/>
            <a:r>
              <a:rPr kumimoji="0" lang="he-IL" sz="2300" kern="1200" dirty="0" smtClean="0">
                <a:solidFill>
                  <a:schemeClr val="tx1"/>
                </a:solidFill>
                <a:effectLst/>
                <a:latin typeface="+mn-lt"/>
                <a:ea typeface="+mn-ea"/>
                <a:cs typeface="+mn-cs"/>
              </a:rPr>
              <a:t>להסביר תופעות באופן מדעי</a:t>
            </a:r>
            <a:endParaRPr lang="he-IL" dirty="0" smtClean="0">
              <a:effectLst/>
            </a:endParaRPr>
          </a:p>
          <a:p>
            <a:pPr lvl="1" rtl="1" eaLnBrk="1" latinLnBrk="0" hangingPunct="1"/>
            <a:r>
              <a:rPr kumimoji="0" lang="he-IL" sz="2300" kern="1200" dirty="0" smtClean="0">
                <a:solidFill>
                  <a:schemeClr val="tx1"/>
                </a:solidFill>
                <a:effectLst/>
                <a:latin typeface="+mn-lt"/>
                <a:ea typeface="+mn-ea"/>
                <a:cs typeface="+mn-cs"/>
              </a:rPr>
              <a:t>להעריך ולתכנן חקר מדעי</a:t>
            </a:r>
            <a:endParaRPr lang="he-IL" dirty="0" smtClean="0">
              <a:effectLst/>
            </a:endParaRPr>
          </a:p>
          <a:p>
            <a:pPr lvl="1" rtl="1" eaLnBrk="1" latinLnBrk="0" hangingPunct="1"/>
            <a:r>
              <a:rPr kumimoji="0" lang="he-IL" sz="2300" kern="1200" dirty="0" smtClean="0">
                <a:solidFill>
                  <a:schemeClr val="tx1"/>
                </a:solidFill>
                <a:effectLst/>
                <a:latin typeface="+mn-lt"/>
                <a:ea typeface="+mn-ea"/>
                <a:cs typeface="+mn-cs"/>
              </a:rPr>
              <a:t>לפרש נתונים וראיות באופן מדעי</a:t>
            </a:r>
            <a:endParaRPr lang="he-IL" dirty="0" smtClean="0">
              <a:effectLst/>
            </a:endParaRPr>
          </a:p>
          <a:p>
            <a:endParaRPr lang="he-I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 y="0"/>
            <a:ext cx="9180000" cy="6243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ציין מיקום תוכן 1"/>
          <p:cNvSpPr txBox="1">
            <a:spLocks/>
          </p:cNvSpPr>
          <p:nvPr/>
        </p:nvSpPr>
        <p:spPr>
          <a:xfrm>
            <a:off x="5863530" y="2852936"/>
            <a:ext cx="3024336" cy="3168352"/>
          </a:xfrm>
          <a:prstGeom prst="rect">
            <a:avLst/>
          </a:prstGeom>
        </p:spPr>
        <p:style>
          <a:lnRef idx="1">
            <a:schemeClr val="accent1"/>
          </a:lnRef>
          <a:fillRef idx="2">
            <a:schemeClr val="accent1"/>
          </a:fillRef>
          <a:effectRef idx="1">
            <a:schemeClr val="accent1"/>
          </a:effectRef>
          <a:fontRef idx="minor">
            <a:schemeClr val="dk1"/>
          </a:fontRef>
        </p:style>
        <p:txBody>
          <a:bodyPr vert="horz">
            <a:noAutofit/>
          </a:bodyPr>
          <a:lstStyle>
            <a:lvl1pPr marL="365760" indent="-256032" algn="r" rtl="1" eaLnBrk="1" latinLnBrk="0" hangingPunct="1">
              <a:spcBef>
                <a:spcPts val="400"/>
              </a:spcBef>
              <a:spcAft>
                <a:spcPts val="1200"/>
              </a:spcAft>
              <a:buClr>
                <a:schemeClr val="accent1"/>
              </a:buClr>
              <a:buSzPct val="68000"/>
              <a:buFontTx/>
              <a:buBlip>
                <a:blip r:embed="rId4"/>
              </a:buBlip>
              <a:defRPr kumimoji="0" sz="2700" kern="1200">
                <a:solidFill>
                  <a:schemeClr val="dk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spcBef>
                <a:spcPts val="0"/>
              </a:spcBef>
              <a:spcAft>
                <a:spcPts val="600"/>
              </a:spcAft>
              <a:buFontTx/>
              <a:buNone/>
            </a:pPr>
            <a:r>
              <a:rPr lang="he-IL" sz="2000" dirty="0" smtClean="0"/>
              <a:t>התלמיד מתבקש לפרש נתונים נוספים בגרף ולהעלות השערות - </a:t>
            </a:r>
          </a:p>
          <a:p>
            <a:pPr marL="109728" indent="0">
              <a:spcBef>
                <a:spcPts val="0"/>
              </a:spcBef>
              <a:spcAft>
                <a:spcPts val="600"/>
              </a:spcAft>
              <a:buNone/>
            </a:pPr>
            <a:r>
              <a:rPr lang="he-IL" sz="2000" dirty="0" smtClean="0"/>
              <a:t>ייתכן ויש </a:t>
            </a:r>
            <a:r>
              <a:rPr lang="he-IL" sz="2000" dirty="0"/>
              <a:t>גורם טבעי נוסף שאחראי על התמוטטות המושבות, או שיתכן שהכוורות בניסוי לא היו מספיק מוגנות מחשיפה לקוטל החרקים. </a:t>
            </a:r>
            <a:endParaRPr lang="en-US" sz="2000" dirty="0"/>
          </a:p>
          <a:p>
            <a:pPr marL="109728" indent="0">
              <a:spcBef>
                <a:spcPts val="0"/>
              </a:spcBef>
              <a:spcAft>
                <a:spcPts val="600"/>
              </a:spcAft>
              <a:buNone/>
            </a:pPr>
            <a:r>
              <a:rPr lang="he-IL" sz="1400" dirty="0"/>
              <a:t> </a:t>
            </a:r>
            <a:r>
              <a:rPr lang="he-IL" sz="1400" dirty="0" smtClean="0"/>
              <a:t>שאלה פתוחה</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5174419"/>
            <a:ext cx="2365337" cy="1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24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he-IL" sz="3200" b="1" kern="1200" dirty="0" smtClean="0">
                <a:solidFill>
                  <a:srgbClr val="464646"/>
                </a:solidFill>
                <a:effectLst>
                  <a:outerShdw blurRad="31750" dist="25400" dir="5400000" algn="tl" rotWithShape="0">
                    <a:srgbClr val="000000">
                      <a:alpha val="25000"/>
                    </a:srgbClr>
                  </a:outerShdw>
                </a:effectLst>
                <a:latin typeface="Lucida Sans Unicode"/>
                <a:ea typeface="+mj-ea"/>
                <a:cs typeface="Arial"/>
              </a:rPr>
              <a:t>הפרעת התמוטטות מושבות הדבורים (שאלה 5 מתוך 5)</a:t>
            </a:r>
            <a:endParaRPr lang="he-IL" dirty="0"/>
          </a:p>
        </p:txBody>
      </p:sp>
      <p:sp>
        <p:nvSpPr>
          <p:cNvPr id="3" name="Text Placeholder 2"/>
          <p:cNvSpPr>
            <a:spLocks noGrp="1"/>
          </p:cNvSpPr>
          <p:nvPr>
            <p:ph type="body" idx="4294967295"/>
          </p:nvPr>
        </p:nvSpPr>
        <p:spPr>
          <a:xfrm>
            <a:off x="611560" y="875429"/>
            <a:ext cx="8229600" cy="4525963"/>
          </a:xfrm>
        </p:spPr>
        <p:txBody>
          <a:bodyPr/>
          <a:lstStyle/>
          <a:p>
            <a:pPr rtl="1" eaLnBrk="1" latinLnBrk="0" hangingPunct="1"/>
            <a:r>
              <a:rPr kumimoji="0" lang="he-IL" sz="2700" kern="1200" dirty="0" smtClean="0">
                <a:solidFill>
                  <a:schemeClr val="tx1"/>
                </a:solidFill>
                <a:effectLst/>
                <a:latin typeface="+mn-lt"/>
                <a:ea typeface="+mn-ea"/>
                <a:cs typeface="+mn-cs"/>
              </a:rPr>
              <a:t>התלמיד מתבקש להתייחס להשערה אחרת  בנוגע להתמוטטות מושבות הדבורים, ולהעריך אילו ראיות יתמכו בהשערה. התלמיד מתבקש להסביר את התופעה באמצעות ידע מדעי אודות זיהומים נגיפיים. </a:t>
            </a:r>
          </a:p>
          <a:p>
            <a:pPr rtl="1" eaLnBrk="1" latinLnBrk="0" hangingPunct="1"/>
            <a:r>
              <a:rPr kumimoji="0" lang="he-IL" sz="2700" kern="1200" dirty="0" smtClean="0">
                <a:solidFill>
                  <a:schemeClr val="tx1"/>
                </a:solidFill>
                <a:effectLst/>
                <a:latin typeface="+mn-lt"/>
                <a:ea typeface="+mn-ea"/>
                <a:cs typeface="+mn-cs"/>
              </a:rPr>
              <a:t>מיומנויות:</a:t>
            </a:r>
            <a:endParaRPr lang="he-IL" sz="2700" dirty="0" smtClean="0">
              <a:effectLst/>
            </a:endParaRPr>
          </a:p>
          <a:p>
            <a:pPr lvl="1" rtl="1" eaLnBrk="1" latinLnBrk="0" hangingPunct="1"/>
            <a:r>
              <a:rPr kumimoji="0" lang="he-IL" sz="2300" kern="1200" dirty="0" smtClean="0">
                <a:solidFill>
                  <a:schemeClr val="tx1"/>
                </a:solidFill>
                <a:effectLst/>
                <a:latin typeface="+mn-lt"/>
                <a:ea typeface="+mn-ea"/>
                <a:cs typeface="+mn-cs"/>
              </a:rPr>
              <a:t>להסביר תופעות באופן מדעי</a:t>
            </a:r>
            <a:endParaRPr lang="he-IL" dirty="0" smtClean="0">
              <a:effectLst/>
            </a:endParaRPr>
          </a:p>
          <a:p>
            <a:pPr lvl="1" rtl="1" eaLnBrk="1" latinLnBrk="0" hangingPunct="1"/>
            <a:r>
              <a:rPr kumimoji="0" lang="he-IL" sz="2300" kern="1200" dirty="0" smtClean="0">
                <a:solidFill>
                  <a:schemeClr val="tx1"/>
                </a:solidFill>
                <a:effectLst/>
                <a:latin typeface="+mn-lt"/>
                <a:ea typeface="+mn-ea"/>
                <a:cs typeface="+mn-cs"/>
              </a:rPr>
              <a:t>להעריך ולתכנן חקר מדעי</a:t>
            </a:r>
            <a:endParaRPr lang="he-IL" dirty="0" smtClean="0">
              <a:effectLst/>
            </a:endParaRPr>
          </a:p>
          <a:p>
            <a:pPr lvl="1" rtl="1" eaLnBrk="1" latinLnBrk="0" hangingPunct="1"/>
            <a:r>
              <a:rPr kumimoji="0" lang="he-IL" sz="2300" kern="1200" dirty="0" smtClean="0">
                <a:solidFill>
                  <a:schemeClr val="tx1"/>
                </a:solidFill>
                <a:effectLst/>
                <a:latin typeface="+mn-lt"/>
                <a:ea typeface="+mn-ea"/>
                <a:cs typeface="+mn-cs"/>
              </a:rPr>
              <a:t>לפרש נתונים וראיות באופן מדעי</a:t>
            </a:r>
            <a:endParaRPr lang="he-IL" dirty="0" smtClean="0">
              <a:effectLst/>
            </a:endParaRPr>
          </a:p>
          <a:p>
            <a:endParaRPr lang="he-I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 y="0"/>
            <a:ext cx="9180000" cy="629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ציין מיקום תוכן 1"/>
          <p:cNvSpPr txBox="1">
            <a:spLocks/>
          </p:cNvSpPr>
          <p:nvPr/>
        </p:nvSpPr>
        <p:spPr>
          <a:xfrm>
            <a:off x="467544" y="4149080"/>
            <a:ext cx="4536504" cy="2016224"/>
          </a:xfrm>
          <a:prstGeom prst="rect">
            <a:avLst/>
          </a:prstGeom>
        </p:spPr>
        <p:style>
          <a:lnRef idx="1">
            <a:schemeClr val="accent1"/>
          </a:lnRef>
          <a:fillRef idx="2">
            <a:schemeClr val="accent1"/>
          </a:fillRef>
          <a:effectRef idx="1">
            <a:schemeClr val="accent1"/>
          </a:effectRef>
          <a:fontRef idx="minor">
            <a:schemeClr val="dk1"/>
          </a:fontRef>
        </p:style>
        <p:txBody>
          <a:bodyPr vert="horz">
            <a:noAutofit/>
          </a:bodyPr>
          <a:lstStyle>
            <a:lvl1pPr marL="365760" indent="-256032" algn="r" rtl="1" eaLnBrk="1" latinLnBrk="0" hangingPunct="1">
              <a:spcBef>
                <a:spcPts val="400"/>
              </a:spcBef>
              <a:spcAft>
                <a:spcPts val="1200"/>
              </a:spcAft>
              <a:buClr>
                <a:schemeClr val="accent1"/>
              </a:buClr>
              <a:buSzPct val="68000"/>
              <a:buFontTx/>
              <a:buBlip>
                <a:blip r:embed="rId3"/>
              </a:buBlip>
              <a:defRPr kumimoji="0" sz="2700" kern="1200">
                <a:solidFill>
                  <a:schemeClr val="dk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spcBef>
                <a:spcPts val="0"/>
              </a:spcBef>
              <a:spcAft>
                <a:spcPts val="600"/>
              </a:spcAft>
              <a:buFontTx/>
              <a:buNone/>
            </a:pPr>
            <a:r>
              <a:rPr lang="he-IL" sz="2000" dirty="0" smtClean="0"/>
              <a:t>התלמיד מתבקש להתייחס להשערה אחרת  בנוגע להתמוטטות מושבות הדבורים, ולהעריך אילו ראיות יתמכו בהשערה.</a:t>
            </a:r>
          </a:p>
          <a:p>
            <a:pPr marL="109728" indent="0">
              <a:spcBef>
                <a:spcPts val="0"/>
              </a:spcBef>
              <a:spcAft>
                <a:spcPts val="600"/>
              </a:spcAft>
              <a:buFontTx/>
              <a:buNone/>
            </a:pPr>
            <a:r>
              <a:rPr lang="he-IL" sz="2000" dirty="0" smtClean="0"/>
              <a:t>התלמיד מתבקש להסביר את התופעה באמצעות ידע מדעי אודות זיהומים נגיפיים.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554523"/>
            <a:ext cx="2365337" cy="1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58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idx="4294967295"/>
          </p:nvPr>
        </p:nvSpPr>
        <p:spPr>
          <a:xfrm>
            <a:off x="0" y="149225"/>
            <a:ext cx="8086725" cy="922338"/>
          </a:xfrm>
        </p:spPr>
        <p:txBody>
          <a:bodyPr/>
          <a:lstStyle/>
          <a:p>
            <a:r>
              <a:rPr lang="he-IL" dirty="0" smtClean="0"/>
              <a:t>מדעים</a:t>
            </a:r>
            <a:endParaRPr lang="he-IL" dirty="0"/>
          </a:p>
        </p:txBody>
      </p:sp>
      <p:pic>
        <p:nvPicPr>
          <p:cNvPr id="5" name="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256" y="1935"/>
            <a:ext cx="9180512" cy="6885384"/>
          </a:xfrm>
          <a:prstGeom prst="rect">
            <a:avLst/>
          </a:prstGeom>
        </p:spPr>
      </p:pic>
      <p:sp>
        <p:nvSpPr>
          <p:cNvPr id="6" name="מציין מיקום תוכן 1"/>
          <p:cNvSpPr>
            <a:spLocks noGrp="1"/>
          </p:cNvSpPr>
          <p:nvPr>
            <p:ph idx="4294967295"/>
          </p:nvPr>
        </p:nvSpPr>
        <p:spPr>
          <a:xfrm>
            <a:off x="5364088" y="3572792"/>
            <a:ext cx="3528392" cy="1368376"/>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marL="109728" indent="0">
              <a:spcBef>
                <a:spcPts val="0"/>
              </a:spcBef>
              <a:spcAft>
                <a:spcPts val="600"/>
              </a:spcAft>
              <a:buNone/>
            </a:pPr>
            <a:r>
              <a:rPr lang="he-IL" sz="2000" dirty="0" smtClean="0"/>
              <a:t>בדוגמה זו, התלמיד מתבקש לבדוק מה קורה לקצב </a:t>
            </a:r>
            <a:r>
              <a:rPr lang="he-IL" sz="2000" dirty="0"/>
              <a:t>פ</a:t>
            </a:r>
            <a:r>
              <a:rPr lang="he-IL" sz="2000" dirty="0" smtClean="0"/>
              <a:t>עימות הלב של אנשים שונים ברמות פעילות שונות</a:t>
            </a:r>
          </a:p>
          <a:p>
            <a:pPr rtl="1" eaLnBrk="1" latinLnBrk="0" hangingPunct="1"/>
            <a:r>
              <a:rPr kumimoji="0" lang="he-IL" sz="2700" kern="1200" dirty="0" smtClean="0">
                <a:solidFill>
                  <a:schemeClr val="dk1"/>
                </a:solidFill>
                <a:effectLst/>
                <a:latin typeface="+mn-lt"/>
                <a:ea typeface="+mn-ea"/>
                <a:cs typeface="+mn-cs"/>
              </a:rPr>
              <a:t>מיומנויות:</a:t>
            </a:r>
            <a:endParaRPr lang="he-IL" sz="2700" dirty="0" smtClean="0">
              <a:effectLst/>
            </a:endParaRPr>
          </a:p>
          <a:p>
            <a:pPr lvl="1" rtl="1" eaLnBrk="1" latinLnBrk="0" hangingPunct="1"/>
            <a:r>
              <a:rPr kumimoji="0" lang="he-IL" sz="2300" kern="1200" dirty="0" smtClean="0">
                <a:solidFill>
                  <a:schemeClr val="dk1"/>
                </a:solidFill>
                <a:effectLst/>
                <a:latin typeface="+mn-lt"/>
                <a:ea typeface="+mn-ea"/>
                <a:cs typeface="+mn-cs"/>
              </a:rPr>
              <a:t>להסביר תופעות באופן מדעי</a:t>
            </a:r>
            <a:endParaRPr lang="he-IL" sz="1600" dirty="0" smtClean="0">
              <a:effectLst/>
            </a:endParaRPr>
          </a:p>
          <a:p>
            <a:pPr lvl="1" rtl="1" eaLnBrk="1" latinLnBrk="0" hangingPunct="1"/>
            <a:r>
              <a:rPr kumimoji="0" lang="he-IL" sz="2300" kern="1200" dirty="0" smtClean="0">
                <a:solidFill>
                  <a:schemeClr val="dk1"/>
                </a:solidFill>
                <a:effectLst/>
                <a:latin typeface="+mn-lt"/>
                <a:ea typeface="+mn-ea"/>
                <a:cs typeface="+mn-cs"/>
              </a:rPr>
              <a:t>להעריך ולתכנן חקר מדעי</a:t>
            </a:r>
            <a:endParaRPr lang="he-IL" sz="1600" dirty="0" smtClean="0">
              <a:effectLst/>
            </a:endParaRPr>
          </a:p>
          <a:p>
            <a:pPr lvl="1" rtl="1" eaLnBrk="1" latinLnBrk="0" hangingPunct="1"/>
            <a:r>
              <a:rPr kumimoji="0" lang="he-IL" sz="2300" kern="1200" dirty="0" smtClean="0">
                <a:solidFill>
                  <a:schemeClr val="dk1"/>
                </a:solidFill>
                <a:effectLst/>
                <a:latin typeface="+mn-lt"/>
                <a:ea typeface="+mn-ea"/>
                <a:cs typeface="+mn-cs"/>
              </a:rPr>
              <a:t>לפרש נתונים וראיות באופן מדעי</a:t>
            </a:r>
            <a:endParaRPr lang="he-IL" sz="1600" dirty="0" smtClean="0">
              <a:effectLst/>
            </a:endParaRPr>
          </a:p>
          <a:p>
            <a:pPr marL="109728" indent="0">
              <a:spcBef>
                <a:spcPts val="0"/>
              </a:spcBef>
              <a:spcAft>
                <a:spcPts val="600"/>
              </a:spcAft>
              <a:buNone/>
            </a:pPr>
            <a:endParaRPr lang="he-IL" sz="2000" dirty="0"/>
          </a:p>
        </p:txBody>
      </p:sp>
      <p:sp>
        <p:nvSpPr>
          <p:cNvPr id="2" name="הסבר חץ למטה 1"/>
          <p:cNvSpPr/>
          <p:nvPr/>
        </p:nvSpPr>
        <p:spPr>
          <a:xfrm>
            <a:off x="611560" y="5877272"/>
            <a:ext cx="1008112" cy="576064"/>
          </a:xfrm>
          <a:prstGeom prst="downArrowCallo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smtClean="0"/>
              <a:t>נגן סרטון</a:t>
            </a:r>
            <a:endParaRPr lang="he-IL"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4869160"/>
            <a:ext cx="2365337" cy="1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21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35" presetClass="emph" presetSubtype="0" repeatCount="indefinite" fill="hold" grpId="1" nodeType="afterEffect">
                                  <p:stCondLst>
                                    <p:cond delay="0"/>
                                  </p:stCondLst>
                                  <p:childTnLst>
                                    <p:anim calcmode="discrete" valueType="str">
                                      <p:cBhvr>
                                        <p:cTn id="13" dur="2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2"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childTnLst>
                    </p:cTn>
                  </p:par>
                </p:childTnLst>
              </p:cTn>
              <p:nextCondLst>
                <p:cond evt="onClick" delay="0">
                  <p:tgtEl>
                    <p:spTgt spid="5"/>
                  </p:tgtEl>
                </p:cond>
              </p:nextCondLst>
            </p:seq>
            <p:video>
              <p:cMediaNode vol="80000">
                <p:cTn id="27" fill="hold" display="0">
                  <p:stCondLst>
                    <p:cond delay="indefinite"/>
                  </p:stCondLst>
                </p:cTn>
                <p:tgtEl>
                  <p:spTgt spid="5"/>
                </p:tgtEl>
              </p:cMediaNode>
            </p:video>
          </p:childTnLst>
        </p:cTn>
      </p:par>
    </p:tnLst>
    <p:bldLst>
      <p:bldP spid="6" grpId="0" animBg="1"/>
      <p:bldP spid="6" grpId="1" animBg="1"/>
      <p:bldP spid="2" grpId="0" animBg="1"/>
      <p:bldP spid="2" grpId="1" animBg="1"/>
      <p:bldP spid="2"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idx="4294967295"/>
          </p:nvPr>
        </p:nvSpPr>
        <p:spPr>
          <a:xfrm>
            <a:off x="0" y="149225"/>
            <a:ext cx="8086725" cy="922338"/>
          </a:xfrm>
        </p:spPr>
        <p:txBody>
          <a:bodyPr/>
          <a:lstStyle/>
          <a:p>
            <a:r>
              <a:rPr lang="he-IL" dirty="0" smtClean="0"/>
              <a:t>מדעים</a:t>
            </a:r>
            <a:endParaRPr lang="he-IL" dirty="0"/>
          </a:p>
        </p:txBody>
      </p:sp>
      <p:pic>
        <p:nvPicPr>
          <p:cNvPr id="4" name="6.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000" y="0"/>
            <a:ext cx="9180000" cy="6885000"/>
          </a:xfrm>
          <a:prstGeom prst="rect">
            <a:avLst/>
          </a:prstGeom>
        </p:spPr>
      </p:pic>
      <p:sp>
        <p:nvSpPr>
          <p:cNvPr id="2" name="מציין מיקום תוכן 1"/>
          <p:cNvSpPr>
            <a:spLocks noGrp="1"/>
          </p:cNvSpPr>
          <p:nvPr>
            <p:ph idx="4294967295"/>
          </p:nvPr>
        </p:nvSpPr>
        <p:spPr>
          <a:xfrm>
            <a:off x="5796136" y="4077072"/>
            <a:ext cx="3168352" cy="2232248"/>
          </a:xfrm>
        </p:spPr>
        <p:style>
          <a:lnRef idx="1">
            <a:schemeClr val="accent1"/>
          </a:lnRef>
          <a:fillRef idx="2">
            <a:schemeClr val="accent1"/>
          </a:fillRef>
          <a:effectRef idx="1">
            <a:schemeClr val="accent1"/>
          </a:effectRef>
          <a:fontRef idx="minor">
            <a:schemeClr val="dk1"/>
          </a:fontRef>
        </p:style>
        <p:txBody>
          <a:bodyPr vert="horz">
            <a:noAutofit/>
          </a:bodyPr>
          <a:lstStyle/>
          <a:p>
            <a:pPr marL="109728" indent="0">
              <a:spcBef>
                <a:spcPts val="0"/>
              </a:spcBef>
              <a:spcAft>
                <a:spcPts val="600"/>
              </a:spcAft>
              <a:buNone/>
            </a:pPr>
            <a:r>
              <a:rPr lang="he-IL" sz="2000" dirty="0" smtClean="0">
                <a:solidFill>
                  <a:schemeClr val="dk1"/>
                </a:solidFill>
              </a:rPr>
              <a:t>בדוגמה זו, התלמיד מתבקש לבדוק את ההשפעה </a:t>
            </a:r>
            <a:r>
              <a:rPr lang="he-IL" sz="2000" dirty="0">
                <a:solidFill>
                  <a:schemeClr val="dk1"/>
                </a:solidFill>
              </a:rPr>
              <a:t>של משתנים שונים על אדם שרץ במזג אויר חם, </a:t>
            </a:r>
            <a:r>
              <a:rPr lang="he-IL" sz="2000" dirty="0" smtClean="0">
                <a:solidFill>
                  <a:schemeClr val="dk1"/>
                </a:solidFill>
              </a:rPr>
              <a:t>תוך בחינת מדדים שונים, ולבחור </a:t>
            </a:r>
            <a:r>
              <a:rPr lang="he-IL" sz="2000" dirty="0">
                <a:solidFill>
                  <a:schemeClr val="dk1"/>
                </a:solidFill>
              </a:rPr>
              <a:t>את התשובות הנכונות לפי בדיקותיו.</a:t>
            </a:r>
          </a:p>
        </p:txBody>
      </p:sp>
      <p:sp>
        <p:nvSpPr>
          <p:cNvPr id="7" name="הסבר חץ למטה 6"/>
          <p:cNvSpPr/>
          <p:nvPr/>
        </p:nvSpPr>
        <p:spPr>
          <a:xfrm>
            <a:off x="611560" y="5877272"/>
            <a:ext cx="1008112" cy="576064"/>
          </a:xfrm>
          <a:prstGeom prst="downArrowCallo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smtClean="0"/>
              <a:t>נגן סרטון</a:t>
            </a:r>
            <a:endParaRPr lang="he-IL" dirty="0"/>
          </a:p>
        </p:txBody>
      </p:sp>
    </p:spTree>
    <p:extLst>
      <p:ext uri="{BB962C8B-B14F-4D97-AF65-F5344CB8AC3E}">
        <p14:creationId xmlns:p14="http://schemas.microsoft.com/office/powerpoint/2010/main" val="388460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indefinite" fill="hold" grpId="1" nodeType="afterEffect">
                                  <p:stCondLst>
                                    <p:cond delay="0"/>
                                  </p:stCondLst>
                                  <p:childTnLst>
                                    <p:anim calcmode="discrete" valueType="str">
                                      <p:cBhvr>
                                        <p:cTn id="9" dur="2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2"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video>
              <p:cMediaNode vol="80000">
                <p:cTn id="23" fill="hold" display="0">
                  <p:stCondLst>
                    <p:cond delay="indefinite"/>
                  </p:stCondLst>
                </p:cTn>
                <p:tgtEl>
                  <p:spTgt spid="4"/>
                </p:tgtEl>
              </p:cMediaNode>
            </p:video>
          </p:childTnLst>
        </p:cTn>
      </p:par>
    </p:tnLst>
    <p:bldLst>
      <p:bldP spid="2" grpId="1" animBg="1"/>
      <p:bldP spid="7" grpId="0" animBg="1"/>
      <p:bldP spid="7" grpId="1" animBg="1"/>
      <p:bldP spid="7"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he-IL" dirty="0"/>
              <a:t>מה מזמנת גישת מחקר פיזה להוראה בכיתה</a:t>
            </a:r>
            <a:r>
              <a:rPr lang="he-IL" dirty="0" smtClean="0"/>
              <a:t>?</a:t>
            </a:r>
            <a:endParaRPr lang="he-IL" sz="4800" dirty="0"/>
          </a:p>
        </p:txBody>
      </p:sp>
      <p:sp>
        <p:nvSpPr>
          <p:cNvPr id="3" name="Text Placeholder 2"/>
          <p:cNvSpPr>
            <a:spLocks noGrp="1"/>
          </p:cNvSpPr>
          <p:nvPr>
            <p:ph type="body" idx="4294967295"/>
          </p:nvPr>
        </p:nvSpPr>
        <p:spPr/>
        <p:txBody>
          <a:bodyPr>
            <a:normAutofit fontScale="92500" lnSpcReduction="20000"/>
          </a:bodyPr>
          <a:lstStyle/>
          <a:p>
            <a:pPr marL="109728" indent="0" rtl="1" eaLnBrk="1" latinLnBrk="0" hangingPunct="1">
              <a:buNone/>
            </a:pPr>
            <a:r>
              <a:rPr kumimoji="0" lang="he-IL" sz="2700" b="1" kern="1200" dirty="0" smtClean="0">
                <a:solidFill>
                  <a:schemeClr val="tx1"/>
                </a:solidFill>
                <a:effectLst/>
                <a:latin typeface="+mn-lt"/>
                <a:ea typeface="+mn-ea"/>
                <a:cs typeface="+mn-cs"/>
              </a:rPr>
              <a:t>מגוון אפשרויות בהתאם למטרות ההוראה של המורה:</a:t>
            </a:r>
            <a:endParaRPr lang="he-IL" dirty="0" smtClean="0">
              <a:effectLst/>
            </a:endParaRPr>
          </a:p>
          <a:p>
            <a:pPr rtl="1" eaLnBrk="1" latinLnBrk="0" hangingPunct="1"/>
            <a:r>
              <a:rPr kumimoji="0" lang="he-IL" sz="2700" kern="1200" dirty="0" smtClean="0">
                <a:solidFill>
                  <a:schemeClr val="tx1"/>
                </a:solidFill>
                <a:effectLst/>
                <a:latin typeface="+mn-lt"/>
                <a:ea typeface="+mn-ea"/>
                <a:cs typeface="+mn-cs"/>
              </a:rPr>
              <a:t>קידום מיומנויות וידע מדעי בהקשרים מחיי היום-יום שהם רלוונטיים ללומד – מקדם עניין ומוטיבציה</a:t>
            </a:r>
            <a:endParaRPr lang="he-IL" dirty="0" smtClean="0">
              <a:effectLst/>
            </a:endParaRPr>
          </a:p>
          <a:p>
            <a:pPr rtl="1" eaLnBrk="1" latinLnBrk="0" hangingPunct="1"/>
            <a:r>
              <a:rPr kumimoji="0" lang="he-IL" sz="2700" kern="1200" dirty="0" smtClean="0">
                <a:solidFill>
                  <a:schemeClr val="tx1"/>
                </a:solidFill>
                <a:effectLst/>
                <a:latin typeface="+mn-lt"/>
                <a:ea typeface="+mn-ea"/>
                <a:cs typeface="+mn-cs"/>
              </a:rPr>
              <a:t>קידום העברה </a:t>
            </a:r>
            <a:r>
              <a:rPr kumimoji="0" lang="en-US" sz="2700" kern="1200" dirty="0" smtClean="0">
                <a:solidFill>
                  <a:schemeClr val="tx1"/>
                </a:solidFill>
                <a:effectLst/>
                <a:latin typeface="+mn-lt"/>
                <a:ea typeface="+mn-ea"/>
                <a:cs typeface="+mn-cs"/>
              </a:rPr>
              <a:t>(Transfer)</a:t>
            </a:r>
            <a:r>
              <a:rPr kumimoji="0" lang="he-IL" sz="2700" kern="1200" dirty="0" smtClean="0">
                <a:solidFill>
                  <a:schemeClr val="tx1"/>
                </a:solidFill>
                <a:effectLst/>
                <a:latin typeface="+mn-lt"/>
                <a:ea typeface="+mn-ea"/>
                <a:cs typeface="+mn-cs"/>
              </a:rPr>
              <a:t> של מיומנויות וידע מדעי באמצעות קישור לידע קודם ושילוב בנושאי לימוד שונים</a:t>
            </a:r>
            <a:endParaRPr lang="he-IL" dirty="0" smtClean="0">
              <a:effectLst/>
            </a:endParaRPr>
          </a:p>
          <a:p>
            <a:pPr rtl="1" eaLnBrk="1" latinLnBrk="0" hangingPunct="1"/>
            <a:r>
              <a:rPr kumimoji="0" lang="he-IL" sz="2700" kern="1200" dirty="0" smtClean="0">
                <a:solidFill>
                  <a:schemeClr val="tx1"/>
                </a:solidFill>
                <a:effectLst/>
                <a:latin typeface="+mn-lt"/>
                <a:ea typeface="+mn-ea"/>
                <a:cs typeface="+mn-cs"/>
              </a:rPr>
              <a:t>עיסוק במרכיבים שונים של חקר מדעי ופתרון בעיות (מיקוד במיומנויות חקר) </a:t>
            </a:r>
            <a:endParaRPr lang="he-IL" dirty="0" smtClean="0">
              <a:effectLst/>
            </a:endParaRPr>
          </a:p>
          <a:p>
            <a:pPr rtl="1" eaLnBrk="1" latinLnBrk="0" hangingPunct="1"/>
            <a:r>
              <a:rPr kumimoji="0" lang="he-IL" sz="2700" kern="1200" dirty="0" smtClean="0">
                <a:solidFill>
                  <a:schemeClr val="tx1"/>
                </a:solidFill>
                <a:effectLst/>
                <a:latin typeface="+mn-lt"/>
                <a:ea typeface="+mn-ea"/>
                <a:cs typeface="+mn-cs"/>
              </a:rPr>
              <a:t>עיסוק בחקר רב-שלבי מורכב</a:t>
            </a:r>
            <a:endParaRPr lang="he-IL" dirty="0" smtClean="0">
              <a:effectLst/>
            </a:endParaRPr>
          </a:p>
          <a:p>
            <a:pPr rtl="1" eaLnBrk="1" latinLnBrk="0" hangingPunct="1"/>
            <a:r>
              <a:rPr kumimoji="0" lang="he-IL" sz="2700" kern="1200" dirty="0" smtClean="0">
                <a:solidFill>
                  <a:schemeClr val="tx1"/>
                </a:solidFill>
                <a:effectLst/>
                <a:latin typeface="+mn-lt"/>
                <a:ea typeface="+mn-ea"/>
                <a:cs typeface="+mn-cs"/>
              </a:rPr>
              <a:t>פיתוח חשיבה ביקורתית</a:t>
            </a:r>
            <a:endParaRPr lang="he-IL" dirty="0" smtClean="0">
              <a:effectLst/>
            </a:endParaRPr>
          </a:p>
          <a:p>
            <a:pPr rtl="1" eaLnBrk="1" latinLnBrk="0" hangingPunct="1"/>
            <a:r>
              <a:rPr kumimoji="0" lang="he-IL" sz="2700" kern="1200" dirty="0" smtClean="0">
                <a:solidFill>
                  <a:schemeClr val="tx1"/>
                </a:solidFill>
                <a:effectLst/>
                <a:latin typeface="+mn-lt"/>
                <a:ea typeface="+mn-ea"/>
                <a:cs typeface="+mn-cs"/>
              </a:rPr>
              <a:t>טיפוח מודעות ועמדות חיוביות כלפי המדע וכלפי הסביבה </a:t>
            </a:r>
            <a:endParaRPr lang="he-IL" dirty="0" smtClean="0">
              <a:effectLst/>
            </a:endParaRPr>
          </a:p>
          <a:p>
            <a:endParaRPr lang="he-IL" dirty="0"/>
          </a:p>
        </p:txBody>
      </p:sp>
    </p:spTree>
    <p:extLst>
      <p:ext uri="{BB962C8B-B14F-4D97-AF65-F5344CB8AC3E}">
        <p14:creationId xmlns:p14="http://schemas.microsoft.com/office/powerpoint/2010/main" val="950887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pPr marL="109728" indent="0">
              <a:buNone/>
            </a:pPr>
            <a:r>
              <a:rPr lang="he-IL" sz="3200" dirty="0" smtClean="0"/>
              <a:t>בודק אוריינות של תלמידים בני 15</a:t>
            </a:r>
          </a:p>
          <a:p>
            <a:pPr marL="109728" indent="0">
              <a:buNone/>
            </a:pPr>
            <a:r>
              <a:rPr lang="he-IL" sz="3200" dirty="0" smtClean="0"/>
              <a:t>נערך אחת ל-3 שנים</a:t>
            </a:r>
          </a:p>
        </p:txBody>
      </p:sp>
      <p:sp>
        <p:nvSpPr>
          <p:cNvPr id="3" name="כותרת 2"/>
          <p:cNvSpPr>
            <a:spLocks noGrp="1"/>
          </p:cNvSpPr>
          <p:nvPr>
            <p:ph type="title"/>
          </p:nvPr>
        </p:nvSpPr>
        <p:spPr>
          <a:xfrm>
            <a:off x="0" y="149432"/>
            <a:ext cx="9144000" cy="922114"/>
          </a:xfrm>
        </p:spPr>
        <p:txBody>
          <a:bodyPr/>
          <a:lstStyle/>
          <a:p>
            <a:pPr algn="ctr"/>
            <a:r>
              <a:rPr lang="he-IL" dirty="0" smtClean="0">
                <a:latin typeface="Arial" panose="020B0604020202020204" pitchFamily="34" charset="0"/>
                <a:cs typeface="Arial" panose="020B0604020202020204" pitchFamily="34" charset="0"/>
              </a:rPr>
              <a:t>מחקר פיזה מתקיים מאז שנת </a:t>
            </a:r>
            <a:r>
              <a:rPr lang="he-IL" dirty="0">
                <a:latin typeface="Arial" panose="020B0604020202020204" pitchFamily="34" charset="0"/>
                <a:cs typeface="Arial" panose="020B0604020202020204" pitchFamily="34" charset="0"/>
              </a:rPr>
              <a:t>2000 </a:t>
            </a:r>
            <a:r>
              <a:rPr lang="he-IL"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(OECD)</a:t>
            </a:r>
            <a:r>
              <a:rPr lang="he-IL"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55654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7158" y="490662"/>
            <a:ext cx="8086724" cy="922114"/>
          </a:xfrm>
        </p:spPr>
        <p:txBody>
          <a:bodyPr/>
          <a:lstStyle/>
          <a:p>
            <a:pPr rtl="1" eaLnBrk="1" latinLnBrk="0" hangingPunct="1"/>
            <a:r>
              <a:rPr lang="he-IL" kern="1200" dirty="0" smtClean="0">
                <a:solidFill>
                  <a:srgbClr val="000000"/>
                </a:solidFill>
                <a:effectLst/>
                <a:latin typeface="Lucida Sans Unicode"/>
                <a:ea typeface="+mn-ea"/>
                <a:cs typeface="Arial"/>
              </a:rPr>
              <a:t>מה מזמנת גישת מחקר פיזה להוראה בכיתה?</a:t>
            </a:r>
            <a:endParaRPr lang="he-IL" sz="4800" dirty="0"/>
          </a:p>
        </p:txBody>
      </p:sp>
      <p:sp>
        <p:nvSpPr>
          <p:cNvPr id="3" name="Text Placeholder 2"/>
          <p:cNvSpPr>
            <a:spLocks noGrp="1"/>
          </p:cNvSpPr>
          <p:nvPr>
            <p:ph type="body" idx="4294967295"/>
          </p:nvPr>
        </p:nvSpPr>
        <p:spPr/>
        <p:txBody>
          <a:bodyPr>
            <a:normAutofit fontScale="92500"/>
          </a:bodyPr>
          <a:lstStyle/>
          <a:p>
            <a:pPr marL="109728" indent="0" rtl="1" eaLnBrk="1" latinLnBrk="0" hangingPunct="1">
              <a:buNone/>
            </a:pPr>
            <a:r>
              <a:rPr kumimoji="0" lang="he-IL" sz="2700" b="1" kern="1200" dirty="0" smtClean="0">
                <a:solidFill>
                  <a:schemeClr val="tx1"/>
                </a:solidFill>
                <a:effectLst/>
                <a:latin typeface="+mn-lt"/>
                <a:ea typeface="+mn-ea"/>
                <a:cs typeface="+mn-cs"/>
              </a:rPr>
              <a:t>הפורמט הדיגיטלי להוראה בכיתה:</a:t>
            </a:r>
            <a:r>
              <a:rPr kumimoji="0" lang="en-US" sz="2700" b="1" kern="1200" dirty="0" smtClean="0">
                <a:solidFill>
                  <a:schemeClr val="tx1"/>
                </a:solidFill>
                <a:effectLst/>
                <a:latin typeface="+mn-lt"/>
                <a:ea typeface="+mn-ea"/>
                <a:cs typeface="+mn-cs"/>
              </a:rPr>
              <a:t/>
            </a:r>
            <a:br>
              <a:rPr kumimoji="0" lang="en-US" sz="2700" b="1" kern="1200" dirty="0" smtClean="0">
                <a:solidFill>
                  <a:schemeClr val="tx1"/>
                </a:solidFill>
                <a:effectLst/>
                <a:latin typeface="+mn-lt"/>
                <a:ea typeface="+mn-ea"/>
                <a:cs typeface="+mn-cs"/>
              </a:rPr>
            </a:br>
            <a:r>
              <a:rPr kumimoji="0" lang="he-IL" sz="2700" kern="1200" dirty="0" smtClean="0">
                <a:solidFill>
                  <a:schemeClr val="tx1"/>
                </a:solidFill>
                <a:effectLst/>
                <a:latin typeface="+mn-lt"/>
                <a:ea typeface="+mn-ea"/>
                <a:cs typeface="+mn-cs"/>
              </a:rPr>
              <a:t>הפעילויות מבוססות על מיומנויות וסוגי ידע המאפיינים אוריינות מדעית</a:t>
            </a:r>
            <a:endParaRPr lang="he-IL" sz="4800" dirty="0" smtClean="0">
              <a:effectLst/>
            </a:endParaRPr>
          </a:p>
          <a:p>
            <a:pPr rtl="1" eaLnBrk="1" latinLnBrk="0" hangingPunct="1"/>
            <a:r>
              <a:rPr kumimoji="0" lang="he-IL" sz="2700" kern="1200" dirty="0" smtClean="0">
                <a:solidFill>
                  <a:schemeClr val="tx1"/>
                </a:solidFill>
                <a:effectLst/>
                <a:latin typeface="+mn-lt"/>
                <a:ea typeface="+mn-ea"/>
                <a:cs typeface="+mn-cs"/>
              </a:rPr>
              <a:t>הפורמט הדיגיטלי מאפשר הדמיה של ניסויים מורכבים רב-שלביים, ויזואליזציה של עקרונות ותהליכים מופשטים, דרכי ייצוג שונות</a:t>
            </a:r>
            <a:endParaRPr lang="he-IL" sz="4800" dirty="0" smtClean="0">
              <a:effectLst/>
            </a:endParaRPr>
          </a:p>
          <a:p>
            <a:pPr rtl="1" eaLnBrk="1" latinLnBrk="0" hangingPunct="1"/>
            <a:r>
              <a:rPr kumimoji="0" lang="he-IL" sz="2700" kern="1200" dirty="0" smtClean="0">
                <a:solidFill>
                  <a:schemeClr val="tx1"/>
                </a:solidFill>
                <a:effectLst/>
                <a:latin typeface="+mn-lt"/>
                <a:ea typeface="+mn-ea"/>
                <a:cs typeface="+mn-cs"/>
              </a:rPr>
              <a:t>מאפשר למידה שיתופית ודיון רפלקטיבי (מאפשר שיקוף והחצנה של תהליך החשיבה, למשל של תהליכי תכנון וקבלת החלטות) </a:t>
            </a:r>
            <a:endParaRPr lang="he-IL" sz="4800" dirty="0" smtClean="0">
              <a:effectLst/>
            </a:endParaRPr>
          </a:p>
          <a:p>
            <a:pPr rtl="1" eaLnBrk="1" latinLnBrk="0" hangingPunct="1"/>
            <a:r>
              <a:rPr kumimoji="0" lang="he-IL" sz="2700" kern="1200" dirty="0" smtClean="0">
                <a:solidFill>
                  <a:schemeClr val="tx1"/>
                </a:solidFill>
                <a:effectLst/>
                <a:latin typeface="+mn-lt"/>
                <a:ea typeface="+mn-ea"/>
                <a:cs typeface="+mn-cs"/>
              </a:rPr>
              <a:t>כלי למורה להערכת הלמידה ומתן משוב מקדם לתלמיד</a:t>
            </a:r>
            <a:endParaRPr lang="he-IL" sz="4800" dirty="0" smtClean="0">
              <a:effectLst/>
            </a:endParaRPr>
          </a:p>
          <a:p>
            <a:pPr lvl="0" rtl="1" eaLnBrk="1" latinLnBrk="0" hangingPunct="1"/>
            <a:endParaRPr lang="he-IL" sz="4800" dirty="0" smtClean="0">
              <a:effectLst/>
            </a:endParaRPr>
          </a:p>
          <a:p>
            <a:endParaRPr lang="he-IL" dirty="0"/>
          </a:p>
        </p:txBody>
      </p:sp>
    </p:spTree>
    <p:extLst>
      <p:ext uri="{BB962C8B-B14F-4D97-AF65-F5344CB8AC3E}">
        <p14:creationId xmlns:p14="http://schemas.microsoft.com/office/powerpoint/2010/main" val="867582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a:xfrm>
            <a:off x="3275856" y="1772816"/>
            <a:ext cx="4536504" cy="1109681"/>
          </a:xfrm>
        </p:spPr>
        <p:txBody>
          <a:bodyPr>
            <a:normAutofit/>
          </a:bodyPr>
          <a:lstStyle/>
          <a:p>
            <a:pPr marL="109728" indent="0" algn="l"/>
            <a:r>
              <a:rPr lang="he-IL" sz="6600" dirty="0" smtClean="0"/>
              <a:t>תודה</a:t>
            </a:r>
            <a:endParaRPr lang="he-IL" sz="6600" dirty="0"/>
          </a:p>
        </p:txBody>
      </p:sp>
    </p:spTree>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מעוגל 8" title="תחום אורח"/>
          <p:cNvSpPr/>
          <p:nvPr/>
        </p:nvSpPr>
        <p:spPr>
          <a:xfrm>
            <a:off x="323528" y="2735588"/>
            <a:ext cx="2304256" cy="1053452"/>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he-IL" sz="3200" dirty="0" smtClean="0"/>
              <a:t>תחום אורח</a:t>
            </a:r>
            <a:endParaRPr lang="he-IL" sz="3200" dirty="0"/>
          </a:p>
        </p:txBody>
      </p:sp>
      <p:sp>
        <p:nvSpPr>
          <p:cNvPr id="7" name="מלבן מעוגל 6" title="אוריינות מתמטיקה"/>
          <p:cNvSpPr/>
          <p:nvPr/>
        </p:nvSpPr>
        <p:spPr>
          <a:xfrm>
            <a:off x="3419872" y="1772816"/>
            <a:ext cx="2304256" cy="1080120"/>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sz="3600" dirty="0" smtClean="0"/>
              <a:t>אוריינות מתמטיקה</a:t>
            </a:r>
            <a:endParaRPr lang="he-IL" sz="3600" dirty="0"/>
          </a:p>
        </p:txBody>
      </p:sp>
      <p:sp>
        <p:nvSpPr>
          <p:cNvPr id="8" name="מלבן מעוגל 7" title="אוריינות מדעים"/>
          <p:cNvSpPr/>
          <p:nvPr/>
        </p:nvSpPr>
        <p:spPr>
          <a:xfrm>
            <a:off x="4687746" y="3459116"/>
            <a:ext cx="2304256" cy="1050004"/>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sz="3600" dirty="0" smtClean="0"/>
              <a:t>אוריינות מדעים</a:t>
            </a:r>
            <a:endParaRPr lang="he-IL" sz="3600" dirty="0"/>
          </a:p>
        </p:txBody>
      </p:sp>
      <p:sp>
        <p:nvSpPr>
          <p:cNvPr id="6" name="מלבן מעוגל 5" title="אוריינות קריאה"/>
          <p:cNvSpPr/>
          <p:nvPr/>
        </p:nvSpPr>
        <p:spPr>
          <a:xfrm>
            <a:off x="5940152" y="1802932"/>
            <a:ext cx="2304256" cy="1050004"/>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sz="3600" dirty="0" smtClean="0"/>
              <a:t>אוריינות קריאה</a:t>
            </a:r>
            <a:endParaRPr lang="he-IL" sz="3600" dirty="0"/>
          </a:p>
        </p:txBody>
      </p:sp>
      <p:sp>
        <p:nvSpPr>
          <p:cNvPr id="10" name="מציין מיקום תוכן 1"/>
          <p:cNvSpPr>
            <a:spLocks noGrp="1"/>
          </p:cNvSpPr>
          <p:nvPr>
            <p:ph idx="4294967295"/>
          </p:nvPr>
        </p:nvSpPr>
        <p:spPr>
          <a:xfrm>
            <a:off x="467544" y="1556792"/>
            <a:ext cx="4896544" cy="2088232"/>
          </a:xfrm>
        </p:spPr>
        <p:style>
          <a:lnRef idx="1">
            <a:schemeClr val="accent1"/>
          </a:lnRef>
          <a:fillRef idx="2">
            <a:schemeClr val="accent1"/>
          </a:fillRef>
          <a:effectRef idx="1">
            <a:schemeClr val="accent1"/>
          </a:effectRef>
          <a:fontRef idx="minor">
            <a:schemeClr val="dk1"/>
          </a:fontRef>
        </p:style>
        <p:txBody>
          <a:bodyPr vert="horz">
            <a:normAutofit/>
          </a:bodyPr>
          <a:lstStyle/>
          <a:p>
            <a:pPr marL="109728" indent="0">
              <a:buNone/>
            </a:pPr>
            <a:r>
              <a:rPr lang="he-IL" dirty="0">
                <a:solidFill>
                  <a:schemeClr val="tx1"/>
                </a:solidFill>
              </a:rPr>
              <a:t>כל תלמיד נבחן במשך </a:t>
            </a:r>
            <a:r>
              <a:rPr lang="he-IL" dirty="0" smtClean="0">
                <a:solidFill>
                  <a:schemeClr val="tx1"/>
                </a:solidFill>
              </a:rPr>
              <a:t>שעתיים, ולאחר </a:t>
            </a:r>
            <a:r>
              <a:rPr lang="he-IL" dirty="0">
                <a:solidFill>
                  <a:schemeClr val="tx1"/>
                </a:solidFill>
              </a:rPr>
              <a:t>הפסקה קצרה...</a:t>
            </a:r>
          </a:p>
          <a:p>
            <a:pPr marL="109728" indent="0">
              <a:buNone/>
            </a:pPr>
            <a:r>
              <a:rPr lang="he-IL" dirty="0">
                <a:solidFill>
                  <a:schemeClr val="tx1"/>
                </a:solidFill>
              </a:rPr>
              <a:t>מתבקש להשיב על שאלון </a:t>
            </a:r>
            <a:r>
              <a:rPr lang="he-IL" dirty="0" smtClean="0">
                <a:solidFill>
                  <a:schemeClr val="tx1"/>
                </a:solidFill>
              </a:rPr>
              <a:t>במשך</a:t>
            </a:r>
            <a:r>
              <a:rPr lang="en-US" dirty="0" smtClean="0">
                <a:solidFill>
                  <a:schemeClr val="tx1"/>
                </a:solidFill>
              </a:rPr>
              <a:t/>
            </a:r>
            <a:br>
              <a:rPr lang="en-US" dirty="0" smtClean="0">
                <a:solidFill>
                  <a:schemeClr val="tx1"/>
                </a:solidFill>
              </a:rPr>
            </a:br>
            <a:r>
              <a:rPr lang="he-IL" dirty="0" smtClean="0">
                <a:solidFill>
                  <a:schemeClr val="tx1"/>
                </a:solidFill>
              </a:rPr>
              <a:t>כ-40 </a:t>
            </a:r>
            <a:r>
              <a:rPr lang="he-IL" dirty="0">
                <a:solidFill>
                  <a:schemeClr val="tx1"/>
                </a:solidFill>
              </a:rPr>
              <a:t>דקות</a:t>
            </a:r>
          </a:p>
        </p:txBody>
      </p:sp>
      <p:sp>
        <p:nvSpPr>
          <p:cNvPr id="11" name="מציין מיקום תוכן 1"/>
          <p:cNvSpPr>
            <a:spLocks noGrp="1"/>
          </p:cNvSpPr>
          <p:nvPr>
            <p:ph idx="4294967295"/>
          </p:nvPr>
        </p:nvSpPr>
        <p:spPr>
          <a:xfrm>
            <a:off x="467544" y="3776464"/>
            <a:ext cx="4896544" cy="1452736"/>
          </a:xfrm>
        </p:spPr>
        <p:style>
          <a:lnRef idx="1">
            <a:schemeClr val="accent1"/>
          </a:lnRef>
          <a:fillRef idx="2">
            <a:schemeClr val="accent1"/>
          </a:fillRef>
          <a:effectRef idx="1">
            <a:schemeClr val="accent1"/>
          </a:effectRef>
          <a:fontRef idx="minor">
            <a:schemeClr val="dk1"/>
          </a:fontRef>
        </p:style>
        <p:txBody>
          <a:bodyPr vert="horz">
            <a:normAutofit/>
          </a:bodyPr>
          <a:lstStyle/>
          <a:p>
            <a:pPr marL="109728" indent="0">
              <a:buNone/>
            </a:pPr>
            <a:r>
              <a:rPr lang="he-IL" dirty="0">
                <a:solidFill>
                  <a:schemeClr val="tx1"/>
                </a:solidFill>
              </a:rPr>
              <a:t>כל תלמיד נבחן בשניים </a:t>
            </a:r>
            <a:r>
              <a:rPr lang="he-IL" dirty="0" smtClean="0">
                <a:solidFill>
                  <a:schemeClr val="tx1"/>
                </a:solidFill>
              </a:rPr>
              <a:t>לפחות מבין התחומים, ולכל </a:t>
            </a:r>
            <a:r>
              <a:rPr lang="he-IL" dirty="0">
                <a:solidFill>
                  <a:schemeClr val="tx1"/>
                </a:solidFill>
              </a:rPr>
              <a:t>תלמיד מקבץ שאלות שונה</a:t>
            </a:r>
          </a:p>
        </p:txBody>
      </p:sp>
      <p:sp>
        <p:nvSpPr>
          <p:cNvPr id="12" name="מציין מיקום תוכן 1"/>
          <p:cNvSpPr>
            <a:spLocks noGrp="1"/>
          </p:cNvSpPr>
          <p:nvPr>
            <p:ph idx="4294967295"/>
          </p:nvPr>
        </p:nvSpPr>
        <p:spPr>
          <a:xfrm>
            <a:off x="467544" y="5391255"/>
            <a:ext cx="4896544" cy="1134089"/>
          </a:xfrm>
        </p:spPr>
        <p:style>
          <a:lnRef idx="1">
            <a:schemeClr val="accent1"/>
          </a:lnRef>
          <a:fillRef idx="2">
            <a:schemeClr val="accent1"/>
          </a:fillRef>
          <a:effectRef idx="1">
            <a:schemeClr val="accent1"/>
          </a:effectRef>
          <a:fontRef idx="minor">
            <a:schemeClr val="dk1"/>
          </a:fontRef>
        </p:style>
        <p:txBody>
          <a:bodyPr vert="horz">
            <a:normAutofit fontScale="92500"/>
          </a:bodyPr>
          <a:lstStyle/>
          <a:p>
            <a:pPr marL="109728" indent="0">
              <a:buNone/>
            </a:pPr>
            <a:r>
              <a:rPr lang="he-IL" dirty="0" smtClean="0">
                <a:solidFill>
                  <a:schemeClr val="tx1"/>
                </a:solidFill>
              </a:rPr>
              <a:t>מאז 2015 המבחן </a:t>
            </a:r>
            <a:r>
              <a:rPr lang="he-IL" dirty="0">
                <a:solidFill>
                  <a:schemeClr val="tx1"/>
                </a:solidFill>
              </a:rPr>
              <a:t>והשאלון </a:t>
            </a:r>
            <a:r>
              <a:rPr lang="he-IL" dirty="0" smtClean="0">
                <a:solidFill>
                  <a:schemeClr val="tx1"/>
                </a:solidFill>
              </a:rPr>
              <a:t>מועברים לכלל התלמידים באופן </a:t>
            </a:r>
            <a:r>
              <a:rPr lang="he-IL" dirty="0">
                <a:solidFill>
                  <a:schemeClr val="tx1"/>
                </a:solidFill>
              </a:rPr>
              <a:t>ממוחשב</a:t>
            </a:r>
          </a:p>
        </p:txBody>
      </p:sp>
      <p:sp>
        <p:nvSpPr>
          <p:cNvPr id="13" name="כותרת 2"/>
          <p:cNvSpPr>
            <a:spLocks noGrp="1"/>
          </p:cNvSpPr>
          <p:nvPr>
            <p:ph type="title"/>
          </p:nvPr>
        </p:nvSpPr>
        <p:spPr>
          <a:xfrm>
            <a:off x="0" y="149432"/>
            <a:ext cx="9144000" cy="922114"/>
          </a:xfrm>
        </p:spPr>
        <p:txBody>
          <a:bodyPr/>
          <a:lstStyle/>
          <a:p>
            <a:pPr algn="ctr"/>
            <a:r>
              <a:rPr lang="he-IL" dirty="0" smtClean="0">
                <a:latin typeface="Arial" panose="020B0604020202020204" pitchFamily="34" charset="0"/>
                <a:cs typeface="Arial" panose="020B0604020202020204" pitchFamily="34" charset="0"/>
              </a:rPr>
              <a:t>מחקר פיזה מתקיים מאז שנת </a:t>
            </a:r>
            <a:r>
              <a:rPr lang="he-IL" dirty="0">
                <a:latin typeface="Arial" panose="020B0604020202020204" pitchFamily="34" charset="0"/>
                <a:cs typeface="Arial" panose="020B0604020202020204" pitchFamily="34" charset="0"/>
              </a:rPr>
              <a:t>2000 </a:t>
            </a:r>
            <a:r>
              <a:rPr lang="he-IL"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(OECD)</a:t>
            </a:r>
            <a:r>
              <a:rPr lang="he-IL"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5967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anim calcmode="lin" valueType="num">
                                      <p:cBhvr>
                                        <p:cTn id="18" dur="500" fill="hold"/>
                                        <p:tgtEl>
                                          <p:spTgt spid="7"/>
                                        </p:tgtEl>
                                        <p:attrNameLst>
                                          <p:attrName>ppt_x</p:attrName>
                                        </p:attrNameLst>
                                      </p:cBhvr>
                                      <p:tavLst>
                                        <p:tav tm="0">
                                          <p:val>
                                            <p:fltVal val="0.5"/>
                                          </p:val>
                                        </p:tav>
                                        <p:tav tm="100000">
                                          <p:val>
                                            <p:strVal val="#ppt_x"/>
                                          </p:val>
                                        </p:tav>
                                      </p:tavLst>
                                    </p:anim>
                                    <p:anim calcmode="lin" valueType="num">
                                      <p:cBhvr>
                                        <p:cTn id="19" dur="500" fill="hold"/>
                                        <p:tgtEl>
                                          <p:spTgt spid="7"/>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9" presetClass="path" presetSubtype="0" accel="21000" decel="23000" fill="hold" grpId="1" nodeType="clickEffect">
                                  <p:stCondLst>
                                    <p:cond delay="0"/>
                                  </p:stCondLst>
                                  <p:childTnLst>
                                    <p:animMotion origin="layout" path="M 3.33333E-6 2.96296E-6 L 0.13402 -0.11227 " pathEditMode="relative" rAng="0" ptsTypes="AA">
                                      <p:cBhvr>
                                        <p:cTn id="39" dur="1000" fill="hold"/>
                                        <p:tgtEl>
                                          <p:spTgt spid="8"/>
                                        </p:tgtEl>
                                        <p:attrNameLst>
                                          <p:attrName>ppt_x</p:attrName>
                                          <p:attrName>ppt_y</p:attrName>
                                        </p:attrNameLst>
                                      </p:cBhvr>
                                      <p:rCtr x="6701" y="-5625"/>
                                    </p:animMotion>
                                  </p:childTnLst>
                                </p:cTn>
                              </p:par>
                              <p:par>
                                <p:cTn id="40" presetID="49" presetClass="path" presetSubtype="0" accel="50000" decel="50000" fill="hold" grpId="1" nodeType="withEffect">
                                  <p:stCondLst>
                                    <p:cond delay="0"/>
                                  </p:stCondLst>
                                  <p:childTnLst>
                                    <p:animMotion origin="layout" path="M 0 1.48148E-6 L 0.27569 0.27824 " pathEditMode="relative" rAng="0" ptsTypes="AA">
                                      <p:cBhvr>
                                        <p:cTn id="41" dur="2000" fill="hold"/>
                                        <p:tgtEl>
                                          <p:spTgt spid="7"/>
                                        </p:tgtEl>
                                        <p:attrNameLst>
                                          <p:attrName>ppt_x</p:attrName>
                                          <p:attrName>ppt_y</p:attrName>
                                        </p:attrNameLst>
                                      </p:cBhvr>
                                      <p:rCtr x="13785" y="13912"/>
                                    </p:animMotion>
                                  </p:childTnLst>
                                </p:cTn>
                              </p:par>
                              <p:par>
                                <p:cTn id="42" presetID="49" presetClass="path" presetSubtype="0" accel="30000" decel="30000" fill="hold" grpId="1" nodeType="withEffect">
                                  <p:stCondLst>
                                    <p:cond delay="0"/>
                                  </p:stCondLst>
                                  <p:childTnLst>
                                    <p:animMotion origin="layout" path="M -4.72222E-6 -4.44444E-6 L 0.61441 0.28681 " pathEditMode="relative" rAng="0" ptsTypes="AA">
                                      <p:cBhvr>
                                        <p:cTn id="43" dur="2000" fill="hold"/>
                                        <p:tgtEl>
                                          <p:spTgt spid="9"/>
                                        </p:tgtEl>
                                        <p:attrNameLst>
                                          <p:attrName>ppt_x</p:attrName>
                                          <p:attrName>ppt_y</p:attrName>
                                        </p:attrNameLst>
                                      </p:cBhvr>
                                      <p:rCtr x="30712" y="14329"/>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10">
                                            <p:bg/>
                                          </p:spTgt>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grpId="0" nodeType="after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childTnLst>
                                </p:cTn>
                              </p:par>
                            </p:childTnLst>
                          </p:cTn>
                        </p:par>
                        <p:par>
                          <p:cTn id="53" fill="hold">
                            <p:stCondLst>
                              <p:cond delay="2000"/>
                            </p:stCondLst>
                            <p:childTnLst>
                              <p:par>
                                <p:cTn id="54" presetID="1" presetClass="entr" presetSubtype="0" fill="hold" grpId="0" nodeType="afterEffect">
                                  <p:stCondLst>
                                    <p:cond delay="500"/>
                                  </p:stCondLst>
                                  <p:childTnLst>
                                    <p:set>
                                      <p:cBhvr>
                                        <p:cTn id="55" dur="1" fill="hold">
                                          <p:stCondLst>
                                            <p:cond delay="0"/>
                                          </p:stCondLst>
                                        </p:cTn>
                                        <p:tgtEl>
                                          <p:spTgt spid="11">
                                            <p:bg/>
                                          </p:spTgt>
                                        </p:tgtEl>
                                        <p:attrNameLst>
                                          <p:attrName>style.visibility</p:attrName>
                                        </p:attrNameLst>
                                      </p:cBhvr>
                                      <p:to>
                                        <p:strVal val="visible"/>
                                      </p:to>
                                    </p:set>
                                  </p:childTnLst>
                                </p:cTn>
                              </p:par>
                            </p:childTnLst>
                          </p:cTn>
                        </p:par>
                        <p:par>
                          <p:cTn id="56" fill="hold">
                            <p:stCondLst>
                              <p:cond delay="2500"/>
                            </p:stCondLst>
                            <p:childTnLst>
                              <p:par>
                                <p:cTn id="57" presetID="1" presetClass="entr" presetSubtype="0" fill="hold" grpId="0" nodeType="after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childTnLst>
                                </p:cTn>
                              </p:par>
                            </p:childTnLst>
                          </p:cTn>
                        </p:par>
                        <p:par>
                          <p:cTn id="59" fill="hold">
                            <p:stCondLst>
                              <p:cond delay="2500"/>
                            </p:stCondLst>
                            <p:childTnLst>
                              <p:par>
                                <p:cTn id="60" presetID="1" presetClass="entr" presetSubtype="0" fill="hold" grpId="0" nodeType="afterEffect">
                                  <p:stCondLst>
                                    <p:cond delay="500"/>
                                  </p:stCondLst>
                                  <p:childTnLst>
                                    <p:set>
                                      <p:cBhvr>
                                        <p:cTn id="61" dur="1" fill="hold">
                                          <p:stCondLst>
                                            <p:cond delay="0"/>
                                          </p:stCondLst>
                                        </p:cTn>
                                        <p:tgtEl>
                                          <p:spTgt spid="12">
                                            <p:bg/>
                                          </p:spTgt>
                                        </p:tgtEl>
                                        <p:attrNameLst>
                                          <p:attrName>style.visibility</p:attrName>
                                        </p:attrNameLst>
                                      </p:cBhvr>
                                      <p:to>
                                        <p:strVal val="visible"/>
                                      </p:to>
                                    </p:set>
                                  </p:childTnLst>
                                </p:cTn>
                              </p:par>
                            </p:childTnLst>
                          </p:cTn>
                        </p:par>
                        <p:par>
                          <p:cTn id="62" fill="hold">
                            <p:stCondLst>
                              <p:cond delay="3000"/>
                            </p:stCondLst>
                            <p:childTnLst>
                              <p:par>
                                <p:cTn id="63" presetID="1" presetClass="entr" presetSubtype="0" fill="hold" grpId="0" nodeType="afterEffect">
                                  <p:stCondLst>
                                    <p:cond delay="0"/>
                                  </p:stCondLst>
                                  <p:childTnLst>
                                    <p:set>
                                      <p:cBhvr>
                                        <p:cTn id="6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P spid="7" grpId="1" animBg="1"/>
      <p:bldP spid="8" grpId="0" animBg="1"/>
      <p:bldP spid="8" grpId="1" animBg="1"/>
      <p:bldP spid="6" grpId="0" animBg="1"/>
      <p:bldP spid="10" grpId="0" build="p" animBg="1"/>
      <p:bldP spid="11" grpId="0" build="p" animBg="1"/>
      <p:bldP spid="1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971600" y="2708920"/>
            <a:ext cx="7889169" cy="922114"/>
          </a:xfrm>
        </p:spPr>
        <p:txBody>
          <a:bodyPr/>
          <a:lstStyle/>
          <a:p>
            <a:r>
              <a:rPr lang="he-IL" dirty="0" smtClean="0"/>
              <a:t>אוריינות</a:t>
            </a:r>
            <a:endParaRPr lang="he-IL" dirty="0"/>
          </a:p>
        </p:txBody>
      </p:sp>
    </p:spTree>
    <p:extLst>
      <p:ext uri="{BB962C8B-B14F-4D97-AF65-F5344CB8AC3E}">
        <p14:creationId xmlns:p14="http://schemas.microsoft.com/office/powerpoint/2010/main" val="1757598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מציין מיקום תוכן 2"/>
          <p:cNvSpPr>
            <a:spLocks noGrp="1"/>
          </p:cNvSpPr>
          <p:nvPr>
            <p:ph idx="1"/>
          </p:nvPr>
        </p:nvSpPr>
        <p:spPr bwMode="auto">
          <a:xfrm>
            <a:off x="467544" y="2276872"/>
            <a:ext cx="8064500" cy="2880320"/>
          </a:xfrm>
        </p:spPr>
        <p:txBody>
          <a:bodyPr vert="horz">
            <a:normAutofit/>
          </a:bodyPr>
          <a:lstStyle/>
          <a:p>
            <a:pPr marL="109728" indent="0">
              <a:buNone/>
            </a:pPr>
            <a:r>
              <a:rPr lang="he-IL" altLang="he-IL" sz="3200" dirty="0"/>
              <a:t>"אוריינות היא היכולת של תלמידים ליישם ידע וכישורים שרכשו בתחומים מרכזיים, </a:t>
            </a:r>
            <a:r>
              <a:rPr lang="he-IL" altLang="he-IL" sz="3200" dirty="0" smtClean="0"/>
              <a:t>לנתח, להסיק ולהסביר את </a:t>
            </a:r>
            <a:r>
              <a:rPr lang="he-IL" altLang="he-IL" sz="3200" dirty="0"/>
              <a:t>הדרכים שבהן הם ניגשים לבעיות, מפרשים אותן ומוצאים להן פתרונות, במגוון מצבים"</a:t>
            </a:r>
          </a:p>
        </p:txBody>
      </p:sp>
      <p:sp>
        <p:nvSpPr>
          <p:cNvPr id="7" name="כותרת 2"/>
          <p:cNvSpPr>
            <a:spLocks noGrp="1"/>
          </p:cNvSpPr>
          <p:nvPr>
            <p:ph type="title"/>
          </p:nvPr>
        </p:nvSpPr>
        <p:spPr>
          <a:xfrm>
            <a:off x="0" y="149432"/>
            <a:ext cx="9144000" cy="922114"/>
          </a:xfrm>
        </p:spPr>
        <p:txBody>
          <a:bodyPr/>
          <a:lstStyle/>
          <a:p>
            <a:pPr algn="ctr"/>
            <a:r>
              <a:rPr lang="he-IL" sz="4000" dirty="0" smtClean="0">
                <a:latin typeface="Arial" panose="020B0604020202020204" pitchFamily="34" charset="0"/>
                <a:cs typeface="Arial" panose="020B0604020202020204" pitchFamily="34" charset="0"/>
              </a:rPr>
              <a:t>אוריינות </a:t>
            </a:r>
            <a:r>
              <a:rPr lang="he-IL" dirty="0" smtClean="0">
                <a:latin typeface="Arial" panose="020B0604020202020204" pitchFamily="34" charset="0"/>
                <a:cs typeface="Arial" panose="020B0604020202020204" pitchFamily="34" charset="0"/>
              </a:rPr>
              <a:t>על פי פיזה</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16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90364" y="1481328"/>
            <a:ext cx="8363272" cy="4683976"/>
          </a:xfrm>
        </p:spPr>
        <p:txBody>
          <a:bodyPr>
            <a:noAutofit/>
          </a:bodyPr>
          <a:lstStyle/>
          <a:p>
            <a:pPr marL="171450" indent="0">
              <a:buNone/>
              <a:defRPr/>
            </a:pPr>
            <a:r>
              <a:rPr lang="he-IL" sz="3200" dirty="0"/>
              <a:t>המוקד הוא סביב היכולת של התלמידים לעשות שימוש בידע ובמיומנויות שלהם כדי להתמודד עם בעיות מחיי </a:t>
            </a:r>
            <a:r>
              <a:rPr lang="he-IL" sz="3200" dirty="0" smtClean="0"/>
              <a:t>היום-יום</a:t>
            </a:r>
          </a:p>
          <a:p>
            <a:pPr marL="171450" indent="0">
              <a:buFont typeface="Wingdings" pitchFamily="2" charset="2"/>
              <a:buNone/>
              <a:defRPr/>
            </a:pPr>
            <a:r>
              <a:rPr lang="he-IL" sz="3200" dirty="0" smtClean="0"/>
              <a:t>השאלות מנוסחות כך שישקפו בעיות העולות </a:t>
            </a:r>
            <a:r>
              <a:rPr lang="he-IL" sz="3200" dirty="0"/>
              <a:t>בהקשרים אישיים, תעסוקתיים, חברתיים ומדעיים. </a:t>
            </a:r>
            <a:r>
              <a:rPr lang="he-IL" sz="3200" dirty="0" smtClean="0"/>
              <a:t>כדי לפתור אותן יש צורך במיומנויות חשיבה, ידע בתחומי הדעת ושימוש באסטרטגיות לפעולה</a:t>
            </a:r>
            <a:endParaRPr lang="he-IL" sz="3200" dirty="0" smtClean="0">
              <a:solidFill>
                <a:srgbClr val="FF0000"/>
              </a:solidFill>
            </a:endParaRPr>
          </a:p>
          <a:p>
            <a:pPr marL="171450" indent="0">
              <a:buFont typeface="Wingdings" pitchFamily="2" charset="2"/>
              <a:buNone/>
              <a:defRPr/>
            </a:pPr>
            <a:endParaRPr lang="he-IL" sz="3200" dirty="0"/>
          </a:p>
        </p:txBody>
      </p:sp>
      <p:sp>
        <p:nvSpPr>
          <p:cNvPr id="7" name="כותרת 2"/>
          <p:cNvSpPr>
            <a:spLocks noGrp="1"/>
          </p:cNvSpPr>
          <p:nvPr>
            <p:ph type="title"/>
          </p:nvPr>
        </p:nvSpPr>
        <p:spPr>
          <a:xfrm>
            <a:off x="0" y="149432"/>
            <a:ext cx="9144000" cy="922114"/>
          </a:xfrm>
        </p:spPr>
        <p:txBody>
          <a:bodyPr/>
          <a:lstStyle/>
          <a:p>
            <a:pPr algn="ctr"/>
            <a:r>
              <a:rPr lang="he-IL" sz="4000" dirty="0" smtClean="0">
                <a:latin typeface="Arial" panose="020B0604020202020204" pitchFamily="34" charset="0"/>
                <a:cs typeface="Arial" panose="020B0604020202020204" pitchFamily="34" charset="0"/>
              </a:rPr>
              <a:t>אוריינות </a:t>
            </a:r>
            <a:r>
              <a:rPr lang="he-IL" dirty="0" smtClean="0">
                <a:latin typeface="Arial" panose="020B0604020202020204" pitchFamily="34" charset="0"/>
                <a:cs typeface="Arial" panose="020B0604020202020204" pitchFamily="34" charset="0"/>
              </a:rPr>
              <a:t>על פי פיזה</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5472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2"/>
          <p:cNvSpPr>
            <a:spLocks noGrp="1"/>
          </p:cNvSpPr>
          <p:nvPr>
            <p:ph type="title"/>
          </p:nvPr>
        </p:nvSpPr>
        <p:spPr>
          <a:xfrm>
            <a:off x="0" y="149432"/>
            <a:ext cx="9144000" cy="922114"/>
          </a:xfrm>
        </p:spPr>
        <p:txBody>
          <a:bodyPr/>
          <a:lstStyle/>
          <a:p>
            <a:pPr algn="ctr"/>
            <a:r>
              <a:rPr lang="he-IL" sz="4000" dirty="0" smtClean="0">
                <a:latin typeface="Arial" panose="020B0604020202020204" pitchFamily="34" charset="0"/>
                <a:cs typeface="Arial" panose="020B0604020202020204" pitchFamily="34" charset="0"/>
              </a:rPr>
              <a:t>אוריינות מדעית </a:t>
            </a:r>
            <a:r>
              <a:rPr lang="he-IL" dirty="0" smtClean="0">
                <a:latin typeface="Arial" panose="020B0604020202020204" pitchFamily="34" charset="0"/>
                <a:cs typeface="Arial" panose="020B0604020202020204" pitchFamily="34" charset="0"/>
              </a:rPr>
              <a:t>על פי פיזה</a:t>
            </a:r>
            <a:endParaRPr lang="he-IL"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67544" y="2564904"/>
            <a:ext cx="8229600" cy="1443616"/>
          </a:xfrm>
        </p:spPr>
        <p:txBody>
          <a:bodyPr>
            <a:normAutofit/>
          </a:bodyPr>
          <a:lstStyle/>
          <a:p>
            <a:pPr marL="109728" marR="0" indent="0" algn="ctr" defTabSz="914400" rtl="1" eaLnBrk="1" fontAlgn="auto" latinLnBrk="0" hangingPunct="1">
              <a:lnSpc>
                <a:spcPct val="100000"/>
              </a:lnSpc>
              <a:spcBef>
                <a:spcPts val="400"/>
              </a:spcBef>
              <a:spcAft>
                <a:spcPts val="1200"/>
              </a:spcAft>
              <a:buClr>
                <a:schemeClr val="accent1"/>
              </a:buClr>
              <a:buSzPct val="68000"/>
              <a:buNone/>
              <a:tabLst/>
              <a:defRPr/>
            </a:pPr>
            <a:r>
              <a:rPr kumimoji="0" lang="he-IL" sz="3200" kern="1200" dirty="0" smtClean="0">
                <a:solidFill>
                  <a:schemeClr val="tx1"/>
                </a:solidFill>
                <a:effectLst/>
              </a:rPr>
              <a:t>"היכולת לעסוק בנושאים הקשורים למדע </a:t>
            </a:r>
            <a:r>
              <a:rPr kumimoji="0" lang="en-US" sz="3200" kern="1200" dirty="0" smtClean="0">
                <a:solidFill>
                  <a:schemeClr val="tx1"/>
                </a:solidFill>
                <a:effectLst/>
              </a:rPr>
              <a:t/>
            </a:r>
            <a:br>
              <a:rPr kumimoji="0" lang="en-US" sz="3200" kern="1200" dirty="0" smtClean="0">
                <a:solidFill>
                  <a:schemeClr val="tx1"/>
                </a:solidFill>
                <a:effectLst/>
              </a:rPr>
            </a:br>
            <a:r>
              <a:rPr kumimoji="0" lang="he-IL" sz="3200" kern="1200" dirty="0" smtClean="0">
                <a:solidFill>
                  <a:schemeClr val="tx1"/>
                </a:solidFill>
                <a:effectLst/>
              </a:rPr>
              <a:t>ובעקרונות המדע כאזרח רפלקטיבי"</a:t>
            </a:r>
            <a:endParaRPr lang="he-IL" sz="3200" dirty="0" smtClean="0">
              <a:effectLst/>
            </a:endParaRPr>
          </a:p>
          <a:p>
            <a:pPr algn="ctr"/>
            <a:endParaRPr lang="he-IL" sz="3200" dirty="0"/>
          </a:p>
        </p:txBody>
      </p:sp>
    </p:spTree>
    <p:extLst>
      <p:ext uri="{BB962C8B-B14F-4D97-AF65-F5344CB8AC3E}">
        <p14:creationId xmlns:p14="http://schemas.microsoft.com/office/powerpoint/2010/main" val="434336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468560" y="2636912"/>
            <a:ext cx="9612560" cy="1296144"/>
          </a:xfrm>
          <a:ln>
            <a:noFill/>
          </a:ln>
        </p:spPr>
        <p:txBody>
          <a:bodyPr/>
          <a:lstStyle/>
          <a:p>
            <a:pPr>
              <a:lnSpc>
                <a:spcPct val="150000"/>
              </a:lnSpc>
            </a:pPr>
            <a:r>
              <a:rPr lang="he-IL" sz="3500" dirty="0" smtClean="0"/>
              <a:t>מהם המיומנויות והידע המגדירים אוריינות מדעית?</a:t>
            </a:r>
            <a:br>
              <a:rPr lang="he-IL" sz="3500" dirty="0" smtClean="0"/>
            </a:br>
            <a:r>
              <a:rPr lang="he-IL" dirty="0" smtClean="0">
                <a:solidFill>
                  <a:srgbClr val="0070C0"/>
                </a:solidFill>
              </a:rPr>
              <a:t>המסגרת המושגית של מחקר פיזה</a:t>
            </a:r>
            <a:endParaRPr lang="he-IL" dirty="0">
              <a:solidFill>
                <a:srgbClr val="0070C0"/>
              </a:solidFill>
            </a:endParaRPr>
          </a:p>
        </p:txBody>
      </p:sp>
    </p:spTree>
    <p:extLst>
      <p:ext uri="{BB962C8B-B14F-4D97-AF65-F5344CB8AC3E}">
        <p14:creationId xmlns:p14="http://schemas.microsoft.com/office/powerpoint/2010/main" val="3575250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חבה">
  <a:themeElements>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רחבה">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רחבה">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22963</TotalTime>
  <Words>1984</Words>
  <Application>Microsoft Office PowerPoint</Application>
  <PresentationFormat>‫הצגה על המסך (4:3)</PresentationFormat>
  <Paragraphs>300</Paragraphs>
  <Slides>31</Slides>
  <Notes>24</Notes>
  <HiddenSlides>0</HiddenSlides>
  <MMClips>2</MMClips>
  <ScaleCrop>false</ScaleCrop>
  <HeadingPairs>
    <vt:vector size="4" baseType="variant">
      <vt:variant>
        <vt:lpstr>ערכת נושא</vt:lpstr>
      </vt:variant>
      <vt:variant>
        <vt:i4>1</vt:i4>
      </vt:variant>
      <vt:variant>
        <vt:lpstr>כותרות שקופיות</vt:lpstr>
      </vt:variant>
      <vt:variant>
        <vt:i4>31</vt:i4>
      </vt:variant>
    </vt:vector>
  </HeadingPairs>
  <TitlesOfParts>
    <vt:vector size="32" baseType="lpstr">
      <vt:lpstr>רחבה</vt:lpstr>
      <vt:lpstr>אוריינות מדעית בפורמט דיגיטלי: מחקר פיזה</vt:lpstr>
      <vt:lpstr>מחקר טימס נערך מאז 1995... (IEA, Boston)</vt:lpstr>
      <vt:lpstr>מחקר פיזה מתקיים מאז שנת 2000  (OECD) </vt:lpstr>
      <vt:lpstr>מחקר פיזה מתקיים מאז שנת 2000  (OECD) </vt:lpstr>
      <vt:lpstr>אוריינות</vt:lpstr>
      <vt:lpstr>אוריינות על פי פיזה</vt:lpstr>
      <vt:lpstr>אוריינות על פי פיזה</vt:lpstr>
      <vt:lpstr>אוריינות מדעית על פי פיזה</vt:lpstr>
      <vt:lpstr>מהם המיומנויות והידע המגדירים אוריינות מדעית? המסגרת המושגית של מחקר פיזה</vt:lpstr>
      <vt:lpstr>המסגרת המושגית של מחקר פיזה</vt:lpstr>
      <vt:lpstr>המסגרת המושגית של מחקר פיזה</vt:lpstr>
      <vt:lpstr>מיומנויות מרכזיות באוריינות מדעית </vt:lpstr>
      <vt:lpstr>המסגרת המושגית של מחקר פיזה</vt:lpstr>
      <vt:lpstr>סוגי הידע המדעי</vt:lpstr>
      <vt:lpstr>המסגרת המושגית של מחקר פיזה</vt:lpstr>
      <vt:lpstr>    מה מזמנת גישת מחקר פיזה? </vt:lpstr>
      <vt:lpstr>מגמת המעבר לפדגוגיה מבוססת מחשב</vt:lpstr>
      <vt:lpstr>מעבר למבחנים מבוססי מחשב</vt:lpstr>
      <vt:lpstr>מאפייניהם ויתרונותיהם של מבחנים ממוחשבים</vt:lpstr>
      <vt:lpstr>דוגמאות לפריטים בפיזה 2015</vt:lpstr>
      <vt:lpstr>מאפייני הפריטים הממוחשבים במחקר פיזה</vt:lpstr>
      <vt:lpstr>הפרעת התמוטטות מושבות הדבורים (שאלה 1 מתוך 5)</vt:lpstr>
      <vt:lpstr>הפרעת התמוטטות מושבות הדבורים (שאלה 2 מתוך 5)</vt:lpstr>
      <vt:lpstr>הפרעת התמוטטות מושבות הדבורים (שאלה 3 מתוך 5)</vt:lpstr>
      <vt:lpstr>הפרעת התמוטטות מושבות הדבורים (שאלה 4 מתוך 5)</vt:lpstr>
      <vt:lpstr>הפרעת התמוטטות מושבות הדבורים (שאלה 5 מתוך 5)</vt:lpstr>
      <vt:lpstr>מדעים</vt:lpstr>
      <vt:lpstr>מדעים</vt:lpstr>
      <vt:lpstr>מה מזמנת גישת מחקר פיזה להוראה בכיתה?</vt:lpstr>
      <vt:lpstr>מה מזמנת גישת מחקר פיזה להוראה בכיתה?</vt:lpstr>
      <vt:lpstr>תודה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Boaz</dc:creator>
  <cp:lastModifiedBy>Windows User</cp:lastModifiedBy>
  <cp:revision>569</cp:revision>
  <cp:lastPrinted>2012-02-01T13:29:30Z</cp:lastPrinted>
  <dcterms:created xsi:type="dcterms:W3CDTF">2011-02-13T11:10:24Z</dcterms:created>
  <dcterms:modified xsi:type="dcterms:W3CDTF">2017-03-16T09:25:09Z</dcterms:modified>
</cp:coreProperties>
</file>