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1317" r:id="rId2"/>
    <p:sldId id="1322" r:id="rId3"/>
    <p:sldId id="1170" r:id="rId4"/>
    <p:sldId id="1171" r:id="rId5"/>
    <p:sldId id="1212" r:id="rId6"/>
    <p:sldId id="1250" r:id="rId7"/>
    <p:sldId id="1207" r:id="rId8"/>
    <p:sldId id="1208" r:id="rId9"/>
    <p:sldId id="1209" r:id="rId10"/>
    <p:sldId id="1210" r:id="rId11"/>
    <p:sldId id="1213" r:id="rId12"/>
    <p:sldId id="1247" r:id="rId13"/>
    <p:sldId id="1248" r:id="rId14"/>
    <p:sldId id="1172" r:id="rId15"/>
    <p:sldId id="1249" r:id="rId16"/>
    <p:sldId id="1214" r:id="rId17"/>
    <p:sldId id="1216" r:id="rId18"/>
    <p:sldId id="1306" r:id="rId19"/>
    <p:sldId id="1217" r:id="rId20"/>
    <p:sldId id="1320" r:id="rId21"/>
    <p:sldId id="1184" r:id="rId22"/>
    <p:sldId id="1181" r:id="rId23"/>
    <p:sldId id="1182" r:id="rId24"/>
    <p:sldId id="1183" r:id="rId25"/>
    <p:sldId id="1232" r:id="rId26"/>
    <p:sldId id="1233" r:id="rId27"/>
    <p:sldId id="1234" r:id="rId28"/>
    <p:sldId id="1311" r:id="rId29"/>
    <p:sldId id="1312" r:id="rId30"/>
    <p:sldId id="1313" r:id="rId31"/>
    <p:sldId id="1314" r:id="rId32"/>
    <p:sldId id="1315" r:id="rId33"/>
  </p:sldIdLst>
  <p:sldSz cx="9144000" cy="6858000" type="screen4x3"/>
  <p:notesSz cx="6781800" cy="9926638"/>
  <p:defaultTextStyle>
    <a:defPPr>
      <a:defRPr lang="he-IL"/>
    </a:defPPr>
    <a:lvl1pPr algn="l" rtl="1" fontAlgn="base">
      <a:spcBef>
        <a:spcPct val="50000"/>
      </a:spcBef>
      <a:spcAft>
        <a:spcPct val="0"/>
      </a:spcAft>
      <a:defRPr sz="1200" b="1" kern="1200">
        <a:solidFill>
          <a:schemeClr val="tx1"/>
        </a:solidFill>
        <a:latin typeface="Snap ITC" charset="0"/>
        <a:ea typeface="ＭＳ Ｐゴシック" charset="0"/>
        <a:cs typeface="Arial Unicode MS" charset="0"/>
      </a:defRPr>
    </a:lvl1pPr>
    <a:lvl2pPr marL="457200" algn="l" rtl="1" fontAlgn="base">
      <a:spcBef>
        <a:spcPct val="50000"/>
      </a:spcBef>
      <a:spcAft>
        <a:spcPct val="0"/>
      </a:spcAft>
      <a:defRPr sz="1200" b="1" kern="1200">
        <a:solidFill>
          <a:schemeClr val="tx1"/>
        </a:solidFill>
        <a:latin typeface="Snap ITC" charset="0"/>
        <a:ea typeface="ＭＳ Ｐゴシック" charset="0"/>
        <a:cs typeface="Arial Unicode MS" charset="0"/>
      </a:defRPr>
    </a:lvl2pPr>
    <a:lvl3pPr marL="914400" algn="l" rtl="1" fontAlgn="base">
      <a:spcBef>
        <a:spcPct val="50000"/>
      </a:spcBef>
      <a:spcAft>
        <a:spcPct val="0"/>
      </a:spcAft>
      <a:defRPr sz="1200" b="1" kern="1200">
        <a:solidFill>
          <a:schemeClr val="tx1"/>
        </a:solidFill>
        <a:latin typeface="Snap ITC" charset="0"/>
        <a:ea typeface="ＭＳ Ｐゴシック" charset="0"/>
        <a:cs typeface="Arial Unicode MS" charset="0"/>
      </a:defRPr>
    </a:lvl3pPr>
    <a:lvl4pPr marL="1371600" algn="l" rtl="1" fontAlgn="base">
      <a:spcBef>
        <a:spcPct val="50000"/>
      </a:spcBef>
      <a:spcAft>
        <a:spcPct val="0"/>
      </a:spcAft>
      <a:defRPr sz="1200" b="1" kern="1200">
        <a:solidFill>
          <a:schemeClr val="tx1"/>
        </a:solidFill>
        <a:latin typeface="Snap ITC" charset="0"/>
        <a:ea typeface="ＭＳ Ｐゴシック" charset="0"/>
        <a:cs typeface="Arial Unicode MS" charset="0"/>
      </a:defRPr>
    </a:lvl4pPr>
    <a:lvl5pPr marL="1828800" algn="l" rtl="1" fontAlgn="base">
      <a:spcBef>
        <a:spcPct val="50000"/>
      </a:spcBef>
      <a:spcAft>
        <a:spcPct val="0"/>
      </a:spcAft>
      <a:defRPr sz="1200" b="1" kern="1200">
        <a:solidFill>
          <a:schemeClr val="tx1"/>
        </a:solidFill>
        <a:latin typeface="Snap ITC" charset="0"/>
        <a:ea typeface="ＭＳ Ｐゴシック" charset="0"/>
        <a:cs typeface="Arial Unicode MS" charset="0"/>
      </a:defRPr>
    </a:lvl5pPr>
    <a:lvl6pPr marL="2286000" algn="l" defTabSz="457200" rtl="0" eaLnBrk="1" latinLnBrk="0" hangingPunct="1">
      <a:defRPr sz="1200" b="1" kern="1200">
        <a:solidFill>
          <a:schemeClr val="tx1"/>
        </a:solidFill>
        <a:latin typeface="Snap ITC" charset="0"/>
        <a:ea typeface="ＭＳ Ｐゴシック" charset="0"/>
        <a:cs typeface="Arial Unicode MS" charset="0"/>
      </a:defRPr>
    </a:lvl6pPr>
    <a:lvl7pPr marL="2743200" algn="l" defTabSz="457200" rtl="0" eaLnBrk="1" latinLnBrk="0" hangingPunct="1">
      <a:defRPr sz="1200" b="1" kern="1200">
        <a:solidFill>
          <a:schemeClr val="tx1"/>
        </a:solidFill>
        <a:latin typeface="Snap ITC" charset="0"/>
        <a:ea typeface="ＭＳ Ｐゴシック" charset="0"/>
        <a:cs typeface="Arial Unicode MS" charset="0"/>
      </a:defRPr>
    </a:lvl7pPr>
    <a:lvl8pPr marL="3200400" algn="l" defTabSz="457200" rtl="0" eaLnBrk="1" latinLnBrk="0" hangingPunct="1">
      <a:defRPr sz="1200" b="1" kern="1200">
        <a:solidFill>
          <a:schemeClr val="tx1"/>
        </a:solidFill>
        <a:latin typeface="Snap ITC" charset="0"/>
        <a:ea typeface="ＭＳ Ｐゴシック" charset="0"/>
        <a:cs typeface="Arial Unicode MS" charset="0"/>
      </a:defRPr>
    </a:lvl8pPr>
    <a:lvl9pPr marL="3657600" algn="l" defTabSz="457200" rtl="0" eaLnBrk="1" latinLnBrk="0" hangingPunct="1">
      <a:defRPr sz="1200" b="1" kern="1200">
        <a:solidFill>
          <a:schemeClr val="tx1"/>
        </a:solidFill>
        <a:latin typeface="Snap ITC" charset="0"/>
        <a:ea typeface="ＭＳ Ｐゴシック" charset="0"/>
        <a:cs typeface="Arial Unicode M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8101"/>
    <a:srgbClr val="0DA301"/>
    <a:srgbClr val="767824"/>
    <a:srgbClr val="4D4D4D"/>
    <a:srgbClr val="945207"/>
    <a:srgbClr val="CC00FF"/>
    <a:srgbClr val="FF33CC"/>
    <a:srgbClr val="CCFFCC"/>
    <a:srgbClr val="B2B2B2"/>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92" autoAdjust="0"/>
    <p:restoredTop sz="86364" autoAdjust="0"/>
  </p:normalViewPr>
  <p:slideViewPr>
    <p:cSldViewPr snapToGrid="0">
      <p:cViewPr>
        <p:scale>
          <a:sx n="68" d="100"/>
          <a:sy n="68" d="100"/>
        </p:scale>
        <p:origin x="-3204" y="-1158"/>
      </p:cViewPr>
      <p:guideLst>
        <p:guide orient="horz" pos="262"/>
        <p:guide pos="2897"/>
      </p:guideLst>
    </p:cSldViewPr>
  </p:slideViewPr>
  <p:outlineViewPr>
    <p:cViewPr>
      <p:scale>
        <a:sx n="33" d="100"/>
        <a:sy n="33" d="100"/>
      </p:scale>
      <p:origin x="324" y="16368"/>
    </p:cViewPr>
  </p:outlineViewPr>
  <p:notesTextViewPr>
    <p:cViewPr>
      <p:scale>
        <a:sx n="100" d="100"/>
        <a:sy n="100" d="100"/>
      </p:scale>
      <p:origin x="0" y="0"/>
    </p:cViewPr>
  </p:notesTextViewPr>
  <p:sorterViewPr>
    <p:cViewPr>
      <p:scale>
        <a:sx n="44" d="100"/>
        <a:sy n="44" d="100"/>
      </p:scale>
      <p:origin x="0" y="0"/>
    </p:cViewPr>
  </p:sorterViewPr>
  <p:notesViewPr>
    <p:cSldViewPr snapToGrid="0">
      <p:cViewPr>
        <p:scale>
          <a:sx n="150" d="100"/>
          <a:sy n="150" d="100"/>
        </p:scale>
        <p:origin x="-1752" y="-72"/>
      </p:cViewPr>
      <p:guideLst>
        <p:guide orient="horz" pos="3127"/>
        <p:guide pos="21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266" name="Rectangle 2"/>
          <p:cNvSpPr>
            <a:spLocks noGrp="1" noChangeArrowheads="1"/>
          </p:cNvSpPr>
          <p:nvPr>
            <p:ph type="hdr" sz="quarter"/>
          </p:nvPr>
        </p:nvSpPr>
        <p:spPr bwMode="auto">
          <a:xfrm>
            <a:off x="3841750" y="0"/>
            <a:ext cx="2940050" cy="496888"/>
          </a:xfrm>
          <a:prstGeom prst="rect">
            <a:avLst/>
          </a:prstGeom>
          <a:noFill/>
          <a:ln w="9525">
            <a:noFill/>
            <a:miter lim="800000"/>
            <a:headEnd/>
            <a:tailEnd/>
          </a:ln>
          <a:effectLst/>
        </p:spPr>
        <p:txBody>
          <a:bodyPr vert="horz" wrap="square" lIns="91339" tIns="45670" rIns="91339" bIns="45670" numCol="1" anchor="t" anchorCtr="0" compatLnSpc="1">
            <a:prstTxWarp prst="textNoShape">
              <a:avLst/>
            </a:prstTxWarp>
          </a:bodyPr>
          <a:lstStyle>
            <a:lvl1pPr algn="r" defTabSz="912813">
              <a:spcBef>
                <a:spcPct val="0"/>
              </a:spcBef>
              <a:defRPr b="0">
                <a:latin typeface="Times New Roman" pitchFamily="18" charset="0"/>
                <a:ea typeface="+mn-ea"/>
                <a:cs typeface="+mn-cs"/>
              </a:defRPr>
            </a:lvl1pPr>
          </a:lstStyle>
          <a:p>
            <a:pPr>
              <a:defRPr/>
            </a:pPr>
            <a:endParaRPr lang="en-US"/>
          </a:p>
        </p:txBody>
      </p:sp>
      <p:sp>
        <p:nvSpPr>
          <p:cNvPr id="139267" name="Rectangle 3"/>
          <p:cNvSpPr>
            <a:spLocks noGrp="1" noChangeArrowheads="1"/>
          </p:cNvSpPr>
          <p:nvPr>
            <p:ph type="dt" sz="quarter" idx="1"/>
          </p:nvPr>
        </p:nvSpPr>
        <p:spPr bwMode="auto">
          <a:xfrm>
            <a:off x="0" y="0"/>
            <a:ext cx="2940050" cy="496888"/>
          </a:xfrm>
          <a:prstGeom prst="rect">
            <a:avLst/>
          </a:prstGeom>
          <a:noFill/>
          <a:ln w="9525">
            <a:noFill/>
            <a:miter lim="800000"/>
            <a:headEnd/>
            <a:tailEnd/>
          </a:ln>
          <a:effectLst/>
        </p:spPr>
        <p:txBody>
          <a:bodyPr vert="horz" wrap="square" lIns="91339" tIns="45670" rIns="91339" bIns="45670" numCol="1" anchor="t" anchorCtr="0" compatLnSpc="1">
            <a:prstTxWarp prst="textNoShape">
              <a:avLst/>
            </a:prstTxWarp>
          </a:bodyPr>
          <a:lstStyle>
            <a:lvl1pPr defTabSz="912813">
              <a:spcBef>
                <a:spcPct val="0"/>
              </a:spcBef>
              <a:defRPr b="0">
                <a:latin typeface="Times New Roman" pitchFamily="18" charset="0"/>
                <a:ea typeface="+mn-ea"/>
                <a:cs typeface="+mn-cs"/>
              </a:defRPr>
            </a:lvl1pPr>
          </a:lstStyle>
          <a:p>
            <a:pPr>
              <a:defRPr/>
            </a:pPr>
            <a:endParaRPr lang="en-US"/>
          </a:p>
        </p:txBody>
      </p:sp>
      <p:sp>
        <p:nvSpPr>
          <p:cNvPr id="139268" name="Rectangle 4"/>
          <p:cNvSpPr>
            <a:spLocks noGrp="1" noChangeArrowheads="1"/>
          </p:cNvSpPr>
          <p:nvPr>
            <p:ph type="ftr" sz="quarter" idx="2"/>
          </p:nvPr>
        </p:nvSpPr>
        <p:spPr bwMode="auto">
          <a:xfrm>
            <a:off x="3841750" y="9429750"/>
            <a:ext cx="2940050" cy="496888"/>
          </a:xfrm>
          <a:prstGeom prst="rect">
            <a:avLst/>
          </a:prstGeom>
          <a:noFill/>
          <a:ln w="9525">
            <a:noFill/>
            <a:miter lim="800000"/>
            <a:headEnd/>
            <a:tailEnd/>
          </a:ln>
          <a:effectLst/>
        </p:spPr>
        <p:txBody>
          <a:bodyPr vert="horz" wrap="square" lIns="91339" tIns="45670" rIns="91339" bIns="45670" numCol="1" anchor="b" anchorCtr="0" compatLnSpc="1">
            <a:prstTxWarp prst="textNoShape">
              <a:avLst/>
            </a:prstTxWarp>
          </a:bodyPr>
          <a:lstStyle>
            <a:lvl1pPr algn="r" defTabSz="912813">
              <a:spcBef>
                <a:spcPct val="0"/>
              </a:spcBef>
              <a:defRPr b="0">
                <a:latin typeface="Times New Roman" pitchFamily="18" charset="0"/>
                <a:ea typeface="+mn-ea"/>
                <a:cs typeface="+mn-cs"/>
              </a:defRPr>
            </a:lvl1pPr>
          </a:lstStyle>
          <a:p>
            <a:pPr>
              <a:defRPr/>
            </a:pPr>
            <a:endParaRPr lang="en-US"/>
          </a:p>
        </p:txBody>
      </p:sp>
      <p:sp>
        <p:nvSpPr>
          <p:cNvPr id="139269" name="Rectangle 5"/>
          <p:cNvSpPr>
            <a:spLocks noGrp="1" noChangeArrowheads="1"/>
          </p:cNvSpPr>
          <p:nvPr>
            <p:ph type="sldNum" sz="quarter" idx="3"/>
          </p:nvPr>
        </p:nvSpPr>
        <p:spPr bwMode="auto">
          <a:xfrm>
            <a:off x="0" y="9429750"/>
            <a:ext cx="2940050" cy="496888"/>
          </a:xfrm>
          <a:prstGeom prst="rect">
            <a:avLst/>
          </a:prstGeom>
          <a:noFill/>
          <a:ln w="9525">
            <a:noFill/>
            <a:miter lim="800000"/>
            <a:headEnd/>
            <a:tailEnd/>
          </a:ln>
          <a:effectLst/>
        </p:spPr>
        <p:txBody>
          <a:bodyPr vert="horz" wrap="square" lIns="91339" tIns="45670" rIns="91339" bIns="45670" numCol="1" anchor="b" anchorCtr="0" compatLnSpc="1">
            <a:prstTxWarp prst="textNoShape">
              <a:avLst/>
            </a:prstTxWarp>
          </a:bodyPr>
          <a:lstStyle>
            <a:lvl1pPr defTabSz="912813">
              <a:spcBef>
                <a:spcPct val="0"/>
              </a:spcBef>
              <a:defRPr b="0">
                <a:latin typeface="Times New Roman" charset="0"/>
                <a:cs typeface="Times New Roman" charset="0"/>
              </a:defRPr>
            </a:lvl1pPr>
          </a:lstStyle>
          <a:p>
            <a:fld id="{A348954E-0526-4A4B-B2EF-6B2235609F5D}" type="slidenum">
              <a:rPr lang="he-IL"/>
              <a:pPr/>
              <a:t>‹#›</a:t>
            </a:fld>
            <a:endParaRPr lang="en-US"/>
          </a:p>
        </p:txBody>
      </p:sp>
    </p:spTree>
    <p:extLst>
      <p:ext uri="{BB962C8B-B14F-4D97-AF65-F5344CB8AC3E}">
        <p14:creationId xmlns:p14="http://schemas.microsoft.com/office/powerpoint/2010/main" val="42812789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6050" name="Rectangle 2"/>
          <p:cNvSpPr>
            <a:spLocks noGrp="1" noChangeArrowheads="1"/>
          </p:cNvSpPr>
          <p:nvPr>
            <p:ph type="hdr" sz="quarter"/>
          </p:nvPr>
        </p:nvSpPr>
        <p:spPr bwMode="auto">
          <a:xfrm>
            <a:off x="3841750" y="0"/>
            <a:ext cx="2940050" cy="496888"/>
          </a:xfrm>
          <a:prstGeom prst="rect">
            <a:avLst/>
          </a:prstGeom>
          <a:noFill/>
          <a:ln w="9525">
            <a:noFill/>
            <a:miter lim="800000"/>
            <a:headEnd/>
            <a:tailEnd/>
          </a:ln>
          <a:effectLst/>
        </p:spPr>
        <p:txBody>
          <a:bodyPr vert="horz" wrap="square" lIns="91339" tIns="45670" rIns="91339" bIns="45670" numCol="1" anchor="t" anchorCtr="0" compatLnSpc="1">
            <a:prstTxWarp prst="textNoShape">
              <a:avLst/>
            </a:prstTxWarp>
          </a:bodyPr>
          <a:lstStyle>
            <a:lvl1pPr algn="r" defTabSz="912813">
              <a:spcBef>
                <a:spcPct val="0"/>
              </a:spcBef>
              <a:defRPr b="0">
                <a:latin typeface="Times New Roman" pitchFamily="18" charset="0"/>
                <a:ea typeface="+mn-ea"/>
                <a:cs typeface="+mn-cs"/>
              </a:defRPr>
            </a:lvl1pPr>
          </a:lstStyle>
          <a:p>
            <a:pPr>
              <a:defRPr/>
            </a:pPr>
            <a:endParaRPr lang="en-US"/>
          </a:p>
        </p:txBody>
      </p:sp>
      <p:sp>
        <p:nvSpPr>
          <p:cNvPr id="386051" name="Rectangle 3"/>
          <p:cNvSpPr>
            <a:spLocks noGrp="1" noChangeArrowheads="1"/>
          </p:cNvSpPr>
          <p:nvPr>
            <p:ph type="dt" idx="1"/>
          </p:nvPr>
        </p:nvSpPr>
        <p:spPr bwMode="auto">
          <a:xfrm>
            <a:off x="0" y="0"/>
            <a:ext cx="2940050" cy="496888"/>
          </a:xfrm>
          <a:prstGeom prst="rect">
            <a:avLst/>
          </a:prstGeom>
          <a:noFill/>
          <a:ln w="9525">
            <a:noFill/>
            <a:miter lim="800000"/>
            <a:headEnd/>
            <a:tailEnd/>
          </a:ln>
          <a:effectLst/>
        </p:spPr>
        <p:txBody>
          <a:bodyPr vert="horz" wrap="square" lIns="91339" tIns="45670" rIns="91339" bIns="45670" numCol="1" anchor="t" anchorCtr="0" compatLnSpc="1">
            <a:prstTxWarp prst="textNoShape">
              <a:avLst/>
            </a:prstTxWarp>
          </a:bodyPr>
          <a:lstStyle>
            <a:lvl1pPr defTabSz="912813">
              <a:spcBef>
                <a:spcPct val="0"/>
              </a:spcBef>
              <a:defRPr b="0">
                <a:latin typeface="Times New Roman" pitchFamily="18" charset="0"/>
                <a:ea typeface="+mn-ea"/>
                <a:cs typeface="+mn-cs"/>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909638" y="744538"/>
            <a:ext cx="4964112"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86053" name="Rectangle 5"/>
          <p:cNvSpPr>
            <a:spLocks noGrp="1" noChangeArrowheads="1"/>
          </p:cNvSpPr>
          <p:nvPr>
            <p:ph type="body" sz="quarter" idx="3"/>
          </p:nvPr>
        </p:nvSpPr>
        <p:spPr bwMode="auto">
          <a:xfrm>
            <a:off x="904875" y="4716463"/>
            <a:ext cx="4972050" cy="4465637"/>
          </a:xfrm>
          <a:prstGeom prst="rect">
            <a:avLst/>
          </a:prstGeom>
          <a:noFill/>
          <a:ln w="9525">
            <a:noFill/>
            <a:miter lim="800000"/>
            <a:headEnd/>
            <a:tailEnd/>
          </a:ln>
          <a:effectLst/>
        </p:spPr>
        <p:txBody>
          <a:bodyPr vert="horz" wrap="square" lIns="91339" tIns="45670" rIns="91339" bIns="4567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86054" name="Rectangle 6"/>
          <p:cNvSpPr>
            <a:spLocks noGrp="1" noChangeArrowheads="1"/>
          </p:cNvSpPr>
          <p:nvPr>
            <p:ph type="ftr" sz="quarter" idx="4"/>
          </p:nvPr>
        </p:nvSpPr>
        <p:spPr bwMode="auto">
          <a:xfrm>
            <a:off x="3841750" y="9429750"/>
            <a:ext cx="2940050" cy="496888"/>
          </a:xfrm>
          <a:prstGeom prst="rect">
            <a:avLst/>
          </a:prstGeom>
          <a:noFill/>
          <a:ln w="9525">
            <a:noFill/>
            <a:miter lim="800000"/>
            <a:headEnd/>
            <a:tailEnd/>
          </a:ln>
          <a:effectLst/>
        </p:spPr>
        <p:txBody>
          <a:bodyPr vert="horz" wrap="square" lIns="91339" tIns="45670" rIns="91339" bIns="45670" numCol="1" anchor="b" anchorCtr="0" compatLnSpc="1">
            <a:prstTxWarp prst="textNoShape">
              <a:avLst/>
            </a:prstTxWarp>
          </a:bodyPr>
          <a:lstStyle>
            <a:lvl1pPr algn="r" defTabSz="912813">
              <a:spcBef>
                <a:spcPct val="0"/>
              </a:spcBef>
              <a:defRPr b="0">
                <a:latin typeface="Times New Roman" pitchFamily="18" charset="0"/>
                <a:ea typeface="+mn-ea"/>
                <a:cs typeface="+mn-cs"/>
              </a:defRPr>
            </a:lvl1pPr>
          </a:lstStyle>
          <a:p>
            <a:pPr>
              <a:defRPr/>
            </a:pPr>
            <a:endParaRPr lang="en-US"/>
          </a:p>
        </p:txBody>
      </p:sp>
      <p:sp>
        <p:nvSpPr>
          <p:cNvPr id="386055" name="Rectangle 7"/>
          <p:cNvSpPr>
            <a:spLocks noGrp="1" noChangeArrowheads="1"/>
          </p:cNvSpPr>
          <p:nvPr>
            <p:ph type="sldNum" sz="quarter" idx="5"/>
          </p:nvPr>
        </p:nvSpPr>
        <p:spPr bwMode="auto">
          <a:xfrm>
            <a:off x="0" y="9429750"/>
            <a:ext cx="2940050" cy="496888"/>
          </a:xfrm>
          <a:prstGeom prst="rect">
            <a:avLst/>
          </a:prstGeom>
          <a:noFill/>
          <a:ln w="9525">
            <a:noFill/>
            <a:miter lim="800000"/>
            <a:headEnd/>
            <a:tailEnd/>
          </a:ln>
          <a:effectLst/>
        </p:spPr>
        <p:txBody>
          <a:bodyPr vert="horz" wrap="square" lIns="91339" tIns="45670" rIns="91339" bIns="45670" numCol="1" anchor="b" anchorCtr="0" compatLnSpc="1">
            <a:prstTxWarp prst="textNoShape">
              <a:avLst/>
            </a:prstTxWarp>
          </a:bodyPr>
          <a:lstStyle>
            <a:lvl1pPr defTabSz="912813">
              <a:spcBef>
                <a:spcPct val="0"/>
              </a:spcBef>
              <a:defRPr b="0">
                <a:latin typeface="Times New Roman" charset="0"/>
                <a:cs typeface="Times New Roman" charset="0"/>
              </a:defRPr>
            </a:lvl1pPr>
          </a:lstStyle>
          <a:p>
            <a:fld id="{3716B9DC-065B-A84C-8E7D-CB655419A93D}" type="slidenum">
              <a:rPr lang="he-IL"/>
              <a:pPr/>
              <a:t>‹#›</a:t>
            </a:fld>
            <a:endParaRPr lang="en-US"/>
          </a:p>
        </p:txBody>
      </p:sp>
    </p:spTree>
    <p:extLst>
      <p:ext uri="{BB962C8B-B14F-4D97-AF65-F5344CB8AC3E}">
        <p14:creationId xmlns:p14="http://schemas.microsoft.com/office/powerpoint/2010/main" val="487689570"/>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Times New Roman" pitchFamily="18" charset="0"/>
        <a:ea typeface="ＭＳ Ｐゴシック" charset="0"/>
        <a:cs typeface="Arial" pitchFamily="-107" charset="0"/>
      </a:defRPr>
    </a:lvl1pPr>
    <a:lvl2pPr marL="457200" algn="r" rtl="1" eaLnBrk="0" fontAlgn="base" hangingPunct="0">
      <a:spcBef>
        <a:spcPct val="30000"/>
      </a:spcBef>
      <a:spcAft>
        <a:spcPct val="0"/>
      </a:spcAft>
      <a:defRPr sz="1200" kern="1200">
        <a:solidFill>
          <a:schemeClr val="tx1"/>
        </a:solidFill>
        <a:latin typeface="Times New Roman" pitchFamily="18" charset="0"/>
        <a:ea typeface="Arial" pitchFamily="-107" charset="0"/>
        <a:cs typeface="Arial" pitchFamily="-107" charset="0"/>
      </a:defRPr>
    </a:lvl2pPr>
    <a:lvl3pPr marL="914400" algn="r" rtl="1" eaLnBrk="0" fontAlgn="base" hangingPunct="0">
      <a:spcBef>
        <a:spcPct val="30000"/>
      </a:spcBef>
      <a:spcAft>
        <a:spcPct val="0"/>
      </a:spcAft>
      <a:defRPr sz="1200" kern="1200">
        <a:solidFill>
          <a:schemeClr val="tx1"/>
        </a:solidFill>
        <a:latin typeface="Times New Roman" pitchFamily="18" charset="0"/>
        <a:ea typeface="Arial" pitchFamily="-107" charset="0"/>
        <a:cs typeface="Arial" pitchFamily="-107" charset="0"/>
      </a:defRPr>
    </a:lvl3pPr>
    <a:lvl4pPr marL="1371600" algn="r" rtl="1" eaLnBrk="0" fontAlgn="base" hangingPunct="0">
      <a:spcBef>
        <a:spcPct val="30000"/>
      </a:spcBef>
      <a:spcAft>
        <a:spcPct val="0"/>
      </a:spcAft>
      <a:defRPr sz="1200" kern="1200">
        <a:solidFill>
          <a:schemeClr val="tx1"/>
        </a:solidFill>
        <a:latin typeface="Times New Roman" pitchFamily="18" charset="0"/>
        <a:ea typeface="Arial" pitchFamily="-107" charset="0"/>
        <a:cs typeface="Arial" pitchFamily="-107" charset="0"/>
      </a:defRPr>
    </a:lvl4pPr>
    <a:lvl5pPr marL="1828800" algn="r" rtl="1" eaLnBrk="0" fontAlgn="base" hangingPunct="0">
      <a:spcBef>
        <a:spcPct val="30000"/>
      </a:spcBef>
      <a:spcAft>
        <a:spcPct val="0"/>
      </a:spcAft>
      <a:defRPr sz="1200" kern="1200">
        <a:solidFill>
          <a:schemeClr val="tx1"/>
        </a:solidFill>
        <a:latin typeface="Times New Roman" pitchFamily="18" charset="0"/>
        <a:ea typeface="Arial" pitchFamily="-107" charset="0"/>
        <a:cs typeface="Arial" pitchFamily="-107"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mic Sans MS" charset="0"/>
                <a:ea typeface="ＭＳ Ｐゴシック" charset="0"/>
                <a:cs typeface="Times New Roman" charset="0"/>
              </a:defRPr>
            </a:lvl1pPr>
            <a:lvl2pPr marL="742950" indent="-285750" eaLnBrk="0" hangingPunct="0">
              <a:defRPr sz="2000" b="1">
                <a:solidFill>
                  <a:schemeClr val="tx1"/>
                </a:solidFill>
                <a:latin typeface="Comic Sans MS" charset="0"/>
                <a:ea typeface="Times New Roman" charset="0"/>
                <a:cs typeface="Times New Roman" charset="0"/>
              </a:defRPr>
            </a:lvl2pPr>
            <a:lvl3pPr marL="1143000" indent="-228600" eaLnBrk="0" hangingPunct="0">
              <a:defRPr sz="2000" b="1">
                <a:solidFill>
                  <a:schemeClr val="tx1"/>
                </a:solidFill>
                <a:latin typeface="Comic Sans MS" charset="0"/>
                <a:ea typeface="Times New Roman" charset="0"/>
                <a:cs typeface="Times New Roman" charset="0"/>
              </a:defRPr>
            </a:lvl3pPr>
            <a:lvl4pPr marL="1600200" indent="-228600" eaLnBrk="0" hangingPunct="0">
              <a:defRPr sz="2000" b="1">
                <a:solidFill>
                  <a:schemeClr val="tx1"/>
                </a:solidFill>
                <a:latin typeface="Comic Sans MS" charset="0"/>
                <a:ea typeface="Times New Roman" charset="0"/>
                <a:cs typeface="Times New Roman" charset="0"/>
              </a:defRPr>
            </a:lvl4pPr>
            <a:lvl5pPr marL="2057400" indent="-228600" eaLnBrk="0" hangingPunct="0">
              <a:defRPr sz="2000" b="1">
                <a:solidFill>
                  <a:schemeClr val="tx1"/>
                </a:solidFill>
                <a:latin typeface="Comic Sans MS" charset="0"/>
                <a:ea typeface="Times New Roman" charset="0"/>
                <a:cs typeface="Times New Roman" charset="0"/>
              </a:defRPr>
            </a:lvl5pPr>
            <a:lvl6pPr marL="2514600" indent="-228600" rtl="1" eaLnBrk="0" fontAlgn="base" hangingPunct="0">
              <a:spcBef>
                <a:spcPct val="50000"/>
              </a:spcBef>
              <a:spcAft>
                <a:spcPct val="0"/>
              </a:spcAft>
              <a:defRPr sz="2000" b="1">
                <a:solidFill>
                  <a:schemeClr val="tx1"/>
                </a:solidFill>
                <a:latin typeface="Comic Sans MS" charset="0"/>
                <a:ea typeface="Times New Roman" charset="0"/>
                <a:cs typeface="Times New Roman" charset="0"/>
              </a:defRPr>
            </a:lvl6pPr>
            <a:lvl7pPr marL="2971800" indent="-228600" rtl="1" eaLnBrk="0" fontAlgn="base" hangingPunct="0">
              <a:spcBef>
                <a:spcPct val="50000"/>
              </a:spcBef>
              <a:spcAft>
                <a:spcPct val="0"/>
              </a:spcAft>
              <a:defRPr sz="2000" b="1">
                <a:solidFill>
                  <a:schemeClr val="tx1"/>
                </a:solidFill>
                <a:latin typeface="Comic Sans MS" charset="0"/>
                <a:ea typeface="Times New Roman" charset="0"/>
                <a:cs typeface="Times New Roman" charset="0"/>
              </a:defRPr>
            </a:lvl7pPr>
            <a:lvl8pPr marL="3429000" indent="-228600" rtl="1" eaLnBrk="0" fontAlgn="base" hangingPunct="0">
              <a:spcBef>
                <a:spcPct val="50000"/>
              </a:spcBef>
              <a:spcAft>
                <a:spcPct val="0"/>
              </a:spcAft>
              <a:defRPr sz="2000" b="1">
                <a:solidFill>
                  <a:schemeClr val="tx1"/>
                </a:solidFill>
                <a:latin typeface="Comic Sans MS" charset="0"/>
                <a:ea typeface="Times New Roman" charset="0"/>
                <a:cs typeface="Times New Roman" charset="0"/>
              </a:defRPr>
            </a:lvl8pPr>
            <a:lvl9pPr marL="3886200" indent="-228600" rtl="1" eaLnBrk="0" fontAlgn="base" hangingPunct="0">
              <a:spcBef>
                <a:spcPct val="50000"/>
              </a:spcBef>
              <a:spcAft>
                <a:spcPct val="0"/>
              </a:spcAft>
              <a:defRPr sz="2000" b="1">
                <a:solidFill>
                  <a:schemeClr val="tx1"/>
                </a:solidFill>
                <a:latin typeface="Comic Sans MS" charset="0"/>
                <a:ea typeface="Times New Roman" charset="0"/>
                <a:cs typeface="Times New Roman" charset="0"/>
              </a:defRPr>
            </a:lvl9pPr>
          </a:lstStyle>
          <a:p>
            <a:pPr eaLnBrk="1" hangingPunct="1"/>
            <a:fld id="{0078DF9E-E628-D749-91B9-3C46DCB9BC14}" type="slidenum">
              <a:rPr lang="he-IL" sz="1200" b="0">
                <a:latin typeface="Times New Roman" charset="0"/>
                <a:cs typeface="ＭＳ Ｐゴシック" charset="0"/>
              </a:rPr>
              <a:pPr eaLnBrk="1" hangingPunct="1"/>
              <a:t>1</a:t>
            </a:fld>
            <a:endParaRPr lang="en-US" sz="1200" b="0">
              <a:latin typeface="Times New Roman" charset="0"/>
              <a:cs typeface="ＭＳ Ｐゴシック"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xfrm>
            <a:off x="677864" y="4715710"/>
            <a:ext cx="5426074" cy="446651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lIns="91420" tIns="45712" rIns="91420" bIns="45712"/>
          <a:lstStyle/>
          <a:p>
            <a:pPr>
              <a:spcBef>
                <a:spcPct val="0"/>
              </a:spcBef>
            </a:pPr>
            <a:endParaRPr lang="en-US">
              <a:latin typeface="Times New Roman"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1200" b="1">
                <a:solidFill>
                  <a:schemeClr val="tx1"/>
                </a:solidFill>
                <a:latin typeface="Snap ITC" charset="0"/>
                <a:ea typeface="ＭＳ Ｐゴシック" charset="0"/>
                <a:cs typeface="Arial Unicode MS" charset="0"/>
              </a:defRPr>
            </a:lvl1pPr>
            <a:lvl2pPr marL="37931725" indent="-37474525" defTabSz="912813"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eaLnBrk="1" hangingPunct="1"/>
            <a:fld id="{664DEB02-E54C-9F42-A66D-F3C73F1022E3}" type="slidenum">
              <a:rPr lang="he-IL" b="0">
                <a:latin typeface="Times New Roman" charset="0"/>
                <a:cs typeface="Times New Roman" charset="0"/>
              </a:rPr>
              <a:pPr eaLnBrk="1" hangingPunct="1"/>
              <a:t>11</a:t>
            </a:fld>
            <a:endParaRPr lang="en-US" b="0">
              <a:latin typeface="Times New Roman" charset="0"/>
              <a:cs typeface="Times New Roman" charset="0"/>
            </a:endParaRPr>
          </a:p>
        </p:txBody>
      </p:sp>
      <p:sp>
        <p:nvSpPr>
          <p:cNvPr id="43011" name="Rectangle 2"/>
          <p:cNvSpPr>
            <a:spLocks noGrp="1" noRot="1" noChangeAspect="1" noChangeArrowheads="1" noTextEdit="1"/>
          </p:cNvSpPr>
          <p:nvPr>
            <p:ph type="sldImg"/>
          </p:nvPr>
        </p:nvSpPr>
        <p:spPr>
          <a:xfrm>
            <a:off x="1125538" y="784225"/>
            <a:ext cx="4545012" cy="3408363"/>
          </a:xfrm>
          <a:solidFill>
            <a:srgbClr val="FFFFFF"/>
          </a:solidFill>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e-IL">
                <a:latin typeface="Times New Roman" charset="0"/>
                <a:cs typeface="Arial" charset="0"/>
              </a:rPr>
              <a:t>השקף לא מספיק ברור</a:t>
            </a:r>
            <a:endParaRPr lang="en-US">
              <a:latin typeface="Times New Roman"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CC6CC761-0181-4AFC-A892-F763E65582A4}" type="slidenum">
              <a:rPr lang="he-IL"/>
              <a:pPr/>
              <a:t>12</a:t>
            </a:fld>
            <a:endParaRPr lang="en-US" dirty="0"/>
          </a:p>
        </p:txBody>
      </p:sp>
      <p:sp>
        <p:nvSpPr>
          <p:cNvPr id="60419" name="Rectangle 2"/>
          <p:cNvSpPr>
            <a:spLocks noGrp="1" noRot="1" noChangeAspect="1" noChangeArrowheads="1" noTextEdit="1"/>
          </p:cNvSpPr>
          <p:nvPr>
            <p:ph type="sldImg"/>
          </p:nvPr>
        </p:nvSpPr>
        <p:spPr>
          <a:xfrm>
            <a:off x="914400" y="746125"/>
            <a:ext cx="4960938" cy="3721100"/>
          </a:xfrm>
          <a:ln/>
        </p:spPr>
      </p:sp>
      <p:sp>
        <p:nvSpPr>
          <p:cNvPr id="60420" name="Rectangle 3"/>
          <p:cNvSpPr>
            <a:spLocks noGrp="1" noChangeArrowheads="1"/>
          </p:cNvSpPr>
          <p:nvPr>
            <p:ph type="body" idx="1"/>
          </p:nvPr>
        </p:nvSpPr>
        <p:spPr>
          <a:xfrm>
            <a:off x="904347" y="4715711"/>
            <a:ext cx="4973108" cy="4464923"/>
          </a:xfrm>
          <a:noFill/>
          <a:ln/>
        </p:spPr>
        <p:txBody>
          <a:bodyPr/>
          <a:lstStyle/>
          <a:p>
            <a:pPr algn="just" eaLnBrk="1" hangingPunct="1"/>
            <a:r>
              <a:rPr lang="en-US" sz="900" dirty="0" smtClean="0">
                <a:ea typeface="ＭＳ Ｐゴシック" pitchFamily="-109" charset="-128"/>
                <a:cs typeface="Times New Roman" pitchFamily="-109" charset="0"/>
              </a:rPr>
              <a:t>There are many different forms of energy: radiation, electricity, chemical energy, mechanical energy, and heat. Each form of energy can be transformed into other energy forms. From mechanical energy to electrical by running a generator or dynamo and thereby generating electricity. Or to change electricity into mechanical energy, electrical engine which drives an elevator.</a:t>
            </a:r>
            <a:endParaRPr lang="es-AR" sz="900" dirty="0" smtClean="0">
              <a:ea typeface="ＭＳ Ｐゴシック" pitchFamily="-109" charset="-128"/>
              <a:cs typeface="Times New Roman" pitchFamily="-109" charset="0"/>
            </a:endParaRPr>
          </a:p>
          <a:p>
            <a:pPr algn="just" eaLnBrk="1" hangingPunct="1"/>
            <a:r>
              <a:rPr lang="en-US" sz="900" dirty="0" smtClean="0">
                <a:ea typeface="ＭＳ Ｐゴシック" pitchFamily="-109" charset="-128"/>
                <a:cs typeface="Times New Roman" pitchFamily="-109" charset="0"/>
              </a:rPr>
              <a:t> </a:t>
            </a:r>
            <a:endParaRPr lang="es-AR" sz="900" dirty="0" smtClean="0">
              <a:ea typeface="ＭＳ Ｐゴシック" pitchFamily="-109" charset="-128"/>
              <a:cs typeface="Times New Roman" pitchFamily="-109" charset="0"/>
            </a:endParaRPr>
          </a:p>
          <a:p>
            <a:pPr algn="just" eaLnBrk="1" hangingPunct="1"/>
            <a:r>
              <a:rPr lang="en-US" sz="900" dirty="0" smtClean="0">
                <a:ea typeface="ＭＳ Ｐゴシック" pitchFamily="-109" charset="-128"/>
                <a:cs typeface="Times New Roman" pitchFamily="-109" charset="0"/>
              </a:rPr>
              <a:t>There is also a potential energy which can be released, for example, a toy with a spring can stand without releasing the spring for years and once you release it, it starts to jump – the energy in the spring was a potential energy. Another example: At a hydro electrical power plant the water is at a certain height and if we release it the water runs downhill and turns turbines and generates electricity. The water at certain altitudes has potential energy, which is transformed by </a:t>
            </a:r>
            <a:r>
              <a:rPr lang="en-US" sz="900" dirty="0" err="1" smtClean="0">
                <a:ea typeface="ＭＳ Ｐゴシック" pitchFamily="-109" charset="-128"/>
                <a:cs typeface="Times New Roman" pitchFamily="-109" charset="0"/>
              </a:rPr>
              <a:t>turbogenerators</a:t>
            </a:r>
            <a:r>
              <a:rPr lang="en-US" sz="900" dirty="0" smtClean="0">
                <a:ea typeface="ＭＳ Ｐゴシック" pitchFamily="-109" charset="-128"/>
                <a:cs typeface="Times New Roman" pitchFamily="-109" charset="0"/>
              </a:rPr>
              <a:t> into electricity. Chemical energy is transformed in batteries into electrical energy. </a:t>
            </a:r>
            <a:endParaRPr lang="es-AR" sz="900" dirty="0" smtClean="0">
              <a:ea typeface="ＭＳ Ｐゴシック" pitchFamily="-109" charset="-128"/>
              <a:cs typeface="Times New Roman" pitchFamily="-109" charset="0"/>
            </a:endParaRPr>
          </a:p>
          <a:p>
            <a:pPr algn="just" eaLnBrk="1" hangingPunct="1"/>
            <a:r>
              <a:rPr lang="en-US" sz="900" dirty="0" smtClean="0">
                <a:ea typeface="ＭＳ Ｐゴシック" pitchFamily="-109" charset="-128"/>
                <a:cs typeface="Times New Roman" pitchFamily="-109" charset="0"/>
              </a:rPr>
              <a:t>Sun radiation energy is converted into heat at solar heaters. The law of energy conservation states that the energy doesn’t get lost, the energy can be transformed but its amount is conserved. The law was introduced by a scientist named Joule, based on a simple experiment. Due to this, the energy unit is called after him i.e., J (Joule). There are different energy units, but all have equivalent factors (such as kilometer to mile).</a:t>
            </a:r>
            <a:endParaRPr lang="es-AR" sz="900" dirty="0" smtClean="0">
              <a:ea typeface="ＭＳ Ｐゴシック" pitchFamily="-109" charset="-128"/>
              <a:cs typeface="Times New Roman" pitchFamily="-109" charset="0"/>
            </a:endParaRPr>
          </a:p>
          <a:p>
            <a:pPr algn="just" eaLnBrk="1" hangingPunct="1"/>
            <a:r>
              <a:rPr lang="en-US" sz="900" dirty="0" smtClean="0">
                <a:ea typeface="ＭＳ Ｐゴシック" pitchFamily="-109" charset="-128"/>
                <a:cs typeface="Times New Roman" pitchFamily="-109" charset="0"/>
              </a:rPr>
              <a:t>For example: Joule, calorie, BTU etc. </a:t>
            </a:r>
            <a:endParaRPr lang="es-AR" sz="900" dirty="0" smtClean="0">
              <a:ea typeface="ＭＳ Ｐゴシック" pitchFamily="-109" charset="-128"/>
              <a:cs typeface="Times New Roman" pitchFamily="-109" charset="0"/>
            </a:endParaRPr>
          </a:p>
          <a:p>
            <a:pPr algn="just" eaLnBrk="1" hangingPunct="1"/>
            <a:r>
              <a:rPr lang="en-US" sz="900" dirty="0" smtClean="0">
                <a:ea typeface="ＭＳ Ｐゴシック" pitchFamily="-109" charset="-128"/>
                <a:cs typeface="Times New Roman" pitchFamily="-109" charset="0"/>
              </a:rPr>
              <a:t> </a:t>
            </a:r>
            <a:endParaRPr lang="es-AR" sz="900" dirty="0" smtClean="0">
              <a:ea typeface="ＭＳ Ｐゴシック" pitchFamily="-109" charset="-128"/>
              <a:cs typeface="Times New Roman" pitchFamily="-109" charset="0"/>
            </a:endParaRPr>
          </a:p>
          <a:p>
            <a:pPr algn="just" eaLnBrk="1" hangingPunct="1"/>
            <a:r>
              <a:rPr lang="en-US" sz="900" dirty="0" smtClean="0">
                <a:ea typeface="ＭＳ Ｐゴシック" pitchFamily="-109" charset="-128"/>
                <a:cs typeface="Times New Roman" pitchFamily="-109" charset="0"/>
              </a:rPr>
              <a:t>There is a very common unit of energy – kilowatt-hour (kWh) that we are going to talk about. There are also somewhat strange terms of energy, like TOE (tons of oil equivalent), which is capacity. Capacity is the amount of energy generated or used in a certain amount of time. To carry a 100 kg cargo to a height of 60 m by a lift requires 50,000 Joules. Period of time is not important. If we want to do it in one minute, we need a capacity of 60,000 divided by 60 seconds or 1 kJ/sec of energy. </a:t>
            </a:r>
            <a:endParaRPr lang="es-AR" sz="900" dirty="0" smtClean="0">
              <a:ea typeface="ＭＳ Ｐゴシック" pitchFamily="-109" charset="-128"/>
              <a:cs typeface="Times New Roman" pitchFamily="-109" charset="0"/>
            </a:endParaRPr>
          </a:p>
        </p:txBody>
      </p:sp>
      <p:sp>
        <p:nvSpPr>
          <p:cNvPr id="60421" name="Footer Placeholder 4"/>
          <p:cNvSpPr>
            <a:spLocks noGrp="1"/>
          </p:cNvSpPr>
          <p:nvPr>
            <p:ph type="ftr" sz="quarter" idx="4"/>
          </p:nvPr>
        </p:nvSpPr>
        <p:spPr>
          <a:noFill/>
        </p:spPr>
        <p:txBody>
          <a:bodyPr/>
          <a:lstStyle/>
          <a:p>
            <a:r>
              <a:rPr lang="en-US" smtClean="0">
                <a:cs typeface="Times New Roman" pitchFamily="-109" charset="0"/>
              </a:rPr>
              <a:t>David Cahen 05/2010</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58523F05-5107-46E6-938F-1A9E6E41E2B5}" type="slidenum">
              <a:rPr lang="he-IL"/>
              <a:pPr/>
              <a:t>13</a:t>
            </a:fld>
            <a:endParaRPr lang="en-US"/>
          </a:p>
        </p:txBody>
      </p:sp>
      <p:sp>
        <p:nvSpPr>
          <p:cNvPr id="62467" name="Rectangle 2"/>
          <p:cNvSpPr>
            <a:spLocks noGrp="1" noRot="1" noChangeAspect="1" noChangeArrowheads="1" noTextEdit="1"/>
          </p:cNvSpPr>
          <p:nvPr>
            <p:ph type="sldImg"/>
          </p:nvPr>
        </p:nvSpPr>
        <p:spPr>
          <a:xfrm>
            <a:off x="1127125" y="784225"/>
            <a:ext cx="4541838" cy="3406775"/>
          </a:xfrm>
          <a:ln/>
        </p:spPr>
      </p:sp>
      <p:sp>
        <p:nvSpPr>
          <p:cNvPr id="62468" name="Rectangle 3"/>
          <p:cNvSpPr>
            <a:spLocks noGrp="1" noChangeArrowheads="1"/>
          </p:cNvSpPr>
          <p:nvPr>
            <p:ph type="body" idx="1"/>
          </p:nvPr>
        </p:nvSpPr>
        <p:spPr>
          <a:noFill/>
          <a:ln/>
        </p:spPr>
        <p:txBody>
          <a:bodyPr/>
          <a:lstStyle/>
          <a:p>
            <a:pPr eaLnBrk="1" hangingPunct="1"/>
            <a:endParaRPr lang="en-US" smtClean="0">
              <a:ea typeface="ＭＳ Ｐゴシック" pitchFamily="-109" charset="-128"/>
              <a:cs typeface="ＭＳ Ｐゴシック" pitchFamily="-109" charset="-128"/>
            </a:endParaRPr>
          </a:p>
        </p:txBody>
      </p:sp>
      <p:sp>
        <p:nvSpPr>
          <p:cNvPr id="62469" name="Footer Placeholder 4"/>
          <p:cNvSpPr>
            <a:spLocks noGrp="1"/>
          </p:cNvSpPr>
          <p:nvPr>
            <p:ph type="ftr" sz="quarter" idx="4"/>
          </p:nvPr>
        </p:nvSpPr>
        <p:spPr>
          <a:noFill/>
        </p:spPr>
        <p:txBody>
          <a:bodyPr/>
          <a:lstStyle/>
          <a:p>
            <a:r>
              <a:rPr lang="en-US" smtClean="0">
                <a:cs typeface="Times New Roman" pitchFamily="-109" charset="0"/>
              </a:rPr>
              <a:t>David Cahen 05/2010</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1200" b="1">
                <a:solidFill>
                  <a:schemeClr val="tx1"/>
                </a:solidFill>
                <a:latin typeface="Snap ITC" charset="0"/>
                <a:ea typeface="ＭＳ Ｐゴシック" charset="0"/>
                <a:cs typeface="Arial Unicode MS" charset="0"/>
              </a:defRPr>
            </a:lvl1pPr>
            <a:lvl2pPr marL="37931725" indent="-37474525" defTabSz="912813"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eaLnBrk="1" hangingPunct="1"/>
            <a:fld id="{0473CDB4-DE00-7F4C-AC52-7335FC637B6F}" type="slidenum">
              <a:rPr lang="he-IL" b="0">
                <a:latin typeface="Times New Roman" charset="0"/>
                <a:cs typeface="Times New Roman" charset="0"/>
              </a:rPr>
              <a:pPr eaLnBrk="1" hangingPunct="1"/>
              <a:t>14</a:t>
            </a:fld>
            <a:endParaRPr lang="en-US" b="0">
              <a:latin typeface="Times New Roman" charset="0"/>
              <a:cs typeface="Times New Roman" charset="0"/>
            </a:endParaRPr>
          </a:p>
        </p:txBody>
      </p:sp>
      <p:sp>
        <p:nvSpPr>
          <p:cNvPr id="24579" name="Rectangle 2"/>
          <p:cNvSpPr>
            <a:spLocks noGrp="1" noRot="1" noChangeAspect="1" noChangeArrowheads="1" noTextEdit="1"/>
          </p:cNvSpPr>
          <p:nvPr>
            <p:ph type="sldImg"/>
          </p:nvPr>
        </p:nvSpPr>
        <p:spPr>
          <a:solidFill>
            <a:srgbClr val="FFFFFF"/>
          </a:solidFill>
          <a:ln/>
        </p:spPr>
      </p:sp>
      <p:sp>
        <p:nvSpPr>
          <p:cNvPr id="24580" name="Rectangle 3"/>
          <p:cNvSpPr>
            <a:spLocks noGrp="1" noChangeArrowheads="1"/>
          </p:cNvSpPr>
          <p:nvPr>
            <p:ph type="body" idx="1"/>
          </p:nvPr>
        </p:nvSpPr>
        <p:spPr>
          <a:solidFill>
            <a:srgbClr val="FFFFFF"/>
          </a:solidFill>
          <a:ln>
            <a:solidFill>
              <a:srgbClr val="000000"/>
            </a:solidFill>
          </a:ln>
        </p:spPr>
        <p:txBody>
          <a:bodyPr lIns="91430" tIns="45716" rIns="91430" bIns="45716"/>
          <a:lstStyle/>
          <a:p>
            <a:pPr eaLnBrk="1" hangingPunct="1"/>
            <a:r>
              <a:rPr lang="he-IL">
                <a:latin typeface="Times New Roman" charset="0"/>
                <a:cs typeface="Arial" charset="0"/>
              </a:rPr>
              <a:t>והיום? האם כבר לא עולה הצפיפות במקורות האנרגיה החדשים?</a:t>
            </a:r>
            <a:endParaRPr lang="en-US">
              <a:latin typeface="Times New Roman" charset="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58523F05-5107-46E6-938F-1A9E6E41E2B5}" type="slidenum">
              <a:rPr lang="he-IL"/>
              <a:pPr/>
              <a:t>15</a:t>
            </a:fld>
            <a:endParaRPr lang="en-US"/>
          </a:p>
        </p:txBody>
      </p:sp>
      <p:sp>
        <p:nvSpPr>
          <p:cNvPr id="62467" name="Rectangle 2"/>
          <p:cNvSpPr>
            <a:spLocks noGrp="1" noRot="1" noChangeAspect="1" noChangeArrowheads="1" noTextEdit="1"/>
          </p:cNvSpPr>
          <p:nvPr>
            <p:ph type="sldImg"/>
          </p:nvPr>
        </p:nvSpPr>
        <p:spPr>
          <a:xfrm>
            <a:off x="1127125" y="784225"/>
            <a:ext cx="4541838" cy="3406775"/>
          </a:xfrm>
          <a:ln/>
        </p:spPr>
      </p:sp>
      <p:sp>
        <p:nvSpPr>
          <p:cNvPr id="62468" name="Rectangle 3"/>
          <p:cNvSpPr>
            <a:spLocks noGrp="1" noChangeArrowheads="1"/>
          </p:cNvSpPr>
          <p:nvPr>
            <p:ph type="body" idx="1"/>
          </p:nvPr>
        </p:nvSpPr>
        <p:spPr>
          <a:noFill/>
          <a:ln/>
        </p:spPr>
        <p:txBody>
          <a:bodyPr/>
          <a:lstStyle/>
          <a:p>
            <a:pPr eaLnBrk="1" hangingPunct="1"/>
            <a:endParaRPr lang="en-US" smtClean="0">
              <a:ea typeface="ＭＳ Ｐゴシック" pitchFamily="-109" charset="-128"/>
              <a:cs typeface="ＭＳ Ｐゴシック" pitchFamily="-109" charset="-128"/>
            </a:endParaRPr>
          </a:p>
        </p:txBody>
      </p:sp>
      <p:sp>
        <p:nvSpPr>
          <p:cNvPr id="62469" name="Footer Placeholder 4"/>
          <p:cNvSpPr>
            <a:spLocks noGrp="1"/>
          </p:cNvSpPr>
          <p:nvPr>
            <p:ph type="ftr" sz="quarter" idx="4"/>
          </p:nvPr>
        </p:nvSpPr>
        <p:spPr>
          <a:noFill/>
        </p:spPr>
        <p:txBody>
          <a:bodyPr/>
          <a:lstStyle/>
          <a:p>
            <a:r>
              <a:rPr lang="en-US" smtClean="0">
                <a:cs typeface="Times New Roman" pitchFamily="-109" charset="0"/>
              </a:rPr>
              <a:t>David Cahen 05/2010</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1200" b="1">
                <a:solidFill>
                  <a:schemeClr val="tx1"/>
                </a:solidFill>
                <a:latin typeface="Snap ITC" charset="0"/>
                <a:ea typeface="ＭＳ Ｐゴシック" charset="0"/>
                <a:cs typeface="Arial Unicode MS" charset="0"/>
              </a:defRPr>
            </a:lvl1pPr>
            <a:lvl2pPr marL="37931725" indent="-37474525" defTabSz="912813"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eaLnBrk="1" hangingPunct="1"/>
            <a:fld id="{0F5C9FB3-1C86-B644-941A-EFE0561C6F4C}" type="slidenum">
              <a:rPr lang="he-IL" b="0">
                <a:latin typeface="Times New Roman" charset="0"/>
                <a:cs typeface="Times New Roman" charset="0"/>
              </a:rPr>
              <a:pPr eaLnBrk="1" hangingPunct="1"/>
              <a:t>16</a:t>
            </a:fld>
            <a:endParaRPr lang="en-US" b="0">
              <a:latin typeface="Times New Roman" charset="0"/>
              <a:cs typeface="Times New Roman" charset="0"/>
            </a:endParaRPr>
          </a:p>
        </p:txBody>
      </p:sp>
      <p:sp>
        <p:nvSpPr>
          <p:cNvPr id="51203" name="Rectangle 2"/>
          <p:cNvSpPr>
            <a:spLocks noGrp="1" noRot="1" noChangeAspect="1" noChangeArrowheads="1" noTextEdit="1"/>
          </p:cNvSpPr>
          <p:nvPr>
            <p:ph type="sldImg"/>
          </p:nvPr>
        </p:nvSpPr>
        <p:spPr>
          <a:xfrm>
            <a:off x="1125538" y="784225"/>
            <a:ext cx="4545012" cy="3408363"/>
          </a:xfrm>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e-IL">
                <a:latin typeface="Times New Roman" charset="0"/>
                <a:cs typeface="Arial" charset="0"/>
              </a:rPr>
              <a:t>בחלק של החלופות כדאי קצת לקצר כלומר לחשוב איך מורידים שקפים מן הרצף הבא.</a:t>
            </a:r>
            <a:endParaRPr lang="en-US">
              <a:latin typeface="Times New Roman" charset="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1200" b="1">
                <a:solidFill>
                  <a:schemeClr val="tx1"/>
                </a:solidFill>
                <a:latin typeface="Snap ITC" charset="0"/>
                <a:ea typeface="ＭＳ Ｐゴシック" charset="0"/>
                <a:cs typeface="Arial Unicode MS" charset="0"/>
              </a:defRPr>
            </a:lvl1pPr>
            <a:lvl2pPr marL="37931725" indent="-37474525" defTabSz="912813"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eaLnBrk="1" hangingPunct="1"/>
            <a:fld id="{79E0ABB7-C031-554C-ABAC-A2A00863EBE9}" type="slidenum">
              <a:rPr lang="he-IL" b="0">
                <a:latin typeface="Times New Roman" charset="0"/>
                <a:cs typeface="Times New Roman" charset="0"/>
              </a:rPr>
              <a:pPr eaLnBrk="1" hangingPunct="1"/>
              <a:t>17</a:t>
            </a:fld>
            <a:endParaRPr lang="en-US" b="0">
              <a:latin typeface="Times New Roman" charset="0"/>
              <a:cs typeface="Times New Roman"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cs typeface="Arial" pitchFamily="34" charset="0"/>
            </a:endParaRPr>
          </a:p>
        </p:txBody>
      </p:sp>
      <p:sp>
        <p:nvSpPr>
          <p:cNvPr id="86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85E0533-4DAB-4D52-B28C-1BBBB77752EE}" type="slidenum">
              <a:rPr lang="en-US" smtClean="0">
                <a:cs typeface="Arial" pitchFamily="34" charset="0"/>
              </a:rPr>
              <a:pPr/>
              <a:t>18</a:t>
            </a:fld>
            <a:endParaRPr lang="en-US" smtClean="0">
              <a:cs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1200" b="1">
                <a:solidFill>
                  <a:schemeClr val="tx1"/>
                </a:solidFill>
                <a:latin typeface="Snap ITC" charset="0"/>
                <a:ea typeface="ＭＳ Ｐゴシック" charset="0"/>
                <a:cs typeface="Arial Unicode MS" charset="0"/>
              </a:defRPr>
            </a:lvl1pPr>
            <a:lvl2pPr marL="37931725" indent="-37474525" defTabSz="912813"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eaLnBrk="1" hangingPunct="1"/>
            <a:fld id="{A0B5E2E8-EA56-D948-8DD9-51934C899EE0}" type="slidenum">
              <a:rPr lang="he-IL" b="0">
                <a:latin typeface="Times New Roman" charset="0"/>
                <a:cs typeface="Times New Roman" charset="0"/>
              </a:rPr>
              <a:pPr eaLnBrk="1" hangingPunct="1"/>
              <a:t>19</a:t>
            </a:fld>
            <a:endParaRPr lang="en-US" b="0">
              <a:latin typeface="Times New Roman" charset="0"/>
              <a:cs typeface="Times New Roman" charset="0"/>
            </a:endParaRPr>
          </a:p>
        </p:txBody>
      </p:sp>
      <p:sp>
        <p:nvSpPr>
          <p:cNvPr id="67587" name="Rectangle 7"/>
          <p:cNvSpPr txBox="1">
            <a:spLocks noGrp="1" noChangeArrowheads="1"/>
          </p:cNvSpPr>
          <p:nvPr/>
        </p:nvSpPr>
        <p:spPr bwMode="auto">
          <a:xfrm>
            <a:off x="3875088" y="9421813"/>
            <a:ext cx="2906712"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algn="r" rtl="0" eaLnBrk="1" hangingPunct="1">
              <a:spcBef>
                <a:spcPct val="0"/>
              </a:spcBef>
            </a:pPr>
            <a:fld id="{0CDA0D3C-8B61-324E-BD3A-905879D00C57}" type="slidenum">
              <a:rPr lang="he-IL" b="0">
                <a:latin typeface="Times New Roman" charset="0"/>
                <a:ea typeface="Arial" charset="0"/>
                <a:cs typeface="Arial" charset="0"/>
              </a:rPr>
              <a:pPr algn="r" rtl="0" eaLnBrk="1" hangingPunct="1">
                <a:spcBef>
                  <a:spcPct val="0"/>
                </a:spcBef>
              </a:pPr>
              <a:t>19</a:t>
            </a:fld>
            <a:endParaRPr lang="en-US" b="0">
              <a:latin typeface="Times New Roman" charset="0"/>
              <a:ea typeface="Arial" charset="0"/>
              <a:cs typeface="Arial" charset="0"/>
            </a:endParaRPr>
          </a:p>
        </p:txBody>
      </p:sp>
      <p:sp>
        <p:nvSpPr>
          <p:cNvPr id="67588" name="Rectangle 2"/>
          <p:cNvSpPr>
            <a:spLocks noGrp="1" noRot="1" noChangeAspect="1" noChangeArrowheads="1" noTextEdit="1"/>
          </p:cNvSpPr>
          <p:nvPr>
            <p:ph type="sldImg"/>
          </p:nvPr>
        </p:nvSpPr>
        <p:spPr>
          <a:solidFill>
            <a:srgbClr val="FFFFFF"/>
          </a:solidFill>
          <a:ln/>
        </p:spPr>
      </p:sp>
      <p:sp>
        <p:nvSpPr>
          <p:cNvPr id="67589" name="Rectangle 3"/>
          <p:cNvSpPr>
            <a:spLocks noGrp="1" noChangeArrowheads="1"/>
          </p:cNvSpPr>
          <p:nvPr>
            <p:ph type="body" idx="1"/>
          </p:nvPr>
        </p:nvSpPr>
        <p:spPr>
          <a:xfrm>
            <a:off x="677863" y="4716463"/>
            <a:ext cx="5426075" cy="4465637"/>
          </a:xfrm>
          <a:solidFill>
            <a:srgbClr val="FFFFFF"/>
          </a:solidFill>
          <a:ln>
            <a:solidFill>
              <a:srgbClr val="000000"/>
            </a:solidFill>
          </a:ln>
          <a:extLst>
            <a:ext uri="{FAA26D3D-D897-4be2-8F04-BA451C77F1D7}">
              <ma14:placeholderFlag xmlns:ma14="http://schemas.microsoft.com/office/mac/drawingml/2011/main" xmlns="" val="1"/>
            </a:ext>
          </a:extLst>
        </p:spPr>
        <p:txBody>
          <a:bodyPr lIns="92377" tIns="46189" rIns="92377" bIns="46189"/>
          <a:lstStyle/>
          <a:p>
            <a:pPr eaLnBrk="1" hangingPunct="1"/>
            <a:endParaRPr lang="en-US">
              <a:latin typeface="Times New Roman" charset="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716B9DC-065B-A84C-8E7D-CB655419A93D}" type="slidenum">
              <a:rPr lang="he-IL"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a:lstStyle/>
          <a:p>
            <a:pPr eaLnBrk="1" hangingPunct="1">
              <a:spcBef>
                <a:spcPct val="0"/>
              </a:spcBef>
            </a:pPr>
            <a:endParaRPr lang="en-US" smtClean="0">
              <a:ea typeface="ＭＳ Ｐゴシック" pitchFamily="-107" charset="-128"/>
              <a:cs typeface="ＭＳ Ｐゴシック" pitchFamily="-107" charset="-128"/>
            </a:endParaRPr>
          </a:p>
        </p:txBody>
      </p:sp>
      <p:sp>
        <p:nvSpPr>
          <p:cNvPr id="15364" name="Slide Number Placeholder 3"/>
          <p:cNvSpPr>
            <a:spLocks noGrp="1"/>
          </p:cNvSpPr>
          <p:nvPr>
            <p:ph type="sldNum" sz="quarter" idx="5"/>
          </p:nvPr>
        </p:nvSpPr>
        <p:spPr bwMode="auto">
          <a:noFill/>
          <a:ln>
            <a:miter lim="800000"/>
            <a:headEnd/>
            <a:tailEnd/>
          </a:ln>
        </p:spPr>
        <p:txBody>
          <a:bodyPr/>
          <a:lstStyle/>
          <a:p>
            <a:fld id="{EE14C9F1-760D-224E-A73A-54D1ED3479C0}" type="slidenum">
              <a:rPr lang="en-US" smtClean="0"/>
              <a:pPr/>
              <a:t>2</a:t>
            </a:fld>
            <a:endParaRPr lang="en-US" smtClean="0"/>
          </a:p>
        </p:txBody>
      </p:sp>
    </p:spTree>
    <p:extLst>
      <p:ext uri="{BB962C8B-B14F-4D97-AF65-F5344CB8AC3E}">
        <p14:creationId xmlns:p14="http://schemas.microsoft.com/office/powerpoint/2010/main" val="41785269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716B9DC-065B-A84C-8E7D-CB655419A93D}" type="slidenum">
              <a:rPr lang="he-IL" smtClean="0"/>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716B9DC-065B-A84C-8E7D-CB655419A93D}" type="slidenum">
              <a:rPr lang="he-IL" smtClean="0"/>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latin typeface="Times New Roman" charset="0"/>
                <a:cs typeface="Arial" charset="0"/>
              </a:rPr>
              <a:t>האם אתה מתייחס כאן לטענה של צפיפות מקורות אנרגיה סולרית?</a:t>
            </a:r>
            <a:endParaRPr lang="en-US">
              <a:latin typeface="Times New Roman" charset="0"/>
              <a:cs typeface="Arial" charset="0"/>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1200" b="1">
                <a:solidFill>
                  <a:schemeClr val="tx1"/>
                </a:solidFill>
                <a:latin typeface="Snap ITC" charset="0"/>
                <a:ea typeface="ＭＳ Ｐゴシック" charset="0"/>
                <a:cs typeface="Arial Unicode MS" charset="0"/>
              </a:defRPr>
            </a:lvl1pPr>
            <a:lvl2pPr marL="37931725" indent="-37474525" defTabSz="912813"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eaLnBrk="1" hangingPunct="1"/>
            <a:fld id="{9AA136F7-8DE2-2646-9A49-434395365338}" type="slidenum">
              <a:rPr lang="he-IL" b="0">
                <a:latin typeface="Times New Roman" charset="0"/>
                <a:cs typeface="Times New Roman" charset="0"/>
              </a:rPr>
              <a:pPr eaLnBrk="1" hangingPunct="1"/>
              <a:t>24</a:t>
            </a:fld>
            <a:endParaRPr lang="en-US" b="0">
              <a:latin typeface="Times New Roman" charset="0"/>
              <a:cs typeface="Times New Roman"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1200" b="1">
                <a:solidFill>
                  <a:schemeClr val="tx1"/>
                </a:solidFill>
                <a:latin typeface="Snap ITC" charset="0"/>
                <a:ea typeface="ＭＳ Ｐゴシック" charset="0"/>
                <a:cs typeface="Arial Unicode MS" charset="0"/>
              </a:defRPr>
            </a:lvl1pPr>
            <a:lvl2pPr marL="37931725" indent="-37474525" defTabSz="912813"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eaLnBrk="1" hangingPunct="1"/>
            <a:fld id="{2F776415-2D56-CD46-A156-E551191DD987}" type="slidenum">
              <a:rPr lang="he-IL" b="0">
                <a:latin typeface="Times New Roman" charset="0"/>
                <a:cs typeface="Times New Roman" charset="0"/>
              </a:rPr>
              <a:pPr eaLnBrk="1" hangingPunct="1"/>
              <a:t>25</a:t>
            </a:fld>
            <a:endParaRPr lang="en-US" b="0">
              <a:latin typeface="Times New Roman" charset="0"/>
              <a:cs typeface="Times New Roman" charset="0"/>
            </a:endParaRPr>
          </a:p>
        </p:txBody>
      </p:sp>
      <p:sp>
        <p:nvSpPr>
          <p:cNvPr id="110595" name="Rectangle 2"/>
          <p:cNvSpPr>
            <a:spLocks noGrp="1" noRot="1" noChangeAspect="1" noChangeArrowheads="1" noTextEdit="1"/>
          </p:cNvSpPr>
          <p:nvPr>
            <p:ph type="sldImg"/>
          </p:nvPr>
        </p:nvSpPr>
        <p:spPr>
          <a:solidFill>
            <a:srgbClr val="FFFFFF"/>
          </a:solidFill>
          <a:ln/>
        </p:spPr>
      </p:sp>
      <p:sp>
        <p:nvSpPr>
          <p:cNvPr id="11059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1200" b="1">
                <a:solidFill>
                  <a:schemeClr val="tx1"/>
                </a:solidFill>
                <a:latin typeface="Snap ITC" charset="0"/>
                <a:ea typeface="ＭＳ Ｐゴシック" charset="0"/>
                <a:cs typeface="Arial Unicode MS" charset="0"/>
              </a:defRPr>
            </a:lvl1pPr>
            <a:lvl2pPr marL="37931725" indent="-37474525" defTabSz="912813"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eaLnBrk="1" hangingPunct="1"/>
            <a:fld id="{8076BC3F-6E06-4040-9F15-2378117DB628}" type="slidenum">
              <a:rPr lang="he-IL" b="0">
                <a:latin typeface="Times New Roman" charset="0"/>
                <a:cs typeface="Times New Roman" charset="0"/>
              </a:rPr>
              <a:pPr eaLnBrk="1" hangingPunct="1"/>
              <a:t>26</a:t>
            </a:fld>
            <a:endParaRPr lang="en-US" b="0">
              <a:latin typeface="Times New Roman" charset="0"/>
              <a:cs typeface="Times New Roman" charset="0"/>
            </a:endParaRPr>
          </a:p>
        </p:txBody>
      </p:sp>
      <p:sp>
        <p:nvSpPr>
          <p:cNvPr id="112643" name="Rectangle 2"/>
          <p:cNvSpPr>
            <a:spLocks noGrp="1" noRot="1" noChangeAspect="1" noChangeArrowheads="1" noTextEdit="1"/>
          </p:cNvSpPr>
          <p:nvPr>
            <p:ph type="sldImg"/>
          </p:nvPr>
        </p:nvSpPr>
        <p:spPr>
          <a:solidFill>
            <a:srgbClr val="FFFFFF"/>
          </a:solidFill>
          <a:ln/>
        </p:spPr>
      </p:sp>
      <p:sp>
        <p:nvSpPr>
          <p:cNvPr id="11264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1200" b="1">
                <a:solidFill>
                  <a:schemeClr val="tx1"/>
                </a:solidFill>
                <a:latin typeface="Snap ITC" charset="0"/>
                <a:ea typeface="ＭＳ Ｐゴシック" charset="0"/>
                <a:cs typeface="Arial Unicode MS" charset="0"/>
              </a:defRPr>
            </a:lvl1pPr>
            <a:lvl2pPr marL="37931725" indent="-37474525" defTabSz="912813"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eaLnBrk="1" hangingPunct="1"/>
            <a:fld id="{646F9486-17E1-8645-B711-6D16B26F45B1}" type="slidenum">
              <a:rPr lang="he-IL" b="0">
                <a:latin typeface="Times New Roman" charset="0"/>
                <a:cs typeface="Times New Roman" charset="0"/>
              </a:rPr>
              <a:pPr eaLnBrk="1" hangingPunct="1"/>
              <a:t>27</a:t>
            </a:fld>
            <a:endParaRPr lang="en-US" b="0">
              <a:latin typeface="Times New Roman" charset="0"/>
              <a:cs typeface="Times New Roman" charset="0"/>
            </a:endParaRPr>
          </a:p>
        </p:txBody>
      </p:sp>
      <p:sp>
        <p:nvSpPr>
          <p:cNvPr id="114691" name="Rectangle 2"/>
          <p:cNvSpPr>
            <a:spLocks noGrp="1" noRot="1" noChangeAspect="1" noChangeArrowheads="1" noTextEdit="1"/>
          </p:cNvSpPr>
          <p:nvPr>
            <p:ph type="sldImg"/>
          </p:nvPr>
        </p:nvSpPr>
        <p:spPr>
          <a:solidFill>
            <a:srgbClr val="FFFFFF"/>
          </a:solidFill>
          <a:ln/>
        </p:spPr>
      </p:sp>
      <p:sp>
        <p:nvSpPr>
          <p:cNvPr id="11469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he-IL">
                <a:latin typeface="Times New Roman" charset="0"/>
                <a:cs typeface="Arial" charset="0"/>
              </a:rPr>
              <a:t>כאן להדגיש את המקום שיש להם בפיתוח עתידי</a:t>
            </a:r>
            <a:endParaRPr lang="en-US">
              <a:latin typeface="Times New Roman" charset="0"/>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1200" b="1">
                <a:solidFill>
                  <a:schemeClr val="tx1"/>
                </a:solidFill>
                <a:latin typeface="Snap ITC" charset="0"/>
                <a:ea typeface="ＭＳ Ｐゴシック" charset="0"/>
                <a:cs typeface="Arial Unicode MS" charset="0"/>
              </a:defRPr>
            </a:lvl1pPr>
            <a:lvl2pPr marL="37931725" indent="-37474525" defTabSz="912813"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eaLnBrk="1" hangingPunct="1"/>
            <a:fld id="{33032114-CD44-FF41-B52E-002EFE52C279}" type="slidenum">
              <a:rPr lang="he-IL" b="0">
                <a:latin typeface="Times New Roman" charset="0"/>
                <a:cs typeface="Times New Roman" charset="0"/>
              </a:rPr>
              <a:pPr eaLnBrk="1" hangingPunct="1"/>
              <a:t>28</a:t>
            </a:fld>
            <a:endParaRPr lang="en-US" b="0">
              <a:latin typeface="Times New Roman" charset="0"/>
              <a:cs typeface="Times New Roman" charset="0"/>
            </a:endParaRPr>
          </a:p>
        </p:txBody>
      </p:sp>
      <p:sp>
        <p:nvSpPr>
          <p:cNvPr id="92163" name="Rectangle 2"/>
          <p:cNvSpPr>
            <a:spLocks noGrp="1" noRot="1" noChangeAspect="1" noChangeArrowheads="1" noTextEdit="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txBox="1">
            <a:spLocks noGrp="1" noChangeArrowheads="1"/>
          </p:cNvSpPr>
          <p:nvPr/>
        </p:nvSpPr>
        <p:spPr bwMode="auto">
          <a:xfrm>
            <a:off x="3840163" y="9429750"/>
            <a:ext cx="29400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0" tIns="45660" rIns="91320" bIns="45660" anchor="b"/>
          <a:lstStyle>
            <a:lvl1pPr defTabSz="457200" eaLnBrk="0" hangingPunct="0">
              <a:defRPr sz="1200" b="1">
                <a:solidFill>
                  <a:schemeClr val="tx1"/>
                </a:solidFill>
                <a:latin typeface="Snap ITC" charset="0"/>
                <a:ea typeface="ＭＳ Ｐゴシック" charset="0"/>
                <a:cs typeface="Arial Unicode MS" charset="0"/>
              </a:defRPr>
            </a:lvl1pPr>
            <a:lvl2pPr marL="37931725" indent="-37474525" defTabSz="457200"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algn="r" rtl="0" eaLnBrk="1" hangingPunct="1">
              <a:spcBef>
                <a:spcPct val="0"/>
              </a:spcBef>
            </a:pPr>
            <a:fld id="{6FFAA4DA-C278-C740-85AD-5C1F6FAED3CC}" type="slidenum">
              <a:rPr lang="he-IL" sz="1800" b="0">
                <a:latin typeface="Arial" charset="0"/>
                <a:ea typeface="Arial" charset="0"/>
                <a:cs typeface="Arial" charset="0"/>
              </a:rPr>
              <a:pPr algn="r" rtl="0" eaLnBrk="1" hangingPunct="1">
                <a:spcBef>
                  <a:spcPct val="0"/>
                </a:spcBef>
              </a:pPr>
              <a:t>29</a:t>
            </a:fld>
            <a:endParaRPr lang="en-US" sz="1800" b="0">
              <a:latin typeface="Calibri" charset="0"/>
              <a:ea typeface="Arial" charset="0"/>
              <a:cs typeface="Arial" charset="0"/>
            </a:endParaRPr>
          </a:p>
        </p:txBody>
      </p:sp>
      <p:sp>
        <p:nvSpPr>
          <p:cNvPr id="96259" name="Rectangle 2"/>
          <p:cNvSpPr>
            <a:spLocks noGrp="1" noRot="1" noChangeAspect="1" noChangeArrowheads="1" noTextEdit="1"/>
          </p:cNvSpPr>
          <p:nvPr>
            <p:ph type="sldImg"/>
          </p:nvPr>
        </p:nvSpPr>
        <p:spPr>
          <a:xfrm>
            <a:off x="909638" y="746125"/>
            <a:ext cx="4964112" cy="3722688"/>
          </a:xfrm>
          <a:ln/>
        </p:spPr>
      </p:sp>
      <p:sp>
        <p:nvSpPr>
          <p:cNvPr id="96260" name="Rectangle 3"/>
          <p:cNvSpPr>
            <a:spLocks noGrp="1" noChangeArrowheads="1"/>
          </p:cNvSpPr>
          <p:nvPr>
            <p:ph type="body" idx="1"/>
          </p:nvPr>
        </p:nvSpPr>
        <p:spPr>
          <a:xfrm>
            <a:off x="677863" y="4716463"/>
            <a:ext cx="5426075" cy="4464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lIns="91320" tIns="45660" rIns="91320" bIns="45660"/>
          <a:lstStyle/>
          <a:p>
            <a:pPr defTabSz="457200">
              <a:spcBef>
                <a:spcPct val="0"/>
              </a:spcBef>
            </a:pPr>
            <a:endParaRPr lang="en-US">
              <a:latin typeface="Times New Roman" charset="0"/>
              <a:cs typeface="Arial" charset="0"/>
            </a:endParaRPr>
          </a:p>
        </p:txBody>
      </p:sp>
      <p:sp>
        <p:nvSpPr>
          <p:cNvPr id="96261" name="Footer Placeholder 4"/>
          <p:cNvSpPr txBox="1">
            <a:spLocks noGrp="1"/>
          </p:cNvSpPr>
          <p:nvPr/>
        </p:nvSpPr>
        <p:spPr bwMode="auto">
          <a:xfrm>
            <a:off x="0" y="9428163"/>
            <a:ext cx="293846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eaLnBrk="0" hangingPunct="0">
              <a:defRPr sz="1200" b="1">
                <a:solidFill>
                  <a:schemeClr val="tx1"/>
                </a:solidFill>
                <a:latin typeface="Snap ITC" charset="0"/>
                <a:ea typeface="ＭＳ Ｐゴシック" charset="0"/>
                <a:cs typeface="Arial Unicode MS" charset="0"/>
              </a:defRPr>
            </a:lvl1pPr>
            <a:lvl2pPr marL="37931725" indent="-37474525" defTabSz="457200"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rtl="0" eaLnBrk="1" hangingPunct="1">
              <a:spcBef>
                <a:spcPct val="0"/>
              </a:spcBef>
            </a:pPr>
            <a:r>
              <a:rPr lang="en-US" b="0">
                <a:latin typeface="Calibri" charset="0"/>
              </a:rPr>
              <a:t>David Cahen 05/2010</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txBox="1">
            <a:spLocks noGrp="1" noChangeArrowheads="1"/>
          </p:cNvSpPr>
          <p:nvPr/>
        </p:nvSpPr>
        <p:spPr bwMode="auto">
          <a:xfrm>
            <a:off x="0" y="9429750"/>
            <a:ext cx="294005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9" tIns="45670" rIns="91339" bIns="45670" anchor="b"/>
          <a:lstStyle>
            <a:lvl1pPr defTabSz="912813" eaLnBrk="0" hangingPunct="0">
              <a:defRPr sz="1200" b="1">
                <a:solidFill>
                  <a:schemeClr val="tx1"/>
                </a:solidFill>
                <a:latin typeface="Snap ITC" charset="0"/>
                <a:ea typeface="ＭＳ Ｐゴシック" charset="0"/>
                <a:cs typeface="Arial Unicode MS" charset="0"/>
              </a:defRPr>
            </a:lvl1pPr>
            <a:lvl2pPr marL="37931725" indent="-37474525" defTabSz="912813"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eaLnBrk="1" hangingPunct="1">
              <a:spcBef>
                <a:spcPct val="0"/>
              </a:spcBef>
            </a:pPr>
            <a:fld id="{0EDD7693-4740-FE42-BEBC-6C1F70FFE5D2}" type="slidenum">
              <a:rPr lang="he-IL" b="0">
                <a:latin typeface="Times New Roman" charset="0"/>
                <a:cs typeface="Times New Roman" charset="0"/>
              </a:rPr>
              <a:pPr eaLnBrk="1" hangingPunct="1">
                <a:spcBef>
                  <a:spcPct val="0"/>
                </a:spcBef>
              </a:pPr>
              <a:t>30</a:t>
            </a:fld>
            <a:endParaRPr lang="en-US" b="0">
              <a:latin typeface="Times New Roman" charset="0"/>
              <a:cs typeface="Times New Roman" charset="0"/>
            </a:endParaRPr>
          </a:p>
        </p:txBody>
      </p:sp>
      <p:sp>
        <p:nvSpPr>
          <p:cNvPr id="94211" name="Rectangle 2"/>
          <p:cNvSpPr>
            <a:spLocks noGrp="1" noRot="1" noChangeAspect="1" noChangeArrowheads="1" noTextEdit="1"/>
          </p:cNvSpPr>
          <p:nvPr>
            <p:ph type="sldImg"/>
          </p:nvPr>
        </p:nvSpPr>
        <p:spPr>
          <a:solidFill>
            <a:srgbClr val="FFFFFF"/>
          </a:solidFill>
          <a:ln/>
        </p:spPr>
      </p:sp>
      <p:sp>
        <p:nvSpPr>
          <p:cNvPr id="9421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EC8AEFBD-4F66-954A-A6A3-DD9DFBC2F2E3}" type="slidenum">
              <a:rPr lang="he-IL">
                <a:latin typeface="Times New Roman" pitchFamily="-112" charset="0"/>
                <a:ea typeface="Times New Roman" pitchFamily="-112" charset="0"/>
                <a:cs typeface="Times New Roman" pitchFamily="-112" charset="0"/>
              </a:rPr>
              <a:pPr/>
              <a:t>31</a:t>
            </a:fld>
            <a:endParaRPr lang="en-US">
              <a:latin typeface="Times New Roman" pitchFamily="-112" charset="0"/>
              <a:ea typeface="Times New Roman" pitchFamily="-112" charset="0"/>
              <a:cs typeface="Times New Roman" pitchFamily="-112" charset="0"/>
            </a:endParaRPr>
          </a:p>
        </p:txBody>
      </p:sp>
      <p:sp>
        <p:nvSpPr>
          <p:cNvPr id="118787" name="Rectangle 2"/>
          <p:cNvSpPr>
            <a:spLocks noGrp="1" noRot="1" noChangeAspect="1" noChangeArrowheads="1" noTextEdit="1"/>
          </p:cNvSpPr>
          <p:nvPr>
            <p:ph type="sldImg"/>
          </p:nvPr>
        </p:nvSpPr>
        <p:spPr>
          <a:solidFill>
            <a:srgbClr val="FFFFFF"/>
          </a:solidFill>
          <a:ln/>
        </p:spPr>
      </p:sp>
      <p:sp>
        <p:nvSpPr>
          <p:cNvPr id="118788" name="Rectangle 3"/>
          <p:cNvSpPr>
            <a:spLocks noGrp="1" noChangeArrowheads="1"/>
          </p:cNvSpPr>
          <p:nvPr>
            <p:ph type="body" idx="1"/>
          </p:nvPr>
        </p:nvSpPr>
        <p:spPr>
          <a:solidFill>
            <a:srgbClr val="FFFFFF"/>
          </a:solidFill>
          <a:ln>
            <a:solidFill>
              <a:srgbClr val="000000"/>
            </a:solidFill>
          </a:ln>
        </p:spPr>
        <p:txBody>
          <a:bodyPr lIns="91531" tIns="45766" rIns="91531" bIns="45766"/>
          <a:lstStyle/>
          <a:p>
            <a:pPr eaLnBrk="1" hangingPunct="1"/>
            <a:endParaRPr lang="en-US">
              <a:latin typeface="Times New Roman" pitchFamily="-112" charset="0"/>
              <a:ea typeface="ＭＳ Ｐゴシック" pitchFamily="-112" charset="-128"/>
              <a:cs typeface="ＭＳ Ｐゴシック" pitchFamily="-112" charset="-128"/>
            </a:endParaRPr>
          </a:p>
        </p:txBody>
      </p:sp>
      <p:sp>
        <p:nvSpPr>
          <p:cNvPr id="118789" name="Footer Placeholder 4"/>
          <p:cNvSpPr>
            <a:spLocks noGrp="1"/>
          </p:cNvSpPr>
          <p:nvPr>
            <p:ph type="ftr" sz="quarter" idx="4"/>
          </p:nvPr>
        </p:nvSpPr>
        <p:spPr>
          <a:noFill/>
        </p:spPr>
        <p:txBody>
          <a:bodyPr/>
          <a:lstStyle/>
          <a:p>
            <a:r>
              <a:rPr lang="en-US" smtClean="0">
                <a:latin typeface="Times New Roman" pitchFamily="-112" charset="0"/>
              </a:rPr>
              <a:t>David Cahen 05/2010</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1200" b="1">
                <a:solidFill>
                  <a:schemeClr val="tx1"/>
                </a:solidFill>
                <a:latin typeface="Snap ITC" charset="0"/>
                <a:ea typeface="ＭＳ Ｐゴシック" charset="0"/>
                <a:cs typeface="Arial Unicode MS" charset="0"/>
              </a:defRPr>
            </a:lvl1pPr>
            <a:lvl2pPr marL="37931725" indent="-37474525" defTabSz="912813"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eaLnBrk="1" hangingPunct="1"/>
            <a:fld id="{37A4B097-6BEB-8947-8066-A8B93A7E8C03}" type="slidenum">
              <a:rPr lang="he-IL" b="0">
                <a:latin typeface="Times New Roman" charset="0"/>
                <a:cs typeface="Times New Roman" charset="0"/>
              </a:rPr>
              <a:pPr eaLnBrk="1" hangingPunct="1"/>
              <a:t>3</a:t>
            </a:fld>
            <a:endParaRPr lang="en-US" b="0" dirty="0">
              <a:latin typeface="Times New Roman" charset="0"/>
              <a:cs typeface="Times New Roman" charset="0"/>
            </a:endParaRPr>
          </a:p>
        </p:txBody>
      </p:sp>
      <p:sp>
        <p:nvSpPr>
          <p:cNvPr id="19459" name="Rectangle 2"/>
          <p:cNvSpPr>
            <a:spLocks noGrp="1" noRot="1" noChangeAspect="1" noChangeArrowheads="1" noTextEdit="1"/>
          </p:cNvSpPr>
          <p:nvPr>
            <p:ph type="sldImg"/>
          </p:nvPr>
        </p:nvSpPr>
        <p:spPr>
          <a:solidFill>
            <a:srgbClr val="FFFFFF"/>
          </a:solidFill>
          <a:ln/>
        </p:spPr>
      </p:sp>
      <p:sp>
        <p:nvSpPr>
          <p:cNvPr id="19460" name="Rectangle 3"/>
          <p:cNvSpPr>
            <a:spLocks noGrp="1" noChangeArrowheads="1"/>
          </p:cNvSpPr>
          <p:nvPr>
            <p:ph type="body" idx="1"/>
          </p:nvPr>
        </p:nvSpPr>
        <p:spPr>
          <a:xfrm>
            <a:off x="677863" y="4716463"/>
            <a:ext cx="5426075" cy="4465637"/>
          </a:xfrm>
          <a:solidFill>
            <a:srgbClr val="FFFFFF"/>
          </a:solidFill>
          <a:ln>
            <a:solidFill>
              <a:srgbClr val="000000"/>
            </a:solidFill>
          </a:ln>
        </p:spPr>
        <p:txBody>
          <a:bodyPr/>
          <a:lstStyle/>
          <a:p>
            <a:pPr eaLnBrk="1" hangingPunct="1"/>
            <a:r>
              <a:rPr lang="he-IL" dirty="0">
                <a:latin typeface="Times New Roman" charset="0"/>
                <a:cs typeface="Arial" charset="0"/>
              </a:rPr>
              <a:t>בחלק מן השקפים כתבתי הערות למטה, רון</a:t>
            </a:r>
            <a:endParaRPr lang="en-US" dirty="0">
              <a:latin typeface="Times New Roman" charset="0"/>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967B4AAA-5E12-48D2-8D5C-590021D6B690}" type="slidenum">
              <a:rPr lang="he-IL"/>
              <a:pPr/>
              <a:t>32</a:t>
            </a:fld>
            <a:endParaRPr lang="en-US"/>
          </a:p>
        </p:txBody>
      </p:sp>
      <p:sp>
        <p:nvSpPr>
          <p:cNvPr id="77827" name="Rectangle 2"/>
          <p:cNvSpPr>
            <a:spLocks noGrp="1" noRot="1" noChangeAspect="1" noChangeArrowheads="1" noTextEdit="1"/>
          </p:cNvSpPr>
          <p:nvPr>
            <p:ph type="sldImg"/>
          </p:nvPr>
        </p:nvSpPr>
        <p:spPr>
          <a:xfrm>
            <a:off x="909638" y="744538"/>
            <a:ext cx="4962525" cy="3722687"/>
          </a:xfrm>
          <a:ln/>
        </p:spPr>
      </p:sp>
      <p:sp>
        <p:nvSpPr>
          <p:cNvPr id="77828" name="Rectangle 3"/>
          <p:cNvSpPr>
            <a:spLocks noGrp="1" noChangeArrowheads="1"/>
          </p:cNvSpPr>
          <p:nvPr>
            <p:ph type="body" idx="1"/>
          </p:nvPr>
        </p:nvSpPr>
        <p:spPr>
          <a:xfrm>
            <a:off x="677864" y="4715710"/>
            <a:ext cx="5426074" cy="4466511"/>
          </a:xfrm>
          <a:noFill/>
          <a:ln/>
        </p:spPr>
        <p:txBody>
          <a:bodyPr/>
          <a:lstStyle/>
          <a:p>
            <a:r>
              <a:rPr lang="en-US" altLang="zh-CN" sz="800" b="1" smtClean="0">
                <a:ea typeface="SimSun" pitchFamily="2" charset="-122"/>
                <a:cs typeface="ＭＳ Ｐゴシック" pitchFamily="-109" charset="-128"/>
              </a:rPr>
              <a:t>These four spots light define the Hawaiian Islands;</a:t>
            </a:r>
          </a:p>
          <a:p>
            <a:r>
              <a:rPr lang="en-US" altLang="zh-CN" sz="800" b="1" smtClean="0">
                <a:ea typeface="SimSun" pitchFamily="2" charset="-122"/>
                <a:cs typeface="ＭＳ Ｐゴシック" pitchFamily="-109" charset="-128"/>
              </a:rPr>
              <a:t>Nigeria produces little light though its population is almost half that of the united states</a:t>
            </a:r>
          </a:p>
          <a:p>
            <a:r>
              <a:rPr lang="en-US" altLang="zh-CN" sz="800" b="1" smtClean="0">
                <a:ea typeface="SimSun" pitchFamily="2" charset="-122"/>
                <a:cs typeface="ＭＳ Ｐゴシック" pitchFamily="-109" charset="-128"/>
              </a:rPr>
              <a:t>Ribbon of the light corresponds to the Nile river in Egypt</a:t>
            </a:r>
          </a:p>
          <a:p>
            <a:r>
              <a:rPr lang="en-US" altLang="zh-CN" sz="800" b="1" smtClean="0">
                <a:ea typeface="SimSun" pitchFamily="2" charset="-122"/>
                <a:cs typeface="ＭＳ Ｐゴシック" pitchFamily="-109" charset="-128"/>
              </a:rPr>
              <a:t>Reunion and Mauritious are small but prosperous while Madagasgar has 18 million is almost dark</a:t>
            </a:r>
          </a:p>
          <a:p>
            <a:r>
              <a:rPr lang="en-US" altLang="zh-CN" sz="800" b="1" smtClean="0">
                <a:ea typeface="SimSun" pitchFamily="2" charset="-122"/>
                <a:cs typeface="ＭＳ Ｐゴシック" pitchFamily="-109" charset="-128"/>
              </a:rPr>
              <a:t>South Korea is prosperously bright while North Korea only has its capital Pyongyang lit up;</a:t>
            </a:r>
          </a:p>
          <a:p>
            <a:r>
              <a:rPr lang="en-US" altLang="zh-CN" sz="800" b="1" smtClean="0">
                <a:ea typeface="SimSun" pitchFamily="2" charset="-122"/>
                <a:cs typeface="ＭＳ Ｐゴシック" pitchFamily="-109" charset="-128"/>
              </a:rPr>
              <a:t>Trans-Siberian railroad is a thin stretching form Moscow through the center of Asia to Vladivostok</a:t>
            </a:r>
          </a:p>
          <a:p>
            <a:endParaRPr lang="en-US" altLang="zh-CN" sz="800" b="1" smtClean="0">
              <a:ea typeface="SimSun" pitchFamily="2" charset="-122"/>
              <a:cs typeface="ＭＳ Ｐゴシック" pitchFamily="-109" charset="-128"/>
            </a:endParaRPr>
          </a:p>
          <a:p>
            <a:endParaRPr lang="en-US" altLang="zh-CN" sz="800" b="1" smtClean="0">
              <a:ea typeface="SimSun" pitchFamily="2" charset="-122"/>
              <a:cs typeface="ＭＳ Ｐゴシック" pitchFamily="-109" charset="-128"/>
            </a:endParaRPr>
          </a:p>
          <a:p>
            <a:r>
              <a:rPr lang="en-US" altLang="zh-CN" sz="800" b="1" smtClean="0">
                <a:ea typeface="SimSun" pitchFamily="2" charset="-122"/>
                <a:cs typeface="ＭＳ Ｐゴシック" pitchFamily="-109" charset="-128"/>
              </a:rPr>
              <a:t>Where Does The Energy Go?</a:t>
            </a:r>
          </a:p>
          <a:p>
            <a:r>
              <a:rPr lang="en-US" altLang="zh-CN" sz="800" b="1" smtClean="0">
                <a:ea typeface="SimSun" pitchFamily="2" charset="-122"/>
                <a:cs typeface="ＭＳ Ｐゴシック" pitchFamily="-109" charset="-128"/>
              </a:rPr>
              <a:t>Introduction</a:t>
            </a:r>
          </a:p>
          <a:p>
            <a:endParaRPr lang="en-US" altLang="zh-CN" sz="800" b="1" smtClean="0">
              <a:ea typeface="SimSun" pitchFamily="2" charset="-122"/>
              <a:cs typeface="ＭＳ Ｐゴシック" pitchFamily="-109" charset="-128"/>
            </a:endParaRPr>
          </a:p>
          <a:p>
            <a:r>
              <a:rPr lang="en-US" altLang="zh-CN" sz="800" b="1" smtClean="0">
                <a:ea typeface="SimSun" pitchFamily="2" charset="-122"/>
                <a:cs typeface="ＭＳ Ｐゴシック" pitchFamily="-109" charset="-128"/>
              </a:rPr>
              <a:t>Human-made light is visible in this view of the Earth. The brightness of the light graphically illustrates local fossil fuel consumption.  Brightness does not necessarily correspond to human population. For example, the Island of Madagasgar holds 18 million people yet it is almost totally dark.</a:t>
            </a:r>
          </a:p>
          <a:p>
            <a:endParaRPr lang="en-US" altLang="zh-CN" sz="800" b="1" smtClean="0">
              <a:ea typeface="SimSun" pitchFamily="2" charset="-122"/>
              <a:cs typeface="ＭＳ Ｐゴシック" pitchFamily="-109" charset="-128"/>
            </a:endParaRPr>
          </a:p>
          <a:p>
            <a:r>
              <a:rPr lang="en-US" altLang="zh-CN" sz="800" b="1" smtClean="0">
                <a:ea typeface="SimSun" pitchFamily="2" charset="-122"/>
                <a:cs typeface="ＭＳ Ｐゴシック" pitchFamily="-109" charset="-128"/>
              </a:rPr>
              <a:t>Place your mouse on the yellow circles for additional information. earth at night</a:t>
            </a:r>
          </a:p>
          <a:p>
            <a:r>
              <a:rPr lang="en-US" altLang="zh-CN" sz="800" b="1" smtClean="0">
                <a:ea typeface="SimSun" pitchFamily="2" charset="-122"/>
                <a:cs typeface="ＭＳ Ｐゴシック" pitchFamily="-109" charset="-128"/>
              </a:rPr>
              <a:t>About Earth at Night</a:t>
            </a:r>
          </a:p>
          <a:p>
            <a:endParaRPr lang="en-US" altLang="zh-CN" sz="800" b="1" smtClean="0">
              <a:ea typeface="SimSun" pitchFamily="2" charset="-122"/>
              <a:cs typeface="ＭＳ Ｐゴシック" pitchFamily="-109" charset="-128"/>
            </a:endParaRPr>
          </a:p>
          <a:p>
            <a:r>
              <a:rPr lang="en-US" altLang="zh-CN" sz="800" b="1" smtClean="0">
                <a:ea typeface="SimSun" pitchFamily="2" charset="-122"/>
                <a:cs typeface="ＭＳ Ｐゴシック" pitchFamily="-109" charset="-128"/>
              </a:rPr>
              <a:t>Hundreds of photographs taken over the course of a year were combined to make this picture. The photographs were made by a satellite on cloudless nights. Much larger and more detailed versions of this picture are available at:</a:t>
            </a:r>
          </a:p>
          <a:p>
            <a:endParaRPr lang="en-US" altLang="zh-CN" sz="800" b="1" smtClean="0">
              <a:ea typeface="SimSun" pitchFamily="2" charset="-122"/>
              <a:cs typeface="ＭＳ Ｐゴシック" pitchFamily="-109" charset="-128"/>
            </a:endParaRPr>
          </a:p>
          <a:p>
            <a:r>
              <a:rPr lang="en-US" altLang="zh-CN" sz="800" b="1" smtClean="0">
                <a:ea typeface="SimSun" pitchFamily="2" charset="-122"/>
                <a:cs typeface="ＭＳ Ｐゴシック" pitchFamily="-109" charset="-128"/>
              </a:rPr>
              <a:t>http://visibleearth.nasa.gov/cgi-bin/viewrecord?5826  </a:t>
            </a:r>
          </a:p>
          <a:p>
            <a:endParaRPr lang="en-US" altLang="zh-CN" sz="800" b="1" smtClean="0">
              <a:ea typeface="SimSun" pitchFamily="2" charset="-122"/>
              <a:cs typeface="ＭＳ Ｐゴシック" pitchFamily="-109" charset="-128"/>
            </a:endParaRPr>
          </a:p>
        </p:txBody>
      </p:sp>
      <p:sp>
        <p:nvSpPr>
          <p:cNvPr id="77829" name="Footer Placeholder 4"/>
          <p:cNvSpPr>
            <a:spLocks noGrp="1"/>
          </p:cNvSpPr>
          <p:nvPr>
            <p:ph type="ftr" sz="quarter" idx="4"/>
          </p:nvPr>
        </p:nvSpPr>
        <p:spPr>
          <a:noFill/>
        </p:spPr>
        <p:txBody>
          <a:bodyPr/>
          <a:lstStyle/>
          <a:p>
            <a:r>
              <a:rPr lang="en-US" smtClean="0">
                <a:cs typeface="Times New Roman" pitchFamily="-109" charset="0"/>
              </a:rPr>
              <a:t>David Cahen 05/2010</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1200" b="1">
                <a:solidFill>
                  <a:schemeClr val="tx1"/>
                </a:solidFill>
                <a:latin typeface="Snap ITC" charset="0"/>
                <a:ea typeface="ＭＳ Ｐゴシック" charset="0"/>
                <a:cs typeface="Arial Unicode MS" charset="0"/>
              </a:defRPr>
            </a:lvl1pPr>
            <a:lvl2pPr marL="37931725" indent="-37474525" defTabSz="912813"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eaLnBrk="1" hangingPunct="1"/>
            <a:fld id="{069B5409-E8AE-AB48-9CF8-D31C41F6C5A6}" type="slidenum">
              <a:rPr lang="he-IL" b="0">
                <a:latin typeface="Times New Roman" charset="0"/>
                <a:cs typeface="Times New Roman" charset="0"/>
              </a:rPr>
              <a:pPr eaLnBrk="1" hangingPunct="1"/>
              <a:t>4</a:t>
            </a:fld>
            <a:endParaRPr lang="en-US" b="0">
              <a:latin typeface="Times New Roman" charset="0"/>
              <a:cs typeface="Times New Roman" charset="0"/>
            </a:endParaRPr>
          </a:p>
        </p:txBody>
      </p:sp>
      <p:sp>
        <p:nvSpPr>
          <p:cNvPr id="22531" name="Rectangle 2"/>
          <p:cNvSpPr>
            <a:spLocks noGrp="1" noRot="1" noChangeAspect="1" noChangeArrowheads="1" noTextEdit="1"/>
          </p:cNvSpPr>
          <p:nvPr>
            <p:ph type="sldImg"/>
          </p:nvPr>
        </p:nvSpPr>
        <p:spPr>
          <a:solidFill>
            <a:srgbClr val="FFFFFF"/>
          </a:solidFill>
          <a:ln/>
        </p:spPr>
      </p:sp>
      <p:sp>
        <p:nvSpPr>
          <p:cNvPr id="22532" name="Rectangle 3"/>
          <p:cNvSpPr>
            <a:spLocks noGrp="1" noChangeArrowheads="1"/>
          </p:cNvSpPr>
          <p:nvPr>
            <p:ph type="body" idx="1"/>
          </p:nvPr>
        </p:nvSpPr>
        <p:spPr>
          <a:xfrm>
            <a:off x="677863" y="4716463"/>
            <a:ext cx="5426075" cy="4465637"/>
          </a:xfrm>
          <a:solidFill>
            <a:srgbClr val="FFFFFF"/>
          </a:solidFill>
          <a:ln>
            <a:solidFill>
              <a:srgbClr val="000000"/>
            </a:solidFill>
          </a:ln>
        </p:spPr>
        <p:txBody>
          <a:bodyPr/>
          <a:lstStyle/>
          <a:p>
            <a:pPr eaLnBrk="1" hangingPunct="1"/>
            <a:r>
              <a:rPr lang="he-IL">
                <a:latin typeface="Times New Roman" charset="0"/>
                <a:cs typeface="Arial" charset="0"/>
              </a:rPr>
              <a:t>ניתן להציג באופן יותר ויזואלי את המרכיבים – מים, אוכל, סביבה וכו</a:t>
            </a:r>
            <a:endParaRPr lang="en-US">
              <a:latin typeface="Times New Roman"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1200" b="1">
                <a:solidFill>
                  <a:schemeClr val="tx1"/>
                </a:solidFill>
                <a:latin typeface="Snap ITC" charset="0"/>
                <a:ea typeface="ＭＳ Ｐゴシック" charset="0"/>
                <a:cs typeface="Arial Unicode MS" charset="0"/>
              </a:defRPr>
            </a:lvl1pPr>
            <a:lvl2pPr marL="37931725" indent="-37474525" defTabSz="912813"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eaLnBrk="1" hangingPunct="1"/>
            <a:fld id="{2E5E2E93-7348-B04A-A4CF-C79DE406668E}" type="slidenum">
              <a:rPr lang="he-IL" b="0">
                <a:latin typeface="Times New Roman" charset="0"/>
                <a:cs typeface="Times New Roman" charset="0"/>
              </a:rPr>
              <a:pPr eaLnBrk="1" hangingPunct="1"/>
              <a:t>5</a:t>
            </a:fld>
            <a:endParaRPr lang="en-US" b="0">
              <a:latin typeface="Times New Roman" charset="0"/>
              <a:cs typeface="Times New Roman" charset="0"/>
            </a:endParaRPr>
          </a:p>
        </p:txBody>
      </p:sp>
      <p:sp>
        <p:nvSpPr>
          <p:cNvPr id="32771" name="Rectangle 2"/>
          <p:cNvSpPr>
            <a:spLocks noGrp="1" noRot="1" noChangeAspect="1" noChangeArrowheads="1" noTextEdit="1"/>
          </p:cNvSpPr>
          <p:nvPr>
            <p:ph type="sldImg"/>
          </p:nvPr>
        </p:nvSpPr>
        <p:spPr>
          <a:xfrm>
            <a:off x="914400" y="746125"/>
            <a:ext cx="4960938" cy="3721100"/>
          </a:xfrm>
          <a:solidFill>
            <a:srgbClr val="FFFFFF"/>
          </a:solidFill>
          <a:ln/>
        </p:spPr>
      </p:sp>
      <p:sp>
        <p:nvSpPr>
          <p:cNvPr id="32772" name="Rectangle 3"/>
          <p:cNvSpPr>
            <a:spLocks noGrp="1" noChangeArrowheads="1"/>
          </p:cNvSpPr>
          <p:nvPr>
            <p:ph type="body" idx="1"/>
          </p:nvPr>
        </p:nvSpPr>
        <p:spPr>
          <a:xfrm>
            <a:off x="904875" y="4716463"/>
            <a:ext cx="4972050" cy="4464050"/>
          </a:xfrm>
          <a:solidFill>
            <a:srgbClr val="FFFFFF"/>
          </a:solidFill>
          <a:ln>
            <a:solidFill>
              <a:srgbClr val="000000"/>
            </a:solidFill>
          </a:ln>
        </p:spPr>
        <p:txBody>
          <a:bodyPr/>
          <a:lstStyle/>
          <a:p>
            <a:pPr algn="just" eaLnBrk="1" hangingPunct="1"/>
            <a:r>
              <a:rPr lang="he-IL" sz="900">
                <a:latin typeface="Times New Roman" charset="0"/>
                <a:cs typeface="Times New Roman" charset="0"/>
              </a:rPr>
              <a:t>השקף הזה עמוס מידי וקשה לעיכול - </a:t>
            </a:r>
          </a:p>
          <a:p>
            <a:pPr algn="just" eaLnBrk="1" hangingPunct="1"/>
            <a:r>
              <a:rPr lang="en-US" sz="900">
                <a:latin typeface="Times New Roman" charset="0"/>
                <a:cs typeface="Times New Roman" charset="0"/>
              </a:rPr>
              <a:t>There are many different forms of energy: radiation, electricity, chemical energy, mechanical energy, and heat. Each form of energy can be transformed into other energy forms. From mechanical energy to electrical by running a generator or dynamo and thereby generating electricity. Or to change electricity into mechanical energy, electrical engine which drives an elevator.</a:t>
            </a:r>
            <a:endParaRPr lang="es-AR" sz="900">
              <a:latin typeface="Times New Roman" charset="0"/>
              <a:cs typeface="Times New Roman" charset="0"/>
            </a:endParaRPr>
          </a:p>
          <a:p>
            <a:pPr algn="just" eaLnBrk="1" hangingPunct="1"/>
            <a:r>
              <a:rPr lang="en-US" sz="900">
                <a:latin typeface="Times New Roman" charset="0"/>
                <a:cs typeface="Times New Roman" charset="0"/>
              </a:rPr>
              <a:t> </a:t>
            </a:r>
            <a:endParaRPr lang="es-AR" sz="900">
              <a:latin typeface="Times New Roman" charset="0"/>
              <a:cs typeface="Times New Roman" charset="0"/>
            </a:endParaRPr>
          </a:p>
          <a:p>
            <a:pPr algn="just" eaLnBrk="1" hangingPunct="1"/>
            <a:r>
              <a:rPr lang="en-US" sz="900">
                <a:latin typeface="Times New Roman" charset="0"/>
                <a:cs typeface="Times New Roman" charset="0"/>
              </a:rPr>
              <a:t>There is also a potential energy which can be released, for example, a toy with a spring can stand without releasing the spring for years and once you release it, it starts to jump – the energy in the spring was a potential energy. Another example: At a hydro electrical power plant the water is at a certain height and if we release it the water runs downhill and turns turbines and generates electricity. The water at certain altitudes has potential energy, which is transformed by turbogenerators into electricity. Chemical energy is transformed in batteries into electrical energy. </a:t>
            </a:r>
            <a:endParaRPr lang="es-AR" sz="900">
              <a:latin typeface="Times New Roman" charset="0"/>
              <a:cs typeface="Times New Roman" charset="0"/>
            </a:endParaRPr>
          </a:p>
          <a:p>
            <a:pPr algn="just" eaLnBrk="1" hangingPunct="1"/>
            <a:r>
              <a:rPr lang="en-US" sz="900">
                <a:latin typeface="Times New Roman" charset="0"/>
                <a:cs typeface="Times New Roman" charset="0"/>
              </a:rPr>
              <a:t>Sun radiation energy is converted into heat at solar heaters. The law of energy conservation states that the energy doesn’t get lost, the energy can be transformed but its amount is conserved. The law was introduced by a scientist named Joule, based on a simple experiment. Due to this, the energy unit is called after him i.e., J (Joule). There are different energy units, but all have equivalent factors (such as kilometer to mile).</a:t>
            </a:r>
            <a:endParaRPr lang="es-AR" sz="900">
              <a:latin typeface="Times New Roman" charset="0"/>
              <a:cs typeface="Times New Roman" charset="0"/>
            </a:endParaRPr>
          </a:p>
          <a:p>
            <a:pPr algn="just" eaLnBrk="1" hangingPunct="1"/>
            <a:r>
              <a:rPr lang="en-US" sz="900">
                <a:latin typeface="Times New Roman" charset="0"/>
                <a:cs typeface="Times New Roman" charset="0"/>
              </a:rPr>
              <a:t>For example: Joule, calorie, BTU etc. </a:t>
            </a:r>
            <a:endParaRPr lang="es-AR" sz="900">
              <a:latin typeface="Times New Roman" charset="0"/>
              <a:cs typeface="Times New Roman" charset="0"/>
            </a:endParaRPr>
          </a:p>
          <a:p>
            <a:pPr algn="just" eaLnBrk="1" hangingPunct="1"/>
            <a:r>
              <a:rPr lang="en-US" sz="900">
                <a:latin typeface="Times New Roman" charset="0"/>
                <a:cs typeface="Times New Roman" charset="0"/>
              </a:rPr>
              <a:t> </a:t>
            </a:r>
            <a:endParaRPr lang="es-AR" sz="900">
              <a:latin typeface="Times New Roman" charset="0"/>
              <a:cs typeface="Times New Roman" charset="0"/>
            </a:endParaRPr>
          </a:p>
          <a:p>
            <a:pPr algn="just" eaLnBrk="1" hangingPunct="1"/>
            <a:r>
              <a:rPr lang="en-US" sz="900">
                <a:latin typeface="Times New Roman" charset="0"/>
                <a:cs typeface="Times New Roman" charset="0"/>
              </a:rPr>
              <a:t>There is a very common unit of energy – kilowatt-hour (kWh) that we are going to talk about. There are also somewhat strange terms of energy, like TOE (tons of oil equivalent), which is capacity. Capacity is the amount of energy generated or used in a certain amount of time. To carry a 100 kg cargo to a height of 60 m by a lift requires 50,000 Joules. Period of time is not important. If we want to do it in one minute, we need a capacity of 60,000 divided by 60 seconds or 1 kJ/sec of energy. </a:t>
            </a:r>
            <a:endParaRPr lang="es-AR" sz="900">
              <a:latin typeface="Times New Roman" charset="0"/>
              <a:cs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1200" b="1">
                <a:solidFill>
                  <a:schemeClr val="tx1"/>
                </a:solidFill>
                <a:latin typeface="Snap ITC" charset="0"/>
                <a:ea typeface="ＭＳ Ｐゴシック" charset="0"/>
                <a:cs typeface="Arial Unicode MS" charset="0"/>
              </a:defRPr>
            </a:lvl1pPr>
            <a:lvl2pPr marL="37931725" indent="-37474525" defTabSz="912813"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eaLnBrk="1" hangingPunct="1"/>
            <a:fld id="{249F0C7B-00B4-C644-A253-5C34ED62F80D}" type="slidenum">
              <a:rPr lang="he-IL" b="0">
                <a:latin typeface="Times New Roman" charset="0"/>
                <a:cs typeface="Times New Roman" charset="0"/>
              </a:rPr>
              <a:pPr eaLnBrk="1" hangingPunct="1"/>
              <a:t>7</a:t>
            </a:fld>
            <a:endParaRPr lang="en-US" b="0">
              <a:latin typeface="Times New Roman" charset="0"/>
              <a:cs typeface="Times New Roman" charset="0"/>
            </a:endParaRPr>
          </a:p>
        </p:txBody>
      </p:sp>
      <p:sp>
        <p:nvSpPr>
          <p:cNvPr id="34819" name="Rectangle 2"/>
          <p:cNvSpPr>
            <a:spLocks noGrp="1" noRot="1" noChangeAspect="1" noChangeArrowheads="1" noTextEdit="1"/>
          </p:cNvSpPr>
          <p:nvPr>
            <p:ph type="sldImg"/>
          </p:nvPr>
        </p:nvSpPr>
        <p:spPr>
          <a:xfrm>
            <a:off x="865188" y="735013"/>
            <a:ext cx="4995862" cy="3746500"/>
          </a:xfrm>
          <a:ln/>
        </p:spPr>
      </p:sp>
      <p:sp>
        <p:nvSpPr>
          <p:cNvPr id="34820" name="Rectangle 3"/>
          <p:cNvSpPr>
            <a:spLocks noGrp="1" noChangeArrowheads="1"/>
          </p:cNvSpPr>
          <p:nvPr>
            <p:ph type="body" idx="1"/>
          </p:nvPr>
        </p:nvSpPr>
        <p:spPr>
          <a:xfrm>
            <a:off x="887413" y="4725988"/>
            <a:ext cx="5024437" cy="44815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31" tIns="44816" rIns="89631" bIns="44816"/>
          <a:lstStyle/>
          <a:p>
            <a:pPr eaLnBrk="1" hangingPunct="1">
              <a:buFontTx/>
              <a:buChar char="•"/>
            </a:pPr>
            <a:r>
              <a:rPr lang="he-IL">
                <a:latin typeface="Times New Roman" charset="0"/>
                <a:cs typeface="Arial" charset="0"/>
              </a:rPr>
              <a:t>כאן כדאי להוסיף המחשה של סדרי הגודל – אם תיתן לי רשימה של חפצים/דברים בסדר גודל עולה – אבקש מן הגרפיקאים אצלנו לאייר זאת באופן אטרקטיבי</a:t>
            </a:r>
          </a:p>
          <a:p>
            <a:pPr eaLnBrk="1" hangingPunct="1">
              <a:buFontTx/>
              <a:buChar char="•"/>
            </a:pPr>
            <a:r>
              <a:rPr lang="he-IL">
                <a:latin typeface="Times New Roman" charset="0"/>
                <a:cs typeface="Arial" charset="0"/>
              </a:rPr>
              <a:t>זה שקף שאתה מגדיר כחשוב – צריך לעשות לו טיפול – כדי שהמסר יעבור</a:t>
            </a:r>
            <a:endParaRPr lang="en-US">
              <a:latin typeface="Times New Roman"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F58BAB33-7D94-4D0D-8EB3-1AA464D2FCCB}" type="slidenum">
              <a:rPr lang="he-IL"/>
              <a:pPr/>
              <a:t>8</a:t>
            </a:fld>
            <a:endParaRPr lang="en-US"/>
          </a:p>
        </p:txBody>
      </p:sp>
      <p:sp>
        <p:nvSpPr>
          <p:cNvPr id="55299" name="Rectangle 2"/>
          <p:cNvSpPr>
            <a:spLocks noGrp="1" noRot="1" noChangeAspect="1" noChangeArrowheads="1" noTextEdit="1"/>
          </p:cNvSpPr>
          <p:nvPr>
            <p:ph type="sldImg"/>
          </p:nvPr>
        </p:nvSpPr>
        <p:spPr>
          <a:xfrm>
            <a:off x="865188" y="733425"/>
            <a:ext cx="4995862" cy="3748088"/>
          </a:xfrm>
          <a:ln/>
        </p:spPr>
      </p:sp>
      <p:sp>
        <p:nvSpPr>
          <p:cNvPr id="55300" name="Rectangle 3"/>
          <p:cNvSpPr>
            <a:spLocks noGrp="1" noChangeArrowheads="1"/>
          </p:cNvSpPr>
          <p:nvPr>
            <p:ph type="body" idx="1"/>
          </p:nvPr>
        </p:nvSpPr>
        <p:spPr>
          <a:xfrm>
            <a:off x="886924" y="4725233"/>
            <a:ext cx="5025374" cy="4482383"/>
          </a:xfrm>
          <a:noFill/>
          <a:ln/>
        </p:spPr>
        <p:txBody>
          <a:bodyPr lIns="89721" tIns="44861" rIns="89721" bIns="44861"/>
          <a:lstStyle/>
          <a:p>
            <a:pPr eaLnBrk="1" hangingPunct="1">
              <a:buFontTx/>
              <a:buChar char="•"/>
            </a:pPr>
            <a:endParaRPr lang="en-US" smtClean="0">
              <a:ea typeface="ＭＳ Ｐゴシック" pitchFamily="-109" charset="-128"/>
              <a:cs typeface="ＭＳ Ｐゴシック" pitchFamily="-109" charset="-128"/>
            </a:endParaRPr>
          </a:p>
        </p:txBody>
      </p:sp>
      <p:sp>
        <p:nvSpPr>
          <p:cNvPr id="55301" name="Footer Placeholder 4"/>
          <p:cNvSpPr>
            <a:spLocks noGrp="1"/>
          </p:cNvSpPr>
          <p:nvPr>
            <p:ph type="ftr" sz="quarter" idx="4"/>
          </p:nvPr>
        </p:nvSpPr>
        <p:spPr>
          <a:noFill/>
        </p:spPr>
        <p:txBody>
          <a:bodyPr/>
          <a:lstStyle/>
          <a:p>
            <a:r>
              <a:rPr lang="en-US" smtClean="0">
                <a:cs typeface="Times New Roman" pitchFamily="-109" charset="0"/>
              </a:rPr>
              <a:t>David Cahen 05/2010</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1200" b="1">
                <a:solidFill>
                  <a:schemeClr val="tx1"/>
                </a:solidFill>
                <a:latin typeface="Snap ITC" charset="0"/>
                <a:ea typeface="ＭＳ Ｐゴシック" charset="0"/>
                <a:cs typeface="Arial Unicode MS" charset="0"/>
              </a:defRPr>
            </a:lvl1pPr>
            <a:lvl2pPr marL="37931725" indent="-37474525" defTabSz="912813"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eaLnBrk="1" hangingPunct="1"/>
            <a:fld id="{8ACF5783-0BE8-7C41-BE5C-2102F50BCEBF}" type="slidenum">
              <a:rPr lang="he-IL" b="0">
                <a:latin typeface="Times New Roman" charset="0"/>
                <a:cs typeface="Times New Roman" charset="0"/>
              </a:rPr>
              <a:pPr eaLnBrk="1" hangingPunct="1"/>
              <a:t>9</a:t>
            </a:fld>
            <a:endParaRPr lang="en-US" b="0">
              <a:latin typeface="Times New Roman" charset="0"/>
              <a:cs typeface="Times New Roman"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e-IL">
                <a:latin typeface="Times New Roman" charset="0"/>
                <a:cs typeface="Arial" charset="0"/>
              </a:rPr>
              <a:t>האם אפשר לעדכן נתונים לשנת 2010? תחשוב הילידים האלה היום בני 9 בשנת 2005 – זה עבורם רחוק מאוד</a:t>
            </a:r>
            <a:endParaRPr lang="en-US">
              <a:latin typeface="Times New Roman"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1200" b="1">
                <a:solidFill>
                  <a:schemeClr val="tx1"/>
                </a:solidFill>
                <a:latin typeface="Snap ITC" charset="0"/>
                <a:ea typeface="ＭＳ Ｐゴシック" charset="0"/>
                <a:cs typeface="Arial Unicode MS" charset="0"/>
              </a:defRPr>
            </a:lvl1pPr>
            <a:lvl2pPr marL="37931725" indent="-37474525" defTabSz="912813"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eaLnBrk="1" hangingPunct="1"/>
            <a:fld id="{B7A96F50-5619-7141-84B2-A858C2696EB6}" type="slidenum">
              <a:rPr lang="he-IL" b="0">
                <a:latin typeface="Times New Roman" charset="0"/>
                <a:cs typeface="Times New Roman" charset="0"/>
              </a:rPr>
              <a:pPr eaLnBrk="1" hangingPunct="1"/>
              <a:t>10</a:t>
            </a:fld>
            <a:endParaRPr lang="en-US" b="0">
              <a:latin typeface="Times New Roman" charset="0"/>
              <a:cs typeface="Times New Roman" charset="0"/>
            </a:endParaRPr>
          </a:p>
        </p:txBody>
      </p:sp>
      <p:sp>
        <p:nvSpPr>
          <p:cNvPr id="38915" name="Rectangle 2"/>
          <p:cNvSpPr>
            <a:spLocks noGrp="1" noRot="1" noChangeAspect="1" noChangeArrowheads="1" noTextEdit="1"/>
          </p:cNvSpPr>
          <p:nvPr>
            <p:ph type="sldImg"/>
          </p:nvPr>
        </p:nvSpPr>
        <p:spPr>
          <a:xfrm>
            <a:off x="914400" y="746125"/>
            <a:ext cx="4960938" cy="3721100"/>
          </a:xfrm>
          <a:solidFill>
            <a:srgbClr val="FFFFFF"/>
          </a:solidFill>
          <a:ln/>
        </p:spPr>
      </p:sp>
      <p:sp>
        <p:nvSpPr>
          <p:cNvPr id="38916" name="Rectangle 3"/>
          <p:cNvSpPr>
            <a:spLocks noGrp="1" noChangeArrowheads="1"/>
          </p:cNvSpPr>
          <p:nvPr>
            <p:ph type="body" idx="1"/>
          </p:nvPr>
        </p:nvSpPr>
        <p:spPr>
          <a:xfrm>
            <a:off x="904875" y="4716463"/>
            <a:ext cx="4972050" cy="4464050"/>
          </a:xfrm>
          <a:solidFill>
            <a:srgbClr val="FFFFFF"/>
          </a:solidFill>
          <a:ln>
            <a:solidFill>
              <a:srgbClr val="000000"/>
            </a:solidFill>
          </a:ln>
        </p:spPr>
        <p:txBody>
          <a:bodyPr/>
          <a:lstStyle/>
          <a:p>
            <a:pPr algn="just" eaLnBrk="1" hangingPunct="1"/>
            <a:r>
              <a:rPr lang="en-US" sz="900">
                <a:latin typeface="Times New Roman" charset="0"/>
                <a:cs typeface="Times New Roman" charset="0"/>
              </a:rPr>
              <a:t>There are many different forms of energy: radiation, electricity, chemical energy, mechanical energy, and heat. Each form of energy can be transformed into other energy forms. From mechanical energy to electrical by running a generator or dynamo and thereby generating electricity. Or to change electricity into mechanical energy, electrical engine which drives an elevator.</a:t>
            </a:r>
            <a:endParaRPr lang="es-AR" sz="900">
              <a:latin typeface="Times New Roman" charset="0"/>
              <a:cs typeface="Times New Roman" charset="0"/>
            </a:endParaRPr>
          </a:p>
          <a:p>
            <a:pPr algn="just" eaLnBrk="1" hangingPunct="1"/>
            <a:r>
              <a:rPr lang="en-US" sz="900">
                <a:latin typeface="Times New Roman" charset="0"/>
                <a:cs typeface="Times New Roman" charset="0"/>
              </a:rPr>
              <a:t> </a:t>
            </a:r>
            <a:endParaRPr lang="es-AR" sz="900">
              <a:latin typeface="Times New Roman" charset="0"/>
              <a:cs typeface="Times New Roman" charset="0"/>
            </a:endParaRPr>
          </a:p>
          <a:p>
            <a:pPr algn="just" eaLnBrk="1" hangingPunct="1"/>
            <a:r>
              <a:rPr lang="en-US" sz="900">
                <a:latin typeface="Times New Roman" charset="0"/>
                <a:cs typeface="Times New Roman" charset="0"/>
              </a:rPr>
              <a:t>There is also a potential energy which can be released, for example, a toy with a spring can stand without releasing the spring for years and once you release it, it starts to jump – the energy in the spring was a potential energy. Another example: At a hydro electrical power plant the water is at a certain height and if we release it the water runs downhill and turns turbines and generates electricity. The water at certain altitudes has potential energy, which is transformed by turbogenerators into electricity. Chemical energy is transformed in batteries into electrical energy. </a:t>
            </a:r>
            <a:endParaRPr lang="es-AR" sz="900">
              <a:latin typeface="Times New Roman" charset="0"/>
              <a:cs typeface="Times New Roman" charset="0"/>
            </a:endParaRPr>
          </a:p>
          <a:p>
            <a:pPr algn="just" eaLnBrk="1" hangingPunct="1"/>
            <a:r>
              <a:rPr lang="en-US" sz="900">
                <a:latin typeface="Times New Roman" charset="0"/>
                <a:cs typeface="Times New Roman" charset="0"/>
              </a:rPr>
              <a:t>Sun radiation energy is converted into heat at solar heaters. The law of energy conservation states that the energy doesn’t get lost, the energy can be transformed but its amount is conserved. The law was introduced by a scientist named Joule, based on a simple experiment. Due to this, the energy unit is called after him i.e., J (Joule). There are different energy units, but all have equivalent factors (such as kilometer to mile).</a:t>
            </a:r>
            <a:endParaRPr lang="es-AR" sz="900">
              <a:latin typeface="Times New Roman" charset="0"/>
              <a:cs typeface="Times New Roman" charset="0"/>
            </a:endParaRPr>
          </a:p>
          <a:p>
            <a:pPr algn="just" eaLnBrk="1" hangingPunct="1"/>
            <a:r>
              <a:rPr lang="en-US" sz="900">
                <a:latin typeface="Times New Roman" charset="0"/>
                <a:cs typeface="Times New Roman" charset="0"/>
              </a:rPr>
              <a:t>For example: Joule, calorie, BTU etc. </a:t>
            </a:r>
            <a:endParaRPr lang="es-AR" sz="900">
              <a:latin typeface="Times New Roman" charset="0"/>
              <a:cs typeface="Times New Roman" charset="0"/>
            </a:endParaRPr>
          </a:p>
          <a:p>
            <a:pPr algn="just" eaLnBrk="1" hangingPunct="1"/>
            <a:r>
              <a:rPr lang="en-US" sz="900">
                <a:latin typeface="Times New Roman" charset="0"/>
                <a:cs typeface="Times New Roman" charset="0"/>
              </a:rPr>
              <a:t> </a:t>
            </a:r>
            <a:endParaRPr lang="es-AR" sz="900">
              <a:latin typeface="Times New Roman" charset="0"/>
              <a:cs typeface="Times New Roman" charset="0"/>
            </a:endParaRPr>
          </a:p>
          <a:p>
            <a:pPr algn="just" eaLnBrk="1" hangingPunct="1"/>
            <a:r>
              <a:rPr lang="en-US" sz="900">
                <a:latin typeface="Times New Roman" charset="0"/>
                <a:cs typeface="Times New Roman" charset="0"/>
              </a:rPr>
              <a:t>There is a very common unit of energy – kilowatt-hour (kWh) that we are going to talk about. There are also somewhat strange terms of energy, like TOE (tons of oil equivalent), which is capacity. Capacity is the amount of energy generated or used in a certain amount of time. To carry a 100 kg cargo to a height of 60 m by a lift requires 50,000 Joules. Period of time is not important. If we want to do it in one minute, we need a capacity of 60,000 divided by 60 seconds or 1 kJ/sec of energy. </a:t>
            </a:r>
            <a:endParaRPr lang="es-AR" sz="900">
              <a:latin typeface="Times New Roman" charset="0"/>
              <a:cs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he-IL"/>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fld id="{2FC506D6-C21E-9245-AF1A-728BF32B027D}" type="slidenum">
              <a:rPr lang="he-IL"/>
              <a:pPr/>
              <a:t>‹#›</a:t>
            </a:fld>
            <a:endParaRPr lang="en-US"/>
          </a:p>
        </p:txBody>
      </p:sp>
    </p:spTree>
    <p:extLst>
      <p:ext uri="{BB962C8B-B14F-4D97-AF65-F5344CB8AC3E}">
        <p14:creationId xmlns:p14="http://schemas.microsoft.com/office/powerpoint/2010/main" val="3825715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fld id="{30FF883A-9010-434E-BF7C-2512B08E7AE4}" type="slidenum">
              <a:rPr lang="he-IL"/>
              <a:pPr/>
              <a:t>‹#›</a:t>
            </a:fld>
            <a:endParaRPr lang="en-US"/>
          </a:p>
        </p:txBody>
      </p:sp>
    </p:spTree>
    <p:extLst>
      <p:ext uri="{BB962C8B-B14F-4D97-AF65-F5344CB8AC3E}">
        <p14:creationId xmlns:p14="http://schemas.microsoft.com/office/powerpoint/2010/main" val="2761845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fld id="{A996BCB1-34B4-0348-A607-914CDDAA7CA5}" type="slidenum">
              <a:rPr lang="he-IL"/>
              <a:pPr/>
              <a:t>‹#›</a:t>
            </a:fld>
            <a:endParaRPr lang="en-US"/>
          </a:p>
        </p:txBody>
      </p:sp>
    </p:spTree>
    <p:extLst>
      <p:ext uri="{BB962C8B-B14F-4D97-AF65-F5344CB8AC3E}">
        <p14:creationId xmlns:p14="http://schemas.microsoft.com/office/powerpoint/2010/main" val="3662116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he-IL"/>
          </a:p>
        </p:txBody>
      </p:sp>
      <p:sp>
        <p:nvSpPr>
          <p:cNvPr id="3" name="Chart Placeholder 2"/>
          <p:cNvSpPr>
            <a:spLocks noGrp="1"/>
          </p:cNvSpPr>
          <p:nvPr>
            <p:ph type="chart" idx="1"/>
          </p:nvPr>
        </p:nvSpPr>
        <p:spPr>
          <a:xfrm>
            <a:off x="685800" y="1981200"/>
            <a:ext cx="7772400" cy="4114800"/>
          </a:xfrm>
        </p:spPr>
        <p:txBody>
          <a:bodyPr/>
          <a:lstStyle/>
          <a:p>
            <a:pPr lvl="0"/>
            <a:endParaRPr lang="he-IL" noProof="0" smtClean="0"/>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fld id="{310A1814-AD43-274B-AE94-C600378A308D}" type="slidenum">
              <a:rPr lang="he-IL"/>
              <a:pPr/>
              <a:t>‹#›</a:t>
            </a:fld>
            <a:endParaRPr lang="en-US"/>
          </a:p>
        </p:txBody>
      </p:sp>
    </p:spTree>
    <p:extLst>
      <p:ext uri="{BB962C8B-B14F-4D97-AF65-F5344CB8AC3E}">
        <p14:creationId xmlns:p14="http://schemas.microsoft.com/office/powerpoint/2010/main" val="4227318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he-IL"/>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6" name="Rectangle 5"/>
          <p:cNvSpPr>
            <a:spLocks noGrp="1" noChangeArrowheads="1"/>
          </p:cNvSpPr>
          <p:nvPr>
            <p:ph type="ftr" sz="quarter" idx="10"/>
          </p:nvPr>
        </p:nvSpPr>
        <p:spPr>
          <a:ln/>
        </p:spPr>
        <p:txBody>
          <a:bodyPr/>
          <a:lstStyle>
            <a:lvl1pPr>
              <a:defRPr/>
            </a:lvl1pPr>
          </a:lstStyle>
          <a:p>
            <a:pPr>
              <a:defRPr/>
            </a:pPr>
            <a:endParaRPr lang="en-US"/>
          </a:p>
        </p:txBody>
      </p:sp>
      <p:sp>
        <p:nvSpPr>
          <p:cNvPr id="7" name="Rectangle 6"/>
          <p:cNvSpPr>
            <a:spLocks noGrp="1" noChangeArrowheads="1"/>
          </p:cNvSpPr>
          <p:nvPr>
            <p:ph type="sldNum" sz="quarter" idx="11"/>
          </p:nvPr>
        </p:nvSpPr>
        <p:spPr>
          <a:ln/>
        </p:spPr>
        <p:txBody>
          <a:bodyPr/>
          <a:lstStyle>
            <a:lvl1pPr>
              <a:defRPr/>
            </a:lvl1pPr>
          </a:lstStyle>
          <a:p>
            <a:fld id="{4C8A7BBD-ED67-8549-9C21-961F1D6EE244}" type="slidenum">
              <a:rPr lang="he-IL"/>
              <a:pPr/>
              <a:t>‹#›</a:t>
            </a:fld>
            <a:endParaRPr lang="en-US"/>
          </a:p>
        </p:txBody>
      </p:sp>
    </p:spTree>
    <p:extLst>
      <p:ext uri="{BB962C8B-B14F-4D97-AF65-F5344CB8AC3E}">
        <p14:creationId xmlns:p14="http://schemas.microsoft.com/office/powerpoint/2010/main" val="1003706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he-IL"/>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6" name="Rectangle 5"/>
          <p:cNvSpPr>
            <a:spLocks noGrp="1" noChangeArrowheads="1"/>
          </p:cNvSpPr>
          <p:nvPr>
            <p:ph type="ftr" sz="quarter" idx="10"/>
          </p:nvPr>
        </p:nvSpPr>
        <p:spPr>
          <a:ln/>
        </p:spPr>
        <p:txBody>
          <a:bodyPr/>
          <a:lstStyle>
            <a:lvl1pPr>
              <a:defRPr/>
            </a:lvl1pPr>
          </a:lstStyle>
          <a:p>
            <a:pPr>
              <a:defRPr/>
            </a:pPr>
            <a:endParaRPr lang="en-US"/>
          </a:p>
        </p:txBody>
      </p:sp>
      <p:sp>
        <p:nvSpPr>
          <p:cNvPr id="7" name="Rectangle 6"/>
          <p:cNvSpPr>
            <a:spLocks noGrp="1" noChangeArrowheads="1"/>
          </p:cNvSpPr>
          <p:nvPr>
            <p:ph type="sldNum" sz="quarter" idx="11"/>
          </p:nvPr>
        </p:nvSpPr>
        <p:spPr>
          <a:ln/>
        </p:spPr>
        <p:txBody>
          <a:bodyPr/>
          <a:lstStyle>
            <a:lvl1pPr>
              <a:defRPr/>
            </a:lvl1pPr>
          </a:lstStyle>
          <a:p>
            <a:fld id="{2500D72D-07A1-E645-BABF-EDF7053399D0}" type="slidenum">
              <a:rPr lang="he-IL"/>
              <a:pPr/>
              <a:t>‹#›</a:t>
            </a:fld>
            <a:endParaRPr lang="en-US"/>
          </a:p>
        </p:txBody>
      </p:sp>
    </p:spTree>
    <p:extLst>
      <p:ext uri="{BB962C8B-B14F-4D97-AF65-F5344CB8AC3E}">
        <p14:creationId xmlns:p14="http://schemas.microsoft.com/office/powerpoint/2010/main" val="41034703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שקופית כותרת">
    <p:spTree>
      <p:nvGrpSpPr>
        <p:cNvPr id="1" name=""/>
        <p:cNvGrpSpPr/>
        <p:nvPr/>
      </p:nvGrpSpPr>
      <p:grpSpPr>
        <a:xfrm>
          <a:off x="0" y="0"/>
          <a:ext cx="0" cy="0"/>
          <a:chOff x="0" y="0"/>
          <a:chExt cx="0" cy="0"/>
        </a:xfrm>
      </p:grpSpPr>
      <p:sp>
        <p:nvSpPr>
          <p:cNvPr id="7" name="מציין מיקום של כותרת תחתונה 4"/>
          <p:cNvSpPr>
            <a:spLocks noGrp="1"/>
          </p:cNvSpPr>
          <p:nvPr>
            <p:ph type="ftr" sz="quarter" idx="10"/>
          </p:nvPr>
        </p:nvSpPr>
        <p:spPr>
          <a:xfrm>
            <a:off x="3124200" y="6356350"/>
            <a:ext cx="2895600" cy="365125"/>
          </a:xfrm>
          <a:prstGeom prst="rect">
            <a:avLst/>
          </a:prstGeom>
        </p:spPr>
        <p:txBody>
          <a:bodyPr/>
          <a:lstStyle>
            <a:lvl1pPr>
              <a:defRPr>
                <a:cs typeface="Arial" charset="0"/>
              </a:defRPr>
            </a:lvl1pPr>
          </a:lstStyle>
          <a:p>
            <a:pPr>
              <a:defRPr/>
            </a:pPr>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fld id="{8A5C94DC-FC5B-E243-91B7-45B8A9DFBE61}" type="slidenum">
              <a:rPr lang="he-IL"/>
              <a:pPr/>
              <a:t>‹#›</a:t>
            </a:fld>
            <a:endParaRPr lang="en-US"/>
          </a:p>
        </p:txBody>
      </p:sp>
    </p:spTree>
    <p:extLst>
      <p:ext uri="{BB962C8B-B14F-4D97-AF65-F5344CB8AC3E}">
        <p14:creationId xmlns:p14="http://schemas.microsoft.com/office/powerpoint/2010/main" val="866737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fld id="{29DB7CE7-AAEC-D147-A987-5E1CC337E14B}" type="slidenum">
              <a:rPr lang="he-IL"/>
              <a:pPr/>
              <a:t>‹#›</a:t>
            </a:fld>
            <a:endParaRPr lang="en-US"/>
          </a:p>
        </p:txBody>
      </p:sp>
    </p:spTree>
    <p:extLst>
      <p:ext uri="{BB962C8B-B14F-4D97-AF65-F5344CB8AC3E}">
        <p14:creationId xmlns:p14="http://schemas.microsoft.com/office/powerpoint/2010/main" val="1082918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fld id="{F78BCB96-55FA-984E-B345-4F58344B41BC}" type="slidenum">
              <a:rPr lang="he-IL"/>
              <a:pPr/>
              <a:t>‹#›</a:t>
            </a:fld>
            <a:endParaRPr lang="en-US"/>
          </a:p>
        </p:txBody>
      </p:sp>
    </p:spTree>
    <p:extLst>
      <p:ext uri="{BB962C8B-B14F-4D97-AF65-F5344CB8AC3E}">
        <p14:creationId xmlns:p14="http://schemas.microsoft.com/office/powerpoint/2010/main" val="1076693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he-I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7" name="Rectangle 5"/>
          <p:cNvSpPr>
            <a:spLocks noGrp="1" noChangeArrowheads="1"/>
          </p:cNvSpPr>
          <p:nvPr>
            <p:ph type="ftr" sz="quarter"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fld id="{9D4AAE44-459F-3545-A651-0E54668BE661}" type="slidenum">
              <a:rPr lang="he-IL"/>
              <a:pPr/>
              <a:t>‹#›</a:t>
            </a:fld>
            <a:endParaRPr lang="en-US"/>
          </a:p>
        </p:txBody>
      </p:sp>
    </p:spTree>
    <p:extLst>
      <p:ext uri="{BB962C8B-B14F-4D97-AF65-F5344CB8AC3E}">
        <p14:creationId xmlns:p14="http://schemas.microsoft.com/office/powerpoint/2010/main" val="4049565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Rectangle 5"/>
          <p:cNvSpPr>
            <a:spLocks noGrp="1" noChangeArrowheads="1"/>
          </p:cNvSpPr>
          <p:nvPr>
            <p:ph type="ftr" sz="quarter"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fld id="{968955DE-8491-FB4B-AAE0-1E5894859BF9}" type="slidenum">
              <a:rPr lang="he-IL"/>
              <a:pPr/>
              <a:t>‹#›</a:t>
            </a:fld>
            <a:endParaRPr lang="en-US"/>
          </a:p>
        </p:txBody>
      </p:sp>
    </p:spTree>
    <p:extLst>
      <p:ext uri="{BB962C8B-B14F-4D97-AF65-F5344CB8AC3E}">
        <p14:creationId xmlns:p14="http://schemas.microsoft.com/office/powerpoint/2010/main" val="3913620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fld id="{E285845D-974B-3148-8147-446ABF6849F0}" type="slidenum">
              <a:rPr lang="he-IL"/>
              <a:pPr/>
              <a:t>‹#›</a:t>
            </a:fld>
            <a:endParaRPr lang="en-US"/>
          </a:p>
        </p:txBody>
      </p:sp>
    </p:spTree>
    <p:extLst>
      <p:ext uri="{BB962C8B-B14F-4D97-AF65-F5344CB8AC3E}">
        <p14:creationId xmlns:p14="http://schemas.microsoft.com/office/powerpoint/2010/main" val="2316400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he-I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fld id="{351E33E7-712F-2041-A7CB-3BFE5CC5BE65}" type="slidenum">
              <a:rPr lang="he-IL"/>
              <a:pPr/>
              <a:t>‹#›</a:t>
            </a:fld>
            <a:endParaRPr lang="en-US"/>
          </a:p>
        </p:txBody>
      </p:sp>
    </p:spTree>
    <p:extLst>
      <p:ext uri="{BB962C8B-B14F-4D97-AF65-F5344CB8AC3E}">
        <p14:creationId xmlns:p14="http://schemas.microsoft.com/office/powerpoint/2010/main" val="4124142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he-I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fld id="{A914BE60-1568-7449-B094-5D04205089B1}" type="slidenum">
              <a:rPr lang="he-IL"/>
              <a:pPr/>
              <a:t>‹#›</a:t>
            </a:fld>
            <a:endParaRPr lang="en-US"/>
          </a:p>
        </p:txBody>
      </p:sp>
    </p:spTree>
    <p:extLst>
      <p:ext uri="{BB962C8B-B14F-4D97-AF65-F5344CB8AC3E}">
        <p14:creationId xmlns:p14="http://schemas.microsoft.com/office/powerpoint/2010/main" val="3365981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b="0">
                <a:latin typeface="+mn-lt"/>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b="0">
                <a:latin typeface="Times New Roman" charset="0"/>
                <a:cs typeface="Times New Roman" charset="0"/>
              </a:defRPr>
            </a:lvl1pPr>
          </a:lstStyle>
          <a:p>
            <a:fld id="{BF03DAC5-F205-CB43-BCE6-616B430EF67F}" type="slidenum">
              <a:rPr lang="he-IL"/>
              <a:pPr/>
              <a:t>‹#›</a:t>
            </a:fld>
            <a:endParaRPr lang="en-US"/>
          </a:p>
        </p:txBody>
      </p:sp>
      <p:sp>
        <p:nvSpPr>
          <p:cNvPr id="1037" name="Text Box 13"/>
          <p:cNvSpPr txBox="1">
            <a:spLocks noChangeArrowheads="1"/>
          </p:cNvSpPr>
          <p:nvPr/>
        </p:nvSpPr>
        <p:spPr bwMode="auto">
          <a:xfrm>
            <a:off x="7353300" y="6591300"/>
            <a:ext cx="1955800" cy="304800"/>
          </a:xfrm>
          <a:prstGeom prst="rect">
            <a:avLst/>
          </a:prstGeom>
          <a:noFill/>
          <a:ln w="28575">
            <a:noFill/>
            <a:miter lim="800000"/>
            <a:headEnd/>
            <a:tailEnd/>
          </a:ln>
          <a:effectLst/>
        </p:spPr>
        <p:txBody>
          <a:bodyPr>
            <a:spAutoFit/>
          </a:bodyPr>
          <a:lstStyle>
            <a:lvl1pPr marL="24161750" indent="-24161750" eaLnBrk="0" hangingPunct="0">
              <a:defRPr sz="1200" b="1">
                <a:solidFill>
                  <a:schemeClr val="tx1"/>
                </a:solidFill>
                <a:latin typeface="Snap ITC" charset="0"/>
                <a:ea typeface="ＭＳ Ｐゴシック" charset="0"/>
                <a:cs typeface="Arial Unicode MS" charset="0"/>
              </a:defRPr>
            </a:lvl1pPr>
            <a:lvl2pPr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lvl="1" rtl="0" eaLnBrk="1" hangingPunct="1">
              <a:spcBef>
                <a:spcPct val="0"/>
              </a:spcBef>
            </a:pPr>
            <a:r>
              <a:rPr lang="he-IL" sz="1400" b="0" dirty="0">
                <a:latin typeface="Comic Sans MS" charset="0"/>
                <a:ea typeface="ＭＳ Ｐゴシック" charset="0"/>
                <a:cs typeface="Narkisim" charset="0"/>
              </a:rPr>
              <a:t>דוד כאהן</a:t>
            </a:r>
            <a:r>
              <a:rPr lang="en-US" sz="1400" b="0" dirty="0">
                <a:latin typeface="Comic Sans MS" charset="0"/>
                <a:ea typeface="ＭＳ Ｐゴシック" charset="0"/>
                <a:cs typeface="Narkisim" charset="0"/>
              </a:rPr>
              <a:t>,</a:t>
            </a:r>
            <a:r>
              <a:rPr lang="en-US" sz="1100" b="0" dirty="0">
                <a:latin typeface="Times New Roman" charset="0"/>
                <a:ea typeface="ＭＳ Ｐゴシック" charset="0"/>
                <a:cs typeface="Times New Roman" charset="0"/>
              </a:rPr>
              <a:t> </a:t>
            </a:r>
            <a:r>
              <a:rPr lang="he-IL" sz="1100" b="0" dirty="0" smtClean="0">
                <a:latin typeface="Times New Roman" charset="0"/>
                <a:ea typeface="ＭＳ Ｐゴシック" charset="0"/>
                <a:cs typeface="Times New Roman" charset="0"/>
              </a:rPr>
              <a:t>2014</a:t>
            </a:r>
            <a:endParaRPr lang="en-US" sz="1100" b="0" dirty="0">
              <a:latin typeface="Times New Roman" charset="0"/>
              <a:ea typeface="ＭＳ Ｐゴシック" charset="0"/>
              <a:cs typeface="Times New Roman"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4" r:id="rId15"/>
  </p:sldLayoutIdLst>
  <p:timing>
    <p:tnLst>
      <p:par>
        <p:cTn id="1" dur="indefinite" restart="never" nodeType="tmRoot"/>
      </p:par>
    </p:tnLst>
  </p:timing>
  <p:txStyles>
    <p:titleStyle>
      <a:lvl1pPr algn="ctr" rtl="0" eaLnBrk="0" fontAlgn="base" hangingPunct="0">
        <a:spcBef>
          <a:spcPct val="0"/>
        </a:spcBef>
        <a:spcAft>
          <a:spcPct val="0"/>
        </a:spcAft>
        <a:defRPr sz="4000" b="1">
          <a:solidFill>
            <a:srgbClr val="A50021"/>
          </a:solidFill>
          <a:latin typeface="+mj-lt"/>
          <a:ea typeface="ＭＳ Ｐゴシック" charset="0"/>
          <a:cs typeface="+mj-cs"/>
        </a:defRPr>
      </a:lvl1pPr>
      <a:lvl2pPr algn="ctr" rtl="0" eaLnBrk="0" fontAlgn="base" hangingPunct="0">
        <a:spcBef>
          <a:spcPct val="0"/>
        </a:spcBef>
        <a:spcAft>
          <a:spcPct val="0"/>
        </a:spcAft>
        <a:defRPr sz="4000" b="1">
          <a:solidFill>
            <a:srgbClr val="A50021"/>
          </a:solidFill>
          <a:latin typeface="Times New Roman" pitchFamily="18" charset="0"/>
          <a:ea typeface="ＭＳ Ｐゴシック" charset="0"/>
          <a:cs typeface="Times New Roman" pitchFamily="18" charset="0"/>
        </a:defRPr>
      </a:lvl2pPr>
      <a:lvl3pPr algn="ctr" rtl="0" eaLnBrk="0" fontAlgn="base" hangingPunct="0">
        <a:spcBef>
          <a:spcPct val="0"/>
        </a:spcBef>
        <a:spcAft>
          <a:spcPct val="0"/>
        </a:spcAft>
        <a:defRPr sz="4000" b="1">
          <a:solidFill>
            <a:srgbClr val="A50021"/>
          </a:solidFill>
          <a:latin typeface="Times New Roman" pitchFamily="18" charset="0"/>
          <a:ea typeface="ＭＳ Ｐゴシック" charset="0"/>
          <a:cs typeface="Times New Roman" pitchFamily="18" charset="0"/>
        </a:defRPr>
      </a:lvl3pPr>
      <a:lvl4pPr algn="ctr" rtl="0" eaLnBrk="0" fontAlgn="base" hangingPunct="0">
        <a:spcBef>
          <a:spcPct val="0"/>
        </a:spcBef>
        <a:spcAft>
          <a:spcPct val="0"/>
        </a:spcAft>
        <a:defRPr sz="4000" b="1">
          <a:solidFill>
            <a:srgbClr val="A50021"/>
          </a:solidFill>
          <a:latin typeface="Times New Roman" pitchFamily="18" charset="0"/>
          <a:ea typeface="ＭＳ Ｐゴシック" charset="0"/>
          <a:cs typeface="Times New Roman" pitchFamily="18" charset="0"/>
        </a:defRPr>
      </a:lvl4pPr>
      <a:lvl5pPr algn="ctr" rtl="0" eaLnBrk="0" fontAlgn="base" hangingPunct="0">
        <a:spcBef>
          <a:spcPct val="0"/>
        </a:spcBef>
        <a:spcAft>
          <a:spcPct val="0"/>
        </a:spcAft>
        <a:defRPr sz="4000" b="1">
          <a:solidFill>
            <a:srgbClr val="A50021"/>
          </a:solidFill>
          <a:latin typeface="Times New Roman" pitchFamily="18" charset="0"/>
          <a:ea typeface="ＭＳ Ｐゴシック" charset="0"/>
          <a:cs typeface="Times New Roman" pitchFamily="18" charset="0"/>
        </a:defRPr>
      </a:lvl5pPr>
      <a:lvl6pPr marL="457200" algn="ctr" rtl="0" fontAlgn="base">
        <a:spcBef>
          <a:spcPct val="0"/>
        </a:spcBef>
        <a:spcAft>
          <a:spcPct val="0"/>
        </a:spcAft>
        <a:defRPr sz="4000" b="1">
          <a:solidFill>
            <a:srgbClr val="A50021"/>
          </a:solidFill>
          <a:latin typeface="Times New Roman" pitchFamily="18" charset="0"/>
          <a:cs typeface="Times New Roman" pitchFamily="18" charset="0"/>
        </a:defRPr>
      </a:lvl6pPr>
      <a:lvl7pPr marL="914400" algn="ctr" rtl="0" fontAlgn="base">
        <a:spcBef>
          <a:spcPct val="0"/>
        </a:spcBef>
        <a:spcAft>
          <a:spcPct val="0"/>
        </a:spcAft>
        <a:defRPr sz="4000" b="1">
          <a:solidFill>
            <a:srgbClr val="A50021"/>
          </a:solidFill>
          <a:latin typeface="Times New Roman" pitchFamily="18" charset="0"/>
          <a:cs typeface="Times New Roman" pitchFamily="18" charset="0"/>
        </a:defRPr>
      </a:lvl7pPr>
      <a:lvl8pPr marL="1371600" algn="ctr" rtl="0" fontAlgn="base">
        <a:spcBef>
          <a:spcPct val="0"/>
        </a:spcBef>
        <a:spcAft>
          <a:spcPct val="0"/>
        </a:spcAft>
        <a:defRPr sz="4000" b="1">
          <a:solidFill>
            <a:srgbClr val="A50021"/>
          </a:solidFill>
          <a:latin typeface="Times New Roman" pitchFamily="18" charset="0"/>
          <a:cs typeface="Times New Roman" pitchFamily="18" charset="0"/>
        </a:defRPr>
      </a:lvl8pPr>
      <a:lvl9pPr marL="1828800" algn="ctr" rtl="0" fontAlgn="base">
        <a:spcBef>
          <a:spcPct val="0"/>
        </a:spcBef>
        <a:spcAft>
          <a:spcPct val="0"/>
        </a:spcAft>
        <a:defRPr sz="4000" b="1">
          <a:solidFill>
            <a:srgbClr val="A50021"/>
          </a:solidFill>
          <a:latin typeface="Times New Roman" pitchFamily="18" charset="0"/>
          <a:cs typeface="Times New Roman" pitchFamily="18"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r" rtl="1" eaLnBrk="0" fontAlgn="base" hangingPunct="0">
        <a:spcBef>
          <a:spcPct val="20000"/>
        </a:spcBef>
        <a:spcAft>
          <a:spcPct val="0"/>
        </a:spcAft>
        <a:buChar char="–"/>
        <a:defRPr sz="2800">
          <a:solidFill>
            <a:schemeClr val="tx1"/>
          </a:solidFill>
          <a:latin typeface="+mn-lt"/>
          <a:ea typeface="Times New Roman" pitchFamily="-107" charset="0"/>
          <a:cs typeface="+mn-cs"/>
        </a:defRPr>
      </a:lvl2pPr>
      <a:lvl3pPr marL="1143000" indent="-228600" algn="r" rtl="1" eaLnBrk="0" fontAlgn="base" hangingPunct="0">
        <a:spcBef>
          <a:spcPct val="20000"/>
        </a:spcBef>
        <a:spcAft>
          <a:spcPct val="0"/>
        </a:spcAft>
        <a:buChar char="•"/>
        <a:defRPr sz="2400">
          <a:solidFill>
            <a:schemeClr val="tx1"/>
          </a:solidFill>
          <a:latin typeface="+mn-lt"/>
          <a:ea typeface="Times New Roman" pitchFamily="-107" charset="0"/>
          <a:cs typeface="+mn-cs"/>
        </a:defRPr>
      </a:lvl3pPr>
      <a:lvl4pPr marL="1600200" indent="-228600" algn="r" rtl="1" eaLnBrk="0" fontAlgn="base" hangingPunct="0">
        <a:spcBef>
          <a:spcPct val="20000"/>
        </a:spcBef>
        <a:spcAft>
          <a:spcPct val="0"/>
        </a:spcAft>
        <a:buChar char="–"/>
        <a:defRPr sz="2000">
          <a:solidFill>
            <a:schemeClr val="tx1"/>
          </a:solidFill>
          <a:latin typeface="+mn-lt"/>
          <a:ea typeface="Times New Roman" pitchFamily="-107" charset="0"/>
          <a:cs typeface="+mn-cs"/>
        </a:defRPr>
      </a:lvl4pPr>
      <a:lvl5pPr marL="2057400" indent="-228600" algn="r" rtl="1" eaLnBrk="0" fontAlgn="base" hangingPunct="0">
        <a:spcBef>
          <a:spcPct val="20000"/>
        </a:spcBef>
        <a:spcAft>
          <a:spcPct val="0"/>
        </a:spcAft>
        <a:buChar char="»"/>
        <a:defRPr sz="2000">
          <a:solidFill>
            <a:schemeClr val="tx1"/>
          </a:solidFill>
          <a:latin typeface="+mn-lt"/>
          <a:ea typeface="Times New Roman" pitchFamily="-107" charset="0"/>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slide" Target="slide30.xml"/><Relationship Id="rId4" Type="http://schemas.openxmlformats.org/officeDocument/2006/relationships/image" Target="../media/image17.jpeg"/></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hyperlink" Target="http://www.weizmann.ac.il/AERI/" TargetMode="External"/><Relationship Id="rId4" Type="http://schemas.openxmlformats.org/officeDocument/2006/relationships/hyperlink" Target="http://www.weizmann.ac.il/AERI/presentations.html"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ChangeArrowheads="1"/>
          </p:cNvSpPr>
          <p:nvPr/>
        </p:nvSpPr>
        <p:spPr bwMode="auto">
          <a:xfrm>
            <a:off x="0" y="-39688"/>
            <a:ext cx="9144000" cy="287338"/>
          </a:xfrm>
          <a:prstGeom prst="rect">
            <a:avLst/>
          </a:prstGeom>
          <a:solidFill>
            <a:srgbClr val="047A06"/>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p>
            <a:pPr algn="ctr">
              <a:lnSpc>
                <a:spcPct val="75000"/>
              </a:lnSpc>
              <a:spcBef>
                <a:spcPct val="25000"/>
              </a:spcBef>
            </a:pPr>
            <a:r>
              <a:rPr lang="en-US" sz="1600" dirty="0">
                <a:solidFill>
                  <a:schemeClr val="bg1"/>
                </a:solidFill>
              </a:rPr>
              <a:t>Weizmann Institute’s Alternative Sustainable Energy Research Initiative</a:t>
            </a:r>
          </a:p>
        </p:txBody>
      </p:sp>
      <p:sp>
        <p:nvSpPr>
          <p:cNvPr id="16387" name="Text Box 5"/>
          <p:cNvSpPr txBox="1">
            <a:spLocks noChangeArrowheads="1"/>
          </p:cNvSpPr>
          <p:nvPr/>
        </p:nvSpPr>
        <p:spPr bwMode="auto">
          <a:xfrm>
            <a:off x="0" y="239713"/>
            <a:ext cx="9144000" cy="630237"/>
          </a:xfrm>
          <a:prstGeom prst="rect">
            <a:avLst/>
          </a:prstGeom>
          <a:noFill/>
          <a:ln w="3175">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000" b="1">
                <a:solidFill>
                  <a:schemeClr val="tx1"/>
                </a:solidFill>
                <a:latin typeface="Comic Sans MS" charset="0"/>
                <a:ea typeface="ＭＳ Ｐゴシック" charset="0"/>
                <a:cs typeface="Times New Roman" charset="0"/>
              </a:defRPr>
            </a:lvl1pPr>
            <a:lvl2pPr marL="742950" indent="-285750" eaLnBrk="0" hangingPunct="0">
              <a:defRPr sz="2000" b="1">
                <a:solidFill>
                  <a:schemeClr val="tx1"/>
                </a:solidFill>
                <a:latin typeface="Comic Sans MS" charset="0"/>
                <a:ea typeface="Times New Roman" charset="0"/>
                <a:cs typeface="Times New Roman" charset="0"/>
              </a:defRPr>
            </a:lvl2pPr>
            <a:lvl3pPr marL="1143000" indent="-228600" eaLnBrk="0" hangingPunct="0">
              <a:defRPr sz="2000" b="1">
                <a:solidFill>
                  <a:schemeClr val="tx1"/>
                </a:solidFill>
                <a:latin typeface="Comic Sans MS" charset="0"/>
                <a:ea typeface="Times New Roman" charset="0"/>
                <a:cs typeface="Times New Roman" charset="0"/>
              </a:defRPr>
            </a:lvl3pPr>
            <a:lvl4pPr marL="1600200" indent="-228600" eaLnBrk="0" hangingPunct="0">
              <a:defRPr sz="2000" b="1">
                <a:solidFill>
                  <a:schemeClr val="tx1"/>
                </a:solidFill>
                <a:latin typeface="Comic Sans MS" charset="0"/>
                <a:ea typeface="Times New Roman" charset="0"/>
                <a:cs typeface="Times New Roman" charset="0"/>
              </a:defRPr>
            </a:lvl4pPr>
            <a:lvl5pPr marL="2057400" indent="-228600" eaLnBrk="0" hangingPunct="0">
              <a:defRPr sz="2000" b="1">
                <a:solidFill>
                  <a:schemeClr val="tx1"/>
                </a:solidFill>
                <a:latin typeface="Comic Sans MS" charset="0"/>
                <a:ea typeface="Times New Roman" charset="0"/>
                <a:cs typeface="Times New Roman" charset="0"/>
              </a:defRPr>
            </a:lvl5pPr>
            <a:lvl6pPr marL="2514600" indent="-228600" rtl="1" eaLnBrk="0" fontAlgn="base" hangingPunct="0">
              <a:spcBef>
                <a:spcPct val="50000"/>
              </a:spcBef>
              <a:spcAft>
                <a:spcPct val="0"/>
              </a:spcAft>
              <a:defRPr sz="2000" b="1">
                <a:solidFill>
                  <a:schemeClr val="tx1"/>
                </a:solidFill>
                <a:latin typeface="Comic Sans MS" charset="0"/>
                <a:ea typeface="Times New Roman" charset="0"/>
                <a:cs typeface="Times New Roman" charset="0"/>
              </a:defRPr>
            </a:lvl6pPr>
            <a:lvl7pPr marL="2971800" indent="-228600" rtl="1" eaLnBrk="0" fontAlgn="base" hangingPunct="0">
              <a:spcBef>
                <a:spcPct val="50000"/>
              </a:spcBef>
              <a:spcAft>
                <a:spcPct val="0"/>
              </a:spcAft>
              <a:defRPr sz="2000" b="1">
                <a:solidFill>
                  <a:schemeClr val="tx1"/>
                </a:solidFill>
                <a:latin typeface="Comic Sans MS" charset="0"/>
                <a:ea typeface="Times New Roman" charset="0"/>
                <a:cs typeface="Times New Roman" charset="0"/>
              </a:defRPr>
            </a:lvl7pPr>
            <a:lvl8pPr marL="3429000" indent="-228600" rtl="1" eaLnBrk="0" fontAlgn="base" hangingPunct="0">
              <a:spcBef>
                <a:spcPct val="50000"/>
              </a:spcBef>
              <a:spcAft>
                <a:spcPct val="0"/>
              </a:spcAft>
              <a:defRPr sz="2000" b="1">
                <a:solidFill>
                  <a:schemeClr val="tx1"/>
                </a:solidFill>
                <a:latin typeface="Comic Sans MS" charset="0"/>
                <a:ea typeface="Times New Roman" charset="0"/>
                <a:cs typeface="Times New Roman" charset="0"/>
              </a:defRPr>
            </a:lvl8pPr>
            <a:lvl9pPr marL="3886200" indent="-228600" rtl="1" eaLnBrk="0" fontAlgn="base" hangingPunct="0">
              <a:spcBef>
                <a:spcPct val="50000"/>
              </a:spcBef>
              <a:spcAft>
                <a:spcPct val="0"/>
              </a:spcAft>
              <a:defRPr sz="2000" b="1">
                <a:solidFill>
                  <a:schemeClr val="tx1"/>
                </a:solidFill>
                <a:latin typeface="Comic Sans MS" charset="0"/>
                <a:ea typeface="Times New Roman" charset="0"/>
                <a:cs typeface="Times New Roman" charset="0"/>
              </a:defRPr>
            </a:lvl9pPr>
          </a:lstStyle>
          <a:p>
            <a:pPr algn="ctr" eaLnBrk="1" hangingPunct="1"/>
            <a:r>
              <a:rPr lang="en-US" sz="1400"/>
              <a:t>    http://www.weizmann.ac.il/AERI/ </a:t>
            </a:r>
          </a:p>
          <a:p>
            <a:pPr algn="ctr" eaLnBrk="1" hangingPunct="1"/>
            <a:r>
              <a:rPr lang="en-US" sz="1400"/>
              <a:t>Presentations  are at http://www.weizmann.ac.il/AERI/presentations.html 	</a:t>
            </a:r>
          </a:p>
        </p:txBody>
      </p:sp>
      <p:sp>
        <p:nvSpPr>
          <p:cNvPr id="16388" name="Rectangle 6"/>
          <p:cNvSpPr>
            <a:spLocks noChangeArrowheads="1"/>
          </p:cNvSpPr>
          <p:nvPr/>
        </p:nvSpPr>
        <p:spPr bwMode="auto">
          <a:xfrm>
            <a:off x="8493125" y="64246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p>
            <a:endParaRPr lang="en-US"/>
          </a:p>
        </p:txBody>
      </p:sp>
      <p:pic>
        <p:nvPicPr>
          <p:cNvPr id="16389" name="Picture 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050" y="6081713"/>
            <a:ext cx="36893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16390" name="Rectangle 9"/>
          <p:cNvSpPr>
            <a:spLocks noChangeArrowheads="1"/>
          </p:cNvSpPr>
          <p:nvPr/>
        </p:nvSpPr>
        <p:spPr bwMode="auto">
          <a:xfrm>
            <a:off x="7731125" y="639127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p>
            <a:endParaRPr lang="en-US"/>
          </a:p>
        </p:txBody>
      </p:sp>
      <p:sp>
        <p:nvSpPr>
          <p:cNvPr id="16391" name="Text Box 5"/>
          <p:cNvSpPr txBox="1">
            <a:spLocks noChangeArrowheads="1"/>
          </p:cNvSpPr>
          <p:nvPr/>
        </p:nvSpPr>
        <p:spPr bwMode="auto">
          <a:xfrm>
            <a:off x="4763" y="813188"/>
            <a:ext cx="9120187" cy="5457903"/>
          </a:xfrm>
          <a:prstGeom prst="rect">
            <a:avLst/>
          </a:prstGeom>
          <a:solidFill>
            <a:srgbClr val="FFF194"/>
          </a:solidFill>
          <a:ln w="28575">
            <a:solidFill>
              <a:schemeClr val="tx1"/>
            </a:solidFill>
            <a:miter lim="800000"/>
            <a:headEnd/>
            <a:tailEnd/>
          </a:ln>
        </p:spPr>
        <p:txBody>
          <a:bodyPr>
            <a:spAutoFit/>
          </a:bodyPr>
          <a:lstStyle>
            <a:lvl1pPr eaLnBrk="0" hangingPunct="0">
              <a:defRPr sz="2000" b="1">
                <a:solidFill>
                  <a:schemeClr val="tx1"/>
                </a:solidFill>
                <a:latin typeface="Comic Sans MS" charset="0"/>
                <a:ea typeface="ＭＳ Ｐゴシック" charset="0"/>
                <a:cs typeface="Times New Roman" charset="0"/>
              </a:defRPr>
            </a:lvl1pPr>
            <a:lvl2pPr marL="742950" indent="-285750" eaLnBrk="0" hangingPunct="0">
              <a:defRPr sz="2000" b="1">
                <a:solidFill>
                  <a:schemeClr val="tx1"/>
                </a:solidFill>
                <a:latin typeface="Comic Sans MS" charset="0"/>
                <a:ea typeface="Times New Roman" charset="0"/>
                <a:cs typeface="Times New Roman" charset="0"/>
              </a:defRPr>
            </a:lvl2pPr>
            <a:lvl3pPr marL="1143000" indent="-228600" eaLnBrk="0" hangingPunct="0">
              <a:defRPr sz="2000" b="1">
                <a:solidFill>
                  <a:schemeClr val="tx1"/>
                </a:solidFill>
                <a:latin typeface="Comic Sans MS" charset="0"/>
                <a:ea typeface="Times New Roman" charset="0"/>
                <a:cs typeface="Times New Roman" charset="0"/>
              </a:defRPr>
            </a:lvl3pPr>
            <a:lvl4pPr marL="1600200" indent="-228600" eaLnBrk="0" hangingPunct="0">
              <a:defRPr sz="2000" b="1">
                <a:solidFill>
                  <a:schemeClr val="tx1"/>
                </a:solidFill>
                <a:latin typeface="Comic Sans MS" charset="0"/>
                <a:ea typeface="Times New Roman" charset="0"/>
                <a:cs typeface="Times New Roman" charset="0"/>
              </a:defRPr>
            </a:lvl4pPr>
            <a:lvl5pPr marL="2057400" indent="-228600" eaLnBrk="0" hangingPunct="0">
              <a:defRPr sz="2000" b="1">
                <a:solidFill>
                  <a:schemeClr val="tx1"/>
                </a:solidFill>
                <a:latin typeface="Comic Sans MS" charset="0"/>
                <a:ea typeface="Times New Roman" charset="0"/>
                <a:cs typeface="Times New Roman" charset="0"/>
              </a:defRPr>
            </a:lvl5pPr>
            <a:lvl6pPr marL="2514600" indent="-228600" rtl="1" eaLnBrk="0" fontAlgn="base" hangingPunct="0">
              <a:spcBef>
                <a:spcPct val="50000"/>
              </a:spcBef>
              <a:spcAft>
                <a:spcPct val="0"/>
              </a:spcAft>
              <a:defRPr sz="2000" b="1">
                <a:solidFill>
                  <a:schemeClr val="tx1"/>
                </a:solidFill>
                <a:latin typeface="Comic Sans MS" charset="0"/>
                <a:ea typeface="Times New Roman" charset="0"/>
                <a:cs typeface="Times New Roman" charset="0"/>
              </a:defRPr>
            </a:lvl6pPr>
            <a:lvl7pPr marL="2971800" indent="-228600" rtl="1" eaLnBrk="0" fontAlgn="base" hangingPunct="0">
              <a:spcBef>
                <a:spcPct val="50000"/>
              </a:spcBef>
              <a:spcAft>
                <a:spcPct val="0"/>
              </a:spcAft>
              <a:defRPr sz="2000" b="1">
                <a:solidFill>
                  <a:schemeClr val="tx1"/>
                </a:solidFill>
                <a:latin typeface="Comic Sans MS" charset="0"/>
                <a:ea typeface="Times New Roman" charset="0"/>
                <a:cs typeface="Times New Roman" charset="0"/>
              </a:defRPr>
            </a:lvl7pPr>
            <a:lvl8pPr marL="3429000" indent="-228600" rtl="1" eaLnBrk="0" fontAlgn="base" hangingPunct="0">
              <a:spcBef>
                <a:spcPct val="50000"/>
              </a:spcBef>
              <a:spcAft>
                <a:spcPct val="0"/>
              </a:spcAft>
              <a:defRPr sz="2000" b="1">
                <a:solidFill>
                  <a:schemeClr val="tx1"/>
                </a:solidFill>
                <a:latin typeface="Comic Sans MS" charset="0"/>
                <a:ea typeface="Times New Roman" charset="0"/>
                <a:cs typeface="Times New Roman" charset="0"/>
              </a:defRPr>
            </a:lvl8pPr>
            <a:lvl9pPr marL="3886200" indent="-228600" rtl="1" eaLnBrk="0" fontAlgn="base" hangingPunct="0">
              <a:spcBef>
                <a:spcPct val="50000"/>
              </a:spcBef>
              <a:spcAft>
                <a:spcPct val="0"/>
              </a:spcAft>
              <a:defRPr sz="2000" b="1">
                <a:solidFill>
                  <a:schemeClr val="tx1"/>
                </a:solidFill>
                <a:latin typeface="Comic Sans MS" charset="0"/>
                <a:ea typeface="Times New Roman" charset="0"/>
                <a:cs typeface="Times New Roman" charset="0"/>
              </a:defRPr>
            </a:lvl9pPr>
          </a:lstStyle>
          <a:p>
            <a:pPr algn="ctr" eaLnBrk="1" hangingPunct="1">
              <a:lnSpc>
                <a:spcPct val="150000"/>
              </a:lnSpc>
              <a:spcBef>
                <a:spcPct val="25000"/>
              </a:spcBef>
            </a:pPr>
            <a:r>
              <a:rPr lang="en-US" sz="3200" dirty="0"/>
              <a:t>Credits / sources</a:t>
            </a:r>
          </a:p>
          <a:p>
            <a:pPr algn="ctr" eaLnBrk="1" hangingPunct="1">
              <a:lnSpc>
                <a:spcPct val="150000"/>
              </a:lnSpc>
              <a:spcBef>
                <a:spcPct val="25000"/>
              </a:spcBef>
            </a:pPr>
            <a:r>
              <a:rPr lang="en-US" sz="2200" dirty="0"/>
              <a:t>many slides or parts of them came from (websites of):  </a:t>
            </a:r>
          </a:p>
          <a:p>
            <a:pPr algn="ctr" eaLnBrk="1" hangingPunct="1">
              <a:lnSpc>
                <a:spcPct val="150000"/>
              </a:lnSpc>
              <a:spcBef>
                <a:spcPct val="25000"/>
              </a:spcBef>
            </a:pPr>
            <a:r>
              <a:rPr lang="en-US" sz="2200" dirty="0"/>
              <a:t>IEA, USDOE BES, </a:t>
            </a:r>
            <a:r>
              <a:rPr lang="en-US" sz="2200" dirty="0" smtClean="0"/>
              <a:t>NREL ++++   </a:t>
            </a:r>
            <a:endParaRPr lang="en-US" sz="2200" dirty="0"/>
          </a:p>
          <a:p>
            <a:pPr algn="ctr" eaLnBrk="1" hangingPunct="1">
              <a:lnSpc>
                <a:spcPct val="150000"/>
              </a:lnSpc>
              <a:spcBef>
                <a:spcPct val="25000"/>
              </a:spcBef>
            </a:pPr>
            <a:r>
              <a:rPr lang="en-US" sz="2200" dirty="0"/>
              <a:t>N. Lewis (Caltech), </a:t>
            </a:r>
            <a:r>
              <a:rPr lang="en-US" sz="2200" dirty="0" smtClean="0"/>
              <a:t>G. Crabtree (ANL), P</a:t>
            </a:r>
            <a:r>
              <a:rPr lang="en-US" sz="2200" dirty="0"/>
              <a:t>. </a:t>
            </a:r>
            <a:r>
              <a:rPr lang="en-US" sz="2200" dirty="0" err="1"/>
              <a:t>Alivisatos</a:t>
            </a:r>
            <a:r>
              <a:rPr lang="en-US" sz="2200" dirty="0"/>
              <a:t>, S. Chu (UCB /LBL)</a:t>
            </a:r>
            <a:r>
              <a:rPr lang="en-US" sz="2200" dirty="0" smtClean="0"/>
              <a:t>, A. </a:t>
            </a:r>
            <a:r>
              <a:rPr lang="en-US" sz="2200" dirty="0" err="1" smtClean="0"/>
              <a:t>Nozik</a:t>
            </a:r>
            <a:r>
              <a:rPr lang="en-US" sz="2200" dirty="0"/>
              <a:t>, S. Kurtz, D. </a:t>
            </a:r>
            <a:r>
              <a:rPr lang="en-US" sz="2200" dirty="0" err="1"/>
              <a:t>Ginley</a:t>
            </a:r>
            <a:r>
              <a:rPr lang="en-US" sz="2200" dirty="0"/>
              <a:t> (NREL), the late R. Smalley (Rice</a:t>
            </a:r>
            <a:r>
              <a:rPr lang="en-US" sz="2200" dirty="0" smtClean="0"/>
              <a:t>). , L. </a:t>
            </a:r>
            <a:r>
              <a:rPr lang="en-US" sz="2200" dirty="0" err="1" smtClean="0"/>
              <a:t>Bronicki</a:t>
            </a:r>
            <a:r>
              <a:rPr lang="en-US" sz="2200" dirty="0" smtClean="0"/>
              <a:t> (</a:t>
            </a:r>
            <a:r>
              <a:rPr lang="en-US" sz="2200" dirty="0" err="1" smtClean="0"/>
              <a:t>Ormat</a:t>
            </a:r>
            <a:r>
              <a:rPr lang="en-US" sz="2200" dirty="0" smtClean="0"/>
              <a:t>),  Y. Lou (CWRU) </a:t>
            </a:r>
            <a:endParaRPr lang="en-US" sz="2200" dirty="0"/>
          </a:p>
          <a:p>
            <a:pPr algn="ctr" eaLnBrk="1" hangingPunct="1">
              <a:lnSpc>
                <a:spcPct val="150000"/>
              </a:lnSpc>
              <a:spcBef>
                <a:spcPct val="25000"/>
              </a:spcBef>
            </a:pPr>
            <a:r>
              <a:rPr lang="en-US" sz="2200" dirty="0"/>
              <a:t>J. </a:t>
            </a:r>
            <a:r>
              <a:rPr lang="en-US" sz="2200" dirty="0" err="1"/>
              <a:t>Karni</a:t>
            </a:r>
            <a:r>
              <a:rPr lang="en-US" sz="2200" dirty="0"/>
              <a:t>, I. </a:t>
            </a:r>
            <a:r>
              <a:rPr lang="en-US" sz="2200" dirty="0" err="1"/>
              <a:t>Lubomirsky</a:t>
            </a:r>
            <a:r>
              <a:rPr lang="en-US" sz="2200" dirty="0"/>
              <a:t>, I. </a:t>
            </a:r>
            <a:r>
              <a:rPr lang="en-US" sz="2200" dirty="0" err="1"/>
              <a:t>Maron</a:t>
            </a:r>
            <a:r>
              <a:rPr lang="en-US" sz="2200" dirty="0"/>
              <a:t>, G. </a:t>
            </a:r>
            <a:r>
              <a:rPr lang="en-US" sz="2200" dirty="0" err="1"/>
              <a:t>Hodes</a:t>
            </a:r>
            <a:r>
              <a:rPr lang="en-US" sz="2200" dirty="0"/>
              <a:t> (WIS), </a:t>
            </a:r>
          </a:p>
          <a:p>
            <a:pPr algn="ctr" eaLnBrk="1" hangingPunct="1">
              <a:lnSpc>
                <a:spcPct val="150000"/>
              </a:lnSpc>
              <a:spcBef>
                <a:spcPct val="25000"/>
              </a:spcBef>
            </a:pPr>
            <a:r>
              <a:rPr lang="en-US" sz="2200" dirty="0"/>
              <a:t>A. </a:t>
            </a:r>
            <a:r>
              <a:rPr lang="en-US" sz="2200" dirty="0" err="1"/>
              <a:t>Zaban</a:t>
            </a:r>
            <a:r>
              <a:rPr lang="en-US" sz="2200" dirty="0"/>
              <a:t> (BIU</a:t>
            </a:r>
            <a:r>
              <a:rPr lang="en-US" sz="2200" dirty="0" smtClean="0"/>
              <a:t>), Deborah </a:t>
            </a:r>
            <a:r>
              <a:rPr lang="en-US" sz="2200" dirty="0" err="1" smtClean="0"/>
              <a:t>Marchak</a:t>
            </a:r>
            <a:r>
              <a:rPr lang="en-US" sz="2200" dirty="0" smtClean="0"/>
              <a:t> +</a:t>
            </a:r>
            <a:r>
              <a:rPr lang="en-US" sz="2200" dirty="0"/>
              <a:t>+++</a:t>
            </a:r>
          </a:p>
          <a:p>
            <a:pPr algn="ctr" eaLnBrk="1" hangingPunct="1">
              <a:lnSpc>
                <a:spcPct val="150000"/>
              </a:lnSpc>
              <a:spcBef>
                <a:spcPct val="25000"/>
              </a:spcBef>
            </a:pPr>
            <a:r>
              <a:rPr lang="en-US" sz="2200" dirty="0" err="1">
                <a:solidFill>
                  <a:srgbClr val="A50021"/>
                </a:solidFill>
              </a:rPr>
              <a:t>Pls</a:t>
            </a:r>
            <a:r>
              <a:rPr lang="en-US" sz="2200" dirty="0">
                <a:solidFill>
                  <a:srgbClr val="A50021"/>
                </a:solidFill>
              </a:rPr>
              <a:t> inform us* of any credit that we missed. Thanks!</a:t>
            </a:r>
            <a:endParaRPr lang="en-US" sz="2200" dirty="0"/>
          </a:p>
        </p:txBody>
      </p:sp>
      <p:sp>
        <p:nvSpPr>
          <p:cNvPr id="16392" name="TextBox 10"/>
          <p:cNvSpPr txBox="1">
            <a:spLocks noChangeArrowheads="1"/>
          </p:cNvSpPr>
          <p:nvPr/>
        </p:nvSpPr>
        <p:spPr bwMode="auto">
          <a:xfrm>
            <a:off x="5600700" y="6368055"/>
            <a:ext cx="3076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mic Sans MS" charset="0"/>
                <a:ea typeface="ＭＳ Ｐゴシック" charset="0"/>
                <a:cs typeface="Times New Roman" charset="0"/>
              </a:defRPr>
            </a:lvl1pPr>
            <a:lvl2pPr marL="742950" indent="-285750" eaLnBrk="0" hangingPunct="0">
              <a:defRPr sz="2000" b="1">
                <a:solidFill>
                  <a:schemeClr val="tx1"/>
                </a:solidFill>
                <a:latin typeface="Comic Sans MS" charset="0"/>
                <a:ea typeface="Times New Roman" charset="0"/>
                <a:cs typeface="Times New Roman" charset="0"/>
              </a:defRPr>
            </a:lvl2pPr>
            <a:lvl3pPr marL="1143000" indent="-228600" eaLnBrk="0" hangingPunct="0">
              <a:defRPr sz="2000" b="1">
                <a:solidFill>
                  <a:schemeClr val="tx1"/>
                </a:solidFill>
                <a:latin typeface="Comic Sans MS" charset="0"/>
                <a:ea typeface="Times New Roman" charset="0"/>
                <a:cs typeface="Times New Roman" charset="0"/>
              </a:defRPr>
            </a:lvl3pPr>
            <a:lvl4pPr marL="1600200" indent="-228600" eaLnBrk="0" hangingPunct="0">
              <a:defRPr sz="2000" b="1">
                <a:solidFill>
                  <a:schemeClr val="tx1"/>
                </a:solidFill>
                <a:latin typeface="Comic Sans MS" charset="0"/>
                <a:ea typeface="Times New Roman" charset="0"/>
                <a:cs typeface="Times New Roman" charset="0"/>
              </a:defRPr>
            </a:lvl4pPr>
            <a:lvl5pPr marL="2057400" indent="-228600" eaLnBrk="0" hangingPunct="0">
              <a:defRPr sz="2000" b="1">
                <a:solidFill>
                  <a:schemeClr val="tx1"/>
                </a:solidFill>
                <a:latin typeface="Comic Sans MS" charset="0"/>
                <a:ea typeface="Times New Roman" charset="0"/>
                <a:cs typeface="Times New Roman" charset="0"/>
              </a:defRPr>
            </a:lvl5pPr>
            <a:lvl6pPr marL="2514600" indent="-228600" rtl="1" eaLnBrk="0" fontAlgn="base" hangingPunct="0">
              <a:spcBef>
                <a:spcPct val="50000"/>
              </a:spcBef>
              <a:spcAft>
                <a:spcPct val="0"/>
              </a:spcAft>
              <a:defRPr sz="2000" b="1">
                <a:solidFill>
                  <a:schemeClr val="tx1"/>
                </a:solidFill>
                <a:latin typeface="Comic Sans MS" charset="0"/>
                <a:ea typeface="Times New Roman" charset="0"/>
                <a:cs typeface="Times New Roman" charset="0"/>
              </a:defRPr>
            </a:lvl6pPr>
            <a:lvl7pPr marL="2971800" indent="-228600" rtl="1" eaLnBrk="0" fontAlgn="base" hangingPunct="0">
              <a:spcBef>
                <a:spcPct val="50000"/>
              </a:spcBef>
              <a:spcAft>
                <a:spcPct val="0"/>
              </a:spcAft>
              <a:defRPr sz="2000" b="1">
                <a:solidFill>
                  <a:schemeClr val="tx1"/>
                </a:solidFill>
                <a:latin typeface="Comic Sans MS" charset="0"/>
                <a:ea typeface="Times New Roman" charset="0"/>
                <a:cs typeface="Times New Roman" charset="0"/>
              </a:defRPr>
            </a:lvl7pPr>
            <a:lvl8pPr marL="3429000" indent="-228600" rtl="1" eaLnBrk="0" fontAlgn="base" hangingPunct="0">
              <a:spcBef>
                <a:spcPct val="50000"/>
              </a:spcBef>
              <a:spcAft>
                <a:spcPct val="0"/>
              </a:spcAft>
              <a:defRPr sz="2000" b="1">
                <a:solidFill>
                  <a:schemeClr val="tx1"/>
                </a:solidFill>
                <a:latin typeface="Comic Sans MS" charset="0"/>
                <a:ea typeface="Times New Roman" charset="0"/>
                <a:cs typeface="Times New Roman" charset="0"/>
              </a:defRPr>
            </a:lvl8pPr>
            <a:lvl9pPr marL="3886200" indent="-228600" rtl="1" eaLnBrk="0" fontAlgn="base" hangingPunct="0">
              <a:spcBef>
                <a:spcPct val="50000"/>
              </a:spcBef>
              <a:spcAft>
                <a:spcPct val="0"/>
              </a:spcAft>
              <a:defRPr sz="2000" b="1">
                <a:solidFill>
                  <a:schemeClr val="tx1"/>
                </a:solidFill>
                <a:latin typeface="Comic Sans MS" charset="0"/>
                <a:ea typeface="Times New Roman" charset="0"/>
                <a:cs typeface="Times New Roman" charset="0"/>
              </a:defRPr>
            </a:lvl9pPr>
          </a:lstStyle>
          <a:p>
            <a:pPr eaLnBrk="1" hangingPunct="1"/>
            <a:r>
              <a:rPr lang="en-US" dirty="0">
                <a:latin typeface="Calibri" charset="0"/>
              </a:rPr>
              <a:t>* david.cahen@weizmann.ac.il</a:t>
            </a:r>
          </a:p>
        </p:txBody>
      </p:sp>
      <p:sp>
        <p:nvSpPr>
          <p:cNvPr id="16393" name="Rectangle 8"/>
          <p:cNvSpPr>
            <a:spLocks noChangeArrowheads="1"/>
          </p:cNvSpPr>
          <p:nvPr/>
        </p:nvSpPr>
        <p:spPr bwMode="auto">
          <a:xfrm>
            <a:off x="7445375" y="6632575"/>
            <a:ext cx="1698625" cy="225425"/>
          </a:xfrm>
          <a:prstGeom prst="rect">
            <a:avLst/>
          </a:prstGeom>
          <a:solidFill>
            <a:schemeClr val="bg1"/>
          </a:solidFill>
          <a:ln>
            <a:noFill/>
          </a:ln>
          <a:extLst>
            <a:ext uri="{91240B29-F687-4F45-9708-019B960494DF}">
              <a14:hiddenLine xmlns:a14="http://schemas.microsoft.com/office/drawing/2010/main" w="28575">
                <a:solidFill>
                  <a:srgbClr val="000000"/>
                </a:solidFill>
                <a:round/>
                <a:headEnd/>
                <a:tailEnd type="triangle" w="med" len="med"/>
              </a14:hiddenLine>
            </a:ext>
          </a:extLst>
        </p:spPr>
        <p:txBody>
          <a:bodyPr/>
          <a:lstStyle/>
          <a:p>
            <a:endParaRPr lang="en-US"/>
          </a:p>
        </p:txBody>
      </p:sp>
    </p:spTree>
    <p:extLst>
      <p:ext uri="{BB962C8B-B14F-4D97-AF65-F5344CB8AC3E}">
        <p14:creationId xmlns:p14="http://schemas.microsoft.com/office/powerpoint/2010/main" val="194124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26988" y="415925"/>
            <a:ext cx="91440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tabLst>
                <a:tab pos="2336800" algn="l"/>
                <a:tab pos="8351838" algn="r"/>
              </a:tabLst>
              <a:defRPr sz="1200" b="1">
                <a:solidFill>
                  <a:schemeClr val="tx1"/>
                </a:solidFill>
                <a:latin typeface="Snap ITC" charset="0"/>
                <a:ea typeface="ＭＳ Ｐゴシック" charset="0"/>
                <a:cs typeface="Arial Unicode MS" charset="0"/>
              </a:defRPr>
            </a:lvl1pPr>
            <a:lvl2pPr marL="37931725" indent="-37474525" eaLnBrk="0" hangingPunct="0">
              <a:tabLst>
                <a:tab pos="2336800" algn="l"/>
                <a:tab pos="8351838" algn="r"/>
              </a:tabLst>
              <a:defRPr sz="1200" b="1">
                <a:solidFill>
                  <a:schemeClr val="tx1"/>
                </a:solidFill>
                <a:latin typeface="Snap ITC" charset="0"/>
                <a:ea typeface="Arial Unicode MS" charset="0"/>
                <a:cs typeface="Arial Unicode MS" charset="0"/>
              </a:defRPr>
            </a:lvl2pPr>
            <a:lvl3pPr eaLnBrk="0" hangingPunct="0">
              <a:tabLst>
                <a:tab pos="2336800" algn="l"/>
                <a:tab pos="8351838" algn="r"/>
              </a:tabLst>
              <a:defRPr sz="1200" b="1">
                <a:solidFill>
                  <a:schemeClr val="tx1"/>
                </a:solidFill>
                <a:latin typeface="Snap ITC" charset="0"/>
                <a:ea typeface="Arial Unicode MS" charset="0"/>
                <a:cs typeface="Arial Unicode MS" charset="0"/>
              </a:defRPr>
            </a:lvl3pPr>
            <a:lvl4pPr eaLnBrk="0" hangingPunct="0">
              <a:tabLst>
                <a:tab pos="2336800" algn="l"/>
                <a:tab pos="8351838" algn="r"/>
              </a:tabLst>
              <a:defRPr sz="1200" b="1">
                <a:solidFill>
                  <a:schemeClr val="tx1"/>
                </a:solidFill>
                <a:latin typeface="Snap ITC" charset="0"/>
                <a:ea typeface="Arial Unicode MS" charset="0"/>
                <a:cs typeface="Arial Unicode MS" charset="0"/>
              </a:defRPr>
            </a:lvl4pPr>
            <a:lvl5pPr eaLnBrk="0" hangingPunct="0">
              <a:tabLst>
                <a:tab pos="2336800" algn="l"/>
                <a:tab pos="8351838" algn="r"/>
              </a:tabLst>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tabLst>
                <a:tab pos="2336800" algn="l"/>
                <a:tab pos="8351838" algn="r"/>
              </a:tabLs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tabLst>
                <a:tab pos="2336800" algn="l"/>
                <a:tab pos="8351838" algn="r"/>
              </a:tabLs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tabLst>
                <a:tab pos="2336800" algn="l"/>
                <a:tab pos="8351838" algn="r"/>
              </a:tabLs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tabLst>
                <a:tab pos="2336800" algn="l"/>
                <a:tab pos="8351838" algn="r"/>
              </a:tabLst>
              <a:defRPr sz="1200" b="1">
                <a:solidFill>
                  <a:schemeClr val="tx1"/>
                </a:solidFill>
                <a:latin typeface="Snap ITC" charset="0"/>
                <a:ea typeface="Arial Unicode MS" charset="0"/>
                <a:cs typeface="Arial Unicode MS" charset="0"/>
              </a:defRPr>
            </a:lvl9pPr>
          </a:lstStyle>
          <a:p>
            <a:pPr algn="ctr" eaLnBrk="1" hangingPunct="1">
              <a:lnSpc>
                <a:spcPct val="85000"/>
              </a:lnSpc>
              <a:spcBef>
                <a:spcPct val="35000"/>
              </a:spcBef>
            </a:pPr>
            <a:r>
              <a:rPr kumimoji="1" lang="he-IL" sz="4400">
                <a:solidFill>
                  <a:srgbClr val="A50021"/>
                </a:solidFill>
                <a:latin typeface="Narkisim" charset="0"/>
                <a:cs typeface="Narkisim" charset="0"/>
              </a:rPr>
              <a:t>אבל ...</a:t>
            </a:r>
            <a:endParaRPr kumimoji="1" lang="en-US" sz="4400">
              <a:solidFill>
                <a:srgbClr val="A50021"/>
              </a:solidFill>
              <a:latin typeface="Narkisim" charset="0"/>
              <a:cs typeface="Narkisim" charset="0"/>
            </a:endParaRPr>
          </a:p>
        </p:txBody>
      </p:sp>
      <p:sp>
        <p:nvSpPr>
          <p:cNvPr id="37891" name="Rectangle 3"/>
          <p:cNvSpPr>
            <a:spLocks noChangeArrowheads="1"/>
          </p:cNvSpPr>
          <p:nvPr/>
        </p:nvSpPr>
        <p:spPr bwMode="auto">
          <a:xfrm>
            <a:off x="1566863" y="-1071563"/>
            <a:ext cx="184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p>
            <a:endParaRPr lang="en-US">
              <a:latin typeface="Narkisim" charset="0"/>
              <a:cs typeface="Narkisim" charset="0"/>
            </a:endParaRPr>
          </a:p>
        </p:txBody>
      </p:sp>
      <p:sp>
        <p:nvSpPr>
          <p:cNvPr id="12292" name="Text Box 4"/>
          <p:cNvSpPr txBox="1">
            <a:spLocks noChangeArrowheads="1"/>
          </p:cNvSpPr>
          <p:nvPr/>
        </p:nvSpPr>
        <p:spPr bwMode="auto">
          <a:xfrm>
            <a:off x="0" y="1819275"/>
            <a:ext cx="91440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tabLst>
                <a:tab pos="2336800" algn="l"/>
                <a:tab pos="8351838" algn="r"/>
              </a:tabLst>
              <a:defRPr sz="1200" b="1">
                <a:solidFill>
                  <a:schemeClr val="tx1"/>
                </a:solidFill>
                <a:latin typeface="Snap ITC" charset="0"/>
                <a:ea typeface="ＭＳ Ｐゴシック" charset="0"/>
                <a:cs typeface="Arial Unicode MS" charset="0"/>
              </a:defRPr>
            </a:lvl1pPr>
            <a:lvl2pPr marL="37931725" indent="-37474525" eaLnBrk="0" hangingPunct="0">
              <a:tabLst>
                <a:tab pos="2336800" algn="l"/>
                <a:tab pos="8351838" algn="r"/>
              </a:tabLst>
              <a:defRPr sz="1200" b="1">
                <a:solidFill>
                  <a:schemeClr val="tx1"/>
                </a:solidFill>
                <a:latin typeface="Snap ITC" charset="0"/>
                <a:ea typeface="Arial Unicode MS" charset="0"/>
                <a:cs typeface="Arial Unicode MS" charset="0"/>
              </a:defRPr>
            </a:lvl2pPr>
            <a:lvl3pPr eaLnBrk="0" hangingPunct="0">
              <a:tabLst>
                <a:tab pos="2336800" algn="l"/>
                <a:tab pos="8351838" algn="r"/>
              </a:tabLst>
              <a:defRPr sz="1200" b="1">
                <a:solidFill>
                  <a:schemeClr val="tx1"/>
                </a:solidFill>
                <a:latin typeface="Snap ITC" charset="0"/>
                <a:ea typeface="Arial Unicode MS" charset="0"/>
                <a:cs typeface="Arial Unicode MS" charset="0"/>
              </a:defRPr>
            </a:lvl3pPr>
            <a:lvl4pPr eaLnBrk="0" hangingPunct="0">
              <a:tabLst>
                <a:tab pos="2336800" algn="l"/>
                <a:tab pos="8351838" algn="r"/>
              </a:tabLst>
              <a:defRPr sz="1200" b="1">
                <a:solidFill>
                  <a:schemeClr val="tx1"/>
                </a:solidFill>
                <a:latin typeface="Snap ITC" charset="0"/>
                <a:ea typeface="Arial Unicode MS" charset="0"/>
                <a:cs typeface="Arial Unicode MS" charset="0"/>
              </a:defRPr>
            </a:lvl4pPr>
            <a:lvl5pPr eaLnBrk="0" hangingPunct="0">
              <a:tabLst>
                <a:tab pos="2336800" algn="l"/>
                <a:tab pos="8351838" algn="r"/>
              </a:tabLst>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tabLst>
                <a:tab pos="2336800" algn="l"/>
                <a:tab pos="8351838" algn="r"/>
              </a:tabLs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tabLst>
                <a:tab pos="2336800" algn="l"/>
                <a:tab pos="8351838" algn="r"/>
              </a:tabLs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tabLst>
                <a:tab pos="2336800" algn="l"/>
                <a:tab pos="8351838" algn="r"/>
              </a:tabLs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tabLst>
                <a:tab pos="2336800" algn="l"/>
                <a:tab pos="8351838" algn="r"/>
              </a:tabLst>
              <a:defRPr sz="1200" b="1">
                <a:solidFill>
                  <a:schemeClr val="tx1"/>
                </a:solidFill>
                <a:latin typeface="Snap ITC" charset="0"/>
                <a:ea typeface="Arial Unicode MS" charset="0"/>
                <a:cs typeface="Arial Unicode MS" charset="0"/>
              </a:defRPr>
            </a:lvl9pPr>
          </a:lstStyle>
          <a:p>
            <a:pPr algn="ctr" eaLnBrk="1" hangingPunct="1">
              <a:lnSpc>
                <a:spcPct val="85000"/>
              </a:lnSpc>
              <a:spcBef>
                <a:spcPct val="35000"/>
              </a:spcBef>
            </a:pPr>
            <a:r>
              <a:rPr kumimoji="1" lang="en-US" sz="3600" b="0">
                <a:solidFill>
                  <a:srgbClr val="FF0000"/>
                </a:solidFill>
                <a:latin typeface="Narkisim" charset="0"/>
                <a:cs typeface="Narkisim" charset="0"/>
              </a:rPr>
              <a:t> </a:t>
            </a:r>
            <a:r>
              <a:rPr kumimoji="1" lang="he-IL" sz="3600" b="0">
                <a:solidFill>
                  <a:srgbClr val="FF0000"/>
                </a:solidFill>
                <a:latin typeface="Narkisim" charset="0"/>
                <a:cs typeface="Narkisim" charset="0"/>
              </a:rPr>
              <a:t> הנפט יגמר !</a:t>
            </a:r>
            <a:r>
              <a:rPr kumimoji="1" lang="en-US" sz="3600" b="0">
                <a:solidFill>
                  <a:srgbClr val="FF0000"/>
                </a:solidFill>
                <a:latin typeface="Narkisim" charset="0"/>
                <a:cs typeface="Narkisim" charset="0"/>
              </a:rPr>
              <a:t> </a:t>
            </a:r>
            <a:r>
              <a:rPr kumimoji="1" lang="he-IL" sz="3600" b="0">
                <a:solidFill>
                  <a:srgbClr val="FF0000"/>
                </a:solidFill>
                <a:latin typeface="Narkisim" charset="0"/>
                <a:cs typeface="Narkisim" charset="0"/>
              </a:rPr>
              <a:t>לא ?!</a:t>
            </a:r>
            <a:endParaRPr kumimoji="1" lang="en-US" sz="3600" b="0">
              <a:solidFill>
                <a:srgbClr val="FF0000"/>
              </a:solidFill>
              <a:latin typeface="Narkisim" charset="0"/>
              <a:cs typeface="Narkisim" charset="0"/>
            </a:endParaRPr>
          </a:p>
        </p:txBody>
      </p:sp>
      <p:sp>
        <p:nvSpPr>
          <p:cNvPr id="1247237" name="Text Box 5"/>
          <p:cNvSpPr txBox="1">
            <a:spLocks noChangeArrowheads="1"/>
          </p:cNvSpPr>
          <p:nvPr/>
        </p:nvSpPr>
        <p:spPr bwMode="auto">
          <a:xfrm>
            <a:off x="0" y="2752725"/>
            <a:ext cx="9144000" cy="189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tabLst>
                <a:tab pos="2336800" algn="l"/>
                <a:tab pos="8351838" algn="r"/>
              </a:tabLst>
              <a:defRPr sz="1200" b="1">
                <a:solidFill>
                  <a:schemeClr val="tx1"/>
                </a:solidFill>
                <a:latin typeface="Snap ITC" charset="0"/>
                <a:ea typeface="ＭＳ Ｐゴシック" charset="0"/>
                <a:cs typeface="Arial Unicode MS" charset="0"/>
              </a:defRPr>
            </a:lvl1pPr>
            <a:lvl2pPr marL="37931725" indent="-37474525" eaLnBrk="0" hangingPunct="0">
              <a:tabLst>
                <a:tab pos="2336800" algn="l"/>
                <a:tab pos="8351838" algn="r"/>
              </a:tabLst>
              <a:defRPr sz="1200" b="1">
                <a:solidFill>
                  <a:schemeClr val="tx1"/>
                </a:solidFill>
                <a:latin typeface="Snap ITC" charset="0"/>
                <a:ea typeface="Arial Unicode MS" charset="0"/>
                <a:cs typeface="Arial Unicode MS" charset="0"/>
              </a:defRPr>
            </a:lvl2pPr>
            <a:lvl3pPr eaLnBrk="0" hangingPunct="0">
              <a:tabLst>
                <a:tab pos="2336800" algn="l"/>
                <a:tab pos="8351838" algn="r"/>
              </a:tabLst>
              <a:defRPr sz="1200" b="1">
                <a:solidFill>
                  <a:schemeClr val="tx1"/>
                </a:solidFill>
                <a:latin typeface="Snap ITC" charset="0"/>
                <a:ea typeface="Arial Unicode MS" charset="0"/>
                <a:cs typeface="Arial Unicode MS" charset="0"/>
              </a:defRPr>
            </a:lvl3pPr>
            <a:lvl4pPr eaLnBrk="0" hangingPunct="0">
              <a:tabLst>
                <a:tab pos="2336800" algn="l"/>
                <a:tab pos="8351838" algn="r"/>
              </a:tabLst>
              <a:defRPr sz="1200" b="1">
                <a:solidFill>
                  <a:schemeClr val="tx1"/>
                </a:solidFill>
                <a:latin typeface="Snap ITC" charset="0"/>
                <a:ea typeface="Arial Unicode MS" charset="0"/>
                <a:cs typeface="Arial Unicode MS" charset="0"/>
              </a:defRPr>
            </a:lvl4pPr>
            <a:lvl5pPr eaLnBrk="0" hangingPunct="0">
              <a:tabLst>
                <a:tab pos="2336800" algn="l"/>
                <a:tab pos="8351838" algn="r"/>
              </a:tabLst>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tabLst>
                <a:tab pos="2336800" algn="l"/>
                <a:tab pos="8351838" algn="r"/>
              </a:tabLs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tabLst>
                <a:tab pos="2336800" algn="l"/>
                <a:tab pos="8351838" algn="r"/>
              </a:tabLs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tabLst>
                <a:tab pos="2336800" algn="l"/>
                <a:tab pos="8351838" algn="r"/>
              </a:tabLs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tabLst>
                <a:tab pos="2336800" algn="l"/>
                <a:tab pos="8351838" algn="r"/>
              </a:tabLst>
              <a:defRPr sz="1200" b="1">
                <a:solidFill>
                  <a:schemeClr val="tx1"/>
                </a:solidFill>
                <a:latin typeface="Snap ITC" charset="0"/>
                <a:ea typeface="Arial Unicode MS" charset="0"/>
                <a:cs typeface="Arial Unicode MS" charset="0"/>
              </a:defRPr>
            </a:lvl9pPr>
          </a:lstStyle>
          <a:p>
            <a:pPr algn="ctr" eaLnBrk="1" hangingPunct="1">
              <a:lnSpc>
                <a:spcPct val="85000"/>
              </a:lnSpc>
              <a:spcBef>
                <a:spcPct val="35000"/>
              </a:spcBef>
            </a:pPr>
            <a:r>
              <a:rPr kumimoji="1" lang="he-IL" sz="3600" dirty="0">
                <a:solidFill>
                  <a:schemeClr val="accent2"/>
                </a:solidFill>
                <a:latin typeface="Narkisim" charset="0"/>
                <a:cs typeface="Narkisim" charset="0"/>
              </a:rPr>
              <a:t>בוודאי,  באיזשהו שלב,</a:t>
            </a:r>
          </a:p>
          <a:p>
            <a:pPr algn="ctr" eaLnBrk="1" hangingPunct="1">
              <a:lnSpc>
                <a:spcPct val="85000"/>
              </a:lnSpc>
              <a:spcBef>
                <a:spcPct val="35000"/>
              </a:spcBef>
            </a:pPr>
            <a:r>
              <a:rPr kumimoji="1" lang="he-IL" sz="3600" dirty="0">
                <a:solidFill>
                  <a:schemeClr val="accent2"/>
                </a:solidFill>
                <a:latin typeface="Narkisim" charset="0"/>
                <a:cs typeface="Narkisim" charset="0"/>
              </a:rPr>
              <a:t> וברור </a:t>
            </a:r>
            <a:r>
              <a:rPr kumimoji="1" lang="he-IL" sz="3600" dirty="0" smtClean="0">
                <a:solidFill>
                  <a:schemeClr val="accent2"/>
                </a:solidFill>
                <a:latin typeface="Narkisim" charset="0"/>
                <a:cs typeface="Narkisim" charset="0"/>
              </a:rPr>
              <a:t>ש קשה למצוא נפט "חדש"</a:t>
            </a:r>
          </a:p>
          <a:p>
            <a:pPr algn="ctr" eaLnBrk="1" hangingPunct="1">
              <a:lnSpc>
                <a:spcPct val="85000"/>
              </a:lnSpc>
              <a:spcBef>
                <a:spcPct val="35000"/>
              </a:spcBef>
            </a:pPr>
            <a:r>
              <a:rPr kumimoji="1" lang="he-IL" sz="3600" dirty="0" smtClean="0">
                <a:solidFill>
                  <a:schemeClr val="accent2"/>
                </a:solidFill>
                <a:latin typeface="Narkisim" charset="0"/>
                <a:cs typeface="Narkisim" charset="0"/>
              </a:rPr>
              <a:t> שזול, "נקי" </a:t>
            </a:r>
            <a:r>
              <a:rPr kumimoji="1" lang="he-IL" sz="3600" dirty="0">
                <a:solidFill>
                  <a:schemeClr val="accent2"/>
                </a:solidFill>
                <a:latin typeface="Narkisim" charset="0"/>
                <a:cs typeface="Narkisim" charset="0"/>
              </a:rPr>
              <a:t>וקל </a:t>
            </a:r>
            <a:r>
              <a:rPr kumimoji="1" lang="he-IL" sz="3600" dirty="0" smtClean="0">
                <a:solidFill>
                  <a:schemeClr val="accent2"/>
                </a:solidFill>
                <a:latin typeface="Narkisim" charset="0"/>
                <a:cs typeface="Narkisim" charset="0"/>
              </a:rPr>
              <a:t>להפקה, </a:t>
            </a:r>
            <a:r>
              <a:rPr kumimoji="1" lang="he-IL" sz="3600" dirty="0">
                <a:solidFill>
                  <a:schemeClr val="accent2"/>
                </a:solidFill>
                <a:latin typeface="Narkisim" charset="0"/>
                <a:cs typeface="Narkisim" charset="0"/>
              </a:rPr>
              <a:t>אבל...</a:t>
            </a:r>
            <a:endParaRPr kumimoji="1" lang="en-US" sz="3600" dirty="0">
              <a:solidFill>
                <a:schemeClr val="accent2"/>
              </a:solidFill>
              <a:latin typeface="Narkisim" charset="0"/>
              <a:cs typeface="Narkisim" charset="0"/>
            </a:endParaRPr>
          </a:p>
        </p:txBody>
      </p:sp>
      <p:sp>
        <p:nvSpPr>
          <p:cNvPr id="37894" name="Text Box 11"/>
          <p:cNvSpPr txBox="1">
            <a:spLocks noChangeArrowheads="1"/>
          </p:cNvSpPr>
          <p:nvPr/>
        </p:nvSpPr>
        <p:spPr bwMode="auto">
          <a:xfrm>
            <a:off x="2701925" y="3094038"/>
            <a:ext cx="66532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eaLnBrk="1" hangingPunct="1"/>
            <a:endParaRPr lang="en-US">
              <a:latin typeface="Narkisim" charset="0"/>
              <a:cs typeface="Narkisim" charset="0"/>
            </a:endParaRPr>
          </a:p>
        </p:txBody>
      </p:sp>
    </p:spTree>
    <p:extLst>
      <p:ext uri="{BB962C8B-B14F-4D97-AF65-F5344CB8AC3E}">
        <p14:creationId xmlns:p14="http://schemas.microsoft.com/office/powerpoint/2010/main" val="9040582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472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P spid="124723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180975"/>
            <a:ext cx="9144000" cy="566738"/>
          </a:xfrm>
        </p:spPr>
        <p:txBody>
          <a:bodyPr/>
          <a:lstStyle/>
          <a:p>
            <a:pPr rtl="1" eaLnBrk="1" hangingPunct="1"/>
            <a:r>
              <a:rPr lang="he-IL" sz="4400" dirty="0" smtClean="0">
                <a:latin typeface="Narkisim" charset="0"/>
                <a:cs typeface="Narkisim" charset="0"/>
              </a:rPr>
              <a:t>כמה יש (לנו) ?</a:t>
            </a:r>
            <a:endParaRPr lang="en-US" sz="4400" dirty="0">
              <a:latin typeface="Narkisim" charset="0"/>
              <a:cs typeface="Narkisim" charset="0"/>
            </a:endParaRPr>
          </a:p>
        </p:txBody>
      </p:sp>
      <p:sp>
        <p:nvSpPr>
          <p:cNvPr id="41987" name="Text Box 4"/>
          <p:cNvSpPr txBox="1">
            <a:spLocks noChangeArrowheads="1"/>
          </p:cNvSpPr>
          <p:nvPr/>
        </p:nvSpPr>
        <p:spPr bwMode="auto">
          <a:xfrm>
            <a:off x="2438400" y="1938338"/>
            <a:ext cx="39549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rtl="0">
              <a:spcBef>
                <a:spcPct val="0"/>
              </a:spcBef>
            </a:pPr>
            <a:r>
              <a:rPr lang="he-IL" sz="2800" b="0" dirty="0">
                <a:latin typeface="Narkisim" charset="0"/>
                <a:cs typeface="Narkisim" charset="0"/>
              </a:rPr>
              <a:t>(בשנים כיחס לצריכה </a:t>
            </a:r>
            <a:r>
              <a:rPr lang="he-IL" sz="2800" b="0" dirty="0" smtClean="0">
                <a:latin typeface="Narkisim" charset="0"/>
                <a:cs typeface="Narkisim" charset="0"/>
              </a:rPr>
              <a:t>ב-2000)</a:t>
            </a:r>
            <a:endParaRPr lang="en-US" sz="2800" b="0" dirty="0">
              <a:latin typeface="Narkisim" charset="0"/>
              <a:cs typeface="Narkisim" charset="0"/>
            </a:endParaRPr>
          </a:p>
        </p:txBody>
      </p:sp>
      <p:sp>
        <p:nvSpPr>
          <p:cNvPr id="1480709" name="Text Box 5"/>
          <p:cNvSpPr txBox="1">
            <a:spLocks noChangeArrowheads="1"/>
          </p:cNvSpPr>
          <p:nvPr/>
        </p:nvSpPr>
        <p:spPr bwMode="auto">
          <a:xfrm>
            <a:off x="6094413" y="1487488"/>
            <a:ext cx="19573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algn="ctr" rtl="0">
              <a:spcBef>
                <a:spcPct val="0"/>
              </a:spcBef>
            </a:pPr>
            <a:r>
              <a:rPr lang="he-IL" sz="2800" b="0">
                <a:solidFill>
                  <a:srgbClr val="003399"/>
                </a:solidFill>
                <a:latin typeface="Narkisim" charset="0"/>
                <a:cs typeface="Narkisim" charset="0"/>
              </a:rPr>
              <a:t>משאבים</a:t>
            </a:r>
            <a:endParaRPr lang="en-US" sz="2800" b="0">
              <a:solidFill>
                <a:srgbClr val="003399"/>
              </a:solidFill>
              <a:latin typeface="Narkisim" charset="0"/>
              <a:cs typeface="Narkisim" charset="0"/>
            </a:endParaRPr>
          </a:p>
        </p:txBody>
      </p:sp>
      <p:sp>
        <p:nvSpPr>
          <p:cNvPr id="1480710" name="Text Box 6"/>
          <p:cNvSpPr txBox="1">
            <a:spLocks noChangeArrowheads="1"/>
          </p:cNvSpPr>
          <p:nvPr/>
        </p:nvSpPr>
        <p:spPr bwMode="auto">
          <a:xfrm>
            <a:off x="198438" y="2679700"/>
            <a:ext cx="7981950"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rtl="0">
              <a:spcBef>
                <a:spcPct val="0"/>
              </a:spcBef>
            </a:pPr>
            <a:r>
              <a:rPr lang="en-US" sz="2800" b="0" dirty="0">
                <a:latin typeface="Narkisim" charset="0"/>
                <a:cs typeface="Narkisim" charset="0"/>
              </a:rPr>
              <a:t>	</a:t>
            </a:r>
            <a:r>
              <a:rPr lang="he-IL" sz="2800" b="0" dirty="0">
                <a:solidFill>
                  <a:srgbClr val="A16D14"/>
                </a:solidFill>
                <a:latin typeface="Narkisim" charset="0"/>
                <a:cs typeface="Narkisim" charset="0"/>
              </a:rPr>
              <a:t>נפט</a:t>
            </a:r>
            <a:r>
              <a:rPr lang="en-US" sz="2800" b="0" dirty="0">
                <a:solidFill>
                  <a:srgbClr val="A16D14"/>
                </a:solidFill>
                <a:latin typeface="Narkisim" charset="0"/>
                <a:cs typeface="Narkisim" charset="0"/>
              </a:rPr>
              <a:t>	 ≥   </a:t>
            </a:r>
            <a:r>
              <a:rPr lang="en-US" sz="2800" b="0" dirty="0" smtClean="0">
                <a:solidFill>
                  <a:srgbClr val="A16D14"/>
                </a:solidFill>
                <a:latin typeface="Narkisim" charset="0"/>
                <a:cs typeface="Narkisim" charset="0"/>
              </a:rPr>
              <a:t>50</a:t>
            </a:r>
            <a:r>
              <a:rPr lang="en-US" sz="2800" b="0" dirty="0" smtClean="0">
                <a:solidFill>
                  <a:srgbClr val="009900"/>
                </a:solidFill>
                <a:latin typeface="Narkisim" charset="0"/>
                <a:cs typeface="Narkisim" charset="0"/>
              </a:rPr>
              <a:t> </a:t>
            </a:r>
            <a:r>
              <a:rPr lang="en-US" sz="2800" b="0" dirty="0">
                <a:solidFill>
                  <a:srgbClr val="009900"/>
                </a:solidFill>
                <a:latin typeface="Narkisim" charset="0"/>
                <a:cs typeface="Narkisim" charset="0"/>
              </a:rPr>
              <a:t>	</a:t>
            </a:r>
            <a:r>
              <a:rPr lang="en-US" sz="2800" b="0" dirty="0">
                <a:latin typeface="Narkisim" charset="0"/>
                <a:cs typeface="Narkisim" charset="0"/>
              </a:rPr>
              <a:t>			</a:t>
            </a:r>
            <a:r>
              <a:rPr lang="en-US" sz="2800" b="0" dirty="0">
                <a:solidFill>
                  <a:srgbClr val="003399"/>
                </a:solidFill>
                <a:latin typeface="Narkisim" charset="0"/>
                <a:cs typeface="Narkisim" charset="0"/>
              </a:rPr>
              <a:t>≥   50</a:t>
            </a:r>
          </a:p>
          <a:p>
            <a:pPr rtl="0">
              <a:spcBef>
                <a:spcPct val="0"/>
              </a:spcBef>
            </a:pPr>
            <a:r>
              <a:rPr lang="en-US" sz="2800" b="0" dirty="0">
                <a:latin typeface="Narkisim" charset="0"/>
                <a:cs typeface="Narkisim" charset="0"/>
              </a:rPr>
              <a:t>	</a:t>
            </a:r>
            <a:r>
              <a:rPr lang="he-IL" sz="2800" b="0" dirty="0">
                <a:solidFill>
                  <a:srgbClr val="A16D14"/>
                </a:solidFill>
                <a:latin typeface="Narkisim" charset="0"/>
                <a:cs typeface="Narkisim" charset="0"/>
              </a:rPr>
              <a:t>גז</a:t>
            </a:r>
            <a:r>
              <a:rPr lang="en-US" sz="2800" b="0" dirty="0">
                <a:solidFill>
                  <a:srgbClr val="A16D14"/>
                </a:solidFill>
                <a:latin typeface="Narkisim" charset="0"/>
                <a:cs typeface="Narkisim" charset="0"/>
              </a:rPr>
              <a:t>	 ≥  </a:t>
            </a:r>
            <a:r>
              <a:rPr lang="en-US" sz="2800" b="0" dirty="0" smtClean="0">
                <a:solidFill>
                  <a:srgbClr val="A16D14"/>
                </a:solidFill>
                <a:latin typeface="Narkisim" charset="0"/>
                <a:cs typeface="Narkisim" charset="0"/>
              </a:rPr>
              <a:t> 70</a:t>
            </a:r>
            <a:r>
              <a:rPr lang="en-US" sz="2800" b="0" dirty="0">
                <a:solidFill>
                  <a:srgbClr val="009900"/>
                </a:solidFill>
                <a:latin typeface="Narkisim" charset="0"/>
                <a:cs typeface="Narkisim" charset="0"/>
              </a:rPr>
              <a:t>	</a:t>
            </a:r>
            <a:r>
              <a:rPr lang="en-US" sz="2800" b="0" dirty="0">
                <a:latin typeface="Narkisim" charset="0"/>
                <a:cs typeface="Narkisim" charset="0"/>
              </a:rPr>
              <a:t>	 			</a:t>
            </a:r>
            <a:r>
              <a:rPr lang="en-US" sz="2800" b="0" dirty="0">
                <a:solidFill>
                  <a:srgbClr val="003399"/>
                </a:solidFill>
                <a:latin typeface="Narkisim" charset="0"/>
                <a:cs typeface="Narkisim" charset="0"/>
              </a:rPr>
              <a:t>≥ </a:t>
            </a:r>
            <a:r>
              <a:rPr lang="en-US" sz="2800" b="0" dirty="0" smtClean="0">
                <a:solidFill>
                  <a:srgbClr val="003399"/>
                </a:solidFill>
                <a:latin typeface="Narkisim" charset="0"/>
                <a:cs typeface="Narkisim" charset="0"/>
              </a:rPr>
              <a:t> 200</a:t>
            </a:r>
            <a:endParaRPr lang="en-US" sz="2800" b="0" dirty="0">
              <a:solidFill>
                <a:srgbClr val="003399"/>
              </a:solidFill>
              <a:latin typeface="Narkisim" charset="0"/>
              <a:cs typeface="Narkisim" charset="0"/>
            </a:endParaRPr>
          </a:p>
          <a:p>
            <a:pPr rtl="0">
              <a:spcBef>
                <a:spcPct val="0"/>
              </a:spcBef>
            </a:pPr>
            <a:r>
              <a:rPr lang="en-US" sz="2800" b="0" dirty="0">
                <a:latin typeface="Narkisim" charset="0"/>
                <a:cs typeface="Narkisim" charset="0"/>
              </a:rPr>
              <a:t>	</a:t>
            </a:r>
            <a:endParaRPr lang="en-US" sz="2800" b="0" dirty="0">
              <a:solidFill>
                <a:srgbClr val="003399"/>
              </a:solidFill>
              <a:latin typeface="Narkisim" charset="0"/>
              <a:cs typeface="Narkisim" charset="0"/>
            </a:endParaRPr>
          </a:p>
        </p:txBody>
      </p:sp>
      <p:sp>
        <p:nvSpPr>
          <p:cNvPr id="14343" name="Rectangle 7"/>
          <p:cNvSpPr>
            <a:spLocks noChangeArrowheads="1"/>
          </p:cNvSpPr>
          <p:nvPr/>
        </p:nvSpPr>
        <p:spPr bwMode="auto">
          <a:xfrm>
            <a:off x="967172" y="3838524"/>
            <a:ext cx="6894513" cy="457200"/>
          </a:xfrm>
          <a:prstGeom prst="rect">
            <a:avLst/>
          </a:prstGeom>
          <a:solidFill>
            <a:srgbClr val="FFFF00"/>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p>
            <a:pPr marL="114300" lvl="1" algn="ctr" eaLnBrk="0" hangingPunct="0">
              <a:spcBef>
                <a:spcPct val="0"/>
              </a:spcBef>
              <a:buClr>
                <a:schemeClr val="tx2"/>
              </a:buClr>
              <a:buFont typeface="Times" charset="0"/>
              <a:buNone/>
            </a:pPr>
            <a:r>
              <a:rPr lang="he-IL" sz="2400" b="0" dirty="0">
                <a:latin typeface="Narkisim" charset="0"/>
                <a:cs typeface="Narkisim" charset="0"/>
              </a:rPr>
              <a:t>טענה קבועה </a:t>
            </a:r>
            <a:r>
              <a:rPr lang="he-IL" sz="2400" b="0" dirty="0" smtClean="0">
                <a:latin typeface="Narkisim" charset="0"/>
                <a:cs typeface="Narkisim" charset="0"/>
              </a:rPr>
              <a:t>1</a:t>
            </a:r>
            <a:r>
              <a:rPr lang="he-IL" sz="2400" b="0" dirty="0">
                <a:latin typeface="Narkisim" charset="0"/>
                <a:cs typeface="Narkisim" charset="0"/>
              </a:rPr>
              <a:t>:</a:t>
            </a:r>
            <a:r>
              <a:rPr lang="en-US" sz="2400" b="0" dirty="0">
                <a:latin typeface="Narkisim" charset="0"/>
                <a:cs typeface="Narkisim" charset="0"/>
              </a:rPr>
              <a:t> </a:t>
            </a:r>
            <a:r>
              <a:rPr lang="he-IL" sz="2400" b="0" dirty="0">
                <a:latin typeface="Narkisim" charset="0"/>
                <a:cs typeface="Narkisim" charset="0"/>
              </a:rPr>
              <a:t>נשאר מספיק נפט ל 30-50 שנה</a:t>
            </a:r>
            <a:endParaRPr lang="en-US" sz="2400" b="0" dirty="0">
              <a:solidFill>
                <a:schemeClr val="bg1"/>
              </a:solidFill>
              <a:latin typeface="Narkisim" charset="0"/>
              <a:cs typeface="Narkisim" charset="0"/>
            </a:endParaRPr>
          </a:p>
        </p:txBody>
      </p:sp>
      <p:sp>
        <p:nvSpPr>
          <p:cNvPr id="41991" name="Text Box 8"/>
          <p:cNvSpPr txBox="1">
            <a:spLocks noChangeArrowheads="1"/>
          </p:cNvSpPr>
          <p:nvPr/>
        </p:nvSpPr>
        <p:spPr bwMode="auto">
          <a:xfrm>
            <a:off x="1335088" y="1489075"/>
            <a:ext cx="11985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algn="ctr" eaLnBrk="1" hangingPunct="1"/>
            <a:r>
              <a:rPr lang="en-US" sz="2800" b="0">
                <a:solidFill>
                  <a:srgbClr val="A16D14"/>
                </a:solidFill>
                <a:latin typeface="Narkisim" charset="0"/>
                <a:cs typeface="Narkisim" charset="0"/>
              </a:rPr>
              <a:t> </a:t>
            </a:r>
            <a:r>
              <a:rPr lang="he-IL" sz="2800" b="0">
                <a:solidFill>
                  <a:srgbClr val="A16D14"/>
                </a:solidFill>
                <a:latin typeface="Narkisim" charset="0"/>
                <a:cs typeface="Narkisim" charset="0"/>
              </a:rPr>
              <a:t>רזרבות</a:t>
            </a:r>
            <a:endParaRPr lang="en-US" sz="2800" b="0">
              <a:solidFill>
                <a:srgbClr val="A16D14"/>
              </a:solidFill>
              <a:latin typeface="Narkisim" charset="0"/>
              <a:cs typeface="Narkisim" charset="0"/>
            </a:endParaRPr>
          </a:p>
        </p:txBody>
      </p:sp>
      <p:sp>
        <p:nvSpPr>
          <p:cNvPr id="1480713" name="Text Box 9"/>
          <p:cNvSpPr txBox="1">
            <a:spLocks noChangeArrowheads="1"/>
          </p:cNvSpPr>
          <p:nvPr/>
        </p:nvSpPr>
        <p:spPr bwMode="auto">
          <a:xfrm>
            <a:off x="355600" y="4622800"/>
            <a:ext cx="8231188" cy="204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algn="ctr">
              <a:spcBef>
                <a:spcPts val="600"/>
              </a:spcBef>
            </a:pPr>
            <a:r>
              <a:rPr lang="he-IL" sz="2800" b="0" i="1">
                <a:solidFill>
                  <a:srgbClr val="FF0000"/>
                </a:solidFill>
                <a:latin typeface="Narkisim" charset="0"/>
                <a:cs typeface="Narkisim" charset="0"/>
              </a:rPr>
              <a:t>צריך לזכור ש ...</a:t>
            </a:r>
          </a:p>
          <a:p>
            <a:pPr algn="ctr">
              <a:spcBef>
                <a:spcPts val="600"/>
              </a:spcBef>
            </a:pPr>
            <a:r>
              <a:rPr lang="he-IL" sz="2800" b="0" i="1">
                <a:solidFill>
                  <a:srgbClr val="FF0000"/>
                </a:solidFill>
                <a:latin typeface="Narkisim" charset="0"/>
                <a:cs typeface="Narkisim" charset="0"/>
              </a:rPr>
              <a:t>"עידן האבן לא הסתיים בגלל מחסור באבנים"</a:t>
            </a:r>
          </a:p>
          <a:p>
            <a:pPr algn="ctr">
              <a:spcBef>
                <a:spcPts val="600"/>
              </a:spcBef>
            </a:pPr>
            <a:r>
              <a:rPr lang="he-IL" sz="2800" b="0" i="1">
                <a:solidFill>
                  <a:srgbClr val="FF0000"/>
                </a:solidFill>
                <a:latin typeface="Narkisim" charset="0"/>
                <a:cs typeface="Narkisim" charset="0"/>
              </a:rPr>
              <a:t>שייח אחמד זאקי ימני</a:t>
            </a:r>
          </a:p>
          <a:p>
            <a:pPr algn="ctr">
              <a:spcBef>
                <a:spcPts val="600"/>
              </a:spcBef>
            </a:pPr>
            <a:r>
              <a:rPr lang="he-IL" sz="2800" b="0" i="1">
                <a:solidFill>
                  <a:srgbClr val="FF0000"/>
                </a:solidFill>
                <a:latin typeface="Narkisim" charset="0"/>
                <a:cs typeface="Narkisim" charset="0"/>
              </a:rPr>
              <a:t>שר הנפט של ערב הסעודית 1962-1986</a:t>
            </a:r>
            <a:endParaRPr lang="en-US" sz="2800" b="0" i="1">
              <a:solidFill>
                <a:srgbClr val="FF0000"/>
              </a:solidFill>
              <a:latin typeface="Narkisim" charset="0"/>
              <a:cs typeface="Narkisim" charset="0"/>
            </a:endParaRPr>
          </a:p>
        </p:txBody>
      </p:sp>
      <p:sp>
        <p:nvSpPr>
          <p:cNvPr id="1480714" name="Text Box 10"/>
          <p:cNvSpPr txBox="1">
            <a:spLocks noChangeArrowheads="1"/>
          </p:cNvSpPr>
          <p:nvPr/>
        </p:nvSpPr>
        <p:spPr bwMode="auto">
          <a:xfrm>
            <a:off x="205451" y="2664035"/>
            <a:ext cx="7981950" cy="3935412"/>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rtl="0">
              <a:spcBef>
                <a:spcPct val="0"/>
              </a:spcBef>
            </a:pPr>
            <a:r>
              <a:rPr lang="en-US" sz="2800" b="0" dirty="0">
                <a:latin typeface="Narkisim" charset="0"/>
                <a:cs typeface="Narkisim" charset="0"/>
              </a:rPr>
              <a:t>	</a:t>
            </a:r>
            <a:r>
              <a:rPr lang="he-IL" sz="2800" b="0" dirty="0">
                <a:solidFill>
                  <a:schemeClr val="folHlink"/>
                </a:solidFill>
                <a:latin typeface="Narkisim" charset="0"/>
                <a:cs typeface="Narkisim" charset="0"/>
              </a:rPr>
              <a:t>נפט</a:t>
            </a:r>
            <a:r>
              <a:rPr lang="en-US" sz="2800" b="0" dirty="0">
                <a:solidFill>
                  <a:schemeClr val="folHlink"/>
                </a:solidFill>
                <a:latin typeface="Narkisim" charset="0"/>
                <a:cs typeface="Narkisim" charset="0"/>
              </a:rPr>
              <a:t>	 ≥   </a:t>
            </a:r>
            <a:r>
              <a:rPr lang="en-US" sz="2800" b="0" dirty="0" smtClean="0">
                <a:solidFill>
                  <a:schemeClr val="folHlink"/>
                </a:solidFill>
                <a:latin typeface="Narkisim" charset="0"/>
                <a:cs typeface="Narkisim" charset="0"/>
              </a:rPr>
              <a:t>50 </a:t>
            </a:r>
            <a:r>
              <a:rPr lang="en-US" sz="2800" b="0" dirty="0">
                <a:solidFill>
                  <a:schemeClr val="folHlink"/>
                </a:solidFill>
                <a:latin typeface="Narkisim" charset="0"/>
                <a:cs typeface="Narkisim" charset="0"/>
              </a:rPr>
              <a:t>				≥   50</a:t>
            </a:r>
          </a:p>
          <a:p>
            <a:pPr rtl="0">
              <a:spcBef>
                <a:spcPct val="0"/>
              </a:spcBef>
            </a:pPr>
            <a:r>
              <a:rPr lang="en-US" sz="2800" b="0" dirty="0">
                <a:solidFill>
                  <a:schemeClr val="folHlink"/>
                </a:solidFill>
                <a:latin typeface="Narkisim" charset="0"/>
                <a:cs typeface="Narkisim" charset="0"/>
              </a:rPr>
              <a:t>	</a:t>
            </a:r>
            <a:r>
              <a:rPr lang="he-IL" sz="2800" b="0" dirty="0">
                <a:solidFill>
                  <a:schemeClr val="folHlink"/>
                </a:solidFill>
                <a:latin typeface="Narkisim" charset="0"/>
                <a:cs typeface="Narkisim" charset="0"/>
              </a:rPr>
              <a:t>גז</a:t>
            </a:r>
            <a:r>
              <a:rPr lang="en-US" sz="2800" b="0" dirty="0">
                <a:solidFill>
                  <a:schemeClr val="folHlink"/>
                </a:solidFill>
                <a:latin typeface="Narkisim" charset="0"/>
                <a:cs typeface="Narkisim" charset="0"/>
              </a:rPr>
              <a:t>	 ≥  </a:t>
            </a:r>
            <a:r>
              <a:rPr lang="en-US" sz="2800" b="0" dirty="0" smtClean="0">
                <a:solidFill>
                  <a:schemeClr val="folHlink"/>
                </a:solidFill>
                <a:latin typeface="Narkisim" charset="0"/>
                <a:cs typeface="Narkisim" charset="0"/>
              </a:rPr>
              <a:t> 75</a:t>
            </a:r>
            <a:r>
              <a:rPr lang="en-US" sz="2800" b="0" dirty="0">
                <a:solidFill>
                  <a:schemeClr val="folHlink"/>
                </a:solidFill>
                <a:latin typeface="Narkisim" charset="0"/>
                <a:cs typeface="Narkisim" charset="0"/>
              </a:rPr>
              <a:t>		 			≥ </a:t>
            </a:r>
            <a:r>
              <a:rPr lang="en-US" sz="2800" b="0" dirty="0" smtClean="0">
                <a:solidFill>
                  <a:schemeClr val="folHlink"/>
                </a:solidFill>
                <a:latin typeface="Narkisim" charset="0"/>
                <a:cs typeface="Narkisim" charset="0"/>
              </a:rPr>
              <a:t> 200</a:t>
            </a:r>
            <a:endParaRPr lang="en-US" sz="2800" b="0" dirty="0">
              <a:solidFill>
                <a:schemeClr val="folHlink"/>
              </a:solidFill>
              <a:latin typeface="Narkisim" charset="0"/>
              <a:cs typeface="Narkisim" charset="0"/>
            </a:endParaRPr>
          </a:p>
          <a:p>
            <a:pPr rtl="0">
              <a:spcBef>
                <a:spcPct val="0"/>
              </a:spcBef>
            </a:pPr>
            <a:r>
              <a:rPr lang="en-US" sz="2800" b="0" dirty="0">
                <a:latin typeface="Narkisim" charset="0"/>
                <a:cs typeface="Narkisim" charset="0"/>
              </a:rPr>
              <a:t>	</a:t>
            </a:r>
            <a:r>
              <a:rPr lang="he-IL" sz="2800" dirty="0">
                <a:solidFill>
                  <a:srgbClr val="A16D14"/>
                </a:solidFill>
                <a:latin typeface="Narkisim" charset="0"/>
                <a:cs typeface="Narkisim" charset="0"/>
              </a:rPr>
              <a:t>פחם</a:t>
            </a:r>
            <a:r>
              <a:rPr lang="en-US" sz="2800" dirty="0">
                <a:solidFill>
                  <a:srgbClr val="A16D14"/>
                </a:solidFill>
                <a:latin typeface="Narkisim" charset="0"/>
                <a:cs typeface="Narkisim" charset="0"/>
              </a:rPr>
              <a:t>    ~ </a:t>
            </a:r>
            <a:r>
              <a:rPr lang="en-US" sz="2800" dirty="0" smtClean="0">
                <a:solidFill>
                  <a:srgbClr val="A16D14"/>
                </a:solidFill>
                <a:latin typeface="Narkisim" charset="0"/>
                <a:cs typeface="Narkisim" charset="0"/>
              </a:rPr>
              <a:t> </a:t>
            </a:r>
            <a:r>
              <a:rPr lang="he-IL" sz="2800" dirty="0" smtClean="0">
                <a:solidFill>
                  <a:srgbClr val="A16D14"/>
                </a:solidFill>
                <a:latin typeface="Narkisim" charset="0"/>
                <a:cs typeface="Narkisim" charset="0"/>
              </a:rPr>
              <a:t>100</a:t>
            </a:r>
            <a:r>
              <a:rPr lang="en-US" sz="2800" dirty="0">
                <a:latin typeface="Narkisim" charset="0"/>
                <a:cs typeface="Narkisim" charset="0"/>
              </a:rPr>
              <a:t>			     		</a:t>
            </a:r>
            <a:r>
              <a:rPr lang="en-US" sz="2800" dirty="0" smtClean="0">
                <a:solidFill>
                  <a:srgbClr val="003399"/>
                </a:solidFill>
                <a:latin typeface="Narkisim" charset="0"/>
                <a:cs typeface="Narkisim" charset="0"/>
              </a:rPr>
              <a:t>~  </a:t>
            </a:r>
            <a:r>
              <a:rPr lang="he-IL" sz="2800" dirty="0" smtClean="0">
                <a:solidFill>
                  <a:srgbClr val="003399"/>
                </a:solidFill>
                <a:latin typeface="Narkisim" charset="0"/>
                <a:cs typeface="Narkisim" charset="0"/>
              </a:rPr>
              <a:t>4</a:t>
            </a:r>
            <a:r>
              <a:rPr lang="en-US" sz="2800" dirty="0" smtClean="0">
                <a:solidFill>
                  <a:srgbClr val="003399"/>
                </a:solidFill>
                <a:latin typeface="Narkisim" charset="0"/>
                <a:cs typeface="Narkisim" charset="0"/>
              </a:rPr>
              <a:t>00</a:t>
            </a:r>
            <a:endParaRPr lang="en-US" sz="2800" dirty="0">
              <a:solidFill>
                <a:srgbClr val="003399"/>
              </a:solidFill>
              <a:latin typeface="Narkisim" charset="0"/>
              <a:cs typeface="Narkisim" charset="0"/>
            </a:endParaRPr>
          </a:p>
          <a:p>
            <a:pPr rtl="0">
              <a:spcBef>
                <a:spcPct val="0"/>
              </a:spcBef>
            </a:pPr>
            <a:endParaRPr lang="en-US" sz="2800" dirty="0">
              <a:solidFill>
                <a:srgbClr val="003399"/>
              </a:solidFill>
              <a:latin typeface="Narkisim" charset="0"/>
              <a:cs typeface="Narkisim" charset="0"/>
            </a:endParaRPr>
          </a:p>
          <a:p>
            <a:pPr rtl="0">
              <a:spcBef>
                <a:spcPct val="0"/>
              </a:spcBef>
            </a:pPr>
            <a:r>
              <a:rPr lang="en-US" sz="2800" dirty="0">
                <a:solidFill>
                  <a:srgbClr val="003399"/>
                </a:solidFill>
                <a:latin typeface="Narkisim" charset="0"/>
                <a:cs typeface="Narkisim" charset="0"/>
              </a:rPr>
              <a:t>	</a:t>
            </a:r>
          </a:p>
          <a:p>
            <a:pPr rtl="0">
              <a:spcBef>
                <a:spcPct val="0"/>
              </a:spcBef>
            </a:pPr>
            <a:endParaRPr lang="en-US" sz="2800" dirty="0">
              <a:solidFill>
                <a:srgbClr val="003399"/>
              </a:solidFill>
              <a:latin typeface="Narkisim" charset="0"/>
              <a:cs typeface="Narkisim" charset="0"/>
            </a:endParaRPr>
          </a:p>
          <a:p>
            <a:pPr rtl="0">
              <a:spcBef>
                <a:spcPct val="0"/>
              </a:spcBef>
            </a:pPr>
            <a:endParaRPr lang="en-US" sz="2800" dirty="0">
              <a:solidFill>
                <a:srgbClr val="003399"/>
              </a:solidFill>
              <a:latin typeface="Narkisim" charset="0"/>
              <a:cs typeface="Narkisim" charset="0"/>
            </a:endParaRPr>
          </a:p>
          <a:p>
            <a:pPr rtl="0">
              <a:spcBef>
                <a:spcPct val="0"/>
              </a:spcBef>
            </a:pPr>
            <a:endParaRPr lang="en-US" sz="2800" b="0" dirty="0">
              <a:solidFill>
                <a:srgbClr val="003399"/>
              </a:solidFill>
              <a:latin typeface="Narkisim" charset="0"/>
              <a:cs typeface="Narkisim" charset="0"/>
            </a:endParaRPr>
          </a:p>
          <a:p>
            <a:pPr rtl="0">
              <a:spcBef>
                <a:spcPct val="0"/>
              </a:spcBef>
            </a:pPr>
            <a:endParaRPr lang="en-US" sz="2800" b="0" dirty="0">
              <a:solidFill>
                <a:srgbClr val="003399"/>
              </a:solidFill>
              <a:latin typeface="Narkisim" charset="0"/>
              <a:cs typeface="Narkisim" charset="0"/>
            </a:endParaRPr>
          </a:p>
        </p:txBody>
      </p:sp>
      <p:sp>
        <p:nvSpPr>
          <p:cNvPr id="1480715" name="Text Box 11"/>
          <p:cNvSpPr txBox="1">
            <a:spLocks noChangeArrowheads="1"/>
          </p:cNvSpPr>
          <p:nvPr/>
        </p:nvSpPr>
        <p:spPr bwMode="auto">
          <a:xfrm>
            <a:off x="-1" y="4203012"/>
            <a:ext cx="9369083"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algn="ctr">
              <a:spcBef>
                <a:spcPct val="0"/>
              </a:spcBef>
            </a:pPr>
            <a:r>
              <a:rPr lang="he-IL" sz="4000" dirty="0" smtClean="0">
                <a:solidFill>
                  <a:srgbClr val="A50021"/>
                </a:solidFill>
                <a:latin typeface="Narkisim" charset="0"/>
                <a:cs typeface="Narkisim" charset="0"/>
              </a:rPr>
              <a:t>...אז...</a:t>
            </a:r>
          </a:p>
          <a:p>
            <a:pPr algn="ctr">
              <a:spcBef>
                <a:spcPct val="0"/>
              </a:spcBef>
            </a:pPr>
            <a:r>
              <a:rPr lang="he-IL" sz="4000" dirty="0" smtClean="0">
                <a:solidFill>
                  <a:srgbClr val="A50021"/>
                </a:solidFill>
                <a:latin typeface="Narkisim" charset="0"/>
                <a:cs typeface="Narkisim" charset="0"/>
              </a:rPr>
              <a:t> </a:t>
            </a:r>
            <a:r>
              <a:rPr lang="he-IL" sz="4800" dirty="0" smtClean="0">
                <a:solidFill>
                  <a:srgbClr val="A50021"/>
                </a:solidFill>
                <a:latin typeface="Narkisim" charset="0"/>
                <a:cs typeface="Narkisim" charset="0"/>
              </a:rPr>
              <a:t>פחם</a:t>
            </a:r>
          </a:p>
          <a:p>
            <a:pPr algn="ctr">
              <a:spcBef>
                <a:spcPct val="0"/>
              </a:spcBef>
            </a:pPr>
            <a:r>
              <a:rPr lang="he-IL" sz="4000" dirty="0" smtClean="0">
                <a:solidFill>
                  <a:srgbClr val="A50021"/>
                </a:solidFill>
                <a:latin typeface="Narkisim" charset="0"/>
                <a:cs typeface="Narkisim" charset="0"/>
              </a:rPr>
              <a:t>  </a:t>
            </a:r>
            <a:r>
              <a:rPr lang="he-IL" sz="3600" b="0" dirty="0" smtClean="0">
                <a:solidFill>
                  <a:srgbClr val="A50021"/>
                </a:solidFill>
                <a:latin typeface="Narkisim" charset="0"/>
                <a:cs typeface="Narkisim" charset="0"/>
              </a:rPr>
              <a:t>(+פצלים+ חולות שמן+ </a:t>
            </a:r>
            <a:r>
              <a:rPr lang="en-US" sz="3600" b="0" dirty="0" smtClean="0">
                <a:solidFill>
                  <a:srgbClr val="A50021"/>
                </a:solidFill>
                <a:latin typeface="Narkisim" charset="0"/>
                <a:cs typeface="Narkisim" charset="0"/>
              </a:rPr>
              <a:t>fracking</a:t>
            </a:r>
            <a:r>
              <a:rPr lang="he-IL" sz="3600" b="0" dirty="0" smtClean="0">
                <a:solidFill>
                  <a:srgbClr val="A50021"/>
                </a:solidFill>
                <a:latin typeface="Narkisim" charset="0"/>
                <a:cs typeface="Narkisim" charset="0"/>
              </a:rPr>
              <a:t> + מתאן </a:t>
            </a:r>
            <a:r>
              <a:rPr lang="he-IL" sz="3600" b="0" dirty="0" err="1" smtClean="0">
                <a:solidFill>
                  <a:srgbClr val="A50021"/>
                </a:solidFill>
                <a:latin typeface="Narkisim" charset="0"/>
                <a:cs typeface="Narkisim" charset="0"/>
              </a:rPr>
              <a:t>הידראטים</a:t>
            </a:r>
            <a:r>
              <a:rPr lang="he-IL" sz="3600" b="0" dirty="0" smtClean="0">
                <a:solidFill>
                  <a:srgbClr val="A50021"/>
                </a:solidFill>
                <a:latin typeface="Narkisim" charset="0"/>
                <a:cs typeface="Narkisim" charset="0"/>
              </a:rPr>
              <a:t>)</a:t>
            </a:r>
            <a:r>
              <a:rPr lang="he-IL" sz="3600" dirty="0" smtClean="0">
                <a:solidFill>
                  <a:srgbClr val="A50021"/>
                </a:solidFill>
                <a:latin typeface="Narkisim" charset="0"/>
                <a:cs typeface="Narkisim" charset="0"/>
              </a:rPr>
              <a:t> </a:t>
            </a:r>
          </a:p>
          <a:p>
            <a:pPr algn="ctr">
              <a:spcBef>
                <a:spcPct val="0"/>
              </a:spcBef>
            </a:pPr>
            <a:r>
              <a:rPr lang="he-IL" sz="4000" dirty="0" smtClean="0">
                <a:solidFill>
                  <a:srgbClr val="A50021"/>
                </a:solidFill>
                <a:latin typeface="Narkisim" charset="0"/>
                <a:cs typeface="Narkisim" charset="0"/>
              </a:rPr>
              <a:t>פותר </a:t>
            </a:r>
            <a:r>
              <a:rPr lang="he-IL" sz="4000" dirty="0">
                <a:solidFill>
                  <a:srgbClr val="A50021"/>
                </a:solidFill>
                <a:latin typeface="Narkisim" charset="0"/>
                <a:cs typeface="Narkisim" charset="0"/>
              </a:rPr>
              <a:t>את הבעיה?</a:t>
            </a:r>
            <a:r>
              <a:rPr lang="he-IL" sz="4000" dirty="0">
                <a:latin typeface="Narkisim" charset="0"/>
                <a:cs typeface="Narkisim" charset="0"/>
              </a:rPr>
              <a:t> </a:t>
            </a:r>
            <a:endParaRPr lang="en-US" sz="4000" dirty="0">
              <a:latin typeface="Narkisim" charset="0"/>
              <a:cs typeface="Narkisim" charset="0"/>
            </a:endParaRPr>
          </a:p>
        </p:txBody>
      </p:sp>
    </p:spTree>
    <p:extLst>
      <p:ext uri="{BB962C8B-B14F-4D97-AF65-F5344CB8AC3E}">
        <p14:creationId xmlns:p14="http://schemas.microsoft.com/office/powerpoint/2010/main" val="34812160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4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807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8071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807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0709" grpId="0"/>
      <p:bldP spid="1480710" grpId="0"/>
      <p:bldP spid="14343" grpId="0" animBg="1"/>
      <p:bldP spid="1480713" grpId="0" autoUpdateAnimBg="0"/>
      <p:bldP spid="1480714" grpId="0" animBg="1" autoUpdateAnimBg="0"/>
      <p:bldP spid="14807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1566863" y="-1071563"/>
            <a:ext cx="184731" cy="276999"/>
          </a:xfrm>
          <a:prstGeom prst="rect">
            <a:avLst/>
          </a:prstGeom>
          <a:noFill/>
          <a:ln w="28575">
            <a:noFill/>
            <a:miter lim="800000"/>
            <a:headEnd/>
            <a:tailEnd/>
          </a:ln>
        </p:spPr>
        <p:txBody>
          <a:bodyPr wrap="none">
            <a:spAutoFit/>
          </a:bodyPr>
          <a:lstStyle/>
          <a:p>
            <a:endParaRPr lang="en-US">
              <a:latin typeface="Narkisim" pitchFamily="34" charset="-79"/>
              <a:cs typeface="Narkisim" pitchFamily="34" charset="-79"/>
            </a:endParaRPr>
          </a:p>
        </p:txBody>
      </p:sp>
      <p:sp>
        <p:nvSpPr>
          <p:cNvPr id="7" name="Text Box 5"/>
          <p:cNvSpPr txBox="1">
            <a:spLocks noChangeArrowheads="1"/>
          </p:cNvSpPr>
          <p:nvPr/>
        </p:nvSpPr>
        <p:spPr bwMode="auto">
          <a:xfrm>
            <a:off x="584965" y="50852"/>
            <a:ext cx="7658100" cy="1243354"/>
          </a:xfrm>
          <a:prstGeom prst="rect">
            <a:avLst/>
          </a:prstGeom>
          <a:noFill/>
          <a:ln w="12700" cap="sq">
            <a:noFill/>
            <a:miter lim="800000"/>
            <a:headEnd type="none" w="sm" len="sm"/>
            <a:tailEnd type="none" w="sm" len="sm"/>
          </a:ln>
        </p:spPr>
        <p:txBody>
          <a:bodyPr>
            <a:spAutoFit/>
          </a:bodyPr>
          <a:lstStyle/>
          <a:p>
            <a:pPr algn="ctr" rtl="0">
              <a:lnSpc>
                <a:spcPct val="85000"/>
              </a:lnSpc>
              <a:spcBef>
                <a:spcPct val="35000"/>
              </a:spcBef>
              <a:tabLst>
                <a:tab pos="2336800" algn="l"/>
                <a:tab pos="8351838" algn="r"/>
              </a:tabLst>
            </a:pPr>
            <a:r>
              <a:rPr kumimoji="1" lang="he-IL" sz="3600" b="0" dirty="0" smtClean="0">
                <a:solidFill>
                  <a:srgbClr val="945207"/>
                </a:solidFill>
                <a:latin typeface="Narkisim" pitchFamily="34" charset="-79"/>
                <a:cs typeface="Narkisim" pitchFamily="34" charset="-79"/>
              </a:rPr>
              <a:t>בעוד שלא כולם יסכימו </a:t>
            </a:r>
          </a:p>
          <a:p>
            <a:pPr algn="ctr" rtl="0">
              <a:lnSpc>
                <a:spcPct val="85000"/>
              </a:lnSpc>
              <a:spcBef>
                <a:spcPct val="35000"/>
              </a:spcBef>
              <a:tabLst>
                <a:tab pos="2336800" algn="l"/>
                <a:tab pos="8351838" algn="r"/>
              </a:tabLst>
            </a:pPr>
            <a:r>
              <a:rPr kumimoji="1" lang="he-IL" sz="3600" dirty="0" smtClean="0">
                <a:solidFill>
                  <a:srgbClr val="945207"/>
                </a:solidFill>
                <a:latin typeface="Narkisim" pitchFamily="34" charset="-79"/>
                <a:cs typeface="Narkisim" pitchFamily="34" charset="-79"/>
                <a:sym typeface="Wingdings" pitchFamily="-109" charset="2"/>
              </a:rPr>
              <a:t> </a:t>
            </a:r>
            <a:r>
              <a:rPr kumimoji="1" lang="he-IL" sz="3600" dirty="0">
                <a:solidFill>
                  <a:srgbClr val="945207"/>
                </a:solidFill>
                <a:latin typeface="Narkisim" pitchFamily="34" charset="-79"/>
                <a:cs typeface="Narkisim" pitchFamily="34" charset="-79"/>
              </a:rPr>
              <a:t>שינויים באקלים </a:t>
            </a:r>
            <a:r>
              <a:rPr kumimoji="1" lang="en-US" sz="3600" dirty="0" smtClean="0">
                <a:solidFill>
                  <a:srgbClr val="945207"/>
                </a:solidFill>
                <a:latin typeface="Narkisim" pitchFamily="34" charset="-79"/>
                <a:cs typeface="Narkisim" pitchFamily="34" charset="-79"/>
                <a:sym typeface="Wingdings" pitchFamily="-109" charset="2"/>
              </a:rPr>
              <a:t> </a:t>
            </a:r>
            <a:r>
              <a:rPr kumimoji="1" lang="he-IL" sz="3600" dirty="0" smtClean="0">
                <a:solidFill>
                  <a:srgbClr val="945207"/>
                </a:solidFill>
                <a:latin typeface="Narkisim" pitchFamily="34" charset="-79"/>
                <a:cs typeface="Narkisim" pitchFamily="34" charset="-79"/>
              </a:rPr>
              <a:t>שרפת דלק מאובנים</a:t>
            </a:r>
            <a:endParaRPr kumimoji="1" lang="en-US" sz="3600" dirty="0">
              <a:solidFill>
                <a:srgbClr val="945207"/>
              </a:solidFill>
              <a:latin typeface="Narkisim" pitchFamily="34" charset="-79"/>
              <a:cs typeface="Narkisim" pitchFamily="34" charset="-79"/>
            </a:endParaRPr>
          </a:p>
        </p:txBody>
      </p:sp>
      <p:sp>
        <p:nvSpPr>
          <p:cNvPr id="8" name="Text Box 6"/>
          <p:cNvSpPr txBox="1">
            <a:spLocks noChangeArrowheads="1"/>
          </p:cNvSpPr>
          <p:nvPr/>
        </p:nvSpPr>
        <p:spPr bwMode="auto">
          <a:xfrm>
            <a:off x="0" y="1626134"/>
            <a:ext cx="9144000" cy="1401153"/>
          </a:xfrm>
          <a:prstGeom prst="rect">
            <a:avLst/>
          </a:prstGeom>
          <a:noFill/>
          <a:ln w="12700" cap="sq">
            <a:noFill/>
            <a:miter lim="800000"/>
            <a:headEnd type="none" w="sm" len="sm"/>
            <a:tailEnd type="none" w="sm" len="sm"/>
          </a:ln>
        </p:spPr>
        <p:txBody>
          <a:bodyPr>
            <a:spAutoFit/>
          </a:bodyPr>
          <a:lstStyle/>
          <a:p>
            <a:pPr algn="ctr" rtl="0">
              <a:lnSpc>
                <a:spcPct val="85000"/>
              </a:lnSpc>
              <a:spcBef>
                <a:spcPct val="35000"/>
              </a:spcBef>
              <a:tabLst>
                <a:tab pos="2336800" algn="l"/>
                <a:tab pos="8351838" algn="r"/>
              </a:tabLst>
            </a:pPr>
            <a:r>
              <a:rPr kumimoji="1" lang="he-IL" sz="3600" b="0" dirty="0" smtClean="0">
                <a:solidFill>
                  <a:srgbClr val="FF0000"/>
                </a:solidFill>
                <a:latin typeface="Narkisim" pitchFamily="34" charset="-79"/>
                <a:cs typeface="Narkisim" pitchFamily="34" charset="-79"/>
              </a:rPr>
              <a:t>רק מעטים יחלקו על כך</a:t>
            </a:r>
            <a:endParaRPr kumimoji="1" lang="en-US" sz="3600" b="0" dirty="0">
              <a:solidFill>
                <a:srgbClr val="FF0000"/>
              </a:solidFill>
              <a:latin typeface="Narkisim" pitchFamily="34" charset="-79"/>
              <a:cs typeface="Narkisim" pitchFamily="34" charset="-79"/>
            </a:endParaRPr>
          </a:p>
          <a:p>
            <a:pPr algn="ctr" rtl="0">
              <a:lnSpc>
                <a:spcPct val="85000"/>
              </a:lnSpc>
              <a:spcBef>
                <a:spcPct val="35000"/>
              </a:spcBef>
              <a:tabLst>
                <a:tab pos="2336800" algn="l"/>
                <a:tab pos="8351838" algn="r"/>
              </a:tabLst>
            </a:pPr>
            <a:r>
              <a:rPr kumimoji="1" lang="he-IL" sz="3600" b="1" dirty="0" smtClean="0">
                <a:solidFill>
                  <a:srgbClr val="FF0000"/>
                </a:solidFill>
                <a:latin typeface="Narkisim" pitchFamily="34" charset="-79"/>
                <a:cs typeface="Narkisim" pitchFamily="34" charset="-79"/>
              </a:rPr>
              <a:t>שאנחנו מזהמים את המים, האוויר וכדור הארץ </a:t>
            </a:r>
            <a:r>
              <a:rPr kumimoji="1" lang="he-IL" sz="4400" b="1" u="sng" dirty="0" smtClean="0">
                <a:solidFill>
                  <a:srgbClr val="FF0000"/>
                </a:solidFill>
                <a:latin typeface="Narkisim" pitchFamily="34" charset="-79"/>
                <a:cs typeface="Narkisim" pitchFamily="34" charset="-79"/>
              </a:rPr>
              <a:t>שלנו</a:t>
            </a:r>
            <a:endParaRPr kumimoji="1" lang="en-US" sz="4000" b="0" dirty="0">
              <a:solidFill>
                <a:srgbClr val="FF0000"/>
              </a:solidFill>
              <a:latin typeface="Narkisim" pitchFamily="34" charset="-79"/>
              <a:cs typeface="Narkisim" pitchFamily="34" charset="-79"/>
            </a:endParaRPr>
          </a:p>
        </p:txBody>
      </p:sp>
      <p:pic>
        <p:nvPicPr>
          <p:cNvPr id="130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2163" y="3274255"/>
            <a:ext cx="5019675" cy="314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5951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title"/>
          </p:nvPr>
        </p:nvSpPr>
        <p:spPr>
          <a:xfrm>
            <a:off x="0" y="52388"/>
            <a:ext cx="9144000" cy="574675"/>
          </a:xfrm>
        </p:spPr>
        <p:txBody>
          <a:bodyPr lIns="83439" tIns="41720" rIns="83439" bIns="41720" anchor="t">
            <a:normAutofit fontScale="90000"/>
          </a:bodyPr>
          <a:lstStyle/>
          <a:p>
            <a:pPr eaLnBrk="1" hangingPunct="1"/>
            <a:r>
              <a:rPr lang="he-IL" sz="3600" dirty="0" smtClean="0">
                <a:solidFill>
                  <a:srgbClr val="990000"/>
                </a:solidFill>
                <a:latin typeface="Narkisim" pitchFamily="34" charset="-79"/>
                <a:cs typeface="Narkisim" pitchFamily="34" charset="-79"/>
              </a:rPr>
              <a:t>האם קיימות חלופות לשרפת גז, דלק או פחם?</a:t>
            </a:r>
            <a:endParaRPr lang="en-US" sz="3600" dirty="0" smtClean="0">
              <a:solidFill>
                <a:srgbClr val="990000"/>
              </a:solidFill>
              <a:latin typeface="Narkisim" pitchFamily="34" charset="-79"/>
              <a:cs typeface="Narkisim" pitchFamily="34" charset="-79"/>
            </a:endParaRPr>
          </a:p>
        </p:txBody>
      </p:sp>
      <p:sp>
        <p:nvSpPr>
          <p:cNvPr id="5" name="TextBox 4"/>
          <p:cNvSpPr txBox="1"/>
          <p:nvPr/>
        </p:nvSpPr>
        <p:spPr>
          <a:xfrm>
            <a:off x="838200" y="1092200"/>
            <a:ext cx="7493000" cy="4570482"/>
          </a:xfrm>
          <a:prstGeom prst="rect">
            <a:avLst/>
          </a:prstGeom>
          <a:noFill/>
        </p:spPr>
        <p:txBody>
          <a:bodyPr wrap="square" rtlCol="0">
            <a:spAutoFit/>
          </a:bodyPr>
          <a:lstStyle/>
          <a:p>
            <a:pPr algn="ctr"/>
            <a:r>
              <a:rPr lang="he-IL" sz="4800" dirty="0" smtClean="0">
                <a:solidFill>
                  <a:srgbClr val="FF0000"/>
                </a:solidFill>
                <a:latin typeface="Narkisim" pitchFamily="34" charset="-79"/>
                <a:cs typeface="Narkisim" pitchFamily="34" charset="-79"/>
              </a:rPr>
              <a:t>האפשרות ה"הגיונית" היא</a:t>
            </a:r>
            <a:endParaRPr lang="en-US" sz="2400" dirty="0" smtClean="0">
              <a:solidFill>
                <a:srgbClr val="FF0000"/>
              </a:solidFill>
              <a:latin typeface="Narkisim" pitchFamily="34" charset="-79"/>
              <a:cs typeface="Narkisim" pitchFamily="34" charset="-79"/>
            </a:endParaRPr>
          </a:p>
          <a:p>
            <a:pPr algn="ctr"/>
            <a:r>
              <a:rPr lang="he-IL" sz="7200" dirty="0" smtClean="0">
                <a:solidFill>
                  <a:srgbClr val="FF6600"/>
                </a:solidFill>
                <a:latin typeface="Narkisim" pitchFamily="34" charset="-79"/>
                <a:cs typeface="Narkisim" pitchFamily="34" charset="-79"/>
              </a:rPr>
              <a:t>אנרגיה גרעינית </a:t>
            </a:r>
            <a:endParaRPr lang="en-US" sz="7200" dirty="0" smtClean="0">
              <a:solidFill>
                <a:srgbClr val="FF6600"/>
              </a:solidFill>
              <a:latin typeface="Narkisim" pitchFamily="34" charset="-79"/>
              <a:cs typeface="Narkisim" pitchFamily="34" charset="-79"/>
            </a:endParaRPr>
          </a:p>
          <a:p>
            <a:pPr algn="ctr"/>
            <a:endParaRPr lang="en-US" sz="2400" dirty="0" smtClean="0">
              <a:solidFill>
                <a:srgbClr val="FF6600"/>
              </a:solidFill>
              <a:latin typeface="Narkisim" pitchFamily="34" charset="-79"/>
              <a:cs typeface="Narkisim" pitchFamily="34" charset="-79"/>
            </a:endParaRPr>
          </a:p>
          <a:p>
            <a:pPr algn="ctr"/>
            <a:r>
              <a:rPr lang="he-IL" sz="6600" dirty="0" smtClean="0">
                <a:solidFill>
                  <a:srgbClr val="FF0000"/>
                </a:solidFill>
                <a:latin typeface="Narkisim" pitchFamily="34" charset="-79"/>
                <a:cs typeface="Narkisim" pitchFamily="34" charset="-79"/>
              </a:rPr>
              <a:t>מדוע???</a:t>
            </a:r>
            <a:endParaRPr lang="en-US" sz="6600" dirty="0">
              <a:solidFill>
                <a:srgbClr val="FF0000"/>
              </a:solidFill>
              <a:latin typeface="Narkisim" pitchFamily="34" charset="-79"/>
              <a:cs typeface="Narkisim" pitchFamily="34" charset="-79"/>
            </a:endParaRPr>
          </a:p>
        </p:txBody>
      </p:sp>
    </p:spTree>
    <p:extLst>
      <p:ext uri="{BB962C8B-B14F-4D97-AF65-F5344CB8AC3E}">
        <p14:creationId xmlns:p14="http://schemas.microsoft.com/office/powerpoint/2010/main" val="16554002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AutoShape 7"/>
          <p:cNvSpPr>
            <a:spLocks noChangeAspect="1" noChangeArrowheads="1" noTextEdit="1"/>
          </p:cNvSpPr>
          <p:nvPr/>
        </p:nvSpPr>
        <p:spPr bwMode="auto">
          <a:xfrm>
            <a:off x="0" y="206375"/>
            <a:ext cx="7759700" cy="555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23556" name="Group 923"/>
          <p:cNvGrpSpPr>
            <a:grpSpLocks/>
          </p:cNvGrpSpPr>
          <p:nvPr/>
        </p:nvGrpSpPr>
        <p:grpSpPr bwMode="auto">
          <a:xfrm>
            <a:off x="511175" y="180975"/>
            <a:ext cx="7651750" cy="5529263"/>
            <a:chOff x="34" y="114"/>
            <a:chExt cx="4820" cy="3483"/>
          </a:xfrm>
        </p:grpSpPr>
        <p:sp>
          <p:nvSpPr>
            <p:cNvPr id="23558" name="Text Box 5"/>
            <p:cNvSpPr txBox="1">
              <a:spLocks noChangeArrowheads="1"/>
            </p:cNvSpPr>
            <p:nvPr/>
          </p:nvSpPr>
          <p:spPr bwMode="auto">
            <a:xfrm>
              <a:off x="511" y="114"/>
              <a:ext cx="4315"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algn="ctr" rtl="0" eaLnBrk="1" hangingPunct="1">
                <a:spcBef>
                  <a:spcPct val="0"/>
                </a:spcBef>
              </a:pPr>
              <a:r>
                <a:rPr lang="he-IL" sz="3200">
                  <a:solidFill>
                    <a:schemeClr val="accent2"/>
                  </a:solidFill>
                  <a:latin typeface="Narkisim" charset="0"/>
                  <a:cs typeface="Narkisim" charset="0"/>
                </a:rPr>
                <a:t>מקורות אנרגיה לאורך הדורות בעולם המערבי</a:t>
              </a:r>
              <a:endParaRPr lang="en-US" sz="3200">
                <a:solidFill>
                  <a:schemeClr val="accent2"/>
                </a:solidFill>
                <a:latin typeface="Narkisim" charset="0"/>
                <a:cs typeface="Narkisim" charset="0"/>
              </a:endParaRPr>
            </a:p>
          </p:txBody>
        </p:sp>
        <p:grpSp>
          <p:nvGrpSpPr>
            <p:cNvPr id="23559" name="Group 209"/>
            <p:cNvGrpSpPr>
              <a:grpSpLocks/>
            </p:cNvGrpSpPr>
            <p:nvPr/>
          </p:nvGrpSpPr>
          <p:grpSpPr bwMode="auto">
            <a:xfrm>
              <a:off x="34" y="164"/>
              <a:ext cx="4820" cy="3433"/>
              <a:chOff x="34" y="164"/>
              <a:chExt cx="4820" cy="3433"/>
            </a:xfrm>
          </p:grpSpPr>
          <p:sp>
            <p:nvSpPr>
              <p:cNvPr id="24274" name="Rectangle 9"/>
              <p:cNvSpPr>
                <a:spLocks noChangeArrowheads="1"/>
              </p:cNvSpPr>
              <p:nvPr/>
            </p:nvSpPr>
            <p:spPr bwMode="auto">
              <a:xfrm>
                <a:off x="34" y="164"/>
                <a:ext cx="4820" cy="34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275" name="Freeform 10"/>
              <p:cNvSpPr>
                <a:spLocks/>
              </p:cNvSpPr>
              <p:nvPr/>
            </p:nvSpPr>
            <p:spPr bwMode="auto">
              <a:xfrm>
                <a:off x="954" y="2620"/>
                <a:ext cx="2825" cy="254"/>
              </a:xfrm>
              <a:custGeom>
                <a:avLst/>
                <a:gdLst>
                  <a:gd name="T0" fmla="*/ 0 w 2825"/>
                  <a:gd name="T1" fmla="*/ 254 h 254"/>
                  <a:gd name="T2" fmla="*/ 284 w 2825"/>
                  <a:gd name="T3" fmla="*/ 0 h 254"/>
                  <a:gd name="T4" fmla="*/ 2825 w 2825"/>
                  <a:gd name="T5" fmla="*/ 0 h 254"/>
                  <a:gd name="T6" fmla="*/ 2541 w 2825"/>
                  <a:gd name="T7" fmla="*/ 254 h 254"/>
                  <a:gd name="T8" fmla="*/ 0 w 2825"/>
                  <a:gd name="T9" fmla="*/ 254 h 254"/>
                  <a:gd name="T10" fmla="*/ 0 60000 65536"/>
                  <a:gd name="T11" fmla="*/ 0 60000 65536"/>
                  <a:gd name="T12" fmla="*/ 0 60000 65536"/>
                  <a:gd name="T13" fmla="*/ 0 60000 65536"/>
                  <a:gd name="T14" fmla="*/ 0 60000 65536"/>
                  <a:gd name="T15" fmla="*/ 0 w 2825"/>
                  <a:gd name="T16" fmla="*/ 0 h 254"/>
                  <a:gd name="T17" fmla="*/ 2825 w 2825"/>
                  <a:gd name="T18" fmla="*/ 254 h 254"/>
                </a:gdLst>
                <a:ahLst/>
                <a:cxnLst>
                  <a:cxn ang="T10">
                    <a:pos x="T0" y="T1"/>
                  </a:cxn>
                  <a:cxn ang="T11">
                    <a:pos x="T2" y="T3"/>
                  </a:cxn>
                  <a:cxn ang="T12">
                    <a:pos x="T4" y="T5"/>
                  </a:cxn>
                  <a:cxn ang="T13">
                    <a:pos x="T6" y="T7"/>
                  </a:cxn>
                  <a:cxn ang="T14">
                    <a:pos x="T8" y="T9"/>
                  </a:cxn>
                </a:cxnLst>
                <a:rect l="T15" t="T16" r="T17" b="T18"/>
                <a:pathLst>
                  <a:path w="2825" h="254">
                    <a:moveTo>
                      <a:pt x="0" y="254"/>
                    </a:moveTo>
                    <a:lnTo>
                      <a:pt x="284" y="0"/>
                    </a:lnTo>
                    <a:lnTo>
                      <a:pt x="2825" y="0"/>
                    </a:lnTo>
                    <a:lnTo>
                      <a:pt x="2541" y="254"/>
                    </a:lnTo>
                    <a:lnTo>
                      <a:pt x="0" y="2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76" name="Freeform 11"/>
              <p:cNvSpPr>
                <a:spLocks/>
              </p:cNvSpPr>
              <p:nvPr/>
            </p:nvSpPr>
            <p:spPr bwMode="auto">
              <a:xfrm>
                <a:off x="954" y="563"/>
                <a:ext cx="284" cy="2311"/>
              </a:xfrm>
              <a:custGeom>
                <a:avLst/>
                <a:gdLst>
                  <a:gd name="T0" fmla="*/ 0 w 284"/>
                  <a:gd name="T1" fmla="*/ 2311 h 2311"/>
                  <a:gd name="T2" fmla="*/ 0 w 284"/>
                  <a:gd name="T3" fmla="*/ 254 h 2311"/>
                  <a:gd name="T4" fmla="*/ 284 w 284"/>
                  <a:gd name="T5" fmla="*/ 0 h 2311"/>
                  <a:gd name="T6" fmla="*/ 284 w 284"/>
                  <a:gd name="T7" fmla="*/ 2057 h 2311"/>
                  <a:gd name="T8" fmla="*/ 0 w 284"/>
                  <a:gd name="T9" fmla="*/ 2311 h 2311"/>
                  <a:gd name="T10" fmla="*/ 0 60000 65536"/>
                  <a:gd name="T11" fmla="*/ 0 60000 65536"/>
                  <a:gd name="T12" fmla="*/ 0 60000 65536"/>
                  <a:gd name="T13" fmla="*/ 0 60000 65536"/>
                  <a:gd name="T14" fmla="*/ 0 60000 65536"/>
                  <a:gd name="T15" fmla="*/ 0 w 284"/>
                  <a:gd name="T16" fmla="*/ 0 h 2311"/>
                  <a:gd name="T17" fmla="*/ 284 w 284"/>
                  <a:gd name="T18" fmla="*/ 2311 h 2311"/>
                </a:gdLst>
                <a:ahLst/>
                <a:cxnLst>
                  <a:cxn ang="T10">
                    <a:pos x="T0" y="T1"/>
                  </a:cxn>
                  <a:cxn ang="T11">
                    <a:pos x="T2" y="T3"/>
                  </a:cxn>
                  <a:cxn ang="T12">
                    <a:pos x="T4" y="T5"/>
                  </a:cxn>
                  <a:cxn ang="T13">
                    <a:pos x="T6" y="T7"/>
                  </a:cxn>
                  <a:cxn ang="T14">
                    <a:pos x="T8" y="T9"/>
                  </a:cxn>
                </a:cxnLst>
                <a:rect l="T15" t="T16" r="T17" b="T18"/>
                <a:pathLst>
                  <a:path w="284" h="2311">
                    <a:moveTo>
                      <a:pt x="0" y="2311"/>
                    </a:moveTo>
                    <a:lnTo>
                      <a:pt x="0" y="254"/>
                    </a:lnTo>
                    <a:lnTo>
                      <a:pt x="284" y="0"/>
                    </a:lnTo>
                    <a:lnTo>
                      <a:pt x="284" y="2057"/>
                    </a:lnTo>
                    <a:lnTo>
                      <a:pt x="0" y="231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77" name="Rectangle 12"/>
              <p:cNvSpPr>
                <a:spLocks noChangeArrowheads="1"/>
              </p:cNvSpPr>
              <p:nvPr/>
            </p:nvSpPr>
            <p:spPr bwMode="auto">
              <a:xfrm>
                <a:off x="1238" y="563"/>
                <a:ext cx="2541" cy="205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278" name="Line 13"/>
              <p:cNvSpPr>
                <a:spLocks noChangeShapeType="1"/>
              </p:cNvSpPr>
              <p:nvPr/>
            </p:nvSpPr>
            <p:spPr bwMode="auto">
              <a:xfrm flipH="1">
                <a:off x="954" y="2620"/>
                <a:ext cx="284" cy="25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79" name="Line 14"/>
              <p:cNvSpPr>
                <a:spLocks noChangeShapeType="1"/>
              </p:cNvSpPr>
              <p:nvPr/>
            </p:nvSpPr>
            <p:spPr bwMode="auto">
              <a:xfrm flipH="1">
                <a:off x="1462" y="2620"/>
                <a:ext cx="285" cy="25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80" name="Line 15"/>
              <p:cNvSpPr>
                <a:spLocks noChangeShapeType="1"/>
              </p:cNvSpPr>
              <p:nvPr/>
            </p:nvSpPr>
            <p:spPr bwMode="auto">
              <a:xfrm flipH="1">
                <a:off x="1971" y="2620"/>
                <a:ext cx="284" cy="25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81" name="Line 16"/>
              <p:cNvSpPr>
                <a:spLocks noChangeShapeType="1"/>
              </p:cNvSpPr>
              <p:nvPr/>
            </p:nvSpPr>
            <p:spPr bwMode="auto">
              <a:xfrm flipH="1">
                <a:off x="2478" y="2620"/>
                <a:ext cx="284" cy="25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82" name="Line 17"/>
              <p:cNvSpPr>
                <a:spLocks noChangeShapeType="1"/>
              </p:cNvSpPr>
              <p:nvPr/>
            </p:nvSpPr>
            <p:spPr bwMode="auto">
              <a:xfrm flipH="1">
                <a:off x="2986" y="2620"/>
                <a:ext cx="285" cy="25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83" name="Line 18"/>
              <p:cNvSpPr>
                <a:spLocks noChangeShapeType="1"/>
              </p:cNvSpPr>
              <p:nvPr/>
            </p:nvSpPr>
            <p:spPr bwMode="auto">
              <a:xfrm flipH="1">
                <a:off x="3495" y="2620"/>
                <a:ext cx="284" cy="25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84" name="Line 19"/>
              <p:cNvSpPr>
                <a:spLocks noChangeShapeType="1"/>
              </p:cNvSpPr>
              <p:nvPr/>
            </p:nvSpPr>
            <p:spPr bwMode="auto">
              <a:xfrm flipV="1">
                <a:off x="1238" y="563"/>
                <a:ext cx="1" cy="205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85" name="Line 20"/>
              <p:cNvSpPr>
                <a:spLocks noChangeShapeType="1"/>
              </p:cNvSpPr>
              <p:nvPr/>
            </p:nvSpPr>
            <p:spPr bwMode="auto">
              <a:xfrm flipV="1">
                <a:off x="1747" y="563"/>
                <a:ext cx="1" cy="205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86" name="Line 21"/>
              <p:cNvSpPr>
                <a:spLocks noChangeShapeType="1"/>
              </p:cNvSpPr>
              <p:nvPr/>
            </p:nvSpPr>
            <p:spPr bwMode="auto">
              <a:xfrm flipV="1">
                <a:off x="2255" y="563"/>
                <a:ext cx="1" cy="205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87" name="Line 22"/>
              <p:cNvSpPr>
                <a:spLocks noChangeShapeType="1"/>
              </p:cNvSpPr>
              <p:nvPr/>
            </p:nvSpPr>
            <p:spPr bwMode="auto">
              <a:xfrm flipV="1">
                <a:off x="2762" y="563"/>
                <a:ext cx="1" cy="205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88" name="Line 23"/>
              <p:cNvSpPr>
                <a:spLocks noChangeShapeType="1"/>
              </p:cNvSpPr>
              <p:nvPr/>
            </p:nvSpPr>
            <p:spPr bwMode="auto">
              <a:xfrm flipV="1">
                <a:off x="3271" y="563"/>
                <a:ext cx="1" cy="205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89" name="Line 24"/>
              <p:cNvSpPr>
                <a:spLocks noChangeShapeType="1"/>
              </p:cNvSpPr>
              <p:nvPr/>
            </p:nvSpPr>
            <p:spPr bwMode="auto">
              <a:xfrm flipV="1">
                <a:off x="3779" y="563"/>
                <a:ext cx="1" cy="205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90" name="Line 25"/>
              <p:cNvSpPr>
                <a:spLocks noChangeShapeType="1"/>
              </p:cNvSpPr>
              <p:nvPr/>
            </p:nvSpPr>
            <p:spPr bwMode="auto">
              <a:xfrm flipV="1">
                <a:off x="954" y="2620"/>
                <a:ext cx="284" cy="25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91" name="Line 26"/>
              <p:cNvSpPr>
                <a:spLocks noChangeShapeType="1"/>
              </p:cNvSpPr>
              <p:nvPr/>
            </p:nvSpPr>
            <p:spPr bwMode="auto">
              <a:xfrm>
                <a:off x="1238" y="2620"/>
                <a:ext cx="2541"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92" name="Line 27"/>
              <p:cNvSpPr>
                <a:spLocks noChangeShapeType="1"/>
              </p:cNvSpPr>
              <p:nvPr/>
            </p:nvSpPr>
            <p:spPr bwMode="auto">
              <a:xfrm flipV="1">
                <a:off x="954" y="2209"/>
                <a:ext cx="284" cy="25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93" name="Line 28"/>
              <p:cNvSpPr>
                <a:spLocks noChangeShapeType="1"/>
              </p:cNvSpPr>
              <p:nvPr/>
            </p:nvSpPr>
            <p:spPr bwMode="auto">
              <a:xfrm>
                <a:off x="1238" y="2209"/>
                <a:ext cx="2541"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94" name="Line 29"/>
              <p:cNvSpPr>
                <a:spLocks noChangeShapeType="1"/>
              </p:cNvSpPr>
              <p:nvPr/>
            </p:nvSpPr>
            <p:spPr bwMode="auto">
              <a:xfrm flipV="1">
                <a:off x="954" y="1798"/>
                <a:ext cx="284" cy="25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95" name="Line 30"/>
              <p:cNvSpPr>
                <a:spLocks noChangeShapeType="1"/>
              </p:cNvSpPr>
              <p:nvPr/>
            </p:nvSpPr>
            <p:spPr bwMode="auto">
              <a:xfrm>
                <a:off x="1238" y="1798"/>
                <a:ext cx="2541"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96" name="Line 31"/>
              <p:cNvSpPr>
                <a:spLocks noChangeShapeType="1"/>
              </p:cNvSpPr>
              <p:nvPr/>
            </p:nvSpPr>
            <p:spPr bwMode="auto">
              <a:xfrm flipV="1">
                <a:off x="954" y="1385"/>
                <a:ext cx="284" cy="25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97" name="Line 32"/>
              <p:cNvSpPr>
                <a:spLocks noChangeShapeType="1"/>
              </p:cNvSpPr>
              <p:nvPr/>
            </p:nvSpPr>
            <p:spPr bwMode="auto">
              <a:xfrm>
                <a:off x="1238" y="1385"/>
                <a:ext cx="2541"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98" name="Line 33"/>
              <p:cNvSpPr>
                <a:spLocks noChangeShapeType="1"/>
              </p:cNvSpPr>
              <p:nvPr/>
            </p:nvSpPr>
            <p:spPr bwMode="auto">
              <a:xfrm flipV="1">
                <a:off x="954" y="974"/>
                <a:ext cx="284" cy="25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99" name="Line 34"/>
              <p:cNvSpPr>
                <a:spLocks noChangeShapeType="1"/>
              </p:cNvSpPr>
              <p:nvPr/>
            </p:nvSpPr>
            <p:spPr bwMode="auto">
              <a:xfrm>
                <a:off x="1238" y="974"/>
                <a:ext cx="2541"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00" name="Line 35"/>
              <p:cNvSpPr>
                <a:spLocks noChangeShapeType="1"/>
              </p:cNvSpPr>
              <p:nvPr/>
            </p:nvSpPr>
            <p:spPr bwMode="auto">
              <a:xfrm flipV="1">
                <a:off x="954" y="563"/>
                <a:ext cx="284" cy="25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01" name="Line 36"/>
              <p:cNvSpPr>
                <a:spLocks noChangeShapeType="1"/>
              </p:cNvSpPr>
              <p:nvPr/>
            </p:nvSpPr>
            <p:spPr bwMode="auto">
              <a:xfrm>
                <a:off x="1238" y="563"/>
                <a:ext cx="2541"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02" name="Freeform 37"/>
              <p:cNvSpPr>
                <a:spLocks/>
              </p:cNvSpPr>
              <p:nvPr/>
            </p:nvSpPr>
            <p:spPr bwMode="auto">
              <a:xfrm>
                <a:off x="954" y="2620"/>
                <a:ext cx="2825" cy="254"/>
              </a:xfrm>
              <a:custGeom>
                <a:avLst/>
                <a:gdLst>
                  <a:gd name="T0" fmla="*/ 2825 w 2825"/>
                  <a:gd name="T1" fmla="*/ 0 h 254"/>
                  <a:gd name="T2" fmla="*/ 2541 w 2825"/>
                  <a:gd name="T3" fmla="*/ 254 h 254"/>
                  <a:gd name="T4" fmla="*/ 0 w 2825"/>
                  <a:gd name="T5" fmla="*/ 254 h 254"/>
                  <a:gd name="T6" fmla="*/ 284 w 2825"/>
                  <a:gd name="T7" fmla="*/ 0 h 254"/>
                  <a:gd name="T8" fmla="*/ 2825 w 2825"/>
                  <a:gd name="T9" fmla="*/ 0 h 254"/>
                  <a:gd name="T10" fmla="*/ 0 60000 65536"/>
                  <a:gd name="T11" fmla="*/ 0 60000 65536"/>
                  <a:gd name="T12" fmla="*/ 0 60000 65536"/>
                  <a:gd name="T13" fmla="*/ 0 60000 65536"/>
                  <a:gd name="T14" fmla="*/ 0 60000 65536"/>
                  <a:gd name="T15" fmla="*/ 0 w 2825"/>
                  <a:gd name="T16" fmla="*/ 0 h 254"/>
                  <a:gd name="T17" fmla="*/ 2825 w 2825"/>
                  <a:gd name="T18" fmla="*/ 254 h 254"/>
                </a:gdLst>
                <a:ahLst/>
                <a:cxnLst>
                  <a:cxn ang="T10">
                    <a:pos x="T0" y="T1"/>
                  </a:cxn>
                  <a:cxn ang="T11">
                    <a:pos x="T2" y="T3"/>
                  </a:cxn>
                  <a:cxn ang="T12">
                    <a:pos x="T4" y="T5"/>
                  </a:cxn>
                  <a:cxn ang="T13">
                    <a:pos x="T6" y="T7"/>
                  </a:cxn>
                  <a:cxn ang="T14">
                    <a:pos x="T8" y="T9"/>
                  </a:cxn>
                </a:cxnLst>
                <a:rect l="T15" t="T16" r="T17" b="T18"/>
                <a:pathLst>
                  <a:path w="2825" h="254">
                    <a:moveTo>
                      <a:pt x="2825" y="0"/>
                    </a:moveTo>
                    <a:lnTo>
                      <a:pt x="2541" y="254"/>
                    </a:lnTo>
                    <a:lnTo>
                      <a:pt x="0" y="254"/>
                    </a:lnTo>
                    <a:lnTo>
                      <a:pt x="284" y="0"/>
                    </a:lnTo>
                    <a:lnTo>
                      <a:pt x="2825"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303" name="Freeform 38"/>
              <p:cNvSpPr>
                <a:spLocks/>
              </p:cNvSpPr>
              <p:nvPr/>
            </p:nvSpPr>
            <p:spPr bwMode="auto">
              <a:xfrm>
                <a:off x="954" y="563"/>
                <a:ext cx="284" cy="2311"/>
              </a:xfrm>
              <a:custGeom>
                <a:avLst/>
                <a:gdLst>
                  <a:gd name="T0" fmla="*/ 0 w 284"/>
                  <a:gd name="T1" fmla="*/ 2311 h 2311"/>
                  <a:gd name="T2" fmla="*/ 0 w 284"/>
                  <a:gd name="T3" fmla="*/ 254 h 2311"/>
                  <a:gd name="T4" fmla="*/ 284 w 284"/>
                  <a:gd name="T5" fmla="*/ 0 h 2311"/>
                  <a:gd name="T6" fmla="*/ 284 w 284"/>
                  <a:gd name="T7" fmla="*/ 2057 h 2311"/>
                  <a:gd name="T8" fmla="*/ 0 w 284"/>
                  <a:gd name="T9" fmla="*/ 2311 h 2311"/>
                  <a:gd name="T10" fmla="*/ 0 60000 65536"/>
                  <a:gd name="T11" fmla="*/ 0 60000 65536"/>
                  <a:gd name="T12" fmla="*/ 0 60000 65536"/>
                  <a:gd name="T13" fmla="*/ 0 60000 65536"/>
                  <a:gd name="T14" fmla="*/ 0 60000 65536"/>
                  <a:gd name="T15" fmla="*/ 0 w 284"/>
                  <a:gd name="T16" fmla="*/ 0 h 2311"/>
                  <a:gd name="T17" fmla="*/ 284 w 284"/>
                  <a:gd name="T18" fmla="*/ 2311 h 2311"/>
                </a:gdLst>
                <a:ahLst/>
                <a:cxnLst>
                  <a:cxn ang="T10">
                    <a:pos x="T0" y="T1"/>
                  </a:cxn>
                  <a:cxn ang="T11">
                    <a:pos x="T2" y="T3"/>
                  </a:cxn>
                  <a:cxn ang="T12">
                    <a:pos x="T4" y="T5"/>
                  </a:cxn>
                  <a:cxn ang="T13">
                    <a:pos x="T6" y="T7"/>
                  </a:cxn>
                  <a:cxn ang="T14">
                    <a:pos x="T8" y="T9"/>
                  </a:cxn>
                </a:cxnLst>
                <a:rect l="T15" t="T16" r="T17" b="T18"/>
                <a:pathLst>
                  <a:path w="284" h="2311">
                    <a:moveTo>
                      <a:pt x="0" y="2311"/>
                    </a:moveTo>
                    <a:lnTo>
                      <a:pt x="0" y="254"/>
                    </a:lnTo>
                    <a:lnTo>
                      <a:pt x="284" y="0"/>
                    </a:lnTo>
                    <a:lnTo>
                      <a:pt x="284" y="2057"/>
                    </a:lnTo>
                    <a:lnTo>
                      <a:pt x="0" y="2311"/>
                    </a:lnTo>
                    <a:close/>
                  </a:path>
                </a:pathLst>
              </a:custGeom>
              <a:noFill/>
              <a:ln w="12700">
                <a:solidFill>
                  <a:srgbClr val="C0C0C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304" name="Rectangle 39"/>
              <p:cNvSpPr>
                <a:spLocks noChangeArrowheads="1"/>
              </p:cNvSpPr>
              <p:nvPr/>
            </p:nvSpPr>
            <p:spPr bwMode="auto">
              <a:xfrm>
                <a:off x="1242" y="567"/>
                <a:ext cx="2533" cy="2049"/>
              </a:xfrm>
              <a:prstGeom prst="rect">
                <a:avLst/>
              </a:prstGeom>
              <a:noFill/>
              <a:ln w="1270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305" name="Freeform 40"/>
              <p:cNvSpPr>
                <a:spLocks/>
              </p:cNvSpPr>
              <p:nvPr/>
            </p:nvSpPr>
            <p:spPr bwMode="auto">
              <a:xfrm>
                <a:off x="1234" y="2696"/>
                <a:ext cx="232" cy="103"/>
              </a:xfrm>
              <a:custGeom>
                <a:avLst/>
                <a:gdLst>
                  <a:gd name="T0" fmla="*/ 173 w 232"/>
                  <a:gd name="T1" fmla="*/ 0 h 103"/>
                  <a:gd name="T2" fmla="*/ 185 w 232"/>
                  <a:gd name="T3" fmla="*/ 0 h 103"/>
                  <a:gd name="T4" fmla="*/ 197 w 232"/>
                  <a:gd name="T5" fmla="*/ 2 h 103"/>
                  <a:gd name="T6" fmla="*/ 207 w 232"/>
                  <a:gd name="T7" fmla="*/ 4 h 103"/>
                  <a:gd name="T8" fmla="*/ 215 w 232"/>
                  <a:gd name="T9" fmla="*/ 6 h 103"/>
                  <a:gd name="T10" fmla="*/ 222 w 232"/>
                  <a:gd name="T11" fmla="*/ 10 h 103"/>
                  <a:gd name="T12" fmla="*/ 226 w 232"/>
                  <a:gd name="T13" fmla="*/ 14 h 103"/>
                  <a:gd name="T14" fmla="*/ 230 w 232"/>
                  <a:gd name="T15" fmla="*/ 18 h 103"/>
                  <a:gd name="T16" fmla="*/ 232 w 232"/>
                  <a:gd name="T17" fmla="*/ 23 h 103"/>
                  <a:gd name="T18" fmla="*/ 232 w 232"/>
                  <a:gd name="T19" fmla="*/ 29 h 103"/>
                  <a:gd name="T20" fmla="*/ 230 w 232"/>
                  <a:gd name="T21" fmla="*/ 35 h 103"/>
                  <a:gd name="T22" fmla="*/ 226 w 232"/>
                  <a:gd name="T23" fmla="*/ 41 h 103"/>
                  <a:gd name="T24" fmla="*/ 218 w 232"/>
                  <a:gd name="T25" fmla="*/ 51 h 103"/>
                  <a:gd name="T26" fmla="*/ 211 w 232"/>
                  <a:gd name="T27" fmla="*/ 57 h 103"/>
                  <a:gd name="T28" fmla="*/ 201 w 232"/>
                  <a:gd name="T29" fmla="*/ 63 h 103"/>
                  <a:gd name="T30" fmla="*/ 191 w 232"/>
                  <a:gd name="T31" fmla="*/ 71 h 103"/>
                  <a:gd name="T32" fmla="*/ 179 w 232"/>
                  <a:gd name="T33" fmla="*/ 75 h 103"/>
                  <a:gd name="T34" fmla="*/ 165 w 232"/>
                  <a:gd name="T35" fmla="*/ 81 h 103"/>
                  <a:gd name="T36" fmla="*/ 153 w 232"/>
                  <a:gd name="T37" fmla="*/ 87 h 103"/>
                  <a:gd name="T38" fmla="*/ 137 w 232"/>
                  <a:gd name="T39" fmla="*/ 91 h 103"/>
                  <a:gd name="T40" fmla="*/ 123 w 232"/>
                  <a:gd name="T41" fmla="*/ 95 h 103"/>
                  <a:gd name="T42" fmla="*/ 109 w 232"/>
                  <a:gd name="T43" fmla="*/ 97 h 103"/>
                  <a:gd name="T44" fmla="*/ 95 w 232"/>
                  <a:gd name="T45" fmla="*/ 101 h 103"/>
                  <a:gd name="T46" fmla="*/ 79 w 232"/>
                  <a:gd name="T47" fmla="*/ 103 h 103"/>
                  <a:gd name="T48" fmla="*/ 60 w 232"/>
                  <a:gd name="T49" fmla="*/ 103 h 103"/>
                  <a:gd name="T50" fmla="*/ 48 w 232"/>
                  <a:gd name="T51" fmla="*/ 103 h 103"/>
                  <a:gd name="T52" fmla="*/ 36 w 232"/>
                  <a:gd name="T53" fmla="*/ 101 h 103"/>
                  <a:gd name="T54" fmla="*/ 26 w 232"/>
                  <a:gd name="T55" fmla="*/ 99 h 103"/>
                  <a:gd name="T56" fmla="*/ 18 w 232"/>
                  <a:gd name="T57" fmla="*/ 97 h 103"/>
                  <a:gd name="T58" fmla="*/ 10 w 232"/>
                  <a:gd name="T59" fmla="*/ 93 h 103"/>
                  <a:gd name="T60" fmla="*/ 6 w 232"/>
                  <a:gd name="T61" fmla="*/ 89 h 103"/>
                  <a:gd name="T62" fmla="*/ 2 w 232"/>
                  <a:gd name="T63" fmla="*/ 85 h 103"/>
                  <a:gd name="T64" fmla="*/ 0 w 232"/>
                  <a:gd name="T65" fmla="*/ 79 h 103"/>
                  <a:gd name="T66" fmla="*/ 0 w 232"/>
                  <a:gd name="T67" fmla="*/ 73 h 103"/>
                  <a:gd name="T68" fmla="*/ 2 w 232"/>
                  <a:gd name="T69" fmla="*/ 67 h 103"/>
                  <a:gd name="T70" fmla="*/ 6 w 232"/>
                  <a:gd name="T71" fmla="*/ 61 h 103"/>
                  <a:gd name="T72" fmla="*/ 14 w 232"/>
                  <a:gd name="T73" fmla="*/ 51 h 103"/>
                  <a:gd name="T74" fmla="*/ 22 w 232"/>
                  <a:gd name="T75" fmla="*/ 45 h 103"/>
                  <a:gd name="T76" fmla="*/ 32 w 232"/>
                  <a:gd name="T77" fmla="*/ 39 h 103"/>
                  <a:gd name="T78" fmla="*/ 42 w 232"/>
                  <a:gd name="T79" fmla="*/ 31 h 103"/>
                  <a:gd name="T80" fmla="*/ 54 w 232"/>
                  <a:gd name="T81" fmla="*/ 27 h 103"/>
                  <a:gd name="T82" fmla="*/ 67 w 232"/>
                  <a:gd name="T83" fmla="*/ 22 h 103"/>
                  <a:gd name="T84" fmla="*/ 79 w 232"/>
                  <a:gd name="T85" fmla="*/ 16 h 103"/>
                  <a:gd name="T86" fmla="*/ 95 w 232"/>
                  <a:gd name="T87" fmla="*/ 12 h 103"/>
                  <a:gd name="T88" fmla="*/ 109 w 232"/>
                  <a:gd name="T89" fmla="*/ 8 h 103"/>
                  <a:gd name="T90" fmla="*/ 123 w 232"/>
                  <a:gd name="T91" fmla="*/ 6 h 103"/>
                  <a:gd name="T92" fmla="*/ 137 w 232"/>
                  <a:gd name="T93" fmla="*/ 2 h 103"/>
                  <a:gd name="T94" fmla="*/ 153 w 232"/>
                  <a:gd name="T95" fmla="*/ 0 h 103"/>
                  <a:gd name="T96" fmla="*/ 173 w 232"/>
                  <a:gd name="T97" fmla="*/ 0 h 10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2"/>
                  <a:gd name="T148" fmla="*/ 0 h 103"/>
                  <a:gd name="T149" fmla="*/ 232 w 232"/>
                  <a:gd name="T150" fmla="*/ 103 h 10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2" h="103">
                    <a:moveTo>
                      <a:pt x="173" y="0"/>
                    </a:moveTo>
                    <a:lnTo>
                      <a:pt x="185" y="0"/>
                    </a:lnTo>
                    <a:lnTo>
                      <a:pt x="197" y="2"/>
                    </a:lnTo>
                    <a:lnTo>
                      <a:pt x="207" y="4"/>
                    </a:lnTo>
                    <a:lnTo>
                      <a:pt x="215" y="6"/>
                    </a:lnTo>
                    <a:lnTo>
                      <a:pt x="222" y="10"/>
                    </a:lnTo>
                    <a:lnTo>
                      <a:pt x="226" y="14"/>
                    </a:lnTo>
                    <a:lnTo>
                      <a:pt x="230" y="18"/>
                    </a:lnTo>
                    <a:lnTo>
                      <a:pt x="232" y="23"/>
                    </a:lnTo>
                    <a:lnTo>
                      <a:pt x="232" y="29"/>
                    </a:lnTo>
                    <a:lnTo>
                      <a:pt x="230" y="35"/>
                    </a:lnTo>
                    <a:lnTo>
                      <a:pt x="226" y="41"/>
                    </a:lnTo>
                    <a:lnTo>
                      <a:pt x="218" y="51"/>
                    </a:lnTo>
                    <a:lnTo>
                      <a:pt x="211" y="57"/>
                    </a:lnTo>
                    <a:lnTo>
                      <a:pt x="201" y="63"/>
                    </a:lnTo>
                    <a:lnTo>
                      <a:pt x="191" y="71"/>
                    </a:lnTo>
                    <a:lnTo>
                      <a:pt x="179" y="75"/>
                    </a:lnTo>
                    <a:lnTo>
                      <a:pt x="165" y="81"/>
                    </a:lnTo>
                    <a:lnTo>
                      <a:pt x="153" y="87"/>
                    </a:lnTo>
                    <a:lnTo>
                      <a:pt x="137" y="91"/>
                    </a:lnTo>
                    <a:lnTo>
                      <a:pt x="123" y="95"/>
                    </a:lnTo>
                    <a:lnTo>
                      <a:pt x="109" y="97"/>
                    </a:lnTo>
                    <a:lnTo>
                      <a:pt x="95" y="101"/>
                    </a:lnTo>
                    <a:lnTo>
                      <a:pt x="79" y="103"/>
                    </a:lnTo>
                    <a:lnTo>
                      <a:pt x="60" y="103"/>
                    </a:lnTo>
                    <a:lnTo>
                      <a:pt x="48" y="103"/>
                    </a:lnTo>
                    <a:lnTo>
                      <a:pt x="36" y="101"/>
                    </a:lnTo>
                    <a:lnTo>
                      <a:pt x="26" y="99"/>
                    </a:lnTo>
                    <a:lnTo>
                      <a:pt x="18" y="97"/>
                    </a:lnTo>
                    <a:lnTo>
                      <a:pt x="10" y="93"/>
                    </a:lnTo>
                    <a:lnTo>
                      <a:pt x="6" y="89"/>
                    </a:lnTo>
                    <a:lnTo>
                      <a:pt x="2" y="85"/>
                    </a:lnTo>
                    <a:lnTo>
                      <a:pt x="0" y="79"/>
                    </a:lnTo>
                    <a:lnTo>
                      <a:pt x="0" y="73"/>
                    </a:lnTo>
                    <a:lnTo>
                      <a:pt x="2" y="67"/>
                    </a:lnTo>
                    <a:lnTo>
                      <a:pt x="6" y="61"/>
                    </a:lnTo>
                    <a:lnTo>
                      <a:pt x="14" y="51"/>
                    </a:lnTo>
                    <a:lnTo>
                      <a:pt x="22" y="45"/>
                    </a:lnTo>
                    <a:lnTo>
                      <a:pt x="32" y="39"/>
                    </a:lnTo>
                    <a:lnTo>
                      <a:pt x="42" y="31"/>
                    </a:lnTo>
                    <a:lnTo>
                      <a:pt x="54" y="27"/>
                    </a:lnTo>
                    <a:lnTo>
                      <a:pt x="67" y="22"/>
                    </a:lnTo>
                    <a:lnTo>
                      <a:pt x="79" y="16"/>
                    </a:lnTo>
                    <a:lnTo>
                      <a:pt x="95" y="12"/>
                    </a:lnTo>
                    <a:lnTo>
                      <a:pt x="109" y="8"/>
                    </a:lnTo>
                    <a:lnTo>
                      <a:pt x="123" y="6"/>
                    </a:lnTo>
                    <a:lnTo>
                      <a:pt x="137" y="2"/>
                    </a:lnTo>
                    <a:lnTo>
                      <a:pt x="153" y="0"/>
                    </a:lnTo>
                    <a:lnTo>
                      <a:pt x="173" y="0"/>
                    </a:lnTo>
                    <a:close/>
                  </a:path>
                </a:pathLst>
              </a:custGeom>
              <a:solidFill>
                <a:srgbClr val="6C55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06" name="Freeform 41"/>
              <p:cNvSpPr>
                <a:spLocks/>
              </p:cNvSpPr>
              <p:nvPr/>
            </p:nvSpPr>
            <p:spPr bwMode="auto">
              <a:xfrm>
                <a:off x="1234" y="2696"/>
                <a:ext cx="232" cy="103"/>
              </a:xfrm>
              <a:custGeom>
                <a:avLst/>
                <a:gdLst>
                  <a:gd name="T0" fmla="*/ 173 w 232"/>
                  <a:gd name="T1" fmla="*/ 0 h 103"/>
                  <a:gd name="T2" fmla="*/ 185 w 232"/>
                  <a:gd name="T3" fmla="*/ 0 h 103"/>
                  <a:gd name="T4" fmla="*/ 197 w 232"/>
                  <a:gd name="T5" fmla="*/ 2 h 103"/>
                  <a:gd name="T6" fmla="*/ 207 w 232"/>
                  <a:gd name="T7" fmla="*/ 4 h 103"/>
                  <a:gd name="T8" fmla="*/ 215 w 232"/>
                  <a:gd name="T9" fmla="*/ 6 h 103"/>
                  <a:gd name="T10" fmla="*/ 222 w 232"/>
                  <a:gd name="T11" fmla="*/ 10 h 103"/>
                  <a:gd name="T12" fmla="*/ 226 w 232"/>
                  <a:gd name="T13" fmla="*/ 14 h 103"/>
                  <a:gd name="T14" fmla="*/ 230 w 232"/>
                  <a:gd name="T15" fmla="*/ 18 h 103"/>
                  <a:gd name="T16" fmla="*/ 232 w 232"/>
                  <a:gd name="T17" fmla="*/ 23 h 103"/>
                  <a:gd name="T18" fmla="*/ 232 w 232"/>
                  <a:gd name="T19" fmla="*/ 29 h 103"/>
                  <a:gd name="T20" fmla="*/ 230 w 232"/>
                  <a:gd name="T21" fmla="*/ 35 h 103"/>
                  <a:gd name="T22" fmla="*/ 226 w 232"/>
                  <a:gd name="T23" fmla="*/ 41 h 103"/>
                  <a:gd name="T24" fmla="*/ 218 w 232"/>
                  <a:gd name="T25" fmla="*/ 51 h 103"/>
                  <a:gd name="T26" fmla="*/ 211 w 232"/>
                  <a:gd name="T27" fmla="*/ 57 h 103"/>
                  <a:gd name="T28" fmla="*/ 201 w 232"/>
                  <a:gd name="T29" fmla="*/ 63 h 103"/>
                  <a:gd name="T30" fmla="*/ 191 w 232"/>
                  <a:gd name="T31" fmla="*/ 71 h 103"/>
                  <a:gd name="T32" fmla="*/ 179 w 232"/>
                  <a:gd name="T33" fmla="*/ 75 h 103"/>
                  <a:gd name="T34" fmla="*/ 165 w 232"/>
                  <a:gd name="T35" fmla="*/ 81 h 103"/>
                  <a:gd name="T36" fmla="*/ 153 w 232"/>
                  <a:gd name="T37" fmla="*/ 87 h 103"/>
                  <a:gd name="T38" fmla="*/ 137 w 232"/>
                  <a:gd name="T39" fmla="*/ 91 h 103"/>
                  <a:gd name="T40" fmla="*/ 123 w 232"/>
                  <a:gd name="T41" fmla="*/ 95 h 103"/>
                  <a:gd name="T42" fmla="*/ 109 w 232"/>
                  <a:gd name="T43" fmla="*/ 97 h 103"/>
                  <a:gd name="T44" fmla="*/ 95 w 232"/>
                  <a:gd name="T45" fmla="*/ 101 h 103"/>
                  <a:gd name="T46" fmla="*/ 79 w 232"/>
                  <a:gd name="T47" fmla="*/ 103 h 103"/>
                  <a:gd name="T48" fmla="*/ 60 w 232"/>
                  <a:gd name="T49" fmla="*/ 103 h 103"/>
                  <a:gd name="T50" fmla="*/ 48 w 232"/>
                  <a:gd name="T51" fmla="*/ 103 h 103"/>
                  <a:gd name="T52" fmla="*/ 36 w 232"/>
                  <a:gd name="T53" fmla="*/ 101 h 103"/>
                  <a:gd name="T54" fmla="*/ 26 w 232"/>
                  <a:gd name="T55" fmla="*/ 99 h 103"/>
                  <a:gd name="T56" fmla="*/ 18 w 232"/>
                  <a:gd name="T57" fmla="*/ 97 h 103"/>
                  <a:gd name="T58" fmla="*/ 10 w 232"/>
                  <a:gd name="T59" fmla="*/ 93 h 103"/>
                  <a:gd name="T60" fmla="*/ 6 w 232"/>
                  <a:gd name="T61" fmla="*/ 89 h 103"/>
                  <a:gd name="T62" fmla="*/ 2 w 232"/>
                  <a:gd name="T63" fmla="*/ 85 h 103"/>
                  <a:gd name="T64" fmla="*/ 0 w 232"/>
                  <a:gd name="T65" fmla="*/ 79 h 103"/>
                  <a:gd name="T66" fmla="*/ 0 w 232"/>
                  <a:gd name="T67" fmla="*/ 73 h 103"/>
                  <a:gd name="T68" fmla="*/ 2 w 232"/>
                  <a:gd name="T69" fmla="*/ 67 h 103"/>
                  <a:gd name="T70" fmla="*/ 6 w 232"/>
                  <a:gd name="T71" fmla="*/ 61 h 103"/>
                  <a:gd name="T72" fmla="*/ 14 w 232"/>
                  <a:gd name="T73" fmla="*/ 51 h 103"/>
                  <a:gd name="T74" fmla="*/ 22 w 232"/>
                  <a:gd name="T75" fmla="*/ 45 h 103"/>
                  <a:gd name="T76" fmla="*/ 32 w 232"/>
                  <a:gd name="T77" fmla="*/ 39 h 103"/>
                  <a:gd name="T78" fmla="*/ 42 w 232"/>
                  <a:gd name="T79" fmla="*/ 31 h 103"/>
                  <a:gd name="T80" fmla="*/ 54 w 232"/>
                  <a:gd name="T81" fmla="*/ 27 h 103"/>
                  <a:gd name="T82" fmla="*/ 67 w 232"/>
                  <a:gd name="T83" fmla="*/ 22 h 103"/>
                  <a:gd name="T84" fmla="*/ 79 w 232"/>
                  <a:gd name="T85" fmla="*/ 16 h 103"/>
                  <a:gd name="T86" fmla="*/ 95 w 232"/>
                  <a:gd name="T87" fmla="*/ 12 h 103"/>
                  <a:gd name="T88" fmla="*/ 109 w 232"/>
                  <a:gd name="T89" fmla="*/ 8 h 103"/>
                  <a:gd name="T90" fmla="*/ 123 w 232"/>
                  <a:gd name="T91" fmla="*/ 6 h 103"/>
                  <a:gd name="T92" fmla="*/ 137 w 232"/>
                  <a:gd name="T93" fmla="*/ 2 h 103"/>
                  <a:gd name="T94" fmla="*/ 153 w 232"/>
                  <a:gd name="T95" fmla="*/ 0 h 103"/>
                  <a:gd name="T96" fmla="*/ 173 w 232"/>
                  <a:gd name="T97" fmla="*/ 0 h 10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2"/>
                  <a:gd name="T148" fmla="*/ 0 h 103"/>
                  <a:gd name="T149" fmla="*/ 232 w 232"/>
                  <a:gd name="T150" fmla="*/ 103 h 10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2" h="103">
                    <a:moveTo>
                      <a:pt x="173" y="0"/>
                    </a:moveTo>
                    <a:lnTo>
                      <a:pt x="185" y="0"/>
                    </a:lnTo>
                    <a:lnTo>
                      <a:pt x="197" y="2"/>
                    </a:lnTo>
                    <a:lnTo>
                      <a:pt x="207" y="4"/>
                    </a:lnTo>
                    <a:lnTo>
                      <a:pt x="215" y="6"/>
                    </a:lnTo>
                    <a:lnTo>
                      <a:pt x="222" y="10"/>
                    </a:lnTo>
                    <a:lnTo>
                      <a:pt x="226" y="14"/>
                    </a:lnTo>
                    <a:lnTo>
                      <a:pt x="230" y="18"/>
                    </a:lnTo>
                    <a:lnTo>
                      <a:pt x="232" y="23"/>
                    </a:lnTo>
                    <a:lnTo>
                      <a:pt x="232" y="29"/>
                    </a:lnTo>
                    <a:lnTo>
                      <a:pt x="230" y="35"/>
                    </a:lnTo>
                    <a:lnTo>
                      <a:pt x="226" y="41"/>
                    </a:lnTo>
                    <a:lnTo>
                      <a:pt x="218" y="51"/>
                    </a:lnTo>
                    <a:lnTo>
                      <a:pt x="211" y="57"/>
                    </a:lnTo>
                    <a:lnTo>
                      <a:pt x="201" y="63"/>
                    </a:lnTo>
                    <a:lnTo>
                      <a:pt x="191" y="71"/>
                    </a:lnTo>
                    <a:lnTo>
                      <a:pt x="179" y="75"/>
                    </a:lnTo>
                    <a:lnTo>
                      <a:pt x="165" y="81"/>
                    </a:lnTo>
                    <a:lnTo>
                      <a:pt x="153" y="87"/>
                    </a:lnTo>
                    <a:lnTo>
                      <a:pt x="137" y="91"/>
                    </a:lnTo>
                    <a:lnTo>
                      <a:pt x="123" y="95"/>
                    </a:lnTo>
                    <a:lnTo>
                      <a:pt x="109" y="97"/>
                    </a:lnTo>
                    <a:lnTo>
                      <a:pt x="95" y="101"/>
                    </a:lnTo>
                    <a:lnTo>
                      <a:pt x="79" y="103"/>
                    </a:lnTo>
                    <a:lnTo>
                      <a:pt x="60" y="103"/>
                    </a:lnTo>
                    <a:lnTo>
                      <a:pt x="48" y="103"/>
                    </a:lnTo>
                    <a:lnTo>
                      <a:pt x="36" y="101"/>
                    </a:lnTo>
                    <a:lnTo>
                      <a:pt x="26" y="99"/>
                    </a:lnTo>
                    <a:lnTo>
                      <a:pt x="18" y="97"/>
                    </a:lnTo>
                    <a:lnTo>
                      <a:pt x="10" y="93"/>
                    </a:lnTo>
                    <a:lnTo>
                      <a:pt x="6" y="89"/>
                    </a:lnTo>
                    <a:lnTo>
                      <a:pt x="2" y="85"/>
                    </a:lnTo>
                    <a:lnTo>
                      <a:pt x="0" y="79"/>
                    </a:lnTo>
                    <a:lnTo>
                      <a:pt x="0" y="73"/>
                    </a:lnTo>
                    <a:lnTo>
                      <a:pt x="2" y="67"/>
                    </a:lnTo>
                    <a:lnTo>
                      <a:pt x="6" y="61"/>
                    </a:lnTo>
                    <a:lnTo>
                      <a:pt x="14" y="51"/>
                    </a:lnTo>
                    <a:lnTo>
                      <a:pt x="22" y="45"/>
                    </a:lnTo>
                    <a:lnTo>
                      <a:pt x="32" y="39"/>
                    </a:lnTo>
                    <a:lnTo>
                      <a:pt x="42" y="31"/>
                    </a:lnTo>
                    <a:lnTo>
                      <a:pt x="54" y="27"/>
                    </a:lnTo>
                    <a:lnTo>
                      <a:pt x="67" y="22"/>
                    </a:lnTo>
                    <a:lnTo>
                      <a:pt x="79" y="16"/>
                    </a:lnTo>
                    <a:lnTo>
                      <a:pt x="95" y="12"/>
                    </a:lnTo>
                    <a:lnTo>
                      <a:pt x="109" y="8"/>
                    </a:lnTo>
                    <a:lnTo>
                      <a:pt x="123" y="6"/>
                    </a:lnTo>
                    <a:lnTo>
                      <a:pt x="137" y="2"/>
                    </a:lnTo>
                    <a:lnTo>
                      <a:pt x="153" y="0"/>
                    </a:lnTo>
                    <a:lnTo>
                      <a:pt x="173" y="0"/>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307" name="Freeform 42"/>
              <p:cNvSpPr>
                <a:spLocks/>
              </p:cNvSpPr>
              <p:nvPr/>
            </p:nvSpPr>
            <p:spPr bwMode="auto">
              <a:xfrm>
                <a:off x="1464" y="668"/>
                <a:ext cx="2" cy="2063"/>
              </a:xfrm>
              <a:custGeom>
                <a:avLst/>
                <a:gdLst>
                  <a:gd name="T0" fmla="*/ 2 w 2"/>
                  <a:gd name="T1" fmla="*/ 2057 h 2063"/>
                  <a:gd name="T2" fmla="*/ 0 w 2"/>
                  <a:gd name="T3" fmla="*/ 2063 h 2063"/>
                  <a:gd name="T4" fmla="*/ 0 w 2"/>
                  <a:gd name="T5" fmla="*/ 6 h 2063"/>
                  <a:gd name="T6" fmla="*/ 2 w 2"/>
                  <a:gd name="T7" fmla="*/ 0 h 2063"/>
                  <a:gd name="T8" fmla="*/ 2 w 2"/>
                  <a:gd name="T9" fmla="*/ 2057 h 2063"/>
                  <a:gd name="T10" fmla="*/ 0 60000 65536"/>
                  <a:gd name="T11" fmla="*/ 0 60000 65536"/>
                  <a:gd name="T12" fmla="*/ 0 60000 65536"/>
                  <a:gd name="T13" fmla="*/ 0 60000 65536"/>
                  <a:gd name="T14" fmla="*/ 0 60000 65536"/>
                  <a:gd name="T15" fmla="*/ 0 w 2"/>
                  <a:gd name="T16" fmla="*/ 0 h 2063"/>
                  <a:gd name="T17" fmla="*/ 2 w 2"/>
                  <a:gd name="T18" fmla="*/ 2063 h 2063"/>
                </a:gdLst>
                <a:ahLst/>
                <a:cxnLst>
                  <a:cxn ang="T10">
                    <a:pos x="T0" y="T1"/>
                  </a:cxn>
                  <a:cxn ang="T11">
                    <a:pos x="T2" y="T3"/>
                  </a:cxn>
                  <a:cxn ang="T12">
                    <a:pos x="T4" y="T5"/>
                  </a:cxn>
                  <a:cxn ang="T13">
                    <a:pos x="T6" y="T7"/>
                  </a:cxn>
                  <a:cxn ang="T14">
                    <a:pos x="T8" y="T9"/>
                  </a:cxn>
                </a:cxnLst>
                <a:rect l="T15" t="T16" r="T17" b="T18"/>
                <a:pathLst>
                  <a:path w="2" h="2063">
                    <a:moveTo>
                      <a:pt x="2" y="2057"/>
                    </a:moveTo>
                    <a:lnTo>
                      <a:pt x="0" y="2063"/>
                    </a:lnTo>
                    <a:lnTo>
                      <a:pt x="0" y="6"/>
                    </a:lnTo>
                    <a:lnTo>
                      <a:pt x="2" y="0"/>
                    </a:lnTo>
                    <a:lnTo>
                      <a:pt x="2" y="2057"/>
                    </a:lnTo>
                    <a:close/>
                  </a:path>
                </a:pathLst>
              </a:custGeom>
              <a:solidFill>
                <a:srgbClr val="79A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08" name="Freeform 43"/>
              <p:cNvSpPr>
                <a:spLocks/>
              </p:cNvSpPr>
              <p:nvPr/>
            </p:nvSpPr>
            <p:spPr bwMode="auto">
              <a:xfrm>
                <a:off x="1460" y="674"/>
                <a:ext cx="4" cy="2063"/>
              </a:xfrm>
              <a:custGeom>
                <a:avLst/>
                <a:gdLst>
                  <a:gd name="T0" fmla="*/ 4 w 4"/>
                  <a:gd name="T1" fmla="*/ 2057 h 2063"/>
                  <a:gd name="T2" fmla="*/ 0 w 4"/>
                  <a:gd name="T3" fmla="*/ 2063 h 2063"/>
                  <a:gd name="T4" fmla="*/ 0 w 4"/>
                  <a:gd name="T5" fmla="*/ 6 h 2063"/>
                  <a:gd name="T6" fmla="*/ 4 w 4"/>
                  <a:gd name="T7" fmla="*/ 0 h 2063"/>
                  <a:gd name="T8" fmla="*/ 4 w 4"/>
                  <a:gd name="T9" fmla="*/ 2057 h 2063"/>
                  <a:gd name="T10" fmla="*/ 0 60000 65536"/>
                  <a:gd name="T11" fmla="*/ 0 60000 65536"/>
                  <a:gd name="T12" fmla="*/ 0 60000 65536"/>
                  <a:gd name="T13" fmla="*/ 0 60000 65536"/>
                  <a:gd name="T14" fmla="*/ 0 60000 65536"/>
                  <a:gd name="T15" fmla="*/ 0 w 4"/>
                  <a:gd name="T16" fmla="*/ 0 h 2063"/>
                  <a:gd name="T17" fmla="*/ 4 w 4"/>
                  <a:gd name="T18" fmla="*/ 2063 h 2063"/>
                </a:gdLst>
                <a:ahLst/>
                <a:cxnLst>
                  <a:cxn ang="T10">
                    <a:pos x="T0" y="T1"/>
                  </a:cxn>
                  <a:cxn ang="T11">
                    <a:pos x="T2" y="T3"/>
                  </a:cxn>
                  <a:cxn ang="T12">
                    <a:pos x="T4" y="T5"/>
                  </a:cxn>
                  <a:cxn ang="T13">
                    <a:pos x="T6" y="T7"/>
                  </a:cxn>
                  <a:cxn ang="T14">
                    <a:pos x="T8" y="T9"/>
                  </a:cxn>
                </a:cxnLst>
                <a:rect l="T15" t="T16" r="T17" b="T18"/>
                <a:pathLst>
                  <a:path w="4" h="2063">
                    <a:moveTo>
                      <a:pt x="4" y="2057"/>
                    </a:moveTo>
                    <a:lnTo>
                      <a:pt x="0" y="2063"/>
                    </a:lnTo>
                    <a:lnTo>
                      <a:pt x="0" y="6"/>
                    </a:lnTo>
                    <a:lnTo>
                      <a:pt x="4" y="0"/>
                    </a:lnTo>
                    <a:lnTo>
                      <a:pt x="4" y="2057"/>
                    </a:lnTo>
                    <a:close/>
                  </a:path>
                </a:pathLst>
              </a:custGeom>
              <a:solidFill>
                <a:srgbClr val="7DA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09" name="Freeform 44"/>
              <p:cNvSpPr>
                <a:spLocks/>
              </p:cNvSpPr>
              <p:nvPr/>
            </p:nvSpPr>
            <p:spPr bwMode="auto">
              <a:xfrm>
                <a:off x="1452" y="680"/>
                <a:ext cx="8" cy="2067"/>
              </a:xfrm>
              <a:custGeom>
                <a:avLst/>
                <a:gdLst>
                  <a:gd name="T0" fmla="*/ 8 w 8"/>
                  <a:gd name="T1" fmla="*/ 2057 h 2067"/>
                  <a:gd name="T2" fmla="*/ 0 w 8"/>
                  <a:gd name="T3" fmla="*/ 2067 h 2067"/>
                  <a:gd name="T4" fmla="*/ 0 w 8"/>
                  <a:gd name="T5" fmla="*/ 10 h 2067"/>
                  <a:gd name="T6" fmla="*/ 8 w 8"/>
                  <a:gd name="T7" fmla="*/ 0 h 2067"/>
                  <a:gd name="T8" fmla="*/ 8 w 8"/>
                  <a:gd name="T9" fmla="*/ 2057 h 2067"/>
                  <a:gd name="T10" fmla="*/ 0 60000 65536"/>
                  <a:gd name="T11" fmla="*/ 0 60000 65536"/>
                  <a:gd name="T12" fmla="*/ 0 60000 65536"/>
                  <a:gd name="T13" fmla="*/ 0 60000 65536"/>
                  <a:gd name="T14" fmla="*/ 0 60000 65536"/>
                  <a:gd name="T15" fmla="*/ 0 w 8"/>
                  <a:gd name="T16" fmla="*/ 0 h 2067"/>
                  <a:gd name="T17" fmla="*/ 8 w 8"/>
                  <a:gd name="T18" fmla="*/ 2067 h 2067"/>
                </a:gdLst>
                <a:ahLst/>
                <a:cxnLst>
                  <a:cxn ang="T10">
                    <a:pos x="T0" y="T1"/>
                  </a:cxn>
                  <a:cxn ang="T11">
                    <a:pos x="T2" y="T3"/>
                  </a:cxn>
                  <a:cxn ang="T12">
                    <a:pos x="T4" y="T5"/>
                  </a:cxn>
                  <a:cxn ang="T13">
                    <a:pos x="T6" y="T7"/>
                  </a:cxn>
                  <a:cxn ang="T14">
                    <a:pos x="T8" y="T9"/>
                  </a:cxn>
                </a:cxnLst>
                <a:rect l="T15" t="T16" r="T17" b="T18"/>
                <a:pathLst>
                  <a:path w="8" h="2067">
                    <a:moveTo>
                      <a:pt x="8" y="2057"/>
                    </a:moveTo>
                    <a:lnTo>
                      <a:pt x="0" y="2067"/>
                    </a:lnTo>
                    <a:lnTo>
                      <a:pt x="0" y="10"/>
                    </a:lnTo>
                    <a:lnTo>
                      <a:pt x="8" y="0"/>
                    </a:lnTo>
                    <a:lnTo>
                      <a:pt x="8" y="2057"/>
                    </a:lnTo>
                    <a:close/>
                  </a:path>
                </a:pathLst>
              </a:custGeom>
              <a:solidFill>
                <a:srgbClr val="81A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10" name="Freeform 45"/>
              <p:cNvSpPr>
                <a:spLocks/>
              </p:cNvSpPr>
              <p:nvPr/>
            </p:nvSpPr>
            <p:spPr bwMode="auto">
              <a:xfrm>
                <a:off x="1445" y="690"/>
                <a:ext cx="7" cy="2063"/>
              </a:xfrm>
              <a:custGeom>
                <a:avLst/>
                <a:gdLst>
                  <a:gd name="T0" fmla="*/ 7 w 7"/>
                  <a:gd name="T1" fmla="*/ 2057 h 2063"/>
                  <a:gd name="T2" fmla="*/ 0 w 7"/>
                  <a:gd name="T3" fmla="*/ 2063 h 2063"/>
                  <a:gd name="T4" fmla="*/ 0 w 7"/>
                  <a:gd name="T5" fmla="*/ 6 h 2063"/>
                  <a:gd name="T6" fmla="*/ 7 w 7"/>
                  <a:gd name="T7" fmla="*/ 0 h 2063"/>
                  <a:gd name="T8" fmla="*/ 7 w 7"/>
                  <a:gd name="T9" fmla="*/ 2057 h 2063"/>
                  <a:gd name="T10" fmla="*/ 0 60000 65536"/>
                  <a:gd name="T11" fmla="*/ 0 60000 65536"/>
                  <a:gd name="T12" fmla="*/ 0 60000 65536"/>
                  <a:gd name="T13" fmla="*/ 0 60000 65536"/>
                  <a:gd name="T14" fmla="*/ 0 60000 65536"/>
                  <a:gd name="T15" fmla="*/ 0 w 7"/>
                  <a:gd name="T16" fmla="*/ 0 h 2063"/>
                  <a:gd name="T17" fmla="*/ 7 w 7"/>
                  <a:gd name="T18" fmla="*/ 2063 h 2063"/>
                </a:gdLst>
                <a:ahLst/>
                <a:cxnLst>
                  <a:cxn ang="T10">
                    <a:pos x="T0" y="T1"/>
                  </a:cxn>
                  <a:cxn ang="T11">
                    <a:pos x="T2" y="T3"/>
                  </a:cxn>
                  <a:cxn ang="T12">
                    <a:pos x="T4" y="T5"/>
                  </a:cxn>
                  <a:cxn ang="T13">
                    <a:pos x="T6" y="T7"/>
                  </a:cxn>
                  <a:cxn ang="T14">
                    <a:pos x="T8" y="T9"/>
                  </a:cxn>
                </a:cxnLst>
                <a:rect l="T15" t="T16" r="T17" b="T18"/>
                <a:pathLst>
                  <a:path w="7" h="2063">
                    <a:moveTo>
                      <a:pt x="7" y="2057"/>
                    </a:moveTo>
                    <a:lnTo>
                      <a:pt x="0" y="2063"/>
                    </a:lnTo>
                    <a:lnTo>
                      <a:pt x="0" y="6"/>
                    </a:lnTo>
                    <a:lnTo>
                      <a:pt x="7" y="0"/>
                    </a:lnTo>
                    <a:lnTo>
                      <a:pt x="7" y="2057"/>
                    </a:lnTo>
                    <a:close/>
                  </a:path>
                </a:pathLst>
              </a:custGeom>
              <a:solidFill>
                <a:srgbClr val="85B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11" name="Freeform 46"/>
              <p:cNvSpPr>
                <a:spLocks/>
              </p:cNvSpPr>
              <p:nvPr/>
            </p:nvSpPr>
            <p:spPr bwMode="auto">
              <a:xfrm>
                <a:off x="1435" y="696"/>
                <a:ext cx="10" cy="2063"/>
              </a:xfrm>
              <a:custGeom>
                <a:avLst/>
                <a:gdLst>
                  <a:gd name="T0" fmla="*/ 10 w 10"/>
                  <a:gd name="T1" fmla="*/ 2057 h 2063"/>
                  <a:gd name="T2" fmla="*/ 0 w 10"/>
                  <a:gd name="T3" fmla="*/ 2063 h 2063"/>
                  <a:gd name="T4" fmla="*/ 0 w 10"/>
                  <a:gd name="T5" fmla="*/ 6 h 2063"/>
                  <a:gd name="T6" fmla="*/ 10 w 10"/>
                  <a:gd name="T7" fmla="*/ 0 h 2063"/>
                  <a:gd name="T8" fmla="*/ 10 w 10"/>
                  <a:gd name="T9" fmla="*/ 2057 h 2063"/>
                  <a:gd name="T10" fmla="*/ 0 60000 65536"/>
                  <a:gd name="T11" fmla="*/ 0 60000 65536"/>
                  <a:gd name="T12" fmla="*/ 0 60000 65536"/>
                  <a:gd name="T13" fmla="*/ 0 60000 65536"/>
                  <a:gd name="T14" fmla="*/ 0 60000 65536"/>
                  <a:gd name="T15" fmla="*/ 0 w 10"/>
                  <a:gd name="T16" fmla="*/ 0 h 2063"/>
                  <a:gd name="T17" fmla="*/ 10 w 10"/>
                  <a:gd name="T18" fmla="*/ 2063 h 2063"/>
                </a:gdLst>
                <a:ahLst/>
                <a:cxnLst>
                  <a:cxn ang="T10">
                    <a:pos x="T0" y="T1"/>
                  </a:cxn>
                  <a:cxn ang="T11">
                    <a:pos x="T2" y="T3"/>
                  </a:cxn>
                  <a:cxn ang="T12">
                    <a:pos x="T4" y="T5"/>
                  </a:cxn>
                  <a:cxn ang="T13">
                    <a:pos x="T6" y="T7"/>
                  </a:cxn>
                  <a:cxn ang="T14">
                    <a:pos x="T8" y="T9"/>
                  </a:cxn>
                </a:cxnLst>
                <a:rect l="T15" t="T16" r="T17" b="T18"/>
                <a:pathLst>
                  <a:path w="10" h="2063">
                    <a:moveTo>
                      <a:pt x="10" y="2057"/>
                    </a:moveTo>
                    <a:lnTo>
                      <a:pt x="0" y="2063"/>
                    </a:lnTo>
                    <a:lnTo>
                      <a:pt x="0" y="6"/>
                    </a:lnTo>
                    <a:lnTo>
                      <a:pt x="10" y="0"/>
                    </a:lnTo>
                    <a:lnTo>
                      <a:pt x="10" y="2057"/>
                    </a:lnTo>
                    <a:close/>
                  </a:path>
                </a:pathLst>
              </a:custGeom>
              <a:solidFill>
                <a:srgbClr val="89B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12" name="Freeform 47"/>
              <p:cNvSpPr>
                <a:spLocks/>
              </p:cNvSpPr>
              <p:nvPr/>
            </p:nvSpPr>
            <p:spPr bwMode="auto">
              <a:xfrm>
                <a:off x="1425" y="702"/>
                <a:ext cx="10" cy="2065"/>
              </a:xfrm>
              <a:custGeom>
                <a:avLst/>
                <a:gdLst>
                  <a:gd name="T0" fmla="*/ 10 w 10"/>
                  <a:gd name="T1" fmla="*/ 2057 h 2065"/>
                  <a:gd name="T2" fmla="*/ 0 w 10"/>
                  <a:gd name="T3" fmla="*/ 2065 h 2065"/>
                  <a:gd name="T4" fmla="*/ 0 w 10"/>
                  <a:gd name="T5" fmla="*/ 8 h 2065"/>
                  <a:gd name="T6" fmla="*/ 10 w 10"/>
                  <a:gd name="T7" fmla="*/ 0 h 2065"/>
                  <a:gd name="T8" fmla="*/ 10 w 10"/>
                  <a:gd name="T9" fmla="*/ 2057 h 2065"/>
                  <a:gd name="T10" fmla="*/ 0 60000 65536"/>
                  <a:gd name="T11" fmla="*/ 0 60000 65536"/>
                  <a:gd name="T12" fmla="*/ 0 60000 65536"/>
                  <a:gd name="T13" fmla="*/ 0 60000 65536"/>
                  <a:gd name="T14" fmla="*/ 0 60000 65536"/>
                  <a:gd name="T15" fmla="*/ 0 w 10"/>
                  <a:gd name="T16" fmla="*/ 0 h 2065"/>
                  <a:gd name="T17" fmla="*/ 10 w 10"/>
                  <a:gd name="T18" fmla="*/ 2065 h 2065"/>
                </a:gdLst>
                <a:ahLst/>
                <a:cxnLst>
                  <a:cxn ang="T10">
                    <a:pos x="T0" y="T1"/>
                  </a:cxn>
                  <a:cxn ang="T11">
                    <a:pos x="T2" y="T3"/>
                  </a:cxn>
                  <a:cxn ang="T12">
                    <a:pos x="T4" y="T5"/>
                  </a:cxn>
                  <a:cxn ang="T13">
                    <a:pos x="T6" y="T7"/>
                  </a:cxn>
                  <a:cxn ang="T14">
                    <a:pos x="T8" y="T9"/>
                  </a:cxn>
                </a:cxnLst>
                <a:rect l="T15" t="T16" r="T17" b="T18"/>
                <a:pathLst>
                  <a:path w="10" h="2065">
                    <a:moveTo>
                      <a:pt x="10" y="2057"/>
                    </a:moveTo>
                    <a:lnTo>
                      <a:pt x="0" y="2065"/>
                    </a:lnTo>
                    <a:lnTo>
                      <a:pt x="0" y="8"/>
                    </a:lnTo>
                    <a:lnTo>
                      <a:pt x="10" y="0"/>
                    </a:lnTo>
                    <a:lnTo>
                      <a:pt x="10" y="2057"/>
                    </a:lnTo>
                    <a:close/>
                  </a:path>
                </a:pathLst>
              </a:custGeom>
              <a:solidFill>
                <a:srgbClr val="8DB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13" name="Freeform 48"/>
              <p:cNvSpPr>
                <a:spLocks/>
              </p:cNvSpPr>
              <p:nvPr/>
            </p:nvSpPr>
            <p:spPr bwMode="auto">
              <a:xfrm>
                <a:off x="1413" y="710"/>
                <a:ext cx="12" cy="2061"/>
              </a:xfrm>
              <a:custGeom>
                <a:avLst/>
                <a:gdLst>
                  <a:gd name="T0" fmla="*/ 12 w 12"/>
                  <a:gd name="T1" fmla="*/ 2057 h 2061"/>
                  <a:gd name="T2" fmla="*/ 0 w 12"/>
                  <a:gd name="T3" fmla="*/ 2061 h 2061"/>
                  <a:gd name="T4" fmla="*/ 0 w 12"/>
                  <a:gd name="T5" fmla="*/ 4 h 2061"/>
                  <a:gd name="T6" fmla="*/ 12 w 12"/>
                  <a:gd name="T7" fmla="*/ 0 h 2061"/>
                  <a:gd name="T8" fmla="*/ 12 w 12"/>
                  <a:gd name="T9" fmla="*/ 2057 h 2061"/>
                  <a:gd name="T10" fmla="*/ 0 60000 65536"/>
                  <a:gd name="T11" fmla="*/ 0 60000 65536"/>
                  <a:gd name="T12" fmla="*/ 0 60000 65536"/>
                  <a:gd name="T13" fmla="*/ 0 60000 65536"/>
                  <a:gd name="T14" fmla="*/ 0 60000 65536"/>
                  <a:gd name="T15" fmla="*/ 0 w 12"/>
                  <a:gd name="T16" fmla="*/ 0 h 2061"/>
                  <a:gd name="T17" fmla="*/ 12 w 12"/>
                  <a:gd name="T18" fmla="*/ 2061 h 2061"/>
                </a:gdLst>
                <a:ahLst/>
                <a:cxnLst>
                  <a:cxn ang="T10">
                    <a:pos x="T0" y="T1"/>
                  </a:cxn>
                  <a:cxn ang="T11">
                    <a:pos x="T2" y="T3"/>
                  </a:cxn>
                  <a:cxn ang="T12">
                    <a:pos x="T4" y="T5"/>
                  </a:cxn>
                  <a:cxn ang="T13">
                    <a:pos x="T6" y="T7"/>
                  </a:cxn>
                  <a:cxn ang="T14">
                    <a:pos x="T8" y="T9"/>
                  </a:cxn>
                </a:cxnLst>
                <a:rect l="T15" t="T16" r="T17" b="T18"/>
                <a:pathLst>
                  <a:path w="12" h="2061">
                    <a:moveTo>
                      <a:pt x="12" y="2057"/>
                    </a:moveTo>
                    <a:lnTo>
                      <a:pt x="0" y="2061"/>
                    </a:lnTo>
                    <a:lnTo>
                      <a:pt x="0" y="4"/>
                    </a:lnTo>
                    <a:lnTo>
                      <a:pt x="12" y="0"/>
                    </a:lnTo>
                    <a:lnTo>
                      <a:pt x="12" y="2057"/>
                    </a:lnTo>
                    <a:close/>
                  </a:path>
                </a:pathLst>
              </a:custGeom>
              <a:solidFill>
                <a:srgbClr val="91C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14" name="Freeform 49"/>
              <p:cNvSpPr>
                <a:spLocks/>
              </p:cNvSpPr>
              <p:nvPr/>
            </p:nvSpPr>
            <p:spPr bwMode="auto">
              <a:xfrm>
                <a:off x="1399" y="714"/>
                <a:ext cx="14" cy="2063"/>
              </a:xfrm>
              <a:custGeom>
                <a:avLst/>
                <a:gdLst>
                  <a:gd name="T0" fmla="*/ 14 w 14"/>
                  <a:gd name="T1" fmla="*/ 2057 h 2063"/>
                  <a:gd name="T2" fmla="*/ 0 w 14"/>
                  <a:gd name="T3" fmla="*/ 2063 h 2063"/>
                  <a:gd name="T4" fmla="*/ 0 w 14"/>
                  <a:gd name="T5" fmla="*/ 6 h 2063"/>
                  <a:gd name="T6" fmla="*/ 14 w 14"/>
                  <a:gd name="T7" fmla="*/ 0 h 2063"/>
                  <a:gd name="T8" fmla="*/ 14 w 14"/>
                  <a:gd name="T9" fmla="*/ 2057 h 2063"/>
                  <a:gd name="T10" fmla="*/ 0 60000 65536"/>
                  <a:gd name="T11" fmla="*/ 0 60000 65536"/>
                  <a:gd name="T12" fmla="*/ 0 60000 65536"/>
                  <a:gd name="T13" fmla="*/ 0 60000 65536"/>
                  <a:gd name="T14" fmla="*/ 0 60000 65536"/>
                  <a:gd name="T15" fmla="*/ 0 w 14"/>
                  <a:gd name="T16" fmla="*/ 0 h 2063"/>
                  <a:gd name="T17" fmla="*/ 14 w 14"/>
                  <a:gd name="T18" fmla="*/ 2063 h 2063"/>
                </a:gdLst>
                <a:ahLst/>
                <a:cxnLst>
                  <a:cxn ang="T10">
                    <a:pos x="T0" y="T1"/>
                  </a:cxn>
                  <a:cxn ang="T11">
                    <a:pos x="T2" y="T3"/>
                  </a:cxn>
                  <a:cxn ang="T12">
                    <a:pos x="T4" y="T5"/>
                  </a:cxn>
                  <a:cxn ang="T13">
                    <a:pos x="T6" y="T7"/>
                  </a:cxn>
                  <a:cxn ang="T14">
                    <a:pos x="T8" y="T9"/>
                  </a:cxn>
                </a:cxnLst>
                <a:rect l="T15" t="T16" r="T17" b="T18"/>
                <a:pathLst>
                  <a:path w="14" h="2063">
                    <a:moveTo>
                      <a:pt x="14" y="2057"/>
                    </a:moveTo>
                    <a:lnTo>
                      <a:pt x="0" y="2063"/>
                    </a:lnTo>
                    <a:lnTo>
                      <a:pt x="0" y="6"/>
                    </a:lnTo>
                    <a:lnTo>
                      <a:pt x="14" y="0"/>
                    </a:lnTo>
                    <a:lnTo>
                      <a:pt x="14" y="2057"/>
                    </a:lnTo>
                    <a:close/>
                  </a:path>
                </a:pathLst>
              </a:custGeom>
              <a:solidFill>
                <a:srgbClr val="95C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15" name="Freeform 50"/>
              <p:cNvSpPr>
                <a:spLocks/>
              </p:cNvSpPr>
              <p:nvPr/>
            </p:nvSpPr>
            <p:spPr bwMode="auto">
              <a:xfrm>
                <a:off x="1387" y="720"/>
                <a:ext cx="12" cy="2063"/>
              </a:xfrm>
              <a:custGeom>
                <a:avLst/>
                <a:gdLst>
                  <a:gd name="T0" fmla="*/ 12 w 12"/>
                  <a:gd name="T1" fmla="*/ 2057 h 2063"/>
                  <a:gd name="T2" fmla="*/ 0 w 12"/>
                  <a:gd name="T3" fmla="*/ 2063 h 2063"/>
                  <a:gd name="T4" fmla="*/ 0 w 12"/>
                  <a:gd name="T5" fmla="*/ 6 h 2063"/>
                  <a:gd name="T6" fmla="*/ 12 w 12"/>
                  <a:gd name="T7" fmla="*/ 0 h 2063"/>
                  <a:gd name="T8" fmla="*/ 12 w 12"/>
                  <a:gd name="T9" fmla="*/ 2057 h 2063"/>
                  <a:gd name="T10" fmla="*/ 0 60000 65536"/>
                  <a:gd name="T11" fmla="*/ 0 60000 65536"/>
                  <a:gd name="T12" fmla="*/ 0 60000 65536"/>
                  <a:gd name="T13" fmla="*/ 0 60000 65536"/>
                  <a:gd name="T14" fmla="*/ 0 60000 65536"/>
                  <a:gd name="T15" fmla="*/ 0 w 12"/>
                  <a:gd name="T16" fmla="*/ 0 h 2063"/>
                  <a:gd name="T17" fmla="*/ 12 w 12"/>
                  <a:gd name="T18" fmla="*/ 2063 h 2063"/>
                </a:gdLst>
                <a:ahLst/>
                <a:cxnLst>
                  <a:cxn ang="T10">
                    <a:pos x="T0" y="T1"/>
                  </a:cxn>
                  <a:cxn ang="T11">
                    <a:pos x="T2" y="T3"/>
                  </a:cxn>
                  <a:cxn ang="T12">
                    <a:pos x="T4" y="T5"/>
                  </a:cxn>
                  <a:cxn ang="T13">
                    <a:pos x="T6" y="T7"/>
                  </a:cxn>
                  <a:cxn ang="T14">
                    <a:pos x="T8" y="T9"/>
                  </a:cxn>
                </a:cxnLst>
                <a:rect l="T15" t="T16" r="T17" b="T18"/>
                <a:pathLst>
                  <a:path w="12" h="2063">
                    <a:moveTo>
                      <a:pt x="12" y="2057"/>
                    </a:moveTo>
                    <a:lnTo>
                      <a:pt x="0" y="2063"/>
                    </a:lnTo>
                    <a:lnTo>
                      <a:pt x="0" y="6"/>
                    </a:lnTo>
                    <a:lnTo>
                      <a:pt x="12" y="0"/>
                    </a:lnTo>
                    <a:lnTo>
                      <a:pt x="12" y="2057"/>
                    </a:lnTo>
                    <a:close/>
                  </a:path>
                </a:pathLst>
              </a:cu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16" name="Freeform 51"/>
              <p:cNvSpPr>
                <a:spLocks/>
              </p:cNvSpPr>
              <p:nvPr/>
            </p:nvSpPr>
            <p:spPr bwMode="auto">
              <a:xfrm>
                <a:off x="1371" y="726"/>
                <a:ext cx="16" cy="2061"/>
              </a:xfrm>
              <a:custGeom>
                <a:avLst/>
                <a:gdLst>
                  <a:gd name="T0" fmla="*/ 16 w 16"/>
                  <a:gd name="T1" fmla="*/ 2057 h 2061"/>
                  <a:gd name="T2" fmla="*/ 0 w 16"/>
                  <a:gd name="T3" fmla="*/ 2061 h 2061"/>
                  <a:gd name="T4" fmla="*/ 0 w 16"/>
                  <a:gd name="T5" fmla="*/ 4 h 2061"/>
                  <a:gd name="T6" fmla="*/ 16 w 16"/>
                  <a:gd name="T7" fmla="*/ 0 h 2061"/>
                  <a:gd name="T8" fmla="*/ 16 w 16"/>
                  <a:gd name="T9" fmla="*/ 2057 h 2061"/>
                  <a:gd name="T10" fmla="*/ 0 60000 65536"/>
                  <a:gd name="T11" fmla="*/ 0 60000 65536"/>
                  <a:gd name="T12" fmla="*/ 0 60000 65536"/>
                  <a:gd name="T13" fmla="*/ 0 60000 65536"/>
                  <a:gd name="T14" fmla="*/ 0 60000 65536"/>
                  <a:gd name="T15" fmla="*/ 0 w 16"/>
                  <a:gd name="T16" fmla="*/ 0 h 2061"/>
                  <a:gd name="T17" fmla="*/ 16 w 16"/>
                  <a:gd name="T18" fmla="*/ 2061 h 2061"/>
                </a:gdLst>
                <a:ahLst/>
                <a:cxnLst>
                  <a:cxn ang="T10">
                    <a:pos x="T0" y="T1"/>
                  </a:cxn>
                  <a:cxn ang="T11">
                    <a:pos x="T2" y="T3"/>
                  </a:cxn>
                  <a:cxn ang="T12">
                    <a:pos x="T4" y="T5"/>
                  </a:cxn>
                  <a:cxn ang="T13">
                    <a:pos x="T6" y="T7"/>
                  </a:cxn>
                  <a:cxn ang="T14">
                    <a:pos x="T8" y="T9"/>
                  </a:cxn>
                </a:cxnLst>
                <a:rect l="T15" t="T16" r="T17" b="T18"/>
                <a:pathLst>
                  <a:path w="16" h="2061">
                    <a:moveTo>
                      <a:pt x="16" y="2057"/>
                    </a:moveTo>
                    <a:lnTo>
                      <a:pt x="0" y="2061"/>
                    </a:lnTo>
                    <a:lnTo>
                      <a:pt x="0" y="4"/>
                    </a:lnTo>
                    <a:lnTo>
                      <a:pt x="16" y="0"/>
                    </a:lnTo>
                    <a:lnTo>
                      <a:pt x="16" y="2057"/>
                    </a:lnTo>
                    <a:close/>
                  </a:path>
                </a:pathLst>
              </a:cu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17" name="Freeform 52"/>
              <p:cNvSpPr>
                <a:spLocks/>
              </p:cNvSpPr>
              <p:nvPr/>
            </p:nvSpPr>
            <p:spPr bwMode="auto">
              <a:xfrm>
                <a:off x="1357" y="730"/>
                <a:ext cx="14" cy="2061"/>
              </a:xfrm>
              <a:custGeom>
                <a:avLst/>
                <a:gdLst>
                  <a:gd name="T0" fmla="*/ 14 w 14"/>
                  <a:gd name="T1" fmla="*/ 2057 h 2061"/>
                  <a:gd name="T2" fmla="*/ 0 w 14"/>
                  <a:gd name="T3" fmla="*/ 2061 h 2061"/>
                  <a:gd name="T4" fmla="*/ 0 w 14"/>
                  <a:gd name="T5" fmla="*/ 4 h 2061"/>
                  <a:gd name="T6" fmla="*/ 14 w 14"/>
                  <a:gd name="T7" fmla="*/ 0 h 2061"/>
                  <a:gd name="T8" fmla="*/ 14 w 14"/>
                  <a:gd name="T9" fmla="*/ 2057 h 2061"/>
                  <a:gd name="T10" fmla="*/ 0 60000 65536"/>
                  <a:gd name="T11" fmla="*/ 0 60000 65536"/>
                  <a:gd name="T12" fmla="*/ 0 60000 65536"/>
                  <a:gd name="T13" fmla="*/ 0 60000 65536"/>
                  <a:gd name="T14" fmla="*/ 0 60000 65536"/>
                  <a:gd name="T15" fmla="*/ 0 w 14"/>
                  <a:gd name="T16" fmla="*/ 0 h 2061"/>
                  <a:gd name="T17" fmla="*/ 14 w 14"/>
                  <a:gd name="T18" fmla="*/ 2061 h 2061"/>
                </a:gdLst>
                <a:ahLst/>
                <a:cxnLst>
                  <a:cxn ang="T10">
                    <a:pos x="T0" y="T1"/>
                  </a:cxn>
                  <a:cxn ang="T11">
                    <a:pos x="T2" y="T3"/>
                  </a:cxn>
                  <a:cxn ang="T12">
                    <a:pos x="T4" y="T5"/>
                  </a:cxn>
                  <a:cxn ang="T13">
                    <a:pos x="T6" y="T7"/>
                  </a:cxn>
                  <a:cxn ang="T14">
                    <a:pos x="T8" y="T9"/>
                  </a:cxn>
                </a:cxnLst>
                <a:rect l="T15" t="T16" r="T17" b="T18"/>
                <a:pathLst>
                  <a:path w="14" h="2061">
                    <a:moveTo>
                      <a:pt x="14" y="2057"/>
                    </a:moveTo>
                    <a:lnTo>
                      <a:pt x="0" y="2061"/>
                    </a:lnTo>
                    <a:lnTo>
                      <a:pt x="0" y="4"/>
                    </a:lnTo>
                    <a:lnTo>
                      <a:pt x="14" y="0"/>
                    </a:lnTo>
                    <a:lnTo>
                      <a:pt x="14" y="2057"/>
                    </a:lnTo>
                    <a:close/>
                  </a:path>
                </a:pathLst>
              </a:custGeom>
              <a:solidFill>
                <a:srgbClr val="95C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18" name="Freeform 53"/>
              <p:cNvSpPr>
                <a:spLocks/>
              </p:cNvSpPr>
              <p:nvPr/>
            </p:nvSpPr>
            <p:spPr bwMode="auto">
              <a:xfrm>
                <a:off x="1343" y="734"/>
                <a:ext cx="14" cy="2059"/>
              </a:xfrm>
              <a:custGeom>
                <a:avLst/>
                <a:gdLst>
                  <a:gd name="T0" fmla="*/ 14 w 14"/>
                  <a:gd name="T1" fmla="*/ 2057 h 2059"/>
                  <a:gd name="T2" fmla="*/ 0 w 14"/>
                  <a:gd name="T3" fmla="*/ 2059 h 2059"/>
                  <a:gd name="T4" fmla="*/ 0 w 14"/>
                  <a:gd name="T5" fmla="*/ 2 h 2059"/>
                  <a:gd name="T6" fmla="*/ 14 w 14"/>
                  <a:gd name="T7" fmla="*/ 0 h 2059"/>
                  <a:gd name="T8" fmla="*/ 14 w 14"/>
                  <a:gd name="T9" fmla="*/ 2057 h 2059"/>
                  <a:gd name="T10" fmla="*/ 0 60000 65536"/>
                  <a:gd name="T11" fmla="*/ 0 60000 65536"/>
                  <a:gd name="T12" fmla="*/ 0 60000 65536"/>
                  <a:gd name="T13" fmla="*/ 0 60000 65536"/>
                  <a:gd name="T14" fmla="*/ 0 60000 65536"/>
                  <a:gd name="T15" fmla="*/ 0 w 14"/>
                  <a:gd name="T16" fmla="*/ 0 h 2059"/>
                  <a:gd name="T17" fmla="*/ 14 w 14"/>
                  <a:gd name="T18" fmla="*/ 2059 h 2059"/>
                </a:gdLst>
                <a:ahLst/>
                <a:cxnLst>
                  <a:cxn ang="T10">
                    <a:pos x="T0" y="T1"/>
                  </a:cxn>
                  <a:cxn ang="T11">
                    <a:pos x="T2" y="T3"/>
                  </a:cxn>
                  <a:cxn ang="T12">
                    <a:pos x="T4" y="T5"/>
                  </a:cxn>
                  <a:cxn ang="T13">
                    <a:pos x="T6" y="T7"/>
                  </a:cxn>
                  <a:cxn ang="T14">
                    <a:pos x="T8" y="T9"/>
                  </a:cxn>
                </a:cxnLst>
                <a:rect l="T15" t="T16" r="T17" b="T18"/>
                <a:pathLst>
                  <a:path w="14" h="2059">
                    <a:moveTo>
                      <a:pt x="14" y="2057"/>
                    </a:moveTo>
                    <a:lnTo>
                      <a:pt x="0" y="2059"/>
                    </a:lnTo>
                    <a:lnTo>
                      <a:pt x="0" y="2"/>
                    </a:lnTo>
                    <a:lnTo>
                      <a:pt x="14" y="0"/>
                    </a:lnTo>
                    <a:lnTo>
                      <a:pt x="14" y="2057"/>
                    </a:lnTo>
                    <a:close/>
                  </a:path>
                </a:pathLst>
              </a:custGeom>
              <a:solidFill>
                <a:srgbClr val="91C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19" name="Freeform 54"/>
              <p:cNvSpPr>
                <a:spLocks/>
              </p:cNvSpPr>
              <p:nvPr/>
            </p:nvSpPr>
            <p:spPr bwMode="auto">
              <a:xfrm>
                <a:off x="1329" y="736"/>
                <a:ext cx="14" cy="2061"/>
              </a:xfrm>
              <a:custGeom>
                <a:avLst/>
                <a:gdLst>
                  <a:gd name="T0" fmla="*/ 14 w 14"/>
                  <a:gd name="T1" fmla="*/ 2057 h 2061"/>
                  <a:gd name="T2" fmla="*/ 0 w 14"/>
                  <a:gd name="T3" fmla="*/ 2061 h 2061"/>
                  <a:gd name="T4" fmla="*/ 0 w 14"/>
                  <a:gd name="T5" fmla="*/ 4 h 2061"/>
                  <a:gd name="T6" fmla="*/ 14 w 14"/>
                  <a:gd name="T7" fmla="*/ 0 h 2061"/>
                  <a:gd name="T8" fmla="*/ 14 w 14"/>
                  <a:gd name="T9" fmla="*/ 2057 h 2061"/>
                  <a:gd name="T10" fmla="*/ 0 60000 65536"/>
                  <a:gd name="T11" fmla="*/ 0 60000 65536"/>
                  <a:gd name="T12" fmla="*/ 0 60000 65536"/>
                  <a:gd name="T13" fmla="*/ 0 60000 65536"/>
                  <a:gd name="T14" fmla="*/ 0 60000 65536"/>
                  <a:gd name="T15" fmla="*/ 0 w 14"/>
                  <a:gd name="T16" fmla="*/ 0 h 2061"/>
                  <a:gd name="T17" fmla="*/ 14 w 14"/>
                  <a:gd name="T18" fmla="*/ 2061 h 2061"/>
                </a:gdLst>
                <a:ahLst/>
                <a:cxnLst>
                  <a:cxn ang="T10">
                    <a:pos x="T0" y="T1"/>
                  </a:cxn>
                  <a:cxn ang="T11">
                    <a:pos x="T2" y="T3"/>
                  </a:cxn>
                  <a:cxn ang="T12">
                    <a:pos x="T4" y="T5"/>
                  </a:cxn>
                  <a:cxn ang="T13">
                    <a:pos x="T6" y="T7"/>
                  </a:cxn>
                  <a:cxn ang="T14">
                    <a:pos x="T8" y="T9"/>
                  </a:cxn>
                </a:cxnLst>
                <a:rect l="T15" t="T16" r="T17" b="T18"/>
                <a:pathLst>
                  <a:path w="14" h="2061">
                    <a:moveTo>
                      <a:pt x="14" y="2057"/>
                    </a:moveTo>
                    <a:lnTo>
                      <a:pt x="0" y="2061"/>
                    </a:lnTo>
                    <a:lnTo>
                      <a:pt x="0" y="4"/>
                    </a:lnTo>
                    <a:lnTo>
                      <a:pt x="14" y="0"/>
                    </a:lnTo>
                    <a:lnTo>
                      <a:pt x="14" y="2057"/>
                    </a:lnTo>
                    <a:close/>
                  </a:path>
                </a:pathLst>
              </a:custGeom>
              <a:solidFill>
                <a:srgbClr val="8DB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20" name="Freeform 55"/>
              <p:cNvSpPr>
                <a:spLocks/>
              </p:cNvSpPr>
              <p:nvPr/>
            </p:nvSpPr>
            <p:spPr bwMode="auto">
              <a:xfrm>
                <a:off x="1313" y="740"/>
                <a:ext cx="16" cy="2059"/>
              </a:xfrm>
              <a:custGeom>
                <a:avLst/>
                <a:gdLst>
                  <a:gd name="T0" fmla="*/ 16 w 16"/>
                  <a:gd name="T1" fmla="*/ 2057 h 2059"/>
                  <a:gd name="T2" fmla="*/ 0 w 16"/>
                  <a:gd name="T3" fmla="*/ 2059 h 2059"/>
                  <a:gd name="T4" fmla="*/ 0 w 16"/>
                  <a:gd name="T5" fmla="*/ 2 h 2059"/>
                  <a:gd name="T6" fmla="*/ 16 w 16"/>
                  <a:gd name="T7" fmla="*/ 0 h 2059"/>
                  <a:gd name="T8" fmla="*/ 16 w 16"/>
                  <a:gd name="T9" fmla="*/ 2057 h 2059"/>
                  <a:gd name="T10" fmla="*/ 0 60000 65536"/>
                  <a:gd name="T11" fmla="*/ 0 60000 65536"/>
                  <a:gd name="T12" fmla="*/ 0 60000 65536"/>
                  <a:gd name="T13" fmla="*/ 0 60000 65536"/>
                  <a:gd name="T14" fmla="*/ 0 60000 65536"/>
                  <a:gd name="T15" fmla="*/ 0 w 16"/>
                  <a:gd name="T16" fmla="*/ 0 h 2059"/>
                  <a:gd name="T17" fmla="*/ 16 w 16"/>
                  <a:gd name="T18" fmla="*/ 2059 h 2059"/>
                </a:gdLst>
                <a:ahLst/>
                <a:cxnLst>
                  <a:cxn ang="T10">
                    <a:pos x="T0" y="T1"/>
                  </a:cxn>
                  <a:cxn ang="T11">
                    <a:pos x="T2" y="T3"/>
                  </a:cxn>
                  <a:cxn ang="T12">
                    <a:pos x="T4" y="T5"/>
                  </a:cxn>
                  <a:cxn ang="T13">
                    <a:pos x="T6" y="T7"/>
                  </a:cxn>
                  <a:cxn ang="T14">
                    <a:pos x="T8" y="T9"/>
                  </a:cxn>
                </a:cxnLst>
                <a:rect l="T15" t="T16" r="T17" b="T18"/>
                <a:pathLst>
                  <a:path w="16" h="2059">
                    <a:moveTo>
                      <a:pt x="16" y="2057"/>
                    </a:moveTo>
                    <a:lnTo>
                      <a:pt x="0" y="2059"/>
                    </a:lnTo>
                    <a:lnTo>
                      <a:pt x="0" y="2"/>
                    </a:lnTo>
                    <a:lnTo>
                      <a:pt x="16" y="0"/>
                    </a:lnTo>
                    <a:lnTo>
                      <a:pt x="16" y="2057"/>
                    </a:lnTo>
                    <a:close/>
                  </a:path>
                </a:pathLst>
              </a:custGeom>
              <a:solidFill>
                <a:srgbClr val="89B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21" name="Rectangle 56"/>
              <p:cNvSpPr>
                <a:spLocks noChangeArrowheads="1"/>
              </p:cNvSpPr>
              <p:nvPr/>
            </p:nvSpPr>
            <p:spPr bwMode="auto">
              <a:xfrm>
                <a:off x="1294" y="742"/>
                <a:ext cx="19" cy="2057"/>
              </a:xfrm>
              <a:prstGeom prst="rect">
                <a:avLst/>
              </a:prstGeom>
              <a:solidFill>
                <a:srgbClr val="85B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322" name="Rectangle 57"/>
              <p:cNvSpPr>
                <a:spLocks noChangeArrowheads="1"/>
              </p:cNvSpPr>
              <p:nvPr/>
            </p:nvSpPr>
            <p:spPr bwMode="auto">
              <a:xfrm>
                <a:off x="1282" y="742"/>
                <a:ext cx="12" cy="2057"/>
              </a:xfrm>
              <a:prstGeom prst="rect">
                <a:avLst/>
              </a:prstGeom>
              <a:solidFill>
                <a:srgbClr val="81A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323" name="Freeform 58"/>
              <p:cNvSpPr>
                <a:spLocks/>
              </p:cNvSpPr>
              <p:nvPr/>
            </p:nvSpPr>
            <p:spPr bwMode="auto">
              <a:xfrm>
                <a:off x="1270" y="740"/>
                <a:ext cx="12" cy="2059"/>
              </a:xfrm>
              <a:custGeom>
                <a:avLst/>
                <a:gdLst>
                  <a:gd name="T0" fmla="*/ 12 w 12"/>
                  <a:gd name="T1" fmla="*/ 2059 h 2059"/>
                  <a:gd name="T2" fmla="*/ 0 w 12"/>
                  <a:gd name="T3" fmla="*/ 2057 h 2059"/>
                  <a:gd name="T4" fmla="*/ 0 w 12"/>
                  <a:gd name="T5" fmla="*/ 0 h 2059"/>
                  <a:gd name="T6" fmla="*/ 12 w 12"/>
                  <a:gd name="T7" fmla="*/ 2 h 2059"/>
                  <a:gd name="T8" fmla="*/ 12 w 12"/>
                  <a:gd name="T9" fmla="*/ 2059 h 2059"/>
                  <a:gd name="T10" fmla="*/ 0 60000 65536"/>
                  <a:gd name="T11" fmla="*/ 0 60000 65536"/>
                  <a:gd name="T12" fmla="*/ 0 60000 65536"/>
                  <a:gd name="T13" fmla="*/ 0 60000 65536"/>
                  <a:gd name="T14" fmla="*/ 0 60000 65536"/>
                  <a:gd name="T15" fmla="*/ 0 w 12"/>
                  <a:gd name="T16" fmla="*/ 0 h 2059"/>
                  <a:gd name="T17" fmla="*/ 12 w 12"/>
                  <a:gd name="T18" fmla="*/ 2059 h 2059"/>
                </a:gdLst>
                <a:ahLst/>
                <a:cxnLst>
                  <a:cxn ang="T10">
                    <a:pos x="T0" y="T1"/>
                  </a:cxn>
                  <a:cxn ang="T11">
                    <a:pos x="T2" y="T3"/>
                  </a:cxn>
                  <a:cxn ang="T12">
                    <a:pos x="T4" y="T5"/>
                  </a:cxn>
                  <a:cxn ang="T13">
                    <a:pos x="T6" y="T7"/>
                  </a:cxn>
                  <a:cxn ang="T14">
                    <a:pos x="T8" y="T9"/>
                  </a:cxn>
                </a:cxnLst>
                <a:rect l="T15" t="T16" r="T17" b="T18"/>
                <a:pathLst>
                  <a:path w="12" h="2059">
                    <a:moveTo>
                      <a:pt x="12" y="2059"/>
                    </a:moveTo>
                    <a:lnTo>
                      <a:pt x="0" y="2057"/>
                    </a:lnTo>
                    <a:lnTo>
                      <a:pt x="0" y="0"/>
                    </a:lnTo>
                    <a:lnTo>
                      <a:pt x="12" y="2"/>
                    </a:lnTo>
                    <a:lnTo>
                      <a:pt x="12" y="2059"/>
                    </a:lnTo>
                    <a:close/>
                  </a:path>
                </a:pathLst>
              </a:custGeom>
              <a:solidFill>
                <a:srgbClr val="7DA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24" name="Freeform 59"/>
              <p:cNvSpPr>
                <a:spLocks/>
              </p:cNvSpPr>
              <p:nvPr/>
            </p:nvSpPr>
            <p:spPr bwMode="auto">
              <a:xfrm>
                <a:off x="1260" y="738"/>
                <a:ext cx="10" cy="2059"/>
              </a:xfrm>
              <a:custGeom>
                <a:avLst/>
                <a:gdLst>
                  <a:gd name="T0" fmla="*/ 10 w 10"/>
                  <a:gd name="T1" fmla="*/ 2059 h 2059"/>
                  <a:gd name="T2" fmla="*/ 0 w 10"/>
                  <a:gd name="T3" fmla="*/ 2057 h 2059"/>
                  <a:gd name="T4" fmla="*/ 0 w 10"/>
                  <a:gd name="T5" fmla="*/ 0 h 2059"/>
                  <a:gd name="T6" fmla="*/ 10 w 10"/>
                  <a:gd name="T7" fmla="*/ 2 h 2059"/>
                  <a:gd name="T8" fmla="*/ 10 w 10"/>
                  <a:gd name="T9" fmla="*/ 2059 h 2059"/>
                  <a:gd name="T10" fmla="*/ 0 60000 65536"/>
                  <a:gd name="T11" fmla="*/ 0 60000 65536"/>
                  <a:gd name="T12" fmla="*/ 0 60000 65536"/>
                  <a:gd name="T13" fmla="*/ 0 60000 65536"/>
                  <a:gd name="T14" fmla="*/ 0 60000 65536"/>
                  <a:gd name="T15" fmla="*/ 0 w 10"/>
                  <a:gd name="T16" fmla="*/ 0 h 2059"/>
                  <a:gd name="T17" fmla="*/ 10 w 10"/>
                  <a:gd name="T18" fmla="*/ 2059 h 2059"/>
                </a:gdLst>
                <a:ahLst/>
                <a:cxnLst>
                  <a:cxn ang="T10">
                    <a:pos x="T0" y="T1"/>
                  </a:cxn>
                  <a:cxn ang="T11">
                    <a:pos x="T2" y="T3"/>
                  </a:cxn>
                  <a:cxn ang="T12">
                    <a:pos x="T4" y="T5"/>
                  </a:cxn>
                  <a:cxn ang="T13">
                    <a:pos x="T6" y="T7"/>
                  </a:cxn>
                  <a:cxn ang="T14">
                    <a:pos x="T8" y="T9"/>
                  </a:cxn>
                </a:cxnLst>
                <a:rect l="T15" t="T16" r="T17" b="T18"/>
                <a:pathLst>
                  <a:path w="10" h="2059">
                    <a:moveTo>
                      <a:pt x="10" y="2059"/>
                    </a:moveTo>
                    <a:lnTo>
                      <a:pt x="0" y="2057"/>
                    </a:lnTo>
                    <a:lnTo>
                      <a:pt x="0" y="0"/>
                    </a:lnTo>
                    <a:lnTo>
                      <a:pt x="10" y="2"/>
                    </a:lnTo>
                    <a:lnTo>
                      <a:pt x="10" y="2059"/>
                    </a:lnTo>
                    <a:close/>
                  </a:path>
                </a:pathLst>
              </a:custGeom>
              <a:solidFill>
                <a:srgbClr val="79A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25" name="Freeform 60"/>
              <p:cNvSpPr>
                <a:spLocks/>
              </p:cNvSpPr>
              <p:nvPr/>
            </p:nvSpPr>
            <p:spPr bwMode="auto">
              <a:xfrm>
                <a:off x="1252" y="736"/>
                <a:ext cx="8" cy="2059"/>
              </a:xfrm>
              <a:custGeom>
                <a:avLst/>
                <a:gdLst>
                  <a:gd name="T0" fmla="*/ 8 w 8"/>
                  <a:gd name="T1" fmla="*/ 2059 h 2059"/>
                  <a:gd name="T2" fmla="*/ 0 w 8"/>
                  <a:gd name="T3" fmla="*/ 2057 h 2059"/>
                  <a:gd name="T4" fmla="*/ 0 w 8"/>
                  <a:gd name="T5" fmla="*/ 0 h 2059"/>
                  <a:gd name="T6" fmla="*/ 8 w 8"/>
                  <a:gd name="T7" fmla="*/ 2 h 2059"/>
                  <a:gd name="T8" fmla="*/ 8 w 8"/>
                  <a:gd name="T9" fmla="*/ 2059 h 2059"/>
                  <a:gd name="T10" fmla="*/ 0 60000 65536"/>
                  <a:gd name="T11" fmla="*/ 0 60000 65536"/>
                  <a:gd name="T12" fmla="*/ 0 60000 65536"/>
                  <a:gd name="T13" fmla="*/ 0 60000 65536"/>
                  <a:gd name="T14" fmla="*/ 0 60000 65536"/>
                  <a:gd name="T15" fmla="*/ 0 w 8"/>
                  <a:gd name="T16" fmla="*/ 0 h 2059"/>
                  <a:gd name="T17" fmla="*/ 8 w 8"/>
                  <a:gd name="T18" fmla="*/ 2059 h 2059"/>
                </a:gdLst>
                <a:ahLst/>
                <a:cxnLst>
                  <a:cxn ang="T10">
                    <a:pos x="T0" y="T1"/>
                  </a:cxn>
                  <a:cxn ang="T11">
                    <a:pos x="T2" y="T3"/>
                  </a:cxn>
                  <a:cxn ang="T12">
                    <a:pos x="T4" y="T5"/>
                  </a:cxn>
                  <a:cxn ang="T13">
                    <a:pos x="T6" y="T7"/>
                  </a:cxn>
                  <a:cxn ang="T14">
                    <a:pos x="T8" y="T9"/>
                  </a:cxn>
                </a:cxnLst>
                <a:rect l="T15" t="T16" r="T17" b="T18"/>
                <a:pathLst>
                  <a:path w="8" h="2059">
                    <a:moveTo>
                      <a:pt x="8" y="2059"/>
                    </a:moveTo>
                    <a:lnTo>
                      <a:pt x="0" y="2057"/>
                    </a:lnTo>
                    <a:lnTo>
                      <a:pt x="0" y="0"/>
                    </a:lnTo>
                    <a:lnTo>
                      <a:pt x="8" y="2"/>
                    </a:lnTo>
                    <a:lnTo>
                      <a:pt x="8" y="2059"/>
                    </a:lnTo>
                    <a:close/>
                  </a:path>
                </a:pathLst>
              </a:custGeom>
              <a:solidFill>
                <a:srgbClr val="759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26" name="Freeform 61"/>
              <p:cNvSpPr>
                <a:spLocks/>
              </p:cNvSpPr>
              <p:nvPr/>
            </p:nvSpPr>
            <p:spPr bwMode="auto">
              <a:xfrm>
                <a:off x="1244" y="732"/>
                <a:ext cx="8" cy="2061"/>
              </a:xfrm>
              <a:custGeom>
                <a:avLst/>
                <a:gdLst>
                  <a:gd name="T0" fmla="*/ 8 w 8"/>
                  <a:gd name="T1" fmla="*/ 2061 h 2061"/>
                  <a:gd name="T2" fmla="*/ 0 w 8"/>
                  <a:gd name="T3" fmla="*/ 2057 h 2061"/>
                  <a:gd name="T4" fmla="*/ 0 w 8"/>
                  <a:gd name="T5" fmla="*/ 0 h 2061"/>
                  <a:gd name="T6" fmla="*/ 8 w 8"/>
                  <a:gd name="T7" fmla="*/ 4 h 2061"/>
                  <a:gd name="T8" fmla="*/ 8 w 8"/>
                  <a:gd name="T9" fmla="*/ 2061 h 2061"/>
                  <a:gd name="T10" fmla="*/ 0 60000 65536"/>
                  <a:gd name="T11" fmla="*/ 0 60000 65536"/>
                  <a:gd name="T12" fmla="*/ 0 60000 65536"/>
                  <a:gd name="T13" fmla="*/ 0 60000 65536"/>
                  <a:gd name="T14" fmla="*/ 0 60000 65536"/>
                  <a:gd name="T15" fmla="*/ 0 w 8"/>
                  <a:gd name="T16" fmla="*/ 0 h 2061"/>
                  <a:gd name="T17" fmla="*/ 8 w 8"/>
                  <a:gd name="T18" fmla="*/ 2061 h 2061"/>
                </a:gdLst>
                <a:ahLst/>
                <a:cxnLst>
                  <a:cxn ang="T10">
                    <a:pos x="T0" y="T1"/>
                  </a:cxn>
                  <a:cxn ang="T11">
                    <a:pos x="T2" y="T3"/>
                  </a:cxn>
                  <a:cxn ang="T12">
                    <a:pos x="T4" y="T5"/>
                  </a:cxn>
                  <a:cxn ang="T13">
                    <a:pos x="T6" y="T7"/>
                  </a:cxn>
                  <a:cxn ang="T14">
                    <a:pos x="T8" y="T9"/>
                  </a:cxn>
                </a:cxnLst>
                <a:rect l="T15" t="T16" r="T17" b="T18"/>
                <a:pathLst>
                  <a:path w="8" h="2061">
                    <a:moveTo>
                      <a:pt x="8" y="2061"/>
                    </a:moveTo>
                    <a:lnTo>
                      <a:pt x="0" y="2057"/>
                    </a:lnTo>
                    <a:lnTo>
                      <a:pt x="0" y="0"/>
                    </a:lnTo>
                    <a:lnTo>
                      <a:pt x="8" y="4"/>
                    </a:lnTo>
                    <a:lnTo>
                      <a:pt x="8" y="2061"/>
                    </a:lnTo>
                    <a:close/>
                  </a:path>
                </a:pathLst>
              </a:custGeom>
              <a:solidFill>
                <a:srgbClr val="719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27" name="Freeform 62"/>
              <p:cNvSpPr>
                <a:spLocks/>
              </p:cNvSpPr>
              <p:nvPr/>
            </p:nvSpPr>
            <p:spPr bwMode="auto">
              <a:xfrm>
                <a:off x="1240" y="728"/>
                <a:ext cx="4" cy="2061"/>
              </a:xfrm>
              <a:custGeom>
                <a:avLst/>
                <a:gdLst>
                  <a:gd name="T0" fmla="*/ 4 w 4"/>
                  <a:gd name="T1" fmla="*/ 2061 h 2061"/>
                  <a:gd name="T2" fmla="*/ 0 w 4"/>
                  <a:gd name="T3" fmla="*/ 2057 h 2061"/>
                  <a:gd name="T4" fmla="*/ 0 w 4"/>
                  <a:gd name="T5" fmla="*/ 0 h 2061"/>
                  <a:gd name="T6" fmla="*/ 4 w 4"/>
                  <a:gd name="T7" fmla="*/ 4 h 2061"/>
                  <a:gd name="T8" fmla="*/ 4 w 4"/>
                  <a:gd name="T9" fmla="*/ 2061 h 2061"/>
                  <a:gd name="T10" fmla="*/ 0 60000 65536"/>
                  <a:gd name="T11" fmla="*/ 0 60000 65536"/>
                  <a:gd name="T12" fmla="*/ 0 60000 65536"/>
                  <a:gd name="T13" fmla="*/ 0 60000 65536"/>
                  <a:gd name="T14" fmla="*/ 0 60000 65536"/>
                  <a:gd name="T15" fmla="*/ 0 w 4"/>
                  <a:gd name="T16" fmla="*/ 0 h 2061"/>
                  <a:gd name="T17" fmla="*/ 4 w 4"/>
                  <a:gd name="T18" fmla="*/ 2061 h 2061"/>
                </a:gdLst>
                <a:ahLst/>
                <a:cxnLst>
                  <a:cxn ang="T10">
                    <a:pos x="T0" y="T1"/>
                  </a:cxn>
                  <a:cxn ang="T11">
                    <a:pos x="T2" y="T3"/>
                  </a:cxn>
                  <a:cxn ang="T12">
                    <a:pos x="T4" y="T5"/>
                  </a:cxn>
                  <a:cxn ang="T13">
                    <a:pos x="T6" y="T7"/>
                  </a:cxn>
                  <a:cxn ang="T14">
                    <a:pos x="T8" y="T9"/>
                  </a:cxn>
                </a:cxnLst>
                <a:rect l="T15" t="T16" r="T17" b="T18"/>
                <a:pathLst>
                  <a:path w="4" h="2061">
                    <a:moveTo>
                      <a:pt x="4" y="2061"/>
                    </a:moveTo>
                    <a:lnTo>
                      <a:pt x="0" y="2057"/>
                    </a:lnTo>
                    <a:lnTo>
                      <a:pt x="0" y="0"/>
                    </a:lnTo>
                    <a:lnTo>
                      <a:pt x="4" y="4"/>
                    </a:lnTo>
                    <a:lnTo>
                      <a:pt x="4" y="2061"/>
                    </a:lnTo>
                    <a:close/>
                  </a:path>
                </a:pathLst>
              </a:custGeom>
              <a:solidFill>
                <a:srgbClr val="6D9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28" name="Freeform 63"/>
              <p:cNvSpPr>
                <a:spLocks/>
              </p:cNvSpPr>
              <p:nvPr/>
            </p:nvSpPr>
            <p:spPr bwMode="auto">
              <a:xfrm>
                <a:off x="1236" y="724"/>
                <a:ext cx="4" cy="2061"/>
              </a:xfrm>
              <a:custGeom>
                <a:avLst/>
                <a:gdLst>
                  <a:gd name="T0" fmla="*/ 4 w 4"/>
                  <a:gd name="T1" fmla="*/ 2061 h 2061"/>
                  <a:gd name="T2" fmla="*/ 0 w 4"/>
                  <a:gd name="T3" fmla="*/ 2057 h 2061"/>
                  <a:gd name="T4" fmla="*/ 0 w 4"/>
                  <a:gd name="T5" fmla="*/ 0 h 2061"/>
                  <a:gd name="T6" fmla="*/ 4 w 4"/>
                  <a:gd name="T7" fmla="*/ 4 h 2061"/>
                  <a:gd name="T8" fmla="*/ 4 w 4"/>
                  <a:gd name="T9" fmla="*/ 2061 h 2061"/>
                  <a:gd name="T10" fmla="*/ 0 60000 65536"/>
                  <a:gd name="T11" fmla="*/ 0 60000 65536"/>
                  <a:gd name="T12" fmla="*/ 0 60000 65536"/>
                  <a:gd name="T13" fmla="*/ 0 60000 65536"/>
                  <a:gd name="T14" fmla="*/ 0 60000 65536"/>
                  <a:gd name="T15" fmla="*/ 0 w 4"/>
                  <a:gd name="T16" fmla="*/ 0 h 2061"/>
                  <a:gd name="T17" fmla="*/ 4 w 4"/>
                  <a:gd name="T18" fmla="*/ 2061 h 2061"/>
                </a:gdLst>
                <a:ahLst/>
                <a:cxnLst>
                  <a:cxn ang="T10">
                    <a:pos x="T0" y="T1"/>
                  </a:cxn>
                  <a:cxn ang="T11">
                    <a:pos x="T2" y="T3"/>
                  </a:cxn>
                  <a:cxn ang="T12">
                    <a:pos x="T4" y="T5"/>
                  </a:cxn>
                  <a:cxn ang="T13">
                    <a:pos x="T6" y="T7"/>
                  </a:cxn>
                  <a:cxn ang="T14">
                    <a:pos x="T8" y="T9"/>
                  </a:cxn>
                </a:cxnLst>
                <a:rect l="T15" t="T16" r="T17" b="T18"/>
                <a:pathLst>
                  <a:path w="4" h="2061">
                    <a:moveTo>
                      <a:pt x="4" y="2061"/>
                    </a:moveTo>
                    <a:lnTo>
                      <a:pt x="0" y="2057"/>
                    </a:lnTo>
                    <a:lnTo>
                      <a:pt x="0" y="0"/>
                    </a:lnTo>
                    <a:lnTo>
                      <a:pt x="4" y="4"/>
                    </a:lnTo>
                    <a:lnTo>
                      <a:pt x="4" y="2061"/>
                    </a:lnTo>
                    <a:close/>
                  </a:path>
                </a:pathLst>
              </a:custGeom>
              <a:solidFill>
                <a:srgbClr val="698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29" name="Freeform 64"/>
              <p:cNvSpPr>
                <a:spLocks/>
              </p:cNvSpPr>
              <p:nvPr/>
            </p:nvSpPr>
            <p:spPr bwMode="auto">
              <a:xfrm>
                <a:off x="1234" y="718"/>
                <a:ext cx="2" cy="2063"/>
              </a:xfrm>
              <a:custGeom>
                <a:avLst/>
                <a:gdLst>
                  <a:gd name="T0" fmla="*/ 2 w 2"/>
                  <a:gd name="T1" fmla="*/ 2063 h 2063"/>
                  <a:gd name="T2" fmla="*/ 0 w 2"/>
                  <a:gd name="T3" fmla="*/ 2057 h 2063"/>
                  <a:gd name="T4" fmla="*/ 0 w 2"/>
                  <a:gd name="T5" fmla="*/ 0 h 2063"/>
                  <a:gd name="T6" fmla="*/ 2 w 2"/>
                  <a:gd name="T7" fmla="*/ 6 h 2063"/>
                  <a:gd name="T8" fmla="*/ 2 w 2"/>
                  <a:gd name="T9" fmla="*/ 2063 h 2063"/>
                  <a:gd name="T10" fmla="*/ 0 60000 65536"/>
                  <a:gd name="T11" fmla="*/ 0 60000 65536"/>
                  <a:gd name="T12" fmla="*/ 0 60000 65536"/>
                  <a:gd name="T13" fmla="*/ 0 60000 65536"/>
                  <a:gd name="T14" fmla="*/ 0 60000 65536"/>
                  <a:gd name="T15" fmla="*/ 0 w 2"/>
                  <a:gd name="T16" fmla="*/ 0 h 2063"/>
                  <a:gd name="T17" fmla="*/ 2 w 2"/>
                  <a:gd name="T18" fmla="*/ 2063 h 2063"/>
                </a:gdLst>
                <a:ahLst/>
                <a:cxnLst>
                  <a:cxn ang="T10">
                    <a:pos x="T0" y="T1"/>
                  </a:cxn>
                  <a:cxn ang="T11">
                    <a:pos x="T2" y="T3"/>
                  </a:cxn>
                  <a:cxn ang="T12">
                    <a:pos x="T4" y="T5"/>
                  </a:cxn>
                  <a:cxn ang="T13">
                    <a:pos x="T6" y="T7"/>
                  </a:cxn>
                  <a:cxn ang="T14">
                    <a:pos x="T8" y="T9"/>
                  </a:cxn>
                </a:cxnLst>
                <a:rect l="T15" t="T16" r="T17" b="T18"/>
                <a:pathLst>
                  <a:path w="2" h="2063">
                    <a:moveTo>
                      <a:pt x="2" y="2063"/>
                    </a:moveTo>
                    <a:lnTo>
                      <a:pt x="0" y="2057"/>
                    </a:lnTo>
                    <a:lnTo>
                      <a:pt x="0" y="0"/>
                    </a:lnTo>
                    <a:lnTo>
                      <a:pt x="2" y="6"/>
                    </a:lnTo>
                    <a:lnTo>
                      <a:pt x="2" y="2063"/>
                    </a:lnTo>
                    <a:close/>
                  </a:path>
                </a:pathLst>
              </a:custGeom>
              <a:solidFill>
                <a:srgbClr val="658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30" name="Freeform 65"/>
              <p:cNvSpPr>
                <a:spLocks/>
              </p:cNvSpPr>
              <p:nvPr/>
            </p:nvSpPr>
            <p:spPr bwMode="auto">
              <a:xfrm>
                <a:off x="1234" y="712"/>
                <a:ext cx="1" cy="2063"/>
              </a:xfrm>
              <a:custGeom>
                <a:avLst/>
                <a:gdLst>
                  <a:gd name="T0" fmla="*/ 0 w 1"/>
                  <a:gd name="T1" fmla="*/ 2063 h 2063"/>
                  <a:gd name="T2" fmla="*/ 0 w 1"/>
                  <a:gd name="T3" fmla="*/ 2057 h 2063"/>
                  <a:gd name="T4" fmla="*/ 0 w 1"/>
                  <a:gd name="T5" fmla="*/ 0 h 2063"/>
                  <a:gd name="T6" fmla="*/ 0 w 1"/>
                  <a:gd name="T7" fmla="*/ 6 h 2063"/>
                  <a:gd name="T8" fmla="*/ 0 w 1"/>
                  <a:gd name="T9" fmla="*/ 2063 h 2063"/>
                  <a:gd name="T10" fmla="*/ 0 60000 65536"/>
                  <a:gd name="T11" fmla="*/ 0 60000 65536"/>
                  <a:gd name="T12" fmla="*/ 0 60000 65536"/>
                  <a:gd name="T13" fmla="*/ 0 60000 65536"/>
                  <a:gd name="T14" fmla="*/ 0 60000 65536"/>
                  <a:gd name="T15" fmla="*/ 0 w 1"/>
                  <a:gd name="T16" fmla="*/ 0 h 2063"/>
                  <a:gd name="T17" fmla="*/ 1 w 1"/>
                  <a:gd name="T18" fmla="*/ 2063 h 2063"/>
                </a:gdLst>
                <a:ahLst/>
                <a:cxnLst>
                  <a:cxn ang="T10">
                    <a:pos x="T0" y="T1"/>
                  </a:cxn>
                  <a:cxn ang="T11">
                    <a:pos x="T2" y="T3"/>
                  </a:cxn>
                  <a:cxn ang="T12">
                    <a:pos x="T4" y="T5"/>
                  </a:cxn>
                  <a:cxn ang="T13">
                    <a:pos x="T6" y="T7"/>
                  </a:cxn>
                  <a:cxn ang="T14">
                    <a:pos x="T8" y="T9"/>
                  </a:cxn>
                </a:cxnLst>
                <a:rect l="T15" t="T16" r="T17" b="T18"/>
                <a:pathLst>
                  <a:path w="1" h="2063">
                    <a:moveTo>
                      <a:pt x="0" y="2063"/>
                    </a:moveTo>
                    <a:lnTo>
                      <a:pt x="0" y="2057"/>
                    </a:lnTo>
                    <a:lnTo>
                      <a:pt x="0" y="0"/>
                    </a:lnTo>
                    <a:lnTo>
                      <a:pt x="0" y="6"/>
                    </a:lnTo>
                    <a:lnTo>
                      <a:pt x="0" y="2063"/>
                    </a:lnTo>
                    <a:close/>
                  </a:path>
                </a:pathLst>
              </a:custGeom>
              <a:solidFill>
                <a:srgbClr val="618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31" name="Freeform 66"/>
              <p:cNvSpPr>
                <a:spLocks/>
              </p:cNvSpPr>
              <p:nvPr/>
            </p:nvSpPr>
            <p:spPr bwMode="auto">
              <a:xfrm>
                <a:off x="1234" y="638"/>
                <a:ext cx="232" cy="104"/>
              </a:xfrm>
              <a:custGeom>
                <a:avLst/>
                <a:gdLst>
                  <a:gd name="T0" fmla="*/ 173 w 232"/>
                  <a:gd name="T1" fmla="*/ 0 h 104"/>
                  <a:gd name="T2" fmla="*/ 185 w 232"/>
                  <a:gd name="T3" fmla="*/ 0 h 104"/>
                  <a:gd name="T4" fmla="*/ 197 w 232"/>
                  <a:gd name="T5" fmla="*/ 2 h 104"/>
                  <a:gd name="T6" fmla="*/ 207 w 232"/>
                  <a:gd name="T7" fmla="*/ 4 h 104"/>
                  <a:gd name="T8" fmla="*/ 215 w 232"/>
                  <a:gd name="T9" fmla="*/ 6 h 104"/>
                  <a:gd name="T10" fmla="*/ 222 w 232"/>
                  <a:gd name="T11" fmla="*/ 10 h 104"/>
                  <a:gd name="T12" fmla="*/ 226 w 232"/>
                  <a:gd name="T13" fmla="*/ 14 h 104"/>
                  <a:gd name="T14" fmla="*/ 230 w 232"/>
                  <a:gd name="T15" fmla="*/ 18 h 104"/>
                  <a:gd name="T16" fmla="*/ 232 w 232"/>
                  <a:gd name="T17" fmla="*/ 24 h 104"/>
                  <a:gd name="T18" fmla="*/ 232 w 232"/>
                  <a:gd name="T19" fmla="*/ 30 h 104"/>
                  <a:gd name="T20" fmla="*/ 230 w 232"/>
                  <a:gd name="T21" fmla="*/ 36 h 104"/>
                  <a:gd name="T22" fmla="*/ 226 w 232"/>
                  <a:gd name="T23" fmla="*/ 42 h 104"/>
                  <a:gd name="T24" fmla="*/ 218 w 232"/>
                  <a:gd name="T25" fmla="*/ 52 h 104"/>
                  <a:gd name="T26" fmla="*/ 211 w 232"/>
                  <a:gd name="T27" fmla="*/ 58 h 104"/>
                  <a:gd name="T28" fmla="*/ 201 w 232"/>
                  <a:gd name="T29" fmla="*/ 64 h 104"/>
                  <a:gd name="T30" fmla="*/ 191 w 232"/>
                  <a:gd name="T31" fmla="*/ 72 h 104"/>
                  <a:gd name="T32" fmla="*/ 179 w 232"/>
                  <a:gd name="T33" fmla="*/ 76 h 104"/>
                  <a:gd name="T34" fmla="*/ 165 w 232"/>
                  <a:gd name="T35" fmla="*/ 82 h 104"/>
                  <a:gd name="T36" fmla="*/ 153 w 232"/>
                  <a:gd name="T37" fmla="*/ 88 h 104"/>
                  <a:gd name="T38" fmla="*/ 137 w 232"/>
                  <a:gd name="T39" fmla="*/ 92 h 104"/>
                  <a:gd name="T40" fmla="*/ 123 w 232"/>
                  <a:gd name="T41" fmla="*/ 96 h 104"/>
                  <a:gd name="T42" fmla="*/ 109 w 232"/>
                  <a:gd name="T43" fmla="*/ 98 h 104"/>
                  <a:gd name="T44" fmla="*/ 95 w 232"/>
                  <a:gd name="T45" fmla="*/ 102 h 104"/>
                  <a:gd name="T46" fmla="*/ 79 w 232"/>
                  <a:gd name="T47" fmla="*/ 104 h 104"/>
                  <a:gd name="T48" fmla="*/ 60 w 232"/>
                  <a:gd name="T49" fmla="*/ 104 h 104"/>
                  <a:gd name="T50" fmla="*/ 48 w 232"/>
                  <a:gd name="T51" fmla="*/ 104 h 104"/>
                  <a:gd name="T52" fmla="*/ 36 w 232"/>
                  <a:gd name="T53" fmla="*/ 102 h 104"/>
                  <a:gd name="T54" fmla="*/ 26 w 232"/>
                  <a:gd name="T55" fmla="*/ 100 h 104"/>
                  <a:gd name="T56" fmla="*/ 18 w 232"/>
                  <a:gd name="T57" fmla="*/ 98 h 104"/>
                  <a:gd name="T58" fmla="*/ 10 w 232"/>
                  <a:gd name="T59" fmla="*/ 94 h 104"/>
                  <a:gd name="T60" fmla="*/ 6 w 232"/>
                  <a:gd name="T61" fmla="*/ 90 h 104"/>
                  <a:gd name="T62" fmla="*/ 2 w 232"/>
                  <a:gd name="T63" fmla="*/ 86 h 104"/>
                  <a:gd name="T64" fmla="*/ 0 w 232"/>
                  <a:gd name="T65" fmla="*/ 80 h 104"/>
                  <a:gd name="T66" fmla="*/ 0 w 232"/>
                  <a:gd name="T67" fmla="*/ 74 h 104"/>
                  <a:gd name="T68" fmla="*/ 2 w 232"/>
                  <a:gd name="T69" fmla="*/ 68 h 104"/>
                  <a:gd name="T70" fmla="*/ 6 w 232"/>
                  <a:gd name="T71" fmla="*/ 62 h 104"/>
                  <a:gd name="T72" fmla="*/ 14 w 232"/>
                  <a:gd name="T73" fmla="*/ 52 h 104"/>
                  <a:gd name="T74" fmla="*/ 22 w 232"/>
                  <a:gd name="T75" fmla="*/ 46 h 104"/>
                  <a:gd name="T76" fmla="*/ 32 w 232"/>
                  <a:gd name="T77" fmla="*/ 40 h 104"/>
                  <a:gd name="T78" fmla="*/ 42 w 232"/>
                  <a:gd name="T79" fmla="*/ 32 h 104"/>
                  <a:gd name="T80" fmla="*/ 54 w 232"/>
                  <a:gd name="T81" fmla="*/ 28 h 104"/>
                  <a:gd name="T82" fmla="*/ 67 w 232"/>
                  <a:gd name="T83" fmla="*/ 22 h 104"/>
                  <a:gd name="T84" fmla="*/ 79 w 232"/>
                  <a:gd name="T85" fmla="*/ 16 h 104"/>
                  <a:gd name="T86" fmla="*/ 95 w 232"/>
                  <a:gd name="T87" fmla="*/ 12 h 104"/>
                  <a:gd name="T88" fmla="*/ 109 w 232"/>
                  <a:gd name="T89" fmla="*/ 8 h 104"/>
                  <a:gd name="T90" fmla="*/ 123 w 232"/>
                  <a:gd name="T91" fmla="*/ 6 h 104"/>
                  <a:gd name="T92" fmla="*/ 137 w 232"/>
                  <a:gd name="T93" fmla="*/ 2 h 104"/>
                  <a:gd name="T94" fmla="*/ 153 w 232"/>
                  <a:gd name="T95" fmla="*/ 0 h 104"/>
                  <a:gd name="T96" fmla="*/ 173 w 232"/>
                  <a:gd name="T97" fmla="*/ 0 h 1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2"/>
                  <a:gd name="T148" fmla="*/ 0 h 104"/>
                  <a:gd name="T149" fmla="*/ 232 w 232"/>
                  <a:gd name="T150" fmla="*/ 104 h 1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2" h="104">
                    <a:moveTo>
                      <a:pt x="173" y="0"/>
                    </a:moveTo>
                    <a:lnTo>
                      <a:pt x="185" y="0"/>
                    </a:lnTo>
                    <a:lnTo>
                      <a:pt x="197" y="2"/>
                    </a:lnTo>
                    <a:lnTo>
                      <a:pt x="207" y="4"/>
                    </a:lnTo>
                    <a:lnTo>
                      <a:pt x="215" y="6"/>
                    </a:lnTo>
                    <a:lnTo>
                      <a:pt x="222" y="10"/>
                    </a:lnTo>
                    <a:lnTo>
                      <a:pt x="226" y="14"/>
                    </a:lnTo>
                    <a:lnTo>
                      <a:pt x="230" y="18"/>
                    </a:lnTo>
                    <a:lnTo>
                      <a:pt x="232" y="24"/>
                    </a:lnTo>
                    <a:lnTo>
                      <a:pt x="232" y="30"/>
                    </a:lnTo>
                    <a:lnTo>
                      <a:pt x="230" y="36"/>
                    </a:lnTo>
                    <a:lnTo>
                      <a:pt x="226" y="42"/>
                    </a:lnTo>
                    <a:lnTo>
                      <a:pt x="218" y="52"/>
                    </a:lnTo>
                    <a:lnTo>
                      <a:pt x="211" y="58"/>
                    </a:lnTo>
                    <a:lnTo>
                      <a:pt x="201" y="64"/>
                    </a:lnTo>
                    <a:lnTo>
                      <a:pt x="191" y="72"/>
                    </a:lnTo>
                    <a:lnTo>
                      <a:pt x="179" y="76"/>
                    </a:lnTo>
                    <a:lnTo>
                      <a:pt x="165" y="82"/>
                    </a:lnTo>
                    <a:lnTo>
                      <a:pt x="153" y="88"/>
                    </a:lnTo>
                    <a:lnTo>
                      <a:pt x="137" y="92"/>
                    </a:lnTo>
                    <a:lnTo>
                      <a:pt x="123" y="96"/>
                    </a:lnTo>
                    <a:lnTo>
                      <a:pt x="109" y="98"/>
                    </a:lnTo>
                    <a:lnTo>
                      <a:pt x="95" y="102"/>
                    </a:lnTo>
                    <a:lnTo>
                      <a:pt x="79" y="104"/>
                    </a:lnTo>
                    <a:lnTo>
                      <a:pt x="60" y="104"/>
                    </a:lnTo>
                    <a:lnTo>
                      <a:pt x="48" y="104"/>
                    </a:lnTo>
                    <a:lnTo>
                      <a:pt x="36" y="102"/>
                    </a:lnTo>
                    <a:lnTo>
                      <a:pt x="26" y="100"/>
                    </a:lnTo>
                    <a:lnTo>
                      <a:pt x="18" y="98"/>
                    </a:lnTo>
                    <a:lnTo>
                      <a:pt x="10" y="94"/>
                    </a:lnTo>
                    <a:lnTo>
                      <a:pt x="6" y="90"/>
                    </a:lnTo>
                    <a:lnTo>
                      <a:pt x="2" y="86"/>
                    </a:lnTo>
                    <a:lnTo>
                      <a:pt x="0" y="80"/>
                    </a:lnTo>
                    <a:lnTo>
                      <a:pt x="0" y="74"/>
                    </a:lnTo>
                    <a:lnTo>
                      <a:pt x="2" y="68"/>
                    </a:lnTo>
                    <a:lnTo>
                      <a:pt x="6" y="62"/>
                    </a:lnTo>
                    <a:lnTo>
                      <a:pt x="14" y="52"/>
                    </a:lnTo>
                    <a:lnTo>
                      <a:pt x="22" y="46"/>
                    </a:lnTo>
                    <a:lnTo>
                      <a:pt x="32" y="40"/>
                    </a:lnTo>
                    <a:lnTo>
                      <a:pt x="42" y="32"/>
                    </a:lnTo>
                    <a:lnTo>
                      <a:pt x="54" y="28"/>
                    </a:lnTo>
                    <a:lnTo>
                      <a:pt x="67" y="22"/>
                    </a:lnTo>
                    <a:lnTo>
                      <a:pt x="79" y="16"/>
                    </a:lnTo>
                    <a:lnTo>
                      <a:pt x="95" y="12"/>
                    </a:lnTo>
                    <a:lnTo>
                      <a:pt x="109" y="8"/>
                    </a:lnTo>
                    <a:lnTo>
                      <a:pt x="123" y="6"/>
                    </a:lnTo>
                    <a:lnTo>
                      <a:pt x="137" y="2"/>
                    </a:lnTo>
                    <a:lnTo>
                      <a:pt x="153" y="0"/>
                    </a:lnTo>
                    <a:lnTo>
                      <a:pt x="173" y="0"/>
                    </a:lnTo>
                    <a:close/>
                  </a:path>
                </a:pathLst>
              </a:custGeom>
              <a:solidFill>
                <a:srgbClr val="73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32" name="Line 67"/>
              <p:cNvSpPr>
                <a:spLocks noChangeShapeType="1"/>
              </p:cNvSpPr>
              <p:nvPr/>
            </p:nvSpPr>
            <p:spPr bwMode="auto">
              <a:xfrm flipH="1">
                <a:off x="1464" y="2725"/>
                <a:ext cx="2"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33" name="Line 68"/>
              <p:cNvSpPr>
                <a:spLocks noChangeShapeType="1"/>
              </p:cNvSpPr>
              <p:nvPr/>
            </p:nvSpPr>
            <p:spPr bwMode="auto">
              <a:xfrm flipH="1">
                <a:off x="1460" y="2731"/>
                <a:ext cx="4"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34" name="Line 69"/>
              <p:cNvSpPr>
                <a:spLocks noChangeShapeType="1"/>
              </p:cNvSpPr>
              <p:nvPr/>
            </p:nvSpPr>
            <p:spPr bwMode="auto">
              <a:xfrm flipH="1">
                <a:off x="1452" y="2737"/>
                <a:ext cx="8" cy="1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35" name="Line 70"/>
              <p:cNvSpPr>
                <a:spLocks noChangeShapeType="1"/>
              </p:cNvSpPr>
              <p:nvPr/>
            </p:nvSpPr>
            <p:spPr bwMode="auto">
              <a:xfrm flipH="1">
                <a:off x="1445" y="2747"/>
                <a:ext cx="7"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36" name="Line 71"/>
              <p:cNvSpPr>
                <a:spLocks noChangeShapeType="1"/>
              </p:cNvSpPr>
              <p:nvPr/>
            </p:nvSpPr>
            <p:spPr bwMode="auto">
              <a:xfrm flipH="1">
                <a:off x="1435" y="2753"/>
                <a:ext cx="10"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37" name="Line 72"/>
              <p:cNvSpPr>
                <a:spLocks noChangeShapeType="1"/>
              </p:cNvSpPr>
              <p:nvPr/>
            </p:nvSpPr>
            <p:spPr bwMode="auto">
              <a:xfrm flipH="1">
                <a:off x="1425" y="2759"/>
                <a:ext cx="10" cy="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38" name="Line 73"/>
              <p:cNvSpPr>
                <a:spLocks noChangeShapeType="1"/>
              </p:cNvSpPr>
              <p:nvPr/>
            </p:nvSpPr>
            <p:spPr bwMode="auto">
              <a:xfrm flipH="1">
                <a:off x="1413" y="2767"/>
                <a:ext cx="12" cy="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39" name="Line 74"/>
              <p:cNvSpPr>
                <a:spLocks noChangeShapeType="1"/>
              </p:cNvSpPr>
              <p:nvPr/>
            </p:nvSpPr>
            <p:spPr bwMode="auto">
              <a:xfrm flipH="1">
                <a:off x="1399" y="2771"/>
                <a:ext cx="14"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40" name="Line 75"/>
              <p:cNvSpPr>
                <a:spLocks noChangeShapeType="1"/>
              </p:cNvSpPr>
              <p:nvPr/>
            </p:nvSpPr>
            <p:spPr bwMode="auto">
              <a:xfrm flipH="1">
                <a:off x="1387" y="2777"/>
                <a:ext cx="12"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41" name="Line 76"/>
              <p:cNvSpPr>
                <a:spLocks noChangeShapeType="1"/>
              </p:cNvSpPr>
              <p:nvPr/>
            </p:nvSpPr>
            <p:spPr bwMode="auto">
              <a:xfrm flipH="1">
                <a:off x="1371" y="2783"/>
                <a:ext cx="16" cy="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42" name="Line 77"/>
              <p:cNvSpPr>
                <a:spLocks noChangeShapeType="1"/>
              </p:cNvSpPr>
              <p:nvPr/>
            </p:nvSpPr>
            <p:spPr bwMode="auto">
              <a:xfrm flipH="1">
                <a:off x="1357" y="2787"/>
                <a:ext cx="14" cy="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43" name="Line 78"/>
              <p:cNvSpPr>
                <a:spLocks noChangeShapeType="1"/>
              </p:cNvSpPr>
              <p:nvPr/>
            </p:nvSpPr>
            <p:spPr bwMode="auto">
              <a:xfrm flipH="1">
                <a:off x="1343" y="2791"/>
                <a:ext cx="14"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44" name="Line 79"/>
              <p:cNvSpPr>
                <a:spLocks noChangeShapeType="1"/>
              </p:cNvSpPr>
              <p:nvPr/>
            </p:nvSpPr>
            <p:spPr bwMode="auto">
              <a:xfrm flipH="1">
                <a:off x="1329" y="2793"/>
                <a:ext cx="14" cy="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45" name="Line 80"/>
              <p:cNvSpPr>
                <a:spLocks noChangeShapeType="1"/>
              </p:cNvSpPr>
              <p:nvPr/>
            </p:nvSpPr>
            <p:spPr bwMode="auto">
              <a:xfrm flipH="1">
                <a:off x="1313" y="2797"/>
                <a:ext cx="16"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46" name="Line 81"/>
              <p:cNvSpPr>
                <a:spLocks noChangeShapeType="1"/>
              </p:cNvSpPr>
              <p:nvPr/>
            </p:nvSpPr>
            <p:spPr bwMode="auto">
              <a:xfrm flipH="1">
                <a:off x="1294" y="2799"/>
                <a:ext cx="19"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47" name="Line 82"/>
              <p:cNvSpPr>
                <a:spLocks noChangeShapeType="1"/>
              </p:cNvSpPr>
              <p:nvPr/>
            </p:nvSpPr>
            <p:spPr bwMode="auto">
              <a:xfrm flipH="1">
                <a:off x="1282" y="2799"/>
                <a:ext cx="1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48" name="Line 83"/>
              <p:cNvSpPr>
                <a:spLocks noChangeShapeType="1"/>
              </p:cNvSpPr>
              <p:nvPr/>
            </p:nvSpPr>
            <p:spPr bwMode="auto">
              <a:xfrm flipH="1" flipV="1">
                <a:off x="1270" y="2797"/>
                <a:ext cx="12"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49" name="Line 84"/>
              <p:cNvSpPr>
                <a:spLocks noChangeShapeType="1"/>
              </p:cNvSpPr>
              <p:nvPr/>
            </p:nvSpPr>
            <p:spPr bwMode="auto">
              <a:xfrm flipH="1" flipV="1">
                <a:off x="1260" y="2795"/>
                <a:ext cx="10"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50" name="Line 85"/>
              <p:cNvSpPr>
                <a:spLocks noChangeShapeType="1"/>
              </p:cNvSpPr>
              <p:nvPr/>
            </p:nvSpPr>
            <p:spPr bwMode="auto">
              <a:xfrm flipH="1" flipV="1">
                <a:off x="1252" y="2793"/>
                <a:ext cx="8"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51" name="Line 86"/>
              <p:cNvSpPr>
                <a:spLocks noChangeShapeType="1"/>
              </p:cNvSpPr>
              <p:nvPr/>
            </p:nvSpPr>
            <p:spPr bwMode="auto">
              <a:xfrm flipH="1" flipV="1">
                <a:off x="1244" y="2789"/>
                <a:ext cx="8" cy="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52" name="Line 87"/>
              <p:cNvSpPr>
                <a:spLocks noChangeShapeType="1"/>
              </p:cNvSpPr>
              <p:nvPr/>
            </p:nvSpPr>
            <p:spPr bwMode="auto">
              <a:xfrm flipH="1" flipV="1">
                <a:off x="1240" y="2785"/>
                <a:ext cx="4" cy="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53" name="Line 88"/>
              <p:cNvSpPr>
                <a:spLocks noChangeShapeType="1"/>
              </p:cNvSpPr>
              <p:nvPr/>
            </p:nvSpPr>
            <p:spPr bwMode="auto">
              <a:xfrm flipH="1" flipV="1">
                <a:off x="1236" y="2781"/>
                <a:ext cx="4" cy="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54" name="Line 89"/>
              <p:cNvSpPr>
                <a:spLocks noChangeShapeType="1"/>
              </p:cNvSpPr>
              <p:nvPr/>
            </p:nvSpPr>
            <p:spPr bwMode="auto">
              <a:xfrm flipH="1" flipV="1">
                <a:off x="1234" y="2775"/>
                <a:ext cx="2"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55" name="Line 90"/>
              <p:cNvSpPr>
                <a:spLocks noChangeShapeType="1"/>
              </p:cNvSpPr>
              <p:nvPr/>
            </p:nvSpPr>
            <p:spPr bwMode="auto">
              <a:xfrm flipV="1">
                <a:off x="1234" y="2769"/>
                <a:ext cx="1" cy="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56" name="Freeform 91"/>
              <p:cNvSpPr>
                <a:spLocks/>
              </p:cNvSpPr>
              <p:nvPr/>
            </p:nvSpPr>
            <p:spPr bwMode="auto">
              <a:xfrm>
                <a:off x="1234" y="638"/>
                <a:ext cx="232" cy="104"/>
              </a:xfrm>
              <a:custGeom>
                <a:avLst/>
                <a:gdLst>
                  <a:gd name="T0" fmla="*/ 173 w 232"/>
                  <a:gd name="T1" fmla="*/ 0 h 104"/>
                  <a:gd name="T2" fmla="*/ 185 w 232"/>
                  <a:gd name="T3" fmla="*/ 0 h 104"/>
                  <a:gd name="T4" fmla="*/ 197 w 232"/>
                  <a:gd name="T5" fmla="*/ 2 h 104"/>
                  <a:gd name="T6" fmla="*/ 207 w 232"/>
                  <a:gd name="T7" fmla="*/ 4 h 104"/>
                  <a:gd name="T8" fmla="*/ 215 w 232"/>
                  <a:gd name="T9" fmla="*/ 6 h 104"/>
                  <a:gd name="T10" fmla="*/ 222 w 232"/>
                  <a:gd name="T11" fmla="*/ 10 h 104"/>
                  <a:gd name="T12" fmla="*/ 226 w 232"/>
                  <a:gd name="T13" fmla="*/ 14 h 104"/>
                  <a:gd name="T14" fmla="*/ 230 w 232"/>
                  <a:gd name="T15" fmla="*/ 18 h 104"/>
                  <a:gd name="T16" fmla="*/ 232 w 232"/>
                  <a:gd name="T17" fmla="*/ 24 h 104"/>
                  <a:gd name="T18" fmla="*/ 232 w 232"/>
                  <a:gd name="T19" fmla="*/ 30 h 104"/>
                  <a:gd name="T20" fmla="*/ 230 w 232"/>
                  <a:gd name="T21" fmla="*/ 36 h 104"/>
                  <a:gd name="T22" fmla="*/ 226 w 232"/>
                  <a:gd name="T23" fmla="*/ 42 h 104"/>
                  <a:gd name="T24" fmla="*/ 218 w 232"/>
                  <a:gd name="T25" fmla="*/ 52 h 104"/>
                  <a:gd name="T26" fmla="*/ 211 w 232"/>
                  <a:gd name="T27" fmla="*/ 58 h 104"/>
                  <a:gd name="T28" fmla="*/ 201 w 232"/>
                  <a:gd name="T29" fmla="*/ 64 h 104"/>
                  <a:gd name="T30" fmla="*/ 191 w 232"/>
                  <a:gd name="T31" fmla="*/ 72 h 104"/>
                  <a:gd name="T32" fmla="*/ 179 w 232"/>
                  <a:gd name="T33" fmla="*/ 76 h 104"/>
                  <a:gd name="T34" fmla="*/ 165 w 232"/>
                  <a:gd name="T35" fmla="*/ 82 h 104"/>
                  <a:gd name="T36" fmla="*/ 153 w 232"/>
                  <a:gd name="T37" fmla="*/ 88 h 104"/>
                  <a:gd name="T38" fmla="*/ 137 w 232"/>
                  <a:gd name="T39" fmla="*/ 92 h 104"/>
                  <a:gd name="T40" fmla="*/ 123 w 232"/>
                  <a:gd name="T41" fmla="*/ 96 h 104"/>
                  <a:gd name="T42" fmla="*/ 109 w 232"/>
                  <a:gd name="T43" fmla="*/ 98 h 104"/>
                  <a:gd name="T44" fmla="*/ 95 w 232"/>
                  <a:gd name="T45" fmla="*/ 102 h 104"/>
                  <a:gd name="T46" fmla="*/ 79 w 232"/>
                  <a:gd name="T47" fmla="*/ 104 h 104"/>
                  <a:gd name="T48" fmla="*/ 60 w 232"/>
                  <a:gd name="T49" fmla="*/ 104 h 104"/>
                  <a:gd name="T50" fmla="*/ 48 w 232"/>
                  <a:gd name="T51" fmla="*/ 104 h 104"/>
                  <a:gd name="T52" fmla="*/ 36 w 232"/>
                  <a:gd name="T53" fmla="*/ 102 h 104"/>
                  <a:gd name="T54" fmla="*/ 26 w 232"/>
                  <a:gd name="T55" fmla="*/ 100 h 104"/>
                  <a:gd name="T56" fmla="*/ 18 w 232"/>
                  <a:gd name="T57" fmla="*/ 98 h 104"/>
                  <a:gd name="T58" fmla="*/ 10 w 232"/>
                  <a:gd name="T59" fmla="*/ 94 h 104"/>
                  <a:gd name="T60" fmla="*/ 6 w 232"/>
                  <a:gd name="T61" fmla="*/ 90 h 104"/>
                  <a:gd name="T62" fmla="*/ 2 w 232"/>
                  <a:gd name="T63" fmla="*/ 86 h 104"/>
                  <a:gd name="T64" fmla="*/ 0 w 232"/>
                  <a:gd name="T65" fmla="*/ 80 h 104"/>
                  <a:gd name="T66" fmla="*/ 0 w 232"/>
                  <a:gd name="T67" fmla="*/ 74 h 104"/>
                  <a:gd name="T68" fmla="*/ 2 w 232"/>
                  <a:gd name="T69" fmla="*/ 68 h 104"/>
                  <a:gd name="T70" fmla="*/ 6 w 232"/>
                  <a:gd name="T71" fmla="*/ 62 h 104"/>
                  <a:gd name="T72" fmla="*/ 14 w 232"/>
                  <a:gd name="T73" fmla="*/ 52 h 104"/>
                  <a:gd name="T74" fmla="*/ 22 w 232"/>
                  <a:gd name="T75" fmla="*/ 46 h 104"/>
                  <a:gd name="T76" fmla="*/ 32 w 232"/>
                  <a:gd name="T77" fmla="*/ 40 h 104"/>
                  <a:gd name="T78" fmla="*/ 42 w 232"/>
                  <a:gd name="T79" fmla="*/ 32 h 104"/>
                  <a:gd name="T80" fmla="*/ 54 w 232"/>
                  <a:gd name="T81" fmla="*/ 28 h 104"/>
                  <a:gd name="T82" fmla="*/ 67 w 232"/>
                  <a:gd name="T83" fmla="*/ 22 h 104"/>
                  <a:gd name="T84" fmla="*/ 79 w 232"/>
                  <a:gd name="T85" fmla="*/ 16 h 104"/>
                  <a:gd name="T86" fmla="*/ 95 w 232"/>
                  <a:gd name="T87" fmla="*/ 12 h 104"/>
                  <a:gd name="T88" fmla="*/ 109 w 232"/>
                  <a:gd name="T89" fmla="*/ 8 h 104"/>
                  <a:gd name="T90" fmla="*/ 123 w 232"/>
                  <a:gd name="T91" fmla="*/ 6 h 104"/>
                  <a:gd name="T92" fmla="*/ 137 w 232"/>
                  <a:gd name="T93" fmla="*/ 2 h 104"/>
                  <a:gd name="T94" fmla="*/ 153 w 232"/>
                  <a:gd name="T95" fmla="*/ 0 h 104"/>
                  <a:gd name="T96" fmla="*/ 173 w 232"/>
                  <a:gd name="T97" fmla="*/ 0 h 1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2"/>
                  <a:gd name="T148" fmla="*/ 0 h 104"/>
                  <a:gd name="T149" fmla="*/ 232 w 232"/>
                  <a:gd name="T150" fmla="*/ 104 h 1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2" h="104">
                    <a:moveTo>
                      <a:pt x="173" y="0"/>
                    </a:moveTo>
                    <a:lnTo>
                      <a:pt x="185" y="0"/>
                    </a:lnTo>
                    <a:lnTo>
                      <a:pt x="197" y="2"/>
                    </a:lnTo>
                    <a:lnTo>
                      <a:pt x="207" y="4"/>
                    </a:lnTo>
                    <a:lnTo>
                      <a:pt x="215" y="6"/>
                    </a:lnTo>
                    <a:lnTo>
                      <a:pt x="222" y="10"/>
                    </a:lnTo>
                    <a:lnTo>
                      <a:pt x="226" y="14"/>
                    </a:lnTo>
                    <a:lnTo>
                      <a:pt x="230" y="18"/>
                    </a:lnTo>
                    <a:lnTo>
                      <a:pt x="232" y="24"/>
                    </a:lnTo>
                    <a:lnTo>
                      <a:pt x="232" y="30"/>
                    </a:lnTo>
                    <a:lnTo>
                      <a:pt x="230" y="36"/>
                    </a:lnTo>
                    <a:lnTo>
                      <a:pt x="226" y="42"/>
                    </a:lnTo>
                    <a:lnTo>
                      <a:pt x="218" y="52"/>
                    </a:lnTo>
                    <a:lnTo>
                      <a:pt x="211" y="58"/>
                    </a:lnTo>
                    <a:lnTo>
                      <a:pt x="201" y="64"/>
                    </a:lnTo>
                    <a:lnTo>
                      <a:pt x="191" y="72"/>
                    </a:lnTo>
                    <a:lnTo>
                      <a:pt x="179" y="76"/>
                    </a:lnTo>
                    <a:lnTo>
                      <a:pt x="165" y="82"/>
                    </a:lnTo>
                    <a:lnTo>
                      <a:pt x="153" y="88"/>
                    </a:lnTo>
                    <a:lnTo>
                      <a:pt x="137" y="92"/>
                    </a:lnTo>
                    <a:lnTo>
                      <a:pt x="123" y="96"/>
                    </a:lnTo>
                    <a:lnTo>
                      <a:pt x="109" y="98"/>
                    </a:lnTo>
                    <a:lnTo>
                      <a:pt x="95" y="102"/>
                    </a:lnTo>
                    <a:lnTo>
                      <a:pt x="79" y="104"/>
                    </a:lnTo>
                    <a:lnTo>
                      <a:pt x="60" y="104"/>
                    </a:lnTo>
                    <a:lnTo>
                      <a:pt x="48" y="104"/>
                    </a:lnTo>
                    <a:lnTo>
                      <a:pt x="36" y="102"/>
                    </a:lnTo>
                    <a:lnTo>
                      <a:pt x="26" y="100"/>
                    </a:lnTo>
                    <a:lnTo>
                      <a:pt x="18" y="98"/>
                    </a:lnTo>
                    <a:lnTo>
                      <a:pt x="10" y="94"/>
                    </a:lnTo>
                    <a:lnTo>
                      <a:pt x="6" y="90"/>
                    </a:lnTo>
                    <a:lnTo>
                      <a:pt x="2" y="86"/>
                    </a:lnTo>
                    <a:lnTo>
                      <a:pt x="0" y="80"/>
                    </a:lnTo>
                    <a:lnTo>
                      <a:pt x="0" y="74"/>
                    </a:lnTo>
                    <a:lnTo>
                      <a:pt x="2" y="68"/>
                    </a:lnTo>
                    <a:lnTo>
                      <a:pt x="6" y="62"/>
                    </a:lnTo>
                    <a:lnTo>
                      <a:pt x="14" y="52"/>
                    </a:lnTo>
                    <a:lnTo>
                      <a:pt x="22" y="46"/>
                    </a:lnTo>
                    <a:lnTo>
                      <a:pt x="32" y="40"/>
                    </a:lnTo>
                    <a:lnTo>
                      <a:pt x="42" y="32"/>
                    </a:lnTo>
                    <a:lnTo>
                      <a:pt x="54" y="28"/>
                    </a:lnTo>
                    <a:lnTo>
                      <a:pt x="67" y="22"/>
                    </a:lnTo>
                    <a:lnTo>
                      <a:pt x="79" y="16"/>
                    </a:lnTo>
                    <a:lnTo>
                      <a:pt x="95" y="12"/>
                    </a:lnTo>
                    <a:lnTo>
                      <a:pt x="109" y="8"/>
                    </a:lnTo>
                    <a:lnTo>
                      <a:pt x="123" y="6"/>
                    </a:lnTo>
                    <a:lnTo>
                      <a:pt x="137" y="2"/>
                    </a:lnTo>
                    <a:lnTo>
                      <a:pt x="153" y="0"/>
                    </a:lnTo>
                    <a:lnTo>
                      <a:pt x="173" y="0"/>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357" name="Line 92"/>
              <p:cNvSpPr>
                <a:spLocks noChangeShapeType="1"/>
              </p:cNvSpPr>
              <p:nvPr/>
            </p:nvSpPr>
            <p:spPr bwMode="auto">
              <a:xfrm flipV="1">
                <a:off x="1466" y="668"/>
                <a:ext cx="1" cy="205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58" name="Line 93"/>
              <p:cNvSpPr>
                <a:spLocks noChangeShapeType="1"/>
              </p:cNvSpPr>
              <p:nvPr/>
            </p:nvSpPr>
            <p:spPr bwMode="auto">
              <a:xfrm flipV="1">
                <a:off x="1234" y="712"/>
                <a:ext cx="1" cy="205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59" name="Freeform 94"/>
              <p:cNvSpPr>
                <a:spLocks/>
              </p:cNvSpPr>
              <p:nvPr/>
            </p:nvSpPr>
            <p:spPr bwMode="auto">
              <a:xfrm>
                <a:off x="1975" y="1691"/>
                <a:ext cx="1" cy="1034"/>
              </a:xfrm>
              <a:custGeom>
                <a:avLst/>
                <a:gdLst>
                  <a:gd name="T0" fmla="*/ 0 w 1"/>
                  <a:gd name="T1" fmla="*/ 1028 h 1034"/>
                  <a:gd name="T2" fmla="*/ 0 w 1"/>
                  <a:gd name="T3" fmla="*/ 1034 h 1034"/>
                  <a:gd name="T4" fmla="*/ 0 w 1"/>
                  <a:gd name="T5" fmla="*/ 6 h 1034"/>
                  <a:gd name="T6" fmla="*/ 0 w 1"/>
                  <a:gd name="T7" fmla="*/ 0 h 1034"/>
                  <a:gd name="T8" fmla="*/ 0 w 1"/>
                  <a:gd name="T9" fmla="*/ 1028 h 1034"/>
                  <a:gd name="T10" fmla="*/ 0 60000 65536"/>
                  <a:gd name="T11" fmla="*/ 0 60000 65536"/>
                  <a:gd name="T12" fmla="*/ 0 60000 65536"/>
                  <a:gd name="T13" fmla="*/ 0 60000 65536"/>
                  <a:gd name="T14" fmla="*/ 0 60000 65536"/>
                  <a:gd name="T15" fmla="*/ 0 w 1"/>
                  <a:gd name="T16" fmla="*/ 0 h 1034"/>
                  <a:gd name="T17" fmla="*/ 1 w 1"/>
                  <a:gd name="T18" fmla="*/ 1034 h 1034"/>
                </a:gdLst>
                <a:ahLst/>
                <a:cxnLst>
                  <a:cxn ang="T10">
                    <a:pos x="T0" y="T1"/>
                  </a:cxn>
                  <a:cxn ang="T11">
                    <a:pos x="T2" y="T3"/>
                  </a:cxn>
                  <a:cxn ang="T12">
                    <a:pos x="T4" y="T5"/>
                  </a:cxn>
                  <a:cxn ang="T13">
                    <a:pos x="T6" y="T7"/>
                  </a:cxn>
                  <a:cxn ang="T14">
                    <a:pos x="T8" y="T9"/>
                  </a:cxn>
                </a:cxnLst>
                <a:rect l="T15" t="T16" r="T17" b="T18"/>
                <a:pathLst>
                  <a:path w="1" h="1034">
                    <a:moveTo>
                      <a:pt x="0" y="1028"/>
                    </a:moveTo>
                    <a:lnTo>
                      <a:pt x="0" y="1034"/>
                    </a:lnTo>
                    <a:lnTo>
                      <a:pt x="0" y="6"/>
                    </a:lnTo>
                    <a:lnTo>
                      <a:pt x="0" y="0"/>
                    </a:lnTo>
                    <a:lnTo>
                      <a:pt x="0" y="1028"/>
                    </a:lnTo>
                    <a:close/>
                  </a:path>
                </a:pathLst>
              </a:custGeom>
              <a:solidFill>
                <a:srgbClr val="6E56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60" name="Freeform 95"/>
              <p:cNvSpPr>
                <a:spLocks/>
              </p:cNvSpPr>
              <p:nvPr/>
            </p:nvSpPr>
            <p:spPr bwMode="auto">
              <a:xfrm>
                <a:off x="1973" y="1697"/>
                <a:ext cx="2" cy="1034"/>
              </a:xfrm>
              <a:custGeom>
                <a:avLst/>
                <a:gdLst>
                  <a:gd name="T0" fmla="*/ 2 w 2"/>
                  <a:gd name="T1" fmla="*/ 1028 h 1034"/>
                  <a:gd name="T2" fmla="*/ 0 w 2"/>
                  <a:gd name="T3" fmla="*/ 1034 h 1034"/>
                  <a:gd name="T4" fmla="*/ 0 w 2"/>
                  <a:gd name="T5" fmla="*/ 6 h 1034"/>
                  <a:gd name="T6" fmla="*/ 2 w 2"/>
                  <a:gd name="T7" fmla="*/ 0 h 1034"/>
                  <a:gd name="T8" fmla="*/ 2 w 2"/>
                  <a:gd name="T9" fmla="*/ 1028 h 1034"/>
                  <a:gd name="T10" fmla="*/ 0 60000 65536"/>
                  <a:gd name="T11" fmla="*/ 0 60000 65536"/>
                  <a:gd name="T12" fmla="*/ 0 60000 65536"/>
                  <a:gd name="T13" fmla="*/ 0 60000 65536"/>
                  <a:gd name="T14" fmla="*/ 0 60000 65536"/>
                  <a:gd name="T15" fmla="*/ 0 w 2"/>
                  <a:gd name="T16" fmla="*/ 0 h 1034"/>
                  <a:gd name="T17" fmla="*/ 2 w 2"/>
                  <a:gd name="T18" fmla="*/ 1034 h 1034"/>
                </a:gdLst>
                <a:ahLst/>
                <a:cxnLst>
                  <a:cxn ang="T10">
                    <a:pos x="T0" y="T1"/>
                  </a:cxn>
                  <a:cxn ang="T11">
                    <a:pos x="T2" y="T3"/>
                  </a:cxn>
                  <a:cxn ang="T12">
                    <a:pos x="T4" y="T5"/>
                  </a:cxn>
                  <a:cxn ang="T13">
                    <a:pos x="T6" y="T7"/>
                  </a:cxn>
                  <a:cxn ang="T14">
                    <a:pos x="T8" y="T9"/>
                  </a:cxn>
                </a:cxnLst>
                <a:rect l="T15" t="T16" r="T17" b="T18"/>
                <a:pathLst>
                  <a:path w="2" h="1034">
                    <a:moveTo>
                      <a:pt x="2" y="1028"/>
                    </a:moveTo>
                    <a:lnTo>
                      <a:pt x="0" y="1034"/>
                    </a:lnTo>
                    <a:lnTo>
                      <a:pt x="0" y="6"/>
                    </a:lnTo>
                    <a:lnTo>
                      <a:pt x="2" y="0"/>
                    </a:lnTo>
                    <a:lnTo>
                      <a:pt x="2" y="1028"/>
                    </a:lnTo>
                    <a:close/>
                  </a:path>
                </a:pathLst>
              </a:custGeom>
              <a:solidFill>
                <a:srgbClr val="72592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61" name="Freeform 96"/>
              <p:cNvSpPr>
                <a:spLocks/>
              </p:cNvSpPr>
              <p:nvPr/>
            </p:nvSpPr>
            <p:spPr bwMode="auto">
              <a:xfrm>
                <a:off x="1969" y="1703"/>
                <a:ext cx="4" cy="1034"/>
              </a:xfrm>
              <a:custGeom>
                <a:avLst/>
                <a:gdLst>
                  <a:gd name="T0" fmla="*/ 4 w 4"/>
                  <a:gd name="T1" fmla="*/ 1028 h 1034"/>
                  <a:gd name="T2" fmla="*/ 0 w 4"/>
                  <a:gd name="T3" fmla="*/ 1034 h 1034"/>
                  <a:gd name="T4" fmla="*/ 0 w 4"/>
                  <a:gd name="T5" fmla="*/ 6 h 1034"/>
                  <a:gd name="T6" fmla="*/ 4 w 4"/>
                  <a:gd name="T7" fmla="*/ 0 h 1034"/>
                  <a:gd name="T8" fmla="*/ 4 w 4"/>
                  <a:gd name="T9" fmla="*/ 1028 h 1034"/>
                  <a:gd name="T10" fmla="*/ 0 60000 65536"/>
                  <a:gd name="T11" fmla="*/ 0 60000 65536"/>
                  <a:gd name="T12" fmla="*/ 0 60000 65536"/>
                  <a:gd name="T13" fmla="*/ 0 60000 65536"/>
                  <a:gd name="T14" fmla="*/ 0 60000 65536"/>
                  <a:gd name="T15" fmla="*/ 0 w 4"/>
                  <a:gd name="T16" fmla="*/ 0 h 1034"/>
                  <a:gd name="T17" fmla="*/ 4 w 4"/>
                  <a:gd name="T18" fmla="*/ 1034 h 1034"/>
                </a:gdLst>
                <a:ahLst/>
                <a:cxnLst>
                  <a:cxn ang="T10">
                    <a:pos x="T0" y="T1"/>
                  </a:cxn>
                  <a:cxn ang="T11">
                    <a:pos x="T2" y="T3"/>
                  </a:cxn>
                  <a:cxn ang="T12">
                    <a:pos x="T4" y="T5"/>
                  </a:cxn>
                  <a:cxn ang="T13">
                    <a:pos x="T6" y="T7"/>
                  </a:cxn>
                  <a:cxn ang="T14">
                    <a:pos x="T8" y="T9"/>
                  </a:cxn>
                </a:cxnLst>
                <a:rect l="T15" t="T16" r="T17" b="T18"/>
                <a:pathLst>
                  <a:path w="4" h="1034">
                    <a:moveTo>
                      <a:pt x="4" y="1028"/>
                    </a:moveTo>
                    <a:lnTo>
                      <a:pt x="0" y="1034"/>
                    </a:lnTo>
                    <a:lnTo>
                      <a:pt x="0" y="6"/>
                    </a:lnTo>
                    <a:lnTo>
                      <a:pt x="4" y="0"/>
                    </a:lnTo>
                    <a:lnTo>
                      <a:pt x="4" y="1028"/>
                    </a:lnTo>
                    <a:close/>
                  </a:path>
                </a:pathLst>
              </a:custGeom>
              <a:solidFill>
                <a:srgbClr val="755C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62" name="Freeform 97"/>
              <p:cNvSpPr>
                <a:spLocks/>
              </p:cNvSpPr>
              <p:nvPr/>
            </p:nvSpPr>
            <p:spPr bwMode="auto">
              <a:xfrm>
                <a:off x="1959" y="1709"/>
                <a:ext cx="10" cy="1038"/>
              </a:xfrm>
              <a:custGeom>
                <a:avLst/>
                <a:gdLst>
                  <a:gd name="T0" fmla="*/ 10 w 10"/>
                  <a:gd name="T1" fmla="*/ 1028 h 1038"/>
                  <a:gd name="T2" fmla="*/ 0 w 10"/>
                  <a:gd name="T3" fmla="*/ 1038 h 1038"/>
                  <a:gd name="T4" fmla="*/ 0 w 10"/>
                  <a:gd name="T5" fmla="*/ 10 h 1038"/>
                  <a:gd name="T6" fmla="*/ 10 w 10"/>
                  <a:gd name="T7" fmla="*/ 0 h 1038"/>
                  <a:gd name="T8" fmla="*/ 10 w 10"/>
                  <a:gd name="T9" fmla="*/ 1028 h 1038"/>
                  <a:gd name="T10" fmla="*/ 0 60000 65536"/>
                  <a:gd name="T11" fmla="*/ 0 60000 65536"/>
                  <a:gd name="T12" fmla="*/ 0 60000 65536"/>
                  <a:gd name="T13" fmla="*/ 0 60000 65536"/>
                  <a:gd name="T14" fmla="*/ 0 60000 65536"/>
                  <a:gd name="T15" fmla="*/ 0 w 10"/>
                  <a:gd name="T16" fmla="*/ 0 h 1038"/>
                  <a:gd name="T17" fmla="*/ 10 w 10"/>
                  <a:gd name="T18" fmla="*/ 1038 h 1038"/>
                </a:gdLst>
                <a:ahLst/>
                <a:cxnLst>
                  <a:cxn ang="T10">
                    <a:pos x="T0" y="T1"/>
                  </a:cxn>
                  <a:cxn ang="T11">
                    <a:pos x="T2" y="T3"/>
                  </a:cxn>
                  <a:cxn ang="T12">
                    <a:pos x="T4" y="T5"/>
                  </a:cxn>
                  <a:cxn ang="T13">
                    <a:pos x="T6" y="T7"/>
                  </a:cxn>
                  <a:cxn ang="T14">
                    <a:pos x="T8" y="T9"/>
                  </a:cxn>
                </a:cxnLst>
                <a:rect l="T15" t="T16" r="T17" b="T18"/>
                <a:pathLst>
                  <a:path w="10" h="1038">
                    <a:moveTo>
                      <a:pt x="10" y="1028"/>
                    </a:moveTo>
                    <a:lnTo>
                      <a:pt x="0" y="1038"/>
                    </a:lnTo>
                    <a:lnTo>
                      <a:pt x="0" y="10"/>
                    </a:lnTo>
                    <a:lnTo>
                      <a:pt x="10" y="0"/>
                    </a:lnTo>
                    <a:lnTo>
                      <a:pt x="10" y="1028"/>
                    </a:lnTo>
                    <a:close/>
                  </a:path>
                </a:pathLst>
              </a:custGeom>
              <a:solidFill>
                <a:srgbClr val="795F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63" name="Freeform 98"/>
              <p:cNvSpPr>
                <a:spLocks/>
              </p:cNvSpPr>
              <p:nvPr/>
            </p:nvSpPr>
            <p:spPr bwMode="auto">
              <a:xfrm>
                <a:off x="1951" y="1719"/>
                <a:ext cx="8" cy="1034"/>
              </a:xfrm>
              <a:custGeom>
                <a:avLst/>
                <a:gdLst>
                  <a:gd name="T0" fmla="*/ 8 w 8"/>
                  <a:gd name="T1" fmla="*/ 1028 h 1034"/>
                  <a:gd name="T2" fmla="*/ 0 w 8"/>
                  <a:gd name="T3" fmla="*/ 1034 h 1034"/>
                  <a:gd name="T4" fmla="*/ 0 w 8"/>
                  <a:gd name="T5" fmla="*/ 6 h 1034"/>
                  <a:gd name="T6" fmla="*/ 8 w 8"/>
                  <a:gd name="T7" fmla="*/ 0 h 1034"/>
                  <a:gd name="T8" fmla="*/ 8 w 8"/>
                  <a:gd name="T9" fmla="*/ 1028 h 1034"/>
                  <a:gd name="T10" fmla="*/ 0 60000 65536"/>
                  <a:gd name="T11" fmla="*/ 0 60000 65536"/>
                  <a:gd name="T12" fmla="*/ 0 60000 65536"/>
                  <a:gd name="T13" fmla="*/ 0 60000 65536"/>
                  <a:gd name="T14" fmla="*/ 0 60000 65536"/>
                  <a:gd name="T15" fmla="*/ 0 w 8"/>
                  <a:gd name="T16" fmla="*/ 0 h 1034"/>
                  <a:gd name="T17" fmla="*/ 8 w 8"/>
                  <a:gd name="T18" fmla="*/ 1034 h 1034"/>
                </a:gdLst>
                <a:ahLst/>
                <a:cxnLst>
                  <a:cxn ang="T10">
                    <a:pos x="T0" y="T1"/>
                  </a:cxn>
                  <a:cxn ang="T11">
                    <a:pos x="T2" y="T3"/>
                  </a:cxn>
                  <a:cxn ang="T12">
                    <a:pos x="T4" y="T5"/>
                  </a:cxn>
                  <a:cxn ang="T13">
                    <a:pos x="T6" y="T7"/>
                  </a:cxn>
                  <a:cxn ang="T14">
                    <a:pos x="T8" y="T9"/>
                  </a:cxn>
                </a:cxnLst>
                <a:rect l="T15" t="T16" r="T17" b="T18"/>
                <a:pathLst>
                  <a:path w="8" h="1034">
                    <a:moveTo>
                      <a:pt x="8" y="1028"/>
                    </a:moveTo>
                    <a:lnTo>
                      <a:pt x="0" y="1034"/>
                    </a:lnTo>
                    <a:lnTo>
                      <a:pt x="0" y="6"/>
                    </a:lnTo>
                    <a:lnTo>
                      <a:pt x="8" y="0"/>
                    </a:lnTo>
                    <a:lnTo>
                      <a:pt x="8" y="1028"/>
                    </a:lnTo>
                    <a:close/>
                  </a:path>
                </a:pathLst>
              </a:custGeom>
              <a:solidFill>
                <a:srgbClr val="7D62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64" name="Freeform 99"/>
              <p:cNvSpPr>
                <a:spLocks/>
              </p:cNvSpPr>
              <p:nvPr/>
            </p:nvSpPr>
            <p:spPr bwMode="auto">
              <a:xfrm>
                <a:off x="1941" y="1725"/>
                <a:ext cx="10" cy="1034"/>
              </a:xfrm>
              <a:custGeom>
                <a:avLst/>
                <a:gdLst>
                  <a:gd name="T0" fmla="*/ 10 w 10"/>
                  <a:gd name="T1" fmla="*/ 1028 h 1034"/>
                  <a:gd name="T2" fmla="*/ 0 w 10"/>
                  <a:gd name="T3" fmla="*/ 1034 h 1034"/>
                  <a:gd name="T4" fmla="*/ 0 w 10"/>
                  <a:gd name="T5" fmla="*/ 6 h 1034"/>
                  <a:gd name="T6" fmla="*/ 10 w 10"/>
                  <a:gd name="T7" fmla="*/ 0 h 1034"/>
                  <a:gd name="T8" fmla="*/ 10 w 10"/>
                  <a:gd name="T9" fmla="*/ 1028 h 1034"/>
                  <a:gd name="T10" fmla="*/ 0 60000 65536"/>
                  <a:gd name="T11" fmla="*/ 0 60000 65536"/>
                  <a:gd name="T12" fmla="*/ 0 60000 65536"/>
                  <a:gd name="T13" fmla="*/ 0 60000 65536"/>
                  <a:gd name="T14" fmla="*/ 0 60000 65536"/>
                  <a:gd name="T15" fmla="*/ 0 w 10"/>
                  <a:gd name="T16" fmla="*/ 0 h 1034"/>
                  <a:gd name="T17" fmla="*/ 10 w 10"/>
                  <a:gd name="T18" fmla="*/ 1034 h 1034"/>
                </a:gdLst>
                <a:ahLst/>
                <a:cxnLst>
                  <a:cxn ang="T10">
                    <a:pos x="T0" y="T1"/>
                  </a:cxn>
                  <a:cxn ang="T11">
                    <a:pos x="T2" y="T3"/>
                  </a:cxn>
                  <a:cxn ang="T12">
                    <a:pos x="T4" y="T5"/>
                  </a:cxn>
                  <a:cxn ang="T13">
                    <a:pos x="T6" y="T7"/>
                  </a:cxn>
                  <a:cxn ang="T14">
                    <a:pos x="T8" y="T9"/>
                  </a:cxn>
                </a:cxnLst>
                <a:rect l="T15" t="T16" r="T17" b="T18"/>
                <a:pathLst>
                  <a:path w="10" h="1034">
                    <a:moveTo>
                      <a:pt x="10" y="1028"/>
                    </a:moveTo>
                    <a:lnTo>
                      <a:pt x="0" y="1034"/>
                    </a:lnTo>
                    <a:lnTo>
                      <a:pt x="0" y="6"/>
                    </a:lnTo>
                    <a:lnTo>
                      <a:pt x="10" y="0"/>
                    </a:lnTo>
                    <a:lnTo>
                      <a:pt x="10" y="1028"/>
                    </a:lnTo>
                    <a:close/>
                  </a:path>
                </a:pathLst>
              </a:custGeom>
              <a:solidFill>
                <a:srgbClr val="8165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65" name="Freeform 100"/>
              <p:cNvSpPr>
                <a:spLocks/>
              </p:cNvSpPr>
              <p:nvPr/>
            </p:nvSpPr>
            <p:spPr bwMode="auto">
              <a:xfrm>
                <a:off x="1931" y="1731"/>
                <a:ext cx="10" cy="1036"/>
              </a:xfrm>
              <a:custGeom>
                <a:avLst/>
                <a:gdLst>
                  <a:gd name="T0" fmla="*/ 10 w 10"/>
                  <a:gd name="T1" fmla="*/ 1028 h 1036"/>
                  <a:gd name="T2" fmla="*/ 0 w 10"/>
                  <a:gd name="T3" fmla="*/ 1036 h 1036"/>
                  <a:gd name="T4" fmla="*/ 0 w 10"/>
                  <a:gd name="T5" fmla="*/ 8 h 1036"/>
                  <a:gd name="T6" fmla="*/ 10 w 10"/>
                  <a:gd name="T7" fmla="*/ 0 h 1036"/>
                  <a:gd name="T8" fmla="*/ 10 w 10"/>
                  <a:gd name="T9" fmla="*/ 1028 h 1036"/>
                  <a:gd name="T10" fmla="*/ 0 60000 65536"/>
                  <a:gd name="T11" fmla="*/ 0 60000 65536"/>
                  <a:gd name="T12" fmla="*/ 0 60000 65536"/>
                  <a:gd name="T13" fmla="*/ 0 60000 65536"/>
                  <a:gd name="T14" fmla="*/ 0 60000 65536"/>
                  <a:gd name="T15" fmla="*/ 0 w 10"/>
                  <a:gd name="T16" fmla="*/ 0 h 1036"/>
                  <a:gd name="T17" fmla="*/ 10 w 10"/>
                  <a:gd name="T18" fmla="*/ 1036 h 1036"/>
                </a:gdLst>
                <a:ahLst/>
                <a:cxnLst>
                  <a:cxn ang="T10">
                    <a:pos x="T0" y="T1"/>
                  </a:cxn>
                  <a:cxn ang="T11">
                    <a:pos x="T2" y="T3"/>
                  </a:cxn>
                  <a:cxn ang="T12">
                    <a:pos x="T4" y="T5"/>
                  </a:cxn>
                  <a:cxn ang="T13">
                    <a:pos x="T6" y="T7"/>
                  </a:cxn>
                  <a:cxn ang="T14">
                    <a:pos x="T8" y="T9"/>
                  </a:cxn>
                </a:cxnLst>
                <a:rect l="T15" t="T16" r="T17" b="T18"/>
                <a:pathLst>
                  <a:path w="10" h="1036">
                    <a:moveTo>
                      <a:pt x="10" y="1028"/>
                    </a:moveTo>
                    <a:lnTo>
                      <a:pt x="0" y="1036"/>
                    </a:lnTo>
                    <a:lnTo>
                      <a:pt x="0" y="8"/>
                    </a:lnTo>
                    <a:lnTo>
                      <a:pt x="10" y="0"/>
                    </a:lnTo>
                    <a:lnTo>
                      <a:pt x="10" y="1028"/>
                    </a:lnTo>
                    <a:close/>
                  </a:path>
                </a:pathLst>
              </a:custGeom>
              <a:solidFill>
                <a:srgbClr val="8568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66" name="Freeform 101"/>
              <p:cNvSpPr>
                <a:spLocks/>
              </p:cNvSpPr>
              <p:nvPr/>
            </p:nvSpPr>
            <p:spPr bwMode="auto">
              <a:xfrm>
                <a:off x="1919" y="1739"/>
                <a:ext cx="12" cy="1032"/>
              </a:xfrm>
              <a:custGeom>
                <a:avLst/>
                <a:gdLst>
                  <a:gd name="T0" fmla="*/ 12 w 12"/>
                  <a:gd name="T1" fmla="*/ 1028 h 1032"/>
                  <a:gd name="T2" fmla="*/ 0 w 12"/>
                  <a:gd name="T3" fmla="*/ 1032 h 1032"/>
                  <a:gd name="T4" fmla="*/ 0 w 12"/>
                  <a:gd name="T5" fmla="*/ 3 h 1032"/>
                  <a:gd name="T6" fmla="*/ 12 w 12"/>
                  <a:gd name="T7" fmla="*/ 0 h 1032"/>
                  <a:gd name="T8" fmla="*/ 12 w 12"/>
                  <a:gd name="T9" fmla="*/ 1028 h 1032"/>
                  <a:gd name="T10" fmla="*/ 0 60000 65536"/>
                  <a:gd name="T11" fmla="*/ 0 60000 65536"/>
                  <a:gd name="T12" fmla="*/ 0 60000 65536"/>
                  <a:gd name="T13" fmla="*/ 0 60000 65536"/>
                  <a:gd name="T14" fmla="*/ 0 60000 65536"/>
                  <a:gd name="T15" fmla="*/ 0 w 12"/>
                  <a:gd name="T16" fmla="*/ 0 h 1032"/>
                  <a:gd name="T17" fmla="*/ 12 w 12"/>
                  <a:gd name="T18" fmla="*/ 1032 h 1032"/>
                </a:gdLst>
                <a:ahLst/>
                <a:cxnLst>
                  <a:cxn ang="T10">
                    <a:pos x="T0" y="T1"/>
                  </a:cxn>
                  <a:cxn ang="T11">
                    <a:pos x="T2" y="T3"/>
                  </a:cxn>
                  <a:cxn ang="T12">
                    <a:pos x="T4" y="T5"/>
                  </a:cxn>
                  <a:cxn ang="T13">
                    <a:pos x="T6" y="T7"/>
                  </a:cxn>
                  <a:cxn ang="T14">
                    <a:pos x="T8" y="T9"/>
                  </a:cxn>
                </a:cxnLst>
                <a:rect l="T15" t="T16" r="T17" b="T18"/>
                <a:pathLst>
                  <a:path w="12" h="1032">
                    <a:moveTo>
                      <a:pt x="12" y="1028"/>
                    </a:moveTo>
                    <a:lnTo>
                      <a:pt x="0" y="1032"/>
                    </a:lnTo>
                    <a:lnTo>
                      <a:pt x="0" y="3"/>
                    </a:lnTo>
                    <a:lnTo>
                      <a:pt x="12" y="0"/>
                    </a:lnTo>
                    <a:lnTo>
                      <a:pt x="12" y="1028"/>
                    </a:lnTo>
                    <a:close/>
                  </a:path>
                </a:pathLst>
              </a:custGeom>
              <a:solidFill>
                <a:srgbClr val="886B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67" name="Freeform 102"/>
              <p:cNvSpPr>
                <a:spLocks/>
              </p:cNvSpPr>
              <p:nvPr/>
            </p:nvSpPr>
            <p:spPr bwMode="auto">
              <a:xfrm>
                <a:off x="1908" y="1742"/>
                <a:ext cx="11" cy="1035"/>
              </a:xfrm>
              <a:custGeom>
                <a:avLst/>
                <a:gdLst>
                  <a:gd name="T0" fmla="*/ 11 w 11"/>
                  <a:gd name="T1" fmla="*/ 1029 h 1035"/>
                  <a:gd name="T2" fmla="*/ 0 w 11"/>
                  <a:gd name="T3" fmla="*/ 1035 h 1035"/>
                  <a:gd name="T4" fmla="*/ 0 w 11"/>
                  <a:gd name="T5" fmla="*/ 6 h 1035"/>
                  <a:gd name="T6" fmla="*/ 11 w 11"/>
                  <a:gd name="T7" fmla="*/ 0 h 1035"/>
                  <a:gd name="T8" fmla="*/ 11 w 11"/>
                  <a:gd name="T9" fmla="*/ 1029 h 1035"/>
                  <a:gd name="T10" fmla="*/ 0 60000 65536"/>
                  <a:gd name="T11" fmla="*/ 0 60000 65536"/>
                  <a:gd name="T12" fmla="*/ 0 60000 65536"/>
                  <a:gd name="T13" fmla="*/ 0 60000 65536"/>
                  <a:gd name="T14" fmla="*/ 0 60000 65536"/>
                  <a:gd name="T15" fmla="*/ 0 w 11"/>
                  <a:gd name="T16" fmla="*/ 0 h 1035"/>
                  <a:gd name="T17" fmla="*/ 11 w 11"/>
                  <a:gd name="T18" fmla="*/ 1035 h 1035"/>
                </a:gdLst>
                <a:ahLst/>
                <a:cxnLst>
                  <a:cxn ang="T10">
                    <a:pos x="T0" y="T1"/>
                  </a:cxn>
                  <a:cxn ang="T11">
                    <a:pos x="T2" y="T3"/>
                  </a:cxn>
                  <a:cxn ang="T12">
                    <a:pos x="T4" y="T5"/>
                  </a:cxn>
                  <a:cxn ang="T13">
                    <a:pos x="T6" y="T7"/>
                  </a:cxn>
                  <a:cxn ang="T14">
                    <a:pos x="T8" y="T9"/>
                  </a:cxn>
                </a:cxnLst>
                <a:rect l="T15" t="T16" r="T17" b="T18"/>
                <a:pathLst>
                  <a:path w="11" h="1035">
                    <a:moveTo>
                      <a:pt x="11" y="1029"/>
                    </a:moveTo>
                    <a:lnTo>
                      <a:pt x="0" y="1035"/>
                    </a:lnTo>
                    <a:lnTo>
                      <a:pt x="0" y="6"/>
                    </a:lnTo>
                    <a:lnTo>
                      <a:pt x="11" y="0"/>
                    </a:lnTo>
                    <a:lnTo>
                      <a:pt x="11" y="1029"/>
                    </a:lnTo>
                    <a:close/>
                  </a:path>
                </a:pathLst>
              </a:custGeom>
              <a:solidFill>
                <a:srgbClr val="8C6E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68" name="Freeform 103"/>
              <p:cNvSpPr>
                <a:spLocks/>
              </p:cNvSpPr>
              <p:nvPr/>
            </p:nvSpPr>
            <p:spPr bwMode="auto">
              <a:xfrm>
                <a:off x="1894" y="1748"/>
                <a:ext cx="14" cy="1035"/>
              </a:xfrm>
              <a:custGeom>
                <a:avLst/>
                <a:gdLst>
                  <a:gd name="T0" fmla="*/ 14 w 14"/>
                  <a:gd name="T1" fmla="*/ 1029 h 1035"/>
                  <a:gd name="T2" fmla="*/ 0 w 14"/>
                  <a:gd name="T3" fmla="*/ 1035 h 1035"/>
                  <a:gd name="T4" fmla="*/ 0 w 14"/>
                  <a:gd name="T5" fmla="*/ 6 h 1035"/>
                  <a:gd name="T6" fmla="*/ 14 w 14"/>
                  <a:gd name="T7" fmla="*/ 0 h 1035"/>
                  <a:gd name="T8" fmla="*/ 14 w 14"/>
                  <a:gd name="T9" fmla="*/ 1029 h 1035"/>
                  <a:gd name="T10" fmla="*/ 0 60000 65536"/>
                  <a:gd name="T11" fmla="*/ 0 60000 65536"/>
                  <a:gd name="T12" fmla="*/ 0 60000 65536"/>
                  <a:gd name="T13" fmla="*/ 0 60000 65536"/>
                  <a:gd name="T14" fmla="*/ 0 60000 65536"/>
                  <a:gd name="T15" fmla="*/ 0 w 14"/>
                  <a:gd name="T16" fmla="*/ 0 h 1035"/>
                  <a:gd name="T17" fmla="*/ 14 w 14"/>
                  <a:gd name="T18" fmla="*/ 1035 h 1035"/>
                </a:gdLst>
                <a:ahLst/>
                <a:cxnLst>
                  <a:cxn ang="T10">
                    <a:pos x="T0" y="T1"/>
                  </a:cxn>
                  <a:cxn ang="T11">
                    <a:pos x="T2" y="T3"/>
                  </a:cxn>
                  <a:cxn ang="T12">
                    <a:pos x="T4" y="T5"/>
                  </a:cxn>
                  <a:cxn ang="T13">
                    <a:pos x="T6" y="T7"/>
                  </a:cxn>
                  <a:cxn ang="T14">
                    <a:pos x="T8" y="T9"/>
                  </a:cxn>
                </a:cxnLst>
                <a:rect l="T15" t="T16" r="T17" b="T18"/>
                <a:pathLst>
                  <a:path w="14" h="1035">
                    <a:moveTo>
                      <a:pt x="14" y="1029"/>
                    </a:moveTo>
                    <a:lnTo>
                      <a:pt x="0" y="1035"/>
                    </a:lnTo>
                    <a:lnTo>
                      <a:pt x="0" y="6"/>
                    </a:lnTo>
                    <a:lnTo>
                      <a:pt x="14" y="0"/>
                    </a:lnTo>
                    <a:lnTo>
                      <a:pt x="14" y="1029"/>
                    </a:lnTo>
                    <a:close/>
                  </a:path>
                </a:pathLst>
              </a:custGeom>
              <a:solidFill>
                <a:srgbClr val="9071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69" name="Freeform 104"/>
              <p:cNvSpPr>
                <a:spLocks/>
              </p:cNvSpPr>
              <p:nvPr/>
            </p:nvSpPr>
            <p:spPr bwMode="auto">
              <a:xfrm>
                <a:off x="1880" y="1754"/>
                <a:ext cx="14" cy="1033"/>
              </a:xfrm>
              <a:custGeom>
                <a:avLst/>
                <a:gdLst>
                  <a:gd name="T0" fmla="*/ 14 w 14"/>
                  <a:gd name="T1" fmla="*/ 1029 h 1033"/>
                  <a:gd name="T2" fmla="*/ 0 w 14"/>
                  <a:gd name="T3" fmla="*/ 1033 h 1033"/>
                  <a:gd name="T4" fmla="*/ 0 w 14"/>
                  <a:gd name="T5" fmla="*/ 4 h 1033"/>
                  <a:gd name="T6" fmla="*/ 14 w 14"/>
                  <a:gd name="T7" fmla="*/ 0 h 1033"/>
                  <a:gd name="T8" fmla="*/ 14 w 14"/>
                  <a:gd name="T9" fmla="*/ 1029 h 1033"/>
                  <a:gd name="T10" fmla="*/ 0 60000 65536"/>
                  <a:gd name="T11" fmla="*/ 0 60000 65536"/>
                  <a:gd name="T12" fmla="*/ 0 60000 65536"/>
                  <a:gd name="T13" fmla="*/ 0 60000 65536"/>
                  <a:gd name="T14" fmla="*/ 0 60000 65536"/>
                  <a:gd name="T15" fmla="*/ 0 w 14"/>
                  <a:gd name="T16" fmla="*/ 0 h 1033"/>
                  <a:gd name="T17" fmla="*/ 14 w 14"/>
                  <a:gd name="T18" fmla="*/ 1033 h 1033"/>
                </a:gdLst>
                <a:ahLst/>
                <a:cxnLst>
                  <a:cxn ang="T10">
                    <a:pos x="T0" y="T1"/>
                  </a:cxn>
                  <a:cxn ang="T11">
                    <a:pos x="T2" y="T3"/>
                  </a:cxn>
                  <a:cxn ang="T12">
                    <a:pos x="T4" y="T5"/>
                  </a:cxn>
                  <a:cxn ang="T13">
                    <a:pos x="T6" y="T7"/>
                  </a:cxn>
                  <a:cxn ang="T14">
                    <a:pos x="T8" y="T9"/>
                  </a:cxn>
                </a:cxnLst>
                <a:rect l="T15" t="T16" r="T17" b="T18"/>
                <a:pathLst>
                  <a:path w="14" h="1033">
                    <a:moveTo>
                      <a:pt x="14" y="1029"/>
                    </a:moveTo>
                    <a:lnTo>
                      <a:pt x="0" y="1033"/>
                    </a:lnTo>
                    <a:lnTo>
                      <a:pt x="0" y="4"/>
                    </a:lnTo>
                    <a:lnTo>
                      <a:pt x="14" y="0"/>
                    </a:lnTo>
                    <a:lnTo>
                      <a:pt x="14" y="1029"/>
                    </a:lnTo>
                    <a:close/>
                  </a:path>
                </a:pathLst>
              </a:custGeom>
              <a:solidFill>
                <a:srgbClr val="9071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70" name="Freeform 105"/>
              <p:cNvSpPr>
                <a:spLocks/>
              </p:cNvSpPr>
              <p:nvPr/>
            </p:nvSpPr>
            <p:spPr bwMode="auto">
              <a:xfrm>
                <a:off x="1866" y="1758"/>
                <a:ext cx="14" cy="1033"/>
              </a:xfrm>
              <a:custGeom>
                <a:avLst/>
                <a:gdLst>
                  <a:gd name="T0" fmla="*/ 14 w 14"/>
                  <a:gd name="T1" fmla="*/ 1029 h 1033"/>
                  <a:gd name="T2" fmla="*/ 0 w 14"/>
                  <a:gd name="T3" fmla="*/ 1033 h 1033"/>
                  <a:gd name="T4" fmla="*/ 0 w 14"/>
                  <a:gd name="T5" fmla="*/ 4 h 1033"/>
                  <a:gd name="T6" fmla="*/ 14 w 14"/>
                  <a:gd name="T7" fmla="*/ 0 h 1033"/>
                  <a:gd name="T8" fmla="*/ 14 w 14"/>
                  <a:gd name="T9" fmla="*/ 1029 h 1033"/>
                  <a:gd name="T10" fmla="*/ 0 60000 65536"/>
                  <a:gd name="T11" fmla="*/ 0 60000 65536"/>
                  <a:gd name="T12" fmla="*/ 0 60000 65536"/>
                  <a:gd name="T13" fmla="*/ 0 60000 65536"/>
                  <a:gd name="T14" fmla="*/ 0 60000 65536"/>
                  <a:gd name="T15" fmla="*/ 0 w 14"/>
                  <a:gd name="T16" fmla="*/ 0 h 1033"/>
                  <a:gd name="T17" fmla="*/ 14 w 14"/>
                  <a:gd name="T18" fmla="*/ 1033 h 1033"/>
                </a:gdLst>
                <a:ahLst/>
                <a:cxnLst>
                  <a:cxn ang="T10">
                    <a:pos x="T0" y="T1"/>
                  </a:cxn>
                  <a:cxn ang="T11">
                    <a:pos x="T2" y="T3"/>
                  </a:cxn>
                  <a:cxn ang="T12">
                    <a:pos x="T4" y="T5"/>
                  </a:cxn>
                  <a:cxn ang="T13">
                    <a:pos x="T6" y="T7"/>
                  </a:cxn>
                  <a:cxn ang="T14">
                    <a:pos x="T8" y="T9"/>
                  </a:cxn>
                </a:cxnLst>
                <a:rect l="T15" t="T16" r="T17" b="T18"/>
                <a:pathLst>
                  <a:path w="14" h="1033">
                    <a:moveTo>
                      <a:pt x="14" y="1029"/>
                    </a:moveTo>
                    <a:lnTo>
                      <a:pt x="0" y="1033"/>
                    </a:lnTo>
                    <a:lnTo>
                      <a:pt x="0" y="4"/>
                    </a:lnTo>
                    <a:lnTo>
                      <a:pt x="14" y="0"/>
                    </a:lnTo>
                    <a:lnTo>
                      <a:pt x="14" y="1029"/>
                    </a:lnTo>
                    <a:close/>
                  </a:path>
                </a:pathLst>
              </a:custGeom>
              <a:solidFill>
                <a:srgbClr val="8C6E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71" name="Freeform 106"/>
              <p:cNvSpPr>
                <a:spLocks/>
              </p:cNvSpPr>
              <p:nvPr/>
            </p:nvSpPr>
            <p:spPr bwMode="auto">
              <a:xfrm>
                <a:off x="1852" y="1762"/>
                <a:ext cx="14" cy="1031"/>
              </a:xfrm>
              <a:custGeom>
                <a:avLst/>
                <a:gdLst>
                  <a:gd name="T0" fmla="*/ 14 w 14"/>
                  <a:gd name="T1" fmla="*/ 1029 h 1031"/>
                  <a:gd name="T2" fmla="*/ 0 w 14"/>
                  <a:gd name="T3" fmla="*/ 1031 h 1031"/>
                  <a:gd name="T4" fmla="*/ 0 w 14"/>
                  <a:gd name="T5" fmla="*/ 2 h 1031"/>
                  <a:gd name="T6" fmla="*/ 14 w 14"/>
                  <a:gd name="T7" fmla="*/ 0 h 1031"/>
                  <a:gd name="T8" fmla="*/ 14 w 14"/>
                  <a:gd name="T9" fmla="*/ 1029 h 1031"/>
                  <a:gd name="T10" fmla="*/ 0 60000 65536"/>
                  <a:gd name="T11" fmla="*/ 0 60000 65536"/>
                  <a:gd name="T12" fmla="*/ 0 60000 65536"/>
                  <a:gd name="T13" fmla="*/ 0 60000 65536"/>
                  <a:gd name="T14" fmla="*/ 0 60000 65536"/>
                  <a:gd name="T15" fmla="*/ 0 w 14"/>
                  <a:gd name="T16" fmla="*/ 0 h 1031"/>
                  <a:gd name="T17" fmla="*/ 14 w 14"/>
                  <a:gd name="T18" fmla="*/ 1031 h 1031"/>
                </a:gdLst>
                <a:ahLst/>
                <a:cxnLst>
                  <a:cxn ang="T10">
                    <a:pos x="T0" y="T1"/>
                  </a:cxn>
                  <a:cxn ang="T11">
                    <a:pos x="T2" y="T3"/>
                  </a:cxn>
                  <a:cxn ang="T12">
                    <a:pos x="T4" y="T5"/>
                  </a:cxn>
                  <a:cxn ang="T13">
                    <a:pos x="T6" y="T7"/>
                  </a:cxn>
                  <a:cxn ang="T14">
                    <a:pos x="T8" y="T9"/>
                  </a:cxn>
                </a:cxnLst>
                <a:rect l="T15" t="T16" r="T17" b="T18"/>
                <a:pathLst>
                  <a:path w="14" h="1031">
                    <a:moveTo>
                      <a:pt x="14" y="1029"/>
                    </a:moveTo>
                    <a:lnTo>
                      <a:pt x="0" y="1031"/>
                    </a:lnTo>
                    <a:lnTo>
                      <a:pt x="0" y="2"/>
                    </a:lnTo>
                    <a:lnTo>
                      <a:pt x="14" y="0"/>
                    </a:lnTo>
                    <a:lnTo>
                      <a:pt x="14" y="1029"/>
                    </a:lnTo>
                    <a:close/>
                  </a:path>
                </a:pathLst>
              </a:custGeom>
              <a:solidFill>
                <a:srgbClr val="886B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72" name="Freeform 107"/>
              <p:cNvSpPr>
                <a:spLocks/>
              </p:cNvSpPr>
              <p:nvPr/>
            </p:nvSpPr>
            <p:spPr bwMode="auto">
              <a:xfrm>
                <a:off x="1836" y="1764"/>
                <a:ext cx="16" cy="1033"/>
              </a:xfrm>
              <a:custGeom>
                <a:avLst/>
                <a:gdLst>
                  <a:gd name="T0" fmla="*/ 16 w 16"/>
                  <a:gd name="T1" fmla="*/ 1029 h 1033"/>
                  <a:gd name="T2" fmla="*/ 0 w 16"/>
                  <a:gd name="T3" fmla="*/ 1033 h 1033"/>
                  <a:gd name="T4" fmla="*/ 0 w 16"/>
                  <a:gd name="T5" fmla="*/ 4 h 1033"/>
                  <a:gd name="T6" fmla="*/ 16 w 16"/>
                  <a:gd name="T7" fmla="*/ 0 h 1033"/>
                  <a:gd name="T8" fmla="*/ 16 w 16"/>
                  <a:gd name="T9" fmla="*/ 1029 h 1033"/>
                  <a:gd name="T10" fmla="*/ 0 60000 65536"/>
                  <a:gd name="T11" fmla="*/ 0 60000 65536"/>
                  <a:gd name="T12" fmla="*/ 0 60000 65536"/>
                  <a:gd name="T13" fmla="*/ 0 60000 65536"/>
                  <a:gd name="T14" fmla="*/ 0 60000 65536"/>
                  <a:gd name="T15" fmla="*/ 0 w 16"/>
                  <a:gd name="T16" fmla="*/ 0 h 1033"/>
                  <a:gd name="T17" fmla="*/ 16 w 16"/>
                  <a:gd name="T18" fmla="*/ 1033 h 1033"/>
                </a:gdLst>
                <a:ahLst/>
                <a:cxnLst>
                  <a:cxn ang="T10">
                    <a:pos x="T0" y="T1"/>
                  </a:cxn>
                  <a:cxn ang="T11">
                    <a:pos x="T2" y="T3"/>
                  </a:cxn>
                  <a:cxn ang="T12">
                    <a:pos x="T4" y="T5"/>
                  </a:cxn>
                  <a:cxn ang="T13">
                    <a:pos x="T6" y="T7"/>
                  </a:cxn>
                  <a:cxn ang="T14">
                    <a:pos x="T8" y="T9"/>
                  </a:cxn>
                </a:cxnLst>
                <a:rect l="T15" t="T16" r="T17" b="T18"/>
                <a:pathLst>
                  <a:path w="16" h="1033">
                    <a:moveTo>
                      <a:pt x="16" y="1029"/>
                    </a:moveTo>
                    <a:lnTo>
                      <a:pt x="0" y="1033"/>
                    </a:lnTo>
                    <a:lnTo>
                      <a:pt x="0" y="4"/>
                    </a:lnTo>
                    <a:lnTo>
                      <a:pt x="16" y="0"/>
                    </a:lnTo>
                    <a:lnTo>
                      <a:pt x="16" y="1029"/>
                    </a:lnTo>
                    <a:close/>
                  </a:path>
                </a:pathLst>
              </a:custGeom>
              <a:solidFill>
                <a:srgbClr val="8568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73" name="Freeform 108"/>
              <p:cNvSpPr>
                <a:spLocks/>
              </p:cNvSpPr>
              <p:nvPr/>
            </p:nvSpPr>
            <p:spPr bwMode="auto">
              <a:xfrm>
                <a:off x="1822" y="1768"/>
                <a:ext cx="14" cy="1031"/>
              </a:xfrm>
              <a:custGeom>
                <a:avLst/>
                <a:gdLst>
                  <a:gd name="T0" fmla="*/ 14 w 14"/>
                  <a:gd name="T1" fmla="*/ 1029 h 1031"/>
                  <a:gd name="T2" fmla="*/ 0 w 14"/>
                  <a:gd name="T3" fmla="*/ 1031 h 1031"/>
                  <a:gd name="T4" fmla="*/ 0 w 14"/>
                  <a:gd name="T5" fmla="*/ 2 h 1031"/>
                  <a:gd name="T6" fmla="*/ 14 w 14"/>
                  <a:gd name="T7" fmla="*/ 0 h 1031"/>
                  <a:gd name="T8" fmla="*/ 14 w 14"/>
                  <a:gd name="T9" fmla="*/ 1029 h 1031"/>
                  <a:gd name="T10" fmla="*/ 0 60000 65536"/>
                  <a:gd name="T11" fmla="*/ 0 60000 65536"/>
                  <a:gd name="T12" fmla="*/ 0 60000 65536"/>
                  <a:gd name="T13" fmla="*/ 0 60000 65536"/>
                  <a:gd name="T14" fmla="*/ 0 60000 65536"/>
                  <a:gd name="T15" fmla="*/ 0 w 14"/>
                  <a:gd name="T16" fmla="*/ 0 h 1031"/>
                  <a:gd name="T17" fmla="*/ 14 w 14"/>
                  <a:gd name="T18" fmla="*/ 1031 h 1031"/>
                </a:gdLst>
                <a:ahLst/>
                <a:cxnLst>
                  <a:cxn ang="T10">
                    <a:pos x="T0" y="T1"/>
                  </a:cxn>
                  <a:cxn ang="T11">
                    <a:pos x="T2" y="T3"/>
                  </a:cxn>
                  <a:cxn ang="T12">
                    <a:pos x="T4" y="T5"/>
                  </a:cxn>
                  <a:cxn ang="T13">
                    <a:pos x="T6" y="T7"/>
                  </a:cxn>
                  <a:cxn ang="T14">
                    <a:pos x="T8" y="T9"/>
                  </a:cxn>
                </a:cxnLst>
                <a:rect l="T15" t="T16" r="T17" b="T18"/>
                <a:pathLst>
                  <a:path w="14" h="1031">
                    <a:moveTo>
                      <a:pt x="14" y="1029"/>
                    </a:moveTo>
                    <a:lnTo>
                      <a:pt x="0" y="1031"/>
                    </a:lnTo>
                    <a:lnTo>
                      <a:pt x="0" y="2"/>
                    </a:lnTo>
                    <a:lnTo>
                      <a:pt x="14" y="0"/>
                    </a:lnTo>
                    <a:lnTo>
                      <a:pt x="14" y="1029"/>
                    </a:lnTo>
                    <a:close/>
                  </a:path>
                </a:pathLst>
              </a:custGeom>
              <a:solidFill>
                <a:srgbClr val="8165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74" name="Rectangle 109"/>
              <p:cNvSpPr>
                <a:spLocks noChangeArrowheads="1"/>
              </p:cNvSpPr>
              <p:nvPr/>
            </p:nvSpPr>
            <p:spPr bwMode="auto">
              <a:xfrm>
                <a:off x="1802" y="1770"/>
                <a:ext cx="20" cy="1029"/>
              </a:xfrm>
              <a:prstGeom prst="rect">
                <a:avLst/>
              </a:prstGeom>
              <a:solidFill>
                <a:srgbClr val="7D623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375" name="Rectangle 110"/>
              <p:cNvSpPr>
                <a:spLocks noChangeArrowheads="1"/>
              </p:cNvSpPr>
              <p:nvPr/>
            </p:nvSpPr>
            <p:spPr bwMode="auto">
              <a:xfrm>
                <a:off x="1790" y="1770"/>
                <a:ext cx="12" cy="1029"/>
              </a:xfrm>
              <a:prstGeom prst="rect">
                <a:avLst/>
              </a:prstGeom>
              <a:solidFill>
                <a:srgbClr val="795F3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376" name="Freeform 111"/>
              <p:cNvSpPr>
                <a:spLocks/>
              </p:cNvSpPr>
              <p:nvPr/>
            </p:nvSpPr>
            <p:spPr bwMode="auto">
              <a:xfrm>
                <a:off x="1778" y="1768"/>
                <a:ext cx="12" cy="1031"/>
              </a:xfrm>
              <a:custGeom>
                <a:avLst/>
                <a:gdLst>
                  <a:gd name="T0" fmla="*/ 12 w 12"/>
                  <a:gd name="T1" fmla="*/ 1031 h 1031"/>
                  <a:gd name="T2" fmla="*/ 0 w 12"/>
                  <a:gd name="T3" fmla="*/ 1029 h 1031"/>
                  <a:gd name="T4" fmla="*/ 0 w 12"/>
                  <a:gd name="T5" fmla="*/ 0 h 1031"/>
                  <a:gd name="T6" fmla="*/ 12 w 12"/>
                  <a:gd name="T7" fmla="*/ 2 h 1031"/>
                  <a:gd name="T8" fmla="*/ 12 w 12"/>
                  <a:gd name="T9" fmla="*/ 1031 h 1031"/>
                  <a:gd name="T10" fmla="*/ 0 60000 65536"/>
                  <a:gd name="T11" fmla="*/ 0 60000 65536"/>
                  <a:gd name="T12" fmla="*/ 0 60000 65536"/>
                  <a:gd name="T13" fmla="*/ 0 60000 65536"/>
                  <a:gd name="T14" fmla="*/ 0 60000 65536"/>
                  <a:gd name="T15" fmla="*/ 0 w 12"/>
                  <a:gd name="T16" fmla="*/ 0 h 1031"/>
                  <a:gd name="T17" fmla="*/ 12 w 12"/>
                  <a:gd name="T18" fmla="*/ 1031 h 1031"/>
                </a:gdLst>
                <a:ahLst/>
                <a:cxnLst>
                  <a:cxn ang="T10">
                    <a:pos x="T0" y="T1"/>
                  </a:cxn>
                  <a:cxn ang="T11">
                    <a:pos x="T2" y="T3"/>
                  </a:cxn>
                  <a:cxn ang="T12">
                    <a:pos x="T4" y="T5"/>
                  </a:cxn>
                  <a:cxn ang="T13">
                    <a:pos x="T6" y="T7"/>
                  </a:cxn>
                  <a:cxn ang="T14">
                    <a:pos x="T8" y="T9"/>
                  </a:cxn>
                </a:cxnLst>
                <a:rect l="T15" t="T16" r="T17" b="T18"/>
                <a:pathLst>
                  <a:path w="12" h="1031">
                    <a:moveTo>
                      <a:pt x="12" y="1031"/>
                    </a:moveTo>
                    <a:lnTo>
                      <a:pt x="0" y="1029"/>
                    </a:lnTo>
                    <a:lnTo>
                      <a:pt x="0" y="0"/>
                    </a:lnTo>
                    <a:lnTo>
                      <a:pt x="12" y="2"/>
                    </a:lnTo>
                    <a:lnTo>
                      <a:pt x="12" y="1031"/>
                    </a:lnTo>
                    <a:close/>
                  </a:path>
                </a:pathLst>
              </a:custGeom>
              <a:solidFill>
                <a:srgbClr val="755C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77" name="Freeform 112"/>
              <p:cNvSpPr>
                <a:spLocks/>
              </p:cNvSpPr>
              <p:nvPr/>
            </p:nvSpPr>
            <p:spPr bwMode="auto">
              <a:xfrm>
                <a:off x="1768" y="1766"/>
                <a:ext cx="10" cy="1031"/>
              </a:xfrm>
              <a:custGeom>
                <a:avLst/>
                <a:gdLst>
                  <a:gd name="T0" fmla="*/ 10 w 10"/>
                  <a:gd name="T1" fmla="*/ 1031 h 1031"/>
                  <a:gd name="T2" fmla="*/ 0 w 10"/>
                  <a:gd name="T3" fmla="*/ 1029 h 1031"/>
                  <a:gd name="T4" fmla="*/ 0 w 10"/>
                  <a:gd name="T5" fmla="*/ 0 h 1031"/>
                  <a:gd name="T6" fmla="*/ 10 w 10"/>
                  <a:gd name="T7" fmla="*/ 2 h 1031"/>
                  <a:gd name="T8" fmla="*/ 10 w 10"/>
                  <a:gd name="T9" fmla="*/ 1031 h 1031"/>
                  <a:gd name="T10" fmla="*/ 0 60000 65536"/>
                  <a:gd name="T11" fmla="*/ 0 60000 65536"/>
                  <a:gd name="T12" fmla="*/ 0 60000 65536"/>
                  <a:gd name="T13" fmla="*/ 0 60000 65536"/>
                  <a:gd name="T14" fmla="*/ 0 60000 65536"/>
                  <a:gd name="T15" fmla="*/ 0 w 10"/>
                  <a:gd name="T16" fmla="*/ 0 h 1031"/>
                  <a:gd name="T17" fmla="*/ 10 w 10"/>
                  <a:gd name="T18" fmla="*/ 1031 h 1031"/>
                </a:gdLst>
                <a:ahLst/>
                <a:cxnLst>
                  <a:cxn ang="T10">
                    <a:pos x="T0" y="T1"/>
                  </a:cxn>
                  <a:cxn ang="T11">
                    <a:pos x="T2" y="T3"/>
                  </a:cxn>
                  <a:cxn ang="T12">
                    <a:pos x="T4" y="T5"/>
                  </a:cxn>
                  <a:cxn ang="T13">
                    <a:pos x="T6" y="T7"/>
                  </a:cxn>
                  <a:cxn ang="T14">
                    <a:pos x="T8" y="T9"/>
                  </a:cxn>
                </a:cxnLst>
                <a:rect l="T15" t="T16" r="T17" b="T18"/>
                <a:pathLst>
                  <a:path w="10" h="1031">
                    <a:moveTo>
                      <a:pt x="10" y="1031"/>
                    </a:moveTo>
                    <a:lnTo>
                      <a:pt x="0" y="1029"/>
                    </a:lnTo>
                    <a:lnTo>
                      <a:pt x="0" y="0"/>
                    </a:lnTo>
                    <a:lnTo>
                      <a:pt x="10" y="2"/>
                    </a:lnTo>
                    <a:lnTo>
                      <a:pt x="10" y="1031"/>
                    </a:lnTo>
                    <a:close/>
                  </a:path>
                </a:pathLst>
              </a:custGeom>
              <a:solidFill>
                <a:srgbClr val="72592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78" name="Freeform 113"/>
              <p:cNvSpPr>
                <a:spLocks/>
              </p:cNvSpPr>
              <p:nvPr/>
            </p:nvSpPr>
            <p:spPr bwMode="auto">
              <a:xfrm>
                <a:off x="1760" y="1764"/>
                <a:ext cx="8" cy="1031"/>
              </a:xfrm>
              <a:custGeom>
                <a:avLst/>
                <a:gdLst>
                  <a:gd name="T0" fmla="*/ 8 w 8"/>
                  <a:gd name="T1" fmla="*/ 1031 h 1031"/>
                  <a:gd name="T2" fmla="*/ 0 w 8"/>
                  <a:gd name="T3" fmla="*/ 1029 h 1031"/>
                  <a:gd name="T4" fmla="*/ 0 w 8"/>
                  <a:gd name="T5" fmla="*/ 0 h 1031"/>
                  <a:gd name="T6" fmla="*/ 8 w 8"/>
                  <a:gd name="T7" fmla="*/ 2 h 1031"/>
                  <a:gd name="T8" fmla="*/ 8 w 8"/>
                  <a:gd name="T9" fmla="*/ 1031 h 1031"/>
                  <a:gd name="T10" fmla="*/ 0 60000 65536"/>
                  <a:gd name="T11" fmla="*/ 0 60000 65536"/>
                  <a:gd name="T12" fmla="*/ 0 60000 65536"/>
                  <a:gd name="T13" fmla="*/ 0 60000 65536"/>
                  <a:gd name="T14" fmla="*/ 0 60000 65536"/>
                  <a:gd name="T15" fmla="*/ 0 w 8"/>
                  <a:gd name="T16" fmla="*/ 0 h 1031"/>
                  <a:gd name="T17" fmla="*/ 8 w 8"/>
                  <a:gd name="T18" fmla="*/ 1031 h 1031"/>
                </a:gdLst>
                <a:ahLst/>
                <a:cxnLst>
                  <a:cxn ang="T10">
                    <a:pos x="T0" y="T1"/>
                  </a:cxn>
                  <a:cxn ang="T11">
                    <a:pos x="T2" y="T3"/>
                  </a:cxn>
                  <a:cxn ang="T12">
                    <a:pos x="T4" y="T5"/>
                  </a:cxn>
                  <a:cxn ang="T13">
                    <a:pos x="T6" y="T7"/>
                  </a:cxn>
                  <a:cxn ang="T14">
                    <a:pos x="T8" y="T9"/>
                  </a:cxn>
                </a:cxnLst>
                <a:rect l="T15" t="T16" r="T17" b="T18"/>
                <a:pathLst>
                  <a:path w="8" h="1031">
                    <a:moveTo>
                      <a:pt x="8" y="1031"/>
                    </a:moveTo>
                    <a:lnTo>
                      <a:pt x="0" y="1029"/>
                    </a:lnTo>
                    <a:lnTo>
                      <a:pt x="0" y="0"/>
                    </a:lnTo>
                    <a:lnTo>
                      <a:pt x="8" y="2"/>
                    </a:lnTo>
                    <a:lnTo>
                      <a:pt x="8" y="1031"/>
                    </a:lnTo>
                    <a:close/>
                  </a:path>
                </a:pathLst>
              </a:custGeom>
              <a:solidFill>
                <a:srgbClr val="6E56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79" name="Freeform 114"/>
              <p:cNvSpPr>
                <a:spLocks/>
              </p:cNvSpPr>
              <p:nvPr/>
            </p:nvSpPr>
            <p:spPr bwMode="auto">
              <a:xfrm>
                <a:off x="1753" y="1760"/>
                <a:ext cx="7" cy="1033"/>
              </a:xfrm>
              <a:custGeom>
                <a:avLst/>
                <a:gdLst>
                  <a:gd name="T0" fmla="*/ 7 w 7"/>
                  <a:gd name="T1" fmla="*/ 1033 h 1033"/>
                  <a:gd name="T2" fmla="*/ 0 w 7"/>
                  <a:gd name="T3" fmla="*/ 1029 h 1033"/>
                  <a:gd name="T4" fmla="*/ 0 w 7"/>
                  <a:gd name="T5" fmla="*/ 0 h 1033"/>
                  <a:gd name="T6" fmla="*/ 7 w 7"/>
                  <a:gd name="T7" fmla="*/ 4 h 1033"/>
                  <a:gd name="T8" fmla="*/ 7 w 7"/>
                  <a:gd name="T9" fmla="*/ 1033 h 1033"/>
                  <a:gd name="T10" fmla="*/ 0 60000 65536"/>
                  <a:gd name="T11" fmla="*/ 0 60000 65536"/>
                  <a:gd name="T12" fmla="*/ 0 60000 65536"/>
                  <a:gd name="T13" fmla="*/ 0 60000 65536"/>
                  <a:gd name="T14" fmla="*/ 0 60000 65536"/>
                  <a:gd name="T15" fmla="*/ 0 w 7"/>
                  <a:gd name="T16" fmla="*/ 0 h 1033"/>
                  <a:gd name="T17" fmla="*/ 7 w 7"/>
                  <a:gd name="T18" fmla="*/ 1033 h 1033"/>
                </a:gdLst>
                <a:ahLst/>
                <a:cxnLst>
                  <a:cxn ang="T10">
                    <a:pos x="T0" y="T1"/>
                  </a:cxn>
                  <a:cxn ang="T11">
                    <a:pos x="T2" y="T3"/>
                  </a:cxn>
                  <a:cxn ang="T12">
                    <a:pos x="T4" y="T5"/>
                  </a:cxn>
                  <a:cxn ang="T13">
                    <a:pos x="T6" y="T7"/>
                  </a:cxn>
                  <a:cxn ang="T14">
                    <a:pos x="T8" y="T9"/>
                  </a:cxn>
                </a:cxnLst>
                <a:rect l="T15" t="T16" r="T17" b="T18"/>
                <a:pathLst>
                  <a:path w="7" h="1033">
                    <a:moveTo>
                      <a:pt x="7" y="1033"/>
                    </a:moveTo>
                    <a:lnTo>
                      <a:pt x="0" y="1029"/>
                    </a:lnTo>
                    <a:lnTo>
                      <a:pt x="0" y="0"/>
                    </a:lnTo>
                    <a:lnTo>
                      <a:pt x="7" y="4"/>
                    </a:lnTo>
                    <a:lnTo>
                      <a:pt x="7" y="1033"/>
                    </a:lnTo>
                    <a:close/>
                  </a:path>
                </a:pathLst>
              </a:custGeom>
              <a:solidFill>
                <a:srgbClr val="6A53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80" name="Freeform 115"/>
              <p:cNvSpPr>
                <a:spLocks/>
              </p:cNvSpPr>
              <p:nvPr/>
            </p:nvSpPr>
            <p:spPr bwMode="auto">
              <a:xfrm>
                <a:off x="1747" y="1756"/>
                <a:ext cx="6" cy="1033"/>
              </a:xfrm>
              <a:custGeom>
                <a:avLst/>
                <a:gdLst>
                  <a:gd name="T0" fmla="*/ 6 w 6"/>
                  <a:gd name="T1" fmla="*/ 1033 h 1033"/>
                  <a:gd name="T2" fmla="*/ 0 w 6"/>
                  <a:gd name="T3" fmla="*/ 1029 h 1033"/>
                  <a:gd name="T4" fmla="*/ 0 w 6"/>
                  <a:gd name="T5" fmla="*/ 0 h 1033"/>
                  <a:gd name="T6" fmla="*/ 6 w 6"/>
                  <a:gd name="T7" fmla="*/ 4 h 1033"/>
                  <a:gd name="T8" fmla="*/ 6 w 6"/>
                  <a:gd name="T9" fmla="*/ 1033 h 1033"/>
                  <a:gd name="T10" fmla="*/ 0 60000 65536"/>
                  <a:gd name="T11" fmla="*/ 0 60000 65536"/>
                  <a:gd name="T12" fmla="*/ 0 60000 65536"/>
                  <a:gd name="T13" fmla="*/ 0 60000 65536"/>
                  <a:gd name="T14" fmla="*/ 0 60000 65536"/>
                  <a:gd name="T15" fmla="*/ 0 w 6"/>
                  <a:gd name="T16" fmla="*/ 0 h 1033"/>
                  <a:gd name="T17" fmla="*/ 6 w 6"/>
                  <a:gd name="T18" fmla="*/ 1033 h 1033"/>
                </a:gdLst>
                <a:ahLst/>
                <a:cxnLst>
                  <a:cxn ang="T10">
                    <a:pos x="T0" y="T1"/>
                  </a:cxn>
                  <a:cxn ang="T11">
                    <a:pos x="T2" y="T3"/>
                  </a:cxn>
                  <a:cxn ang="T12">
                    <a:pos x="T4" y="T5"/>
                  </a:cxn>
                  <a:cxn ang="T13">
                    <a:pos x="T6" y="T7"/>
                  </a:cxn>
                  <a:cxn ang="T14">
                    <a:pos x="T8" y="T9"/>
                  </a:cxn>
                </a:cxnLst>
                <a:rect l="T15" t="T16" r="T17" b="T18"/>
                <a:pathLst>
                  <a:path w="6" h="1033">
                    <a:moveTo>
                      <a:pt x="6" y="1033"/>
                    </a:moveTo>
                    <a:lnTo>
                      <a:pt x="0" y="1029"/>
                    </a:lnTo>
                    <a:lnTo>
                      <a:pt x="0" y="0"/>
                    </a:lnTo>
                    <a:lnTo>
                      <a:pt x="6" y="4"/>
                    </a:lnTo>
                    <a:lnTo>
                      <a:pt x="6" y="1033"/>
                    </a:lnTo>
                    <a:close/>
                  </a:path>
                </a:pathLst>
              </a:custGeom>
              <a:solidFill>
                <a:srgbClr val="6650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81" name="Freeform 116"/>
              <p:cNvSpPr>
                <a:spLocks/>
              </p:cNvSpPr>
              <p:nvPr/>
            </p:nvSpPr>
            <p:spPr bwMode="auto">
              <a:xfrm>
                <a:off x="1743" y="1752"/>
                <a:ext cx="4" cy="1033"/>
              </a:xfrm>
              <a:custGeom>
                <a:avLst/>
                <a:gdLst>
                  <a:gd name="T0" fmla="*/ 4 w 4"/>
                  <a:gd name="T1" fmla="*/ 1033 h 1033"/>
                  <a:gd name="T2" fmla="*/ 0 w 4"/>
                  <a:gd name="T3" fmla="*/ 1029 h 1033"/>
                  <a:gd name="T4" fmla="*/ 0 w 4"/>
                  <a:gd name="T5" fmla="*/ 0 h 1033"/>
                  <a:gd name="T6" fmla="*/ 4 w 4"/>
                  <a:gd name="T7" fmla="*/ 4 h 1033"/>
                  <a:gd name="T8" fmla="*/ 4 w 4"/>
                  <a:gd name="T9" fmla="*/ 1033 h 1033"/>
                  <a:gd name="T10" fmla="*/ 0 60000 65536"/>
                  <a:gd name="T11" fmla="*/ 0 60000 65536"/>
                  <a:gd name="T12" fmla="*/ 0 60000 65536"/>
                  <a:gd name="T13" fmla="*/ 0 60000 65536"/>
                  <a:gd name="T14" fmla="*/ 0 60000 65536"/>
                  <a:gd name="T15" fmla="*/ 0 w 4"/>
                  <a:gd name="T16" fmla="*/ 0 h 1033"/>
                  <a:gd name="T17" fmla="*/ 4 w 4"/>
                  <a:gd name="T18" fmla="*/ 1033 h 1033"/>
                </a:gdLst>
                <a:ahLst/>
                <a:cxnLst>
                  <a:cxn ang="T10">
                    <a:pos x="T0" y="T1"/>
                  </a:cxn>
                  <a:cxn ang="T11">
                    <a:pos x="T2" y="T3"/>
                  </a:cxn>
                  <a:cxn ang="T12">
                    <a:pos x="T4" y="T5"/>
                  </a:cxn>
                  <a:cxn ang="T13">
                    <a:pos x="T6" y="T7"/>
                  </a:cxn>
                  <a:cxn ang="T14">
                    <a:pos x="T8" y="T9"/>
                  </a:cxn>
                </a:cxnLst>
                <a:rect l="T15" t="T16" r="T17" b="T18"/>
                <a:pathLst>
                  <a:path w="4" h="1033">
                    <a:moveTo>
                      <a:pt x="4" y="1033"/>
                    </a:moveTo>
                    <a:lnTo>
                      <a:pt x="0" y="1029"/>
                    </a:lnTo>
                    <a:lnTo>
                      <a:pt x="0" y="0"/>
                    </a:lnTo>
                    <a:lnTo>
                      <a:pt x="4" y="4"/>
                    </a:lnTo>
                    <a:lnTo>
                      <a:pt x="4" y="1033"/>
                    </a:lnTo>
                    <a:close/>
                  </a:path>
                </a:pathLst>
              </a:custGeom>
              <a:solidFill>
                <a:srgbClr val="634D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82" name="Freeform 117"/>
              <p:cNvSpPr>
                <a:spLocks/>
              </p:cNvSpPr>
              <p:nvPr/>
            </p:nvSpPr>
            <p:spPr bwMode="auto">
              <a:xfrm>
                <a:off x="1743" y="1746"/>
                <a:ext cx="1" cy="1035"/>
              </a:xfrm>
              <a:custGeom>
                <a:avLst/>
                <a:gdLst>
                  <a:gd name="T0" fmla="*/ 0 w 1"/>
                  <a:gd name="T1" fmla="*/ 1035 h 1035"/>
                  <a:gd name="T2" fmla="*/ 0 w 1"/>
                  <a:gd name="T3" fmla="*/ 1029 h 1035"/>
                  <a:gd name="T4" fmla="*/ 0 w 1"/>
                  <a:gd name="T5" fmla="*/ 0 h 1035"/>
                  <a:gd name="T6" fmla="*/ 0 w 1"/>
                  <a:gd name="T7" fmla="*/ 6 h 1035"/>
                  <a:gd name="T8" fmla="*/ 0 w 1"/>
                  <a:gd name="T9" fmla="*/ 1035 h 1035"/>
                  <a:gd name="T10" fmla="*/ 0 60000 65536"/>
                  <a:gd name="T11" fmla="*/ 0 60000 65536"/>
                  <a:gd name="T12" fmla="*/ 0 60000 65536"/>
                  <a:gd name="T13" fmla="*/ 0 60000 65536"/>
                  <a:gd name="T14" fmla="*/ 0 60000 65536"/>
                  <a:gd name="T15" fmla="*/ 0 w 1"/>
                  <a:gd name="T16" fmla="*/ 0 h 1035"/>
                  <a:gd name="T17" fmla="*/ 1 w 1"/>
                  <a:gd name="T18" fmla="*/ 1035 h 1035"/>
                </a:gdLst>
                <a:ahLst/>
                <a:cxnLst>
                  <a:cxn ang="T10">
                    <a:pos x="T0" y="T1"/>
                  </a:cxn>
                  <a:cxn ang="T11">
                    <a:pos x="T2" y="T3"/>
                  </a:cxn>
                  <a:cxn ang="T12">
                    <a:pos x="T4" y="T5"/>
                  </a:cxn>
                  <a:cxn ang="T13">
                    <a:pos x="T6" y="T7"/>
                  </a:cxn>
                  <a:cxn ang="T14">
                    <a:pos x="T8" y="T9"/>
                  </a:cxn>
                </a:cxnLst>
                <a:rect l="T15" t="T16" r="T17" b="T18"/>
                <a:pathLst>
                  <a:path w="1" h="1035">
                    <a:moveTo>
                      <a:pt x="0" y="1035"/>
                    </a:moveTo>
                    <a:lnTo>
                      <a:pt x="0" y="1029"/>
                    </a:lnTo>
                    <a:lnTo>
                      <a:pt x="0" y="0"/>
                    </a:lnTo>
                    <a:lnTo>
                      <a:pt x="0" y="6"/>
                    </a:lnTo>
                    <a:lnTo>
                      <a:pt x="0" y="1035"/>
                    </a:lnTo>
                    <a:close/>
                  </a:path>
                </a:pathLst>
              </a:custGeom>
              <a:solidFill>
                <a:srgbClr val="5F4A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83" name="Freeform 118"/>
              <p:cNvSpPr>
                <a:spLocks/>
              </p:cNvSpPr>
              <p:nvPr/>
            </p:nvSpPr>
            <p:spPr bwMode="auto">
              <a:xfrm>
                <a:off x="1743" y="1667"/>
                <a:ext cx="232" cy="103"/>
              </a:xfrm>
              <a:custGeom>
                <a:avLst/>
                <a:gdLst>
                  <a:gd name="T0" fmla="*/ 172 w 232"/>
                  <a:gd name="T1" fmla="*/ 0 h 103"/>
                  <a:gd name="T2" fmla="*/ 184 w 232"/>
                  <a:gd name="T3" fmla="*/ 0 h 103"/>
                  <a:gd name="T4" fmla="*/ 196 w 232"/>
                  <a:gd name="T5" fmla="*/ 2 h 103"/>
                  <a:gd name="T6" fmla="*/ 206 w 232"/>
                  <a:gd name="T7" fmla="*/ 4 h 103"/>
                  <a:gd name="T8" fmla="*/ 214 w 232"/>
                  <a:gd name="T9" fmla="*/ 6 h 103"/>
                  <a:gd name="T10" fmla="*/ 220 w 232"/>
                  <a:gd name="T11" fmla="*/ 10 h 103"/>
                  <a:gd name="T12" fmla="*/ 226 w 232"/>
                  <a:gd name="T13" fmla="*/ 14 h 103"/>
                  <a:gd name="T14" fmla="*/ 230 w 232"/>
                  <a:gd name="T15" fmla="*/ 18 h 103"/>
                  <a:gd name="T16" fmla="*/ 232 w 232"/>
                  <a:gd name="T17" fmla="*/ 24 h 103"/>
                  <a:gd name="T18" fmla="*/ 232 w 232"/>
                  <a:gd name="T19" fmla="*/ 30 h 103"/>
                  <a:gd name="T20" fmla="*/ 230 w 232"/>
                  <a:gd name="T21" fmla="*/ 36 h 103"/>
                  <a:gd name="T22" fmla="*/ 226 w 232"/>
                  <a:gd name="T23" fmla="*/ 42 h 103"/>
                  <a:gd name="T24" fmla="*/ 216 w 232"/>
                  <a:gd name="T25" fmla="*/ 52 h 103"/>
                  <a:gd name="T26" fmla="*/ 208 w 232"/>
                  <a:gd name="T27" fmla="*/ 58 h 103"/>
                  <a:gd name="T28" fmla="*/ 198 w 232"/>
                  <a:gd name="T29" fmla="*/ 64 h 103"/>
                  <a:gd name="T30" fmla="*/ 188 w 232"/>
                  <a:gd name="T31" fmla="*/ 72 h 103"/>
                  <a:gd name="T32" fmla="*/ 176 w 232"/>
                  <a:gd name="T33" fmla="*/ 75 h 103"/>
                  <a:gd name="T34" fmla="*/ 165 w 232"/>
                  <a:gd name="T35" fmla="*/ 81 h 103"/>
                  <a:gd name="T36" fmla="*/ 151 w 232"/>
                  <a:gd name="T37" fmla="*/ 87 h 103"/>
                  <a:gd name="T38" fmla="*/ 137 w 232"/>
                  <a:gd name="T39" fmla="*/ 91 h 103"/>
                  <a:gd name="T40" fmla="*/ 123 w 232"/>
                  <a:gd name="T41" fmla="*/ 95 h 103"/>
                  <a:gd name="T42" fmla="*/ 109 w 232"/>
                  <a:gd name="T43" fmla="*/ 97 h 103"/>
                  <a:gd name="T44" fmla="*/ 93 w 232"/>
                  <a:gd name="T45" fmla="*/ 101 h 103"/>
                  <a:gd name="T46" fmla="*/ 79 w 232"/>
                  <a:gd name="T47" fmla="*/ 103 h 103"/>
                  <a:gd name="T48" fmla="*/ 59 w 232"/>
                  <a:gd name="T49" fmla="*/ 103 h 103"/>
                  <a:gd name="T50" fmla="*/ 47 w 232"/>
                  <a:gd name="T51" fmla="*/ 103 h 103"/>
                  <a:gd name="T52" fmla="*/ 35 w 232"/>
                  <a:gd name="T53" fmla="*/ 101 h 103"/>
                  <a:gd name="T54" fmla="*/ 25 w 232"/>
                  <a:gd name="T55" fmla="*/ 99 h 103"/>
                  <a:gd name="T56" fmla="*/ 17 w 232"/>
                  <a:gd name="T57" fmla="*/ 97 h 103"/>
                  <a:gd name="T58" fmla="*/ 10 w 232"/>
                  <a:gd name="T59" fmla="*/ 93 h 103"/>
                  <a:gd name="T60" fmla="*/ 4 w 232"/>
                  <a:gd name="T61" fmla="*/ 89 h 103"/>
                  <a:gd name="T62" fmla="*/ 0 w 232"/>
                  <a:gd name="T63" fmla="*/ 85 h 103"/>
                  <a:gd name="T64" fmla="*/ 0 w 232"/>
                  <a:gd name="T65" fmla="*/ 79 h 103"/>
                  <a:gd name="T66" fmla="*/ 0 w 232"/>
                  <a:gd name="T67" fmla="*/ 73 h 103"/>
                  <a:gd name="T68" fmla="*/ 2 w 232"/>
                  <a:gd name="T69" fmla="*/ 68 h 103"/>
                  <a:gd name="T70" fmla="*/ 4 w 232"/>
                  <a:gd name="T71" fmla="*/ 62 h 103"/>
                  <a:gd name="T72" fmla="*/ 14 w 232"/>
                  <a:gd name="T73" fmla="*/ 52 h 103"/>
                  <a:gd name="T74" fmla="*/ 21 w 232"/>
                  <a:gd name="T75" fmla="*/ 46 h 103"/>
                  <a:gd name="T76" fmla="*/ 31 w 232"/>
                  <a:gd name="T77" fmla="*/ 40 h 103"/>
                  <a:gd name="T78" fmla="*/ 41 w 232"/>
                  <a:gd name="T79" fmla="*/ 32 h 103"/>
                  <a:gd name="T80" fmla="*/ 53 w 232"/>
                  <a:gd name="T81" fmla="*/ 28 h 103"/>
                  <a:gd name="T82" fmla="*/ 67 w 232"/>
                  <a:gd name="T83" fmla="*/ 22 h 103"/>
                  <a:gd name="T84" fmla="*/ 79 w 232"/>
                  <a:gd name="T85" fmla="*/ 16 h 103"/>
                  <a:gd name="T86" fmla="*/ 95 w 232"/>
                  <a:gd name="T87" fmla="*/ 12 h 103"/>
                  <a:gd name="T88" fmla="*/ 109 w 232"/>
                  <a:gd name="T89" fmla="*/ 8 h 103"/>
                  <a:gd name="T90" fmla="*/ 123 w 232"/>
                  <a:gd name="T91" fmla="*/ 6 h 103"/>
                  <a:gd name="T92" fmla="*/ 137 w 232"/>
                  <a:gd name="T93" fmla="*/ 2 h 103"/>
                  <a:gd name="T94" fmla="*/ 153 w 232"/>
                  <a:gd name="T95" fmla="*/ 0 h 103"/>
                  <a:gd name="T96" fmla="*/ 172 w 232"/>
                  <a:gd name="T97" fmla="*/ 0 h 10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2"/>
                  <a:gd name="T148" fmla="*/ 0 h 103"/>
                  <a:gd name="T149" fmla="*/ 232 w 232"/>
                  <a:gd name="T150" fmla="*/ 103 h 10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2" h="103">
                    <a:moveTo>
                      <a:pt x="172" y="0"/>
                    </a:moveTo>
                    <a:lnTo>
                      <a:pt x="184" y="0"/>
                    </a:lnTo>
                    <a:lnTo>
                      <a:pt x="196" y="2"/>
                    </a:lnTo>
                    <a:lnTo>
                      <a:pt x="206" y="4"/>
                    </a:lnTo>
                    <a:lnTo>
                      <a:pt x="214" y="6"/>
                    </a:lnTo>
                    <a:lnTo>
                      <a:pt x="220" y="10"/>
                    </a:lnTo>
                    <a:lnTo>
                      <a:pt x="226" y="14"/>
                    </a:lnTo>
                    <a:lnTo>
                      <a:pt x="230" y="18"/>
                    </a:lnTo>
                    <a:lnTo>
                      <a:pt x="232" y="24"/>
                    </a:lnTo>
                    <a:lnTo>
                      <a:pt x="232" y="30"/>
                    </a:lnTo>
                    <a:lnTo>
                      <a:pt x="230" y="36"/>
                    </a:lnTo>
                    <a:lnTo>
                      <a:pt x="226" y="42"/>
                    </a:lnTo>
                    <a:lnTo>
                      <a:pt x="216" y="52"/>
                    </a:lnTo>
                    <a:lnTo>
                      <a:pt x="208" y="58"/>
                    </a:lnTo>
                    <a:lnTo>
                      <a:pt x="198" y="64"/>
                    </a:lnTo>
                    <a:lnTo>
                      <a:pt x="188" y="72"/>
                    </a:lnTo>
                    <a:lnTo>
                      <a:pt x="176" y="75"/>
                    </a:lnTo>
                    <a:lnTo>
                      <a:pt x="165" y="81"/>
                    </a:lnTo>
                    <a:lnTo>
                      <a:pt x="151" y="87"/>
                    </a:lnTo>
                    <a:lnTo>
                      <a:pt x="137" y="91"/>
                    </a:lnTo>
                    <a:lnTo>
                      <a:pt x="123" y="95"/>
                    </a:lnTo>
                    <a:lnTo>
                      <a:pt x="109" y="97"/>
                    </a:lnTo>
                    <a:lnTo>
                      <a:pt x="93" y="101"/>
                    </a:lnTo>
                    <a:lnTo>
                      <a:pt x="79" y="103"/>
                    </a:lnTo>
                    <a:lnTo>
                      <a:pt x="59" y="103"/>
                    </a:lnTo>
                    <a:lnTo>
                      <a:pt x="47" y="103"/>
                    </a:lnTo>
                    <a:lnTo>
                      <a:pt x="35" y="101"/>
                    </a:lnTo>
                    <a:lnTo>
                      <a:pt x="25" y="99"/>
                    </a:lnTo>
                    <a:lnTo>
                      <a:pt x="17" y="97"/>
                    </a:lnTo>
                    <a:lnTo>
                      <a:pt x="10" y="93"/>
                    </a:lnTo>
                    <a:lnTo>
                      <a:pt x="4" y="89"/>
                    </a:lnTo>
                    <a:lnTo>
                      <a:pt x="0" y="85"/>
                    </a:lnTo>
                    <a:lnTo>
                      <a:pt x="0" y="79"/>
                    </a:lnTo>
                    <a:lnTo>
                      <a:pt x="0" y="73"/>
                    </a:lnTo>
                    <a:lnTo>
                      <a:pt x="2" y="68"/>
                    </a:lnTo>
                    <a:lnTo>
                      <a:pt x="4" y="62"/>
                    </a:lnTo>
                    <a:lnTo>
                      <a:pt x="14" y="52"/>
                    </a:lnTo>
                    <a:lnTo>
                      <a:pt x="21" y="46"/>
                    </a:lnTo>
                    <a:lnTo>
                      <a:pt x="31" y="40"/>
                    </a:lnTo>
                    <a:lnTo>
                      <a:pt x="41" y="32"/>
                    </a:lnTo>
                    <a:lnTo>
                      <a:pt x="53" y="28"/>
                    </a:lnTo>
                    <a:lnTo>
                      <a:pt x="67" y="22"/>
                    </a:lnTo>
                    <a:lnTo>
                      <a:pt x="79" y="16"/>
                    </a:lnTo>
                    <a:lnTo>
                      <a:pt x="95" y="12"/>
                    </a:lnTo>
                    <a:lnTo>
                      <a:pt x="109" y="8"/>
                    </a:lnTo>
                    <a:lnTo>
                      <a:pt x="123" y="6"/>
                    </a:lnTo>
                    <a:lnTo>
                      <a:pt x="137" y="2"/>
                    </a:lnTo>
                    <a:lnTo>
                      <a:pt x="153" y="0"/>
                    </a:lnTo>
                    <a:lnTo>
                      <a:pt x="172" y="0"/>
                    </a:lnTo>
                    <a:close/>
                  </a:path>
                </a:pathLst>
              </a:custGeom>
              <a:solidFill>
                <a:srgbClr val="6C55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84" name="Line 119"/>
              <p:cNvSpPr>
                <a:spLocks noChangeShapeType="1"/>
              </p:cNvSpPr>
              <p:nvPr/>
            </p:nvSpPr>
            <p:spPr bwMode="auto">
              <a:xfrm>
                <a:off x="1975" y="2719"/>
                <a:ext cx="1" cy="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85" name="Line 120"/>
              <p:cNvSpPr>
                <a:spLocks noChangeShapeType="1"/>
              </p:cNvSpPr>
              <p:nvPr/>
            </p:nvSpPr>
            <p:spPr bwMode="auto">
              <a:xfrm flipH="1">
                <a:off x="1973" y="2725"/>
                <a:ext cx="2"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86" name="Line 121"/>
              <p:cNvSpPr>
                <a:spLocks noChangeShapeType="1"/>
              </p:cNvSpPr>
              <p:nvPr/>
            </p:nvSpPr>
            <p:spPr bwMode="auto">
              <a:xfrm flipH="1">
                <a:off x="1969" y="2731"/>
                <a:ext cx="4"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87" name="Line 122"/>
              <p:cNvSpPr>
                <a:spLocks noChangeShapeType="1"/>
              </p:cNvSpPr>
              <p:nvPr/>
            </p:nvSpPr>
            <p:spPr bwMode="auto">
              <a:xfrm flipH="1">
                <a:off x="1959" y="2737"/>
                <a:ext cx="10" cy="1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88" name="Line 123"/>
              <p:cNvSpPr>
                <a:spLocks noChangeShapeType="1"/>
              </p:cNvSpPr>
              <p:nvPr/>
            </p:nvSpPr>
            <p:spPr bwMode="auto">
              <a:xfrm flipH="1">
                <a:off x="1951" y="2747"/>
                <a:ext cx="8"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89" name="Line 124"/>
              <p:cNvSpPr>
                <a:spLocks noChangeShapeType="1"/>
              </p:cNvSpPr>
              <p:nvPr/>
            </p:nvSpPr>
            <p:spPr bwMode="auto">
              <a:xfrm flipH="1">
                <a:off x="1941" y="2753"/>
                <a:ext cx="10"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90" name="Line 125"/>
              <p:cNvSpPr>
                <a:spLocks noChangeShapeType="1"/>
              </p:cNvSpPr>
              <p:nvPr/>
            </p:nvSpPr>
            <p:spPr bwMode="auto">
              <a:xfrm flipH="1">
                <a:off x="1931" y="2759"/>
                <a:ext cx="10" cy="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91" name="Line 126"/>
              <p:cNvSpPr>
                <a:spLocks noChangeShapeType="1"/>
              </p:cNvSpPr>
              <p:nvPr/>
            </p:nvSpPr>
            <p:spPr bwMode="auto">
              <a:xfrm flipH="1">
                <a:off x="1919" y="2767"/>
                <a:ext cx="12" cy="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92" name="Line 127"/>
              <p:cNvSpPr>
                <a:spLocks noChangeShapeType="1"/>
              </p:cNvSpPr>
              <p:nvPr/>
            </p:nvSpPr>
            <p:spPr bwMode="auto">
              <a:xfrm flipH="1">
                <a:off x="1908" y="2771"/>
                <a:ext cx="11"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93" name="Line 128"/>
              <p:cNvSpPr>
                <a:spLocks noChangeShapeType="1"/>
              </p:cNvSpPr>
              <p:nvPr/>
            </p:nvSpPr>
            <p:spPr bwMode="auto">
              <a:xfrm flipH="1">
                <a:off x="1894" y="2777"/>
                <a:ext cx="14"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94" name="Line 129"/>
              <p:cNvSpPr>
                <a:spLocks noChangeShapeType="1"/>
              </p:cNvSpPr>
              <p:nvPr/>
            </p:nvSpPr>
            <p:spPr bwMode="auto">
              <a:xfrm flipH="1">
                <a:off x="1880" y="2783"/>
                <a:ext cx="14" cy="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95" name="Line 130"/>
              <p:cNvSpPr>
                <a:spLocks noChangeShapeType="1"/>
              </p:cNvSpPr>
              <p:nvPr/>
            </p:nvSpPr>
            <p:spPr bwMode="auto">
              <a:xfrm flipH="1">
                <a:off x="1866" y="2787"/>
                <a:ext cx="14" cy="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96" name="Line 131"/>
              <p:cNvSpPr>
                <a:spLocks noChangeShapeType="1"/>
              </p:cNvSpPr>
              <p:nvPr/>
            </p:nvSpPr>
            <p:spPr bwMode="auto">
              <a:xfrm flipH="1">
                <a:off x="1852" y="2791"/>
                <a:ext cx="14"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97" name="Line 132"/>
              <p:cNvSpPr>
                <a:spLocks noChangeShapeType="1"/>
              </p:cNvSpPr>
              <p:nvPr/>
            </p:nvSpPr>
            <p:spPr bwMode="auto">
              <a:xfrm flipH="1">
                <a:off x="1836" y="2793"/>
                <a:ext cx="16" cy="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98" name="Line 133"/>
              <p:cNvSpPr>
                <a:spLocks noChangeShapeType="1"/>
              </p:cNvSpPr>
              <p:nvPr/>
            </p:nvSpPr>
            <p:spPr bwMode="auto">
              <a:xfrm flipH="1">
                <a:off x="1822" y="2797"/>
                <a:ext cx="14"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99" name="Line 134"/>
              <p:cNvSpPr>
                <a:spLocks noChangeShapeType="1"/>
              </p:cNvSpPr>
              <p:nvPr/>
            </p:nvSpPr>
            <p:spPr bwMode="auto">
              <a:xfrm flipH="1">
                <a:off x="1802" y="2799"/>
                <a:ext cx="20"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400" name="Line 135"/>
              <p:cNvSpPr>
                <a:spLocks noChangeShapeType="1"/>
              </p:cNvSpPr>
              <p:nvPr/>
            </p:nvSpPr>
            <p:spPr bwMode="auto">
              <a:xfrm flipH="1">
                <a:off x="1790" y="2799"/>
                <a:ext cx="1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401" name="Line 136"/>
              <p:cNvSpPr>
                <a:spLocks noChangeShapeType="1"/>
              </p:cNvSpPr>
              <p:nvPr/>
            </p:nvSpPr>
            <p:spPr bwMode="auto">
              <a:xfrm flipH="1" flipV="1">
                <a:off x="1778" y="2797"/>
                <a:ext cx="12"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402" name="Line 137"/>
              <p:cNvSpPr>
                <a:spLocks noChangeShapeType="1"/>
              </p:cNvSpPr>
              <p:nvPr/>
            </p:nvSpPr>
            <p:spPr bwMode="auto">
              <a:xfrm flipH="1" flipV="1">
                <a:off x="1768" y="2795"/>
                <a:ext cx="10"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403" name="Line 138"/>
              <p:cNvSpPr>
                <a:spLocks noChangeShapeType="1"/>
              </p:cNvSpPr>
              <p:nvPr/>
            </p:nvSpPr>
            <p:spPr bwMode="auto">
              <a:xfrm flipH="1" flipV="1">
                <a:off x="1760" y="2793"/>
                <a:ext cx="8"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404" name="Line 139"/>
              <p:cNvSpPr>
                <a:spLocks noChangeShapeType="1"/>
              </p:cNvSpPr>
              <p:nvPr/>
            </p:nvSpPr>
            <p:spPr bwMode="auto">
              <a:xfrm flipH="1" flipV="1">
                <a:off x="1753" y="2789"/>
                <a:ext cx="7" cy="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405" name="Line 140"/>
              <p:cNvSpPr>
                <a:spLocks noChangeShapeType="1"/>
              </p:cNvSpPr>
              <p:nvPr/>
            </p:nvSpPr>
            <p:spPr bwMode="auto">
              <a:xfrm flipH="1" flipV="1">
                <a:off x="1747" y="2785"/>
                <a:ext cx="6" cy="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406" name="Line 141"/>
              <p:cNvSpPr>
                <a:spLocks noChangeShapeType="1"/>
              </p:cNvSpPr>
              <p:nvPr/>
            </p:nvSpPr>
            <p:spPr bwMode="auto">
              <a:xfrm flipH="1" flipV="1">
                <a:off x="1743" y="2781"/>
                <a:ext cx="4" cy="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407" name="Line 142"/>
              <p:cNvSpPr>
                <a:spLocks noChangeShapeType="1"/>
              </p:cNvSpPr>
              <p:nvPr/>
            </p:nvSpPr>
            <p:spPr bwMode="auto">
              <a:xfrm flipV="1">
                <a:off x="1743" y="2775"/>
                <a:ext cx="1" cy="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408" name="Freeform 143"/>
              <p:cNvSpPr>
                <a:spLocks/>
              </p:cNvSpPr>
              <p:nvPr/>
            </p:nvSpPr>
            <p:spPr bwMode="auto">
              <a:xfrm>
                <a:off x="1743" y="1667"/>
                <a:ext cx="232" cy="103"/>
              </a:xfrm>
              <a:custGeom>
                <a:avLst/>
                <a:gdLst>
                  <a:gd name="T0" fmla="*/ 172 w 232"/>
                  <a:gd name="T1" fmla="*/ 0 h 103"/>
                  <a:gd name="T2" fmla="*/ 184 w 232"/>
                  <a:gd name="T3" fmla="*/ 0 h 103"/>
                  <a:gd name="T4" fmla="*/ 196 w 232"/>
                  <a:gd name="T5" fmla="*/ 2 h 103"/>
                  <a:gd name="T6" fmla="*/ 206 w 232"/>
                  <a:gd name="T7" fmla="*/ 4 h 103"/>
                  <a:gd name="T8" fmla="*/ 214 w 232"/>
                  <a:gd name="T9" fmla="*/ 6 h 103"/>
                  <a:gd name="T10" fmla="*/ 220 w 232"/>
                  <a:gd name="T11" fmla="*/ 10 h 103"/>
                  <a:gd name="T12" fmla="*/ 226 w 232"/>
                  <a:gd name="T13" fmla="*/ 14 h 103"/>
                  <a:gd name="T14" fmla="*/ 230 w 232"/>
                  <a:gd name="T15" fmla="*/ 18 h 103"/>
                  <a:gd name="T16" fmla="*/ 232 w 232"/>
                  <a:gd name="T17" fmla="*/ 24 h 103"/>
                  <a:gd name="T18" fmla="*/ 232 w 232"/>
                  <a:gd name="T19" fmla="*/ 30 h 103"/>
                  <a:gd name="T20" fmla="*/ 230 w 232"/>
                  <a:gd name="T21" fmla="*/ 36 h 103"/>
                  <a:gd name="T22" fmla="*/ 226 w 232"/>
                  <a:gd name="T23" fmla="*/ 42 h 103"/>
                  <a:gd name="T24" fmla="*/ 216 w 232"/>
                  <a:gd name="T25" fmla="*/ 52 h 103"/>
                  <a:gd name="T26" fmla="*/ 208 w 232"/>
                  <a:gd name="T27" fmla="*/ 58 h 103"/>
                  <a:gd name="T28" fmla="*/ 198 w 232"/>
                  <a:gd name="T29" fmla="*/ 64 h 103"/>
                  <a:gd name="T30" fmla="*/ 188 w 232"/>
                  <a:gd name="T31" fmla="*/ 72 h 103"/>
                  <a:gd name="T32" fmla="*/ 176 w 232"/>
                  <a:gd name="T33" fmla="*/ 75 h 103"/>
                  <a:gd name="T34" fmla="*/ 165 w 232"/>
                  <a:gd name="T35" fmla="*/ 81 h 103"/>
                  <a:gd name="T36" fmla="*/ 151 w 232"/>
                  <a:gd name="T37" fmla="*/ 87 h 103"/>
                  <a:gd name="T38" fmla="*/ 137 w 232"/>
                  <a:gd name="T39" fmla="*/ 91 h 103"/>
                  <a:gd name="T40" fmla="*/ 123 w 232"/>
                  <a:gd name="T41" fmla="*/ 95 h 103"/>
                  <a:gd name="T42" fmla="*/ 109 w 232"/>
                  <a:gd name="T43" fmla="*/ 97 h 103"/>
                  <a:gd name="T44" fmla="*/ 93 w 232"/>
                  <a:gd name="T45" fmla="*/ 101 h 103"/>
                  <a:gd name="T46" fmla="*/ 79 w 232"/>
                  <a:gd name="T47" fmla="*/ 103 h 103"/>
                  <a:gd name="T48" fmla="*/ 59 w 232"/>
                  <a:gd name="T49" fmla="*/ 103 h 103"/>
                  <a:gd name="T50" fmla="*/ 47 w 232"/>
                  <a:gd name="T51" fmla="*/ 103 h 103"/>
                  <a:gd name="T52" fmla="*/ 35 w 232"/>
                  <a:gd name="T53" fmla="*/ 101 h 103"/>
                  <a:gd name="T54" fmla="*/ 25 w 232"/>
                  <a:gd name="T55" fmla="*/ 99 h 103"/>
                  <a:gd name="T56" fmla="*/ 17 w 232"/>
                  <a:gd name="T57" fmla="*/ 97 h 103"/>
                  <a:gd name="T58" fmla="*/ 10 w 232"/>
                  <a:gd name="T59" fmla="*/ 93 h 103"/>
                  <a:gd name="T60" fmla="*/ 4 w 232"/>
                  <a:gd name="T61" fmla="*/ 89 h 103"/>
                  <a:gd name="T62" fmla="*/ 0 w 232"/>
                  <a:gd name="T63" fmla="*/ 85 h 103"/>
                  <a:gd name="T64" fmla="*/ 0 w 232"/>
                  <a:gd name="T65" fmla="*/ 79 h 103"/>
                  <a:gd name="T66" fmla="*/ 0 w 232"/>
                  <a:gd name="T67" fmla="*/ 73 h 103"/>
                  <a:gd name="T68" fmla="*/ 2 w 232"/>
                  <a:gd name="T69" fmla="*/ 68 h 103"/>
                  <a:gd name="T70" fmla="*/ 4 w 232"/>
                  <a:gd name="T71" fmla="*/ 62 h 103"/>
                  <a:gd name="T72" fmla="*/ 14 w 232"/>
                  <a:gd name="T73" fmla="*/ 52 h 103"/>
                  <a:gd name="T74" fmla="*/ 21 w 232"/>
                  <a:gd name="T75" fmla="*/ 46 h 103"/>
                  <a:gd name="T76" fmla="*/ 31 w 232"/>
                  <a:gd name="T77" fmla="*/ 40 h 103"/>
                  <a:gd name="T78" fmla="*/ 41 w 232"/>
                  <a:gd name="T79" fmla="*/ 32 h 103"/>
                  <a:gd name="T80" fmla="*/ 53 w 232"/>
                  <a:gd name="T81" fmla="*/ 28 h 103"/>
                  <a:gd name="T82" fmla="*/ 67 w 232"/>
                  <a:gd name="T83" fmla="*/ 22 h 103"/>
                  <a:gd name="T84" fmla="*/ 79 w 232"/>
                  <a:gd name="T85" fmla="*/ 16 h 103"/>
                  <a:gd name="T86" fmla="*/ 95 w 232"/>
                  <a:gd name="T87" fmla="*/ 12 h 103"/>
                  <a:gd name="T88" fmla="*/ 109 w 232"/>
                  <a:gd name="T89" fmla="*/ 8 h 103"/>
                  <a:gd name="T90" fmla="*/ 123 w 232"/>
                  <a:gd name="T91" fmla="*/ 6 h 103"/>
                  <a:gd name="T92" fmla="*/ 137 w 232"/>
                  <a:gd name="T93" fmla="*/ 2 h 103"/>
                  <a:gd name="T94" fmla="*/ 153 w 232"/>
                  <a:gd name="T95" fmla="*/ 0 h 103"/>
                  <a:gd name="T96" fmla="*/ 172 w 232"/>
                  <a:gd name="T97" fmla="*/ 0 h 10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2"/>
                  <a:gd name="T148" fmla="*/ 0 h 103"/>
                  <a:gd name="T149" fmla="*/ 232 w 232"/>
                  <a:gd name="T150" fmla="*/ 103 h 10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2" h="103">
                    <a:moveTo>
                      <a:pt x="172" y="0"/>
                    </a:moveTo>
                    <a:lnTo>
                      <a:pt x="184" y="0"/>
                    </a:lnTo>
                    <a:lnTo>
                      <a:pt x="196" y="2"/>
                    </a:lnTo>
                    <a:lnTo>
                      <a:pt x="206" y="4"/>
                    </a:lnTo>
                    <a:lnTo>
                      <a:pt x="214" y="6"/>
                    </a:lnTo>
                    <a:lnTo>
                      <a:pt x="220" y="10"/>
                    </a:lnTo>
                    <a:lnTo>
                      <a:pt x="226" y="14"/>
                    </a:lnTo>
                    <a:lnTo>
                      <a:pt x="230" y="18"/>
                    </a:lnTo>
                    <a:lnTo>
                      <a:pt x="232" y="24"/>
                    </a:lnTo>
                    <a:lnTo>
                      <a:pt x="232" y="30"/>
                    </a:lnTo>
                    <a:lnTo>
                      <a:pt x="230" y="36"/>
                    </a:lnTo>
                    <a:lnTo>
                      <a:pt x="226" y="42"/>
                    </a:lnTo>
                    <a:lnTo>
                      <a:pt x="216" y="52"/>
                    </a:lnTo>
                    <a:lnTo>
                      <a:pt x="208" y="58"/>
                    </a:lnTo>
                    <a:lnTo>
                      <a:pt x="198" y="64"/>
                    </a:lnTo>
                    <a:lnTo>
                      <a:pt x="188" y="72"/>
                    </a:lnTo>
                    <a:lnTo>
                      <a:pt x="176" y="75"/>
                    </a:lnTo>
                    <a:lnTo>
                      <a:pt x="165" y="81"/>
                    </a:lnTo>
                    <a:lnTo>
                      <a:pt x="151" y="87"/>
                    </a:lnTo>
                    <a:lnTo>
                      <a:pt x="137" y="91"/>
                    </a:lnTo>
                    <a:lnTo>
                      <a:pt x="123" y="95"/>
                    </a:lnTo>
                    <a:lnTo>
                      <a:pt x="109" y="97"/>
                    </a:lnTo>
                    <a:lnTo>
                      <a:pt x="93" y="101"/>
                    </a:lnTo>
                    <a:lnTo>
                      <a:pt x="79" y="103"/>
                    </a:lnTo>
                    <a:lnTo>
                      <a:pt x="59" y="103"/>
                    </a:lnTo>
                    <a:lnTo>
                      <a:pt x="47" y="103"/>
                    </a:lnTo>
                    <a:lnTo>
                      <a:pt x="35" y="101"/>
                    </a:lnTo>
                    <a:lnTo>
                      <a:pt x="25" y="99"/>
                    </a:lnTo>
                    <a:lnTo>
                      <a:pt x="17" y="97"/>
                    </a:lnTo>
                    <a:lnTo>
                      <a:pt x="10" y="93"/>
                    </a:lnTo>
                    <a:lnTo>
                      <a:pt x="4" y="89"/>
                    </a:lnTo>
                    <a:lnTo>
                      <a:pt x="0" y="85"/>
                    </a:lnTo>
                    <a:lnTo>
                      <a:pt x="0" y="79"/>
                    </a:lnTo>
                    <a:lnTo>
                      <a:pt x="0" y="73"/>
                    </a:lnTo>
                    <a:lnTo>
                      <a:pt x="2" y="68"/>
                    </a:lnTo>
                    <a:lnTo>
                      <a:pt x="4" y="62"/>
                    </a:lnTo>
                    <a:lnTo>
                      <a:pt x="14" y="52"/>
                    </a:lnTo>
                    <a:lnTo>
                      <a:pt x="21" y="46"/>
                    </a:lnTo>
                    <a:lnTo>
                      <a:pt x="31" y="40"/>
                    </a:lnTo>
                    <a:lnTo>
                      <a:pt x="41" y="32"/>
                    </a:lnTo>
                    <a:lnTo>
                      <a:pt x="53" y="28"/>
                    </a:lnTo>
                    <a:lnTo>
                      <a:pt x="67" y="22"/>
                    </a:lnTo>
                    <a:lnTo>
                      <a:pt x="79" y="16"/>
                    </a:lnTo>
                    <a:lnTo>
                      <a:pt x="95" y="12"/>
                    </a:lnTo>
                    <a:lnTo>
                      <a:pt x="109" y="8"/>
                    </a:lnTo>
                    <a:lnTo>
                      <a:pt x="123" y="6"/>
                    </a:lnTo>
                    <a:lnTo>
                      <a:pt x="137" y="2"/>
                    </a:lnTo>
                    <a:lnTo>
                      <a:pt x="153" y="0"/>
                    </a:lnTo>
                    <a:lnTo>
                      <a:pt x="172" y="0"/>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09" name="Line 144"/>
              <p:cNvSpPr>
                <a:spLocks noChangeShapeType="1"/>
              </p:cNvSpPr>
              <p:nvPr/>
            </p:nvSpPr>
            <p:spPr bwMode="auto">
              <a:xfrm flipV="1">
                <a:off x="1975" y="1691"/>
                <a:ext cx="1" cy="102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410" name="Line 145"/>
              <p:cNvSpPr>
                <a:spLocks noChangeShapeType="1"/>
              </p:cNvSpPr>
              <p:nvPr/>
            </p:nvSpPr>
            <p:spPr bwMode="auto">
              <a:xfrm flipV="1">
                <a:off x="1743" y="1746"/>
                <a:ext cx="1" cy="102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411" name="Freeform 146"/>
              <p:cNvSpPr>
                <a:spLocks/>
              </p:cNvSpPr>
              <p:nvPr/>
            </p:nvSpPr>
            <p:spPr bwMode="auto">
              <a:xfrm>
                <a:off x="1975" y="662"/>
                <a:ext cx="1" cy="1035"/>
              </a:xfrm>
              <a:custGeom>
                <a:avLst/>
                <a:gdLst>
                  <a:gd name="T0" fmla="*/ 0 w 1"/>
                  <a:gd name="T1" fmla="*/ 1029 h 1035"/>
                  <a:gd name="T2" fmla="*/ 0 w 1"/>
                  <a:gd name="T3" fmla="*/ 1035 h 1035"/>
                  <a:gd name="T4" fmla="*/ 0 w 1"/>
                  <a:gd name="T5" fmla="*/ 6 h 1035"/>
                  <a:gd name="T6" fmla="*/ 0 w 1"/>
                  <a:gd name="T7" fmla="*/ 0 h 1035"/>
                  <a:gd name="T8" fmla="*/ 0 w 1"/>
                  <a:gd name="T9" fmla="*/ 1029 h 1035"/>
                  <a:gd name="T10" fmla="*/ 0 60000 65536"/>
                  <a:gd name="T11" fmla="*/ 0 60000 65536"/>
                  <a:gd name="T12" fmla="*/ 0 60000 65536"/>
                  <a:gd name="T13" fmla="*/ 0 60000 65536"/>
                  <a:gd name="T14" fmla="*/ 0 60000 65536"/>
                  <a:gd name="T15" fmla="*/ 0 w 1"/>
                  <a:gd name="T16" fmla="*/ 0 h 1035"/>
                  <a:gd name="T17" fmla="*/ 1 w 1"/>
                  <a:gd name="T18" fmla="*/ 1035 h 1035"/>
                </a:gdLst>
                <a:ahLst/>
                <a:cxnLst>
                  <a:cxn ang="T10">
                    <a:pos x="T0" y="T1"/>
                  </a:cxn>
                  <a:cxn ang="T11">
                    <a:pos x="T2" y="T3"/>
                  </a:cxn>
                  <a:cxn ang="T12">
                    <a:pos x="T4" y="T5"/>
                  </a:cxn>
                  <a:cxn ang="T13">
                    <a:pos x="T6" y="T7"/>
                  </a:cxn>
                  <a:cxn ang="T14">
                    <a:pos x="T8" y="T9"/>
                  </a:cxn>
                </a:cxnLst>
                <a:rect l="T15" t="T16" r="T17" b="T18"/>
                <a:pathLst>
                  <a:path w="1" h="1035">
                    <a:moveTo>
                      <a:pt x="0" y="1029"/>
                    </a:moveTo>
                    <a:lnTo>
                      <a:pt x="0" y="1035"/>
                    </a:lnTo>
                    <a:lnTo>
                      <a:pt x="0" y="6"/>
                    </a:lnTo>
                    <a:lnTo>
                      <a:pt x="0" y="0"/>
                    </a:lnTo>
                    <a:lnTo>
                      <a:pt x="0" y="1029"/>
                    </a:lnTo>
                    <a:close/>
                  </a:path>
                </a:pathLst>
              </a:custGeom>
              <a:solidFill>
                <a:srgbClr val="759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12" name="Freeform 147"/>
              <p:cNvSpPr>
                <a:spLocks/>
              </p:cNvSpPr>
              <p:nvPr/>
            </p:nvSpPr>
            <p:spPr bwMode="auto">
              <a:xfrm>
                <a:off x="1973" y="668"/>
                <a:ext cx="2" cy="1035"/>
              </a:xfrm>
              <a:custGeom>
                <a:avLst/>
                <a:gdLst>
                  <a:gd name="T0" fmla="*/ 2 w 2"/>
                  <a:gd name="T1" fmla="*/ 1029 h 1035"/>
                  <a:gd name="T2" fmla="*/ 0 w 2"/>
                  <a:gd name="T3" fmla="*/ 1035 h 1035"/>
                  <a:gd name="T4" fmla="*/ 0 w 2"/>
                  <a:gd name="T5" fmla="*/ 6 h 1035"/>
                  <a:gd name="T6" fmla="*/ 2 w 2"/>
                  <a:gd name="T7" fmla="*/ 0 h 1035"/>
                  <a:gd name="T8" fmla="*/ 2 w 2"/>
                  <a:gd name="T9" fmla="*/ 1029 h 1035"/>
                  <a:gd name="T10" fmla="*/ 0 60000 65536"/>
                  <a:gd name="T11" fmla="*/ 0 60000 65536"/>
                  <a:gd name="T12" fmla="*/ 0 60000 65536"/>
                  <a:gd name="T13" fmla="*/ 0 60000 65536"/>
                  <a:gd name="T14" fmla="*/ 0 60000 65536"/>
                  <a:gd name="T15" fmla="*/ 0 w 2"/>
                  <a:gd name="T16" fmla="*/ 0 h 1035"/>
                  <a:gd name="T17" fmla="*/ 2 w 2"/>
                  <a:gd name="T18" fmla="*/ 1035 h 1035"/>
                </a:gdLst>
                <a:ahLst/>
                <a:cxnLst>
                  <a:cxn ang="T10">
                    <a:pos x="T0" y="T1"/>
                  </a:cxn>
                  <a:cxn ang="T11">
                    <a:pos x="T2" y="T3"/>
                  </a:cxn>
                  <a:cxn ang="T12">
                    <a:pos x="T4" y="T5"/>
                  </a:cxn>
                  <a:cxn ang="T13">
                    <a:pos x="T6" y="T7"/>
                  </a:cxn>
                  <a:cxn ang="T14">
                    <a:pos x="T8" y="T9"/>
                  </a:cxn>
                </a:cxnLst>
                <a:rect l="T15" t="T16" r="T17" b="T18"/>
                <a:pathLst>
                  <a:path w="2" h="1035">
                    <a:moveTo>
                      <a:pt x="2" y="1029"/>
                    </a:moveTo>
                    <a:lnTo>
                      <a:pt x="0" y="1035"/>
                    </a:lnTo>
                    <a:lnTo>
                      <a:pt x="0" y="6"/>
                    </a:lnTo>
                    <a:lnTo>
                      <a:pt x="2" y="0"/>
                    </a:lnTo>
                    <a:lnTo>
                      <a:pt x="2" y="1029"/>
                    </a:lnTo>
                    <a:close/>
                  </a:path>
                </a:pathLst>
              </a:custGeom>
              <a:solidFill>
                <a:srgbClr val="79A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13" name="Freeform 148"/>
              <p:cNvSpPr>
                <a:spLocks/>
              </p:cNvSpPr>
              <p:nvPr/>
            </p:nvSpPr>
            <p:spPr bwMode="auto">
              <a:xfrm>
                <a:off x="1969" y="674"/>
                <a:ext cx="4" cy="1035"/>
              </a:xfrm>
              <a:custGeom>
                <a:avLst/>
                <a:gdLst>
                  <a:gd name="T0" fmla="*/ 4 w 4"/>
                  <a:gd name="T1" fmla="*/ 1029 h 1035"/>
                  <a:gd name="T2" fmla="*/ 0 w 4"/>
                  <a:gd name="T3" fmla="*/ 1035 h 1035"/>
                  <a:gd name="T4" fmla="*/ 0 w 4"/>
                  <a:gd name="T5" fmla="*/ 6 h 1035"/>
                  <a:gd name="T6" fmla="*/ 4 w 4"/>
                  <a:gd name="T7" fmla="*/ 0 h 1035"/>
                  <a:gd name="T8" fmla="*/ 4 w 4"/>
                  <a:gd name="T9" fmla="*/ 1029 h 1035"/>
                  <a:gd name="T10" fmla="*/ 0 60000 65536"/>
                  <a:gd name="T11" fmla="*/ 0 60000 65536"/>
                  <a:gd name="T12" fmla="*/ 0 60000 65536"/>
                  <a:gd name="T13" fmla="*/ 0 60000 65536"/>
                  <a:gd name="T14" fmla="*/ 0 60000 65536"/>
                  <a:gd name="T15" fmla="*/ 0 w 4"/>
                  <a:gd name="T16" fmla="*/ 0 h 1035"/>
                  <a:gd name="T17" fmla="*/ 4 w 4"/>
                  <a:gd name="T18" fmla="*/ 1035 h 1035"/>
                </a:gdLst>
                <a:ahLst/>
                <a:cxnLst>
                  <a:cxn ang="T10">
                    <a:pos x="T0" y="T1"/>
                  </a:cxn>
                  <a:cxn ang="T11">
                    <a:pos x="T2" y="T3"/>
                  </a:cxn>
                  <a:cxn ang="T12">
                    <a:pos x="T4" y="T5"/>
                  </a:cxn>
                  <a:cxn ang="T13">
                    <a:pos x="T6" y="T7"/>
                  </a:cxn>
                  <a:cxn ang="T14">
                    <a:pos x="T8" y="T9"/>
                  </a:cxn>
                </a:cxnLst>
                <a:rect l="T15" t="T16" r="T17" b="T18"/>
                <a:pathLst>
                  <a:path w="4" h="1035">
                    <a:moveTo>
                      <a:pt x="4" y="1029"/>
                    </a:moveTo>
                    <a:lnTo>
                      <a:pt x="0" y="1035"/>
                    </a:lnTo>
                    <a:lnTo>
                      <a:pt x="0" y="6"/>
                    </a:lnTo>
                    <a:lnTo>
                      <a:pt x="4" y="0"/>
                    </a:lnTo>
                    <a:lnTo>
                      <a:pt x="4" y="1029"/>
                    </a:lnTo>
                    <a:close/>
                  </a:path>
                </a:pathLst>
              </a:custGeom>
              <a:solidFill>
                <a:srgbClr val="7DA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14" name="Freeform 149"/>
              <p:cNvSpPr>
                <a:spLocks/>
              </p:cNvSpPr>
              <p:nvPr/>
            </p:nvSpPr>
            <p:spPr bwMode="auto">
              <a:xfrm>
                <a:off x="1959" y="680"/>
                <a:ext cx="10" cy="1039"/>
              </a:xfrm>
              <a:custGeom>
                <a:avLst/>
                <a:gdLst>
                  <a:gd name="T0" fmla="*/ 10 w 10"/>
                  <a:gd name="T1" fmla="*/ 1029 h 1039"/>
                  <a:gd name="T2" fmla="*/ 0 w 10"/>
                  <a:gd name="T3" fmla="*/ 1039 h 1039"/>
                  <a:gd name="T4" fmla="*/ 0 w 10"/>
                  <a:gd name="T5" fmla="*/ 10 h 1039"/>
                  <a:gd name="T6" fmla="*/ 10 w 10"/>
                  <a:gd name="T7" fmla="*/ 0 h 1039"/>
                  <a:gd name="T8" fmla="*/ 10 w 10"/>
                  <a:gd name="T9" fmla="*/ 1029 h 1039"/>
                  <a:gd name="T10" fmla="*/ 0 60000 65536"/>
                  <a:gd name="T11" fmla="*/ 0 60000 65536"/>
                  <a:gd name="T12" fmla="*/ 0 60000 65536"/>
                  <a:gd name="T13" fmla="*/ 0 60000 65536"/>
                  <a:gd name="T14" fmla="*/ 0 60000 65536"/>
                  <a:gd name="T15" fmla="*/ 0 w 10"/>
                  <a:gd name="T16" fmla="*/ 0 h 1039"/>
                  <a:gd name="T17" fmla="*/ 10 w 10"/>
                  <a:gd name="T18" fmla="*/ 1039 h 1039"/>
                </a:gdLst>
                <a:ahLst/>
                <a:cxnLst>
                  <a:cxn ang="T10">
                    <a:pos x="T0" y="T1"/>
                  </a:cxn>
                  <a:cxn ang="T11">
                    <a:pos x="T2" y="T3"/>
                  </a:cxn>
                  <a:cxn ang="T12">
                    <a:pos x="T4" y="T5"/>
                  </a:cxn>
                  <a:cxn ang="T13">
                    <a:pos x="T6" y="T7"/>
                  </a:cxn>
                  <a:cxn ang="T14">
                    <a:pos x="T8" y="T9"/>
                  </a:cxn>
                </a:cxnLst>
                <a:rect l="T15" t="T16" r="T17" b="T18"/>
                <a:pathLst>
                  <a:path w="10" h="1039">
                    <a:moveTo>
                      <a:pt x="10" y="1029"/>
                    </a:moveTo>
                    <a:lnTo>
                      <a:pt x="0" y="1039"/>
                    </a:lnTo>
                    <a:lnTo>
                      <a:pt x="0" y="10"/>
                    </a:lnTo>
                    <a:lnTo>
                      <a:pt x="10" y="0"/>
                    </a:lnTo>
                    <a:lnTo>
                      <a:pt x="10" y="1029"/>
                    </a:lnTo>
                    <a:close/>
                  </a:path>
                </a:pathLst>
              </a:custGeom>
              <a:solidFill>
                <a:srgbClr val="81A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15" name="Freeform 150"/>
              <p:cNvSpPr>
                <a:spLocks/>
              </p:cNvSpPr>
              <p:nvPr/>
            </p:nvSpPr>
            <p:spPr bwMode="auto">
              <a:xfrm>
                <a:off x="1951" y="690"/>
                <a:ext cx="8" cy="1035"/>
              </a:xfrm>
              <a:custGeom>
                <a:avLst/>
                <a:gdLst>
                  <a:gd name="T0" fmla="*/ 8 w 8"/>
                  <a:gd name="T1" fmla="*/ 1029 h 1035"/>
                  <a:gd name="T2" fmla="*/ 0 w 8"/>
                  <a:gd name="T3" fmla="*/ 1035 h 1035"/>
                  <a:gd name="T4" fmla="*/ 0 w 8"/>
                  <a:gd name="T5" fmla="*/ 6 h 1035"/>
                  <a:gd name="T6" fmla="*/ 8 w 8"/>
                  <a:gd name="T7" fmla="*/ 0 h 1035"/>
                  <a:gd name="T8" fmla="*/ 8 w 8"/>
                  <a:gd name="T9" fmla="*/ 1029 h 1035"/>
                  <a:gd name="T10" fmla="*/ 0 60000 65536"/>
                  <a:gd name="T11" fmla="*/ 0 60000 65536"/>
                  <a:gd name="T12" fmla="*/ 0 60000 65536"/>
                  <a:gd name="T13" fmla="*/ 0 60000 65536"/>
                  <a:gd name="T14" fmla="*/ 0 60000 65536"/>
                  <a:gd name="T15" fmla="*/ 0 w 8"/>
                  <a:gd name="T16" fmla="*/ 0 h 1035"/>
                  <a:gd name="T17" fmla="*/ 8 w 8"/>
                  <a:gd name="T18" fmla="*/ 1035 h 1035"/>
                </a:gdLst>
                <a:ahLst/>
                <a:cxnLst>
                  <a:cxn ang="T10">
                    <a:pos x="T0" y="T1"/>
                  </a:cxn>
                  <a:cxn ang="T11">
                    <a:pos x="T2" y="T3"/>
                  </a:cxn>
                  <a:cxn ang="T12">
                    <a:pos x="T4" y="T5"/>
                  </a:cxn>
                  <a:cxn ang="T13">
                    <a:pos x="T6" y="T7"/>
                  </a:cxn>
                  <a:cxn ang="T14">
                    <a:pos x="T8" y="T9"/>
                  </a:cxn>
                </a:cxnLst>
                <a:rect l="T15" t="T16" r="T17" b="T18"/>
                <a:pathLst>
                  <a:path w="8" h="1035">
                    <a:moveTo>
                      <a:pt x="8" y="1029"/>
                    </a:moveTo>
                    <a:lnTo>
                      <a:pt x="0" y="1035"/>
                    </a:lnTo>
                    <a:lnTo>
                      <a:pt x="0" y="6"/>
                    </a:lnTo>
                    <a:lnTo>
                      <a:pt x="8" y="0"/>
                    </a:lnTo>
                    <a:lnTo>
                      <a:pt x="8" y="1029"/>
                    </a:lnTo>
                    <a:close/>
                  </a:path>
                </a:pathLst>
              </a:custGeom>
              <a:solidFill>
                <a:srgbClr val="85B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16" name="Freeform 151"/>
              <p:cNvSpPr>
                <a:spLocks/>
              </p:cNvSpPr>
              <p:nvPr/>
            </p:nvSpPr>
            <p:spPr bwMode="auto">
              <a:xfrm>
                <a:off x="1941" y="696"/>
                <a:ext cx="10" cy="1035"/>
              </a:xfrm>
              <a:custGeom>
                <a:avLst/>
                <a:gdLst>
                  <a:gd name="T0" fmla="*/ 10 w 10"/>
                  <a:gd name="T1" fmla="*/ 1029 h 1035"/>
                  <a:gd name="T2" fmla="*/ 0 w 10"/>
                  <a:gd name="T3" fmla="*/ 1035 h 1035"/>
                  <a:gd name="T4" fmla="*/ 0 w 10"/>
                  <a:gd name="T5" fmla="*/ 6 h 1035"/>
                  <a:gd name="T6" fmla="*/ 10 w 10"/>
                  <a:gd name="T7" fmla="*/ 0 h 1035"/>
                  <a:gd name="T8" fmla="*/ 10 w 10"/>
                  <a:gd name="T9" fmla="*/ 1029 h 1035"/>
                  <a:gd name="T10" fmla="*/ 0 60000 65536"/>
                  <a:gd name="T11" fmla="*/ 0 60000 65536"/>
                  <a:gd name="T12" fmla="*/ 0 60000 65536"/>
                  <a:gd name="T13" fmla="*/ 0 60000 65536"/>
                  <a:gd name="T14" fmla="*/ 0 60000 65536"/>
                  <a:gd name="T15" fmla="*/ 0 w 10"/>
                  <a:gd name="T16" fmla="*/ 0 h 1035"/>
                  <a:gd name="T17" fmla="*/ 10 w 10"/>
                  <a:gd name="T18" fmla="*/ 1035 h 1035"/>
                </a:gdLst>
                <a:ahLst/>
                <a:cxnLst>
                  <a:cxn ang="T10">
                    <a:pos x="T0" y="T1"/>
                  </a:cxn>
                  <a:cxn ang="T11">
                    <a:pos x="T2" y="T3"/>
                  </a:cxn>
                  <a:cxn ang="T12">
                    <a:pos x="T4" y="T5"/>
                  </a:cxn>
                  <a:cxn ang="T13">
                    <a:pos x="T6" y="T7"/>
                  </a:cxn>
                  <a:cxn ang="T14">
                    <a:pos x="T8" y="T9"/>
                  </a:cxn>
                </a:cxnLst>
                <a:rect l="T15" t="T16" r="T17" b="T18"/>
                <a:pathLst>
                  <a:path w="10" h="1035">
                    <a:moveTo>
                      <a:pt x="10" y="1029"/>
                    </a:moveTo>
                    <a:lnTo>
                      <a:pt x="0" y="1035"/>
                    </a:lnTo>
                    <a:lnTo>
                      <a:pt x="0" y="6"/>
                    </a:lnTo>
                    <a:lnTo>
                      <a:pt x="10" y="0"/>
                    </a:lnTo>
                    <a:lnTo>
                      <a:pt x="10" y="1029"/>
                    </a:lnTo>
                    <a:close/>
                  </a:path>
                </a:pathLst>
              </a:custGeom>
              <a:solidFill>
                <a:srgbClr val="89B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17" name="Freeform 152"/>
              <p:cNvSpPr>
                <a:spLocks/>
              </p:cNvSpPr>
              <p:nvPr/>
            </p:nvSpPr>
            <p:spPr bwMode="auto">
              <a:xfrm>
                <a:off x="1931" y="702"/>
                <a:ext cx="10" cy="1037"/>
              </a:xfrm>
              <a:custGeom>
                <a:avLst/>
                <a:gdLst>
                  <a:gd name="T0" fmla="*/ 10 w 10"/>
                  <a:gd name="T1" fmla="*/ 1029 h 1037"/>
                  <a:gd name="T2" fmla="*/ 0 w 10"/>
                  <a:gd name="T3" fmla="*/ 1037 h 1037"/>
                  <a:gd name="T4" fmla="*/ 0 w 10"/>
                  <a:gd name="T5" fmla="*/ 8 h 1037"/>
                  <a:gd name="T6" fmla="*/ 10 w 10"/>
                  <a:gd name="T7" fmla="*/ 0 h 1037"/>
                  <a:gd name="T8" fmla="*/ 10 w 10"/>
                  <a:gd name="T9" fmla="*/ 1029 h 1037"/>
                  <a:gd name="T10" fmla="*/ 0 60000 65536"/>
                  <a:gd name="T11" fmla="*/ 0 60000 65536"/>
                  <a:gd name="T12" fmla="*/ 0 60000 65536"/>
                  <a:gd name="T13" fmla="*/ 0 60000 65536"/>
                  <a:gd name="T14" fmla="*/ 0 60000 65536"/>
                  <a:gd name="T15" fmla="*/ 0 w 10"/>
                  <a:gd name="T16" fmla="*/ 0 h 1037"/>
                  <a:gd name="T17" fmla="*/ 10 w 10"/>
                  <a:gd name="T18" fmla="*/ 1037 h 1037"/>
                </a:gdLst>
                <a:ahLst/>
                <a:cxnLst>
                  <a:cxn ang="T10">
                    <a:pos x="T0" y="T1"/>
                  </a:cxn>
                  <a:cxn ang="T11">
                    <a:pos x="T2" y="T3"/>
                  </a:cxn>
                  <a:cxn ang="T12">
                    <a:pos x="T4" y="T5"/>
                  </a:cxn>
                  <a:cxn ang="T13">
                    <a:pos x="T6" y="T7"/>
                  </a:cxn>
                  <a:cxn ang="T14">
                    <a:pos x="T8" y="T9"/>
                  </a:cxn>
                </a:cxnLst>
                <a:rect l="T15" t="T16" r="T17" b="T18"/>
                <a:pathLst>
                  <a:path w="10" h="1037">
                    <a:moveTo>
                      <a:pt x="10" y="1029"/>
                    </a:moveTo>
                    <a:lnTo>
                      <a:pt x="0" y="1037"/>
                    </a:lnTo>
                    <a:lnTo>
                      <a:pt x="0" y="8"/>
                    </a:lnTo>
                    <a:lnTo>
                      <a:pt x="10" y="0"/>
                    </a:lnTo>
                    <a:lnTo>
                      <a:pt x="10" y="1029"/>
                    </a:lnTo>
                    <a:close/>
                  </a:path>
                </a:pathLst>
              </a:custGeom>
              <a:solidFill>
                <a:srgbClr val="8DB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18" name="Freeform 153"/>
              <p:cNvSpPr>
                <a:spLocks/>
              </p:cNvSpPr>
              <p:nvPr/>
            </p:nvSpPr>
            <p:spPr bwMode="auto">
              <a:xfrm>
                <a:off x="1919" y="710"/>
                <a:ext cx="12" cy="1032"/>
              </a:xfrm>
              <a:custGeom>
                <a:avLst/>
                <a:gdLst>
                  <a:gd name="T0" fmla="*/ 12 w 12"/>
                  <a:gd name="T1" fmla="*/ 1029 h 1032"/>
                  <a:gd name="T2" fmla="*/ 0 w 12"/>
                  <a:gd name="T3" fmla="*/ 1032 h 1032"/>
                  <a:gd name="T4" fmla="*/ 0 w 12"/>
                  <a:gd name="T5" fmla="*/ 4 h 1032"/>
                  <a:gd name="T6" fmla="*/ 12 w 12"/>
                  <a:gd name="T7" fmla="*/ 0 h 1032"/>
                  <a:gd name="T8" fmla="*/ 12 w 12"/>
                  <a:gd name="T9" fmla="*/ 1029 h 1032"/>
                  <a:gd name="T10" fmla="*/ 0 60000 65536"/>
                  <a:gd name="T11" fmla="*/ 0 60000 65536"/>
                  <a:gd name="T12" fmla="*/ 0 60000 65536"/>
                  <a:gd name="T13" fmla="*/ 0 60000 65536"/>
                  <a:gd name="T14" fmla="*/ 0 60000 65536"/>
                  <a:gd name="T15" fmla="*/ 0 w 12"/>
                  <a:gd name="T16" fmla="*/ 0 h 1032"/>
                  <a:gd name="T17" fmla="*/ 12 w 12"/>
                  <a:gd name="T18" fmla="*/ 1032 h 1032"/>
                </a:gdLst>
                <a:ahLst/>
                <a:cxnLst>
                  <a:cxn ang="T10">
                    <a:pos x="T0" y="T1"/>
                  </a:cxn>
                  <a:cxn ang="T11">
                    <a:pos x="T2" y="T3"/>
                  </a:cxn>
                  <a:cxn ang="T12">
                    <a:pos x="T4" y="T5"/>
                  </a:cxn>
                  <a:cxn ang="T13">
                    <a:pos x="T6" y="T7"/>
                  </a:cxn>
                  <a:cxn ang="T14">
                    <a:pos x="T8" y="T9"/>
                  </a:cxn>
                </a:cxnLst>
                <a:rect l="T15" t="T16" r="T17" b="T18"/>
                <a:pathLst>
                  <a:path w="12" h="1032">
                    <a:moveTo>
                      <a:pt x="12" y="1029"/>
                    </a:moveTo>
                    <a:lnTo>
                      <a:pt x="0" y="1032"/>
                    </a:lnTo>
                    <a:lnTo>
                      <a:pt x="0" y="4"/>
                    </a:lnTo>
                    <a:lnTo>
                      <a:pt x="12" y="0"/>
                    </a:lnTo>
                    <a:lnTo>
                      <a:pt x="12" y="1029"/>
                    </a:lnTo>
                    <a:close/>
                  </a:path>
                </a:pathLst>
              </a:custGeom>
              <a:solidFill>
                <a:srgbClr val="91C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19" name="Freeform 154"/>
              <p:cNvSpPr>
                <a:spLocks/>
              </p:cNvSpPr>
              <p:nvPr/>
            </p:nvSpPr>
            <p:spPr bwMode="auto">
              <a:xfrm>
                <a:off x="1908" y="714"/>
                <a:ext cx="11" cy="1034"/>
              </a:xfrm>
              <a:custGeom>
                <a:avLst/>
                <a:gdLst>
                  <a:gd name="T0" fmla="*/ 11 w 11"/>
                  <a:gd name="T1" fmla="*/ 1028 h 1034"/>
                  <a:gd name="T2" fmla="*/ 0 w 11"/>
                  <a:gd name="T3" fmla="*/ 1034 h 1034"/>
                  <a:gd name="T4" fmla="*/ 0 w 11"/>
                  <a:gd name="T5" fmla="*/ 6 h 1034"/>
                  <a:gd name="T6" fmla="*/ 11 w 11"/>
                  <a:gd name="T7" fmla="*/ 0 h 1034"/>
                  <a:gd name="T8" fmla="*/ 11 w 11"/>
                  <a:gd name="T9" fmla="*/ 1028 h 1034"/>
                  <a:gd name="T10" fmla="*/ 0 60000 65536"/>
                  <a:gd name="T11" fmla="*/ 0 60000 65536"/>
                  <a:gd name="T12" fmla="*/ 0 60000 65536"/>
                  <a:gd name="T13" fmla="*/ 0 60000 65536"/>
                  <a:gd name="T14" fmla="*/ 0 60000 65536"/>
                  <a:gd name="T15" fmla="*/ 0 w 11"/>
                  <a:gd name="T16" fmla="*/ 0 h 1034"/>
                  <a:gd name="T17" fmla="*/ 11 w 11"/>
                  <a:gd name="T18" fmla="*/ 1034 h 1034"/>
                </a:gdLst>
                <a:ahLst/>
                <a:cxnLst>
                  <a:cxn ang="T10">
                    <a:pos x="T0" y="T1"/>
                  </a:cxn>
                  <a:cxn ang="T11">
                    <a:pos x="T2" y="T3"/>
                  </a:cxn>
                  <a:cxn ang="T12">
                    <a:pos x="T4" y="T5"/>
                  </a:cxn>
                  <a:cxn ang="T13">
                    <a:pos x="T6" y="T7"/>
                  </a:cxn>
                  <a:cxn ang="T14">
                    <a:pos x="T8" y="T9"/>
                  </a:cxn>
                </a:cxnLst>
                <a:rect l="T15" t="T16" r="T17" b="T18"/>
                <a:pathLst>
                  <a:path w="11" h="1034">
                    <a:moveTo>
                      <a:pt x="11" y="1028"/>
                    </a:moveTo>
                    <a:lnTo>
                      <a:pt x="0" y="1034"/>
                    </a:lnTo>
                    <a:lnTo>
                      <a:pt x="0" y="6"/>
                    </a:lnTo>
                    <a:lnTo>
                      <a:pt x="11" y="0"/>
                    </a:lnTo>
                    <a:lnTo>
                      <a:pt x="11" y="1028"/>
                    </a:lnTo>
                    <a:close/>
                  </a:path>
                </a:pathLst>
              </a:custGeom>
              <a:solidFill>
                <a:srgbClr val="95C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20" name="Freeform 155"/>
              <p:cNvSpPr>
                <a:spLocks/>
              </p:cNvSpPr>
              <p:nvPr/>
            </p:nvSpPr>
            <p:spPr bwMode="auto">
              <a:xfrm>
                <a:off x="1894" y="720"/>
                <a:ext cx="14" cy="1034"/>
              </a:xfrm>
              <a:custGeom>
                <a:avLst/>
                <a:gdLst>
                  <a:gd name="T0" fmla="*/ 14 w 14"/>
                  <a:gd name="T1" fmla="*/ 1028 h 1034"/>
                  <a:gd name="T2" fmla="*/ 0 w 14"/>
                  <a:gd name="T3" fmla="*/ 1034 h 1034"/>
                  <a:gd name="T4" fmla="*/ 0 w 14"/>
                  <a:gd name="T5" fmla="*/ 6 h 1034"/>
                  <a:gd name="T6" fmla="*/ 14 w 14"/>
                  <a:gd name="T7" fmla="*/ 0 h 1034"/>
                  <a:gd name="T8" fmla="*/ 14 w 14"/>
                  <a:gd name="T9" fmla="*/ 1028 h 1034"/>
                  <a:gd name="T10" fmla="*/ 0 60000 65536"/>
                  <a:gd name="T11" fmla="*/ 0 60000 65536"/>
                  <a:gd name="T12" fmla="*/ 0 60000 65536"/>
                  <a:gd name="T13" fmla="*/ 0 60000 65536"/>
                  <a:gd name="T14" fmla="*/ 0 60000 65536"/>
                  <a:gd name="T15" fmla="*/ 0 w 14"/>
                  <a:gd name="T16" fmla="*/ 0 h 1034"/>
                  <a:gd name="T17" fmla="*/ 14 w 14"/>
                  <a:gd name="T18" fmla="*/ 1034 h 1034"/>
                </a:gdLst>
                <a:ahLst/>
                <a:cxnLst>
                  <a:cxn ang="T10">
                    <a:pos x="T0" y="T1"/>
                  </a:cxn>
                  <a:cxn ang="T11">
                    <a:pos x="T2" y="T3"/>
                  </a:cxn>
                  <a:cxn ang="T12">
                    <a:pos x="T4" y="T5"/>
                  </a:cxn>
                  <a:cxn ang="T13">
                    <a:pos x="T6" y="T7"/>
                  </a:cxn>
                  <a:cxn ang="T14">
                    <a:pos x="T8" y="T9"/>
                  </a:cxn>
                </a:cxnLst>
                <a:rect l="T15" t="T16" r="T17" b="T18"/>
                <a:pathLst>
                  <a:path w="14" h="1034">
                    <a:moveTo>
                      <a:pt x="14" y="1028"/>
                    </a:moveTo>
                    <a:lnTo>
                      <a:pt x="0" y="1034"/>
                    </a:lnTo>
                    <a:lnTo>
                      <a:pt x="0" y="6"/>
                    </a:lnTo>
                    <a:lnTo>
                      <a:pt x="14" y="0"/>
                    </a:lnTo>
                    <a:lnTo>
                      <a:pt x="14" y="1028"/>
                    </a:lnTo>
                    <a:close/>
                  </a:path>
                </a:pathLst>
              </a:cu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21" name="Freeform 156"/>
              <p:cNvSpPr>
                <a:spLocks/>
              </p:cNvSpPr>
              <p:nvPr/>
            </p:nvSpPr>
            <p:spPr bwMode="auto">
              <a:xfrm>
                <a:off x="1880" y="726"/>
                <a:ext cx="14" cy="1032"/>
              </a:xfrm>
              <a:custGeom>
                <a:avLst/>
                <a:gdLst>
                  <a:gd name="T0" fmla="*/ 14 w 14"/>
                  <a:gd name="T1" fmla="*/ 1028 h 1032"/>
                  <a:gd name="T2" fmla="*/ 0 w 14"/>
                  <a:gd name="T3" fmla="*/ 1032 h 1032"/>
                  <a:gd name="T4" fmla="*/ 0 w 14"/>
                  <a:gd name="T5" fmla="*/ 4 h 1032"/>
                  <a:gd name="T6" fmla="*/ 14 w 14"/>
                  <a:gd name="T7" fmla="*/ 0 h 1032"/>
                  <a:gd name="T8" fmla="*/ 14 w 14"/>
                  <a:gd name="T9" fmla="*/ 1028 h 1032"/>
                  <a:gd name="T10" fmla="*/ 0 60000 65536"/>
                  <a:gd name="T11" fmla="*/ 0 60000 65536"/>
                  <a:gd name="T12" fmla="*/ 0 60000 65536"/>
                  <a:gd name="T13" fmla="*/ 0 60000 65536"/>
                  <a:gd name="T14" fmla="*/ 0 60000 65536"/>
                  <a:gd name="T15" fmla="*/ 0 w 14"/>
                  <a:gd name="T16" fmla="*/ 0 h 1032"/>
                  <a:gd name="T17" fmla="*/ 14 w 14"/>
                  <a:gd name="T18" fmla="*/ 1032 h 1032"/>
                </a:gdLst>
                <a:ahLst/>
                <a:cxnLst>
                  <a:cxn ang="T10">
                    <a:pos x="T0" y="T1"/>
                  </a:cxn>
                  <a:cxn ang="T11">
                    <a:pos x="T2" y="T3"/>
                  </a:cxn>
                  <a:cxn ang="T12">
                    <a:pos x="T4" y="T5"/>
                  </a:cxn>
                  <a:cxn ang="T13">
                    <a:pos x="T6" y="T7"/>
                  </a:cxn>
                  <a:cxn ang="T14">
                    <a:pos x="T8" y="T9"/>
                  </a:cxn>
                </a:cxnLst>
                <a:rect l="T15" t="T16" r="T17" b="T18"/>
                <a:pathLst>
                  <a:path w="14" h="1032">
                    <a:moveTo>
                      <a:pt x="14" y="1028"/>
                    </a:moveTo>
                    <a:lnTo>
                      <a:pt x="0" y="1032"/>
                    </a:lnTo>
                    <a:lnTo>
                      <a:pt x="0" y="4"/>
                    </a:lnTo>
                    <a:lnTo>
                      <a:pt x="14" y="0"/>
                    </a:lnTo>
                    <a:lnTo>
                      <a:pt x="14" y="1028"/>
                    </a:lnTo>
                    <a:close/>
                  </a:path>
                </a:pathLst>
              </a:cu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22" name="Freeform 157"/>
              <p:cNvSpPr>
                <a:spLocks/>
              </p:cNvSpPr>
              <p:nvPr/>
            </p:nvSpPr>
            <p:spPr bwMode="auto">
              <a:xfrm>
                <a:off x="1866" y="730"/>
                <a:ext cx="14" cy="1032"/>
              </a:xfrm>
              <a:custGeom>
                <a:avLst/>
                <a:gdLst>
                  <a:gd name="T0" fmla="*/ 14 w 14"/>
                  <a:gd name="T1" fmla="*/ 1028 h 1032"/>
                  <a:gd name="T2" fmla="*/ 0 w 14"/>
                  <a:gd name="T3" fmla="*/ 1032 h 1032"/>
                  <a:gd name="T4" fmla="*/ 0 w 14"/>
                  <a:gd name="T5" fmla="*/ 4 h 1032"/>
                  <a:gd name="T6" fmla="*/ 14 w 14"/>
                  <a:gd name="T7" fmla="*/ 0 h 1032"/>
                  <a:gd name="T8" fmla="*/ 14 w 14"/>
                  <a:gd name="T9" fmla="*/ 1028 h 1032"/>
                  <a:gd name="T10" fmla="*/ 0 60000 65536"/>
                  <a:gd name="T11" fmla="*/ 0 60000 65536"/>
                  <a:gd name="T12" fmla="*/ 0 60000 65536"/>
                  <a:gd name="T13" fmla="*/ 0 60000 65536"/>
                  <a:gd name="T14" fmla="*/ 0 60000 65536"/>
                  <a:gd name="T15" fmla="*/ 0 w 14"/>
                  <a:gd name="T16" fmla="*/ 0 h 1032"/>
                  <a:gd name="T17" fmla="*/ 14 w 14"/>
                  <a:gd name="T18" fmla="*/ 1032 h 1032"/>
                </a:gdLst>
                <a:ahLst/>
                <a:cxnLst>
                  <a:cxn ang="T10">
                    <a:pos x="T0" y="T1"/>
                  </a:cxn>
                  <a:cxn ang="T11">
                    <a:pos x="T2" y="T3"/>
                  </a:cxn>
                  <a:cxn ang="T12">
                    <a:pos x="T4" y="T5"/>
                  </a:cxn>
                  <a:cxn ang="T13">
                    <a:pos x="T6" y="T7"/>
                  </a:cxn>
                  <a:cxn ang="T14">
                    <a:pos x="T8" y="T9"/>
                  </a:cxn>
                </a:cxnLst>
                <a:rect l="T15" t="T16" r="T17" b="T18"/>
                <a:pathLst>
                  <a:path w="14" h="1032">
                    <a:moveTo>
                      <a:pt x="14" y="1028"/>
                    </a:moveTo>
                    <a:lnTo>
                      <a:pt x="0" y="1032"/>
                    </a:lnTo>
                    <a:lnTo>
                      <a:pt x="0" y="4"/>
                    </a:lnTo>
                    <a:lnTo>
                      <a:pt x="14" y="0"/>
                    </a:lnTo>
                    <a:lnTo>
                      <a:pt x="14" y="1028"/>
                    </a:lnTo>
                    <a:close/>
                  </a:path>
                </a:pathLst>
              </a:custGeom>
              <a:solidFill>
                <a:srgbClr val="95C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23" name="Freeform 158"/>
              <p:cNvSpPr>
                <a:spLocks/>
              </p:cNvSpPr>
              <p:nvPr/>
            </p:nvSpPr>
            <p:spPr bwMode="auto">
              <a:xfrm>
                <a:off x="1852" y="734"/>
                <a:ext cx="14" cy="1030"/>
              </a:xfrm>
              <a:custGeom>
                <a:avLst/>
                <a:gdLst>
                  <a:gd name="T0" fmla="*/ 14 w 14"/>
                  <a:gd name="T1" fmla="*/ 1028 h 1030"/>
                  <a:gd name="T2" fmla="*/ 0 w 14"/>
                  <a:gd name="T3" fmla="*/ 1030 h 1030"/>
                  <a:gd name="T4" fmla="*/ 0 w 14"/>
                  <a:gd name="T5" fmla="*/ 2 h 1030"/>
                  <a:gd name="T6" fmla="*/ 14 w 14"/>
                  <a:gd name="T7" fmla="*/ 0 h 1030"/>
                  <a:gd name="T8" fmla="*/ 14 w 14"/>
                  <a:gd name="T9" fmla="*/ 1028 h 1030"/>
                  <a:gd name="T10" fmla="*/ 0 60000 65536"/>
                  <a:gd name="T11" fmla="*/ 0 60000 65536"/>
                  <a:gd name="T12" fmla="*/ 0 60000 65536"/>
                  <a:gd name="T13" fmla="*/ 0 60000 65536"/>
                  <a:gd name="T14" fmla="*/ 0 60000 65536"/>
                  <a:gd name="T15" fmla="*/ 0 w 14"/>
                  <a:gd name="T16" fmla="*/ 0 h 1030"/>
                  <a:gd name="T17" fmla="*/ 14 w 14"/>
                  <a:gd name="T18" fmla="*/ 1030 h 1030"/>
                </a:gdLst>
                <a:ahLst/>
                <a:cxnLst>
                  <a:cxn ang="T10">
                    <a:pos x="T0" y="T1"/>
                  </a:cxn>
                  <a:cxn ang="T11">
                    <a:pos x="T2" y="T3"/>
                  </a:cxn>
                  <a:cxn ang="T12">
                    <a:pos x="T4" y="T5"/>
                  </a:cxn>
                  <a:cxn ang="T13">
                    <a:pos x="T6" y="T7"/>
                  </a:cxn>
                  <a:cxn ang="T14">
                    <a:pos x="T8" y="T9"/>
                  </a:cxn>
                </a:cxnLst>
                <a:rect l="T15" t="T16" r="T17" b="T18"/>
                <a:pathLst>
                  <a:path w="14" h="1030">
                    <a:moveTo>
                      <a:pt x="14" y="1028"/>
                    </a:moveTo>
                    <a:lnTo>
                      <a:pt x="0" y="1030"/>
                    </a:lnTo>
                    <a:lnTo>
                      <a:pt x="0" y="2"/>
                    </a:lnTo>
                    <a:lnTo>
                      <a:pt x="14" y="0"/>
                    </a:lnTo>
                    <a:lnTo>
                      <a:pt x="14" y="1028"/>
                    </a:lnTo>
                    <a:close/>
                  </a:path>
                </a:pathLst>
              </a:custGeom>
              <a:solidFill>
                <a:srgbClr val="91C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24" name="Freeform 159"/>
              <p:cNvSpPr>
                <a:spLocks/>
              </p:cNvSpPr>
              <p:nvPr/>
            </p:nvSpPr>
            <p:spPr bwMode="auto">
              <a:xfrm>
                <a:off x="1836" y="736"/>
                <a:ext cx="16" cy="1032"/>
              </a:xfrm>
              <a:custGeom>
                <a:avLst/>
                <a:gdLst>
                  <a:gd name="T0" fmla="*/ 16 w 16"/>
                  <a:gd name="T1" fmla="*/ 1028 h 1032"/>
                  <a:gd name="T2" fmla="*/ 0 w 16"/>
                  <a:gd name="T3" fmla="*/ 1032 h 1032"/>
                  <a:gd name="T4" fmla="*/ 0 w 16"/>
                  <a:gd name="T5" fmla="*/ 4 h 1032"/>
                  <a:gd name="T6" fmla="*/ 16 w 16"/>
                  <a:gd name="T7" fmla="*/ 0 h 1032"/>
                  <a:gd name="T8" fmla="*/ 16 w 16"/>
                  <a:gd name="T9" fmla="*/ 1028 h 1032"/>
                  <a:gd name="T10" fmla="*/ 0 60000 65536"/>
                  <a:gd name="T11" fmla="*/ 0 60000 65536"/>
                  <a:gd name="T12" fmla="*/ 0 60000 65536"/>
                  <a:gd name="T13" fmla="*/ 0 60000 65536"/>
                  <a:gd name="T14" fmla="*/ 0 60000 65536"/>
                  <a:gd name="T15" fmla="*/ 0 w 16"/>
                  <a:gd name="T16" fmla="*/ 0 h 1032"/>
                  <a:gd name="T17" fmla="*/ 16 w 16"/>
                  <a:gd name="T18" fmla="*/ 1032 h 1032"/>
                </a:gdLst>
                <a:ahLst/>
                <a:cxnLst>
                  <a:cxn ang="T10">
                    <a:pos x="T0" y="T1"/>
                  </a:cxn>
                  <a:cxn ang="T11">
                    <a:pos x="T2" y="T3"/>
                  </a:cxn>
                  <a:cxn ang="T12">
                    <a:pos x="T4" y="T5"/>
                  </a:cxn>
                  <a:cxn ang="T13">
                    <a:pos x="T6" y="T7"/>
                  </a:cxn>
                  <a:cxn ang="T14">
                    <a:pos x="T8" y="T9"/>
                  </a:cxn>
                </a:cxnLst>
                <a:rect l="T15" t="T16" r="T17" b="T18"/>
                <a:pathLst>
                  <a:path w="16" h="1032">
                    <a:moveTo>
                      <a:pt x="16" y="1028"/>
                    </a:moveTo>
                    <a:lnTo>
                      <a:pt x="0" y="1032"/>
                    </a:lnTo>
                    <a:lnTo>
                      <a:pt x="0" y="4"/>
                    </a:lnTo>
                    <a:lnTo>
                      <a:pt x="16" y="0"/>
                    </a:lnTo>
                    <a:lnTo>
                      <a:pt x="16" y="1028"/>
                    </a:lnTo>
                    <a:close/>
                  </a:path>
                </a:pathLst>
              </a:custGeom>
              <a:solidFill>
                <a:srgbClr val="8DB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25" name="Freeform 160"/>
              <p:cNvSpPr>
                <a:spLocks/>
              </p:cNvSpPr>
              <p:nvPr/>
            </p:nvSpPr>
            <p:spPr bwMode="auto">
              <a:xfrm>
                <a:off x="1822" y="740"/>
                <a:ext cx="14" cy="1030"/>
              </a:xfrm>
              <a:custGeom>
                <a:avLst/>
                <a:gdLst>
                  <a:gd name="T0" fmla="*/ 14 w 14"/>
                  <a:gd name="T1" fmla="*/ 1028 h 1030"/>
                  <a:gd name="T2" fmla="*/ 0 w 14"/>
                  <a:gd name="T3" fmla="*/ 1030 h 1030"/>
                  <a:gd name="T4" fmla="*/ 0 w 14"/>
                  <a:gd name="T5" fmla="*/ 2 h 1030"/>
                  <a:gd name="T6" fmla="*/ 14 w 14"/>
                  <a:gd name="T7" fmla="*/ 0 h 1030"/>
                  <a:gd name="T8" fmla="*/ 14 w 14"/>
                  <a:gd name="T9" fmla="*/ 1028 h 1030"/>
                  <a:gd name="T10" fmla="*/ 0 60000 65536"/>
                  <a:gd name="T11" fmla="*/ 0 60000 65536"/>
                  <a:gd name="T12" fmla="*/ 0 60000 65536"/>
                  <a:gd name="T13" fmla="*/ 0 60000 65536"/>
                  <a:gd name="T14" fmla="*/ 0 60000 65536"/>
                  <a:gd name="T15" fmla="*/ 0 w 14"/>
                  <a:gd name="T16" fmla="*/ 0 h 1030"/>
                  <a:gd name="T17" fmla="*/ 14 w 14"/>
                  <a:gd name="T18" fmla="*/ 1030 h 1030"/>
                </a:gdLst>
                <a:ahLst/>
                <a:cxnLst>
                  <a:cxn ang="T10">
                    <a:pos x="T0" y="T1"/>
                  </a:cxn>
                  <a:cxn ang="T11">
                    <a:pos x="T2" y="T3"/>
                  </a:cxn>
                  <a:cxn ang="T12">
                    <a:pos x="T4" y="T5"/>
                  </a:cxn>
                  <a:cxn ang="T13">
                    <a:pos x="T6" y="T7"/>
                  </a:cxn>
                  <a:cxn ang="T14">
                    <a:pos x="T8" y="T9"/>
                  </a:cxn>
                </a:cxnLst>
                <a:rect l="T15" t="T16" r="T17" b="T18"/>
                <a:pathLst>
                  <a:path w="14" h="1030">
                    <a:moveTo>
                      <a:pt x="14" y="1028"/>
                    </a:moveTo>
                    <a:lnTo>
                      <a:pt x="0" y="1030"/>
                    </a:lnTo>
                    <a:lnTo>
                      <a:pt x="0" y="2"/>
                    </a:lnTo>
                    <a:lnTo>
                      <a:pt x="14" y="0"/>
                    </a:lnTo>
                    <a:lnTo>
                      <a:pt x="14" y="1028"/>
                    </a:lnTo>
                    <a:close/>
                  </a:path>
                </a:pathLst>
              </a:custGeom>
              <a:solidFill>
                <a:srgbClr val="89B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26" name="Rectangle 161"/>
              <p:cNvSpPr>
                <a:spLocks noChangeArrowheads="1"/>
              </p:cNvSpPr>
              <p:nvPr/>
            </p:nvSpPr>
            <p:spPr bwMode="auto">
              <a:xfrm>
                <a:off x="1802" y="742"/>
                <a:ext cx="20" cy="1028"/>
              </a:xfrm>
              <a:prstGeom prst="rect">
                <a:avLst/>
              </a:prstGeom>
              <a:solidFill>
                <a:srgbClr val="85B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427" name="Rectangle 162"/>
              <p:cNvSpPr>
                <a:spLocks noChangeArrowheads="1"/>
              </p:cNvSpPr>
              <p:nvPr/>
            </p:nvSpPr>
            <p:spPr bwMode="auto">
              <a:xfrm>
                <a:off x="1790" y="742"/>
                <a:ext cx="12" cy="1028"/>
              </a:xfrm>
              <a:prstGeom prst="rect">
                <a:avLst/>
              </a:prstGeom>
              <a:solidFill>
                <a:srgbClr val="81A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428" name="Freeform 163"/>
              <p:cNvSpPr>
                <a:spLocks/>
              </p:cNvSpPr>
              <p:nvPr/>
            </p:nvSpPr>
            <p:spPr bwMode="auto">
              <a:xfrm>
                <a:off x="1778" y="740"/>
                <a:ext cx="12" cy="1030"/>
              </a:xfrm>
              <a:custGeom>
                <a:avLst/>
                <a:gdLst>
                  <a:gd name="T0" fmla="*/ 12 w 12"/>
                  <a:gd name="T1" fmla="*/ 1030 h 1030"/>
                  <a:gd name="T2" fmla="*/ 0 w 12"/>
                  <a:gd name="T3" fmla="*/ 1028 h 1030"/>
                  <a:gd name="T4" fmla="*/ 0 w 12"/>
                  <a:gd name="T5" fmla="*/ 0 h 1030"/>
                  <a:gd name="T6" fmla="*/ 12 w 12"/>
                  <a:gd name="T7" fmla="*/ 2 h 1030"/>
                  <a:gd name="T8" fmla="*/ 12 w 12"/>
                  <a:gd name="T9" fmla="*/ 1030 h 1030"/>
                  <a:gd name="T10" fmla="*/ 0 60000 65536"/>
                  <a:gd name="T11" fmla="*/ 0 60000 65536"/>
                  <a:gd name="T12" fmla="*/ 0 60000 65536"/>
                  <a:gd name="T13" fmla="*/ 0 60000 65536"/>
                  <a:gd name="T14" fmla="*/ 0 60000 65536"/>
                  <a:gd name="T15" fmla="*/ 0 w 12"/>
                  <a:gd name="T16" fmla="*/ 0 h 1030"/>
                  <a:gd name="T17" fmla="*/ 12 w 12"/>
                  <a:gd name="T18" fmla="*/ 1030 h 1030"/>
                </a:gdLst>
                <a:ahLst/>
                <a:cxnLst>
                  <a:cxn ang="T10">
                    <a:pos x="T0" y="T1"/>
                  </a:cxn>
                  <a:cxn ang="T11">
                    <a:pos x="T2" y="T3"/>
                  </a:cxn>
                  <a:cxn ang="T12">
                    <a:pos x="T4" y="T5"/>
                  </a:cxn>
                  <a:cxn ang="T13">
                    <a:pos x="T6" y="T7"/>
                  </a:cxn>
                  <a:cxn ang="T14">
                    <a:pos x="T8" y="T9"/>
                  </a:cxn>
                </a:cxnLst>
                <a:rect l="T15" t="T16" r="T17" b="T18"/>
                <a:pathLst>
                  <a:path w="12" h="1030">
                    <a:moveTo>
                      <a:pt x="12" y="1030"/>
                    </a:moveTo>
                    <a:lnTo>
                      <a:pt x="0" y="1028"/>
                    </a:lnTo>
                    <a:lnTo>
                      <a:pt x="0" y="0"/>
                    </a:lnTo>
                    <a:lnTo>
                      <a:pt x="12" y="2"/>
                    </a:lnTo>
                    <a:lnTo>
                      <a:pt x="12" y="1030"/>
                    </a:lnTo>
                    <a:close/>
                  </a:path>
                </a:pathLst>
              </a:custGeom>
              <a:solidFill>
                <a:srgbClr val="7DA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29" name="Freeform 164"/>
              <p:cNvSpPr>
                <a:spLocks/>
              </p:cNvSpPr>
              <p:nvPr/>
            </p:nvSpPr>
            <p:spPr bwMode="auto">
              <a:xfrm>
                <a:off x="1768" y="738"/>
                <a:ext cx="10" cy="1030"/>
              </a:xfrm>
              <a:custGeom>
                <a:avLst/>
                <a:gdLst>
                  <a:gd name="T0" fmla="*/ 10 w 10"/>
                  <a:gd name="T1" fmla="*/ 1030 h 1030"/>
                  <a:gd name="T2" fmla="*/ 0 w 10"/>
                  <a:gd name="T3" fmla="*/ 1028 h 1030"/>
                  <a:gd name="T4" fmla="*/ 0 w 10"/>
                  <a:gd name="T5" fmla="*/ 0 h 1030"/>
                  <a:gd name="T6" fmla="*/ 10 w 10"/>
                  <a:gd name="T7" fmla="*/ 2 h 1030"/>
                  <a:gd name="T8" fmla="*/ 10 w 10"/>
                  <a:gd name="T9" fmla="*/ 1030 h 1030"/>
                  <a:gd name="T10" fmla="*/ 0 60000 65536"/>
                  <a:gd name="T11" fmla="*/ 0 60000 65536"/>
                  <a:gd name="T12" fmla="*/ 0 60000 65536"/>
                  <a:gd name="T13" fmla="*/ 0 60000 65536"/>
                  <a:gd name="T14" fmla="*/ 0 60000 65536"/>
                  <a:gd name="T15" fmla="*/ 0 w 10"/>
                  <a:gd name="T16" fmla="*/ 0 h 1030"/>
                  <a:gd name="T17" fmla="*/ 10 w 10"/>
                  <a:gd name="T18" fmla="*/ 1030 h 1030"/>
                </a:gdLst>
                <a:ahLst/>
                <a:cxnLst>
                  <a:cxn ang="T10">
                    <a:pos x="T0" y="T1"/>
                  </a:cxn>
                  <a:cxn ang="T11">
                    <a:pos x="T2" y="T3"/>
                  </a:cxn>
                  <a:cxn ang="T12">
                    <a:pos x="T4" y="T5"/>
                  </a:cxn>
                  <a:cxn ang="T13">
                    <a:pos x="T6" y="T7"/>
                  </a:cxn>
                  <a:cxn ang="T14">
                    <a:pos x="T8" y="T9"/>
                  </a:cxn>
                </a:cxnLst>
                <a:rect l="T15" t="T16" r="T17" b="T18"/>
                <a:pathLst>
                  <a:path w="10" h="1030">
                    <a:moveTo>
                      <a:pt x="10" y="1030"/>
                    </a:moveTo>
                    <a:lnTo>
                      <a:pt x="0" y="1028"/>
                    </a:lnTo>
                    <a:lnTo>
                      <a:pt x="0" y="0"/>
                    </a:lnTo>
                    <a:lnTo>
                      <a:pt x="10" y="2"/>
                    </a:lnTo>
                    <a:lnTo>
                      <a:pt x="10" y="1030"/>
                    </a:lnTo>
                    <a:close/>
                  </a:path>
                </a:pathLst>
              </a:custGeom>
              <a:solidFill>
                <a:srgbClr val="79A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30" name="Freeform 165"/>
              <p:cNvSpPr>
                <a:spLocks/>
              </p:cNvSpPr>
              <p:nvPr/>
            </p:nvSpPr>
            <p:spPr bwMode="auto">
              <a:xfrm>
                <a:off x="1760" y="736"/>
                <a:ext cx="8" cy="1030"/>
              </a:xfrm>
              <a:custGeom>
                <a:avLst/>
                <a:gdLst>
                  <a:gd name="T0" fmla="*/ 8 w 8"/>
                  <a:gd name="T1" fmla="*/ 1030 h 1030"/>
                  <a:gd name="T2" fmla="*/ 0 w 8"/>
                  <a:gd name="T3" fmla="*/ 1028 h 1030"/>
                  <a:gd name="T4" fmla="*/ 0 w 8"/>
                  <a:gd name="T5" fmla="*/ 0 h 1030"/>
                  <a:gd name="T6" fmla="*/ 8 w 8"/>
                  <a:gd name="T7" fmla="*/ 2 h 1030"/>
                  <a:gd name="T8" fmla="*/ 8 w 8"/>
                  <a:gd name="T9" fmla="*/ 1030 h 1030"/>
                  <a:gd name="T10" fmla="*/ 0 60000 65536"/>
                  <a:gd name="T11" fmla="*/ 0 60000 65536"/>
                  <a:gd name="T12" fmla="*/ 0 60000 65536"/>
                  <a:gd name="T13" fmla="*/ 0 60000 65536"/>
                  <a:gd name="T14" fmla="*/ 0 60000 65536"/>
                  <a:gd name="T15" fmla="*/ 0 w 8"/>
                  <a:gd name="T16" fmla="*/ 0 h 1030"/>
                  <a:gd name="T17" fmla="*/ 8 w 8"/>
                  <a:gd name="T18" fmla="*/ 1030 h 1030"/>
                </a:gdLst>
                <a:ahLst/>
                <a:cxnLst>
                  <a:cxn ang="T10">
                    <a:pos x="T0" y="T1"/>
                  </a:cxn>
                  <a:cxn ang="T11">
                    <a:pos x="T2" y="T3"/>
                  </a:cxn>
                  <a:cxn ang="T12">
                    <a:pos x="T4" y="T5"/>
                  </a:cxn>
                  <a:cxn ang="T13">
                    <a:pos x="T6" y="T7"/>
                  </a:cxn>
                  <a:cxn ang="T14">
                    <a:pos x="T8" y="T9"/>
                  </a:cxn>
                </a:cxnLst>
                <a:rect l="T15" t="T16" r="T17" b="T18"/>
                <a:pathLst>
                  <a:path w="8" h="1030">
                    <a:moveTo>
                      <a:pt x="8" y="1030"/>
                    </a:moveTo>
                    <a:lnTo>
                      <a:pt x="0" y="1028"/>
                    </a:lnTo>
                    <a:lnTo>
                      <a:pt x="0" y="0"/>
                    </a:lnTo>
                    <a:lnTo>
                      <a:pt x="8" y="2"/>
                    </a:lnTo>
                    <a:lnTo>
                      <a:pt x="8" y="1030"/>
                    </a:lnTo>
                    <a:close/>
                  </a:path>
                </a:pathLst>
              </a:custGeom>
              <a:solidFill>
                <a:srgbClr val="759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31" name="Freeform 166"/>
              <p:cNvSpPr>
                <a:spLocks/>
              </p:cNvSpPr>
              <p:nvPr/>
            </p:nvSpPr>
            <p:spPr bwMode="auto">
              <a:xfrm>
                <a:off x="1753" y="732"/>
                <a:ext cx="7" cy="1032"/>
              </a:xfrm>
              <a:custGeom>
                <a:avLst/>
                <a:gdLst>
                  <a:gd name="T0" fmla="*/ 7 w 7"/>
                  <a:gd name="T1" fmla="*/ 1032 h 1032"/>
                  <a:gd name="T2" fmla="*/ 0 w 7"/>
                  <a:gd name="T3" fmla="*/ 1028 h 1032"/>
                  <a:gd name="T4" fmla="*/ 0 w 7"/>
                  <a:gd name="T5" fmla="*/ 0 h 1032"/>
                  <a:gd name="T6" fmla="*/ 7 w 7"/>
                  <a:gd name="T7" fmla="*/ 4 h 1032"/>
                  <a:gd name="T8" fmla="*/ 7 w 7"/>
                  <a:gd name="T9" fmla="*/ 1032 h 1032"/>
                  <a:gd name="T10" fmla="*/ 0 60000 65536"/>
                  <a:gd name="T11" fmla="*/ 0 60000 65536"/>
                  <a:gd name="T12" fmla="*/ 0 60000 65536"/>
                  <a:gd name="T13" fmla="*/ 0 60000 65536"/>
                  <a:gd name="T14" fmla="*/ 0 60000 65536"/>
                  <a:gd name="T15" fmla="*/ 0 w 7"/>
                  <a:gd name="T16" fmla="*/ 0 h 1032"/>
                  <a:gd name="T17" fmla="*/ 7 w 7"/>
                  <a:gd name="T18" fmla="*/ 1032 h 1032"/>
                </a:gdLst>
                <a:ahLst/>
                <a:cxnLst>
                  <a:cxn ang="T10">
                    <a:pos x="T0" y="T1"/>
                  </a:cxn>
                  <a:cxn ang="T11">
                    <a:pos x="T2" y="T3"/>
                  </a:cxn>
                  <a:cxn ang="T12">
                    <a:pos x="T4" y="T5"/>
                  </a:cxn>
                  <a:cxn ang="T13">
                    <a:pos x="T6" y="T7"/>
                  </a:cxn>
                  <a:cxn ang="T14">
                    <a:pos x="T8" y="T9"/>
                  </a:cxn>
                </a:cxnLst>
                <a:rect l="T15" t="T16" r="T17" b="T18"/>
                <a:pathLst>
                  <a:path w="7" h="1032">
                    <a:moveTo>
                      <a:pt x="7" y="1032"/>
                    </a:moveTo>
                    <a:lnTo>
                      <a:pt x="0" y="1028"/>
                    </a:lnTo>
                    <a:lnTo>
                      <a:pt x="0" y="0"/>
                    </a:lnTo>
                    <a:lnTo>
                      <a:pt x="7" y="4"/>
                    </a:lnTo>
                    <a:lnTo>
                      <a:pt x="7" y="1032"/>
                    </a:lnTo>
                    <a:close/>
                  </a:path>
                </a:pathLst>
              </a:custGeom>
              <a:solidFill>
                <a:srgbClr val="719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32" name="Freeform 167"/>
              <p:cNvSpPr>
                <a:spLocks/>
              </p:cNvSpPr>
              <p:nvPr/>
            </p:nvSpPr>
            <p:spPr bwMode="auto">
              <a:xfrm>
                <a:off x="1747" y="728"/>
                <a:ext cx="6" cy="1032"/>
              </a:xfrm>
              <a:custGeom>
                <a:avLst/>
                <a:gdLst>
                  <a:gd name="T0" fmla="*/ 6 w 6"/>
                  <a:gd name="T1" fmla="*/ 1032 h 1032"/>
                  <a:gd name="T2" fmla="*/ 0 w 6"/>
                  <a:gd name="T3" fmla="*/ 1028 h 1032"/>
                  <a:gd name="T4" fmla="*/ 0 w 6"/>
                  <a:gd name="T5" fmla="*/ 0 h 1032"/>
                  <a:gd name="T6" fmla="*/ 6 w 6"/>
                  <a:gd name="T7" fmla="*/ 4 h 1032"/>
                  <a:gd name="T8" fmla="*/ 6 w 6"/>
                  <a:gd name="T9" fmla="*/ 1032 h 1032"/>
                  <a:gd name="T10" fmla="*/ 0 60000 65536"/>
                  <a:gd name="T11" fmla="*/ 0 60000 65536"/>
                  <a:gd name="T12" fmla="*/ 0 60000 65536"/>
                  <a:gd name="T13" fmla="*/ 0 60000 65536"/>
                  <a:gd name="T14" fmla="*/ 0 60000 65536"/>
                  <a:gd name="T15" fmla="*/ 0 w 6"/>
                  <a:gd name="T16" fmla="*/ 0 h 1032"/>
                  <a:gd name="T17" fmla="*/ 6 w 6"/>
                  <a:gd name="T18" fmla="*/ 1032 h 1032"/>
                </a:gdLst>
                <a:ahLst/>
                <a:cxnLst>
                  <a:cxn ang="T10">
                    <a:pos x="T0" y="T1"/>
                  </a:cxn>
                  <a:cxn ang="T11">
                    <a:pos x="T2" y="T3"/>
                  </a:cxn>
                  <a:cxn ang="T12">
                    <a:pos x="T4" y="T5"/>
                  </a:cxn>
                  <a:cxn ang="T13">
                    <a:pos x="T6" y="T7"/>
                  </a:cxn>
                  <a:cxn ang="T14">
                    <a:pos x="T8" y="T9"/>
                  </a:cxn>
                </a:cxnLst>
                <a:rect l="T15" t="T16" r="T17" b="T18"/>
                <a:pathLst>
                  <a:path w="6" h="1032">
                    <a:moveTo>
                      <a:pt x="6" y="1032"/>
                    </a:moveTo>
                    <a:lnTo>
                      <a:pt x="0" y="1028"/>
                    </a:lnTo>
                    <a:lnTo>
                      <a:pt x="0" y="0"/>
                    </a:lnTo>
                    <a:lnTo>
                      <a:pt x="6" y="4"/>
                    </a:lnTo>
                    <a:lnTo>
                      <a:pt x="6" y="1032"/>
                    </a:lnTo>
                    <a:close/>
                  </a:path>
                </a:pathLst>
              </a:custGeom>
              <a:solidFill>
                <a:srgbClr val="6D9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33" name="Freeform 168"/>
              <p:cNvSpPr>
                <a:spLocks/>
              </p:cNvSpPr>
              <p:nvPr/>
            </p:nvSpPr>
            <p:spPr bwMode="auto">
              <a:xfrm>
                <a:off x="1743" y="724"/>
                <a:ext cx="4" cy="1032"/>
              </a:xfrm>
              <a:custGeom>
                <a:avLst/>
                <a:gdLst>
                  <a:gd name="T0" fmla="*/ 4 w 4"/>
                  <a:gd name="T1" fmla="*/ 1032 h 1032"/>
                  <a:gd name="T2" fmla="*/ 0 w 4"/>
                  <a:gd name="T3" fmla="*/ 1028 h 1032"/>
                  <a:gd name="T4" fmla="*/ 0 w 4"/>
                  <a:gd name="T5" fmla="*/ 0 h 1032"/>
                  <a:gd name="T6" fmla="*/ 4 w 4"/>
                  <a:gd name="T7" fmla="*/ 4 h 1032"/>
                  <a:gd name="T8" fmla="*/ 4 w 4"/>
                  <a:gd name="T9" fmla="*/ 1032 h 1032"/>
                  <a:gd name="T10" fmla="*/ 0 60000 65536"/>
                  <a:gd name="T11" fmla="*/ 0 60000 65536"/>
                  <a:gd name="T12" fmla="*/ 0 60000 65536"/>
                  <a:gd name="T13" fmla="*/ 0 60000 65536"/>
                  <a:gd name="T14" fmla="*/ 0 60000 65536"/>
                  <a:gd name="T15" fmla="*/ 0 w 4"/>
                  <a:gd name="T16" fmla="*/ 0 h 1032"/>
                  <a:gd name="T17" fmla="*/ 4 w 4"/>
                  <a:gd name="T18" fmla="*/ 1032 h 1032"/>
                </a:gdLst>
                <a:ahLst/>
                <a:cxnLst>
                  <a:cxn ang="T10">
                    <a:pos x="T0" y="T1"/>
                  </a:cxn>
                  <a:cxn ang="T11">
                    <a:pos x="T2" y="T3"/>
                  </a:cxn>
                  <a:cxn ang="T12">
                    <a:pos x="T4" y="T5"/>
                  </a:cxn>
                  <a:cxn ang="T13">
                    <a:pos x="T6" y="T7"/>
                  </a:cxn>
                  <a:cxn ang="T14">
                    <a:pos x="T8" y="T9"/>
                  </a:cxn>
                </a:cxnLst>
                <a:rect l="T15" t="T16" r="T17" b="T18"/>
                <a:pathLst>
                  <a:path w="4" h="1032">
                    <a:moveTo>
                      <a:pt x="4" y="1032"/>
                    </a:moveTo>
                    <a:lnTo>
                      <a:pt x="0" y="1028"/>
                    </a:lnTo>
                    <a:lnTo>
                      <a:pt x="0" y="0"/>
                    </a:lnTo>
                    <a:lnTo>
                      <a:pt x="4" y="4"/>
                    </a:lnTo>
                    <a:lnTo>
                      <a:pt x="4" y="1032"/>
                    </a:lnTo>
                    <a:close/>
                  </a:path>
                </a:pathLst>
              </a:custGeom>
              <a:solidFill>
                <a:srgbClr val="698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34" name="Freeform 169"/>
              <p:cNvSpPr>
                <a:spLocks/>
              </p:cNvSpPr>
              <p:nvPr/>
            </p:nvSpPr>
            <p:spPr bwMode="auto">
              <a:xfrm>
                <a:off x="1743" y="718"/>
                <a:ext cx="1" cy="1034"/>
              </a:xfrm>
              <a:custGeom>
                <a:avLst/>
                <a:gdLst>
                  <a:gd name="T0" fmla="*/ 0 w 1"/>
                  <a:gd name="T1" fmla="*/ 1034 h 1034"/>
                  <a:gd name="T2" fmla="*/ 0 w 1"/>
                  <a:gd name="T3" fmla="*/ 1028 h 1034"/>
                  <a:gd name="T4" fmla="*/ 0 w 1"/>
                  <a:gd name="T5" fmla="*/ 0 h 1034"/>
                  <a:gd name="T6" fmla="*/ 0 w 1"/>
                  <a:gd name="T7" fmla="*/ 6 h 1034"/>
                  <a:gd name="T8" fmla="*/ 0 w 1"/>
                  <a:gd name="T9" fmla="*/ 1034 h 1034"/>
                  <a:gd name="T10" fmla="*/ 0 60000 65536"/>
                  <a:gd name="T11" fmla="*/ 0 60000 65536"/>
                  <a:gd name="T12" fmla="*/ 0 60000 65536"/>
                  <a:gd name="T13" fmla="*/ 0 60000 65536"/>
                  <a:gd name="T14" fmla="*/ 0 60000 65536"/>
                  <a:gd name="T15" fmla="*/ 0 w 1"/>
                  <a:gd name="T16" fmla="*/ 0 h 1034"/>
                  <a:gd name="T17" fmla="*/ 1 w 1"/>
                  <a:gd name="T18" fmla="*/ 1034 h 1034"/>
                </a:gdLst>
                <a:ahLst/>
                <a:cxnLst>
                  <a:cxn ang="T10">
                    <a:pos x="T0" y="T1"/>
                  </a:cxn>
                  <a:cxn ang="T11">
                    <a:pos x="T2" y="T3"/>
                  </a:cxn>
                  <a:cxn ang="T12">
                    <a:pos x="T4" y="T5"/>
                  </a:cxn>
                  <a:cxn ang="T13">
                    <a:pos x="T6" y="T7"/>
                  </a:cxn>
                  <a:cxn ang="T14">
                    <a:pos x="T8" y="T9"/>
                  </a:cxn>
                </a:cxnLst>
                <a:rect l="T15" t="T16" r="T17" b="T18"/>
                <a:pathLst>
                  <a:path w="1" h="1034">
                    <a:moveTo>
                      <a:pt x="0" y="1034"/>
                    </a:moveTo>
                    <a:lnTo>
                      <a:pt x="0" y="1028"/>
                    </a:lnTo>
                    <a:lnTo>
                      <a:pt x="0" y="0"/>
                    </a:lnTo>
                    <a:lnTo>
                      <a:pt x="0" y="6"/>
                    </a:lnTo>
                    <a:lnTo>
                      <a:pt x="0" y="1034"/>
                    </a:lnTo>
                    <a:close/>
                  </a:path>
                </a:pathLst>
              </a:custGeom>
              <a:solidFill>
                <a:srgbClr val="658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35" name="Freeform 170"/>
              <p:cNvSpPr>
                <a:spLocks/>
              </p:cNvSpPr>
              <p:nvPr/>
            </p:nvSpPr>
            <p:spPr bwMode="auto">
              <a:xfrm>
                <a:off x="1743" y="638"/>
                <a:ext cx="232" cy="104"/>
              </a:xfrm>
              <a:custGeom>
                <a:avLst/>
                <a:gdLst>
                  <a:gd name="T0" fmla="*/ 172 w 232"/>
                  <a:gd name="T1" fmla="*/ 0 h 104"/>
                  <a:gd name="T2" fmla="*/ 184 w 232"/>
                  <a:gd name="T3" fmla="*/ 0 h 104"/>
                  <a:gd name="T4" fmla="*/ 196 w 232"/>
                  <a:gd name="T5" fmla="*/ 2 h 104"/>
                  <a:gd name="T6" fmla="*/ 206 w 232"/>
                  <a:gd name="T7" fmla="*/ 4 h 104"/>
                  <a:gd name="T8" fmla="*/ 214 w 232"/>
                  <a:gd name="T9" fmla="*/ 6 h 104"/>
                  <a:gd name="T10" fmla="*/ 220 w 232"/>
                  <a:gd name="T11" fmla="*/ 10 h 104"/>
                  <a:gd name="T12" fmla="*/ 226 w 232"/>
                  <a:gd name="T13" fmla="*/ 14 h 104"/>
                  <a:gd name="T14" fmla="*/ 230 w 232"/>
                  <a:gd name="T15" fmla="*/ 18 h 104"/>
                  <a:gd name="T16" fmla="*/ 232 w 232"/>
                  <a:gd name="T17" fmla="*/ 24 h 104"/>
                  <a:gd name="T18" fmla="*/ 232 w 232"/>
                  <a:gd name="T19" fmla="*/ 30 h 104"/>
                  <a:gd name="T20" fmla="*/ 230 w 232"/>
                  <a:gd name="T21" fmla="*/ 36 h 104"/>
                  <a:gd name="T22" fmla="*/ 226 w 232"/>
                  <a:gd name="T23" fmla="*/ 42 h 104"/>
                  <a:gd name="T24" fmla="*/ 216 w 232"/>
                  <a:gd name="T25" fmla="*/ 52 h 104"/>
                  <a:gd name="T26" fmla="*/ 208 w 232"/>
                  <a:gd name="T27" fmla="*/ 58 h 104"/>
                  <a:gd name="T28" fmla="*/ 198 w 232"/>
                  <a:gd name="T29" fmla="*/ 64 h 104"/>
                  <a:gd name="T30" fmla="*/ 188 w 232"/>
                  <a:gd name="T31" fmla="*/ 72 h 104"/>
                  <a:gd name="T32" fmla="*/ 176 w 232"/>
                  <a:gd name="T33" fmla="*/ 76 h 104"/>
                  <a:gd name="T34" fmla="*/ 165 w 232"/>
                  <a:gd name="T35" fmla="*/ 82 h 104"/>
                  <a:gd name="T36" fmla="*/ 151 w 232"/>
                  <a:gd name="T37" fmla="*/ 88 h 104"/>
                  <a:gd name="T38" fmla="*/ 137 w 232"/>
                  <a:gd name="T39" fmla="*/ 92 h 104"/>
                  <a:gd name="T40" fmla="*/ 123 w 232"/>
                  <a:gd name="T41" fmla="*/ 96 h 104"/>
                  <a:gd name="T42" fmla="*/ 109 w 232"/>
                  <a:gd name="T43" fmla="*/ 98 h 104"/>
                  <a:gd name="T44" fmla="*/ 93 w 232"/>
                  <a:gd name="T45" fmla="*/ 102 h 104"/>
                  <a:gd name="T46" fmla="*/ 79 w 232"/>
                  <a:gd name="T47" fmla="*/ 104 h 104"/>
                  <a:gd name="T48" fmla="*/ 59 w 232"/>
                  <a:gd name="T49" fmla="*/ 104 h 104"/>
                  <a:gd name="T50" fmla="*/ 47 w 232"/>
                  <a:gd name="T51" fmla="*/ 104 h 104"/>
                  <a:gd name="T52" fmla="*/ 35 w 232"/>
                  <a:gd name="T53" fmla="*/ 102 h 104"/>
                  <a:gd name="T54" fmla="*/ 25 w 232"/>
                  <a:gd name="T55" fmla="*/ 100 h 104"/>
                  <a:gd name="T56" fmla="*/ 17 w 232"/>
                  <a:gd name="T57" fmla="*/ 98 h 104"/>
                  <a:gd name="T58" fmla="*/ 10 w 232"/>
                  <a:gd name="T59" fmla="*/ 94 h 104"/>
                  <a:gd name="T60" fmla="*/ 4 w 232"/>
                  <a:gd name="T61" fmla="*/ 90 h 104"/>
                  <a:gd name="T62" fmla="*/ 0 w 232"/>
                  <a:gd name="T63" fmla="*/ 86 h 104"/>
                  <a:gd name="T64" fmla="*/ 0 w 232"/>
                  <a:gd name="T65" fmla="*/ 80 h 104"/>
                  <a:gd name="T66" fmla="*/ 0 w 232"/>
                  <a:gd name="T67" fmla="*/ 74 h 104"/>
                  <a:gd name="T68" fmla="*/ 2 w 232"/>
                  <a:gd name="T69" fmla="*/ 68 h 104"/>
                  <a:gd name="T70" fmla="*/ 4 w 232"/>
                  <a:gd name="T71" fmla="*/ 62 h 104"/>
                  <a:gd name="T72" fmla="*/ 14 w 232"/>
                  <a:gd name="T73" fmla="*/ 52 h 104"/>
                  <a:gd name="T74" fmla="*/ 21 w 232"/>
                  <a:gd name="T75" fmla="*/ 46 h 104"/>
                  <a:gd name="T76" fmla="*/ 31 w 232"/>
                  <a:gd name="T77" fmla="*/ 40 h 104"/>
                  <a:gd name="T78" fmla="*/ 41 w 232"/>
                  <a:gd name="T79" fmla="*/ 32 h 104"/>
                  <a:gd name="T80" fmla="*/ 53 w 232"/>
                  <a:gd name="T81" fmla="*/ 28 h 104"/>
                  <a:gd name="T82" fmla="*/ 67 w 232"/>
                  <a:gd name="T83" fmla="*/ 22 h 104"/>
                  <a:gd name="T84" fmla="*/ 79 w 232"/>
                  <a:gd name="T85" fmla="*/ 16 h 104"/>
                  <a:gd name="T86" fmla="*/ 95 w 232"/>
                  <a:gd name="T87" fmla="*/ 12 h 104"/>
                  <a:gd name="T88" fmla="*/ 109 w 232"/>
                  <a:gd name="T89" fmla="*/ 8 h 104"/>
                  <a:gd name="T90" fmla="*/ 123 w 232"/>
                  <a:gd name="T91" fmla="*/ 6 h 104"/>
                  <a:gd name="T92" fmla="*/ 137 w 232"/>
                  <a:gd name="T93" fmla="*/ 2 h 104"/>
                  <a:gd name="T94" fmla="*/ 153 w 232"/>
                  <a:gd name="T95" fmla="*/ 0 h 104"/>
                  <a:gd name="T96" fmla="*/ 172 w 232"/>
                  <a:gd name="T97" fmla="*/ 0 h 1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2"/>
                  <a:gd name="T148" fmla="*/ 0 h 104"/>
                  <a:gd name="T149" fmla="*/ 232 w 232"/>
                  <a:gd name="T150" fmla="*/ 104 h 1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2" h="104">
                    <a:moveTo>
                      <a:pt x="172" y="0"/>
                    </a:moveTo>
                    <a:lnTo>
                      <a:pt x="184" y="0"/>
                    </a:lnTo>
                    <a:lnTo>
                      <a:pt x="196" y="2"/>
                    </a:lnTo>
                    <a:lnTo>
                      <a:pt x="206" y="4"/>
                    </a:lnTo>
                    <a:lnTo>
                      <a:pt x="214" y="6"/>
                    </a:lnTo>
                    <a:lnTo>
                      <a:pt x="220" y="10"/>
                    </a:lnTo>
                    <a:lnTo>
                      <a:pt x="226" y="14"/>
                    </a:lnTo>
                    <a:lnTo>
                      <a:pt x="230" y="18"/>
                    </a:lnTo>
                    <a:lnTo>
                      <a:pt x="232" y="24"/>
                    </a:lnTo>
                    <a:lnTo>
                      <a:pt x="232" y="30"/>
                    </a:lnTo>
                    <a:lnTo>
                      <a:pt x="230" y="36"/>
                    </a:lnTo>
                    <a:lnTo>
                      <a:pt x="226" y="42"/>
                    </a:lnTo>
                    <a:lnTo>
                      <a:pt x="216" y="52"/>
                    </a:lnTo>
                    <a:lnTo>
                      <a:pt x="208" y="58"/>
                    </a:lnTo>
                    <a:lnTo>
                      <a:pt x="198" y="64"/>
                    </a:lnTo>
                    <a:lnTo>
                      <a:pt x="188" y="72"/>
                    </a:lnTo>
                    <a:lnTo>
                      <a:pt x="176" y="76"/>
                    </a:lnTo>
                    <a:lnTo>
                      <a:pt x="165" y="82"/>
                    </a:lnTo>
                    <a:lnTo>
                      <a:pt x="151" y="88"/>
                    </a:lnTo>
                    <a:lnTo>
                      <a:pt x="137" y="92"/>
                    </a:lnTo>
                    <a:lnTo>
                      <a:pt x="123" y="96"/>
                    </a:lnTo>
                    <a:lnTo>
                      <a:pt x="109" y="98"/>
                    </a:lnTo>
                    <a:lnTo>
                      <a:pt x="93" y="102"/>
                    </a:lnTo>
                    <a:lnTo>
                      <a:pt x="79" y="104"/>
                    </a:lnTo>
                    <a:lnTo>
                      <a:pt x="59" y="104"/>
                    </a:lnTo>
                    <a:lnTo>
                      <a:pt x="47" y="104"/>
                    </a:lnTo>
                    <a:lnTo>
                      <a:pt x="35" y="102"/>
                    </a:lnTo>
                    <a:lnTo>
                      <a:pt x="25" y="100"/>
                    </a:lnTo>
                    <a:lnTo>
                      <a:pt x="17" y="98"/>
                    </a:lnTo>
                    <a:lnTo>
                      <a:pt x="10" y="94"/>
                    </a:lnTo>
                    <a:lnTo>
                      <a:pt x="4" y="90"/>
                    </a:lnTo>
                    <a:lnTo>
                      <a:pt x="0" y="86"/>
                    </a:lnTo>
                    <a:lnTo>
                      <a:pt x="0" y="80"/>
                    </a:lnTo>
                    <a:lnTo>
                      <a:pt x="0" y="74"/>
                    </a:lnTo>
                    <a:lnTo>
                      <a:pt x="2" y="68"/>
                    </a:lnTo>
                    <a:lnTo>
                      <a:pt x="4" y="62"/>
                    </a:lnTo>
                    <a:lnTo>
                      <a:pt x="14" y="52"/>
                    </a:lnTo>
                    <a:lnTo>
                      <a:pt x="21" y="46"/>
                    </a:lnTo>
                    <a:lnTo>
                      <a:pt x="31" y="40"/>
                    </a:lnTo>
                    <a:lnTo>
                      <a:pt x="41" y="32"/>
                    </a:lnTo>
                    <a:lnTo>
                      <a:pt x="53" y="28"/>
                    </a:lnTo>
                    <a:lnTo>
                      <a:pt x="67" y="22"/>
                    </a:lnTo>
                    <a:lnTo>
                      <a:pt x="79" y="16"/>
                    </a:lnTo>
                    <a:lnTo>
                      <a:pt x="95" y="12"/>
                    </a:lnTo>
                    <a:lnTo>
                      <a:pt x="109" y="8"/>
                    </a:lnTo>
                    <a:lnTo>
                      <a:pt x="123" y="6"/>
                    </a:lnTo>
                    <a:lnTo>
                      <a:pt x="137" y="2"/>
                    </a:lnTo>
                    <a:lnTo>
                      <a:pt x="153" y="0"/>
                    </a:lnTo>
                    <a:lnTo>
                      <a:pt x="172" y="0"/>
                    </a:lnTo>
                    <a:close/>
                  </a:path>
                </a:pathLst>
              </a:custGeom>
              <a:solidFill>
                <a:srgbClr val="73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36" name="Line 171"/>
              <p:cNvSpPr>
                <a:spLocks noChangeShapeType="1"/>
              </p:cNvSpPr>
              <p:nvPr/>
            </p:nvSpPr>
            <p:spPr bwMode="auto">
              <a:xfrm>
                <a:off x="1975" y="1691"/>
                <a:ext cx="1" cy="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437" name="Line 172"/>
              <p:cNvSpPr>
                <a:spLocks noChangeShapeType="1"/>
              </p:cNvSpPr>
              <p:nvPr/>
            </p:nvSpPr>
            <p:spPr bwMode="auto">
              <a:xfrm flipH="1">
                <a:off x="1973" y="1697"/>
                <a:ext cx="2"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438" name="Line 173"/>
              <p:cNvSpPr>
                <a:spLocks noChangeShapeType="1"/>
              </p:cNvSpPr>
              <p:nvPr/>
            </p:nvSpPr>
            <p:spPr bwMode="auto">
              <a:xfrm flipH="1">
                <a:off x="1969" y="1703"/>
                <a:ext cx="4"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439" name="Line 174"/>
              <p:cNvSpPr>
                <a:spLocks noChangeShapeType="1"/>
              </p:cNvSpPr>
              <p:nvPr/>
            </p:nvSpPr>
            <p:spPr bwMode="auto">
              <a:xfrm flipH="1">
                <a:off x="1959" y="1709"/>
                <a:ext cx="10" cy="1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440" name="Line 175"/>
              <p:cNvSpPr>
                <a:spLocks noChangeShapeType="1"/>
              </p:cNvSpPr>
              <p:nvPr/>
            </p:nvSpPr>
            <p:spPr bwMode="auto">
              <a:xfrm flipH="1">
                <a:off x="1951" y="1719"/>
                <a:ext cx="8"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441" name="Line 176"/>
              <p:cNvSpPr>
                <a:spLocks noChangeShapeType="1"/>
              </p:cNvSpPr>
              <p:nvPr/>
            </p:nvSpPr>
            <p:spPr bwMode="auto">
              <a:xfrm flipH="1">
                <a:off x="1941" y="1725"/>
                <a:ext cx="10"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442" name="Line 177"/>
              <p:cNvSpPr>
                <a:spLocks noChangeShapeType="1"/>
              </p:cNvSpPr>
              <p:nvPr/>
            </p:nvSpPr>
            <p:spPr bwMode="auto">
              <a:xfrm flipH="1">
                <a:off x="1931" y="1731"/>
                <a:ext cx="10" cy="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443" name="Line 178"/>
              <p:cNvSpPr>
                <a:spLocks noChangeShapeType="1"/>
              </p:cNvSpPr>
              <p:nvPr/>
            </p:nvSpPr>
            <p:spPr bwMode="auto">
              <a:xfrm flipH="1">
                <a:off x="1919" y="1739"/>
                <a:ext cx="12" cy="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444" name="Line 179"/>
              <p:cNvSpPr>
                <a:spLocks noChangeShapeType="1"/>
              </p:cNvSpPr>
              <p:nvPr/>
            </p:nvSpPr>
            <p:spPr bwMode="auto">
              <a:xfrm flipH="1">
                <a:off x="1908" y="1742"/>
                <a:ext cx="11"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445" name="Line 180"/>
              <p:cNvSpPr>
                <a:spLocks noChangeShapeType="1"/>
              </p:cNvSpPr>
              <p:nvPr/>
            </p:nvSpPr>
            <p:spPr bwMode="auto">
              <a:xfrm flipH="1">
                <a:off x="1894" y="1748"/>
                <a:ext cx="14"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446" name="Line 181"/>
              <p:cNvSpPr>
                <a:spLocks noChangeShapeType="1"/>
              </p:cNvSpPr>
              <p:nvPr/>
            </p:nvSpPr>
            <p:spPr bwMode="auto">
              <a:xfrm flipH="1">
                <a:off x="1880" y="1754"/>
                <a:ext cx="14" cy="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447" name="Line 182"/>
              <p:cNvSpPr>
                <a:spLocks noChangeShapeType="1"/>
              </p:cNvSpPr>
              <p:nvPr/>
            </p:nvSpPr>
            <p:spPr bwMode="auto">
              <a:xfrm flipH="1">
                <a:off x="1866" y="1758"/>
                <a:ext cx="14" cy="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448" name="Line 183"/>
              <p:cNvSpPr>
                <a:spLocks noChangeShapeType="1"/>
              </p:cNvSpPr>
              <p:nvPr/>
            </p:nvSpPr>
            <p:spPr bwMode="auto">
              <a:xfrm flipH="1">
                <a:off x="1852" y="1762"/>
                <a:ext cx="14"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449" name="Line 184"/>
              <p:cNvSpPr>
                <a:spLocks noChangeShapeType="1"/>
              </p:cNvSpPr>
              <p:nvPr/>
            </p:nvSpPr>
            <p:spPr bwMode="auto">
              <a:xfrm flipH="1">
                <a:off x="1836" y="1764"/>
                <a:ext cx="16" cy="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450" name="Line 185"/>
              <p:cNvSpPr>
                <a:spLocks noChangeShapeType="1"/>
              </p:cNvSpPr>
              <p:nvPr/>
            </p:nvSpPr>
            <p:spPr bwMode="auto">
              <a:xfrm flipH="1">
                <a:off x="1822" y="1768"/>
                <a:ext cx="14"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451" name="Line 186"/>
              <p:cNvSpPr>
                <a:spLocks noChangeShapeType="1"/>
              </p:cNvSpPr>
              <p:nvPr/>
            </p:nvSpPr>
            <p:spPr bwMode="auto">
              <a:xfrm flipH="1">
                <a:off x="1802" y="1770"/>
                <a:ext cx="20"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452" name="Line 187"/>
              <p:cNvSpPr>
                <a:spLocks noChangeShapeType="1"/>
              </p:cNvSpPr>
              <p:nvPr/>
            </p:nvSpPr>
            <p:spPr bwMode="auto">
              <a:xfrm flipH="1">
                <a:off x="1790" y="1770"/>
                <a:ext cx="1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453" name="Line 188"/>
              <p:cNvSpPr>
                <a:spLocks noChangeShapeType="1"/>
              </p:cNvSpPr>
              <p:nvPr/>
            </p:nvSpPr>
            <p:spPr bwMode="auto">
              <a:xfrm flipH="1" flipV="1">
                <a:off x="1778" y="1768"/>
                <a:ext cx="12"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454" name="Line 189"/>
              <p:cNvSpPr>
                <a:spLocks noChangeShapeType="1"/>
              </p:cNvSpPr>
              <p:nvPr/>
            </p:nvSpPr>
            <p:spPr bwMode="auto">
              <a:xfrm flipH="1" flipV="1">
                <a:off x="1768" y="1766"/>
                <a:ext cx="10"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455" name="Line 190"/>
              <p:cNvSpPr>
                <a:spLocks noChangeShapeType="1"/>
              </p:cNvSpPr>
              <p:nvPr/>
            </p:nvSpPr>
            <p:spPr bwMode="auto">
              <a:xfrm flipH="1" flipV="1">
                <a:off x="1760" y="1764"/>
                <a:ext cx="8"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456" name="Line 191"/>
              <p:cNvSpPr>
                <a:spLocks noChangeShapeType="1"/>
              </p:cNvSpPr>
              <p:nvPr/>
            </p:nvSpPr>
            <p:spPr bwMode="auto">
              <a:xfrm flipH="1" flipV="1">
                <a:off x="1753" y="1760"/>
                <a:ext cx="7" cy="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457" name="Line 192"/>
              <p:cNvSpPr>
                <a:spLocks noChangeShapeType="1"/>
              </p:cNvSpPr>
              <p:nvPr/>
            </p:nvSpPr>
            <p:spPr bwMode="auto">
              <a:xfrm flipH="1" flipV="1">
                <a:off x="1747" y="1756"/>
                <a:ext cx="6" cy="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458" name="Line 193"/>
              <p:cNvSpPr>
                <a:spLocks noChangeShapeType="1"/>
              </p:cNvSpPr>
              <p:nvPr/>
            </p:nvSpPr>
            <p:spPr bwMode="auto">
              <a:xfrm flipH="1" flipV="1">
                <a:off x="1743" y="1752"/>
                <a:ext cx="4" cy="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459" name="Line 194"/>
              <p:cNvSpPr>
                <a:spLocks noChangeShapeType="1"/>
              </p:cNvSpPr>
              <p:nvPr/>
            </p:nvSpPr>
            <p:spPr bwMode="auto">
              <a:xfrm flipV="1">
                <a:off x="1743" y="1746"/>
                <a:ext cx="1" cy="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460" name="Freeform 195"/>
              <p:cNvSpPr>
                <a:spLocks/>
              </p:cNvSpPr>
              <p:nvPr/>
            </p:nvSpPr>
            <p:spPr bwMode="auto">
              <a:xfrm>
                <a:off x="1743" y="638"/>
                <a:ext cx="232" cy="104"/>
              </a:xfrm>
              <a:custGeom>
                <a:avLst/>
                <a:gdLst>
                  <a:gd name="T0" fmla="*/ 172 w 232"/>
                  <a:gd name="T1" fmla="*/ 0 h 104"/>
                  <a:gd name="T2" fmla="*/ 184 w 232"/>
                  <a:gd name="T3" fmla="*/ 0 h 104"/>
                  <a:gd name="T4" fmla="*/ 196 w 232"/>
                  <a:gd name="T5" fmla="*/ 2 h 104"/>
                  <a:gd name="T6" fmla="*/ 206 w 232"/>
                  <a:gd name="T7" fmla="*/ 4 h 104"/>
                  <a:gd name="T8" fmla="*/ 214 w 232"/>
                  <a:gd name="T9" fmla="*/ 6 h 104"/>
                  <a:gd name="T10" fmla="*/ 220 w 232"/>
                  <a:gd name="T11" fmla="*/ 10 h 104"/>
                  <a:gd name="T12" fmla="*/ 226 w 232"/>
                  <a:gd name="T13" fmla="*/ 14 h 104"/>
                  <a:gd name="T14" fmla="*/ 230 w 232"/>
                  <a:gd name="T15" fmla="*/ 18 h 104"/>
                  <a:gd name="T16" fmla="*/ 232 w 232"/>
                  <a:gd name="T17" fmla="*/ 24 h 104"/>
                  <a:gd name="T18" fmla="*/ 232 w 232"/>
                  <a:gd name="T19" fmla="*/ 30 h 104"/>
                  <a:gd name="T20" fmla="*/ 230 w 232"/>
                  <a:gd name="T21" fmla="*/ 36 h 104"/>
                  <a:gd name="T22" fmla="*/ 226 w 232"/>
                  <a:gd name="T23" fmla="*/ 42 h 104"/>
                  <a:gd name="T24" fmla="*/ 216 w 232"/>
                  <a:gd name="T25" fmla="*/ 52 h 104"/>
                  <a:gd name="T26" fmla="*/ 208 w 232"/>
                  <a:gd name="T27" fmla="*/ 58 h 104"/>
                  <a:gd name="T28" fmla="*/ 198 w 232"/>
                  <a:gd name="T29" fmla="*/ 64 h 104"/>
                  <a:gd name="T30" fmla="*/ 188 w 232"/>
                  <a:gd name="T31" fmla="*/ 72 h 104"/>
                  <a:gd name="T32" fmla="*/ 176 w 232"/>
                  <a:gd name="T33" fmla="*/ 76 h 104"/>
                  <a:gd name="T34" fmla="*/ 165 w 232"/>
                  <a:gd name="T35" fmla="*/ 82 h 104"/>
                  <a:gd name="T36" fmla="*/ 151 w 232"/>
                  <a:gd name="T37" fmla="*/ 88 h 104"/>
                  <a:gd name="T38" fmla="*/ 137 w 232"/>
                  <a:gd name="T39" fmla="*/ 92 h 104"/>
                  <a:gd name="T40" fmla="*/ 123 w 232"/>
                  <a:gd name="T41" fmla="*/ 96 h 104"/>
                  <a:gd name="T42" fmla="*/ 109 w 232"/>
                  <a:gd name="T43" fmla="*/ 98 h 104"/>
                  <a:gd name="T44" fmla="*/ 93 w 232"/>
                  <a:gd name="T45" fmla="*/ 102 h 104"/>
                  <a:gd name="T46" fmla="*/ 79 w 232"/>
                  <a:gd name="T47" fmla="*/ 104 h 104"/>
                  <a:gd name="T48" fmla="*/ 59 w 232"/>
                  <a:gd name="T49" fmla="*/ 104 h 104"/>
                  <a:gd name="T50" fmla="*/ 47 w 232"/>
                  <a:gd name="T51" fmla="*/ 104 h 104"/>
                  <a:gd name="T52" fmla="*/ 35 w 232"/>
                  <a:gd name="T53" fmla="*/ 102 h 104"/>
                  <a:gd name="T54" fmla="*/ 25 w 232"/>
                  <a:gd name="T55" fmla="*/ 100 h 104"/>
                  <a:gd name="T56" fmla="*/ 17 w 232"/>
                  <a:gd name="T57" fmla="*/ 98 h 104"/>
                  <a:gd name="T58" fmla="*/ 10 w 232"/>
                  <a:gd name="T59" fmla="*/ 94 h 104"/>
                  <a:gd name="T60" fmla="*/ 4 w 232"/>
                  <a:gd name="T61" fmla="*/ 90 h 104"/>
                  <a:gd name="T62" fmla="*/ 0 w 232"/>
                  <a:gd name="T63" fmla="*/ 86 h 104"/>
                  <a:gd name="T64" fmla="*/ 0 w 232"/>
                  <a:gd name="T65" fmla="*/ 80 h 104"/>
                  <a:gd name="T66" fmla="*/ 0 w 232"/>
                  <a:gd name="T67" fmla="*/ 74 h 104"/>
                  <a:gd name="T68" fmla="*/ 2 w 232"/>
                  <a:gd name="T69" fmla="*/ 68 h 104"/>
                  <a:gd name="T70" fmla="*/ 4 w 232"/>
                  <a:gd name="T71" fmla="*/ 62 h 104"/>
                  <a:gd name="T72" fmla="*/ 14 w 232"/>
                  <a:gd name="T73" fmla="*/ 52 h 104"/>
                  <a:gd name="T74" fmla="*/ 21 w 232"/>
                  <a:gd name="T75" fmla="*/ 46 h 104"/>
                  <a:gd name="T76" fmla="*/ 31 w 232"/>
                  <a:gd name="T77" fmla="*/ 40 h 104"/>
                  <a:gd name="T78" fmla="*/ 41 w 232"/>
                  <a:gd name="T79" fmla="*/ 32 h 104"/>
                  <a:gd name="T80" fmla="*/ 53 w 232"/>
                  <a:gd name="T81" fmla="*/ 28 h 104"/>
                  <a:gd name="T82" fmla="*/ 67 w 232"/>
                  <a:gd name="T83" fmla="*/ 22 h 104"/>
                  <a:gd name="T84" fmla="*/ 79 w 232"/>
                  <a:gd name="T85" fmla="*/ 16 h 104"/>
                  <a:gd name="T86" fmla="*/ 95 w 232"/>
                  <a:gd name="T87" fmla="*/ 12 h 104"/>
                  <a:gd name="T88" fmla="*/ 109 w 232"/>
                  <a:gd name="T89" fmla="*/ 8 h 104"/>
                  <a:gd name="T90" fmla="*/ 123 w 232"/>
                  <a:gd name="T91" fmla="*/ 6 h 104"/>
                  <a:gd name="T92" fmla="*/ 137 w 232"/>
                  <a:gd name="T93" fmla="*/ 2 h 104"/>
                  <a:gd name="T94" fmla="*/ 153 w 232"/>
                  <a:gd name="T95" fmla="*/ 0 h 104"/>
                  <a:gd name="T96" fmla="*/ 172 w 232"/>
                  <a:gd name="T97" fmla="*/ 0 h 1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2"/>
                  <a:gd name="T148" fmla="*/ 0 h 104"/>
                  <a:gd name="T149" fmla="*/ 232 w 232"/>
                  <a:gd name="T150" fmla="*/ 104 h 1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2" h="104">
                    <a:moveTo>
                      <a:pt x="172" y="0"/>
                    </a:moveTo>
                    <a:lnTo>
                      <a:pt x="184" y="0"/>
                    </a:lnTo>
                    <a:lnTo>
                      <a:pt x="196" y="2"/>
                    </a:lnTo>
                    <a:lnTo>
                      <a:pt x="206" y="4"/>
                    </a:lnTo>
                    <a:lnTo>
                      <a:pt x="214" y="6"/>
                    </a:lnTo>
                    <a:lnTo>
                      <a:pt x="220" y="10"/>
                    </a:lnTo>
                    <a:lnTo>
                      <a:pt x="226" y="14"/>
                    </a:lnTo>
                    <a:lnTo>
                      <a:pt x="230" y="18"/>
                    </a:lnTo>
                    <a:lnTo>
                      <a:pt x="232" y="24"/>
                    </a:lnTo>
                    <a:lnTo>
                      <a:pt x="232" y="30"/>
                    </a:lnTo>
                    <a:lnTo>
                      <a:pt x="230" y="36"/>
                    </a:lnTo>
                    <a:lnTo>
                      <a:pt x="226" y="42"/>
                    </a:lnTo>
                    <a:lnTo>
                      <a:pt x="216" y="52"/>
                    </a:lnTo>
                    <a:lnTo>
                      <a:pt x="208" y="58"/>
                    </a:lnTo>
                    <a:lnTo>
                      <a:pt x="198" y="64"/>
                    </a:lnTo>
                    <a:lnTo>
                      <a:pt x="188" y="72"/>
                    </a:lnTo>
                    <a:lnTo>
                      <a:pt x="176" y="76"/>
                    </a:lnTo>
                    <a:lnTo>
                      <a:pt x="165" y="82"/>
                    </a:lnTo>
                    <a:lnTo>
                      <a:pt x="151" y="88"/>
                    </a:lnTo>
                    <a:lnTo>
                      <a:pt x="137" y="92"/>
                    </a:lnTo>
                    <a:lnTo>
                      <a:pt x="123" y="96"/>
                    </a:lnTo>
                    <a:lnTo>
                      <a:pt x="109" y="98"/>
                    </a:lnTo>
                    <a:lnTo>
                      <a:pt x="93" y="102"/>
                    </a:lnTo>
                    <a:lnTo>
                      <a:pt x="79" y="104"/>
                    </a:lnTo>
                    <a:lnTo>
                      <a:pt x="59" y="104"/>
                    </a:lnTo>
                    <a:lnTo>
                      <a:pt x="47" y="104"/>
                    </a:lnTo>
                    <a:lnTo>
                      <a:pt x="35" y="102"/>
                    </a:lnTo>
                    <a:lnTo>
                      <a:pt x="25" y="100"/>
                    </a:lnTo>
                    <a:lnTo>
                      <a:pt x="17" y="98"/>
                    </a:lnTo>
                    <a:lnTo>
                      <a:pt x="10" y="94"/>
                    </a:lnTo>
                    <a:lnTo>
                      <a:pt x="4" y="90"/>
                    </a:lnTo>
                    <a:lnTo>
                      <a:pt x="0" y="86"/>
                    </a:lnTo>
                    <a:lnTo>
                      <a:pt x="0" y="80"/>
                    </a:lnTo>
                    <a:lnTo>
                      <a:pt x="0" y="74"/>
                    </a:lnTo>
                    <a:lnTo>
                      <a:pt x="2" y="68"/>
                    </a:lnTo>
                    <a:lnTo>
                      <a:pt x="4" y="62"/>
                    </a:lnTo>
                    <a:lnTo>
                      <a:pt x="14" y="52"/>
                    </a:lnTo>
                    <a:lnTo>
                      <a:pt x="21" y="46"/>
                    </a:lnTo>
                    <a:lnTo>
                      <a:pt x="31" y="40"/>
                    </a:lnTo>
                    <a:lnTo>
                      <a:pt x="41" y="32"/>
                    </a:lnTo>
                    <a:lnTo>
                      <a:pt x="53" y="28"/>
                    </a:lnTo>
                    <a:lnTo>
                      <a:pt x="67" y="22"/>
                    </a:lnTo>
                    <a:lnTo>
                      <a:pt x="79" y="16"/>
                    </a:lnTo>
                    <a:lnTo>
                      <a:pt x="95" y="12"/>
                    </a:lnTo>
                    <a:lnTo>
                      <a:pt x="109" y="8"/>
                    </a:lnTo>
                    <a:lnTo>
                      <a:pt x="123" y="6"/>
                    </a:lnTo>
                    <a:lnTo>
                      <a:pt x="137" y="2"/>
                    </a:lnTo>
                    <a:lnTo>
                      <a:pt x="153" y="0"/>
                    </a:lnTo>
                    <a:lnTo>
                      <a:pt x="172" y="0"/>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61" name="Line 196"/>
              <p:cNvSpPr>
                <a:spLocks noChangeShapeType="1"/>
              </p:cNvSpPr>
              <p:nvPr/>
            </p:nvSpPr>
            <p:spPr bwMode="auto">
              <a:xfrm flipV="1">
                <a:off x="1975" y="662"/>
                <a:ext cx="1" cy="102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462" name="Line 197"/>
              <p:cNvSpPr>
                <a:spLocks noChangeShapeType="1"/>
              </p:cNvSpPr>
              <p:nvPr/>
            </p:nvSpPr>
            <p:spPr bwMode="auto">
              <a:xfrm flipV="1">
                <a:off x="1743" y="718"/>
                <a:ext cx="1" cy="102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463" name="Freeform 198"/>
              <p:cNvSpPr>
                <a:spLocks/>
              </p:cNvSpPr>
              <p:nvPr/>
            </p:nvSpPr>
            <p:spPr bwMode="auto">
              <a:xfrm>
                <a:off x="2484" y="2001"/>
                <a:ext cx="1" cy="724"/>
              </a:xfrm>
              <a:custGeom>
                <a:avLst/>
                <a:gdLst>
                  <a:gd name="T0" fmla="*/ 0 w 1"/>
                  <a:gd name="T1" fmla="*/ 718 h 724"/>
                  <a:gd name="T2" fmla="*/ 0 w 1"/>
                  <a:gd name="T3" fmla="*/ 724 h 724"/>
                  <a:gd name="T4" fmla="*/ 0 w 1"/>
                  <a:gd name="T5" fmla="*/ 4 h 724"/>
                  <a:gd name="T6" fmla="*/ 0 w 1"/>
                  <a:gd name="T7" fmla="*/ 0 h 724"/>
                  <a:gd name="T8" fmla="*/ 0 w 1"/>
                  <a:gd name="T9" fmla="*/ 718 h 724"/>
                  <a:gd name="T10" fmla="*/ 0 60000 65536"/>
                  <a:gd name="T11" fmla="*/ 0 60000 65536"/>
                  <a:gd name="T12" fmla="*/ 0 60000 65536"/>
                  <a:gd name="T13" fmla="*/ 0 60000 65536"/>
                  <a:gd name="T14" fmla="*/ 0 60000 65536"/>
                  <a:gd name="T15" fmla="*/ 0 w 1"/>
                  <a:gd name="T16" fmla="*/ 0 h 724"/>
                  <a:gd name="T17" fmla="*/ 1 w 1"/>
                  <a:gd name="T18" fmla="*/ 724 h 724"/>
                </a:gdLst>
                <a:ahLst/>
                <a:cxnLst>
                  <a:cxn ang="T10">
                    <a:pos x="T0" y="T1"/>
                  </a:cxn>
                  <a:cxn ang="T11">
                    <a:pos x="T2" y="T3"/>
                  </a:cxn>
                  <a:cxn ang="T12">
                    <a:pos x="T4" y="T5"/>
                  </a:cxn>
                  <a:cxn ang="T13">
                    <a:pos x="T6" y="T7"/>
                  </a:cxn>
                  <a:cxn ang="T14">
                    <a:pos x="T8" y="T9"/>
                  </a:cxn>
                </a:cxnLst>
                <a:rect l="T15" t="T16" r="T17" b="T18"/>
                <a:pathLst>
                  <a:path w="1" h="724">
                    <a:moveTo>
                      <a:pt x="0" y="718"/>
                    </a:moveTo>
                    <a:lnTo>
                      <a:pt x="0" y="724"/>
                    </a:lnTo>
                    <a:lnTo>
                      <a:pt x="0" y="4"/>
                    </a:lnTo>
                    <a:lnTo>
                      <a:pt x="0" y="0"/>
                    </a:lnTo>
                    <a:lnTo>
                      <a:pt x="0" y="718"/>
                    </a:lnTo>
                    <a:close/>
                  </a:path>
                </a:pathLst>
              </a:custGeom>
              <a:solidFill>
                <a:srgbClr val="6E56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64" name="Freeform 199"/>
              <p:cNvSpPr>
                <a:spLocks/>
              </p:cNvSpPr>
              <p:nvPr/>
            </p:nvSpPr>
            <p:spPr bwMode="auto">
              <a:xfrm>
                <a:off x="2482" y="2005"/>
                <a:ext cx="2" cy="726"/>
              </a:xfrm>
              <a:custGeom>
                <a:avLst/>
                <a:gdLst>
                  <a:gd name="T0" fmla="*/ 2 w 2"/>
                  <a:gd name="T1" fmla="*/ 720 h 726"/>
                  <a:gd name="T2" fmla="*/ 0 w 2"/>
                  <a:gd name="T3" fmla="*/ 726 h 726"/>
                  <a:gd name="T4" fmla="*/ 0 w 2"/>
                  <a:gd name="T5" fmla="*/ 6 h 726"/>
                  <a:gd name="T6" fmla="*/ 2 w 2"/>
                  <a:gd name="T7" fmla="*/ 0 h 726"/>
                  <a:gd name="T8" fmla="*/ 2 w 2"/>
                  <a:gd name="T9" fmla="*/ 720 h 726"/>
                  <a:gd name="T10" fmla="*/ 0 60000 65536"/>
                  <a:gd name="T11" fmla="*/ 0 60000 65536"/>
                  <a:gd name="T12" fmla="*/ 0 60000 65536"/>
                  <a:gd name="T13" fmla="*/ 0 60000 65536"/>
                  <a:gd name="T14" fmla="*/ 0 60000 65536"/>
                  <a:gd name="T15" fmla="*/ 0 w 2"/>
                  <a:gd name="T16" fmla="*/ 0 h 726"/>
                  <a:gd name="T17" fmla="*/ 2 w 2"/>
                  <a:gd name="T18" fmla="*/ 726 h 726"/>
                </a:gdLst>
                <a:ahLst/>
                <a:cxnLst>
                  <a:cxn ang="T10">
                    <a:pos x="T0" y="T1"/>
                  </a:cxn>
                  <a:cxn ang="T11">
                    <a:pos x="T2" y="T3"/>
                  </a:cxn>
                  <a:cxn ang="T12">
                    <a:pos x="T4" y="T5"/>
                  </a:cxn>
                  <a:cxn ang="T13">
                    <a:pos x="T6" y="T7"/>
                  </a:cxn>
                  <a:cxn ang="T14">
                    <a:pos x="T8" y="T9"/>
                  </a:cxn>
                </a:cxnLst>
                <a:rect l="T15" t="T16" r="T17" b="T18"/>
                <a:pathLst>
                  <a:path w="2" h="726">
                    <a:moveTo>
                      <a:pt x="2" y="720"/>
                    </a:moveTo>
                    <a:lnTo>
                      <a:pt x="0" y="726"/>
                    </a:lnTo>
                    <a:lnTo>
                      <a:pt x="0" y="6"/>
                    </a:lnTo>
                    <a:lnTo>
                      <a:pt x="2" y="0"/>
                    </a:lnTo>
                    <a:lnTo>
                      <a:pt x="2" y="720"/>
                    </a:lnTo>
                    <a:close/>
                  </a:path>
                </a:pathLst>
              </a:custGeom>
              <a:solidFill>
                <a:srgbClr val="72592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65" name="Freeform 200"/>
              <p:cNvSpPr>
                <a:spLocks/>
              </p:cNvSpPr>
              <p:nvPr/>
            </p:nvSpPr>
            <p:spPr bwMode="auto">
              <a:xfrm>
                <a:off x="2478" y="2011"/>
                <a:ext cx="4" cy="726"/>
              </a:xfrm>
              <a:custGeom>
                <a:avLst/>
                <a:gdLst>
                  <a:gd name="T0" fmla="*/ 4 w 4"/>
                  <a:gd name="T1" fmla="*/ 720 h 726"/>
                  <a:gd name="T2" fmla="*/ 0 w 4"/>
                  <a:gd name="T3" fmla="*/ 726 h 726"/>
                  <a:gd name="T4" fmla="*/ 0 w 4"/>
                  <a:gd name="T5" fmla="*/ 6 h 726"/>
                  <a:gd name="T6" fmla="*/ 4 w 4"/>
                  <a:gd name="T7" fmla="*/ 0 h 726"/>
                  <a:gd name="T8" fmla="*/ 4 w 4"/>
                  <a:gd name="T9" fmla="*/ 720 h 726"/>
                  <a:gd name="T10" fmla="*/ 0 60000 65536"/>
                  <a:gd name="T11" fmla="*/ 0 60000 65536"/>
                  <a:gd name="T12" fmla="*/ 0 60000 65536"/>
                  <a:gd name="T13" fmla="*/ 0 60000 65536"/>
                  <a:gd name="T14" fmla="*/ 0 60000 65536"/>
                  <a:gd name="T15" fmla="*/ 0 w 4"/>
                  <a:gd name="T16" fmla="*/ 0 h 726"/>
                  <a:gd name="T17" fmla="*/ 4 w 4"/>
                  <a:gd name="T18" fmla="*/ 726 h 726"/>
                </a:gdLst>
                <a:ahLst/>
                <a:cxnLst>
                  <a:cxn ang="T10">
                    <a:pos x="T0" y="T1"/>
                  </a:cxn>
                  <a:cxn ang="T11">
                    <a:pos x="T2" y="T3"/>
                  </a:cxn>
                  <a:cxn ang="T12">
                    <a:pos x="T4" y="T5"/>
                  </a:cxn>
                  <a:cxn ang="T13">
                    <a:pos x="T6" y="T7"/>
                  </a:cxn>
                  <a:cxn ang="T14">
                    <a:pos x="T8" y="T9"/>
                  </a:cxn>
                </a:cxnLst>
                <a:rect l="T15" t="T16" r="T17" b="T18"/>
                <a:pathLst>
                  <a:path w="4" h="726">
                    <a:moveTo>
                      <a:pt x="4" y="720"/>
                    </a:moveTo>
                    <a:lnTo>
                      <a:pt x="0" y="726"/>
                    </a:lnTo>
                    <a:lnTo>
                      <a:pt x="0" y="6"/>
                    </a:lnTo>
                    <a:lnTo>
                      <a:pt x="4" y="0"/>
                    </a:lnTo>
                    <a:lnTo>
                      <a:pt x="4" y="720"/>
                    </a:lnTo>
                    <a:close/>
                  </a:path>
                </a:pathLst>
              </a:custGeom>
              <a:solidFill>
                <a:srgbClr val="755C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66" name="Freeform 201"/>
              <p:cNvSpPr>
                <a:spLocks/>
              </p:cNvSpPr>
              <p:nvPr/>
            </p:nvSpPr>
            <p:spPr bwMode="auto">
              <a:xfrm>
                <a:off x="2468" y="2017"/>
                <a:ext cx="10" cy="730"/>
              </a:xfrm>
              <a:custGeom>
                <a:avLst/>
                <a:gdLst>
                  <a:gd name="T0" fmla="*/ 10 w 10"/>
                  <a:gd name="T1" fmla="*/ 720 h 730"/>
                  <a:gd name="T2" fmla="*/ 0 w 10"/>
                  <a:gd name="T3" fmla="*/ 730 h 730"/>
                  <a:gd name="T4" fmla="*/ 0 w 10"/>
                  <a:gd name="T5" fmla="*/ 9 h 730"/>
                  <a:gd name="T6" fmla="*/ 10 w 10"/>
                  <a:gd name="T7" fmla="*/ 0 h 730"/>
                  <a:gd name="T8" fmla="*/ 10 w 10"/>
                  <a:gd name="T9" fmla="*/ 720 h 730"/>
                  <a:gd name="T10" fmla="*/ 0 60000 65536"/>
                  <a:gd name="T11" fmla="*/ 0 60000 65536"/>
                  <a:gd name="T12" fmla="*/ 0 60000 65536"/>
                  <a:gd name="T13" fmla="*/ 0 60000 65536"/>
                  <a:gd name="T14" fmla="*/ 0 60000 65536"/>
                  <a:gd name="T15" fmla="*/ 0 w 10"/>
                  <a:gd name="T16" fmla="*/ 0 h 730"/>
                  <a:gd name="T17" fmla="*/ 10 w 10"/>
                  <a:gd name="T18" fmla="*/ 730 h 730"/>
                </a:gdLst>
                <a:ahLst/>
                <a:cxnLst>
                  <a:cxn ang="T10">
                    <a:pos x="T0" y="T1"/>
                  </a:cxn>
                  <a:cxn ang="T11">
                    <a:pos x="T2" y="T3"/>
                  </a:cxn>
                  <a:cxn ang="T12">
                    <a:pos x="T4" y="T5"/>
                  </a:cxn>
                  <a:cxn ang="T13">
                    <a:pos x="T6" y="T7"/>
                  </a:cxn>
                  <a:cxn ang="T14">
                    <a:pos x="T8" y="T9"/>
                  </a:cxn>
                </a:cxnLst>
                <a:rect l="T15" t="T16" r="T17" b="T18"/>
                <a:pathLst>
                  <a:path w="10" h="730">
                    <a:moveTo>
                      <a:pt x="10" y="720"/>
                    </a:moveTo>
                    <a:lnTo>
                      <a:pt x="0" y="730"/>
                    </a:lnTo>
                    <a:lnTo>
                      <a:pt x="0" y="9"/>
                    </a:lnTo>
                    <a:lnTo>
                      <a:pt x="10" y="0"/>
                    </a:lnTo>
                    <a:lnTo>
                      <a:pt x="10" y="720"/>
                    </a:lnTo>
                    <a:close/>
                  </a:path>
                </a:pathLst>
              </a:custGeom>
              <a:solidFill>
                <a:srgbClr val="795F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67" name="Freeform 202"/>
              <p:cNvSpPr>
                <a:spLocks/>
              </p:cNvSpPr>
              <p:nvPr/>
            </p:nvSpPr>
            <p:spPr bwMode="auto">
              <a:xfrm>
                <a:off x="2460" y="2026"/>
                <a:ext cx="8" cy="727"/>
              </a:xfrm>
              <a:custGeom>
                <a:avLst/>
                <a:gdLst>
                  <a:gd name="T0" fmla="*/ 8 w 8"/>
                  <a:gd name="T1" fmla="*/ 721 h 727"/>
                  <a:gd name="T2" fmla="*/ 0 w 8"/>
                  <a:gd name="T3" fmla="*/ 727 h 727"/>
                  <a:gd name="T4" fmla="*/ 0 w 8"/>
                  <a:gd name="T5" fmla="*/ 6 h 727"/>
                  <a:gd name="T6" fmla="*/ 8 w 8"/>
                  <a:gd name="T7" fmla="*/ 0 h 727"/>
                  <a:gd name="T8" fmla="*/ 8 w 8"/>
                  <a:gd name="T9" fmla="*/ 721 h 727"/>
                  <a:gd name="T10" fmla="*/ 0 60000 65536"/>
                  <a:gd name="T11" fmla="*/ 0 60000 65536"/>
                  <a:gd name="T12" fmla="*/ 0 60000 65536"/>
                  <a:gd name="T13" fmla="*/ 0 60000 65536"/>
                  <a:gd name="T14" fmla="*/ 0 60000 65536"/>
                  <a:gd name="T15" fmla="*/ 0 w 8"/>
                  <a:gd name="T16" fmla="*/ 0 h 727"/>
                  <a:gd name="T17" fmla="*/ 8 w 8"/>
                  <a:gd name="T18" fmla="*/ 727 h 727"/>
                </a:gdLst>
                <a:ahLst/>
                <a:cxnLst>
                  <a:cxn ang="T10">
                    <a:pos x="T0" y="T1"/>
                  </a:cxn>
                  <a:cxn ang="T11">
                    <a:pos x="T2" y="T3"/>
                  </a:cxn>
                  <a:cxn ang="T12">
                    <a:pos x="T4" y="T5"/>
                  </a:cxn>
                  <a:cxn ang="T13">
                    <a:pos x="T6" y="T7"/>
                  </a:cxn>
                  <a:cxn ang="T14">
                    <a:pos x="T8" y="T9"/>
                  </a:cxn>
                </a:cxnLst>
                <a:rect l="T15" t="T16" r="T17" b="T18"/>
                <a:pathLst>
                  <a:path w="8" h="727">
                    <a:moveTo>
                      <a:pt x="8" y="721"/>
                    </a:moveTo>
                    <a:lnTo>
                      <a:pt x="0" y="727"/>
                    </a:lnTo>
                    <a:lnTo>
                      <a:pt x="0" y="6"/>
                    </a:lnTo>
                    <a:lnTo>
                      <a:pt x="8" y="0"/>
                    </a:lnTo>
                    <a:lnTo>
                      <a:pt x="8" y="721"/>
                    </a:lnTo>
                    <a:close/>
                  </a:path>
                </a:pathLst>
              </a:custGeom>
              <a:solidFill>
                <a:srgbClr val="7D62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68" name="Freeform 203"/>
              <p:cNvSpPr>
                <a:spLocks/>
              </p:cNvSpPr>
              <p:nvPr/>
            </p:nvSpPr>
            <p:spPr bwMode="auto">
              <a:xfrm>
                <a:off x="2450" y="2032"/>
                <a:ext cx="10" cy="727"/>
              </a:xfrm>
              <a:custGeom>
                <a:avLst/>
                <a:gdLst>
                  <a:gd name="T0" fmla="*/ 10 w 10"/>
                  <a:gd name="T1" fmla="*/ 721 h 727"/>
                  <a:gd name="T2" fmla="*/ 0 w 10"/>
                  <a:gd name="T3" fmla="*/ 727 h 727"/>
                  <a:gd name="T4" fmla="*/ 0 w 10"/>
                  <a:gd name="T5" fmla="*/ 6 h 727"/>
                  <a:gd name="T6" fmla="*/ 10 w 10"/>
                  <a:gd name="T7" fmla="*/ 0 h 727"/>
                  <a:gd name="T8" fmla="*/ 10 w 10"/>
                  <a:gd name="T9" fmla="*/ 721 h 727"/>
                  <a:gd name="T10" fmla="*/ 0 60000 65536"/>
                  <a:gd name="T11" fmla="*/ 0 60000 65536"/>
                  <a:gd name="T12" fmla="*/ 0 60000 65536"/>
                  <a:gd name="T13" fmla="*/ 0 60000 65536"/>
                  <a:gd name="T14" fmla="*/ 0 60000 65536"/>
                  <a:gd name="T15" fmla="*/ 0 w 10"/>
                  <a:gd name="T16" fmla="*/ 0 h 727"/>
                  <a:gd name="T17" fmla="*/ 10 w 10"/>
                  <a:gd name="T18" fmla="*/ 727 h 727"/>
                </a:gdLst>
                <a:ahLst/>
                <a:cxnLst>
                  <a:cxn ang="T10">
                    <a:pos x="T0" y="T1"/>
                  </a:cxn>
                  <a:cxn ang="T11">
                    <a:pos x="T2" y="T3"/>
                  </a:cxn>
                  <a:cxn ang="T12">
                    <a:pos x="T4" y="T5"/>
                  </a:cxn>
                  <a:cxn ang="T13">
                    <a:pos x="T6" y="T7"/>
                  </a:cxn>
                  <a:cxn ang="T14">
                    <a:pos x="T8" y="T9"/>
                  </a:cxn>
                </a:cxnLst>
                <a:rect l="T15" t="T16" r="T17" b="T18"/>
                <a:pathLst>
                  <a:path w="10" h="727">
                    <a:moveTo>
                      <a:pt x="10" y="721"/>
                    </a:moveTo>
                    <a:lnTo>
                      <a:pt x="0" y="727"/>
                    </a:lnTo>
                    <a:lnTo>
                      <a:pt x="0" y="6"/>
                    </a:lnTo>
                    <a:lnTo>
                      <a:pt x="10" y="0"/>
                    </a:lnTo>
                    <a:lnTo>
                      <a:pt x="10" y="721"/>
                    </a:lnTo>
                    <a:close/>
                  </a:path>
                </a:pathLst>
              </a:custGeom>
              <a:solidFill>
                <a:srgbClr val="8165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69" name="Freeform 204"/>
              <p:cNvSpPr>
                <a:spLocks/>
              </p:cNvSpPr>
              <p:nvPr/>
            </p:nvSpPr>
            <p:spPr bwMode="auto">
              <a:xfrm>
                <a:off x="2440" y="2038"/>
                <a:ext cx="10" cy="729"/>
              </a:xfrm>
              <a:custGeom>
                <a:avLst/>
                <a:gdLst>
                  <a:gd name="T0" fmla="*/ 10 w 10"/>
                  <a:gd name="T1" fmla="*/ 721 h 729"/>
                  <a:gd name="T2" fmla="*/ 0 w 10"/>
                  <a:gd name="T3" fmla="*/ 729 h 729"/>
                  <a:gd name="T4" fmla="*/ 0 w 10"/>
                  <a:gd name="T5" fmla="*/ 8 h 729"/>
                  <a:gd name="T6" fmla="*/ 10 w 10"/>
                  <a:gd name="T7" fmla="*/ 0 h 729"/>
                  <a:gd name="T8" fmla="*/ 10 w 10"/>
                  <a:gd name="T9" fmla="*/ 721 h 729"/>
                  <a:gd name="T10" fmla="*/ 0 60000 65536"/>
                  <a:gd name="T11" fmla="*/ 0 60000 65536"/>
                  <a:gd name="T12" fmla="*/ 0 60000 65536"/>
                  <a:gd name="T13" fmla="*/ 0 60000 65536"/>
                  <a:gd name="T14" fmla="*/ 0 60000 65536"/>
                  <a:gd name="T15" fmla="*/ 0 w 10"/>
                  <a:gd name="T16" fmla="*/ 0 h 729"/>
                  <a:gd name="T17" fmla="*/ 10 w 10"/>
                  <a:gd name="T18" fmla="*/ 729 h 729"/>
                </a:gdLst>
                <a:ahLst/>
                <a:cxnLst>
                  <a:cxn ang="T10">
                    <a:pos x="T0" y="T1"/>
                  </a:cxn>
                  <a:cxn ang="T11">
                    <a:pos x="T2" y="T3"/>
                  </a:cxn>
                  <a:cxn ang="T12">
                    <a:pos x="T4" y="T5"/>
                  </a:cxn>
                  <a:cxn ang="T13">
                    <a:pos x="T6" y="T7"/>
                  </a:cxn>
                  <a:cxn ang="T14">
                    <a:pos x="T8" y="T9"/>
                  </a:cxn>
                </a:cxnLst>
                <a:rect l="T15" t="T16" r="T17" b="T18"/>
                <a:pathLst>
                  <a:path w="10" h="729">
                    <a:moveTo>
                      <a:pt x="10" y="721"/>
                    </a:moveTo>
                    <a:lnTo>
                      <a:pt x="0" y="729"/>
                    </a:lnTo>
                    <a:lnTo>
                      <a:pt x="0" y="8"/>
                    </a:lnTo>
                    <a:lnTo>
                      <a:pt x="10" y="0"/>
                    </a:lnTo>
                    <a:lnTo>
                      <a:pt x="10" y="721"/>
                    </a:lnTo>
                    <a:close/>
                  </a:path>
                </a:pathLst>
              </a:custGeom>
              <a:solidFill>
                <a:srgbClr val="8568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70" name="Freeform 205"/>
              <p:cNvSpPr>
                <a:spLocks/>
              </p:cNvSpPr>
              <p:nvPr/>
            </p:nvSpPr>
            <p:spPr bwMode="auto">
              <a:xfrm>
                <a:off x="2428" y="2046"/>
                <a:ext cx="12" cy="725"/>
              </a:xfrm>
              <a:custGeom>
                <a:avLst/>
                <a:gdLst>
                  <a:gd name="T0" fmla="*/ 12 w 12"/>
                  <a:gd name="T1" fmla="*/ 721 h 725"/>
                  <a:gd name="T2" fmla="*/ 0 w 12"/>
                  <a:gd name="T3" fmla="*/ 725 h 725"/>
                  <a:gd name="T4" fmla="*/ 0 w 12"/>
                  <a:gd name="T5" fmla="*/ 4 h 725"/>
                  <a:gd name="T6" fmla="*/ 12 w 12"/>
                  <a:gd name="T7" fmla="*/ 0 h 725"/>
                  <a:gd name="T8" fmla="*/ 12 w 12"/>
                  <a:gd name="T9" fmla="*/ 721 h 725"/>
                  <a:gd name="T10" fmla="*/ 0 60000 65536"/>
                  <a:gd name="T11" fmla="*/ 0 60000 65536"/>
                  <a:gd name="T12" fmla="*/ 0 60000 65536"/>
                  <a:gd name="T13" fmla="*/ 0 60000 65536"/>
                  <a:gd name="T14" fmla="*/ 0 60000 65536"/>
                  <a:gd name="T15" fmla="*/ 0 w 12"/>
                  <a:gd name="T16" fmla="*/ 0 h 725"/>
                  <a:gd name="T17" fmla="*/ 12 w 12"/>
                  <a:gd name="T18" fmla="*/ 725 h 725"/>
                </a:gdLst>
                <a:ahLst/>
                <a:cxnLst>
                  <a:cxn ang="T10">
                    <a:pos x="T0" y="T1"/>
                  </a:cxn>
                  <a:cxn ang="T11">
                    <a:pos x="T2" y="T3"/>
                  </a:cxn>
                  <a:cxn ang="T12">
                    <a:pos x="T4" y="T5"/>
                  </a:cxn>
                  <a:cxn ang="T13">
                    <a:pos x="T6" y="T7"/>
                  </a:cxn>
                  <a:cxn ang="T14">
                    <a:pos x="T8" y="T9"/>
                  </a:cxn>
                </a:cxnLst>
                <a:rect l="T15" t="T16" r="T17" b="T18"/>
                <a:pathLst>
                  <a:path w="12" h="725">
                    <a:moveTo>
                      <a:pt x="12" y="721"/>
                    </a:moveTo>
                    <a:lnTo>
                      <a:pt x="0" y="725"/>
                    </a:lnTo>
                    <a:lnTo>
                      <a:pt x="0" y="4"/>
                    </a:lnTo>
                    <a:lnTo>
                      <a:pt x="12" y="0"/>
                    </a:lnTo>
                    <a:lnTo>
                      <a:pt x="12" y="721"/>
                    </a:lnTo>
                    <a:close/>
                  </a:path>
                </a:pathLst>
              </a:custGeom>
              <a:solidFill>
                <a:srgbClr val="886B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71" name="Freeform 206"/>
              <p:cNvSpPr>
                <a:spLocks/>
              </p:cNvSpPr>
              <p:nvPr/>
            </p:nvSpPr>
            <p:spPr bwMode="auto">
              <a:xfrm>
                <a:off x="2416" y="2050"/>
                <a:ext cx="12" cy="727"/>
              </a:xfrm>
              <a:custGeom>
                <a:avLst/>
                <a:gdLst>
                  <a:gd name="T0" fmla="*/ 12 w 12"/>
                  <a:gd name="T1" fmla="*/ 721 h 727"/>
                  <a:gd name="T2" fmla="*/ 0 w 12"/>
                  <a:gd name="T3" fmla="*/ 727 h 727"/>
                  <a:gd name="T4" fmla="*/ 0 w 12"/>
                  <a:gd name="T5" fmla="*/ 6 h 727"/>
                  <a:gd name="T6" fmla="*/ 12 w 12"/>
                  <a:gd name="T7" fmla="*/ 0 h 727"/>
                  <a:gd name="T8" fmla="*/ 12 w 12"/>
                  <a:gd name="T9" fmla="*/ 721 h 727"/>
                  <a:gd name="T10" fmla="*/ 0 60000 65536"/>
                  <a:gd name="T11" fmla="*/ 0 60000 65536"/>
                  <a:gd name="T12" fmla="*/ 0 60000 65536"/>
                  <a:gd name="T13" fmla="*/ 0 60000 65536"/>
                  <a:gd name="T14" fmla="*/ 0 60000 65536"/>
                  <a:gd name="T15" fmla="*/ 0 w 12"/>
                  <a:gd name="T16" fmla="*/ 0 h 727"/>
                  <a:gd name="T17" fmla="*/ 12 w 12"/>
                  <a:gd name="T18" fmla="*/ 727 h 727"/>
                </a:gdLst>
                <a:ahLst/>
                <a:cxnLst>
                  <a:cxn ang="T10">
                    <a:pos x="T0" y="T1"/>
                  </a:cxn>
                  <a:cxn ang="T11">
                    <a:pos x="T2" y="T3"/>
                  </a:cxn>
                  <a:cxn ang="T12">
                    <a:pos x="T4" y="T5"/>
                  </a:cxn>
                  <a:cxn ang="T13">
                    <a:pos x="T6" y="T7"/>
                  </a:cxn>
                  <a:cxn ang="T14">
                    <a:pos x="T8" y="T9"/>
                  </a:cxn>
                </a:cxnLst>
                <a:rect l="T15" t="T16" r="T17" b="T18"/>
                <a:pathLst>
                  <a:path w="12" h="727">
                    <a:moveTo>
                      <a:pt x="12" y="721"/>
                    </a:moveTo>
                    <a:lnTo>
                      <a:pt x="0" y="727"/>
                    </a:lnTo>
                    <a:lnTo>
                      <a:pt x="0" y="6"/>
                    </a:lnTo>
                    <a:lnTo>
                      <a:pt x="12" y="0"/>
                    </a:lnTo>
                    <a:lnTo>
                      <a:pt x="12" y="721"/>
                    </a:lnTo>
                    <a:close/>
                  </a:path>
                </a:pathLst>
              </a:custGeom>
              <a:solidFill>
                <a:srgbClr val="8C6E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72" name="Freeform 207"/>
              <p:cNvSpPr>
                <a:spLocks/>
              </p:cNvSpPr>
              <p:nvPr/>
            </p:nvSpPr>
            <p:spPr bwMode="auto">
              <a:xfrm>
                <a:off x="2402" y="2056"/>
                <a:ext cx="14" cy="727"/>
              </a:xfrm>
              <a:custGeom>
                <a:avLst/>
                <a:gdLst>
                  <a:gd name="T0" fmla="*/ 14 w 14"/>
                  <a:gd name="T1" fmla="*/ 721 h 727"/>
                  <a:gd name="T2" fmla="*/ 0 w 14"/>
                  <a:gd name="T3" fmla="*/ 727 h 727"/>
                  <a:gd name="T4" fmla="*/ 0 w 14"/>
                  <a:gd name="T5" fmla="*/ 6 h 727"/>
                  <a:gd name="T6" fmla="*/ 14 w 14"/>
                  <a:gd name="T7" fmla="*/ 0 h 727"/>
                  <a:gd name="T8" fmla="*/ 14 w 14"/>
                  <a:gd name="T9" fmla="*/ 721 h 727"/>
                  <a:gd name="T10" fmla="*/ 0 60000 65536"/>
                  <a:gd name="T11" fmla="*/ 0 60000 65536"/>
                  <a:gd name="T12" fmla="*/ 0 60000 65536"/>
                  <a:gd name="T13" fmla="*/ 0 60000 65536"/>
                  <a:gd name="T14" fmla="*/ 0 60000 65536"/>
                  <a:gd name="T15" fmla="*/ 0 w 14"/>
                  <a:gd name="T16" fmla="*/ 0 h 727"/>
                  <a:gd name="T17" fmla="*/ 14 w 14"/>
                  <a:gd name="T18" fmla="*/ 727 h 727"/>
                </a:gdLst>
                <a:ahLst/>
                <a:cxnLst>
                  <a:cxn ang="T10">
                    <a:pos x="T0" y="T1"/>
                  </a:cxn>
                  <a:cxn ang="T11">
                    <a:pos x="T2" y="T3"/>
                  </a:cxn>
                  <a:cxn ang="T12">
                    <a:pos x="T4" y="T5"/>
                  </a:cxn>
                  <a:cxn ang="T13">
                    <a:pos x="T6" y="T7"/>
                  </a:cxn>
                  <a:cxn ang="T14">
                    <a:pos x="T8" y="T9"/>
                  </a:cxn>
                </a:cxnLst>
                <a:rect l="T15" t="T16" r="T17" b="T18"/>
                <a:pathLst>
                  <a:path w="14" h="727">
                    <a:moveTo>
                      <a:pt x="14" y="721"/>
                    </a:moveTo>
                    <a:lnTo>
                      <a:pt x="0" y="727"/>
                    </a:lnTo>
                    <a:lnTo>
                      <a:pt x="0" y="6"/>
                    </a:lnTo>
                    <a:lnTo>
                      <a:pt x="14" y="0"/>
                    </a:lnTo>
                    <a:lnTo>
                      <a:pt x="14" y="721"/>
                    </a:lnTo>
                    <a:close/>
                  </a:path>
                </a:pathLst>
              </a:custGeom>
              <a:solidFill>
                <a:srgbClr val="9071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73" name="Freeform 208"/>
              <p:cNvSpPr>
                <a:spLocks/>
              </p:cNvSpPr>
              <p:nvPr/>
            </p:nvSpPr>
            <p:spPr bwMode="auto">
              <a:xfrm>
                <a:off x="2388" y="2062"/>
                <a:ext cx="14" cy="725"/>
              </a:xfrm>
              <a:custGeom>
                <a:avLst/>
                <a:gdLst>
                  <a:gd name="T0" fmla="*/ 14 w 14"/>
                  <a:gd name="T1" fmla="*/ 721 h 725"/>
                  <a:gd name="T2" fmla="*/ 0 w 14"/>
                  <a:gd name="T3" fmla="*/ 725 h 725"/>
                  <a:gd name="T4" fmla="*/ 0 w 14"/>
                  <a:gd name="T5" fmla="*/ 4 h 725"/>
                  <a:gd name="T6" fmla="*/ 14 w 14"/>
                  <a:gd name="T7" fmla="*/ 0 h 725"/>
                  <a:gd name="T8" fmla="*/ 14 w 14"/>
                  <a:gd name="T9" fmla="*/ 721 h 725"/>
                  <a:gd name="T10" fmla="*/ 0 60000 65536"/>
                  <a:gd name="T11" fmla="*/ 0 60000 65536"/>
                  <a:gd name="T12" fmla="*/ 0 60000 65536"/>
                  <a:gd name="T13" fmla="*/ 0 60000 65536"/>
                  <a:gd name="T14" fmla="*/ 0 60000 65536"/>
                  <a:gd name="T15" fmla="*/ 0 w 14"/>
                  <a:gd name="T16" fmla="*/ 0 h 725"/>
                  <a:gd name="T17" fmla="*/ 14 w 14"/>
                  <a:gd name="T18" fmla="*/ 725 h 725"/>
                </a:gdLst>
                <a:ahLst/>
                <a:cxnLst>
                  <a:cxn ang="T10">
                    <a:pos x="T0" y="T1"/>
                  </a:cxn>
                  <a:cxn ang="T11">
                    <a:pos x="T2" y="T3"/>
                  </a:cxn>
                  <a:cxn ang="T12">
                    <a:pos x="T4" y="T5"/>
                  </a:cxn>
                  <a:cxn ang="T13">
                    <a:pos x="T6" y="T7"/>
                  </a:cxn>
                  <a:cxn ang="T14">
                    <a:pos x="T8" y="T9"/>
                  </a:cxn>
                </a:cxnLst>
                <a:rect l="T15" t="T16" r="T17" b="T18"/>
                <a:pathLst>
                  <a:path w="14" h="725">
                    <a:moveTo>
                      <a:pt x="14" y="721"/>
                    </a:moveTo>
                    <a:lnTo>
                      <a:pt x="0" y="725"/>
                    </a:lnTo>
                    <a:lnTo>
                      <a:pt x="0" y="4"/>
                    </a:lnTo>
                    <a:lnTo>
                      <a:pt x="14" y="0"/>
                    </a:lnTo>
                    <a:lnTo>
                      <a:pt x="14" y="721"/>
                    </a:lnTo>
                    <a:close/>
                  </a:path>
                </a:pathLst>
              </a:custGeom>
              <a:solidFill>
                <a:srgbClr val="9071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3560" name="Group 410"/>
            <p:cNvGrpSpPr>
              <a:grpSpLocks/>
            </p:cNvGrpSpPr>
            <p:nvPr/>
          </p:nvGrpSpPr>
          <p:grpSpPr bwMode="auto">
            <a:xfrm>
              <a:off x="2249" y="638"/>
              <a:ext cx="742" cy="2162"/>
              <a:chOff x="2249" y="638"/>
              <a:chExt cx="742" cy="2162"/>
            </a:xfrm>
          </p:grpSpPr>
          <p:sp>
            <p:nvSpPr>
              <p:cNvPr id="24074" name="Freeform 210"/>
              <p:cNvSpPr>
                <a:spLocks/>
              </p:cNvSpPr>
              <p:nvPr/>
            </p:nvSpPr>
            <p:spPr bwMode="auto">
              <a:xfrm>
                <a:off x="2372" y="2066"/>
                <a:ext cx="16" cy="725"/>
              </a:xfrm>
              <a:custGeom>
                <a:avLst/>
                <a:gdLst>
                  <a:gd name="T0" fmla="*/ 16 w 16"/>
                  <a:gd name="T1" fmla="*/ 721 h 725"/>
                  <a:gd name="T2" fmla="*/ 0 w 16"/>
                  <a:gd name="T3" fmla="*/ 725 h 725"/>
                  <a:gd name="T4" fmla="*/ 0 w 16"/>
                  <a:gd name="T5" fmla="*/ 4 h 725"/>
                  <a:gd name="T6" fmla="*/ 16 w 16"/>
                  <a:gd name="T7" fmla="*/ 0 h 725"/>
                  <a:gd name="T8" fmla="*/ 16 w 16"/>
                  <a:gd name="T9" fmla="*/ 721 h 725"/>
                  <a:gd name="T10" fmla="*/ 0 60000 65536"/>
                  <a:gd name="T11" fmla="*/ 0 60000 65536"/>
                  <a:gd name="T12" fmla="*/ 0 60000 65536"/>
                  <a:gd name="T13" fmla="*/ 0 60000 65536"/>
                  <a:gd name="T14" fmla="*/ 0 60000 65536"/>
                  <a:gd name="T15" fmla="*/ 0 w 16"/>
                  <a:gd name="T16" fmla="*/ 0 h 725"/>
                  <a:gd name="T17" fmla="*/ 16 w 16"/>
                  <a:gd name="T18" fmla="*/ 725 h 725"/>
                </a:gdLst>
                <a:ahLst/>
                <a:cxnLst>
                  <a:cxn ang="T10">
                    <a:pos x="T0" y="T1"/>
                  </a:cxn>
                  <a:cxn ang="T11">
                    <a:pos x="T2" y="T3"/>
                  </a:cxn>
                  <a:cxn ang="T12">
                    <a:pos x="T4" y="T5"/>
                  </a:cxn>
                  <a:cxn ang="T13">
                    <a:pos x="T6" y="T7"/>
                  </a:cxn>
                  <a:cxn ang="T14">
                    <a:pos x="T8" y="T9"/>
                  </a:cxn>
                </a:cxnLst>
                <a:rect l="T15" t="T16" r="T17" b="T18"/>
                <a:pathLst>
                  <a:path w="16" h="725">
                    <a:moveTo>
                      <a:pt x="16" y="721"/>
                    </a:moveTo>
                    <a:lnTo>
                      <a:pt x="0" y="725"/>
                    </a:lnTo>
                    <a:lnTo>
                      <a:pt x="0" y="4"/>
                    </a:lnTo>
                    <a:lnTo>
                      <a:pt x="16" y="0"/>
                    </a:lnTo>
                    <a:lnTo>
                      <a:pt x="16" y="721"/>
                    </a:lnTo>
                    <a:close/>
                  </a:path>
                </a:pathLst>
              </a:custGeom>
              <a:solidFill>
                <a:srgbClr val="8C6E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75" name="Freeform 211"/>
              <p:cNvSpPr>
                <a:spLocks/>
              </p:cNvSpPr>
              <p:nvPr/>
            </p:nvSpPr>
            <p:spPr bwMode="auto">
              <a:xfrm>
                <a:off x="2359" y="2070"/>
                <a:ext cx="13" cy="723"/>
              </a:xfrm>
              <a:custGeom>
                <a:avLst/>
                <a:gdLst>
                  <a:gd name="T0" fmla="*/ 13 w 13"/>
                  <a:gd name="T1" fmla="*/ 721 h 723"/>
                  <a:gd name="T2" fmla="*/ 0 w 13"/>
                  <a:gd name="T3" fmla="*/ 723 h 723"/>
                  <a:gd name="T4" fmla="*/ 0 w 13"/>
                  <a:gd name="T5" fmla="*/ 2 h 723"/>
                  <a:gd name="T6" fmla="*/ 13 w 13"/>
                  <a:gd name="T7" fmla="*/ 0 h 723"/>
                  <a:gd name="T8" fmla="*/ 13 w 13"/>
                  <a:gd name="T9" fmla="*/ 721 h 723"/>
                  <a:gd name="T10" fmla="*/ 0 60000 65536"/>
                  <a:gd name="T11" fmla="*/ 0 60000 65536"/>
                  <a:gd name="T12" fmla="*/ 0 60000 65536"/>
                  <a:gd name="T13" fmla="*/ 0 60000 65536"/>
                  <a:gd name="T14" fmla="*/ 0 60000 65536"/>
                  <a:gd name="T15" fmla="*/ 0 w 13"/>
                  <a:gd name="T16" fmla="*/ 0 h 723"/>
                  <a:gd name="T17" fmla="*/ 13 w 13"/>
                  <a:gd name="T18" fmla="*/ 723 h 723"/>
                </a:gdLst>
                <a:ahLst/>
                <a:cxnLst>
                  <a:cxn ang="T10">
                    <a:pos x="T0" y="T1"/>
                  </a:cxn>
                  <a:cxn ang="T11">
                    <a:pos x="T2" y="T3"/>
                  </a:cxn>
                  <a:cxn ang="T12">
                    <a:pos x="T4" y="T5"/>
                  </a:cxn>
                  <a:cxn ang="T13">
                    <a:pos x="T6" y="T7"/>
                  </a:cxn>
                  <a:cxn ang="T14">
                    <a:pos x="T8" y="T9"/>
                  </a:cxn>
                </a:cxnLst>
                <a:rect l="T15" t="T16" r="T17" b="T18"/>
                <a:pathLst>
                  <a:path w="13" h="723">
                    <a:moveTo>
                      <a:pt x="13" y="721"/>
                    </a:moveTo>
                    <a:lnTo>
                      <a:pt x="0" y="723"/>
                    </a:lnTo>
                    <a:lnTo>
                      <a:pt x="0" y="2"/>
                    </a:lnTo>
                    <a:lnTo>
                      <a:pt x="13" y="0"/>
                    </a:lnTo>
                    <a:lnTo>
                      <a:pt x="13" y="721"/>
                    </a:lnTo>
                    <a:close/>
                  </a:path>
                </a:pathLst>
              </a:custGeom>
              <a:solidFill>
                <a:srgbClr val="886B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76" name="Freeform 212"/>
              <p:cNvSpPr>
                <a:spLocks/>
              </p:cNvSpPr>
              <p:nvPr/>
            </p:nvSpPr>
            <p:spPr bwMode="auto">
              <a:xfrm>
                <a:off x="2345" y="2072"/>
                <a:ext cx="14" cy="725"/>
              </a:xfrm>
              <a:custGeom>
                <a:avLst/>
                <a:gdLst>
                  <a:gd name="T0" fmla="*/ 14 w 14"/>
                  <a:gd name="T1" fmla="*/ 721 h 725"/>
                  <a:gd name="T2" fmla="*/ 0 w 14"/>
                  <a:gd name="T3" fmla="*/ 725 h 725"/>
                  <a:gd name="T4" fmla="*/ 0 w 14"/>
                  <a:gd name="T5" fmla="*/ 4 h 725"/>
                  <a:gd name="T6" fmla="*/ 14 w 14"/>
                  <a:gd name="T7" fmla="*/ 0 h 725"/>
                  <a:gd name="T8" fmla="*/ 14 w 14"/>
                  <a:gd name="T9" fmla="*/ 721 h 725"/>
                  <a:gd name="T10" fmla="*/ 0 60000 65536"/>
                  <a:gd name="T11" fmla="*/ 0 60000 65536"/>
                  <a:gd name="T12" fmla="*/ 0 60000 65536"/>
                  <a:gd name="T13" fmla="*/ 0 60000 65536"/>
                  <a:gd name="T14" fmla="*/ 0 60000 65536"/>
                  <a:gd name="T15" fmla="*/ 0 w 14"/>
                  <a:gd name="T16" fmla="*/ 0 h 725"/>
                  <a:gd name="T17" fmla="*/ 14 w 14"/>
                  <a:gd name="T18" fmla="*/ 725 h 725"/>
                </a:gdLst>
                <a:ahLst/>
                <a:cxnLst>
                  <a:cxn ang="T10">
                    <a:pos x="T0" y="T1"/>
                  </a:cxn>
                  <a:cxn ang="T11">
                    <a:pos x="T2" y="T3"/>
                  </a:cxn>
                  <a:cxn ang="T12">
                    <a:pos x="T4" y="T5"/>
                  </a:cxn>
                  <a:cxn ang="T13">
                    <a:pos x="T6" y="T7"/>
                  </a:cxn>
                  <a:cxn ang="T14">
                    <a:pos x="T8" y="T9"/>
                  </a:cxn>
                </a:cxnLst>
                <a:rect l="T15" t="T16" r="T17" b="T18"/>
                <a:pathLst>
                  <a:path w="14" h="725">
                    <a:moveTo>
                      <a:pt x="14" y="721"/>
                    </a:moveTo>
                    <a:lnTo>
                      <a:pt x="0" y="725"/>
                    </a:lnTo>
                    <a:lnTo>
                      <a:pt x="0" y="4"/>
                    </a:lnTo>
                    <a:lnTo>
                      <a:pt x="14" y="0"/>
                    </a:lnTo>
                    <a:lnTo>
                      <a:pt x="14" y="721"/>
                    </a:lnTo>
                    <a:close/>
                  </a:path>
                </a:pathLst>
              </a:custGeom>
              <a:solidFill>
                <a:srgbClr val="8568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77" name="Freeform 213"/>
              <p:cNvSpPr>
                <a:spLocks/>
              </p:cNvSpPr>
              <p:nvPr/>
            </p:nvSpPr>
            <p:spPr bwMode="auto">
              <a:xfrm>
                <a:off x="2331" y="2076"/>
                <a:ext cx="14" cy="723"/>
              </a:xfrm>
              <a:custGeom>
                <a:avLst/>
                <a:gdLst>
                  <a:gd name="T0" fmla="*/ 14 w 14"/>
                  <a:gd name="T1" fmla="*/ 721 h 723"/>
                  <a:gd name="T2" fmla="*/ 0 w 14"/>
                  <a:gd name="T3" fmla="*/ 723 h 723"/>
                  <a:gd name="T4" fmla="*/ 0 w 14"/>
                  <a:gd name="T5" fmla="*/ 2 h 723"/>
                  <a:gd name="T6" fmla="*/ 14 w 14"/>
                  <a:gd name="T7" fmla="*/ 0 h 723"/>
                  <a:gd name="T8" fmla="*/ 14 w 14"/>
                  <a:gd name="T9" fmla="*/ 721 h 723"/>
                  <a:gd name="T10" fmla="*/ 0 60000 65536"/>
                  <a:gd name="T11" fmla="*/ 0 60000 65536"/>
                  <a:gd name="T12" fmla="*/ 0 60000 65536"/>
                  <a:gd name="T13" fmla="*/ 0 60000 65536"/>
                  <a:gd name="T14" fmla="*/ 0 60000 65536"/>
                  <a:gd name="T15" fmla="*/ 0 w 14"/>
                  <a:gd name="T16" fmla="*/ 0 h 723"/>
                  <a:gd name="T17" fmla="*/ 14 w 14"/>
                  <a:gd name="T18" fmla="*/ 723 h 723"/>
                </a:gdLst>
                <a:ahLst/>
                <a:cxnLst>
                  <a:cxn ang="T10">
                    <a:pos x="T0" y="T1"/>
                  </a:cxn>
                  <a:cxn ang="T11">
                    <a:pos x="T2" y="T3"/>
                  </a:cxn>
                  <a:cxn ang="T12">
                    <a:pos x="T4" y="T5"/>
                  </a:cxn>
                  <a:cxn ang="T13">
                    <a:pos x="T6" y="T7"/>
                  </a:cxn>
                  <a:cxn ang="T14">
                    <a:pos x="T8" y="T9"/>
                  </a:cxn>
                </a:cxnLst>
                <a:rect l="T15" t="T16" r="T17" b="T18"/>
                <a:pathLst>
                  <a:path w="14" h="723">
                    <a:moveTo>
                      <a:pt x="14" y="721"/>
                    </a:moveTo>
                    <a:lnTo>
                      <a:pt x="0" y="723"/>
                    </a:lnTo>
                    <a:lnTo>
                      <a:pt x="0" y="2"/>
                    </a:lnTo>
                    <a:lnTo>
                      <a:pt x="14" y="0"/>
                    </a:lnTo>
                    <a:lnTo>
                      <a:pt x="14" y="721"/>
                    </a:lnTo>
                    <a:close/>
                  </a:path>
                </a:pathLst>
              </a:custGeom>
              <a:solidFill>
                <a:srgbClr val="8165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78" name="Rectangle 214"/>
              <p:cNvSpPr>
                <a:spLocks noChangeArrowheads="1"/>
              </p:cNvSpPr>
              <p:nvPr/>
            </p:nvSpPr>
            <p:spPr bwMode="auto">
              <a:xfrm>
                <a:off x="2309" y="2078"/>
                <a:ext cx="22" cy="721"/>
              </a:xfrm>
              <a:prstGeom prst="rect">
                <a:avLst/>
              </a:prstGeom>
              <a:solidFill>
                <a:srgbClr val="7D623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079" name="Rectangle 215"/>
              <p:cNvSpPr>
                <a:spLocks noChangeArrowheads="1"/>
              </p:cNvSpPr>
              <p:nvPr/>
            </p:nvSpPr>
            <p:spPr bwMode="auto">
              <a:xfrm>
                <a:off x="2297" y="2078"/>
                <a:ext cx="12" cy="721"/>
              </a:xfrm>
              <a:prstGeom prst="rect">
                <a:avLst/>
              </a:prstGeom>
              <a:solidFill>
                <a:srgbClr val="795F3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080" name="Freeform 216"/>
              <p:cNvSpPr>
                <a:spLocks/>
              </p:cNvSpPr>
              <p:nvPr/>
            </p:nvSpPr>
            <p:spPr bwMode="auto">
              <a:xfrm>
                <a:off x="2285" y="2076"/>
                <a:ext cx="12" cy="723"/>
              </a:xfrm>
              <a:custGeom>
                <a:avLst/>
                <a:gdLst>
                  <a:gd name="T0" fmla="*/ 12 w 12"/>
                  <a:gd name="T1" fmla="*/ 723 h 723"/>
                  <a:gd name="T2" fmla="*/ 0 w 12"/>
                  <a:gd name="T3" fmla="*/ 721 h 723"/>
                  <a:gd name="T4" fmla="*/ 0 w 12"/>
                  <a:gd name="T5" fmla="*/ 0 h 723"/>
                  <a:gd name="T6" fmla="*/ 12 w 12"/>
                  <a:gd name="T7" fmla="*/ 2 h 723"/>
                  <a:gd name="T8" fmla="*/ 12 w 12"/>
                  <a:gd name="T9" fmla="*/ 723 h 723"/>
                  <a:gd name="T10" fmla="*/ 0 60000 65536"/>
                  <a:gd name="T11" fmla="*/ 0 60000 65536"/>
                  <a:gd name="T12" fmla="*/ 0 60000 65536"/>
                  <a:gd name="T13" fmla="*/ 0 60000 65536"/>
                  <a:gd name="T14" fmla="*/ 0 60000 65536"/>
                  <a:gd name="T15" fmla="*/ 0 w 12"/>
                  <a:gd name="T16" fmla="*/ 0 h 723"/>
                  <a:gd name="T17" fmla="*/ 12 w 12"/>
                  <a:gd name="T18" fmla="*/ 723 h 723"/>
                </a:gdLst>
                <a:ahLst/>
                <a:cxnLst>
                  <a:cxn ang="T10">
                    <a:pos x="T0" y="T1"/>
                  </a:cxn>
                  <a:cxn ang="T11">
                    <a:pos x="T2" y="T3"/>
                  </a:cxn>
                  <a:cxn ang="T12">
                    <a:pos x="T4" y="T5"/>
                  </a:cxn>
                  <a:cxn ang="T13">
                    <a:pos x="T6" y="T7"/>
                  </a:cxn>
                  <a:cxn ang="T14">
                    <a:pos x="T8" y="T9"/>
                  </a:cxn>
                </a:cxnLst>
                <a:rect l="T15" t="T16" r="T17" b="T18"/>
                <a:pathLst>
                  <a:path w="12" h="723">
                    <a:moveTo>
                      <a:pt x="12" y="723"/>
                    </a:moveTo>
                    <a:lnTo>
                      <a:pt x="0" y="721"/>
                    </a:lnTo>
                    <a:lnTo>
                      <a:pt x="0" y="0"/>
                    </a:lnTo>
                    <a:lnTo>
                      <a:pt x="12" y="2"/>
                    </a:lnTo>
                    <a:lnTo>
                      <a:pt x="12" y="723"/>
                    </a:lnTo>
                    <a:close/>
                  </a:path>
                </a:pathLst>
              </a:custGeom>
              <a:solidFill>
                <a:srgbClr val="755C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81" name="Freeform 217"/>
              <p:cNvSpPr>
                <a:spLocks/>
              </p:cNvSpPr>
              <p:nvPr/>
            </p:nvSpPr>
            <p:spPr bwMode="auto">
              <a:xfrm>
                <a:off x="2275" y="2074"/>
                <a:ext cx="10" cy="723"/>
              </a:xfrm>
              <a:custGeom>
                <a:avLst/>
                <a:gdLst>
                  <a:gd name="T0" fmla="*/ 10 w 10"/>
                  <a:gd name="T1" fmla="*/ 723 h 723"/>
                  <a:gd name="T2" fmla="*/ 0 w 10"/>
                  <a:gd name="T3" fmla="*/ 721 h 723"/>
                  <a:gd name="T4" fmla="*/ 0 w 10"/>
                  <a:gd name="T5" fmla="*/ 0 h 723"/>
                  <a:gd name="T6" fmla="*/ 10 w 10"/>
                  <a:gd name="T7" fmla="*/ 2 h 723"/>
                  <a:gd name="T8" fmla="*/ 10 w 10"/>
                  <a:gd name="T9" fmla="*/ 723 h 723"/>
                  <a:gd name="T10" fmla="*/ 0 60000 65536"/>
                  <a:gd name="T11" fmla="*/ 0 60000 65536"/>
                  <a:gd name="T12" fmla="*/ 0 60000 65536"/>
                  <a:gd name="T13" fmla="*/ 0 60000 65536"/>
                  <a:gd name="T14" fmla="*/ 0 60000 65536"/>
                  <a:gd name="T15" fmla="*/ 0 w 10"/>
                  <a:gd name="T16" fmla="*/ 0 h 723"/>
                  <a:gd name="T17" fmla="*/ 10 w 10"/>
                  <a:gd name="T18" fmla="*/ 723 h 723"/>
                </a:gdLst>
                <a:ahLst/>
                <a:cxnLst>
                  <a:cxn ang="T10">
                    <a:pos x="T0" y="T1"/>
                  </a:cxn>
                  <a:cxn ang="T11">
                    <a:pos x="T2" y="T3"/>
                  </a:cxn>
                  <a:cxn ang="T12">
                    <a:pos x="T4" y="T5"/>
                  </a:cxn>
                  <a:cxn ang="T13">
                    <a:pos x="T6" y="T7"/>
                  </a:cxn>
                  <a:cxn ang="T14">
                    <a:pos x="T8" y="T9"/>
                  </a:cxn>
                </a:cxnLst>
                <a:rect l="T15" t="T16" r="T17" b="T18"/>
                <a:pathLst>
                  <a:path w="10" h="723">
                    <a:moveTo>
                      <a:pt x="10" y="723"/>
                    </a:moveTo>
                    <a:lnTo>
                      <a:pt x="0" y="721"/>
                    </a:lnTo>
                    <a:lnTo>
                      <a:pt x="0" y="0"/>
                    </a:lnTo>
                    <a:lnTo>
                      <a:pt x="10" y="2"/>
                    </a:lnTo>
                    <a:lnTo>
                      <a:pt x="10" y="723"/>
                    </a:lnTo>
                    <a:close/>
                  </a:path>
                </a:pathLst>
              </a:custGeom>
              <a:solidFill>
                <a:srgbClr val="72592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82" name="Freeform 218"/>
              <p:cNvSpPr>
                <a:spLocks/>
              </p:cNvSpPr>
              <p:nvPr/>
            </p:nvSpPr>
            <p:spPr bwMode="auto">
              <a:xfrm>
                <a:off x="2267" y="2072"/>
                <a:ext cx="8" cy="723"/>
              </a:xfrm>
              <a:custGeom>
                <a:avLst/>
                <a:gdLst>
                  <a:gd name="T0" fmla="*/ 8 w 8"/>
                  <a:gd name="T1" fmla="*/ 723 h 723"/>
                  <a:gd name="T2" fmla="*/ 0 w 8"/>
                  <a:gd name="T3" fmla="*/ 721 h 723"/>
                  <a:gd name="T4" fmla="*/ 0 w 8"/>
                  <a:gd name="T5" fmla="*/ 0 h 723"/>
                  <a:gd name="T6" fmla="*/ 8 w 8"/>
                  <a:gd name="T7" fmla="*/ 2 h 723"/>
                  <a:gd name="T8" fmla="*/ 8 w 8"/>
                  <a:gd name="T9" fmla="*/ 723 h 723"/>
                  <a:gd name="T10" fmla="*/ 0 60000 65536"/>
                  <a:gd name="T11" fmla="*/ 0 60000 65536"/>
                  <a:gd name="T12" fmla="*/ 0 60000 65536"/>
                  <a:gd name="T13" fmla="*/ 0 60000 65536"/>
                  <a:gd name="T14" fmla="*/ 0 60000 65536"/>
                  <a:gd name="T15" fmla="*/ 0 w 8"/>
                  <a:gd name="T16" fmla="*/ 0 h 723"/>
                  <a:gd name="T17" fmla="*/ 8 w 8"/>
                  <a:gd name="T18" fmla="*/ 723 h 723"/>
                </a:gdLst>
                <a:ahLst/>
                <a:cxnLst>
                  <a:cxn ang="T10">
                    <a:pos x="T0" y="T1"/>
                  </a:cxn>
                  <a:cxn ang="T11">
                    <a:pos x="T2" y="T3"/>
                  </a:cxn>
                  <a:cxn ang="T12">
                    <a:pos x="T4" y="T5"/>
                  </a:cxn>
                  <a:cxn ang="T13">
                    <a:pos x="T6" y="T7"/>
                  </a:cxn>
                  <a:cxn ang="T14">
                    <a:pos x="T8" y="T9"/>
                  </a:cxn>
                </a:cxnLst>
                <a:rect l="T15" t="T16" r="T17" b="T18"/>
                <a:pathLst>
                  <a:path w="8" h="723">
                    <a:moveTo>
                      <a:pt x="8" y="723"/>
                    </a:moveTo>
                    <a:lnTo>
                      <a:pt x="0" y="721"/>
                    </a:lnTo>
                    <a:lnTo>
                      <a:pt x="0" y="0"/>
                    </a:lnTo>
                    <a:lnTo>
                      <a:pt x="8" y="2"/>
                    </a:lnTo>
                    <a:lnTo>
                      <a:pt x="8" y="723"/>
                    </a:lnTo>
                    <a:close/>
                  </a:path>
                </a:pathLst>
              </a:custGeom>
              <a:solidFill>
                <a:srgbClr val="6E56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83" name="Freeform 219"/>
              <p:cNvSpPr>
                <a:spLocks/>
              </p:cNvSpPr>
              <p:nvPr/>
            </p:nvSpPr>
            <p:spPr bwMode="auto">
              <a:xfrm>
                <a:off x="2261" y="2068"/>
                <a:ext cx="6" cy="725"/>
              </a:xfrm>
              <a:custGeom>
                <a:avLst/>
                <a:gdLst>
                  <a:gd name="T0" fmla="*/ 6 w 6"/>
                  <a:gd name="T1" fmla="*/ 725 h 725"/>
                  <a:gd name="T2" fmla="*/ 0 w 6"/>
                  <a:gd name="T3" fmla="*/ 721 h 725"/>
                  <a:gd name="T4" fmla="*/ 0 w 6"/>
                  <a:gd name="T5" fmla="*/ 0 h 725"/>
                  <a:gd name="T6" fmla="*/ 6 w 6"/>
                  <a:gd name="T7" fmla="*/ 4 h 725"/>
                  <a:gd name="T8" fmla="*/ 6 w 6"/>
                  <a:gd name="T9" fmla="*/ 725 h 725"/>
                  <a:gd name="T10" fmla="*/ 0 60000 65536"/>
                  <a:gd name="T11" fmla="*/ 0 60000 65536"/>
                  <a:gd name="T12" fmla="*/ 0 60000 65536"/>
                  <a:gd name="T13" fmla="*/ 0 60000 65536"/>
                  <a:gd name="T14" fmla="*/ 0 60000 65536"/>
                  <a:gd name="T15" fmla="*/ 0 w 6"/>
                  <a:gd name="T16" fmla="*/ 0 h 725"/>
                  <a:gd name="T17" fmla="*/ 6 w 6"/>
                  <a:gd name="T18" fmla="*/ 725 h 725"/>
                </a:gdLst>
                <a:ahLst/>
                <a:cxnLst>
                  <a:cxn ang="T10">
                    <a:pos x="T0" y="T1"/>
                  </a:cxn>
                  <a:cxn ang="T11">
                    <a:pos x="T2" y="T3"/>
                  </a:cxn>
                  <a:cxn ang="T12">
                    <a:pos x="T4" y="T5"/>
                  </a:cxn>
                  <a:cxn ang="T13">
                    <a:pos x="T6" y="T7"/>
                  </a:cxn>
                  <a:cxn ang="T14">
                    <a:pos x="T8" y="T9"/>
                  </a:cxn>
                </a:cxnLst>
                <a:rect l="T15" t="T16" r="T17" b="T18"/>
                <a:pathLst>
                  <a:path w="6" h="725">
                    <a:moveTo>
                      <a:pt x="6" y="725"/>
                    </a:moveTo>
                    <a:lnTo>
                      <a:pt x="0" y="721"/>
                    </a:lnTo>
                    <a:lnTo>
                      <a:pt x="0" y="0"/>
                    </a:lnTo>
                    <a:lnTo>
                      <a:pt x="6" y="4"/>
                    </a:lnTo>
                    <a:lnTo>
                      <a:pt x="6" y="725"/>
                    </a:lnTo>
                    <a:close/>
                  </a:path>
                </a:pathLst>
              </a:custGeom>
              <a:solidFill>
                <a:srgbClr val="6A53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84" name="Freeform 220"/>
              <p:cNvSpPr>
                <a:spLocks/>
              </p:cNvSpPr>
              <p:nvPr/>
            </p:nvSpPr>
            <p:spPr bwMode="auto">
              <a:xfrm>
                <a:off x="2255" y="2064"/>
                <a:ext cx="6" cy="725"/>
              </a:xfrm>
              <a:custGeom>
                <a:avLst/>
                <a:gdLst>
                  <a:gd name="T0" fmla="*/ 6 w 6"/>
                  <a:gd name="T1" fmla="*/ 725 h 725"/>
                  <a:gd name="T2" fmla="*/ 0 w 6"/>
                  <a:gd name="T3" fmla="*/ 721 h 725"/>
                  <a:gd name="T4" fmla="*/ 0 w 6"/>
                  <a:gd name="T5" fmla="*/ 0 h 725"/>
                  <a:gd name="T6" fmla="*/ 6 w 6"/>
                  <a:gd name="T7" fmla="*/ 4 h 725"/>
                  <a:gd name="T8" fmla="*/ 6 w 6"/>
                  <a:gd name="T9" fmla="*/ 725 h 725"/>
                  <a:gd name="T10" fmla="*/ 0 60000 65536"/>
                  <a:gd name="T11" fmla="*/ 0 60000 65536"/>
                  <a:gd name="T12" fmla="*/ 0 60000 65536"/>
                  <a:gd name="T13" fmla="*/ 0 60000 65536"/>
                  <a:gd name="T14" fmla="*/ 0 60000 65536"/>
                  <a:gd name="T15" fmla="*/ 0 w 6"/>
                  <a:gd name="T16" fmla="*/ 0 h 725"/>
                  <a:gd name="T17" fmla="*/ 6 w 6"/>
                  <a:gd name="T18" fmla="*/ 725 h 725"/>
                </a:gdLst>
                <a:ahLst/>
                <a:cxnLst>
                  <a:cxn ang="T10">
                    <a:pos x="T0" y="T1"/>
                  </a:cxn>
                  <a:cxn ang="T11">
                    <a:pos x="T2" y="T3"/>
                  </a:cxn>
                  <a:cxn ang="T12">
                    <a:pos x="T4" y="T5"/>
                  </a:cxn>
                  <a:cxn ang="T13">
                    <a:pos x="T6" y="T7"/>
                  </a:cxn>
                  <a:cxn ang="T14">
                    <a:pos x="T8" y="T9"/>
                  </a:cxn>
                </a:cxnLst>
                <a:rect l="T15" t="T16" r="T17" b="T18"/>
                <a:pathLst>
                  <a:path w="6" h="725">
                    <a:moveTo>
                      <a:pt x="6" y="725"/>
                    </a:moveTo>
                    <a:lnTo>
                      <a:pt x="0" y="721"/>
                    </a:lnTo>
                    <a:lnTo>
                      <a:pt x="0" y="0"/>
                    </a:lnTo>
                    <a:lnTo>
                      <a:pt x="6" y="4"/>
                    </a:lnTo>
                    <a:lnTo>
                      <a:pt x="6" y="725"/>
                    </a:lnTo>
                    <a:close/>
                  </a:path>
                </a:pathLst>
              </a:custGeom>
              <a:solidFill>
                <a:srgbClr val="6650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85" name="Freeform 221"/>
              <p:cNvSpPr>
                <a:spLocks/>
              </p:cNvSpPr>
              <p:nvPr/>
            </p:nvSpPr>
            <p:spPr bwMode="auto">
              <a:xfrm>
                <a:off x="2251" y="2060"/>
                <a:ext cx="4" cy="725"/>
              </a:xfrm>
              <a:custGeom>
                <a:avLst/>
                <a:gdLst>
                  <a:gd name="T0" fmla="*/ 4 w 4"/>
                  <a:gd name="T1" fmla="*/ 725 h 725"/>
                  <a:gd name="T2" fmla="*/ 0 w 4"/>
                  <a:gd name="T3" fmla="*/ 721 h 725"/>
                  <a:gd name="T4" fmla="*/ 0 w 4"/>
                  <a:gd name="T5" fmla="*/ 0 h 725"/>
                  <a:gd name="T6" fmla="*/ 4 w 4"/>
                  <a:gd name="T7" fmla="*/ 4 h 725"/>
                  <a:gd name="T8" fmla="*/ 4 w 4"/>
                  <a:gd name="T9" fmla="*/ 725 h 725"/>
                  <a:gd name="T10" fmla="*/ 0 60000 65536"/>
                  <a:gd name="T11" fmla="*/ 0 60000 65536"/>
                  <a:gd name="T12" fmla="*/ 0 60000 65536"/>
                  <a:gd name="T13" fmla="*/ 0 60000 65536"/>
                  <a:gd name="T14" fmla="*/ 0 60000 65536"/>
                  <a:gd name="T15" fmla="*/ 0 w 4"/>
                  <a:gd name="T16" fmla="*/ 0 h 725"/>
                  <a:gd name="T17" fmla="*/ 4 w 4"/>
                  <a:gd name="T18" fmla="*/ 725 h 725"/>
                </a:gdLst>
                <a:ahLst/>
                <a:cxnLst>
                  <a:cxn ang="T10">
                    <a:pos x="T0" y="T1"/>
                  </a:cxn>
                  <a:cxn ang="T11">
                    <a:pos x="T2" y="T3"/>
                  </a:cxn>
                  <a:cxn ang="T12">
                    <a:pos x="T4" y="T5"/>
                  </a:cxn>
                  <a:cxn ang="T13">
                    <a:pos x="T6" y="T7"/>
                  </a:cxn>
                  <a:cxn ang="T14">
                    <a:pos x="T8" y="T9"/>
                  </a:cxn>
                </a:cxnLst>
                <a:rect l="T15" t="T16" r="T17" b="T18"/>
                <a:pathLst>
                  <a:path w="4" h="725">
                    <a:moveTo>
                      <a:pt x="4" y="725"/>
                    </a:moveTo>
                    <a:lnTo>
                      <a:pt x="0" y="721"/>
                    </a:lnTo>
                    <a:lnTo>
                      <a:pt x="0" y="0"/>
                    </a:lnTo>
                    <a:lnTo>
                      <a:pt x="4" y="4"/>
                    </a:lnTo>
                    <a:lnTo>
                      <a:pt x="4" y="725"/>
                    </a:lnTo>
                    <a:close/>
                  </a:path>
                </a:pathLst>
              </a:custGeom>
              <a:solidFill>
                <a:srgbClr val="634D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86" name="Freeform 222"/>
              <p:cNvSpPr>
                <a:spLocks/>
              </p:cNvSpPr>
              <p:nvPr/>
            </p:nvSpPr>
            <p:spPr bwMode="auto">
              <a:xfrm>
                <a:off x="2249" y="2054"/>
                <a:ext cx="2" cy="727"/>
              </a:xfrm>
              <a:custGeom>
                <a:avLst/>
                <a:gdLst>
                  <a:gd name="T0" fmla="*/ 2 w 2"/>
                  <a:gd name="T1" fmla="*/ 727 h 727"/>
                  <a:gd name="T2" fmla="*/ 0 w 2"/>
                  <a:gd name="T3" fmla="*/ 721 h 727"/>
                  <a:gd name="T4" fmla="*/ 0 w 2"/>
                  <a:gd name="T5" fmla="*/ 0 h 727"/>
                  <a:gd name="T6" fmla="*/ 2 w 2"/>
                  <a:gd name="T7" fmla="*/ 6 h 727"/>
                  <a:gd name="T8" fmla="*/ 2 w 2"/>
                  <a:gd name="T9" fmla="*/ 727 h 727"/>
                  <a:gd name="T10" fmla="*/ 0 60000 65536"/>
                  <a:gd name="T11" fmla="*/ 0 60000 65536"/>
                  <a:gd name="T12" fmla="*/ 0 60000 65536"/>
                  <a:gd name="T13" fmla="*/ 0 60000 65536"/>
                  <a:gd name="T14" fmla="*/ 0 60000 65536"/>
                  <a:gd name="T15" fmla="*/ 0 w 2"/>
                  <a:gd name="T16" fmla="*/ 0 h 727"/>
                  <a:gd name="T17" fmla="*/ 2 w 2"/>
                  <a:gd name="T18" fmla="*/ 727 h 727"/>
                </a:gdLst>
                <a:ahLst/>
                <a:cxnLst>
                  <a:cxn ang="T10">
                    <a:pos x="T0" y="T1"/>
                  </a:cxn>
                  <a:cxn ang="T11">
                    <a:pos x="T2" y="T3"/>
                  </a:cxn>
                  <a:cxn ang="T12">
                    <a:pos x="T4" y="T5"/>
                  </a:cxn>
                  <a:cxn ang="T13">
                    <a:pos x="T6" y="T7"/>
                  </a:cxn>
                  <a:cxn ang="T14">
                    <a:pos x="T8" y="T9"/>
                  </a:cxn>
                </a:cxnLst>
                <a:rect l="T15" t="T16" r="T17" b="T18"/>
                <a:pathLst>
                  <a:path w="2" h="727">
                    <a:moveTo>
                      <a:pt x="2" y="727"/>
                    </a:moveTo>
                    <a:lnTo>
                      <a:pt x="0" y="721"/>
                    </a:lnTo>
                    <a:lnTo>
                      <a:pt x="0" y="0"/>
                    </a:lnTo>
                    <a:lnTo>
                      <a:pt x="2" y="6"/>
                    </a:lnTo>
                    <a:lnTo>
                      <a:pt x="2" y="727"/>
                    </a:lnTo>
                    <a:close/>
                  </a:path>
                </a:pathLst>
              </a:custGeom>
              <a:solidFill>
                <a:srgbClr val="5F4A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87" name="Freeform 223"/>
              <p:cNvSpPr>
                <a:spLocks/>
              </p:cNvSpPr>
              <p:nvPr/>
            </p:nvSpPr>
            <p:spPr bwMode="auto">
              <a:xfrm>
                <a:off x="2249" y="1977"/>
                <a:ext cx="235" cy="101"/>
              </a:xfrm>
              <a:custGeom>
                <a:avLst/>
                <a:gdLst>
                  <a:gd name="T0" fmla="*/ 175 w 235"/>
                  <a:gd name="T1" fmla="*/ 0 h 101"/>
                  <a:gd name="T2" fmla="*/ 187 w 235"/>
                  <a:gd name="T3" fmla="*/ 0 h 101"/>
                  <a:gd name="T4" fmla="*/ 199 w 235"/>
                  <a:gd name="T5" fmla="*/ 2 h 101"/>
                  <a:gd name="T6" fmla="*/ 209 w 235"/>
                  <a:gd name="T7" fmla="*/ 4 h 101"/>
                  <a:gd name="T8" fmla="*/ 217 w 235"/>
                  <a:gd name="T9" fmla="*/ 6 h 101"/>
                  <a:gd name="T10" fmla="*/ 223 w 235"/>
                  <a:gd name="T11" fmla="*/ 10 h 101"/>
                  <a:gd name="T12" fmla="*/ 229 w 235"/>
                  <a:gd name="T13" fmla="*/ 14 h 101"/>
                  <a:gd name="T14" fmla="*/ 233 w 235"/>
                  <a:gd name="T15" fmla="*/ 18 h 101"/>
                  <a:gd name="T16" fmla="*/ 235 w 235"/>
                  <a:gd name="T17" fmla="*/ 24 h 101"/>
                  <a:gd name="T18" fmla="*/ 235 w 235"/>
                  <a:gd name="T19" fmla="*/ 28 h 101"/>
                  <a:gd name="T20" fmla="*/ 233 w 235"/>
                  <a:gd name="T21" fmla="*/ 34 h 101"/>
                  <a:gd name="T22" fmla="*/ 229 w 235"/>
                  <a:gd name="T23" fmla="*/ 40 h 101"/>
                  <a:gd name="T24" fmla="*/ 219 w 235"/>
                  <a:gd name="T25" fmla="*/ 49 h 101"/>
                  <a:gd name="T26" fmla="*/ 211 w 235"/>
                  <a:gd name="T27" fmla="*/ 55 h 101"/>
                  <a:gd name="T28" fmla="*/ 201 w 235"/>
                  <a:gd name="T29" fmla="*/ 61 h 101"/>
                  <a:gd name="T30" fmla="*/ 191 w 235"/>
                  <a:gd name="T31" fmla="*/ 69 h 101"/>
                  <a:gd name="T32" fmla="*/ 179 w 235"/>
                  <a:gd name="T33" fmla="*/ 73 h 101"/>
                  <a:gd name="T34" fmla="*/ 167 w 235"/>
                  <a:gd name="T35" fmla="*/ 79 h 101"/>
                  <a:gd name="T36" fmla="*/ 153 w 235"/>
                  <a:gd name="T37" fmla="*/ 85 h 101"/>
                  <a:gd name="T38" fmla="*/ 139 w 235"/>
                  <a:gd name="T39" fmla="*/ 89 h 101"/>
                  <a:gd name="T40" fmla="*/ 123 w 235"/>
                  <a:gd name="T41" fmla="*/ 93 h 101"/>
                  <a:gd name="T42" fmla="*/ 110 w 235"/>
                  <a:gd name="T43" fmla="*/ 95 h 101"/>
                  <a:gd name="T44" fmla="*/ 96 w 235"/>
                  <a:gd name="T45" fmla="*/ 99 h 101"/>
                  <a:gd name="T46" fmla="*/ 82 w 235"/>
                  <a:gd name="T47" fmla="*/ 101 h 101"/>
                  <a:gd name="T48" fmla="*/ 60 w 235"/>
                  <a:gd name="T49" fmla="*/ 101 h 101"/>
                  <a:gd name="T50" fmla="*/ 48 w 235"/>
                  <a:gd name="T51" fmla="*/ 101 h 101"/>
                  <a:gd name="T52" fmla="*/ 36 w 235"/>
                  <a:gd name="T53" fmla="*/ 99 h 101"/>
                  <a:gd name="T54" fmla="*/ 26 w 235"/>
                  <a:gd name="T55" fmla="*/ 97 h 101"/>
                  <a:gd name="T56" fmla="*/ 18 w 235"/>
                  <a:gd name="T57" fmla="*/ 95 h 101"/>
                  <a:gd name="T58" fmla="*/ 12 w 235"/>
                  <a:gd name="T59" fmla="*/ 91 h 101"/>
                  <a:gd name="T60" fmla="*/ 6 w 235"/>
                  <a:gd name="T61" fmla="*/ 87 h 101"/>
                  <a:gd name="T62" fmla="*/ 2 w 235"/>
                  <a:gd name="T63" fmla="*/ 83 h 101"/>
                  <a:gd name="T64" fmla="*/ 0 w 235"/>
                  <a:gd name="T65" fmla="*/ 77 h 101"/>
                  <a:gd name="T66" fmla="*/ 0 w 235"/>
                  <a:gd name="T67" fmla="*/ 71 h 101"/>
                  <a:gd name="T68" fmla="*/ 2 w 235"/>
                  <a:gd name="T69" fmla="*/ 65 h 101"/>
                  <a:gd name="T70" fmla="*/ 6 w 235"/>
                  <a:gd name="T71" fmla="*/ 59 h 101"/>
                  <a:gd name="T72" fmla="*/ 16 w 235"/>
                  <a:gd name="T73" fmla="*/ 49 h 101"/>
                  <a:gd name="T74" fmla="*/ 24 w 235"/>
                  <a:gd name="T75" fmla="*/ 43 h 101"/>
                  <a:gd name="T76" fmla="*/ 34 w 235"/>
                  <a:gd name="T77" fmla="*/ 38 h 101"/>
                  <a:gd name="T78" fmla="*/ 44 w 235"/>
                  <a:gd name="T79" fmla="*/ 32 h 101"/>
                  <a:gd name="T80" fmla="*/ 56 w 235"/>
                  <a:gd name="T81" fmla="*/ 26 h 101"/>
                  <a:gd name="T82" fmla="*/ 68 w 235"/>
                  <a:gd name="T83" fmla="*/ 20 h 101"/>
                  <a:gd name="T84" fmla="*/ 82 w 235"/>
                  <a:gd name="T85" fmla="*/ 16 h 101"/>
                  <a:gd name="T86" fmla="*/ 96 w 235"/>
                  <a:gd name="T87" fmla="*/ 12 h 101"/>
                  <a:gd name="T88" fmla="*/ 112 w 235"/>
                  <a:gd name="T89" fmla="*/ 8 h 101"/>
                  <a:gd name="T90" fmla="*/ 125 w 235"/>
                  <a:gd name="T91" fmla="*/ 4 h 101"/>
                  <a:gd name="T92" fmla="*/ 139 w 235"/>
                  <a:gd name="T93" fmla="*/ 2 h 101"/>
                  <a:gd name="T94" fmla="*/ 153 w 235"/>
                  <a:gd name="T95" fmla="*/ 0 h 101"/>
                  <a:gd name="T96" fmla="*/ 175 w 235"/>
                  <a:gd name="T97" fmla="*/ 0 h 10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5"/>
                  <a:gd name="T148" fmla="*/ 0 h 101"/>
                  <a:gd name="T149" fmla="*/ 235 w 235"/>
                  <a:gd name="T150" fmla="*/ 101 h 10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5" h="101">
                    <a:moveTo>
                      <a:pt x="175" y="0"/>
                    </a:moveTo>
                    <a:lnTo>
                      <a:pt x="187" y="0"/>
                    </a:lnTo>
                    <a:lnTo>
                      <a:pt x="199" y="2"/>
                    </a:lnTo>
                    <a:lnTo>
                      <a:pt x="209" y="4"/>
                    </a:lnTo>
                    <a:lnTo>
                      <a:pt x="217" y="6"/>
                    </a:lnTo>
                    <a:lnTo>
                      <a:pt x="223" y="10"/>
                    </a:lnTo>
                    <a:lnTo>
                      <a:pt x="229" y="14"/>
                    </a:lnTo>
                    <a:lnTo>
                      <a:pt x="233" y="18"/>
                    </a:lnTo>
                    <a:lnTo>
                      <a:pt x="235" y="24"/>
                    </a:lnTo>
                    <a:lnTo>
                      <a:pt x="235" y="28"/>
                    </a:lnTo>
                    <a:lnTo>
                      <a:pt x="233" y="34"/>
                    </a:lnTo>
                    <a:lnTo>
                      <a:pt x="229" y="40"/>
                    </a:lnTo>
                    <a:lnTo>
                      <a:pt x="219" y="49"/>
                    </a:lnTo>
                    <a:lnTo>
                      <a:pt x="211" y="55"/>
                    </a:lnTo>
                    <a:lnTo>
                      <a:pt x="201" y="61"/>
                    </a:lnTo>
                    <a:lnTo>
                      <a:pt x="191" y="69"/>
                    </a:lnTo>
                    <a:lnTo>
                      <a:pt x="179" y="73"/>
                    </a:lnTo>
                    <a:lnTo>
                      <a:pt x="167" y="79"/>
                    </a:lnTo>
                    <a:lnTo>
                      <a:pt x="153" y="85"/>
                    </a:lnTo>
                    <a:lnTo>
                      <a:pt x="139" y="89"/>
                    </a:lnTo>
                    <a:lnTo>
                      <a:pt x="123" y="93"/>
                    </a:lnTo>
                    <a:lnTo>
                      <a:pt x="110" y="95"/>
                    </a:lnTo>
                    <a:lnTo>
                      <a:pt x="96" y="99"/>
                    </a:lnTo>
                    <a:lnTo>
                      <a:pt x="82" y="101"/>
                    </a:lnTo>
                    <a:lnTo>
                      <a:pt x="60" y="101"/>
                    </a:lnTo>
                    <a:lnTo>
                      <a:pt x="48" y="101"/>
                    </a:lnTo>
                    <a:lnTo>
                      <a:pt x="36" y="99"/>
                    </a:lnTo>
                    <a:lnTo>
                      <a:pt x="26" y="97"/>
                    </a:lnTo>
                    <a:lnTo>
                      <a:pt x="18" y="95"/>
                    </a:lnTo>
                    <a:lnTo>
                      <a:pt x="12" y="91"/>
                    </a:lnTo>
                    <a:lnTo>
                      <a:pt x="6" y="87"/>
                    </a:lnTo>
                    <a:lnTo>
                      <a:pt x="2" y="83"/>
                    </a:lnTo>
                    <a:lnTo>
                      <a:pt x="0" y="77"/>
                    </a:lnTo>
                    <a:lnTo>
                      <a:pt x="0" y="71"/>
                    </a:lnTo>
                    <a:lnTo>
                      <a:pt x="2" y="65"/>
                    </a:lnTo>
                    <a:lnTo>
                      <a:pt x="6" y="59"/>
                    </a:lnTo>
                    <a:lnTo>
                      <a:pt x="16" y="49"/>
                    </a:lnTo>
                    <a:lnTo>
                      <a:pt x="24" y="43"/>
                    </a:lnTo>
                    <a:lnTo>
                      <a:pt x="34" y="38"/>
                    </a:lnTo>
                    <a:lnTo>
                      <a:pt x="44" y="32"/>
                    </a:lnTo>
                    <a:lnTo>
                      <a:pt x="56" y="26"/>
                    </a:lnTo>
                    <a:lnTo>
                      <a:pt x="68" y="20"/>
                    </a:lnTo>
                    <a:lnTo>
                      <a:pt x="82" y="16"/>
                    </a:lnTo>
                    <a:lnTo>
                      <a:pt x="96" y="12"/>
                    </a:lnTo>
                    <a:lnTo>
                      <a:pt x="112" y="8"/>
                    </a:lnTo>
                    <a:lnTo>
                      <a:pt x="125" y="4"/>
                    </a:lnTo>
                    <a:lnTo>
                      <a:pt x="139" y="2"/>
                    </a:lnTo>
                    <a:lnTo>
                      <a:pt x="153" y="0"/>
                    </a:lnTo>
                    <a:lnTo>
                      <a:pt x="175" y="0"/>
                    </a:lnTo>
                    <a:close/>
                  </a:path>
                </a:pathLst>
              </a:custGeom>
              <a:solidFill>
                <a:srgbClr val="6C55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88" name="Line 224"/>
              <p:cNvSpPr>
                <a:spLocks noChangeShapeType="1"/>
              </p:cNvSpPr>
              <p:nvPr/>
            </p:nvSpPr>
            <p:spPr bwMode="auto">
              <a:xfrm>
                <a:off x="2484" y="2719"/>
                <a:ext cx="1" cy="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89" name="Line 225"/>
              <p:cNvSpPr>
                <a:spLocks noChangeShapeType="1"/>
              </p:cNvSpPr>
              <p:nvPr/>
            </p:nvSpPr>
            <p:spPr bwMode="auto">
              <a:xfrm flipH="1">
                <a:off x="2482" y="2725"/>
                <a:ext cx="2"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90" name="Line 226"/>
              <p:cNvSpPr>
                <a:spLocks noChangeShapeType="1"/>
              </p:cNvSpPr>
              <p:nvPr/>
            </p:nvSpPr>
            <p:spPr bwMode="auto">
              <a:xfrm flipH="1">
                <a:off x="2478" y="2731"/>
                <a:ext cx="4"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91" name="Line 227"/>
              <p:cNvSpPr>
                <a:spLocks noChangeShapeType="1"/>
              </p:cNvSpPr>
              <p:nvPr/>
            </p:nvSpPr>
            <p:spPr bwMode="auto">
              <a:xfrm flipH="1">
                <a:off x="2468" y="2737"/>
                <a:ext cx="10" cy="1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92" name="Line 228"/>
              <p:cNvSpPr>
                <a:spLocks noChangeShapeType="1"/>
              </p:cNvSpPr>
              <p:nvPr/>
            </p:nvSpPr>
            <p:spPr bwMode="auto">
              <a:xfrm flipH="1">
                <a:off x="2460" y="2747"/>
                <a:ext cx="8"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93" name="Line 229"/>
              <p:cNvSpPr>
                <a:spLocks noChangeShapeType="1"/>
              </p:cNvSpPr>
              <p:nvPr/>
            </p:nvSpPr>
            <p:spPr bwMode="auto">
              <a:xfrm flipH="1">
                <a:off x="2450" y="2753"/>
                <a:ext cx="10"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94" name="Line 230"/>
              <p:cNvSpPr>
                <a:spLocks noChangeShapeType="1"/>
              </p:cNvSpPr>
              <p:nvPr/>
            </p:nvSpPr>
            <p:spPr bwMode="auto">
              <a:xfrm flipH="1">
                <a:off x="2440" y="2759"/>
                <a:ext cx="10" cy="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95" name="Line 231"/>
              <p:cNvSpPr>
                <a:spLocks noChangeShapeType="1"/>
              </p:cNvSpPr>
              <p:nvPr/>
            </p:nvSpPr>
            <p:spPr bwMode="auto">
              <a:xfrm flipH="1">
                <a:off x="2428" y="2767"/>
                <a:ext cx="12" cy="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96" name="Line 232"/>
              <p:cNvSpPr>
                <a:spLocks noChangeShapeType="1"/>
              </p:cNvSpPr>
              <p:nvPr/>
            </p:nvSpPr>
            <p:spPr bwMode="auto">
              <a:xfrm flipH="1">
                <a:off x="2416" y="2771"/>
                <a:ext cx="12"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97" name="Line 233"/>
              <p:cNvSpPr>
                <a:spLocks noChangeShapeType="1"/>
              </p:cNvSpPr>
              <p:nvPr/>
            </p:nvSpPr>
            <p:spPr bwMode="auto">
              <a:xfrm flipH="1">
                <a:off x="2402" y="2777"/>
                <a:ext cx="14"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98" name="Line 234"/>
              <p:cNvSpPr>
                <a:spLocks noChangeShapeType="1"/>
              </p:cNvSpPr>
              <p:nvPr/>
            </p:nvSpPr>
            <p:spPr bwMode="auto">
              <a:xfrm flipH="1">
                <a:off x="2388" y="2783"/>
                <a:ext cx="14" cy="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99" name="Line 235"/>
              <p:cNvSpPr>
                <a:spLocks noChangeShapeType="1"/>
              </p:cNvSpPr>
              <p:nvPr/>
            </p:nvSpPr>
            <p:spPr bwMode="auto">
              <a:xfrm flipH="1">
                <a:off x="2372" y="2787"/>
                <a:ext cx="16" cy="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00" name="Line 236"/>
              <p:cNvSpPr>
                <a:spLocks noChangeShapeType="1"/>
              </p:cNvSpPr>
              <p:nvPr/>
            </p:nvSpPr>
            <p:spPr bwMode="auto">
              <a:xfrm flipH="1">
                <a:off x="2359" y="2791"/>
                <a:ext cx="13"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01" name="Line 237"/>
              <p:cNvSpPr>
                <a:spLocks noChangeShapeType="1"/>
              </p:cNvSpPr>
              <p:nvPr/>
            </p:nvSpPr>
            <p:spPr bwMode="auto">
              <a:xfrm flipH="1">
                <a:off x="2345" y="2793"/>
                <a:ext cx="14" cy="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02" name="Line 238"/>
              <p:cNvSpPr>
                <a:spLocks noChangeShapeType="1"/>
              </p:cNvSpPr>
              <p:nvPr/>
            </p:nvSpPr>
            <p:spPr bwMode="auto">
              <a:xfrm flipH="1">
                <a:off x="2331" y="2797"/>
                <a:ext cx="14"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03" name="Line 239"/>
              <p:cNvSpPr>
                <a:spLocks noChangeShapeType="1"/>
              </p:cNvSpPr>
              <p:nvPr/>
            </p:nvSpPr>
            <p:spPr bwMode="auto">
              <a:xfrm flipH="1">
                <a:off x="2309" y="2799"/>
                <a:ext cx="2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04" name="Line 240"/>
              <p:cNvSpPr>
                <a:spLocks noChangeShapeType="1"/>
              </p:cNvSpPr>
              <p:nvPr/>
            </p:nvSpPr>
            <p:spPr bwMode="auto">
              <a:xfrm flipH="1">
                <a:off x="2297" y="2799"/>
                <a:ext cx="1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05" name="Line 241"/>
              <p:cNvSpPr>
                <a:spLocks noChangeShapeType="1"/>
              </p:cNvSpPr>
              <p:nvPr/>
            </p:nvSpPr>
            <p:spPr bwMode="auto">
              <a:xfrm flipH="1" flipV="1">
                <a:off x="2285" y="2797"/>
                <a:ext cx="12"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06" name="Line 242"/>
              <p:cNvSpPr>
                <a:spLocks noChangeShapeType="1"/>
              </p:cNvSpPr>
              <p:nvPr/>
            </p:nvSpPr>
            <p:spPr bwMode="auto">
              <a:xfrm flipH="1" flipV="1">
                <a:off x="2275" y="2795"/>
                <a:ext cx="10"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07" name="Line 243"/>
              <p:cNvSpPr>
                <a:spLocks noChangeShapeType="1"/>
              </p:cNvSpPr>
              <p:nvPr/>
            </p:nvSpPr>
            <p:spPr bwMode="auto">
              <a:xfrm flipH="1" flipV="1">
                <a:off x="2267" y="2793"/>
                <a:ext cx="8"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08" name="Line 244"/>
              <p:cNvSpPr>
                <a:spLocks noChangeShapeType="1"/>
              </p:cNvSpPr>
              <p:nvPr/>
            </p:nvSpPr>
            <p:spPr bwMode="auto">
              <a:xfrm flipH="1" flipV="1">
                <a:off x="2261" y="2789"/>
                <a:ext cx="6" cy="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09" name="Line 245"/>
              <p:cNvSpPr>
                <a:spLocks noChangeShapeType="1"/>
              </p:cNvSpPr>
              <p:nvPr/>
            </p:nvSpPr>
            <p:spPr bwMode="auto">
              <a:xfrm flipH="1" flipV="1">
                <a:off x="2255" y="2785"/>
                <a:ext cx="6" cy="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10" name="Line 246"/>
              <p:cNvSpPr>
                <a:spLocks noChangeShapeType="1"/>
              </p:cNvSpPr>
              <p:nvPr/>
            </p:nvSpPr>
            <p:spPr bwMode="auto">
              <a:xfrm flipH="1" flipV="1">
                <a:off x="2251" y="2781"/>
                <a:ext cx="4" cy="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11" name="Line 247"/>
              <p:cNvSpPr>
                <a:spLocks noChangeShapeType="1"/>
              </p:cNvSpPr>
              <p:nvPr/>
            </p:nvSpPr>
            <p:spPr bwMode="auto">
              <a:xfrm flipH="1" flipV="1">
                <a:off x="2249" y="2775"/>
                <a:ext cx="2"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12" name="Freeform 248"/>
              <p:cNvSpPr>
                <a:spLocks/>
              </p:cNvSpPr>
              <p:nvPr/>
            </p:nvSpPr>
            <p:spPr bwMode="auto">
              <a:xfrm>
                <a:off x="2249" y="1977"/>
                <a:ext cx="235" cy="101"/>
              </a:xfrm>
              <a:custGeom>
                <a:avLst/>
                <a:gdLst>
                  <a:gd name="T0" fmla="*/ 175 w 235"/>
                  <a:gd name="T1" fmla="*/ 0 h 101"/>
                  <a:gd name="T2" fmla="*/ 187 w 235"/>
                  <a:gd name="T3" fmla="*/ 0 h 101"/>
                  <a:gd name="T4" fmla="*/ 199 w 235"/>
                  <a:gd name="T5" fmla="*/ 2 h 101"/>
                  <a:gd name="T6" fmla="*/ 209 w 235"/>
                  <a:gd name="T7" fmla="*/ 4 h 101"/>
                  <a:gd name="T8" fmla="*/ 217 w 235"/>
                  <a:gd name="T9" fmla="*/ 6 h 101"/>
                  <a:gd name="T10" fmla="*/ 223 w 235"/>
                  <a:gd name="T11" fmla="*/ 10 h 101"/>
                  <a:gd name="T12" fmla="*/ 229 w 235"/>
                  <a:gd name="T13" fmla="*/ 14 h 101"/>
                  <a:gd name="T14" fmla="*/ 233 w 235"/>
                  <a:gd name="T15" fmla="*/ 18 h 101"/>
                  <a:gd name="T16" fmla="*/ 235 w 235"/>
                  <a:gd name="T17" fmla="*/ 24 h 101"/>
                  <a:gd name="T18" fmla="*/ 235 w 235"/>
                  <a:gd name="T19" fmla="*/ 28 h 101"/>
                  <a:gd name="T20" fmla="*/ 233 w 235"/>
                  <a:gd name="T21" fmla="*/ 34 h 101"/>
                  <a:gd name="T22" fmla="*/ 229 w 235"/>
                  <a:gd name="T23" fmla="*/ 40 h 101"/>
                  <a:gd name="T24" fmla="*/ 219 w 235"/>
                  <a:gd name="T25" fmla="*/ 49 h 101"/>
                  <a:gd name="T26" fmla="*/ 211 w 235"/>
                  <a:gd name="T27" fmla="*/ 55 h 101"/>
                  <a:gd name="T28" fmla="*/ 201 w 235"/>
                  <a:gd name="T29" fmla="*/ 61 h 101"/>
                  <a:gd name="T30" fmla="*/ 191 w 235"/>
                  <a:gd name="T31" fmla="*/ 69 h 101"/>
                  <a:gd name="T32" fmla="*/ 179 w 235"/>
                  <a:gd name="T33" fmla="*/ 73 h 101"/>
                  <a:gd name="T34" fmla="*/ 167 w 235"/>
                  <a:gd name="T35" fmla="*/ 79 h 101"/>
                  <a:gd name="T36" fmla="*/ 153 w 235"/>
                  <a:gd name="T37" fmla="*/ 85 h 101"/>
                  <a:gd name="T38" fmla="*/ 139 w 235"/>
                  <a:gd name="T39" fmla="*/ 89 h 101"/>
                  <a:gd name="T40" fmla="*/ 123 w 235"/>
                  <a:gd name="T41" fmla="*/ 93 h 101"/>
                  <a:gd name="T42" fmla="*/ 110 w 235"/>
                  <a:gd name="T43" fmla="*/ 95 h 101"/>
                  <a:gd name="T44" fmla="*/ 96 w 235"/>
                  <a:gd name="T45" fmla="*/ 99 h 101"/>
                  <a:gd name="T46" fmla="*/ 82 w 235"/>
                  <a:gd name="T47" fmla="*/ 101 h 101"/>
                  <a:gd name="T48" fmla="*/ 60 w 235"/>
                  <a:gd name="T49" fmla="*/ 101 h 101"/>
                  <a:gd name="T50" fmla="*/ 48 w 235"/>
                  <a:gd name="T51" fmla="*/ 101 h 101"/>
                  <a:gd name="T52" fmla="*/ 36 w 235"/>
                  <a:gd name="T53" fmla="*/ 99 h 101"/>
                  <a:gd name="T54" fmla="*/ 26 w 235"/>
                  <a:gd name="T55" fmla="*/ 97 h 101"/>
                  <a:gd name="T56" fmla="*/ 18 w 235"/>
                  <a:gd name="T57" fmla="*/ 95 h 101"/>
                  <a:gd name="T58" fmla="*/ 12 w 235"/>
                  <a:gd name="T59" fmla="*/ 91 h 101"/>
                  <a:gd name="T60" fmla="*/ 6 w 235"/>
                  <a:gd name="T61" fmla="*/ 87 h 101"/>
                  <a:gd name="T62" fmla="*/ 2 w 235"/>
                  <a:gd name="T63" fmla="*/ 83 h 101"/>
                  <a:gd name="T64" fmla="*/ 0 w 235"/>
                  <a:gd name="T65" fmla="*/ 77 h 101"/>
                  <a:gd name="T66" fmla="*/ 0 w 235"/>
                  <a:gd name="T67" fmla="*/ 71 h 101"/>
                  <a:gd name="T68" fmla="*/ 2 w 235"/>
                  <a:gd name="T69" fmla="*/ 65 h 101"/>
                  <a:gd name="T70" fmla="*/ 6 w 235"/>
                  <a:gd name="T71" fmla="*/ 59 h 101"/>
                  <a:gd name="T72" fmla="*/ 16 w 235"/>
                  <a:gd name="T73" fmla="*/ 49 h 101"/>
                  <a:gd name="T74" fmla="*/ 24 w 235"/>
                  <a:gd name="T75" fmla="*/ 43 h 101"/>
                  <a:gd name="T76" fmla="*/ 34 w 235"/>
                  <a:gd name="T77" fmla="*/ 38 h 101"/>
                  <a:gd name="T78" fmla="*/ 44 w 235"/>
                  <a:gd name="T79" fmla="*/ 32 h 101"/>
                  <a:gd name="T80" fmla="*/ 56 w 235"/>
                  <a:gd name="T81" fmla="*/ 26 h 101"/>
                  <a:gd name="T82" fmla="*/ 68 w 235"/>
                  <a:gd name="T83" fmla="*/ 20 h 101"/>
                  <a:gd name="T84" fmla="*/ 82 w 235"/>
                  <a:gd name="T85" fmla="*/ 16 h 101"/>
                  <a:gd name="T86" fmla="*/ 96 w 235"/>
                  <a:gd name="T87" fmla="*/ 12 h 101"/>
                  <a:gd name="T88" fmla="*/ 112 w 235"/>
                  <a:gd name="T89" fmla="*/ 8 h 101"/>
                  <a:gd name="T90" fmla="*/ 125 w 235"/>
                  <a:gd name="T91" fmla="*/ 4 h 101"/>
                  <a:gd name="T92" fmla="*/ 139 w 235"/>
                  <a:gd name="T93" fmla="*/ 2 h 101"/>
                  <a:gd name="T94" fmla="*/ 153 w 235"/>
                  <a:gd name="T95" fmla="*/ 0 h 101"/>
                  <a:gd name="T96" fmla="*/ 175 w 235"/>
                  <a:gd name="T97" fmla="*/ 0 h 10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5"/>
                  <a:gd name="T148" fmla="*/ 0 h 101"/>
                  <a:gd name="T149" fmla="*/ 235 w 235"/>
                  <a:gd name="T150" fmla="*/ 101 h 10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5" h="101">
                    <a:moveTo>
                      <a:pt x="175" y="0"/>
                    </a:moveTo>
                    <a:lnTo>
                      <a:pt x="187" y="0"/>
                    </a:lnTo>
                    <a:lnTo>
                      <a:pt x="199" y="2"/>
                    </a:lnTo>
                    <a:lnTo>
                      <a:pt x="209" y="4"/>
                    </a:lnTo>
                    <a:lnTo>
                      <a:pt x="217" y="6"/>
                    </a:lnTo>
                    <a:lnTo>
                      <a:pt x="223" y="10"/>
                    </a:lnTo>
                    <a:lnTo>
                      <a:pt x="229" y="14"/>
                    </a:lnTo>
                    <a:lnTo>
                      <a:pt x="233" y="18"/>
                    </a:lnTo>
                    <a:lnTo>
                      <a:pt x="235" y="24"/>
                    </a:lnTo>
                    <a:lnTo>
                      <a:pt x="235" y="28"/>
                    </a:lnTo>
                    <a:lnTo>
                      <a:pt x="233" y="34"/>
                    </a:lnTo>
                    <a:lnTo>
                      <a:pt x="229" y="40"/>
                    </a:lnTo>
                    <a:lnTo>
                      <a:pt x="219" y="49"/>
                    </a:lnTo>
                    <a:lnTo>
                      <a:pt x="211" y="55"/>
                    </a:lnTo>
                    <a:lnTo>
                      <a:pt x="201" y="61"/>
                    </a:lnTo>
                    <a:lnTo>
                      <a:pt x="191" y="69"/>
                    </a:lnTo>
                    <a:lnTo>
                      <a:pt x="179" y="73"/>
                    </a:lnTo>
                    <a:lnTo>
                      <a:pt x="167" y="79"/>
                    </a:lnTo>
                    <a:lnTo>
                      <a:pt x="153" y="85"/>
                    </a:lnTo>
                    <a:lnTo>
                      <a:pt x="139" y="89"/>
                    </a:lnTo>
                    <a:lnTo>
                      <a:pt x="123" y="93"/>
                    </a:lnTo>
                    <a:lnTo>
                      <a:pt x="110" y="95"/>
                    </a:lnTo>
                    <a:lnTo>
                      <a:pt x="96" y="99"/>
                    </a:lnTo>
                    <a:lnTo>
                      <a:pt x="82" y="101"/>
                    </a:lnTo>
                    <a:lnTo>
                      <a:pt x="60" y="101"/>
                    </a:lnTo>
                    <a:lnTo>
                      <a:pt x="48" y="101"/>
                    </a:lnTo>
                    <a:lnTo>
                      <a:pt x="36" y="99"/>
                    </a:lnTo>
                    <a:lnTo>
                      <a:pt x="26" y="97"/>
                    </a:lnTo>
                    <a:lnTo>
                      <a:pt x="18" y="95"/>
                    </a:lnTo>
                    <a:lnTo>
                      <a:pt x="12" y="91"/>
                    </a:lnTo>
                    <a:lnTo>
                      <a:pt x="6" y="87"/>
                    </a:lnTo>
                    <a:lnTo>
                      <a:pt x="2" y="83"/>
                    </a:lnTo>
                    <a:lnTo>
                      <a:pt x="0" y="77"/>
                    </a:lnTo>
                    <a:lnTo>
                      <a:pt x="0" y="71"/>
                    </a:lnTo>
                    <a:lnTo>
                      <a:pt x="2" y="65"/>
                    </a:lnTo>
                    <a:lnTo>
                      <a:pt x="6" y="59"/>
                    </a:lnTo>
                    <a:lnTo>
                      <a:pt x="16" y="49"/>
                    </a:lnTo>
                    <a:lnTo>
                      <a:pt x="24" y="43"/>
                    </a:lnTo>
                    <a:lnTo>
                      <a:pt x="34" y="38"/>
                    </a:lnTo>
                    <a:lnTo>
                      <a:pt x="44" y="32"/>
                    </a:lnTo>
                    <a:lnTo>
                      <a:pt x="56" y="26"/>
                    </a:lnTo>
                    <a:lnTo>
                      <a:pt x="68" y="20"/>
                    </a:lnTo>
                    <a:lnTo>
                      <a:pt x="82" y="16"/>
                    </a:lnTo>
                    <a:lnTo>
                      <a:pt x="96" y="12"/>
                    </a:lnTo>
                    <a:lnTo>
                      <a:pt x="112" y="8"/>
                    </a:lnTo>
                    <a:lnTo>
                      <a:pt x="125" y="4"/>
                    </a:lnTo>
                    <a:lnTo>
                      <a:pt x="139" y="2"/>
                    </a:lnTo>
                    <a:lnTo>
                      <a:pt x="153" y="0"/>
                    </a:lnTo>
                    <a:lnTo>
                      <a:pt x="175" y="0"/>
                    </a:lnTo>
                    <a:close/>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113" name="Line 249"/>
              <p:cNvSpPr>
                <a:spLocks noChangeShapeType="1"/>
              </p:cNvSpPr>
              <p:nvPr/>
            </p:nvSpPr>
            <p:spPr bwMode="auto">
              <a:xfrm flipV="1">
                <a:off x="2484" y="2001"/>
                <a:ext cx="1" cy="71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14" name="Line 250"/>
              <p:cNvSpPr>
                <a:spLocks noChangeShapeType="1"/>
              </p:cNvSpPr>
              <p:nvPr/>
            </p:nvSpPr>
            <p:spPr bwMode="auto">
              <a:xfrm flipV="1">
                <a:off x="2249" y="2054"/>
                <a:ext cx="1" cy="72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15" name="Freeform 251"/>
              <p:cNvSpPr>
                <a:spLocks/>
              </p:cNvSpPr>
              <p:nvPr/>
            </p:nvSpPr>
            <p:spPr bwMode="auto">
              <a:xfrm>
                <a:off x="2484" y="1280"/>
                <a:ext cx="1" cy="725"/>
              </a:xfrm>
              <a:custGeom>
                <a:avLst/>
                <a:gdLst>
                  <a:gd name="T0" fmla="*/ 0 w 1"/>
                  <a:gd name="T1" fmla="*/ 721 h 725"/>
                  <a:gd name="T2" fmla="*/ 0 w 1"/>
                  <a:gd name="T3" fmla="*/ 725 h 725"/>
                  <a:gd name="T4" fmla="*/ 0 w 1"/>
                  <a:gd name="T5" fmla="*/ 6 h 725"/>
                  <a:gd name="T6" fmla="*/ 0 w 1"/>
                  <a:gd name="T7" fmla="*/ 0 h 725"/>
                  <a:gd name="T8" fmla="*/ 0 w 1"/>
                  <a:gd name="T9" fmla="*/ 721 h 725"/>
                  <a:gd name="T10" fmla="*/ 0 60000 65536"/>
                  <a:gd name="T11" fmla="*/ 0 60000 65536"/>
                  <a:gd name="T12" fmla="*/ 0 60000 65536"/>
                  <a:gd name="T13" fmla="*/ 0 60000 65536"/>
                  <a:gd name="T14" fmla="*/ 0 60000 65536"/>
                  <a:gd name="T15" fmla="*/ 0 w 1"/>
                  <a:gd name="T16" fmla="*/ 0 h 725"/>
                  <a:gd name="T17" fmla="*/ 1 w 1"/>
                  <a:gd name="T18" fmla="*/ 725 h 725"/>
                </a:gdLst>
                <a:ahLst/>
                <a:cxnLst>
                  <a:cxn ang="T10">
                    <a:pos x="T0" y="T1"/>
                  </a:cxn>
                  <a:cxn ang="T11">
                    <a:pos x="T2" y="T3"/>
                  </a:cxn>
                  <a:cxn ang="T12">
                    <a:pos x="T4" y="T5"/>
                  </a:cxn>
                  <a:cxn ang="T13">
                    <a:pos x="T6" y="T7"/>
                  </a:cxn>
                  <a:cxn ang="T14">
                    <a:pos x="T8" y="T9"/>
                  </a:cxn>
                </a:cxnLst>
                <a:rect l="T15" t="T16" r="T17" b="T18"/>
                <a:pathLst>
                  <a:path w="1" h="725">
                    <a:moveTo>
                      <a:pt x="0" y="721"/>
                    </a:moveTo>
                    <a:lnTo>
                      <a:pt x="0" y="725"/>
                    </a:lnTo>
                    <a:lnTo>
                      <a:pt x="0" y="6"/>
                    </a:lnTo>
                    <a:lnTo>
                      <a:pt x="0" y="0"/>
                    </a:lnTo>
                    <a:lnTo>
                      <a:pt x="0" y="721"/>
                    </a:lnTo>
                    <a:close/>
                  </a:path>
                </a:pathLst>
              </a:custGeom>
              <a:solidFill>
                <a:srgbClr val="759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16" name="Freeform 252"/>
              <p:cNvSpPr>
                <a:spLocks/>
              </p:cNvSpPr>
              <p:nvPr/>
            </p:nvSpPr>
            <p:spPr bwMode="auto">
              <a:xfrm>
                <a:off x="2482" y="1286"/>
                <a:ext cx="2" cy="725"/>
              </a:xfrm>
              <a:custGeom>
                <a:avLst/>
                <a:gdLst>
                  <a:gd name="T0" fmla="*/ 2 w 2"/>
                  <a:gd name="T1" fmla="*/ 719 h 725"/>
                  <a:gd name="T2" fmla="*/ 0 w 2"/>
                  <a:gd name="T3" fmla="*/ 725 h 725"/>
                  <a:gd name="T4" fmla="*/ 0 w 2"/>
                  <a:gd name="T5" fmla="*/ 6 h 725"/>
                  <a:gd name="T6" fmla="*/ 2 w 2"/>
                  <a:gd name="T7" fmla="*/ 0 h 725"/>
                  <a:gd name="T8" fmla="*/ 2 w 2"/>
                  <a:gd name="T9" fmla="*/ 719 h 725"/>
                  <a:gd name="T10" fmla="*/ 0 60000 65536"/>
                  <a:gd name="T11" fmla="*/ 0 60000 65536"/>
                  <a:gd name="T12" fmla="*/ 0 60000 65536"/>
                  <a:gd name="T13" fmla="*/ 0 60000 65536"/>
                  <a:gd name="T14" fmla="*/ 0 60000 65536"/>
                  <a:gd name="T15" fmla="*/ 0 w 2"/>
                  <a:gd name="T16" fmla="*/ 0 h 725"/>
                  <a:gd name="T17" fmla="*/ 2 w 2"/>
                  <a:gd name="T18" fmla="*/ 725 h 725"/>
                </a:gdLst>
                <a:ahLst/>
                <a:cxnLst>
                  <a:cxn ang="T10">
                    <a:pos x="T0" y="T1"/>
                  </a:cxn>
                  <a:cxn ang="T11">
                    <a:pos x="T2" y="T3"/>
                  </a:cxn>
                  <a:cxn ang="T12">
                    <a:pos x="T4" y="T5"/>
                  </a:cxn>
                  <a:cxn ang="T13">
                    <a:pos x="T6" y="T7"/>
                  </a:cxn>
                  <a:cxn ang="T14">
                    <a:pos x="T8" y="T9"/>
                  </a:cxn>
                </a:cxnLst>
                <a:rect l="T15" t="T16" r="T17" b="T18"/>
                <a:pathLst>
                  <a:path w="2" h="725">
                    <a:moveTo>
                      <a:pt x="2" y="719"/>
                    </a:moveTo>
                    <a:lnTo>
                      <a:pt x="0" y="725"/>
                    </a:lnTo>
                    <a:lnTo>
                      <a:pt x="0" y="6"/>
                    </a:lnTo>
                    <a:lnTo>
                      <a:pt x="2" y="0"/>
                    </a:lnTo>
                    <a:lnTo>
                      <a:pt x="2" y="719"/>
                    </a:lnTo>
                    <a:close/>
                  </a:path>
                </a:pathLst>
              </a:custGeom>
              <a:solidFill>
                <a:srgbClr val="79A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17" name="Freeform 253"/>
              <p:cNvSpPr>
                <a:spLocks/>
              </p:cNvSpPr>
              <p:nvPr/>
            </p:nvSpPr>
            <p:spPr bwMode="auto">
              <a:xfrm>
                <a:off x="2478" y="1292"/>
                <a:ext cx="4" cy="725"/>
              </a:xfrm>
              <a:custGeom>
                <a:avLst/>
                <a:gdLst>
                  <a:gd name="T0" fmla="*/ 4 w 4"/>
                  <a:gd name="T1" fmla="*/ 719 h 725"/>
                  <a:gd name="T2" fmla="*/ 0 w 4"/>
                  <a:gd name="T3" fmla="*/ 725 h 725"/>
                  <a:gd name="T4" fmla="*/ 0 w 4"/>
                  <a:gd name="T5" fmla="*/ 6 h 725"/>
                  <a:gd name="T6" fmla="*/ 4 w 4"/>
                  <a:gd name="T7" fmla="*/ 0 h 725"/>
                  <a:gd name="T8" fmla="*/ 4 w 4"/>
                  <a:gd name="T9" fmla="*/ 719 h 725"/>
                  <a:gd name="T10" fmla="*/ 0 60000 65536"/>
                  <a:gd name="T11" fmla="*/ 0 60000 65536"/>
                  <a:gd name="T12" fmla="*/ 0 60000 65536"/>
                  <a:gd name="T13" fmla="*/ 0 60000 65536"/>
                  <a:gd name="T14" fmla="*/ 0 60000 65536"/>
                  <a:gd name="T15" fmla="*/ 0 w 4"/>
                  <a:gd name="T16" fmla="*/ 0 h 725"/>
                  <a:gd name="T17" fmla="*/ 4 w 4"/>
                  <a:gd name="T18" fmla="*/ 725 h 725"/>
                </a:gdLst>
                <a:ahLst/>
                <a:cxnLst>
                  <a:cxn ang="T10">
                    <a:pos x="T0" y="T1"/>
                  </a:cxn>
                  <a:cxn ang="T11">
                    <a:pos x="T2" y="T3"/>
                  </a:cxn>
                  <a:cxn ang="T12">
                    <a:pos x="T4" y="T5"/>
                  </a:cxn>
                  <a:cxn ang="T13">
                    <a:pos x="T6" y="T7"/>
                  </a:cxn>
                  <a:cxn ang="T14">
                    <a:pos x="T8" y="T9"/>
                  </a:cxn>
                </a:cxnLst>
                <a:rect l="T15" t="T16" r="T17" b="T18"/>
                <a:pathLst>
                  <a:path w="4" h="725">
                    <a:moveTo>
                      <a:pt x="4" y="719"/>
                    </a:moveTo>
                    <a:lnTo>
                      <a:pt x="0" y="725"/>
                    </a:lnTo>
                    <a:lnTo>
                      <a:pt x="0" y="6"/>
                    </a:lnTo>
                    <a:lnTo>
                      <a:pt x="4" y="0"/>
                    </a:lnTo>
                    <a:lnTo>
                      <a:pt x="4" y="719"/>
                    </a:lnTo>
                    <a:close/>
                  </a:path>
                </a:pathLst>
              </a:custGeom>
              <a:solidFill>
                <a:srgbClr val="7DA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18" name="Freeform 254"/>
              <p:cNvSpPr>
                <a:spLocks/>
              </p:cNvSpPr>
              <p:nvPr/>
            </p:nvSpPr>
            <p:spPr bwMode="auto">
              <a:xfrm>
                <a:off x="2468" y="1298"/>
                <a:ext cx="10" cy="728"/>
              </a:xfrm>
              <a:custGeom>
                <a:avLst/>
                <a:gdLst>
                  <a:gd name="T0" fmla="*/ 10 w 10"/>
                  <a:gd name="T1" fmla="*/ 719 h 728"/>
                  <a:gd name="T2" fmla="*/ 0 w 10"/>
                  <a:gd name="T3" fmla="*/ 728 h 728"/>
                  <a:gd name="T4" fmla="*/ 0 w 10"/>
                  <a:gd name="T5" fmla="*/ 10 h 728"/>
                  <a:gd name="T6" fmla="*/ 10 w 10"/>
                  <a:gd name="T7" fmla="*/ 0 h 728"/>
                  <a:gd name="T8" fmla="*/ 10 w 10"/>
                  <a:gd name="T9" fmla="*/ 719 h 728"/>
                  <a:gd name="T10" fmla="*/ 0 60000 65536"/>
                  <a:gd name="T11" fmla="*/ 0 60000 65536"/>
                  <a:gd name="T12" fmla="*/ 0 60000 65536"/>
                  <a:gd name="T13" fmla="*/ 0 60000 65536"/>
                  <a:gd name="T14" fmla="*/ 0 60000 65536"/>
                  <a:gd name="T15" fmla="*/ 0 w 10"/>
                  <a:gd name="T16" fmla="*/ 0 h 728"/>
                  <a:gd name="T17" fmla="*/ 10 w 10"/>
                  <a:gd name="T18" fmla="*/ 728 h 728"/>
                </a:gdLst>
                <a:ahLst/>
                <a:cxnLst>
                  <a:cxn ang="T10">
                    <a:pos x="T0" y="T1"/>
                  </a:cxn>
                  <a:cxn ang="T11">
                    <a:pos x="T2" y="T3"/>
                  </a:cxn>
                  <a:cxn ang="T12">
                    <a:pos x="T4" y="T5"/>
                  </a:cxn>
                  <a:cxn ang="T13">
                    <a:pos x="T6" y="T7"/>
                  </a:cxn>
                  <a:cxn ang="T14">
                    <a:pos x="T8" y="T9"/>
                  </a:cxn>
                </a:cxnLst>
                <a:rect l="T15" t="T16" r="T17" b="T18"/>
                <a:pathLst>
                  <a:path w="10" h="728">
                    <a:moveTo>
                      <a:pt x="10" y="719"/>
                    </a:moveTo>
                    <a:lnTo>
                      <a:pt x="0" y="728"/>
                    </a:lnTo>
                    <a:lnTo>
                      <a:pt x="0" y="10"/>
                    </a:lnTo>
                    <a:lnTo>
                      <a:pt x="10" y="0"/>
                    </a:lnTo>
                    <a:lnTo>
                      <a:pt x="10" y="719"/>
                    </a:lnTo>
                    <a:close/>
                  </a:path>
                </a:pathLst>
              </a:custGeom>
              <a:solidFill>
                <a:srgbClr val="81A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19" name="Freeform 255"/>
              <p:cNvSpPr>
                <a:spLocks/>
              </p:cNvSpPr>
              <p:nvPr/>
            </p:nvSpPr>
            <p:spPr bwMode="auto">
              <a:xfrm>
                <a:off x="2460" y="1308"/>
                <a:ext cx="8" cy="724"/>
              </a:xfrm>
              <a:custGeom>
                <a:avLst/>
                <a:gdLst>
                  <a:gd name="T0" fmla="*/ 8 w 8"/>
                  <a:gd name="T1" fmla="*/ 718 h 724"/>
                  <a:gd name="T2" fmla="*/ 0 w 8"/>
                  <a:gd name="T3" fmla="*/ 724 h 724"/>
                  <a:gd name="T4" fmla="*/ 0 w 8"/>
                  <a:gd name="T5" fmla="*/ 6 h 724"/>
                  <a:gd name="T6" fmla="*/ 8 w 8"/>
                  <a:gd name="T7" fmla="*/ 0 h 724"/>
                  <a:gd name="T8" fmla="*/ 8 w 8"/>
                  <a:gd name="T9" fmla="*/ 718 h 724"/>
                  <a:gd name="T10" fmla="*/ 0 60000 65536"/>
                  <a:gd name="T11" fmla="*/ 0 60000 65536"/>
                  <a:gd name="T12" fmla="*/ 0 60000 65536"/>
                  <a:gd name="T13" fmla="*/ 0 60000 65536"/>
                  <a:gd name="T14" fmla="*/ 0 60000 65536"/>
                  <a:gd name="T15" fmla="*/ 0 w 8"/>
                  <a:gd name="T16" fmla="*/ 0 h 724"/>
                  <a:gd name="T17" fmla="*/ 8 w 8"/>
                  <a:gd name="T18" fmla="*/ 724 h 724"/>
                </a:gdLst>
                <a:ahLst/>
                <a:cxnLst>
                  <a:cxn ang="T10">
                    <a:pos x="T0" y="T1"/>
                  </a:cxn>
                  <a:cxn ang="T11">
                    <a:pos x="T2" y="T3"/>
                  </a:cxn>
                  <a:cxn ang="T12">
                    <a:pos x="T4" y="T5"/>
                  </a:cxn>
                  <a:cxn ang="T13">
                    <a:pos x="T6" y="T7"/>
                  </a:cxn>
                  <a:cxn ang="T14">
                    <a:pos x="T8" y="T9"/>
                  </a:cxn>
                </a:cxnLst>
                <a:rect l="T15" t="T16" r="T17" b="T18"/>
                <a:pathLst>
                  <a:path w="8" h="724">
                    <a:moveTo>
                      <a:pt x="8" y="718"/>
                    </a:moveTo>
                    <a:lnTo>
                      <a:pt x="0" y="724"/>
                    </a:lnTo>
                    <a:lnTo>
                      <a:pt x="0" y="6"/>
                    </a:lnTo>
                    <a:lnTo>
                      <a:pt x="8" y="0"/>
                    </a:lnTo>
                    <a:lnTo>
                      <a:pt x="8" y="718"/>
                    </a:lnTo>
                    <a:close/>
                  </a:path>
                </a:pathLst>
              </a:custGeom>
              <a:solidFill>
                <a:srgbClr val="85B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20" name="Freeform 256"/>
              <p:cNvSpPr>
                <a:spLocks/>
              </p:cNvSpPr>
              <p:nvPr/>
            </p:nvSpPr>
            <p:spPr bwMode="auto">
              <a:xfrm>
                <a:off x="2450" y="1314"/>
                <a:ext cx="10" cy="724"/>
              </a:xfrm>
              <a:custGeom>
                <a:avLst/>
                <a:gdLst>
                  <a:gd name="T0" fmla="*/ 10 w 10"/>
                  <a:gd name="T1" fmla="*/ 718 h 724"/>
                  <a:gd name="T2" fmla="*/ 0 w 10"/>
                  <a:gd name="T3" fmla="*/ 724 h 724"/>
                  <a:gd name="T4" fmla="*/ 0 w 10"/>
                  <a:gd name="T5" fmla="*/ 6 h 724"/>
                  <a:gd name="T6" fmla="*/ 10 w 10"/>
                  <a:gd name="T7" fmla="*/ 0 h 724"/>
                  <a:gd name="T8" fmla="*/ 10 w 10"/>
                  <a:gd name="T9" fmla="*/ 718 h 724"/>
                  <a:gd name="T10" fmla="*/ 0 60000 65536"/>
                  <a:gd name="T11" fmla="*/ 0 60000 65536"/>
                  <a:gd name="T12" fmla="*/ 0 60000 65536"/>
                  <a:gd name="T13" fmla="*/ 0 60000 65536"/>
                  <a:gd name="T14" fmla="*/ 0 60000 65536"/>
                  <a:gd name="T15" fmla="*/ 0 w 10"/>
                  <a:gd name="T16" fmla="*/ 0 h 724"/>
                  <a:gd name="T17" fmla="*/ 10 w 10"/>
                  <a:gd name="T18" fmla="*/ 724 h 724"/>
                </a:gdLst>
                <a:ahLst/>
                <a:cxnLst>
                  <a:cxn ang="T10">
                    <a:pos x="T0" y="T1"/>
                  </a:cxn>
                  <a:cxn ang="T11">
                    <a:pos x="T2" y="T3"/>
                  </a:cxn>
                  <a:cxn ang="T12">
                    <a:pos x="T4" y="T5"/>
                  </a:cxn>
                  <a:cxn ang="T13">
                    <a:pos x="T6" y="T7"/>
                  </a:cxn>
                  <a:cxn ang="T14">
                    <a:pos x="T8" y="T9"/>
                  </a:cxn>
                </a:cxnLst>
                <a:rect l="T15" t="T16" r="T17" b="T18"/>
                <a:pathLst>
                  <a:path w="10" h="724">
                    <a:moveTo>
                      <a:pt x="10" y="718"/>
                    </a:moveTo>
                    <a:lnTo>
                      <a:pt x="0" y="724"/>
                    </a:lnTo>
                    <a:lnTo>
                      <a:pt x="0" y="6"/>
                    </a:lnTo>
                    <a:lnTo>
                      <a:pt x="10" y="0"/>
                    </a:lnTo>
                    <a:lnTo>
                      <a:pt x="10" y="718"/>
                    </a:lnTo>
                    <a:close/>
                  </a:path>
                </a:pathLst>
              </a:custGeom>
              <a:solidFill>
                <a:srgbClr val="89B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21" name="Freeform 257"/>
              <p:cNvSpPr>
                <a:spLocks/>
              </p:cNvSpPr>
              <p:nvPr/>
            </p:nvSpPr>
            <p:spPr bwMode="auto">
              <a:xfrm>
                <a:off x="2440" y="1320"/>
                <a:ext cx="10" cy="726"/>
              </a:xfrm>
              <a:custGeom>
                <a:avLst/>
                <a:gdLst>
                  <a:gd name="T0" fmla="*/ 10 w 10"/>
                  <a:gd name="T1" fmla="*/ 718 h 726"/>
                  <a:gd name="T2" fmla="*/ 0 w 10"/>
                  <a:gd name="T3" fmla="*/ 726 h 726"/>
                  <a:gd name="T4" fmla="*/ 0 w 10"/>
                  <a:gd name="T5" fmla="*/ 5 h 726"/>
                  <a:gd name="T6" fmla="*/ 10 w 10"/>
                  <a:gd name="T7" fmla="*/ 0 h 726"/>
                  <a:gd name="T8" fmla="*/ 10 w 10"/>
                  <a:gd name="T9" fmla="*/ 718 h 726"/>
                  <a:gd name="T10" fmla="*/ 0 60000 65536"/>
                  <a:gd name="T11" fmla="*/ 0 60000 65536"/>
                  <a:gd name="T12" fmla="*/ 0 60000 65536"/>
                  <a:gd name="T13" fmla="*/ 0 60000 65536"/>
                  <a:gd name="T14" fmla="*/ 0 60000 65536"/>
                  <a:gd name="T15" fmla="*/ 0 w 10"/>
                  <a:gd name="T16" fmla="*/ 0 h 726"/>
                  <a:gd name="T17" fmla="*/ 10 w 10"/>
                  <a:gd name="T18" fmla="*/ 726 h 726"/>
                </a:gdLst>
                <a:ahLst/>
                <a:cxnLst>
                  <a:cxn ang="T10">
                    <a:pos x="T0" y="T1"/>
                  </a:cxn>
                  <a:cxn ang="T11">
                    <a:pos x="T2" y="T3"/>
                  </a:cxn>
                  <a:cxn ang="T12">
                    <a:pos x="T4" y="T5"/>
                  </a:cxn>
                  <a:cxn ang="T13">
                    <a:pos x="T6" y="T7"/>
                  </a:cxn>
                  <a:cxn ang="T14">
                    <a:pos x="T8" y="T9"/>
                  </a:cxn>
                </a:cxnLst>
                <a:rect l="T15" t="T16" r="T17" b="T18"/>
                <a:pathLst>
                  <a:path w="10" h="726">
                    <a:moveTo>
                      <a:pt x="10" y="718"/>
                    </a:moveTo>
                    <a:lnTo>
                      <a:pt x="0" y="726"/>
                    </a:lnTo>
                    <a:lnTo>
                      <a:pt x="0" y="5"/>
                    </a:lnTo>
                    <a:lnTo>
                      <a:pt x="10" y="0"/>
                    </a:lnTo>
                    <a:lnTo>
                      <a:pt x="10" y="718"/>
                    </a:lnTo>
                    <a:close/>
                  </a:path>
                </a:pathLst>
              </a:custGeom>
              <a:solidFill>
                <a:srgbClr val="8DB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22" name="Freeform 258"/>
              <p:cNvSpPr>
                <a:spLocks/>
              </p:cNvSpPr>
              <p:nvPr/>
            </p:nvSpPr>
            <p:spPr bwMode="auto">
              <a:xfrm>
                <a:off x="2428" y="1325"/>
                <a:ext cx="12" cy="725"/>
              </a:xfrm>
              <a:custGeom>
                <a:avLst/>
                <a:gdLst>
                  <a:gd name="T0" fmla="*/ 12 w 12"/>
                  <a:gd name="T1" fmla="*/ 721 h 725"/>
                  <a:gd name="T2" fmla="*/ 0 w 12"/>
                  <a:gd name="T3" fmla="*/ 725 h 725"/>
                  <a:gd name="T4" fmla="*/ 0 w 12"/>
                  <a:gd name="T5" fmla="*/ 6 h 725"/>
                  <a:gd name="T6" fmla="*/ 12 w 12"/>
                  <a:gd name="T7" fmla="*/ 0 h 725"/>
                  <a:gd name="T8" fmla="*/ 12 w 12"/>
                  <a:gd name="T9" fmla="*/ 721 h 725"/>
                  <a:gd name="T10" fmla="*/ 0 60000 65536"/>
                  <a:gd name="T11" fmla="*/ 0 60000 65536"/>
                  <a:gd name="T12" fmla="*/ 0 60000 65536"/>
                  <a:gd name="T13" fmla="*/ 0 60000 65536"/>
                  <a:gd name="T14" fmla="*/ 0 60000 65536"/>
                  <a:gd name="T15" fmla="*/ 0 w 12"/>
                  <a:gd name="T16" fmla="*/ 0 h 725"/>
                  <a:gd name="T17" fmla="*/ 12 w 12"/>
                  <a:gd name="T18" fmla="*/ 725 h 725"/>
                </a:gdLst>
                <a:ahLst/>
                <a:cxnLst>
                  <a:cxn ang="T10">
                    <a:pos x="T0" y="T1"/>
                  </a:cxn>
                  <a:cxn ang="T11">
                    <a:pos x="T2" y="T3"/>
                  </a:cxn>
                  <a:cxn ang="T12">
                    <a:pos x="T4" y="T5"/>
                  </a:cxn>
                  <a:cxn ang="T13">
                    <a:pos x="T6" y="T7"/>
                  </a:cxn>
                  <a:cxn ang="T14">
                    <a:pos x="T8" y="T9"/>
                  </a:cxn>
                </a:cxnLst>
                <a:rect l="T15" t="T16" r="T17" b="T18"/>
                <a:pathLst>
                  <a:path w="12" h="725">
                    <a:moveTo>
                      <a:pt x="12" y="721"/>
                    </a:moveTo>
                    <a:lnTo>
                      <a:pt x="0" y="725"/>
                    </a:lnTo>
                    <a:lnTo>
                      <a:pt x="0" y="6"/>
                    </a:lnTo>
                    <a:lnTo>
                      <a:pt x="12" y="0"/>
                    </a:lnTo>
                    <a:lnTo>
                      <a:pt x="12" y="721"/>
                    </a:lnTo>
                    <a:close/>
                  </a:path>
                </a:pathLst>
              </a:custGeom>
              <a:solidFill>
                <a:srgbClr val="91C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23" name="Freeform 259"/>
              <p:cNvSpPr>
                <a:spLocks/>
              </p:cNvSpPr>
              <p:nvPr/>
            </p:nvSpPr>
            <p:spPr bwMode="auto">
              <a:xfrm>
                <a:off x="2416" y="1331"/>
                <a:ext cx="12" cy="725"/>
              </a:xfrm>
              <a:custGeom>
                <a:avLst/>
                <a:gdLst>
                  <a:gd name="T0" fmla="*/ 12 w 12"/>
                  <a:gd name="T1" fmla="*/ 719 h 725"/>
                  <a:gd name="T2" fmla="*/ 0 w 12"/>
                  <a:gd name="T3" fmla="*/ 725 h 725"/>
                  <a:gd name="T4" fmla="*/ 0 w 12"/>
                  <a:gd name="T5" fmla="*/ 6 h 725"/>
                  <a:gd name="T6" fmla="*/ 12 w 12"/>
                  <a:gd name="T7" fmla="*/ 0 h 725"/>
                  <a:gd name="T8" fmla="*/ 12 w 12"/>
                  <a:gd name="T9" fmla="*/ 719 h 725"/>
                  <a:gd name="T10" fmla="*/ 0 60000 65536"/>
                  <a:gd name="T11" fmla="*/ 0 60000 65536"/>
                  <a:gd name="T12" fmla="*/ 0 60000 65536"/>
                  <a:gd name="T13" fmla="*/ 0 60000 65536"/>
                  <a:gd name="T14" fmla="*/ 0 60000 65536"/>
                  <a:gd name="T15" fmla="*/ 0 w 12"/>
                  <a:gd name="T16" fmla="*/ 0 h 725"/>
                  <a:gd name="T17" fmla="*/ 12 w 12"/>
                  <a:gd name="T18" fmla="*/ 725 h 725"/>
                </a:gdLst>
                <a:ahLst/>
                <a:cxnLst>
                  <a:cxn ang="T10">
                    <a:pos x="T0" y="T1"/>
                  </a:cxn>
                  <a:cxn ang="T11">
                    <a:pos x="T2" y="T3"/>
                  </a:cxn>
                  <a:cxn ang="T12">
                    <a:pos x="T4" y="T5"/>
                  </a:cxn>
                  <a:cxn ang="T13">
                    <a:pos x="T6" y="T7"/>
                  </a:cxn>
                  <a:cxn ang="T14">
                    <a:pos x="T8" y="T9"/>
                  </a:cxn>
                </a:cxnLst>
                <a:rect l="T15" t="T16" r="T17" b="T18"/>
                <a:pathLst>
                  <a:path w="12" h="725">
                    <a:moveTo>
                      <a:pt x="12" y="719"/>
                    </a:moveTo>
                    <a:lnTo>
                      <a:pt x="0" y="725"/>
                    </a:lnTo>
                    <a:lnTo>
                      <a:pt x="0" y="6"/>
                    </a:lnTo>
                    <a:lnTo>
                      <a:pt x="12" y="0"/>
                    </a:lnTo>
                    <a:lnTo>
                      <a:pt x="12" y="719"/>
                    </a:lnTo>
                    <a:close/>
                  </a:path>
                </a:pathLst>
              </a:custGeom>
              <a:solidFill>
                <a:srgbClr val="95C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24" name="Freeform 260"/>
              <p:cNvSpPr>
                <a:spLocks/>
              </p:cNvSpPr>
              <p:nvPr/>
            </p:nvSpPr>
            <p:spPr bwMode="auto">
              <a:xfrm>
                <a:off x="2402" y="1337"/>
                <a:ext cx="14" cy="725"/>
              </a:xfrm>
              <a:custGeom>
                <a:avLst/>
                <a:gdLst>
                  <a:gd name="T0" fmla="*/ 14 w 14"/>
                  <a:gd name="T1" fmla="*/ 719 h 725"/>
                  <a:gd name="T2" fmla="*/ 0 w 14"/>
                  <a:gd name="T3" fmla="*/ 725 h 725"/>
                  <a:gd name="T4" fmla="*/ 0 w 14"/>
                  <a:gd name="T5" fmla="*/ 4 h 725"/>
                  <a:gd name="T6" fmla="*/ 14 w 14"/>
                  <a:gd name="T7" fmla="*/ 0 h 725"/>
                  <a:gd name="T8" fmla="*/ 14 w 14"/>
                  <a:gd name="T9" fmla="*/ 719 h 725"/>
                  <a:gd name="T10" fmla="*/ 0 60000 65536"/>
                  <a:gd name="T11" fmla="*/ 0 60000 65536"/>
                  <a:gd name="T12" fmla="*/ 0 60000 65536"/>
                  <a:gd name="T13" fmla="*/ 0 60000 65536"/>
                  <a:gd name="T14" fmla="*/ 0 60000 65536"/>
                  <a:gd name="T15" fmla="*/ 0 w 14"/>
                  <a:gd name="T16" fmla="*/ 0 h 725"/>
                  <a:gd name="T17" fmla="*/ 14 w 14"/>
                  <a:gd name="T18" fmla="*/ 725 h 725"/>
                </a:gdLst>
                <a:ahLst/>
                <a:cxnLst>
                  <a:cxn ang="T10">
                    <a:pos x="T0" y="T1"/>
                  </a:cxn>
                  <a:cxn ang="T11">
                    <a:pos x="T2" y="T3"/>
                  </a:cxn>
                  <a:cxn ang="T12">
                    <a:pos x="T4" y="T5"/>
                  </a:cxn>
                  <a:cxn ang="T13">
                    <a:pos x="T6" y="T7"/>
                  </a:cxn>
                  <a:cxn ang="T14">
                    <a:pos x="T8" y="T9"/>
                  </a:cxn>
                </a:cxnLst>
                <a:rect l="T15" t="T16" r="T17" b="T18"/>
                <a:pathLst>
                  <a:path w="14" h="725">
                    <a:moveTo>
                      <a:pt x="14" y="719"/>
                    </a:moveTo>
                    <a:lnTo>
                      <a:pt x="0" y="725"/>
                    </a:lnTo>
                    <a:lnTo>
                      <a:pt x="0" y="4"/>
                    </a:lnTo>
                    <a:lnTo>
                      <a:pt x="14" y="0"/>
                    </a:lnTo>
                    <a:lnTo>
                      <a:pt x="14" y="719"/>
                    </a:lnTo>
                    <a:close/>
                  </a:path>
                </a:pathLst>
              </a:cu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25" name="Freeform 261"/>
              <p:cNvSpPr>
                <a:spLocks/>
              </p:cNvSpPr>
              <p:nvPr/>
            </p:nvSpPr>
            <p:spPr bwMode="auto">
              <a:xfrm>
                <a:off x="2388" y="1341"/>
                <a:ext cx="14" cy="725"/>
              </a:xfrm>
              <a:custGeom>
                <a:avLst/>
                <a:gdLst>
                  <a:gd name="T0" fmla="*/ 14 w 14"/>
                  <a:gd name="T1" fmla="*/ 721 h 725"/>
                  <a:gd name="T2" fmla="*/ 0 w 14"/>
                  <a:gd name="T3" fmla="*/ 725 h 725"/>
                  <a:gd name="T4" fmla="*/ 0 w 14"/>
                  <a:gd name="T5" fmla="*/ 4 h 725"/>
                  <a:gd name="T6" fmla="*/ 14 w 14"/>
                  <a:gd name="T7" fmla="*/ 0 h 725"/>
                  <a:gd name="T8" fmla="*/ 14 w 14"/>
                  <a:gd name="T9" fmla="*/ 721 h 725"/>
                  <a:gd name="T10" fmla="*/ 0 60000 65536"/>
                  <a:gd name="T11" fmla="*/ 0 60000 65536"/>
                  <a:gd name="T12" fmla="*/ 0 60000 65536"/>
                  <a:gd name="T13" fmla="*/ 0 60000 65536"/>
                  <a:gd name="T14" fmla="*/ 0 60000 65536"/>
                  <a:gd name="T15" fmla="*/ 0 w 14"/>
                  <a:gd name="T16" fmla="*/ 0 h 725"/>
                  <a:gd name="T17" fmla="*/ 14 w 14"/>
                  <a:gd name="T18" fmla="*/ 725 h 725"/>
                </a:gdLst>
                <a:ahLst/>
                <a:cxnLst>
                  <a:cxn ang="T10">
                    <a:pos x="T0" y="T1"/>
                  </a:cxn>
                  <a:cxn ang="T11">
                    <a:pos x="T2" y="T3"/>
                  </a:cxn>
                  <a:cxn ang="T12">
                    <a:pos x="T4" y="T5"/>
                  </a:cxn>
                  <a:cxn ang="T13">
                    <a:pos x="T6" y="T7"/>
                  </a:cxn>
                  <a:cxn ang="T14">
                    <a:pos x="T8" y="T9"/>
                  </a:cxn>
                </a:cxnLst>
                <a:rect l="T15" t="T16" r="T17" b="T18"/>
                <a:pathLst>
                  <a:path w="14" h="725">
                    <a:moveTo>
                      <a:pt x="14" y="721"/>
                    </a:moveTo>
                    <a:lnTo>
                      <a:pt x="0" y="725"/>
                    </a:lnTo>
                    <a:lnTo>
                      <a:pt x="0" y="4"/>
                    </a:lnTo>
                    <a:lnTo>
                      <a:pt x="14" y="0"/>
                    </a:lnTo>
                    <a:lnTo>
                      <a:pt x="14" y="721"/>
                    </a:lnTo>
                    <a:close/>
                  </a:path>
                </a:pathLst>
              </a:cu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26" name="Freeform 262"/>
              <p:cNvSpPr>
                <a:spLocks/>
              </p:cNvSpPr>
              <p:nvPr/>
            </p:nvSpPr>
            <p:spPr bwMode="auto">
              <a:xfrm>
                <a:off x="2372" y="1345"/>
                <a:ext cx="16" cy="725"/>
              </a:xfrm>
              <a:custGeom>
                <a:avLst/>
                <a:gdLst>
                  <a:gd name="T0" fmla="*/ 16 w 16"/>
                  <a:gd name="T1" fmla="*/ 721 h 725"/>
                  <a:gd name="T2" fmla="*/ 0 w 16"/>
                  <a:gd name="T3" fmla="*/ 725 h 725"/>
                  <a:gd name="T4" fmla="*/ 0 w 16"/>
                  <a:gd name="T5" fmla="*/ 4 h 725"/>
                  <a:gd name="T6" fmla="*/ 16 w 16"/>
                  <a:gd name="T7" fmla="*/ 0 h 725"/>
                  <a:gd name="T8" fmla="*/ 16 w 16"/>
                  <a:gd name="T9" fmla="*/ 721 h 725"/>
                  <a:gd name="T10" fmla="*/ 0 60000 65536"/>
                  <a:gd name="T11" fmla="*/ 0 60000 65536"/>
                  <a:gd name="T12" fmla="*/ 0 60000 65536"/>
                  <a:gd name="T13" fmla="*/ 0 60000 65536"/>
                  <a:gd name="T14" fmla="*/ 0 60000 65536"/>
                  <a:gd name="T15" fmla="*/ 0 w 16"/>
                  <a:gd name="T16" fmla="*/ 0 h 725"/>
                  <a:gd name="T17" fmla="*/ 16 w 16"/>
                  <a:gd name="T18" fmla="*/ 725 h 725"/>
                </a:gdLst>
                <a:ahLst/>
                <a:cxnLst>
                  <a:cxn ang="T10">
                    <a:pos x="T0" y="T1"/>
                  </a:cxn>
                  <a:cxn ang="T11">
                    <a:pos x="T2" y="T3"/>
                  </a:cxn>
                  <a:cxn ang="T12">
                    <a:pos x="T4" y="T5"/>
                  </a:cxn>
                  <a:cxn ang="T13">
                    <a:pos x="T6" y="T7"/>
                  </a:cxn>
                  <a:cxn ang="T14">
                    <a:pos x="T8" y="T9"/>
                  </a:cxn>
                </a:cxnLst>
                <a:rect l="T15" t="T16" r="T17" b="T18"/>
                <a:pathLst>
                  <a:path w="16" h="725">
                    <a:moveTo>
                      <a:pt x="16" y="721"/>
                    </a:moveTo>
                    <a:lnTo>
                      <a:pt x="0" y="725"/>
                    </a:lnTo>
                    <a:lnTo>
                      <a:pt x="0" y="4"/>
                    </a:lnTo>
                    <a:lnTo>
                      <a:pt x="16" y="0"/>
                    </a:lnTo>
                    <a:lnTo>
                      <a:pt x="16" y="721"/>
                    </a:lnTo>
                    <a:close/>
                  </a:path>
                </a:pathLst>
              </a:custGeom>
              <a:solidFill>
                <a:srgbClr val="95C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27" name="Freeform 263"/>
              <p:cNvSpPr>
                <a:spLocks/>
              </p:cNvSpPr>
              <p:nvPr/>
            </p:nvSpPr>
            <p:spPr bwMode="auto">
              <a:xfrm>
                <a:off x="2359" y="1349"/>
                <a:ext cx="13" cy="723"/>
              </a:xfrm>
              <a:custGeom>
                <a:avLst/>
                <a:gdLst>
                  <a:gd name="T0" fmla="*/ 13 w 13"/>
                  <a:gd name="T1" fmla="*/ 721 h 723"/>
                  <a:gd name="T2" fmla="*/ 0 w 13"/>
                  <a:gd name="T3" fmla="*/ 723 h 723"/>
                  <a:gd name="T4" fmla="*/ 0 w 13"/>
                  <a:gd name="T5" fmla="*/ 4 h 723"/>
                  <a:gd name="T6" fmla="*/ 13 w 13"/>
                  <a:gd name="T7" fmla="*/ 0 h 723"/>
                  <a:gd name="T8" fmla="*/ 13 w 13"/>
                  <a:gd name="T9" fmla="*/ 721 h 723"/>
                  <a:gd name="T10" fmla="*/ 0 60000 65536"/>
                  <a:gd name="T11" fmla="*/ 0 60000 65536"/>
                  <a:gd name="T12" fmla="*/ 0 60000 65536"/>
                  <a:gd name="T13" fmla="*/ 0 60000 65536"/>
                  <a:gd name="T14" fmla="*/ 0 60000 65536"/>
                  <a:gd name="T15" fmla="*/ 0 w 13"/>
                  <a:gd name="T16" fmla="*/ 0 h 723"/>
                  <a:gd name="T17" fmla="*/ 13 w 13"/>
                  <a:gd name="T18" fmla="*/ 723 h 723"/>
                </a:gdLst>
                <a:ahLst/>
                <a:cxnLst>
                  <a:cxn ang="T10">
                    <a:pos x="T0" y="T1"/>
                  </a:cxn>
                  <a:cxn ang="T11">
                    <a:pos x="T2" y="T3"/>
                  </a:cxn>
                  <a:cxn ang="T12">
                    <a:pos x="T4" y="T5"/>
                  </a:cxn>
                  <a:cxn ang="T13">
                    <a:pos x="T6" y="T7"/>
                  </a:cxn>
                  <a:cxn ang="T14">
                    <a:pos x="T8" y="T9"/>
                  </a:cxn>
                </a:cxnLst>
                <a:rect l="T15" t="T16" r="T17" b="T18"/>
                <a:pathLst>
                  <a:path w="13" h="723">
                    <a:moveTo>
                      <a:pt x="13" y="721"/>
                    </a:moveTo>
                    <a:lnTo>
                      <a:pt x="0" y="723"/>
                    </a:lnTo>
                    <a:lnTo>
                      <a:pt x="0" y="4"/>
                    </a:lnTo>
                    <a:lnTo>
                      <a:pt x="13" y="0"/>
                    </a:lnTo>
                    <a:lnTo>
                      <a:pt x="13" y="721"/>
                    </a:lnTo>
                    <a:close/>
                  </a:path>
                </a:pathLst>
              </a:custGeom>
              <a:solidFill>
                <a:srgbClr val="91C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28" name="Freeform 264"/>
              <p:cNvSpPr>
                <a:spLocks/>
              </p:cNvSpPr>
              <p:nvPr/>
            </p:nvSpPr>
            <p:spPr bwMode="auto">
              <a:xfrm>
                <a:off x="2345" y="1353"/>
                <a:ext cx="14" cy="723"/>
              </a:xfrm>
              <a:custGeom>
                <a:avLst/>
                <a:gdLst>
                  <a:gd name="T0" fmla="*/ 14 w 14"/>
                  <a:gd name="T1" fmla="*/ 719 h 723"/>
                  <a:gd name="T2" fmla="*/ 0 w 14"/>
                  <a:gd name="T3" fmla="*/ 723 h 723"/>
                  <a:gd name="T4" fmla="*/ 0 w 14"/>
                  <a:gd name="T5" fmla="*/ 2 h 723"/>
                  <a:gd name="T6" fmla="*/ 14 w 14"/>
                  <a:gd name="T7" fmla="*/ 0 h 723"/>
                  <a:gd name="T8" fmla="*/ 14 w 14"/>
                  <a:gd name="T9" fmla="*/ 719 h 723"/>
                  <a:gd name="T10" fmla="*/ 0 60000 65536"/>
                  <a:gd name="T11" fmla="*/ 0 60000 65536"/>
                  <a:gd name="T12" fmla="*/ 0 60000 65536"/>
                  <a:gd name="T13" fmla="*/ 0 60000 65536"/>
                  <a:gd name="T14" fmla="*/ 0 60000 65536"/>
                  <a:gd name="T15" fmla="*/ 0 w 14"/>
                  <a:gd name="T16" fmla="*/ 0 h 723"/>
                  <a:gd name="T17" fmla="*/ 14 w 14"/>
                  <a:gd name="T18" fmla="*/ 723 h 723"/>
                </a:gdLst>
                <a:ahLst/>
                <a:cxnLst>
                  <a:cxn ang="T10">
                    <a:pos x="T0" y="T1"/>
                  </a:cxn>
                  <a:cxn ang="T11">
                    <a:pos x="T2" y="T3"/>
                  </a:cxn>
                  <a:cxn ang="T12">
                    <a:pos x="T4" y="T5"/>
                  </a:cxn>
                  <a:cxn ang="T13">
                    <a:pos x="T6" y="T7"/>
                  </a:cxn>
                  <a:cxn ang="T14">
                    <a:pos x="T8" y="T9"/>
                  </a:cxn>
                </a:cxnLst>
                <a:rect l="T15" t="T16" r="T17" b="T18"/>
                <a:pathLst>
                  <a:path w="14" h="723">
                    <a:moveTo>
                      <a:pt x="14" y="719"/>
                    </a:moveTo>
                    <a:lnTo>
                      <a:pt x="0" y="723"/>
                    </a:lnTo>
                    <a:lnTo>
                      <a:pt x="0" y="2"/>
                    </a:lnTo>
                    <a:lnTo>
                      <a:pt x="14" y="0"/>
                    </a:lnTo>
                    <a:lnTo>
                      <a:pt x="14" y="719"/>
                    </a:lnTo>
                    <a:close/>
                  </a:path>
                </a:pathLst>
              </a:custGeom>
              <a:solidFill>
                <a:srgbClr val="8DB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29" name="Freeform 265"/>
              <p:cNvSpPr>
                <a:spLocks/>
              </p:cNvSpPr>
              <p:nvPr/>
            </p:nvSpPr>
            <p:spPr bwMode="auto">
              <a:xfrm>
                <a:off x="2331" y="1355"/>
                <a:ext cx="14" cy="723"/>
              </a:xfrm>
              <a:custGeom>
                <a:avLst/>
                <a:gdLst>
                  <a:gd name="T0" fmla="*/ 14 w 14"/>
                  <a:gd name="T1" fmla="*/ 721 h 723"/>
                  <a:gd name="T2" fmla="*/ 0 w 14"/>
                  <a:gd name="T3" fmla="*/ 723 h 723"/>
                  <a:gd name="T4" fmla="*/ 0 w 14"/>
                  <a:gd name="T5" fmla="*/ 2 h 723"/>
                  <a:gd name="T6" fmla="*/ 14 w 14"/>
                  <a:gd name="T7" fmla="*/ 0 h 723"/>
                  <a:gd name="T8" fmla="*/ 14 w 14"/>
                  <a:gd name="T9" fmla="*/ 721 h 723"/>
                  <a:gd name="T10" fmla="*/ 0 60000 65536"/>
                  <a:gd name="T11" fmla="*/ 0 60000 65536"/>
                  <a:gd name="T12" fmla="*/ 0 60000 65536"/>
                  <a:gd name="T13" fmla="*/ 0 60000 65536"/>
                  <a:gd name="T14" fmla="*/ 0 60000 65536"/>
                  <a:gd name="T15" fmla="*/ 0 w 14"/>
                  <a:gd name="T16" fmla="*/ 0 h 723"/>
                  <a:gd name="T17" fmla="*/ 14 w 14"/>
                  <a:gd name="T18" fmla="*/ 723 h 723"/>
                </a:gdLst>
                <a:ahLst/>
                <a:cxnLst>
                  <a:cxn ang="T10">
                    <a:pos x="T0" y="T1"/>
                  </a:cxn>
                  <a:cxn ang="T11">
                    <a:pos x="T2" y="T3"/>
                  </a:cxn>
                  <a:cxn ang="T12">
                    <a:pos x="T4" y="T5"/>
                  </a:cxn>
                  <a:cxn ang="T13">
                    <a:pos x="T6" y="T7"/>
                  </a:cxn>
                  <a:cxn ang="T14">
                    <a:pos x="T8" y="T9"/>
                  </a:cxn>
                </a:cxnLst>
                <a:rect l="T15" t="T16" r="T17" b="T18"/>
                <a:pathLst>
                  <a:path w="14" h="723">
                    <a:moveTo>
                      <a:pt x="14" y="721"/>
                    </a:moveTo>
                    <a:lnTo>
                      <a:pt x="0" y="723"/>
                    </a:lnTo>
                    <a:lnTo>
                      <a:pt x="0" y="2"/>
                    </a:lnTo>
                    <a:lnTo>
                      <a:pt x="14" y="0"/>
                    </a:lnTo>
                    <a:lnTo>
                      <a:pt x="14" y="721"/>
                    </a:lnTo>
                    <a:close/>
                  </a:path>
                </a:pathLst>
              </a:custGeom>
              <a:solidFill>
                <a:srgbClr val="89B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30" name="Rectangle 266"/>
              <p:cNvSpPr>
                <a:spLocks noChangeArrowheads="1"/>
              </p:cNvSpPr>
              <p:nvPr/>
            </p:nvSpPr>
            <p:spPr bwMode="auto">
              <a:xfrm>
                <a:off x="2309" y="1357"/>
                <a:ext cx="22" cy="721"/>
              </a:xfrm>
              <a:prstGeom prst="rect">
                <a:avLst/>
              </a:prstGeom>
              <a:solidFill>
                <a:srgbClr val="85B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131" name="Rectangle 267"/>
              <p:cNvSpPr>
                <a:spLocks noChangeArrowheads="1"/>
              </p:cNvSpPr>
              <p:nvPr/>
            </p:nvSpPr>
            <p:spPr bwMode="auto">
              <a:xfrm>
                <a:off x="2297" y="1357"/>
                <a:ext cx="12" cy="721"/>
              </a:xfrm>
              <a:prstGeom prst="rect">
                <a:avLst/>
              </a:prstGeom>
              <a:solidFill>
                <a:srgbClr val="81A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132" name="Freeform 268"/>
              <p:cNvSpPr>
                <a:spLocks/>
              </p:cNvSpPr>
              <p:nvPr/>
            </p:nvSpPr>
            <p:spPr bwMode="auto">
              <a:xfrm>
                <a:off x="2285" y="1355"/>
                <a:ext cx="12" cy="723"/>
              </a:xfrm>
              <a:custGeom>
                <a:avLst/>
                <a:gdLst>
                  <a:gd name="T0" fmla="*/ 12 w 12"/>
                  <a:gd name="T1" fmla="*/ 723 h 723"/>
                  <a:gd name="T2" fmla="*/ 0 w 12"/>
                  <a:gd name="T3" fmla="*/ 721 h 723"/>
                  <a:gd name="T4" fmla="*/ 0 w 12"/>
                  <a:gd name="T5" fmla="*/ 0 h 723"/>
                  <a:gd name="T6" fmla="*/ 12 w 12"/>
                  <a:gd name="T7" fmla="*/ 2 h 723"/>
                  <a:gd name="T8" fmla="*/ 12 w 12"/>
                  <a:gd name="T9" fmla="*/ 723 h 723"/>
                  <a:gd name="T10" fmla="*/ 0 60000 65536"/>
                  <a:gd name="T11" fmla="*/ 0 60000 65536"/>
                  <a:gd name="T12" fmla="*/ 0 60000 65536"/>
                  <a:gd name="T13" fmla="*/ 0 60000 65536"/>
                  <a:gd name="T14" fmla="*/ 0 60000 65536"/>
                  <a:gd name="T15" fmla="*/ 0 w 12"/>
                  <a:gd name="T16" fmla="*/ 0 h 723"/>
                  <a:gd name="T17" fmla="*/ 12 w 12"/>
                  <a:gd name="T18" fmla="*/ 723 h 723"/>
                </a:gdLst>
                <a:ahLst/>
                <a:cxnLst>
                  <a:cxn ang="T10">
                    <a:pos x="T0" y="T1"/>
                  </a:cxn>
                  <a:cxn ang="T11">
                    <a:pos x="T2" y="T3"/>
                  </a:cxn>
                  <a:cxn ang="T12">
                    <a:pos x="T4" y="T5"/>
                  </a:cxn>
                  <a:cxn ang="T13">
                    <a:pos x="T6" y="T7"/>
                  </a:cxn>
                  <a:cxn ang="T14">
                    <a:pos x="T8" y="T9"/>
                  </a:cxn>
                </a:cxnLst>
                <a:rect l="T15" t="T16" r="T17" b="T18"/>
                <a:pathLst>
                  <a:path w="12" h="723">
                    <a:moveTo>
                      <a:pt x="12" y="723"/>
                    </a:moveTo>
                    <a:lnTo>
                      <a:pt x="0" y="721"/>
                    </a:lnTo>
                    <a:lnTo>
                      <a:pt x="0" y="0"/>
                    </a:lnTo>
                    <a:lnTo>
                      <a:pt x="12" y="2"/>
                    </a:lnTo>
                    <a:lnTo>
                      <a:pt x="12" y="723"/>
                    </a:lnTo>
                    <a:close/>
                  </a:path>
                </a:pathLst>
              </a:custGeom>
              <a:solidFill>
                <a:srgbClr val="7DA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33" name="Freeform 269"/>
              <p:cNvSpPr>
                <a:spLocks/>
              </p:cNvSpPr>
              <p:nvPr/>
            </p:nvSpPr>
            <p:spPr bwMode="auto">
              <a:xfrm>
                <a:off x="2275" y="1353"/>
                <a:ext cx="10" cy="723"/>
              </a:xfrm>
              <a:custGeom>
                <a:avLst/>
                <a:gdLst>
                  <a:gd name="T0" fmla="*/ 10 w 10"/>
                  <a:gd name="T1" fmla="*/ 723 h 723"/>
                  <a:gd name="T2" fmla="*/ 0 w 10"/>
                  <a:gd name="T3" fmla="*/ 721 h 723"/>
                  <a:gd name="T4" fmla="*/ 0 w 10"/>
                  <a:gd name="T5" fmla="*/ 0 h 723"/>
                  <a:gd name="T6" fmla="*/ 10 w 10"/>
                  <a:gd name="T7" fmla="*/ 2 h 723"/>
                  <a:gd name="T8" fmla="*/ 10 w 10"/>
                  <a:gd name="T9" fmla="*/ 723 h 723"/>
                  <a:gd name="T10" fmla="*/ 0 60000 65536"/>
                  <a:gd name="T11" fmla="*/ 0 60000 65536"/>
                  <a:gd name="T12" fmla="*/ 0 60000 65536"/>
                  <a:gd name="T13" fmla="*/ 0 60000 65536"/>
                  <a:gd name="T14" fmla="*/ 0 60000 65536"/>
                  <a:gd name="T15" fmla="*/ 0 w 10"/>
                  <a:gd name="T16" fmla="*/ 0 h 723"/>
                  <a:gd name="T17" fmla="*/ 10 w 10"/>
                  <a:gd name="T18" fmla="*/ 723 h 723"/>
                </a:gdLst>
                <a:ahLst/>
                <a:cxnLst>
                  <a:cxn ang="T10">
                    <a:pos x="T0" y="T1"/>
                  </a:cxn>
                  <a:cxn ang="T11">
                    <a:pos x="T2" y="T3"/>
                  </a:cxn>
                  <a:cxn ang="T12">
                    <a:pos x="T4" y="T5"/>
                  </a:cxn>
                  <a:cxn ang="T13">
                    <a:pos x="T6" y="T7"/>
                  </a:cxn>
                  <a:cxn ang="T14">
                    <a:pos x="T8" y="T9"/>
                  </a:cxn>
                </a:cxnLst>
                <a:rect l="T15" t="T16" r="T17" b="T18"/>
                <a:pathLst>
                  <a:path w="10" h="723">
                    <a:moveTo>
                      <a:pt x="10" y="723"/>
                    </a:moveTo>
                    <a:lnTo>
                      <a:pt x="0" y="721"/>
                    </a:lnTo>
                    <a:lnTo>
                      <a:pt x="0" y="0"/>
                    </a:lnTo>
                    <a:lnTo>
                      <a:pt x="10" y="2"/>
                    </a:lnTo>
                    <a:lnTo>
                      <a:pt x="10" y="723"/>
                    </a:lnTo>
                    <a:close/>
                  </a:path>
                </a:pathLst>
              </a:custGeom>
              <a:solidFill>
                <a:srgbClr val="79A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34" name="Freeform 270"/>
              <p:cNvSpPr>
                <a:spLocks/>
              </p:cNvSpPr>
              <p:nvPr/>
            </p:nvSpPr>
            <p:spPr bwMode="auto">
              <a:xfrm>
                <a:off x="2267" y="1351"/>
                <a:ext cx="8" cy="723"/>
              </a:xfrm>
              <a:custGeom>
                <a:avLst/>
                <a:gdLst>
                  <a:gd name="T0" fmla="*/ 8 w 8"/>
                  <a:gd name="T1" fmla="*/ 723 h 723"/>
                  <a:gd name="T2" fmla="*/ 0 w 8"/>
                  <a:gd name="T3" fmla="*/ 721 h 723"/>
                  <a:gd name="T4" fmla="*/ 0 w 8"/>
                  <a:gd name="T5" fmla="*/ 0 h 723"/>
                  <a:gd name="T6" fmla="*/ 8 w 8"/>
                  <a:gd name="T7" fmla="*/ 2 h 723"/>
                  <a:gd name="T8" fmla="*/ 8 w 8"/>
                  <a:gd name="T9" fmla="*/ 723 h 723"/>
                  <a:gd name="T10" fmla="*/ 0 60000 65536"/>
                  <a:gd name="T11" fmla="*/ 0 60000 65536"/>
                  <a:gd name="T12" fmla="*/ 0 60000 65536"/>
                  <a:gd name="T13" fmla="*/ 0 60000 65536"/>
                  <a:gd name="T14" fmla="*/ 0 60000 65536"/>
                  <a:gd name="T15" fmla="*/ 0 w 8"/>
                  <a:gd name="T16" fmla="*/ 0 h 723"/>
                  <a:gd name="T17" fmla="*/ 8 w 8"/>
                  <a:gd name="T18" fmla="*/ 723 h 723"/>
                </a:gdLst>
                <a:ahLst/>
                <a:cxnLst>
                  <a:cxn ang="T10">
                    <a:pos x="T0" y="T1"/>
                  </a:cxn>
                  <a:cxn ang="T11">
                    <a:pos x="T2" y="T3"/>
                  </a:cxn>
                  <a:cxn ang="T12">
                    <a:pos x="T4" y="T5"/>
                  </a:cxn>
                  <a:cxn ang="T13">
                    <a:pos x="T6" y="T7"/>
                  </a:cxn>
                  <a:cxn ang="T14">
                    <a:pos x="T8" y="T9"/>
                  </a:cxn>
                </a:cxnLst>
                <a:rect l="T15" t="T16" r="T17" b="T18"/>
                <a:pathLst>
                  <a:path w="8" h="723">
                    <a:moveTo>
                      <a:pt x="8" y="723"/>
                    </a:moveTo>
                    <a:lnTo>
                      <a:pt x="0" y="721"/>
                    </a:lnTo>
                    <a:lnTo>
                      <a:pt x="0" y="0"/>
                    </a:lnTo>
                    <a:lnTo>
                      <a:pt x="8" y="2"/>
                    </a:lnTo>
                    <a:lnTo>
                      <a:pt x="8" y="723"/>
                    </a:lnTo>
                    <a:close/>
                  </a:path>
                </a:pathLst>
              </a:custGeom>
              <a:solidFill>
                <a:srgbClr val="759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35" name="Freeform 271"/>
              <p:cNvSpPr>
                <a:spLocks/>
              </p:cNvSpPr>
              <p:nvPr/>
            </p:nvSpPr>
            <p:spPr bwMode="auto">
              <a:xfrm>
                <a:off x="2261" y="1347"/>
                <a:ext cx="6" cy="725"/>
              </a:xfrm>
              <a:custGeom>
                <a:avLst/>
                <a:gdLst>
                  <a:gd name="T0" fmla="*/ 6 w 6"/>
                  <a:gd name="T1" fmla="*/ 725 h 725"/>
                  <a:gd name="T2" fmla="*/ 0 w 6"/>
                  <a:gd name="T3" fmla="*/ 721 h 725"/>
                  <a:gd name="T4" fmla="*/ 0 w 6"/>
                  <a:gd name="T5" fmla="*/ 0 h 725"/>
                  <a:gd name="T6" fmla="*/ 6 w 6"/>
                  <a:gd name="T7" fmla="*/ 4 h 725"/>
                  <a:gd name="T8" fmla="*/ 6 w 6"/>
                  <a:gd name="T9" fmla="*/ 725 h 725"/>
                  <a:gd name="T10" fmla="*/ 0 60000 65536"/>
                  <a:gd name="T11" fmla="*/ 0 60000 65536"/>
                  <a:gd name="T12" fmla="*/ 0 60000 65536"/>
                  <a:gd name="T13" fmla="*/ 0 60000 65536"/>
                  <a:gd name="T14" fmla="*/ 0 60000 65536"/>
                  <a:gd name="T15" fmla="*/ 0 w 6"/>
                  <a:gd name="T16" fmla="*/ 0 h 725"/>
                  <a:gd name="T17" fmla="*/ 6 w 6"/>
                  <a:gd name="T18" fmla="*/ 725 h 725"/>
                </a:gdLst>
                <a:ahLst/>
                <a:cxnLst>
                  <a:cxn ang="T10">
                    <a:pos x="T0" y="T1"/>
                  </a:cxn>
                  <a:cxn ang="T11">
                    <a:pos x="T2" y="T3"/>
                  </a:cxn>
                  <a:cxn ang="T12">
                    <a:pos x="T4" y="T5"/>
                  </a:cxn>
                  <a:cxn ang="T13">
                    <a:pos x="T6" y="T7"/>
                  </a:cxn>
                  <a:cxn ang="T14">
                    <a:pos x="T8" y="T9"/>
                  </a:cxn>
                </a:cxnLst>
                <a:rect l="T15" t="T16" r="T17" b="T18"/>
                <a:pathLst>
                  <a:path w="6" h="725">
                    <a:moveTo>
                      <a:pt x="6" y="725"/>
                    </a:moveTo>
                    <a:lnTo>
                      <a:pt x="0" y="721"/>
                    </a:lnTo>
                    <a:lnTo>
                      <a:pt x="0" y="0"/>
                    </a:lnTo>
                    <a:lnTo>
                      <a:pt x="6" y="4"/>
                    </a:lnTo>
                    <a:lnTo>
                      <a:pt x="6" y="725"/>
                    </a:lnTo>
                    <a:close/>
                  </a:path>
                </a:pathLst>
              </a:custGeom>
              <a:solidFill>
                <a:srgbClr val="719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36" name="Freeform 272"/>
              <p:cNvSpPr>
                <a:spLocks/>
              </p:cNvSpPr>
              <p:nvPr/>
            </p:nvSpPr>
            <p:spPr bwMode="auto">
              <a:xfrm>
                <a:off x="2255" y="1343"/>
                <a:ext cx="6" cy="725"/>
              </a:xfrm>
              <a:custGeom>
                <a:avLst/>
                <a:gdLst>
                  <a:gd name="T0" fmla="*/ 6 w 6"/>
                  <a:gd name="T1" fmla="*/ 725 h 725"/>
                  <a:gd name="T2" fmla="*/ 0 w 6"/>
                  <a:gd name="T3" fmla="*/ 721 h 725"/>
                  <a:gd name="T4" fmla="*/ 0 w 6"/>
                  <a:gd name="T5" fmla="*/ 0 h 725"/>
                  <a:gd name="T6" fmla="*/ 6 w 6"/>
                  <a:gd name="T7" fmla="*/ 4 h 725"/>
                  <a:gd name="T8" fmla="*/ 6 w 6"/>
                  <a:gd name="T9" fmla="*/ 725 h 725"/>
                  <a:gd name="T10" fmla="*/ 0 60000 65536"/>
                  <a:gd name="T11" fmla="*/ 0 60000 65536"/>
                  <a:gd name="T12" fmla="*/ 0 60000 65536"/>
                  <a:gd name="T13" fmla="*/ 0 60000 65536"/>
                  <a:gd name="T14" fmla="*/ 0 60000 65536"/>
                  <a:gd name="T15" fmla="*/ 0 w 6"/>
                  <a:gd name="T16" fmla="*/ 0 h 725"/>
                  <a:gd name="T17" fmla="*/ 6 w 6"/>
                  <a:gd name="T18" fmla="*/ 725 h 725"/>
                </a:gdLst>
                <a:ahLst/>
                <a:cxnLst>
                  <a:cxn ang="T10">
                    <a:pos x="T0" y="T1"/>
                  </a:cxn>
                  <a:cxn ang="T11">
                    <a:pos x="T2" y="T3"/>
                  </a:cxn>
                  <a:cxn ang="T12">
                    <a:pos x="T4" y="T5"/>
                  </a:cxn>
                  <a:cxn ang="T13">
                    <a:pos x="T6" y="T7"/>
                  </a:cxn>
                  <a:cxn ang="T14">
                    <a:pos x="T8" y="T9"/>
                  </a:cxn>
                </a:cxnLst>
                <a:rect l="T15" t="T16" r="T17" b="T18"/>
                <a:pathLst>
                  <a:path w="6" h="725">
                    <a:moveTo>
                      <a:pt x="6" y="725"/>
                    </a:moveTo>
                    <a:lnTo>
                      <a:pt x="0" y="721"/>
                    </a:lnTo>
                    <a:lnTo>
                      <a:pt x="0" y="0"/>
                    </a:lnTo>
                    <a:lnTo>
                      <a:pt x="6" y="4"/>
                    </a:lnTo>
                    <a:lnTo>
                      <a:pt x="6" y="725"/>
                    </a:lnTo>
                    <a:close/>
                  </a:path>
                </a:pathLst>
              </a:custGeom>
              <a:solidFill>
                <a:srgbClr val="6D9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37" name="Freeform 273"/>
              <p:cNvSpPr>
                <a:spLocks/>
              </p:cNvSpPr>
              <p:nvPr/>
            </p:nvSpPr>
            <p:spPr bwMode="auto">
              <a:xfrm>
                <a:off x="2251" y="1339"/>
                <a:ext cx="4" cy="725"/>
              </a:xfrm>
              <a:custGeom>
                <a:avLst/>
                <a:gdLst>
                  <a:gd name="T0" fmla="*/ 4 w 4"/>
                  <a:gd name="T1" fmla="*/ 725 h 725"/>
                  <a:gd name="T2" fmla="*/ 0 w 4"/>
                  <a:gd name="T3" fmla="*/ 721 h 725"/>
                  <a:gd name="T4" fmla="*/ 0 w 4"/>
                  <a:gd name="T5" fmla="*/ 0 h 725"/>
                  <a:gd name="T6" fmla="*/ 4 w 4"/>
                  <a:gd name="T7" fmla="*/ 4 h 725"/>
                  <a:gd name="T8" fmla="*/ 4 w 4"/>
                  <a:gd name="T9" fmla="*/ 725 h 725"/>
                  <a:gd name="T10" fmla="*/ 0 60000 65536"/>
                  <a:gd name="T11" fmla="*/ 0 60000 65536"/>
                  <a:gd name="T12" fmla="*/ 0 60000 65536"/>
                  <a:gd name="T13" fmla="*/ 0 60000 65536"/>
                  <a:gd name="T14" fmla="*/ 0 60000 65536"/>
                  <a:gd name="T15" fmla="*/ 0 w 4"/>
                  <a:gd name="T16" fmla="*/ 0 h 725"/>
                  <a:gd name="T17" fmla="*/ 4 w 4"/>
                  <a:gd name="T18" fmla="*/ 725 h 725"/>
                </a:gdLst>
                <a:ahLst/>
                <a:cxnLst>
                  <a:cxn ang="T10">
                    <a:pos x="T0" y="T1"/>
                  </a:cxn>
                  <a:cxn ang="T11">
                    <a:pos x="T2" y="T3"/>
                  </a:cxn>
                  <a:cxn ang="T12">
                    <a:pos x="T4" y="T5"/>
                  </a:cxn>
                  <a:cxn ang="T13">
                    <a:pos x="T6" y="T7"/>
                  </a:cxn>
                  <a:cxn ang="T14">
                    <a:pos x="T8" y="T9"/>
                  </a:cxn>
                </a:cxnLst>
                <a:rect l="T15" t="T16" r="T17" b="T18"/>
                <a:pathLst>
                  <a:path w="4" h="725">
                    <a:moveTo>
                      <a:pt x="4" y="725"/>
                    </a:moveTo>
                    <a:lnTo>
                      <a:pt x="0" y="721"/>
                    </a:lnTo>
                    <a:lnTo>
                      <a:pt x="0" y="0"/>
                    </a:lnTo>
                    <a:lnTo>
                      <a:pt x="4" y="4"/>
                    </a:lnTo>
                    <a:lnTo>
                      <a:pt x="4" y="725"/>
                    </a:lnTo>
                    <a:close/>
                  </a:path>
                </a:pathLst>
              </a:custGeom>
              <a:solidFill>
                <a:srgbClr val="698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38" name="Freeform 274"/>
              <p:cNvSpPr>
                <a:spLocks/>
              </p:cNvSpPr>
              <p:nvPr/>
            </p:nvSpPr>
            <p:spPr bwMode="auto">
              <a:xfrm>
                <a:off x="2249" y="1333"/>
                <a:ext cx="2" cy="727"/>
              </a:xfrm>
              <a:custGeom>
                <a:avLst/>
                <a:gdLst>
                  <a:gd name="T0" fmla="*/ 2 w 2"/>
                  <a:gd name="T1" fmla="*/ 727 h 727"/>
                  <a:gd name="T2" fmla="*/ 0 w 2"/>
                  <a:gd name="T3" fmla="*/ 721 h 727"/>
                  <a:gd name="T4" fmla="*/ 0 w 2"/>
                  <a:gd name="T5" fmla="*/ 0 h 727"/>
                  <a:gd name="T6" fmla="*/ 2 w 2"/>
                  <a:gd name="T7" fmla="*/ 6 h 727"/>
                  <a:gd name="T8" fmla="*/ 2 w 2"/>
                  <a:gd name="T9" fmla="*/ 727 h 727"/>
                  <a:gd name="T10" fmla="*/ 0 60000 65536"/>
                  <a:gd name="T11" fmla="*/ 0 60000 65536"/>
                  <a:gd name="T12" fmla="*/ 0 60000 65536"/>
                  <a:gd name="T13" fmla="*/ 0 60000 65536"/>
                  <a:gd name="T14" fmla="*/ 0 60000 65536"/>
                  <a:gd name="T15" fmla="*/ 0 w 2"/>
                  <a:gd name="T16" fmla="*/ 0 h 727"/>
                  <a:gd name="T17" fmla="*/ 2 w 2"/>
                  <a:gd name="T18" fmla="*/ 727 h 727"/>
                </a:gdLst>
                <a:ahLst/>
                <a:cxnLst>
                  <a:cxn ang="T10">
                    <a:pos x="T0" y="T1"/>
                  </a:cxn>
                  <a:cxn ang="T11">
                    <a:pos x="T2" y="T3"/>
                  </a:cxn>
                  <a:cxn ang="T12">
                    <a:pos x="T4" y="T5"/>
                  </a:cxn>
                  <a:cxn ang="T13">
                    <a:pos x="T6" y="T7"/>
                  </a:cxn>
                  <a:cxn ang="T14">
                    <a:pos x="T8" y="T9"/>
                  </a:cxn>
                </a:cxnLst>
                <a:rect l="T15" t="T16" r="T17" b="T18"/>
                <a:pathLst>
                  <a:path w="2" h="727">
                    <a:moveTo>
                      <a:pt x="2" y="727"/>
                    </a:moveTo>
                    <a:lnTo>
                      <a:pt x="0" y="721"/>
                    </a:lnTo>
                    <a:lnTo>
                      <a:pt x="0" y="0"/>
                    </a:lnTo>
                    <a:lnTo>
                      <a:pt x="2" y="6"/>
                    </a:lnTo>
                    <a:lnTo>
                      <a:pt x="2" y="727"/>
                    </a:lnTo>
                    <a:close/>
                  </a:path>
                </a:pathLst>
              </a:custGeom>
              <a:solidFill>
                <a:srgbClr val="658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39" name="Freeform 275"/>
              <p:cNvSpPr>
                <a:spLocks/>
              </p:cNvSpPr>
              <p:nvPr/>
            </p:nvSpPr>
            <p:spPr bwMode="auto">
              <a:xfrm>
                <a:off x="2249" y="1256"/>
                <a:ext cx="235" cy="101"/>
              </a:xfrm>
              <a:custGeom>
                <a:avLst/>
                <a:gdLst>
                  <a:gd name="T0" fmla="*/ 175 w 235"/>
                  <a:gd name="T1" fmla="*/ 0 h 101"/>
                  <a:gd name="T2" fmla="*/ 187 w 235"/>
                  <a:gd name="T3" fmla="*/ 0 h 101"/>
                  <a:gd name="T4" fmla="*/ 199 w 235"/>
                  <a:gd name="T5" fmla="*/ 2 h 101"/>
                  <a:gd name="T6" fmla="*/ 209 w 235"/>
                  <a:gd name="T7" fmla="*/ 4 h 101"/>
                  <a:gd name="T8" fmla="*/ 217 w 235"/>
                  <a:gd name="T9" fmla="*/ 6 h 101"/>
                  <a:gd name="T10" fmla="*/ 223 w 235"/>
                  <a:gd name="T11" fmla="*/ 10 h 101"/>
                  <a:gd name="T12" fmla="*/ 229 w 235"/>
                  <a:gd name="T13" fmla="*/ 14 h 101"/>
                  <a:gd name="T14" fmla="*/ 233 w 235"/>
                  <a:gd name="T15" fmla="*/ 18 h 101"/>
                  <a:gd name="T16" fmla="*/ 235 w 235"/>
                  <a:gd name="T17" fmla="*/ 24 h 101"/>
                  <a:gd name="T18" fmla="*/ 235 w 235"/>
                  <a:gd name="T19" fmla="*/ 30 h 101"/>
                  <a:gd name="T20" fmla="*/ 233 w 235"/>
                  <a:gd name="T21" fmla="*/ 36 h 101"/>
                  <a:gd name="T22" fmla="*/ 229 w 235"/>
                  <a:gd name="T23" fmla="*/ 42 h 101"/>
                  <a:gd name="T24" fmla="*/ 219 w 235"/>
                  <a:gd name="T25" fmla="*/ 52 h 101"/>
                  <a:gd name="T26" fmla="*/ 211 w 235"/>
                  <a:gd name="T27" fmla="*/ 58 h 101"/>
                  <a:gd name="T28" fmla="*/ 201 w 235"/>
                  <a:gd name="T29" fmla="*/ 64 h 101"/>
                  <a:gd name="T30" fmla="*/ 191 w 235"/>
                  <a:gd name="T31" fmla="*/ 69 h 101"/>
                  <a:gd name="T32" fmla="*/ 179 w 235"/>
                  <a:gd name="T33" fmla="*/ 75 h 101"/>
                  <a:gd name="T34" fmla="*/ 167 w 235"/>
                  <a:gd name="T35" fmla="*/ 81 h 101"/>
                  <a:gd name="T36" fmla="*/ 153 w 235"/>
                  <a:gd name="T37" fmla="*/ 85 h 101"/>
                  <a:gd name="T38" fmla="*/ 139 w 235"/>
                  <a:gd name="T39" fmla="*/ 89 h 101"/>
                  <a:gd name="T40" fmla="*/ 123 w 235"/>
                  <a:gd name="T41" fmla="*/ 93 h 101"/>
                  <a:gd name="T42" fmla="*/ 110 w 235"/>
                  <a:gd name="T43" fmla="*/ 97 h 101"/>
                  <a:gd name="T44" fmla="*/ 96 w 235"/>
                  <a:gd name="T45" fmla="*/ 99 h 101"/>
                  <a:gd name="T46" fmla="*/ 82 w 235"/>
                  <a:gd name="T47" fmla="*/ 101 h 101"/>
                  <a:gd name="T48" fmla="*/ 60 w 235"/>
                  <a:gd name="T49" fmla="*/ 101 h 101"/>
                  <a:gd name="T50" fmla="*/ 48 w 235"/>
                  <a:gd name="T51" fmla="*/ 101 h 101"/>
                  <a:gd name="T52" fmla="*/ 36 w 235"/>
                  <a:gd name="T53" fmla="*/ 99 h 101"/>
                  <a:gd name="T54" fmla="*/ 26 w 235"/>
                  <a:gd name="T55" fmla="*/ 97 h 101"/>
                  <a:gd name="T56" fmla="*/ 18 w 235"/>
                  <a:gd name="T57" fmla="*/ 95 h 101"/>
                  <a:gd name="T58" fmla="*/ 12 w 235"/>
                  <a:gd name="T59" fmla="*/ 91 h 101"/>
                  <a:gd name="T60" fmla="*/ 6 w 235"/>
                  <a:gd name="T61" fmla="*/ 87 h 101"/>
                  <a:gd name="T62" fmla="*/ 2 w 235"/>
                  <a:gd name="T63" fmla="*/ 83 h 101"/>
                  <a:gd name="T64" fmla="*/ 0 w 235"/>
                  <a:gd name="T65" fmla="*/ 77 h 101"/>
                  <a:gd name="T66" fmla="*/ 0 w 235"/>
                  <a:gd name="T67" fmla="*/ 73 h 101"/>
                  <a:gd name="T68" fmla="*/ 2 w 235"/>
                  <a:gd name="T69" fmla="*/ 67 h 101"/>
                  <a:gd name="T70" fmla="*/ 6 w 235"/>
                  <a:gd name="T71" fmla="*/ 62 h 101"/>
                  <a:gd name="T72" fmla="*/ 16 w 235"/>
                  <a:gd name="T73" fmla="*/ 52 h 101"/>
                  <a:gd name="T74" fmla="*/ 24 w 235"/>
                  <a:gd name="T75" fmla="*/ 46 h 101"/>
                  <a:gd name="T76" fmla="*/ 34 w 235"/>
                  <a:gd name="T77" fmla="*/ 40 h 101"/>
                  <a:gd name="T78" fmla="*/ 44 w 235"/>
                  <a:gd name="T79" fmla="*/ 32 h 101"/>
                  <a:gd name="T80" fmla="*/ 56 w 235"/>
                  <a:gd name="T81" fmla="*/ 28 h 101"/>
                  <a:gd name="T82" fmla="*/ 68 w 235"/>
                  <a:gd name="T83" fmla="*/ 22 h 101"/>
                  <a:gd name="T84" fmla="*/ 82 w 235"/>
                  <a:gd name="T85" fmla="*/ 16 h 101"/>
                  <a:gd name="T86" fmla="*/ 96 w 235"/>
                  <a:gd name="T87" fmla="*/ 12 h 101"/>
                  <a:gd name="T88" fmla="*/ 112 w 235"/>
                  <a:gd name="T89" fmla="*/ 8 h 101"/>
                  <a:gd name="T90" fmla="*/ 125 w 235"/>
                  <a:gd name="T91" fmla="*/ 6 h 101"/>
                  <a:gd name="T92" fmla="*/ 139 w 235"/>
                  <a:gd name="T93" fmla="*/ 2 h 101"/>
                  <a:gd name="T94" fmla="*/ 153 w 235"/>
                  <a:gd name="T95" fmla="*/ 0 h 101"/>
                  <a:gd name="T96" fmla="*/ 175 w 235"/>
                  <a:gd name="T97" fmla="*/ 0 h 10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5"/>
                  <a:gd name="T148" fmla="*/ 0 h 101"/>
                  <a:gd name="T149" fmla="*/ 235 w 235"/>
                  <a:gd name="T150" fmla="*/ 101 h 10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5" h="101">
                    <a:moveTo>
                      <a:pt x="175" y="0"/>
                    </a:moveTo>
                    <a:lnTo>
                      <a:pt x="187" y="0"/>
                    </a:lnTo>
                    <a:lnTo>
                      <a:pt x="199" y="2"/>
                    </a:lnTo>
                    <a:lnTo>
                      <a:pt x="209" y="4"/>
                    </a:lnTo>
                    <a:lnTo>
                      <a:pt x="217" y="6"/>
                    </a:lnTo>
                    <a:lnTo>
                      <a:pt x="223" y="10"/>
                    </a:lnTo>
                    <a:lnTo>
                      <a:pt x="229" y="14"/>
                    </a:lnTo>
                    <a:lnTo>
                      <a:pt x="233" y="18"/>
                    </a:lnTo>
                    <a:lnTo>
                      <a:pt x="235" y="24"/>
                    </a:lnTo>
                    <a:lnTo>
                      <a:pt x="235" y="30"/>
                    </a:lnTo>
                    <a:lnTo>
                      <a:pt x="233" y="36"/>
                    </a:lnTo>
                    <a:lnTo>
                      <a:pt x="229" y="42"/>
                    </a:lnTo>
                    <a:lnTo>
                      <a:pt x="219" y="52"/>
                    </a:lnTo>
                    <a:lnTo>
                      <a:pt x="211" y="58"/>
                    </a:lnTo>
                    <a:lnTo>
                      <a:pt x="201" y="64"/>
                    </a:lnTo>
                    <a:lnTo>
                      <a:pt x="191" y="69"/>
                    </a:lnTo>
                    <a:lnTo>
                      <a:pt x="179" y="75"/>
                    </a:lnTo>
                    <a:lnTo>
                      <a:pt x="167" y="81"/>
                    </a:lnTo>
                    <a:lnTo>
                      <a:pt x="153" y="85"/>
                    </a:lnTo>
                    <a:lnTo>
                      <a:pt x="139" y="89"/>
                    </a:lnTo>
                    <a:lnTo>
                      <a:pt x="123" y="93"/>
                    </a:lnTo>
                    <a:lnTo>
                      <a:pt x="110" y="97"/>
                    </a:lnTo>
                    <a:lnTo>
                      <a:pt x="96" y="99"/>
                    </a:lnTo>
                    <a:lnTo>
                      <a:pt x="82" y="101"/>
                    </a:lnTo>
                    <a:lnTo>
                      <a:pt x="60" y="101"/>
                    </a:lnTo>
                    <a:lnTo>
                      <a:pt x="48" y="101"/>
                    </a:lnTo>
                    <a:lnTo>
                      <a:pt x="36" y="99"/>
                    </a:lnTo>
                    <a:lnTo>
                      <a:pt x="26" y="97"/>
                    </a:lnTo>
                    <a:lnTo>
                      <a:pt x="18" y="95"/>
                    </a:lnTo>
                    <a:lnTo>
                      <a:pt x="12" y="91"/>
                    </a:lnTo>
                    <a:lnTo>
                      <a:pt x="6" y="87"/>
                    </a:lnTo>
                    <a:lnTo>
                      <a:pt x="2" y="83"/>
                    </a:lnTo>
                    <a:lnTo>
                      <a:pt x="0" y="77"/>
                    </a:lnTo>
                    <a:lnTo>
                      <a:pt x="0" y="73"/>
                    </a:lnTo>
                    <a:lnTo>
                      <a:pt x="2" y="67"/>
                    </a:lnTo>
                    <a:lnTo>
                      <a:pt x="6" y="62"/>
                    </a:lnTo>
                    <a:lnTo>
                      <a:pt x="16" y="52"/>
                    </a:lnTo>
                    <a:lnTo>
                      <a:pt x="24" y="46"/>
                    </a:lnTo>
                    <a:lnTo>
                      <a:pt x="34" y="40"/>
                    </a:lnTo>
                    <a:lnTo>
                      <a:pt x="44" y="32"/>
                    </a:lnTo>
                    <a:lnTo>
                      <a:pt x="56" y="28"/>
                    </a:lnTo>
                    <a:lnTo>
                      <a:pt x="68" y="22"/>
                    </a:lnTo>
                    <a:lnTo>
                      <a:pt x="82" y="16"/>
                    </a:lnTo>
                    <a:lnTo>
                      <a:pt x="96" y="12"/>
                    </a:lnTo>
                    <a:lnTo>
                      <a:pt x="112" y="8"/>
                    </a:lnTo>
                    <a:lnTo>
                      <a:pt x="125" y="6"/>
                    </a:lnTo>
                    <a:lnTo>
                      <a:pt x="139" y="2"/>
                    </a:lnTo>
                    <a:lnTo>
                      <a:pt x="153" y="0"/>
                    </a:lnTo>
                    <a:lnTo>
                      <a:pt x="175" y="0"/>
                    </a:lnTo>
                    <a:close/>
                  </a:path>
                </a:pathLst>
              </a:custGeom>
              <a:solidFill>
                <a:srgbClr val="73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40" name="Line 276"/>
              <p:cNvSpPr>
                <a:spLocks noChangeShapeType="1"/>
              </p:cNvSpPr>
              <p:nvPr/>
            </p:nvSpPr>
            <p:spPr bwMode="auto">
              <a:xfrm>
                <a:off x="2484" y="2001"/>
                <a:ext cx="1" cy="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41" name="Line 277"/>
              <p:cNvSpPr>
                <a:spLocks noChangeShapeType="1"/>
              </p:cNvSpPr>
              <p:nvPr/>
            </p:nvSpPr>
            <p:spPr bwMode="auto">
              <a:xfrm flipH="1">
                <a:off x="2482" y="2005"/>
                <a:ext cx="2"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42" name="Line 278"/>
              <p:cNvSpPr>
                <a:spLocks noChangeShapeType="1"/>
              </p:cNvSpPr>
              <p:nvPr/>
            </p:nvSpPr>
            <p:spPr bwMode="auto">
              <a:xfrm flipH="1">
                <a:off x="2478" y="2011"/>
                <a:ext cx="4"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43" name="Line 279"/>
              <p:cNvSpPr>
                <a:spLocks noChangeShapeType="1"/>
              </p:cNvSpPr>
              <p:nvPr/>
            </p:nvSpPr>
            <p:spPr bwMode="auto">
              <a:xfrm flipH="1">
                <a:off x="2468" y="2017"/>
                <a:ext cx="10" cy="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44" name="Line 280"/>
              <p:cNvSpPr>
                <a:spLocks noChangeShapeType="1"/>
              </p:cNvSpPr>
              <p:nvPr/>
            </p:nvSpPr>
            <p:spPr bwMode="auto">
              <a:xfrm flipH="1">
                <a:off x="2460" y="2026"/>
                <a:ext cx="8"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45" name="Line 281"/>
              <p:cNvSpPr>
                <a:spLocks noChangeShapeType="1"/>
              </p:cNvSpPr>
              <p:nvPr/>
            </p:nvSpPr>
            <p:spPr bwMode="auto">
              <a:xfrm flipH="1">
                <a:off x="2450" y="2032"/>
                <a:ext cx="10"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46" name="Line 282"/>
              <p:cNvSpPr>
                <a:spLocks noChangeShapeType="1"/>
              </p:cNvSpPr>
              <p:nvPr/>
            </p:nvSpPr>
            <p:spPr bwMode="auto">
              <a:xfrm flipH="1">
                <a:off x="2440" y="2038"/>
                <a:ext cx="10" cy="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47" name="Line 283"/>
              <p:cNvSpPr>
                <a:spLocks noChangeShapeType="1"/>
              </p:cNvSpPr>
              <p:nvPr/>
            </p:nvSpPr>
            <p:spPr bwMode="auto">
              <a:xfrm flipH="1">
                <a:off x="2428" y="2046"/>
                <a:ext cx="12" cy="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48" name="Line 284"/>
              <p:cNvSpPr>
                <a:spLocks noChangeShapeType="1"/>
              </p:cNvSpPr>
              <p:nvPr/>
            </p:nvSpPr>
            <p:spPr bwMode="auto">
              <a:xfrm flipH="1">
                <a:off x="2416" y="2050"/>
                <a:ext cx="12"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49" name="Line 285"/>
              <p:cNvSpPr>
                <a:spLocks noChangeShapeType="1"/>
              </p:cNvSpPr>
              <p:nvPr/>
            </p:nvSpPr>
            <p:spPr bwMode="auto">
              <a:xfrm flipH="1">
                <a:off x="2402" y="2056"/>
                <a:ext cx="14"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50" name="Line 286"/>
              <p:cNvSpPr>
                <a:spLocks noChangeShapeType="1"/>
              </p:cNvSpPr>
              <p:nvPr/>
            </p:nvSpPr>
            <p:spPr bwMode="auto">
              <a:xfrm flipH="1">
                <a:off x="2388" y="2062"/>
                <a:ext cx="14" cy="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51" name="Line 287"/>
              <p:cNvSpPr>
                <a:spLocks noChangeShapeType="1"/>
              </p:cNvSpPr>
              <p:nvPr/>
            </p:nvSpPr>
            <p:spPr bwMode="auto">
              <a:xfrm flipH="1">
                <a:off x="2372" y="2066"/>
                <a:ext cx="16" cy="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52" name="Line 288"/>
              <p:cNvSpPr>
                <a:spLocks noChangeShapeType="1"/>
              </p:cNvSpPr>
              <p:nvPr/>
            </p:nvSpPr>
            <p:spPr bwMode="auto">
              <a:xfrm flipH="1">
                <a:off x="2359" y="2070"/>
                <a:ext cx="13"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53" name="Line 289"/>
              <p:cNvSpPr>
                <a:spLocks noChangeShapeType="1"/>
              </p:cNvSpPr>
              <p:nvPr/>
            </p:nvSpPr>
            <p:spPr bwMode="auto">
              <a:xfrm flipH="1">
                <a:off x="2345" y="2072"/>
                <a:ext cx="14" cy="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54" name="Line 290"/>
              <p:cNvSpPr>
                <a:spLocks noChangeShapeType="1"/>
              </p:cNvSpPr>
              <p:nvPr/>
            </p:nvSpPr>
            <p:spPr bwMode="auto">
              <a:xfrm flipH="1">
                <a:off x="2331" y="2076"/>
                <a:ext cx="14"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55" name="Line 291"/>
              <p:cNvSpPr>
                <a:spLocks noChangeShapeType="1"/>
              </p:cNvSpPr>
              <p:nvPr/>
            </p:nvSpPr>
            <p:spPr bwMode="auto">
              <a:xfrm flipH="1">
                <a:off x="2309" y="2078"/>
                <a:ext cx="2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56" name="Line 292"/>
              <p:cNvSpPr>
                <a:spLocks noChangeShapeType="1"/>
              </p:cNvSpPr>
              <p:nvPr/>
            </p:nvSpPr>
            <p:spPr bwMode="auto">
              <a:xfrm flipH="1">
                <a:off x="2297" y="2078"/>
                <a:ext cx="1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57" name="Line 293"/>
              <p:cNvSpPr>
                <a:spLocks noChangeShapeType="1"/>
              </p:cNvSpPr>
              <p:nvPr/>
            </p:nvSpPr>
            <p:spPr bwMode="auto">
              <a:xfrm flipH="1" flipV="1">
                <a:off x="2285" y="2076"/>
                <a:ext cx="12"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58" name="Line 294"/>
              <p:cNvSpPr>
                <a:spLocks noChangeShapeType="1"/>
              </p:cNvSpPr>
              <p:nvPr/>
            </p:nvSpPr>
            <p:spPr bwMode="auto">
              <a:xfrm flipH="1" flipV="1">
                <a:off x="2275" y="2074"/>
                <a:ext cx="10"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59" name="Line 295"/>
              <p:cNvSpPr>
                <a:spLocks noChangeShapeType="1"/>
              </p:cNvSpPr>
              <p:nvPr/>
            </p:nvSpPr>
            <p:spPr bwMode="auto">
              <a:xfrm flipH="1" flipV="1">
                <a:off x="2267" y="2072"/>
                <a:ext cx="8"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60" name="Line 296"/>
              <p:cNvSpPr>
                <a:spLocks noChangeShapeType="1"/>
              </p:cNvSpPr>
              <p:nvPr/>
            </p:nvSpPr>
            <p:spPr bwMode="auto">
              <a:xfrm flipH="1" flipV="1">
                <a:off x="2261" y="2068"/>
                <a:ext cx="6" cy="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61" name="Line 297"/>
              <p:cNvSpPr>
                <a:spLocks noChangeShapeType="1"/>
              </p:cNvSpPr>
              <p:nvPr/>
            </p:nvSpPr>
            <p:spPr bwMode="auto">
              <a:xfrm flipH="1" flipV="1">
                <a:off x="2255" y="2064"/>
                <a:ext cx="6" cy="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62" name="Line 298"/>
              <p:cNvSpPr>
                <a:spLocks noChangeShapeType="1"/>
              </p:cNvSpPr>
              <p:nvPr/>
            </p:nvSpPr>
            <p:spPr bwMode="auto">
              <a:xfrm flipH="1" flipV="1">
                <a:off x="2251" y="2060"/>
                <a:ext cx="4" cy="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63" name="Line 299"/>
              <p:cNvSpPr>
                <a:spLocks noChangeShapeType="1"/>
              </p:cNvSpPr>
              <p:nvPr/>
            </p:nvSpPr>
            <p:spPr bwMode="auto">
              <a:xfrm flipH="1" flipV="1">
                <a:off x="2249" y="2054"/>
                <a:ext cx="2"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64" name="Freeform 300"/>
              <p:cNvSpPr>
                <a:spLocks/>
              </p:cNvSpPr>
              <p:nvPr/>
            </p:nvSpPr>
            <p:spPr bwMode="auto">
              <a:xfrm>
                <a:off x="2249" y="1256"/>
                <a:ext cx="235" cy="101"/>
              </a:xfrm>
              <a:custGeom>
                <a:avLst/>
                <a:gdLst>
                  <a:gd name="T0" fmla="*/ 175 w 235"/>
                  <a:gd name="T1" fmla="*/ 0 h 101"/>
                  <a:gd name="T2" fmla="*/ 187 w 235"/>
                  <a:gd name="T3" fmla="*/ 0 h 101"/>
                  <a:gd name="T4" fmla="*/ 199 w 235"/>
                  <a:gd name="T5" fmla="*/ 2 h 101"/>
                  <a:gd name="T6" fmla="*/ 209 w 235"/>
                  <a:gd name="T7" fmla="*/ 4 h 101"/>
                  <a:gd name="T8" fmla="*/ 217 w 235"/>
                  <a:gd name="T9" fmla="*/ 6 h 101"/>
                  <a:gd name="T10" fmla="*/ 223 w 235"/>
                  <a:gd name="T11" fmla="*/ 10 h 101"/>
                  <a:gd name="T12" fmla="*/ 229 w 235"/>
                  <a:gd name="T13" fmla="*/ 14 h 101"/>
                  <a:gd name="T14" fmla="*/ 233 w 235"/>
                  <a:gd name="T15" fmla="*/ 18 h 101"/>
                  <a:gd name="T16" fmla="*/ 235 w 235"/>
                  <a:gd name="T17" fmla="*/ 24 h 101"/>
                  <a:gd name="T18" fmla="*/ 235 w 235"/>
                  <a:gd name="T19" fmla="*/ 30 h 101"/>
                  <a:gd name="T20" fmla="*/ 233 w 235"/>
                  <a:gd name="T21" fmla="*/ 36 h 101"/>
                  <a:gd name="T22" fmla="*/ 229 w 235"/>
                  <a:gd name="T23" fmla="*/ 42 h 101"/>
                  <a:gd name="T24" fmla="*/ 219 w 235"/>
                  <a:gd name="T25" fmla="*/ 52 h 101"/>
                  <a:gd name="T26" fmla="*/ 211 w 235"/>
                  <a:gd name="T27" fmla="*/ 58 h 101"/>
                  <a:gd name="T28" fmla="*/ 201 w 235"/>
                  <a:gd name="T29" fmla="*/ 64 h 101"/>
                  <a:gd name="T30" fmla="*/ 191 w 235"/>
                  <a:gd name="T31" fmla="*/ 69 h 101"/>
                  <a:gd name="T32" fmla="*/ 179 w 235"/>
                  <a:gd name="T33" fmla="*/ 75 h 101"/>
                  <a:gd name="T34" fmla="*/ 167 w 235"/>
                  <a:gd name="T35" fmla="*/ 81 h 101"/>
                  <a:gd name="T36" fmla="*/ 153 w 235"/>
                  <a:gd name="T37" fmla="*/ 85 h 101"/>
                  <a:gd name="T38" fmla="*/ 139 w 235"/>
                  <a:gd name="T39" fmla="*/ 89 h 101"/>
                  <a:gd name="T40" fmla="*/ 123 w 235"/>
                  <a:gd name="T41" fmla="*/ 93 h 101"/>
                  <a:gd name="T42" fmla="*/ 110 w 235"/>
                  <a:gd name="T43" fmla="*/ 97 h 101"/>
                  <a:gd name="T44" fmla="*/ 96 w 235"/>
                  <a:gd name="T45" fmla="*/ 99 h 101"/>
                  <a:gd name="T46" fmla="*/ 82 w 235"/>
                  <a:gd name="T47" fmla="*/ 101 h 101"/>
                  <a:gd name="T48" fmla="*/ 60 w 235"/>
                  <a:gd name="T49" fmla="*/ 101 h 101"/>
                  <a:gd name="T50" fmla="*/ 48 w 235"/>
                  <a:gd name="T51" fmla="*/ 101 h 101"/>
                  <a:gd name="T52" fmla="*/ 36 w 235"/>
                  <a:gd name="T53" fmla="*/ 99 h 101"/>
                  <a:gd name="T54" fmla="*/ 26 w 235"/>
                  <a:gd name="T55" fmla="*/ 97 h 101"/>
                  <a:gd name="T56" fmla="*/ 18 w 235"/>
                  <a:gd name="T57" fmla="*/ 95 h 101"/>
                  <a:gd name="T58" fmla="*/ 12 w 235"/>
                  <a:gd name="T59" fmla="*/ 91 h 101"/>
                  <a:gd name="T60" fmla="*/ 6 w 235"/>
                  <a:gd name="T61" fmla="*/ 87 h 101"/>
                  <a:gd name="T62" fmla="*/ 2 w 235"/>
                  <a:gd name="T63" fmla="*/ 83 h 101"/>
                  <a:gd name="T64" fmla="*/ 0 w 235"/>
                  <a:gd name="T65" fmla="*/ 77 h 101"/>
                  <a:gd name="T66" fmla="*/ 0 w 235"/>
                  <a:gd name="T67" fmla="*/ 73 h 101"/>
                  <a:gd name="T68" fmla="*/ 2 w 235"/>
                  <a:gd name="T69" fmla="*/ 67 h 101"/>
                  <a:gd name="T70" fmla="*/ 6 w 235"/>
                  <a:gd name="T71" fmla="*/ 62 h 101"/>
                  <a:gd name="T72" fmla="*/ 16 w 235"/>
                  <a:gd name="T73" fmla="*/ 52 h 101"/>
                  <a:gd name="T74" fmla="*/ 24 w 235"/>
                  <a:gd name="T75" fmla="*/ 46 h 101"/>
                  <a:gd name="T76" fmla="*/ 34 w 235"/>
                  <a:gd name="T77" fmla="*/ 40 h 101"/>
                  <a:gd name="T78" fmla="*/ 44 w 235"/>
                  <a:gd name="T79" fmla="*/ 32 h 101"/>
                  <a:gd name="T80" fmla="*/ 56 w 235"/>
                  <a:gd name="T81" fmla="*/ 28 h 101"/>
                  <a:gd name="T82" fmla="*/ 68 w 235"/>
                  <a:gd name="T83" fmla="*/ 22 h 101"/>
                  <a:gd name="T84" fmla="*/ 82 w 235"/>
                  <a:gd name="T85" fmla="*/ 16 h 101"/>
                  <a:gd name="T86" fmla="*/ 96 w 235"/>
                  <a:gd name="T87" fmla="*/ 12 h 101"/>
                  <a:gd name="T88" fmla="*/ 112 w 235"/>
                  <a:gd name="T89" fmla="*/ 8 h 101"/>
                  <a:gd name="T90" fmla="*/ 125 w 235"/>
                  <a:gd name="T91" fmla="*/ 6 h 101"/>
                  <a:gd name="T92" fmla="*/ 139 w 235"/>
                  <a:gd name="T93" fmla="*/ 2 h 101"/>
                  <a:gd name="T94" fmla="*/ 153 w 235"/>
                  <a:gd name="T95" fmla="*/ 0 h 101"/>
                  <a:gd name="T96" fmla="*/ 175 w 235"/>
                  <a:gd name="T97" fmla="*/ 0 h 10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5"/>
                  <a:gd name="T148" fmla="*/ 0 h 101"/>
                  <a:gd name="T149" fmla="*/ 235 w 235"/>
                  <a:gd name="T150" fmla="*/ 101 h 10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5" h="101">
                    <a:moveTo>
                      <a:pt x="175" y="0"/>
                    </a:moveTo>
                    <a:lnTo>
                      <a:pt x="187" y="0"/>
                    </a:lnTo>
                    <a:lnTo>
                      <a:pt x="199" y="2"/>
                    </a:lnTo>
                    <a:lnTo>
                      <a:pt x="209" y="4"/>
                    </a:lnTo>
                    <a:lnTo>
                      <a:pt x="217" y="6"/>
                    </a:lnTo>
                    <a:lnTo>
                      <a:pt x="223" y="10"/>
                    </a:lnTo>
                    <a:lnTo>
                      <a:pt x="229" y="14"/>
                    </a:lnTo>
                    <a:lnTo>
                      <a:pt x="233" y="18"/>
                    </a:lnTo>
                    <a:lnTo>
                      <a:pt x="235" y="24"/>
                    </a:lnTo>
                    <a:lnTo>
                      <a:pt x="235" y="30"/>
                    </a:lnTo>
                    <a:lnTo>
                      <a:pt x="233" y="36"/>
                    </a:lnTo>
                    <a:lnTo>
                      <a:pt x="229" y="42"/>
                    </a:lnTo>
                    <a:lnTo>
                      <a:pt x="219" y="52"/>
                    </a:lnTo>
                    <a:lnTo>
                      <a:pt x="211" y="58"/>
                    </a:lnTo>
                    <a:lnTo>
                      <a:pt x="201" y="64"/>
                    </a:lnTo>
                    <a:lnTo>
                      <a:pt x="191" y="69"/>
                    </a:lnTo>
                    <a:lnTo>
                      <a:pt x="179" y="75"/>
                    </a:lnTo>
                    <a:lnTo>
                      <a:pt x="167" y="81"/>
                    </a:lnTo>
                    <a:lnTo>
                      <a:pt x="153" y="85"/>
                    </a:lnTo>
                    <a:lnTo>
                      <a:pt x="139" y="89"/>
                    </a:lnTo>
                    <a:lnTo>
                      <a:pt x="123" y="93"/>
                    </a:lnTo>
                    <a:lnTo>
                      <a:pt x="110" y="97"/>
                    </a:lnTo>
                    <a:lnTo>
                      <a:pt x="96" y="99"/>
                    </a:lnTo>
                    <a:lnTo>
                      <a:pt x="82" y="101"/>
                    </a:lnTo>
                    <a:lnTo>
                      <a:pt x="60" y="101"/>
                    </a:lnTo>
                    <a:lnTo>
                      <a:pt x="48" y="101"/>
                    </a:lnTo>
                    <a:lnTo>
                      <a:pt x="36" y="99"/>
                    </a:lnTo>
                    <a:lnTo>
                      <a:pt x="26" y="97"/>
                    </a:lnTo>
                    <a:lnTo>
                      <a:pt x="18" y="95"/>
                    </a:lnTo>
                    <a:lnTo>
                      <a:pt x="12" y="91"/>
                    </a:lnTo>
                    <a:lnTo>
                      <a:pt x="6" y="87"/>
                    </a:lnTo>
                    <a:lnTo>
                      <a:pt x="2" y="83"/>
                    </a:lnTo>
                    <a:lnTo>
                      <a:pt x="0" y="77"/>
                    </a:lnTo>
                    <a:lnTo>
                      <a:pt x="0" y="73"/>
                    </a:lnTo>
                    <a:lnTo>
                      <a:pt x="2" y="67"/>
                    </a:lnTo>
                    <a:lnTo>
                      <a:pt x="6" y="62"/>
                    </a:lnTo>
                    <a:lnTo>
                      <a:pt x="16" y="52"/>
                    </a:lnTo>
                    <a:lnTo>
                      <a:pt x="24" y="46"/>
                    </a:lnTo>
                    <a:lnTo>
                      <a:pt x="34" y="40"/>
                    </a:lnTo>
                    <a:lnTo>
                      <a:pt x="44" y="32"/>
                    </a:lnTo>
                    <a:lnTo>
                      <a:pt x="56" y="28"/>
                    </a:lnTo>
                    <a:lnTo>
                      <a:pt x="68" y="22"/>
                    </a:lnTo>
                    <a:lnTo>
                      <a:pt x="82" y="16"/>
                    </a:lnTo>
                    <a:lnTo>
                      <a:pt x="96" y="12"/>
                    </a:lnTo>
                    <a:lnTo>
                      <a:pt x="112" y="8"/>
                    </a:lnTo>
                    <a:lnTo>
                      <a:pt x="125" y="6"/>
                    </a:lnTo>
                    <a:lnTo>
                      <a:pt x="139" y="2"/>
                    </a:lnTo>
                    <a:lnTo>
                      <a:pt x="153" y="0"/>
                    </a:lnTo>
                    <a:lnTo>
                      <a:pt x="175" y="0"/>
                    </a:lnTo>
                    <a:close/>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165" name="Line 301"/>
              <p:cNvSpPr>
                <a:spLocks noChangeShapeType="1"/>
              </p:cNvSpPr>
              <p:nvPr/>
            </p:nvSpPr>
            <p:spPr bwMode="auto">
              <a:xfrm flipV="1">
                <a:off x="2484" y="1280"/>
                <a:ext cx="1" cy="72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66" name="Line 302"/>
              <p:cNvSpPr>
                <a:spLocks noChangeShapeType="1"/>
              </p:cNvSpPr>
              <p:nvPr/>
            </p:nvSpPr>
            <p:spPr bwMode="auto">
              <a:xfrm flipV="1">
                <a:off x="2249" y="1333"/>
                <a:ext cx="1" cy="72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67" name="Freeform 303"/>
              <p:cNvSpPr>
                <a:spLocks/>
              </p:cNvSpPr>
              <p:nvPr/>
            </p:nvSpPr>
            <p:spPr bwMode="auto">
              <a:xfrm>
                <a:off x="2484" y="662"/>
                <a:ext cx="1" cy="624"/>
              </a:xfrm>
              <a:custGeom>
                <a:avLst/>
                <a:gdLst>
                  <a:gd name="T0" fmla="*/ 0 w 1"/>
                  <a:gd name="T1" fmla="*/ 618 h 624"/>
                  <a:gd name="T2" fmla="*/ 0 w 1"/>
                  <a:gd name="T3" fmla="*/ 624 h 624"/>
                  <a:gd name="T4" fmla="*/ 0 w 1"/>
                  <a:gd name="T5" fmla="*/ 6 h 624"/>
                  <a:gd name="T6" fmla="*/ 0 w 1"/>
                  <a:gd name="T7" fmla="*/ 0 h 624"/>
                  <a:gd name="T8" fmla="*/ 0 w 1"/>
                  <a:gd name="T9" fmla="*/ 618 h 624"/>
                  <a:gd name="T10" fmla="*/ 0 60000 65536"/>
                  <a:gd name="T11" fmla="*/ 0 60000 65536"/>
                  <a:gd name="T12" fmla="*/ 0 60000 65536"/>
                  <a:gd name="T13" fmla="*/ 0 60000 65536"/>
                  <a:gd name="T14" fmla="*/ 0 60000 65536"/>
                  <a:gd name="T15" fmla="*/ 0 w 1"/>
                  <a:gd name="T16" fmla="*/ 0 h 624"/>
                  <a:gd name="T17" fmla="*/ 1 w 1"/>
                  <a:gd name="T18" fmla="*/ 624 h 624"/>
                </a:gdLst>
                <a:ahLst/>
                <a:cxnLst>
                  <a:cxn ang="T10">
                    <a:pos x="T0" y="T1"/>
                  </a:cxn>
                  <a:cxn ang="T11">
                    <a:pos x="T2" y="T3"/>
                  </a:cxn>
                  <a:cxn ang="T12">
                    <a:pos x="T4" y="T5"/>
                  </a:cxn>
                  <a:cxn ang="T13">
                    <a:pos x="T6" y="T7"/>
                  </a:cxn>
                  <a:cxn ang="T14">
                    <a:pos x="T8" y="T9"/>
                  </a:cxn>
                </a:cxnLst>
                <a:rect l="T15" t="T16" r="T17" b="T18"/>
                <a:pathLst>
                  <a:path w="1" h="624">
                    <a:moveTo>
                      <a:pt x="0" y="618"/>
                    </a:moveTo>
                    <a:lnTo>
                      <a:pt x="0" y="624"/>
                    </a:lnTo>
                    <a:lnTo>
                      <a:pt x="0" y="6"/>
                    </a:lnTo>
                    <a:lnTo>
                      <a:pt x="0" y="0"/>
                    </a:lnTo>
                    <a:lnTo>
                      <a:pt x="0" y="618"/>
                    </a:lnTo>
                    <a:close/>
                  </a:path>
                </a:pathLst>
              </a:custGeom>
              <a:solidFill>
                <a:srgbClr val="6262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68" name="Freeform 304"/>
              <p:cNvSpPr>
                <a:spLocks/>
              </p:cNvSpPr>
              <p:nvPr/>
            </p:nvSpPr>
            <p:spPr bwMode="auto">
              <a:xfrm>
                <a:off x="2482" y="668"/>
                <a:ext cx="2" cy="624"/>
              </a:xfrm>
              <a:custGeom>
                <a:avLst/>
                <a:gdLst>
                  <a:gd name="T0" fmla="*/ 2 w 2"/>
                  <a:gd name="T1" fmla="*/ 618 h 624"/>
                  <a:gd name="T2" fmla="*/ 0 w 2"/>
                  <a:gd name="T3" fmla="*/ 624 h 624"/>
                  <a:gd name="T4" fmla="*/ 0 w 2"/>
                  <a:gd name="T5" fmla="*/ 6 h 624"/>
                  <a:gd name="T6" fmla="*/ 2 w 2"/>
                  <a:gd name="T7" fmla="*/ 0 h 624"/>
                  <a:gd name="T8" fmla="*/ 2 w 2"/>
                  <a:gd name="T9" fmla="*/ 618 h 624"/>
                  <a:gd name="T10" fmla="*/ 0 60000 65536"/>
                  <a:gd name="T11" fmla="*/ 0 60000 65536"/>
                  <a:gd name="T12" fmla="*/ 0 60000 65536"/>
                  <a:gd name="T13" fmla="*/ 0 60000 65536"/>
                  <a:gd name="T14" fmla="*/ 0 60000 65536"/>
                  <a:gd name="T15" fmla="*/ 0 w 2"/>
                  <a:gd name="T16" fmla="*/ 0 h 624"/>
                  <a:gd name="T17" fmla="*/ 2 w 2"/>
                  <a:gd name="T18" fmla="*/ 624 h 624"/>
                </a:gdLst>
                <a:ahLst/>
                <a:cxnLst>
                  <a:cxn ang="T10">
                    <a:pos x="T0" y="T1"/>
                  </a:cxn>
                  <a:cxn ang="T11">
                    <a:pos x="T2" y="T3"/>
                  </a:cxn>
                  <a:cxn ang="T12">
                    <a:pos x="T4" y="T5"/>
                  </a:cxn>
                  <a:cxn ang="T13">
                    <a:pos x="T6" y="T7"/>
                  </a:cxn>
                  <a:cxn ang="T14">
                    <a:pos x="T8" y="T9"/>
                  </a:cxn>
                </a:cxnLst>
                <a:rect l="T15" t="T16" r="T17" b="T18"/>
                <a:pathLst>
                  <a:path w="2" h="624">
                    <a:moveTo>
                      <a:pt x="2" y="618"/>
                    </a:moveTo>
                    <a:lnTo>
                      <a:pt x="0" y="624"/>
                    </a:lnTo>
                    <a:lnTo>
                      <a:pt x="0" y="6"/>
                    </a:lnTo>
                    <a:lnTo>
                      <a:pt x="2" y="0"/>
                    </a:lnTo>
                    <a:lnTo>
                      <a:pt x="2" y="618"/>
                    </a:lnTo>
                    <a:close/>
                  </a:path>
                </a:pathLst>
              </a:custGeom>
              <a:solidFill>
                <a:srgbClr val="6565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69" name="Freeform 305"/>
              <p:cNvSpPr>
                <a:spLocks/>
              </p:cNvSpPr>
              <p:nvPr/>
            </p:nvSpPr>
            <p:spPr bwMode="auto">
              <a:xfrm>
                <a:off x="2478" y="674"/>
                <a:ext cx="4" cy="624"/>
              </a:xfrm>
              <a:custGeom>
                <a:avLst/>
                <a:gdLst>
                  <a:gd name="T0" fmla="*/ 4 w 4"/>
                  <a:gd name="T1" fmla="*/ 618 h 624"/>
                  <a:gd name="T2" fmla="*/ 0 w 4"/>
                  <a:gd name="T3" fmla="*/ 624 h 624"/>
                  <a:gd name="T4" fmla="*/ 0 w 4"/>
                  <a:gd name="T5" fmla="*/ 6 h 624"/>
                  <a:gd name="T6" fmla="*/ 4 w 4"/>
                  <a:gd name="T7" fmla="*/ 0 h 624"/>
                  <a:gd name="T8" fmla="*/ 4 w 4"/>
                  <a:gd name="T9" fmla="*/ 618 h 624"/>
                  <a:gd name="T10" fmla="*/ 0 60000 65536"/>
                  <a:gd name="T11" fmla="*/ 0 60000 65536"/>
                  <a:gd name="T12" fmla="*/ 0 60000 65536"/>
                  <a:gd name="T13" fmla="*/ 0 60000 65536"/>
                  <a:gd name="T14" fmla="*/ 0 60000 65536"/>
                  <a:gd name="T15" fmla="*/ 0 w 4"/>
                  <a:gd name="T16" fmla="*/ 0 h 624"/>
                  <a:gd name="T17" fmla="*/ 4 w 4"/>
                  <a:gd name="T18" fmla="*/ 624 h 624"/>
                </a:gdLst>
                <a:ahLst/>
                <a:cxnLst>
                  <a:cxn ang="T10">
                    <a:pos x="T0" y="T1"/>
                  </a:cxn>
                  <a:cxn ang="T11">
                    <a:pos x="T2" y="T3"/>
                  </a:cxn>
                  <a:cxn ang="T12">
                    <a:pos x="T4" y="T5"/>
                  </a:cxn>
                  <a:cxn ang="T13">
                    <a:pos x="T6" y="T7"/>
                  </a:cxn>
                  <a:cxn ang="T14">
                    <a:pos x="T8" y="T9"/>
                  </a:cxn>
                </a:cxnLst>
                <a:rect l="T15" t="T16" r="T17" b="T18"/>
                <a:pathLst>
                  <a:path w="4" h="624">
                    <a:moveTo>
                      <a:pt x="4" y="618"/>
                    </a:moveTo>
                    <a:lnTo>
                      <a:pt x="0" y="624"/>
                    </a:lnTo>
                    <a:lnTo>
                      <a:pt x="0" y="6"/>
                    </a:lnTo>
                    <a:lnTo>
                      <a:pt x="4" y="0"/>
                    </a:lnTo>
                    <a:lnTo>
                      <a:pt x="4" y="618"/>
                    </a:lnTo>
                    <a:close/>
                  </a:path>
                </a:pathLst>
              </a:custGeom>
              <a:solidFill>
                <a:srgbClr val="6868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70" name="Freeform 306"/>
              <p:cNvSpPr>
                <a:spLocks/>
              </p:cNvSpPr>
              <p:nvPr/>
            </p:nvSpPr>
            <p:spPr bwMode="auto">
              <a:xfrm>
                <a:off x="2468" y="680"/>
                <a:ext cx="10" cy="628"/>
              </a:xfrm>
              <a:custGeom>
                <a:avLst/>
                <a:gdLst>
                  <a:gd name="T0" fmla="*/ 10 w 10"/>
                  <a:gd name="T1" fmla="*/ 618 h 628"/>
                  <a:gd name="T2" fmla="*/ 0 w 10"/>
                  <a:gd name="T3" fmla="*/ 628 h 628"/>
                  <a:gd name="T4" fmla="*/ 0 w 10"/>
                  <a:gd name="T5" fmla="*/ 10 h 628"/>
                  <a:gd name="T6" fmla="*/ 10 w 10"/>
                  <a:gd name="T7" fmla="*/ 0 h 628"/>
                  <a:gd name="T8" fmla="*/ 10 w 10"/>
                  <a:gd name="T9" fmla="*/ 618 h 628"/>
                  <a:gd name="T10" fmla="*/ 0 60000 65536"/>
                  <a:gd name="T11" fmla="*/ 0 60000 65536"/>
                  <a:gd name="T12" fmla="*/ 0 60000 65536"/>
                  <a:gd name="T13" fmla="*/ 0 60000 65536"/>
                  <a:gd name="T14" fmla="*/ 0 60000 65536"/>
                  <a:gd name="T15" fmla="*/ 0 w 10"/>
                  <a:gd name="T16" fmla="*/ 0 h 628"/>
                  <a:gd name="T17" fmla="*/ 10 w 10"/>
                  <a:gd name="T18" fmla="*/ 628 h 628"/>
                </a:gdLst>
                <a:ahLst/>
                <a:cxnLst>
                  <a:cxn ang="T10">
                    <a:pos x="T0" y="T1"/>
                  </a:cxn>
                  <a:cxn ang="T11">
                    <a:pos x="T2" y="T3"/>
                  </a:cxn>
                  <a:cxn ang="T12">
                    <a:pos x="T4" y="T5"/>
                  </a:cxn>
                  <a:cxn ang="T13">
                    <a:pos x="T6" y="T7"/>
                  </a:cxn>
                  <a:cxn ang="T14">
                    <a:pos x="T8" y="T9"/>
                  </a:cxn>
                </a:cxnLst>
                <a:rect l="T15" t="T16" r="T17" b="T18"/>
                <a:pathLst>
                  <a:path w="10" h="628">
                    <a:moveTo>
                      <a:pt x="10" y="618"/>
                    </a:moveTo>
                    <a:lnTo>
                      <a:pt x="0" y="628"/>
                    </a:lnTo>
                    <a:lnTo>
                      <a:pt x="0" y="10"/>
                    </a:lnTo>
                    <a:lnTo>
                      <a:pt x="10" y="0"/>
                    </a:lnTo>
                    <a:lnTo>
                      <a:pt x="10" y="618"/>
                    </a:lnTo>
                    <a:close/>
                  </a:path>
                </a:pathLst>
              </a:custGeom>
              <a:solidFill>
                <a:srgbClr val="6C6C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71" name="Freeform 307"/>
              <p:cNvSpPr>
                <a:spLocks/>
              </p:cNvSpPr>
              <p:nvPr/>
            </p:nvSpPr>
            <p:spPr bwMode="auto">
              <a:xfrm>
                <a:off x="2460" y="690"/>
                <a:ext cx="8" cy="624"/>
              </a:xfrm>
              <a:custGeom>
                <a:avLst/>
                <a:gdLst>
                  <a:gd name="T0" fmla="*/ 8 w 8"/>
                  <a:gd name="T1" fmla="*/ 618 h 624"/>
                  <a:gd name="T2" fmla="*/ 0 w 8"/>
                  <a:gd name="T3" fmla="*/ 624 h 624"/>
                  <a:gd name="T4" fmla="*/ 0 w 8"/>
                  <a:gd name="T5" fmla="*/ 6 h 624"/>
                  <a:gd name="T6" fmla="*/ 8 w 8"/>
                  <a:gd name="T7" fmla="*/ 0 h 624"/>
                  <a:gd name="T8" fmla="*/ 8 w 8"/>
                  <a:gd name="T9" fmla="*/ 618 h 624"/>
                  <a:gd name="T10" fmla="*/ 0 60000 65536"/>
                  <a:gd name="T11" fmla="*/ 0 60000 65536"/>
                  <a:gd name="T12" fmla="*/ 0 60000 65536"/>
                  <a:gd name="T13" fmla="*/ 0 60000 65536"/>
                  <a:gd name="T14" fmla="*/ 0 60000 65536"/>
                  <a:gd name="T15" fmla="*/ 0 w 8"/>
                  <a:gd name="T16" fmla="*/ 0 h 624"/>
                  <a:gd name="T17" fmla="*/ 8 w 8"/>
                  <a:gd name="T18" fmla="*/ 624 h 624"/>
                </a:gdLst>
                <a:ahLst/>
                <a:cxnLst>
                  <a:cxn ang="T10">
                    <a:pos x="T0" y="T1"/>
                  </a:cxn>
                  <a:cxn ang="T11">
                    <a:pos x="T2" y="T3"/>
                  </a:cxn>
                  <a:cxn ang="T12">
                    <a:pos x="T4" y="T5"/>
                  </a:cxn>
                  <a:cxn ang="T13">
                    <a:pos x="T6" y="T7"/>
                  </a:cxn>
                  <a:cxn ang="T14">
                    <a:pos x="T8" y="T9"/>
                  </a:cxn>
                </a:cxnLst>
                <a:rect l="T15" t="T16" r="T17" b="T18"/>
                <a:pathLst>
                  <a:path w="8" h="624">
                    <a:moveTo>
                      <a:pt x="8" y="618"/>
                    </a:moveTo>
                    <a:lnTo>
                      <a:pt x="0" y="624"/>
                    </a:lnTo>
                    <a:lnTo>
                      <a:pt x="0" y="6"/>
                    </a:lnTo>
                    <a:lnTo>
                      <a:pt x="8" y="0"/>
                    </a:lnTo>
                    <a:lnTo>
                      <a:pt x="8" y="618"/>
                    </a:lnTo>
                    <a:close/>
                  </a:path>
                </a:pathLst>
              </a:custGeom>
              <a:solidFill>
                <a:srgbClr val="6F6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72" name="Freeform 308"/>
              <p:cNvSpPr>
                <a:spLocks/>
              </p:cNvSpPr>
              <p:nvPr/>
            </p:nvSpPr>
            <p:spPr bwMode="auto">
              <a:xfrm>
                <a:off x="2450" y="696"/>
                <a:ext cx="10" cy="624"/>
              </a:xfrm>
              <a:custGeom>
                <a:avLst/>
                <a:gdLst>
                  <a:gd name="T0" fmla="*/ 10 w 10"/>
                  <a:gd name="T1" fmla="*/ 618 h 624"/>
                  <a:gd name="T2" fmla="*/ 0 w 10"/>
                  <a:gd name="T3" fmla="*/ 624 h 624"/>
                  <a:gd name="T4" fmla="*/ 0 w 10"/>
                  <a:gd name="T5" fmla="*/ 6 h 624"/>
                  <a:gd name="T6" fmla="*/ 10 w 10"/>
                  <a:gd name="T7" fmla="*/ 0 h 624"/>
                  <a:gd name="T8" fmla="*/ 10 w 10"/>
                  <a:gd name="T9" fmla="*/ 618 h 624"/>
                  <a:gd name="T10" fmla="*/ 0 60000 65536"/>
                  <a:gd name="T11" fmla="*/ 0 60000 65536"/>
                  <a:gd name="T12" fmla="*/ 0 60000 65536"/>
                  <a:gd name="T13" fmla="*/ 0 60000 65536"/>
                  <a:gd name="T14" fmla="*/ 0 60000 65536"/>
                  <a:gd name="T15" fmla="*/ 0 w 10"/>
                  <a:gd name="T16" fmla="*/ 0 h 624"/>
                  <a:gd name="T17" fmla="*/ 10 w 10"/>
                  <a:gd name="T18" fmla="*/ 624 h 624"/>
                </a:gdLst>
                <a:ahLst/>
                <a:cxnLst>
                  <a:cxn ang="T10">
                    <a:pos x="T0" y="T1"/>
                  </a:cxn>
                  <a:cxn ang="T11">
                    <a:pos x="T2" y="T3"/>
                  </a:cxn>
                  <a:cxn ang="T12">
                    <a:pos x="T4" y="T5"/>
                  </a:cxn>
                  <a:cxn ang="T13">
                    <a:pos x="T6" y="T7"/>
                  </a:cxn>
                  <a:cxn ang="T14">
                    <a:pos x="T8" y="T9"/>
                  </a:cxn>
                </a:cxnLst>
                <a:rect l="T15" t="T16" r="T17" b="T18"/>
                <a:pathLst>
                  <a:path w="10" h="624">
                    <a:moveTo>
                      <a:pt x="10" y="618"/>
                    </a:moveTo>
                    <a:lnTo>
                      <a:pt x="0" y="624"/>
                    </a:lnTo>
                    <a:lnTo>
                      <a:pt x="0" y="6"/>
                    </a:lnTo>
                    <a:lnTo>
                      <a:pt x="10" y="0"/>
                    </a:lnTo>
                    <a:lnTo>
                      <a:pt x="10" y="618"/>
                    </a:lnTo>
                    <a:close/>
                  </a:path>
                </a:pathLst>
              </a:cu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73" name="Freeform 309"/>
              <p:cNvSpPr>
                <a:spLocks/>
              </p:cNvSpPr>
              <p:nvPr/>
            </p:nvSpPr>
            <p:spPr bwMode="auto">
              <a:xfrm>
                <a:off x="2440" y="702"/>
                <a:ext cx="10" cy="623"/>
              </a:xfrm>
              <a:custGeom>
                <a:avLst/>
                <a:gdLst>
                  <a:gd name="T0" fmla="*/ 10 w 10"/>
                  <a:gd name="T1" fmla="*/ 618 h 623"/>
                  <a:gd name="T2" fmla="*/ 0 w 10"/>
                  <a:gd name="T3" fmla="*/ 623 h 623"/>
                  <a:gd name="T4" fmla="*/ 0 w 10"/>
                  <a:gd name="T5" fmla="*/ 8 h 623"/>
                  <a:gd name="T6" fmla="*/ 10 w 10"/>
                  <a:gd name="T7" fmla="*/ 0 h 623"/>
                  <a:gd name="T8" fmla="*/ 10 w 10"/>
                  <a:gd name="T9" fmla="*/ 618 h 623"/>
                  <a:gd name="T10" fmla="*/ 0 60000 65536"/>
                  <a:gd name="T11" fmla="*/ 0 60000 65536"/>
                  <a:gd name="T12" fmla="*/ 0 60000 65536"/>
                  <a:gd name="T13" fmla="*/ 0 60000 65536"/>
                  <a:gd name="T14" fmla="*/ 0 60000 65536"/>
                  <a:gd name="T15" fmla="*/ 0 w 10"/>
                  <a:gd name="T16" fmla="*/ 0 h 623"/>
                  <a:gd name="T17" fmla="*/ 10 w 10"/>
                  <a:gd name="T18" fmla="*/ 623 h 623"/>
                </a:gdLst>
                <a:ahLst/>
                <a:cxnLst>
                  <a:cxn ang="T10">
                    <a:pos x="T0" y="T1"/>
                  </a:cxn>
                  <a:cxn ang="T11">
                    <a:pos x="T2" y="T3"/>
                  </a:cxn>
                  <a:cxn ang="T12">
                    <a:pos x="T4" y="T5"/>
                  </a:cxn>
                  <a:cxn ang="T13">
                    <a:pos x="T6" y="T7"/>
                  </a:cxn>
                  <a:cxn ang="T14">
                    <a:pos x="T8" y="T9"/>
                  </a:cxn>
                </a:cxnLst>
                <a:rect l="T15" t="T16" r="T17" b="T18"/>
                <a:pathLst>
                  <a:path w="10" h="623">
                    <a:moveTo>
                      <a:pt x="10" y="618"/>
                    </a:moveTo>
                    <a:lnTo>
                      <a:pt x="0" y="623"/>
                    </a:lnTo>
                    <a:lnTo>
                      <a:pt x="0" y="8"/>
                    </a:lnTo>
                    <a:lnTo>
                      <a:pt x="10" y="0"/>
                    </a:lnTo>
                    <a:lnTo>
                      <a:pt x="10" y="618"/>
                    </a:lnTo>
                    <a:close/>
                  </a:path>
                </a:pathLst>
              </a:custGeom>
              <a:solidFill>
                <a:srgbClr val="7676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74" name="Freeform 310"/>
              <p:cNvSpPr>
                <a:spLocks/>
              </p:cNvSpPr>
              <p:nvPr/>
            </p:nvSpPr>
            <p:spPr bwMode="auto">
              <a:xfrm>
                <a:off x="2428" y="710"/>
                <a:ext cx="12" cy="621"/>
              </a:xfrm>
              <a:custGeom>
                <a:avLst/>
                <a:gdLst>
                  <a:gd name="T0" fmla="*/ 12 w 12"/>
                  <a:gd name="T1" fmla="*/ 615 h 621"/>
                  <a:gd name="T2" fmla="*/ 0 w 12"/>
                  <a:gd name="T3" fmla="*/ 621 h 621"/>
                  <a:gd name="T4" fmla="*/ 0 w 12"/>
                  <a:gd name="T5" fmla="*/ 4 h 621"/>
                  <a:gd name="T6" fmla="*/ 12 w 12"/>
                  <a:gd name="T7" fmla="*/ 0 h 621"/>
                  <a:gd name="T8" fmla="*/ 12 w 12"/>
                  <a:gd name="T9" fmla="*/ 615 h 621"/>
                  <a:gd name="T10" fmla="*/ 0 60000 65536"/>
                  <a:gd name="T11" fmla="*/ 0 60000 65536"/>
                  <a:gd name="T12" fmla="*/ 0 60000 65536"/>
                  <a:gd name="T13" fmla="*/ 0 60000 65536"/>
                  <a:gd name="T14" fmla="*/ 0 60000 65536"/>
                  <a:gd name="T15" fmla="*/ 0 w 12"/>
                  <a:gd name="T16" fmla="*/ 0 h 621"/>
                  <a:gd name="T17" fmla="*/ 12 w 12"/>
                  <a:gd name="T18" fmla="*/ 621 h 621"/>
                </a:gdLst>
                <a:ahLst/>
                <a:cxnLst>
                  <a:cxn ang="T10">
                    <a:pos x="T0" y="T1"/>
                  </a:cxn>
                  <a:cxn ang="T11">
                    <a:pos x="T2" y="T3"/>
                  </a:cxn>
                  <a:cxn ang="T12">
                    <a:pos x="T4" y="T5"/>
                  </a:cxn>
                  <a:cxn ang="T13">
                    <a:pos x="T6" y="T7"/>
                  </a:cxn>
                  <a:cxn ang="T14">
                    <a:pos x="T8" y="T9"/>
                  </a:cxn>
                </a:cxnLst>
                <a:rect l="T15" t="T16" r="T17" b="T18"/>
                <a:pathLst>
                  <a:path w="12" h="621">
                    <a:moveTo>
                      <a:pt x="12" y="615"/>
                    </a:moveTo>
                    <a:lnTo>
                      <a:pt x="0" y="621"/>
                    </a:lnTo>
                    <a:lnTo>
                      <a:pt x="0" y="4"/>
                    </a:lnTo>
                    <a:lnTo>
                      <a:pt x="12" y="0"/>
                    </a:lnTo>
                    <a:lnTo>
                      <a:pt x="12" y="615"/>
                    </a:lnTo>
                    <a:close/>
                  </a:path>
                </a:pathLst>
              </a:custGeom>
              <a:solidFill>
                <a:srgbClr val="79797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75" name="Freeform 311"/>
              <p:cNvSpPr>
                <a:spLocks/>
              </p:cNvSpPr>
              <p:nvPr/>
            </p:nvSpPr>
            <p:spPr bwMode="auto">
              <a:xfrm>
                <a:off x="2416" y="714"/>
                <a:ext cx="12" cy="623"/>
              </a:xfrm>
              <a:custGeom>
                <a:avLst/>
                <a:gdLst>
                  <a:gd name="T0" fmla="*/ 12 w 12"/>
                  <a:gd name="T1" fmla="*/ 617 h 623"/>
                  <a:gd name="T2" fmla="*/ 0 w 12"/>
                  <a:gd name="T3" fmla="*/ 623 h 623"/>
                  <a:gd name="T4" fmla="*/ 0 w 12"/>
                  <a:gd name="T5" fmla="*/ 6 h 623"/>
                  <a:gd name="T6" fmla="*/ 12 w 12"/>
                  <a:gd name="T7" fmla="*/ 0 h 623"/>
                  <a:gd name="T8" fmla="*/ 12 w 12"/>
                  <a:gd name="T9" fmla="*/ 617 h 623"/>
                  <a:gd name="T10" fmla="*/ 0 60000 65536"/>
                  <a:gd name="T11" fmla="*/ 0 60000 65536"/>
                  <a:gd name="T12" fmla="*/ 0 60000 65536"/>
                  <a:gd name="T13" fmla="*/ 0 60000 65536"/>
                  <a:gd name="T14" fmla="*/ 0 60000 65536"/>
                  <a:gd name="T15" fmla="*/ 0 w 12"/>
                  <a:gd name="T16" fmla="*/ 0 h 623"/>
                  <a:gd name="T17" fmla="*/ 12 w 12"/>
                  <a:gd name="T18" fmla="*/ 623 h 623"/>
                </a:gdLst>
                <a:ahLst/>
                <a:cxnLst>
                  <a:cxn ang="T10">
                    <a:pos x="T0" y="T1"/>
                  </a:cxn>
                  <a:cxn ang="T11">
                    <a:pos x="T2" y="T3"/>
                  </a:cxn>
                  <a:cxn ang="T12">
                    <a:pos x="T4" y="T5"/>
                  </a:cxn>
                  <a:cxn ang="T13">
                    <a:pos x="T6" y="T7"/>
                  </a:cxn>
                  <a:cxn ang="T14">
                    <a:pos x="T8" y="T9"/>
                  </a:cxn>
                </a:cxnLst>
                <a:rect l="T15" t="T16" r="T17" b="T18"/>
                <a:pathLst>
                  <a:path w="12" h="623">
                    <a:moveTo>
                      <a:pt x="12" y="617"/>
                    </a:moveTo>
                    <a:lnTo>
                      <a:pt x="0" y="623"/>
                    </a:lnTo>
                    <a:lnTo>
                      <a:pt x="0" y="6"/>
                    </a:lnTo>
                    <a:lnTo>
                      <a:pt x="12" y="0"/>
                    </a:lnTo>
                    <a:lnTo>
                      <a:pt x="12" y="617"/>
                    </a:lnTo>
                    <a:close/>
                  </a:path>
                </a:pathLst>
              </a:custGeom>
              <a:solidFill>
                <a:srgbClr val="7D7D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76" name="Freeform 312"/>
              <p:cNvSpPr>
                <a:spLocks/>
              </p:cNvSpPr>
              <p:nvPr/>
            </p:nvSpPr>
            <p:spPr bwMode="auto">
              <a:xfrm>
                <a:off x="2402" y="720"/>
                <a:ext cx="14" cy="621"/>
              </a:xfrm>
              <a:custGeom>
                <a:avLst/>
                <a:gdLst>
                  <a:gd name="T0" fmla="*/ 14 w 14"/>
                  <a:gd name="T1" fmla="*/ 617 h 621"/>
                  <a:gd name="T2" fmla="*/ 0 w 14"/>
                  <a:gd name="T3" fmla="*/ 621 h 621"/>
                  <a:gd name="T4" fmla="*/ 0 w 14"/>
                  <a:gd name="T5" fmla="*/ 6 h 621"/>
                  <a:gd name="T6" fmla="*/ 14 w 14"/>
                  <a:gd name="T7" fmla="*/ 0 h 621"/>
                  <a:gd name="T8" fmla="*/ 14 w 14"/>
                  <a:gd name="T9" fmla="*/ 617 h 621"/>
                  <a:gd name="T10" fmla="*/ 0 60000 65536"/>
                  <a:gd name="T11" fmla="*/ 0 60000 65536"/>
                  <a:gd name="T12" fmla="*/ 0 60000 65536"/>
                  <a:gd name="T13" fmla="*/ 0 60000 65536"/>
                  <a:gd name="T14" fmla="*/ 0 60000 65536"/>
                  <a:gd name="T15" fmla="*/ 0 w 14"/>
                  <a:gd name="T16" fmla="*/ 0 h 621"/>
                  <a:gd name="T17" fmla="*/ 14 w 14"/>
                  <a:gd name="T18" fmla="*/ 621 h 621"/>
                </a:gdLst>
                <a:ahLst/>
                <a:cxnLst>
                  <a:cxn ang="T10">
                    <a:pos x="T0" y="T1"/>
                  </a:cxn>
                  <a:cxn ang="T11">
                    <a:pos x="T2" y="T3"/>
                  </a:cxn>
                  <a:cxn ang="T12">
                    <a:pos x="T4" y="T5"/>
                  </a:cxn>
                  <a:cxn ang="T13">
                    <a:pos x="T6" y="T7"/>
                  </a:cxn>
                  <a:cxn ang="T14">
                    <a:pos x="T8" y="T9"/>
                  </a:cxn>
                </a:cxnLst>
                <a:rect l="T15" t="T16" r="T17" b="T18"/>
                <a:pathLst>
                  <a:path w="14" h="621">
                    <a:moveTo>
                      <a:pt x="14" y="617"/>
                    </a:moveTo>
                    <a:lnTo>
                      <a:pt x="0" y="621"/>
                    </a:lnTo>
                    <a:lnTo>
                      <a:pt x="0" y="6"/>
                    </a:lnTo>
                    <a:lnTo>
                      <a:pt x="14" y="0"/>
                    </a:lnTo>
                    <a:lnTo>
                      <a:pt x="14" y="617"/>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77" name="Freeform 313"/>
              <p:cNvSpPr>
                <a:spLocks/>
              </p:cNvSpPr>
              <p:nvPr/>
            </p:nvSpPr>
            <p:spPr bwMode="auto">
              <a:xfrm>
                <a:off x="2388" y="726"/>
                <a:ext cx="14" cy="619"/>
              </a:xfrm>
              <a:custGeom>
                <a:avLst/>
                <a:gdLst>
                  <a:gd name="T0" fmla="*/ 14 w 14"/>
                  <a:gd name="T1" fmla="*/ 615 h 619"/>
                  <a:gd name="T2" fmla="*/ 0 w 14"/>
                  <a:gd name="T3" fmla="*/ 619 h 619"/>
                  <a:gd name="T4" fmla="*/ 0 w 14"/>
                  <a:gd name="T5" fmla="*/ 4 h 619"/>
                  <a:gd name="T6" fmla="*/ 14 w 14"/>
                  <a:gd name="T7" fmla="*/ 0 h 619"/>
                  <a:gd name="T8" fmla="*/ 14 w 14"/>
                  <a:gd name="T9" fmla="*/ 615 h 619"/>
                  <a:gd name="T10" fmla="*/ 0 60000 65536"/>
                  <a:gd name="T11" fmla="*/ 0 60000 65536"/>
                  <a:gd name="T12" fmla="*/ 0 60000 65536"/>
                  <a:gd name="T13" fmla="*/ 0 60000 65536"/>
                  <a:gd name="T14" fmla="*/ 0 60000 65536"/>
                  <a:gd name="T15" fmla="*/ 0 w 14"/>
                  <a:gd name="T16" fmla="*/ 0 h 619"/>
                  <a:gd name="T17" fmla="*/ 14 w 14"/>
                  <a:gd name="T18" fmla="*/ 619 h 619"/>
                </a:gdLst>
                <a:ahLst/>
                <a:cxnLst>
                  <a:cxn ang="T10">
                    <a:pos x="T0" y="T1"/>
                  </a:cxn>
                  <a:cxn ang="T11">
                    <a:pos x="T2" y="T3"/>
                  </a:cxn>
                  <a:cxn ang="T12">
                    <a:pos x="T4" y="T5"/>
                  </a:cxn>
                  <a:cxn ang="T13">
                    <a:pos x="T6" y="T7"/>
                  </a:cxn>
                  <a:cxn ang="T14">
                    <a:pos x="T8" y="T9"/>
                  </a:cxn>
                </a:cxnLst>
                <a:rect l="T15" t="T16" r="T17" b="T18"/>
                <a:pathLst>
                  <a:path w="14" h="619">
                    <a:moveTo>
                      <a:pt x="14" y="615"/>
                    </a:moveTo>
                    <a:lnTo>
                      <a:pt x="0" y="619"/>
                    </a:lnTo>
                    <a:lnTo>
                      <a:pt x="0" y="4"/>
                    </a:lnTo>
                    <a:lnTo>
                      <a:pt x="14" y="0"/>
                    </a:lnTo>
                    <a:lnTo>
                      <a:pt x="14" y="615"/>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78" name="Freeform 314"/>
              <p:cNvSpPr>
                <a:spLocks/>
              </p:cNvSpPr>
              <p:nvPr/>
            </p:nvSpPr>
            <p:spPr bwMode="auto">
              <a:xfrm>
                <a:off x="2372" y="730"/>
                <a:ext cx="16" cy="619"/>
              </a:xfrm>
              <a:custGeom>
                <a:avLst/>
                <a:gdLst>
                  <a:gd name="T0" fmla="*/ 16 w 16"/>
                  <a:gd name="T1" fmla="*/ 615 h 619"/>
                  <a:gd name="T2" fmla="*/ 0 w 16"/>
                  <a:gd name="T3" fmla="*/ 619 h 619"/>
                  <a:gd name="T4" fmla="*/ 0 w 16"/>
                  <a:gd name="T5" fmla="*/ 4 h 619"/>
                  <a:gd name="T6" fmla="*/ 16 w 16"/>
                  <a:gd name="T7" fmla="*/ 0 h 619"/>
                  <a:gd name="T8" fmla="*/ 16 w 16"/>
                  <a:gd name="T9" fmla="*/ 615 h 619"/>
                  <a:gd name="T10" fmla="*/ 0 60000 65536"/>
                  <a:gd name="T11" fmla="*/ 0 60000 65536"/>
                  <a:gd name="T12" fmla="*/ 0 60000 65536"/>
                  <a:gd name="T13" fmla="*/ 0 60000 65536"/>
                  <a:gd name="T14" fmla="*/ 0 60000 65536"/>
                  <a:gd name="T15" fmla="*/ 0 w 16"/>
                  <a:gd name="T16" fmla="*/ 0 h 619"/>
                  <a:gd name="T17" fmla="*/ 16 w 16"/>
                  <a:gd name="T18" fmla="*/ 619 h 619"/>
                </a:gdLst>
                <a:ahLst/>
                <a:cxnLst>
                  <a:cxn ang="T10">
                    <a:pos x="T0" y="T1"/>
                  </a:cxn>
                  <a:cxn ang="T11">
                    <a:pos x="T2" y="T3"/>
                  </a:cxn>
                  <a:cxn ang="T12">
                    <a:pos x="T4" y="T5"/>
                  </a:cxn>
                  <a:cxn ang="T13">
                    <a:pos x="T6" y="T7"/>
                  </a:cxn>
                  <a:cxn ang="T14">
                    <a:pos x="T8" y="T9"/>
                  </a:cxn>
                </a:cxnLst>
                <a:rect l="T15" t="T16" r="T17" b="T18"/>
                <a:pathLst>
                  <a:path w="16" h="619">
                    <a:moveTo>
                      <a:pt x="16" y="615"/>
                    </a:moveTo>
                    <a:lnTo>
                      <a:pt x="0" y="619"/>
                    </a:lnTo>
                    <a:lnTo>
                      <a:pt x="0" y="4"/>
                    </a:lnTo>
                    <a:lnTo>
                      <a:pt x="16" y="0"/>
                    </a:lnTo>
                    <a:lnTo>
                      <a:pt x="16" y="615"/>
                    </a:lnTo>
                    <a:close/>
                  </a:path>
                </a:pathLst>
              </a:custGeom>
              <a:solidFill>
                <a:srgbClr val="7D7D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79" name="Freeform 315"/>
              <p:cNvSpPr>
                <a:spLocks/>
              </p:cNvSpPr>
              <p:nvPr/>
            </p:nvSpPr>
            <p:spPr bwMode="auto">
              <a:xfrm>
                <a:off x="2359" y="734"/>
                <a:ext cx="13" cy="619"/>
              </a:xfrm>
              <a:custGeom>
                <a:avLst/>
                <a:gdLst>
                  <a:gd name="T0" fmla="*/ 13 w 13"/>
                  <a:gd name="T1" fmla="*/ 615 h 619"/>
                  <a:gd name="T2" fmla="*/ 0 w 13"/>
                  <a:gd name="T3" fmla="*/ 619 h 619"/>
                  <a:gd name="T4" fmla="*/ 0 w 13"/>
                  <a:gd name="T5" fmla="*/ 2 h 619"/>
                  <a:gd name="T6" fmla="*/ 13 w 13"/>
                  <a:gd name="T7" fmla="*/ 0 h 619"/>
                  <a:gd name="T8" fmla="*/ 13 w 13"/>
                  <a:gd name="T9" fmla="*/ 615 h 619"/>
                  <a:gd name="T10" fmla="*/ 0 60000 65536"/>
                  <a:gd name="T11" fmla="*/ 0 60000 65536"/>
                  <a:gd name="T12" fmla="*/ 0 60000 65536"/>
                  <a:gd name="T13" fmla="*/ 0 60000 65536"/>
                  <a:gd name="T14" fmla="*/ 0 60000 65536"/>
                  <a:gd name="T15" fmla="*/ 0 w 13"/>
                  <a:gd name="T16" fmla="*/ 0 h 619"/>
                  <a:gd name="T17" fmla="*/ 13 w 13"/>
                  <a:gd name="T18" fmla="*/ 619 h 619"/>
                </a:gdLst>
                <a:ahLst/>
                <a:cxnLst>
                  <a:cxn ang="T10">
                    <a:pos x="T0" y="T1"/>
                  </a:cxn>
                  <a:cxn ang="T11">
                    <a:pos x="T2" y="T3"/>
                  </a:cxn>
                  <a:cxn ang="T12">
                    <a:pos x="T4" y="T5"/>
                  </a:cxn>
                  <a:cxn ang="T13">
                    <a:pos x="T6" y="T7"/>
                  </a:cxn>
                  <a:cxn ang="T14">
                    <a:pos x="T8" y="T9"/>
                  </a:cxn>
                </a:cxnLst>
                <a:rect l="T15" t="T16" r="T17" b="T18"/>
                <a:pathLst>
                  <a:path w="13" h="619">
                    <a:moveTo>
                      <a:pt x="13" y="615"/>
                    </a:moveTo>
                    <a:lnTo>
                      <a:pt x="0" y="619"/>
                    </a:lnTo>
                    <a:lnTo>
                      <a:pt x="0" y="2"/>
                    </a:lnTo>
                    <a:lnTo>
                      <a:pt x="13" y="0"/>
                    </a:lnTo>
                    <a:lnTo>
                      <a:pt x="13" y="615"/>
                    </a:lnTo>
                    <a:close/>
                  </a:path>
                </a:pathLst>
              </a:custGeom>
              <a:solidFill>
                <a:srgbClr val="79797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80" name="Freeform 316"/>
              <p:cNvSpPr>
                <a:spLocks/>
              </p:cNvSpPr>
              <p:nvPr/>
            </p:nvSpPr>
            <p:spPr bwMode="auto">
              <a:xfrm>
                <a:off x="2345" y="736"/>
                <a:ext cx="14" cy="619"/>
              </a:xfrm>
              <a:custGeom>
                <a:avLst/>
                <a:gdLst>
                  <a:gd name="T0" fmla="*/ 14 w 14"/>
                  <a:gd name="T1" fmla="*/ 617 h 619"/>
                  <a:gd name="T2" fmla="*/ 0 w 14"/>
                  <a:gd name="T3" fmla="*/ 619 h 619"/>
                  <a:gd name="T4" fmla="*/ 0 w 14"/>
                  <a:gd name="T5" fmla="*/ 4 h 619"/>
                  <a:gd name="T6" fmla="*/ 14 w 14"/>
                  <a:gd name="T7" fmla="*/ 0 h 619"/>
                  <a:gd name="T8" fmla="*/ 14 w 14"/>
                  <a:gd name="T9" fmla="*/ 617 h 619"/>
                  <a:gd name="T10" fmla="*/ 0 60000 65536"/>
                  <a:gd name="T11" fmla="*/ 0 60000 65536"/>
                  <a:gd name="T12" fmla="*/ 0 60000 65536"/>
                  <a:gd name="T13" fmla="*/ 0 60000 65536"/>
                  <a:gd name="T14" fmla="*/ 0 60000 65536"/>
                  <a:gd name="T15" fmla="*/ 0 w 14"/>
                  <a:gd name="T16" fmla="*/ 0 h 619"/>
                  <a:gd name="T17" fmla="*/ 14 w 14"/>
                  <a:gd name="T18" fmla="*/ 619 h 619"/>
                </a:gdLst>
                <a:ahLst/>
                <a:cxnLst>
                  <a:cxn ang="T10">
                    <a:pos x="T0" y="T1"/>
                  </a:cxn>
                  <a:cxn ang="T11">
                    <a:pos x="T2" y="T3"/>
                  </a:cxn>
                  <a:cxn ang="T12">
                    <a:pos x="T4" y="T5"/>
                  </a:cxn>
                  <a:cxn ang="T13">
                    <a:pos x="T6" y="T7"/>
                  </a:cxn>
                  <a:cxn ang="T14">
                    <a:pos x="T8" y="T9"/>
                  </a:cxn>
                </a:cxnLst>
                <a:rect l="T15" t="T16" r="T17" b="T18"/>
                <a:pathLst>
                  <a:path w="14" h="619">
                    <a:moveTo>
                      <a:pt x="14" y="617"/>
                    </a:moveTo>
                    <a:lnTo>
                      <a:pt x="0" y="619"/>
                    </a:lnTo>
                    <a:lnTo>
                      <a:pt x="0" y="4"/>
                    </a:lnTo>
                    <a:lnTo>
                      <a:pt x="14" y="0"/>
                    </a:lnTo>
                    <a:lnTo>
                      <a:pt x="14" y="617"/>
                    </a:lnTo>
                    <a:close/>
                  </a:path>
                </a:pathLst>
              </a:custGeom>
              <a:solidFill>
                <a:srgbClr val="7676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81" name="Freeform 317"/>
              <p:cNvSpPr>
                <a:spLocks/>
              </p:cNvSpPr>
              <p:nvPr/>
            </p:nvSpPr>
            <p:spPr bwMode="auto">
              <a:xfrm>
                <a:off x="2331" y="740"/>
                <a:ext cx="14" cy="617"/>
              </a:xfrm>
              <a:custGeom>
                <a:avLst/>
                <a:gdLst>
                  <a:gd name="T0" fmla="*/ 14 w 14"/>
                  <a:gd name="T1" fmla="*/ 615 h 617"/>
                  <a:gd name="T2" fmla="*/ 0 w 14"/>
                  <a:gd name="T3" fmla="*/ 617 h 617"/>
                  <a:gd name="T4" fmla="*/ 0 w 14"/>
                  <a:gd name="T5" fmla="*/ 2 h 617"/>
                  <a:gd name="T6" fmla="*/ 14 w 14"/>
                  <a:gd name="T7" fmla="*/ 0 h 617"/>
                  <a:gd name="T8" fmla="*/ 14 w 14"/>
                  <a:gd name="T9" fmla="*/ 615 h 617"/>
                  <a:gd name="T10" fmla="*/ 0 60000 65536"/>
                  <a:gd name="T11" fmla="*/ 0 60000 65536"/>
                  <a:gd name="T12" fmla="*/ 0 60000 65536"/>
                  <a:gd name="T13" fmla="*/ 0 60000 65536"/>
                  <a:gd name="T14" fmla="*/ 0 60000 65536"/>
                  <a:gd name="T15" fmla="*/ 0 w 14"/>
                  <a:gd name="T16" fmla="*/ 0 h 617"/>
                  <a:gd name="T17" fmla="*/ 14 w 14"/>
                  <a:gd name="T18" fmla="*/ 617 h 617"/>
                </a:gdLst>
                <a:ahLst/>
                <a:cxnLst>
                  <a:cxn ang="T10">
                    <a:pos x="T0" y="T1"/>
                  </a:cxn>
                  <a:cxn ang="T11">
                    <a:pos x="T2" y="T3"/>
                  </a:cxn>
                  <a:cxn ang="T12">
                    <a:pos x="T4" y="T5"/>
                  </a:cxn>
                  <a:cxn ang="T13">
                    <a:pos x="T6" y="T7"/>
                  </a:cxn>
                  <a:cxn ang="T14">
                    <a:pos x="T8" y="T9"/>
                  </a:cxn>
                </a:cxnLst>
                <a:rect l="T15" t="T16" r="T17" b="T18"/>
                <a:pathLst>
                  <a:path w="14" h="617">
                    <a:moveTo>
                      <a:pt x="14" y="615"/>
                    </a:moveTo>
                    <a:lnTo>
                      <a:pt x="0" y="617"/>
                    </a:lnTo>
                    <a:lnTo>
                      <a:pt x="0" y="2"/>
                    </a:lnTo>
                    <a:lnTo>
                      <a:pt x="14" y="0"/>
                    </a:lnTo>
                    <a:lnTo>
                      <a:pt x="14" y="615"/>
                    </a:lnTo>
                    <a:close/>
                  </a:path>
                </a:pathLst>
              </a:cu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82" name="Rectangle 318"/>
              <p:cNvSpPr>
                <a:spLocks noChangeArrowheads="1"/>
              </p:cNvSpPr>
              <p:nvPr/>
            </p:nvSpPr>
            <p:spPr bwMode="auto">
              <a:xfrm>
                <a:off x="2309" y="742"/>
                <a:ext cx="22" cy="615"/>
              </a:xfrm>
              <a:prstGeom prst="rect">
                <a:avLst/>
              </a:prstGeom>
              <a:solidFill>
                <a:srgbClr val="6F6F6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183" name="Rectangle 319"/>
              <p:cNvSpPr>
                <a:spLocks noChangeArrowheads="1"/>
              </p:cNvSpPr>
              <p:nvPr/>
            </p:nvSpPr>
            <p:spPr bwMode="auto">
              <a:xfrm>
                <a:off x="2297" y="742"/>
                <a:ext cx="12" cy="615"/>
              </a:xfrm>
              <a:prstGeom prst="rect">
                <a:avLst/>
              </a:prstGeom>
              <a:solidFill>
                <a:srgbClr val="6C6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184" name="Freeform 320"/>
              <p:cNvSpPr>
                <a:spLocks/>
              </p:cNvSpPr>
              <p:nvPr/>
            </p:nvSpPr>
            <p:spPr bwMode="auto">
              <a:xfrm>
                <a:off x="2285" y="740"/>
                <a:ext cx="12" cy="617"/>
              </a:xfrm>
              <a:custGeom>
                <a:avLst/>
                <a:gdLst>
                  <a:gd name="T0" fmla="*/ 12 w 12"/>
                  <a:gd name="T1" fmla="*/ 617 h 617"/>
                  <a:gd name="T2" fmla="*/ 0 w 12"/>
                  <a:gd name="T3" fmla="*/ 615 h 617"/>
                  <a:gd name="T4" fmla="*/ 0 w 12"/>
                  <a:gd name="T5" fmla="*/ 0 h 617"/>
                  <a:gd name="T6" fmla="*/ 12 w 12"/>
                  <a:gd name="T7" fmla="*/ 2 h 617"/>
                  <a:gd name="T8" fmla="*/ 12 w 12"/>
                  <a:gd name="T9" fmla="*/ 617 h 617"/>
                  <a:gd name="T10" fmla="*/ 0 60000 65536"/>
                  <a:gd name="T11" fmla="*/ 0 60000 65536"/>
                  <a:gd name="T12" fmla="*/ 0 60000 65536"/>
                  <a:gd name="T13" fmla="*/ 0 60000 65536"/>
                  <a:gd name="T14" fmla="*/ 0 60000 65536"/>
                  <a:gd name="T15" fmla="*/ 0 w 12"/>
                  <a:gd name="T16" fmla="*/ 0 h 617"/>
                  <a:gd name="T17" fmla="*/ 12 w 12"/>
                  <a:gd name="T18" fmla="*/ 617 h 617"/>
                </a:gdLst>
                <a:ahLst/>
                <a:cxnLst>
                  <a:cxn ang="T10">
                    <a:pos x="T0" y="T1"/>
                  </a:cxn>
                  <a:cxn ang="T11">
                    <a:pos x="T2" y="T3"/>
                  </a:cxn>
                  <a:cxn ang="T12">
                    <a:pos x="T4" y="T5"/>
                  </a:cxn>
                  <a:cxn ang="T13">
                    <a:pos x="T6" y="T7"/>
                  </a:cxn>
                  <a:cxn ang="T14">
                    <a:pos x="T8" y="T9"/>
                  </a:cxn>
                </a:cxnLst>
                <a:rect l="T15" t="T16" r="T17" b="T18"/>
                <a:pathLst>
                  <a:path w="12" h="617">
                    <a:moveTo>
                      <a:pt x="12" y="617"/>
                    </a:moveTo>
                    <a:lnTo>
                      <a:pt x="0" y="615"/>
                    </a:lnTo>
                    <a:lnTo>
                      <a:pt x="0" y="0"/>
                    </a:lnTo>
                    <a:lnTo>
                      <a:pt x="12" y="2"/>
                    </a:lnTo>
                    <a:lnTo>
                      <a:pt x="12" y="617"/>
                    </a:lnTo>
                    <a:close/>
                  </a:path>
                </a:pathLst>
              </a:custGeom>
              <a:solidFill>
                <a:srgbClr val="6868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85" name="Freeform 321"/>
              <p:cNvSpPr>
                <a:spLocks/>
              </p:cNvSpPr>
              <p:nvPr/>
            </p:nvSpPr>
            <p:spPr bwMode="auto">
              <a:xfrm>
                <a:off x="2275" y="738"/>
                <a:ext cx="10" cy="617"/>
              </a:xfrm>
              <a:custGeom>
                <a:avLst/>
                <a:gdLst>
                  <a:gd name="T0" fmla="*/ 10 w 10"/>
                  <a:gd name="T1" fmla="*/ 617 h 617"/>
                  <a:gd name="T2" fmla="*/ 0 w 10"/>
                  <a:gd name="T3" fmla="*/ 615 h 617"/>
                  <a:gd name="T4" fmla="*/ 0 w 10"/>
                  <a:gd name="T5" fmla="*/ 0 h 617"/>
                  <a:gd name="T6" fmla="*/ 10 w 10"/>
                  <a:gd name="T7" fmla="*/ 2 h 617"/>
                  <a:gd name="T8" fmla="*/ 10 w 10"/>
                  <a:gd name="T9" fmla="*/ 617 h 617"/>
                  <a:gd name="T10" fmla="*/ 0 60000 65536"/>
                  <a:gd name="T11" fmla="*/ 0 60000 65536"/>
                  <a:gd name="T12" fmla="*/ 0 60000 65536"/>
                  <a:gd name="T13" fmla="*/ 0 60000 65536"/>
                  <a:gd name="T14" fmla="*/ 0 60000 65536"/>
                  <a:gd name="T15" fmla="*/ 0 w 10"/>
                  <a:gd name="T16" fmla="*/ 0 h 617"/>
                  <a:gd name="T17" fmla="*/ 10 w 10"/>
                  <a:gd name="T18" fmla="*/ 617 h 617"/>
                </a:gdLst>
                <a:ahLst/>
                <a:cxnLst>
                  <a:cxn ang="T10">
                    <a:pos x="T0" y="T1"/>
                  </a:cxn>
                  <a:cxn ang="T11">
                    <a:pos x="T2" y="T3"/>
                  </a:cxn>
                  <a:cxn ang="T12">
                    <a:pos x="T4" y="T5"/>
                  </a:cxn>
                  <a:cxn ang="T13">
                    <a:pos x="T6" y="T7"/>
                  </a:cxn>
                  <a:cxn ang="T14">
                    <a:pos x="T8" y="T9"/>
                  </a:cxn>
                </a:cxnLst>
                <a:rect l="T15" t="T16" r="T17" b="T18"/>
                <a:pathLst>
                  <a:path w="10" h="617">
                    <a:moveTo>
                      <a:pt x="10" y="617"/>
                    </a:moveTo>
                    <a:lnTo>
                      <a:pt x="0" y="615"/>
                    </a:lnTo>
                    <a:lnTo>
                      <a:pt x="0" y="0"/>
                    </a:lnTo>
                    <a:lnTo>
                      <a:pt x="10" y="2"/>
                    </a:lnTo>
                    <a:lnTo>
                      <a:pt x="10" y="617"/>
                    </a:lnTo>
                    <a:close/>
                  </a:path>
                </a:pathLst>
              </a:custGeom>
              <a:solidFill>
                <a:srgbClr val="6565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86" name="Freeform 322"/>
              <p:cNvSpPr>
                <a:spLocks/>
              </p:cNvSpPr>
              <p:nvPr/>
            </p:nvSpPr>
            <p:spPr bwMode="auto">
              <a:xfrm>
                <a:off x="2267" y="736"/>
                <a:ext cx="8" cy="617"/>
              </a:xfrm>
              <a:custGeom>
                <a:avLst/>
                <a:gdLst>
                  <a:gd name="T0" fmla="*/ 8 w 8"/>
                  <a:gd name="T1" fmla="*/ 617 h 617"/>
                  <a:gd name="T2" fmla="*/ 0 w 8"/>
                  <a:gd name="T3" fmla="*/ 615 h 617"/>
                  <a:gd name="T4" fmla="*/ 0 w 8"/>
                  <a:gd name="T5" fmla="*/ 0 h 617"/>
                  <a:gd name="T6" fmla="*/ 8 w 8"/>
                  <a:gd name="T7" fmla="*/ 2 h 617"/>
                  <a:gd name="T8" fmla="*/ 8 w 8"/>
                  <a:gd name="T9" fmla="*/ 617 h 617"/>
                  <a:gd name="T10" fmla="*/ 0 60000 65536"/>
                  <a:gd name="T11" fmla="*/ 0 60000 65536"/>
                  <a:gd name="T12" fmla="*/ 0 60000 65536"/>
                  <a:gd name="T13" fmla="*/ 0 60000 65536"/>
                  <a:gd name="T14" fmla="*/ 0 60000 65536"/>
                  <a:gd name="T15" fmla="*/ 0 w 8"/>
                  <a:gd name="T16" fmla="*/ 0 h 617"/>
                  <a:gd name="T17" fmla="*/ 8 w 8"/>
                  <a:gd name="T18" fmla="*/ 617 h 617"/>
                </a:gdLst>
                <a:ahLst/>
                <a:cxnLst>
                  <a:cxn ang="T10">
                    <a:pos x="T0" y="T1"/>
                  </a:cxn>
                  <a:cxn ang="T11">
                    <a:pos x="T2" y="T3"/>
                  </a:cxn>
                  <a:cxn ang="T12">
                    <a:pos x="T4" y="T5"/>
                  </a:cxn>
                  <a:cxn ang="T13">
                    <a:pos x="T6" y="T7"/>
                  </a:cxn>
                  <a:cxn ang="T14">
                    <a:pos x="T8" y="T9"/>
                  </a:cxn>
                </a:cxnLst>
                <a:rect l="T15" t="T16" r="T17" b="T18"/>
                <a:pathLst>
                  <a:path w="8" h="617">
                    <a:moveTo>
                      <a:pt x="8" y="617"/>
                    </a:moveTo>
                    <a:lnTo>
                      <a:pt x="0" y="615"/>
                    </a:lnTo>
                    <a:lnTo>
                      <a:pt x="0" y="0"/>
                    </a:lnTo>
                    <a:lnTo>
                      <a:pt x="8" y="2"/>
                    </a:lnTo>
                    <a:lnTo>
                      <a:pt x="8" y="617"/>
                    </a:lnTo>
                    <a:close/>
                  </a:path>
                </a:pathLst>
              </a:custGeom>
              <a:solidFill>
                <a:srgbClr val="6262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87" name="Freeform 323"/>
              <p:cNvSpPr>
                <a:spLocks/>
              </p:cNvSpPr>
              <p:nvPr/>
            </p:nvSpPr>
            <p:spPr bwMode="auto">
              <a:xfrm>
                <a:off x="2261" y="732"/>
                <a:ext cx="6" cy="619"/>
              </a:xfrm>
              <a:custGeom>
                <a:avLst/>
                <a:gdLst>
                  <a:gd name="T0" fmla="*/ 6 w 6"/>
                  <a:gd name="T1" fmla="*/ 619 h 619"/>
                  <a:gd name="T2" fmla="*/ 0 w 6"/>
                  <a:gd name="T3" fmla="*/ 615 h 619"/>
                  <a:gd name="T4" fmla="*/ 0 w 6"/>
                  <a:gd name="T5" fmla="*/ 0 h 619"/>
                  <a:gd name="T6" fmla="*/ 6 w 6"/>
                  <a:gd name="T7" fmla="*/ 4 h 619"/>
                  <a:gd name="T8" fmla="*/ 6 w 6"/>
                  <a:gd name="T9" fmla="*/ 619 h 619"/>
                  <a:gd name="T10" fmla="*/ 0 60000 65536"/>
                  <a:gd name="T11" fmla="*/ 0 60000 65536"/>
                  <a:gd name="T12" fmla="*/ 0 60000 65536"/>
                  <a:gd name="T13" fmla="*/ 0 60000 65536"/>
                  <a:gd name="T14" fmla="*/ 0 60000 65536"/>
                  <a:gd name="T15" fmla="*/ 0 w 6"/>
                  <a:gd name="T16" fmla="*/ 0 h 619"/>
                  <a:gd name="T17" fmla="*/ 6 w 6"/>
                  <a:gd name="T18" fmla="*/ 619 h 619"/>
                </a:gdLst>
                <a:ahLst/>
                <a:cxnLst>
                  <a:cxn ang="T10">
                    <a:pos x="T0" y="T1"/>
                  </a:cxn>
                  <a:cxn ang="T11">
                    <a:pos x="T2" y="T3"/>
                  </a:cxn>
                  <a:cxn ang="T12">
                    <a:pos x="T4" y="T5"/>
                  </a:cxn>
                  <a:cxn ang="T13">
                    <a:pos x="T6" y="T7"/>
                  </a:cxn>
                  <a:cxn ang="T14">
                    <a:pos x="T8" y="T9"/>
                  </a:cxn>
                </a:cxnLst>
                <a:rect l="T15" t="T16" r="T17" b="T18"/>
                <a:pathLst>
                  <a:path w="6" h="619">
                    <a:moveTo>
                      <a:pt x="6" y="619"/>
                    </a:moveTo>
                    <a:lnTo>
                      <a:pt x="0" y="615"/>
                    </a:lnTo>
                    <a:lnTo>
                      <a:pt x="0" y="0"/>
                    </a:lnTo>
                    <a:lnTo>
                      <a:pt x="6" y="4"/>
                    </a:lnTo>
                    <a:lnTo>
                      <a:pt x="6" y="619"/>
                    </a:lnTo>
                    <a:close/>
                  </a:path>
                </a:pathLst>
              </a:custGeom>
              <a:solidFill>
                <a:srgbClr val="5E5E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88" name="Freeform 324"/>
              <p:cNvSpPr>
                <a:spLocks/>
              </p:cNvSpPr>
              <p:nvPr/>
            </p:nvSpPr>
            <p:spPr bwMode="auto">
              <a:xfrm>
                <a:off x="2255" y="728"/>
                <a:ext cx="6" cy="619"/>
              </a:xfrm>
              <a:custGeom>
                <a:avLst/>
                <a:gdLst>
                  <a:gd name="T0" fmla="*/ 6 w 6"/>
                  <a:gd name="T1" fmla="*/ 619 h 619"/>
                  <a:gd name="T2" fmla="*/ 0 w 6"/>
                  <a:gd name="T3" fmla="*/ 615 h 619"/>
                  <a:gd name="T4" fmla="*/ 0 w 6"/>
                  <a:gd name="T5" fmla="*/ 0 h 619"/>
                  <a:gd name="T6" fmla="*/ 6 w 6"/>
                  <a:gd name="T7" fmla="*/ 4 h 619"/>
                  <a:gd name="T8" fmla="*/ 6 w 6"/>
                  <a:gd name="T9" fmla="*/ 619 h 619"/>
                  <a:gd name="T10" fmla="*/ 0 60000 65536"/>
                  <a:gd name="T11" fmla="*/ 0 60000 65536"/>
                  <a:gd name="T12" fmla="*/ 0 60000 65536"/>
                  <a:gd name="T13" fmla="*/ 0 60000 65536"/>
                  <a:gd name="T14" fmla="*/ 0 60000 65536"/>
                  <a:gd name="T15" fmla="*/ 0 w 6"/>
                  <a:gd name="T16" fmla="*/ 0 h 619"/>
                  <a:gd name="T17" fmla="*/ 6 w 6"/>
                  <a:gd name="T18" fmla="*/ 619 h 619"/>
                </a:gdLst>
                <a:ahLst/>
                <a:cxnLst>
                  <a:cxn ang="T10">
                    <a:pos x="T0" y="T1"/>
                  </a:cxn>
                  <a:cxn ang="T11">
                    <a:pos x="T2" y="T3"/>
                  </a:cxn>
                  <a:cxn ang="T12">
                    <a:pos x="T4" y="T5"/>
                  </a:cxn>
                  <a:cxn ang="T13">
                    <a:pos x="T6" y="T7"/>
                  </a:cxn>
                  <a:cxn ang="T14">
                    <a:pos x="T8" y="T9"/>
                  </a:cxn>
                </a:cxnLst>
                <a:rect l="T15" t="T16" r="T17" b="T18"/>
                <a:pathLst>
                  <a:path w="6" h="619">
                    <a:moveTo>
                      <a:pt x="6" y="619"/>
                    </a:moveTo>
                    <a:lnTo>
                      <a:pt x="0" y="615"/>
                    </a:lnTo>
                    <a:lnTo>
                      <a:pt x="0" y="0"/>
                    </a:lnTo>
                    <a:lnTo>
                      <a:pt x="6" y="4"/>
                    </a:lnTo>
                    <a:lnTo>
                      <a:pt x="6" y="619"/>
                    </a:lnTo>
                    <a:close/>
                  </a:path>
                </a:pathLst>
              </a:custGeom>
              <a:solidFill>
                <a:srgbClr val="5B5B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89" name="Freeform 325"/>
              <p:cNvSpPr>
                <a:spLocks/>
              </p:cNvSpPr>
              <p:nvPr/>
            </p:nvSpPr>
            <p:spPr bwMode="auto">
              <a:xfrm>
                <a:off x="2251" y="724"/>
                <a:ext cx="4" cy="619"/>
              </a:xfrm>
              <a:custGeom>
                <a:avLst/>
                <a:gdLst>
                  <a:gd name="T0" fmla="*/ 4 w 4"/>
                  <a:gd name="T1" fmla="*/ 619 h 619"/>
                  <a:gd name="T2" fmla="*/ 0 w 4"/>
                  <a:gd name="T3" fmla="*/ 615 h 619"/>
                  <a:gd name="T4" fmla="*/ 0 w 4"/>
                  <a:gd name="T5" fmla="*/ 0 h 619"/>
                  <a:gd name="T6" fmla="*/ 4 w 4"/>
                  <a:gd name="T7" fmla="*/ 4 h 619"/>
                  <a:gd name="T8" fmla="*/ 4 w 4"/>
                  <a:gd name="T9" fmla="*/ 619 h 619"/>
                  <a:gd name="T10" fmla="*/ 0 60000 65536"/>
                  <a:gd name="T11" fmla="*/ 0 60000 65536"/>
                  <a:gd name="T12" fmla="*/ 0 60000 65536"/>
                  <a:gd name="T13" fmla="*/ 0 60000 65536"/>
                  <a:gd name="T14" fmla="*/ 0 60000 65536"/>
                  <a:gd name="T15" fmla="*/ 0 w 4"/>
                  <a:gd name="T16" fmla="*/ 0 h 619"/>
                  <a:gd name="T17" fmla="*/ 4 w 4"/>
                  <a:gd name="T18" fmla="*/ 619 h 619"/>
                </a:gdLst>
                <a:ahLst/>
                <a:cxnLst>
                  <a:cxn ang="T10">
                    <a:pos x="T0" y="T1"/>
                  </a:cxn>
                  <a:cxn ang="T11">
                    <a:pos x="T2" y="T3"/>
                  </a:cxn>
                  <a:cxn ang="T12">
                    <a:pos x="T4" y="T5"/>
                  </a:cxn>
                  <a:cxn ang="T13">
                    <a:pos x="T6" y="T7"/>
                  </a:cxn>
                  <a:cxn ang="T14">
                    <a:pos x="T8" y="T9"/>
                  </a:cxn>
                </a:cxnLst>
                <a:rect l="T15" t="T16" r="T17" b="T18"/>
                <a:pathLst>
                  <a:path w="4" h="619">
                    <a:moveTo>
                      <a:pt x="4" y="619"/>
                    </a:moveTo>
                    <a:lnTo>
                      <a:pt x="0" y="615"/>
                    </a:lnTo>
                    <a:lnTo>
                      <a:pt x="0" y="0"/>
                    </a:lnTo>
                    <a:lnTo>
                      <a:pt x="4" y="4"/>
                    </a:lnTo>
                    <a:lnTo>
                      <a:pt x="4" y="619"/>
                    </a:lnTo>
                    <a:close/>
                  </a:path>
                </a:pathLst>
              </a:custGeom>
              <a:solidFill>
                <a:srgbClr val="5858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90" name="Freeform 326"/>
              <p:cNvSpPr>
                <a:spLocks/>
              </p:cNvSpPr>
              <p:nvPr/>
            </p:nvSpPr>
            <p:spPr bwMode="auto">
              <a:xfrm>
                <a:off x="2249" y="718"/>
                <a:ext cx="2" cy="621"/>
              </a:xfrm>
              <a:custGeom>
                <a:avLst/>
                <a:gdLst>
                  <a:gd name="T0" fmla="*/ 2 w 2"/>
                  <a:gd name="T1" fmla="*/ 621 h 621"/>
                  <a:gd name="T2" fmla="*/ 0 w 2"/>
                  <a:gd name="T3" fmla="*/ 615 h 621"/>
                  <a:gd name="T4" fmla="*/ 0 w 2"/>
                  <a:gd name="T5" fmla="*/ 0 h 621"/>
                  <a:gd name="T6" fmla="*/ 2 w 2"/>
                  <a:gd name="T7" fmla="*/ 6 h 621"/>
                  <a:gd name="T8" fmla="*/ 2 w 2"/>
                  <a:gd name="T9" fmla="*/ 621 h 621"/>
                  <a:gd name="T10" fmla="*/ 0 60000 65536"/>
                  <a:gd name="T11" fmla="*/ 0 60000 65536"/>
                  <a:gd name="T12" fmla="*/ 0 60000 65536"/>
                  <a:gd name="T13" fmla="*/ 0 60000 65536"/>
                  <a:gd name="T14" fmla="*/ 0 60000 65536"/>
                  <a:gd name="T15" fmla="*/ 0 w 2"/>
                  <a:gd name="T16" fmla="*/ 0 h 621"/>
                  <a:gd name="T17" fmla="*/ 2 w 2"/>
                  <a:gd name="T18" fmla="*/ 621 h 621"/>
                </a:gdLst>
                <a:ahLst/>
                <a:cxnLst>
                  <a:cxn ang="T10">
                    <a:pos x="T0" y="T1"/>
                  </a:cxn>
                  <a:cxn ang="T11">
                    <a:pos x="T2" y="T3"/>
                  </a:cxn>
                  <a:cxn ang="T12">
                    <a:pos x="T4" y="T5"/>
                  </a:cxn>
                  <a:cxn ang="T13">
                    <a:pos x="T6" y="T7"/>
                  </a:cxn>
                  <a:cxn ang="T14">
                    <a:pos x="T8" y="T9"/>
                  </a:cxn>
                </a:cxnLst>
                <a:rect l="T15" t="T16" r="T17" b="T18"/>
                <a:pathLst>
                  <a:path w="2" h="621">
                    <a:moveTo>
                      <a:pt x="2" y="621"/>
                    </a:moveTo>
                    <a:lnTo>
                      <a:pt x="0" y="615"/>
                    </a:lnTo>
                    <a:lnTo>
                      <a:pt x="0" y="0"/>
                    </a:lnTo>
                    <a:lnTo>
                      <a:pt x="2" y="6"/>
                    </a:lnTo>
                    <a:lnTo>
                      <a:pt x="2" y="621"/>
                    </a:lnTo>
                    <a:close/>
                  </a:path>
                </a:pathLst>
              </a:custGeom>
              <a:solidFill>
                <a:srgbClr val="5454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91" name="Freeform 327"/>
              <p:cNvSpPr>
                <a:spLocks/>
              </p:cNvSpPr>
              <p:nvPr/>
            </p:nvSpPr>
            <p:spPr bwMode="auto">
              <a:xfrm>
                <a:off x="2249" y="638"/>
                <a:ext cx="235" cy="104"/>
              </a:xfrm>
              <a:custGeom>
                <a:avLst/>
                <a:gdLst>
                  <a:gd name="T0" fmla="*/ 175 w 235"/>
                  <a:gd name="T1" fmla="*/ 0 h 104"/>
                  <a:gd name="T2" fmla="*/ 187 w 235"/>
                  <a:gd name="T3" fmla="*/ 0 h 104"/>
                  <a:gd name="T4" fmla="*/ 199 w 235"/>
                  <a:gd name="T5" fmla="*/ 2 h 104"/>
                  <a:gd name="T6" fmla="*/ 209 w 235"/>
                  <a:gd name="T7" fmla="*/ 4 h 104"/>
                  <a:gd name="T8" fmla="*/ 217 w 235"/>
                  <a:gd name="T9" fmla="*/ 6 h 104"/>
                  <a:gd name="T10" fmla="*/ 223 w 235"/>
                  <a:gd name="T11" fmla="*/ 10 h 104"/>
                  <a:gd name="T12" fmla="*/ 229 w 235"/>
                  <a:gd name="T13" fmla="*/ 14 h 104"/>
                  <a:gd name="T14" fmla="*/ 233 w 235"/>
                  <a:gd name="T15" fmla="*/ 18 h 104"/>
                  <a:gd name="T16" fmla="*/ 235 w 235"/>
                  <a:gd name="T17" fmla="*/ 24 h 104"/>
                  <a:gd name="T18" fmla="*/ 235 w 235"/>
                  <a:gd name="T19" fmla="*/ 30 h 104"/>
                  <a:gd name="T20" fmla="*/ 233 w 235"/>
                  <a:gd name="T21" fmla="*/ 36 h 104"/>
                  <a:gd name="T22" fmla="*/ 229 w 235"/>
                  <a:gd name="T23" fmla="*/ 42 h 104"/>
                  <a:gd name="T24" fmla="*/ 219 w 235"/>
                  <a:gd name="T25" fmla="*/ 52 h 104"/>
                  <a:gd name="T26" fmla="*/ 211 w 235"/>
                  <a:gd name="T27" fmla="*/ 58 h 104"/>
                  <a:gd name="T28" fmla="*/ 201 w 235"/>
                  <a:gd name="T29" fmla="*/ 64 h 104"/>
                  <a:gd name="T30" fmla="*/ 191 w 235"/>
                  <a:gd name="T31" fmla="*/ 72 h 104"/>
                  <a:gd name="T32" fmla="*/ 179 w 235"/>
                  <a:gd name="T33" fmla="*/ 76 h 104"/>
                  <a:gd name="T34" fmla="*/ 167 w 235"/>
                  <a:gd name="T35" fmla="*/ 82 h 104"/>
                  <a:gd name="T36" fmla="*/ 153 w 235"/>
                  <a:gd name="T37" fmla="*/ 88 h 104"/>
                  <a:gd name="T38" fmla="*/ 139 w 235"/>
                  <a:gd name="T39" fmla="*/ 92 h 104"/>
                  <a:gd name="T40" fmla="*/ 123 w 235"/>
                  <a:gd name="T41" fmla="*/ 96 h 104"/>
                  <a:gd name="T42" fmla="*/ 110 w 235"/>
                  <a:gd name="T43" fmla="*/ 98 h 104"/>
                  <a:gd name="T44" fmla="*/ 96 w 235"/>
                  <a:gd name="T45" fmla="*/ 102 h 104"/>
                  <a:gd name="T46" fmla="*/ 82 w 235"/>
                  <a:gd name="T47" fmla="*/ 104 h 104"/>
                  <a:gd name="T48" fmla="*/ 60 w 235"/>
                  <a:gd name="T49" fmla="*/ 104 h 104"/>
                  <a:gd name="T50" fmla="*/ 48 w 235"/>
                  <a:gd name="T51" fmla="*/ 104 h 104"/>
                  <a:gd name="T52" fmla="*/ 36 w 235"/>
                  <a:gd name="T53" fmla="*/ 102 h 104"/>
                  <a:gd name="T54" fmla="*/ 26 w 235"/>
                  <a:gd name="T55" fmla="*/ 100 h 104"/>
                  <a:gd name="T56" fmla="*/ 18 w 235"/>
                  <a:gd name="T57" fmla="*/ 98 h 104"/>
                  <a:gd name="T58" fmla="*/ 12 w 235"/>
                  <a:gd name="T59" fmla="*/ 94 h 104"/>
                  <a:gd name="T60" fmla="*/ 6 w 235"/>
                  <a:gd name="T61" fmla="*/ 90 h 104"/>
                  <a:gd name="T62" fmla="*/ 2 w 235"/>
                  <a:gd name="T63" fmla="*/ 86 h 104"/>
                  <a:gd name="T64" fmla="*/ 0 w 235"/>
                  <a:gd name="T65" fmla="*/ 80 h 104"/>
                  <a:gd name="T66" fmla="*/ 0 w 235"/>
                  <a:gd name="T67" fmla="*/ 74 h 104"/>
                  <a:gd name="T68" fmla="*/ 2 w 235"/>
                  <a:gd name="T69" fmla="*/ 68 h 104"/>
                  <a:gd name="T70" fmla="*/ 6 w 235"/>
                  <a:gd name="T71" fmla="*/ 62 h 104"/>
                  <a:gd name="T72" fmla="*/ 16 w 235"/>
                  <a:gd name="T73" fmla="*/ 52 h 104"/>
                  <a:gd name="T74" fmla="*/ 24 w 235"/>
                  <a:gd name="T75" fmla="*/ 46 h 104"/>
                  <a:gd name="T76" fmla="*/ 34 w 235"/>
                  <a:gd name="T77" fmla="*/ 40 h 104"/>
                  <a:gd name="T78" fmla="*/ 44 w 235"/>
                  <a:gd name="T79" fmla="*/ 32 h 104"/>
                  <a:gd name="T80" fmla="*/ 56 w 235"/>
                  <a:gd name="T81" fmla="*/ 28 h 104"/>
                  <a:gd name="T82" fmla="*/ 68 w 235"/>
                  <a:gd name="T83" fmla="*/ 22 h 104"/>
                  <a:gd name="T84" fmla="*/ 82 w 235"/>
                  <a:gd name="T85" fmla="*/ 16 h 104"/>
                  <a:gd name="T86" fmla="*/ 96 w 235"/>
                  <a:gd name="T87" fmla="*/ 12 h 104"/>
                  <a:gd name="T88" fmla="*/ 112 w 235"/>
                  <a:gd name="T89" fmla="*/ 8 h 104"/>
                  <a:gd name="T90" fmla="*/ 125 w 235"/>
                  <a:gd name="T91" fmla="*/ 6 h 104"/>
                  <a:gd name="T92" fmla="*/ 139 w 235"/>
                  <a:gd name="T93" fmla="*/ 2 h 104"/>
                  <a:gd name="T94" fmla="*/ 153 w 235"/>
                  <a:gd name="T95" fmla="*/ 0 h 104"/>
                  <a:gd name="T96" fmla="*/ 175 w 235"/>
                  <a:gd name="T97" fmla="*/ 0 h 1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5"/>
                  <a:gd name="T148" fmla="*/ 0 h 104"/>
                  <a:gd name="T149" fmla="*/ 235 w 235"/>
                  <a:gd name="T150" fmla="*/ 104 h 1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5" h="104">
                    <a:moveTo>
                      <a:pt x="175" y="0"/>
                    </a:moveTo>
                    <a:lnTo>
                      <a:pt x="187" y="0"/>
                    </a:lnTo>
                    <a:lnTo>
                      <a:pt x="199" y="2"/>
                    </a:lnTo>
                    <a:lnTo>
                      <a:pt x="209" y="4"/>
                    </a:lnTo>
                    <a:lnTo>
                      <a:pt x="217" y="6"/>
                    </a:lnTo>
                    <a:lnTo>
                      <a:pt x="223" y="10"/>
                    </a:lnTo>
                    <a:lnTo>
                      <a:pt x="229" y="14"/>
                    </a:lnTo>
                    <a:lnTo>
                      <a:pt x="233" y="18"/>
                    </a:lnTo>
                    <a:lnTo>
                      <a:pt x="235" y="24"/>
                    </a:lnTo>
                    <a:lnTo>
                      <a:pt x="235" y="30"/>
                    </a:lnTo>
                    <a:lnTo>
                      <a:pt x="233" y="36"/>
                    </a:lnTo>
                    <a:lnTo>
                      <a:pt x="229" y="42"/>
                    </a:lnTo>
                    <a:lnTo>
                      <a:pt x="219" y="52"/>
                    </a:lnTo>
                    <a:lnTo>
                      <a:pt x="211" y="58"/>
                    </a:lnTo>
                    <a:lnTo>
                      <a:pt x="201" y="64"/>
                    </a:lnTo>
                    <a:lnTo>
                      <a:pt x="191" y="72"/>
                    </a:lnTo>
                    <a:lnTo>
                      <a:pt x="179" y="76"/>
                    </a:lnTo>
                    <a:lnTo>
                      <a:pt x="167" y="82"/>
                    </a:lnTo>
                    <a:lnTo>
                      <a:pt x="153" y="88"/>
                    </a:lnTo>
                    <a:lnTo>
                      <a:pt x="139" y="92"/>
                    </a:lnTo>
                    <a:lnTo>
                      <a:pt x="123" y="96"/>
                    </a:lnTo>
                    <a:lnTo>
                      <a:pt x="110" y="98"/>
                    </a:lnTo>
                    <a:lnTo>
                      <a:pt x="96" y="102"/>
                    </a:lnTo>
                    <a:lnTo>
                      <a:pt x="82" y="104"/>
                    </a:lnTo>
                    <a:lnTo>
                      <a:pt x="60" y="104"/>
                    </a:lnTo>
                    <a:lnTo>
                      <a:pt x="48" y="104"/>
                    </a:lnTo>
                    <a:lnTo>
                      <a:pt x="36" y="102"/>
                    </a:lnTo>
                    <a:lnTo>
                      <a:pt x="26" y="100"/>
                    </a:lnTo>
                    <a:lnTo>
                      <a:pt x="18" y="98"/>
                    </a:lnTo>
                    <a:lnTo>
                      <a:pt x="12" y="94"/>
                    </a:lnTo>
                    <a:lnTo>
                      <a:pt x="6" y="90"/>
                    </a:lnTo>
                    <a:lnTo>
                      <a:pt x="2" y="86"/>
                    </a:lnTo>
                    <a:lnTo>
                      <a:pt x="0" y="80"/>
                    </a:lnTo>
                    <a:lnTo>
                      <a:pt x="0" y="74"/>
                    </a:lnTo>
                    <a:lnTo>
                      <a:pt x="2" y="68"/>
                    </a:lnTo>
                    <a:lnTo>
                      <a:pt x="6" y="62"/>
                    </a:lnTo>
                    <a:lnTo>
                      <a:pt x="16" y="52"/>
                    </a:lnTo>
                    <a:lnTo>
                      <a:pt x="24" y="46"/>
                    </a:lnTo>
                    <a:lnTo>
                      <a:pt x="34" y="40"/>
                    </a:lnTo>
                    <a:lnTo>
                      <a:pt x="44" y="32"/>
                    </a:lnTo>
                    <a:lnTo>
                      <a:pt x="56" y="28"/>
                    </a:lnTo>
                    <a:lnTo>
                      <a:pt x="68" y="22"/>
                    </a:lnTo>
                    <a:lnTo>
                      <a:pt x="82" y="16"/>
                    </a:lnTo>
                    <a:lnTo>
                      <a:pt x="96" y="12"/>
                    </a:lnTo>
                    <a:lnTo>
                      <a:pt x="112" y="8"/>
                    </a:lnTo>
                    <a:lnTo>
                      <a:pt x="125" y="6"/>
                    </a:lnTo>
                    <a:lnTo>
                      <a:pt x="139" y="2"/>
                    </a:lnTo>
                    <a:lnTo>
                      <a:pt x="153" y="0"/>
                    </a:lnTo>
                    <a:lnTo>
                      <a:pt x="175"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92" name="Line 328"/>
              <p:cNvSpPr>
                <a:spLocks noChangeShapeType="1"/>
              </p:cNvSpPr>
              <p:nvPr/>
            </p:nvSpPr>
            <p:spPr bwMode="auto">
              <a:xfrm>
                <a:off x="2484" y="1280"/>
                <a:ext cx="1" cy="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93" name="Line 329"/>
              <p:cNvSpPr>
                <a:spLocks noChangeShapeType="1"/>
              </p:cNvSpPr>
              <p:nvPr/>
            </p:nvSpPr>
            <p:spPr bwMode="auto">
              <a:xfrm flipH="1">
                <a:off x="2482" y="1286"/>
                <a:ext cx="2"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94" name="Line 330"/>
              <p:cNvSpPr>
                <a:spLocks noChangeShapeType="1"/>
              </p:cNvSpPr>
              <p:nvPr/>
            </p:nvSpPr>
            <p:spPr bwMode="auto">
              <a:xfrm flipH="1">
                <a:off x="2478" y="1292"/>
                <a:ext cx="4"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95" name="Line 331"/>
              <p:cNvSpPr>
                <a:spLocks noChangeShapeType="1"/>
              </p:cNvSpPr>
              <p:nvPr/>
            </p:nvSpPr>
            <p:spPr bwMode="auto">
              <a:xfrm flipH="1">
                <a:off x="2468" y="1298"/>
                <a:ext cx="10" cy="1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96" name="Line 332"/>
              <p:cNvSpPr>
                <a:spLocks noChangeShapeType="1"/>
              </p:cNvSpPr>
              <p:nvPr/>
            </p:nvSpPr>
            <p:spPr bwMode="auto">
              <a:xfrm flipH="1">
                <a:off x="2460" y="1308"/>
                <a:ext cx="8"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97" name="Line 333"/>
              <p:cNvSpPr>
                <a:spLocks noChangeShapeType="1"/>
              </p:cNvSpPr>
              <p:nvPr/>
            </p:nvSpPr>
            <p:spPr bwMode="auto">
              <a:xfrm flipH="1">
                <a:off x="2450" y="1314"/>
                <a:ext cx="10"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98" name="Line 334"/>
              <p:cNvSpPr>
                <a:spLocks noChangeShapeType="1"/>
              </p:cNvSpPr>
              <p:nvPr/>
            </p:nvSpPr>
            <p:spPr bwMode="auto">
              <a:xfrm flipH="1">
                <a:off x="2440" y="1320"/>
                <a:ext cx="10" cy="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99" name="Line 335"/>
              <p:cNvSpPr>
                <a:spLocks noChangeShapeType="1"/>
              </p:cNvSpPr>
              <p:nvPr/>
            </p:nvSpPr>
            <p:spPr bwMode="auto">
              <a:xfrm flipH="1">
                <a:off x="2428" y="1325"/>
                <a:ext cx="12"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00" name="Line 336"/>
              <p:cNvSpPr>
                <a:spLocks noChangeShapeType="1"/>
              </p:cNvSpPr>
              <p:nvPr/>
            </p:nvSpPr>
            <p:spPr bwMode="auto">
              <a:xfrm flipH="1">
                <a:off x="2416" y="1331"/>
                <a:ext cx="12"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01" name="Line 337"/>
              <p:cNvSpPr>
                <a:spLocks noChangeShapeType="1"/>
              </p:cNvSpPr>
              <p:nvPr/>
            </p:nvSpPr>
            <p:spPr bwMode="auto">
              <a:xfrm flipH="1">
                <a:off x="2402" y="1337"/>
                <a:ext cx="14" cy="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02" name="Line 338"/>
              <p:cNvSpPr>
                <a:spLocks noChangeShapeType="1"/>
              </p:cNvSpPr>
              <p:nvPr/>
            </p:nvSpPr>
            <p:spPr bwMode="auto">
              <a:xfrm flipH="1">
                <a:off x="2388" y="1341"/>
                <a:ext cx="14" cy="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03" name="Line 339"/>
              <p:cNvSpPr>
                <a:spLocks noChangeShapeType="1"/>
              </p:cNvSpPr>
              <p:nvPr/>
            </p:nvSpPr>
            <p:spPr bwMode="auto">
              <a:xfrm flipH="1">
                <a:off x="2372" y="1345"/>
                <a:ext cx="16" cy="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04" name="Line 340"/>
              <p:cNvSpPr>
                <a:spLocks noChangeShapeType="1"/>
              </p:cNvSpPr>
              <p:nvPr/>
            </p:nvSpPr>
            <p:spPr bwMode="auto">
              <a:xfrm flipH="1">
                <a:off x="2359" y="1349"/>
                <a:ext cx="13" cy="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05" name="Line 341"/>
              <p:cNvSpPr>
                <a:spLocks noChangeShapeType="1"/>
              </p:cNvSpPr>
              <p:nvPr/>
            </p:nvSpPr>
            <p:spPr bwMode="auto">
              <a:xfrm flipH="1">
                <a:off x="2345" y="1353"/>
                <a:ext cx="14"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06" name="Line 342"/>
              <p:cNvSpPr>
                <a:spLocks noChangeShapeType="1"/>
              </p:cNvSpPr>
              <p:nvPr/>
            </p:nvSpPr>
            <p:spPr bwMode="auto">
              <a:xfrm flipH="1">
                <a:off x="2331" y="1355"/>
                <a:ext cx="14"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07" name="Line 343"/>
              <p:cNvSpPr>
                <a:spLocks noChangeShapeType="1"/>
              </p:cNvSpPr>
              <p:nvPr/>
            </p:nvSpPr>
            <p:spPr bwMode="auto">
              <a:xfrm flipH="1">
                <a:off x="2309" y="1357"/>
                <a:ext cx="2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08" name="Line 344"/>
              <p:cNvSpPr>
                <a:spLocks noChangeShapeType="1"/>
              </p:cNvSpPr>
              <p:nvPr/>
            </p:nvSpPr>
            <p:spPr bwMode="auto">
              <a:xfrm flipH="1">
                <a:off x="2297" y="1357"/>
                <a:ext cx="1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09" name="Line 345"/>
              <p:cNvSpPr>
                <a:spLocks noChangeShapeType="1"/>
              </p:cNvSpPr>
              <p:nvPr/>
            </p:nvSpPr>
            <p:spPr bwMode="auto">
              <a:xfrm flipH="1" flipV="1">
                <a:off x="2285" y="1355"/>
                <a:ext cx="12"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10" name="Line 346"/>
              <p:cNvSpPr>
                <a:spLocks noChangeShapeType="1"/>
              </p:cNvSpPr>
              <p:nvPr/>
            </p:nvSpPr>
            <p:spPr bwMode="auto">
              <a:xfrm flipH="1" flipV="1">
                <a:off x="2275" y="1353"/>
                <a:ext cx="10"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11" name="Line 347"/>
              <p:cNvSpPr>
                <a:spLocks noChangeShapeType="1"/>
              </p:cNvSpPr>
              <p:nvPr/>
            </p:nvSpPr>
            <p:spPr bwMode="auto">
              <a:xfrm flipH="1" flipV="1">
                <a:off x="2267" y="1351"/>
                <a:ext cx="8"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12" name="Line 348"/>
              <p:cNvSpPr>
                <a:spLocks noChangeShapeType="1"/>
              </p:cNvSpPr>
              <p:nvPr/>
            </p:nvSpPr>
            <p:spPr bwMode="auto">
              <a:xfrm flipH="1" flipV="1">
                <a:off x="2261" y="1347"/>
                <a:ext cx="6" cy="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13" name="Line 349"/>
              <p:cNvSpPr>
                <a:spLocks noChangeShapeType="1"/>
              </p:cNvSpPr>
              <p:nvPr/>
            </p:nvSpPr>
            <p:spPr bwMode="auto">
              <a:xfrm flipH="1" flipV="1">
                <a:off x="2255" y="1343"/>
                <a:ext cx="6" cy="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14" name="Line 350"/>
              <p:cNvSpPr>
                <a:spLocks noChangeShapeType="1"/>
              </p:cNvSpPr>
              <p:nvPr/>
            </p:nvSpPr>
            <p:spPr bwMode="auto">
              <a:xfrm flipH="1" flipV="1">
                <a:off x="2251" y="1339"/>
                <a:ext cx="4" cy="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15" name="Line 351"/>
              <p:cNvSpPr>
                <a:spLocks noChangeShapeType="1"/>
              </p:cNvSpPr>
              <p:nvPr/>
            </p:nvSpPr>
            <p:spPr bwMode="auto">
              <a:xfrm flipH="1" flipV="1">
                <a:off x="2249" y="1333"/>
                <a:ext cx="2"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16" name="Freeform 352"/>
              <p:cNvSpPr>
                <a:spLocks/>
              </p:cNvSpPr>
              <p:nvPr/>
            </p:nvSpPr>
            <p:spPr bwMode="auto">
              <a:xfrm>
                <a:off x="2249" y="638"/>
                <a:ext cx="235" cy="104"/>
              </a:xfrm>
              <a:custGeom>
                <a:avLst/>
                <a:gdLst>
                  <a:gd name="T0" fmla="*/ 175 w 235"/>
                  <a:gd name="T1" fmla="*/ 0 h 104"/>
                  <a:gd name="T2" fmla="*/ 187 w 235"/>
                  <a:gd name="T3" fmla="*/ 0 h 104"/>
                  <a:gd name="T4" fmla="*/ 199 w 235"/>
                  <a:gd name="T5" fmla="*/ 2 h 104"/>
                  <a:gd name="T6" fmla="*/ 209 w 235"/>
                  <a:gd name="T7" fmla="*/ 4 h 104"/>
                  <a:gd name="T8" fmla="*/ 217 w 235"/>
                  <a:gd name="T9" fmla="*/ 6 h 104"/>
                  <a:gd name="T10" fmla="*/ 223 w 235"/>
                  <a:gd name="T11" fmla="*/ 10 h 104"/>
                  <a:gd name="T12" fmla="*/ 229 w 235"/>
                  <a:gd name="T13" fmla="*/ 14 h 104"/>
                  <a:gd name="T14" fmla="*/ 233 w 235"/>
                  <a:gd name="T15" fmla="*/ 18 h 104"/>
                  <a:gd name="T16" fmla="*/ 235 w 235"/>
                  <a:gd name="T17" fmla="*/ 24 h 104"/>
                  <a:gd name="T18" fmla="*/ 235 w 235"/>
                  <a:gd name="T19" fmla="*/ 30 h 104"/>
                  <a:gd name="T20" fmla="*/ 233 w 235"/>
                  <a:gd name="T21" fmla="*/ 36 h 104"/>
                  <a:gd name="T22" fmla="*/ 229 w 235"/>
                  <a:gd name="T23" fmla="*/ 42 h 104"/>
                  <a:gd name="T24" fmla="*/ 219 w 235"/>
                  <a:gd name="T25" fmla="*/ 52 h 104"/>
                  <a:gd name="T26" fmla="*/ 211 w 235"/>
                  <a:gd name="T27" fmla="*/ 58 h 104"/>
                  <a:gd name="T28" fmla="*/ 201 w 235"/>
                  <a:gd name="T29" fmla="*/ 64 h 104"/>
                  <a:gd name="T30" fmla="*/ 191 w 235"/>
                  <a:gd name="T31" fmla="*/ 72 h 104"/>
                  <a:gd name="T32" fmla="*/ 179 w 235"/>
                  <a:gd name="T33" fmla="*/ 76 h 104"/>
                  <a:gd name="T34" fmla="*/ 167 w 235"/>
                  <a:gd name="T35" fmla="*/ 82 h 104"/>
                  <a:gd name="T36" fmla="*/ 153 w 235"/>
                  <a:gd name="T37" fmla="*/ 88 h 104"/>
                  <a:gd name="T38" fmla="*/ 139 w 235"/>
                  <a:gd name="T39" fmla="*/ 92 h 104"/>
                  <a:gd name="T40" fmla="*/ 123 w 235"/>
                  <a:gd name="T41" fmla="*/ 96 h 104"/>
                  <a:gd name="T42" fmla="*/ 110 w 235"/>
                  <a:gd name="T43" fmla="*/ 98 h 104"/>
                  <a:gd name="T44" fmla="*/ 96 w 235"/>
                  <a:gd name="T45" fmla="*/ 102 h 104"/>
                  <a:gd name="T46" fmla="*/ 82 w 235"/>
                  <a:gd name="T47" fmla="*/ 104 h 104"/>
                  <a:gd name="T48" fmla="*/ 60 w 235"/>
                  <a:gd name="T49" fmla="*/ 104 h 104"/>
                  <a:gd name="T50" fmla="*/ 48 w 235"/>
                  <a:gd name="T51" fmla="*/ 104 h 104"/>
                  <a:gd name="T52" fmla="*/ 36 w 235"/>
                  <a:gd name="T53" fmla="*/ 102 h 104"/>
                  <a:gd name="T54" fmla="*/ 26 w 235"/>
                  <a:gd name="T55" fmla="*/ 100 h 104"/>
                  <a:gd name="T56" fmla="*/ 18 w 235"/>
                  <a:gd name="T57" fmla="*/ 98 h 104"/>
                  <a:gd name="T58" fmla="*/ 12 w 235"/>
                  <a:gd name="T59" fmla="*/ 94 h 104"/>
                  <a:gd name="T60" fmla="*/ 6 w 235"/>
                  <a:gd name="T61" fmla="*/ 90 h 104"/>
                  <a:gd name="T62" fmla="*/ 2 w 235"/>
                  <a:gd name="T63" fmla="*/ 86 h 104"/>
                  <a:gd name="T64" fmla="*/ 0 w 235"/>
                  <a:gd name="T65" fmla="*/ 80 h 104"/>
                  <a:gd name="T66" fmla="*/ 0 w 235"/>
                  <a:gd name="T67" fmla="*/ 74 h 104"/>
                  <a:gd name="T68" fmla="*/ 2 w 235"/>
                  <a:gd name="T69" fmla="*/ 68 h 104"/>
                  <a:gd name="T70" fmla="*/ 6 w 235"/>
                  <a:gd name="T71" fmla="*/ 62 h 104"/>
                  <a:gd name="T72" fmla="*/ 16 w 235"/>
                  <a:gd name="T73" fmla="*/ 52 h 104"/>
                  <a:gd name="T74" fmla="*/ 24 w 235"/>
                  <a:gd name="T75" fmla="*/ 46 h 104"/>
                  <a:gd name="T76" fmla="*/ 34 w 235"/>
                  <a:gd name="T77" fmla="*/ 40 h 104"/>
                  <a:gd name="T78" fmla="*/ 44 w 235"/>
                  <a:gd name="T79" fmla="*/ 32 h 104"/>
                  <a:gd name="T80" fmla="*/ 56 w 235"/>
                  <a:gd name="T81" fmla="*/ 28 h 104"/>
                  <a:gd name="T82" fmla="*/ 68 w 235"/>
                  <a:gd name="T83" fmla="*/ 22 h 104"/>
                  <a:gd name="T84" fmla="*/ 82 w 235"/>
                  <a:gd name="T85" fmla="*/ 16 h 104"/>
                  <a:gd name="T86" fmla="*/ 96 w 235"/>
                  <a:gd name="T87" fmla="*/ 12 h 104"/>
                  <a:gd name="T88" fmla="*/ 112 w 235"/>
                  <a:gd name="T89" fmla="*/ 8 h 104"/>
                  <a:gd name="T90" fmla="*/ 125 w 235"/>
                  <a:gd name="T91" fmla="*/ 6 h 104"/>
                  <a:gd name="T92" fmla="*/ 139 w 235"/>
                  <a:gd name="T93" fmla="*/ 2 h 104"/>
                  <a:gd name="T94" fmla="*/ 153 w 235"/>
                  <a:gd name="T95" fmla="*/ 0 h 104"/>
                  <a:gd name="T96" fmla="*/ 175 w 235"/>
                  <a:gd name="T97" fmla="*/ 0 h 1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5"/>
                  <a:gd name="T148" fmla="*/ 0 h 104"/>
                  <a:gd name="T149" fmla="*/ 235 w 235"/>
                  <a:gd name="T150" fmla="*/ 104 h 1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5" h="104">
                    <a:moveTo>
                      <a:pt x="175" y="0"/>
                    </a:moveTo>
                    <a:lnTo>
                      <a:pt x="187" y="0"/>
                    </a:lnTo>
                    <a:lnTo>
                      <a:pt x="199" y="2"/>
                    </a:lnTo>
                    <a:lnTo>
                      <a:pt x="209" y="4"/>
                    </a:lnTo>
                    <a:lnTo>
                      <a:pt x="217" y="6"/>
                    </a:lnTo>
                    <a:lnTo>
                      <a:pt x="223" y="10"/>
                    </a:lnTo>
                    <a:lnTo>
                      <a:pt x="229" y="14"/>
                    </a:lnTo>
                    <a:lnTo>
                      <a:pt x="233" y="18"/>
                    </a:lnTo>
                    <a:lnTo>
                      <a:pt x="235" y="24"/>
                    </a:lnTo>
                    <a:lnTo>
                      <a:pt x="235" y="30"/>
                    </a:lnTo>
                    <a:lnTo>
                      <a:pt x="233" y="36"/>
                    </a:lnTo>
                    <a:lnTo>
                      <a:pt x="229" y="42"/>
                    </a:lnTo>
                    <a:lnTo>
                      <a:pt x="219" y="52"/>
                    </a:lnTo>
                    <a:lnTo>
                      <a:pt x="211" y="58"/>
                    </a:lnTo>
                    <a:lnTo>
                      <a:pt x="201" y="64"/>
                    </a:lnTo>
                    <a:lnTo>
                      <a:pt x="191" y="72"/>
                    </a:lnTo>
                    <a:lnTo>
                      <a:pt x="179" y="76"/>
                    </a:lnTo>
                    <a:lnTo>
                      <a:pt x="167" y="82"/>
                    </a:lnTo>
                    <a:lnTo>
                      <a:pt x="153" y="88"/>
                    </a:lnTo>
                    <a:lnTo>
                      <a:pt x="139" y="92"/>
                    </a:lnTo>
                    <a:lnTo>
                      <a:pt x="123" y="96"/>
                    </a:lnTo>
                    <a:lnTo>
                      <a:pt x="110" y="98"/>
                    </a:lnTo>
                    <a:lnTo>
                      <a:pt x="96" y="102"/>
                    </a:lnTo>
                    <a:lnTo>
                      <a:pt x="82" y="104"/>
                    </a:lnTo>
                    <a:lnTo>
                      <a:pt x="60" y="104"/>
                    </a:lnTo>
                    <a:lnTo>
                      <a:pt x="48" y="104"/>
                    </a:lnTo>
                    <a:lnTo>
                      <a:pt x="36" y="102"/>
                    </a:lnTo>
                    <a:lnTo>
                      <a:pt x="26" y="100"/>
                    </a:lnTo>
                    <a:lnTo>
                      <a:pt x="18" y="98"/>
                    </a:lnTo>
                    <a:lnTo>
                      <a:pt x="12" y="94"/>
                    </a:lnTo>
                    <a:lnTo>
                      <a:pt x="6" y="90"/>
                    </a:lnTo>
                    <a:lnTo>
                      <a:pt x="2" y="86"/>
                    </a:lnTo>
                    <a:lnTo>
                      <a:pt x="0" y="80"/>
                    </a:lnTo>
                    <a:lnTo>
                      <a:pt x="0" y="74"/>
                    </a:lnTo>
                    <a:lnTo>
                      <a:pt x="2" y="68"/>
                    </a:lnTo>
                    <a:lnTo>
                      <a:pt x="6" y="62"/>
                    </a:lnTo>
                    <a:lnTo>
                      <a:pt x="16" y="52"/>
                    </a:lnTo>
                    <a:lnTo>
                      <a:pt x="24" y="46"/>
                    </a:lnTo>
                    <a:lnTo>
                      <a:pt x="34" y="40"/>
                    </a:lnTo>
                    <a:lnTo>
                      <a:pt x="44" y="32"/>
                    </a:lnTo>
                    <a:lnTo>
                      <a:pt x="56" y="28"/>
                    </a:lnTo>
                    <a:lnTo>
                      <a:pt x="68" y="22"/>
                    </a:lnTo>
                    <a:lnTo>
                      <a:pt x="82" y="16"/>
                    </a:lnTo>
                    <a:lnTo>
                      <a:pt x="96" y="12"/>
                    </a:lnTo>
                    <a:lnTo>
                      <a:pt x="112" y="8"/>
                    </a:lnTo>
                    <a:lnTo>
                      <a:pt x="125" y="6"/>
                    </a:lnTo>
                    <a:lnTo>
                      <a:pt x="139" y="2"/>
                    </a:lnTo>
                    <a:lnTo>
                      <a:pt x="153" y="0"/>
                    </a:lnTo>
                    <a:lnTo>
                      <a:pt x="175" y="0"/>
                    </a:lnTo>
                    <a:close/>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217" name="Line 353"/>
              <p:cNvSpPr>
                <a:spLocks noChangeShapeType="1"/>
              </p:cNvSpPr>
              <p:nvPr/>
            </p:nvSpPr>
            <p:spPr bwMode="auto">
              <a:xfrm flipV="1">
                <a:off x="2484" y="662"/>
                <a:ext cx="1" cy="61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18" name="Line 354"/>
              <p:cNvSpPr>
                <a:spLocks noChangeShapeType="1"/>
              </p:cNvSpPr>
              <p:nvPr/>
            </p:nvSpPr>
            <p:spPr bwMode="auto">
              <a:xfrm flipV="1">
                <a:off x="2249" y="718"/>
                <a:ext cx="1" cy="61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19" name="Freeform 355"/>
              <p:cNvSpPr>
                <a:spLocks/>
              </p:cNvSpPr>
              <p:nvPr/>
            </p:nvSpPr>
            <p:spPr bwMode="auto">
              <a:xfrm>
                <a:off x="2990" y="2515"/>
                <a:ext cx="1" cy="210"/>
              </a:xfrm>
              <a:custGeom>
                <a:avLst/>
                <a:gdLst>
                  <a:gd name="T0" fmla="*/ 0 w 1"/>
                  <a:gd name="T1" fmla="*/ 204 h 210"/>
                  <a:gd name="T2" fmla="*/ 0 w 1"/>
                  <a:gd name="T3" fmla="*/ 210 h 210"/>
                  <a:gd name="T4" fmla="*/ 0 w 1"/>
                  <a:gd name="T5" fmla="*/ 4 h 210"/>
                  <a:gd name="T6" fmla="*/ 0 w 1"/>
                  <a:gd name="T7" fmla="*/ 0 h 210"/>
                  <a:gd name="T8" fmla="*/ 0 w 1"/>
                  <a:gd name="T9" fmla="*/ 204 h 210"/>
                  <a:gd name="T10" fmla="*/ 0 60000 65536"/>
                  <a:gd name="T11" fmla="*/ 0 60000 65536"/>
                  <a:gd name="T12" fmla="*/ 0 60000 65536"/>
                  <a:gd name="T13" fmla="*/ 0 60000 65536"/>
                  <a:gd name="T14" fmla="*/ 0 60000 65536"/>
                  <a:gd name="T15" fmla="*/ 0 w 1"/>
                  <a:gd name="T16" fmla="*/ 0 h 210"/>
                  <a:gd name="T17" fmla="*/ 1 w 1"/>
                  <a:gd name="T18" fmla="*/ 210 h 210"/>
                </a:gdLst>
                <a:ahLst/>
                <a:cxnLst>
                  <a:cxn ang="T10">
                    <a:pos x="T0" y="T1"/>
                  </a:cxn>
                  <a:cxn ang="T11">
                    <a:pos x="T2" y="T3"/>
                  </a:cxn>
                  <a:cxn ang="T12">
                    <a:pos x="T4" y="T5"/>
                  </a:cxn>
                  <a:cxn ang="T13">
                    <a:pos x="T6" y="T7"/>
                  </a:cxn>
                  <a:cxn ang="T14">
                    <a:pos x="T8" y="T9"/>
                  </a:cxn>
                </a:cxnLst>
                <a:rect l="T15" t="T16" r="T17" b="T18"/>
                <a:pathLst>
                  <a:path w="1" h="210">
                    <a:moveTo>
                      <a:pt x="0" y="204"/>
                    </a:moveTo>
                    <a:lnTo>
                      <a:pt x="0" y="210"/>
                    </a:lnTo>
                    <a:lnTo>
                      <a:pt x="0" y="4"/>
                    </a:lnTo>
                    <a:lnTo>
                      <a:pt x="0" y="0"/>
                    </a:lnTo>
                    <a:lnTo>
                      <a:pt x="0" y="204"/>
                    </a:lnTo>
                    <a:close/>
                  </a:path>
                </a:pathLst>
              </a:custGeom>
              <a:solidFill>
                <a:srgbClr val="6E56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20" name="Freeform 356"/>
              <p:cNvSpPr>
                <a:spLocks/>
              </p:cNvSpPr>
              <p:nvPr/>
            </p:nvSpPr>
            <p:spPr bwMode="auto">
              <a:xfrm>
                <a:off x="2988" y="2519"/>
                <a:ext cx="2" cy="212"/>
              </a:xfrm>
              <a:custGeom>
                <a:avLst/>
                <a:gdLst>
                  <a:gd name="T0" fmla="*/ 2 w 2"/>
                  <a:gd name="T1" fmla="*/ 206 h 212"/>
                  <a:gd name="T2" fmla="*/ 0 w 2"/>
                  <a:gd name="T3" fmla="*/ 212 h 212"/>
                  <a:gd name="T4" fmla="*/ 0 w 2"/>
                  <a:gd name="T5" fmla="*/ 6 h 212"/>
                  <a:gd name="T6" fmla="*/ 2 w 2"/>
                  <a:gd name="T7" fmla="*/ 0 h 212"/>
                  <a:gd name="T8" fmla="*/ 2 w 2"/>
                  <a:gd name="T9" fmla="*/ 206 h 212"/>
                  <a:gd name="T10" fmla="*/ 0 60000 65536"/>
                  <a:gd name="T11" fmla="*/ 0 60000 65536"/>
                  <a:gd name="T12" fmla="*/ 0 60000 65536"/>
                  <a:gd name="T13" fmla="*/ 0 60000 65536"/>
                  <a:gd name="T14" fmla="*/ 0 60000 65536"/>
                  <a:gd name="T15" fmla="*/ 0 w 2"/>
                  <a:gd name="T16" fmla="*/ 0 h 212"/>
                  <a:gd name="T17" fmla="*/ 2 w 2"/>
                  <a:gd name="T18" fmla="*/ 212 h 212"/>
                </a:gdLst>
                <a:ahLst/>
                <a:cxnLst>
                  <a:cxn ang="T10">
                    <a:pos x="T0" y="T1"/>
                  </a:cxn>
                  <a:cxn ang="T11">
                    <a:pos x="T2" y="T3"/>
                  </a:cxn>
                  <a:cxn ang="T12">
                    <a:pos x="T4" y="T5"/>
                  </a:cxn>
                  <a:cxn ang="T13">
                    <a:pos x="T6" y="T7"/>
                  </a:cxn>
                  <a:cxn ang="T14">
                    <a:pos x="T8" y="T9"/>
                  </a:cxn>
                </a:cxnLst>
                <a:rect l="T15" t="T16" r="T17" b="T18"/>
                <a:pathLst>
                  <a:path w="2" h="212">
                    <a:moveTo>
                      <a:pt x="2" y="206"/>
                    </a:moveTo>
                    <a:lnTo>
                      <a:pt x="0" y="212"/>
                    </a:lnTo>
                    <a:lnTo>
                      <a:pt x="0" y="6"/>
                    </a:lnTo>
                    <a:lnTo>
                      <a:pt x="2" y="0"/>
                    </a:lnTo>
                    <a:lnTo>
                      <a:pt x="2" y="206"/>
                    </a:lnTo>
                    <a:close/>
                  </a:path>
                </a:pathLst>
              </a:custGeom>
              <a:solidFill>
                <a:srgbClr val="72592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21" name="Freeform 357"/>
              <p:cNvSpPr>
                <a:spLocks/>
              </p:cNvSpPr>
              <p:nvPr/>
            </p:nvSpPr>
            <p:spPr bwMode="auto">
              <a:xfrm>
                <a:off x="2986" y="2525"/>
                <a:ext cx="2" cy="212"/>
              </a:xfrm>
              <a:custGeom>
                <a:avLst/>
                <a:gdLst>
                  <a:gd name="T0" fmla="*/ 2 w 2"/>
                  <a:gd name="T1" fmla="*/ 206 h 212"/>
                  <a:gd name="T2" fmla="*/ 0 w 2"/>
                  <a:gd name="T3" fmla="*/ 212 h 212"/>
                  <a:gd name="T4" fmla="*/ 0 w 2"/>
                  <a:gd name="T5" fmla="*/ 6 h 212"/>
                  <a:gd name="T6" fmla="*/ 2 w 2"/>
                  <a:gd name="T7" fmla="*/ 0 h 212"/>
                  <a:gd name="T8" fmla="*/ 2 w 2"/>
                  <a:gd name="T9" fmla="*/ 206 h 212"/>
                  <a:gd name="T10" fmla="*/ 0 60000 65536"/>
                  <a:gd name="T11" fmla="*/ 0 60000 65536"/>
                  <a:gd name="T12" fmla="*/ 0 60000 65536"/>
                  <a:gd name="T13" fmla="*/ 0 60000 65536"/>
                  <a:gd name="T14" fmla="*/ 0 60000 65536"/>
                  <a:gd name="T15" fmla="*/ 0 w 2"/>
                  <a:gd name="T16" fmla="*/ 0 h 212"/>
                  <a:gd name="T17" fmla="*/ 2 w 2"/>
                  <a:gd name="T18" fmla="*/ 212 h 212"/>
                </a:gdLst>
                <a:ahLst/>
                <a:cxnLst>
                  <a:cxn ang="T10">
                    <a:pos x="T0" y="T1"/>
                  </a:cxn>
                  <a:cxn ang="T11">
                    <a:pos x="T2" y="T3"/>
                  </a:cxn>
                  <a:cxn ang="T12">
                    <a:pos x="T4" y="T5"/>
                  </a:cxn>
                  <a:cxn ang="T13">
                    <a:pos x="T6" y="T7"/>
                  </a:cxn>
                  <a:cxn ang="T14">
                    <a:pos x="T8" y="T9"/>
                  </a:cxn>
                </a:cxnLst>
                <a:rect l="T15" t="T16" r="T17" b="T18"/>
                <a:pathLst>
                  <a:path w="2" h="212">
                    <a:moveTo>
                      <a:pt x="2" y="206"/>
                    </a:moveTo>
                    <a:lnTo>
                      <a:pt x="0" y="212"/>
                    </a:lnTo>
                    <a:lnTo>
                      <a:pt x="0" y="6"/>
                    </a:lnTo>
                    <a:lnTo>
                      <a:pt x="2" y="0"/>
                    </a:lnTo>
                    <a:lnTo>
                      <a:pt x="2" y="206"/>
                    </a:lnTo>
                    <a:close/>
                  </a:path>
                </a:pathLst>
              </a:custGeom>
              <a:solidFill>
                <a:srgbClr val="755C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22" name="Freeform 358"/>
              <p:cNvSpPr>
                <a:spLocks/>
              </p:cNvSpPr>
              <p:nvPr/>
            </p:nvSpPr>
            <p:spPr bwMode="auto">
              <a:xfrm>
                <a:off x="2977" y="2531"/>
                <a:ext cx="9" cy="216"/>
              </a:xfrm>
              <a:custGeom>
                <a:avLst/>
                <a:gdLst>
                  <a:gd name="T0" fmla="*/ 9 w 9"/>
                  <a:gd name="T1" fmla="*/ 206 h 216"/>
                  <a:gd name="T2" fmla="*/ 0 w 9"/>
                  <a:gd name="T3" fmla="*/ 216 h 216"/>
                  <a:gd name="T4" fmla="*/ 0 w 9"/>
                  <a:gd name="T5" fmla="*/ 10 h 216"/>
                  <a:gd name="T6" fmla="*/ 9 w 9"/>
                  <a:gd name="T7" fmla="*/ 0 h 216"/>
                  <a:gd name="T8" fmla="*/ 9 w 9"/>
                  <a:gd name="T9" fmla="*/ 206 h 216"/>
                  <a:gd name="T10" fmla="*/ 0 60000 65536"/>
                  <a:gd name="T11" fmla="*/ 0 60000 65536"/>
                  <a:gd name="T12" fmla="*/ 0 60000 65536"/>
                  <a:gd name="T13" fmla="*/ 0 60000 65536"/>
                  <a:gd name="T14" fmla="*/ 0 60000 65536"/>
                  <a:gd name="T15" fmla="*/ 0 w 9"/>
                  <a:gd name="T16" fmla="*/ 0 h 216"/>
                  <a:gd name="T17" fmla="*/ 9 w 9"/>
                  <a:gd name="T18" fmla="*/ 216 h 216"/>
                </a:gdLst>
                <a:ahLst/>
                <a:cxnLst>
                  <a:cxn ang="T10">
                    <a:pos x="T0" y="T1"/>
                  </a:cxn>
                  <a:cxn ang="T11">
                    <a:pos x="T2" y="T3"/>
                  </a:cxn>
                  <a:cxn ang="T12">
                    <a:pos x="T4" y="T5"/>
                  </a:cxn>
                  <a:cxn ang="T13">
                    <a:pos x="T6" y="T7"/>
                  </a:cxn>
                  <a:cxn ang="T14">
                    <a:pos x="T8" y="T9"/>
                  </a:cxn>
                </a:cxnLst>
                <a:rect l="T15" t="T16" r="T17" b="T18"/>
                <a:pathLst>
                  <a:path w="9" h="216">
                    <a:moveTo>
                      <a:pt x="9" y="206"/>
                    </a:moveTo>
                    <a:lnTo>
                      <a:pt x="0" y="216"/>
                    </a:lnTo>
                    <a:lnTo>
                      <a:pt x="0" y="10"/>
                    </a:lnTo>
                    <a:lnTo>
                      <a:pt x="9" y="0"/>
                    </a:lnTo>
                    <a:lnTo>
                      <a:pt x="9" y="206"/>
                    </a:lnTo>
                    <a:close/>
                  </a:path>
                </a:pathLst>
              </a:custGeom>
              <a:solidFill>
                <a:srgbClr val="795F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23" name="Freeform 359"/>
              <p:cNvSpPr>
                <a:spLocks/>
              </p:cNvSpPr>
              <p:nvPr/>
            </p:nvSpPr>
            <p:spPr bwMode="auto">
              <a:xfrm>
                <a:off x="2969" y="2541"/>
                <a:ext cx="8" cy="212"/>
              </a:xfrm>
              <a:custGeom>
                <a:avLst/>
                <a:gdLst>
                  <a:gd name="T0" fmla="*/ 8 w 8"/>
                  <a:gd name="T1" fmla="*/ 206 h 212"/>
                  <a:gd name="T2" fmla="*/ 0 w 8"/>
                  <a:gd name="T3" fmla="*/ 212 h 212"/>
                  <a:gd name="T4" fmla="*/ 0 w 8"/>
                  <a:gd name="T5" fmla="*/ 6 h 212"/>
                  <a:gd name="T6" fmla="*/ 8 w 8"/>
                  <a:gd name="T7" fmla="*/ 0 h 212"/>
                  <a:gd name="T8" fmla="*/ 8 w 8"/>
                  <a:gd name="T9" fmla="*/ 206 h 212"/>
                  <a:gd name="T10" fmla="*/ 0 60000 65536"/>
                  <a:gd name="T11" fmla="*/ 0 60000 65536"/>
                  <a:gd name="T12" fmla="*/ 0 60000 65536"/>
                  <a:gd name="T13" fmla="*/ 0 60000 65536"/>
                  <a:gd name="T14" fmla="*/ 0 60000 65536"/>
                  <a:gd name="T15" fmla="*/ 0 w 8"/>
                  <a:gd name="T16" fmla="*/ 0 h 212"/>
                  <a:gd name="T17" fmla="*/ 8 w 8"/>
                  <a:gd name="T18" fmla="*/ 212 h 212"/>
                </a:gdLst>
                <a:ahLst/>
                <a:cxnLst>
                  <a:cxn ang="T10">
                    <a:pos x="T0" y="T1"/>
                  </a:cxn>
                  <a:cxn ang="T11">
                    <a:pos x="T2" y="T3"/>
                  </a:cxn>
                  <a:cxn ang="T12">
                    <a:pos x="T4" y="T5"/>
                  </a:cxn>
                  <a:cxn ang="T13">
                    <a:pos x="T6" y="T7"/>
                  </a:cxn>
                  <a:cxn ang="T14">
                    <a:pos x="T8" y="T9"/>
                  </a:cxn>
                </a:cxnLst>
                <a:rect l="T15" t="T16" r="T17" b="T18"/>
                <a:pathLst>
                  <a:path w="8" h="212">
                    <a:moveTo>
                      <a:pt x="8" y="206"/>
                    </a:moveTo>
                    <a:lnTo>
                      <a:pt x="0" y="212"/>
                    </a:lnTo>
                    <a:lnTo>
                      <a:pt x="0" y="6"/>
                    </a:lnTo>
                    <a:lnTo>
                      <a:pt x="8" y="0"/>
                    </a:lnTo>
                    <a:lnTo>
                      <a:pt x="8" y="206"/>
                    </a:lnTo>
                    <a:close/>
                  </a:path>
                </a:pathLst>
              </a:custGeom>
              <a:solidFill>
                <a:srgbClr val="7D62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24" name="Freeform 360"/>
              <p:cNvSpPr>
                <a:spLocks/>
              </p:cNvSpPr>
              <p:nvPr/>
            </p:nvSpPr>
            <p:spPr bwMode="auto">
              <a:xfrm>
                <a:off x="2959" y="2547"/>
                <a:ext cx="10" cy="212"/>
              </a:xfrm>
              <a:custGeom>
                <a:avLst/>
                <a:gdLst>
                  <a:gd name="T0" fmla="*/ 10 w 10"/>
                  <a:gd name="T1" fmla="*/ 206 h 212"/>
                  <a:gd name="T2" fmla="*/ 0 w 10"/>
                  <a:gd name="T3" fmla="*/ 212 h 212"/>
                  <a:gd name="T4" fmla="*/ 0 w 10"/>
                  <a:gd name="T5" fmla="*/ 6 h 212"/>
                  <a:gd name="T6" fmla="*/ 10 w 10"/>
                  <a:gd name="T7" fmla="*/ 0 h 212"/>
                  <a:gd name="T8" fmla="*/ 10 w 10"/>
                  <a:gd name="T9" fmla="*/ 206 h 212"/>
                  <a:gd name="T10" fmla="*/ 0 60000 65536"/>
                  <a:gd name="T11" fmla="*/ 0 60000 65536"/>
                  <a:gd name="T12" fmla="*/ 0 60000 65536"/>
                  <a:gd name="T13" fmla="*/ 0 60000 65536"/>
                  <a:gd name="T14" fmla="*/ 0 60000 65536"/>
                  <a:gd name="T15" fmla="*/ 0 w 10"/>
                  <a:gd name="T16" fmla="*/ 0 h 212"/>
                  <a:gd name="T17" fmla="*/ 10 w 10"/>
                  <a:gd name="T18" fmla="*/ 212 h 212"/>
                </a:gdLst>
                <a:ahLst/>
                <a:cxnLst>
                  <a:cxn ang="T10">
                    <a:pos x="T0" y="T1"/>
                  </a:cxn>
                  <a:cxn ang="T11">
                    <a:pos x="T2" y="T3"/>
                  </a:cxn>
                  <a:cxn ang="T12">
                    <a:pos x="T4" y="T5"/>
                  </a:cxn>
                  <a:cxn ang="T13">
                    <a:pos x="T6" y="T7"/>
                  </a:cxn>
                  <a:cxn ang="T14">
                    <a:pos x="T8" y="T9"/>
                  </a:cxn>
                </a:cxnLst>
                <a:rect l="T15" t="T16" r="T17" b="T18"/>
                <a:pathLst>
                  <a:path w="10" h="212">
                    <a:moveTo>
                      <a:pt x="10" y="206"/>
                    </a:moveTo>
                    <a:lnTo>
                      <a:pt x="0" y="212"/>
                    </a:lnTo>
                    <a:lnTo>
                      <a:pt x="0" y="6"/>
                    </a:lnTo>
                    <a:lnTo>
                      <a:pt x="10" y="0"/>
                    </a:lnTo>
                    <a:lnTo>
                      <a:pt x="10" y="206"/>
                    </a:lnTo>
                    <a:close/>
                  </a:path>
                </a:pathLst>
              </a:custGeom>
              <a:solidFill>
                <a:srgbClr val="8165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25" name="Freeform 361"/>
              <p:cNvSpPr>
                <a:spLocks/>
              </p:cNvSpPr>
              <p:nvPr/>
            </p:nvSpPr>
            <p:spPr bwMode="auto">
              <a:xfrm>
                <a:off x="2949" y="2553"/>
                <a:ext cx="10" cy="214"/>
              </a:xfrm>
              <a:custGeom>
                <a:avLst/>
                <a:gdLst>
                  <a:gd name="T0" fmla="*/ 10 w 10"/>
                  <a:gd name="T1" fmla="*/ 206 h 214"/>
                  <a:gd name="T2" fmla="*/ 0 w 10"/>
                  <a:gd name="T3" fmla="*/ 214 h 214"/>
                  <a:gd name="T4" fmla="*/ 0 w 10"/>
                  <a:gd name="T5" fmla="*/ 8 h 214"/>
                  <a:gd name="T6" fmla="*/ 10 w 10"/>
                  <a:gd name="T7" fmla="*/ 0 h 214"/>
                  <a:gd name="T8" fmla="*/ 10 w 10"/>
                  <a:gd name="T9" fmla="*/ 206 h 214"/>
                  <a:gd name="T10" fmla="*/ 0 60000 65536"/>
                  <a:gd name="T11" fmla="*/ 0 60000 65536"/>
                  <a:gd name="T12" fmla="*/ 0 60000 65536"/>
                  <a:gd name="T13" fmla="*/ 0 60000 65536"/>
                  <a:gd name="T14" fmla="*/ 0 60000 65536"/>
                  <a:gd name="T15" fmla="*/ 0 w 10"/>
                  <a:gd name="T16" fmla="*/ 0 h 214"/>
                  <a:gd name="T17" fmla="*/ 10 w 10"/>
                  <a:gd name="T18" fmla="*/ 214 h 214"/>
                </a:gdLst>
                <a:ahLst/>
                <a:cxnLst>
                  <a:cxn ang="T10">
                    <a:pos x="T0" y="T1"/>
                  </a:cxn>
                  <a:cxn ang="T11">
                    <a:pos x="T2" y="T3"/>
                  </a:cxn>
                  <a:cxn ang="T12">
                    <a:pos x="T4" y="T5"/>
                  </a:cxn>
                  <a:cxn ang="T13">
                    <a:pos x="T6" y="T7"/>
                  </a:cxn>
                  <a:cxn ang="T14">
                    <a:pos x="T8" y="T9"/>
                  </a:cxn>
                </a:cxnLst>
                <a:rect l="T15" t="T16" r="T17" b="T18"/>
                <a:pathLst>
                  <a:path w="10" h="214">
                    <a:moveTo>
                      <a:pt x="10" y="206"/>
                    </a:moveTo>
                    <a:lnTo>
                      <a:pt x="0" y="214"/>
                    </a:lnTo>
                    <a:lnTo>
                      <a:pt x="0" y="8"/>
                    </a:lnTo>
                    <a:lnTo>
                      <a:pt x="10" y="0"/>
                    </a:lnTo>
                    <a:lnTo>
                      <a:pt x="10" y="206"/>
                    </a:lnTo>
                    <a:close/>
                  </a:path>
                </a:pathLst>
              </a:custGeom>
              <a:solidFill>
                <a:srgbClr val="8568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26" name="Freeform 362"/>
              <p:cNvSpPr>
                <a:spLocks/>
              </p:cNvSpPr>
              <p:nvPr/>
            </p:nvSpPr>
            <p:spPr bwMode="auto">
              <a:xfrm>
                <a:off x="2937" y="2561"/>
                <a:ext cx="12" cy="210"/>
              </a:xfrm>
              <a:custGeom>
                <a:avLst/>
                <a:gdLst>
                  <a:gd name="T0" fmla="*/ 12 w 12"/>
                  <a:gd name="T1" fmla="*/ 206 h 210"/>
                  <a:gd name="T2" fmla="*/ 0 w 12"/>
                  <a:gd name="T3" fmla="*/ 210 h 210"/>
                  <a:gd name="T4" fmla="*/ 0 w 12"/>
                  <a:gd name="T5" fmla="*/ 4 h 210"/>
                  <a:gd name="T6" fmla="*/ 12 w 12"/>
                  <a:gd name="T7" fmla="*/ 0 h 210"/>
                  <a:gd name="T8" fmla="*/ 12 w 12"/>
                  <a:gd name="T9" fmla="*/ 206 h 210"/>
                  <a:gd name="T10" fmla="*/ 0 60000 65536"/>
                  <a:gd name="T11" fmla="*/ 0 60000 65536"/>
                  <a:gd name="T12" fmla="*/ 0 60000 65536"/>
                  <a:gd name="T13" fmla="*/ 0 60000 65536"/>
                  <a:gd name="T14" fmla="*/ 0 60000 65536"/>
                  <a:gd name="T15" fmla="*/ 0 w 12"/>
                  <a:gd name="T16" fmla="*/ 0 h 210"/>
                  <a:gd name="T17" fmla="*/ 12 w 12"/>
                  <a:gd name="T18" fmla="*/ 210 h 210"/>
                </a:gdLst>
                <a:ahLst/>
                <a:cxnLst>
                  <a:cxn ang="T10">
                    <a:pos x="T0" y="T1"/>
                  </a:cxn>
                  <a:cxn ang="T11">
                    <a:pos x="T2" y="T3"/>
                  </a:cxn>
                  <a:cxn ang="T12">
                    <a:pos x="T4" y="T5"/>
                  </a:cxn>
                  <a:cxn ang="T13">
                    <a:pos x="T6" y="T7"/>
                  </a:cxn>
                  <a:cxn ang="T14">
                    <a:pos x="T8" y="T9"/>
                  </a:cxn>
                </a:cxnLst>
                <a:rect l="T15" t="T16" r="T17" b="T18"/>
                <a:pathLst>
                  <a:path w="12" h="210">
                    <a:moveTo>
                      <a:pt x="12" y="206"/>
                    </a:moveTo>
                    <a:lnTo>
                      <a:pt x="0" y="210"/>
                    </a:lnTo>
                    <a:lnTo>
                      <a:pt x="0" y="4"/>
                    </a:lnTo>
                    <a:lnTo>
                      <a:pt x="12" y="0"/>
                    </a:lnTo>
                    <a:lnTo>
                      <a:pt x="12" y="206"/>
                    </a:lnTo>
                    <a:close/>
                  </a:path>
                </a:pathLst>
              </a:custGeom>
              <a:solidFill>
                <a:srgbClr val="886B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27" name="Freeform 363"/>
              <p:cNvSpPr>
                <a:spLocks/>
              </p:cNvSpPr>
              <p:nvPr/>
            </p:nvSpPr>
            <p:spPr bwMode="auto">
              <a:xfrm>
                <a:off x="2923" y="2565"/>
                <a:ext cx="14" cy="212"/>
              </a:xfrm>
              <a:custGeom>
                <a:avLst/>
                <a:gdLst>
                  <a:gd name="T0" fmla="*/ 14 w 14"/>
                  <a:gd name="T1" fmla="*/ 206 h 212"/>
                  <a:gd name="T2" fmla="*/ 0 w 14"/>
                  <a:gd name="T3" fmla="*/ 212 h 212"/>
                  <a:gd name="T4" fmla="*/ 0 w 14"/>
                  <a:gd name="T5" fmla="*/ 6 h 212"/>
                  <a:gd name="T6" fmla="*/ 14 w 14"/>
                  <a:gd name="T7" fmla="*/ 0 h 212"/>
                  <a:gd name="T8" fmla="*/ 14 w 14"/>
                  <a:gd name="T9" fmla="*/ 206 h 212"/>
                  <a:gd name="T10" fmla="*/ 0 60000 65536"/>
                  <a:gd name="T11" fmla="*/ 0 60000 65536"/>
                  <a:gd name="T12" fmla="*/ 0 60000 65536"/>
                  <a:gd name="T13" fmla="*/ 0 60000 65536"/>
                  <a:gd name="T14" fmla="*/ 0 60000 65536"/>
                  <a:gd name="T15" fmla="*/ 0 w 14"/>
                  <a:gd name="T16" fmla="*/ 0 h 212"/>
                  <a:gd name="T17" fmla="*/ 14 w 14"/>
                  <a:gd name="T18" fmla="*/ 212 h 212"/>
                </a:gdLst>
                <a:ahLst/>
                <a:cxnLst>
                  <a:cxn ang="T10">
                    <a:pos x="T0" y="T1"/>
                  </a:cxn>
                  <a:cxn ang="T11">
                    <a:pos x="T2" y="T3"/>
                  </a:cxn>
                  <a:cxn ang="T12">
                    <a:pos x="T4" y="T5"/>
                  </a:cxn>
                  <a:cxn ang="T13">
                    <a:pos x="T6" y="T7"/>
                  </a:cxn>
                  <a:cxn ang="T14">
                    <a:pos x="T8" y="T9"/>
                  </a:cxn>
                </a:cxnLst>
                <a:rect l="T15" t="T16" r="T17" b="T18"/>
                <a:pathLst>
                  <a:path w="14" h="212">
                    <a:moveTo>
                      <a:pt x="14" y="206"/>
                    </a:moveTo>
                    <a:lnTo>
                      <a:pt x="0" y="212"/>
                    </a:lnTo>
                    <a:lnTo>
                      <a:pt x="0" y="6"/>
                    </a:lnTo>
                    <a:lnTo>
                      <a:pt x="14" y="0"/>
                    </a:lnTo>
                    <a:lnTo>
                      <a:pt x="14" y="206"/>
                    </a:lnTo>
                    <a:close/>
                  </a:path>
                </a:pathLst>
              </a:custGeom>
              <a:solidFill>
                <a:srgbClr val="8C6E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28" name="Freeform 364"/>
              <p:cNvSpPr>
                <a:spLocks/>
              </p:cNvSpPr>
              <p:nvPr/>
            </p:nvSpPr>
            <p:spPr bwMode="auto">
              <a:xfrm>
                <a:off x="2911" y="2571"/>
                <a:ext cx="12" cy="212"/>
              </a:xfrm>
              <a:custGeom>
                <a:avLst/>
                <a:gdLst>
                  <a:gd name="T0" fmla="*/ 12 w 12"/>
                  <a:gd name="T1" fmla="*/ 206 h 212"/>
                  <a:gd name="T2" fmla="*/ 0 w 12"/>
                  <a:gd name="T3" fmla="*/ 212 h 212"/>
                  <a:gd name="T4" fmla="*/ 0 w 12"/>
                  <a:gd name="T5" fmla="*/ 6 h 212"/>
                  <a:gd name="T6" fmla="*/ 12 w 12"/>
                  <a:gd name="T7" fmla="*/ 0 h 212"/>
                  <a:gd name="T8" fmla="*/ 12 w 12"/>
                  <a:gd name="T9" fmla="*/ 206 h 212"/>
                  <a:gd name="T10" fmla="*/ 0 60000 65536"/>
                  <a:gd name="T11" fmla="*/ 0 60000 65536"/>
                  <a:gd name="T12" fmla="*/ 0 60000 65536"/>
                  <a:gd name="T13" fmla="*/ 0 60000 65536"/>
                  <a:gd name="T14" fmla="*/ 0 60000 65536"/>
                  <a:gd name="T15" fmla="*/ 0 w 12"/>
                  <a:gd name="T16" fmla="*/ 0 h 212"/>
                  <a:gd name="T17" fmla="*/ 12 w 12"/>
                  <a:gd name="T18" fmla="*/ 212 h 212"/>
                </a:gdLst>
                <a:ahLst/>
                <a:cxnLst>
                  <a:cxn ang="T10">
                    <a:pos x="T0" y="T1"/>
                  </a:cxn>
                  <a:cxn ang="T11">
                    <a:pos x="T2" y="T3"/>
                  </a:cxn>
                  <a:cxn ang="T12">
                    <a:pos x="T4" y="T5"/>
                  </a:cxn>
                  <a:cxn ang="T13">
                    <a:pos x="T6" y="T7"/>
                  </a:cxn>
                  <a:cxn ang="T14">
                    <a:pos x="T8" y="T9"/>
                  </a:cxn>
                </a:cxnLst>
                <a:rect l="T15" t="T16" r="T17" b="T18"/>
                <a:pathLst>
                  <a:path w="12" h="212">
                    <a:moveTo>
                      <a:pt x="12" y="206"/>
                    </a:moveTo>
                    <a:lnTo>
                      <a:pt x="0" y="212"/>
                    </a:lnTo>
                    <a:lnTo>
                      <a:pt x="0" y="6"/>
                    </a:lnTo>
                    <a:lnTo>
                      <a:pt x="12" y="0"/>
                    </a:lnTo>
                    <a:lnTo>
                      <a:pt x="12" y="206"/>
                    </a:lnTo>
                    <a:close/>
                  </a:path>
                </a:pathLst>
              </a:custGeom>
              <a:solidFill>
                <a:srgbClr val="9071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29" name="Freeform 365"/>
              <p:cNvSpPr>
                <a:spLocks/>
              </p:cNvSpPr>
              <p:nvPr/>
            </p:nvSpPr>
            <p:spPr bwMode="auto">
              <a:xfrm>
                <a:off x="2895" y="2577"/>
                <a:ext cx="16" cy="210"/>
              </a:xfrm>
              <a:custGeom>
                <a:avLst/>
                <a:gdLst>
                  <a:gd name="T0" fmla="*/ 16 w 16"/>
                  <a:gd name="T1" fmla="*/ 206 h 210"/>
                  <a:gd name="T2" fmla="*/ 0 w 16"/>
                  <a:gd name="T3" fmla="*/ 210 h 210"/>
                  <a:gd name="T4" fmla="*/ 0 w 16"/>
                  <a:gd name="T5" fmla="*/ 3 h 210"/>
                  <a:gd name="T6" fmla="*/ 16 w 16"/>
                  <a:gd name="T7" fmla="*/ 0 h 210"/>
                  <a:gd name="T8" fmla="*/ 16 w 16"/>
                  <a:gd name="T9" fmla="*/ 206 h 210"/>
                  <a:gd name="T10" fmla="*/ 0 60000 65536"/>
                  <a:gd name="T11" fmla="*/ 0 60000 65536"/>
                  <a:gd name="T12" fmla="*/ 0 60000 65536"/>
                  <a:gd name="T13" fmla="*/ 0 60000 65536"/>
                  <a:gd name="T14" fmla="*/ 0 60000 65536"/>
                  <a:gd name="T15" fmla="*/ 0 w 16"/>
                  <a:gd name="T16" fmla="*/ 0 h 210"/>
                  <a:gd name="T17" fmla="*/ 16 w 16"/>
                  <a:gd name="T18" fmla="*/ 210 h 210"/>
                </a:gdLst>
                <a:ahLst/>
                <a:cxnLst>
                  <a:cxn ang="T10">
                    <a:pos x="T0" y="T1"/>
                  </a:cxn>
                  <a:cxn ang="T11">
                    <a:pos x="T2" y="T3"/>
                  </a:cxn>
                  <a:cxn ang="T12">
                    <a:pos x="T4" y="T5"/>
                  </a:cxn>
                  <a:cxn ang="T13">
                    <a:pos x="T6" y="T7"/>
                  </a:cxn>
                  <a:cxn ang="T14">
                    <a:pos x="T8" y="T9"/>
                  </a:cxn>
                </a:cxnLst>
                <a:rect l="T15" t="T16" r="T17" b="T18"/>
                <a:pathLst>
                  <a:path w="16" h="210">
                    <a:moveTo>
                      <a:pt x="16" y="206"/>
                    </a:moveTo>
                    <a:lnTo>
                      <a:pt x="0" y="210"/>
                    </a:lnTo>
                    <a:lnTo>
                      <a:pt x="0" y="3"/>
                    </a:lnTo>
                    <a:lnTo>
                      <a:pt x="16" y="0"/>
                    </a:lnTo>
                    <a:lnTo>
                      <a:pt x="16" y="206"/>
                    </a:lnTo>
                    <a:close/>
                  </a:path>
                </a:pathLst>
              </a:custGeom>
              <a:solidFill>
                <a:srgbClr val="9071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30" name="Freeform 366"/>
              <p:cNvSpPr>
                <a:spLocks/>
              </p:cNvSpPr>
              <p:nvPr/>
            </p:nvSpPr>
            <p:spPr bwMode="auto">
              <a:xfrm>
                <a:off x="2881" y="2580"/>
                <a:ext cx="14" cy="211"/>
              </a:xfrm>
              <a:custGeom>
                <a:avLst/>
                <a:gdLst>
                  <a:gd name="T0" fmla="*/ 14 w 14"/>
                  <a:gd name="T1" fmla="*/ 207 h 211"/>
                  <a:gd name="T2" fmla="*/ 0 w 14"/>
                  <a:gd name="T3" fmla="*/ 211 h 211"/>
                  <a:gd name="T4" fmla="*/ 0 w 14"/>
                  <a:gd name="T5" fmla="*/ 4 h 211"/>
                  <a:gd name="T6" fmla="*/ 14 w 14"/>
                  <a:gd name="T7" fmla="*/ 0 h 211"/>
                  <a:gd name="T8" fmla="*/ 14 w 14"/>
                  <a:gd name="T9" fmla="*/ 207 h 211"/>
                  <a:gd name="T10" fmla="*/ 0 60000 65536"/>
                  <a:gd name="T11" fmla="*/ 0 60000 65536"/>
                  <a:gd name="T12" fmla="*/ 0 60000 65536"/>
                  <a:gd name="T13" fmla="*/ 0 60000 65536"/>
                  <a:gd name="T14" fmla="*/ 0 60000 65536"/>
                  <a:gd name="T15" fmla="*/ 0 w 14"/>
                  <a:gd name="T16" fmla="*/ 0 h 211"/>
                  <a:gd name="T17" fmla="*/ 14 w 14"/>
                  <a:gd name="T18" fmla="*/ 211 h 211"/>
                </a:gdLst>
                <a:ahLst/>
                <a:cxnLst>
                  <a:cxn ang="T10">
                    <a:pos x="T0" y="T1"/>
                  </a:cxn>
                  <a:cxn ang="T11">
                    <a:pos x="T2" y="T3"/>
                  </a:cxn>
                  <a:cxn ang="T12">
                    <a:pos x="T4" y="T5"/>
                  </a:cxn>
                  <a:cxn ang="T13">
                    <a:pos x="T6" y="T7"/>
                  </a:cxn>
                  <a:cxn ang="T14">
                    <a:pos x="T8" y="T9"/>
                  </a:cxn>
                </a:cxnLst>
                <a:rect l="T15" t="T16" r="T17" b="T18"/>
                <a:pathLst>
                  <a:path w="14" h="211">
                    <a:moveTo>
                      <a:pt x="14" y="207"/>
                    </a:moveTo>
                    <a:lnTo>
                      <a:pt x="0" y="211"/>
                    </a:lnTo>
                    <a:lnTo>
                      <a:pt x="0" y="4"/>
                    </a:lnTo>
                    <a:lnTo>
                      <a:pt x="14" y="0"/>
                    </a:lnTo>
                    <a:lnTo>
                      <a:pt x="14" y="207"/>
                    </a:lnTo>
                    <a:close/>
                  </a:path>
                </a:pathLst>
              </a:custGeom>
              <a:solidFill>
                <a:srgbClr val="8C6E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31" name="Freeform 367"/>
              <p:cNvSpPr>
                <a:spLocks/>
              </p:cNvSpPr>
              <p:nvPr/>
            </p:nvSpPr>
            <p:spPr bwMode="auto">
              <a:xfrm>
                <a:off x="2867" y="2584"/>
                <a:ext cx="14" cy="209"/>
              </a:xfrm>
              <a:custGeom>
                <a:avLst/>
                <a:gdLst>
                  <a:gd name="T0" fmla="*/ 14 w 14"/>
                  <a:gd name="T1" fmla="*/ 207 h 209"/>
                  <a:gd name="T2" fmla="*/ 0 w 14"/>
                  <a:gd name="T3" fmla="*/ 209 h 209"/>
                  <a:gd name="T4" fmla="*/ 0 w 14"/>
                  <a:gd name="T5" fmla="*/ 2 h 209"/>
                  <a:gd name="T6" fmla="*/ 14 w 14"/>
                  <a:gd name="T7" fmla="*/ 0 h 209"/>
                  <a:gd name="T8" fmla="*/ 14 w 14"/>
                  <a:gd name="T9" fmla="*/ 207 h 209"/>
                  <a:gd name="T10" fmla="*/ 0 60000 65536"/>
                  <a:gd name="T11" fmla="*/ 0 60000 65536"/>
                  <a:gd name="T12" fmla="*/ 0 60000 65536"/>
                  <a:gd name="T13" fmla="*/ 0 60000 65536"/>
                  <a:gd name="T14" fmla="*/ 0 60000 65536"/>
                  <a:gd name="T15" fmla="*/ 0 w 14"/>
                  <a:gd name="T16" fmla="*/ 0 h 209"/>
                  <a:gd name="T17" fmla="*/ 14 w 14"/>
                  <a:gd name="T18" fmla="*/ 209 h 209"/>
                </a:gdLst>
                <a:ahLst/>
                <a:cxnLst>
                  <a:cxn ang="T10">
                    <a:pos x="T0" y="T1"/>
                  </a:cxn>
                  <a:cxn ang="T11">
                    <a:pos x="T2" y="T3"/>
                  </a:cxn>
                  <a:cxn ang="T12">
                    <a:pos x="T4" y="T5"/>
                  </a:cxn>
                  <a:cxn ang="T13">
                    <a:pos x="T6" y="T7"/>
                  </a:cxn>
                  <a:cxn ang="T14">
                    <a:pos x="T8" y="T9"/>
                  </a:cxn>
                </a:cxnLst>
                <a:rect l="T15" t="T16" r="T17" b="T18"/>
                <a:pathLst>
                  <a:path w="14" h="209">
                    <a:moveTo>
                      <a:pt x="14" y="207"/>
                    </a:moveTo>
                    <a:lnTo>
                      <a:pt x="0" y="209"/>
                    </a:lnTo>
                    <a:lnTo>
                      <a:pt x="0" y="2"/>
                    </a:lnTo>
                    <a:lnTo>
                      <a:pt x="14" y="0"/>
                    </a:lnTo>
                    <a:lnTo>
                      <a:pt x="14" y="207"/>
                    </a:lnTo>
                    <a:close/>
                  </a:path>
                </a:pathLst>
              </a:custGeom>
              <a:solidFill>
                <a:srgbClr val="886B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32" name="Freeform 368"/>
              <p:cNvSpPr>
                <a:spLocks/>
              </p:cNvSpPr>
              <p:nvPr/>
            </p:nvSpPr>
            <p:spPr bwMode="auto">
              <a:xfrm>
                <a:off x="2853" y="2586"/>
                <a:ext cx="14" cy="211"/>
              </a:xfrm>
              <a:custGeom>
                <a:avLst/>
                <a:gdLst>
                  <a:gd name="T0" fmla="*/ 14 w 14"/>
                  <a:gd name="T1" fmla="*/ 207 h 211"/>
                  <a:gd name="T2" fmla="*/ 0 w 14"/>
                  <a:gd name="T3" fmla="*/ 211 h 211"/>
                  <a:gd name="T4" fmla="*/ 0 w 14"/>
                  <a:gd name="T5" fmla="*/ 4 h 211"/>
                  <a:gd name="T6" fmla="*/ 14 w 14"/>
                  <a:gd name="T7" fmla="*/ 0 h 211"/>
                  <a:gd name="T8" fmla="*/ 14 w 14"/>
                  <a:gd name="T9" fmla="*/ 207 h 211"/>
                  <a:gd name="T10" fmla="*/ 0 60000 65536"/>
                  <a:gd name="T11" fmla="*/ 0 60000 65536"/>
                  <a:gd name="T12" fmla="*/ 0 60000 65536"/>
                  <a:gd name="T13" fmla="*/ 0 60000 65536"/>
                  <a:gd name="T14" fmla="*/ 0 60000 65536"/>
                  <a:gd name="T15" fmla="*/ 0 w 14"/>
                  <a:gd name="T16" fmla="*/ 0 h 211"/>
                  <a:gd name="T17" fmla="*/ 14 w 14"/>
                  <a:gd name="T18" fmla="*/ 211 h 211"/>
                </a:gdLst>
                <a:ahLst/>
                <a:cxnLst>
                  <a:cxn ang="T10">
                    <a:pos x="T0" y="T1"/>
                  </a:cxn>
                  <a:cxn ang="T11">
                    <a:pos x="T2" y="T3"/>
                  </a:cxn>
                  <a:cxn ang="T12">
                    <a:pos x="T4" y="T5"/>
                  </a:cxn>
                  <a:cxn ang="T13">
                    <a:pos x="T6" y="T7"/>
                  </a:cxn>
                  <a:cxn ang="T14">
                    <a:pos x="T8" y="T9"/>
                  </a:cxn>
                </a:cxnLst>
                <a:rect l="T15" t="T16" r="T17" b="T18"/>
                <a:pathLst>
                  <a:path w="14" h="211">
                    <a:moveTo>
                      <a:pt x="14" y="207"/>
                    </a:moveTo>
                    <a:lnTo>
                      <a:pt x="0" y="211"/>
                    </a:lnTo>
                    <a:lnTo>
                      <a:pt x="0" y="4"/>
                    </a:lnTo>
                    <a:lnTo>
                      <a:pt x="14" y="0"/>
                    </a:lnTo>
                    <a:lnTo>
                      <a:pt x="14" y="207"/>
                    </a:lnTo>
                    <a:close/>
                  </a:path>
                </a:pathLst>
              </a:custGeom>
              <a:solidFill>
                <a:srgbClr val="8568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33" name="Freeform 369"/>
              <p:cNvSpPr>
                <a:spLocks/>
              </p:cNvSpPr>
              <p:nvPr/>
            </p:nvSpPr>
            <p:spPr bwMode="auto">
              <a:xfrm>
                <a:off x="2837" y="2590"/>
                <a:ext cx="16" cy="209"/>
              </a:xfrm>
              <a:custGeom>
                <a:avLst/>
                <a:gdLst>
                  <a:gd name="T0" fmla="*/ 16 w 16"/>
                  <a:gd name="T1" fmla="*/ 207 h 209"/>
                  <a:gd name="T2" fmla="*/ 0 w 16"/>
                  <a:gd name="T3" fmla="*/ 209 h 209"/>
                  <a:gd name="T4" fmla="*/ 0 w 16"/>
                  <a:gd name="T5" fmla="*/ 2 h 209"/>
                  <a:gd name="T6" fmla="*/ 16 w 16"/>
                  <a:gd name="T7" fmla="*/ 0 h 209"/>
                  <a:gd name="T8" fmla="*/ 16 w 16"/>
                  <a:gd name="T9" fmla="*/ 207 h 209"/>
                  <a:gd name="T10" fmla="*/ 0 60000 65536"/>
                  <a:gd name="T11" fmla="*/ 0 60000 65536"/>
                  <a:gd name="T12" fmla="*/ 0 60000 65536"/>
                  <a:gd name="T13" fmla="*/ 0 60000 65536"/>
                  <a:gd name="T14" fmla="*/ 0 60000 65536"/>
                  <a:gd name="T15" fmla="*/ 0 w 16"/>
                  <a:gd name="T16" fmla="*/ 0 h 209"/>
                  <a:gd name="T17" fmla="*/ 16 w 16"/>
                  <a:gd name="T18" fmla="*/ 209 h 209"/>
                </a:gdLst>
                <a:ahLst/>
                <a:cxnLst>
                  <a:cxn ang="T10">
                    <a:pos x="T0" y="T1"/>
                  </a:cxn>
                  <a:cxn ang="T11">
                    <a:pos x="T2" y="T3"/>
                  </a:cxn>
                  <a:cxn ang="T12">
                    <a:pos x="T4" y="T5"/>
                  </a:cxn>
                  <a:cxn ang="T13">
                    <a:pos x="T6" y="T7"/>
                  </a:cxn>
                  <a:cxn ang="T14">
                    <a:pos x="T8" y="T9"/>
                  </a:cxn>
                </a:cxnLst>
                <a:rect l="T15" t="T16" r="T17" b="T18"/>
                <a:pathLst>
                  <a:path w="16" h="209">
                    <a:moveTo>
                      <a:pt x="16" y="207"/>
                    </a:moveTo>
                    <a:lnTo>
                      <a:pt x="0" y="209"/>
                    </a:lnTo>
                    <a:lnTo>
                      <a:pt x="0" y="2"/>
                    </a:lnTo>
                    <a:lnTo>
                      <a:pt x="16" y="0"/>
                    </a:lnTo>
                    <a:lnTo>
                      <a:pt x="16" y="207"/>
                    </a:lnTo>
                    <a:close/>
                  </a:path>
                </a:pathLst>
              </a:custGeom>
              <a:solidFill>
                <a:srgbClr val="8165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34" name="Rectangle 370"/>
              <p:cNvSpPr>
                <a:spLocks noChangeArrowheads="1"/>
              </p:cNvSpPr>
              <p:nvPr/>
            </p:nvSpPr>
            <p:spPr bwMode="auto">
              <a:xfrm>
                <a:off x="2818" y="2592"/>
                <a:ext cx="19" cy="207"/>
              </a:xfrm>
              <a:prstGeom prst="rect">
                <a:avLst/>
              </a:prstGeom>
              <a:solidFill>
                <a:srgbClr val="7D623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235" name="Rectangle 371"/>
              <p:cNvSpPr>
                <a:spLocks noChangeArrowheads="1"/>
              </p:cNvSpPr>
              <p:nvPr/>
            </p:nvSpPr>
            <p:spPr bwMode="auto">
              <a:xfrm>
                <a:off x="2806" y="2592"/>
                <a:ext cx="12" cy="207"/>
              </a:xfrm>
              <a:prstGeom prst="rect">
                <a:avLst/>
              </a:prstGeom>
              <a:solidFill>
                <a:srgbClr val="795F3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236" name="Freeform 372"/>
              <p:cNvSpPr>
                <a:spLocks/>
              </p:cNvSpPr>
              <p:nvPr/>
            </p:nvSpPr>
            <p:spPr bwMode="auto">
              <a:xfrm>
                <a:off x="2794" y="2590"/>
                <a:ext cx="12" cy="209"/>
              </a:xfrm>
              <a:custGeom>
                <a:avLst/>
                <a:gdLst>
                  <a:gd name="T0" fmla="*/ 12 w 12"/>
                  <a:gd name="T1" fmla="*/ 209 h 209"/>
                  <a:gd name="T2" fmla="*/ 0 w 12"/>
                  <a:gd name="T3" fmla="*/ 207 h 209"/>
                  <a:gd name="T4" fmla="*/ 0 w 12"/>
                  <a:gd name="T5" fmla="*/ 0 h 209"/>
                  <a:gd name="T6" fmla="*/ 12 w 12"/>
                  <a:gd name="T7" fmla="*/ 2 h 209"/>
                  <a:gd name="T8" fmla="*/ 12 w 12"/>
                  <a:gd name="T9" fmla="*/ 209 h 209"/>
                  <a:gd name="T10" fmla="*/ 0 60000 65536"/>
                  <a:gd name="T11" fmla="*/ 0 60000 65536"/>
                  <a:gd name="T12" fmla="*/ 0 60000 65536"/>
                  <a:gd name="T13" fmla="*/ 0 60000 65536"/>
                  <a:gd name="T14" fmla="*/ 0 60000 65536"/>
                  <a:gd name="T15" fmla="*/ 0 w 12"/>
                  <a:gd name="T16" fmla="*/ 0 h 209"/>
                  <a:gd name="T17" fmla="*/ 12 w 12"/>
                  <a:gd name="T18" fmla="*/ 209 h 209"/>
                </a:gdLst>
                <a:ahLst/>
                <a:cxnLst>
                  <a:cxn ang="T10">
                    <a:pos x="T0" y="T1"/>
                  </a:cxn>
                  <a:cxn ang="T11">
                    <a:pos x="T2" y="T3"/>
                  </a:cxn>
                  <a:cxn ang="T12">
                    <a:pos x="T4" y="T5"/>
                  </a:cxn>
                  <a:cxn ang="T13">
                    <a:pos x="T6" y="T7"/>
                  </a:cxn>
                  <a:cxn ang="T14">
                    <a:pos x="T8" y="T9"/>
                  </a:cxn>
                </a:cxnLst>
                <a:rect l="T15" t="T16" r="T17" b="T18"/>
                <a:pathLst>
                  <a:path w="12" h="209">
                    <a:moveTo>
                      <a:pt x="12" y="209"/>
                    </a:moveTo>
                    <a:lnTo>
                      <a:pt x="0" y="207"/>
                    </a:lnTo>
                    <a:lnTo>
                      <a:pt x="0" y="0"/>
                    </a:lnTo>
                    <a:lnTo>
                      <a:pt x="12" y="2"/>
                    </a:lnTo>
                    <a:lnTo>
                      <a:pt x="12" y="209"/>
                    </a:lnTo>
                    <a:close/>
                  </a:path>
                </a:pathLst>
              </a:custGeom>
              <a:solidFill>
                <a:srgbClr val="755C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37" name="Freeform 373"/>
              <p:cNvSpPr>
                <a:spLocks/>
              </p:cNvSpPr>
              <p:nvPr/>
            </p:nvSpPr>
            <p:spPr bwMode="auto">
              <a:xfrm>
                <a:off x="2784" y="2588"/>
                <a:ext cx="10" cy="209"/>
              </a:xfrm>
              <a:custGeom>
                <a:avLst/>
                <a:gdLst>
                  <a:gd name="T0" fmla="*/ 10 w 10"/>
                  <a:gd name="T1" fmla="*/ 209 h 209"/>
                  <a:gd name="T2" fmla="*/ 0 w 10"/>
                  <a:gd name="T3" fmla="*/ 207 h 209"/>
                  <a:gd name="T4" fmla="*/ 0 w 10"/>
                  <a:gd name="T5" fmla="*/ 0 h 209"/>
                  <a:gd name="T6" fmla="*/ 10 w 10"/>
                  <a:gd name="T7" fmla="*/ 2 h 209"/>
                  <a:gd name="T8" fmla="*/ 10 w 10"/>
                  <a:gd name="T9" fmla="*/ 209 h 209"/>
                  <a:gd name="T10" fmla="*/ 0 60000 65536"/>
                  <a:gd name="T11" fmla="*/ 0 60000 65536"/>
                  <a:gd name="T12" fmla="*/ 0 60000 65536"/>
                  <a:gd name="T13" fmla="*/ 0 60000 65536"/>
                  <a:gd name="T14" fmla="*/ 0 60000 65536"/>
                  <a:gd name="T15" fmla="*/ 0 w 10"/>
                  <a:gd name="T16" fmla="*/ 0 h 209"/>
                  <a:gd name="T17" fmla="*/ 10 w 10"/>
                  <a:gd name="T18" fmla="*/ 209 h 209"/>
                </a:gdLst>
                <a:ahLst/>
                <a:cxnLst>
                  <a:cxn ang="T10">
                    <a:pos x="T0" y="T1"/>
                  </a:cxn>
                  <a:cxn ang="T11">
                    <a:pos x="T2" y="T3"/>
                  </a:cxn>
                  <a:cxn ang="T12">
                    <a:pos x="T4" y="T5"/>
                  </a:cxn>
                  <a:cxn ang="T13">
                    <a:pos x="T6" y="T7"/>
                  </a:cxn>
                  <a:cxn ang="T14">
                    <a:pos x="T8" y="T9"/>
                  </a:cxn>
                </a:cxnLst>
                <a:rect l="T15" t="T16" r="T17" b="T18"/>
                <a:pathLst>
                  <a:path w="10" h="209">
                    <a:moveTo>
                      <a:pt x="10" y="209"/>
                    </a:moveTo>
                    <a:lnTo>
                      <a:pt x="0" y="207"/>
                    </a:lnTo>
                    <a:lnTo>
                      <a:pt x="0" y="0"/>
                    </a:lnTo>
                    <a:lnTo>
                      <a:pt x="10" y="2"/>
                    </a:lnTo>
                    <a:lnTo>
                      <a:pt x="10" y="209"/>
                    </a:lnTo>
                    <a:close/>
                  </a:path>
                </a:pathLst>
              </a:custGeom>
              <a:solidFill>
                <a:srgbClr val="72592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38" name="Freeform 374"/>
              <p:cNvSpPr>
                <a:spLocks/>
              </p:cNvSpPr>
              <p:nvPr/>
            </p:nvSpPr>
            <p:spPr bwMode="auto">
              <a:xfrm>
                <a:off x="2776" y="2586"/>
                <a:ext cx="8" cy="209"/>
              </a:xfrm>
              <a:custGeom>
                <a:avLst/>
                <a:gdLst>
                  <a:gd name="T0" fmla="*/ 8 w 8"/>
                  <a:gd name="T1" fmla="*/ 209 h 209"/>
                  <a:gd name="T2" fmla="*/ 0 w 8"/>
                  <a:gd name="T3" fmla="*/ 207 h 209"/>
                  <a:gd name="T4" fmla="*/ 0 w 8"/>
                  <a:gd name="T5" fmla="*/ 0 h 209"/>
                  <a:gd name="T6" fmla="*/ 8 w 8"/>
                  <a:gd name="T7" fmla="*/ 2 h 209"/>
                  <a:gd name="T8" fmla="*/ 8 w 8"/>
                  <a:gd name="T9" fmla="*/ 209 h 209"/>
                  <a:gd name="T10" fmla="*/ 0 60000 65536"/>
                  <a:gd name="T11" fmla="*/ 0 60000 65536"/>
                  <a:gd name="T12" fmla="*/ 0 60000 65536"/>
                  <a:gd name="T13" fmla="*/ 0 60000 65536"/>
                  <a:gd name="T14" fmla="*/ 0 60000 65536"/>
                  <a:gd name="T15" fmla="*/ 0 w 8"/>
                  <a:gd name="T16" fmla="*/ 0 h 209"/>
                  <a:gd name="T17" fmla="*/ 8 w 8"/>
                  <a:gd name="T18" fmla="*/ 209 h 209"/>
                </a:gdLst>
                <a:ahLst/>
                <a:cxnLst>
                  <a:cxn ang="T10">
                    <a:pos x="T0" y="T1"/>
                  </a:cxn>
                  <a:cxn ang="T11">
                    <a:pos x="T2" y="T3"/>
                  </a:cxn>
                  <a:cxn ang="T12">
                    <a:pos x="T4" y="T5"/>
                  </a:cxn>
                  <a:cxn ang="T13">
                    <a:pos x="T6" y="T7"/>
                  </a:cxn>
                  <a:cxn ang="T14">
                    <a:pos x="T8" y="T9"/>
                  </a:cxn>
                </a:cxnLst>
                <a:rect l="T15" t="T16" r="T17" b="T18"/>
                <a:pathLst>
                  <a:path w="8" h="209">
                    <a:moveTo>
                      <a:pt x="8" y="209"/>
                    </a:moveTo>
                    <a:lnTo>
                      <a:pt x="0" y="207"/>
                    </a:lnTo>
                    <a:lnTo>
                      <a:pt x="0" y="0"/>
                    </a:lnTo>
                    <a:lnTo>
                      <a:pt x="8" y="2"/>
                    </a:lnTo>
                    <a:lnTo>
                      <a:pt x="8" y="209"/>
                    </a:lnTo>
                    <a:close/>
                  </a:path>
                </a:pathLst>
              </a:custGeom>
              <a:solidFill>
                <a:srgbClr val="6E56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39" name="Freeform 375"/>
              <p:cNvSpPr>
                <a:spLocks/>
              </p:cNvSpPr>
              <p:nvPr/>
            </p:nvSpPr>
            <p:spPr bwMode="auto">
              <a:xfrm>
                <a:off x="2770" y="2582"/>
                <a:ext cx="6" cy="211"/>
              </a:xfrm>
              <a:custGeom>
                <a:avLst/>
                <a:gdLst>
                  <a:gd name="T0" fmla="*/ 6 w 6"/>
                  <a:gd name="T1" fmla="*/ 211 h 211"/>
                  <a:gd name="T2" fmla="*/ 0 w 6"/>
                  <a:gd name="T3" fmla="*/ 207 h 211"/>
                  <a:gd name="T4" fmla="*/ 0 w 6"/>
                  <a:gd name="T5" fmla="*/ 0 h 211"/>
                  <a:gd name="T6" fmla="*/ 6 w 6"/>
                  <a:gd name="T7" fmla="*/ 4 h 211"/>
                  <a:gd name="T8" fmla="*/ 6 w 6"/>
                  <a:gd name="T9" fmla="*/ 211 h 211"/>
                  <a:gd name="T10" fmla="*/ 0 60000 65536"/>
                  <a:gd name="T11" fmla="*/ 0 60000 65536"/>
                  <a:gd name="T12" fmla="*/ 0 60000 65536"/>
                  <a:gd name="T13" fmla="*/ 0 60000 65536"/>
                  <a:gd name="T14" fmla="*/ 0 60000 65536"/>
                  <a:gd name="T15" fmla="*/ 0 w 6"/>
                  <a:gd name="T16" fmla="*/ 0 h 211"/>
                  <a:gd name="T17" fmla="*/ 6 w 6"/>
                  <a:gd name="T18" fmla="*/ 211 h 211"/>
                </a:gdLst>
                <a:ahLst/>
                <a:cxnLst>
                  <a:cxn ang="T10">
                    <a:pos x="T0" y="T1"/>
                  </a:cxn>
                  <a:cxn ang="T11">
                    <a:pos x="T2" y="T3"/>
                  </a:cxn>
                  <a:cxn ang="T12">
                    <a:pos x="T4" y="T5"/>
                  </a:cxn>
                  <a:cxn ang="T13">
                    <a:pos x="T6" y="T7"/>
                  </a:cxn>
                  <a:cxn ang="T14">
                    <a:pos x="T8" y="T9"/>
                  </a:cxn>
                </a:cxnLst>
                <a:rect l="T15" t="T16" r="T17" b="T18"/>
                <a:pathLst>
                  <a:path w="6" h="211">
                    <a:moveTo>
                      <a:pt x="6" y="211"/>
                    </a:moveTo>
                    <a:lnTo>
                      <a:pt x="0" y="207"/>
                    </a:lnTo>
                    <a:lnTo>
                      <a:pt x="0" y="0"/>
                    </a:lnTo>
                    <a:lnTo>
                      <a:pt x="6" y="4"/>
                    </a:lnTo>
                    <a:lnTo>
                      <a:pt x="6" y="211"/>
                    </a:lnTo>
                    <a:close/>
                  </a:path>
                </a:pathLst>
              </a:custGeom>
              <a:solidFill>
                <a:srgbClr val="6A53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40" name="Freeform 376"/>
              <p:cNvSpPr>
                <a:spLocks/>
              </p:cNvSpPr>
              <p:nvPr/>
            </p:nvSpPr>
            <p:spPr bwMode="auto">
              <a:xfrm>
                <a:off x="2764" y="2579"/>
                <a:ext cx="6" cy="210"/>
              </a:xfrm>
              <a:custGeom>
                <a:avLst/>
                <a:gdLst>
                  <a:gd name="T0" fmla="*/ 6 w 6"/>
                  <a:gd name="T1" fmla="*/ 210 h 210"/>
                  <a:gd name="T2" fmla="*/ 0 w 6"/>
                  <a:gd name="T3" fmla="*/ 206 h 210"/>
                  <a:gd name="T4" fmla="*/ 0 w 6"/>
                  <a:gd name="T5" fmla="*/ 0 h 210"/>
                  <a:gd name="T6" fmla="*/ 6 w 6"/>
                  <a:gd name="T7" fmla="*/ 3 h 210"/>
                  <a:gd name="T8" fmla="*/ 6 w 6"/>
                  <a:gd name="T9" fmla="*/ 210 h 210"/>
                  <a:gd name="T10" fmla="*/ 0 60000 65536"/>
                  <a:gd name="T11" fmla="*/ 0 60000 65536"/>
                  <a:gd name="T12" fmla="*/ 0 60000 65536"/>
                  <a:gd name="T13" fmla="*/ 0 60000 65536"/>
                  <a:gd name="T14" fmla="*/ 0 60000 65536"/>
                  <a:gd name="T15" fmla="*/ 0 w 6"/>
                  <a:gd name="T16" fmla="*/ 0 h 210"/>
                  <a:gd name="T17" fmla="*/ 6 w 6"/>
                  <a:gd name="T18" fmla="*/ 210 h 210"/>
                </a:gdLst>
                <a:ahLst/>
                <a:cxnLst>
                  <a:cxn ang="T10">
                    <a:pos x="T0" y="T1"/>
                  </a:cxn>
                  <a:cxn ang="T11">
                    <a:pos x="T2" y="T3"/>
                  </a:cxn>
                  <a:cxn ang="T12">
                    <a:pos x="T4" y="T5"/>
                  </a:cxn>
                  <a:cxn ang="T13">
                    <a:pos x="T6" y="T7"/>
                  </a:cxn>
                  <a:cxn ang="T14">
                    <a:pos x="T8" y="T9"/>
                  </a:cxn>
                </a:cxnLst>
                <a:rect l="T15" t="T16" r="T17" b="T18"/>
                <a:pathLst>
                  <a:path w="6" h="210">
                    <a:moveTo>
                      <a:pt x="6" y="210"/>
                    </a:moveTo>
                    <a:lnTo>
                      <a:pt x="0" y="206"/>
                    </a:lnTo>
                    <a:lnTo>
                      <a:pt x="0" y="0"/>
                    </a:lnTo>
                    <a:lnTo>
                      <a:pt x="6" y="3"/>
                    </a:lnTo>
                    <a:lnTo>
                      <a:pt x="6" y="210"/>
                    </a:lnTo>
                    <a:close/>
                  </a:path>
                </a:pathLst>
              </a:custGeom>
              <a:solidFill>
                <a:srgbClr val="6650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41" name="Freeform 377"/>
              <p:cNvSpPr>
                <a:spLocks/>
              </p:cNvSpPr>
              <p:nvPr/>
            </p:nvSpPr>
            <p:spPr bwMode="auto">
              <a:xfrm>
                <a:off x="2760" y="2575"/>
                <a:ext cx="4" cy="210"/>
              </a:xfrm>
              <a:custGeom>
                <a:avLst/>
                <a:gdLst>
                  <a:gd name="T0" fmla="*/ 4 w 4"/>
                  <a:gd name="T1" fmla="*/ 210 h 210"/>
                  <a:gd name="T2" fmla="*/ 0 w 4"/>
                  <a:gd name="T3" fmla="*/ 206 h 210"/>
                  <a:gd name="T4" fmla="*/ 0 w 4"/>
                  <a:gd name="T5" fmla="*/ 0 h 210"/>
                  <a:gd name="T6" fmla="*/ 4 w 4"/>
                  <a:gd name="T7" fmla="*/ 4 h 210"/>
                  <a:gd name="T8" fmla="*/ 4 w 4"/>
                  <a:gd name="T9" fmla="*/ 210 h 210"/>
                  <a:gd name="T10" fmla="*/ 0 60000 65536"/>
                  <a:gd name="T11" fmla="*/ 0 60000 65536"/>
                  <a:gd name="T12" fmla="*/ 0 60000 65536"/>
                  <a:gd name="T13" fmla="*/ 0 60000 65536"/>
                  <a:gd name="T14" fmla="*/ 0 60000 65536"/>
                  <a:gd name="T15" fmla="*/ 0 w 4"/>
                  <a:gd name="T16" fmla="*/ 0 h 210"/>
                  <a:gd name="T17" fmla="*/ 4 w 4"/>
                  <a:gd name="T18" fmla="*/ 210 h 210"/>
                </a:gdLst>
                <a:ahLst/>
                <a:cxnLst>
                  <a:cxn ang="T10">
                    <a:pos x="T0" y="T1"/>
                  </a:cxn>
                  <a:cxn ang="T11">
                    <a:pos x="T2" y="T3"/>
                  </a:cxn>
                  <a:cxn ang="T12">
                    <a:pos x="T4" y="T5"/>
                  </a:cxn>
                  <a:cxn ang="T13">
                    <a:pos x="T6" y="T7"/>
                  </a:cxn>
                  <a:cxn ang="T14">
                    <a:pos x="T8" y="T9"/>
                  </a:cxn>
                </a:cxnLst>
                <a:rect l="T15" t="T16" r="T17" b="T18"/>
                <a:pathLst>
                  <a:path w="4" h="210">
                    <a:moveTo>
                      <a:pt x="4" y="210"/>
                    </a:moveTo>
                    <a:lnTo>
                      <a:pt x="0" y="206"/>
                    </a:lnTo>
                    <a:lnTo>
                      <a:pt x="0" y="0"/>
                    </a:lnTo>
                    <a:lnTo>
                      <a:pt x="4" y="4"/>
                    </a:lnTo>
                    <a:lnTo>
                      <a:pt x="4" y="210"/>
                    </a:lnTo>
                    <a:close/>
                  </a:path>
                </a:pathLst>
              </a:custGeom>
              <a:solidFill>
                <a:srgbClr val="634D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42" name="Freeform 378"/>
              <p:cNvSpPr>
                <a:spLocks/>
              </p:cNvSpPr>
              <p:nvPr/>
            </p:nvSpPr>
            <p:spPr bwMode="auto">
              <a:xfrm>
                <a:off x="2758" y="2569"/>
                <a:ext cx="2" cy="212"/>
              </a:xfrm>
              <a:custGeom>
                <a:avLst/>
                <a:gdLst>
                  <a:gd name="T0" fmla="*/ 2 w 2"/>
                  <a:gd name="T1" fmla="*/ 212 h 212"/>
                  <a:gd name="T2" fmla="*/ 0 w 2"/>
                  <a:gd name="T3" fmla="*/ 206 h 212"/>
                  <a:gd name="T4" fmla="*/ 0 w 2"/>
                  <a:gd name="T5" fmla="*/ 0 h 212"/>
                  <a:gd name="T6" fmla="*/ 2 w 2"/>
                  <a:gd name="T7" fmla="*/ 6 h 212"/>
                  <a:gd name="T8" fmla="*/ 2 w 2"/>
                  <a:gd name="T9" fmla="*/ 212 h 212"/>
                  <a:gd name="T10" fmla="*/ 0 60000 65536"/>
                  <a:gd name="T11" fmla="*/ 0 60000 65536"/>
                  <a:gd name="T12" fmla="*/ 0 60000 65536"/>
                  <a:gd name="T13" fmla="*/ 0 60000 65536"/>
                  <a:gd name="T14" fmla="*/ 0 60000 65536"/>
                  <a:gd name="T15" fmla="*/ 0 w 2"/>
                  <a:gd name="T16" fmla="*/ 0 h 212"/>
                  <a:gd name="T17" fmla="*/ 2 w 2"/>
                  <a:gd name="T18" fmla="*/ 212 h 212"/>
                </a:gdLst>
                <a:ahLst/>
                <a:cxnLst>
                  <a:cxn ang="T10">
                    <a:pos x="T0" y="T1"/>
                  </a:cxn>
                  <a:cxn ang="T11">
                    <a:pos x="T2" y="T3"/>
                  </a:cxn>
                  <a:cxn ang="T12">
                    <a:pos x="T4" y="T5"/>
                  </a:cxn>
                  <a:cxn ang="T13">
                    <a:pos x="T6" y="T7"/>
                  </a:cxn>
                  <a:cxn ang="T14">
                    <a:pos x="T8" y="T9"/>
                  </a:cxn>
                </a:cxnLst>
                <a:rect l="T15" t="T16" r="T17" b="T18"/>
                <a:pathLst>
                  <a:path w="2" h="212">
                    <a:moveTo>
                      <a:pt x="2" y="212"/>
                    </a:moveTo>
                    <a:lnTo>
                      <a:pt x="0" y="206"/>
                    </a:lnTo>
                    <a:lnTo>
                      <a:pt x="0" y="0"/>
                    </a:lnTo>
                    <a:lnTo>
                      <a:pt x="2" y="6"/>
                    </a:lnTo>
                    <a:lnTo>
                      <a:pt x="2" y="212"/>
                    </a:lnTo>
                    <a:close/>
                  </a:path>
                </a:pathLst>
              </a:custGeom>
              <a:solidFill>
                <a:srgbClr val="5F4A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43" name="Freeform 379"/>
              <p:cNvSpPr>
                <a:spLocks/>
              </p:cNvSpPr>
              <p:nvPr/>
            </p:nvSpPr>
            <p:spPr bwMode="auto">
              <a:xfrm>
                <a:off x="2758" y="2491"/>
                <a:ext cx="232" cy="101"/>
              </a:xfrm>
              <a:custGeom>
                <a:avLst/>
                <a:gdLst>
                  <a:gd name="T0" fmla="*/ 173 w 232"/>
                  <a:gd name="T1" fmla="*/ 0 h 101"/>
                  <a:gd name="T2" fmla="*/ 185 w 232"/>
                  <a:gd name="T3" fmla="*/ 0 h 101"/>
                  <a:gd name="T4" fmla="*/ 197 w 232"/>
                  <a:gd name="T5" fmla="*/ 2 h 101"/>
                  <a:gd name="T6" fmla="*/ 207 w 232"/>
                  <a:gd name="T7" fmla="*/ 4 h 101"/>
                  <a:gd name="T8" fmla="*/ 215 w 232"/>
                  <a:gd name="T9" fmla="*/ 6 h 101"/>
                  <a:gd name="T10" fmla="*/ 222 w 232"/>
                  <a:gd name="T11" fmla="*/ 10 h 101"/>
                  <a:gd name="T12" fmla="*/ 228 w 232"/>
                  <a:gd name="T13" fmla="*/ 14 h 101"/>
                  <a:gd name="T14" fmla="*/ 232 w 232"/>
                  <a:gd name="T15" fmla="*/ 18 h 101"/>
                  <a:gd name="T16" fmla="*/ 232 w 232"/>
                  <a:gd name="T17" fmla="*/ 24 h 101"/>
                  <a:gd name="T18" fmla="*/ 232 w 232"/>
                  <a:gd name="T19" fmla="*/ 28 h 101"/>
                  <a:gd name="T20" fmla="*/ 230 w 232"/>
                  <a:gd name="T21" fmla="*/ 34 h 101"/>
                  <a:gd name="T22" fmla="*/ 228 w 232"/>
                  <a:gd name="T23" fmla="*/ 40 h 101"/>
                  <a:gd name="T24" fmla="*/ 219 w 232"/>
                  <a:gd name="T25" fmla="*/ 50 h 101"/>
                  <a:gd name="T26" fmla="*/ 211 w 232"/>
                  <a:gd name="T27" fmla="*/ 56 h 101"/>
                  <a:gd name="T28" fmla="*/ 201 w 232"/>
                  <a:gd name="T29" fmla="*/ 62 h 101"/>
                  <a:gd name="T30" fmla="*/ 191 w 232"/>
                  <a:gd name="T31" fmla="*/ 70 h 101"/>
                  <a:gd name="T32" fmla="*/ 179 w 232"/>
                  <a:gd name="T33" fmla="*/ 74 h 101"/>
                  <a:gd name="T34" fmla="*/ 165 w 232"/>
                  <a:gd name="T35" fmla="*/ 80 h 101"/>
                  <a:gd name="T36" fmla="*/ 153 w 232"/>
                  <a:gd name="T37" fmla="*/ 86 h 101"/>
                  <a:gd name="T38" fmla="*/ 137 w 232"/>
                  <a:gd name="T39" fmla="*/ 89 h 101"/>
                  <a:gd name="T40" fmla="*/ 123 w 232"/>
                  <a:gd name="T41" fmla="*/ 93 h 101"/>
                  <a:gd name="T42" fmla="*/ 109 w 232"/>
                  <a:gd name="T43" fmla="*/ 95 h 101"/>
                  <a:gd name="T44" fmla="*/ 95 w 232"/>
                  <a:gd name="T45" fmla="*/ 99 h 101"/>
                  <a:gd name="T46" fmla="*/ 79 w 232"/>
                  <a:gd name="T47" fmla="*/ 101 h 101"/>
                  <a:gd name="T48" fmla="*/ 60 w 232"/>
                  <a:gd name="T49" fmla="*/ 101 h 101"/>
                  <a:gd name="T50" fmla="*/ 48 w 232"/>
                  <a:gd name="T51" fmla="*/ 101 h 101"/>
                  <a:gd name="T52" fmla="*/ 36 w 232"/>
                  <a:gd name="T53" fmla="*/ 99 h 101"/>
                  <a:gd name="T54" fmla="*/ 26 w 232"/>
                  <a:gd name="T55" fmla="*/ 97 h 101"/>
                  <a:gd name="T56" fmla="*/ 18 w 232"/>
                  <a:gd name="T57" fmla="*/ 95 h 101"/>
                  <a:gd name="T58" fmla="*/ 12 w 232"/>
                  <a:gd name="T59" fmla="*/ 91 h 101"/>
                  <a:gd name="T60" fmla="*/ 6 w 232"/>
                  <a:gd name="T61" fmla="*/ 88 h 101"/>
                  <a:gd name="T62" fmla="*/ 2 w 232"/>
                  <a:gd name="T63" fmla="*/ 84 h 101"/>
                  <a:gd name="T64" fmla="*/ 0 w 232"/>
                  <a:gd name="T65" fmla="*/ 78 h 101"/>
                  <a:gd name="T66" fmla="*/ 0 w 232"/>
                  <a:gd name="T67" fmla="*/ 72 h 101"/>
                  <a:gd name="T68" fmla="*/ 2 w 232"/>
                  <a:gd name="T69" fmla="*/ 66 h 101"/>
                  <a:gd name="T70" fmla="*/ 6 w 232"/>
                  <a:gd name="T71" fmla="*/ 60 h 101"/>
                  <a:gd name="T72" fmla="*/ 16 w 232"/>
                  <a:gd name="T73" fmla="*/ 50 h 101"/>
                  <a:gd name="T74" fmla="*/ 24 w 232"/>
                  <a:gd name="T75" fmla="*/ 44 h 101"/>
                  <a:gd name="T76" fmla="*/ 34 w 232"/>
                  <a:gd name="T77" fmla="*/ 38 h 101"/>
                  <a:gd name="T78" fmla="*/ 44 w 232"/>
                  <a:gd name="T79" fmla="*/ 32 h 101"/>
                  <a:gd name="T80" fmla="*/ 56 w 232"/>
                  <a:gd name="T81" fmla="*/ 26 h 101"/>
                  <a:gd name="T82" fmla="*/ 68 w 232"/>
                  <a:gd name="T83" fmla="*/ 20 h 101"/>
                  <a:gd name="T84" fmla="*/ 81 w 232"/>
                  <a:gd name="T85" fmla="*/ 16 h 101"/>
                  <a:gd name="T86" fmla="*/ 95 w 232"/>
                  <a:gd name="T87" fmla="*/ 12 h 101"/>
                  <a:gd name="T88" fmla="*/ 109 w 232"/>
                  <a:gd name="T89" fmla="*/ 8 h 101"/>
                  <a:gd name="T90" fmla="*/ 123 w 232"/>
                  <a:gd name="T91" fmla="*/ 4 h 101"/>
                  <a:gd name="T92" fmla="*/ 139 w 232"/>
                  <a:gd name="T93" fmla="*/ 2 h 101"/>
                  <a:gd name="T94" fmla="*/ 153 w 232"/>
                  <a:gd name="T95" fmla="*/ 0 h 101"/>
                  <a:gd name="T96" fmla="*/ 173 w 232"/>
                  <a:gd name="T97" fmla="*/ 0 h 10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2"/>
                  <a:gd name="T148" fmla="*/ 0 h 101"/>
                  <a:gd name="T149" fmla="*/ 232 w 232"/>
                  <a:gd name="T150" fmla="*/ 101 h 10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2" h="101">
                    <a:moveTo>
                      <a:pt x="173" y="0"/>
                    </a:moveTo>
                    <a:lnTo>
                      <a:pt x="185" y="0"/>
                    </a:lnTo>
                    <a:lnTo>
                      <a:pt x="197" y="2"/>
                    </a:lnTo>
                    <a:lnTo>
                      <a:pt x="207" y="4"/>
                    </a:lnTo>
                    <a:lnTo>
                      <a:pt x="215" y="6"/>
                    </a:lnTo>
                    <a:lnTo>
                      <a:pt x="222" y="10"/>
                    </a:lnTo>
                    <a:lnTo>
                      <a:pt x="228" y="14"/>
                    </a:lnTo>
                    <a:lnTo>
                      <a:pt x="232" y="18"/>
                    </a:lnTo>
                    <a:lnTo>
                      <a:pt x="232" y="24"/>
                    </a:lnTo>
                    <a:lnTo>
                      <a:pt x="232" y="28"/>
                    </a:lnTo>
                    <a:lnTo>
                      <a:pt x="230" y="34"/>
                    </a:lnTo>
                    <a:lnTo>
                      <a:pt x="228" y="40"/>
                    </a:lnTo>
                    <a:lnTo>
                      <a:pt x="219" y="50"/>
                    </a:lnTo>
                    <a:lnTo>
                      <a:pt x="211" y="56"/>
                    </a:lnTo>
                    <a:lnTo>
                      <a:pt x="201" y="62"/>
                    </a:lnTo>
                    <a:lnTo>
                      <a:pt x="191" y="70"/>
                    </a:lnTo>
                    <a:lnTo>
                      <a:pt x="179" y="74"/>
                    </a:lnTo>
                    <a:lnTo>
                      <a:pt x="165" y="80"/>
                    </a:lnTo>
                    <a:lnTo>
                      <a:pt x="153" y="86"/>
                    </a:lnTo>
                    <a:lnTo>
                      <a:pt x="137" y="89"/>
                    </a:lnTo>
                    <a:lnTo>
                      <a:pt x="123" y="93"/>
                    </a:lnTo>
                    <a:lnTo>
                      <a:pt x="109" y="95"/>
                    </a:lnTo>
                    <a:lnTo>
                      <a:pt x="95" y="99"/>
                    </a:lnTo>
                    <a:lnTo>
                      <a:pt x="79" y="101"/>
                    </a:lnTo>
                    <a:lnTo>
                      <a:pt x="60" y="101"/>
                    </a:lnTo>
                    <a:lnTo>
                      <a:pt x="48" y="101"/>
                    </a:lnTo>
                    <a:lnTo>
                      <a:pt x="36" y="99"/>
                    </a:lnTo>
                    <a:lnTo>
                      <a:pt x="26" y="97"/>
                    </a:lnTo>
                    <a:lnTo>
                      <a:pt x="18" y="95"/>
                    </a:lnTo>
                    <a:lnTo>
                      <a:pt x="12" y="91"/>
                    </a:lnTo>
                    <a:lnTo>
                      <a:pt x="6" y="88"/>
                    </a:lnTo>
                    <a:lnTo>
                      <a:pt x="2" y="84"/>
                    </a:lnTo>
                    <a:lnTo>
                      <a:pt x="0" y="78"/>
                    </a:lnTo>
                    <a:lnTo>
                      <a:pt x="0" y="72"/>
                    </a:lnTo>
                    <a:lnTo>
                      <a:pt x="2" y="66"/>
                    </a:lnTo>
                    <a:lnTo>
                      <a:pt x="6" y="60"/>
                    </a:lnTo>
                    <a:lnTo>
                      <a:pt x="16" y="50"/>
                    </a:lnTo>
                    <a:lnTo>
                      <a:pt x="24" y="44"/>
                    </a:lnTo>
                    <a:lnTo>
                      <a:pt x="34" y="38"/>
                    </a:lnTo>
                    <a:lnTo>
                      <a:pt x="44" y="32"/>
                    </a:lnTo>
                    <a:lnTo>
                      <a:pt x="56" y="26"/>
                    </a:lnTo>
                    <a:lnTo>
                      <a:pt x="68" y="20"/>
                    </a:lnTo>
                    <a:lnTo>
                      <a:pt x="81" y="16"/>
                    </a:lnTo>
                    <a:lnTo>
                      <a:pt x="95" y="12"/>
                    </a:lnTo>
                    <a:lnTo>
                      <a:pt x="109" y="8"/>
                    </a:lnTo>
                    <a:lnTo>
                      <a:pt x="123" y="4"/>
                    </a:lnTo>
                    <a:lnTo>
                      <a:pt x="139" y="2"/>
                    </a:lnTo>
                    <a:lnTo>
                      <a:pt x="153" y="0"/>
                    </a:lnTo>
                    <a:lnTo>
                      <a:pt x="173" y="0"/>
                    </a:lnTo>
                    <a:close/>
                  </a:path>
                </a:pathLst>
              </a:custGeom>
              <a:solidFill>
                <a:srgbClr val="6C55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44" name="Line 380"/>
              <p:cNvSpPr>
                <a:spLocks noChangeShapeType="1"/>
              </p:cNvSpPr>
              <p:nvPr/>
            </p:nvSpPr>
            <p:spPr bwMode="auto">
              <a:xfrm>
                <a:off x="2990" y="2719"/>
                <a:ext cx="1" cy="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45" name="Line 381"/>
              <p:cNvSpPr>
                <a:spLocks noChangeShapeType="1"/>
              </p:cNvSpPr>
              <p:nvPr/>
            </p:nvSpPr>
            <p:spPr bwMode="auto">
              <a:xfrm flipH="1">
                <a:off x="2988" y="2725"/>
                <a:ext cx="2"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46" name="Line 382"/>
              <p:cNvSpPr>
                <a:spLocks noChangeShapeType="1"/>
              </p:cNvSpPr>
              <p:nvPr/>
            </p:nvSpPr>
            <p:spPr bwMode="auto">
              <a:xfrm flipH="1">
                <a:off x="2986" y="2731"/>
                <a:ext cx="2"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47" name="Line 383"/>
              <p:cNvSpPr>
                <a:spLocks noChangeShapeType="1"/>
              </p:cNvSpPr>
              <p:nvPr/>
            </p:nvSpPr>
            <p:spPr bwMode="auto">
              <a:xfrm flipH="1">
                <a:off x="2977" y="2737"/>
                <a:ext cx="9" cy="1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48" name="Line 384"/>
              <p:cNvSpPr>
                <a:spLocks noChangeShapeType="1"/>
              </p:cNvSpPr>
              <p:nvPr/>
            </p:nvSpPr>
            <p:spPr bwMode="auto">
              <a:xfrm flipH="1">
                <a:off x="2969" y="2747"/>
                <a:ext cx="8"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49" name="Line 385"/>
              <p:cNvSpPr>
                <a:spLocks noChangeShapeType="1"/>
              </p:cNvSpPr>
              <p:nvPr/>
            </p:nvSpPr>
            <p:spPr bwMode="auto">
              <a:xfrm flipH="1">
                <a:off x="2959" y="2753"/>
                <a:ext cx="10"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50" name="Line 386"/>
              <p:cNvSpPr>
                <a:spLocks noChangeShapeType="1"/>
              </p:cNvSpPr>
              <p:nvPr/>
            </p:nvSpPr>
            <p:spPr bwMode="auto">
              <a:xfrm flipH="1">
                <a:off x="2949" y="2759"/>
                <a:ext cx="10" cy="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51" name="Line 387"/>
              <p:cNvSpPr>
                <a:spLocks noChangeShapeType="1"/>
              </p:cNvSpPr>
              <p:nvPr/>
            </p:nvSpPr>
            <p:spPr bwMode="auto">
              <a:xfrm flipH="1">
                <a:off x="2937" y="2767"/>
                <a:ext cx="12" cy="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52" name="Line 388"/>
              <p:cNvSpPr>
                <a:spLocks noChangeShapeType="1"/>
              </p:cNvSpPr>
              <p:nvPr/>
            </p:nvSpPr>
            <p:spPr bwMode="auto">
              <a:xfrm flipH="1">
                <a:off x="2923" y="2771"/>
                <a:ext cx="14"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53" name="Line 389"/>
              <p:cNvSpPr>
                <a:spLocks noChangeShapeType="1"/>
              </p:cNvSpPr>
              <p:nvPr/>
            </p:nvSpPr>
            <p:spPr bwMode="auto">
              <a:xfrm flipH="1">
                <a:off x="2911" y="2777"/>
                <a:ext cx="12"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54" name="Line 390"/>
              <p:cNvSpPr>
                <a:spLocks noChangeShapeType="1"/>
              </p:cNvSpPr>
              <p:nvPr/>
            </p:nvSpPr>
            <p:spPr bwMode="auto">
              <a:xfrm flipH="1">
                <a:off x="2895" y="2783"/>
                <a:ext cx="16" cy="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55" name="Line 391"/>
              <p:cNvSpPr>
                <a:spLocks noChangeShapeType="1"/>
              </p:cNvSpPr>
              <p:nvPr/>
            </p:nvSpPr>
            <p:spPr bwMode="auto">
              <a:xfrm flipH="1">
                <a:off x="2881" y="2787"/>
                <a:ext cx="14" cy="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56" name="Line 392"/>
              <p:cNvSpPr>
                <a:spLocks noChangeShapeType="1"/>
              </p:cNvSpPr>
              <p:nvPr/>
            </p:nvSpPr>
            <p:spPr bwMode="auto">
              <a:xfrm flipH="1">
                <a:off x="2867" y="2791"/>
                <a:ext cx="14"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57" name="Line 393"/>
              <p:cNvSpPr>
                <a:spLocks noChangeShapeType="1"/>
              </p:cNvSpPr>
              <p:nvPr/>
            </p:nvSpPr>
            <p:spPr bwMode="auto">
              <a:xfrm flipH="1">
                <a:off x="2853" y="2793"/>
                <a:ext cx="14" cy="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58" name="Line 394"/>
              <p:cNvSpPr>
                <a:spLocks noChangeShapeType="1"/>
              </p:cNvSpPr>
              <p:nvPr/>
            </p:nvSpPr>
            <p:spPr bwMode="auto">
              <a:xfrm flipH="1">
                <a:off x="2837" y="2797"/>
                <a:ext cx="16"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59" name="Line 395"/>
              <p:cNvSpPr>
                <a:spLocks noChangeShapeType="1"/>
              </p:cNvSpPr>
              <p:nvPr/>
            </p:nvSpPr>
            <p:spPr bwMode="auto">
              <a:xfrm flipH="1">
                <a:off x="2818" y="2799"/>
                <a:ext cx="19"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60" name="Line 396"/>
              <p:cNvSpPr>
                <a:spLocks noChangeShapeType="1"/>
              </p:cNvSpPr>
              <p:nvPr/>
            </p:nvSpPr>
            <p:spPr bwMode="auto">
              <a:xfrm flipH="1">
                <a:off x="2806" y="2799"/>
                <a:ext cx="1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61" name="Line 397"/>
              <p:cNvSpPr>
                <a:spLocks noChangeShapeType="1"/>
              </p:cNvSpPr>
              <p:nvPr/>
            </p:nvSpPr>
            <p:spPr bwMode="auto">
              <a:xfrm flipH="1" flipV="1">
                <a:off x="2794" y="2797"/>
                <a:ext cx="12"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62" name="Line 398"/>
              <p:cNvSpPr>
                <a:spLocks noChangeShapeType="1"/>
              </p:cNvSpPr>
              <p:nvPr/>
            </p:nvSpPr>
            <p:spPr bwMode="auto">
              <a:xfrm flipH="1" flipV="1">
                <a:off x="2784" y="2795"/>
                <a:ext cx="10"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63" name="Line 399"/>
              <p:cNvSpPr>
                <a:spLocks noChangeShapeType="1"/>
              </p:cNvSpPr>
              <p:nvPr/>
            </p:nvSpPr>
            <p:spPr bwMode="auto">
              <a:xfrm flipH="1" flipV="1">
                <a:off x="2776" y="2793"/>
                <a:ext cx="8"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64" name="Line 400"/>
              <p:cNvSpPr>
                <a:spLocks noChangeShapeType="1"/>
              </p:cNvSpPr>
              <p:nvPr/>
            </p:nvSpPr>
            <p:spPr bwMode="auto">
              <a:xfrm flipH="1" flipV="1">
                <a:off x="2770" y="2789"/>
                <a:ext cx="6" cy="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65" name="Line 401"/>
              <p:cNvSpPr>
                <a:spLocks noChangeShapeType="1"/>
              </p:cNvSpPr>
              <p:nvPr/>
            </p:nvSpPr>
            <p:spPr bwMode="auto">
              <a:xfrm flipH="1" flipV="1">
                <a:off x="2764" y="2785"/>
                <a:ext cx="6" cy="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66" name="Line 402"/>
              <p:cNvSpPr>
                <a:spLocks noChangeShapeType="1"/>
              </p:cNvSpPr>
              <p:nvPr/>
            </p:nvSpPr>
            <p:spPr bwMode="auto">
              <a:xfrm flipH="1" flipV="1">
                <a:off x="2760" y="2781"/>
                <a:ext cx="4" cy="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67" name="Line 403"/>
              <p:cNvSpPr>
                <a:spLocks noChangeShapeType="1"/>
              </p:cNvSpPr>
              <p:nvPr/>
            </p:nvSpPr>
            <p:spPr bwMode="auto">
              <a:xfrm flipH="1" flipV="1">
                <a:off x="2758" y="2775"/>
                <a:ext cx="2"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68" name="Freeform 404"/>
              <p:cNvSpPr>
                <a:spLocks/>
              </p:cNvSpPr>
              <p:nvPr/>
            </p:nvSpPr>
            <p:spPr bwMode="auto">
              <a:xfrm>
                <a:off x="2758" y="2491"/>
                <a:ext cx="232" cy="101"/>
              </a:xfrm>
              <a:custGeom>
                <a:avLst/>
                <a:gdLst>
                  <a:gd name="T0" fmla="*/ 173 w 232"/>
                  <a:gd name="T1" fmla="*/ 0 h 101"/>
                  <a:gd name="T2" fmla="*/ 185 w 232"/>
                  <a:gd name="T3" fmla="*/ 0 h 101"/>
                  <a:gd name="T4" fmla="*/ 197 w 232"/>
                  <a:gd name="T5" fmla="*/ 2 h 101"/>
                  <a:gd name="T6" fmla="*/ 207 w 232"/>
                  <a:gd name="T7" fmla="*/ 4 h 101"/>
                  <a:gd name="T8" fmla="*/ 215 w 232"/>
                  <a:gd name="T9" fmla="*/ 6 h 101"/>
                  <a:gd name="T10" fmla="*/ 222 w 232"/>
                  <a:gd name="T11" fmla="*/ 10 h 101"/>
                  <a:gd name="T12" fmla="*/ 228 w 232"/>
                  <a:gd name="T13" fmla="*/ 14 h 101"/>
                  <a:gd name="T14" fmla="*/ 232 w 232"/>
                  <a:gd name="T15" fmla="*/ 18 h 101"/>
                  <a:gd name="T16" fmla="*/ 232 w 232"/>
                  <a:gd name="T17" fmla="*/ 24 h 101"/>
                  <a:gd name="T18" fmla="*/ 232 w 232"/>
                  <a:gd name="T19" fmla="*/ 28 h 101"/>
                  <a:gd name="T20" fmla="*/ 230 w 232"/>
                  <a:gd name="T21" fmla="*/ 34 h 101"/>
                  <a:gd name="T22" fmla="*/ 228 w 232"/>
                  <a:gd name="T23" fmla="*/ 40 h 101"/>
                  <a:gd name="T24" fmla="*/ 219 w 232"/>
                  <a:gd name="T25" fmla="*/ 50 h 101"/>
                  <a:gd name="T26" fmla="*/ 211 w 232"/>
                  <a:gd name="T27" fmla="*/ 56 h 101"/>
                  <a:gd name="T28" fmla="*/ 201 w 232"/>
                  <a:gd name="T29" fmla="*/ 62 h 101"/>
                  <a:gd name="T30" fmla="*/ 191 w 232"/>
                  <a:gd name="T31" fmla="*/ 70 h 101"/>
                  <a:gd name="T32" fmla="*/ 179 w 232"/>
                  <a:gd name="T33" fmla="*/ 74 h 101"/>
                  <a:gd name="T34" fmla="*/ 165 w 232"/>
                  <a:gd name="T35" fmla="*/ 80 h 101"/>
                  <a:gd name="T36" fmla="*/ 153 w 232"/>
                  <a:gd name="T37" fmla="*/ 86 h 101"/>
                  <a:gd name="T38" fmla="*/ 137 w 232"/>
                  <a:gd name="T39" fmla="*/ 89 h 101"/>
                  <a:gd name="T40" fmla="*/ 123 w 232"/>
                  <a:gd name="T41" fmla="*/ 93 h 101"/>
                  <a:gd name="T42" fmla="*/ 109 w 232"/>
                  <a:gd name="T43" fmla="*/ 95 h 101"/>
                  <a:gd name="T44" fmla="*/ 95 w 232"/>
                  <a:gd name="T45" fmla="*/ 99 h 101"/>
                  <a:gd name="T46" fmla="*/ 79 w 232"/>
                  <a:gd name="T47" fmla="*/ 101 h 101"/>
                  <a:gd name="T48" fmla="*/ 60 w 232"/>
                  <a:gd name="T49" fmla="*/ 101 h 101"/>
                  <a:gd name="T50" fmla="*/ 48 w 232"/>
                  <a:gd name="T51" fmla="*/ 101 h 101"/>
                  <a:gd name="T52" fmla="*/ 36 w 232"/>
                  <a:gd name="T53" fmla="*/ 99 h 101"/>
                  <a:gd name="T54" fmla="*/ 26 w 232"/>
                  <a:gd name="T55" fmla="*/ 97 h 101"/>
                  <a:gd name="T56" fmla="*/ 18 w 232"/>
                  <a:gd name="T57" fmla="*/ 95 h 101"/>
                  <a:gd name="T58" fmla="*/ 12 w 232"/>
                  <a:gd name="T59" fmla="*/ 91 h 101"/>
                  <a:gd name="T60" fmla="*/ 6 w 232"/>
                  <a:gd name="T61" fmla="*/ 88 h 101"/>
                  <a:gd name="T62" fmla="*/ 2 w 232"/>
                  <a:gd name="T63" fmla="*/ 84 h 101"/>
                  <a:gd name="T64" fmla="*/ 0 w 232"/>
                  <a:gd name="T65" fmla="*/ 78 h 101"/>
                  <a:gd name="T66" fmla="*/ 0 w 232"/>
                  <a:gd name="T67" fmla="*/ 72 h 101"/>
                  <a:gd name="T68" fmla="*/ 2 w 232"/>
                  <a:gd name="T69" fmla="*/ 66 h 101"/>
                  <a:gd name="T70" fmla="*/ 6 w 232"/>
                  <a:gd name="T71" fmla="*/ 60 h 101"/>
                  <a:gd name="T72" fmla="*/ 16 w 232"/>
                  <a:gd name="T73" fmla="*/ 50 h 101"/>
                  <a:gd name="T74" fmla="*/ 24 w 232"/>
                  <a:gd name="T75" fmla="*/ 44 h 101"/>
                  <a:gd name="T76" fmla="*/ 34 w 232"/>
                  <a:gd name="T77" fmla="*/ 38 h 101"/>
                  <a:gd name="T78" fmla="*/ 44 w 232"/>
                  <a:gd name="T79" fmla="*/ 32 h 101"/>
                  <a:gd name="T80" fmla="*/ 56 w 232"/>
                  <a:gd name="T81" fmla="*/ 26 h 101"/>
                  <a:gd name="T82" fmla="*/ 68 w 232"/>
                  <a:gd name="T83" fmla="*/ 20 h 101"/>
                  <a:gd name="T84" fmla="*/ 81 w 232"/>
                  <a:gd name="T85" fmla="*/ 16 h 101"/>
                  <a:gd name="T86" fmla="*/ 95 w 232"/>
                  <a:gd name="T87" fmla="*/ 12 h 101"/>
                  <a:gd name="T88" fmla="*/ 109 w 232"/>
                  <a:gd name="T89" fmla="*/ 8 h 101"/>
                  <a:gd name="T90" fmla="*/ 123 w 232"/>
                  <a:gd name="T91" fmla="*/ 4 h 101"/>
                  <a:gd name="T92" fmla="*/ 139 w 232"/>
                  <a:gd name="T93" fmla="*/ 2 h 101"/>
                  <a:gd name="T94" fmla="*/ 153 w 232"/>
                  <a:gd name="T95" fmla="*/ 0 h 101"/>
                  <a:gd name="T96" fmla="*/ 173 w 232"/>
                  <a:gd name="T97" fmla="*/ 0 h 10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2"/>
                  <a:gd name="T148" fmla="*/ 0 h 101"/>
                  <a:gd name="T149" fmla="*/ 232 w 232"/>
                  <a:gd name="T150" fmla="*/ 101 h 10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2" h="101">
                    <a:moveTo>
                      <a:pt x="173" y="0"/>
                    </a:moveTo>
                    <a:lnTo>
                      <a:pt x="185" y="0"/>
                    </a:lnTo>
                    <a:lnTo>
                      <a:pt x="197" y="2"/>
                    </a:lnTo>
                    <a:lnTo>
                      <a:pt x="207" y="4"/>
                    </a:lnTo>
                    <a:lnTo>
                      <a:pt x="215" y="6"/>
                    </a:lnTo>
                    <a:lnTo>
                      <a:pt x="222" y="10"/>
                    </a:lnTo>
                    <a:lnTo>
                      <a:pt x="228" y="14"/>
                    </a:lnTo>
                    <a:lnTo>
                      <a:pt x="232" y="18"/>
                    </a:lnTo>
                    <a:lnTo>
                      <a:pt x="232" y="24"/>
                    </a:lnTo>
                    <a:lnTo>
                      <a:pt x="232" y="28"/>
                    </a:lnTo>
                    <a:lnTo>
                      <a:pt x="230" y="34"/>
                    </a:lnTo>
                    <a:lnTo>
                      <a:pt x="228" y="40"/>
                    </a:lnTo>
                    <a:lnTo>
                      <a:pt x="219" y="50"/>
                    </a:lnTo>
                    <a:lnTo>
                      <a:pt x="211" y="56"/>
                    </a:lnTo>
                    <a:lnTo>
                      <a:pt x="201" y="62"/>
                    </a:lnTo>
                    <a:lnTo>
                      <a:pt x="191" y="70"/>
                    </a:lnTo>
                    <a:lnTo>
                      <a:pt x="179" y="74"/>
                    </a:lnTo>
                    <a:lnTo>
                      <a:pt x="165" y="80"/>
                    </a:lnTo>
                    <a:lnTo>
                      <a:pt x="153" y="86"/>
                    </a:lnTo>
                    <a:lnTo>
                      <a:pt x="137" y="89"/>
                    </a:lnTo>
                    <a:lnTo>
                      <a:pt x="123" y="93"/>
                    </a:lnTo>
                    <a:lnTo>
                      <a:pt x="109" y="95"/>
                    </a:lnTo>
                    <a:lnTo>
                      <a:pt x="95" y="99"/>
                    </a:lnTo>
                    <a:lnTo>
                      <a:pt x="79" y="101"/>
                    </a:lnTo>
                    <a:lnTo>
                      <a:pt x="60" y="101"/>
                    </a:lnTo>
                    <a:lnTo>
                      <a:pt x="48" y="101"/>
                    </a:lnTo>
                    <a:lnTo>
                      <a:pt x="36" y="99"/>
                    </a:lnTo>
                    <a:lnTo>
                      <a:pt x="26" y="97"/>
                    </a:lnTo>
                    <a:lnTo>
                      <a:pt x="18" y="95"/>
                    </a:lnTo>
                    <a:lnTo>
                      <a:pt x="12" y="91"/>
                    </a:lnTo>
                    <a:lnTo>
                      <a:pt x="6" y="88"/>
                    </a:lnTo>
                    <a:lnTo>
                      <a:pt x="2" y="84"/>
                    </a:lnTo>
                    <a:lnTo>
                      <a:pt x="0" y="78"/>
                    </a:lnTo>
                    <a:lnTo>
                      <a:pt x="0" y="72"/>
                    </a:lnTo>
                    <a:lnTo>
                      <a:pt x="2" y="66"/>
                    </a:lnTo>
                    <a:lnTo>
                      <a:pt x="6" y="60"/>
                    </a:lnTo>
                    <a:lnTo>
                      <a:pt x="16" y="50"/>
                    </a:lnTo>
                    <a:lnTo>
                      <a:pt x="24" y="44"/>
                    </a:lnTo>
                    <a:lnTo>
                      <a:pt x="34" y="38"/>
                    </a:lnTo>
                    <a:lnTo>
                      <a:pt x="44" y="32"/>
                    </a:lnTo>
                    <a:lnTo>
                      <a:pt x="56" y="26"/>
                    </a:lnTo>
                    <a:lnTo>
                      <a:pt x="68" y="20"/>
                    </a:lnTo>
                    <a:lnTo>
                      <a:pt x="81" y="16"/>
                    </a:lnTo>
                    <a:lnTo>
                      <a:pt x="95" y="12"/>
                    </a:lnTo>
                    <a:lnTo>
                      <a:pt x="109" y="8"/>
                    </a:lnTo>
                    <a:lnTo>
                      <a:pt x="123" y="4"/>
                    </a:lnTo>
                    <a:lnTo>
                      <a:pt x="139" y="2"/>
                    </a:lnTo>
                    <a:lnTo>
                      <a:pt x="153" y="0"/>
                    </a:lnTo>
                    <a:lnTo>
                      <a:pt x="173" y="0"/>
                    </a:lnTo>
                    <a:close/>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269" name="Line 405"/>
              <p:cNvSpPr>
                <a:spLocks noChangeShapeType="1"/>
              </p:cNvSpPr>
              <p:nvPr/>
            </p:nvSpPr>
            <p:spPr bwMode="auto">
              <a:xfrm flipV="1">
                <a:off x="2990" y="2515"/>
                <a:ext cx="1" cy="20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70" name="Line 406"/>
              <p:cNvSpPr>
                <a:spLocks noChangeShapeType="1"/>
              </p:cNvSpPr>
              <p:nvPr/>
            </p:nvSpPr>
            <p:spPr bwMode="auto">
              <a:xfrm flipV="1">
                <a:off x="2758" y="2569"/>
                <a:ext cx="1" cy="20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71" name="Freeform 407"/>
              <p:cNvSpPr>
                <a:spLocks/>
              </p:cNvSpPr>
              <p:nvPr/>
            </p:nvSpPr>
            <p:spPr bwMode="auto">
              <a:xfrm>
                <a:off x="2990" y="2104"/>
                <a:ext cx="1" cy="415"/>
              </a:xfrm>
              <a:custGeom>
                <a:avLst/>
                <a:gdLst>
                  <a:gd name="T0" fmla="*/ 0 w 1"/>
                  <a:gd name="T1" fmla="*/ 411 h 415"/>
                  <a:gd name="T2" fmla="*/ 0 w 1"/>
                  <a:gd name="T3" fmla="*/ 415 h 415"/>
                  <a:gd name="T4" fmla="*/ 0 w 1"/>
                  <a:gd name="T5" fmla="*/ 4 h 415"/>
                  <a:gd name="T6" fmla="*/ 0 w 1"/>
                  <a:gd name="T7" fmla="*/ 0 h 415"/>
                  <a:gd name="T8" fmla="*/ 0 w 1"/>
                  <a:gd name="T9" fmla="*/ 411 h 415"/>
                  <a:gd name="T10" fmla="*/ 0 60000 65536"/>
                  <a:gd name="T11" fmla="*/ 0 60000 65536"/>
                  <a:gd name="T12" fmla="*/ 0 60000 65536"/>
                  <a:gd name="T13" fmla="*/ 0 60000 65536"/>
                  <a:gd name="T14" fmla="*/ 0 60000 65536"/>
                  <a:gd name="T15" fmla="*/ 0 w 1"/>
                  <a:gd name="T16" fmla="*/ 0 h 415"/>
                  <a:gd name="T17" fmla="*/ 1 w 1"/>
                  <a:gd name="T18" fmla="*/ 415 h 415"/>
                </a:gdLst>
                <a:ahLst/>
                <a:cxnLst>
                  <a:cxn ang="T10">
                    <a:pos x="T0" y="T1"/>
                  </a:cxn>
                  <a:cxn ang="T11">
                    <a:pos x="T2" y="T3"/>
                  </a:cxn>
                  <a:cxn ang="T12">
                    <a:pos x="T4" y="T5"/>
                  </a:cxn>
                  <a:cxn ang="T13">
                    <a:pos x="T6" y="T7"/>
                  </a:cxn>
                  <a:cxn ang="T14">
                    <a:pos x="T8" y="T9"/>
                  </a:cxn>
                </a:cxnLst>
                <a:rect l="T15" t="T16" r="T17" b="T18"/>
                <a:pathLst>
                  <a:path w="1" h="415">
                    <a:moveTo>
                      <a:pt x="0" y="411"/>
                    </a:moveTo>
                    <a:lnTo>
                      <a:pt x="0" y="415"/>
                    </a:lnTo>
                    <a:lnTo>
                      <a:pt x="0" y="4"/>
                    </a:lnTo>
                    <a:lnTo>
                      <a:pt x="0" y="0"/>
                    </a:lnTo>
                    <a:lnTo>
                      <a:pt x="0" y="411"/>
                    </a:lnTo>
                    <a:close/>
                  </a:path>
                </a:pathLst>
              </a:custGeom>
              <a:solidFill>
                <a:srgbClr val="759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72" name="Freeform 408"/>
              <p:cNvSpPr>
                <a:spLocks/>
              </p:cNvSpPr>
              <p:nvPr/>
            </p:nvSpPr>
            <p:spPr bwMode="auto">
              <a:xfrm>
                <a:off x="2988" y="2108"/>
                <a:ext cx="2" cy="417"/>
              </a:xfrm>
              <a:custGeom>
                <a:avLst/>
                <a:gdLst>
                  <a:gd name="T0" fmla="*/ 2 w 2"/>
                  <a:gd name="T1" fmla="*/ 411 h 417"/>
                  <a:gd name="T2" fmla="*/ 0 w 2"/>
                  <a:gd name="T3" fmla="*/ 417 h 417"/>
                  <a:gd name="T4" fmla="*/ 0 w 2"/>
                  <a:gd name="T5" fmla="*/ 6 h 417"/>
                  <a:gd name="T6" fmla="*/ 2 w 2"/>
                  <a:gd name="T7" fmla="*/ 0 h 417"/>
                  <a:gd name="T8" fmla="*/ 2 w 2"/>
                  <a:gd name="T9" fmla="*/ 411 h 417"/>
                  <a:gd name="T10" fmla="*/ 0 60000 65536"/>
                  <a:gd name="T11" fmla="*/ 0 60000 65536"/>
                  <a:gd name="T12" fmla="*/ 0 60000 65536"/>
                  <a:gd name="T13" fmla="*/ 0 60000 65536"/>
                  <a:gd name="T14" fmla="*/ 0 60000 65536"/>
                  <a:gd name="T15" fmla="*/ 0 w 2"/>
                  <a:gd name="T16" fmla="*/ 0 h 417"/>
                  <a:gd name="T17" fmla="*/ 2 w 2"/>
                  <a:gd name="T18" fmla="*/ 417 h 417"/>
                </a:gdLst>
                <a:ahLst/>
                <a:cxnLst>
                  <a:cxn ang="T10">
                    <a:pos x="T0" y="T1"/>
                  </a:cxn>
                  <a:cxn ang="T11">
                    <a:pos x="T2" y="T3"/>
                  </a:cxn>
                  <a:cxn ang="T12">
                    <a:pos x="T4" y="T5"/>
                  </a:cxn>
                  <a:cxn ang="T13">
                    <a:pos x="T6" y="T7"/>
                  </a:cxn>
                  <a:cxn ang="T14">
                    <a:pos x="T8" y="T9"/>
                  </a:cxn>
                </a:cxnLst>
                <a:rect l="T15" t="T16" r="T17" b="T18"/>
                <a:pathLst>
                  <a:path w="2" h="417">
                    <a:moveTo>
                      <a:pt x="2" y="411"/>
                    </a:moveTo>
                    <a:lnTo>
                      <a:pt x="0" y="417"/>
                    </a:lnTo>
                    <a:lnTo>
                      <a:pt x="0" y="6"/>
                    </a:lnTo>
                    <a:lnTo>
                      <a:pt x="2" y="0"/>
                    </a:lnTo>
                    <a:lnTo>
                      <a:pt x="2" y="411"/>
                    </a:lnTo>
                    <a:close/>
                  </a:path>
                </a:pathLst>
              </a:custGeom>
              <a:solidFill>
                <a:srgbClr val="79A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73" name="Freeform 409"/>
              <p:cNvSpPr>
                <a:spLocks/>
              </p:cNvSpPr>
              <p:nvPr/>
            </p:nvSpPr>
            <p:spPr bwMode="auto">
              <a:xfrm>
                <a:off x="2986" y="2114"/>
                <a:ext cx="2" cy="417"/>
              </a:xfrm>
              <a:custGeom>
                <a:avLst/>
                <a:gdLst>
                  <a:gd name="T0" fmla="*/ 2 w 2"/>
                  <a:gd name="T1" fmla="*/ 411 h 417"/>
                  <a:gd name="T2" fmla="*/ 0 w 2"/>
                  <a:gd name="T3" fmla="*/ 417 h 417"/>
                  <a:gd name="T4" fmla="*/ 0 w 2"/>
                  <a:gd name="T5" fmla="*/ 6 h 417"/>
                  <a:gd name="T6" fmla="*/ 2 w 2"/>
                  <a:gd name="T7" fmla="*/ 0 h 417"/>
                  <a:gd name="T8" fmla="*/ 2 w 2"/>
                  <a:gd name="T9" fmla="*/ 411 h 417"/>
                  <a:gd name="T10" fmla="*/ 0 60000 65536"/>
                  <a:gd name="T11" fmla="*/ 0 60000 65536"/>
                  <a:gd name="T12" fmla="*/ 0 60000 65536"/>
                  <a:gd name="T13" fmla="*/ 0 60000 65536"/>
                  <a:gd name="T14" fmla="*/ 0 60000 65536"/>
                  <a:gd name="T15" fmla="*/ 0 w 2"/>
                  <a:gd name="T16" fmla="*/ 0 h 417"/>
                  <a:gd name="T17" fmla="*/ 2 w 2"/>
                  <a:gd name="T18" fmla="*/ 417 h 417"/>
                </a:gdLst>
                <a:ahLst/>
                <a:cxnLst>
                  <a:cxn ang="T10">
                    <a:pos x="T0" y="T1"/>
                  </a:cxn>
                  <a:cxn ang="T11">
                    <a:pos x="T2" y="T3"/>
                  </a:cxn>
                  <a:cxn ang="T12">
                    <a:pos x="T4" y="T5"/>
                  </a:cxn>
                  <a:cxn ang="T13">
                    <a:pos x="T6" y="T7"/>
                  </a:cxn>
                  <a:cxn ang="T14">
                    <a:pos x="T8" y="T9"/>
                  </a:cxn>
                </a:cxnLst>
                <a:rect l="T15" t="T16" r="T17" b="T18"/>
                <a:pathLst>
                  <a:path w="2" h="417">
                    <a:moveTo>
                      <a:pt x="2" y="411"/>
                    </a:moveTo>
                    <a:lnTo>
                      <a:pt x="0" y="417"/>
                    </a:lnTo>
                    <a:lnTo>
                      <a:pt x="0" y="6"/>
                    </a:lnTo>
                    <a:lnTo>
                      <a:pt x="2" y="0"/>
                    </a:lnTo>
                    <a:lnTo>
                      <a:pt x="2" y="411"/>
                    </a:lnTo>
                    <a:close/>
                  </a:path>
                </a:pathLst>
              </a:custGeom>
              <a:solidFill>
                <a:srgbClr val="7DA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3561" name="Group 611"/>
            <p:cNvGrpSpPr>
              <a:grpSpLocks/>
            </p:cNvGrpSpPr>
            <p:nvPr/>
          </p:nvGrpSpPr>
          <p:grpSpPr bwMode="auto">
            <a:xfrm>
              <a:off x="2758" y="638"/>
              <a:ext cx="741" cy="2162"/>
              <a:chOff x="2758" y="638"/>
              <a:chExt cx="741" cy="2162"/>
            </a:xfrm>
          </p:grpSpPr>
          <p:sp>
            <p:nvSpPr>
              <p:cNvPr id="23874" name="Freeform 411"/>
              <p:cNvSpPr>
                <a:spLocks/>
              </p:cNvSpPr>
              <p:nvPr/>
            </p:nvSpPr>
            <p:spPr bwMode="auto">
              <a:xfrm>
                <a:off x="2977" y="2120"/>
                <a:ext cx="9" cy="421"/>
              </a:xfrm>
              <a:custGeom>
                <a:avLst/>
                <a:gdLst>
                  <a:gd name="T0" fmla="*/ 9 w 9"/>
                  <a:gd name="T1" fmla="*/ 411 h 421"/>
                  <a:gd name="T2" fmla="*/ 0 w 9"/>
                  <a:gd name="T3" fmla="*/ 421 h 421"/>
                  <a:gd name="T4" fmla="*/ 0 w 9"/>
                  <a:gd name="T5" fmla="*/ 10 h 421"/>
                  <a:gd name="T6" fmla="*/ 9 w 9"/>
                  <a:gd name="T7" fmla="*/ 0 h 421"/>
                  <a:gd name="T8" fmla="*/ 9 w 9"/>
                  <a:gd name="T9" fmla="*/ 411 h 421"/>
                  <a:gd name="T10" fmla="*/ 0 60000 65536"/>
                  <a:gd name="T11" fmla="*/ 0 60000 65536"/>
                  <a:gd name="T12" fmla="*/ 0 60000 65536"/>
                  <a:gd name="T13" fmla="*/ 0 60000 65536"/>
                  <a:gd name="T14" fmla="*/ 0 60000 65536"/>
                  <a:gd name="T15" fmla="*/ 0 w 9"/>
                  <a:gd name="T16" fmla="*/ 0 h 421"/>
                  <a:gd name="T17" fmla="*/ 9 w 9"/>
                  <a:gd name="T18" fmla="*/ 421 h 421"/>
                </a:gdLst>
                <a:ahLst/>
                <a:cxnLst>
                  <a:cxn ang="T10">
                    <a:pos x="T0" y="T1"/>
                  </a:cxn>
                  <a:cxn ang="T11">
                    <a:pos x="T2" y="T3"/>
                  </a:cxn>
                  <a:cxn ang="T12">
                    <a:pos x="T4" y="T5"/>
                  </a:cxn>
                  <a:cxn ang="T13">
                    <a:pos x="T6" y="T7"/>
                  </a:cxn>
                  <a:cxn ang="T14">
                    <a:pos x="T8" y="T9"/>
                  </a:cxn>
                </a:cxnLst>
                <a:rect l="T15" t="T16" r="T17" b="T18"/>
                <a:pathLst>
                  <a:path w="9" h="421">
                    <a:moveTo>
                      <a:pt x="9" y="411"/>
                    </a:moveTo>
                    <a:lnTo>
                      <a:pt x="0" y="421"/>
                    </a:lnTo>
                    <a:lnTo>
                      <a:pt x="0" y="10"/>
                    </a:lnTo>
                    <a:lnTo>
                      <a:pt x="9" y="0"/>
                    </a:lnTo>
                    <a:lnTo>
                      <a:pt x="9" y="411"/>
                    </a:lnTo>
                    <a:close/>
                  </a:path>
                </a:pathLst>
              </a:custGeom>
              <a:solidFill>
                <a:srgbClr val="81A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75" name="Freeform 412"/>
              <p:cNvSpPr>
                <a:spLocks/>
              </p:cNvSpPr>
              <p:nvPr/>
            </p:nvSpPr>
            <p:spPr bwMode="auto">
              <a:xfrm>
                <a:off x="2969" y="2130"/>
                <a:ext cx="8" cy="417"/>
              </a:xfrm>
              <a:custGeom>
                <a:avLst/>
                <a:gdLst>
                  <a:gd name="T0" fmla="*/ 8 w 8"/>
                  <a:gd name="T1" fmla="*/ 411 h 417"/>
                  <a:gd name="T2" fmla="*/ 0 w 8"/>
                  <a:gd name="T3" fmla="*/ 417 h 417"/>
                  <a:gd name="T4" fmla="*/ 0 w 8"/>
                  <a:gd name="T5" fmla="*/ 6 h 417"/>
                  <a:gd name="T6" fmla="*/ 8 w 8"/>
                  <a:gd name="T7" fmla="*/ 0 h 417"/>
                  <a:gd name="T8" fmla="*/ 8 w 8"/>
                  <a:gd name="T9" fmla="*/ 411 h 417"/>
                  <a:gd name="T10" fmla="*/ 0 60000 65536"/>
                  <a:gd name="T11" fmla="*/ 0 60000 65536"/>
                  <a:gd name="T12" fmla="*/ 0 60000 65536"/>
                  <a:gd name="T13" fmla="*/ 0 60000 65536"/>
                  <a:gd name="T14" fmla="*/ 0 60000 65536"/>
                  <a:gd name="T15" fmla="*/ 0 w 8"/>
                  <a:gd name="T16" fmla="*/ 0 h 417"/>
                  <a:gd name="T17" fmla="*/ 8 w 8"/>
                  <a:gd name="T18" fmla="*/ 417 h 417"/>
                </a:gdLst>
                <a:ahLst/>
                <a:cxnLst>
                  <a:cxn ang="T10">
                    <a:pos x="T0" y="T1"/>
                  </a:cxn>
                  <a:cxn ang="T11">
                    <a:pos x="T2" y="T3"/>
                  </a:cxn>
                  <a:cxn ang="T12">
                    <a:pos x="T4" y="T5"/>
                  </a:cxn>
                  <a:cxn ang="T13">
                    <a:pos x="T6" y="T7"/>
                  </a:cxn>
                  <a:cxn ang="T14">
                    <a:pos x="T8" y="T9"/>
                  </a:cxn>
                </a:cxnLst>
                <a:rect l="T15" t="T16" r="T17" b="T18"/>
                <a:pathLst>
                  <a:path w="8" h="417">
                    <a:moveTo>
                      <a:pt x="8" y="411"/>
                    </a:moveTo>
                    <a:lnTo>
                      <a:pt x="0" y="417"/>
                    </a:lnTo>
                    <a:lnTo>
                      <a:pt x="0" y="6"/>
                    </a:lnTo>
                    <a:lnTo>
                      <a:pt x="8" y="0"/>
                    </a:lnTo>
                    <a:lnTo>
                      <a:pt x="8" y="411"/>
                    </a:lnTo>
                    <a:close/>
                  </a:path>
                </a:pathLst>
              </a:custGeom>
              <a:solidFill>
                <a:srgbClr val="85B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76" name="Freeform 413"/>
              <p:cNvSpPr>
                <a:spLocks/>
              </p:cNvSpPr>
              <p:nvPr/>
            </p:nvSpPr>
            <p:spPr bwMode="auto">
              <a:xfrm>
                <a:off x="2959" y="2136"/>
                <a:ext cx="10" cy="417"/>
              </a:xfrm>
              <a:custGeom>
                <a:avLst/>
                <a:gdLst>
                  <a:gd name="T0" fmla="*/ 10 w 10"/>
                  <a:gd name="T1" fmla="*/ 411 h 417"/>
                  <a:gd name="T2" fmla="*/ 0 w 10"/>
                  <a:gd name="T3" fmla="*/ 417 h 417"/>
                  <a:gd name="T4" fmla="*/ 0 w 10"/>
                  <a:gd name="T5" fmla="*/ 6 h 417"/>
                  <a:gd name="T6" fmla="*/ 10 w 10"/>
                  <a:gd name="T7" fmla="*/ 0 h 417"/>
                  <a:gd name="T8" fmla="*/ 10 w 10"/>
                  <a:gd name="T9" fmla="*/ 411 h 417"/>
                  <a:gd name="T10" fmla="*/ 0 60000 65536"/>
                  <a:gd name="T11" fmla="*/ 0 60000 65536"/>
                  <a:gd name="T12" fmla="*/ 0 60000 65536"/>
                  <a:gd name="T13" fmla="*/ 0 60000 65536"/>
                  <a:gd name="T14" fmla="*/ 0 60000 65536"/>
                  <a:gd name="T15" fmla="*/ 0 w 10"/>
                  <a:gd name="T16" fmla="*/ 0 h 417"/>
                  <a:gd name="T17" fmla="*/ 10 w 10"/>
                  <a:gd name="T18" fmla="*/ 417 h 417"/>
                </a:gdLst>
                <a:ahLst/>
                <a:cxnLst>
                  <a:cxn ang="T10">
                    <a:pos x="T0" y="T1"/>
                  </a:cxn>
                  <a:cxn ang="T11">
                    <a:pos x="T2" y="T3"/>
                  </a:cxn>
                  <a:cxn ang="T12">
                    <a:pos x="T4" y="T5"/>
                  </a:cxn>
                  <a:cxn ang="T13">
                    <a:pos x="T6" y="T7"/>
                  </a:cxn>
                  <a:cxn ang="T14">
                    <a:pos x="T8" y="T9"/>
                  </a:cxn>
                </a:cxnLst>
                <a:rect l="T15" t="T16" r="T17" b="T18"/>
                <a:pathLst>
                  <a:path w="10" h="417">
                    <a:moveTo>
                      <a:pt x="10" y="411"/>
                    </a:moveTo>
                    <a:lnTo>
                      <a:pt x="0" y="417"/>
                    </a:lnTo>
                    <a:lnTo>
                      <a:pt x="0" y="6"/>
                    </a:lnTo>
                    <a:lnTo>
                      <a:pt x="10" y="0"/>
                    </a:lnTo>
                    <a:lnTo>
                      <a:pt x="10" y="411"/>
                    </a:lnTo>
                    <a:close/>
                  </a:path>
                </a:pathLst>
              </a:custGeom>
              <a:solidFill>
                <a:srgbClr val="89B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77" name="Freeform 414"/>
              <p:cNvSpPr>
                <a:spLocks/>
              </p:cNvSpPr>
              <p:nvPr/>
            </p:nvSpPr>
            <p:spPr bwMode="auto">
              <a:xfrm>
                <a:off x="2949" y="2142"/>
                <a:ext cx="10" cy="419"/>
              </a:xfrm>
              <a:custGeom>
                <a:avLst/>
                <a:gdLst>
                  <a:gd name="T0" fmla="*/ 10 w 10"/>
                  <a:gd name="T1" fmla="*/ 411 h 419"/>
                  <a:gd name="T2" fmla="*/ 0 w 10"/>
                  <a:gd name="T3" fmla="*/ 419 h 419"/>
                  <a:gd name="T4" fmla="*/ 0 w 10"/>
                  <a:gd name="T5" fmla="*/ 8 h 419"/>
                  <a:gd name="T6" fmla="*/ 10 w 10"/>
                  <a:gd name="T7" fmla="*/ 0 h 419"/>
                  <a:gd name="T8" fmla="*/ 10 w 10"/>
                  <a:gd name="T9" fmla="*/ 411 h 419"/>
                  <a:gd name="T10" fmla="*/ 0 60000 65536"/>
                  <a:gd name="T11" fmla="*/ 0 60000 65536"/>
                  <a:gd name="T12" fmla="*/ 0 60000 65536"/>
                  <a:gd name="T13" fmla="*/ 0 60000 65536"/>
                  <a:gd name="T14" fmla="*/ 0 60000 65536"/>
                  <a:gd name="T15" fmla="*/ 0 w 10"/>
                  <a:gd name="T16" fmla="*/ 0 h 419"/>
                  <a:gd name="T17" fmla="*/ 10 w 10"/>
                  <a:gd name="T18" fmla="*/ 419 h 419"/>
                </a:gdLst>
                <a:ahLst/>
                <a:cxnLst>
                  <a:cxn ang="T10">
                    <a:pos x="T0" y="T1"/>
                  </a:cxn>
                  <a:cxn ang="T11">
                    <a:pos x="T2" y="T3"/>
                  </a:cxn>
                  <a:cxn ang="T12">
                    <a:pos x="T4" y="T5"/>
                  </a:cxn>
                  <a:cxn ang="T13">
                    <a:pos x="T6" y="T7"/>
                  </a:cxn>
                  <a:cxn ang="T14">
                    <a:pos x="T8" y="T9"/>
                  </a:cxn>
                </a:cxnLst>
                <a:rect l="T15" t="T16" r="T17" b="T18"/>
                <a:pathLst>
                  <a:path w="10" h="419">
                    <a:moveTo>
                      <a:pt x="10" y="411"/>
                    </a:moveTo>
                    <a:lnTo>
                      <a:pt x="0" y="419"/>
                    </a:lnTo>
                    <a:lnTo>
                      <a:pt x="0" y="8"/>
                    </a:lnTo>
                    <a:lnTo>
                      <a:pt x="10" y="0"/>
                    </a:lnTo>
                    <a:lnTo>
                      <a:pt x="10" y="411"/>
                    </a:lnTo>
                    <a:close/>
                  </a:path>
                </a:pathLst>
              </a:custGeom>
              <a:solidFill>
                <a:srgbClr val="8DB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78" name="Freeform 415"/>
              <p:cNvSpPr>
                <a:spLocks/>
              </p:cNvSpPr>
              <p:nvPr/>
            </p:nvSpPr>
            <p:spPr bwMode="auto">
              <a:xfrm>
                <a:off x="2937" y="2150"/>
                <a:ext cx="12" cy="415"/>
              </a:xfrm>
              <a:custGeom>
                <a:avLst/>
                <a:gdLst>
                  <a:gd name="T0" fmla="*/ 12 w 12"/>
                  <a:gd name="T1" fmla="*/ 411 h 415"/>
                  <a:gd name="T2" fmla="*/ 0 w 12"/>
                  <a:gd name="T3" fmla="*/ 415 h 415"/>
                  <a:gd name="T4" fmla="*/ 0 w 12"/>
                  <a:gd name="T5" fmla="*/ 4 h 415"/>
                  <a:gd name="T6" fmla="*/ 12 w 12"/>
                  <a:gd name="T7" fmla="*/ 0 h 415"/>
                  <a:gd name="T8" fmla="*/ 12 w 12"/>
                  <a:gd name="T9" fmla="*/ 411 h 415"/>
                  <a:gd name="T10" fmla="*/ 0 60000 65536"/>
                  <a:gd name="T11" fmla="*/ 0 60000 65536"/>
                  <a:gd name="T12" fmla="*/ 0 60000 65536"/>
                  <a:gd name="T13" fmla="*/ 0 60000 65536"/>
                  <a:gd name="T14" fmla="*/ 0 60000 65536"/>
                  <a:gd name="T15" fmla="*/ 0 w 12"/>
                  <a:gd name="T16" fmla="*/ 0 h 415"/>
                  <a:gd name="T17" fmla="*/ 12 w 12"/>
                  <a:gd name="T18" fmla="*/ 415 h 415"/>
                </a:gdLst>
                <a:ahLst/>
                <a:cxnLst>
                  <a:cxn ang="T10">
                    <a:pos x="T0" y="T1"/>
                  </a:cxn>
                  <a:cxn ang="T11">
                    <a:pos x="T2" y="T3"/>
                  </a:cxn>
                  <a:cxn ang="T12">
                    <a:pos x="T4" y="T5"/>
                  </a:cxn>
                  <a:cxn ang="T13">
                    <a:pos x="T6" y="T7"/>
                  </a:cxn>
                  <a:cxn ang="T14">
                    <a:pos x="T8" y="T9"/>
                  </a:cxn>
                </a:cxnLst>
                <a:rect l="T15" t="T16" r="T17" b="T18"/>
                <a:pathLst>
                  <a:path w="12" h="415">
                    <a:moveTo>
                      <a:pt x="12" y="411"/>
                    </a:moveTo>
                    <a:lnTo>
                      <a:pt x="0" y="415"/>
                    </a:lnTo>
                    <a:lnTo>
                      <a:pt x="0" y="4"/>
                    </a:lnTo>
                    <a:lnTo>
                      <a:pt x="12" y="0"/>
                    </a:lnTo>
                    <a:lnTo>
                      <a:pt x="12" y="411"/>
                    </a:lnTo>
                    <a:close/>
                  </a:path>
                </a:pathLst>
              </a:custGeom>
              <a:solidFill>
                <a:srgbClr val="91C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79" name="Freeform 416"/>
              <p:cNvSpPr>
                <a:spLocks/>
              </p:cNvSpPr>
              <p:nvPr/>
            </p:nvSpPr>
            <p:spPr bwMode="auto">
              <a:xfrm>
                <a:off x="2923" y="2154"/>
                <a:ext cx="14" cy="417"/>
              </a:xfrm>
              <a:custGeom>
                <a:avLst/>
                <a:gdLst>
                  <a:gd name="T0" fmla="*/ 14 w 14"/>
                  <a:gd name="T1" fmla="*/ 411 h 417"/>
                  <a:gd name="T2" fmla="*/ 0 w 14"/>
                  <a:gd name="T3" fmla="*/ 417 h 417"/>
                  <a:gd name="T4" fmla="*/ 0 w 14"/>
                  <a:gd name="T5" fmla="*/ 5 h 417"/>
                  <a:gd name="T6" fmla="*/ 14 w 14"/>
                  <a:gd name="T7" fmla="*/ 0 h 417"/>
                  <a:gd name="T8" fmla="*/ 14 w 14"/>
                  <a:gd name="T9" fmla="*/ 411 h 417"/>
                  <a:gd name="T10" fmla="*/ 0 60000 65536"/>
                  <a:gd name="T11" fmla="*/ 0 60000 65536"/>
                  <a:gd name="T12" fmla="*/ 0 60000 65536"/>
                  <a:gd name="T13" fmla="*/ 0 60000 65536"/>
                  <a:gd name="T14" fmla="*/ 0 60000 65536"/>
                  <a:gd name="T15" fmla="*/ 0 w 14"/>
                  <a:gd name="T16" fmla="*/ 0 h 417"/>
                  <a:gd name="T17" fmla="*/ 14 w 14"/>
                  <a:gd name="T18" fmla="*/ 417 h 417"/>
                </a:gdLst>
                <a:ahLst/>
                <a:cxnLst>
                  <a:cxn ang="T10">
                    <a:pos x="T0" y="T1"/>
                  </a:cxn>
                  <a:cxn ang="T11">
                    <a:pos x="T2" y="T3"/>
                  </a:cxn>
                  <a:cxn ang="T12">
                    <a:pos x="T4" y="T5"/>
                  </a:cxn>
                  <a:cxn ang="T13">
                    <a:pos x="T6" y="T7"/>
                  </a:cxn>
                  <a:cxn ang="T14">
                    <a:pos x="T8" y="T9"/>
                  </a:cxn>
                </a:cxnLst>
                <a:rect l="T15" t="T16" r="T17" b="T18"/>
                <a:pathLst>
                  <a:path w="14" h="417">
                    <a:moveTo>
                      <a:pt x="14" y="411"/>
                    </a:moveTo>
                    <a:lnTo>
                      <a:pt x="0" y="417"/>
                    </a:lnTo>
                    <a:lnTo>
                      <a:pt x="0" y="5"/>
                    </a:lnTo>
                    <a:lnTo>
                      <a:pt x="14" y="0"/>
                    </a:lnTo>
                    <a:lnTo>
                      <a:pt x="14" y="411"/>
                    </a:lnTo>
                    <a:close/>
                  </a:path>
                </a:pathLst>
              </a:custGeom>
              <a:solidFill>
                <a:srgbClr val="95C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80" name="Freeform 417"/>
              <p:cNvSpPr>
                <a:spLocks/>
              </p:cNvSpPr>
              <p:nvPr/>
            </p:nvSpPr>
            <p:spPr bwMode="auto">
              <a:xfrm>
                <a:off x="2911" y="2159"/>
                <a:ext cx="12" cy="418"/>
              </a:xfrm>
              <a:custGeom>
                <a:avLst/>
                <a:gdLst>
                  <a:gd name="T0" fmla="*/ 12 w 12"/>
                  <a:gd name="T1" fmla="*/ 412 h 418"/>
                  <a:gd name="T2" fmla="*/ 0 w 12"/>
                  <a:gd name="T3" fmla="*/ 418 h 418"/>
                  <a:gd name="T4" fmla="*/ 0 w 12"/>
                  <a:gd name="T5" fmla="*/ 6 h 418"/>
                  <a:gd name="T6" fmla="*/ 12 w 12"/>
                  <a:gd name="T7" fmla="*/ 0 h 418"/>
                  <a:gd name="T8" fmla="*/ 12 w 12"/>
                  <a:gd name="T9" fmla="*/ 412 h 418"/>
                  <a:gd name="T10" fmla="*/ 0 60000 65536"/>
                  <a:gd name="T11" fmla="*/ 0 60000 65536"/>
                  <a:gd name="T12" fmla="*/ 0 60000 65536"/>
                  <a:gd name="T13" fmla="*/ 0 60000 65536"/>
                  <a:gd name="T14" fmla="*/ 0 60000 65536"/>
                  <a:gd name="T15" fmla="*/ 0 w 12"/>
                  <a:gd name="T16" fmla="*/ 0 h 418"/>
                  <a:gd name="T17" fmla="*/ 12 w 12"/>
                  <a:gd name="T18" fmla="*/ 418 h 418"/>
                </a:gdLst>
                <a:ahLst/>
                <a:cxnLst>
                  <a:cxn ang="T10">
                    <a:pos x="T0" y="T1"/>
                  </a:cxn>
                  <a:cxn ang="T11">
                    <a:pos x="T2" y="T3"/>
                  </a:cxn>
                  <a:cxn ang="T12">
                    <a:pos x="T4" y="T5"/>
                  </a:cxn>
                  <a:cxn ang="T13">
                    <a:pos x="T6" y="T7"/>
                  </a:cxn>
                  <a:cxn ang="T14">
                    <a:pos x="T8" y="T9"/>
                  </a:cxn>
                </a:cxnLst>
                <a:rect l="T15" t="T16" r="T17" b="T18"/>
                <a:pathLst>
                  <a:path w="12" h="418">
                    <a:moveTo>
                      <a:pt x="12" y="412"/>
                    </a:moveTo>
                    <a:lnTo>
                      <a:pt x="0" y="418"/>
                    </a:lnTo>
                    <a:lnTo>
                      <a:pt x="0" y="6"/>
                    </a:lnTo>
                    <a:lnTo>
                      <a:pt x="12" y="0"/>
                    </a:lnTo>
                    <a:lnTo>
                      <a:pt x="12" y="412"/>
                    </a:lnTo>
                    <a:close/>
                  </a:path>
                </a:pathLst>
              </a:cu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81" name="Freeform 418"/>
              <p:cNvSpPr>
                <a:spLocks/>
              </p:cNvSpPr>
              <p:nvPr/>
            </p:nvSpPr>
            <p:spPr bwMode="auto">
              <a:xfrm>
                <a:off x="2895" y="2165"/>
                <a:ext cx="16" cy="415"/>
              </a:xfrm>
              <a:custGeom>
                <a:avLst/>
                <a:gdLst>
                  <a:gd name="T0" fmla="*/ 16 w 16"/>
                  <a:gd name="T1" fmla="*/ 412 h 415"/>
                  <a:gd name="T2" fmla="*/ 0 w 16"/>
                  <a:gd name="T3" fmla="*/ 415 h 415"/>
                  <a:gd name="T4" fmla="*/ 0 w 16"/>
                  <a:gd name="T5" fmla="*/ 4 h 415"/>
                  <a:gd name="T6" fmla="*/ 16 w 16"/>
                  <a:gd name="T7" fmla="*/ 0 h 415"/>
                  <a:gd name="T8" fmla="*/ 16 w 16"/>
                  <a:gd name="T9" fmla="*/ 412 h 415"/>
                  <a:gd name="T10" fmla="*/ 0 60000 65536"/>
                  <a:gd name="T11" fmla="*/ 0 60000 65536"/>
                  <a:gd name="T12" fmla="*/ 0 60000 65536"/>
                  <a:gd name="T13" fmla="*/ 0 60000 65536"/>
                  <a:gd name="T14" fmla="*/ 0 60000 65536"/>
                  <a:gd name="T15" fmla="*/ 0 w 16"/>
                  <a:gd name="T16" fmla="*/ 0 h 415"/>
                  <a:gd name="T17" fmla="*/ 16 w 16"/>
                  <a:gd name="T18" fmla="*/ 415 h 415"/>
                </a:gdLst>
                <a:ahLst/>
                <a:cxnLst>
                  <a:cxn ang="T10">
                    <a:pos x="T0" y="T1"/>
                  </a:cxn>
                  <a:cxn ang="T11">
                    <a:pos x="T2" y="T3"/>
                  </a:cxn>
                  <a:cxn ang="T12">
                    <a:pos x="T4" y="T5"/>
                  </a:cxn>
                  <a:cxn ang="T13">
                    <a:pos x="T6" y="T7"/>
                  </a:cxn>
                  <a:cxn ang="T14">
                    <a:pos x="T8" y="T9"/>
                  </a:cxn>
                </a:cxnLst>
                <a:rect l="T15" t="T16" r="T17" b="T18"/>
                <a:pathLst>
                  <a:path w="16" h="415">
                    <a:moveTo>
                      <a:pt x="16" y="412"/>
                    </a:moveTo>
                    <a:lnTo>
                      <a:pt x="0" y="415"/>
                    </a:lnTo>
                    <a:lnTo>
                      <a:pt x="0" y="4"/>
                    </a:lnTo>
                    <a:lnTo>
                      <a:pt x="16" y="0"/>
                    </a:lnTo>
                    <a:lnTo>
                      <a:pt x="16" y="412"/>
                    </a:lnTo>
                    <a:close/>
                  </a:path>
                </a:pathLst>
              </a:cu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82" name="Freeform 419"/>
              <p:cNvSpPr>
                <a:spLocks/>
              </p:cNvSpPr>
              <p:nvPr/>
            </p:nvSpPr>
            <p:spPr bwMode="auto">
              <a:xfrm>
                <a:off x="2881" y="2169"/>
                <a:ext cx="14" cy="415"/>
              </a:xfrm>
              <a:custGeom>
                <a:avLst/>
                <a:gdLst>
                  <a:gd name="T0" fmla="*/ 14 w 14"/>
                  <a:gd name="T1" fmla="*/ 411 h 415"/>
                  <a:gd name="T2" fmla="*/ 0 w 14"/>
                  <a:gd name="T3" fmla="*/ 415 h 415"/>
                  <a:gd name="T4" fmla="*/ 0 w 14"/>
                  <a:gd name="T5" fmla="*/ 4 h 415"/>
                  <a:gd name="T6" fmla="*/ 14 w 14"/>
                  <a:gd name="T7" fmla="*/ 0 h 415"/>
                  <a:gd name="T8" fmla="*/ 14 w 14"/>
                  <a:gd name="T9" fmla="*/ 411 h 415"/>
                  <a:gd name="T10" fmla="*/ 0 60000 65536"/>
                  <a:gd name="T11" fmla="*/ 0 60000 65536"/>
                  <a:gd name="T12" fmla="*/ 0 60000 65536"/>
                  <a:gd name="T13" fmla="*/ 0 60000 65536"/>
                  <a:gd name="T14" fmla="*/ 0 60000 65536"/>
                  <a:gd name="T15" fmla="*/ 0 w 14"/>
                  <a:gd name="T16" fmla="*/ 0 h 415"/>
                  <a:gd name="T17" fmla="*/ 14 w 14"/>
                  <a:gd name="T18" fmla="*/ 415 h 415"/>
                </a:gdLst>
                <a:ahLst/>
                <a:cxnLst>
                  <a:cxn ang="T10">
                    <a:pos x="T0" y="T1"/>
                  </a:cxn>
                  <a:cxn ang="T11">
                    <a:pos x="T2" y="T3"/>
                  </a:cxn>
                  <a:cxn ang="T12">
                    <a:pos x="T4" y="T5"/>
                  </a:cxn>
                  <a:cxn ang="T13">
                    <a:pos x="T6" y="T7"/>
                  </a:cxn>
                  <a:cxn ang="T14">
                    <a:pos x="T8" y="T9"/>
                  </a:cxn>
                </a:cxnLst>
                <a:rect l="T15" t="T16" r="T17" b="T18"/>
                <a:pathLst>
                  <a:path w="14" h="415">
                    <a:moveTo>
                      <a:pt x="14" y="411"/>
                    </a:moveTo>
                    <a:lnTo>
                      <a:pt x="0" y="415"/>
                    </a:lnTo>
                    <a:lnTo>
                      <a:pt x="0" y="4"/>
                    </a:lnTo>
                    <a:lnTo>
                      <a:pt x="14" y="0"/>
                    </a:lnTo>
                    <a:lnTo>
                      <a:pt x="14" y="411"/>
                    </a:lnTo>
                    <a:close/>
                  </a:path>
                </a:pathLst>
              </a:custGeom>
              <a:solidFill>
                <a:srgbClr val="95C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83" name="Freeform 420"/>
              <p:cNvSpPr>
                <a:spLocks/>
              </p:cNvSpPr>
              <p:nvPr/>
            </p:nvSpPr>
            <p:spPr bwMode="auto">
              <a:xfrm>
                <a:off x="2867" y="2173"/>
                <a:ext cx="14" cy="413"/>
              </a:xfrm>
              <a:custGeom>
                <a:avLst/>
                <a:gdLst>
                  <a:gd name="T0" fmla="*/ 14 w 14"/>
                  <a:gd name="T1" fmla="*/ 411 h 413"/>
                  <a:gd name="T2" fmla="*/ 0 w 14"/>
                  <a:gd name="T3" fmla="*/ 413 h 413"/>
                  <a:gd name="T4" fmla="*/ 0 w 14"/>
                  <a:gd name="T5" fmla="*/ 2 h 413"/>
                  <a:gd name="T6" fmla="*/ 14 w 14"/>
                  <a:gd name="T7" fmla="*/ 0 h 413"/>
                  <a:gd name="T8" fmla="*/ 14 w 14"/>
                  <a:gd name="T9" fmla="*/ 411 h 413"/>
                  <a:gd name="T10" fmla="*/ 0 60000 65536"/>
                  <a:gd name="T11" fmla="*/ 0 60000 65536"/>
                  <a:gd name="T12" fmla="*/ 0 60000 65536"/>
                  <a:gd name="T13" fmla="*/ 0 60000 65536"/>
                  <a:gd name="T14" fmla="*/ 0 60000 65536"/>
                  <a:gd name="T15" fmla="*/ 0 w 14"/>
                  <a:gd name="T16" fmla="*/ 0 h 413"/>
                  <a:gd name="T17" fmla="*/ 14 w 14"/>
                  <a:gd name="T18" fmla="*/ 413 h 413"/>
                </a:gdLst>
                <a:ahLst/>
                <a:cxnLst>
                  <a:cxn ang="T10">
                    <a:pos x="T0" y="T1"/>
                  </a:cxn>
                  <a:cxn ang="T11">
                    <a:pos x="T2" y="T3"/>
                  </a:cxn>
                  <a:cxn ang="T12">
                    <a:pos x="T4" y="T5"/>
                  </a:cxn>
                  <a:cxn ang="T13">
                    <a:pos x="T6" y="T7"/>
                  </a:cxn>
                  <a:cxn ang="T14">
                    <a:pos x="T8" y="T9"/>
                  </a:cxn>
                </a:cxnLst>
                <a:rect l="T15" t="T16" r="T17" b="T18"/>
                <a:pathLst>
                  <a:path w="14" h="413">
                    <a:moveTo>
                      <a:pt x="14" y="411"/>
                    </a:moveTo>
                    <a:lnTo>
                      <a:pt x="0" y="413"/>
                    </a:lnTo>
                    <a:lnTo>
                      <a:pt x="0" y="2"/>
                    </a:lnTo>
                    <a:lnTo>
                      <a:pt x="14" y="0"/>
                    </a:lnTo>
                    <a:lnTo>
                      <a:pt x="14" y="411"/>
                    </a:lnTo>
                    <a:close/>
                  </a:path>
                </a:pathLst>
              </a:custGeom>
              <a:solidFill>
                <a:srgbClr val="91C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84" name="Freeform 421"/>
              <p:cNvSpPr>
                <a:spLocks/>
              </p:cNvSpPr>
              <p:nvPr/>
            </p:nvSpPr>
            <p:spPr bwMode="auto">
              <a:xfrm>
                <a:off x="2853" y="2175"/>
                <a:ext cx="14" cy="415"/>
              </a:xfrm>
              <a:custGeom>
                <a:avLst/>
                <a:gdLst>
                  <a:gd name="T0" fmla="*/ 14 w 14"/>
                  <a:gd name="T1" fmla="*/ 411 h 415"/>
                  <a:gd name="T2" fmla="*/ 0 w 14"/>
                  <a:gd name="T3" fmla="*/ 415 h 415"/>
                  <a:gd name="T4" fmla="*/ 0 w 14"/>
                  <a:gd name="T5" fmla="*/ 4 h 415"/>
                  <a:gd name="T6" fmla="*/ 14 w 14"/>
                  <a:gd name="T7" fmla="*/ 0 h 415"/>
                  <a:gd name="T8" fmla="*/ 14 w 14"/>
                  <a:gd name="T9" fmla="*/ 411 h 415"/>
                  <a:gd name="T10" fmla="*/ 0 60000 65536"/>
                  <a:gd name="T11" fmla="*/ 0 60000 65536"/>
                  <a:gd name="T12" fmla="*/ 0 60000 65536"/>
                  <a:gd name="T13" fmla="*/ 0 60000 65536"/>
                  <a:gd name="T14" fmla="*/ 0 60000 65536"/>
                  <a:gd name="T15" fmla="*/ 0 w 14"/>
                  <a:gd name="T16" fmla="*/ 0 h 415"/>
                  <a:gd name="T17" fmla="*/ 14 w 14"/>
                  <a:gd name="T18" fmla="*/ 415 h 415"/>
                </a:gdLst>
                <a:ahLst/>
                <a:cxnLst>
                  <a:cxn ang="T10">
                    <a:pos x="T0" y="T1"/>
                  </a:cxn>
                  <a:cxn ang="T11">
                    <a:pos x="T2" y="T3"/>
                  </a:cxn>
                  <a:cxn ang="T12">
                    <a:pos x="T4" y="T5"/>
                  </a:cxn>
                  <a:cxn ang="T13">
                    <a:pos x="T6" y="T7"/>
                  </a:cxn>
                  <a:cxn ang="T14">
                    <a:pos x="T8" y="T9"/>
                  </a:cxn>
                </a:cxnLst>
                <a:rect l="T15" t="T16" r="T17" b="T18"/>
                <a:pathLst>
                  <a:path w="14" h="415">
                    <a:moveTo>
                      <a:pt x="14" y="411"/>
                    </a:moveTo>
                    <a:lnTo>
                      <a:pt x="0" y="415"/>
                    </a:lnTo>
                    <a:lnTo>
                      <a:pt x="0" y="4"/>
                    </a:lnTo>
                    <a:lnTo>
                      <a:pt x="14" y="0"/>
                    </a:lnTo>
                    <a:lnTo>
                      <a:pt x="14" y="411"/>
                    </a:lnTo>
                    <a:close/>
                  </a:path>
                </a:pathLst>
              </a:custGeom>
              <a:solidFill>
                <a:srgbClr val="8DB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85" name="Freeform 422"/>
              <p:cNvSpPr>
                <a:spLocks/>
              </p:cNvSpPr>
              <p:nvPr/>
            </p:nvSpPr>
            <p:spPr bwMode="auto">
              <a:xfrm>
                <a:off x="2837" y="2179"/>
                <a:ext cx="16" cy="413"/>
              </a:xfrm>
              <a:custGeom>
                <a:avLst/>
                <a:gdLst>
                  <a:gd name="T0" fmla="*/ 16 w 16"/>
                  <a:gd name="T1" fmla="*/ 411 h 413"/>
                  <a:gd name="T2" fmla="*/ 0 w 16"/>
                  <a:gd name="T3" fmla="*/ 413 h 413"/>
                  <a:gd name="T4" fmla="*/ 0 w 16"/>
                  <a:gd name="T5" fmla="*/ 2 h 413"/>
                  <a:gd name="T6" fmla="*/ 16 w 16"/>
                  <a:gd name="T7" fmla="*/ 0 h 413"/>
                  <a:gd name="T8" fmla="*/ 16 w 16"/>
                  <a:gd name="T9" fmla="*/ 411 h 413"/>
                  <a:gd name="T10" fmla="*/ 0 60000 65536"/>
                  <a:gd name="T11" fmla="*/ 0 60000 65536"/>
                  <a:gd name="T12" fmla="*/ 0 60000 65536"/>
                  <a:gd name="T13" fmla="*/ 0 60000 65536"/>
                  <a:gd name="T14" fmla="*/ 0 60000 65536"/>
                  <a:gd name="T15" fmla="*/ 0 w 16"/>
                  <a:gd name="T16" fmla="*/ 0 h 413"/>
                  <a:gd name="T17" fmla="*/ 16 w 16"/>
                  <a:gd name="T18" fmla="*/ 413 h 413"/>
                </a:gdLst>
                <a:ahLst/>
                <a:cxnLst>
                  <a:cxn ang="T10">
                    <a:pos x="T0" y="T1"/>
                  </a:cxn>
                  <a:cxn ang="T11">
                    <a:pos x="T2" y="T3"/>
                  </a:cxn>
                  <a:cxn ang="T12">
                    <a:pos x="T4" y="T5"/>
                  </a:cxn>
                  <a:cxn ang="T13">
                    <a:pos x="T6" y="T7"/>
                  </a:cxn>
                  <a:cxn ang="T14">
                    <a:pos x="T8" y="T9"/>
                  </a:cxn>
                </a:cxnLst>
                <a:rect l="T15" t="T16" r="T17" b="T18"/>
                <a:pathLst>
                  <a:path w="16" h="413">
                    <a:moveTo>
                      <a:pt x="16" y="411"/>
                    </a:moveTo>
                    <a:lnTo>
                      <a:pt x="0" y="413"/>
                    </a:lnTo>
                    <a:lnTo>
                      <a:pt x="0" y="2"/>
                    </a:lnTo>
                    <a:lnTo>
                      <a:pt x="16" y="0"/>
                    </a:lnTo>
                    <a:lnTo>
                      <a:pt x="16" y="411"/>
                    </a:lnTo>
                    <a:close/>
                  </a:path>
                </a:pathLst>
              </a:custGeom>
              <a:solidFill>
                <a:srgbClr val="89B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86" name="Rectangle 423"/>
              <p:cNvSpPr>
                <a:spLocks noChangeArrowheads="1"/>
              </p:cNvSpPr>
              <p:nvPr/>
            </p:nvSpPr>
            <p:spPr bwMode="auto">
              <a:xfrm>
                <a:off x="2818" y="2181"/>
                <a:ext cx="19" cy="411"/>
              </a:xfrm>
              <a:prstGeom prst="rect">
                <a:avLst/>
              </a:prstGeom>
              <a:solidFill>
                <a:srgbClr val="85B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3887" name="Rectangle 424"/>
              <p:cNvSpPr>
                <a:spLocks noChangeArrowheads="1"/>
              </p:cNvSpPr>
              <p:nvPr/>
            </p:nvSpPr>
            <p:spPr bwMode="auto">
              <a:xfrm>
                <a:off x="2806" y="2181"/>
                <a:ext cx="12" cy="411"/>
              </a:xfrm>
              <a:prstGeom prst="rect">
                <a:avLst/>
              </a:prstGeom>
              <a:solidFill>
                <a:srgbClr val="81A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3888" name="Freeform 425"/>
              <p:cNvSpPr>
                <a:spLocks/>
              </p:cNvSpPr>
              <p:nvPr/>
            </p:nvSpPr>
            <p:spPr bwMode="auto">
              <a:xfrm>
                <a:off x="2794" y="2179"/>
                <a:ext cx="12" cy="413"/>
              </a:xfrm>
              <a:custGeom>
                <a:avLst/>
                <a:gdLst>
                  <a:gd name="T0" fmla="*/ 12 w 12"/>
                  <a:gd name="T1" fmla="*/ 413 h 413"/>
                  <a:gd name="T2" fmla="*/ 0 w 12"/>
                  <a:gd name="T3" fmla="*/ 411 h 413"/>
                  <a:gd name="T4" fmla="*/ 0 w 12"/>
                  <a:gd name="T5" fmla="*/ 0 h 413"/>
                  <a:gd name="T6" fmla="*/ 12 w 12"/>
                  <a:gd name="T7" fmla="*/ 2 h 413"/>
                  <a:gd name="T8" fmla="*/ 12 w 12"/>
                  <a:gd name="T9" fmla="*/ 413 h 413"/>
                  <a:gd name="T10" fmla="*/ 0 60000 65536"/>
                  <a:gd name="T11" fmla="*/ 0 60000 65536"/>
                  <a:gd name="T12" fmla="*/ 0 60000 65536"/>
                  <a:gd name="T13" fmla="*/ 0 60000 65536"/>
                  <a:gd name="T14" fmla="*/ 0 60000 65536"/>
                  <a:gd name="T15" fmla="*/ 0 w 12"/>
                  <a:gd name="T16" fmla="*/ 0 h 413"/>
                  <a:gd name="T17" fmla="*/ 12 w 12"/>
                  <a:gd name="T18" fmla="*/ 413 h 413"/>
                </a:gdLst>
                <a:ahLst/>
                <a:cxnLst>
                  <a:cxn ang="T10">
                    <a:pos x="T0" y="T1"/>
                  </a:cxn>
                  <a:cxn ang="T11">
                    <a:pos x="T2" y="T3"/>
                  </a:cxn>
                  <a:cxn ang="T12">
                    <a:pos x="T4" y="T5"/>
                  </a:cxn>
                  <a:cxn ang="T13">
                    <a:pos x="T6" y="T7"/>
                  </a:cxn>
                  <a:cxn ang="T14">
                    <a:pos x="T8" y="T9"/>
                  </a:cxn>
                </a:cxnLst>
                <a:rect l="T15" t="T16" r="T17" b="T18"/>
                <a:pathLst>
                  <a:path w="12" h="413">
                    <a:moveTo>
                      <a:pt x="12" y="413"/>
                    </a:moveTo>
                    <a:lnTo>
                      <a:pt x="0" y="411"/>
                    </a:lnTo>
                    <a:lnTo>
                      <a:pt x="0" y="0"/>
                    </a:lnTo>
                    <a:lnTo>
                      <a:pt x="12" y="2"/>
                    </a:lnTo>
                    <a:lnTo>
                      <a:pt x="12" y="413"/>
                    </a:lnTo>
                    <a:close/>
                  </a:path>
                </a:pathLst>
              </a:custGeom>
              <a:solidFill>
                <a:srgbClr val="7DA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89" name="Freeform 426"/>
              <p:cNvSpPr>
                <a:spLocks/>
              </p:cNvSpPr>
              <p:nvPr/>
            </p:nvSpPr>
            <p:spPr bwMode="auto">
              <a:xfrm>
                <a:off x="2784" y="2177"/>
                <a:ext cx="10" cy="413"/>
              </a:xfrm>
              <a:custGeom>
                <a:avLst/>
                <a:gdLst>
                  <a:gd name="T0" fmla="*/ 10 w 10"/>
                  <a:gd name="T1" fmla="*/ 413 h 413"/>
                  <a:gd name="T2" fmla="*/ 0 w 10"/>
                  <a:gd name="T3" fmla="*/ 411 h 413"/>
                  <a:gd name="T4" fmla="*/ 0 w 10"/>
                  <a:gd name="T5" fmla="*/ 0 h 413"/>
                  <a:gd name="T6" fmla="*/ 10 w 10"/>
                  <a:gd name="T7" fmla="*/ 2 h 413"/>
                  <a:gd name="T8" fmla="*/ 10 w 10"/>
                  <a:gd name="T9" fmla="*/ 413 h 413"/>
                  <a:gd name="T10" fmla="*/ 0 60000 65536"/>
                  <a:gd name="T11" fmla="*/ 0 60000 65536"/>
                  <a:gd name="T12" fmla="*/ 0 60000 65536"/>
                  <a:gd name="T13" fmla="*/ 0 60000 65536"/>
                  <a:gd name="T14" fmla="*/ 0 60000 65536"/>
                  <a:gd name="T15" fmla="*/ 0 w 10"/>
                  <a:gd name="T16" fmla="*/ 0 h 413"/>
                  <a:gd name="T17" fmla="*/ 10 w 10"/>
                  <a:gd name="T18" fmla="*/ 413 h 413"/>
                </a:gdLst>
                <a:ahLst/>
                <a:cxnLst>
                  <a:cxn ang="T10">
                    <a:pos x="T0" y="T1"/>
                  </a:cxn>
                  <a:cxn ang="T11">
                    <a:pos x="T2" y="T3"/>
                  </a:cxn>
                  <a:cxn ang="T12">
                    <a:pos x="T4" y="T5"/>
                  </a:cxn>
                  <a:cxn ang="T13">
                    <a:pos x="T6" y="T7"/>
                  </a:cxn>
                  <a:cxn ang="T14">
                    <a:pos x="T8" y="T9"/>
                  </a:cxn>
                </a:cxnLst>
                <a:rect l="T15" t="T16" r="T17" b="T18"/>
                <a:pathLst>
                  <a:path w="10" h="413">
                    <a:moveTo>
                      <a:pt x="10" y="413"/>
                    </a:moveTo>
                    <a:lnTo>
                      <a:pt x="0" y="411"/>
                    </a:lnTo>
                    <a:lnTo>
                      <a:pt x="0" y="0"/>
                    </a:lnTo>
                    <a:lnTo>
                      <a:pt x="10" y="2"/>
                    </a:lnTo>
                    <a:lnTo>
                      <a:pt x="10" y="413"/>
                    </a:lnTo>
                    <a:close/>
                  </a:path>
                </a:pathLst>
              </a:custGeom>
              <a:solidFill>
                <a:srgbClr val="79A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90" name="Freeform 427"/>
              <p:cNvSpPr>
                <a:spLocks/>
              </p:cNvSpPr>
              <p:nvPr/>
            </p:nvSpPr>
            <p:spPr bwMode="auto">
              <a:xfrm>
                <a:off x="2776" y="2175"/>
                <a:ext cx="8" cy="413"/>
              </a:xfrm>
              <a:custGeom>
                <a:avLst/>
                <a:gdLst>
                  <a:gd name="T0" fmla="*/ 8 w 8"/>
                  <a:gd name="T1" fmla="*/ 413 h 413"/>
                  <a:gd name="T2" fmla="*/ 0 w 8"/>
                  <a:gd name="T3" fmla="*/ 411 h 413"/>
                  <a:gd name="T4" fmla="*/ 0 w 8"/>
                  <a:gd name="T5" fmla="*/ 0 h 413"/>
                  <a:gd name="T6" fmla="*/ 8 w 8"/>
                  <a:gd name="T7" fmla="*/ 2 h 413"/>
                  <a:gd name="T8" fmla="*/ 8 w 8"/>
                  <a:gd name="T9" fmla="*/ 413 h 413"/>
                  <a:gd name="T10" fmla="*/ 0 60000 65536"/>
                  <a:gd name="T11" fmla="*/ 0 60000 65536"/>
                  <a:gd name="T12" fmla="*/ 0 60000 65536"/>
                  <a:gd name="T13" fmla="*/ 0 60000 65536"/>
                  <a:gd name="T14" fmla="*/ 0 60000 65536"/>
                  <a:gd name="T15" fmla="*/ 0 w 8"/>
                  <a:gd name="T16" fmla="*/ 0 h 413"/>
                  <a:gd name="T17" fmla="*/ 8 w 8"/>
                  <a:gd name="T18" fmla="*/ 413 h 413"/>
                </a:gdLst>
                <a:ahLst/>
                <a:cxnLst>
                  <a:cxn ang="T10">
                    <a:pos x="T0" y="T1"/>
                  </a:cxn>
                  <a:cxn ang="T11">
                    <a:pos x="T2" y="T3"/>
                  </a:cxn>
                  <a:cxn ang="T12">
                    <a:pos x="T4" y="T5"/>
                  </a:cxn>
                  <a:cxn ang="T13">
                    <a:pos x="T6" y="T7"/>
                  </a:cxn>
                  <a:cxn ang="T14">
                    <a:pos x="T8" y="T9"/>
                  </a:cxn>
                </a:cxnLst>
                <a:rect l="T15" t="T16" r="T17" b="T18"/>
                <a:pathLst>
                  <a:path w="8" h="413">
                    <a:moveTo>
                      <a:pt x="8" y="413"/>
                    </a:moveTo>
                    <a:lnTo>
                      <a:pt x="0" y="411"/>
                    </a:lnTo>
                    <a:lnTo>
                      <a:pt x="0" y="0"/>
                    </a:lnTo>
                    <a:lnTo>
                      <a:pt x="8" y="2"/>
                    </a:lnTo>
                    <a:lnTo>
                      <a:pt x="8" y="413"/>
                    </a:lnTo>
                    <a:close/>
                  </a:path>
                </a:pathLst>
              </a:custGeom>
              <a:solidFill>
                <a:srgbClr val="759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91" name="Freeform 428"/>
              <p:cNvSpPr>
                <a:spLocks/>
              </p:cNvSpPr>
              <p:nvPr/>
            </p:nvSpPr>
            <p:spPr bwMode="auto">
              <a:xfrm>
                <a:off x="2770" y="2171"/>
                <a:ext cx="6" cy="415"/>
              </a:xfrm>
              <a:custGeom>
                <a:avLst/>
                <a:gdLst>
                  <a:gd name="T0" fmla="*/ 6 w 6"/>
                  <a:gd name="T1" fmla="*/ 415 h 415"/>
                  <a:gd name="T2" fmla="*/ 0 w 6"/>
                  <a:gd name="T3" fmla="*/ 411 h 415"/>
                  <a:gd name="T4" fmla="*/ 0 w 6"/>
                  <a:gd name="T5" fmla="*/ 0 h 415"/>
                  <a:gd name="T6" fmla="*/ 6 w 6"/>
                  <a:gd name="T7" fmla="*/ 4 h 415"/>
                  <a:gd name="T8" fmla="*/ 6 w 6"/>
                  <a:gd name="T9" fmla="*/ 415 h 415"/>
                  <a:gd name="T10" fmla="*/ 0 60000 65536"/>
                  <a:gd name="T11" fmla="*/ 0 60000 65536"/>
                  <a:gd name="T12" fmla="*/ 0 60000 65536"/>
                  <a:gd name="T13" fmla="*/ 0 60000 65536"/>
                  <a:gd name="T14" fmla="*/ 0 60000 65536"/>
                  <a:gd name="T15" fmla="*/ 0 w 6"/>
                  <a:gd name="T16" fmla="*/ 0 h 415"/>
                  <a:gd name="T17" fmla="*/ 6 w 6"/>
                  <a:gd name="T18" fmla="*/ 415 h 415"/>
                </a:gdLst>
                <a:ahLst/>
                <a:cxnLst>
                  <a:cxn ang="T10">
                    <a:pos x="T0" y="T1"/>
                  </a:cxn>
                  <a:cxn ang="T11">
                    <a:pos x="T2" y="T3"/>
                  </a:cxn>
                  <a:cxn ang="T12">
                    <a:pos x="T4" y="T5"/>
                  </a:cxn>
                  <a:cxn ang="T13">
                    <a:pos x="T6" y="T7"/>
                  </a:cxn>
                  <a:cxn ang="T14">
                    <a:pos x="T8" y="T9"/>
                  </a:cxn>
                </a:cxnLst>
                <a:rect l="T15" t="T16" r="T17" b="T18"/>
                <a:pathLst>
                  <a:path w="6" h="415">
                    <a:moveTo>
                      <a:pt x="6" y="415"/>
                    </a:moveTo>
                    <a:lnTo>
                      <a:pt x="0" y="411"/>
                    </a:lnTo>
                    <a:lnTo>
                      <a:pt x="0" y="0"/>
                    </a:lnTo>
                    <a:lnTo>
                      <a:pt x="6" y="4"/>
                    </a:lnTo>
                    <a:lnTo>
                      <a:pt x="6" y="415"/>
                    </a:lnTo>
                    <a:close/>
                  </a:path>
                </a:pathLst>
              </a:custGeom>
              <a:solidFill>
                <a:srgbClr val="719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92" name="Freeform 429"/>
              <p:cNvSpPr>
                <a:spLocks/>
              </p:cNvSpPr>
              <p:nvPr/>
            </p:nvSpPr>
            <p:spPr bwMode="auto">
              <a:xfrm>
                <a:off x="2764" y="2167"/>
                <a:ext cx="6" cy="415"/>
              </a:xfrm>
              <a:custGeom>
                <a:avLst/>
                <a:gdLst>
                  <a:gd name="T0" fmla="*/ 6 w 6"/>
                  <a:gd name="T1" fmla="*/ 415 h 415"/>
                  <a:gd name="T2" fmla="*/ 0 w 6"/>
                  <a:gd name="T3" fmla="*/ 412 h 415"/>
                  <a:gd name="T4" fmla="*/ 0 w 6"/>
                  <a:gd name="T5" fmla="*/ 0 h 415"/>
                  <a:gd name="T6" fmla="*/ 6 w 6"/>
                  <a:gd name="T7" fmla="*/ 4 h 415"/>
                  <a:gd name="T8" fmla="*/ 6 w 6"/>
                  <a:gd name="T9" fmla="*/ 415 h 415"/>
                  <a:gd name="T10" fmla="*/ 0 60000 65536"/>
                  <a:gd name="T11" fmla="*/ 0 60000 65536"/>
                  <a:gd name="T12" fmla="*/ 0 60000 65536"/>
                  <a:gd name="T13" fmla="*/ 0 60000 65536"/>
                  <a:gd name="T14" fmla="*/ 0 60000 65536"/>
                  <a:gd name="T15" fmla="*/ 0 w 6"/>
                  <a:gd name="T16" fmla="*/ 0 h 415"/>
                  <a:gd name="T17" fmla="*/ 6 w 6"/>
                  <a:gd name="T18" fmla="*/ 415 h 415"/>
                </a:gdLst>
                <a:ahLst/>
                <a:cxnLst>
                  <a:cxn ang="T10">
                    <a:pos x="T0" y="T1"/>
                  </a:cxn>
                  <a:cxn ang="T11">
                    <a:pos x="T2" y="T3"/>
                  </a:cxn>
                  <a:cxn ang="T12">
                    <a:pos x="T4" y="T5"/>
                  </a:cxn>
                  <a:cxn ang="T13">
                    <a:pos x="T6" y="T7"/>
                  </a:cxn>
                  <a:cxn ang="T14">
                    <a:pos x="T8" y="T9"/>
                  </a:cxn>
                </a:cxnLst>
                <a:rect l="T15" t="T16" r="T17" b="T18"/>
                <a:pathLst>
                  <a:path w="6" h="415">
                    <a:moveTo>
                      <a:pt x="6" y="415"/>
                    </a:moveTo>
                    <a:lnTo>
                      <a:pt x="0" y="412"/>
                    </a:lnTo>
                    <a:lnTo>
                      <a:pt x="0" y="0"/>
                    </a:lnTo>
                    <a:lnTo>
                      <a:pt x="6" y="4"/>
                    </a:lnTo>
                    <a:lnTo>
                      <a:pt x="6" y="415"/>
                    </a:lnTo>
                    <a:close/>
                  </a:path>
                </a:pathLst>
              </a:custGeom>
              <a:solidFill>
                <a:srgbClr val="6D9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93" name="Freeform 430"/>
              <p:cNvSpPr>
                <a:spLocks/>
              </p:cNvSpPr>
              <p:nvPr/>
            </p:nvSpPr>
            <p:spPr bwMode="auto">
              <a:xfrm>
                <a:off x="2760" y="2163"/>
                <a:ext cx="4" cy="416"/>
              </a:xfrm>
              <a:custGeom>
                <a:avLst/>
                <a:gdLst>
                  <a:gd name="T0" fmla="*/ 4 w 4"/>
                  <a:gd name="T1" fmla="*/ 416 h 416"/>
                  <a:gd name="T2" fmla="*/ 0 w 4"/>
                  <a:gd name="T3" fmla="*/ 412 h 416"/>
                  <a:gd name="T4" fmla="*/ 0 w 4"/>
                  <a:gd name="T5" fmla="*/ 0 h 416"/>
                  <a:gd name="T6" fmla="*/ 4 w 4"/>
                  <a:gd name="T7" fmla="*/ 4 h 416"/>
                  <a:gd name="T8" fmla="*/ 4 w 4"/>
                  <a:gd name="T9" fmla="*/ 416 h 416"/>
                  <a:gd name="T10" fmla="*/ 0 60000 65536"/>
                  <a:gd name="T11" fmla="*/ 0 60000 65536"/>
                  <a:gd name="T12" fmla="*/ 0 60000 65536"/>
                  <a:gd name="T13" fmla="*/ 0 60000 65536"/>
                  <a:gd name="T14" fmla="*/ 0 60000 65536"/>
                  <a:gd name="T15" fmla="*/ 0 w 4"/>
                  <a:gd name="T16" fmla="*/ 0 h 416"/>
                  <a:gd name="T17" fmla="*/ 4 w 4"/>
                  <a:gd name="T18" fmla="*/ 416 h 416"/>
                </a:gdLst>
                <a:ahLst/>
                <a:cxnLst>
                  <a:cxn ang="T10">
                    <a:pos x="T0" y="T1"/>
                  </a:cxn>
                  <a:cxn ang="T11">
                    <a:pos x="T2" y="T3"/>
                  </a:cxn>
                  <a:cxn ang="T12">
                    <a:pos x="T4" y="T5"/>
                  </a:cxn>
                  <a:cxn ang="T13">
                    <a:pos x="T6" y="T7"/>
                  </a:cxn>
                  <a:cxn ang="T14">
                    <a:pos x="T8" y="T9"/>
                  </a:cxn>
                </a:cxnLst>
                <a:rect l="T15" t="T16" r="T17" b="T18"/>
                <a:pathLst>
                  <a:path w="4" h="416">
                    <a:moveTo>
                      <a:pt x="4" y="416"/>
                    </a:moveTo>
                    <a:lnTo>
                      <a:pt x="0" y="412"/>
                    </a:lnTo>
                    <a:lnTo>
                      <a:pt x="0" y="0"/>
                    </a:lnTo>
                    <a:lnTo>
                      <a:pt x="4" y="4"/>
                    </a:lnTo>
                    <a:lnTo>
                      <a:pt x="4" y="416"/>
                    </a:lnTo>
                    <a:close/>
                  </a:path>
                </a:pathLst>
              </a:custGeom>
              <a:solidFill>
                <a:srgbClr val="698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94" name="Freeform 431"/>
              <p:cNvSpPr>
                <a:spLocks/>
              </p:cNvSpPr>
              <p:nvPr/>
            </p:nvSpPr>
            <p:spPr bwMode="auto">
              <a:xfrm>
                <a:off x="2758" y="2158"/>
                <a:ext cx="2" cy="417"/>
              </a:xfrm>
              <a:custGeom>
                <a:avLst/>
                <a:gdLst>
                  <a:gd name="T0" fmla="*/ 2 w 2"/>
                  <a:gd name="T1" fmla="*/ 417 h 417"/>
                  <a:gd name="T2" fmla="*/ 0 w 2"/>
                  <a:gd name="T3" fmla="*/ 411 h 417"/>
                  <a:gd name="T4" fmla="*/ 0 w 2"/>
                  <a:gd name="T5" fmla="*/ 0 h 417"/>
                  <a:gd name="T6" fmla="*/ 2 w 2"/>
                  <a:gd name="T7" fmla="*/ 5 h 417"/>
                  <a:gd name="T8" fmla="*/ 2 w 2"/>
                  <a:gd name="T9" fmla="*/ 417 h 417"/>
                  <a:gd name="T10" fmla="*/ 0 60000 65536"/>
                  <a:gd name="T11" fmla="*/ 0 60000 65536"/>
                  <a:gd name="T12" fmla="*/ 0 60000 65536"/>
                  <a:gd name="T13" fmla="*/ 0 60000 65536"/>
                  <a:gd name="T14" fmla="*/ 0 60000 65536"/>
                  <a:gd name="T15" fmla="*/ 0 w 2"/>
                  <a:gd name="T16" fmla="*/ 0 h 417"/>
                  <a:gd name="T17" fmla="*/ 2 w 2"/>
                  <a:gd name="T18" fmla="*/ 417 h 417"/>
                </a:gdLst>
                <a:ahLst/>
                <a:cxnLst>
                  <a:cxn ang="T10">
                    <a:pos x="T0" y="T1"/>
                  </a:cxn>
                  <a:cxn ang="T11">
                    <a:pos x="T2" y="T3"/>
                  </a:cxn>
                  <a:cxn ang="T12">
                    <a:pos x="T4" y="T5"/>
                  </a:cxn>
                  <a:cxn ang="T13">
                    <a:pos x="T6" y="T7"/>
                  </a:cxn>
                  <a:cxn ang="T14">
                    <a:pos x="T8" y="T9"/>
                  </a:cxn>
                </a:cxnLst>
                <a:rect l="T15" t="T16" r="T17" b="T18"/>
                <a:pathLst>
                  <a:path w="2" h="417">
                    <a:moveTo>
                      <a:pt x="2" y="417"/>
                    </a:moveTo>
                    <a:lnTo>
                      <a:pt x="0" y="411"/>
                    </a:lnTo>
                    <a:lnTo>
                      <a:pt x="0" y="0"/>
                    </a:lnTo>
                    <a:lnTo>
                      <a:pt x="2" y="5"/>
                    </a:lnTo>
                    <a:lnTo>
                      <a:pt x="2" y="417"/>
                    </a:lnTo>
                    <a:close/>
                  </a:path>
                </a:pathLst>
              </a:custGeom>
              <a:solidFill>
                <a:srgbClr val="658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95" name="Freeform 432"/>
              <p:cNvSpPr>
                <a:spLocks/>
              </p:cNvSpPr>
              <p:nvPr/>
            </p:nvSpPr>
            <p:spPr bwMode="auto">
              <a:xfrm>
                <a:off x="2758" y="2080"/>
                <a:ext cx="232" cy="101"/>
              </a:xfrm>
              <a:custGeom>
                <a:avLst/>
                <a:gdLst>
                  <a:gd name="T0" fmla="*/ 173 w 232"/>
                  <a:gd name="T1" fmla="*/ 0 h 101"/>
                  <a:gd name="T2" fmla="*/ 185 w 232"/>
                  <a:gd name="T3" fmla="*/ 0 h 101"/>
                  <a:gd name="T4" fmla="*/ 197 w 232"/>
                  <a:gd name="T5" fmla="*/ 2 h 101"/>
                  <a:gd name="T6" fmla="*/ 207 w 232"/>
                  <a:gd name="T7" fmla="*/ 4 h 101"/>
                  <a:gd name="T8" fmla="*/ 215 w 232"/>
                  <a:gd name="T9" fmla="*/ 6 h 101"/>
                  <a:gd name="T10" fmla="*/ 222 w 232"/>
                  <a:gd name="T11" fmla="*/ 10 h 101"/>
                  <a:gd name="T12" fmla="*/ 228 w 232"/>
                  <a:gd name="T13" fmla="*/ 14 h 101"/>
                  <a:gd name="T14" fmla="*/ 232 w 232"/>
                  <a:gd name="T15" fmla="*/ 18 h 101"/>
                  <a:gd name="T16" fmla="*/ 232 w 232"/>
                  <a:gd name="T17" fmla="*/ 24 h 101"/>
                  <a:gd name="T18" fmla="*/ 232 w 232"/>
                  <a:gd name="T19" fmla="*/ 28 h 101"/>
                  <a:gd name="T20" fmla="*/ 230 w 232"/>
                  <a:gd name="T21" fmla="*/ 34 h 101"/>
                  <a:gd name="T22" fmla="*/ 228 w 232"/>
                  <a:gd name="T23" fmla="*/ 40 h 101"/>
                  <a:gd name="T24" fmla="*/ 219 w 232"/>
                  <a:gd name="T25" fmla="*/ 50 h 101"/>
                  <a:gd name="T26" fmla="*/ 211 w 232"/>
                  <a:gd name="T27" fmla="*/ 56 h 101"/>
                  <a:gd name="T28" fmla="*/ 201 w 232"/>
                  <a:gd name="T29" fmla="*/ 62 h 101"/>
                  <a:gd name="T30" fmla="*/ 191 w 232"/>
                  <a:gd name="T31" fmla="*/ 70 h 101"/>
                  <a:gd name="T32" fmla="*/ 179 w 232"/>
                  <a:gd name="T33" fmla="*/ 74 h 101"/>
                  <a:gd name="T34" fmla="*/ 165 w 232"/>
                  <a:gd name="T35" fmla="*/ 79 h 101"/>
                  <a:gd name="T36" fmla="*/ 153 w 232"/>
                  <a:gd name="T37" fmla="*/ 85 h 101"/>
                  <a:gd name="T38" fmla="*/ 137 w 232"/>
                  <a:gd name="T39" fmla="*/ 89 h 101"/>
                  <a:gd name="T40" fmla="*/ 123 w 232"/>
                  <a:gd name="T41" fmla="*/ 93 h 101"/>
                  <a:gd name="T42" fmla="*/ 109 w 232"/>
                  <a:gd name="T43" fmla="*/ 95 h 101"/>
                  <a:gd name="T44" fmla="*/ 95 w 232"/>
                  <a:gd name="T45" fmla="*/ 99 h 101"/>
                  <a:gd name="T46" fmla="*/ 79 w 232"/>
                  <a:gd name="T47" fmla="*/ 101 h 101"/>
                  <a:gd name="T48" fmla="*/ 60 w 232"/>
                  <a:gd name="T49" fmla="*/ 101 h 101"/>
                  <a:gd name="T50" fmla="*/ 48 w 232"/>
                  <a:gd name="T51" fmla="*/ 101 h 101"/>
                  <a:gd name="T52" fmla="*/ 36 w 232"/>
                  <a:gd name="T53" fmla="*/ 99 h 101"/>
                  <a:gd name="T54" fmla="*/ 26 w 232"/>
                  <a:gd name="T55" fmla="*/ 97 h 101"/>
                  <a:gd name="T56" fmla="*/ 18 w 232"/>
                  <a:gd name="T57" fmla="*/ 95 h 101"/>
                  <a:gd name="T58" fmla="*/ 12 w 232"/>
                  <a:gd name="T59" fmla="*/ 91 h 101"/>
                  <a:gd name="T60" fmla="*/ 6 w 232"/>
                  <a:gd name="T61" fmla="*/ 87 h 101"/>
                  <a:gd name="T62" fmla="*/ 2 w 232"/>
                  <a:gd name="T63" fmla="*/ 83 h 101"/>
                  <a:gd name="T64" fmla="*/ 0 w 232"/>
                  <a:gd name="T65" fmla="*/ 78 h 101"/>
                  <a:gd name="T66" fmla="*/ 0 w 232"/>
                  <a:gd name="T67" fmla="*/ 72 h 101"/>
                  <a:gd name="T68" fmla="*/ 2 w 232"/>
                  <a:gd name="T69" fmla="*/ 66 h 101"/>
                  <a:gd name="T70" fmla="*/ 6 w 232"/>
                  <a:gd name="T71" fmla="*/ 60 h 101"/>
                  <a:gd name="T72" fmla="*/ 16 w 232"/>
                  <a:gd name="T73" fmla="*/ 50 h 101"/>
                  <a:gd name="T74" fmla="*/ 24 w 232"/>
                  <a:gd name="T75" fmla="*/ 44 h 101"/>
                  <a:gd name="T76" fmla="*/ 34 w 232"/>
                  <a:gd name="T77" fmla="*/ 38 h 101"/>
                  <a:gd name="T78" fmla="*/ 44 w 232"/>
                  <a:gd name="T79" fmla="*/ 32 h 101"/>
                  <a:gd name="T80" fmla="*/ 56 w 232"/>
                  <a:gd name="T81" fmla="*/ 26 h 101"/>
                  <a:gd name="T82" fmla="*/ 68 w 232"/>
                  <a:gd name="T83" fmla="*/ 20 h 101"/>
                  <a:gd name="T84" fmla="*/ 81 w 232"/>
                  <a:gd name="T85" fmla="*/ 16 h 101"/>
                  <a:gd name="T86" fmla="*/ 95 w 232"/>
                  <a:gd name="T87" fmla="*/ 12 h 101"/>
                  <a:gd name="T88" fmla="*/ 109 w 232"/>
                  <a:gd name="T89" fmla="*/ 8 h 101"/>
                  <a:gd name="T90" fmla="*/ 123 w 232"/>
                  <a:gd name="T91" fmla="*/ 4 h 101"/>
                  <a:gd name="T92" fmla="*/ 139 w 232"/>
                  <a:gd name="T93" fmla="*/ 2 h 101"/>
                  <a:gd name="T94" fmla="*/ 153 w 232"/>
                  <a:gd name="T95" fmla="*/ 0 h 101"/>
                  <a:gd name="T96" fmla="*/ 173 w 232"/>
                  <a:gd name="T97" fmla="*/ 0 h 10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2"/>
                  <a:gd name="T148" fmla="*/ 0 h 101"/>
                  <a:gd name="T149" fmla="*/ 232 w 232"/>
                  <a:gd name="T150" fmla="*/ 101 h 10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2" h="101">
                    <a:moveTo>
                      <a:pt x="173" y="0"/>
                    </a:moveTo>
                    <a:lnTo>
                      <a:pt x="185" y="0"/>
                    </a:lnTo>
                    <a:lnTo>
                      <a:pt x="197" y="2"/>
                    </a:lnTo>
                    <a:lnTo>
                      <a:pt x="207" y="4"/>
                    </a:lnTo>
                    <a:lnTo>
                      <a:pt x="215" y="6"/>
                    </a:lnTo>
                    <a:lnTo>
                      <a:pt x="222" y="10"/>
                    </a:lnTo>
                    <a:lnTo>
                      <a:pt x="228" y="14"/>
                    </a:lnTo>
                    <a:lnTo>
                      <a:pt x="232" y="18"/>
                    </a:lnTo>
                    <a:lnTo>
                      <a:pt x="232" y="24"/>
                    </a:lnTo>
                    <a:lnTo>
                      <a:pt x="232" y="28"/>
                    </a:lnTo>
                    <a:lnTo>
                      <a:pt x="230" y="34"/>
                    </a:lnTo>
                    <a:lnTo>
                      <a:pt x="228" y="40"/>
                    </a:lnTo>
                    <a:lnTo>
                      <a:pt x="219" y="50"/>
                    </a:lnTo>
                    <a:lnTo>
                      <a:pt x="211" y="56"/>
                    </a:lnTo>
                    <a:lnTo>
                      <a:pt x="201" y="62"/>
                    </a:lnTo>
                    <a:lnTo>
                      <a:pt x="191" y="70"/>
                    </a:lnTo>
                    <a:lnTo>
                      <a:pt x="179" y="74"/>
                    </a:lnTo>
                    <a:lnTo>
                      <a:pt x="165" y="79"/>
                    </a:lnTo>
                    <a:lnTo>
                      <a:pt x="153" y="85"/>
                    </a:lnTo>
                    <a:lnTo>
                      <a:pt x="137" y="89"/>
                    </a:lnTo>
                    <a:lnTo>
                      <a:pt x="123" y="93"/>
                    </a:lnTo>
                    <a:lnTo>
                      <a:pt x="109" y="95"/>
                    </a:lnTo>
                    <a:lnTo>
                      <a:pt x="95" y="99"/>
                    </a:lnTo>
                    <a:lnTo>
                      <a:pt x="79" y="101"/>
                    </a:lnTo>
                    <a:lnTo>
                      <a:pt x="60" y="101"/>
                    </a:lnTo>
                    <a:lnTo>
                      <a:pt x="48" y="101"/>
                    </a:lnTo>
                    <a:lnTo>
                      <a:pt x="36" y="99"/>
                    </a:lnTo>
                    <a:lnTo>
                      <a:pt x="26" y="97"/>
                    </a:lnTo>
                    <a:lnTo>
                      <a:pt x="18" y="95"/>
                    </a:lnTo>
                    <a:lnTo>
                      <a:pt x="12" y="91"/>
                    </a:lnTo>
                    <a:lnTo>
                      <a:pt x="6" y="87"/>
                    </a:lnTo>
                    <a:lnTo>
                      <a:pt x="2" y="83"/>
                    </a:lnTo>
                    <a:lnTo>
                      <a:pt x="0" y="78"/>
                    </a:lnTo>
                    <a:lnTo>
                      <a:pt x="0" y="72"/>
                    </a:lnTo>
                    <a:lnTo>
                      <a:pt x="2" y="66"/>
                    </a:lnTo>
                    <a:lnTo>
                      <a:pt x="6" y="60"/>
                    </a:lnTo>
                    <a:lnTo>
                      <a:pt x="16" y="50"/>
                    </a:lnTo>
                    <a:lnTo>
                      <a:pt x="24" y="44"/>
                    </a:lnTo>
                    <a:lnTo>
                      <a:pt x="34" y="38"/>
                    </a:lnTo>
                    <a:lnTo>
                      <a:pt x="44" y="32"/>
                    </a:lnTo>
                    <a:lnTo>
                      <a:pt x="56" y="26"/>
                    </a:lnTo>
                    <a:lnTo>
                      <a:pt x="68" y="20"/>
                    </a:lnTo>
                    <a:lnTo>
                      <a:pt x="81" y="16"/>
                    </a:lnTo>
                    <a:lnTo>
                      <a:pt x="95" y="12"/>
                    </a:lnTo>
                    <a:lnTo>
                      <a:pt x="109" y="8"/>
                    </a:lnTo>
                    <a:lnTo>
                      <a:pt x="123" y="4"/>
                    </a:lnTo>
                    <a:lnTo>
                      <a:pt x="139" y="2"/>
                    </a:lnTo>
                    <a:lnTo>
                      <a:pt x="153" y="0"/>
                    </a:lnTo>
                    <a:lnTo>
                      <a:pt x="173" y="0"/>
                    </a:lnTo>
                    <a:close/>
                  </a:path>
                </a:pathLst>
              </a:custGeom>
              <a:solidFill>
                <a:srgbClr val="73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96" name="Line 433"/>
              <p:cNvSpPr>
                <a:spLocks noChangeShapeType="1"/>
              </p:cNvSpPr>
              <p:nvPr/>
            </p:nvSpPr>
            <p:spPr bwMode="auto">
              <a:xfrm>
                <a:off x="2990" y="2515"/>
                <a:ext cx="1" cy="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97" name="Line 434"/>
              <p:cNvSpPr>
                <a:spLocks noChangeShapeType="1"/>
              </p:cNvSpPr>
              <p:nvPr/>
            </p:nvSpPr>
            <p:spPr bwMode="auto">
              <a:xfrm flipH="1">
                <a:off x="2988" y="2519"/>
                <a:ext cx="2"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98" name="Line 435"/>
              <p:cNvSpPr>
                <a:spLocks noChangeShapeType="1"/>
              </p:cNvSpPr>
              <p:nvPr/>
            </p:nvSpPr>
            <p:spPr bwMode="auto">
              <a:xfrm flipH="1">
                <a:off x="2986" y="2525"/>
                <a:ext cx="2"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99" name="Line 436"/>
              <p:cNvSpPr>
                <a:spLocks noChangeShapeType="1"/>
              </p:cNvSpPr>
              <p:nvPr/>
            </p:nvSpPr>
            <p:spPr bwMode="auto">
              <a:xfrm flipH="1">
                <a:off x="2977" y="2531"/>
                <a:ext cx="9" cy="1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00" name="Line 437"/>
              <p:cNvSpPr>
                <a:spLocks noChangeShapeType="1"/>
              </p:cNvSpPr>
              <p:nvPr/>
            </p:nvSpPr>
            <p:spPr bwMode="auto">
              <a:xfrm flipH="1">
                <a:off x="2969" y="2541"/>
                <a:ext cx="8"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01" name="Line 438"/>
              <p:cNvSpPr>
                <a:spLocks noChangeShapeType="1"/>
              </p:cNvSpPr>
              <p:nvPr/>
            </p:nvSpPr>
            <p:spPr bwMode="auto">
              <a:xfrm flipH="1">
                <a:off x="2959" y="2547"/>
                <a:ext cx="10"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02" name="Line 439"/>
              <p:cNvSpPr>
                <a:spLocks noChangeShapeType="1"/>
              </p:cNvSpPr>
              <p:nvPr/>
            </p:nvSpPr>
            <p:spPr bwMode="auto">
              <a:xfrm flipH="1">
                <a:off x="2949" y="2553"/>
                <a:ext cx="10" cy="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03" name="Line 440"/>
              <p:cNvSpPr>
                <a:spLocks noChangeShapeType="1"/>
              </p:cNvSpPr>
              <p:nvPr/>
            </p:nvSpPr>
            <p:spPr bwMode="auto">
              <a:xfrm flipH="1">
                <a:off x="2937" y="2561"/>
                <a:ext cx="12" cy="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04" name="Line 441"/>
              <p:cNvSpPr>
                <a:spLocks noChangeShapeType="1"/>
              </p:cNvSpPr>
              <p:nvPr/>
            </p:nvSpPr>
            <p:spPr bwMode="auto">
              <a:xfrm flipH="1">
                <a:off x="2923" y="2565"/>
                <a:ext cx="14"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05" name="Line 442"/>
              <p:cNvSpPr>
                <a:spLocks noChangeShapeType="1"/>
              </p:cNvSpPr>
              <p:nvPr/>
            </p:nvSpPr>
            <p:spPr bwMode="auto">
              <a:xfrm flipH="1">
                <a:off x="2911" y="2571"/>
                <a:ext cx="12"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06" name="Line 443"/>
              <p:cNvSpPr>
                <a:spLocks noChangeShapeType="1"/>
              </p:cNvSpPr>
              <p:nvPr/>
            </p:nvSpPr>
            <p:spPr bwMode="auto">
              <a:xfrm flipH="1">
                <a:off x="2895" y="2577"/>
                <a:ext cx="16" cy="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07" name="Line 444"/>
              <p:cNvSpPr>
                <a:spLocks noChangeShapeType="1"/>
              </p:cNvSpPr>
              <p:nvPr/>
            </p:nvSpPr>
            <p:spPr bwMode="auto">
              <a:xfrm flipH="1">
                <a:off x="2881" y="2580"/>
                <a:ext cx="14" cy="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08" name="Line 445"/>
              <p:cNvSpPr>
                <a:spLocks noChangeShapeType="1"/>
              </p:cNvSpPr>
              <p:nvPr/>
            </p:nvSpPr>
            <p:spPr bwMode="auto">
              <a:xfrm flipH="1">
                <a:off x="2867" y="2584"/>
                <a:ext cx="14"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09" name="Line 446"/>
              <p:cNvSpPr>
                <a:spLocks noChangeShapeType="1"/>
              </p:cNvSpPr>
              <p:nvPr/>
            </p:nvSpPr>
            <p:spPr bwMode="auto">
              <a:xfrm flipH="1">
                <a:off x="2853" y="2586"/>
                <a:ext cx="14" cy="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10" name="Line 447"/>
              <p:cNvSpPr>
                <a:spLocks noChangeShapeType="1"/>
              </p:cNvSpPr>
              <p:nvPr/>
            </p:nvSpPr>
            <p:spPr bwMode="auto">
              <a:xfrm flipH="1">
                <a:off x="2837" y="2590"/>
                <a:ext cx="16"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11" name="Line 448"/>
              <p:cNvSpPr>
                <a:spLocks noChangeShapeType="1"/>
              </p:cNvSpPr>
              <p:nvPr/>
            </p:nvSpPr>
            <p:spPr bwMode="auto">
              <a:xfrm flipH="1">
                <a:off x="2818" y="2592"/>
                <a:ext cx="19"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12" name="Line 449"/>
              <p:cNvSpPr>
                <a:spLocks noChangeShapeType="1"/>
              </p:cNvSpPr>
              <p:nvPr/>
            </p:nvSpPr>
            <p:spPr bwMode="auto">
              <a:xfrm flipH="1">
                <a:off x="2806" y="2592"/>
                <a:ext cx="1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13" name="Line 450"/>
              <p:cNvSpPr>
                <a:spLocks noChangeShapeType="1"/>
              </p:cNvSpPr>
              <p:nvPr/>
            </p:nvSpPr>
            <p:spPr bwMode="auto">
              <a:xfrm flipH="1" flipV="1">
                <a:off x="2794" y="2590"/>
                <a:ext cx="12"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14" name="Line 451"/>
              <p:cNvSpPr>
                <a:spLocks noChangeShapeType="1"/>
              </p:cNvSpPr>
              <p:nvPr/>
            </p:nvSpPr>
            <p:spPr bwMode="auto">
              <a:xfrm flipH="1" flipV="1">
                <a:off x="2784" y="2588"/>
                <a:ext cx="10"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15" name="Line 452"/>
              <p:cNvSpPr>
                <a:spLocks noChangeShapeType="1"/>
              </p:cNvSpPr>
              <p:nvPr/>
            </p:nvSpPr>
            <p:spPr bwMode="auto">
              <a:xfrm flipH="1" flipV="1">
                <a:off x="2776" y="2586"/>
                <a:ext cx="8"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16" name="Line 453"/>
              <p:cNvSpPr>
                <a:spLocks noChangeShapeType="1"/>
              </p:cNvSpPr>
              <p:nvPr/>
            </p:nvSpPr>
            <p:spPr bwMode="auto">
              <a:xfrm flipH="1" flipV="1">
                <a:off x="2770" y="2582"/>
                <a:ext cx="6" cy="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17" name="Line 454"/>
              <p:cNvSpPr>
                <a:spLocks noChangeShapeType="1"/>
              </p:cNvSpPr>
              <p:nvPr/>
            </p:nvSpPr>
            <p:spPr bwMode="auto">
              <a:xfrm flipH="1" flipV="1">
                <a:off x="2764" y="2579"/>
                <a:ext cx="6" cy="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18" name="Line 455"/>
              <p:cNvSpPr>
                <a:spLocks noChangeShapeType="1"/>
              </p:cNvSpPr>
              <p:nvPr/>
            </p:nvSpPr>
            <p:spPr bwMode="auto">
              <a:xfrm flipH="1" flipV="1">
                <a:off x="2760" y="2575"/>
                <a:ext cx="4" cy="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19" name="Line 456"/>
              <p:cNvSpPr>
                <a:spLocks noChangeShapeType="1"/>
              </p:cNvSpPr>
              <p:nvPr/>
            </p:nvSpPr>
            <p:spPr bwMode="auto">
              <a:xfrm flipH="1" flipV="1">
                <a:off x="2758" y="2569"/>
                <a:ext cx="2"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20" name="Freeform 457"/>
              <p:cNvSpPr>
                <a:spLocks/>
              </p:cNvSpPr>
              <p:nvPr/>
            </p:nvSpPr>
            <p:spPr bwMode="auto">
              <a:xfrm>
                <a:off x="2758" y="2080"/>
                <a:ext cx="232" cy="101"/>
              </a:xfrm>
              <a:custGeom>
                <a:avLst/>
                <a:gdLst>
                  <a:gd name="T0" fmla="*/ 173 w 232"/>
                  <a:gd name="T1" fmla="*/ 0 h 101"/>
                  <a:gd name="T2" fmla="*/ 185 w 232"/>
                  <a:gd name="T3" fmla="*/ 0 h 101"/>
                  <a:gd name="T4" fmla="*/ 197 w 232"/>
                  <a:gd name="T5" fmla="*/ 2 h 101"/>
                  <a:gd name="T6" fmla="*/ 207 w 232"/>
                  <a:gd name="T7" fmla="*/ 4 h 101"/>
                  <a:gd name="T8" fmla="*/ 215 w 232"/>
                  <a:gd name="T9" fmla="*/ 6 h 101"/>
                  <a:gd name="T10" fmla="*/ 222 w 232"/>
                  <a:gd name="T11" fmla="*/ 10 h 101"/>
                  <a:gd name="T12" fmla="*/ 228 w 232"/>
                  <a:gd name="T13" fmla="*/ 14 h 101"/>
                  <a:gd name="T14" fmla="*/ 232 w 232"/>
                  <a:gd name="T15" fmla="*/ 18 h 101"/>
                  <a:gd name="T16" fmla="*/ 232 w 232"/>
                  <a:gd name="T17" fmla="*/ 24 h 101"/>
                  <a:gd name="T18" fmla="*/ 232 w 232"/>
                  <a:gd name="T19" fmla="*/ 28 h 101"/>
                  <a:gd name="T20" fmla="*/ 230 w 232"/>
                  <a:gd name="T21" fmla="*/ 34 h 101"/>
                  <a:gd name="T22" fmla="*/ 228 w 232"/>
                  <a:gd name="T23" fmla="*/ 40 h 101"/>
                  <a:gd name="T24" fmla="*/ 219 w 232"/>
                  <a:gd name="T25" fmla="*/ 50 h 101"/>
                  <a:gd name="T26" fmla="*/ 211 w 232"/>
                  <a:gd name="T27" fmla="*/ 56 h 101"/>
                  <a:gd name="T28" fmla="*/ 201 w 232"/>
                  <a:gd name="T29" fmla="*/ 62 h 101"/>
                  <a:gd name="T30" fmla="*/ 191 w 232"/>
                  <a:gd name="T31" fmla="*/ 70 h 101"/>
                  <a:gd name="T32" fmla="*/ 179 w 232"/>
                  <a:gd name="T33" fmla="*/ 74 h 101"/>
                  <a:gd name="T34" fmla="*/ 165 w 232"/>
                  <a:gd name="T35" fmla="*/ 79 h 101"/>
                  <a:gd name="T36" fmla="*/ 153 w 232"/>
                  <a:gd name="T37" fmla="*/ 85 h 101"/>
                  <a:gd name="T38" fmla="*/ 137 w 232"/>
                  <a:gd name="T39" fmla="*/ 89 h 101"/>
                  <a:gd name="T40" fmla="*/ 123 w 232"/>
                  <a:gd name="T41" fmla="*/ 93 h 101"/>
                  <a:gd name="T42" fmla="*/ 109 w 232"/>
                  <a:gd name="T43" fmla="*/ 95 h 101"/>
                  <a:gd name="T44" fmla="*/ 95 w 232"/>
                  <a:gd name="T45" fmla="*/ 99 h 101"/>
                  <a:gd name="T46" fmla="*/ 79 w 232"/>
                  <a:gd name="T47" fmla="*/ 101 h 101"/>
                  <a:gd name="T48" fmla="*/ 60 w 232"/>
                  <a:gd name="T49" fmla="*/ 101 h 101"/>
                  <a:gd name="T50" fmla="*/ 48 w 232"/>
                  <a:gd name="T51" fmla="*/ 101 h 101"/>
                  <a:gd name="T52" fmla="*/ 36 w 232"/>
                  <a:gd name="T53" fmla="*/ 99 h 101"/>
                  <a:gd name="T54" fmla="*/ 26 w 232"/>
                  <a:gd name="T55" fmla="*/ 97 h 101"/>
                  <a:gd name="T56" fmla="*/ 18 w 232"/>
                  <a:gd name="T57" fmla="*/ 95 h 101"/>
                  <a:gd name="T58" fmla="*/ 12 w 232"/>
                  <a:gd name="T59" fmla="*/ 91 h 101"/>
                  <a:gd name="T60" fmla="*/ 6 w 232"/>
                  <a:gd name="T61" fmla="*/ 87 h 101"/>
                  <a:gd name="T62" fmla="*/ 2 w 232"/>
                  <a:gd name="T63" fmla="*/ 83 h 101"/>
                  <a:gd name="T64" fmla="*/ 0 w 232"/>
                  <a:gd name="T65" fmla="*/ 78 h 101"/>
                  <a:gd name="T66" fmla="*/ 0 w 232"/>
                  <a:gd name="T67" fmla="*/ 72 h 101"/>
                  <a:gd name="T68" fmla="*/ 2 w 232"/>
                  <a:gd name="T69" fmla="*/ 66 h 101"/>
                  <a:gd name="T70" fmla="*/ 6 w 232"/>
                  <a:gd name="T71" fmla="*/ 60 h 101"/>
                  <a:gd name="T72" fmla="*/ 16 w 232"/>
                  <a:gd name="T73" fmla="*/ 50 h 101"/>
                  <a:gd name="T74" fmla="*/ 24 w 232"/>
                  <a:gd name="T75" fmla="*/ 44 h 101"/>
                  <a:gd name="T76" fmla="*/ 34 w 232"/>
                  <a:gd name="T77" fmla="*/ 38 h 101"/>
                  <a:gd name="T78" fmla="*/ 44 w 232"/>
                  <a:gd name="T79" fmla="*/ 32 h 101"/>
                  <a:gd name="T80" fmla="*/ 56 w 232"/>
                  <a:gd name="T81" fmla="*/ 26 h 101"/>
                  <a:gd name="T82" fmla="*/ 68 w 232"/>
                  <a:gd name="T83" fmla="*/ 20 h 101"/>
                  <a:gd name="T84" fmla="*/ 81 w 232"/>
                  <a:gd name="T85" fmla="*/ 16 h 101"/>
                  <a:gd name="T86" fmla="*/ 95 w 232"/>
                  <a:gd name="T87" fmla="*/ 12 h 101"/>
                  <a:gd name="T88" fmla="*/ 109 w 232"/>
                  <a:gd name="T89" fmla="*/ 8 h 101"/>
                  <a:gd name="T90" fmla="*/ 123 w 232"/>
                  <a:gd name="T91" fmla="*/ 4 h 101"/>
                  <a:gd name="T92" fmla="*/ 139 w 232"/>
                  <a:gd name="T93" fmla="*/ 2 h 101"/>
                  <a:gd name="T94" fmla="*/ 153 w 232"/>
                  <a:gd name="T95" fmla="*/ 0 h 101"/>
                  <a:gd name="T96" fmla="*/ 173 w 232"/>
                  <a:gd name="T97" fmla="*/ 0 h 10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2"/>
                  <a:gd name="T148" fmla="*/ 0 h 101"/>
                  <a:gd name="T149" fmla="*/ 232 w 232"/>
                  <a:gd name="T150" fmla="*/ 101 h 10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2" h="101">
                    <a:moveTo>
                      <a:pt x="173" y="0"/>
                    </a:moveTo>
                    <a:lnTo>
                      <a:pt x="185" y="0"/>
                    </a:lnTo>
                    <a:lnTo>
                      <a:pt x="197" y="2"/>
                    </a:lnTo>
                    <a:lnTo>
                      <a:pt x="207" y="4"/>
                    </a:lnTo>
                    <a:lnTo>
                      <a:pt x="215" y="6"/>
                    </a:lnTo>
                    <a:lnTo>
                      <a:pt x="222" y="10"/>
                    </a:lnTo>
                    <a:lnTo>
                      <a:pt x="228" y="14"/>
                    </a:lnTo>
                    <a:lnTo>
                      <a:pt x="232" y="18"/>
                    </a:lnTo>
                    <a:lnTo>
                      <a:pt x="232" y="24"/>
                    </a:lnTo>
                    <a:lnTo>
                      <a:pt x="232" y="28"/>
                    </a:lnTo>
                    <a:lnTo>
                      <a:pt x="230" y="34"/>
                    </a:lnTo>
                    <a:lnTo>
                      <a:pt x="228" y="40"/>
                    </a:lnTo>
                    <a:lnTo>
                      <a:pt x="219" y="50"/>
                    </a:lnTo>
                    <a:lnTo>
                      <a:pt x="211" y="56"/>
                    </a:lnTo>
                    <a:lnTo>
                      <a:pt x="201" y="62"/>
                    </a:lnTo>
                    <a:lnTo>
                      <a:pt x="191" y="70"/>
                    </a:lnTo>
                    <a:lnTo>
                      <a:pt x="179" y="74"/>
                    </a:lnTo>
                    <a:lnTo>
                      <a:pt x="165" y="79"/>
                    </a:lnTo>
                    <a:lnTo>
                      <a:pt x="153" y="85"/>
                    </a:lnTo>
                    <a:lnTo>
                      <a:pt x="137" y="89"/>
                    </a:lnTo>
                    <a:lnTo>
                      <a:pt x="123" y="93"/>
                    </a:lnTo>
                    <a:lnTo>
                      <a:pt x="109" y="95"/>
                    </a:lnTo>
                    <a:lnTo>
                      <a:pt x="95" y="99"/>
                    </a:lnTo>
                    <a:lnTo>
                      <a:pt x="79" y="101"/>
                    </a:lnTo>
                    <a:lnTo>
                      <a:pt x="60" y="101"/>
                    </a:lnTo>
                    <a:lnTo>
                      <a:pt x="48" y="101"/>
                    </a:lnTo>
                    <a:lnTo>
                      <a:pt x="36" y="99"/>
                    </a:lnTo>
                    <a:lnTo>
                      <a:pt x="26" y="97"/>
                    </a:lnTo>
                    <a:lnTo>
                      <a:pt x="18" y="95"/>
                    </a:lnTo>
                    <a:lnTo>
                      <a:pt x="12" y="91"/>
                    </a:lnTo>
                    <a:lnTo>
                      <a:pt x="6" y="87"/>
                    </a:lnTo>
                    <a:lnTo>
                      <a:pt x="2" y="83"/>
                    </a:lnTo>
                    <a:lnTo>
                      <a:pt x="0" y="78"/>
                    </a:lnTo>
                    <a:lnTo>
                      <a:pt x="0" y="72"/>
                    </a:lnTo>
                    <a:lnTo>
                      <a:pt x="2" y="66"/>
                    </a:lnTo>
                    <a:lnTo>
                      <a:pt x="6" y="60"/>
                    </a:lnTo>
                    <a:lnTo>
                      <a:pt x="16" y="50"/>
                    </a:lnTo>
                    <a:lnTo>
                      <a:pt x="24" y="44"/>
                    </a:lnTo>
                    <a:lnTo>
                      <a:pt x="34" y="38"/>
                    </a:lnTo>
                    <a:lnTo>
                      <a:pt x="44" y="32"/>
                    </a:lnTo>
                    <a:lnTo>
                      <a:pt x="56" y="26"/>
                    </a:lnTo>
                    <a:lnTo>
                      <a:pt x="68" y="20"/>
                    </a:lnTo>
                    <a:lnTo>
                      <a:pt x="81" y="16"/>
                    </a:lnTo>
                    <a:lnTo>
                      <a:pt x="95" y="12"/>
                    </a:lnTo>
                    <a:lnTo>
                      <a:pt x="109" y="8"/>
                    </a:lnTo>
                    <a:lnTo>
                      <a:pt x="123" y="4"/>
                    </a:lnTo>
                    <a:lnTo>
                      <a:pt x="139" y="2"/>
                    </a:lnTo>
                    <a:lnTo>
                      <a:pt x="153" y="0"/>
                    </a:lnTo>
                    <a:lnTo>
                      <a:pt x="173" y="0"/>
                    </a:lnTo>
                    <a:close/>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921" name="Line 458"/>
              <p:cNvSpPr>
                <a:spLocks noChangeShapeType="1"/>
              </p:cNvSpPr>
              <p:nvPr/>
            </p:nvSpPr>
            <p:spPr bwMode="auto">
              <a:xfrm flipV="1">
                <a:off x="2990" y="2104"/>
                <a:ext cx="1" cy="41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22" name="Line 459"/>
              <p:cNvSpPr>
                <a:spLocks noChangeShapeType="1"/>
              </p:cNvSpPr>
              <p:nvPr/>
            </p:nvSpPr>
            <p:spPr bwMode="auto">
              <a:xfrm flipV="1">
                <a:off x="2758" y="2158"/>
                <a:ext cx="1" cy="41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23" name="Freeform 460"/>
              <p:cNvSpPr>
                <a:spLocks/>
              </p:cNvSpPr>
              <p:nvPr/>
            </p:nvSpPr>
            <p:spPr bwMode="auto">
              <a:xfrm>
                <a:off x="2990" y="869"/>
                <a:ext cx="1" cy="1239"/>
              </a:xfrm>
              <a:custGeom>
                <a:avLst/>
                <a:gdLst>
                  <a:gd name="T0" fmla="*/ 0 w 1"/>
                  <a:gd name="T1" fmla="*/ 1235 h 1239"/>
                  <a:gd name="T2" fmla="*/ 0 w 1"/>
                  <a:gd name="T3" fmla="*/ 1239 h 1239"/>
                  <a:gd name="T4" fmla="*/ 0 w 1"/>
                  <a:gd name="T5" fmla="*/ 6 h 1239"/>
                  <a:gd name="T6" fmla="*/ 0 w 1"/>
                  <a:gd name="T7" fmla="*/ 0 h 1239"/>
                  <a:gd name="T8" fmla="*/ 0 w 1"/>
                  <a:gd name="T9" fmla="*/ 1235 h 1239"/>
                  <a:gd name="T10" fmla="*/ 0 60000 65536"/>
                  <a:gd name="T11" fmla="*/ 0 60000 65536"/>
                  <a:gd name="T12" fmla="*/ 0 60000 65536"/>
                  <a:gd name="T13" fmla="*/ 0 60000 65536"/>
                  <a:gd name="T14" fmla="*/ 0 60000 65536"/>
                  <a:gd name="T15" fmla="*/ 0 w 1"/>
                  <a:gd name="T16" fmla="*/ 0 h 1239"/>
                  <a:gd name="T17" fmla="*/ 1 w 1"/>
                  <a:gd name="T18" fmla="*/ 1239 h 1239"/>
                </a:gdLst>
                <a:ahLst/>
                <a:cxnLst>
                  <a:cxn ang="T10">
                    <a:pos x="T0" y="T1"/>
                  </a:cxn>
                  <a:cxn ang="T11">
                    <a:pos x="T2" y="T3"/>
                  </a:cxn>
                  <a:cxn ang="T12">
                    <a:pos x="T4" y="T5"/>
                  </a:cxn>
                  <a:cxn ang="T13">
                    <a:pos x="T6" y="T7"/>
                  </a:cxn>
                  <a:cxn ang="T14">
                    <a:pos x="T8" y="T9"/>
                  </a:cxn>
                </a:cxnLst>
                <a:rect l="T15" t="T16" r="T17" b="T18"/>
                <a:pathLst>
                  <a:path w="1" h="1239">
                    <a:moveTo>
                      <a:pt x="0" y="1235"/>
                    </a:moveTo>
                    <a:lnTo>
                      <a:pt x="0" y="1239"/>
                    </a:lnTo>
                    <a:lnTo>
                      <a:pt x="0" y="6"/>
                    </a:lnTo>
                    <a:lnTo>
                      <a:pt x="0" y="0"/>
                    </a:lnTo>
                    <a:lnTo>
                      <a:pt x="0" y="1235"/>
                    </a:lnTo>
                    <a:close/>
                  </a:path>
                </a:pathLst>
              </a:custGeom>
              <a:solidFill>
                <a:srgbClr val="6262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24" name="Freeform 461"/>
              <p:cNvSpPr>
                <a:spLocks/>
              </p:cNvSpPr>
              <p:nvPr/>
            </p:nvSpPr>
            <p:spPr bwMode="auto">
              <a:xfrm>
                <a:off x="2988" y="875"/>
                <a:ext cx="2" cy="1239"/>
              </a:xfrm>
              <a:custGeom>
                <a:avLst/>
                <a:gdLst>
                  <a:gd name="T0" fmla="*/ 2 w 2"/>
                  <a:gd name="T1" fmla="*/ 1233 h 1239"/>
                  <a:gd name="T2" fmla="*/ 0 w 2"/>
                  <a:gd name="T3" fmla="*/ 1239 h 1239"/>
                  <a:gd name="T4" fmla="*/ 0 w 2"/>
                  <a:gd name="T5" fmla="*/ 6 h 1239"/>
                  <a:gd name="T6" fmla="*/ 2 w 2"/>
                  <a:gd name="T7" fmla="*/ 0 h 1239"/>
                  <a:gd name="T8" fmla="*/ 2 w 2"/>
                  <a:gd name="T9" fmla="*/ 1233 h 1239"/>
                  <a:gd name="T10" fmla="*/ 0 60000 65536"/>
                  <a:gd name="T11" fmla="*/ 0 60000 65536"/>
                  <a:gd name="T12" fmla="*/ 0 60000 65536"/>
                  <a:gd name="T13" fmla="*/ 0 60000 65536"/>
                  <a:gd name="T14" fmla="*/ 0 60000 65536"/>
                  <a:gd name="T15" fmla="*/ 0 w 2"/>
                  <a:gd name="T16" fmla="*/ 0 h 1239"/>
                  <a:gd name="T17" fmla="*/ 2 w 2"/>
                  <a:gd name="T18" fmla="*/ 1239 h 1239"/>
                </a:gdLst>
                <a:ahLst/>
                <a:cxnLst>
                  <a:cxn ang="T10">
                    <a:pos x="T0" y="T1"/>
                  </a:cxn>
                  <a:cxn ang="T11">
                    <a:pos x="T2" y="T3"/>
                  </a:cxn>
                  <a:cxn ang="T12">
                    <a:pos x="T4" y="T5"/>
                  </a:cxn>
                  <a:cxn ang="T13">
                    <a:pos x="T6" y="T7"/>
                  </a:cxn>
                  <a:cxn ang="T14">
                    <a:pos x="T8" y="T9"/>
                  </a:cxn>
                </a:cxnLst>
                <a:rect l="T15" t="T16" r="T17" b="T18"/>
                <a:pathLst>
                  <a:path w="2" h="1239">
                    <a:moveTo>
                      <a:pt x="2" y="1233"/>
                    </a:moveTo>
                    <a:lnTo>
                      <a:pt x="0" y="1239"/>
                    </a:lnTo>
                    <a:lnTo>
                      <a:pt x="0" y="6"/>
                    </a:lnTo>
                    <a:lnTo>
                      <a:pt x="2" y="0"/>
                    </a:lnTo>
                    <a:lnTo>
                      <a:pt x="2" y="1233"/>
                    </a:lnTo>
                    <a:close/>
                  </a:path>
                </a:pathLst>
              </a:custGeom>
              <a:solidFill>
                <a:srgbClr val="6565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25" name="Freeform 462"/>
              <p:cNvSpPr>
                <a:spLocks/>
              </p:cNvSpPr>
              <p:nvPr/>
            </p:nvSpPr>
            <p:spPr bwMode="auto">
              <a:xfrm>
                <a:off x="2986" y="881"/>
                <a:ext cx="2" cy="1239"/>
              </a:xfrm>
              <a:custGeom>
                <a:avLst/>
                <a:gdLst>
                  <a:gd name="T0" fmla="*/ 2 w 2"/>
                  <a:gd name="T1" fmla="*/ 1233 h 1239"/>
                  <a:gd name="T2" fmla="*/ 0 w 2"/>
                  <a:gd name="T3" fmla="*/ 1239 h 1239"/>
                  <a:gd name="T4" fmla="*/ 0 w 2"/>
                  <a:gd name="T5" fmla="*/ 6 h 1239"/>
                  <a:gd name="T6" fmla="*/ 2 w 2"/>
                  <a:gd name="T7" fmla="*/ 0 h 1239"/>
                  <a:gd name="T8" fmla="*/ 2 w 2"/>
                  <a:gd name="T9" fmla="*/ 1233 h 1239"/>
                  <a:gd name="T10" fmla="*/ 0 60000 65536"/>
                  <a:gd name="T11" fmla="*/ 0 60000 65536"/>
                  <a:gd name="T12" fmla="*/ 0 60000 65536"/>
                  <a:gd name="T13" fmla="*/ 0 60000 65536"/>
                  <a:gd name="T14" fmla="*/ 0 60000 65536"/>
                  <a:gd name="T15" fmla="*/ 0 w 2"/>
                  <a:gd name="T16" fmla="*/ 0 h 1239"/>
                  <a:gd name="T17" fmla="*/ 2 w 2"/>
                  <a:gd name="T18" fmla="*/ 1239 h 1239"/>
                </a:gdLst>
                <a:ahLst/>
                <a:cxnLst>
                  <a:cxn ang="T10">
                    <a:pos x="T0" y="T1"/>
                  </a:cxn>
                  <a:cxn ang="T11">
                    <a:pos x="T2" y="T3"/>
                  </a:cxn>
                  <a:cxn ang="T12">
                    <a:pos x="T4" y="T5"/>
                  </a:cxn>
                  <a:cxn ang="T13">
                    <a:pos x="T6" y="T7"/>
                  </a:cxn>
                  <a:cxn ang="T14">
                    <a:pos x="T8" y="T9"/>
                  </a:cxn>
                </a:cxnLst>
                <a:rect l="T15" t="T16" r="T17" b="T18"/>
                <a:pathLst>
                  <a:path w="2" h="1239">
                    <a:moveTo>
                      <a:pt x="2" y="1233"/>
                    </a:moveTo>
                    <a:lnTo>
                      <a:pt x="0" y="1239"/>
                    </a:lnTo>
                    <a:lnTo>
                      <a:pt x="0" y="6"/>
                    </a:lnTo>
                    <a:lnTo>
                      <a:pt x="2" y="0"/>
                    </a:lnTo>
                    <a:lnTo>
                      <a:pt x="2" y="1233"/>
                    </a:lnTo>
                    <a:close/>
                  </a:path>
                </a:pathLst>
              </a:custGeom>
              <a:solidFill>
                <a:srgbClr val="6868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26" name="Freeform 463"/>
              <p:cNvSpPr>
                <a:spLocks/>
              </p:cNvSpPr>
              <p:nvPr/>
            </p:nvSpPr>
            <p:spPr bwMode="auto">
              <a:xfrm>
                <a:off x="2977" y="887"/>
                <a:ext cx="9" cy="1243"/>
              </a:xfrm>
              <a:custGeom>
                <a:avLst/>
                <a:gdLst>
                  <a:gd name="T0" fmla="*/ 9 w 9"/>
                  <a:gd name="T1" fmla="*/ 1233 h 1243"/>
                  <a:gd name="T2" fmla="*/ 0 w 9"/>
                  <a:gd name="T3" fmla="*/ 1243 h 1243"/>
                  <a:gd name="T4" fmla="*/ 0 w 9"/>
                  <a:gd name="T5" fmla="*/ 10 h 1243"/>
                  <a:gd name="T6" fmla="*/ 9 w 9"/>
                  <a:gd name="T7" fmla="*/ 0 h 1243"/>
                  <a:gd name="T8" fmla="*/ 9 w 9"/>
                  <a:gd name="T9" fmla="*/ 1233 h 1243"/>
                  <a:gd name="T10" fmla="*/ 0 60000 65536"/>
                  <a:gd name="T11" fmla="*/ 0 60000 65536"/>
                  <a:gd name="T12" fmla="*/ 0 60000 65536"/>
                  <a:gd name="T13" fmla="*/ 0 60000 65536"/>
                  <a:gd name="T14" fmla="*/ 0 60000 65536"/>
                  <a:gd name="T15" fmla="*/ 0 w 9"/>
                  <a:gd name="T16" fmla="*/ 0 h 1243"/>
                  <a:gd name="T17" fmla="*/ 9 w 9"/>
                  <a:gd name="T18" fmla="*/ 1243 h 1243"/>
                </a:gdLst>
                <a:ahLst/>
                <a:cxnLst>
                  <a:cxn ang="T10">
                    <a:pos x="T0" y="T1"/>
                  </a:cxn>
                  <a:cxn ang="T11">
                    <a:pos x="T2" y="T3"/>
                  </a:cxn>
                  <a:cxn ang="T12">
                    <a:pos x="T4" y="T5"/>
                  </a:cxn>
                  <a:cxn ang="T13">
                    <a:pos x="T6" y="T7"/>
                  </a:cxn>
                  <a:cxn ang="T14">
                    <a:pos x="T8" y="T9"/>
                  </a:cxn>
                </a:cxnLst>
                <a:rect l="T15" t="T16" r="T17" b="T18"/>
                <a:pathLst>
                  <a:path w="9" h="1243">
                    <a:moveTo>
                      <a:pt x="9" y="1233"/>
                    </a:moveTo>
                    <a:lnTo>
                      <a:pt x="0" y="1243"/>
                    </a:lnTo>
                    <a:lnTo>
                      <a:pt x="0" y="10"/>
                    </a:lnTo>
                    <a:lnTo>
                      <a:pt x="9" y="0"/>
                    </a:lnTo>
                    <a:lnTo>
                      <a:pt x="9" y="1233"/>
                    </a:lnTo>
                    <a:close/>
                  </a:path>
                </a:pathLst>
              </a:custGeom>
              <a:solidFill>
                <a:srgbClr val="6C6C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27" name="Freeform 464"/>
              <p:cNvSpPr>
                <a:spLocks/>
              </p:cNvSpPr>
              <p:nvPr/>
            </p:nvSpPr>
            <p:spPr bwMode="auto">
              <a:xfrm>
                <a:off x="2969" y="897"/>
                <a:ext cx="8" cy="1239"/>
              </a:xfrm>
              <a:custGeom>
                <a:avLst/>
                <a:gdLst>
                  <a:gd name="T0" fmla="*/ 8 w 8"/>
                  <a:gd name="T1" fmla="*/ 1233 h 1239"/>
                  <a:gd name="T2" fmla="*/ 0 w 8"/>
                  <a:gd name="T3" fmla="*/ 1239 h 1239"/>
                  <a:gd name="T4" fmla="*/ 0 w 8"/>
                  <a:gd name="T5" fmla="*/ 5 h 1239"/>
                  <a:gd name="T6" fmla="*/ 8 w 8"/>
                  <a:gd name="T7" fmla="*/ 0 h 1239"/>
                  <a:gd name="T8" fmla="*/ 8 w 8"/>
                  <a:gd name="T9" fmla="*/ 1233 h 1239"/>
                  <a:gd name="T10" fmla="*/ 0 60000 65536"/>
                  <a:gd name="T11" fmla="*/ 0 60000 65536"/>
                  <a:gd name="T12" fmla="*/ 0 60000 65536"/>
                  <a:gd name="T13" fmla="*/ 0 60000 65536"/>
                  <a:gd name="T14" fmla="*/ 0 60000 65536"/>
                  <a:gd name="T15" fmla="*/ 0 w 8"/>
                  <a:gd name="T16" fmla="*/ 0 h 1239"/>
                  <a:gd name="T17" fmla="*/ 8 w 8"/>
                  <a:gd name="T18" fmla="*/ 1239 h 1239"/>
                </a:gdLst>
                <a:ahLst/>
                <a:cxnLst>
                  <a:cxn ang="T10">
                    <a:pos x="T0" y="T1"/>
                  </a:cxn>
                  <a:cxn ang="T11">
                    <a:pos x="T2" y="T3"/>
                  </a:cxn>
                  <a:cxn ang="T12">
                    <a:pos x="T4" y="T5"/>
                  </a:cxn>
                  <a:cxn ang="T13">
                    <a:pos x="T6" y="T7"/>
                  </a:cxn>
                  <a:cxn ang="T14">
                    <a:pos x="T8" y="T9"/>
                  </a:cxn>
                </a:cxnLst>
                <a:rect l="T15" t="T16" r="T17" b="T18"/>
                <a:pathLst>
                  <a:path w="8" h="1239">
                    <a:moveTo>
                      <a:pt x="8" y="1233"/>
                    </a:moveTo>
                    <a:lnTo>
                      <a:pt x="0" y="1239"/>
                    </a:lnTo>
                    <a:lnTo>
                      <a:pt x="0" y="5"/>
                    </a:lnTo>
                    <a:lnTo>
                      <a:pt x="8" y="0"/>
                    </a:lnTo>
                    <a:lnTo>
                      <a:pt x="8" y="1233"/>
                    </a:lnTo>
                    <a:close/>
                  </a:path>
                </a:pathLst>
              </a:custGeom>
              <a:solidFill>
                <a:srgbClr val="6F6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28" name="Freeform 465"/>
              <p:cNvSpPr>
                <a:spLocks/>
              </p:cNvSpPr>
              <p:nvPr/>
            </p:nvSpPr>
            <p:spPr bwMode="auto">
              <a:xfrm>
                <a:off x="2959" y="902"/>
                <a:ext cx="10" cy="1240"/>
              </a:xfrm>
              <a:custGeom>
                <a:avLst/>
                <a:gdLst>
                  <a:gd name="T0" fmla="*/ 10 w 10"/>
                  <a:gd name="T1" fmla="*/ 1234 h 1240"/>
                  <a:gd name="T2" fmla="*/ 0 w 10"/>
                  <a:gd name="T3" fmla="*/ 1240 h 1240"/>
                  <a:gd name="T4" fmla="*/ 0 w 10"/>
                  <a:gd name="T5" fmla="*/ 6 h 1240"/>
                  <a:gd name="T6" fmla="*/ 10 w 10"/>
                  <a:gd name="T7" fmla="*/ 0 h 1240"/>
                  <a:gd name="T8" fmla="*/ 10 w 10"/>
                  <a:gd name="T9" fmla="*/ 1234 h 1240"/>
                  <a:gd name="T10" fmla="*/ 0 60000 65536"/>
                  <a:gd name="T11" fmla="*/ 0 60000 65536"/>
                  <a:gd name="T12" fmla="*/ 0 60000 65536"/>
                  <a:gd name="T13" fmla="*/ 0 60000 65536"/>
                  <a:gd name="T14" fmla="*/ 0 60000 65536"/>
                  <a:gd name="T15" fmla="*/ 0 w 10"/>
                  <a:gd name="T16" fmla="*/ 0 h 1240"/>
                  <a:gd name="T17" fmla="*/ 10 w 10"/>
                  <a:gd name="T18" fmla="*/ 1240 h 1240"/>
                </a:gdLst>
                <a:ahLst/>
                <a:cxnLst>
                  <a:cxn ang="T10">
                    <a:pos x="T0" y="T1"/>
                  </a:cxn>
                  <a:cxn ang="T11">
                    <a:pos x="T2" y="T3"/>
                  </a:cxn>
                  <a:cxn ang="T12">
                    <a:pos x="T4" y="T5"/>
                  </a:cxn>
                  <a:cxn ang="T13">
                    <a:pos x="T6" y="T7"/>
                  </a:cxn>
                  <a:cxn ang="T14">
                    <a:pos x="T8" y="T9"/>
                  </a:cxn>
                </a:cxnLst>
                <a:rect l="T15" t="T16" r="T17" b="T18"/>
                <a:pathLst>
                  <a:path w="10" h="1240">
                    <a:moveTo>
                      <a:pt x="10" y="1234"/>
                    </a:moveTo>
                    <a:lnTo>
                      <a:pt x="0" y="1240"/>
                    </a:lnTo>
                    <a:lnTo>
                      <a:pt x="0" y="6"/>
                    </a:lnTo>
                    <a:lnTo>
                      <a:pt x="10" y="0"/>
                    </a:lnTo>
                    <a:lnTo>
                      <a:pt x="10" y="1234"/>
                    </a:lnTo>
                    <a:close/>
                  </a:path>
                </a:pathLst>
              </a:cu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29" name="Freeform 466"/>
              <p:cNvSpPr>
                <a:spLocks/>
              </p:cNvSpPr>
              <p:nvPr/>
            </p:nvSpPr>
            <p:spPr bwMode="auto">
              <a:xfrm>
                <a:off x="2949" y="908"/>
                <a:ext cx="10" cy="1242"/>
              </a:xfrm>
              <a:custGeom>
                <a:avLst/>
                <a:gdLst>
                  <a:gd name="T0" fmla="*/ 10 w 10"/>
                  <a:gd name="T1" fmla="*/ 1234 h 1242"/>
                  <a:gd name="T2" fmla="*/ 0 w 10"/>
                  <a:gd name="T3" fmla="*/ 1242 h 1242"/>
                  <a:gd name="T4" fmla="*/ 0 w 10"/>
                  <a:gd name="T5" fmla="*/ 6 h 1242"/>
                  <a:gd name="T6" fmla="*/ 10 w 10"/>
                  <a:gd name="T7" fmla="*/ 0 h 1242"/>
                  <a:gd name="T8" fmla="*/ 10 w 10"/>
                  <a:gd name="T9" fmla="*/ 1234 h 1242"/>
                  <a:gd name="T10" fmla="*/ 0 60000 65536"/>
                  <a:gd name="T11" fmla="*/ 0 60000 65536"/>
                  <a:gd name="T12" fmla="*/ 0 60000 65536"/>
                  <a:gd name="T13" fmla="*/ 0 60000 65536"/>
                  <a:gd name="T14" fmla="*/ 0 60000 65536"/>
                  <a:gd name="T15" fmla="*/ 0 w 10"/>
                  <a:gd name="T16" fmla="*/ 0 h 1242"/>
                  <a:gd name="T17" fmla="*/ 10 w 10"/>
                  <a:gd name="T18" fmla="*/ 1242 h 1242"/>
                </a:gdLst>
                <a:ahLst/>
                <a:cxnLst>
                  <a:cxn ang="T10">
                    <a:pos x="T0" y="T1"/>
                  </a:cxn>
                  <a:cxn ang="T11">
                    <a:pos x="T2" y="T3"/>
                  </a:cxn>
                  <a:cxn ang="T12">
                    <a:pos x="T4" y="T5"/>
                  </a:cxn>
                  <a:cxn ang="T13">
                    <a:pos x="T6" y="T7"/>
                  </a:cxn>
                  <a:cxn ang="T14">
                    <a:pos x="T8" y="T9"/>
                  </a:cxn>
                </a:cxnLst>
                <a:rect l="T15" t="T16" r="T17" b="T18"/>
                <a:pathLst>
                  <a:path w="10" h="1242">
                    <a:moveTo>
                      <a:pt x="10" y="1234"/>
                    </a:moveTo>
                    <a:lnTo>
                      <a:pt x="0" y="1242"/>
                    </a:lnTo>
                    <a:lnTo>
                      <a:pt x="0" y="6"/>
                    </a:lnTo>
                    <a:lnTo>
                      <a:pt x="10" y="0"/>
                    </a:lnTo>
                    <a:lnTo>
                      <a:pt x="10" y="1234"/>
                    </a:lnTo>
                    <a:close/>
                  </a:path>
                </a:pathLst>
              </a:custGeom>
              <a:solidFill>
                <a:srgbClr val="7676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30" name="Freeform 467"/>
              <p:cNvSpPr>
                <a:spLocks/>
              </p:cNvSpPr>
              <p:nvPr/>
            </p:nvSpPr>
            <p:spPr bwMode="auto">
              <a:xfrm>
                <a:off x="2937" y="914"/>
                <a:ext cx="12" cy="1240"/>
              </a:xfrm>
              <a:custGeom>
                <a:avLst/>
                <a:gdLst>
                  <a:gd name="T0" fmla="*/ 12 w 12"/>
                  <a:gd name="T1" fmla="*/ 1236 h 1240"/>
                  <a:gd name="T2" fmla="*/ 0 w 12"/>
                  <a:gd name="T3" fmla="*/ 1240 h 1240"/>
                  <a:gd name="T4" fmla="*/ 0 w 12"/>
                  <a:gd name="T5" fmla="*/ 6 h 1240"/>
                  <a:gd name="T6" fmla="*/ 12 w 12"/>
                  <a:gd name="T7" fmla="*/ 0 h 1240"/>
                  <a:gd name="T8" fmla="*/ 12 w 12"/>
                  <a:gd name="T9" fmla="*/ 1236 h 1240"/>
                  <a:gd name="T10" fmla="*/ 0 60000 65536"/>
                  <a:gd name="T11" fmla="*/ 0 60000 65536"/>
                  <a:gd name="T12" fmla="*/ 0 60000 65536"/>
                  <a:gd name="T13" fmla="*/ 0 60000 65536"/>
                  <a:gd name="T14" fmla="*/ 0 60000 65536"/>
                  <a:gd name="T15" fmla="*/ 0 w 12"/>
                  <a:gd name="T16" fmla="*/ 0 h 1240"/>
                  <a:gd name="T17" fmla="*/ 12 w 12"/>
                  <a:gd name="T18" fmla="*/ 1240 h 1240"/>
                </a:gdLst>
                <a:ahLst/>
                <a:cxnLst>
                  <a:cxn ang="T10">
                    <a:pos x="T0" y="T1"/>
                  </a:cxn>
                  <a:cxn ang="T11">
                    <a:pos x="T2" y="T3"/>
                  </a:cxn>
                  <a:cxn ang="T12">
                    <a:pos x="T4" y="T5"/>
                  </a:cxn>
                  <a:cxn ang="T13">
                    <a:pos x="T6" y="T7"/>
                  </a:cxn>
                  <a:cxn ang="T14">
                    <a:pos x="T8" y="T9"/>
                  </a:cxn>
                </a:cxnLst>
                <a:rect l="T15" t="T16" r="T17" b="T18"/>
                <a:pathLst>
                  <a:path w="12" h="1240">
                    <a:moveTo>
                      <a:pt x="12" y="1236"/>
                    </a:moveTo>
                    <a:lnTo>
                      <a:pt x="0" y="1240"/>
                    </a:lnTo>
                    <a:lnTo>
                      <a:pt x="0" y="6"/>
                    </a:lnTo>
                    <a:lnTo>
                      <a:pt x="12" y="0"/>
                    </a:lnTo>
                    <a:lnTo>
                      <a:pt x="12" y="1236"/>
                    </a:lnTo>
                    <a:close/>
                  </a:path>
                </a:pathLst>
              </a:custGeom>
              <a:solidFill>
                <a:srgbClr val="79797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31" name="Freeform 468"/>
              <p:cNvSpPr>
                <a:spLocks/>
              </p:cNvSpPr>
              <p:nvPr/>
            </p:nvSpPr>
            <p:spPr bwMode="auto">
              <a:xfrm>
                <a:off x="2923" y="920"/>
                <a:ext cx="14" cy="1239"/>
              </a:xfrm>
              <a:custGeom>
                <a:avLst/>
                <a:gdLst>
                  <a:gd name="T0" fmla="*/ 14 w 14"/>
                  <a:gd name="T1" fmla="*/ 1234 h 1239"/>
                  <a:gd name="T2" fmla="*/ 0 w 14"/>
                  <a:gd name="T3" fmla="*/ 1239 h 1239"/>
                  <a:gd name="T4" fmla="*/ 0 w 14"/>
                  <a:gd name="T5" fmla="*/ 6 h 1239"/>
                  <a:gd name="T6" fmla="*/ 14 w 14"/>
                  <a:gd name="T7" fmla="*/ 0 h 1239"/>
                  <a:gd name="T8" fmla="*/ 14 w 14"/>
                  <a:gd name="T9" fmla="*/ 1234 h 1239"/>
                  <a:gd name="T10" fmla="*/ 0 60000 65536"/>
                  <a:gd name="T11" fmla="*/ 0 60000 65536"/>
                  <a:gd name="T12" fmla="*/ 0 60000 65536"/>
                  <a:gd name="T13" fmla="*/ 0 60000 65536"/>
                  <a:gd name="T14" fmla="*/ 0 60000 65536"/>
                  <a:gd name="T15" fmla="*/ 0 w 14"/>
                  <a:gd name="T16" fmla="*/ 0 h 1239"/>
                  <a:gd name="T17" fmla="*/ 14 w 14"/>
                  <a:gd name="T18" fmla="*/ 1239 h 1239"/>
                </a:gdLst>
                <a:ahLst/>
                <a:cxnLst>
                  <a:cxn ang="T10">
                    <a:pos x="T0" y="T1"/>
                  </a:cxn>
                  <a:cxn ang="T11">
                    <a:pos x="T2" y="T3"/>
                  </a:cxn>
                  <a:cxn ang="T12">
                    <a:pos x="T4" y="T5"/>
                  </a:cxn>
                  <a:cxn ang="T13">
                    <a:pos x="T6" y="T7"/>
                  </a:cxn>
                  <a:cxn ang="T14">
                    <a:pos x="T8" y="T9"/>
                  </a:cxn>
                </a:cxnLst>
                <a:rect l="T15" t="T16" r="T17" b="T18"/>
                <a:pathLst>
                  <a:path w="14" h="1239">
                    <a:moveTo>
                      <a:pt x="14" y="1234"/>
                    </a:moveTo>
                    <a:lnTo>
                      <a:pt x="0" y="1239"/>
                    </a:lnTo>
                    <a:lnTo>
                      <a:pt x="0" y="6"/>
                    </a:lnTo>
                    <a:lnTo>
                      <a:pt x="14" y="0"/>
                    </a:lnTo>
                    <a:lnTo>
                      <a:pt x="14" y="1234"/>
                    </a:lnTo>
                    <a:close/>
                  </a:path>
                </a:pathLst>
              </a:custGeom>
              <a:solidFill>
                <a:srgbClr val="7D7D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32" name="Freeform 469"/>
              <p:cNvSpPr>
                <a:spLocks/>
              </p:cNvSpPr>
              <p:nvPr/>
            </p:nvSpPr>
            <p:spPr bwMode="auto">
              <a:xfrm>
                <a:off x="2911" y="926"/>
                <a:ext cx="12" cy="1239"/>
              </a:xfrm>
              <a:custGeom>
                <a:avLst/>
                <a:gdLst>
                  <a:gd name="T0" fmla="*/ 12 w 12"/>
                  <a:gd name="T1" fmla="*/ 1233 h 1239"/>
                  <a:gd name="T2" fmla="*/ 0 w 12"/>
                  <a:gd name="T3" fmla="*/ 1239 h 1239"/>
                  <a:gd name="T4" fmla="*/ 0 w 12"/>
                  <a:gd name="T5" fmla="*/ 4 h 1239"/>
                  <a:gd name="T6" fmla="*/ 12 w 12"/>
                  <a:gd name="T7" fmla="*/ 0 h 1239"/>
                  <a:gd name="T8" fmla="*/ 12 w 12"/>
                  <a:gd name="T9" fmla="*/ 1233 h 1239"/>
                  <a:gd name="T10" fmla="*/ 0 60000 65536"/>
                  <a:gd name="T11" fmla="*/ 0 60000 65536"/>
                  <a:gd name="T12" fmla="*/ 0 60000 65536"/>
                  <a:gd name="T13" fmla="*/ 0 60000 65536"/>
                  <a:gd name="T14" fmla="*/ 0 60000 65536"/>
                  <a:gd name="T15" fmla="*/ 0 w 12"/>
                  <a:gd name="T16" fmla="*/ 0 h 1239"/>
                  <a:gd name="T17" fmla="*/ 12 w 12"/>
                  <a:gd name="T18" fmla="*/ 1239 h 1239"/>
                </a:gdLst>
                <a:ahLst/>
                <a:cxnLst>
                  <a:cxn ang="T10">
                    <a:pos x="T0" y="T1"/>
                  </a:cxn>
                  <a:cxn ang="T11">
                    <a:pos x="T2" y="T3"/>
                  </a:cxn>
                  <a:cxn ang="T12">
                    <a:pos x="T4" y="T5"/>
                  </a:cxn>
                  <a:cxn ang="T13">
                    <a:pos x="T6" y="T7"/>
                  </a:cxn>
                  <a:cxn ang="T14">
                    <a:pos x="T8" y="T9"/>
                  </a:cxn>
                </a:cxnLst>
                <a:rect l="T15" t="T16" r="T17" b="T18"/>
                <a:pathLst>
                  <a:path w="12" h="1239">
                    <a:moveTo>
                      <a:pt x="12" y="1233"/>
                    </a:moveTo>
                    <a:lnTo>
                      <a:pt x="0" y="1239"/>
                    </a:lnTo>
                    <a:lnTo>
                      <a:pt x="0" y="4"/>
                    </a:lnTo>
                    <a:lnTo>
                      <a:pt x="12" y="0"/>
                    </a:lnTo>
                    <a:lnTo>
                      <a:pt x="12" y="1233"/>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33" name="Freeform 470"/>
              <p:cNvSpPr>
                <a:spLocks/>
              </p:cNvSpPr>
              <p:nvPr/>
            </p:nvSpPr>
            <p:spPr bwMode="auto">
              <a:xfrm>
                <a:off x="2895" y="930"/>
                <a:ext cx="16" cy="1239"/>
              </a:xfrm>
              <a:custGeom>
                <a:avLst/>
                <a:gdLst>
                  <a:gd name="T0" fmla="*/ 16 w 16"/>
                  <a:gd name="T1" fmla="*/ 1235 h 1239"/>
                  <a:gd name="T2" fmla="*/ 0 w 16"/>
                  <a:gd name="T3" fmla="*/ 1239 h 1239"/>
                  <a:gd name="T4" fmla="*/ 0 w 16"/>
                  <a:gd name="T5" fmla="*/ 4 h 1239"/>
                  <a:gd name="T6" fmla="*/ 16 w 16"/>
                  <a:gd name="T7" fmla="*/ 0 h 1239"/>
                  <a:gd name="T8" fmla="*/ 16 w 16"/>
                  <a:gd name="T9" fmla="*/ 1235 h 1239"/>
                  <a:gd name="T10" fmla="*/ 0 60000 65536"/>
                  <a:gd name="T11" fmla="*/ 0 60000 65536"/>
                  <a:gd name="T12" fmla="*/ 0 60000 65536"/>
                  <a:gd name="T13" fmla="*/ 0 60000 65536"/>
                  <a:gd name="T14" fmla="*/ 0 60000 65536"/>
                  <a:gd name="T15" fmla="*/ 0 w 16"/>
                  <a:gd name="T16" fmla="*/ 0 h 1239"/>
                  <a:gd name="T17" fmla="*/ 16 w 16"/>
                  <a:gd name="T18" fmla="*/ 1239 h 1239"/>
                </a:gdLst>
                <a:ahLst/>
                <a:cxnLst>
                  <a:cxn ang="T10">
                    <a:pos x="T0" y="T1"/>
                  </a:cxn>
                  <a:cxn ang="T11">
                    <a:pos x="T2" y="T3"/>
                  </a:cxn>
                  <a:cxn ang="T12">
                    <a:pos x="T4" y="T5"/>
                  </a:cxn>
                  <a:cxn ang="T13">
                    <a:pos x="T6" y="T7"/>
                  </a:cxn>
                  <a:cxn ang="T14">
                    <a:pos x="T8" y="T9"/>
                  </a:cxn>
                </a:cxnLst>
                <a:rect l="T15" t="T16" r="T17" b="T18"/>
                <a:pathLst>
                  <a:path w="16" h="1239">
                    <a:moveTo>
                      <a:pt x="16" y="1235"/>
                    </a:moveTo>
                    <a:lnTo>
                      <a:pt x="0" y="1239"/>
                    </a:lnTo>
                    <a:lnTo>
                      <a:pt x="0" y="4"/>
                    </a:lnTo>
                    <a:lnTo>
                      <a:pt x="16" y="0"/>
                    </a:lnTo>
                    <a:lnTo>
                      <a:pt x="16" y="1235"/>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34" name="Freeform 471"/>
              <p:cNvSpPr>
                <a:spLocks/>
              </p:cNvSpPr>
              <p:nvPr/>
            </p:nvSpPr>
            <p:spPr bwMode="auto">
              <a:xfrm>
                <a:off x="2881" y="934"/>
                <a:ext cx="14" cy="1239"/>
              </a:xfrm>
              <a:custGeom>
                <a:avLst/>
                <a:gdLst>
                  <a:gd name="T0" fmla="*/ 14 w 14"/>
                  <a:gd name="T1" fmla="*/ 1235 h 1239"/>
                  <a:gd name="T2" fmla="*/ 0 w 14"/>
                  <a:gd name="T3" fmla="*/ 1239 h 1239"/>
                  <a:gd name="T4" fmla="*/ 0 w 14"/>
                  <a:gd name="T5" fmla="*/ 4 h 1239"/>
                  <a:gd name="T6" fmla="*/ 14 w 14"/>
                  <a:gd name="T7" fmla="*/ 0 h 1239"/>
                  <a:gd name="T8" fmla="*/ 14 w 14"/>
                  <a:gd name="T9" fmla="*/ 1235 h 1239"/>
                  <a:gd name="T10" fmla="*/ 0 60000 65536"/>
                  <a:gd name="T11" fmla="*/ 0 60000 65536"/>
                  <a:gd name="T12" fmla="*/ 0 60000 65536"/>
                  <a:gd name="T13" fmla="*/ 0 60000 65536"/>
                  <a:gd name="T14" fmla="*/ 0 60000 65536"/>
                  <a:gd name="T15" fmla="*/ 0 w 14"/>
                  <a:gd name="T16" fmla="*/ 0 h 1239"/>
                  <a:gd name="T17" fmla="*/ 14 w 14"/>
                  <a:gd name="T18" fmla="*/ 1239 h 1239"/>
                </a:gdLst>
                <a:ahLst/>
                <a:cxnLst>
                  <a:cxn ang="T10">
                    <a:pos x="T0" y="T1"/>
                  </a:cxn>
                  <a:cxn ang="T11">
                    <a:pos x="T2" y="T3"/>
                  </a:cxn>
                  <a:cxn ang="T12">
                    <a:pos x="T4" y="T5"/>
                  </a:cxn>
                  <a:cxn ang="T13">
                    <a:pos x="T6" y="T7"/>
                  </a:cxn>
                  <a:cxn ang="T14">
                    <a:pos x="T8" y="T9"/>
                  </a:cxn>
                </a:cxnLst>
                <a:rect l="T15" t="T16" r="T17" b="T18"/>
                <a:pathLst>
                  <a:path w="14" h="1239">
                    <a:moveTo>
                      <a:pt x="14" y="1235"/>
                    </a:moveTo>
                    <a:lnTo>
                      <a:pt x="0" y="1239"/>
                    </a:lnTo>
                    <a:lnTo>
                      <a:pt x="0" y="4"/>
                    </a:lnTo>
                    <a:lnTo>
                      <a:pt x="14" y="0"/>
                    </a:lnTo>
                    <a:lnTo>
                      <a:pt x="14" y="1235"/>
                    </a:lnTo>
                    <a:close/>
                  </a:path>
                </a:pathLst>
              </a:custGeom>
              <a:solidFill>
                <a:srgbClr val="7D7D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35" name="Freeform 472"/>
              <p:cNvSpPr>
                <a:spLocks/>
              </p:cNvSpPr>
              <p:nvPr/>
            </p:nvSpPr>
            <p:spPr bwMode="auto">
              <a:xfrm>
                <a:off x="2867" y="938"/>
                <a:ext cx="14" cy="1237"/>
              </a:xfrm>
              <a:custGeom>
                <a:avLst/>
                <a:gdLst>
                  <a:gd name="T0" fmla="*/ 14 w 14"/>
                  <a:gd name="T1" fmla="*/ 1235 h 1237"/>
                  <a:gd name="T2" fmla="*/ 0 w 14"/>
                  <a:gd name="T3" fmla="*/ 1237 h 1237"/>
                  <a:gd name="T4" fmla="*/ 0 w 14"/>
                  <a:gd name="T5" fmla="*/ 4 h 1237"/>
                  <a:gd name="T6" fmla="*/ 14 w 14"/>
                  <a:gd name="T7" fmla="*/ 0 h 1237"/>
                  <a:gd name="T8" fmla="*/ 14 w 14"/>
                  <a:gd name="T9" fmla="*/ 1235 h 1237"/>
                  <a:gd name="T10" fmla="*/ 0 60000 65536"/>
                  <a:gd name="T11" fmla="*/ 0 60000 65536"/>
                  <a:gd name="T12" fmla="*/ 0 60000 65536"/>
                  <a:gd name="T13" fmla="*/ 0 60000 65536"/>
                  <a:gd name="T14" fmla="*/ 0 60000 65536"/>
                  <a:gd name="T15" fmla="*/ 0 w 14"/>
                  <a:gd name="T16" fmla="*/ 0 h 1237"/>
                  <a:gd name="T17" fmla="*/ 14 w 14"/>
                  <a:gd name="T18" fmla="*/ 1237 h 1237"/>
                </a:gdLst>
                <a:ahLst/>
                <a:cxnLst>
                  <a:cxn ang="T10">
                    <a:pos x="T0" y="T1"/>
                  </a:cxn>
                  <a:cxn ang="T11">
                    <a:pos x="T2" y="T3"/>
                  </a:cxn>
                  <a:cxn ang="T12">
                    <a:pos x="T4" y="T5"/>
                  </a:cxn>
                  <a:cxn ang="T13">
                    <a:pos x="T6" y="T7"/>
                  </a:cxn>
                  <a:cxn ang="T14">
                    <a:pos x="T8" y="T9"/>
                  </a:cxn>
                </a:cxnLst>
                <a:rect l="T15" t="T16" r="T17" b="T18"/>
                <a:pathLst>
                  <a:path w="14" h="1237">
                    <a:moveTo>
                      <a:pt x="14" y="1235"/>
                    </a:moveTo>
                    <a:lnTo>
                      <a:pt x="0" y="1237"/>
                    </a:lnTo>
                    <a:lnTo>
                      <a:pt x="0" y="4"/>
                    </a:lnTo>
                    <a:lnTo>
                      <a:pt x="14" y="0"/>
                    </a:lnTo>
                    <a:lnTo>
                      <a:pt x="14" y="1235"/>
                    </a:lnTo>
                    <a:close/>
                  </a:path>
                </a:pathLst>
              </a:custGeom>
              <a:solidFill>
                <a:srgbClr val="79797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36" name="Freeform 473"/>
              <p:cNvSpPr>
                <a:spLocks/>
              </p:cNvSpPr>
              <p:nvPr/>
            </p:nvSpPr>
            <p:spPr bwMode="auto">
              <a:xfrm>
                <a:off x="2853" y="942"/>
                <a:ext cx="14" cy="1237"/>
              </a:xfrm>
              <a:custGeom>
                <a:avLst/>
                <a:gdLst>
                  <a:gd name="T0" fmla="*/ 14 w 14"/>
                  <a:gd name="T1" fmla="*/ 1233 h 1237"/>
                  <a:gd name="T2" fmla="*/ 0 w 14"/>
                  <a:gd name="T3" fmla="*/ 1237 h 1237"/>
                  <a:gd name="T4" fmla="*/ 0 w 14"/>
                  <a:gd name="T5" fmla="*/ 2 h 1237"/>
                  <a:gd name="T6" fmla="*/ 14 w 14"/>
                  <a:gd name="T7" fmla="*/ 0 h 1237"/>
                  <a:gd name="T8" fmla="*/ 14 w 14"/>
                  <a:gd name="T9" fmla="*/ 1233 h 1237"/>
                  <a:gd name="T10" fmla="*/ 0 60000 65536"/>
                  <a:gd name="T11" fmla="*/ 0 60000 65536"/>
                  <a:gd name="T12" fmla="*/ 0 60000 65536"/>
                  <a:gd name="T13" fmla="*/ 0 60000 65536"/>
                  <a:gd name="T14" fmla="*/ 0 60000 65536"/>
                  <a:gd name="T15" fmla="*/ 0 w 14"/>
                  <a:gd name="T16" fmla="*/ 0 h 1237"/>
                  <a:gd name="T17" fmla="*/ 14 w 14"/>
                  <a:gd name="T18" fmla="*/ 1237 h 1237"/>
                </a:gdLst>
                <a:ahLst/>
                <a:cxnLst>
                  <a:cxn ang="T10">
                    <a:pos x="T0" y="T1"/>
                  </a:cxn>
                  <a:cxn ang="T11">
                    <a:pos x="T2" y="T3"/>
                  </a:cxn>
                  <a:cxn ang="T12">
                    <a:pos x="T4" y="T5"/>
                  </a:cxn>
                  <a:cxn ang="T13">
                    <a:pos x="T6" y="T7"/>
                  </a:cxn>
                  <a:cxn ang="T14">
                    <a:pos x="T8" y="T9"/>
                  </a:cxn>
                </a:cxnLst>
                <a:rect l="T15" t="T16" r="T17" b="T18"/>
                <a:pathLst>
                  <a:path w="14" h="1237">
                    <a:moveTo>
                      <a:pt x="14" y="1233"/>
                    </a:moveTo>
                    <a:lnTo>
                      <a:pt x="0" y="1237"/>
                    </a:lnTo>
                    <a:lnTo>
                      <a:pt x="0" y="2"/>
                    </a:lnTo>
                    <a:lnTo>
                      <a:pt x="14" y="0"/>
                    </a:lnTo>
                    <a:lnTo>
                      <a:pt x="14" y="1233"/>
                    </a:lnTo>
                    <a:close/>
                  </a:path>
                </a:pathLst>
              </a:custGeom>
              <a:solidFill>
                <a:srgbClr val="7676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37" name="Freeform 474"/>
              <p:cNvSpPr>
                <a:spLocks/>
              </p:cNvSpPr>
              <p:nvPr/>
            </p:nvSpPr>
            <p:spPr bwMode="auto">
              <a:xfrm>
                <a:off x="2837" y="944"/>
                <a:ext cx="16" cy="1237"/>
              </a:xfrm>
              <a:custGeom>
                <a:avLst/>
                <a:gdLst>
                  <a:gd name="T0" fmla="*/ 16 w 16"/>
                  <a:gd name="T1" fmla="*/ 1235 h 1237"/>
                  <a:gd name="T2" fmla="*/ 0 w 16"/>
                  <a:gd name="T3" fmla="*/ 1237 h 1237"/>
                  <a:gd name="T4" fmla="*/ 0 w 16"/>
                  <a:gd name="T5" fmla="*/ 2 h 1237"/>
                  <a:gd name="T6" fmla="*/ 16 w 16"/>
                  <a:gd name="T7" fmla="*/ 0 h 1237"/>
                  <a:gd name="T8" fmla="*/ 16 w 16"/>
                  <a:gd name="T9" fmla="*/ 1235 h 1237"/>
                  <a:gd name="T10" fmla="*/ 0 60000 65536"/>
                  <a:gd name="T11" fmla="*/ 0 60000 65536"/>
                  <a:gd name="T12" fmla="*/ 0 60000 65536"/>
                  <a:gd name="T13" fmla="*/ 0 60000 65536"/>
                  <a:gd name="T14" fmla="*/ 0 60000 65536"/>
                  <a:gd name="T15" fmla="*/ 0 w 16"/>
                  <a:gd name="T16" fmla="*/ 0 h 1237"/>
                  <a:gd name="T17" fmla="*/ 16 w 16"/>
                  <a:gd name="T18" fmla="*/ 1237 h 1237"/>
                </a:gdLst>
                <a:ahLst/>
                <a:cxnLst>
                  <a:cxn ang="T10">
                    <a:pos x="T0" y="T1"/>
                  </a:cxn>
                  <a:cxn ang="T11">
                    <a:pos x="T2" y="T3"/>
                  </a:cxn>
                  <a:cxn ang="T12">
                    <a:pos x="T4" y="T5"/>
                  </a:cxn>
                  <a:cxn ang="T13">
                    <a:pos x="T6" y="T7"/>
                  </a:cxn>
                  <a:cxn ang="T14">
                    <a:pos x="T8" y="T9"/>
                  </a:cxn>
                </a:cxnLst>
                <a:rect l="T15" t="T16" r="T17" b="T18"/>
                <a:pathLst>
                  <a:path w="16" h="1237">
                    <a:moveTo>
                      <a:pt x="16" y="1235"/>
                    </a:moveTo>
                    <a:lnTo>
                      <a:pt x="0" y="1237"/>
                    </a:lnTo>
                    <a:lnTo>
                      <a:pt x="0" y="2"/>
                    </a:lnTo>
                    <a:lnTo>
                      <a:pt x="16" y="0"/>
                    </a:lnTo>
                    <a:lnTo>
                      <a:pt x="16" y="1235"/>
                    </a:lnTo>
                    <a:close/>
                  </a:path>
                </a:pathLst>
              </a:cu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38" name="Rectangle 475"/>
              <p:cNvSpPr>
                <a:spLocks noChangeArrowheads="1"/>
              </p:cNvSpPr>
              <p:nvPr/>
            </p:nvSpPr>
            <p:spPr bwMode="auto">
              <a:xfrm>
                <a:off x="2818" y="946"/>
                <a:ext cx="19" cy="1235"/>
              </a:xfrm>
              <a:prstGeom prst="rect">
                <a:avLst/>
              </a:prstGeom>
              <a:solidFill>
                <a:srgbClr val="6F6F6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3939" name="Rectangle 476"/>
              <p:cNvSpPr>
                <a:spLocks noChangeArrowheads="1"/>
              </p:cNvSpPr>
              <p:nvPr/>
            </p:nvSpPr>
            <p:spPr bwMode="auto">
              <a:xfrm>
                <a:off x="2806" y="946"/>
                <a:ext cx="12" cy="1235"/>
              </a:xfrm>
              <a:prstGeom prst="rect">
                <a:avLst/>
              </a:prstGeom>
              <a:solidFill>
                <a:srgbClr val="6C6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3940" name="Freeform 477"/>
              <p:cNvSpPr>
                <a:spLocks/>
              </p:cNvSpPr>
              <p:nvPr/>
            </p:nvSpPr>
            <p:spPr bwMode="auto">
              <a:xfrm>
                <a:off x="2794" y="944"/>
                <a:ext cx="12" cy="1237"/>
              </a:xfrm>
              <a:custGeom>
                <a:avLst/>
                <a:gdLst>
                  <a:gd name="T0" fmla="*/ 12 w 12"/>
                  <a:gd name="T1" fmla="*/ 1237 h 1237"/>
                  <a:gd name="T2" fmla="*/ 0 w 12"/>
                  <a:gd name="T3" fmla="*/ 1235 h 1237"/>
                  <a:gd name="T4" fmla="*/ 0 w 12"/>
                  <a:gd name="T5" fmla="*/ 0 h 1237"/>
                  <a:gd name="T6" fmla="*/ 12 w 12"/>
                  <a:gd name="T7" fmla="*/ 2 h 1237"/>
                  <a:gd name="T8" fmla="*/ 12 w 12"/>
                  <a:gd name="T9" fmla="*/ 1237 h 1237"/>
                  <a:gd name="T10" fmla="*/ 0 60000 65536"/>
                  <a:gd name="T11" fmla="*/ 0 60000 65536"/>
                  <a:gd name="T12" fmla="*/ 0 60000 65536"/>
                  <a:gd name="T13" fmla="*/ 0 60000 65536"/>
                  <a:gd name="T14" fmla="*/ 0 60000 65536"/>
                  <a:gd name="T15" fmla="*/ 0 w 12"/>
                  <a:gd name="T16" fmla="*/ 0 h 1237"/>
                  <a:gd name="T17" fmla="*/ 12 w 12"/>
                  <a:gd name="T18" fmla="*/ 1237 h 1237"/>
                </a:gdLst>
                <a:ahLst/>
                <a:cxnLst>
                  <a:cxn ang="T10">
                    <a:pos x="T0" y="T1"/>
                  </a:cxn>
                  <a:cxn ang="T11">
                    <a:pos x="T2" y="T3"/>
                  </a:cxn>
                  <a:cxn ang="T12">
                    <a:pos x="T4" y="T5"/>
                  </a:cxn>
                  <a:cxn ang="T13">
                    <a:pos x="T6" y="T7"/>
                  </a:cxn>
                  <a:cxn ang="T14">
                    <a:pos x="T8" y="T9"/>
                  </a:cxn>
                </a:cxnLst>
                <a:rect l="T15" t="T16" r="T17" b="T18"/>
                <a:pathLst>
                  <a:path w="12" h="1237">
                    <a:moveTo>
                      <a:pt x="12" y="1237"/>
                    </a:moveTo>
                    <a:lnTo>
                      <a:pt x="0" y="1235"/>
                    </a:lnTo>
                    <a:lnTo>
                      <a:pt x="0" y="0"/>
                    </a:lnTo>
                    <a:lnTo>
                      <a:pt x="12" y="2"/>
                    </a:lnTo>
                    <a:lnTo>
                      <a:pt x="12" y="1237"/>
                    </a:lnTo>
                    <a:close/>
                  </a:path>
                </a:pathLst>
              </a:custGeom>
              <a:solidFill>
                <a:srgbClr val="6868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41" name="Freeform 478"/>
              <p:cNvSpPr>
                <a:spLocks/>
              </p:cNvSpPr>
              <p:nvPr/>
            </p:nvSpPr>
            <p:spPr bwMode="auto">
              <a:xfrm>
                <a:off x="2784" y="942"/>
                <a:ext cx="10" cy="1237"/>
              </a:xfrm>
              <a:custGeom>
                <a:avLst/>
                <a:gdLst>
                  <a:gd name="T0" fmla="*/ 10 w 10"/>
                  <a:gd name="T1" fmla="*/ 1237 h 1237"/>
                  <a:gd name="T2" fmla="*/ 0 w 10"/>
                  <a:gd name="T3" fmla="*/ 1235 h 1237"/>
                  <a:gd name="T4" fmla="*/ 0 w 10"/>
                  <a:gd name="T5" fmla="*/ 0 h 1237"/>
                  <a:gd name="T6" fmla="*/ 10 w 10"/>
                  <a:gd name="T7" fmla="*/ 2 h 1237"/>
                  <a:gd name="T8" fmla="*/ 10 w 10"/>
                  <a:gd name="T9" fmla="*/ 1237 h 1237"/>
                  <a:gd name="T10" fmla="*/ 0 60000 65536"/>
                  <a:gd name="T11" fmla="*/ 0 60000 65536"/>
                  <a:gd name="T12" fmla="*/ 0 60000 65536"/>
                  <a:gd name="T13" fmla="*/ 0 60000 65536"/>
                  <a:gd name="T14" fmla="*/ 0 60000 65536"/>
                  <a:gd name="T15" fmla="*/ 0 w 10"/>
                  <a:gd name="T16" fmla="*/ 0 h 1237"/>
                  <a:gd name="T17" fmla="*/ 10 w 10"/>
                  <a:gd name="T18" fmla="*/ 1237 h 1237"/>
                </a:gdLst>
                <a:ahLst/>
                <a:cxnLst>
                  <a:cxn ang="T10">
                    <a:pos x="T0" y="T1"/>
                  </a:cxn>
                  <a:cxn ang="T11">
                    <a:pos x="T2" y="T3"/>
                  </a:cxn>
                  <a:cxn ang="T12">
                    <a:pos x="T4" y="T5"/>
                  </a:cxn>
                  <a:cxn ang="T13">
                    <a:pos x="T6" y="T7"/>
                  </a:cxn>
                  <a:cxn ang="T14">
                    <a:pos x="T8" y="T9"/>
                  </a:cxn>
                </a:cxnLst>
                <a:rect l="T15" t="T16" r="T17" b="T18"/>
                <a:pathLst>
                  <a:path w="10" h="1237">
                    <a:moveTo>
                      <a:pt x="10" y="1237"/>
                    </a:moveTo>
                    <a:lnTo>
                      <a:pt x="0" y="1235"/>
                    </a:lnTo>
                    <a:lnTo>
                      <a:pt x="0" y="0"/>
                    </a:lnTo>
                    <a:lnTo>
                      <a:pt x="10" y="2"/>
                    </a:lnTo>
                    <a:lnTo>
                      <a:pt x="10" y="1237"/>
                    </a:lnTo>
                    <a:close/>
                  </a:path>
                </a:pathLst>
              </a:custGeom>
              <a:solidFill>
                <a:srgbClr val="6565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42" name="Freeform 479"/>
              <p:cNvSpPr>
                <a:spLocks/>
              </p:cNvSpPr>
              <p:nvPr/>
            </p:nvSpPr>
            <p:spPr bwMode="auto">
              <a:xfrm>
                <a:off x="2776" y="940"/>
                <a:ext cx="8" cy="1237"/>
              </a:xfrm>
              <a:custGeom>
                <a:avLst/>
                <a:gdLst>
                  <a:gd name="T0" fmla="*/ 8 w 8"/>
                  <a:gd name="T1" fmla="*/ 1237 h 1237"/>
                  <a:gd name="T2" fmla="*/ 0 w 8"/>
                  <a:gd name="T3" fmla="*/ 1235 h 1237"/>
                  <a:gd name="T4" fmla="*/ 0 w 8"/>
                  <a:gd name="T5" fmla="*/ 0 h 1237"/>
                  <a:gd name="T6" fmla="*/ 8 w 8"/>
                  <a:gd name="T7" fmla="*/ 2 h 1237"/>
                  <a:gd name="T8" fmla="*/ 8 w 8"/>
                  <a:gd name="T9" fmla="*/ 1237 h 1237"/>
                  <a:gd name="T10" fmla="*/ 0 60000 65536"/>
                  <a:gd name="T11" fmla="*/ 0 60000 65536"/>
                  <a:gd name="T12" fmla="*/ 0 60000 65536"/>
                  <a:gd name="T13" fmla="*/ 0 60000 65536"/>
                  <a:gd name="T14" fmla="*/ 0 60000 65536"/>
                  <a:gd name="T15" fmla="*/ 0 w 8"/>
                  <a:gd name="T16" fmla="*/ 0 h 1237"/>
                  <a:gd name="T17" fmla="*/ 8 w 8"/>
                  <a:gd name="T18" fmla="*/ 1237 h 1237"/>
                </a:gdLst>
                <a:ahLst/>
                <a:cxnLst>
                  <a:cxn ang="T10">
                    <a:pos x="T0" y="T1"/>
                  </a:cxn>
                  <a:cxn ang="T11">
                    <a:pos x="T2" y="T3"/>
                  </a:cxn>
                  <a:cxn ang="T12">
                    <a:pos x="T4" y="T5"/>
                  </a:cxn>
                  <a:cxn ang="T13">
                    <a:pos x="T6" y="T7"/>
                  </a:cxn>
                  <a:cxn ang="T14">
                    <a:pos x="T8" y="T9"/>
                  </a:cxn>
                </a:cxnLst>
                <a:rect l="T15" t="T16" r="T17" b="T18"/>
                <a:pathLst>
                  <a:path w="8" h="1237">
                    <a:moveTo>
                      <a:pt x="8" y="1237"/>
                    </a:moveTo>
                    <a:lnTo>
                      <a:pt x="0" y="1235"/>
                    </a:lnTo>
                    <a:lnTo>
                      <a:pt x="0" y="0"/>
                    </a:lnTo>
                    <a:lnTo>
                      <a:pt x="8" y="2"/>
                    </a:lnTo>
                    <a:lnTo>
                      <a:pt x="8" y="1237"/>
                    </a:lnTo>
                    <a:close/>
                  </a:path>
                </a:pathLst>
              </a:custGeom>
              <a:solidFill>
                <a:srgbClr val="6262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43" name="Freeform 480"/>
              <p:cNvSpPr>
                <a:spLocks/>
              </p:cNvSpPr>
              <p:nvPr/>
            </p:nvSpPr>
            <p:spPr bwMode="auto">
              <a:xfrm>
                <a:off x="2770" y="936"/>
                <a:ext cx="6" cy="1239"/>
              </a:xfrm>
              <a:custGeom>
                <a:avLst/>
                <a:gdLst>
                  <a:gd name="T0" fmla="*/ 6 w 6"/>
                  <a:gd name="T1" fmla="*/ 1239 h 1239"/>
                  <a:gd name="T2" fmla="*/ 0 w 6"/>
                  <a:gd name="T3" fmla="*/ 1235 h 1239"/>
                  <a:gd name="T4" fmla="*/ 0 w 6"/>
                  <a:gd name="T5" fmla="*/ 0 h 1239"/>
                  <a:gd name="T6" fmla="*/ 6 w 6"/>
                  <a:gd name="T7" fmla="*/ 4 h 1239"/>
                  <a:gd name="T8" fmla="*/ 6 w 6"/>
                  <a:gd name="T9" fmla="*/ 1239 h 1239"/>
                  <a:gd name="T10" fmla="*/ 0 60000 65536"/>
                  <a:gd name="T11" fmla="*/ 0 60000 65536"/>
                  <a:gd name="T12" fmla="*/ 0 60000 65536"/>
                  <a:gd name="T13" fmla="*/ 0 60000 65536"/>
                  <a:gd name="T14" fmla="*/ 0 60000 65536"/>
                  <a:gd name="T15" fmla="*/ 0 w 6"/>
                  <a:gd name="T16" fmla="*/ 0 h 1239"/>
                  <a:gd name="T17" fmla="*/ 6 w 6"/>
                  <a:gd name="T18" fmla="*/ 1239 h 1239"/>
                </a:gdLst>
                <a:ahLst/>
                <a:cxnLst>
                  <a:cxn ang="T10">
                    <a:pos x="T0" y="T1"/>
                  </a:cxn>
                  <a:cxn ang="T11">
                    <a:pos x="T2" y="T3"/>
                  </a:cxn>
                  <a:cxn ang="T12">
                    <a:pos x="T4" y="T5"/>
                  </a:cxn>
                  <a:cxn ang="T13">
                    <a:pos x="T6" y="T7"/>
                  </a:cxn>
                  <a:cxn ang="T14">
                    <a:pos x="T8" y="T9"/>
                  </a:cxn>
                </a:cxnLst>
                <a:rect l="T15" t="T16" r="T17" b="T18"/>
                <a:pathLst>
                  <a:path w="6" h="1239">
                    <a:moveTo>
                      <a:pt x="6" y="1239"/>
                    </a:moveTo>
                    <a:lnTo>
                      <a:pt x="0" y="1235"/>
                    </a:lnTo>
                    <a:lnTo>
                      <a:pt x="0" y="0"/>
                    </a:lnTo>
                    <a:lnTo>
                      <a:pt x="6" y="4"/>
                    </a:lnTo>
                    <a:lnTo>
                      <a:pt x="6" y="1239"/>
                    </a:lnTo>
                    <a:close/>
                  </a:path>
                </a:pathLst>
              </a:custGeom>
              <a:solidFill>
                <a:srgbClr val="5E5E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44" name="Freeform 481"/>
              <p:cNvSpPr>
                <a:spLocks/>
              </p:cNvSpPr>
              <p:nvPr/>
            </p:nvSpPr>
            <p:spPr bwMode="auto">
              <a:xfrm>
                <a:off x="2764" y="932"/>
                <a:ext cx="6" cy="1239"/>
              </a:xfrm>
              <a:custGeom>
                <a:avLst/>
                <a:gdLst>
                  <a:gd name="T0" fmla="*/ 6 w 6"/>
                  <a:gd name="T1" fmla="*/ 1239 h 1239"/>
                  <a:gd name="T2" fmla="*/ 0 w 6"/>
                  <a:gd name="T3" fmla="*/ 1235 h 1239"/>
                  <a:gd name="T4" fmla="*/ 0 w 6"/>
                  <a:gd name="T5" fmla="*/ 0 h 1239"/>
                  <a:gd name="T6" fmla="*/ 6 w 6"/>
                  <a:gd name="T7" fmla="*/ 4 h 1239"/>
                  <a:gd name="T8" fmla="*/ 6 w 6"/>
                  <a:gd name="T9" fmla="*/ 1239 h 1239"/>
                  <a:gd name="T10" fmla="*/ 0 60000 65536"/>
                  <a:gd name="T11" fmla="*/ 0 60000 65536"/>
                  <a:gd name="T12" fmla="*/ 0 60000 65536"/>
                  <a:gd name="T13" fmla="*/ 0 60000 65536"/>
                  <a:gd name="T14" fmla="*/ 0 60000 65536"/>
                  <a:gd name="T15" fmla="*/ 0 w 6"/>
                  <a:gd name="T16" fmla="*/ 0 h 1239"/>
                  <a:gd name="T17" fmla="*/ 6 w 6"/>
                  <a:gd name="T18" fmla="*/ 1239 h 1239"/>
                </a:gdLst>
                <a:ahLst/>
                <a:cxnLst>
                  <a:cxn ang="T10">
                    <a:pos x="T0" y="T1"/>
                  </a:cxn>
                  <a:cxn ang="T11">
                    <a:pos x="T2" y="T3"/>
                  </a:cxn>
                  <a:cxn ang="T12">
                    <a:pos x="T4" y="T5"/>
                  </a:cxn>
                  <a:cxn ang="T13">
                    <a:pos x="T6" y="T7"/>
                  </a:cxn>
                  <a:cxn ang="T14">
                    <a:pos x="T8" y="T9"/>
                  </a:cxn>
                </a:cxnLst>
                <a:rect l="T15" t="T16" r="T17" b="T18"/>
                <a:pathLst>
                  <a:path w="6" h="1239">
                    <a:moveTo>
                      <a:pt x="6" y="1239"/>
                    </a:moveTo>
                    <a:lnTo>
                      <a:pt x="0" y="1235"/>
                    </a:lnTo>
                    <a:lnTo>
                      <a:pt x="0" y="0"/>
                    </a:lnTo>
                    <a:lnTo>
                      <a:pt x="6" y="4"/>
                    </a:lnTo>
                    <a:lnTo>
                      <a:pt x="6" y="1239"/>
                    </a:lnTo>
                    <a:close/>
                  </a:path>
                </a:pathLst>
              </a:custGeom>
              <a:solidFill>
                <a:srgbClr val="5B5B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45" name="Freeform 482"/>
              <p:cNvSpPr>
                <a:spLocks/>
              </p:cNvSpPr>
              <p:nvPr/>
            </p:nvSpPr>
            <p:spPr bwMode="auto">
              <a:xfrm>
                <a:off x="2760" y="928"/>
                <a:ext cx="4" cy="1239"/>
              </a:xfrm>
              <a:custGeom>
                <a:avLst/>
                <a:gdLst>
                  <a:gd name="T0" fmla="*/ 4 w 4"/>
                  <a:gd name="T1" fmla="*/ 1239 h 1239"/>
                  <a:gd name="T2" fmla="*/ 0 w 4"/>
                  <a:gd name="T3" fmla="*/ 1235 h 1239"/>
                  <a:gd name="T4" fmla="*/ 0 w 4"/>
                  <a:gd name="T5" fmla="*/ 0 h 1239"/>
                  <a:gd name="T6" fmla="*/ 4 w 4"/>
                  <a:gd name="T7" fmla="*/ 4 h 1239"/>
                  <a:gd name="T8" fmla="*/ 4 w 4"/>
                  <a:gd name="T9" fmla="*/ 1239 h 1239"/>
                  <a:gd name="T10" fmla="*/ 0 60000 65536"/>
                  <a:gd name="T11" fmla="*/ 0 60000 65536"/>
                  <a:gd name="T12" fmla="*/ 0 60000 65536"/>
                  <a:gd name="T13" fmla="*/ 0 60000 65536"/>
                  <a:gd name="T14" fmla="*/ 0 60000 65536"/>
                  <a:gd name="T15" fmla="*/ 0 w 4"/>
                  <a:gd name="T16" fmla="*/ 0 h 1239"/>
                  <a:gd name="T17" fmla="*/ 4 w 4"/>
                  <a:gd name="T18" fmla="*/ 1239 h 1239"/>
                </a:gdLst>
                <a:ahLst/>
                <a:cxnLst>
                  <a:cxn ang="T10">
                    <a:pos x="T0" y="T1"/>
                  </a:cxn>
                  <a:cxn ang="T11">
                    <a:pos x="T2" y="T3"/>
                  </a:cxn>
                  <a:cxn ang="T12">
                    <a:pos x="T4" y="T5"/>
                  </a:cxn>
                  <a:cxn ang="T13">
                    <a:pos x="T6" y="T7"/>
                  </a:cxn>
                  <a:cxn ang="T14">
                    <a:pos x="T8" y="T9"/>
                  </a:cxn>
                </a:cxnLst>
                <a:rect l="T15" t="T16" r="T17" b="T18"/>
                <a:pathLst>
                  <a:path w="4" h="1239">
                    <a:moveTo>
                      <a:pt x="4" y="1239"/>
                    </a:moveTo>
                    <a:lnTo>
                      <a:pt x="0" y="1235"/>
                    </a:lnTo>
                    <a:lnTo>
                      <a:pt x="0" y="0"/>
                    </a:lnTo>
                    <a:lnTo>
                      <a:pt x="4" y="4"/>
                    </a:lnTo>
                    <a:lnTo>
                      <a:pt x="4" y="1239"/>
                    </a:lnTo>
                    <a:close/>
                  </a:path>
                </a:pathLst>
              </a:custGeom>
              <a:solidFill>
                <a:srgbClr val="5858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46" name="Freeform 483"/>
              <p:cNvSpPr>
                <a:spLocks/>
              </p:cNvSpPr>
              <p:nvPr/>
            </p:nvSpPr>
            <p:spPr bwMode="auto">
              <a:xfrm>
                <a:off x="2758" y="922"/>
                <a:ext cx="2" cy="1241"/>
              </a:xfrm>
              <a:custGeom>
                <a:avLst/>
                <a:gdLst>
                  <a:gd name="T0" fmla="*/ 2 w 2"/>
                  <a:gd name="T1" fmla="*/ 1241 h 1241"/>
                  <a:gd name="T2" fmla="*/ 0 w 2"/>
                  <a:gd name="T3" fmla="*/ 1236 h 1241"/>
                  <a:gd name="T4" fmla="*/ 0 w 2"/>
                  <a:gd name="T5" fmla="*/ 0 h 1241"/>
                  <a:gd name="T6" fmla="*/ 2 w 2"/>
                  <a:gd name="T7" fmla="*/ 6 h 1241"/>
                  <a:gd name="T8" fmla="*/ 2 w 2"/>
                  <a:gd name="T9" fmla="*/ 1241 h 1241"/>
                  <a:gd name="T10" fmla="*/ 0 60000 65536"/>
                  <a:gd name="T11" fmla="*/ 0 60000 65536"/>
                  <a:gd name="T12" fmla="*/ 0 60000 65536"/>
                  <a:gd name="T13" fmla="*/ 0 60000 65536"/>
                  <a:gd name="T14" fmla="*/ 0 60000 65536"/>
                  <a:gd name="T15" fmla="*/ 0 w 2"/>
                  <a:gd name="T16" fmla="*/ 0 h 1241"/>
                  <a:gd name="T17" fmla="*/ 2 w 2"/>
                  <a:gd name="T18" fmla="*/ 1241 h 1241"/>
                </a:gdLst>
                <a:ahLst/>
                <a:cxnLst>
                  <a:cxn ang="T10">
                    <a:pos x="T0" y="T1"/>
                  </a:cxn>
                  <a:cxn ang="T11">
                    <a:pos x="T2" y="T3"/>
                  </a:cxn>
                  <a:cxn ang="T12">
                    <a:pos x="T4" y="T5"/>
                  </a:cxn>
                  <a:cxn ang="T13">
                    <a:pos x="T6" y="T7"/>
                  </a:cxn>
                  <a:cxn ang="T14">
                    <a:pos x="T8" y="T9"/>
                  </a:cxn>
                </a:cxnLst>
                <a:rect l="T15" t="T16" r="T17" b="T18"/>
                <a:pathLst>
                  <a:path w="2" h="1241">
                    <a:moveTo>
                      <a:pt x="2" y="1241"/>
                    </a:moveTo>
                    <a:lnTo>
                      <a:pt x="0" y="1236"/>
                    </a:lnTo>
                    <a:lnTo>
                      <a:pt x="0" y="0"/>
                    </a:lnTo>
                    <a:lnTo>
                      <a:pt x="2" y="6"/>
                    </a:lnTo>
                    <a:lnTo>
                      <a:pt x="2" y="1241"/>
                    </a:lnTo>
                    <a:close/>
                  </a:path>
                </a:pathLst>
              </a:custGeom>
              <a:solidFill>
                <a:srgbClr val="5454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47" name="Freeform 484"/>
              <p:cNvSpPr>
                <a:spLocks/>
              </p:cNvSpPr>
              <p:nvPr/>
            </p:nvSpPr>
            <p:spPr bwMode="auto">
              <a:xfrm>
                <a:off x="2758" y="845"/>
                <a:ext cx="232" cy="101"/>
              </a:xfrm>
              <a:custGeom>
                <a:avLst/>
                <a:gdLst>
                  <a:gd name="T0" fmla="*/ 173 w 232"/>
                  <a:gd name="T1" fmla="*/ 0 h 101"/>
                  <a:gd name="T2" fmla="*/ 185 w 232"/>
                  <a:gd name="T3" fmla="*/ 0 h 101"/>
                  <a:gd name="T4" fmla="*/ 197 w 232"/>
                  <a:gd name="T5" fmla="*/ 2 h 101"/>
                  <a:gd name="T6" fmla="*/ 207 w 232"/>
                  <a:gd name="T7" fmla="*/ 4 h 101"/>
                  <a:gd name="T8" fmla="*/ 215 w 232"/>
                  <a:gd name="T9" fmla="*/ 6 h 101"/>
                  <a:gd name="T10" fmla="*/ 222 w 232"/>
                  <a:gd name="T11" fmla="*/ 10 h 101"/>
                  <a:gd name="T12" fmla="*/ 228 w 232"/>
                  <a:gd name="T13" fmla="*/ 14 h 101"/>
                  <a:gd name="T14" fmla="*/ 232 w 232"/>
                  <a:gd name="T15" fmla="*/ 18 h 101"/>
                  <a:gd name="T16" fmla="*/ 232 w 232"/>
                  <a:gd name="T17" fmla="*/ 24 h 101"/>
                  <a:gd name="T18" fmla="*/ 232 w 232"/>
                  <a:gd name="T19" fmla="*/ 30 h 101"/>
                  <a:gd name="T20" fmla="*/ 230 w 232"/>
                  <a:gd name="T21" fmla="*/ 36 h 101"/>
                  <a:gd name="T22" fmla="*/ 228 w 232"/>
                  <a:gd name="T23" fmla="*/ 42 h 101"/>
                  <a:gd name="T24" fmla="*/ 219 w 232"/>
                  <a:gd name="T25" fmla="*/ 52 h 101"/>
                  <a:gd name="T26" fmla="*/ 211 w 232"/>
                  <a:gd name="T27" fmla="*/ 57 h 101"/>
                  <a:gd name="T28" fmla="*/ 201 w 232"/>
                  <a:gd name="T29" fmla="*/ 63 h 101"/>
                  <a:gd name="T30" fmla="*/ 191 w 232"/>
                  <a:gd name="T31" fmla="*/ 69 h 101"/>
                  <a:gd name="T32" fmla="*/ 179 w 232"/>
                  <a:gd name="T33" fmla="*/ 75 h 101"/>
                  <a:gd name="T34" fmla="*/ 165 w 232"/>
                  <a:gd name="T35" fmla="*/ 81 h 101"/>
                  <a:gd name="T36" fmla="*/ 153 w 232"/>
                  <a:gd name="T37" fmla="*/ 85 h 101"/>
                  <a:gd name="T38" fmla="*/ 137 w 232"/>
                  <a:gd name="T39" fmla="*/ 89 h 101"/>
                  <a:gd name="T40" fmla="*/ 123 w 232"/>
                  <a:gd name="T41" fmla="*/ 93 h 101"/>
                  <a:gd name="T42" fmla="*/ 109 w 232"/>
                  <a:gd name="T43" fmla="*/ 97 h 101"/>
                  <a:gd name="T44" fmla="*/ 95 w 232"/>
                  <a:gd name="T45" fmla="*/ 99 h 101"/>
                  <a:gd name="T46" fmla="*/ 79 w 232"/>
                  <a:gd name="T47" fmla="*/ 101 h 101"/>
                  <a:gd name="T48" fmla="*/ 60 w 232"/>
                  <a:gd name="T49" fmla="*/ 101 h 101"/>
                  <a:gd name="T50" fmla="*/ 48 w 232"/>
                  <a:gd name="T51" fmla="*/ 101 h 101"/>
                  <a:gd name="T52" fmla="*/ 36 w 232"/>
                  <a:gd name="T53" fmla="*/ 99 h 101"/>
                  <a:gd name="T54" fmla="*/ 26 w 232"/>
                  <a:gd name="T55" fmla="*/ 97 h 101"/>
                  <a:gd name="T56" fmla="*/ 18 w 232"/>
                  <a:gd name="T57" fmla="*/ 95 h 101"/>
                  <a:gd name="T58" fmla="*/ 12 w 232"/>
                  <a:gd name="T59" fmla="*/ 91 h 101"/>
                  <a:gd name="T60" fmla="*/ 6 w 232"/>
                  <a:gd name="T61" fmla="*/ 87 h 101"/>
                  <a:gd name="T62" fmla="*/ 2 w 232"/>
                  <a:gd name="T63" fmla="*/ 83 h 101"/>
                  <a:gd name="T64" fmla="*/ 0 w 232"/>
                  <a:gd name="T65" fmla="*/ 77 h 101"/>
                  <a:gd name="T66" fmla="*/ 0 w 232"/>
                  <a:gd name="T67" fmla="*/ 73 h 101"/>
                  <a:gd name="T68" fmla="*/ 2 w 232"/>
                  <a:gd name="T69" fmla="*/ 67 h 101"/>
                  <a:gd name="T70" fmla="*/ 6 w 232"/>
                  <a:gd name="T71" fmla="*/ 61 h 101"/>
                  <a:gd name="T72" fmla="*/ 16 w 232"/>
                  <a:gd name="T73" fmla="*/ 52 h 101"/>
                  <a:gd name="T74" fmla="*/ 24 w 232"/>
                  <a:gd name="T75" fmla="*/ 46 h 101"/>
                  <a:gd name="T76" fmla="*/ 34 w 232"/>
                  <a:gd name="T77" fmla="*/ 40 h 101"/>
                  <a:gd name="T78" fmla="*/ 44 w 232"/>
                  <a:gd name="T79" fmla="*/ 32 h 101"/>
                  <a:gd name="T80" fmla="*/ 56 w 232"/>
                  <a:gd name="T81" fmla="*/ 28 h 101"/>
                  <a:gd name="T82" fmla="*/ 68 w 232"/>
                  <a:gd name="T83" fmla="*/ 22 h 101"/>
                  <a:gd name="T84" fmla="*/ 81 w 232"/>
                  <a:gd name="T85" fmla="*/ 16 h 101"/>
                  <a:gd name="T86" fmla="*/ 95 w 232"/>
                  <a:gd name="T87" fmla="*/ 12 h 101"/>
                  <a:gd name="T88" fmla="*/ 109 w 232"/>
                  <a:gd name="T89" fmla="*/ 8 h 101"/>
                  <a:gd name="T90" fmla="*/ 123 w 232"/>
                  <a:gd name="T91" fmla="*/ 6 h 101"/>
                  <a:gd name="T92" fmla="*/ 139 w 232"/>
                  <a:gd name="T93" fmla="*/ 2 h 101"/>
                  <a:gd name="T94" fmla="*/ 153 w 232"/>
                  <a:gd name="T95" fmla="*/ 0 h 101"/>
                  <a:gd name="T96" fmla="*/ 173 w 232"/>
                  <a:gd name="T97" fmla="*/ 0 h 10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2"/>
                  <a:gd name="T148" fmla="*/ 0 h 101"/>
                  <a:gd name="T149" fmla="*/ 232 w 232"/>
                  <a:gd name="T150" fmla="*/ 101 h 10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2" h="101">
                    <a:moveTo>
                      <a:pt x="173" y="0"/>
                    </a:moveTo>
                    <a:lnTo>
                      <a:pt x="185" y="0"/>
                    </a:lnTo>
                    <a:lnTo>
                      <a:pt x="197" y="2"/>
                    </a:lnTo>
                    <a:lnTo>
                      <a:pt x="207" y="4"/>
                    </a:lnTo>
                    <a:lnTo>
                      <a:pt x="215" y="6"/>
                    </a:lnTo>
                    <a:lnTo>
                      <a:pt x="222" y="10"/>
                    </a:lnTo>
                    <a:lnTo>
                      <a:pt x="228" y="14"/>
                    </a:lnTo>
                    <a:lnTo>
                      <a:pt x="232" y="18"/>
                    </a:lnTo>
                    <a:lnTo>
                      <a:pt x="232" y="24"/>
                    </a:lnTo>
                    <a:lnTo>
                      <a:pt x="232" y="30"/>
                    </a:lnTo>
                    <a:lnTo>
                      <a:pt x="230" y="36"/>
                    </a:lnTo>
                    <a:lnTo>
                      <a:pt x="228" y="42"/>
                    </a:lnTo>
                    <a:lnTo>
                      <a:pt x="219" y="52"/>
                    </a:lnTo>
                    <a:lnTo>
                      <a:pt x="211" y="57"/>
                    </a:lnTo>
                    <a:lnTo>
                      <a:pt x="201" y="63"/>
                    </a:lnTo>
                    <a:lnTo>
                      <a:pt x="191" y="69"/>
                    </a:lnTo>
                    <a:lnTo>
                      <a:pt x="179" y="75"/>
                    </a:lnTo>
                    <a:lnTo>
                      <a:pt x="165" y="81"/>
                    </a:lnTo>
                    <a:lnTo>
                      <a:pt x="153" y="85"/>
                    </a:lnTo>
                    <a:lnTo>
                      <a:pt x="137" y="89"/>
                    </a:lnTo>
                    <a:lnTo>
                      <a:pt x="123" y="93"/>
                    </a:lnTo>
                    <a:lnTo>
                      <a:pt x="109" y="97"/>
                    </a:lnTo>
                    <a:lnTo>
                      <a:pt x="95" y="99"/>
                    </a:lnTo>
                    <a:lnTo>
                      <a:pt x="79" y="101"/>
                    </a:lnTo>
                    <a:lnTo>
                      <a:pt x="60" y="101"/>
                    </a:lnTo>
                    <a:lnTo>
                      <a:pt x="48" y="101"/>
                    </a:lnTo>
                    <a:lnTo>
                      <a:pt x="36" y="99"/>
                    </a:lnTo>
                    <a:lnTo>
                      <a:pt x="26" y="97"/>
                    </a:lnTo>
                    <a:lnTo>
                      <a:pt x="18" y="95"/>
                    </a:lnTo>
                    <a:lnTo>
                      <a:pt x="12" y="91"/>
                    </a:lnTo>
                    <a:lnTo>
                      <a:pt x="6" y="87"/>
                    </a:lnTo>
                    <a:lnTo>
                      <a:pt x="2" y="83"/>
                    </a:lnTo>
                    <a:lnTo>
                      <a:pt x="0" y="77"/>
                    </a:lnTo>
                    <a:lnTo>
                      <a:pt x="0" y="73"/>
                    </a:lnTo>
                    <a:lnTo>
                      <a:pt x="2" y="67"/>
                    </a:lnTo>
                    <a:lnTo>
                      <a:pt x="6" y="61"/>
                    </a:lnTo>
                    <a:lnTo>
                      <a:pt x="16" y="52"/>
                    </a:lnTo>
                    <a:lnTo>
                      <a:pt x="24" y="46"/>
                    </a:lnTo>
                    <a:lnTo>
                      <a:pt x="34" y="40"/>
                    </a:lnTo>
                    <a:lnTo>
                      <a:pt x="44" y="32"/>
                    </a:lnTo>
                    <a:lnTo>
                      <a:pt x="56" y="28"/>
                    </a:lnTo>
                    <a:lnTo>
                      <a:pt x="68" y="22"/>
                    </a:lnTo>
                    <a:lnTo>
                      <a:pt x="81" y="16"/>
                    </a:lnTo>
                    <a:lnTo>
                      <a:pt x="95" y="12"/>
                    </a:lnTo>
                    <a:lnTo>
                      <a:pt x="109" y="8"/>
                    </a:lnTo>
                    <a:lnTo>
                      <a:pt x="123" y="6"/>
                    </a:lnTo>
                    <a:lnTo>
                      <a:pt x="139" y="2"/>
                    </a:lnTo>
                    <a:lnTo>
                      <a:pt x="153" y="0"/>
                    </a:lnTo>
                    <a:lnTo>
                      <a:pt x="173"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48" name="Line 485"/>
              <p:cNvSpPr>
                <a:spLocks noChangeShapeType="1"/>
              </p:cNvSpPr>
              <p:nvPr/>
            </p:nvSpPr>
            <p:spPr bwMode="auto">
              <a:xfrm>
                <a:off x="2990" y="2104"/>
                <a:ext cx="1" cy="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49" name="Line 486"/>
              <p:cNvSpPr>
                <a:spLocks noChangeShapeType="1"/>
              </p:cNvSpPr>
              <p:nvPr/>
            </p:nvSpPr>
            <p:spPr bwMode="auto">
              <a:xfrm flipH="1">
                <a:off x="2988" y="2108"/>
                <a:ext cx="2"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50" name="Line 487"/>
              <p:cNvSpPr>
                <a:spLocks noChangeShapeType="1"/>
              </p:cNvSpPr>
              <p:nvPr/>
            </p:nvSpPr>
            <p:spPr bwMode="auto">
              <a:xfrm flipH="1">
                <a:off x="2986" y="2114"/>
                <a:ext cx="2"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51" name="Line 488"/>
              <p:cNvSpPr>
                <a:spLocks noChangeShapeType="1"/>
              </p:cNvSpPr>
              <p:nvPr/>
            </p:nvSpPr>
            <p:spPr bwMode="auto">
              <a:xfrm flipH="1">
                <a:off x="2977" y="2120"/>
                <a:ext cx="9" cy="1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52" name="Line 489"/>
              <p:cNvSpPr>
                <a:spLocks noChangeShapeType="1"/>
              </p:cNvSpPr>
              <p:nvPr/>
            </p:nvSpPr>
            <p:spPr bwMode="auto">
              <a:xfrm flipH="1">
                <a:off x="2969" y="2130"/>
                <a:ext cx="8"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53" name="Line 490"/>
              <p:cNvSpPr>
                <a:spLocks noChangeShapeType="1"/>
              </p:cNvSpPr>
              <p:nvPr/>
            </p:nvSpPr>
            <p:spPr bwMode="auto">
              <a:xfrm flipH="1">
                <a:off x="2959" y="2136"/>
                <a:ext cx="10"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54" name="Line 491"/>
              <p:cNvSpPr>
                <a:spLocks noChangeShapeType="1"/>
              </p:cNvSpPr>
              <p:nvPr/>
            </p:nvSpPr>
            <p:spPr bwMode="auto">
              <a:xfrm flipH="1">
                <a:off x="2949" y="2142"/>
                <a:ext cx="10" cy="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55" name="Line 492"/>
              <p:cNvSpPr>
                <a:spLocks noChangeShapeType="1"/>
              </p:cNvSpPr>
              <p:nvPr/>
            </p:nvSpPr>
            <p:spPr bwMode="auto">
              <a:xfrm flipH="1">
                <a:off x="2937" y="2150"/>
                <a:ext cx="12" cy="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56" name="Line 493"/>
              <p:cNvSpPr>
                <a:spLocks noChangeShapeType="1"/>
              </p:cNvSpPr>
              <p:nvPr/>
            </p:nvSpPr>
            <p:spPr bwMode="auto">
              <a:xfrm flipH="1">
                <a:off x="2923" y="2154"/>
                <a:ext cx="14" cy="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57" name="Line 494"/>
              <p:cNvSpPr>
                <a:spLocks noChangeShapeType="1"/>
              </p:cNvSpPr>
              <p:nvPr/>
            </p:nvSpPr>
            <p:spPr bwMode="auto">
              <a:xfrm flipH="1">
                <a:off x="2911" y="2159"/>
                <a:ext cx="12"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58" name="Line 495"/>
              <p:cNvSpPr>
                <a:spLocks noChangeShapeType="1"/>
              </p:cNvSpPr>
              <p:nvPr/>
            </p:nvSpPr>
            <p:spPr bwMode="auto">
              <a:xfrm flipH="1">
                <a:off x="2895" y="2165"/>
                <a:ext cx="16" cy="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59" name="Line 496"/>
              <p:cNvSpPr>
                <a:spLocks noChangeShapeType="1"/>
              </p:cNvSpPr>
              <p:nvPr/>
            </p:nvSpPr>
            <p:spPr bwMode="auto">
              <a:xfrm flipH="1">
                <a:off x="2881" y="2169"/>
                <a:ext cx="14" cy="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60" name="Line 497"/>
              <p:cNvSpPr>
                <a:spLocks noChangeShapeType="1"/>
              </p:cNvSpPr>
              <p:nvPr/>
            </p:nvSpPr>
            <p:spPr bwMode="auto">
              <a:xfrm flipH="1">
                <a:off x="2867" y="2173"/>
                <a:ext cx="14"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61" name="Line 498"/>
              <p:cNvSpPr>
                <a:spLocks noChangeShapeType="1"/>
              </p:cNvSpPr>
              <p:nvPr/>
            </p:nvSpPr>
            <p:spPr bwMode="auto">
              <a:xfrm flipH="1">
                <a:off x="2853" y="2175"/>
                <a:ext cx="14" cy="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62" name="Line 499"/>
              <p:cNvSpPr>
                <a:spLocks noChangeShapeType="1"/>
              </p:cNvSpPr>
              <p:nvPr/>
            </p:nvSpPr>
            <p:spPr bwMode="auto">
              <a:xfrm flipH="1">
                <a:off x="2837" y="2179"/>
                <a:ext cx="16"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63" name="Line 500"/>
              <p:cNvSpPr>
                <a:spLocks noChangeShapeType="1"/>
              </p:cNvSpPr>
              <p:nvPr/>
            </p:nvSpPr>
            <p:spPr bwMode="auto">
              <a:xfrm flipH="1">
                <a:off x="2818" y="2181"/>
                <a:ext cx="19"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64" name="Line 501"/>
              <p:cNvSpPr>
                <a:spLocks noChangeShapeType="1"/>
              </p:cNvSpPr>
              <p:nvPr/>
            </p:nvSpPr>
            <p:spPr bwMode="auto">
              <a:xfrm flipH="1">
                <a:off x="2806" y="2181"/>
                <a:ext cx="1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65" name="Line 502"/>
              <p:cNvSpPr>
                <a:spLocks noChangeShapeType="1"/>
              </p:cNvSpPr>
              <p:nvPr/>
            </p:nvSpPr>
            <p:spPr bwMode="auto">
              <a:xfrm flipH="1" flipV="1">
                <a:off x="2794" y="2179"/>
                <a:ext cx="12"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66" name="Line 503"/>
              <p:cNvSpPr>
                <a:spLocks noChangeShapeType="1"/>
              </p:cNvSpPr>
              <p:nvPr/>
            </p:nvSpPr>
            <p:spPr bwMode="auto">
              <a:xfrm flipH="1" flipV="1">
                <a:off x="2784" y="2177"/>
                <a:ext cx="10"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67" name="Line 504"/>
              <p:cNvSpPr>
                <a:spLocks noChangeShapeType="1"/>
              </p:cNvSpPr>
              <p:nvPr/>
            </p:nvSpPr>
            <p:spPr bwMode="auto">
              <a:xfrm flipH="1" flipV="1">
                <a:off x="2776" y="2175"/>
                <a:ext cx="8"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68" name="Line 505"/>
              <p:cNvSpPr>
                <a:spLocks noChangeShapeType="1"/>
              </p:cNvSpPr>
              <p:nvPr/>
            </p:nvSpPr>
            <p:spPr bwMode="auto">
              <a:xfrm flipH="1" flipV="1">
                <a:off x="2770" y="2171"/>
                <a:ext cx="6" cy="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69" name="Line 506"/>
              <p:cNvSpPr>
                <a:spLocks noChangeShapeType="1"/>
              </p:cNvSpPr>
              <p:nvPr/>
            </p:nvSpPr>
            <p:spPr bwMode="auto">
              <a:xfrm flipH="1" flipV="1">
                <a:off x="2764" y="2167"/>
                <a:ext cx="6" cy="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70" name="Line 507"/>
              <p:cNvSpPr>
                <a:spLocks noChangeShapeType="1"/>
              </p:cNvSpPr>
              <p:nvPr/>
            </p:nvSpPr>
            <p:spPr bwMode="auto">
              <a:xfrm flipH="1" flipV="1">
                <a:off x="2760" y="2163"/>
                <a:ext cx="4" cy="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71" name="Line 508"/>
              <p:cNvSpPr>
                <a:spLocks noChangeShapeType="1"/>
              </p:cNvSpPr>
              <p:nvPr/>
            </p:nvSpPr>
            <p:spPr bwMode="auto">
              <a:xfrm flipH="1" flipV="1">
                <a:off x="2758" y="2158"/>
                <a:ext cx="2" cy="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72" name="Freeform 509"/>
              <p:cNvSpPr>
                <a:spLocks/>
              </p:cNvSpPr>
              <p:nvPr/>
            </p:nvSpPr>
            <p:spPr bwMode="auto">
              <a:xfrm>
                <a:off x="2758" y="845"/>
                <a:ext cx="232" cy="101"/>
              </a:xfrm>
              <a:custGeom>
                <a:avLst/>
                <a:gdLst>
                  <a:gd name="T0" fmla="*/ 173 w 232"/>
                  <a:gd name="T1" fmla="*/ 0 h 101"/>
                  <a:gd name="T2" fmla="*/ 185 w 232"/>
                  <a:gd name="T3" fmla="*/ 0 h 101"/>
                  <a:gd name="T4" fmla="*/ 197 w 232"/>
                  <a:gd name="T5" fmla="*/ 2 h 101"/>
                  <a:gd name="T6" fmla="*/ 207 w 232"/>
                  <a:gd name="T7" fmla="*/ 4 h 101"/>
                  <a:gd name="T8" fmla="*/ 215 w 232"/>
                  <a:gd name="T9" fmla="*/ 6 h 101"/>
                  <a:gd name="T10" fmla="*/ 222 w 232"/>
                  <a:gd name="T11" fmla="*/ 10 h 101"/>
                  <a:gd name="T12" fmla="*/ 228 w 232"/>
                  <a:gd name="T13" fmla="*/ 14 h 101"/>
                  <a:gd name="T14" fmla="*/ 232 w 232"/>
                  <a:gd name="T15" fmla="*/ 18 h 101"/>
                  <a:gd name="T16" fmla="*/ 232 w 232"/>
                  <a:gd name="T17" fmla="*/ 24 h 101"/>
                  <a:gd name="T18" fmla="*/ 232 w 232"/>
                  <a:gd name="T19" fmla="*/ 30 h 101"/>
                  <a:gd name="T20" fmla="*/ 230 w 232"/>
                  <a:gd name="T21" fmla="*/ 36 h 101"/>
                  <a:gd name="T22" fmla="*/ 228 w 232"/>
                  <a:gd name="T23" fmla="*/ 42 h 101"/>
                  <a:gd name="T24" fmla="*/ 219 w 232"/>
                  <a:gd name="T25" fmla="*/ 52 h 101"/>
                  <a:gd name="T26" fmla="*/ 211 w 232"/>
                  <a:gd name="T27" fmla="*/ 57 h 101"/>
                  <a:gd name="T28" fmla="*/ 201 w 232"/>
                  <a:gd name="T29" fmla="*/ 63 h 101"/>
                  <a:gd name="T30" fmla="*/ 191 w 232"/>
                  <a:gd name="T31" fmla="*/ 69 h 101"/>
                  <a:gd name="T32" fmla="*/ 179 w 232"/>
                  <a:gd name="T33" fmla="*/ 75 h 101"/>
                  <a:gd name="T34" fmla="*/ 165 w 232"/>
                  <a:gd name="T35" fmla="*/ 81 h 101"/>
                  <a:gd name="T36" fmla="*/ 153 w 232"/>
                  <a:gd name="T37" fmla="*/ 85 h 101"/>
                  <a:gd name="T38" fmla="*/ 137 w 232"/>
                  <a:gd name="T39" fmla="*/ 89 h 101"/>
                  <a:gd name="T40" fmla="*/ 123 w 232"/>
                  <a:gd name="T41" fmla="*/ 93 h 101"/>
                  <a:gd name="T42" fmla="*/ 109 w 232"/>
                  <a:gd name="T43" fmla="*/ 97 h 101"/>
                  <a:gd name="T44" fmla="*/ 95 w 232"/>
                  <a:gd name="T45" fmla="*/ 99 h 101"/>
                  <a:gd name="T46" fmla="*/ 79 w 232"/>
                  <a:gd name="T47" fmla="*/ 101 h 101"/>
                  <a:gd name="T48" fmla="*/ 60 w 232"/>
                  <a:gd name="T49" fmla="*/ 101 h 101"/>
                  <a:gd name="T50" fmla="*/ 48 w 232"/>
                  <a:gd name="T51" fmla="*/ 101 h 101"/>
                  <a:gd name="T52" fmla="*/ 36 w 232"/>
                  <a:gd name="T53" fmla="*/ 99 h 101"/>
                  <a:gd name="T54" fmla="*/ 26 w 232"/>
                  <a:gd name="T55" fmla="*/ 97 h 101"/>
                  <a:gd name="T56" fmla="*/ 18 w 232"/>
                  <a:gd name="T57" fmla="*/ 95 h 101"/>
                  <a:gd name="T58" fmla="*/ 12 w 232"/>
                  <a:gd name="T59" fmla="*/ 91 h 101"/>
                  <a:gd name="T60" fmla="*/ 6 w 232"/>
                  <a:gd name="T61" fmla="*/ 87 h 101"/>
                  <a:gd name="T62" fmla="*/ 2 w 232"/>
                  <a:gd name="T63" fmla="*/ 83 h 101"/>
                  <a:gd name="T64" fmla="*/ 0 w 232"/>
                  <a:gd name="T65" fmla="*/ 77 h 101"/>
                  <a:gd name="T66" fmla="*/ 0 w 232"/>
                  <a:gd name="T67" fmla="*/ 73 h 101"/>
                  <a:gd name="T68" fmla="*/ 2 w 232"/>
                  <a:gd name="T69" fmla="*/ 67 h 101"/>
                  <a:gd name="T70" fmla="*/ 6 w 232"/>
                  <a:gd name="T71" fmla="*/ 61 h 101"/>
                  <a:gd name="T72" fmla="*/ 16 w 232"/>
                  <a:gd name="T73" fmla="*/ 52 h 101"/>
                  <a:gd name="T74" fmla="*/ 24 w 232"/>
                  <a:gd name="T75" fmla="*/ 46 h 101"/>
                  <a:gd name="T76" fmla="*/ 34 w 232"/>
                  <a:gd name="T77" fmla="*/ 40 h 101"/>
                  <a:gd name="T78" fmla="*/ 44 w 232"/>
                  <a:gd name="T79" fmla="*/ 32 h 101"/>
                  <a:gd name="T80" fmla="*/ 56 w 232"/>
                  <a:gd name="T81" fmla="*/ 28 h 101"/>
                  <a:gd name="T82" fmla="*/ 68 w 232"/>
                  <a:gd name="T83" fmla="*/ 22 h 101"/>
                  <a:gd name="T84" fmla="*/ 81 w 232"/>
                  <a:gd name="T85" fmla="*/ 16 h 101"/>
                  <a:gd name="T86" fmla="*/ 95 w 232"/>
                  <a:gd name="T87" fmla="*/ 12 h 101"/>
                  <a:gd name="T88" fmla="*/ 109 w 232"/>
                  <a:gd name="T89" fmla="*/ 8 h 101"/>
                  <a:gd name="T90" fmla="*/ 123 w 232"/>
                  <a:gd name="T91" fmla="*/ 6 h 101"/>
                  <a:gd name="T92" fmla="*/ 139 w 232"/>
                  <a:gd name="T93" fmla="*/ 2 h 101"/>
                  <a:gd name="T94" fmla="*/ 153 w 232"/>
                  <a:gd name="T95" fmla="*/ 0 h 101"/>
                  <a:gd name="T96" fmla="*/ 173 w 232"/>
                  <a:gd name="T97" fmla="*/ 0 h 10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2"/>
                  <a:gd name="T148" fmla="*/ 0 h 101"/>
                  <a:gd name="T149" fmla="*/ 232 w 232"/>
                  <a:gd name="T150" fmla="*/ 101 h 10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2" h="101">
                    <a:moveTo>
                      <a:pt x="173" y="0"/>
                    </a:moveTo>
                    <a:lnTo>
                      <a:pt x="185" y="0"/>
                    </a:lnTo>
                    <a:lnTo>
                      <a:pt x="197" y="2"/>
                    </a:lnTo>
                    <a:lnTo>
                      <a:pt x="207" y="4"/>
                    </a:lnTo>
                    <a:lnTo>
                      <a:pt x="215" y="6"/>
                    </a:lnTo>
                    <a:lnTo>
                      <a:pt x="222" y="10"/>
                    </a:lnTo>
                    <a:lnTo>
                      <a:pt x="228" y="14"/>
                    </a:lnTo>
                    <a:lnTo>
                      <a:pt x="232" y="18"/>
                    </a:lnTo>
                    <a:lnTo>
                      <a:pt x="232" y="24"/>
                    </a:lnTo>
                    <a:lnTo>
                      <a:pt x="232" y="30"/>
                    </a:lnTo>
                    <a:lnTo>
                      <a:pt x="230" y="36"/>
                    </a:lnTo>
                    <a:lnTo>
                      <a:pt x="228" y="42"/>
                    </a:lnTo>
                    <a:lnTo>
                      <a:pt x="219" y="52"/>
                    </a:lnTo>
                    <a:lnTo>
                      <a:pt x="211" y="57"/>
                    </a:lnTo>
                    <a:lnTo>
                      <a:pt x="201" y="63"/>
                    </a:lnTo>
                    <a:lnTo>
                      <a:pt x="191" y="69"/>
                    </a:lnTo>
                    <a:lnTo>
                      <a:pt x="179" y="75"/>
                    </a:lnTo>
                    <a:lnTo>
                      <a:pt x="165" y="81"/>
                    </a:lnTo>
                    <a:lnTo>
                      <a:pt x="153" y="85"/>
                    </a:lnTo>
                    <a:lnTo>
                      <a:pt x="137" y="89"/>
                    </a:lnTo>
                    <a:lnTo>
                      <a:pt x="123" y="93"/>
                    </a:lnTo>
                    <a:lnTo>
                      <a:pt x="109" y="97"/>
                    </a:lnTo>
                    <a:lnTo>
                      <a:pt x="95" y="99"/>
                    </a:lnTo>
                    <a:lnTo>
                      <a:pt x="79" y="101"/>
                    </a:lnTo>
                    <a:lnTo>
                      <a:pt x="60" y="101"/>
                    </a:lnTo>
                    <a:lnTo>
                      <a:pt x="48" y="101"/>
                    </a:lnTo>
                    <a:lnTo>
                      <a:pt x="36" y="99"/>
                    </a:lnTo>
                    <a:lnTo>
                      <a:pt x="26" y="97"/>
                    </a:lnTo>
                    <a:lnTo>
                      <a:pt x="18" y="95"/>
                    </a:lnTo>
                    <a:lnTo>
                      <a:pt x="12" y="91"/>
                    </a:lnTo>
                    <a:lnTo>
                      <a:pt x="6" y="87"/>
                    </a:lnTo>
                    <a:lnTo>
                      <a:pt x="2" y="83"/>
                    </a:lnTo>
                    <a:lnTo>
                      <a:pt x="0" y="77"/>
                    </a:lnTo>
                    <a:lnTo>
                      <a:pt x="0" y="73"/>
                    </a:lnTo>
                    <a:lnTo>
                      <a:pt x="2" y="67"/>
                    </a:lnTo>
                    <a:lnTo>
                      <a:pt x="6" y="61"/>
                    </a:lnTo>
                    <a:lnTo>
                      <a:pt x="16" y="52"/>
                    </a:lnTo>
                    <a:lnTo>
                      <a:pt x="24" y="46"/>
                    </a:lnTo>
                    <a:lnTo>
                      <a:pt x="34" y="40"/>
                    </a:lnTo>
                    <a:lnTo>
                      <a:pt x="44" y="32"/>
                    </a:lnTo>
                    <a:lnTo>
                      <a:pt x="56" y="28"/>
                    </a:lnTo>
                    <a:lnTo>
                      <a:pt x="68" y="22"/>
                    </a:lnTo>
                    <a:lnTo>
                      <a:pt x="81" y="16"/>
                    </a:lnTo>
                    <a:lnTo>
                      <a:pt x="95" y="12"/>
                    </a:lnTo>
                    <a:lnTo>
                      <a:pt x="109" y="8"/>
                    </a:lnTo>
                    <a:lnTo>
                      <a:pt x="123" y="6"/>
                    </a:lnTo>
                    <a:lnTo>
                      <a:pt x="139" y="2"/>
                    </a:lnTo>
                    <a:lnTo>
                      <a:pt x="153" y="0"/>
                    </a:lnTo>
                    <a:lnTo>
                      <a:pt x="173" y="0"/>
                    </a:lnTo>
                    <a:close/>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973" name="Line 510"/>
              <p:cNvSpPr>
                <a:spLocks noChangeShapeType="1"/>
              </p:cNvSpPr>
              <p:nvPr/>
            </p:nvSpPr>
            <p:spPr bwMode="auto">
              <a:xfrm flipV="1">
                <a:off x="2990" y="869"/>
                <a:ext cx="1" cy="123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74" name="Line 511"/>
              <p:cNvSpPr>
                <a:spLocks noChangeShapeType="1"/>
              </p:cNvSpPr>
              <p:nvPr/>
            </p:nvSpPr>
            <p:spPr bwMode="auto">
              <a:xfrm flipV="1">
                <a:off x="2758" y="922"/>
                <a:ext cx="1" cy="123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75" name="Freeform 512"/>
              <p:cNvSpPr>
                <a:spLocks/>
              </p:cNvSpPr>
              <p:nvPr/>
            </p:nvSpPr>
            <p:spPr bwMode="auto">
              <a:xfrm>
                <a:off x="2990" y="662"/>
                <a:ext cx="1" cy="213"/>
              </a:xfrm>
              <a:custGeom>
                <a:avLst/>
                <a:gdLst>
                  <a:gd name="T0" fmla="*/ 0 w 1"/>
                  <a:gd name="T1" fmla="*/ 207 h 213"/>
                  <a:gd name="T2" fmla="*/ 0 w 1"/>
                  <a:gd name="T3" fmla="*/ 213 h 213"/>
                  <a:gd name="T4" fmla="*/ 0 w 1"/>
                  <a:gd name="T5" fmla="*/ 6 h 213"/>
                  <a:gd name="T6" fmla="*/ 0 w 1"/>
                  <a:gd name="T7" fmla="*/ 0 h 213"/>
                  <a:gd name="T8" fmla="*/ 0 w 1"/>
                  <a:gd name="T9" fmla="*/ 207 h 213"/>
                  <a:gd name="T10" fmla="*/ 0 60000 65536"/>
                  <a:gd name="T11" fmla="*/ 0 60000 65536"/>
                  <a:gd name="T12" fmla="*/ 0 60000 65536"/>
                  <a:gd name="T13" fmla="*/ 0 60000 65536"/>
                  <a:gd name="T14" fmla="*/ 0 60000 65536"/>
                  <a:gd name="T15" fmla="*/ 0 w 1"/>
                  <a:gd name="T16" fmla="*/ 0 h 213"/>
                  <a:gd name="T17" fmla="*/ 1 w 1"/>
                  <a:gd name="T18" fmla="*/ 213 h 213"/>
                </a:gdLst>
                <a:ahLst/>
                <a:cxnLst>
                  <a:cxn ang="T10">
                    <a:pos x="T0" y="T1"/>
                  </a:cxn>
                  <a:cxn ang="T11">
                    <a:pos x="T2" y="T3"/>
                  </a:cxn>
                  <a:cxn ang="T12">
                    <a:pos x="T4" y="T5"/>
                  </a:cxn>
                  <a:cxn ang="T13">
                    <a:pos x="T6" y="T7"/>
                  </a:cxn>
                  <a:cxn ang="T14">
                    <a:pos x="T8" y="T9"/>
                  </a:cxn>
                </a:cxnLst>
                <a:rect l="T15" t="T16" r="T17" b="T18"/>
                <a:pathLst>
                  <a:path w="1" h="213">
                    <a:moveTo>
                      <a:pt x="0" y="207"/>
                    </a:moveTo>
                    <a:lnTo>
                      <a:pt x="0" y="213"/>
                    </a:lnTo>
                    <a:lnTo>
                      <a:pt x="0" y="6"/>
                    </a:lnTo>
                    <a:lnTo>
                      <a:pt x="0" y="0"/>
                    </a:lnTo>
                    <a:lnTo>
                      <a:pt x="0" y="207"/>
                    </a:lnTo>
                    <a:close/>
                  </a:path>
                </a:pathLst>
              </a:custGeom>
              <a:solidFill>
                <a:srgbClr val="274E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76" name="Freeform 513"/>
              <p:cNvSpPr>
                <a:spLocks/>
              </p:cNvSpPr>
              <p:nvPr/>
            </p:nvSpPr>
            <p:spPr bwMode="auto">
              <a:xfrm>
                <a:off x="2988" y="668"/>
                <a:ext cx="2" cy="213"/>
              </a:xfrm>
              <a:custGeom>
                <a:avLst/>
                <a:gdLst>
                  <a:gd name="T0" fmla="*/ 2 w 2"/>
                  <a:gd name="T1" fmla="*/ 207 h 213"/>
                  <a:gd name="T2" fmla="*/ 0 w 2"/>
                  <a:gd name="T3" fmla="*/ 213 h 213"/>
                  <a:gd name="T4" fmla="*/ 0 w 2"/>
                  <a:gd name="T5" fmla="*/ 6 h 213"/>
                  <a:gd name="T6" fmla="*/ 2 w 2"/>
                  <a:gd name="T7" fmla="*/ 0 h 213"/>
                  <a:gd name="T8" fmla="*/ 2 w 2"/>
                  <a:gd name="T9" fmla="*/ 207 h 213"/>
                  <a:gd name="T10" fmla="*/ 0 60000 65536"/>
                  <a:gd name="T11" fmla="*/ 0 60000 65536"/>
                  <a:gd name="T12" fmla="*/ 0 60000 65536"/>
                  <a:gd name="T13" fmla="*/ 0 60000 65536"/>
                  <a:gd name="T14" fmla="*/ 0 60000 65536"/>
                  <a:gd name="T15" fmla="*/ 0 w 2"/>
                  <a:gd name="T16" fmla="*/ 0 h 213"/>
                  <a:gd name="T17" fmla="*/ 2 w 2"/>
                  <a:gd name="T18" fmla="*/ 213 h 213"/>
                </a:gdLst>
                <a:ahLst/>
                <a:cxnLst>
                  <a:cxn ang="T10">
                    <a:pos x="T0" y="T1"/>
                  </a:cxn>
                  <a:cxn ang="T11">
                    <a:pos x="T2" y="T3"/>
                  </a:cxn>
                  <a:cxn ang="T12">
                    <a:pos x="T4" y="T5"/>
                  </a:cxn>
                  <a:cxn ang="T13">
                    <a:pos x="T6" y="T7"/>
                  </a:cxn>
                  <a:cxn ang="T14">
                    <a:pos x="T8" y="T9"/>
                  </a:cxn>
                </a:cxnLst>
                <a:rect l="T15" t="T16" r="T17" b="T18"/>
                <a:pathLst>
                  <a:path w="2" h="213">
                    <a:moveTo>
                      <a:pt x="2" y="207"/>
                    </a:moveTo>
                    <a:lnTo>
                      <a:pt x="0" y="213"/>
                    </a:lnTo>
                    <a:lnTo>
                      <a:pt x="0" y="6"/>
                    </a:lnTo>
                    <a:lnTo>
                      <a:pt x="2" y="0"/>
                    </a:lnTo>
                    <a:lnTo>
                      <a:pt x="2" y="207"/>
                    </a:lnTo>
                    <a:close/>
                  </a:path>
                </a:pathLst>
              </a:custGeom>
              <a:solidFill>
                <a:srgbClr val="2851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77" name="Freeform 514"/>
              <p:cNvSpPr>
                <a:spLocks/>
              </p:cNvSpPr>
              <p:nvPr/>
            </p:nvSpPr>
            <p:spPr bwMode="auto">
              <a:xfrm>
                <a:off x="2986" y="674"/>
                <a:ext cx="2" cy="213"/>
              </a:xfrm>
              <a:custGeom>
                <a:avLst/>
                <a:gdLst>
                  <a:gd name="T0" fmla="*/ 2 w 2"/>
                  <a:gd name="T1" fmla="*/ 207 h 213"/>
                  <a:gd name="T2" fmla="*/ 0 w 2"/>
                  <a:gd name="T3" fmla="*/ 213 h 213"/>
                  <a:gd name="T4" fmla="*/ 0 w 2"/>
                  <a:gd name="T5" fmla="*/ 6 h 213"/>
                  <a:gd name="T6" fmla="*/ 2 w 2"/>
                  <a:gd name="T7" fmla="*/ 0 h 213"/>
                  <a:gd name="T8" fmla="*/ 2 w 2"/>
                  <a:gd name="T9" fmla="*/ 207 h 213"/>
                  <a:gd name="T10" fmla="*/ 0 60000 65536"/>
                  <a:gd name="T11" fmla="*/ 0 60000 65536"/>
                  <a:gd name="T12" fmla="*/ 0 60000 65536"/>
                  <a:gd name="T13" fmla="*/ 0 60000 65536"/>
                  <a:gd name="T14" fmla="*/ 0 60000 65536"/>
                  <a:gd name="T15" fmla="*/ 0 w 2"/>
                  <a:gd name="T16" fmla="*/ 0 h 213"/>
                  <a:gd name="T17" fmla="*/ 2 w 2"/>
                  <a:gd name="T18" fmla="*/ 213 h 213"/>
                </a:gdLst>
                <a:ahLst/>
                <a:cxnLst>
                  <a:cxn ang="T10">
                    <a:pos x="T0" y="T1"/>
                  </a:cxn>
                  <a:cxn ang="T11">
                    <a:pos x="T2" y="T3"/>
                  </a:cxn>
                  <a:cxn ang="T12">
                    <a:pos x="T4" y="T5"/>
                  </a:cxn>
                  <a:cxn ang="T13">
                    <a:pos x="T6" y="T7"/>
                  </a:cxn>
                  <a:cxn ang="T14">
                    <a:pos x="T8" y="T9"/>
                  </a:cxn>
                </a:cxnLst>
                <a:rect l="T15" t="T16" r="T17" b="T18"/>
                <a:pathLst>
                  <a:path w="2" h="213">
                    <a:moveTo>
                      <a:pt x="2" y="207"/>
                    </a:moveTo>
                    <a:lnTo>
                      <a:pt x="0" y="213"/>
                    </a:lnTo>
                    <a:lnTo>
                      <a:pt x="0" y="6"/>
                    </a:lnTo>
                    <a:lnTo>
                      <a:pt x="2" y="0"/>
                    </a:lnTo>
                    <a:lnTo>
                      <a:pt x="2" y="207"/>
                    </a:lnTo>
                    <a:close/>
                  </a:path>
                </a:pathLst>
              </a:custGeom>
              <a:solidFill>
                <a:srgbClr val="2A53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78" name="Freeform 515"/>
              <p:cNvSpPr>
                <a:spLocks/>
              </p:cNvSpPr>
              <p:nvPr/>
            </p:nvSpPr>
            <p:spPr bwMode="auto">
              <a:xfrm>
                <a:off x="2977" y="680"/>
                <a:ext cx="9" cy="217"/>
              </a:xfrm>
              <a:custGeom>
                <a:avLst/>
                <a:gdLst>
                  <a:gd name="T0" fmla="*/ 9 w 9"/>
                  <a:gd name="T1" fmla="*/ 207 h 217"/>
                  <a:gd name="T2" fmla="*/ 0 w 9"/>
                  <a:gd name="T3" fmla="*/ 217 h 217"/>
                  <a:gd name="T4" fmla="*/ 0 w 9"/>
                  <a:gd name="T5" fmla="*/ 10 h 217"/>
                  <a:gd name="T6" fmla="*/ 9 w 9"/>
                  <a:gd name="T7" fmla="*/ 0 h 217"/>
                  <a:gd name="T8" fmla="*/ 9 w 9"/>
                  <a:gd name="T9" fmla="*/ 207 h 217"/>
                  <a:gd name="T10" fmla="*/ 0 60000 65536"/>
                  <a:gd name="T11" fmla="*/ 0 60000 65536"/>
                  <a:gd name="T12" fmla="*/ 0 60000 65536"/>
                  <a:gd name="T13" fmla="*/ 0 60000 65536"/>
                  <a:gd name="T14" fmla="*/ 0 60000 65536"/>
                  <a:gd name="T15" fmla="*/ 0 w 9"/>
                  <a:gd name="T16" fmla="*/ 0 h 217"/>
                  <a:gd name="T17" fmla="*/ 9 w 9"/>
                  <a:gd name="T18" fmla="*/ 217 h 217"/>
                </a:gdLst>
                <a:ahLst/>
                <a:cxnLst>
                  <a:cxn ang="T10">
                    <a:pos x="T0" y="T1"/>
                  </a:cxn>
                  <a:cxn ang="T11">
                    <a:pos x="T2" y="T3"/>
                  </a:cxn>
                  <a:cxn ang="T12">
                    <a:pos x="T4" y="T5"/>
                  </a:cxn>
                  <a:cxn ang="T13">
                    <a:pos x="T6" y="T7"/>
                  </a:cxn>
                  <a:cxn ang="T14">
                    <a:pos x="T8" y="T9"/>
                  </a:cxn>
                </a:cxnLst>
                <a:rect l="T15" t="T16" r="T17" b="T18"/>
                <a:pathLst>
                  <a:path w="9" h="217">
                    <a:moveTo>
                      <a:pt x="9" y="207"/>
                    </a:moveTo>
                    <a:lnTo>
                      <a:pt x="0" y="217"/>
                    </a:lnTo>
                    <a:lnTo>
                      <a:pt x="0" y="10"/>
                    </a:lnTo>
                    <a:lnTo>
                      <a:pt x="9" y="0"/>
                    </a:lnTo>
                    <a:lnTo>
                      <a:pt x="9" y="207"/>
                    </a:lnTo>
                    <a:close/>
                  </a:path>
                </a:pathLst>
              </a:custGeom>
              <a:solidFill>
                <a:srgbClr val="2B56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79" name="Freeform 516"/>
              <p:cNvSpPr>
                <a:spLocks/>
              </p:cNvSpPr>
              <p:nvPr/>
            </p:nvSpPr>
            <p:spPr bwMode="auto">
              <a:xfrm>
                <a:off x="2969" y="690"/>
                <a:ext cx="8" cy="212"/>
              </a:xfrm>
              <a:custGeom>
                <a:avLst/>
                <a:gdLst>
                  <a:gd name="T0" fmla="*/ 8 w 8"/>
                  <a:gd name="T1" fmla="*/ 207 h 212"/>
                  <a:gd name="T2" fmla="*/ 0 w 8"/>
                  <a:gd name="T3" fmla="*/ 212 h 212"/>
                  <a:gd name="T4" fmla="*/ 0 w 8"/>
                  <a:gd name="T5" fmla="*/ 6 h 212"/>
                  <a:gd name="T6" fmla="*/ 8 w 8"/>
                  <a:gd name="T7" fmla="*/ 0 h 212"/>
                  <a:gd name="T8" fmla="*/ 8 w 8"/>
                  <a:gd name="T9" fmla="*/ 207 h 212"/>
                  <a:gd name="T10" fmla="*/ 0 60000 65536"/>
                  <a:gd name="T11" fmla="*/ 0 60000 65536"/>
                  <a:gd name="T12" fmla="*/ 0 60000 65536"/>
                  <a:gd name="T13" fmla="*/ 0 60000 65536"/>
                  <a:gd name="T14" fmla="*/ 0 60000 65536"/>
                  <a:gd name="T15" fmla="*/ 0 w 8"/>
                  <a:gd name="T16" fmla="*/ 0 h 212"/>
                  <a:gd name="T17" fmla="*/ 8 w 8"/>
                  <a:gd name="T18" fmla="*/ 212 h 212"/>
                </a:gdLst>
                <a:ahLst/>
                <a:cxnLst>
                  <a:cxn ang="T10">
                    <a:pos x="T0" y="T1"/>
                  </a:cxn>
                  <a:cxn ang="T11">
                    <a:pos x="T2" y="T3"/>
                  </a:cxn>
                  <a:cxn ang="T12">
                    <a:pos x="T4" y="T5"/>
                  </a:cxn>
                  <a:cxn ang="T13">
                    <a:pos x="T6" y="T7"/>
                  </a:cxn>
                  <a:cxn ang="T14">
                    <a:pos x="T8" y="T9"/>
                  </a:cxn>
                </a:cxnLst>
                <a:rect l="T15" t="T16" r="T17" b="T18"/>
                <a:pathLst>
                  <a:path w="8" h="212">
                    <a:moveTo>
                      <a:pt x="8" y="207"/>
                    </a:moveTo>
                    <a:lnTo>
                      <a:pt x="0" y="212"/>
                    </a:lnTo>
                    <a:lnTo>
                      <a:pt x="0" y="6"/>
                    </a:lnTo>
                    <a:lnTo>
                      <a:pt x="8" y="0"/>
                    </a:lnTo>
                    <a:lnTo>
                      <a:pt x="8" y="207"/>
                    </a:lnTo>
                    <a:close/>
                  </a:path>
                </a:pathLst>
              </a:custGeom>
              <a:solidFill>
                <a:srgbClr val="2C59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80" name="Freeform 517"/>
              <p:cNvSpPr>
                <a:spLocks/>
              </p:cNvSpPr>
              <p:nvPr/>
            </p:nvSpPr>
            <p:spPr bwMode="auto">
              <a:xfrm>
                <a:off x="2959" y="696"/>
                <a:ext cx="10" cy="212"/>
              </a:xfrm>
              <a:custGeom>
                <a:avLst/>
                <a:gdLst>
                  <a:gd name="T0" fmla="*/ 10 w 10"/>
                  <a:gd name="T1" fmla="*/ 206 h 212"/>
                  <a:gd name="T2" fmla="*/ 0 w 10"/>
                  <a:gd name="T3" fmla="*/ 212 h 212"/>
                  <a:gd name="T4" fmla="*/ 0 w 10"/>
                  <a:gd name="T5" fmla="*/ 6 h 212"/>
                  <a:gd name="T6" fmla="*/ 10 w 10"/>
                  <a:gd name="T7" fmla="*/ 0 h 212"/>
                  <a:gd name="T8" fmla="*/ 10 w 10"/>
                  <a:gd name="T9" fmla="*/ 206 h 212"/>
                  <a:gd name="T10" fmla="*/ 0 60000 65536"/>
                  <a:gd name="T11" fmla="*/ 0 60000 65536"/>
                  <a:gd name="T12" fmla="*/ 0 60000 65536"/>
                  <a:gd name="T13" fmla="*/ 0 60000 65536"/>
                  <a:gd name="T14" fmla="*/ 0 60000 65536"/>
                  <a:gd name="T15" fmla="*/ 0 w 10"/>
                  <a:gd name="T16" fmla="*/ 0 h 212"/>
                  <a:gd name="T17" fmla="*/ 10 w 10"/>
                  <a:gd name="T18" fmla="*/ 212 h 212"/>
                </a:gdLst>
                <a:ahLst/>
                <a:cxnLst>
                  <a:cxn ang="T10">
                    <a:pos x="T0" y="T1"/>
                  </a:cxn>
                  <a:cxn ang="T11">
                    <a:pos x="T2" y="T3"/>
                  </a:cxn>
                  <a:cxn ang="T12">
                    <a:pos x="T4" y="T5"/>
                  </a:cxn>
                  <a:cxn ang="T13">
                    <a:pos x="T6" y="T7"/>
                  </a:cxn>
                  <a:cxn ang="T14">
                    <a:pos x="T8" y="T9"/>
                  </a:cxn>
                </a:cxnLst>
                <a:rect l="T15" t="T16" r="T17" b="T18"/>
                <a:pathLst>
                  <a:path w="10" h="212">
                    <a:moveTo>
                      <a:pt x="10" y="206"/>
                    </a:moveTo>
                    <a:lnTo>
                      <a:pt x="0" y="212"/>
                    </a:lnTo>
                    <a:lnTo>
                      <a:pt x="0" y="6"/>
                    </a:lnTo>
                    <a:lnTo>
                      <a:pt x="10" y="0"/>
                    </a:lnTo>
                    <a:lnTo>
                      <a:pt x="10" y="206"/>
                    </a:lnTo>
                    <a:close/>
                  </a:path>
                </a:pathLst>
              </a:custGeom>
              <a:solidFill>
                <a:srgbClr val="2E5B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81" name="Freeform 518"/>
              <p:cNvSpPr>
                <a:spLocks/>
              </p:cNvSpPr>
              <p:nvPr/>
            </p:nvSpPr>
            <p:spPr bwMode="auto">
              <a:xfrm>
                <a:off x="2949" y="702"/>
                <a:ext cx="10" cy="212"/>
              </a:xfrm>
              <a:custGeom>
                <a:avLst/>
                <a:gdLst>
                  <a:gd name="T0" fmla="*/ 10 w 10"/>
                  <a:gd name="T1" fmla="*/ 206 h 212"/>
                  <a:gd name="T2" fmla="*/ 0 w 10"/>
                  <a:gd name="T3" fmla="*/ 212 h 212"/>
                  <a:gd name="T4" fmla="*/ 0 w 10"/>
                  <a:gd name="T5" fmla="*/ 8 h 212"/>
                  <a:gd name="T6" fmla="*/ 10 w 10"/>
                  <a:gd name="T7" fmla="*/ 0 h 212"/>
                  <a:gd name="T8" fmla="*/ 10 w 10"/>
                  <a:gd name="T9" fmla="*/ 206 h 212"/>
                  <a:gd name="T10" fmla="*/ 0 60000 65536"/>
                  <a:gd name="T11" fmla="*/ 0 60000 65536"/>
                  <a:gd name="T12" fmla="*/ 0 60000 65536"/>
                  <a:gd name="T13" fmla="*/ 0 60000 65536"/>
                  <a:gd name="T14" fmla="*/ 0 60000 65536"/>
                  <a:gd name="T15" fmla="*/ 0 w 10"/>
                  <a:gd name="T16" fmla="*/ 0 h 212"/>
                  <a:gd name="T17" fmla="*/ 10 w 10"/>
                  <a:gd name="T18" fmla="*/ 212 h 212"/>
                </a:gdLst>
                <a:ahLst/>
                <a:cxnLst>
                  <a:cxn ang="T10">
                    <a:pos x="T0" y="T1"/>
                  </a:cxn>
                  <a:cxn ang="T11">
                    <a:pos x="T2" y="T3"/>
                  </a:cxn>
                  <a:cxn ang="T12">
                    <a:pos x="T4" y="T5"/>
                  </a:cxn>
                  <a:cxn ang="T13">
                    <a:pos x="T6" y="T7"/>
                  </a:cxn>
                  <a:cxn ang="T14">
                    <a:pos x="T8" y="T9"/>
                  </a:cxn>
                </a:cxnLst>
                <a:rect l="T15" t="T16" r="T17" b="T18"/>
                <a:pathLst>
                  <a:path w="10" h="212">
                    <a:moveTo>
                      <a:pt x="10" y="206"/>
                    </a:moveTo>
                    <a:lnTo>
                      <a:pt x="0" y="212"/>
                    </a:lnTo>
                    <a:lnTo>
                      <a:pt x="0" y="8"/>
                    </a:lnTo>
                    <a:lnTo>
                      <a:pt x="10" y="0"/>
                    </a:lnTo>
                    <a:lnTo>
                      <a:pt x="10" y="206"/>
                    </a:lnTo>
                    <a:close/>
                  </a:path>
                </a:pathLst>
              </a:custGeom>
              <a:solidFill>
                <a:srgbClr val="2F5E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82" name="Freeform 519"/>
              <p:cNvSpPr>
                <a:spLocks/>
              </p:cNvSpPr>
              <p:nvPr/>
            </p:nvSpPr>
            <p:spPr bwMode="auto">
              <a:xfrm>
                <a:off x="2937" y="710"/>
                <a:ext cx="12" cy="210"/>
              </a:xfrm>
              <a:custGeom>
                <a:avLst/>
                <a:gdLst>
                  <a:gd name="T0" fmla="*/ 12 w 12"/>
                  <a:gd name="T1" fmla="*/ 204 h 210"/>
                  <a:gd name="T2" fmla="*/ 0 w 12"/>
                  <a:gd name="T3" fmla="*/ 210 h 210"/>
                  <a:gd name="T4" fmla="*/ 0 w 12"/>
                  <a:gd name="T5" fmla="*/ 4 h 210"/>
                  <a:gd name="T6" fmla="*/ 12 w 12"/>
                  <a:gd name="T7" fmla="*/ 0 h 210"/>
                  <a:gd name="T8" fmla="*/ 12 w 12"/>
                  <a:gd name="T9" fmla="*/ 204 h 210"/>
                  <a:gd name="T10" fmla="*/ 0 60000 65536"/>
                  <a:gd name="T11" fmla="*/ 0 60000 65536"/>
                  <a:gd name="T12" fmla="*/ 0 60000 65536"/>
                  <a:gd name="T13" fmla="*/ 0 60000 65536"/>
                  <a:gd name="T14" fmla="*/ 0 60000 65536"/>
                  <a:gd name="T15" fmla="*/ 0 w 12"/>
                  <a:gd name="T16" fmla="*/ 0 h 210"/>
                  <a:gd name="T17" fmla="*/ 12 w 12"/>
                  <a:gd name="T18" fmla="*/ 210 h 210"/>
                </a:gdLst>
                <a:ahLst/>
                <a:cxnLst>
                  <a:cxn ang="T10">
                    <a:pos x="T0" y="T1"/>
                  </a:cxn>
                  <a:cxn ang="T11">
                    <a:pos x="T2" y="T3"/>
                  </a:cxn>
                  <a:cxn ang="T12">
                    <a:pos x="T4" y="T5"/>
                  </a:cxn>
                  <a:cxn ang="T13">
                    <a:pos x="T6" y="T7"/>
                  </a:cxn>
                  <a:cxn ang="T14">
                    <a:pos x="T8" y="T9"/>
                  </a:cxn>
                </a:cxnLst>
                <a:rect l="T15" t="T16" r="T17" b="T18"/>
                <a:pathLst>
                  <a:path w="12" h="210">
                    <a:moveTo>
                      <a:pt x="12" y="204"/>
                    </a:moveTo>
                    <a:lnTo>
                      <a:pt x="0" y="210"/>
                    </a:lnTo>
                    <a:lnTo>
                      <a:pt x="0" y="4"/>
                    </a:lnTo>
                    <a:lnTo>
                      <a:pt x="12" y="0"/>
                    </a:lnTo>
                    <a:lnTo>
                      <a:pt x="12" y="204"/>
                    </a:lnTo>
                    <a:close/>
                  </a:path>
                </a:pathLst>
              </a:custGeom>
              <a:solidFill>
                <a:srgbClr val="3061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83" name="Freeform 520"/>
              <p:cNvSpPr>
                <a:spLocks/>
              </p:cNvSpPr>
              <p:nvPr/>
            </p:nvSpPr>
            <p:spPr bwMode="auto">
              <a:xfrm>
                <a:off x="2923" y="714"/>
                <a:ext cx="14" cy="212"/>
              </a:xfrm>
              <a:custGeom>
                <a:avLst/>
                <a:gdLst>
                  <a:gd name="T0" fmla="*/ 14 w 14"/>
                  <a:gd name="T1" fmla="*/ 206 h 212"/>
                  <a:gd name="T2" fmla="*/ 0 w 14"/>
                  <a:gd name="T3" fmla="*/ 212 h 212"/>
                  <a:gd name="T4" fmla="*/ 0 w 14"/>
                  <a:gd name="T5" fmla="*/ 6 h 212"/>
                  <a:gd name="T6" fmla="*/ 14 w 14"/>
                  <a:gd name="T7" fmla="*/ 0 h 212"/>
                  <a:gd name="T8" fmla="*/ 14 w 14"/>
                  <a:gd name="T9" fmla="*/ 206 h 212"/>
                  <a:gd name="T10" fmla="*/ 0 60000 65536"/>
                  <a:gd name="T11" fmla="*/ 0 60000 65536"/>
                  <a:gd name="T12" fmla="*/ 0 60000 65536"/>
                  <a:gd name="T13" fmla="*/ 0 60000 65536"/>
                  <a:gd name="T14" fmla="*/ 0 60000 65536"/>
                  <a:gd name="T15" fmla="*/ 0 w 14"/>
                  <a:gd name="T16" fmla="*/ 0 h 212"/>
                  <a:gd name="T17" fmla="*/ 14 w 14"/>
                  <a:gd name="T18" fmla="*/ 212 h 212"/>
                </a:gdLst>
                <a:ahLst/>
                <a:cxnLst>
                  <a:cxn ang="T10">
                    <a:pos x="T0" y="T1"/>
                  </a:cxn>
                  <a:cxn ang="T11">
                    <a:pos x="T2" y="T3"/>
                  </a:cxn>
                  <a:cxn ang="T12">
                    <a:pos x="T4" y="T5"/>
                  </a:cxn>
                  <a:cxn ang="T13">
                    <a:pos x="T6" y="T7"/>
                  </a:cxn>
                  <a:cxn ang="T14">
                    <a:pos x="T8" y="T9"/>
                  </a:cxn>
                </a:cxnLst>
                <a:rect l="T15" t="T16" r="T17" b="T18"/>
                <a:pathLst>
                  <a:path w="14" h="212">
                    <a:moveTo>
                      <a:pt x="14" y="206"/>
                    </a:moveTo>
                    <a:lnTo>
                      <a:pt x="0" y="212"/>
                    </a:lnTo>
                    <a:lnTo>
                      <a:pt x="0" y="6"/>
                    </a:lnTo>
                    <a:lnTo>
                      <a:pt x="14" y="0"/>
                    </a:lnTo>
                    <a:lnTo>
                      <a:pt x="14" y="206"/>
                    </a:lnTo>
                    <a:close/>
                  </a:path>
                </a:pathLst>
              </a:custGeom>
              <a:solidFill>
                <a:srgbClr val="326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84" name="Freeform 521"/>
              <p:cNvSpPr>
                <a:spLocks/>
              </p:cNvSpPr>
              <p:nvPr/>
            </p:nvSpPr>
            <p:spPr bwMode="auto">
              <a:xfrm>
                <a:off x="2911" y="720"/>
                <a:ext cx="12" cy="210"/>
              </a:xfrm>
              <a:custGeom>
                <a:avLst/>
                <a:gdLst>
                  <a:gd name="T0" fmla="*/ 12 w 12"/>
                  <a:gd name="T1" fmla="*/ 206 h 210"/>
                  <a:gd name="T2" fmla="*/ 0 w 12"/>
                  <a:gd name="T3" fmla="*/ 210 h 210"/>
                  <a:gd name="T4" fmla="*/ 0 w 12"/>
                  <a:gd name="T5" fmla="*/ 6 h 210"/>
                  <a:gd name="T6" fmla="*/ 12 w 12"/>
                  <a:gd name="T7" fmla="*/ 0 h 210"/>
                  <a:gd name="T8" fmla="*/ 12 w 12"/>
                  <a:gd name="T9" fmla="*/ 206 h 210"/>
                  <a:gd name="T10" fmla="*/ 0 60000 65536"/>
                  <a:gd name="T11" fmla="*/ 0 60000 65536"/>
                  <a:gd name="T12" fmla="*/ 0 60000 65536"/>
                  <a:gd name="T13" fmla="*/ 0 60000 65536"/>
                  <a:gd name="T14" fmla="*/ 0 60000 65536"/>
                  <a:gd name="T15" fmla="*/ 0 w 12"/>
                  <a:gd name="T16" fmla="*/ 0 h 210"/>
                  <a:gd name="T17" fmla="*/ 12 w 12"/>
                  <a:gd name="T18" fmla="*/ 210 h 210"/>
                </a:gdLst>
                <a:ahLst/>
                <a:cxnLst>
                  <a:cxn ang="T10">
                    <a:pos x="T0" y="T1"/>
                  </a:cxn>
                  <a:cxn ang="T11">
                    <a:pos x="T2" y="T3"/>
                  </a:cxn>
                  <a:cxn ang="T12">
                    <a:pos x="T4" y="T5"/>
                  </a:cxn>
                  <a:cxn ang="T13">
                    <a:pos x="T6" y="T7"/>
                  </a:cxn>
                  <a:cxn ang="T14">
                    <a:pos x="T8" y="T9"/>
                  </a:cxn>
                </a:cxnLst>
                <a:rect l="T15" t="T16" r="T17" b="T18"/>
                <a:pathLst>
                  <a:path w="12" h="210">
                    <a:moveTo>
                      <a:pt x="12" y="206"/>
                    </a:moveTo>
                    <a:lnTo>
                      <a:pt x="0" y="210"/>
                    </a:lnTo>
                    <a:lnTo>
                      <a:pt x="0" y="6"/>
                    </a:lnTo>
                    <a:lnTo>
                      <a:pt x="12" y="0"/>
                    </a:lnTo>
                    <a:lnTo>
                      <a:pt x="12" y="206"/>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85" name="Freeform 522"/>
              <p:cNvSpPr>
                <a:spLocks/>
              </p:cNvSpPr>
              <p:nvPr/>
            </p:nvSpPr>
            <p:spPr bwMode="auto">
              <a:xfrm>
                <a:off x="2895" y="726"/>
                <a:ext cx="16" cy="208"/>
              </a:xfrm>
              <a:custGeom>
                <a:avLst/>
                <a:gdLst>
                  <a:gd name="T0" fmla="*/ 16 w 16"/>
                  <a:gd name="T1" fmla="*/ 204 h 208"/>
                  <a:gd name="T2" fmla="*/ 0 w 16"/>
                  <a:gd name="T3" fmla="*/ 208 h 208"/>
                  <a:gd name="T4" fmla="*/ 0 w 16"/>
                  <a:gd name="T5" fmla="*/ 4 h 208"/>
                  <a:gd name="T6" fmla="*/ 16 w 16"/>
                  <a:gd name="T7" fmla="*/ 0 h 208"/>
                  <a:gd name="T8" fmla="*/ 16 w 16"/>
                  <a:gd name="T9" fmla="*/ 204 h 208"/>
                  <a:gd name="T10" fmla="*/ 0 60000 65536"/>
                  <a:gd name="T11" fmla="*/ 0 60000 65536"/>
                  <a:gd name="T12" fmla="*/ 0 60000 65536"/>
                  <a:gd name="T13" fmla="*/ 0 60000 65536"/>
                  <a:gd name="T14" fmla="*/ 0 60000 65536"/>
                  <a:gd name="T15" fmla="*/ 0 w 16"/>
                  <a:gd name="T16" fmla="*/ 0 h 208"/>
                  <a:gd name="T17" fmla="*/ 16 w 16"/>
                  <a:gd name="T18" fmla="*/ 208 h 208"/>
                </a:gdLst>
                <a:ahLst/>
                <a:cxnLst>
                  <a:cxn ang="T10">
                    <a:pos x="T0" y="T1"/>
                  </a:cxn>
                  <a:cxn ang="T11">
                    <a:pos x="T2" y="T3"/>
                  </a:cxn>
                  <a:cxn ang="T12">
                    <a:pos x="T4" y="T5"/>
                  </a:cxn>
                  <a:cxn ang="T13">
                    <a:pos x="T6" y="T7"/>
                  </a:cxn>
                  <a:cxn ang="T14">
                    <a:pos x="T8" y="T9"/>
                  </a:cxn>
                </a:cxnLst>
                <a:rect l="T15" t="T16" r="T17" b="T18"/>
                <a:pathLst>
                  <a:path w="16" h="208">
                    <a:moveTo>
                      <a:pt x="16" y="204"/>
                    </a:moveTo>
                    <a:lnTo>
                      <a:pt x="0" y="208"/>
                    </a:lnTo>
                    <a:lnTo>
                      <a:pt x="0" y="4"/>
                    </a:lnTo>
                    <a:lnTo>
                      <a:pt x="16" y="0"/>
                    </a:lnTo>
                    <a:lnTo>
                      <a:pt x="16" y="204"/>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86" name="Freeform 523"/>
              <p:cNvSpPr>
                <a:spLocks/>
              </p:cNvSpPr>
              <p:nvPr/>
            </p:nvSpPr>
            <p:spPr bwMode="auto">
              <a:xfrm>
                <a:off x="2881" y="730"/>
                <a:ext cx="14" cy="208"/>
              </a:xfrm>
              <a:custGeom>
                <a:avLst/>
                <a:gdLst>
                  <a:gd name="T0" fmla="*/ 14 w 14"/>
                  <a:gd name="T1" fmla="*/ 204 h 208"/>
                  <a:gd name="T2" fmla="*/ 0 w 14"/>
                  <a:gd name="T3" fmla="*/ 208 h 208"/>
                  <a:gd name="T4" fmla="*/ 0 w 14"/>
                  <a:gd name="T5" fmla="*/ 4 h 208"/>
                  <a:gd name="T6" fmla="*/ 14 w 14"/>
                  <a:gd name="T7" fmla="*/ 0 h 208"/>
                  <a:gd name="T8" fmla="*/ 14 w 14"/>
                  <a:gd name="T9" fmla="*/ 204 h 208"/>
                  <a:gd name="T10" fmla="*/ 0 60000 65536"/>
                  <a:gd name="T11" fmla="*/ 0 60000 65536"/>
                  <a:gd name="T12" fmla="*/ 0 60000 65536"/>
                  <a:gd name="T13" fmla="*/ 0 60000 65536"/>
                  <a:gd name="T14" fmla="*/ 0 60000 65536"/>
                  <a:gd name="T15" fmla="*/ 0 w 14"/>
                  <a:gd name="T16" fmla="*/ 0 h 208"/>
                  <a:gd name="T17" fmla="*/ 14 w 14"/>
                  <a:gd name="T18" fmla="*/ 208 h 208"/>
                </a:gdLst>
                <a:ahLst/>
                <a:cxnLst>
                  <a:cxn ang="T10">
                    <a:pos x="T0" y="T1"/>
                  </a:cxn>
                  <a:cxn ang="T11">
                    <a:pos x="T2" y="T3"/>
                  </a:cxn>
                  <a:cxn ang="T12">
                    <a:pos x="T4" y="T5"/>
                  </a:cxn>
                  <a:cxn ang="T13">
                    <a:pos x="T6" y="T7"/>
                  </a:cxn>
                  <a:cxn ang="T14">
                    <a:pos x="T8" y="T9"/>
                  </a:cxn>
                </a:cxnLst>
                <a:rect l="T15" t="T16" r="T17" b="T18"/>
                <a:pathLst>
                  <a:path w="14" h="208">
                    <a:moveTo>
                      <a:pt x="14" y="204"/>
                    </a:moveTo>
                    <a:lnTo>
                      <a:pt x="0" y="208"/>
                    </a:lnTo>
                    <a:lnTo>
                      <a:pt x="0" y="4"/>
                    </a:lnTo>
                    <a:lnTo>
                      <a:pt x="14" y="0"/>
                    </a:lnTo>
                    <a:lnTo>
                      <a:pt x="14" y="204"/>
                    </a:lnTo>
                    <a:close/>
                  </a:path>
                </a:pathLst>
              </a:custGeom>
              <a:solidFill>
                <a:srgbClr val="326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87" name="Freeform 524"/>
              <p:cNvSpPr>
                <a:spLocks/>
              </p:cNvSpPr>
              <p:nvPr/>
            </p:nvSpPr>
            <p:spPr bwMode="auto">
              <a:xfrm>
                <a:off x="2867" y="734"/>
                <a:ext cx="14" cy="208"/>
              </a:xfrm>
              <a:custGeom>
                <a:avLst/>
                <a:gdLst>
                  <a:gd name="T0" fmla="*/ 14 w 14"/>
                  <a:gd name="T1" fmla="*/ 204 h 208"/>
                  <a:gd name="T2" fmla="*/ 0 w 14"/>
                  <a:gd name="T3" fmla="*/ 208 h 208"/>
                  <a:gd name="T4" fmla="*/ 0 w 14"/>
                  <a:gd name="T5" fmla="*/ 2 h 208"/>
                  <a:gd name="T6" fmla="*/ 14 w 14"/>
                  <a:gd name="T7" fmla="*/ 0 h 208"/>
                  <a:gd name="T8" fmla="*/ 14 w 14"/>
                  <a:gd name="T9" fmla="*/ 204 h 208"/>
                  <a:gd name="T10" fmla="*/ 0 60000 65536"/>
                  <a:gd name="T11" fmla="*/ 0 60000 65536"/>
                  <a:gd name="T12" fmla="*/ 0 60000 65536"/>
                  <a:gd name="T13" fmla="*/ 0 60000 65536"/>
                  <a:gd name="T14" fmla="*/ 0 60000 65536"/>
                  <a:gd name="T15" fmla="*/ 0 w 14"/>
                  <a:gd name="T16" fmla="*/ 0 h 208"/>
                  <a:gd name="T17" fmla="*/ 14 w 14"/>
                  <a:gd name="T18" fmla="*/ 208 h 208"/>
                </a:gdLst>
                <a:ahLst/>
                <a:cxnLst>
                  <a:cxn ang="T10">
                    <a:pos x="T0" y="T1"/>
                  </a:cxn>
                  <a:cxn ang="T11">
                    <a:pos x="T2" y="T3"/>
                  </a:cxn>
                  <a:cxn ang="T12">
                    <a:pos x="T4" y="T5"/>
                  </a:cxn>
                  <a:cxn ang="T13">
                    <a:pos x="T6" y="T7"/>
                  </a:cxn>
                  <a:cxn ang="T14">
                    <a:pos x="T8" y="T9"/>
                  </a:cxn>
                </a:cxnLst>
                <a:rect l="T15" t="T16" r="T17" b="T18"/>
                <a:pathLst>
                  <a:path w="14" h="208">
                    <a:moveTo>
                      <a:pt x="14" y="204"/>
                    </a:moveTo>
                    <a:lnTo>
                      <a:pt x="0" y="208"/>
                    </a:lnTo>
                    <a:lnTo>
                      <a:pt x="0" y="2"/>
                    </a:lnTo>
                    <a:lnTo>
                      <a:pt x="14" y="0"/>
                    </a:lnTo>
                    <a:lnTo>
                      <a:pt x="14" y="204"/>
                    </a:lnTo>
                    <a:close/>
                  </a:path>
                </a:pathLst>
              </a:custGeom>
              <a:solidFill>
                <a:srgbClr val="3061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88" name="Freeform 525"/>
              <p:cNvSpPr>
                <a:spLocks/>
              </p:cNvSpPr>
              <p:nvPr/>
            </p:nvSpPr>
            <p:spPr bwMode="auto">
              <a:xfrm>
                <a:off x="2853" y="736"/>
                <a:ext cx="14" cy="208"/>
              </a:xfrm>
              <a:custGeom>
                <a:avLst/>
                <a:gdLst>
                  <a:gd name="T0" fmla="*/ 14 w 14"/>
                  <a:gd name="T1" fmla="*/ 206 h 208"/>
                  <a:gd name="T2" fmla="*/ 0 w 14"/>
                  <a:gd name="T3" fmla="*/ 208 h 208"/>
                  <a:gd name="T4" fmla="*/ 0 w 14"/>
                  <a:gd name="T5" fmla="*/ 4 h 208"/>
                  <a:gd name="T6" fmla="*/ 14 w 14"/>
                  <a:gd name="T7" fmla="*/ 0 h 208"/>
                  <a:gd name="T8" fmla="*/ 14 w 14"/>
                  <a:gd name="T9" fmla="*/ 206 h 208"/>
                  <a:gd name="T10" fmla="*/ 0 60000 65536"/>
                  <a:gd name="T11" fmla="*/ 0 60000 65536"/>
                  <a:gd name="T12" fmla="*/ 0 60000 65536"/>
                  <a:gd name="T13" fmla="*/ 0 60000 65536"/>
                  <a:gd name="T14" fmla="*/ 0 60000 65536"/>
                  <a:gd name="T15" fmla="*/ 0 w 14"/>
                  <a:gd name="T16" fmla="*/ 0 h 208"/>
                  <a:gd name="T17" fmla="*/ 14 w 14"/>
                  <a:gd name="T18" fmla="*/ 208 h 208"/>
                </a:gdLst>
                <a:ahLst/>
                <a:cxnLst>
                  <a:cxn ang="T10">
                    <a:pos x="T0" y="T1"/>
                  </a:cxn>
                  <a:cxn ang="T11">
                    <a:pos x="T2" y="T3"/>
                  </a:cxn>
                  <a:cxn ang="T12">
                    <a:pos x="T4" y="T5"/>
                  </a:cxn>
                  <a:cxn ang="T13">
                    <a:pos x="T6" y="T7"/>
                  </a:cxn>
                  <a:cxn ang="T14">
                    <a:pos x="T8" y="T9"/>
                  </a:cxn>
                </a:cxnLst>
                <a:rect l="T15" t="T16" r="T17" b="T18"/>
                <a:pathLst>
                  <a:path w="14" h="208">
                    <a:moveTo>
                      <a:pt x="14" y="206"/>
                    </a:moveTo>
                    <a:lnTo>
                      <a:pt x="0" y="208"/>
                    </a:lnTo>
                    <a:lnTo>
                      <a:pt x="0" y="4"/>
                    </a:lnTo>
                    <a:lnTo>
                      <a:pt x="14" y="0"/>
                    </a:lnTo>
                    <a:lnTo>
                      <a:pt x="14" y="206"/>
                    </a:lnTo>
                    <a:close/>
                  </a:path>
                </a:pathLst>
              </a:custGeom>
              <a:solidFill>
                <a:srgbClr val="2F5E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89" name="Freeform 526"/>
              <p:cNvSpPr>
                <a:spLocks/>
              </p:cNvSpPr>
              <p:nvPr/>
            </p:nvSpPr>
            <p:spPr bwMode="auto">
              <a:xfrm>
                <a:off x="2837" y="740"/>
                <a:ext cx="16" cy="206"/>
              </a:xfrm>
              <a:custGeom>
                <a:avLst/>
                <a:gdLst>
                  <a:gd name="T0" fmla="*/ 16 w 16"/>
                  <a:gd name="T1" fmla="*/ 204 h 206"/>
                  <a:gd name="T2" fmla="*/ 0 w 16"/>
                  <a:gd name="T3" fmla="*/ 206 h 206"/>
                  <a:gd name="T4" fmla="*/ 0 w 16"/>
                  <a:gd name="T5" fmla="*/ 2 h 206"/>
                  <a:gd name="T6" fmla="*/ 16 w 16"/>
                  <a:gd name="T7" fmla="*/ 0 h 206"/>
                  <a:gd name="T8" fmla="*/ 16 w 16"/>
                  <a:gd name="T9" fmla="*/ 204 h 206"/>
                  <a:gd name="T10" fmla="*/ 0 60000 65536"/>
                  <a:gd name="T11" fmla="*/ 0 60000 65536"/>
                  <a:gd name="T12" fmla="*/ 0 60000 65536"/>
                  <a:gd name="T13" fmla="*/ 0 60000 65536"/>
                  <a:gd name="T14" fmla="*/ 0 60000 65536"/>
                  <a:gd name="T15" fmla="*/ 0 w 16"/>
                  <a:gd name="T16" fmla="*/ 0 h 206"/>
                  <a:gd name="T17" fmla="*/ 16 w 16"/>
                  <a:gd name="T18" fmla="*/ 206 h 206"/>
                </a:gdLst>
                <a:ahLst/>
                <a:cxnLst>
                  <a:cxn ang="T10">
                    <a:pos x="T0" y="T1"/>
                  </a:cxn>
                  <a:cxn ang="T11">
                    <a:pos x="T2" y="T3"/>
                  </a:cxn>
                  <a:cxn ang="T12">
                    <a:pos x="T4" y="T5"/>
                  </a:cxn>
                  <a:cxn ang="T13">
                    <a:pos x="T6" y="T7"/>
                  </a:cxn>
                  <a:cxn ang="T14">
                    <a:pos x="T8" y="T9"/>
                  </a:cxn>
                </a:cxnLst>
                <a:rect l="T15" t="T16" r="T17" b="T18"/>
                <a:pathLst>
                  <a:path w="16" h="206">
                    <a:moveTo>
                      <a:pt x="16" y="204"/>
                    </a:moveTo>
                    <a:lnTo>
                      <a:pt x="0" y="206"/>
                    </a:lnTo>
                    <a:lnTo>
                      <a:pt x="0" y="2"/>
                    </a:lnTo>
                    <a:lnTo>
                      <a:pt x="16" y="0"/>
                    </a:lnTo>
                    <a:lnTo>
                      <a:pt x="16" y="204"/>
                    </a:lnTo>
                    <a:close/>
                  </a:path>
                </a:pathLst>
              </a:custGeom>
              <a:solidFill>
                <a:srgbClr val="2E5B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90" name="Rectangle 527"/>
              <p:cNvSpPr>
                <a:spLocks noChangeArrowheads="1"/>
              </p:cNvSpPr>
              <p:nvPr/>
            </p:nvSpPr>
            <p:spPr bwMode="auto">
              <a:xfrm>
                <a:off x="2818" y="742"/>
                <a:ext cx="19" cy="204"/>
              </a:xfrm>
              <a:prstGeom prst="rect">
                <a:avLst/>
              </a:prstGeom>
              <a:solidFill>
                <a:srgbClr val="2C59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3991" name="Rectangle 528"/>
              <p:cNvSpPr>
                <a:spLocks noChangeArrowheads="1"/>
              </p:cNvSpPr>
              <p:nvPr/>
            </p:nvSpPr>
            <p:spPr bwMode="auto">
              <a:xfrm>
                <a:off x="2806" y="742"/>
                <a:ext cx="12" cy="204"/>
              </a:xfrm>
              <a:prstGeom prst="rect">
                <a:avLst/>
              </a:prstGeom>
              <a:solidFill>
                <a:srgbClr val="2B56D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3992" name="Freeform 529"/>
              <p:cNvSpPr>
                <a:spLocks/>
              </p:cNvSpPr>
              <p:nvPr/>
            </p:nvSpPr>
            <p:spPr bwMode="auto">
              <a:xfrm>
                <a:off x="2794" y="740"/>
                <a:ext cx="12" cy="206"/>
              </a:xfrm>
              <a:custGeom>
                <a:avLst/>
                <a:gdLst>
                  <a:gd name="T0" fmla="*/ 12 w 12"/>
                  <a:gd name="T1" fmla="*/ 206 h 206"/>
                  <a:gd name="T2" fmla="*/ 0 w 12"/>
                  <a:gd name="T3" fmla="*/ 204 h 206"/>
                  <a:gd name="T4" fmla="*/ 0 w 12"/>
                  <a:gd name="T5" fmla="*/ 0 h 206"/>
                  <a:gd name="T6" fmla="*/ 12 w 12"/>
                  <a:gd name="T7" fmla="*/ 2 h 206"/>
                  <a:gd name="T8" fmla="*/ 12 w 12"/>
                  <a:gd name="T9" fmla="*/ 206 h 206"/>
                  <a:gd name="T10" fmla="*/ 0 60000 65536"/>
                  <a:gd name="T11" fmla="*/ 0 60000 65536"/>
                  <a:gd name="T12" fmla="*/ 0 60000 65536"/>
                  <a:gd name="T13" fmla="*/ 0 60000 65536"/>
                  <a:gd name="T14" fmla="*/ 0 60000 65536"/>
                  <a:gd name="T15" fmla="*/ 0 w 12"/>
                  <a:gd name="T16" fmla="*/ 0 h 206"/>
                  <a:gd name="T17" fmla="*/ 12 w 12"/>
                  <a:gd name="T18" fmla="*/ 206 h 206"/>
                </a:gdLst>
                <a:ahLst/>
                <a:cxnLst>
                  <a:cxn ang="T10">
                    <a:pos x="T0" y="T1"/>
                  </a:cxn>
                  <a:cxn ang="T11">
                    <a:pos x="T2" y="T3"/>
                  </a:cxn>
                  <a:cxn ang="T12">
                    <a:pos x="T4" y="T5"/>
                  </a:cxn>
                  <a:cxn ang="T13">
                    <a:pos x="T6" y="T7"/>
                  </a:cxn>
                  <a:cxn ang="T14">
                    <a:pos x="T8" y="T9"/>
                  </a:cxn>
                </a:cxnLst>
                <a:rect l="T15" t="T16" r="T17" b="T18"/>
                <a:pathLst>
                  <a:path w="12" h="206">
                    <a:moveTo>
                      <a:pt x="12" y="206"/>
                    </a:moveTo>
                    <a:lnTo>
                      <a:pt x="0" y="204"/>
                    </a:lnTo>
                    <a:lnTo>
                      <a:pt x="0" y="0"/>
                    </a:lnTo>
                    <a:lnTo>
                      <a:pt x="12" y="2"/>
                    </a:lnTo>
                    <a:lnTo>
                      <a:pt x="12" y="206"/>
                    </a:lnTo>
                    <a:close/>
                  </a:path>
                </a:pathLst>
              </a:custGeom>
              <a:solidFill>
                <a:srgbClr val="2A53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93" name="Freeform 530"/>
              <p:cNvSpPr>
                <a:spLocks/>
              </p:cNvSpPr>
              <p:nvPr/>
            </p:nvSpPr>
            <p:spPr bwMode="auto">
              <a:xfrm>
                <a:off x="2784" y="738"/>
                <a:ext cx="10" cy="206"/>
              </a:xfrm>
              <a:custGeom>
                <a:avLst/>
                <a:gdLst>
                  <a:gd name="T0" fmla="*/ 10 w 10"/>
                  <a:gd name="T1" fmla="*/ 206 h 206"/>
                  <a:gd name="T2" fmla="*/ 0 w 10"/>
                  <a:gd name="T3" fmla="*/ 204 h 206"/>
                  <a:gd name="T4" fmla="*/ 0 w 10"/>
                  <a:gd name="T5" fmla="*/ 0 h 206"/>
                  <a:gd name="T6" fmla="*/ 10 w 10"/>
                  <a:gd name="T7" fmla="*/ 2 h 206"/>
                  <a:gd name="T8" fmla="*/ 10 w 10"/>
                  <a:gd name="T9" fmla="*/ 206 h 206"/>
                  <a:gd name="T10" fmla="*/ 0 60000 65536"/>
                  <a:gd name="T11" fmla="*/ 0 60000 65536"/>
                  <a:gd name="T12" fmla="*/ 0 60000 65536"/>
                  <a:gd name="T13" fmla="*/ 0 60000 65536"/>
                  <a:gd name="T14" fmla="*/ 0 60000 65536"/>
                  <a:gd name="T15" fmla="*/ 0 w 10"/>
                  <a:gd name="T16" fmla="*/ 0 h 206"/>
                  <a:gd name="T17" fmla="*/ 10 w 10"/>
                  <a:gd name="T18" fmla="*/ 206 h 206"/>
                </a:gdLst>
                <a:ahLst/>
                <a:cxnLst>
                  <a:cxn ang="T10">
                    <a:pos x="T0" y="T1"/>
                  </a:cxn>
                  <a:cxn ang="T11">
                    <a:pos x="T2" y="T3"/>
                  </a:cxn>
                  <a:cxn ang="T12">
                    <a:pos x="T4" y="T5"/>
                  </a:cxn>
                  <a:cxn ang="T13">
                    <a:pos x="T6" y="T7"/>
                  </a:cxn>
                  <a:cxn ang="T14">
                    <a:pos x="T8" y="T9"/>
                  </a:cxn>
                </a:cxnLst>
                <a:rect l="T15" t="T16" r="T17" b="T18"/>
                <a:pathLst>
                  <a:path w="10" h="206">
                    <a:moveTo>
                      <a:pt x="10" y="206"/>
                    </a:moveTo>
                    <a:lnTo>
                      <a:pt x="0" y="204"/>
                    </a:lnTo>
                    <a:lnTo>
                      <a:pt x="0" y="0"/>
                    </a:lnTo>
                    <a:lnTo>
                      <a:pt x="10" y="2"/>
                    </a:lnTo>
                    <a:lnTo>
                      <a:pt x="10" y="206"/>
                    </a:lnTo>
                    <a:close/>
                  </a:path>
                </a:pathLst>
              </a:custGeom>
              <a:solidFill>
                <a:srgbClr val="2851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94" name="Freeform 531"/>
              <p:cNvSpPr>
                <a:spLocks/>
              </p:cNvSpPr>
              <p:nvPr/>
            </p:nvSpPr>
            <p:spPr bwMode="auto">
              <a:xfrm>
                <a:off x="2776" y="736"/>
                <a:ext cx="8" cy="206"/>
              </a:xfrm>
              <a:custGeom>
                <a:avLst/>
                <a:gdLst>
                  <a:gd name="T0" fmla="*/ 8 w 8"/>
                  <a:gd name="T1" fmla="*/ 206 h 206"/>
                  <a:gd name="T2" fmla="*/ 0 w 8"/>
                  <a:gd name="T3" fmla="*/ 204 h 206"/>
                  <a:gd name="T4" fmla="*/ 0 w 8"/>
                  <a:gd name="T5" fmla="*/ 0 h 206"/>
                  <a:gd name="T6" fmla="*/ 8 w 8"/>
                  <a:gd name="T7" fmla="*/ 2 h 206"/>
                  <a:gd name="T8" fmla="*/ 8 w 8"/>
                  <a:gd name="T9" fmla="*/ 206 h 206"/>
                  <a:gd name="T10" fmla="*/ 0 60000 65536"/>
                  <a:gd name="T11" fmla="*/ 0 60000 65536"/>
                  <a:gd name="T12" fmla="*/ 0 60000 65536"/>
                  <a:gd name="T13" fmla="*/ 0 60000 65536"/>
                  <a:gd name="T14" fmla="*/ 0 60000 65536"/>
                  <a:gd name="T15" fmla="*/ 0 w 8"/>
                  <a:gd name="T16" fmla="*/ 0 h 206"/>
                  <a:gd name="T17" fmla="*/ 8 w 8"/>
                  <a:gd name="T18" fmla="*/ 206 h 206"/>
                </a:gdLst>
                <a:ahLst/>
                <a:cxnLst>
                  <a:cxn ang="T10">
                    <a:pos x="T0" y="T1"/>
                  </a:cxn>
                  <a:cxn ang="T11">
                    <a:pos x="T2" y="T3"/>
                  </a:cxn>
                  <a:cxn ang="T12">
                    <a:pos x="T4" y="T5"/>
                  </a:cxn>
                  <a:cxn ang="T13">
                    <a:pos x="T6" y="T7"/>
                  </a:cxn>
                  <a:cxn ang="T14">
                    <a:pos x="T8" y="T9"/>
                  </a:cxn>
                </a:cxnLst>
                <a:rect l="T15" t="T16" r="T17" b="T18"/>
                <a:pathLst>
                  <a:path w="8" h="206">
                    <a:moveTo>
                      <a:pt x="8" y="206"/>
                    </a:moveTo>
                    <a:lnTo>
                      <a:pt x="0" y="204"/>
                    </a:lnTo>
                    <a:lnTo>
                      <a:pt x="0" y="0"/>
                    </a:lnTo>
                    <a:lnTo>
                      <a:pt x="8" y="2"/>
                    </a:lnTo>
                    <a:lnTo>
                      <a:pt x="8" y="206"/>
                    </a:lnTo>
                    <a:close/>
                  </a:path>
                </a:pathLst>
              </a:custGeom>
              <a:solidFill>
                <a:srgbClr val="274E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95" name="Freeform 532"/>
              <p:cNvSpPr>
                <a:spLocks/>
              </p:cNvSpPr>
              <p:nvPr/>
            </p:nvSpPr>
            <p:spPr bwMode="auto">
              <a:xfrm>
                <a:off x="2770" y="732"/>
                <a:ext cx="6" cy="208"/>
              </a:xfrm>
              <a:custGeom>
                <a:avLst/>
                <a:gdLst>
                  <a:gd name="T0" fmla="*/ 6 w 6"/>
                  <a:gd name="T1" fmla="*/ 208 h 208"/>
                  <a:gd name="T2" fmla="*/ 0 w 6"/>
                  <a:gd name="T3" fmla="*/ 204 h 208"/>
                  <a:gd name="T4" fmla="*/ 0 w 6"/>
                  <a:gd name="T5" fmla="*/ 0 h 208"/>
                  <a:gd name="T6" fmla="*/ 6 w 6"/>
                  <a:gd name="T7" fmla="*/ 4 h 208"/>
                  <a:gd name="T8" fmla="*/ 6 w 6"/>
                  <a:gd name="T9" fmla="*/ 208 h 208"/>
                  <a:gd name="T10" fmla="*/ 0 60000 65536"/>
                  <a:gd name="T11" fmla="*/ 0 60000 65536"/>
                  <a:gd name="T12" fmla="*/ 0 60000 65536"/>
                  <a:gd name="T13" fmla="*/ 0 60000 65536"/>
                  <a:gd name="T14" fmla="*/ 0 60000 65536"/>
                  <a:gd name="T15" fmla="*/ 0 w 6"/>
                  <a:gd name="T16" fmla="*/ 0 h 208"/>
                  <a:gd name="T17" fmla="*/ 6 w 6"/>
                  <a:gd name="T18" fmla="*/ 208 h 208"/>
                </a:gdLst>
                <a:ahLst/>
                <a:cxnLst>
                  <a:cxn ang="T10">
                    <a:pos x="T0" y="T1"/>
                  </a:cxn>
                  <a:cxn ang="T11">
                    <a:pos x="T2" y="T3"/>
                  </a:cxn>
                  <a:cxn ang="T12">
                    <a:pos x="T4" y="T5"/>
                  </a:cxn>
                  <a:cxn ang="T13">
                    <a:pos x="T6" y="T7"/>
                  </a:cxn>
                  <a:cxn ang="T14">
                    <a:pos x="T8" y="T9"/>
                  </a:cxn>
                </a:cxnLst>
                <a:rect l="T15" t="T16" r="T17" b="T18"/>
                <a:pathLst>
                  <a:path w="6" h="208">
                    <a:moveTo>
                      <a:pt x="6" y="208"/>
                    </a:moveTo>
                    <a:lnTo>
                      <a:pt x="0" y="204"/>
                    </a:lnTo>
                    <a:lnTo>
                      <a:pt x="0" y="0"/>
                    </a:lnTo>
                    <a:lnTo>
                      <a:pt x="6" y="4"/>
                    </a:lnTo>
                    <a:lnTo>
                      <a:pt x="6" y="208"/>
                    </a:lnTo>
                    <a:close/>
                  </a:path>
                </a:pathLst>
              </a:custGeom>
              <a:solidFill>
                <a:srgbClr val="264B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96" name="Freeform 533"/>
              <p:cNvSpPr>
                <a:spLocks/>
              </p:cNvSpPr>
              <p:nvPr/>
            </p:nvSpPr>
            <p:spPr bwMode="auto">
              <a:xfrm>
                <a:off x="2764" y="728"/>
                <a:ext cx="6" cy="208"/>
              </a:xfrm>
              <a:custGeom>
                <a:avLst/>
                <a:gdLst>
                  <a:gd name="T0" fmla="*/ 6 w 6"/>
                  <a:gd name="T1" fmla="*/ 208 h 208"/>
                  <a:gd name="T2" fmla="*/ 0 w 6"/>
                  <a:gd name="T3" fmla="*/ 204 h 208"/>
                  <a:gd name="T4" fmla="*/ 0 w 6"/>
                  <a:gd name="T5" fmla="*/ 0 h 208"/>
                  <a:gd name="T6" fmla="*/ 6 w 6"/>
                  <a:gd name="T7" fmla="*/ 4 h 208"/>
                  <a:gd name="T8" fmla="*/ 6 w 6"/>
                  <a:gd name="T9" fmla="*/ 208 h 208"/>
                  <a:gd name="T10" fmla="*/ 0 60000 65536"/>
                  <a:gd name="T11" fmla="*/ 0 60000 65536"/>
                  <a:gd name="T12" fmla="*/ 0 60000 65536"/>
                  <a:gd name="T13" fmla="*/ 0 60000 65536"/>
                  <a:gd name="T14" fmla="*/ 0 60000 65536"/>
                  <a:gd name="T15" fmla="*/ 0 w 6"/>
                  <a:gd name="T16" fmla="*/ 0 h 208"/>
                  <a:gd name="T17" fmla="*/ 6 w 6"/>
                  <a:gd name="T18" fmla="*/ 208 h 208"/>
                </a:gdLst>
                <a:ahLst/>
                <a:cxnLst>
                  <a:cxn ang="T10">
                    <a:pos x="T0" y="T1"/>
                  </a:cxn>
                  <a:cxn ang="T11">
                    <a:pos x="T2" y="T3"/>
                  </a:cxn>
                  <a:cxn ang="T12">
                    <a:pos x="T4" y="T5"/>
                  </a:cxn>
                  <a:cxn ang="T13">
                    <a:pos x="T6" y="T7"/>
                  </a:cxn>
                  <a:cxn ang="T14">
                    <a:pos x="T8" y="T9"/>
                  </a:cxn>
                </a:cxnLst>
                <a:rect l="T15" t="T16" r="T17" b="T18"/>
                <a:pathLst>
                  <a:path w="6" h="208">
                    <a:moveTo>
                      <a:pt x="6" y="208"/>
                    </a:moveTo>
                    <a:lnTo>
                      <a:pt x="0" y="204"/>
                    </a:lnTo>
                    <a:lnTo>
                      <a:pt x="0" y="0"/>
                    </a:lnTo>
                    <a:lnTo>
                      <a:pt x="6" y="4"/>
                    </a:lnTo>
                    <a:lnTo>
                      <a:pt x="6" y="208"/>
                    </a:lnTo>
                    <a:close/>
                  </a:path>
                </a:pathLst>
              </a:custGeom>
              <a:solidFill>
                <a:srgbClr val="2448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97" name="Freeform 534"/>
              <p:cNvSpPr>
                <a:spLocks/>
              </p:cNvSpPr>
              <p:nvPr/>
            </p:nvSpPr>
            <p:spPr bwMode="auto">
              <a:xfrm>
                <a:off x="2760" y="724"/>
                <a:ext cx="4" cy="208"/>
              </a:xfrm>
              <a:custGeom>
                <a:avLst/>
                <a:gdLst>
                  <a:gd name="T0" fmla="*/ 4 w 4"/>
                  <a:gd name="T1" fmla="*/ 208 h 208"/>
                  <a:gd name="T2" fmla="*/ 0 w 4"/>
                  <a:gd name="T3" fmla="*/ 204 h 208"/>
                  <a:gd name="T4" fmla="*/ 0 w 4"/>
                  <a:gd name="T5" fmla="*/ 0 h 208"/>
                  <a:gd name="T6" fmla="*/ 4 w 4"/>
                  <a:gd name="T7" fmla="*/ 4 h 208"/>
                  <a:gd name="T8" fmla="*/ 4 w 4"/>
                  <a:gd name="T9" fmla="*/ 208 h 208"/>
                  <a:gd name="T10" fmla="*/ 0 60000 65536"/>
                  <a:gd name="T11" fmla="*/ 0 60000 65536"/>
                  <a:gd name="T12" fmla="*/ 0 60000 65536"/>
                  <a:gd name="T13" fmla="*/ 0 60000 65536"/>
                  <a:gd name="T14" fmla="*/ 0 60000 65536"/>
                  <a:gd name="T15" fmla="*/ 0 w 4"/>
                  <a:gd name="T16" fmla="*/ 0 h 208"/>
                  <a:gd name="T17" fmla="*/ 4 w 4"/>
                  <a:gd name="T18" fmla="*/ 208 h 208"/>
                </a:gdLst>
                <a:ahLst/>
                <a:cxnLst>
                  <a:cxn ang="T10">
                    <a:pos x="T0" y="T1"/>
                  </a:cxn>
                  <a:cxn ang="T11">
                    <a:pos x="T2" y="T3"/>
                  </a:cxn>
                  <a:cxn ang="T12">
                    <a:pos x="T4" y="T5"/>
                  </a:cxn>
                  <a:cxn ang="T13">
                    <a:pos x="T6" y="T7"/>
                  </a:cxn>
                  <a:cxn ang="T14">
                    <a:pos x="T8" y="T9"/>
                  </a:cxn>
                </a:cxnLst>
                <a:rect l="T15" t="T16" r="T17" b="T18"/>
                <a:pathLst>
                  <a:path w="4" h="208">
                    <a:moveTo>
                      <a:pt x="4" y="208"/>
                    </a:moveTo>
                    <a:lnTo>
                      <a:pt x="0" y="204"/>
                    </a:lnTo>
                    <a:lnTo>
                      <a:pt x="0" y="0"/>
                    </a:lnTo>
                    <a:lnTo>
                      <a:pt x="4" y="4"/>
                    </a:lnTo>
                    <a:lnTo>
                      <a:pt x="4" y="208"/>
                    </a:lnTo>
                    <a:close/>
                  </a:path>
                </a:pathLst>
              </a:custGeom>
              <a:solidFill>
                <a:srgbClr val="234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98" name="Freeform 535"/>
              <p:cNvSpPr>
                <a:spLocks/>
              </p:cNvSpPr>
              <p:nvPr/>
            </p:nvSpPr>
            <p:spPr bwMode="auto">
              <a:xfrm>
                <a:off x="2758" y="718"/>
                <a:ext cx="2" cy="210"/>
              </a:xfrm>
              <a:custGeom>
                <a:avLst/>
                <a:gdLst>
                  <a:gd name="T0" fmla="*/ 2 w 2"/>
                  <a:gd name="T1" fmla="*/ 210 h 210"/>
                  <a:gd name="T2" fmla="*/ 0 w 2"/>
                  <a:gd name="T3" fmla="*/ 204 h 210"/>
                  <a:gd name="T4" fmla="*/ 0 w 2"/>
                  <a:gd name="T5" fmla="*/ 0 h 210"/>
                  <a:gd name="T6" fmla="*/ 2 w 2"/>
                  <a:gd name="T7" fmla="*/ 6 h 210"/>
                  <a:gd name="T8" fmla="*/ 2 w 2"/>
                  <a:gd name="T9" fmla="*/ 210 h 210"/>
                  <a:gd name="T10" fmla="*/ 0 60000 65536"/>
                  <a:gd name="T11" fmla="*/ 0 60000 65536"/>
                  <a:gd name="T12" fmla="*/ 0 60000 65536"/>
                  <a:gd name="T13" fmla="*/ 0 60000 65536"/>
                  <a:gd name="T14" fmla="*/ 0 60000 65536"/>
                  <a:gd name="T15" fmla="*/ 0 w 2"/>
                  <a:gd name="T16" fmla="*/ 0 h 210"/>
                  <a:gd name="T17" fmla="*/ 2 w 2"/>
                  <a:gd name="T18" fmla="*/ 210 h 210"/>
                </a:gdLst>
                <a:ahLst/>
                <a:cxnLst>
                  <a:cxn ang="T10">
                    <a:pos x="T0" y="T1"/>
                  </a:cxn>
                  <a:cxn ang="T11">
                    <a:pos x="T2" y="T3"/>
                  </a:cxn>
                  <a:cxn ang="T12">
                    <a:pos x="T4" y="T5"/>
                  </a:cxn>
                  <a:cxn ang="T13">
                    <a:pos x="T6" y="T7"/>
                  </a:cxn>
                  <a:cxn ang="T14">
                    <a:pos x="T8" y="T9"/>
                  </a:cxn>
                </a:cxnLst>
                <a:rect l="T15" t="T16" r="T17" b="T18"/>
                <a:pathLst>
                  <a:path w="2" h="210">
                    <a:moveTo>
                      <a:pt x="2" y="210"/>
                    </a:moveTo>
                    <a:lnTo>
                      <a:pt x="0" y="204"/>
                    </a:lnTo>
                    <a:lnTo>
                      <a:pt x="0" y="0"/>
                    </a:lnTo>
                    <a:lnTo>
                      <a:pt x="2" y="6"/>
                    </a:lnTo>
                    <a:lnTo>
                      <a:pt x="2" y="210"/>
                    </a:lnTo>
                    <a:close/>
                  </a:path>
                </a:pathLst>
              </a:custGeom>
              <a:solidFill>
                <a:srgbClr val="2243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99" name="Freeform 536"/>
              <p:cNvSpPr>
                <a:spLocks/>
              </p:cNvSpPr>
              <p:nvPr/>
            </p:nvSpPr>
            <p:spPr bwMode="auto">
              <a:xfrm>
                <a:off x="2758" y="638"/>
                <a:ext cx="232" cy="104"/>
              </a:xfrm>
              <a:custGeom>
                <a:avLst/>
                <a:gdLst>
                  <a:gd name="T0" fmla="*/ 173 w 232"/>
                  <a:gd name="T1" fmla="*/ 0 h 104"/>
                  <a:gd name="T2" fmla="*/ 185 w 232"/>
                  <a:gd name="T3" fmla="*/ 0 h 104"/>
                  <a:gd name="T4" fmla="*/ 197 w 232"/>
                  <a:gd name="T5" fmla="*/ 2 h 104"/>
                  <a:gd name="T6" fmla="*/ 207 w 232"/>
                  <a:gd name="T7" fmla="*/ 4 h 104"/>
                  <a:gd name="T8" fmla="*/ 215 w 232"/>
                  <a:gd name="T9" fmla="*/ 6 h 104"/>
                  <a:gd name="T10" fmla="*/ 222 w 232"/>
                  <a:gd name="T11" fmla="*/ 10 h 104"/>
                  <a:gd name="T12" fmla="*/ 228 w 232"/>
                  <a:gd name="T13" fmla="*/ 14 h 104"/>
                  <a:gd name="T14" fmla="*/ 232 w 232"/>
                  <a:gd name="T15" fmla="*/ 18 h 104"/>
                  <a:gd name="T16" fmla="*/ 232 w 232"/>
                  <a:gd name="T17" fmla="*/ 24 h 104"/>
                  <a:gd name="T18" fmla="*/ 232 w 232"/>
                  <a:gd name="T19" fmla="*/ 30 h 104"/>
                  <a:gd name="T20" fmla="*/ 230 w 232"/>
                  <a:gd name="T21" fmla="*/ 36 h 104"/>
                  <a:gd name="T22" fmla="*/ 228 w 232"/>
                  <a:gd name="T23" fmla="*/ 42 h 104"/>
                  <a:gd name="T24" fmla="*/ 219 w 232"/>
                  <a:gd name="T25" fmla="*/ 52 h 104"/>
                  <a:gd name="T26" fmla="*/ 211 w 232"/>
                  <a:gd name="T27" fmla="*/ 58 h 104"/>
                  <a:gd name="T28" fmla="*/ 201 w 232"/>
                  <a:gd name="T29" fmla="*/ 64 h 104"/>
                  <a:gd name="T30" fmla="*/ 191 w 232"/>
                  <a:gd name="T31" fmla="*/ 72 h 104"/>
                  <a:gd name="T32" fmla="*/ 179 w 232"/>
                  <a:gd name="T33" fmla="*/ 76 h 104"/>
                  <a:gd name="T34" fmla="*/ 165 w 232"/>
                  <a:gd name="T35" fmla="*/ 82 h 104"/>
                  <a:gd name="T36" fmla="*/ 153 w 232"/>
                  <a:gd name="T37" fmla="*/ 88 h 104"/>
                  <a:gd name="T38" fmla="*/ 137 w 232"/>
                  <a:gd name="T39" fmla="*/ 92 h 104"/>
                  <a:gd name="T40" fmla="*/ 123 w 232"/>
                  <a:gd name="T41" fmla="*/ 96 h 104"/>
                  <a:gd name="T42" fmla="*/ 109 w 232"/>
                  <a:gd name="T43" fmla="*/ 98 h 104"/>
                  <a:gd name="T44" fmla="*/ 95 w 232"/>
                  <a:gd name="T45" fmla="*/ 102 h 104"/>
                  <a:gd name="T46" fmla="*/ 79 w 232"/>
                  <a:gd name="T47" fmla="*/ 104 h 104"/>
                  <a:gd name="T48" fmla="*/ 60 w 232"/>
                  <a:gd name="T49" fmla="*/ 104 h 104"/>
                  <a:gd name="T50" fmla="*/ 48 w 232"/>
                  <a:gd name="T51" fmla="*/ 104 h 104"/>
                  <a:gd name="T52" fmla="*/ 36 w 232"/>
                  <a:gd name="T53" fmla="*/ 102 h 104"/>
                  <a:gd name="T54" fmla="*/ 26 w 232"/>
                  <a:gd name="T55" fmla="*/ 100 h 104"/>
                  <a:gd name="T56" fmla="*/ 18 w 232"/>
                  <a:gd name="T57" fmla="*/ 98 h 104"/>
                  <a:gd name="T58" fmla="*/ 12 w 232"/>
                  <a:gd name="T59" fmla="*/ 94 h 104"/>
                  <a:gd name="T60" fmla="*/ 6 w 232"/>
                  <a:gd name="T61" fmla="*/ 90 h 104"/>
                  <a:gd name="T62" fmla="*/ 2 w 232"/>
                  <a:gd name="T63" fmla="*/ 86 h 104"/>
                  <a:gd name="T64" fmla="*/ 0 w 232"/>
                  <a:gd name="T65" fmla="*/ 80 h 104"/>
                  <a:gd name="T66" fmla="*/ 0 w 232"/>
                  <a:gd name="T67" fmla="*/ 74 h 104"/>
                  <a:gd name="T68" fmla="*/ 2 w 232"/>
                  <a:gd name="T69" fmla="*/ 68 h 104"/>
                  <a:gd name="T70" fmla="*/ 6 w 232"/>
                  <a:gd name="T71" fmla="*/ 62 h 104"/>
                  <a:gd name="T72" fmla="*/ 16 w 232"/>
                  <a:gd name="T73" fmla="*/ 52 h 104"/>
                  <a:gd name="T74" fmla="*/ 24 w 232"/>
                  <a:gd name="T75" fmla="*/ 46 h 104"/>
                  <a:gd name="T76" fmla="*/ 34 w 232"/>
                  <a:gd name="T77" fmla="*/ 40 h 104"/>
                  <a:gd name="T78" fmla="*/ 44 w 232"/>
                  <a:gd name="T79" fmla="*/ 32 h 104"/>
                  <a:gd name="T80" fmla="*/ 56 w 232"/>
                  <a:gd name="T81" fmla="*/ 28 h 104"/>
                  <a:gd name="T82" fmla="*/ 68 w 232"/>
                  <a:gd name="T83" fmla="*/ 22 h 104"/>
                  <a:gd name="T84" fmla="*/ 81 w 232"/>
                  <a:gd name="T85" fmla="*/ 16 h 104"/>
                  <a:gd name="T86" fmla="*/ 95 w 232"/>
                  <a:gd name="T87" fmla="*/ 12 h 104"/>
                  <a:gd name="T88" fmla="*/ 109 w 232"/>
                  <a:gd name="T89" fmla="*/ 8 h 104"/>
                  <a:gd name="T90" fmla="*/ 123 w 232"/>
                  <a:gd name="T91" fmla="*/ 6 h 104"/>
                  <a:gd name="T92" fmla="*/ 139 w 232"/>
                  <a:gd name="T93" fmla="*/ 2 h 104"/>
                  <a:gd name="T94" fmla="*/ 153 w 232"/>
                  <a:gd name="T95" fmla="*/ 0 h 104"/>
                  <a:gd name="T96" fmla="*/ 173 w 232"/>
                  <a:gd name="T97" fmla="*/ 0 h 1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2"/>
                  <a:gd name="T148" fmla="*/ 0 h 104"/>
                  <a:gd name="T149" fmla="*/ 232 w 232"/>
                  <a:gd name="T150" fmla="*/ 104 h 1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2" h="104">
                    <a:moveTo>
                      <a:pt x="173" y="0"/>
                    </a:moveTo>
                    <a:lnTo>
                      <a:pt x="185" y="0"/>
                    </a:lnTo>
                    <a:lnTo>
                      <a:pt x="197" y="2"/>
                    </a:lnTo>
                    <a:lnTo>
                      <a:pt x="207" y="4"/>
                    </a:lnTo>
                    <a:lnTo>
                      <a:pt x="215" y="6"/>
                    </a:lnTo>
                    <a:lnTo>
                      <a:pt x="222" y="10"/>
                    </a:lnTo>
                    <a:lnTo>
                      <a:pt x="228" y="14"/>
                    </a:lnTo>
                    <a:lnTo>
                      <a:pt x="232" y="18"/>
                    </a:lnTo>
                    <a:lnTo>
                      <a:pt x="232" y="24"/>
                    </a:lnTo>
                    <a:lnTo>
                      <a:pt x="232" y="30"/>
                    </a:lnTo>
                    <a:lnTo>
                      <a:pt x="230" y="36"/>
                    </a:lnTo>
                    <a:lnTo>
                      <a:pt x="228" y="42"/>
                    </a:lnTo>
                    <a:lnTo>
                      <a:pt x="219" y="52"/>
                    </a:lnTo>
                    <a:lnTo>
                      <a:pt x="211" y="58"/>
                    </a:lnTo>
                    <a:lnTo>
                      <a:pt x="201" y="64"/>
                    </a:lnTo>
                    <a:lnTo>
                      <a:pt x="191" y="72"/>
                    </a:lnTo>
                    <a:lnTo>
                      <a:pt x="179" y="76"/>
                    </a:lnTo>
                    <a:lnTo>
                      <a:pt x="165" y="82"/>
                    </a:lnTo>
                    <a:lnTo>
                      <a:pt x="153" y="88"/>
                    </a:lnTo>
                    <a:lnTo>
                      <a:pt x="137" y="92"/>
                    </a:lnTo>
                    <a:lnTo>
                      <a:pt x="123" y="96"/>
                    </a:lnTo>
                    <a:lnTo>
                      <a:pt x="109" y="98"/>
                    </a:lnTo>
                    <a:lnTo>
                      <a:pt x="95" y="102"/>
                    </a:lnTo>
                    <a:lnTo>
                      <a:pt x="79" y="104"/>
                    </a:lnTo>
                    <a:lnTo>
                      <a:pt x="60" y="104"/>
                    </a:lnTo>
                    <a:lnTo>
                      <a:pt x="48" y="104"/>
                    </a:lnTo>
                    <a:lnTo>
                      <a:pt x="36" y="102"/>
                    </a:lnTo>
                    <a:lnTo>
                      <a:pt x="26" y="100"/>
                    </a:lnTo>
                    <a:lnTo>
                      <a:pt x="18" y="98"/>
                    </a:lnTo>
                    <a:lnTo>
                      <a:pt x="12" y="94"/>
                    </a:lnTo>
                    <a:lnTo>
                      <a:pt x="6" y="90"/>
                    </a:lnTo>
                    <a:lnTo>
                      <a:pt x="2" y="86"/>
                    </a:lnTo>
                    <a:lnTo>
                      <a:pt x="0" y="80"/>
                    </a:lnTo>
                    <a:lnTo>
                      <a:pt x="0" y="74"/>
                    </a:lnTo>
                    <a:lnTo>
                      <a:pt x="2" y="68"/>
                    </a:lnTo>
                    <a:lnTo>
                      <a:pt x="6" y="62"/>
                    </a:lnTo>
                    <a:lnTo>
                      <a:pt x="16" y="52"/>
                    </a:lnTo>
                    <a:lnTo>
                      <a:pt x="24" y="46"/>
                    </a:lnTo>
                    <a:lnTo>
                      <a:pt x="34" y="40"/>
                    </a:lnTo>
                    <a:lnTo>
                      <a:pt x="44" y="32"/>
                    </a:lnTo>
                    <a:lnTo>
                      <a:pt x="56" y="28"/>
                    </a:lnTo>
                    <a:lnTo>
                      <a:pt x="68" y="22"/>
                    </a:lnTo>
                    <a:lnTo>
                      <a:pt x="81" y="16"/>
                    </a:lnTo>
                    <a:lnTo>
                      <a:pt x="95" y="12"/>
                    </a:lnTo>
                    <a:lnTo>
                      <a:pt x="109" y="8"/>
                    </a:lnTo>
                    <a:lnTo>
                      <a:pt x="123" y="6"/>
                    </a:lnTo>
                    <a:lnTo>
                      <a:pt x="139" y="2"/>
                    </a:lnTo>
                    <a:lnTo>
                      <a:pt x="153" y="0"/>
                    </a:lnTo>
                    <a:lnTo>
                      <a:pt x="173" y="0"/>
                    </a:lnTo>
                    <a:close/>
                  </a:path>
                </a:pathLst>
              </a:custGeom>
              <a:solidFill>
                <a:srgbClr val="264D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00" name="Line 537"/>
              <p:cNvSpPr>
                <a:spLocks noChangeShapeType="1"/>
              </p:cNvSpPr>
              <p:nvPr/>
            </p:nvSpPr>
            <p:spPr bwMode="auto">
              <a:xfrm>
                <a:off x="2990" y="869"/>
                <a:ext cx="1" cy="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01" name="Line 538"/>
              <p:cNvSpPr>
                <a:spLocks noChangeShapeType="1"/>
              </p:cNvSpPr>
              <p:nvPr/>
            </p:nvSpPr>
            <p:spPr bwMode="auto">
              <a:xfrm flipH="1">
                <a:off x="2988" y="875"/>
                <a:ext cx="2"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02" name="Line 539"/>
              <p:cNvSpPr>
                <a:spLocks noChangeShapeType="1"/>
              </p:cNvSpPr>
              <p:nvPr/>
            </p:nvSpPr>
            <p:spPr bwMode="auto">
              <a:xfrm flipH="1">
                <a:off x="2986" y="881"/>
                <a:ext cx="2"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03" name="Line 540"/>
              <p:cNvSpPr>
                <a:spLocks noChangeShapeType="1"/>
              </p:cNvSpPr>
              <p:nvPr/>
            </p:nvSpPr>
            <p:spPr bwMode="auto">
              <a:xfrm flipH="1">
                <a:off x="2977" y="887"/>
                <a:ext cx="9" cy="1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04" name="Line 541"/>
              <p:cNvSpPr>
                <a:spLocks noChangeShapeType="1"/>
              </p:cNvSpPr>
              <p:nvPr/>
            </p:nvSpPr>
            <p:spPr bwMode="auto">
              <a:xfrm flipH="1">
                <a:off x="2969" y="897"/>
                <a:ext cx="8" cy="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05" name="Line 542"/>
              <p:cNvSpPr>
                <a:spLocks noChangeShapeType="1"/>
              </p:cNvSpPr>
              <p:nvPr/>
            </p:nvSpPr>
            <p:spPr bwMode="auto">
              <a:xfrm flipH="1">
                <a:off x="2959" y="902"/>
                <a:ext cx="10"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06" name="Line 543"/>
              <p:cNvSpPr>
                <a:spLocks noChangeShapeType="1"/>
              </p:cNvSpPr>
              <p:nvPr/>
            </p:nvSpPr>
            <p:spPr bwMode="auto">
              <a:xfrm flipH="1">
                <a:off x="2949" y="908"/>
                <a:ext cx="10"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07" name="Line 544"/>
              <p:cNvSpPr>
                <a:spLocks noChangeShapeType="1"/>
              </p:cNvSpPr>
              <p:nvPr/>
            </p:nvSpPr>
            <p:spPr bwMode="auto">
              <a:xfrm flipH="1">
                <a:off x="2937" y="914"/>
                <a:ext cx="12"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08" name="Line 545"/>
              <p:cNvSpPr>
                <a:spLocks noChangeShapeType="1"/>
              </p:cNvSpPr>
              <p:nvPr/>
            </p:nvSpPr>
            <p:spPr bwMode="auto">
              <a:xfrm flipH="1">
                <a:off x="2923" y="920"/>
                <a:ext cx="14"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09" name="Line 546"/>
              <p:cNvSpPr>
                <a:spLocks noChangeShapeType="1"/>
              </p:cNvSpPr>
              <p:nvPr/>
            </p:nvSpPr>
            <p:spPr bwMode="auto">
              <a:xfrm flipH="1">
                <a:off x="2911" y="926"/>
                <a:ext cx="12" cy="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10" name="Line 547"/>
              <p:cNvSpPr>
                <a:spLocks noChangeShapeType="1"/>
              </p:cNvSpPr>
              <p:nvPr/>
            </p:nvSpPr>
            <p:spPr bwMode="auto">
              <a:xfrm flipH="1">
                <a:off x="2895" y="930"/>
                <a:ext cx="16" cy="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11" name="Line 548"/>
              <p:cNvSpPr>
                <a:spLocks noChangeShapeType="1"/>
              </p:cNvSpPr>
              <p:nvPr/>
            </p:nvSpPr>
            <p:spPr bwMode="auto">
              <a:xfrm flipH="1">
                <a:off x="2881" y="934"/>
                <a:ext cx="14" cy="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12" name="Line 549"/>
              <p:cNvSpPr>
                <a:spLocks noChangeShapeType="1"/>
              </p:cNvSpPr>
              <p:nvPr/>
            </p:nvSpPr>
            <p:spPr bwMode="auto">
              <a:xfrm flipH="1">
                <a:off x="2867" y="938"/>
                <a:ext cx="14" cy="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13" name="Line 550"/>
              <p:cNvSpPr>
                <a:spLocks noChangeShapeType="1"/>
              </p:cNvSpPr>
              <p:nvPr/>
            </p:nvSpPr>
            <p:spPr bwMode="auto">
              <a:xfrm flipH="1">
                <a:off x="2853" y="942"/>
                <a:ext cx="14"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14" name="Line 551"/>
              <p:cNvSpPr>
                <a:spLocks noChangeShapeType="1"/>
              </p:cNvSpPr>
              <p:nvPr/>
            </p:nvSpPr>
            <p:spPr bwMode="auto">
              <a:xfrm flipH="1">
                <a:off x="2837" y="944"/>
                <a:ext cx="16"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15" name="Line 552"/>
              <p:cNvSpPr>
                <a:spLocks noChangeShapeType="1"/>
              </p:cNvSpPr>
              <p:nvPr/>
            </p:nvSpPr>
            <p:spPr bwMode="auto">
              <a:xfrm flipH="1">
                <a:off x="2818" y="946"/>
                <a:ext cx="19"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16" name="Line 553"/>
              <p:cNvSpPr>
                <a:spLocks noChangeShapeType="1"/>
              </p:cNvSpPr>
              <p:nvPr/>
            </p:nvSpPr>
            <p:spPr bwMode="auto">
              <a:xfrm flipH="1">
                <a:off x="2806" y="946"/>
                <a:ext cx="1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17" name="Line 554"/>
              <p:cNvSpPr>
                <a:spLocks noChangeShapeType="1"/>
              </p:cNvSpPr>
              <p:nvPr/>
            </p:nvSpPr>
            <p:spPr bwMode="auto">
              <a:xfrm flipH="1" flipV="1">
                <a:off x="2794" y="944"/>
                <a:ext cx="12"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18" name="Line 555"/>
              <p:cNvSpPr>
                <a:spLocks noChangeShapeType="1"/>
              </p:cNvSpPr>
              <p:nvPr/>
            </p:nvSpPr>
            <p:spPr bwMode="auto">
              <a:xfrm flipH="1" flipV="1">
                <a:off x="2784" y="942"/>
                <a:ext cx="10"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19" name="Line 556"/>
              <p:cNvSpPr>
                <a:spLocks noChangeShapeType="1"/>
              </p:cNvSpPr>
              <p:nvPr/>
            </p:nvSpPr>
            <p:spPr bwMode="auto">
              <a:xfrm flipH="1" flipV="1">
                <a:off x="2776" y="940"/>
                <a:ext cx="8"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20" name="Line 557"/>
              <p:cNvSpPr>
                <a:spLocks noChangeShapeType="1"/>
              </p:cNvSpPr>
              <p:nvPr/>
            </p:nvSpPr>
            <p:spPr bwMode="auto">
              <a:xfrm flipH="1" flipV="1">
                <a:off x="2770" y="936"/>
                <a:ext cx="6" cy="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21" name="Line 558"/>
              <p:cNvSpPr>
                <a:spLocks noChangeShapeType="1"/>
              </p:cNvSpPr>
              <p:nvPr/>
            </p:nvSpPr>
            <p:spPr bwMode="auto">
              <a:xfrm flipH="1" flipV="1">
                <a:off x="2764" y="932"/>
                <a:ext cx="6" cy="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22" name="Line 559"/>
              <p:cNvSpPr>
                <a:spLocks noChangeShapeType="1"/>
              </p:cNvSpPr>
              <p:nvPr/>
            </p:nvSpPr>
            <p:spPr bwMode="auto">
              <a:xfrm flipH="1" flipV="1">
                <a:off x="2760" y="928"/>
                <a:ext cx="4" cy="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23" name="Line 560"/>
              <p:cNvSpPr>
                <a:spLocks noChangeShapeType="1"/>
              </p:cNvSpPr>
              <p:nvPr/>
            </p:nvSpPr>
            <p:spPr bwMode="auto">
              <a:xfrm flipH="1" flipV="1">
                <a:off x="2758" y="922"/>
                <a:ext cx="2"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24" name="Freeform 561"/>
              <p:cNvSpPr>
                <a:spLocks/>
              </p:cNvSpPr>
              <p:nvPr/>
            </p:nvSpPr>
            <p:spPr bwMode="auto">
              <a:xfrm>
                <a:off x="2758" y="638"/>
                <a:ext cx="232" cy="104"/>
              </a:xfrm>
              <a:custGeom>
                <a:avLst/>
                <a:gdLst>
                  <a:gd name="T0" fmla="*/ 173 w 232"/>
                  <a:gd name="T1" fmla="*/ 0 h 104"/>
                  <a:gd name="T2" fmla="*/ 185 w 232"/>
                  <a:gd name="T3" fmla="*/ 0 h 104"/>
                  <a:gd name="T4" fmla="*/ 197 w 232"/>
                  <a:gd name="T5" fmla="*/ 2 h 104"/>
                  <a:gd name="T6" fmla="*/ 207 w 232"/>
                  <a:gd name="T7" fmla="*/ 4 h 104"/>
                  <a:gd name="T8" fmla="*/ 215 w 232"/>
                  <a:gd name="T9" fmla="*/ 6 h 104"/>
                  <a:gd name="T10" fmla="*/ 222 w 232"/>
                  <a:gd name="T11" fmla="*/ 10 h 104"/>
                  <a:gd name="T12" fmla="*/ 228 w 232"/>
                  <a:gd name="T13" fmla="*/ 14 h 104"/>
                  <a:gd name="T14" fmla="*/ 232 w 232"/>
                  <a:gd name="T15" fmla="*/ 18 h 104"/>
                  <a:gd name="T16" fmla="*/ 232 w 232"/>
                  <a:gd name="T17" fmla="*/ 24 h 104"/>
                  <a:gd name="T18" fmla="*/ 232 w 232"/>
                  <a:gd name="T19" fmla="*/ 30 h 104"/>
                  <a:gd name="T20" fmla="*/ 230 w 232"/>
                  <a:gd name="T21" fmla="*/ 36 h 104"/>
                  <a:gd name="T22" fmla="*/ 228 w 232"/>
                  <a:gd name="T23" fmla="*/ 42 h 104"/>
                  <a:gd name="T24" fmla="*/ 219 w 232"/>
                  <a:gd name="T25" fmla="*/ 52 h 104"/>
                  <a:gd name="T26" fmla="*/ 211 w 232"/>
                  <a:gd name="T27" fmla="*/ 58 h 104"/>
                  <a:gd name="T28" fmla="*/ 201 w 232"/>
                  <a:gd name="T29" fmla="*/ 64 h 104"/>
                  <a:gd name="T30" fmla="*/ 191 w 232"/>
                  <a:gd name="T31" fmla="*/ 72 h 104"/>
                  <a:gd name="T32" fmla="*/ 179 w 232"/>
                  <a:gd name="T33" fmla="*/ 76 h 104"/>
                  <a:gd name="T34" fmla="*/ 165 w 232"/>
                  <a:gd name="T35" fmla="*/ 82 h 104"/>
                  <a:gd name="T36" fmla="*/ 153 w 232"/>
                  <a:gd name="T37" fmla="*/ 88 h 104"/>
                  <a:gd name="T38" fmla="*/ 137 w 232"/>
                  <a:gd name="T39" fmla="*/ 92 h 104"/>
                  <a:gd name="T40" fmla="*/ 123 w 232"/>
                  <a:gd name="T41" fmla="*/ 96 h 104"/>
                  <a:gd name="T42" fmla="*/ 109 w 232"/>
                  <a:gd name="T43" fmla="*/ 98 h 104"/>
                  <a:gd name="T44" fmla="*/ 95 w 232"/>
                  <a:gd name="T45" fmla="*/ 102 h 104"/>
                  <a:gd name="T46" fmla="*/ 79 w 232"/>
                  <a:gd name="T47" fmla="*/ 104 h 104"/>
                  <a:gd name="T48" fmla="*/ 60 w 232"/>
                  <a:gd name="T49" fmla="*/ 104 h 104"/>
                  <a:gd name="T50" fmla="*/ 48 w 232"/>
                  <a:gd name="T51" fmla="*/ 104 h 104"/>
                  <a:gd name="T52" fmla="*/ 36 w 232"/>
                  <a:gd name="T53" fmla="*/ 102 h 104"/>
                  <a:gd name="T54" fmla="*/ 26 w 232"/>
                  <a:gd name="T55" fmla="*/ 100 h 104"/>
                  <a:gd name="T56" fmla="*/ 18 w 232"/>
                  <a:gd name="T57" fmla="*/ 98 h 104"/>
                  <a:gd name="T58" fmla="*/ 12 w 232"/>
                  <a:gd name="T59" fmla="*/ 94 h 104"/>
                  <a:gd name="T60" fmla="*/ 6 w 232"/>
                  <a:gd name="T61" fmla="*/ 90 h 104"/>
                  <a:gd name="T62" fmla="*/ 2 w 232"/>
                  <a:gd name="T63" fmla="*/ 86 h 104"/>
                  <a:gd name="T64" fmla="*/ 0 w 232"/>
                  <a:gd name="T65" fmla="*/ 80 h 104"/>
                  <a:gd name="T66" fmla="*/ 0 w 232"/>
                  <a:gd name="T67" fmla="*/ 74 h 104"/>
                  <a:gd name="T68" fmla="*/ 2 w 232"/>
                  <a:gd name="T69" fmla="*/ 68 h 104"/>
                  <a:gd name="T70" fmla="*/ 6 w 232"/>
                  <a:gd name="T71" fmla="*/ 62 h 104"/>
                  <a:gd name="T72" fmla="*/ 16 w 232"/>
                  <a:gd name="T73" fmla="*/ 52 h 104"/>
                  <a:gd name="T74" fmla="*/ 24 w 232"/>
                  <a:gd name="T75" fmla="*/ 46 h 104"/>
                  <a:gd name="T76" fmla="*/ 34 w 232"/>
                  <a:gd name="T77" fmla="*/ 40 h 104"/>
                  <a:gd name="T78" fmla="*/ 44 w 232"/>
                  <a:gd name="T79" fmla="*/ 32 h 104"/>
                  <a:gd name="T80" fmla="*/ 56 w 232"/>
                  <a:gd name="T81" fmla="*/ 28 h 104"/>
                  <a:gd name="T82" fmla="*/ 68 w 232"/>
                  <a:gd name="T83" fmla="*/ 22 h 104"/>
                  <a:gd name="T84" fmla="*/ 81 w 232"/>
                  <a:gd name="T85" fmla="*/ 16 h 104"/>
                  <a:gd name="T86" fmla="*/ 95 w 232"/>
                  <a:gd name="T87" fmla="*/ 12 h 104"/>
                  <a:gd name="T88" fmla="*/ 109 w 232"/>
                  <a:gd name="T89" fmla="*/ 8 h 104"/>
                  <a:gd name="T90" fmla="*/ 123 w 232"/>
                  <a:gd name="T91" fmla="*/ 6 h 104"/>
                  <a:gd name="T92" fmla="*/ 139 w 232"/>
                  <a:gd name="T93" fmla="*/ 2 h 104"/>
                  <a:gd name="T94" fmla="*/ 153 w 232"/>
                  <a:gd name="T95" fmla="*/ 0 h 104"/>
                  <a:gd name="T96" fmla="*/ 173 w 232"/>
                  <a:gd name="T97" fmla="*/ 0 h 1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2"/>
                  <a:gd name="T148" fmla="*/ 0 h 104"/>
                  <a:gd name="T149" fmla="*/ 232 w 232"/>
                  <a:gd name="T150" fmla="*/ 104 h 1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2" h="104">
                    <a:moveTo>
                      <a:pt x="173" y="0"/>
                    </a:moveTo>
                    <a:lnTo>
                      <a:pt x="185" y="0"/>
                    </a:lnTo>
                    <a:lnTo>
                      <a:pt x="197" y="2"/>
                    </a:lnTo>
                    <a:lnTo>
                      <a:pt x="207" y="4"/>
                    </a:lnTo>
                    <a:lnTo>
                      <a:pt x="215" y="6"/>
                    </a:lnTo>
                    <a:lnTo>
                      <a:pt x="222" y="10"/>
                    </a:lnTo>
                    <a:lnTo>
                      <a:pt x="228" y="14"/>
                    </a:lnTo>
                    <a:lnTo>
                      <a:pt x="232" y="18"/>
                    </a:lnTo>
                    <a:lnTo>
                      <a:pt x="232" y="24"/>
                    </a:lnTo>
                    <a:lnTo>
                      <a:pt x="232" y="30"/>
                    </a:lnTo>
                    <a:lnTo>
                      <a:pt x="230" y="36"/>
                    </a:lnTo>
                    <a:lnTo>
                      <a:pt x="228" y="42"/>
                    </a:lnTo>
                    <a:lnTo>
                      <a:pt x="219" y="52"/>
                    </a:lnTo>
                    <a:lnTo>
                      <a:pt x="211" y="58"/>
                    </a:lnTo>
                    <a:lnTo>
                      <a:pt x="201" y="64"/>
                    </a:lnTo>
                    <a:lnTo>
                      <a:pt x="191" y="72"/>
                    </a:lnTo>
                    <a:lnTo>
                      <a:pt x="179" y="76"/>
                    </a:lnTo>
                    <a:lnTo>
                      <a:pt x="165" y="82"/>
                    </a:lnTo>
                    <a:lnTo>
                      <a:pt x="153" y="88"/>
                    </a:lnTo>
                    <a:lnTo>
                      <a:pt x="137" y="92"/>
                    </a:lnTo>
                    <a:lnTo>
                      <a:pt x="123" y="96"/>
                    </a:lnTo>
                    <a:lnTo>
                      <a:pt x="109" y="98"/>
                    </a:lnTo>
                    <a:lnTo>
                      <a:pt x="95" y="102"/>
                    </a:lnTo>
                    <a:lnTo>
                      <a:pt x="79" y="104"/>
                    </a:lnTo>
                    <a:lnTo>
                      <a:pt x="60" y="104"/>
                    </a:lnTo>
                    <a:lnTo>
                      <a:pt x="48" y="104"/>
                    </a:lnTo>
                    <a:lnTo>
                      <a:pt x="36" y="102"/>
                    </a:lnTo>
                    <a:lnTo>
                      <a:pt x="26" y="100"/>
                    </a:lnTo>
                    <a:lnTo>
                      <a:pt x="18" y="98"/>
                    </a:lnTo>
                    <a:lnTo>
                      <a:pt x="12" y="94"/>
                    </a:lnTo>
                    <a:lnTo>
                      <a:pt x="6" y="90"/>
                    </a:lnTo>
                    <a:lnTo>
                      <a:pt x="2" y="86"/>
                    </a:lnTo>
                    <a:lnTo>
                      <a:pt x="0" y="80"/>
                    </a:lnTo>
                    <a:lnTo>
                      <a:pt x="0" y="74"/>
                    </a:lnTo>
                    <a:lnTo>
                      <a:pt x="2" y="68"/>
                    </a:lnTo>
                    <a:lnTo>
                      <a:pt x="6" y="62"/>
                    </a:lnTo>
                    <a:lnTo>
                      <a:pt x="16" y="52"/>
                    </a:lnTo>
                    <a:lnTo>
                      <a:pt x="24" y="46"/>
                    </a:lnTo>
                    <a:lnTo>
                      <a:pt x="34" y="40"/>
                    </a:lnTo>
                    <a:lnTo>
                      <a:pt x="44" y="32"/>
                    </a:lnTo>
                    <a:lnTo>
                      <a:pt x="56" y="28"/>
                    </a:lnTo>
                    <a:lnTo>
                      <a:pt x="68" y="22"/>
                    </a:lnTo>
                    <a:lnTo>
                      <a:pt x="81" y="16"/>
                    </a:lnTo>
                    <a:lnTo>
                      <a:pt x="95" y="12"/>
                    </a:lnTo>
                    <a:lnTo>
                      <a:pt x="109" y="8"/>
                    </a:lnTo>
                    <a:lnTo>
                      <a:pt x="123" y="6"/>
                    </a:lnTo>
                    <a:lnTo>
                      <a:pt x="139" y="2"/>
                    </a:lnTo>
                    <a:lnTo>
                      <a:pt x="153" y="0"/>
                    </a:lnTo>
                    <a:lnTo>
                      <a:pt x="173" y="0"/>
                    </a:lnTo>
                    <a:close/>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025" name="Line 562"/>
              <p:cNvSpPr>
                <a:spLocks noChangeShapeType="1"/>
              </p:cNvSpPr>
              <p:nvPr/>
            </p:nvSpPr>
            <p:spPr bwMode="auto">
              <a:xfrm flipV="1">
                <a:off x="2990" y="662"/>
                <a:ext cx="1" cy="20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26" name="Line 563"/>
              <p:cNvSpPr>
                <a:spLocks noChangeShapeType="1"/>
              </p:cNvSpPr>
              <p:nvPr/>
            </p:nvSpPr>
            <p:spPr bwMode="auto">
              <a:xfrm flipV="1">
                <a:off x="2758" y="718"/>
                <a:ext cx="1" cy="20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27" name="Freeform 564"/>
              <p:cNvSpPr>
                <a:spLocks/>
              </p:cNvSpPr>
              <p:nvPr/>
            </p:nvSpPr>
            <p:spPr bwMode="auto">
              <a:xfrm>
                <a:off x="3497" y="2622"/>
                <a:ext cx="2" cy="109"/>
              </a:xfrm>
              <a:custGeom>
                <a:avLst/>
                <a:gdLst>
                  <a:gd name="T0" fmla="*/ 2 w 2"/>
                  <a:gd name="T1" fmla="*/ 103 h 109"/>
                  <a:gd name="T2" fmla="*/ 0 w 2"/>
                  <a:gd name="T3" fmla="*/ 109 h 109"/>
                  <a:gd name="T4" fmla="*/ 0 w 2"/>
                  <a:gd name="T5" fmla="*/ 6 h 109"/>
                  <a:gd name="T6" fmla="*/ 2 w 2"/>
                  <a:gd name="T7" fmla="*/ 0 h 109"/>
                  <a:gd name="T8" fmla="*/ 2 w 2"/>
                  <a:gd name="T9" fmla="*/ 103 h 109"/>
                  <a:gd name="T10" fmla="*/ 0 60000 65536"/>
                  <a:gd name="T11" fmla="*/ 0 60000 65536"/>
                  <a:gd name="T12" fmla="*/ 0 60000 65536"/>
                  <a:gd name="T13" fmla="*/ 0 60000 65536"/>
                  <a:gd name="T14" fmla="*/ 0 60000 65536"/>
                  <a:gd name="T15" fmla="*/ 0 w 2"/>
                  <a:gd name="T16" fmla="*/ 0 h 109"/>
                  <a:gd name="T17" fmla="*/ 2 w 2"/>
                  <a:gd name="T18" fmla="*/ 109 h 109"/>
                </a:gdLst>
                <a:ahLst/>
                <a:cxnLst>
                  <a:cxn ang="T10">
                    <a:pos x="T0" y="T1"/>
                  </a:cxn>
                  <a:cxn ang="T11">
                    <a:pos x="T2" y="T3"/>
                  </a:cxn>
                  <a:cxn ang="T12">
                    <a:pos x="T4" y="T5"/>
                  </a:cxn>
                  <a:cxn ang="T13">
                    <a:pos x="T6" y="T7"/>
                  </a:cxn>
                  <a:cxn ang="T14">
                    <a:pos x="T8" y="T9"/>
                  </a:cxn>
                </a:cxnLst>
                <a:rect l="T15" t="T16" r="T17" b="T18"/>
                <a:pathLst>
                  <a:path w="2" h="109">
                    <a:moveTo>
                      <a:pt x="2" y="103"/>
                    </a:moveTo>
                    <a:lnTo>
                      <a:pt x="0" y="109"/>
                    </a:lnTo>
                    <a:lnTo>
                      <a:pt x="0" y="6"/>
                    </a:lnTo>
                    <a:lnTo>
                      <a:pt x="2" y="0"/>
                    </a:lnTo>
                    <a:lnTo>
                      <a:pt x="2" y="103"/>
                    </a:lnTo>
                    <a:close/>
                  </a:path>
                </a:pathLst>
              </a:custGeom>
              <a:solidFill>
                <a:srgbClr val="72592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28" name="Freeform 565"/>
              <p:cNvSpPr>
                <a:spLocks/>
              </p:cNvSpPr>
              <p:nvPr/>
            </p:nvSpPr>
            <p:spPr bwMode="auto">
              <a:xfrm>
                <a:off x="3493" y="2628"/>
                <a:ext cx="4" cy="109"/>
              </a:xfrm>
              <a:custGeom>
                <a:avLst/>
                <a:gdLst>
                  <a:gd name="T0" fmla="*/ 4 w 4"/>
                  <a:gd name="T1" fmla="*/ 103 h 109"/>
                  <a:gd name="T2" fmla="*/ 0 w 4"/>
                  <a:gd name="T3" fmla="*/ 109 h 109"/>
                  <a:gd name="T4" fmla="*/ 0 w 4"/>
                  <a:gd name="T5" fmla="*/ 6 h 109"/>
                  <a:gd name="T6" fmla="*/ 4 w 4"/>
                  <a:gd name="T7" fmla="*/ 0 h 109"/>
                  <a:gd name="T8" fmla="*/ 4 w 4"/>
                  <a:gd name="T9" fmla="*/ 103 h 109"/>
                  <a:gd name="T10" fmla="*/ 0 60000 65536"/>
                  <a:gd name="T11" fmla="*/ 0 60000 65536"/>
                  <a:gd name="T12" fmla="*/ 0 60000 65536"/>
                  <a:gd name="T13" fmla="*/ 0 60000 65536"/>
                  <a:gd name="T14" fmla="*/ 0 60000 65536"/>
                  <a:gd name="T15" fmla="*/ 0 w 4"/>
                  <a:gd name="T16" fmla="*/ 0 h 109"/>
                  <a:gd name="T17" fmla="*/ 4 w 4"/>
                  <a:gd name="T18" fmla="*/ 109 h 109"/>
                </a:gdLst>
                <a:ahLst/>
                <a:cxnLst>
                  <a:cxn ang="T10">
                    <a:pos x="T0" y="T1"/>
                  </a:cxn>
                  <a:cxn ang="T11">
                    <a:pos x="T2" y="T3"/>
                  </a:cxn>
                  <a:cxn ang="T12">
                    <a:pos x="T4" y="T5"/>
                  </a:cxn>
                  <a:cxn ang="T13">
                    <a:pos x="T6" y="T7"/>
                  </a:cxn>
                  <a:cxn ang="T14">
                    <a:pos x="T8" y="T9"/>
                  </a:cxn>
                </a:cxnLst>
                <a:rect l="T15" t="T16" r="T17" b="T18"/>
                <a:pathLst>
                  <a:path w="4" h="109">
                    <a:moveTo>
                      <a:pt x="4" y="103"/>
                    </a:moveTo>
                    <a:lnTo>
                      <a:pt x="0" y="109"/>
                    </a:lnTo>
                    <a:lnTo>
                      <a:pt x="0" y="6"/>
                    </a:lnTo>
                    <a:lnTo>
                      <a:pt x="4" y="0"/>
                    </a:lnTo>
                    <a:lnTo>
                      <a:pt x="4" y="103"/>
                    </a:lnTo>
                    <a:close/>
                  </a:path>
                </a:pathLst>
              </a:custGeom>
              <a:solidFill>
                <a:srgbClr val="755C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29" name="Freeform 566"/>
              <p:cNvSpPr>
                <a:spLocks/>
              </p:cNvSpPr>
              <p:nvPr/>
            </p:nvSpPr>
            <p:spPr bwMode="auto">
              <a:xfrm>
                <a:off x="3485" y="2634"/>
                <a:ext cx="8" cy="113"/>
              </a:xfrm>
              <a:custGeom>
                <a:avLst/>
                <a:gdLst>
                  <a:gd name="T0" fmla="*/ 8 w 8"/>
                  <a:gd name="T1" fmla="*/ 103 h 113"/>
                  <a:gd name="T2" fmla="*/ 0 w 8"/>
                  <a:gd name="T3" fmla="*/ 113 h 113"/>
                  <a:gd name="T4" fmla="*/ 0 w 8"/>
                  <a:gd name="T5" fmla="*/ 10 h 113"/>
                  <a:gd name="T6" fmla="*/ 8 w 8"/>
                  <a:gd name="T7" fmla="*/ 0 h 113"/>
                  <a:gd name="T8" fmla="*/ 8 w 8"/>
                  <a:gd name="T9" fmla="*/ 103 h 113"/>
                  <a:gd name="T10" fmla="*/ 0 60000 65536"/>
                  <a:gd name="T11" fmla="*/ 0 60000 65536"/>
                  <a:gd name="T12" fmla="*/ 0 60000 65536"/>
                  <a:gd name="T13" fmla="*/ 0 60000 65536"/>
                  <a:gd name="T14" fmla="*/ 0 60000 65536"/>
                  <a:gd name="T15" fmla="*/ 0 w 8"/>
                  <a:gd name="T16" fmla="*/ 0 h 113"/>
                  <a:gd name="T17" fmla="*/ 8 w 8"/>
                  <a:gd name="T18" fmla="*/ 113 h 113"/>
                </a:gdLst>
                <a:ahLst/>
                <a:cxnLst>
                  <a:cxn ang="T10">
                    <a:pos x="T0" y="T1"/>
                  </a:cxn>
                  <a:cxn ang="T11">
                    <a:pos x="T2" y="T3"/>
                  </a:cxn>
                  <a:cxn ang="T12">
                    <a:pos x="T4" y="T5"/>
                  </a:cxn>
                  <a:cxn ang="T13">
                    <a:pos x="T6" y="T7"/>
                  </a:cxn>
                  <a:cxn ang="T14">
                    <a:pos x="T8" y="T9"/>
                  </a:cxn>
                </a:cxnLst>
                <a:rect l="T15" t="T16" r="T17" b="T18"/>
                <a:pathLst>
                  <a:path w="8" h="113">
                    <a:moveTo>
                      <a:pt x="8" y="103"/>
                    </a:moveTo>
                    <a:lnTo>
                      <a:pt x="0" y="113"/>
                    </a:lnTo>
                    <a:lnTo>
                      <a:pt x="0" y="10"/>
                    </a:lnTo>
                    <a:lnTo>
                      <a:pt x="8" y="0"/>
                    </a:lnTo>
                    <a:lnTo>
                      <a:pt x="8" y="103"/>
                    </a:lnTo>
                    <a:close/>
                  </a:path>
                </a:pathLst>
              </a:custGeom>
              <a:solidFill>
                <a:srgbClr val="795F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30" name="Freeform 567"/>
              <p:cNvSpPr>
                <a:spLocks/>
              </p:cNvSpPr>
              <p:nvPr/>
            </p:nvSpPr>
            <p:spPr bwMode="auto">
              <a:xfrm>
                <a:off x="3477" y="2644"/>
                <a:ext cx="8" cy="109"/>
              </a:xfrm>
              <a:custGeom>
                <a:avLst/>
                <a:gdLst>
                  <a:gd name="T0" fmla="*/ 8 w 8"/>
                  <a:gd name="T1" fmla="*/ 103 h 109"/>
                  <a:gd name="T2" fmla="*/ 0 w 8"/>
                  <a:gd name="T3" fmla="*/ 109 h 109"/>
                  <a:gd name="T4" fmla="*/ 0 w 8"/>
                  <a:gd name="T5" fmla="*/ 6 h 109"/>
                  <a:gd name="T6" fmla="*/ 8 w 8"/>
                  <a:gd name="T7" fmla="*/ 0 h 109"/>
                  <a:gd name="T8" fmla="*/ 8 w 8"/>
                  <a:gd name="T9" fmla="*/ 103 h 109"/>
                  <a:gd name="T10" fmla="*/ 0 60000 65536"/>
                  <a:gd name="T11" fmla="*/ 0 60000 65536"/>
                  <a:gd name="T12" fmla="*/ 0 60000 65536"/>
                  <a:gd name="T13" fmla="*/ 0 60000 65536"/>
                  <a:gd name="T14" fmla="*/ 0 60000 65536"/>
                  <a:gd name="T15" fmla="*/ 0 w 8"/>
                  <a:gd name="T16" fmla="*/ 0 h 109"/>
                  <a:gd name="T17" fmla="*/ 8 w 8"/>
                  <a:gd name="T18" fmla="*/ 109 h 109"/>
                </a:gdLst>
                <a:ahLst/>
                <a:cxnLst>
                  <a:cxn ang="T10">
                    <a:pos x="T0" y="T1"/>
                  </a:cxn>
                  <a:cxn ang="T11">
                    <a:pos x="T2" y="T3"/>
                  </a:cxn>
                  <a:cxn ang="T12">
                    <a:pos x="T4" y="T5"/>
                  </a:cxn>
                  <a:cxn ang="T13">
                    <a:pos x="T6" y="T7"/>
                  </a:cxn>
                  <a:cxn ang="T14">
                    <a:pos x="T8" y="T9"/>
                  </a:cxn>
                </a:cxnLst>
                <a:rect l="T15" t="T16" r="T17" b="T18"/>
                <a:pathLst>
                  <a:path w="8" h="109">
                    <a:moveTo>
                      <a:pt x="8" y="103"/>
                    </a:moveTo>
                    <a:lnTo>
                      <a:pt x="0" y="109"/>
                    </a:lnTo>
                    <a:lnTo>
                      <a:pt x="0" y="6"/>
                    </a:lnTo>
                    <a:lnTo>
                      <a:pt x="8" y="0"/>
                    </a:lnTo>
                    <a:lnTo>
                      <a:pt x="8" y="103"/>
                    </a:lnTo>
                    <a:close/>
                  </a:path>
                </a:pathLst>
              </a:custGeom>
              <a:solidFill>
                <a:srgbClr val="7D62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31" name="Freeform 568"/>
              <p:cNvSpPr>
                <a:spLocks/>
              </p:cNvSpPr>
              <p:nvPr/>
            </p:nvSpPr>
            <p:spPr bwMode="auto">
              <a:xfrm>
                <a:off x="3467" y="2650"/>
                <a:ext cx="10" cy="109"/>
              </a:xfrm>
              <a:custGeom>
                <a:avLst/>
                <a:gdLst>
                  <a:gd name="T0" fmla="*/ 10 w 10"/>
                  <a:gd name="T1" fmla="*/ 103 h 109"/>
                  <a:gd name="T2" fmla="*/ 0 w 10"/>
                  <a:gd name="T3" fmla="*/ 109 h 109"/>
                  <a:gd name="T4" fmla="*/ 0 w 10"/>
                  <a:gd name="T5" fmla="*/ 6 h 109"/>
                  <a:gd name="T6" fmla="*/ 10 w 10"/>
                  <a:gd name="T7" fmla="*/ 0 h 109"/>
                  <a:gd name="T8" fmla="*/ 10 w 10"/>
                  <a:gd name="T9" fmla="*/ 103 h 109"/>
                  <a:gd name="T10" fmla="*/ 0 60000 65536"/>
                  <a:gd name="T11" fmla="*/ 0 60000 65536"/>
                  <a:gd name="T12" fmla="*/ 0 60000 65536"/>
                  <a:gd name="T13" fmla="*/ 0 60000 65536"/>
                  <a:gd name="T14" fmla="*/ 0 60000 65536"/>
                  <a:gd name="T15" fmla="*/ 0 w 10"/>
                  <a:gd name="T16" fmla="*/ 0 h 109"/>
                  <a:gd name="T17" fmla="*/ 10 w 10"/>
                  <a:gd name="T18" fmla="*/ 109 h 109"/>
                </a:gdLst>
                <a:ahLst/>
                <a:cxnLst>
                  <a:cxn ang="T10">
                    <a:pos x="T0" y="T1"/>
                  </a:cxn>
                  <a:cxn ang="T11">
                    <a:pos x="T2" y="T3"/>
                  </a:cxn>
                  <a:cxn ang="T12">
                    <a:pos x="T4" y="T5"/>
                  </a:cxn>
                  <a:cxn ang="T13">
                    <a:pos x="T6" y="T7"/>
                  </a:cxn>
                  <a:cxn ang="T14">
                    <a:pos x="T8" y="T9"/>
                  </a:cxn>
                </a:cxnLst>
                <a:rect l="T15" t="T16" r="T17" b="T18"/>
                <a:pathLst>
                  <a:path w="10" h="109">
                    <a:moveTo>
                      <a:pt x="10" y="103"/>
                    </a:moveTo>
                    <a:lnTo>
                      <a:pt x="0" y="109"/>
                    </a:lnTo>
                    <a:lnTo>
                      <a:pt x="0" y="6"/>
                    </a:lnTo>
                    <a:lnTo>
                      <a:pt x="10" y="0"/>
                    </a:lnTo>
                    <a:lnTo>
                      <a:pt x="10" y="103"/>
                    </a:lnTo>
                    <a:close/>
                  </a:path>
                </a:pathLst>
              </a:custGeom>
              <a:solidFill>
                <a:srgbClr val="8165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32" name="Freeform 569"/>
              <p:cNvSpPr>
                <a:spLocks/>
              </p:cNvSpPr>
              <p:nvPr/>
            </p:nvSpPr>
            <p:spPr bwMode="auto">
              <a:xfrm>
                <a:off x="3457" y="2656"/>
                <a:ext cx="10" cy="111"/>
              </a:xfrm>
              <a:custGeom>
                <a:avLst/>
                <a:gdLst>
                  <a:gd name="T0" fmla="*/ 10 w 10"/>
                  <a:gd name="T1" fmla="*/ 103 h 111"/>
                  <a:gd name="T2" fmla="*/ 0 w 10"/>
                  <a:gd name="T3" fmla="*/ 111 h 111"/>
                  <a:gd name="T4" fmla="*/ 0 w 10"/>
                  <a:gd name="T5" fmla="*/ 8 h 111"/>
                  <a:gd name="T6" fmla="*/ 10 w 10"/>
                  <a:gd name="T7" fmla="*/ 0 h 111"/>
                  <a:gd name="T8" fmla="*/ 10 w 10"/>
                  <a:gd name="T9" fmla="*/ 103 h 111"/>
                  <a:gd name="T10" fmla="*/ 0 60000 65536"/>
                  <a:gd name="T11" fmla="*/ 0 60000 65536"/>
                  <a:gd name="T12" fmla="*/ 0 60000 65536"/>
                  <a:gd name="T13" fmla="*/ 0 60000 65536"/>
                  <a:gd name="T14" fmla="*/ 0 60000 65536"/>
                  <a:gd name="T15" fmla="*/ 0 w 10"/>
                  <a:gd name="T16" fmla="*/ 0 h 111"/>
                  <a:gd name="T17" fmla="*/ 10 w 10"/>
                  <a:gd name="T18" fmla="*/ 111 h 111"/>
                </a:gdLst>
                <a:ahLst/>
                <a:cxnLst>
                  <a:cxn ang="T10">
                    <a:pos x="T0" y="T1"/>
                  </a:cxn>
                  <a:cxn ang="T11">
                    <a:pos x="T2" y="T3"/>
                  </a:cxn>
                  <a:cxn ang="T12">
                    <a:pos x="T4" y="T5"/>
                  </a:cxn>
                  <a:cxn ang="T13">
                    <a:pos x="T6" y="T7"/>
                  </a:cxn>
                  <a:cxn ang="T14">
                    <a:pos x="T8" y="T9"/>
                  </a:cxn>
                </a:cxnLst>
                <a:rect l="T15" t="T16" r="T17" b="T18"/>
                <a:pathLst>
                  <a:path w="10" h="111">
                    <a:moveTo>
                      <a:pt x="10" y="103"/>
                    </a:moveTo>
                    <a:lnTo>
                      <a:pt x="0" y="111"/>
                    </a:lnTo>
                    <a:lnTo>
                      <a:pt x="0" y="8"/>
                    </a:lnTo>
                    <a:lnTo>
                      <a:pt x="10" y="0"/>
                    </a:lnTo>
                    <a:lnTo>
                      <a:pt x="10" y="103"/>
                    </a:lnTo>
                    <a:close/>
                  </a:path>
                </a:pathLst>
              </a:custGeom>
              <a:solidFill>
                <a:srgbClr val="8568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33" name="Freeform 570"/>
              <p:cNvSpPr>
                <a:spLocks/>
              </p:cNvSpPr>
              <p:nvPr/>
            </p:nvSpPr>
            <p:spPr bwMode="auto">
              <a:xfrm>
                <a:off x="3445" y="2664"/>
                <a:ext cx="12" cy="107"/>
              </a:xfrm>
              <a:custGeom>
                <a:avLst/>
                <a:gdLst>
                  <a:gd name="T0" fmla="*/ 12 w 12"/>
                  <a:gd name="T1" fmla="*/ 103 h 107"/>
                  <a:gd name="T2" fmla="*/ 0 w 12"/>
                  <a:gd name="T3" fmla="*/ 107 h 107"/>
                  <a:gd name="T4" fmla="*/ 0 w 12"/>
                  <a:gd name="T5" fmla="*/ 4 h 107"/>
                  <a:gd name="T6" fmla="*/ 12 w 12"/>
                  <a:gd name="T7" fmla="*/ 0 h 107"/>
                  <a:gd name="T8" fmla="*/ 12 w 12"/>
                  <a:gd name="T9" fmla="*/ 103 h 107"/>
                  <a:gd name="T10" fmla="*/ 0 60000 65536"/>
                  <a:gd name="T11" fmla="*/ 0 60000 65536"/>
                  <a:gd name="T12" fmla="*/ 0 60000 65536"/>
                  <a:gd name="T13" fmla="*/ 0 60000 65536"/>
                  <a:gd name="T14" fmla="*/ 0 60000 65536"/>
                  <a:gd name="T15" fmla="*/ 0 w 12"/>
                  <a:gd name="T16" fmla="*/ 0 h 107"/>
                  <a:gd name="T17" fmla="*/ 12 w 12"/>
                  <a:gd name="T18" fmla="*/ 107 h 107"/>
                </a:gdLst>
                <a:ahLst/>
                <a:cxnLst>
                  <a:cxn ang="T10">
                    <a:pos x="T0" y="T1"/>
                  </a:cxn>
                  <a:cxn ang="T11">
                    <a:pos x="T2" y="T3"/>
                  </a:cxn>
                  <a:cxn ang="T12">
                    <a:pos x="T4" y="T5"/>
                  </a:cxn>
                  <a:cxn ang="T13">
                    <a:pos x="T6" y="T7"/>
                  </a:cxn>
                  <a:cxn ang="T14">
                    <a:pos x="T8" y="T9"/>
                  </a:cxn>
                </a:cxnLst>
                <a:rect l="T15" t="T16" r="T17" b="T18"/>
                <a:pathLst>
                  <a:path w="12" h="107">
                    <a:moveTo>
                      <a:pt x="12" y="103"/>
                    </a:moveTo>
                    <a:lnTo>
                      <a:pt x="0" y="107"/>
                    </a:lnTo>
                    <a:lnTo>
                      <a:pt x="0" y="4"/>
                    </a:lnTo>
                    <a:lnTo>
                      <a:pt x="12" y="0"/>
                    </a:lnTo>
                    <a:lnTo>
                      <a:pt x="12" y="103"/>
                    </a:lnTo>
                    <a:close/>
                  </a:path>
                </a:pathLst>
              </a:custGeom>
              <a:solidFill>
                <a:srgbClr val="886B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34" name="Freeform 571"/>
              <p:cNvSpPr>
                <a:spLocks/>
              </p:cNvSpPr>
              <p:nvPr/>
            </p:nvSpPr>
            <p:spPr bwMode="auto">
              <a:xfrm>
                <a:off x="3432" y="2668"/>
                <a:ext cx="13" cy="109"/>
              </a:xfrm>
              <a:custGeom>
                <a:avLst/>
                <a:gdLst>
                  <a:gd name="T0" fmla="*/ 13 w 13"/>
                  <a:gd name="T1" fmla="*/ 103 h 109"/>
                  <a:gd name="T2" fmla="*/ 0 w 13"/>
                  <a:gd name="T3" fmla="*/ 109 h 109"/>
                  <a:gd name="T4" fmla="*/ 0 w 13"/>
                  <a:gd name="T5" fmla="*/ 6 h 109"/>
                  <a:gd name="T6" fmla="*/ 13 w 13"/>
                  <a:gd name="T7" fmla="*/ 0 h 109"/>
                  <a:gd name="T8" fmla="*/ 13 w 13"/>
                  <a:gd name="T9" fmla="*/ 103 h 109"/>
                  <a:gd name="T10" fmla="*/ 0 60000 65536"/>
                  <a:gd name="T11" fmla="*/ 0 60000 65536"/>
                  <a:gd name="T12" fmla="*/ 0 60000 65536"/>
                  <a:gd name="T13" fmla="*/ 0 60000 65536"/>
                  <a:gd name="T14" fmla="*/ 0 60000 65536"/>
                  <a:gd name="T15" fmla="*/ 0 w 13"/>
                  <a:gd name="T16" fmla="*/ 0 h 109"/>
                  <a:gd name="T17" fmla="*/ 13 w 13"/>
                  <a:gd name="T18" fmla="*/ 109 h 109"/>
                </a:gdLst>
                <a:ahLst/>
                <a:cxnLst>
                  <a:cxn ang="T10">
                    <a:pos x="T0" y="T1"/>
                  </a:cxn>
                  <a:cxn ang="T11">
                    <a:pos x="T2" y="T3"/>
                  </a:cxn>
                  <a:cxn ang="T12">
                    <a:pos x="T4" y="T5"/>
                  </a:cxn>
                  <a:cxn ang="T13">
                    <a:pos x="T6" y="T7"/>
                  </a:cxn>
                  <a:cxn ang="T14">
                    <a:pos x="T8" y="T9"/>
                  </a:cxn>
                </a:cxnLst>
                <a:rect l="T15" t="T16" r="T17" b="T18"/>
                <a:pathLst>
                  <a:path w="13" h="109">
                    <a:moveTo>
                      <a:pt x="13" y="103"/>
                    </a:moveTo>
                    <a:lnTo>
                      <a:pt x="0" y="109"/>
                    </a:lnTo>
                    <a:lnTo>
                      <a:pt x="0" y="6"/>
                    </a:lnTo>
                    <a:lnTo>
                      <a:pt x="13" y="0"/>
                    </a:lnTo>
                    <a:lnTo>
                      <a:pt x="13" y="103"/>
                    </a:lnTo>
                    <a:close/>
                  </a:path>
                </a:pathLst>
              </a:custGeom>
              <a:solidFill>
                <a:srgbClr val="8C6E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35" name="Freeform 572"/>
              <p:cNvSpPr>
                <a:spLocks/>
              </p:cNvSpPr>
              <p:nvPr/>
            </p:nvSpPr>
            <p:spPr bwMode="auto">
              <a:xfrm>
                <a:off x="3420" y="2674"/>
                <a:ext cx="12" cy="109"/>
              </a:xfrm>
              <a:custGeom>
                <a:avLst/>
                <a:gdLst>
                  <a:gd name="T0" fmla="*/ 12 w 12"/>
                  <a:gd name="T1" fmla="*/ 103 h 109"/>
                  <a:gd name="T2" fmla="*/ 0 w 12"/>
                  <a:gd name="T3" fmla="*/ 109 h 109"/>
                  <a:gd name="T4" fmla="*/ 0 w 12"/>
                  <a:gd name="T5" fmla="*/ 6 h 109"/>
                  <a:gd name="T6" fmla="*/ 12 w 12"/>
                  <a:gd name="T7" fmla="*/ 0 h 109"/>
                  <a:gd name="T8" fmla="*/ 12 w 12"/>
                  <a:gd name="T9" fmla="*/ 103 h 109"/>
                  <a:gd name="T10" fmla="*/ 0 60000 65536"/>
                  <a:gd name="T11" fmla="*/ 0 60000 65536"/>
                  <a:gd name="T12" fmla="*/ 0 60000 65536"/>
                  <a:gd name="T13" fmla="*/ 0 60000 65536"/>
                  <a:gd name="T14" fmla="*/ 0 60000 65536"/>
                  <a:gd name="T15" fmla="*/ 0 w 12"/>
                  <a:gd name="T16" fmla="*/ 0 h 109"/>
                  <a:gd name="T17" fmla="*/ 12 w 12"/>
                  <a:gd name="T18" fmla="*/ 109 h 109"/>
                </a:gdLst>
                <a:ahLst/>
                <a:cxnLst>
                  <a:cxn ang="T10">
                    <a:pos x="T0" y="T1"/>
                  </a:cxn>
                  <a:cxn ang="T11">
                    <a:pos x="T2" y="T3"/>
                  </a:cxn>
                  <a:cxn ang="T12">
                    <a:pos x="T4" y="T5"/>
                  </a:cxn>
                  <a:cxn ang="T13">
                    <a:pos x="T6" y="T7"/>
                  </a:cxn>
                  <a:cxn ang="T14">
                    <a:pos x="T8" y="T9"/>
                  </a:cxn>
                </a:cxnLst>
                <a:rect l="T15" t="T16" r="T17" b="T18"/>
                <a:pathLst>
                  <a:path w="12" h="109">
                    <a:moveTo>
                      <a:pt x="12" y="103"/>
                    </a:moveTo>
                    <a:lnTo>
                      <a:pt x="0" y="109"/>
                    </a:lnTo>
                    <a:lnTo>
                      <a:pt x="0" y="6"/>
                    </a:lnTo>
                    <a:lnTo>
                      <a:pt x="12" y="0"/>
                    </a:lnTo>
                    <a:lnTo>
                      <a:pt x="12" y="103"/>
                    </a:lnTo>
                    <a:close/>
                  </a:path>
                </a:pathLst>
              </a:custGeom>
              <a:solidFill>
                <a:srgbClr val="9071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36" name="Freeform 573"/>
              <p:cNvSpPr>
                <a:spLocks/>
              </p:cNvSpPr>
              <p:nvPr/>
            </p:nvSpPr>
            <p:spPr bwMode="auto">
              <a:xfrm>
                <a:off x="3404" y="2680"/>
                <a:ext cx="16" cy="107"/>
              </a:xfrm>
              <a:custGeom>
                <a:avLst/>
                <a:gdLst>
                  <a:gd name="T0" fmla="*/ 16 w 16"/>
                  <a:gd name="T1" fmla="*/ 103 h 107"/>
                  <a:gd name="T2" fmla="*/ 0 w 16"/>
                  <a:gd name="T3" fmla="*/ 107 h 107"/>
                  <a:gd name="T4" fmla="*/ 0 w 16"/>
                  <a:gd name="T5" fmla="*/ 4 h 107"/>
                  <a:gd name="T6" fmla="*/ 16 w 16"/>
                  <a:gd name="T7" fmla="*/ 0 h 107"/>
                  <a:gd name="T8" fmla="*/ 16 w 16"/>
                  <a:gd name="T9" fmla="*/ 103 h 107"/>
                  <a:gd name="T10" fmla="*/ 0 60000 65536"/>
                  <a:gd name="T11" fmla="*/ 0 60000 65536"/>
                  <a:gd name="T12" fmla="*/ 0 60000 65536"/>
                  <a:gd name="T13" fmla="*/ 0 60000 65536"/>
                  <a:gd name="T14" fmla="*/ 0 60000 65536"/>
                  <a:gd name="T15" fmla="*/ 0 w 16"/>
                  <a:gd name="T16" fmla="*/ 0 h 107"/>
                  <a:gd name="T17" fmla="*/ 16 w 16"/>
                  <a:gd name="T18" fmla="*/ 107 h 107"/>
                </a:gdLst>
                <a:ahLst/>
                <a:cxnLst>
                  <a:cxn ang="T10">
                    <a:pos x="T0" y="T1"/>
                  </a:cxn>
                  <a:cxn ang="T11">
                    <a:pos x="T2" y="T3"/>
                  </a:cxn>
                  <a:cxn ang="T12">
                    <a:pos x="T4" y="T5"/>
                  </a:cxn>
                  <a:cxn ang="T13">
                    <a:pos x="T6" y="T7"/>
                  </a:cxn>
                  <a:cxn ang="T14">
                    <a:pos x="T8" y="T9"/>
                  </a:cxn>
                </a:cxnLst>
                <a:rect l="T15" t="T16" r="T17" b="T18"/>
                <a:pathLst>
                  <a:path w="16" h="107">
                    <a:moveTo>
                      <a:pt x="16" y="103"/>
                    </a:moveTo>
                    <a:lnTo>
                      <a:pt x="0" y="107"/>
                    </a:lnTo>
                    <a:lnTo>
                      <a:pt x="0" y="4"/>
                    </a:lnTo>
                    <a:lnTo>
                      <a:pt x="16" y="0"/>
                    </a:lnTo>
                    <a:lnTo>
                      <a:pt x="16" y="103"/>
                    </a:lnTo>
                    <a:close/>
                  </a:path>
                </a:pathLst>
              </a:custGeom>
              <a:solidFill>
                <a:srgbClr val="9071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37" name="Freeform 574"/>
              <p:cNvSpPr>
                <a:spLocks/>
              </p:cNvSpPr>
              <p:nvPr/>
            </p:nvSpPr>
            <p:spPr bwMode="auto">
              <a:xfrm>
                <a:off x="3390" y="2684"/>
                <a:ext cx="14" cy="107"/>
              </a:xfrm>
              <a:custGeom>
                <a:avLst/>
                <a:gdLst>
                  <a:gd name="T0" fmla="*/ 14 w 14"/>
                  <a:gd name="T1" fmla="*/ 103 h 107"/>
                  <a:gd name="T2" fmla="*/ 0 w 14"/>
                  <a:gd name="T3" fmla="*/ 107 h 107"/>
                  <a:gd name="T4" fmla="*/ 0 w 14"/>
                  <a:gd name="T5" fmla="*/ 4 h 107"/>
                  <a:gd name="T6" fmla="*/ 14 w 14"/>
                  <a:gd name="T7" fmla="*/ 0 h 107"/>
                  <a:gd name="T8" fmla="*/ 14 w 14"/>
                  <a:gd name="T9" fmla="*/ 103 h 107"/>
                  <a:gd name="T10" fmla="*/ 0 60000 65536"/>
                  <a:gd name="T11" fmla="*/ 0 60000 65536"/>
                  <a:gd name="T12" fmla="*/ 0 60000 65536"/>
                  <a:gd name="T13" fmla="*/ 0 60000 65536"/>
                  <a:gd name="T14" fmla="*/ 0 60000 65536"/>
                  <a:gd name="T15" fmla="*/ 0 w 14"/>
                  <a:gd name="T16" fmla="*/ 0 h 107"/>
                  <a:gd name="T17" fmla="*/ 14 w 14"/>
                  <a:gd name="T18" fmla="*/ 107 h 107"/>
                </a:gdLst>
                <a:ahLst/>
                <a:cxnLst>
                  <a:cxn ang="T10">
                    <a:pos x="T0" y="T1"/>
                  </a:cxn>
                  <a:cxn ang="T11">
                    <a:pos x="T2" y="T3"/>
                  </a:cxn>
                  <a:cxn ang="T12">
                    <a:pos x="T4" y="T5"/>
                  </a:cxn>
                  <a:cxn ang="T13">
                    <a:pos x="T6" y="T7"/>
                  </a:cxn>
                  <a:cxn ang="T14">
                    <a:pos x="T8" y="T9"/>
                  </a:cxn>
                </a:cxnLst>
                <a:rect l="T15" t="T16" r="T17" b="T18"/>
                <a:pathLst>
                  <a:path w="14" h="107">
                    <a:moveTo>
                      <a:pt x="14" y="103"/>
                    </a:moveTo>
                    <a:lnTo>
                      <a:pt x="0" y="107"/>
                    </a:lnTo>
                    <a:lnTo>
                      <a:pt x="0" y="4"/>
                    </a:lnTo>
                    <a:lnTo>
                      <a:pt x="14" y="0"/>
                    </a:lnTo>
                    <a:lnTo>
                      <a:pt x="14" y="103"/>
                    </a:lnTo>
                    <a:close/>
                  </a:path>
                </a:pathLst>
              </a:custGeom>
              <a:solidFill>
                <a:srgbClr val="8C6E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38" name="Freeform 575"/>
              <p:cNvSpPr>
                <a:spLocks/>
              </p:cNvSpPr>
              <p:nvPr/>
            </p:nvSpPr>
            <p:spPr bwMode="auto">
              <a:xfrm>
                <a:off x="3376" y="2688"/>
                <a:ext cx="14" cy="105"/>
              </a:xfrm>
              <a:custGeom>
                <a:avLst/>
                <a:gdLst>
                  <a:gd name="T0" fmla="*/ 14 w 14"/>
                  <a:gd name="T1" fmla="*/ 103 h 105"/>
                  <a:gd name="T2" fmla="*/ 0 w 14"/>
                  <a:gd name="T3" fmla="*/ 105 h 105"/>
                  <a:gd name="T4" fmla="*/ 0 w 14"/>
                  <a:gd name="T5" fmla="*/ 2 h 105"/>
                  <a:gd name="T6" fmla="*/ 14 w 14"/>
                  <a:gd name="T7" fmla="*/ 0 h 105"/>
                  <a:gd name="T8" fmla="*/ 14 w 14"/>
                  <a:gd name="T9" fmla="*/ 103 h 105"/>
                  <a:gd name="T10" fmla="*/ 0 60000 65536"/>
                  <a:gd name="T11" fmla="*/ 0 60000 65536"/>
                  <a:gd name="T12" fmla="*/ 0 60000 65536"/>
                  <a:gd name="T13" fmla="*/ 0 60000 65536"/>
                  <a:gd name="T14" fmla="*/ 0 60000 65536"/>
                  <a:gd name="T15" fmla="*/ 0 w 14"/>
                  <a:gd name="T16" fmla="*/ 0 h 105"/>
                  <a:gd name="T17" fmla="*/ 14 w 14"/>
                  <a:gd name="T18" fmla="*/ 105 h 105"/>
                </a:gdLst>
                <a:ahLst/>
                <a:cxnLst>
                  <a:cxn ang="T10">
                    <a:pos x="T0" y="T1"/>
                  </a:cxn>
                  <a:cxn ang="T11">
                    <a:pos x="T2" y="T3"/>
                  </a:cxn>
                  <a:cxn ang="T12">
                    <a:pos x="T4" y="T5"/>
                  </a:cxn>
                  <a:cxn ang="T13">
                    <a:pos x="T6" y="T7"/>
                  </a:cxn>
                  <a:cxn ang="T14">
                    <a:pos x="T8" y="T9"/>
                  </a:cxn>
                </a:cxnLst>
                <a:rect l="T15" t="T16" r="T17" b="T18"/>
                <a:pathLst>
                  <a:path w="14" h="105">
                    <a:moveTo>
                      <a:pt x="14" y="103"/>
                    </a:moveTo>
                    <a:lnTo>
                      <a:pt x="0" y="105"/>
                    </a:lnTo>
                    <a:lnTo>
                      <a:pt x="0" y="2"/>
                    </a:lnTo>
                    <a:lnTo>
                      <a:pt x="14" y="0"/>
                    </a:lnTo>
                    <a:lnTo>
                      <a:pt x="14" y="103"/>
                    </a:lnTo>
                    <a:close/>
                  </a:path>
                </a:pathLst>
              </a:custGeom>
              <a:solidFill>
                <a:srgbClr val="886B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39" name="Freeform 576"/>
              <p:cNvSpPr>
                <a:spLocks/>
              </p:cNvSpPr>
              <p:nvPr/>
            </p:nvSpPr>
            <p:spPr bwMode="auto">
              <a:xfrm>
                <a:off x="3362" y="2690"/>
                <a:ext cx="14" cy="107"/>
              </a:xfrm>
              <a:custGeom>
                <a:avLst/>
                <a:gdLst>
                  <a:gd name="T0" fmla="*/ 14 w 14"/>
                  <a:gd name="T1" fmla="*/ 103 h 107"/>
                  <a:gd name="T2" fmla="*/ 0 w 14"/>
                  <a:gd name="T3" fmla="*/ 107 h 107"/>
                  <a:gd name="T4" fmla="*/ 0 w 14"/>
                  <a:gd name="T5" fmla="*/ 4 h 107"/>
                  <a:gd name="T6" fmla="*/ 14 w 14"/>
                  <a:gd name="T7" fmla="*/ 0 h 107"/>
                  <a:gd name="T8" fmla="*/ 14 w 14"/>
                  <a:gd name="T9" fmla="*/ 103 h 107"/>
                  <a:gd name="T10" fmla="*/ 0 60000 65536"/>
                  <a:gd name="T11" fmla="*/ 0 60000 65536"/>
                  <a:gd name="T12" fmla="*/ 0 60000 65536"/>
                  <a:gd name="T13" fmla="*/ 0 60000 65536"/>
                  <a:gd name="T14" fmla="*/ 0 60000 65536"/>
                  <a:gd name="T15" fmla="*/ 0 w 14"/>
                  <a:gd name="T16" fmla="*/ 0 h 107"/>
                  <a:gd name="T17" fmla="*/ 14 w 14"/>
                  <a:gd name="T18" fmla="*/ 107 h 107"/>
                </a:gdLst>
                <a:ahLst/>
                <a:cxnLst>
                  <a:cxn ang="T10">
                    <a:pos x="T0" y="T1"/>
                  </a:cxn>
                  <a:cxn ang="T11">
                    <a:pos x="T2" y="T3"/>
                  </a:cxn>
                  <a:cxn ang="T12">
                    <a:pos x="T4" y="T5"/>
                  </a:cxn>
                  <a:cxn ang="T13">
                    <a:pos x="T6" y="T7"/>
                  </a:cxn>
                  <a:cxn ang="T14">
                    <a:pos x="T8" y="T9"/>
                  </a:cxn>
                </a:cxnLst>
                <a:rect l="T15" t="T16" r="T17" b="T18"/>
                <a:pathLst>
                  <a:path w="14" h="107">
                    <a:moveTo>
                      <a:pt x="14" y="103"/>
                    </a:moveTo>
                    <a:lnTo>
                      <a:pt x="0" y="107"/>
                    </a:lnTo>
                    <a:lnTo>
                      <a:pt x="0" y="4"/>
                    </a:lnTo>
                    <a:lnTo>
                      <a:pt x="14" y="0"/>
                    </a:lnTo>
                    <a:lnTo>
                      <a:pt x="14" y="103"/>
                    </a:lnTo>
                    <a:close/>
                  </a:path>
                </a:pathLst>
              </a:custGeom>
              <a:solidFill>
                <a:srgbClr val="8568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40" name="Freeform 577"/>
              <p:cNvSpPr>
                <a:spLocks/>
              </p:cNvSpPr>
              <p:nvPr/>
            </p:nvSpPr>
            <p:spPr bwMode="auto">
              <a:xfrm>
                <a:off x="3346" y="2694"/>
                <a:ext cx="16" cy="105"/>
              </a:xfrm>
              <a:custGeom>
                <a:avLst/>
                <a:gdLst>
                  <a:gd name="T0" fmla="*/ 16 w 16"/>
                  <a:gd name="T1" fmla="*/ 103 h 105"/>
                  <a:gd name="T2" fmla="*/ 0 w 16"/>
                  <a:gd name="T3" fmla="*/ 105 h 105"/>
                  <a:gd name="T4" fmla="*/ 0 w 16"/>
                  <a:gd name="T5" fmla="*/ 2 h 105"/>
                  <a:gd name="T6" fmla="*/ 16 w 16"/>
                  <a:gd name="T7" fmla="*/ 0 h 105"/>
                  <a:gd name="T8" fmla="*/ 16 w 16"/>
                  <a:gd name="T9" fmla="*/ 103 h 105"/>
                  <a:gd name="T10" fmla="*/ 0 60000 65536"/>
                  <a:gd name="T11" fmla="*/ 0 60000 65536"/>
                  <a:gd name="T12" fmla="*/ 0 60000 65536"/>
                  <a:gd name="T13" fmla="*/ 0 60000 65536"/>
                  <a:gd name="T14" fmla="*/ 0 60000 65536"/>
                  <a:gd name="T15" fmla="*/ 0 w 16"/>
                  <a:gd name="T16" fmla="*/ 0 h 105"/>
                  <a:gd name="T17" fmla="*/ 16 w 16"/>
                  <a:gd name="T18" fmla="*/ 105 h 105"/>
                </a:gdLst>
                <a:ahLst/>
                <a:cxnLst>
                  <a:cxn ang="T10">
                    <a:pos x="T0" y="T1"/>
                  </a:cxn>
                  <a:cxn ang="T11">
                    <a:pos x="T2" y="T3"/>
                  </a:cxn>
                  <a:cxn ang="T12">
                    <a:pos x="T4" y="T5"/>
                  </a:cxn>
                  <a:cxn ang="T13">
                    <a:pos x="T6" y="T7"/>
                  </a:cxn>
                  <a:cxn ang="T14">
                    <a:pos x="T8" y="T9"/>
                  </a:cxn>
                </a:cxnLst>
                <a:rect l="T15" t="T16" r="T17" b="T18"/>
                <a:pathLst>
                  <a:path w="16" h="105">
                    <a:moveTo>
                      <a:pt x="16" y="103"/>
                    </a:moveTo>
                    <a:lnTo>
                      <a:pt x="0" y="105"/>
                    </a:lnTo>
                    <a:lnTo>
                      <a:pt x="0" y="2"/>
                    </a:lnTo>
                    <a:lnTo>
                      <a:pt x="16" y="0"/>
                    </a:lnTo>
                    <a:lnTo>
                      <a:pt x="16" y="103"/>
                    </a:lnTo>
                    <a:close/>
                  </a:path>
                </a:pathLst>
              </a:custGeom>
              <a:solidFill>
                <a:srgbClr val="8165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41" name="Rectangle 578"/>
              <p:cNvSpPr>
                <a:spLocks noChangeArrowheads="1"/>
              </p:cNvSpPr>
              <p:nvPr/>
            </p:nvSpPr>
            <p:spPr bwMode="auto">
              <a:xfrm>
                <a:off x="3326" y="2696"/>
                <a:ext cx="20" cy="103"/>
              </a:xfrm>
              <a:prstGeom prst="rect">
                <a:avLst/>
              </a:prstGeom>
              <a:solidFill>
                <a:srgbClr val="7D623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042" name="Rectangle 579"/>
              <p:cNvSpPr>
                <a:spLocks noChangeArrowheads="1"/>
              </p:cNvSpPr>
              <p:nvPr/>
            </p:nvSpPr>
            <p:spPr bwMode="auto">
              <a:xfrm>
                <a:off x="3314" y="2696"/>
                <a:ext cx="12" cy="103"/>
              </a:xfrm>
              <a:prstGeom prst="rect">
                <a:avLst/>
              </a:prstGeom>
              <a:solidFill>
                <a:srgbClr val="795F3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043" name="Freeform 580"/>
              <p:cNvSpPr>
                <a:spLocks/>
              </p:cNvSpPr>
              <p:nvPr/>
            </p:nvSpPr>
            <p:spPr bwMode="auto">
              <a:xfrm>
                <a:off x="3302" y="2694"/>
                <a:ext cx="12" cy="105"/>
              </a:xfrm>
              <a:custGeom>
                <a:avLst/>
                <a:gdLst>
                  <a:gd name="T0" fmla="*/ 12 w 12"/>
                  <a:gd name="T1" fmla="*/ 105 h 105"/>
                  <a:gd name="T2" fmla="*/ 0 w 12"/>
                  <a:gd name="T3" fmla="*/ 103 h 105"/>
                  <a:gd name="T4" fmla="*/ 0 w 12"/>
                  <a:gd name="T5" fmla="*/ 0 h 105"/>
                  <a:gd name="T6" fmla="*/ 12 w 12"/>
                  <a:gd name="T7" fmla="*/ 2 h 105"/>
                  <a:gd name="T8" fmla="*/ 12 w 12"/>
                  <a:gd name="T9" fmla="*/ 105 h 105"/>
                  <a:gd name="T10" fmla="*/ 0 60000 65536"/>
                  <a:gd name="T11" fmla="*/ 0 60000 65536"/>
                  <a:gd name="T12" fmla="*/ 0 60000 65536"/>
                  <a:gd name="T13" fmla="*/ 0 60000 65536"/>
                  <a:gd name="T14" fmla="*/ 0 60000 65536"/>
                  <a:gd name="T15" fmla="*/ 0 w 12"/>
                  <a:gd name="T16" fmla="*/ 0 h 105"/>
                  <a:gd name="T17" fmla="*/ 12 w 12"/>
                  <a:gd name="T18" fmla="*/ 105 h 105"/>
                </a:gdLst>
                <a:ahLst/>
                <a:cxnLst>
                  <a:cxn ang="T10">
                    <a:pos x="T0" y="T1"/>
                  </a:cxn>
                  <a:cxn ang="T11">
                    <a:pos x="T2" y="T3"/>
                  </a:cxn>
                  <a:cxn ang="T12">
                    <a:pos x="T4" y="T5"/>
                  </a:cxn>
                  <a:cxn ang="T13">
                    <a:pos x="T6" y="T7"/>
                  </a:cxn>
                  <a:cxn ang="T14">
                    <a:pos x="T8" y="T9"/>
                  </a:cxn>
                </a:cxnLst>
                <a:rect l="T15" t="T16" r="T17" b="T18"/>
                <a:pathLst>
                  <a:path w="12" h="105">
                    <a:moveTo>
                      <a:pt x="12" y="105"/>
                    </a:moveTo>
                    <a:lnTo>
                      <a:pt x="0" y="103"/>
                    </a:lnTo>
                    <a:lnTo>
                      <a:pt x="0" y="0"/>
                    </a:lnTo>
                    <a:lnTo>
                      <a:pt x="12" y="2"/>
                    </a:lnTo>
                    <a:lnTo>
                      <a:pt x="12" y="105"/>
                    </a:lnTo>
                    <a:close/>
                  </a:path>
                </a:pathLst>
              </a:custGeom>
              <a:solidFill>
                <a:srgbClr val="755C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44" name="Freeform 581"/>
              <p:cNvSpPr>
                <a:spLocks/>
              </p:cNvSpPr>
              <p:nvPr/>
            </p:nvSpPr>
            <p:spPr bwMode="auto">
              <a:xfrm>
                <a:off x="3292" y="2692"/>
                <a:ext cx="10" cy="105"/>
              </a:xfrm>
              <a:custGeom>
                <a:avLst/>
                <a:gdLst>
                  <a:gd name="T0" fmla="*/ 10 w 10"/>
                  <a:gd name="T1" fmla="*/ 105 h 105"/>
                  <a:gd name="T2" fmla="*/ 0 w 10"/>
                  <a:gd name="T3" fmla="*/ 103 h 105"/>
                  <a:gd name="T4" fmla="*/ 0 w 10"/>
                  <a:gd name="T5" fmla="*/ 0 h 105"/>
                  <a:gd name="T6" fmla="*/ 10 w 10"/>
                  <a:gd name="T7" fmla="*/ 2 h 105"/>
                  <a:gd name="T8" fmla="*/ 10 w 10"/>
                  <a:gd name="T9" fmla="*/ 105 h 105"/>
                  <a:gd name="T10" fmla="*/ 0 60000 65536"/>
                  <a:gd name="T11" fmla="*/ 0 60000 65536"/>
                  <a:gd name="T12" fmla="*/ 0 60000 65536"/>
                  <a:gd name="T13" fmla="*/ 0 60000 65536"/>
                  <a:gd name="T14" fmla="*/ 0 60000 65536"/>
                  <a:gd name="T15" fmla="*/ 0 w 10"/>
                  <a:gd name="T16" fmla="*/ 0 h 105"/>
                  <a:gd name="T17" fmla="*/ 10 w 10"/>
                  <a:gd name="T18" fmla="*/ 105 h 105"/>
                </a:gdLst>
                <a:ahLst/>
                <a:cxnLst>
                  <a:cxn ang="T10">
                    <a:pos x="T0" y="T1"/>
                  </a:cxn>
                  <a:cxn ang="T11">
                    <a:pos x="T2" y="T3"/>
                  </a:cxn>
                  <a:cxn ang="T12">
                    <a:pos x="T4" y="T5"/>
                  </a:cxn>
                  <a:cxn ang="T13">
                    <a:pos x="T6" y="T7"/>
                  </a:cxn>
                  <a:cxn ang="T14">
                    <a:pos x="T8" y="T9"/>
                  </a:cxn>
                </a:cxnLst>
                <a:rect l="T15" t="T16" r="T17" b="T18"/>
                <a:pathLst>
                  <a:path w="10" h="105">
                    <a:moveTo>
                      <a:pt x="10" y="105"/>
                    </a:moveTo>
                    <a:lnTo>
                      <a:pt x="0" y="103"/>
                    </a:lnTo>
                    <a:lnTo>
                      <a:pt x="0" y="0"/>
                    </a:lnTo>
                    <a:lnTo>
                      <a:pt x="10" y="2"/>
                    </a:lnTo>
                    <a:lnTo>
                      <a:pt x="10" y="105"/>
                    </a:lnTo>
                    <a:close/>
                  </a:path>
                </a:pathLst>
              </a:custGeom>
              <a:solidFill>
                <a:srgbClr val="72592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45" name="Freeform 582"/>
              <p:cNvSpPr>
                <a:spLocks/>
              </p:cNvSpPr>
              <p:nvPr/>
            </p:nvSpPr>
            <p:spPr bwMode="auto">
              <a:xfrm>
                <a:off x="3284" y="2690"/>
                <a:ext cx="8" cy="105"/>
              </a:xfrm>
              <a:custGeom>
                <a:avLst/>
                <a:gdLst>
                  <a:gd name="T0" fmla="*/ 8 w 8"/>
                  <a:gd name="T1" fmla="*/ 105 h 105"/>
                  <a:gd name="T2" fmla="*/ 0 w 8"/>
                  <a:gd name="T3" fmla="*/ 103 h 105"/>
                  <a:gd name="T4" fmla="*/ 0 w 8"/>
                  <a:gd name="T5" fmla="*/ 0 h 105"/>
                  <a:gd name="T6" fmla="*/ 8 w 8"/>
                  <a:gd name="T7" fmla="*/ 2 h 105"/>
                  <a:gd name="T8" fmla="*/ 8 w 8"/>
                  <a:gd name="T9" fmla="*/ 105 h 105"/>
                  <a:gd name="T10" fmla="*/ 0 60000 65536"/>
                  <a:gd name="T11" fmla="*/ 0 60000 65536"/>
                  <a:gd name="T12" fmla="*/ 0 60000 65536"/>
                  <a:gd name="T13" fmla="*/ 0 60000 65536"/>
                  <a:gd name="T14" fmla="*/ 0 60000 65536"/>
                  <a:gd name="T15" fmla="*/ 0 w 8"/>
                  <a:gd name="T16" fmla="*/ 0 h 105"/>
                  <a:gd name="T17" fmla="*/ 8 w 8"/>
                  <a:gd name="T18" fmla="*/ 105 h 105"/>
                </a:gdLst>
                <a:ahLst/>
                <a:cxnLst>
                  <a:cxn ang="T10">
                    <a:pos x="T0" y="T1"/>
                  </a:cxn>
                  <a:cxn ang="T11">
                    <a:pos x="T2" y="T3"/>
                  </a:cxn>
                  <a:cxn ang="T12">
                    <a:pos x="T4" y="T5"/>
                  </a:cxn>
                  <a:cxn ang="T13">
                    <a:pos x="T6" y="T7"/>
                  </a:cxn>
                  <a:cxn ang="T14">
                    <a:pos x="T8" y="T9"/>
                  </a:cxn>
                </a:cxnLst>
                <a:rect l="T15" t="T16" r="T17" b="T18"/>
                <a:pathLst>
                  <a:path w="8" h="105">
                    <a:moveTo>
                      <a:pt x="8" y="105"/>
                    </a:moveTo>
                    <a:lnTo>
                      <a:pt x="0" y="103"/>
                    </a:lnTo>
                    <a:lnTo>
                      <a:pt x="0" y="0"/>
                    </a:lnTo>
                    <a:lnTo>
                      <a:pt x="8" y="2"/>
                    </a:lnTo>
                    <a:lnTo>
                      <a:pt x="8" y="105"/>
                    </a:lnTo>
                    <a:close/>
                  </a:path>
                </a:pathLst>
              </a:custGeom>
              <a:solidFill>
                <a:srgbClr val="6E56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46" name="Freeform 583"/>
              <p:cNvSpPr>
                <a:spLocks/>
              </p:cNvSpPr>
              <p:nvPr/>
            </p:nvSpPr>
            <p:spPr bwMode="auto">
              <a:xfrm>
                <a:off x="3277" y="2686"/>
                <a:ext cx="7" cy="107"/>
              </a:xfrm>
              <a:custGeom>
                <a:avLst/>
                <a:gdLst>
                  <a:gd name="T0" fmla="*/ 7 w 7"/>
                  <a:gd name="T1" fmla="*/ 107 h 107"/>
                  <a:gd name="T2" fmla="*/ 0 w 7"/>
                  <a:gd name="T3" fmla="*/ 103 h 107"/>
                  <a:gd name="T4" fmla="*/ 0 w 7"/>
                  <a:gd name="T5" fmla="*/ 0 h 107"/>
                  <a:gd name="T6" fmla="*/ 7 w 7"/>
                  <a:gd name="T7" fmla="*/ 4 h 107"/>
                  <a:gd name="T8" fmla="*/ 7 w 7"/>
                  <a:gd name="T9" fmla="*/ 107 h 107"/>
                  <a:gd name="T10" fmla="*/ 0 60000 65536"/>
                  <a:gd name="T11" fmla="*/ 0 60000 65536"/>
                  <a:gd name="T12" fmla="*/ 0 60000 65536"/>
                  <a:gd name="T13" fmla="*/ 0 60000 65536"/>
                  <a:gd name="T14" fmla="*/ 0 60000 65536"/>
                  <a:gd name="T15" fmla="*/ 0 w 7"/>
                  <a:gd name="T16" fmla="*/ 0 h 107"/>
                  <a:gd name="T17" fmla="*/ 7 w 7"/>
                  <a:gd name="T18" fmla="*/ 107 h 107"/>
                </a:gdLst>
                <a:ahLst/>
                <a:cxnLst>
                  <a:cxn ang="T10">
                    <a:pos x="T0" y="T1"/>
                  </a:cxn>
                  <a:cxn ang="T11">
                    <a:pos x="T2" y="T3"/>
                  </a:cxn>
                  <a:cxn ang="T12">
                    <a:pos x="T4" y="T5"/>
                  </a:cxn>
                  <a:cxn ang="T13">
                    <a:pos x="T6" y="T7"/>
                  </a:cxn>
                  <a:cxn ang="T14">
                    <a:pos x="T8" y="T9"/>
                  </a:cxn>
                </a:cxnLst>
                <a:rect l="T15" t="T16" r="T17" b="T18"/>
                <a:pathLst>
                  <a:path w="7" h="107">
                    <a:moveTo>
                      <a:pt x="7" y="107"/>
                    </a:moveTo>
                    <a:lnTo>
                      <a:pt x="0" y="103"/>
                    </a:lnTo>
                    <a:lnTo>
                      <a:pt x="0" y="0"/>
                    </a:lnTo>
                    <a:lnTo>
                      <a:pt x="7" y="4"/>
                    </a:lnTo>
                    <a:lnTo>
                      <a:pt x="7" y="107"/>
                    </a:lnTo>
                    <a:close/>
                  </a:path>
                </a:pathLst>
              </a:custGeom>
              <a:solidFill>
                <a:srgbClr val="6A53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47" name="Freeform 584"/>
              <p:cNvSpPr>
                <a:spLocks/>
              </p:cNvSpPr>
              <p:nvPr/>
            </p:nvSpPr>
            <p:spPr bwMode="auto">
              <a:xfrm>
                <a:off x="3273" y="2682"/>
                <a:ext cx="4" cy="107"/>
              </a:xfrm>
              <a:custGeom>
                <a:avLst/>
                <a:gdLst>
                  <a:gd name="T0" fmla="*/ 4 w 4"/>
                  <a:gd name="T1" fmla="*/ 107 h 107"/>
                  <a:gd name="T2" fmla="*/ 0 w 4"/>
                  <a:gd name="T3" fmla="*/ 103 h 107"/>
                  <a:gd name="T4" fmla="*/ 0 w 4"/>
                  <a:gd name="T5" fmla="*/ 0 h 107"/>
                  <a:gd name="T6" fmla="*/ 4 w 4"/>
                  <a:gd name="T7" fmla="*/ 4 h 107"/>
                  <a:gd name="T8" fmla="*/ 4 w 4"/>
                  <a:gd name="T9" fmla="*/ 107 h 107"/>
                  <a:gd name="T10" fmla="*/ 0 60000 65536"/>
                  <a:gd name="T11" fmla="*/ 0 60000 65536"/>
                  <a:gd name="T12" fmla="*/ 0 60000 65536"/>
                  <a:gd name="T13" fmla="*/ 0 60000 65536"/>
                  <a:gd name="T14" fmla="*/ 0 60000 65536"/>
                  <a:gd name="T15" fmla="*/ 0 w 4"/>
                  <a:gd name="T16" fmla="*/ 0 h 107"/>
                  <a:gd name="T17" fmla="*/ 4 w 4"/>
                  <a:gd name="T18" fmla="*/ 107 h 107"/>
                </a:gdLst>
                <a:ahLst/>
                <a:cxnLst>
                  <a:cxn ang="T10">
                    <a:pos x="T0" y="T1"/>
                  </a:cxn>
                  <a:cxn ang="T11">
                    <a:pos x="T2" y="T3"/>
                  </a:cxn>
                  <a:cxn ang="T12">
                    <a:pos x="T4" y="T5"/>
                  </a:cxn>
                  <a:cxn ang="T13">
                    <a:pos x="T6" y="T7"/>
                  </a:cxn>
                  <a:cxn ang="T14">
                    <a:pos x="T8" y="T9"/>
                  </a:cxn>
                </a:cxnLst>
                <a:rect l="T15" t="T16" r="T17" b="T18"/>
                <a:pathLst>
                  <a:path w="4" h="107">
                    <a:moveTo>
                      <a:pt x="4" y="107"/>
                    </a:moveTo>
                    <a:lnTo>
                      <a:pt x="0" y="103"/>
                    </a:lnTo>
                    <a:lnTo>
                      <a:pt x="0" y="0"/>
                    </a:lnTo>
                    <a:lnTo>
                      <a:pt x="4" y="4"/>
                    </a:lnTo>
                    <a:lnTo>
                      <a:pt x="4" y="107"/>
                    </a:lnTo>
                    <a:close/>
                  </a:path>
                </a:pathLst>
              </a:custGeom>
              <a:solidFill>
                <a:srgbClr val="6650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48" name="Freeform 585"/>
              <p:cNvSpPr>
                <a:spLocks/>
              </p:cNvSpPr>
              <p:nvPr/>
            </p:nvSpPr>
            <p:spPr bwMode="auto">
              <a:xfrm>
                <a:off x="3269" y="2678"/>
                <a:ext cx="4" cy="107"/>
              </a:xfrm>
              <a:custGeom>
                <a:avLst/>
                <a:gdLst>
                  <a:gd name="T0" fmla="*/ 4 w 4"/>
                  <a:gd name="T1" fmla="*/ 107 h 107"/>
                  <a:gd name="T2" fmla="*/ 0 w 4"/>
                  <a:gd name="T3" fmla="*/ 103 h 107"/>
                  <a:gd name="T4" fmla="*/ 0 w 4"/>
                  <a:gd name="T5" fmla="*/ 0 h 107"/>
                  <a:gd name="T6" fmla="*/ 4 w 4"/>
                  <a:gd name="T7" fmla="*/ 4 h 107"/>
                  <a:gd name="T8" fmla="*/ 4 w 4"/>
                  <a:gd name="T9" fmla="*/ 107 h 107"/>
                  <a:gd name="T10" fmla="*/ 0 60000 65536"/>
                  <a:gd name="T11" fmla="*/ 0 60000 65536"/>
                  <a:gd name="T12" fmla="*/ 0 60000 65536"/>
                  <a:gd name="T13" fmla="*/ 0 60000 65536"/>
                  <a:gd name="T14" fmla="*/ 0 60000 65536"/>
                  <a:gd name="T15" fmla="*/ 0 w 4"/>
                  <a:gd name="T16" fmla="*/ 0 h 107"/>
                  <a:gd name="T17" fmla="*/ 4 w 4"/>
                  <a:gd name="T18" fmla="*/ 107 h 107"/>
                </a:gdLst>
                <a:ahLst/>
                <a:cxnLst>
                  <a:cxn ang="T10">
                    <a:pos x="T0" y="T1"/>
                  </a:cxn>
                  <a:cxn ang="T11">
                    <a:pos x="T2" y="T3"/>
                  </a:cxn>
                  <a:cxn ang="T12">
                    <a:pos x="T4" y="T5"/>
                  </a:cxn>
                  <a:cxn ang="T13">
                    <a:pos x="T6" y="T7"/>
                  </a:cxn>
                  <a:cxn ang="T14">
                    <a:pos x="T8" y="T9"/>
                  </a:cxn>
                </a:cxnLst>
                <a:rect l="T15" t="T16" r="T17" b="T18"/>
                <a:pathLst>
                  <a:path w="4" h="107">
                    <a:moveTo>
                      <a:pt x="4" y="107"/>
                    </a:moveTo>
                    <a:lnTo>
                      <a:pt x="0" y="103"/>
                    </a:lnTo>
                    <a:lnTo>
                      <a:pt x="0" y="0"/>
                    </a:lnTo>
                    <a:lnTo>
                      <a:pt x="4" y="4"/>
                    </a:lnTo>
                    <a:lnTo>
                      <a:pt x="4" y="107"/>
                    </a:lnTo>
                    <a:close/>
                  </a:path>
                </a:pathLst>
              </a:custGeom>
              <a:solidFill>
                <a:srgbClr val="634D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49" name="Freeform 586"/>
              <p:cNvSpPr>
                <a:spLocks/>
              </p:cNvSpPr>
              <p:nvPr/>
            </p:nvSpPr>
            <p:spPr bwMode="auto">
              <a:xfrm>
                <a:off x="3267" y="2672"/>
                <a:ext cx="2" cy="109"/>
              </a:xfrm>
              <a:custGeom>
                <a:avLst/>
                <a:gdLst>
                  <a:gd name="T0" fmla="*/ 2 w 2"/>
                  <a:gd name="T1" fmla="*/ 109 h 109"/>
                  <a:gd name="T2" fmla="*/ 0 w 2"/>
                  <a:gd name="T3" fmla="*/ 103 h 109"/>
                  <a:gd name="T4" fmla="*/ 0 w 2"/>
                  <a:gd name="T5" fmla="*/ 0 h 109"/>
                  <a:gd name="T6" fmla="*/ 2 w 2"/>
                  <a:gd name="T7" fmla="*/ 6 h 109"/>
                  <a:gd name="T8" fmla="*/ 2 w 2"/>
                  <a:gd name="T9" fmla="*/ 109 h 109"/>
                  <a:gd name="T10" fmla="*/ 0 60000 65536"/>
                  <a:gd name="T11" fmla="*/ 0 60000 65536"/>
                  <a:gd name="T12" fmla="*/ 0 60000 65536"/>
                  <a:gd name="T13" fmla="*/ 0 60000 65536"/>
                  <a:gd name="T14" fmla="*/ 0 60000 65536"/>
                  <a:gd name="T15" fmla="*/ 0 w 2"/>
                  <a:gd name="T16" fmla="*/ 0 h 109"/>
                  <a:gd name="T17" fmla="*/ 2 w 2"/>
                  <a:gd name="T18" fmla="*/ 109 h 109"/>
                </a:gdLst>
                <a:ahLst/>
                <a:cxnLst>
                  <a:cxn ang="T10">
                    <a:pos x="T0" y="T1"/>
                  </a:cxn>
                  <a:cxn ang="T11">
                    <a:pos x="T2" y="T3"/>
                  </a:cxn>
                  <a:cxn ang="T12">
                    <a:pos x="T4" y="T5"/>
                  </a:cxn>
                  <a:cxn ang="T13">
                    <a:pos x="T6" y="T7"/>
                  </a:cxn>
                  <a:cxn ang="T14">
                    <a:pos x="T8" y="T9"/>
                  </a:cxn>
                </a:cxnLst>
                <a:rect l="T15" t="T16" r="T17" b="T18"/>
                <a:pathLst>
                  <a:path w="2" h="109">
                    <a:moveTo>
                      <a:pt x="2" y="109"/>
                    </a:moveTo>
                    <a:lnTo>
                      <a:pt x="0" y="103"/>
                    </a:lnTo>
                    <a:lnTo>
                      <a:pt x="0" y="0"/>
                    </a:lnTo>
                    <a:lnTo>
                      <a:pt x="2" y="6"/>
                    </a:lnTo>
                    <a:lnTo>
                      <a:pt x="2" y="109"/>
                    </a:lnTo>
                    <a:close/>
                  </a:path>
                </a:pathLst>
              </a:custGeom>
              <a:solidFill>
                <a:srgbClr val="5F4A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50" name="Freeform 587"/>
              <p:cNvSpPr>
                <a:spLocks/>
              </p:cNvSpPr>
              <p:nvPr/>
            </p:nvSpPr>
            <p:spPr bwMode="auto">
              <a:xfrm>
                <a:off x="3267" y="2666"/>
                <a:ext cx="1" cy="109"/>
              </a:xfrm>
              <a:custGeom>
                <a:avLst/>
                <a:gdLst>
                  <a:gd name="T0" fmla="*/ 0 w 1"/>
                  <a:gd name="T1" fmla="*/ 109 h 109"/>
                  <a:gd name="T2" fmla="*/ 0 w 1"/>
                  <a:gd name="T3" fmla="*/ 103 h 109"/>
                  <a:gd name="T4" fmla="*/ 0 w 1"/>
                  <a:gd name="T5" fmla="*/ 0 h 109"/>
                  <a:gd name="T6" fmla="*/ 0 w 1"/>
                  <a:gd name="T7" fmla="*/ 6 h 109"/>
                  <a:gd name="T8" fmla="*/ 0 w 1"/>
                  <a:gd name="T9" fmla="*/ 109 h 109"/>
                  <a:gd name="T10" fmla="*/ 0 60000 65536"/>
                  <a:gd name="T11" fmla="*/ 0 60000 65536"/>
                  <a:gd name="T12" fmla="*/ 0 60000 65536"/>
                  <a:gd name="T13" fmla="*/ 0 60000 65536"/>
                  <a:gd name="T14" fmla="*/ 0 60000 65536"/>
                  <a:gd name="T15" fmla="*/ 0 w 1"/>
                  <a:gd name="T16" fmla="*/ 0 h 109"/>
                  <a:gd name="T17" fmla="*/ 1 w 1"/>
                  <a:gd name="T18" fmla="*/ 109 h 109"/>
                </a:gdLst>
                <a:ahLst/>
                <a:cxnLst>
                  <a:cxn ang="T10">
                    <a:pos x="T0" y="T1"/>
                  </a:cxn>
                  <a:cxn ang="T11">
                    <a:pos x="T2" y="T3"/>
                  </a:cxn>
                  <a:cxn ang="T12">
                    <a:pos x="T4" y="T5"/>
                  </a:cxn>
                  <a:cxn ang="T13">
                    <a:pos x="T6" y="T7"/>
                  </a:cxn>
                  <a:cxn ang="T14">
                    <a:pos x="T8" y="T9"/>
                  </a:cxn>
                </a:cxnLst>
                <a:rect l="T15" t="T16" r="T17" b="T18"/>
                <a:pathLst>
                  <a:path w="1" h="109">
                    <a:moveTo>
                      <a:pt x="0" y="109"/>
                    </a:moveTo>
                    <a:lnTo>
                      <a:pt x="0" y="103"/>
                    </a:lnTo>
                    <a:lnTo>
                      <a:pt x="0" y="0"/>
                    </a:lnTo>
                    <a:lnTo>
                      <a:pt x="0" y="6"/>
                    </a:lnTo>
                    <a:lnTo>
                      <a:pt x="0" y="109"/>
                    </a:lnTo>
                    <a:close/>
                  </a:path>
                </a:pathLst>
              </a:custGeom>
              <a:solidFill>
                <a:srgbClr val="5B47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51" name="Freeform 588"/>
              <p:cNvSpPr>
                <a:spLocks/>
              </p:cNvSpPr>
              <p:nvPr/>
            </p:nvSpPr>
            <p:spPr bwMode="auto">
              <a:xfrm>
                <a:off x="3267" y="2594"/>
                <a:ext cx="232" cy="102"/>
              </a:xfrm>
              <a:custGeom>
                <a:avLst/>
                <a:gdLst>
                  <a:gd name="T0" fmla="*/ 172 w 232"/>
                  <a:gd name="T1" fmla="*/ 0 h 102"/>
                  <a:gd name="T2" fmla="*/ 184 w 232"/>
                  <a:gd name="T3" fmla="*/ 0 h 102"/>
                  <a:gd name="T4" fmla="*/ 196 w 232"/>
                  <a:gd name="T5" fmla="*/ 2 h 102"/>
                  <a:gd name="T6" fmla="*/ 206 w 232"/>
                  <a:gd name="T7" fmla="*/ 4 h 102"/>
                  <a:gd name="T8" fmla="*/ 214 w 232"/>
                  <a:gd name="T9" fmla="*/ 6 h 102"/>
                  <a:gd name="T10" fmla="*/ 222 w 232"/>
                  <a:gd name="T11" fmla="*/ 10 h 102"/>
                  <a:gd name="T12" fmla="*/ 226 w 232"/>
                  <a:gd name="T13" fmla="*/ 14 h 102"/>
                  <a:gd name="T14" fmla="*/ 230 w 232"/>
                  <a:gd name="T15" fmla="*/ 18 h 102"/>
                  <a:gd name="T16" fmla="*/ 232 w 232"/>
                  <a:gd name="T17" fmla="*/ 24 h 102"/>
                  <a:gd name="T18" fmla="*/ 232 w 232"/>
                  <a:gd name="T19" fmla="*/ 28 h 102"/>
                  <a:gd name="T20" fmla="*/ 230 w 232"/>
                  <a:gd name="T21" fmla="*/ 34 h 102"/>
                  <a:gd name="T22" fmla="*/ 226 w 232"/>
                  <a:gd name="T23" fmla="*/ 40 h 102"/>
                  <a:gd name="T24" fmla="*/ 218 w 232"/>
                  <a:gd name="T25" fmla="*/ 50 h 102"/>
                  <a:gd name="T26" fmla="*/ 210 w 232"/>
                  <a:gd name="T27" fmla="*/ 56 h 102"/>
                  <a:gd name="T28" fmla="*/ 200 w 232"/>
                  <a:gd name="T29" fmla="*/ 62 h 102"/>
                  <a:gd name="T30" fmla="*/ 190 w 232"/>
                  <a:gd name="T31" fmla="*/ 70 h 102"/>
                  <a:gd name="T32" fmla="*/ 178 w 232"/>
                  <a:gd name="T33" fmla="*/ 74 h 102"/>
                  <a:gd name="T34" fmla="*/ 165 w 232"/>
                  <a:gd name="T35" fmla="*/ 80 h 102"/>
                  <a:gd name="T36" fmla="*/ 153 w 232"/>
                  <a:gd name="T37" fmla="*/ 86 h 102"/>
                  <a:gd name="T38" fmla="*/ 137 w 232"/>
                  <a:gd name="T39" fmla="*/ 90 h 102"/>
                  <a:gd name="T40" fmla="*/ 123 w 232"/>
                  <a:gd name="T41" fmla="*/ 94 h 102"/>
                  <a:gd name="T42" fmla="*/ 109 w 232"/>
                  <a:gd name="T43" fmla="*/ 96 h 102"/>
                  <a:gd name="T44" fmla="*/ 95 w 232"/>
                  <a:gd name="T45" fmla="*/ 100 h 102"/>
                  <a:gd name="T46" fmla="*/ 79 w 232"/>
                  <a:gd name="T47" fmla="*/ 102 h 102"/>
                  <a:gd name="T48" fmla="*/ 59 w 232"/>
                  <a:gd name="T49" fmla="*/ 102 h 102"/>
                  <a:gd name="T50" fmla="*/ 47 w 232"/>
                  <a:gd name="T51" fmla="*/ 102 h 102"/>
                  <a:gd name="T52" fmla="*/ 35 w 232"/>
                  <a:gd name="T53" fmla="*/ 100 h 102"/>
                  <a:gd name="T54" fmla="*/ 25 w 232"/>
                  <a:gd name="T55" fmla="*/ 98 h 102"/>
                  <a:gd name="T56" fmla="*/ 17 w 232"/>
                  <a:gd name="T57" fmla="*/ 96 h 102"/>
                  <a:gd name="T58" fmla="*/ 10 w 232"/>
                  <a:gd name="T59" fmla="*/ 92 h 102"/>
                  <a:gd name="T60" fmla="*/ 6 w 232"/>
                  <a:gd name="T61" fmla="*/ 88 h 102"/>
                  <a:gd name="T62" fmla="*/ 2 w 232"/>
                  <a:gd name="T63" fmla="*/ 84 h 102"/>
                  <a:gd name="T64" fmla="*/ 0 w 232"/>
                  <a:gd name="T65" fmla="*/ 78 h 102"/>
                  <a:gd name="T66" fmla="*/ 0 w 232"/>
                  <a:gd name="T67" fmla="*/ 72 h 102"/>
                  <a:gd name="T68" fmla="*/ 2 w 232"/>
                  <a:gd name="T69" fmla="*/ 66 h 102"/>
                  <a:gd name="T70" fmla="*/ 6 w 232"/>
                  <a:gd name="T71" fmla="*/ 60 h 102"/>
                  <a:gd name="T72" fmla="*/ 14 w 232"/>
                  <a:gd name="T73" fmla="*/ 50 h 102"/>
                  <a:gd name="T74" fmla="*/ 21 w 232"/>
                  <a:gd name="T75" fmla="*/ 44 h 102"/>
                  <a:gd name="T76" fmla="*/ 31 w 232"/>
                  <a:gd name="T77" fmla="*/ 38 h 102"/>
                  <a:gd name="T78" fmla="*/ 41 w 232"/>
                  <a:gd name="T79" fmla="*/ 32 h 102"/>
                  <a:gd name="T80" fmla="*/ 53 w 232"/>
                  <a:gd name="T81" fmla="*/ 26 h 102"/>
                  <a:gd name="T82" fmla="*/ 67 w 232"/>
                  <a:gd name="T83" fmla="*/ 20 h 102"/>
                  <a:gd name="T84" fmla="*/ 79 w 232"/>
                  <a:gd name="T85" fmla="*/ 16 h 102"/>
                  <a:gd name="T86" fmla="*/ 95 w 232"/>
                  <a:gd name="T87" fmla="*/ 12 h 102"/>
                  <a:gd name="T88" fmla="*/ 109 w 232"/>
                  <a:gd name="T89" fmla="*/ 8 h 102"/>
                  <a:gd name="T90" fmla="*/ 123 w 232"/>
                  <a:gd name="T91" fmla="*/ 4 h 102"/>
                  <a:gd name="T92" fmla="*/ 137 w 232"/>
                  <a:gd name="T93" fmla="*/ 2 h 102"/>
                  <a:gd name="T94" fmla="*/ 153 w 232"/>
                  <a:gd name="T95" fmla="*/ 0 h 102"/>
                  <a:gd name="T96" fmla="*/ 172 w 232"/>
                  <a:gd name="T97" fmla="*/ 0 h 10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2"/>
                  <a:gd name="T148" fmla="*/ 0 h 102"/>
                  <a:gd name="T149" fmla="*/ 232 w 232"/>
                  <a:gd name="T150" fmla="*/ 102 h 10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2" h="102">
                    <a:moveTo>
                      <a:pt x="172" y="0"/>
                    </a:moveTo>
                    <a:lnTo>
                      <a:pt x="184" y="0"/>
                    </a:lnTo>
                    <a:lnTo>
                      <a:pt x="196" y="2"/>
                    </a:lnTo>
                    <a:lnTo>
                      <a:pt x="206" y="4"/>
                    </a:lnTo>
                    <a:lnTo>
                      <a:pt x="214" y="6"/>
                    </a:lnTo>
                    <a:lnTo>
                      <a:pt x="222" y="10"/>
                    </a:lnTo>
                    <a:lnTo>
                      <a:pt x="226" y="14"/>
                    </a:lnTo>
                    <a:lnTo>
                      <a:pt x="230" y="18"/>
                    </a:lnTo>
                    <a:lnTo>
                      <a:pt x="232" y="24"/>
                    </a:lnTo>
                    <a:lnTo>
                      <a:pt x="232" y="28"/>
                    </a:lnTo>
                    <a:lnTo>
                      <a:pt x="230" y="34"/>
                    </a:lnTo>
                    <a:lnTo>
                      <a:pt x="226" y="40"/>
                    </a:lnTo>
                    <a:lnTo>
                      <a:pt x="218" y="50"/>
                    </a:lnTo>
                    <a:lnTo>
                      <a:pt x="210" y="56"/>
                    </a:lnTo>
                    <a:lnTo>
                      <a:pt x="200" y="62"/>
                    </a:lnTo>
                    <a:lnTo>
                      <a:pt x="190" y="70"/>
                    </a:lnTo>
                    <a:lnTo>
                      <a:pt x="178" y="74"/>
                    </a:lnTo>
                    <a:lnTo>
                      <a:pt x="165" y="80"/>
                    </a:lnTo>
                    <a:lnTo>
                      <a:pt x="153" y="86"/>
                    </a:lnTo>
                    <a:lnTo>
                      <a:pt x="137" y="90"/>
                    </a:lnTo>
                    <a:lnTo>
                      <a:pt x="123" y="94"/>
                    </a:lnTo>
                    <a:lnTo>
                      <a:pt x="109" y="96"/>
                    </a:lnTo>
                    <a:lnTo>
                      <a:pt x="95" y="100"/>
                    </a:lnTo>
                    <a:lnTo>
                      <a:pt x="79" y="102"/>
                    </a:lnTo>
                    <a:lnTo>
                      <a:pt x="59" y="102"/>
                    </a:lnTo>
                    <a:lnTo>
                      <a:pt x="47" y="102"/>
                    </a:lnTo>
                    <a:lnTo>
                      <a:pt x="35" y="100"/>
                    </a:lnTo>
                    <a:lnTo>
                      <a:pt x="25" y="98"/>
                    </a:lnTo>
                    <a:lnTo>
                      <a:pt x="17" y="96"/>
                    </a:lnTo>
                    <a:lnTo>
                      <a:pt x="10" y="92"/>
                    </a:lnTo>
                    <a:lnTo>
                      <a:pt x="6" y="88"/>
                    </a:lnTo>
                    <a:lnTo>
                      <a:pt x="2" y="84"/>
                    </a:lnTo>
                    <a:lnTo>
                      <a:pt x="0" y="78"/>
                    </a:lnTo>
                    <a:lnTo>
                      <a:pt x="0" y="72"/>
                    </a:lnTo>
                    <a:lnTo>
                      <a:pt x="2" y="66"/>
                    </a:lnTo>
                    <a:lnTo>
                      <a:pt x="6" y="60"/>
                    </a:lnTo>
                    <a:lnTo>
                      <a:pt x="14" y="50"/>
                    </a:lnTo>
                    <a:lnTo>
                      <a:pt x="21" y="44"/>
                    </a:lnTo>
                    <a:lnTo>
                      <a:pt x="31" y="38"/>
                    </a:lnTo>
                    <a:lnTo>
                      <a:pt x="41" y="32"/>
                    </a:lnTo>
                    <a:lnTo>
                      <a:pt x="53" y="26"/>
                    </a:lnTo>
                    <a:lnTo>
                      <a:pt x="67" y="20"/>
                    </a:lnTo>
                    <a:lnTo>
                      <a:pt x="79" y="16"/>
                    </a:lnTo>
                    <a:lnTo>
                      <a:pt x="95" y="12"/>
                    </a:lnTo>
                    <a:lnTo>
                      <a:pt x="109" y="8"/>
                    </a:lnTo>
                    <a:lnTo>
                      <a:pt x="123" y="4"/>
                    </a:lnTo>
                    <a:lnTo>
                      <a:pt x="137" y="2"/>
                    </a:lnTo>
                    <a:lnTo>
                      <a:pt x="153" y="0"/>
                    </a:lnTo>
                    <a:lnTo>
                      <a:pt x="172" y="0"/>
                    </a:lnTo>
                    <a:close/>
                  </a:path>
                </a:pathLst>
              </a:custGeom>
              <a:solidFill>
                <a:srgbClr val="6C55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52" name="Line 589"/>
              <p:cNvSpPr>
                <a:spLocks noChangeShapeType="1"/>
              </p:cNvSpPr>
              <p:nvPr/>
            </p:nvSpPr>
            <p:spPr bwMode="auto">
              <a:xfrm flipH="1">
                <a:off x="3497" y="2725"/>
                <a:ext cx="2"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53" name="Line 590"/>
              <p:cNvSpPr>
                <a:spLocks noChangeShapeType="1"/>
              </p:cNvSpPr>
              <p:nvPr/>
            </p:nvSpPr>
            <p:spPr bwMode="auto">
              <a:xfrm flipH="1">
                <a:off x="3493" y="2731"/>
                <a:ext cx="4"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54" name="Line 591"/>
              <p:cNvSpPr>
                <a:spLocks noChangeShapeType="1"/>
              </p:cNvSpPr>
              <p:nvPr/>
            </p:nvSpPr>
            <p:spPr bwMode="auto">
              <a:xfrm flipH="1">
                <a:off x="3485" y="2737"/>
                <a:ext cx="8" cy="1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55" name="Line 592"/>
              <p:cNvSpPr>
                <a:spLocks noChangeShapeType="1"/>
              </p:cNvSpPr>
              <p:nvPr/>
            </p:nvSpPr>
            <p:spPr bwMode="auto">
              <a:xfrm flipH="1">
                <a:off x="3477" y="2747"/>
                <a:ext cx="8"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56" name="Line 593"/>
              <p:cNvSpPr>
                <a:spLocks noChangeShapeType="1"/>
              </p:cNvSpPr>
              <p:nvPr/>
            </p:nvSpPr>
            <p:spPr bwMode="auto">
              <a:xfrm flipH="1">
                <a:off x="3467" y="2753"/>
                <a:ext cx="10"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57" name="Line 594"/>
              <p:cNvSpPr>
                <a:spLocks noChangeShapeType="1"/>
              </p:cNvSpPr>
              <p:nvPr/>
            </p:nvSpPr>
            <p:spPr bwMode="auto">
              <a:xfrm flipH="1">
                <a:off x="3457" y="2759"/>
                <a:ext cx="10" cy="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58" name="Line 595"/>
              <p:cNvSpPr>
                <a:spLocks noChangeShapeType="1"/>
              </p:cNvSpPr>
              <p:nvPr/>
            </p:nvSpPr>
            <p:spPr bwMode="auto">
              <a:xfrm flipH="1">
                <a:off x="3445" y="2767"/>
                <a:ext cx="12" cy="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59" name="Line 596"/>
              <p:cNvSpPr>
                <a:spLocks noChangeShapeType="1"/>
              </p:cNvSpPr>
              <p:nvPr/>
            </p:nvSpPr>
            <p:spPr bwMode="auto">
              <a:xfrm flipH="1">
                <a:off x="3432" y="2771"/>
                <a:ext cx="13"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60" name="Line 597"/>
              <p:cNvSpPr>
                <a:spLocks noChangeShapeType="1"/>
              </p:cNvSpPr>
              <p:nvPr/>
            </p:nvSpPr>
            <p:spPr bwMode="auto">
              <a:xfrm flipH="1">
                <a:off x="3420" y="2777"/>
                <a:ext cx="12"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61" name="Line 598"/>
              <p:cNvSpPr>
                <a:spLocks noChangeShapeType="1"/>
              </p:cNvSpPr>
              <p:nvPr/>
            </p:nvSpPr>
            <p:spPr bwMode="auto">
              <a:xfrm flipH="1">
                <a:off x="3404" y="2783"/>
                <a:ext cx="16" cy="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62" name="Line 599"/>
              <p:cNvSpPr>
                <a:spLocks noChangeShapeType="1"/>
              </p:cNvSpPr>
              <p:nvPr/>
            </p:nvSpPr>
            <p:spPr bwMode="auto">
              <a:xfrm flipH="1">
                <a:off x="3390" y="2787"/>
                <a:ext cx="14" cy="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63" name="Line 600"/>
              <p:cNvSpPr>
                <a:spLocks noChangeShapeType="1"/>
              </p:cNvSpPr>
              <p:nvPr/>
            </p:nvSpPr>
            <p:spPr bwMode="auto">
              <a:xfrm flipH="1">
                <a:off x="3376" y="2791"/>
                <a:ext cx="14"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64" name="Line 601"/>
              <p:cNvSpPr>
                <a:spLocks noChangeShapeType="1"/>
              </p:cNvSpPr>
              <p:nvPr/>
            </p:nvSpPr>
            <p:spPr bwMode="auto">
              <a:xfrm flipH="1">
                <a:off x="3362" y="2793"/>
                <a:ext cx="14" cy="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65" name="Line 602"/>
              <p:cNvSpPr>
                <a:spLocks noChangeShapeType="1"/>
              </p:cNvSpPr>
              <p:nvPr/>
            </p:nvSpPr>
            <p:spPr bwMode="auto">
              <a:xfrm flipH="1">
                <a:off x="3346" y="2797"/>
                <a:ext cx="16"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66" name="Line 603"/>
              <p:cNvSpPr>
                <a:spLocks noChangeShapeType="1"/>
              </p:cNvSpPr>
              <p:nvPr/>
            </p:nvSpPr>
            <p:spPr bwMode="auto">
              <a:xfrm flipH="1">
                <a:off x="3326" y="2799"/>
                <a:ext cx="20"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67" name="Line 604"/>
              <p:cNvSpPr>
                <a:spLocks noChangeShapeType="1"/>
              </p:cNvSpPr>
              <p:nvPr/>
            </p:nvSpPr>
            <p:spPr bwMode="auto">
              <a:xfrm flipH="1">
                <a:off x="3314" y="2799"/>
                <a:ext cx="1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68" name="Line 605"/>
              <p:cNvSpPr>
                <a:spLocks noChangeShapeType="1"/>
              </p:cNvSpPr>
              <p:nvPr/>
            </p:nvSpPr>
            <p:spPr bwMode="auto">
              <a:xfrm flipH="1" flipV="1">
                <a:off x="3302" y="2797"/>
                <a:ext cx="12"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69" name="Line 606"/>
              <p:cNvSpPr>
                <a:spLocks noChangeShapeType="1"/>
              </p:cNvSpPr>
              <p:nvPr/>
            </p:nvSpPr>
            <p:spPr bwMode="auto">
              <a:xfrm flipH="1" flipV="1">
                <a:off x="3292" y="2795"/>
                <a:ext cx="10"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70" name="Line 607"/>
              <p:cNvSpPr>
                <a:spLocks noChangeShapeType="1"/>
              </p:cNvSpPr>
              <p:nvPr/>
            </p:nvSpPr>
            <p:spPr bwMode="auto">
              <a:xfrm flipH="1" flipV="1">
                <a:off x="3284" y="2793"/>
                <a:ext cx="8"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71" name="Line 608"/>
              <p:cNvSpPr>
                <a:spLocks noChangeShapeType="1"/>
              </p:cNvSpPr>
              <p:nvPr/>
            </p:nvSpPr>
            <p:spPr bwMode="auto">
              <a:xfrm flipH="1" flipV="1">
                <a:off x="3277" y="2789"/>
                <a:ext cx="7" cy="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72" name="Line 609"/>
              <p:cNvSpPr>
                <a:spLocks noChangeShapeType="1"/>
              </p:cNvSpPr>
              <p:nvPr/>
            </p:nvSpPr>
            <p:spPr bwMode="auto">
              <a:xfrm flipH="1" flipV="1">
                <a:off x="3273" y="2785"/>
                <a:ext cx="4" cy="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73" name="Line 610"/>
              <p:cNvSpPr>
                <a:spLocks noChangeShapeType="1"/>
              </p:cNvSpPr>
              <p:nvPr/>
            </p:nvSpPr>
            <p:spPr bwMode="auto">
              <a:xfrm flipH="1" flipV="1">
                <a:off x="3269" y="2781"/>
                <a:ext cx="4" cy="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3562" name="Group 812"/>
            <p:cNvGrpSpPr>
              <a:grpSpLocks/>
            </p:cNvGrpSpPr>
            <p:nvPr/>
          </p:nvGrpSpPr>
          <p:grpSpPr bwMode="auto">
            <a:xfrm>
              <a:off x="3267" y="742"/>
              <a:ext cx="233" cy="2039"/>
              <a:chOff x="3267" y="742"/>
              <a:chExt cx="233" cy="2039"/>
            </a:xfrm>
          </p:grpSpPr>
          <p:sp>
            <p:nvSpPr>
              <p:cNvPr id="23674" name="Line 612"/>
              <p:cNvSpPr>
                <a:spLocks noChangeShapeType="1"/>
              </p:cNvSpPr>
              <p:nvPr/>
            </p:nvSpPr>
            <p:spPr bwMode="auto">
              <a:xfrm flipH="1" flipV="1">
                <a:off x="3267" y="2775"/>
                <a:ext cx="2"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75" name="Line 613"/>
              <p:cNvSpPr>
                <a:spLocks noChangeShapeType="1"/>
              </p:cNvSpPr>
              <p:nvPr/>
            </p:nvSpPr>
            <p:spPr bwMode="auto">
              <a:xfrm flipV="1">
                <a:off x="3267" y="2769"/>
                <a:ext cx="1" cy="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76" name="Freeform 614"/>
              <p:cNvSpPr>
                <a:spLocks/>
              </p:cNvSpPr>
              <p:nvPr/>
            </p:nvSpPr>
            <p:spPr bwMode="auto">
              <a:xfrm>
                <a:off x="3267" y="2594"/>
                <a:ext cx="232" cy="102"/>
              </a:xfrm>
              <a:custGeom>
                <a:avLst/>
                <a:gdLst>
                  <a:gd name="T0" fmla="*/ 172 w 232"/>
                  <a:gd name="T1" fmla="*/ 0 h 102"/>
                  <a:gd name="T2" fmla="*/ 184 w 232"/>
                  <a:gd name="T3" fmla="*/ 0 h 102"/>
                  <a:gd name="T4" fmla="*/ 196 w 232"/>
                  <a:gd name="T5" fmla="*/ 2 h 102"/>
                  <a:gd name="T6" fmla="*/ 206 w 232"/>
                  <a:gd name="T7" fmla="*/ 4 h 102"/>
                  <a:gd name="T8" fmla="*/ 214 w 232"/>
                  <a:gd name="T9" fmla="*/ 6 h 102"/>
                  <a:gd name="T10" fmla="*/ 222 w 232"/>
                  <a:gd name="T11" fmla="*/ 10 h 102"/>
                  <a:gd name="T12" fmla="*/ 226 w 232"/>
                  <a:gd name="T13" fmla="*/ 14 h 102"/>
                  <a:gd name="T14" fmla="*/ 230 w 232"/>
                  <a:gd name="T15" fmla="*/ 18 h 102"/>
                  <a:gd name="T16" fmla="*/ 232 w 232"/>
                  <a:gd name="T17" fmla="*/ 24 h 102"/>
                  <a:gd name="T18" fmla="*/ 232 w 232"/>
                  <a:gd name="T19" fmla="*/ 28 h 102"/>
                  <a:gd name="T20" fmla="*/ 230 w 232"/>
                  <a:gd name="T21" fmla="*/ 34 h 102"/>
                  <a:gd name="T22" fmla="*/ 226 w 232"/>
                  <a:gd name="T23" fmla="*/ 40 h 102"/>
                  <a:gd name="T24" fmla="*/ 218 w 232"/>
                  <a:gd name="T25" fmla="*/ 50 h 102"/>
                  <a:gd name="T26" fmla="*/ 210 w 232"/>
                  <a:gd name="T27" fmla="*/ 56 h 102"/>
                  <a:gd name="T28" fmla="*/ 200 w 232"/>
                  <a:gd name="T29" fmla="*/ 62 h 102"/>
                  <a:gd name="T30" fmla="*/ 190 w 232"/>
                  <a:gd name="T31" fmla="*/ 70 h 102"/>
                  <a:gd name="T32" fmla="*/ 178 w 232"/>
                  <a:gd name="T33" fmla="*/ 74 h 102"/>
                  <a:gd name="T34" fmla="*/ 165 w 232"/>
                  <a:gd name="T35" fmla="*/ 80 h 102"/>
                  <a:gd name="T36" fmla="*/ 153 w 232"/>
                  <a:gd name="T37" fmla="*/ 86 h 102"/>
                  <a:gd name="T38" fmla="*/ 137 w 232"/>
                  <a:gd name="T39" fmla="*/ 90 h 102"/>
                  <a:gd name="T40" fmla="*/ 123 w 232"/>
                  <a:gd name="T41" fmla="*/ 94 h 102"/>
                  <a:gd name="T42" fmla="*/ 109 w 232"/>
                  <a:gd name="T43" fmla="*/ 96 h 102"/>
                  <a:gd name="T44" fmla="*/ 95 w 232"/>
                  <a:gd name="T45" fmla="*/ 100 h 102"/>
                  <a:gd name="T46" fmla="*/ 79 w 232"/>
                  <a:gd name="T47" fmla="*/ 102 h 102"/>
                  <a:gd name="T48" fmla="*/ 59 w 232"/>
                  <a:gd name="T49" fmla="*/ 102 h 102"/>
                  <a:gd name="T50" fmla="*/ 47 w 232"/>
                  <a:gd name="T51" fmla="*/ 102 h 102"/>
                  <a:gd name="T52" fmla="*/ 35 w 232"/>
                  <a:gd name="T53" fmla="*/ 100 h 102"/>
                  <a:gd name="T54" fmla="*/ 25 w 232"/>
                  <a:gd name="T55" fmla="*/ 98 h 102"/>
                  <a:gd name="T56" fmla="*/ 17 w 232"/>
                  <a:gd name="T57" fmla="*/ 96 h 102"/>
                  <a:gd name="T58" fmla="*/ 10 w 232"/>
                  <a:gd name="T59" fmla="*/ 92 h 102"/>
                  <a:gd name="T60" fmla="*/ 6 w 232"/>
                  <a:gd name="T61" fmla="*/ 88 h 102"/>
                  <a:gd name="T62" fmla="*/ 2 w 232"/>
                  <a:gd name="T63" fmla="*/ 84 h 102"/>
                  <a:gd name="T64" fmla="*/ 0 w 232"/>
                  <a:gd name="T65" fmla="*/ 78 h 102"/>
                  <a:gd name="T66" fmla="*/ 0 w 232"/>
                  <a:gd name="T67" fmla="*/ 72 h 102"/>
                  <a:gd name="T68" fmla="*/ 2 w 232"/>
                  <a:gd name="T69" fmla="*/ 66 h 102"/>
                  <a:gd name="T70" fmla="*/ 6 w 232"/>
                  <a:gd name="T71" fmla="*/ 60 h 102"/>
                  <a:gd name="T72" fmla="*/ 14 w 232"/>
                  <a:gd name="T73" fmla="*/ 50 h 102"/>
                  <a:gd name="T74" fmla="*/ 21 w 232"/>
                  <a:gd name="T75" fmla="*/ 44 h 102"/>
                  <a:gd name="T76" fmla="*/ 31 w 232"/>
                  <a:gd name="T77" fmla="*/ 38 h 102"/>
                  <a:gd name="T78" fmla="*/ 41 w 232"/>
                  <a:gd name="T79" fmla="*/ 32 h 102"/>
                  <a:gd name="T80" fmla="*/ 53 w 232"/>
                  <a:gd name="T81" fmla="*/ 26 h 102"/>
                  <a:gd name="T82" fmla="*/ 67 w 232"/>
                  <a:gd name="T83" fmla="*/ 20 h 102"/>
                  <a:gd name="T84" fmla="*/ 79 w 232"/>
                  <a:gd name="T85" fmla="*/ 16 h 102"/>
                  <a:gd name="T86" fmla="*/ 95 w 232"/>
                  <a:gd name="T87" fmla="*/ 12 h 102"/>
                  <a:gd name="T88" fmla="*/ 109 w 232"/>
                  <a:gd name="T89" fmla="*/ 8 h 102"/>
                  <a:gd name="T90" fmla="*/ 123 w 232"/>
                  <a:gd name="T91" fmla="*/ 4 h 102"/>
                  <a:gd name="T92" fmla="*/ 137 w 232"/>
                  <a:gd name="T93" fmla="*/ 2 h 102"/>
                  <a:gd name="T94" fmla="*/ 153 w 232"/>
                  <a:gd name="T95" fmla="*/ 0 h 102"/>
                  <a:gd name="T96" fmla="*/ 172 w 232"/>
                  <a:gd name="T97" fmla="*/ 0 h 10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2"/>
                  <a:gd name="T148" fmla="*/ 0 h 102"/>
                  <a:gd name="T149" fmla="*/ 232 w 232"/>
                  <a:gd name="T150" fmla="*/ 102 h 10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2" h="102">
                    <a:moveTo>
                      <a:pt x="172" y="0"/>
                    </a:moveTo>
                    <a:lnTo>
                      <a:pt x="184" y="0"/>
                    </a:lnTo>
                    <a:lnTo>
                      <a:pt x="196" y="2"/>
                    </a:lnTo>
                    <a:lnTo>
                      <a:pt x="206" y="4"/>
                    </a:lnTo>
                    <a:lnTo>
                      <a:pt x="214" y="6"/>
                    </a:lnTo>
                    <a:lnTo>
                      <a:pt x="222" y="10"/>
                    </a:lnTo>
                    <a:lnTo>
                      <a:pt x="226" y="14"/>
                    </a:lnTo>
                    <a:lnTo>
                      <a:pt x="230" y="18"/>
                    </a:lnTo>
                    <a:lnTo>
                      <a:pt x="232" y="24"/>
                    </a:lnTo>
                    <a:lnTo>
                      <a:pt x="232" y="28"/>
                    </a:lnTo>
                    <a:lnTo>
                      <a:pt x="230" y="34"/>
                    </a:lnTo>
                    <a:lnTo>
                      <a:pt x="226" y="40"/>
                    </a:lnTo>
                    <a:lnTo>
                      <a:pt x="218" y="50"/>
                    </a:lnTo>
                    <a:lnTo>
                      <a:pt x="210" y="56"/>
                    </a:lnTo>
                    <a:lnTo>
                      <a:pt x="200" y="62"/>
                    </a:lnTo>
                    <a:lnTo>
                      <a:pt x="190" y="70"/>
                    </a:lnTo>
                    <a:lnTo>
                      <a:pt x="178" y="74"/>
                    </a:lnTo>
                    <a:lnTo>
                      <a:pt x="165" y="80"/>
                    </a:lnTo>
                    <a:lnTo>
                      <a:pt x="153" y="86"/>
                    </a:lnTo>
                    <a:lnTo>
                      <a:pt x="137" y="90"/>
                    </a:lnTo>
                    <a:lnTo>
                      <a:pt x="123" y="94"/>
                    </a:lnTo>
                    <a:lnTo>
                      <a:pt x="109" y="96"/>
                    </a:lnTo>
                    <a:lnTo>
                      <a:pt x="95" y="100"/>
                    </a:lnTo>
                    <a:lnTo>
                      <a:pt x="79" y="102"/>
                    </a:lnTo>
                    <a:lnTo>
                      <a:pt x="59" y="102"/>
                    </a:lnTo>
                    <a:lnTo>
                      <a:pt x="47" y="102"/>
                    </a:lnTo>
                    <a:lnTo>
                      <a:pt x="35" y="100"/>
                    </a:lnTo>
                    <a:lnTo>
                      <a:pt x="25" y="98"/>
                    </a:lnTo>
                    <a:lnTo>
                      <a:pt x="17" y="96"/>
                    </a:lnTo>
                    <a:lnTo>
                      <a:pt x="10" y="92"/>
                    </a:lnTo>
                    <a:lnTo>
                      <a:pt x="6" y="88"/>
                    </a:lnTo>
                    <a:lnTo>
                      <a:pt x="2" y="84"/>
                    </a:lnTo>
                    <a:lnTo>
                      <a:pt x="0" y="78"/>
                    </a:lnTo>
                    <a:lnTo>
                      <a:pt x="0" y="72"/>
                    </a:lnTo>
                    <a:lnTo>
                      <a:pt x="2" y="66"/>
                    </a:lnTo>
                    <a:lnTo>
                      <a:pt x="6" y="60"/>
                    </a:lnTo>
                    <a:lnTo>
                      <a:pt x="14" y="50"/>
                    </a:lnTo>
                    <a:lnTo>
                      <a:pt x="21" y="44"/>
                    </a:lnTo>
                    <a:lnTo>
                      <a:pt x="31" y="38"/>
                    </a:lnTo>
                    <a:lnTo>
                      <a:pt x="41" y="32"/>
                    </a:lnTo>
                    <a:lnTo>
                      <a:pt x="53" y="26"/>
                    </a:lnTo>
                    <a:lnTo>
                      <a:pt x="67" y="20"/>
                    </a:lnTo>
                    <a:lnTo>
                      <a:pt x="79" y="16"/>
                    </a:lnTo>
                    <a:lnTo>
                      <a:pt x="95" y="12"/>
                    </a:lnTo>
                    <a:lnTo>
                      <a:pt x="109" y="8"/>
                    </a:lnTo>
                    <a:lnTo>
                      <a:pt x="123" y="4"/>
                    </a:lnTo>
                    <a:lnTo>
                      <a:pt x="137" y="2"/>
                    </a:lnTo>
                    <a:lnTo>
                      <a:pt x="153" y="0"/>
                    </a:lnTo>
                    <a:lnTo>
                      <a:pt x="172" y="0"/>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677" name="Line 615"/>
              <p:cNvSpPr>
                <a:spLocks noChangeShapeType="1"/>
              </p:cNvSpPr>
              <p:nvPr/>
            </p:nvSpPr>
            <p:spPr bwMode="auto">
              <a:xfrm flipV="1">
                <a:off x="3499" y="2622"/>
                <a:ext cx="1" cy="10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78" name="Line 616"/>
              <p:cNvSpPr>
                <a:spLocks noChangeShapeType="1"/>
              </p:cNvSpPr>
              <p:nvPr/>
            </p:nvSpPr>
            <p:spPr bwMode="auto">
              <a:xfrm flipV="1">
                <a:off x="3267" y="2666"/>
                <a:ext cx="1" cy="10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79" name="Freeform 617"/>
              <p:cNvSpPr>
                <a:spLocks/>
              </p:cNvSpPr>
              <p:nvPr/>
            </p:nvSpPr>
            <p:spPr bwMode="auto">
              <a:xfrm>
                <a:off x="3497" y="2519"/>
                <a:ext cx="2" cy="109"/>
              </a:xfrm>
              <a:custGeom>
                <a:avLst/>
                <a:gdLst>
                  <a:gd name="T0" fmla="*/ 2 w 2"/>
                  <a:gd name="T1" fmla="*/ 103 h 109"/>
                  <a:gd name="T2" fmla="*/ 0 w 2"/>
                  <a:gd name="T3" fmla="*/ 109 h 109"/>
                  <a:gd name="T4" fmla="*/ 0 w 2"/>
                  <a:gd name="T5" fmla="*/ 6 h 109"/>
                  <a:gd name="T6" fmla="*/ 2 w 2"/>
                  <a:gd name="T7" fmla="*/ 0 h 109"/>
                  <a:gd name="T8" fmla="*/ 2 w 2"/>
                  <a:gd name="T9" fmla="*/ 103 h 109"/>
                  <a:gd name="T10" fmla="*/ 0 60000 65536"/>
                  <a:gd name="T11" fmla="*/ 0 60000 65536"/>
                  <a:gd name="T12" fmla="*/ 0 60000 65536"/>
                  <a:gd name="T13" fmla="*/ 0 60000 65536"/>
                  <a:gd name="T14" fmla="*/ 0 60000 65536"/>
                  <a:gd name="T15" fmla="*/ 0 w 2"/>
                  <a:gd name="T16" fmla="*/ 0 h 109"/>
                  <a:gd name="T17" fmla="*/ 2 w 2"/>
                  <a:gd name="T18" fmla="*/ 109 h 109"/>
                </a:gdLst>
                <a:ahLst/>
                <a:cxnLst>
                  <a:cxn ang="T10">
                    <a:pos x="T0" y="T1"/>
                  </a:cxn>
                  <a:cxn ang="T11">
                    <a:pos x="T2" y="T3"/>
                  </a:cxn>
                  <a:cxn ang="T12">
                    <a:pos x="T4" y="T5"/>
                  </a:cxn>
                  <a:cxn ang="T13">
                    <a:pos x="T6" y="T7"/>
                  </a:cxn>
                  <a:cxn ang="T14">
                    <a:pos x="T8" y="T9"/>
                  </a:cxn>
                </a:cxnLst>
                <a:rect l="T15" t="T16" r="T17" b="T18"/>
                <a:pathLst>
                  <a:path w="2" h="109">
                    <a:moveTo>
                      <a:pt x="2" y="103"/>
                    </a:moveTo>
                    <a:lnTo>
                      <a:pt x="0" y="109"/>
                    </a:lnTo>
                    <a:lnTo>
                      <a:pt x="0" y="6"/>
                    </a:lnTo>
                    <a:lnTo>
                      <a:pt x="2" y="0"/>
                    </a:lnTo>
                    <a:lnTo>
                      <a:pt x="2" y="103"/>
                    </a:lnTo>
                    <a:close/>
                  </a:path>
                </a:pathLst>
              </a:custGeom>
              <a:solidFill>
                <a:srgbClr val="79A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80" name="Freeform 618"/>
              <p:cNvSpPr>
                <a:spLocks/>
              </p:cNvSpPr>
              <p:nvPr/>
            </p:nvSpPr>
            <p:spPr bwMode="auto">
              <a:xfrm>
                <a:off x="3493" y="2525"/>
                <a:ext cx="4" cy="109"/>
              </a:xfrm>
              <a:custGeom>
                <a:avLst/>
                <a:gdLst>
                  <a:gd name="T0" fmla="*/ 4 w 4"/>
                  <a:gd name="T1" fmla="*/ 103 h 109"/>
                  <a:gd name="T2" fmla="*/ 0 w 4"/>
                  <a:gd name="T3" fmla="*/ 109 h 109"/>
                  <a:gd name="T4" fmla="*/ 0 w 4"/>
                  <a:gd name="T5" fmla="*/ 6 h 109"/>
                  <a:gd name="T6" fmla="*/ 4 w 4"/>
                  <a:gd name="T7" fmla="*/ 0 h 109"/>
                  <a:gd name="T8" fmla="*/ 4 w 4"/>
                  <a:gd name="T9" fmla="*/ 103 h 109"/>
                  <a:gd name="T10" fmla="*/ 0 60000 65536"/>
                  <a:gd name="T11" fmla="*/ 0 60000 65536"/>
                  <a:gd name="T12" fmla="*/ 0 60000 65536"/>
                  <a:gd name="T13" fmla="*/ 0 60000 65536"/>
                  <a:gd name="T14" fmla="*/ 0 60000 65536"/>
                  <a:gd name="T15" fmla="*/ 0 w 4"/>
                  <a:gd name="T16" fmla="*/ 0 h 109"/>
                  <a:gd name="T17" fmla="*/ 4 w 4"/>
                  <a:gd name="T18" fmla="*/ 109 h 109"/>
                </a:gdLst>
                <a:ahLst/>
                <a:cxnLst>
                  <a:cxn ang="T10">
                    <a:pos x="T0" y="T1"/>
                  </a:cxn>
                  <a:cxn ang="T11">
                    <a:pos x="T2" y="T3"/>
                  </a:cxn>
                  <a:cxn ang="T12">
                    <a:pos x="T4" y="T5"/>
                  </a:cxn>
                  <a:cxn ang="T13">
                    <a:pos x="T6" y="T7"/>
                  </a:cxn>
                  <a:cxn ang="T14">
                    <a:pos x="T8" y="T9"/>
                  </a:cxn>
                </a:cxnLst>
                <a:rect l="T15" t="T16" r="T17" b="T18"/>
                <a:pathLst>
                  <a:path w="4" h="109">
                    <a:moveTo>
                      <a:pt x="4" y="103"/>
                    </a:moveTo>
                    <a:lnTo>
                      <a:pt x="0" y="109"/>
                    </a:lnTo>
                    <a:lnTo>
                      <a:pt x="0" y="6"/>
                    </a:lnTo>
                    <a:lnTo>
                      <a:pt x="4" y="0"/>
                    </a:lnTo>
                    <a:lnTo>
                      <a:pt x="4" y="103"/>
                    </a:lnTo>
                    <a:close/>
                  </a:path>
                </a:pathLst>
              </a:custGeom>
              <a:solidFill>
                <a:srgbClr val="7DA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81" name="Freeform 619"/>
              <p:cNvSpPr>
                <a:spLocks/>
              </p:cNvSpPr>
              <p:nvPr/>
            </p:nvSpPr>
            <p:spPr bwMode="auto">
              <a:xfrm>
                <a:off x="3485" y="2531"/>
                <a:ext cx="8" cy="113"/>
              </a:xfrm>
              <a:custGeom>
                <a:avLst/>
                <a:gdLst>
                  <a:gd name="T0" fmla="*/ 8 w 8"/>
                  <a:gd name="T1" fmla="*/ 103 h 113"/>
                  <a:gd name="T2" fmla="*/ 0 w 8"/>
                  <a:gd name="T3" fmla="*/ 113 h 113"/>
                  <a:gd name="T4" fmla="*/ 0 w 8"/>
                  <a:gd name="T5" fmla="*/ 10 h 113"/>
                  <a:gd name="T6" fmla="*/ 8 w 8"/>
                  <a:gd name="T7" fmla="*/ 0 h 113"/>
                  <a:gd name="T8" fmla="*/ 8 w 8"/>
                  <a:gd name="T9" fmla="*/ 103 h 113"/>
                  <a:gd name="T10" fmla="*/ 0 60000 65536"/>
                  <a:gd name="T11" fmla="*/ 0 60000 65536"/>
                  <a:gd name="T12" fmla="*/ 0 60000 65536"/>
                  <a:gd name="T13" fmla="*/ 0 60000 65536"/>
                  <a:gd name="T14" fmla="*/ 0 60000 65536"/>
                  <a:gd name="T15" fmla="*/ 0 w 8"/>
                  <a:gd name="T16" fmla="*/ 0 h 113"/>
                  <a:gd name="T17" fmla="*/ 8 w 8"/>
                  <a:gd name="T18" fmla="*/ 113 h 113"/>
                </a:gdLst>
                <a:ahLst/>
                <a:cxnLst>
                  <a:cxn ang="T10">
                    <a:pos x="T0" y="T1"/>
                  </a:cxn>
                  <a:cxn ang="T11">
                    <a:pos x="T2" y="T3"/>
                  </a:cxn>
                  <a:cxn ang="T12">
                    <a:pos x="T4" y="T5"/>
                  </a:cxn>
                  <a:cxn ang="T13">
                    <a:pos x="T6" y="T7"/>
                  </a:cxn>
                  <a:cxn ang="T14">
                    <a:pos x="T8" y="T9"/>
                  </a:cxn>
                </a:cxnLst>
                <a:rect l="T15" t="T16" r="T17" b="T18"/>
                <a:pathLst>
                  <a:path w="8" h="113">
                    <a:moveTo>
                      <a:pt x="8" y="103"/>
                    </a:moveTo>
                    <a:lnTo>
                      <a:pt x="0" y="113"/>
                    </a:lnTo>
                    <a:lnTo>
                      <a:pt x="0" y="10"/>
                    </a:lnTo>
                    <a:lnTo>
                      <a:pt x="8" y="0"/>
                    </a:lnTo>
                    <a:lnTo>
                      <a:pt x="8" y="103"/>
                    </a:lnTo>
                    <a:close/>
                  </a:path>
                </a:pathLst>
              </a:custGeom>
              <a:solidFill>
                <a:srgbClr val="81A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82" name="Freeform 620"/>
              <p:cNvSpPr>
                <a:spLocks/>
              </p:cNvSpPr>
              <p:nvPr/>
            </p:nvSpPr>
            <p:spPr bwMode="auto">
              <a:xfrm>
                <a:off x="3477" y="2541"/>
                <a:ext cx="8" cy="109"/>
              </a:xfrm>
              <a:custGeom>
                <a:avLst/>
                <a:gdLst>
                  <a:gd name="T0" fmla="*/ 8 w 8"/>
                  <a:gd name="T1" fmla="*/ 103 h 109"/>
                  <a:gd name="T2" fmla="*/ 0 w 8"/>
                  <a:gd name="T3" fmla="*/ 109 h 109"/>
                  <a:gd name="T4" fmla="*/ 0 w 8"/>
                  <a:gd name="T5" fmla="*/ 6 h 109"/>
                  <a:gd name="T6" fmla="*/ 8 w 8"/>
                  <a:gd name="T7" fmla="*/ 0 h 109"/>
                  <a:gd name="T8" fmla="*/ 8 w 8"/>
                  <a:gd name="T9" fmla="*/ 103 h 109"/>
                  <a:gd name="T10" fmla="*/ 0 60000 65536"/>
                  <a:gd name="T11" fmla="*/ 0 60000 65536"/>
                  <a:gd name="T12" fmla="*/ 0 60000 65536"/>
                  <a:gd name="T13" fmla="*/ 0 60000 65536"/>
                  <a:gd name="T14" fmla="*/ 0 60000 65536"/>
                  <a:gd name="T15" fmla="*/ 0 w 8"/>
                  <a:gd name="T16" fmla="*/ 0 h 109"/>
                  <a:gd name="T17" fmla="*/ 8 w 8"/>
                  <a:gd name="T18" fmla="*/ 109 h 109"/>
                </a:gdLst>
                <a:ahLst/>
                <a:cxnLst>
                  <a:cxn ang="T10">
                    <a:pos x="T0" y="T1"/>
                  </a:cxn>
                  <a:cxn ang="T11">
                    <a:pos x="T2" y="T3"/>
                  </a:cxn>
                  <a:cxn ang="T12">
                    <a:pos x="T4" y="T5"/>
                  </a:cxn>
                  <a:cxn ang="T13">
                    <a:pos x="T6" y="T7"/>
                  </a:cxn>
                  <a:cxn ang="T14">
                    <a:pos x="T8" y="T9"/>
                  </a:cxn>
                </a:cxnLst>
                <a:rect l="T15" t="T16" r="T17" b="T18"/>
                <a:pathLst>
                  <a:path w="8" h="109">
                    <a:moveTo>
                      <a:pt x="8" y="103"/>
                    </a:moveTo>
                    <a:lnTo>
                      <a:pt x="0" y="109"/>
                    </a:lnTo>
                    <a:lnTo>
                      <a:pt x="0" y="6"/>
                    </a:lnTo>
                    <a:lnTo>
                      <a:pt x="8" y="0"/>
                    </a:lnTo>
                    <a:lnTo>
                      <a:pt x="8" y="103"/>
                    </a:lnTo>
                    <a:close/>
                  </a:path>
                </a:pathLst>
              </a:custGeom>
              <a:solidFill>
                <a:srgbClr val="85B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83" name="Freeform 621"/>
              <p:cNvSpPr>
                <a:spLocks/>
              </p:cNvSpPr>
              <p:nvPr/>
            </p:nvSpPr>
            <p:spPr bwMode="auto">
              <a:xfrm>
                <a:off x="3467" y="2547"/>
                <a:ext cx="10" cy="109"/>
              </a:xfrm>
              <a:custGeom>
                <a:avLst/>
                <a:gdLst>
                  <a:gd name="T0" fmla="*/ 10 w 10"/>
                  <a:gd name="T1" fmla="*/ 103 h 109"/>
                  <a:gd name="T2" fmla="*/ 0 w 10"/>
                  <a:gd name="T3" fmla="*/ 109 h 109"/>
                  <a:gd name="T4" fmla="*/ 0 w 10"/>
                  <a:gd name="T5" fmla="*/ 6 h 109"/>
                  <a:gd name="T6" fmla="*/ 10 w 10"/>
                  <a:gd name="T7" fmla="*/ 0 h 109"/>
                  <a:gd name="T8" fmla="*/ 10 w 10"/>
                  <a:gd name="T9" fmla="*/ 103 h 109"/>
                  <a:gd name="T10" fmla="*/ 0 60000 65536"/>
                  <a:gd name="T11" fmla="*/ 0 60000 65536"/>
                  <a:gd name="T12" fmla="*/ 0 60000 65536"/>
                  <a:gd name="T13" fmla="*/ 0 60000 65536"/>
                  <a:gd name="T14" fmla="*/ 0 60000 65536"/>
                  <a:gd name="T15" fmla="*/ 0 w 10"/>
                  <a:gd name="T16" fmla="*/ 0 h 109"/>
                  <a:gd name="T17" fmla="*/ 10 w 10"/>
                  <a:gd name="T18" fmla="*/ 109 h 109"/>
                </a:gdLst>
                <a:ahLst/>
                <a:cxnLst>
                  <a:cxn ang="T10">
                    <a:pos x="T0" y="T1"/>
                  </a:cxn>
                  <a:cxn ang="T11">
                    <a:pos x="T2" y="T3"/>
                  </a:cxn>
                  <a:cxn ang="T12">
                    <a:pos x="T4" y="T5"/>
                  </a:cxn>
                  <a:cxn ang="T13">
                    <a:pos x="T6" y="T7"/>
                  </a:cxn>
                  <a:cxn ang="T14">
                    <a:pos x="T8" y="T9"/>
                  </a:cxn>
                </a:cxnLst>
                <a:rect l="T15" t="T16" r="T17" b="T18"/>
                <a:pathLst>
                  <a:path w="10" h="109">
                    <a:moveTo>
                      <a:pt x="10" y="103"/>
                    </a:moveTo>
                    <a:lnTo>
                      <a:pt x="0" y="109"/>
                    </a:lnTo>
                    <a:lnTo>
                      <a:pt x="0" y="6"/>
                    </a:lnTo>
                    <a:lnTo>
                      <a:pt x="10" y="0"/>
                    </a:lnTo>
                    <a:lnTo>
                      <a:pt x="10" y="103"/>
                    </a:lnTo>
                    <a:close/>
                  </a:path>
                </a:pathLst>
              </a:custGeom>
              <a:solidFill>
                <a:srgbClr val="89B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84" name="Freeform 622"/>
              <p:cNvSpPr>
                <a:spLocks/>
              </p:cNvSpPr>
              <p:nvPr/>
            </p:nvSpPr>
            <p:spPr bwMode="auto">
              <a:xfrm>
                <a:off x="3457" y="2553"/>
                <a:ext cx="10" cy="111"/>
              </a:xfrm>
              <a:custGeom>
                <a:avLst/>
                <a:gdLst>
                  <a:gd name="T0" fmla="*/ 10 w 10"/>
                  <a:gd name="T1" fmla="*/ 103 h 111"/>
                  <a:gd name="T2" fmla="*/ 0 w 10"/>
                  <a:gd name="T3" fmla="*/ 111 h 111"/>
                  <a:gd name="T4" fmla="*/ 0 w 10"/>
                  <a:gd name="T5" fmla="*/ 8 h 111"/>
                  <a:gd name="T6" fmla="*/ 10 w 10"/>
                  <a:gd name="T7" fmla="*/ 0 h 111"/>
                  <a:gd name="T8" fmla="*/ 10 w 10"/>
                  <a:gd name="T9" fmla="*/ 103 h 111"/>
                  <a:gd name="T10" fmla="*/ 0 60000 65536"/>
                  <a:gd name="T11" fmla="*/ 0 60000 65536"/>
                  <a:gd name="T12" fmla="*/ 0 60000 65536"/>
                  <a:gd name="T13" fmla="*/ 0 60000 65536"/>
                  <a:gd name="T14" fmla="*/ 0 60000 65536"/>
                  <a:gd name="T15" fmla="*/ 0 w 10"/>
                  <a:gd name="T16" fmla="*/ 0 h 111"/>
                  <a:gd name="T17" fmla="*/ 10 w 10"/>
                  <a:gd name="T18" fmla="*/ 111 h 111"/>
                </a:gdLst>
                <a:ahLst/>
                <a:cxnLst>
                  <a:cxn ang="T10">
                    <a:pos x="T0" y="T1"/>
                  </a:cxn>
                  <a:cxn ang="T11">
                    <a:pos x="T2" y="T3"/>
                  </a:cxn>
                  <a:cxn ang="T12">
                    <a:pos x="T4" y="T5"/>
                  </a:cxn>
                  <a:cxn ang="T13">
                    <a:pos x="T6" y="T7"/>
                  </a:cxn>
                  <a:cxn ang="T14">
                    <a:pos x="T8" y="T9"/>
                  </a:cxn>
                </a:cxnLst>
                <a:rect l="T15" t="T16" r="T17" b="T18"/>
                <a:pathLst>
                  <a:path w="10" h="111">
                    <a:moveTo>
                      <a:pt x="10" y="103"/>
                    </a:moveTo>
                    <a:lnTo>
                      <a:pt x="0" y="111"/>
                    </a:lnTo>
                    <a:lnTo>
                      <a:pt x="0" y="8"/>
                    </a:lnTo>
                    <a:lnTo>
                      <a:pt x="10" y="0"/>
                    </a:lnTo>
                    <a:lnTo>
                      <a:pt x="10" y="103"/>
                    </a:lnTo>
                    <a:close/>
                  </a:path>
                </a:pathLst>
              </a:custGeom>
              <a:solidFill>
                <a:srgbClr val="8DB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85" name="Freeform 623"/>
              <p:cNvSpPr>
                <a:spLocks/>
              </p:cNvSpPr>
              <p:nvPr/>
            </p:nvSpPr>
            <p:spPr bwMode="auto">
              <a:xfrm>
                <a:off x="3445" y="2561"/>
                <a:ext cx="12" cy="107"/>
              </a:xfrm>
              <a:custGeom>
                <a:avLst/>
                <a:gdLst>
                  <a:gd name="T0" fmla="*/ 12 w 12"/>
                  <a:gd name="T1" fmla="*/ 103 h 107"/>
                  <a:gd name="T2" fmla="*/ 0 w 12"/>
                  <a:gd name="T3" fmla="*/ 107 h 107"/>
                  <a:gd name="T4" fmla="*/ 0 w 12"/>
                  <a:gd name="T5" fmla="*/ 4 h 107"/>
                  <a:gd name="T6" fmla="*/ 12 w 12"/>
                  <a:gd name="T7" fmla="*/ 0 h 107"/>
                  <a:gd name="T8" fmla="*/ 12 w 12"/>
                  <a:gd name="T9" fmla="*/ 103 h 107"/>
                  <a:gd name="T10" fmla="*/ 0 60000 65536"/>
                  <a:gd name="T11" fmla="*/ 0 60000 65536"/>
                  <a:gd name="T12" fmla="*/ 0 60000 65536"/>
                  <a:gd name="T13" fmla="*/ 0 60000 65536"/>
                  <a:gd name="T14" fmla="*/ 0 60000 65536"/>
                  <a:gd name="T15" fmla="*/ 0 w 12"/>
                  <a:gd name="T16" fmla="*/ 0 h 107"/>
                  <a:gd name="T17" fmla="*/ 12 w 12"/>
                  <a:gd name="T18" fmla="*/ 107 h 107"/>
                </a:gdLst>
                <a:ahLst/>
                <a:cxnLst>
                  <a:cxn ang="T10">
                    <a:pos x="T0" y="T1"/>
                  </a:cxn>
                  <a:cxn ang="T11">
                    <a:pos x="T2" y="T3"/>
                  </a:cxn>
                  <a:cxn ang="T12">
                    <a:pos x="T4" y="T5"/>
                  </a:cxn>
                  <a:cxn ang="T13">
                    <a:pos x="T6" y="T7"/>
                  </a:cxn>
                  <a:cxn ang="T14">
                    <a:pos x="T8" y="T9"/>
                  </a:cxn>
                </a:cxnLst>
                <a:rect l="T15" t="T16" r="T17" b="T18"/>
                <a:pathLst>
                  <a:path w="12" h="107">
                    <a:moveTo>
                      <a:pt x="12" y="103"/>
                    </a:moveTo>
                    <a:lnTo>
                      <a:pt x="0" y="107"/>
                    </a:lnTo>
                    <a:lnTo>
                      <a:pt x="0" y="4"/>
                    </a:lnTo>
                    <a:lnTo>
                      <a:pt x="12" y="0"/>
                    </a:lnTo>
                    <a:lnTo>
                      <a:pt x="12" y="103"/>
                    </a:lnTo>
                    <a:close/>
                  </a:path>
                </a:pathLst>
              </a:custGeom>
              <a:solidFill>
                <a:srgbClr val="91C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86" name="Freeform 624"/>
              <p:cNvSpPr>
                <a:spLocks/>
              </p:cNvSpPr>
              <p:nvPr/>
            </p:nvSpPr>
            <p:spPr bwMode="auto">
              <a:xfrm>
                <a:off x="3432" y="2565"/>
                <a:ext cx="13" cy="109"/>
              </a:xfrm>
              <a:custGeom>
                <a:avLst/>
                <a:gdLst>
                  <a:gd name="T0" fmla="*/ 13 w 13"/>
                  <a:gd name="T1" fmla="*/ 103 h 109"/>
                  <a:gd name="T2" fmla="*/ 0 w 13"/>
                  <a:gd name="T3" fmla="*/ 109 h 109"/>
                  <a:gd name="T4" fmla="*/ 0 w 13"/>
                  <a:gd name="T5" fmla="*/ 6 h 109"/>
                  <a:gd name="T6" fmla="*/ 13 w 13"/>
                  <a:gd name="T7" fmla="*/ 0 h 109"/>
                  <a:gd name="T8" fmla="*/ 13 w 13"/>
                  <a:gd name="T9" fmla="*/ 103 h 109"/>
                  <a:gd name="T10" fmla="*/ 0 60000 65536"/>
                  <a:gd name="T11" fmla="*/ 0 60000 65536"/>
                  <a:gd name="T12" fmla="*/ 0 60000 65536"/>
                  <a:gd name="T13" fmla="*/ 0 60000 65536"/>
                  <a:gd name="T14" fmla="*/ 0 60000 65536"/>
                  <a:gd name="T15" fmla="*/ 0 w 13"/>
                  <a:gd name="T16" fmla="*/ 0 h 109"/>
                  <a:gd name="T17" fmla="*/ 13 w 13"/>
                  <a:gd name="T18" fmla="*/ 109 h 109"/>
                </a:gdLst>
                <a:ahLst/>
                <a:cxnLst>
                  <a:cxn ang="T10">
                    <a:pos x="T0" y="T1"/>
                  </a:cxn>
                  <a:cxn ang="T11">
                    <a:pos x="T2" y="T3"/>
                  </a:cxn>
                  <a:cxn ang="T12">
                    <a:pos x="T4" y="T5"/>
                  </a:cxn>
                  <a:cxn ang="T13">
                    <a:pos x="T6" y="T7"/>
                  </a:cxn>
                  <a:cxn ang="T14">
                    <a:pos x="T8" y="T9"/>
                  </a:cxn>
                </a:cxnLst>
                <a:rect l="T15" t="T16" r="T17" b="T18"/>
                <a:pathLst>
                  <a:path w="13" h="109">
                    <a:moveTo>
                      <a:pt x="13" y="103"/>
                    </a:moveTo>
                    <a:lnTo>
                      <a:pt x="0" y="109"/>
                    </a:lnTo>
                    <a:lnTo>
                      <a:pt x="0" y="6"/>
                    </a:lnTo>
                    <a:lnTo>
                      <a:pt x="13" y="0"/>
                    </a:lnTo>
                    <a:lnTo>
                      <a:pt x="13" y="103"/>
                    </a:lnTo>
                    <a:close/>
                  </a:path>
                </a:pathLst>
              </a:custGeom>
              <a:solidFill>
                <a:srgbClr val="95C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87" name="Freeform 625"/>
              <p:cNvSpPr>
                <a:spLocks/>
              </p:cNvSpPr>
              <p:nvPr/>
            </p:nvSpPr>
            <p:spPr bwMode="auto">
              <a:xfrm>
                <a:off x="3420" y="2571"/>
                <a:ext cx="12" cy="109"/>
              </a:xfrm>
              <a:custGeom>
                <a:avLst/>
                <a:gdLst>
                  <a:gd name="T0" fmla="*/ 12 w 12"/>
                  <a:gd name="T1" fmla="*/ 103 h 109"/>
                  <a:gd name="T2" fmla="*/ 0 w 12"/>
                  <a:gd name="T3" fmla="*/ 109 h 109"/>
                  <a:gd name="T4" fmla="*/ 0 w 12"/>
                  <a:gd name="T5" fmla="*/ 6 h 109"/>
                  <a:gd name="T6" fmla="*/ 12 w 12"/>
                  <a:gd name="T7" fmla="*/ 0 h 109"/>
                  <a:gd name="T8" fmla="*/ 12 w 12"/>
                  <a:gd name="T9" fmla="*/ 103 h 109"/>
                  <a:gd name="T10" fmla="*/ 0 60000 65536"/>
                  <a:gd name="T11" fmla="*/ 0 60000 65536"/>
                  <a:gd name="T12" fmla="*/ 0 60000 65536"/>
                  <a:gd name="T13" fmla="*/ 0 60000 65536"/>
                  <a:gd name="T14" fmla="*/ 0 60000 65536"/>
                  <a:gd name="T15" fmla="*/ 0 w 12"/>
                  <a:gd name="T16" fmla="*/ 0 h 109"/>
                  <a:gd name="T17" fmla="*/ 12 w 12"/>
                  <a:gd name="T18" fmla="*/ 109 h 109"/>
                </a:gdLst>
                <a:ahLst/>
                <a:cxnLst>
                  <a:cxn ang="T10">
                    <a:pos x="T0" y="T1"/>
                  </a:cxn>
                  <a:cxn ang="T11">
                    <a:pos x="T2" y="T3"/>
                  </a:cxn>
                  <a:cxn ang="T12">
                    <a:pos x="T4" y="T5"/>
                  </a:cxn>
                  <a:cxn ang="T13">
                    <a:pos x="T6" y="T7"/>
                  </a:cxn>
                  <a:cxn ang="T14">
                    <a:pos x="T8" y="T9"/>
                  </a:cxn>
                </a:cxnLst>
                <a:rect l="T15" t="T16" r="T17" b="T18"/>
                <a:pathLst>
                  <a:path w="12" h="109">
                    <a:moveTo>
                      <a:pt x="12" y="103"/>
                    </a:moveTo>
                    <a:lnTo>
                      <a:pt x="0" y="109"/>
                    </a:lnTo>
                    <a:lnTo>
                      <a:pt x="0" y="6"/>
                    </a:lnTo>
                    <a:lnTo>
                      <a:pt x="12" y="0"/>
                    </a:lnTo>
                    <a:lnTo>
                      <a:pt x="12" y="103"/>
                    </a:lnTo>
                    <a:close/>
                  </a:path>
                </a:pathLst>
              </a:cu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88" name="Freeform 626"/>
              <p:cNvSpPr>
                <a:spLocks/>
              </p:cNvSpPr>
              <p:nvPr/>
            </p:nvSpPr>
            <p:spPr bwMode="auto">
              <a:xfrm>
                <a:off x="3404" y="2577"/>
                <a:ext cx="16" cy="107"/>
              </a:xfrm>
              <a:custGeom>
                <a:avLst/>
                <a:gdLst>
                  <a:gd name="T0" fmla="*/ 16 w 16"/>
                  <a:gd name="T1" fmla="*/ 103 h 107"/>
                  <a:gd name="T2" fmla="*/ 0 w 16"/>
                  <a:gd name="T3" fmla="*/ 107 h 107"/>
                  <a:gd name="T4" fmla="*/ 0 w 16"/>
                  <a:gd name="T5" fmla="*/ 3 h 107"/>
                  <a:gd name="T6" fmla="*/ 16 w 16"/>
                  <a:gd name="T7" fmla="*/ 0 h 107"/>
                  <a:gd name="T8" fmla="*/ 16 w 16"/>
                  <a:gd name="T9" fmla="*/ 103 h 107"/>
                  <a:gd name="T10" fmla="*/ 0 60000 65536"/>
                  <a:gd name="T11" fmla="*/ 0 60000 65536"/>
                  <a:gd name="T12" fmla="*/ 0 60000 65536"/>
                  <a:gd name="T13" fmla="*/ 0 60000 65536"/>
                  <a:gd name="T14" fmla="*/ 0 60000 65536"/>
                  <a:gd name="T15" fmla="*/ 0 w 16"/>
                  <a:gd name="T16" fmla="*/ 0 h 107"/>
                  <a:gd name="T17" fmla="*/ 16 w 16"/>
                  <a:gd name="T18" fmla="*/ 107 h 107"/>
                </a:gdLst>
                <a:ahLst/>
                <a:cxnLst>
                  <a:cxn ang="T10">
                    <a:pos x="T0" y="T1"/>
                  </a:cxn>
                  <a:cxn ang="T11">
                    <a:pos x="T2" y="T3"/>
                  </a:cxn>
                  <a:cxn ang="T12">
                    <a:pos x="T4" y="T5"/>
                  </a:cxn>
                  <a:cxn ang="T13">
                    <a:pos x="T6" y="T7"/>
                  </a:cxn>
                  <a:cxn ang="T14">
                    <a:pos x="T8" y="T9"/>
                  </a:cxn>
                </a:cxnLst>
                <a:rect l="T15" t="T16" r="T17" b="T18"/>
                <a:pathLst>
                  <a:path w="16" h="107">
                    <a:moveTo>
                      <a:pt x="16" y="103"/>
                    </a:moveTo>
                    <a:lnTo>
                      <a:pt x="0" y="107"/>
                    </a:lnTo>
                    <a:lnTo>
                      <a:pt x="0" y="3"/>
                    </a:lnTo>
                    <a:lnTo>
                      <a:pt x="16" y="0"/>
                    </a:lnTo>
                    <a:lnTo>
                      <a:pt x="16" y="103"/>
                    </a:lnTo>
                    <a:close/>
                  </a:path>
                </a:pathLst>
              </a:cu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89" name="Freeform 627"/>
              <p:cNvSpPr>
                <a:spLocks/>
              </p:cNvSpPr>
              <p:nvPr/>
            </p:nvSpPr>
            <p:spPr bwMode="auto">
              <a:xfrm>
                <a:off x="3390" y="2580"/>
                <a:ext cx="14" cy="108"/>
              </a:xfrm>
              <a:custGeom>
                <a:avLst/>
                <a:gdLst>
                  <a:gd name="T0" fmla="*/ 14 w 14"/>
                  <a:gd name="T1" fmla="*/ 104 h 108"/>
                  <a:gd name="T2" fmla="*/ 0 w 14"/>
                  <a:gd name="T3" fmla="*/ 108 h 108"/>
                  <a:gd name="T4" fmla="*/ 0 w 14"/>
                  <a:gd name="T5" fmla="*/ 4 h 108"/>
                  <a:gd name="T6" fmla="*/ 14 w 14"/>
                  <a:gd name="T7" fmla="*/ 0 h 108"/>
                  <a:gd name="T8" fmla="*/ 14 w 14"/>
                  <a:gd name="T9" fmla="*/ 104 h 108"/>
                  <a:gd name="T10" fmla="*/ 0 60000 65536"/>
                  <a:gd name="T11" fmla="*/ 0 60000 65536"/>
                  <a:gd name="T12" fmla="*/ 0 60000 65536"/>
                  <a:gd name="T13" fmla="*/ 0 60000 65536"/>
                  <a:gd name="T14" fmla="*/ 0 60000 65536"/>
                  <a:gd name="T15" fmla="*/ 0 w 14"/>
                  <a:gd name="T16" fmla="*/ 0 h 108"/>
                  <a:gd name="T17" fmla="*/ 14 w 14"/>
                  <a:gd name="T18" fmla="*/ 108 h 108"/>
                </a:gdLst>
                <a:ahLst/>
                <a:cxnLst>
                  <a:cxn ang="T10">
                    <a:pos x="T0" y="T1"/>
                  </a:cxn>
                  <a:cxn ang="T11">
                    <a:pos x="T2" y="T3"/>
                  </a:cxn>
                  <a:cxn ang="T12">
                    <a:pos x="T4" y="T5"/>
                  </a:cxn>
                  <a:cxn ang="T13">
                    <a:pos x="T6" y="T7"/>
                  </a:cxn>
                  <a:cxn ang="T14">
                    <a:pos x="T8" y="T9"/>
                  </a:cxn>
                </a:cxnLst>
                <a:rect l="T15" t="T16" r="T17" b="T18"/>
                <a:pathLst>
                  <a:path w="14" h="108">
                    <a:moveTo>
                      <a:pt x="14" y="104"/>
                    </a:moveTo>
                    <a:lnTo>
                      <a:pt x="0" y="108"/>
                    </a:lnTo>
                    <a:lnTo>
                      <a:pt x="0" y="4"/>
                    </a:lnTo>
                    <a:lnTo>
                      <a:pt x="14" y="0"/>
                    </a:lnTo>
                    <a:lnTo>
                      <a:pt x="14" y="104"/>
                    </a:lnTo>
                    <a:close/>
                  </a:path>
                </a:pathLst>
              </a:custGeom>
              <a:solidFill>
                <a:srgbClr val="95C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90" name="Freeform 628"/>
              <p:cNvSpPr>
                <a:spLocks/>
              </p:cNvSpPr>
              <p:nvPr/>
            </p:nvSpPr>
            <p:spPr bwMode="auto">
              <a:xfrm>
                <a:off x="3376" y="2584"/>
                <a:ext cx="14" cy="106"/>
              </a:xfrm>
              <a:custGeom>
                <a:avLst/>
                <a:gdLst>
                  <a:gd name="T0" fmla="*/ 14 w 14"/>
                  <a:gd name="T1" fmla="*/ 104 h 106"/>
                  <a:gd name="T2" fmla="*/ 0 w 14"/>
                  <a:gd name="T3" fmla="*/ 106 h 106"/>
                  <a:gd name="T4" fmla="*/ 0 w 14"/>
                  <a:gd name="T5" fmla="*/ 2 h 106"/>
                  <a:gd name="T6" fmla="*/ 14 w 14"/>
                  <a:gd name="T7" fmla="*/ 0 h 106"/>
                  <a:gd name="T8" fmla="*/ 14 w 14"/>
                  <a:gd name="T9" fmla="*/ 104 h 106"/>
                  <a:gd name="T10" fmla="*/ 0 60000 65536"/>
                  <a:gd name="T11" fmla="*/ 0 60000 65536"/>
                  <a:gd name="T12" fmla="*/ 0 60000 65536"/>
                  <a:gd name="T13" fmla="*/ 0 60000 65536"/>
                  <a:gd name="T14" fmla="*/ 0 60000 65536"/>
                  <a:gd name="T15" fmla="*/ 0 w 14"/>
                  <a:gd name="T16" fmla="*/ 0 h 106"/>
                  <a:gd name="T17" fmla="*/ 14 w 14"/>
                  <a:gd name="T18" fmla="*/ 106 h 106"/>
                </a:gdLst>
                <a:ahLst/>
                <a:cxnLst>
                  <a:cxn ang="T10">
                    <a:pos x="T0" y="T1"/>
                  </a:cxn>
                  <a:cxn ang="T11">
                    <a:pos x="T2" y="T3"/>
                  </a:cxn>
                  <a:cxn ang="T12">
                    <a:pos x="T4" y="T5"/>
                  </a:cxn>
                  <a:cxn ang="T13">
                    <a:pos x="T6" y="T7"/>
                  </a:cxn>
                  <a:cxn ang="T14">
                    <a:pos x="T8" y="T9"/>
                  </a:cxn>
                </a:cxnLst>
                <a:rect l="T15" t="T16" r="T17" b="T18"/>
                <a:pathLst>
                  <a:path w="14" h="106">
                    <a:moveTo>
                      <a:pt x="14" y="104"/>
                    </a:moveTo>
                    <a:lnTo>
                      <a:pt x="0" y="106"/>
                    </a:lnTo>
                    <a:lnTo>
                      <a:pt x="0" y="2"/>
                    </a:lnTo>
                    <a:lnTo>
                      <a:pt x="14" y="0"/>
                    </a:lnTo>
                    <a:lnTo>
                      <a:pt x="14" y="104"/>
                    </a:lnTo>
                    <a:close/>
                  </a:path>
                </a:pathLst>
              </a:custGeom>
              <a:solidFill>
                <a:srgbClr val="91C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91" name="Freeform 629"/>
              <p:cNvSpPr>
                <a:spLocks/>
              </p:cNvSpPr>
              <p:nvPr/>
            </p:nvSpPr>
            <p:spPr bwMode="auto">
              <a:xfrm>
                <a:off x="3362" y="2586"/>
                <a:ext cx="14" cy="108"/>
              </a:xfrm>
              <a:custGeom>
                <a:avLst/>
                <a:gdLst>
                  <a:gd name="T0" fmla="*/ 14 w 14"/>
                  <a:gd name="T1" fmla="*/ 104 h 108"/>
                  <a:gd name="T2" fmla="*/ 0 w 14"/>
                  <a:gd name="T3" fmla="*/ 108 h 108"/>
                  <a:gd name="T4" fmla="*/ 0 w 14"/>
                  <a:gd name="T5" fmla="*/ 4 h 108"/>
                  <a:gd name="T6" fmla="*/ 14 w 14"/>
                  <a:gd name="T7" fmla="*/ 0 h 108"/>
                  <a:gd name="T8" fmla="*/ 14 w 14"/>
                  <a:gd name="T9" fmla="*/ 104 h 108"/>
                  <a:gd name="T10" fmla="*/ 0 60000 65536"/>
                  <a:gd name="T11" fmla="*/ 0 60000 65536"/>
                  <a:gd name="T12" fmla="*/ 0 60000 65536"/>
                  <a:gd name="T13" fmla="*/ 0 60000 65536"/>
                  <a:gd name="T14" fmla="*/ 0 60000 65536"/>
                  <a:gd name="T15" fmla="*/ 0 w 14"/>
                  <a:gd name="T16" fmla="*/ 0 h 108"/>
                  <a:gd name="T17" fmla="*/ 14 w 14"/>
                  <a:gd name="T18" fmla="*/ 108 h 108"/>
                </a:gdLst>
                <a:ahLst/>
                <a:cxnLst>
                  <a:cxn ang="T10">
                    <a:pos x="T0" y="T1"/>
                  </a:cxn>
                  <a:cxn ang="T11">
                    <a:pos x="T2" y="T3"/>
                  </a:cxn>
                  <a:cxn ang="T12">
                    <a:pos x="T4" y="T5"/>
                  </a:cxn>
                  <a:cxn ang="T13">
                    <a:pos x="T6" y="T7"/>
                  </a:cxn>
                  <a:cxn ang="T14">
                    <a:pos x="T8" y="T9"/>
                  </a:cxn>
                </a:cxnLst>
                <a:rect l="T15" t="T16" r="T17" b="T18"/>
                <a:pathLst>
                  <a:path w="14" h="108">
                    <a:moveTo>
                      <a:pt x="14" y="104"/>
                    </a:moveTo>
                    <a:lnTo>
                      <a:pt x="0" y="108"/>
                    </a:lnTo>
                    <a:lnTo>
                      <a:pt x="0" y="4"/>
                    </a:lnTo>
                    <a:lnTo>
                      <a:pt x="14" y="0"/>
                    </a:lnTo>
                    <a:lnTo>
                      <a:pt x="14" y="104"/>
                    </a:lnTo>
                    <a:close/>
                  </a:path>
                </a:pathLst>
              </a:custGeom>
              <a:solidFill>
                <a:srgbClr val="8DB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92" name="Freeform 630"/>
              <p:cNvSpPr>
                <a:spLocks/>
              </p:cNvSpPr>
              <p:nvPr/>
            </p:nvSpPr>
            <p:spPr bwMode="auto">
              <a:xfrm>
                <a:off x="3346" y="2590"/>
                <a:ext cx="16" cy="106"/>
              </a:xfrm>
              <a:custGeom>
                <a:avLst/>
                <a:gdLst>
                  <a:gd name="T0" fmla="*/ 16 w 16"/>
                  <a:gd name="T1" fmla="*/ 104 h 106"/>
                  <a:gd name="T2" fmla="*/ 0 w 16"/>
                  <a:gd name="T3" fmla="*/ 106 h 106"/>
                  <a:gd name="T4" fmla="*/ 0 w 16"/>
                  <a:gd name="T5" fmla="*/ 2 h 106"/>
                  <a:gd name="T6" fmla="*/ 16 w 16"/>
                  <a:gd name="T7" fmla="*/ 0 h 106"/>
                  <a:gd name="T8" fmla="*/ 16 w 16"/>
                  <a:gd name="T9" fmla="*/ 104 h 106"/>
                  <a:gd name="T10" fmla="*/ 0 60000 65536"/>
                  <a:gd name="T11" fmla="*/ 0 60000 65536"/>
                  <a:gd name="T12" fmla="*/ 0 60000 65536"/>
                  <a:gd name="T13" fmla="*/ 0 60000 65536"/>
                  <a:gd name="T14" fmla="*/ 0 60000 65536"/>
                  <a:gd name="T15" fmla="*/ 0 w 16"/>
                  <a:gd name="T16" fmla="*/ 0 h 106"/>
                  <a:gd name="T17" fmla="*/ 16 w 16"/>
                  <a:gd name="T18" fmla="*/ 106 h 106"/>
                </a:gdLst>
                <a:ahLst/>
                <a:cxnLst>
                  <a:cxn ang="T10">
                    <a:pos x="T0" y="T1"/>
                  </a:cxn>
                  <a:cxn ang="T11">
                    <a:pos x="T2" y="T3"/>
                  </a:cxn>
                  <a:cxn ang="T12">
                    <a:pos x="T4" y="T5"/>
                  </a:cxn>
                  <a:cxn ang="T13">
                    <a:pos x="T6" y="T7"/>
                  </a:cxn>
                  <a:cxn ang="T14">
                    <a:pos x="T8" y="T9"/>
                  </a:cxn>
                </a:cxnLst>
                <a:rect l="T15" t="T16" r="T17" b="T18"/>
                <a:pathLst>
                  <a:path w="16" h="106">
                    <a:moveTo>
                      <a:pt x="16" y="104"/>
                    </a:moveTo>
                    <a:lnTo>
                      <a:pt x="0" y="106"/>
                    </a:lnTo>
                    <a:lnTo>
                      <a:pt x="0" y="2"/>
                    </a:lnTo>
                    <a:lnTo>
                      <a:pt x="16" y="0"/>
                    </a:lnTo>
                    <a:lnTo>
                      <a:pt x="16" y="104"/>
                    </a:lnTo>
                    <a:close/>
                  </a:path>
                </a:pathLst>
              </a:custGeom>
              <a:solidFill>
                <a:srgbClr val="89B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93" name="Rectangle 631"/>
              <p:cNvSpPr>
                <a:spLocks noChangeArrowheads="1"/>
              </p:cNvSpPr>
              <p:nvPr/>
            </p:nvSpPr>
            <p:spPr bwMode="auto">
              <a:xfrm>
                <a:off x="3326" y="2592"/>
                <a:ext cx="20" cy="104"/>
              </a:xfrm>
              <a:prstGeom prst="rect">
                <a:avLst/>
              </a:prstGeom>
              <a:solidFill>
                <a:srgbClr val="85B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3694" name="Rectangle 632"/>
              <p:cNvSpPr>
                <a:spLocks noChangeArrowheads="1"/>
              </p:cNvSpPr>
              <p:nvPr/>
            </p:nvSpPr>
            <p:spPr bwMode="auto">
              <a:xfrm>
                <a:off x="3314" y="2592"/>
                <a:ext cx="12" cy="104"/>
              </a:xfrm>
              <a:prstGeom prst="rect">
                <a:avLst/>
              </a:prstGeom>
              <a:solidFill>
                <a:srgbClr val="81A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3695" name="Freeform 633"/>
              <p:cNvSpPr>
                <a:spLocks/>
              </p:cNvSpPr>
              <p:nvPr/>
            </p:nvSpPr>
            <p:spPr bwMode="auto">
              <a:xfrm>
                <a:off x="3302" y="2590"/>
                <a:ext cx="12" cy="106"/>
              </a:xfrm>
              <a:custGeom>
                <a:avLst/>
                <a:gdLst>
                  <a:gd name="T0" fmla="*/ 12 w 12"/>
                  <a:gd name="T1" fmla="*/ 106 h 106"/>
                  <a:gd name="T2" fmla="*/ 0 w 12"/>
                  <a:gd name="T3" fmla="*/ 104 h 106"/>
                  <a:gd name="T4" fmla="*/ 0 w 12"/>
                  <a:gd name="T5" fmla="*/ 0 h 106"/>
                  <a:gd name="T6" fmla="*/ 12 w 12"/>
                  <a:gd name="T7" fmla="*/ 2 h 106"/>
                  <a:gd name="T8" fmla="*/ 12 w 12"/>
                  <a:gd name="T9" fmla="*/ 106 h 106"/>
                  <a:gd name="T10" fmla="*/ 0 60000 65536"/>
                  <a:gd name="T11" fmla="*/ 0 60000 65536"/>
                  <a:gd name="T12" fmla="*/ 0 60000 65536"/>
                  <a:gd name="T13" fmla="*/ 0 60000 65536"/>
                  <a:gd name="T14" fmla="*/ 0 60000 65536"/>
                  <a:gd name="T15" fmla="*/ 0 w 12"/>
                  <a:gd name="T16" fmla="*/ 0 h 106"/>
                  <a:gd name="T17" fmla="*/ 12 w 12"/>
                  <a:gd name="T18" fmla="*/ 106 h 106"/>
                </a:gdLst>
                <a:ahLst/>
                <a:cxnLst>
                  <a:cxn ang="T10">
                    <a:pos x="T0" y="T1"/>
                  </a:cxn>
                  <a:cxn ang="T11">
                    <a:pos x="T2" y="T3"/>
                  </a:cxn>
                  <a:cxn ang="T12">
                    <a:pos x="T4" y="T5"/>
                  </a:cxn>
                  <a:cxn ang="T13">
                    <a:pos x="T6" y="T7"/>
                  </a:cxn>
                  <a:cxn ang="T14">
                    <a:pos x="T8" y="T9"/>
                  </a:cxn>
                </a:cxnLst>
                <a:rect l="T15" t="T16" r="T17" b="T18"/>
                <a:pathLst>
                  <a:path w="12" h="106">
                    <a:moveTo>
                      <a:pt x="12" y="106"/>
                    </a:moveTo>
                    <a:lnTo>
                      <a:pt x="0" y="104"/>
                    </a:lnTo>
                    <a:lnTo>
                      <a:pt x="0" y="0"/>
                    </a:lnTo>
                    <a:lnTo>
                      <a:pt x="12" y="2"/>
                    </a:lnTo>
                    <a:lnTo>
                      <a:pt x="12" y="106"/>
                    </a:lnTo>
                    <a:close/>
                  </a:path>
                </a:pathLst>
              </a:custGeom>
              <a:solidFill>
                <a:srgbClr val="7DA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96" name="Freeform 634"/>
              <p:cNvSpPr>
                <a:spLocks/>
              </p:cNvSpPr>
              <p:nvPr/>
            </p:nvSpPr>
            <p:spPr bwMode="auto">
              <a:xfrm>
                <a:off x="3292" y="2588"/>
                <a:ext cx="10" cy="106"/>
              </a:xfrm>
              <a:custGeom>
                <a:avLst/>
                <a:gdLst>
                  <a:gd name="T0" fmla="*/ 10 w 10"/>
                  <a:gd name="T1" fmla="*/ 106 h 106"/>
                  <a:gd name="T2" fmla="*/ 0 w 10"/>
                  <a:gd name="T3" fmla="*/ 104 h 106"/>
                  <a:gd name="T4" fmla="*/ 0 w 10"/>
                  <a:gd name="T5" fmla="*/ 0 h 106"/>
                  <a:gd name="T6" fmla="*/ 10 w 10"/>
                  <a:gd name="T7" fmla="*/ 2 h 106"/>
                  <a:gd name="T8" fmla="*/ 10 w 10"/>
                  <a:gd name="T9" fmla="*/ 106 h 106"/>
                  <a:gd name="T10" fmla="*/ 0 60000 65536"/>
                  <a:gd name="T11" fmla="*/ 0 60000 65536"/>
                  <a:gd name="T12" fmla="*/ 0 60000 65536"/>
                  <a:gd name="T13" fmla="*/ 0 60000 65536"/>
                  <a:gd name="T14" fmla="*/ 0 60000 65536"/>
                  <a:gd name="T15" fmla="*/ 0 w 10"/>
                  <a:gd name="T16" fmla="*/ 0 h 106"/>
                  <a:gd name="T17" fmla="*/ 10 w 10"/>
                  <a:gd name="T18" fmla="*/ 106 h 106"/>
                </a:gdLst>
                <a:ahLst/>
                <a:cxnLst>
                  <a:cxn ang="T10">
                    <a:pos x="T0" y="T1"/>
                  </a:cxn>
                  <a:cxn ang="T11">
                    <a:pos x="T2" y="T3"/>
                  </a:cxn>
                  <a:cxn ang="T12">
                    <a:pos x="T4" y="T5"/>
                  </a:cxn>
                  <a:cxn ang="T13">
                    <a:pos x="T6" y="T7"/>
                  </a:cxn>
                  <a:cxn ang="T14">
                    <a:pos x="T8" y="T9"/>
                  </a:cxn>
                </a:cxnLst>
                <a:rect l="T15" t="T16" r="T17" b="T18"/>
                <a:pathLst>
                  <a:path w="10" h="106">
                    <a:moveTo>
                      <a:pt x="10" y="106"/>
                    </a:moveTo>
                    <a:lnTo>
                      <a:pt x="0" y="104"/>
                    </a:lnTo>
                    <a:lnTo>
                      <a:pt x="0" y="0"/>
                    </a:lnTo>
                    <a:lnTo>
                      <a:pt x="10" y="2"/>
                    </a:lnTo>
                    <a:lnTo>
                      <a:pt x="10" y="106"/>
                    </a:lnTo>
                    <a:close/>
                  </a:path>
                </a:pathLst>
              </a:custGeom>
              <a:solidFill>
                <a:srgbClr val="79A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97" name="Freeform 635"/>
              <p:cNvSpPr>
                <a:spLocks/>
              </p:cNvSpPr>
              <p:nvPr/>
            </p:nvSpPr>
            <p:spPr bwMode="auto">
              <a:xfrm>
                <a:off x="3284" y="2586"/>
                <a:ext cx="8" cy="106"/>
              </a:xfrm>
              <a:custGeom>
                <a:avLst/>
                <a:gdLst>
                  <a:gd name="T0" fmla="*/ 8 w 8"/>
                  <a:gd name="T1" fmla="*/ 106 h 106"/>
                  <a:gd name="T2" fmla="*/ 0 w 8"/>
                  <a:gd name="T3" fmla="*/ 104 h 106"/>
                  <a:gd name="T4" fmla="*/ 0 w 8"/>
                  <a:gd name="T5" fmla="*/ 0 h 106"/>
                  <a:gd name="T6" fmla="*/ 8 w 8"/>
                  <a:gd name="T7" fmla="*/ 2 h 106"/>
                  <a:gd name="T8" fmla="*/ 8 w 8"/>
                  <a:gd name="T9" fmla="*/ 106 h 106"/>
                  <a:gd name="T10" fmla="*/ 0 60000 65536"/>
                  <a:gd name="T11" fmla="*/ 0 60000 65536"/>
                  <a:gd name="T12" fmla="*/ 0 60000 65536"/>
                  <a:gd name="T13" fmla="*/ 0 60000 65536"/>
                  <a:gd name="T14" fmla="*/ 0 60000 65536"/>
                  <a:gd name="T15" fmla="*/ 0 w 8"/>
                  <a:gd name="T16" fmla="*/ 0 h 106"/>
                  <a:gd name="T17" fmla="*/ 8 w 8"/>
                  <a:gd name="T18" fmla="*/ 106 h 106"/>
                </a:gdLst>
                <a:ahLst/>
                <a:cxnLst>
                  <a:cxn ang="T10">
                    <a:pos x="T0" y="T1"/>
                  </a:cxn>
                  <a:cxn ang="T11">
                    <a:pos x="T2" y="T3"/>
                  </a:cxn>
                  <a:cxn ang="T12">
                    <a:pos x="T4" y="T5"/>
                  </a:cxn>
                  <a:cxn ang="T13">
                    <a:pos x="T6" y="T7"/>
                  </a:cxn>
                  <a:cxn ang="T14">
                    <a:pos x="T8" y="T9"/>
                  </a:cxn>
                </a:cxnLst>
                <a:rect l="T15" t="T16" r="T17" b="T18"/>
                <a:pathLst>
                  <a:path w="8" h="106">
                    <a:moveTo>
                      <a:pt x="8" y="106"/>
                    </a:moveTo>
                    <a:lnTo>
                      <a:pt x="0" y="104"/>
                    </a:lnTo>
                    <a:lnTo>
                      <a:pt x="0" y="0"/>
                    </a:lnTo>
                    <a:lnTo>
                      <a:pt x="8" y="2"/>
                    </a:lnTo>
                    <a:lnTo>
                      <a:pt x="8" y="106"/>
                    </a:lnTo>
                    <a:close/>
                  </a:path>
                </a:pathLst>
              </a:custGeom>
              <a:solidFill>
                <a:srgbClr val="759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98" name="Freeform 636"/>
              <p:cNvSpPr>
                <a:spLocks/>
              </p:cNvSpPr>
              <p:nvPr/>
            </p:nvSpPr>
            <p:spPr bwMode="auto">
              <a:xfrm>
                <a:off x="3277" y="2582"/>
                <a:ext cx="7" cy="108"/>
              </a:xfrm>
              <a:custGeom>
                <a:avLst/>
                <a:gdLst>
                  <a:gd name="T0" fmla="*/ 7 w 7"/>
                  <a:gd name="T1" fmla="*/ 108 h 108"/>
                  <a:gd name="T2" fmla="*/ 0 w 7"/>
                  <a:gd name="T3" fmla="*/ 104 h 108"/>
                  <a:gd name="T4" fmla="*/ 0 w 7"/>
                  <a:gd name="T5" fmla="*/ 0 h 108"/>
                  <a:gd name="T6" fmla="*/ 7 w 7"/>
                  <a:gd name="T7" fmla="*/ 4 h 108"/>
                  <a:gd name="T8" fmla="*/ 7 w 7"/>
                  <a:gd name="T9" fmla="*/ 108 h 108"/>
                  <a:gd name="T10" fmla="*/ 0 60000 65536"/>
                  <a:gd name="T11" fmla="*/ 0 60000 65536"/>
                  <a:gd name="T12" fmla="*/ 0 60000 65536"/>
                  <a:gd name="T13" fmla="*/ 0 60000 65536"/>
                  <a:gd name="T14" fmla="*/ 0 60000 65536"/>
                  <a:gd name="T15" fmla="*/ 0 w 7"/>
                  <a:gd name="T16" fmla="*/ 0 h 108"/>
                  <a:gd name="T17" fmla="*/ 7 w 7"/>
                  <a:gd name="T18" fmla="*/ 108 h 108"/>
                </a:gdLst>
                <a:ahLst/>
                <a:cxnLst>
                  <a:cxn ang="T10">
                    <a:pos x="T0" y="T1"/>
                  </a:cxn>
                  <a:cxn ang="T11">
                    <a:pos x="T2" y="T3"/>
                  </a:cxn>
                  <a:cxn ang="T12">
                    <a:pos x="T4" y="T5"/>
                  </a:cxn>
                  <a:cxn ang="T13">
                    <a:pos x="T6" y="T7"/>
                  </a:cxn>
                  <a:cxn ang="T14">
                    <a:pos x="T8" y="T9"/>
                  </a:cxn>
                </a:cxnLst>
                <a:rect l="T15" t="T16" r="T17" b="T18"/>
                <a:pathLst>
                  <a:path w="7" h="108">
                    <a:moveTo>
                      <a:pt x="7" y="108"/>
                    </a:moveTo>
                    <a:lnTo>
                      <a:pt x="0" y="104"/>
                    </a:lnTo>
                    <a:lnTo>
                      <a:pt x="0" y="0"/>
                    </a:lnTo>
                    <a:lnTo>
                      <a:pt x="7" y="4"/>
                    </a:lnTo>
                    <a:lnTo>
                      <a:pt x="7" y="108"/>
                    </a:lnTo>
                    <a:close/>
                  </a:path>
                </a:pathLst>
              </a:custGeom>
              <a:solidFill>
                <a:srgbClr val="719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99" name="Freeform 637"/>
              <p:cNvSpPr>
                <a:spLocks/>
              </p:cNvSpPr>
              <p:nvPr/>
            </p:nvSpPr>
            <p:spPr bwMode="auto">
              <a:xfrm>
                <a:off x="3273" y="2579"/>
                <a:ext cx="4" cy="107"/>
              </a:xfrm>
              <a:custGeom>
                <a:avLst/>
                <a:gdLst>
                  <a:gd name="T0" fmla="*/ 4 w 4"/>
                  <a:gd name="T1" fmla="*/ 107 h 107"/>
                  <a:gd name="T2" fmla="*/ 0 w 4"/>
                  <a:gd name="T3" fmla="*/ 103 h 107"/>
                  <a:gd name="T4" fmla="*/ 0 w 4"/>
                  <a:gd name="T5" fmla="*/ 0 h 107"/>
                  <a:gd name="T6" fmla="*/ 4 w 4"/>
                  <a:gd name="T7" fmla="*/ 3 h 107"/>
                  <a:gd name="T8" fmla="*/ 4 w 4"/>
                  <a:gd name="T9" fmla="*/ 107 h 107"/>
                  <a:gd name="T10" fmla="*/ 0 60000 65536"/>
                  <a:gd name="T11" fmla="*/ 0 60000 65536"/>
                  <a:gd name="T12" fmla="*/ 0 60000 65536"/>
                  <a:gd name="T13" fmla="*/ 0 60000 65536"/>
                  <a:gd name="T14" fmla="*/ 0 60000 65536"/>
                  <a:gd name="T15" fmla="*/ 0 w 4"/>
                  <a:gd name="T16" fmla="*/ 0 h 107"/>
                  <a:gd name="T17" fmla="*/ 4 w 4"/>
                  <a:gd name="T18" fmla="*/ 107 h 107"/>
                </a:gdLst>
                <a:ahLst/>
                <a:cxnLst>
                  <a:cxn ang="T10">
                    <a:pos x="T0" y="T1"/>
                  </a:cxn>
                  <a:cxn ang="T11">
                    <a:pos x="T2" y="T3"/>
                  </a:cxn>
                  <a:cxn ang="T12">
                    <a:pos x="T4" y="T5"/>
                  </a:cxn>
                  <a:cxn ang="T13">
                    <a:pos x="T6" y="T7"/>
                  </a:cxn>
                  <a:cxn ang="T14">
                    <a:pos x="T8" y="T9"/>
                  </a:cxn>
                </a:cxnLst>
                <a:rect l="T15" t="T16" r="T17" b="T18"/>
                <a:pathLst>
                  <a:path w="4" h="107">
                    <a:moveTo>
                      <a:pt x="4" y="107"/>
                    </a:moveTo>
                    <a:lnTo>
                      <a:pt x="0" y="103"/>
                    </a:lnTo>
                    <a:lnTo>
                      <a:pt x="0" y="0"/>
                    </a:lnTo>
                    <a:lnTo>
                      <a:pt x="4" y="3"/>
                    </a:lnTo>
                    <a:lnTo>
                      <a:pt x="4" y="107"/>
                    </a:lnTo>
                    <a:close/>
                  </a:path>
                </a:pathLst>
              </a:custGeom>
              <a:solidFill>
                <a:srgbClr val="6D9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00" name="Freeform 638"/>
              <p:cNvSpPr>
                <a:spLocks/>
              </p:cNvSpPr>
              <p:nvPr/>
            </p:nvSpPr>
            <p:spPr bwMode="auto">
              <a:xfrm>
                <a:off x="3269" y="2575"/>
                <a:ext cx="4" cy="107"/>
              </a:xfrm>
              <a:custGeom>
                <a:avLst/>
                <a:gdLst>
                  <a:gd name="T0" fmla="*/ 4 w 4"/>
                  <a:gd name="T1" fmla="*/ 107 h 107"/>
                  <a:gd name="T2" fmla="*/ 0 w 4"/>
                  <a:gd name="T3" fmla="*/ 103 h 107"/>
                  <a:gd name="T4" fmla="*/ 0 w 4"/>
                  <a:gd name="T5" fmla="*/ 0 h 107"/>
                  <a:gd name="T6" fmla="*/ 4 w 4"/>
                  <a:gd name="T7" fmla="*/ 4 h 107"/>
                  <a:gd name="T8" fmla="*/ 4 w 4"/>
                  <a:gd name="T9" fmla="*/ 107 h 107"/>
                  <a:gd name="T10" fmla="*/ 0 60000 65536"/>
                  <a:gd name="T11" fmla="*/ 0 60000 65536"/>
                  <a:gd name="T12" fmla="*/ 0 60000 65536"/>
                  <a:gd name="T13" fmla="*/ 0 60000 65536"/>
                  <a:gd name="T14" fmla="*/ 0 60000 65536"/>
                  <a:gd name="T15" fmla="*/ 0 w 4"/>
                  <a:gd name="T16" fmla="*/ 0 h 107"/>
                  <a:gd name="T17" fmla="*/ 4 w 4"/>
                  <a:gd name="T18" fmla="*/ 107 h 107"/>
                </a:gdLst>
                <a:ahLst/>
                <a:cxnLst>
                  <a:cxn ang="T10">
                    <a:pos x="T0" y="T1"/>
                  </a:cxn>
                  <a:cxn ang="T11">
                    <a:pos x="T2" y="T3"/>
                  </a:cxn>
                  <a:cxn ang="T12">
                    <a:pos x="T4" y="T5"/>
                  </a:cxn>
                  <a:cxn ang="T13">
                    <a:pos x="T6" y="T7"/>
                  </a:cxn>
                  <a:cxn ang="T14">
                    <a:pos x="T8" y="T9"/>
                  </a:cxn>
                </a:cxnLst>
                <a:rect l="T15" t="T16" r="T17" b="T18"/>
                <a:pathLst>
                  <a:path w="4" h="107">
                    <a:moveTo>
                      <a:pt x="4" y="107"/>
                    </a:moveTo>
                    <a:lnTo>
                      <a:pt x="0" y="103"/>
                    </a:lnTo>
                    <a:lnTo>
                      <a:pt x="0" y="0"/>
                    </a:lnTo>
                    <a:lnTo>
                      <a:pt x="4" y="4"/>
                    </a:lnTo>
                    <a:lnTo>
                      <a:pt x="4" y="107"/>
                    </a:lnTo>
                    <a:close/>
                  </a:path>
                </a:pathLst>
              </a:custGeom>
              <a:solidFill>
                <a:srgbClr val="698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01" name="Freeform 639"/>
              <p:cNvSpPr>
                <a:spLocks/>
              </p:cNvSpPr>
              <p:nvPr/>
            </p:nvSpPr>
            <p:spPr bwMode="auto">
              <a:xfrm>
                <a:off x="3267" y="2569"/>
                <a:ext cx="2" cy="109"/>
              </a:xfrm>
              <a:custGeom>
                <a:avLst/>
                <a:gdLst>
                  <a:gd name="T0" fmla="*/ 2 w 2"/>
                  <a:gd name="T1" fmla="*/ 109 h 109"/>
                  <a:gd name="T2" fmla="*/ 0 w 2"/>
                  <a:gd name="T3" fmla="*/ 103 h 109"/>
                  <a:gd name="T4" fmla="*/ 0 w 2"/>
                  <a:gd name="T5" fmla="*/ 0 h 109"/>
                  <a:gd name="T6" fmla="*/ 2 w 2"/>
                  <a:gd name="T7" fmla="*/ 6 h 109"/>
                  <a:gd name="T8" fmla="*/ 2 w 2"/>
                  <a:gd name="T9" fmla="*/ 109 h 109"/>
                  <a:gd name="T10" fmla="*/ 0 60000 65536"/>
                  <a:gd name="T11" fmla="*/ 0 60000 65536"/>
                  <a:gd name="T12" fmla="*/ 0 60000 65536"/>
                  <a:gd name="T13" fmla="*/ 0 60000 65536"/>
                  <a:gd name="T14" fmla="*/ 0 60000 65536"/>
                  <a:gd name="T15" fmla="*/ 0 w 2"/>
                  <a:gd name="T16" fmla="*/ 0 h 109"/>
                  <a:gd name="T17" fmla="*/ 2 w 2"/>
                  <a:gd name="T18" fmla="*/ 109 h 109"/>
                </a:gdLst>
                <a:ahLst/>
                <a:cxnLst>
                  <a:cxn ang="T10">
                    <a:pos x="T0" y="T1"/>
                  </a:cxn>
                  <a:cxn ang="T11">
                    <a:pos x="T2" y="T3"/>
                  </a:cxn>
                  <a:cxn ang="T12">
                    <a:pos x="T4" y="T5"/>
                  </a:cxn>
                  <a:cxn ang="T13">
                    <a:pos x="T6" y="T7"/>
                  </a:cxn>
                  <a:cxn ang="T14">
                    <a:pos x="T8" y="T9"/>
                  </a:cxn>
                </a:cxnLst>
                <a:rect l="T15" t="T16" r="T17" b="T18"/>
                <a:pathLst>
                  <a:path w="2" h="109">
                    <a:moveTo>
                      <a:pt x="2" y="109"/>
                    </a:moveTo>
                    <a:lnTo>
                      <a:pt x="0" y="103"/>
                    </a:lnTo>
                    <a:lnTo>
                      <a:pt x="0" y="0"/>
                    </a:lnTo>
                    <a:lnTo>
                      <a:pt x="2" y="6"/>
                    </a:lnTo>
                    <a:lnTo>
                      <a:pt x="2" y="109"/>
                    </a:lnTo>
                    <a:close/>
                  </a:path>
                </a:pathLst>
              </a:custGeom>
              <a:solidFill>
                <a:srgbClr val="658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02" name="Freeform 640"/>
              <p:cNvSpPr>
                <a:spLocks/>
              </p:cNvSpPr>
              <p:nvPr/>
            </p:nvSpPr>
            <p:spPr bwMode="auto">
              <a:xfrm>
                <a:off x="3267" y="2563"/>
                <a:ext cx="1" cy="109"/>
              </a:xfrm>
              <a:custGeom>
                <a:avLst/>
                <a:gdLst>
                  <a:gd name="T0" fmla="*/ 0 w 1"/>
                  <a:gd name="T1" fmla="*/ 109 h 109"/>
                  <a:gd name="T2" fmla="*/ 0 w 1"/>
                  <a:gd name="T3" fmla="*/ 103 h 109"/>
                  <a:gd name="T4" fmla="*/ 0 w 1"/>
                  <a:gd name="T5" fmla="*/ 0 h 109"/>
                  <a:gd name="T6" fmla="*/ 0 w 1"/>
                  <a:gd name="T7" fmla="*/ 6 h 109"/>
                  <a:gd name="T8" fmla="*/ 0 w 1"/>
                  <a:gd name="T9" fmla="*/ 109 h 109"/>
                  <a:gd name="T10" fmla="*/ 0 60000 65536"/>
                  <a:gd name="T11" fmla="*/ 0 60000 65536"/>
                  <a:gd name="T12" fmla="*/ 0 60000 65536"/>
                  <a:gd name="T13" fmla="*/ 0 60000 65536"/>
                  <a:gd name="T14" fmla="*/ 0 60000 65536"/>
                  <a:gd name="T15" fmla="*/ 0 w 1"/>
                  <a:gd name="T16" fmla="*/ 0 h 109"/>
                  <a:gd name="T17" fmla="*/ 1 w 1"/>
                  <a:gd name="T18" fmla="*/ 109 h 109"/>
                </a:gdLst>
                <a:ahLst/>
                <a:cxnLst>
                  <a:cxn ang="T10">
                    <a:pos x="T0" y="T1"/>
                  </a:cxn>
                  <a:cxn ang="T11">
                    <a:pos x="T2" y="T3"/>
                  </a:cxn>
                  <a:cxn ang="T12">
                    <a:pos x="T4" y="T5"/>
                  </a:cxn>
                  <a:cxn ang="T13">
                    <a:pos x="T6" y="T7"/>
                  </a:cxn>
                  <a:cxn ang="T14">
                    <a:pos x="T8" y="T9"/>
                  </a:cxn>
                </a:cxnLst>
                <a:rect l="T15" t="T16" r="T17" b="T18"/>
                <a:pathLst>
                  <a:path w="1" h="109">
                    <a:moveTo>
                      <a:pt x="0" y="109"/>
                    </a:moveTo>
                    <a:lnTo>
                      <a:pt x="0" y="103"/>
                    </a:lnTo>
                    <a:lnTo>
                      <a:pt x="0" y="0"/>
                    </a:lnTo>
                    <a:lnTo>
                      <a:pt x="0" y="6"/>
                    </a:lnTo>
                    <a:lnTo>
                      <a:pt x="0" y="109"/>
                    </a:lnTo>
                    <a:close/>
                  </a:path>
                </a:pathLst>
              </a:custGeom>
              <a:solidFill>
                <a:srgbClr val="618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03" name="Freeform 641"/>
              <p:cNvSpPr>
                <a:spLocks/>
              </p:cNvSpPr>
              <p:nvPr/>
            </p:nvSpPr>
            <p:spPr bwMode="auto">
              <a:xfrm>
                <a:off x="3267" y="2491"/>
                <a:ext cx="232" cy="101"/>
              </a:xfrm>
              <a:custGeom>
                <a:avLst/>
                <a:gdLst>
                  <a:gd name="T0" fmla="*/ 172 w 232"/>
                  <a:gd name="T1" fmla="*/ 0 h 101"/>
                  <a:gd name="T2" fmla="*/ 184 w 232"/>
                  <a:gd name="T3" fmla="*/ 0 h 101"/>
                  <a:gd name="T4" fmla="*/ 196 w 232"/>
                  <a:gd name="T5" fmla="*/ 2 h 101"/>
                  <a:gd name="T6" fmla="*/ 206 w 232"/>
                  <a:gd name="T7" fmla="*/ 4 h 101"/>
                  <a:gd name="T8" fmla="*/ 214 w 232"/>
                  <a:gd name="T9" fmla="*/ 6 h 101"/>
                  <a:gd name="T10" fmla="*/ 222 w 232"/>
                  <a:gd name="T11" fmla="*/ 10 h 101"/>
                  <a:gd name="T12" fmla="*/ 226 w 232"/>
                  <a:gd name="T13" fmla="*/ 14 h 101"/>
                  <a:gd name="T14" fmla="*/ 230 w 232"/>
                  <a:gd name="T15" fmla="*/ 18 h 101"/>
                  <a:gd name="T16" fmla="*/ 232 w 232"/>
                  <a:gd name="T17" fmla="*/ 24 h 101"/>
                  <a:gd name="T18" fmla="*/ 232 w 232"/>
                  <a:gd name="T19" fmla="*/ 28 h 101"/>
                  <a:gd name="T20" fmla="*/ 230 w 232"/>
                  <a:gd name="T21" fmla="*/ 34 h 101"/>
                  <a:gd name="T22" fmla="*/ 226 w 232"/>
                  <a:gd name="T23" fmla="*/ 40 h 101"/>
                  <a:gd name="T24" fmla="*/ 218 w 232"/>
                  <a:gd name="T25" fmla="*/ 50 h 101"/>
                  <a:gd name="T26" fmla="*/ 210 w 232"/>
                  <a:gd name="T27" fmla="*/ 56 h 101"/>
                  <a:gd name="T28" fmla="*/ 200 w 232"/>
                  <a:gd name="T29" fmla="*/ 62 h 101"/>
                  <a:gd name="T30" fmla="*/ 190 w 232"/>
                  <a:gd name="T31" fmla="*/ 70 h 101"/>
                  <a:gd name="T32" fmla="*/ 178 w 232"/>
                  <a:gd name="T33" fmla="*/ 74 h 101"/>
                  <a:gd name="T34" fmla="*/ 165 w 232"/>
                  <a:gd name="T35" fmla="*/ 80 h 101"/>
                  <a:gd name="T36" fmla="*/ 153 w 232"/>
                  <a:gd name="T37" fmla="*/ 86 h 101"/>
                  <a:gd name="T38" fmla="*/ 137 w 232"/>
                  <a:gd name="T39" fmla="*/ 89 h 101"/>
                  <a:gd name="T40" fmla="*/ 123 w 232"/>
                  <a:gd name="T41" fmla="*/ 93 h 101"/>
                  <a:gd name="T42" fmla="*/ 109 w 232"/>
                  <a:gd name="T43" fmla="*/ 95 h 101"/>
                  <a:gd name="T44" fmla="*/ 95 w 232"/>
                  <a:gd name="T45" fmla="*/ 99 h 101"/>
                  <a:gd name="T46" fmla="*/ 79 w 232"/>
                  <a:gd name="T47" fmla="*/ 101 h 101"/>
                  <a:gd name="T48" fmla="*/ 59 w 232"/>
                  <a:gd name="T49" fmla="*/ 101 h 101"/>
                  <a:gd name="T50" fmla="*/ 47 w 232"/>
                  <a:gd name="T51" fmla="*/ 101 h 101"/>
                  <a:gd name="T52" fmla="*/ 35 w 232"/>
                  <a:gd name="T53" fmla="*/ 99 h 101"/>
                  <a:gd name="T54" fmla="*/ 25 w 232"/>
                  <a:gd name="T55" fmla="*/ 97 h 101"/>
                  <a:gd name="T56" fmla="*/ 17 w 232"/>
                  <a:gd name="T57" fmla="*/ 95 h 101"/>
                  <a:gd name="T58" fmla="*/ 10 w 232"/>
                  <a:gd name="T59" fmla="*/ 91 h 101"/>
                  <a:gd name="T60" fmla="*/ 6 w 232"/>
                  <a:gd name="T61" fmla="*/ 88 h 101"/>
                  <a:gd name="T62" fmla="*/ 2 w 232"/>
                  <a:gd name="T63" fmla="*/ 84 h 101"/>
                  <a:gd name="T64" fmla="*/ 0 w 232"/>
                  <a:gd name="T65" fmla="*/ 78 h 101"/>
                  <a:gd name="T66" fmla="*/ 0 w 232"/>
                  <a:gd name="T67" fmla="*/ 72 h 101"/>
                  <a:gd name="T68" fmla="*/ 2 w 232"/>
                  <a:gd name="T69" fmla="*/ 66 h 101"/>
                  <a:gd name="T70" fmla="*/ 6 w 232"/>
                  <a:gd name="T71" fmla="*/ 60 h 101"/>
                  <a:gd name="T72" fmla="*/ 14 w 232"/>
                  <a:gd name="T73" fmla="*/ 50 h 101"/>
                  <a:gd name="T74" fmla="*/ 21 w 232"/>
                  <a:gd name="T75" fmla="*/ 44 h 101"/>
                  <a:gd name="T76" fmla="*/ 31 w 232"/>
                  <a:gd name="T77" fmla="*/ 38 h 101"/>
                  <a:gd name="T78" fmla="*/ 41 w 232"/>
                  <a:gd name="T79" fmla="*/ 32 h 101"/>
                  <a:gd name="T80" fmla="*/ 53 w 232"/>
                  <a:gd name="T81" fmla="*/ 26 h 101"/>
                  <a:gd name="T82" fmla="*/ 67 w 232"/>
                  <a:gd name="T83" fmla="*/ 20 h 101"/>
                  <a:gd name="T84" fmla="*/ 79 w 232"/>
                  <a:gd name="T85" fmla="*/ 16 h 101"/>
                  <a:gd name="T86" fmla="*/ 95 w 232"/>
                  <a:gd name="T87" fmla="*/ 12 h 101"/>
                  <a:gd name="T88" fmla="*/ 109 w 232"/>
                  <a:gd name="T89" fmla="*/ 8 h 101"/>
                  <a:gd name="T90" fmla="*/ 123 w 232"/>
                  <a:gd name="T91" fmla="*/ 4 h 101"/>
                  <a:gd name="T92" fmla="*/ 137 w 232"/>
                  <a:gd name="T93" fmla="*/ 2 h 101"/>
                  <a:gd name="T94" fmla="*/ 153 w 232"/>
                  <a:gd name="T95" fmla="*/ 0 h 101"/>
                  <a:gd name="T96" fmla="*/ 172 w 232"/>
                  <a:gd name="T97" fmla="*/ 0 h 10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2"/>
                  <a:gd name="T148" fmla="*/ 0 h 101"/>
                  <a:gd name="T149" fmla="*/ 232 w 232"/>
                  <a:gd name="T150" fmla="*/ 101 h 10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2" h="101">
                    <a:moveTo>
                      <a:pt x="172" y="0"/>
                    </a:moveTo>
                    <a:lnTo>
                      <a:pt x="184" y="0"/>
                    </a:lnTo>
                    <a:lnTo>
                      <a:pt x="196" y="2"/>
                    </a:lnTo>
                    <a:lnTo>
                      <a:pt x="206" y="4"/>
                    </a:lnTo>
                    <a:lnTo>
                      <a:pt x="214" y="6"/>
                    </a:lnTo>
                    <a:lnTo>
                      <a:pt x="222" y="10"/>
                    </a:lnTo>
                    <a:lnTo>
                      <a:pt x="226" y="14"/>
                    </a:lnTo>
                    <a:lnTo>
                      <a:pt x="230" y="18"/>
                    </a:lnTo>
                    <a:lnTo>
                      <a:pt x="232" y="24"/>
                    </a:lnTo>
                    <a:lnTo>
                      <a:pt x="232" y="28"/>
                    </a:lnTo>
                    <a:lnTo>
                      <a:pt x="230" y="34"/>
                    </a:lnTo>
                    <a:lnTo>
                      <a:pt x="226" y="40"/>
                    </a:lnTo>
                    <a:lnTo>
                      <a:pt x="218" y="50"/>
                    </a:lnTo>
                    <a:lnTo>
                      <a:pt x="210" y="56"/>
                    </a:lnTo>
                    <a:lnTo>
                      <a:pt x="200" y="62"/>
                    </a:lnTo>
                    <a:lnTo>
                      <a:pt x="190" y="70"/>
                    </a:lnTo>
                    <a:lnTo>
                      <a:pt x="178" y="74"/>
                    </a:lnTo>
                    <a:lnTo>
                      <a:pt x="165" y="80"/>
                    </a:lnTo>
                    <a:lnTo>
                      <a:pt x="153" y="86"/>
                    </a:lnTo>
                    <a:lnTo>
                      <a:pt x="137" y="89"/>
                    </a:lnTo>
                    <a:lnTo>
                      <a:pt x="123" y="93"/>
                    </a:lnTo>
                    <a:lnTo>
                      <a:pt x="109" y="95"/>
                    </a:lnTo>
                    <a:lnTo>
                      <a:pt x="95" y="99"/>
                    </a:lnTo>
                    <a:lnTo>
                      <a:pt x="79" y="101"/>
                    </a:lnTo>
                    <a:lnTo>
                      <a:pt x="59" y="101"/>
                    </a:lnTo>
                    <a:lnTo>
                      <a:pt x="47" y="101"/>
                    </a:lnTo>
                    <a:lnTo>
                      <a:pt x="35" y="99"/>
                    </a:lnTo>
                    <a:lnTo>
                      <a:pt x="25" y="97"/>
                    </a:lnTo>
                    <a:lnTo>
                      <a:pt x="17" y="95"/>
                    </a:lnTo>
                    <a:lnTo>
                      <a:pt x="10" y="91"/>
                    </a:lnTo>
                    <a:lnTo>
                      <a:pt x="6" y="88"/>
                    </a:lnTo>
                    <a:lnTo>
                      <a:pt x="2" y="84"/>
                    </a:lnTo>
                    <a:lnTo>
                      <a:pt x="0" y="78"/>
                    </a:lnTo>
                    <a:lnTo>
                      <a:pt x="0" y="72"/>
                    </a:lnTo>
                    <a:lnTo>
                      <a:pt x="2" y="66"/>
                    </a:lnTo>
                    <a:lnTo>
                      <a:pt x="6" y="60"/>
                    </a:lnTo>
                    <a:lnTo>
                      <a:pt x="14" y="50"/>
                    </a:lnTo>
                    <a:lnTo>
                      <a:pt x="21" y="44"/>
                    </a:lnTo>
                    <a:lnTo>
                      <a:pt x="31" y="38"/>
                    </a:lnTo>
                    <a:lnTo>
                      <a:pt x="41" y="32"/>
                    </a:lnTo>
                    <a:lnTo>
                      <a:pt x="53" y="26"/>
                    </a:lnTo>
                    <a:lnTo>
                      <a:pt x="67" y="20"/>
                    </a:lnTo>
                    <a:lnTo>
                      <a:pt x="79" y="16"/>
                    </a:lnTo>
                    <a:lnTo>
                      <a:pt x="95" y="12"/>
                    </a:lnTo>
                    <a:lnTo>
                      <a:pt x="109" y="8"/>
                    </a:lnTo>
                    <a:lnTo>
                      <a:pt x="123" y="4"/>
                    </a:lnTo>
                    <a:lnTo>
                      <a:pt x="137" y="2"/>
                    </a:lnTo>
                    <a:lnTo>
                      <a:pt x="153" y="0"/>
                    </a:lnTo>
                    <a:lnTo>
                      <a:pt x="172" y="0"/>
                    </a:lnTo>
                    <a:close/>
                  </a:path>
                </a:pathLst>
              </a:custGeom>
              <a:solidFill>
                <a:srgbClr val="73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04" name="Line 642"/>
              <p:cNvSpPr>
                <a:spLocks noChangeShapeType="1"/>
              </p:cNvSpPr>
              <p:nvPr/>
            </p:nvSpPr>
            <p:spPr bwMode="auto">
              <a:xfrm flipH="1">
                <a:off x="3497" y="2622"/>
                <a:ext cx="2"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05" name="Line 643"/>
              <p:cNvSpPr>
                <a:spLocks noChangeShapeType="1"/>
              </p:cNvSpPr>
              <p:nvPr/>
            </p:nvSpPr>
            <p:spPr bwMode="auto">
              <a:xfrm flipH="1">
                <a:off x="3493" y="2628"/>
                <a:ext cx="4"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06" name="Line 644"/>
              <p:cNvSpPr>
                <a:spLocks noChangeShapeType="1"/>
              </p:cNvSpPr>
              <p:nvPr/>
            </p:nvSpPr>
            <p:spPr bwMode="auto">
              <a:xfrm flipH="1">
                <a:off x="3485" y="2634"/>
                <a:ext cx="8" cy="1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07" name="Line 645"/>
              <p:cNvSpPr>
                <a:spLocks noChangeShapeType="1"/>
              </p:cNvSpPr>
              <p:nvPr/>
            </p:nvSpPr>
            <p:spPr bwMode="auto">
              <a:xfrm flipH="1">
                <a:off x="3477" y="2644"/>
                <a:ext cx="8"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08" name="Line 646"/>
              <p:cNvSpPr>
                <a:spLocks noChangeShapeType="1"/>
              </p:cNvSpPr>
              <p:nvPr/>
            </p:nvSpPr>
            <p:spPr bwMode="auto">
              <a:xfrm flipH="1">
                <a:off x="3467" y="2650"/>
                <a:ext cx="10"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09" name="Line 647"/>
              <p:cNvSpPr>
                <a:spLocks noChangeShapeType="1"/>
              </p:cNvSpPr>
              <p:nvPr/>
            </p:nvSpPr>
            <p:spPr bwMode="auto">
              <a:xfrm flipH="1">
                <a:off x="3457" y="2656"/>
                <a:ext cx="10" cy="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10" name="Line 648"/>
              <p:cNvSpPr>
                <a:spLocks noChangeShapeType="1"/>
              </p:cNvSpPr>
              <p:nvPr/>
            </p:nvSpPr>
            <p:spPr bwMode="auto">
              <a:xfrm flipH="1">
                <a:off x="3445" y="2664"/>
                <a:ext cx="12" cy="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11" name="Line 649"/>
              <p:cNvSpPr>
                <a:spLocks noChangeShapeType="1"/>
              </p:cNvSpPr>
              <p:nvPr/>
            </p:nvSpPr>
            <p:spPr bwMode="auto">
              <a:xfrm flipH="1">
                <a:off x="3432" y="2668"/>
                <a:ext cx="13"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12" name="Line 650"/>
              <p:cNvSpPr>
                <a:spLocks noChangeShapeType="1"/>
              </p:cNvSpPr>
              <p:nvPr/>
            </p:nvSpPr>
            <p:spPr bwMode="auto">
              <a:xfrm flipH="1">
                <a:off x="3420" y="2674"/>
                <a:ext cx="12"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13" name="Line 651"/>
              <p:cNvSpPr>
                <a:spLocks noChangeShapeType="1"/>
              </p:cNvSpPr>
              <p:nvPr/>
            </p:nvSpPr>
            <p:spPr bwMode="auto">
              <a:xfrm flipH="1">
                <a:off x="3404" y="2680"/>
                <a:ext cx="16" cy="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14" name="Line 652"/>
              <p:cNvSpPr>
                <a:spLocks noChangeShapeType="1"/>
              </p:cNvSpPr>
              <p:nvPr/>
            </p:nvSpPr>
            <p:spPr bwMode="auto">
              <a:xfrm flipH="1">
                <a:off x="3390" y="2684"/>
                <a:ext cx="14" cy="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15" name="Line 653"/>
              <p:cNvSpPr>
                <a:spLocks noChangeShapeType="1"/>
              </p:cNvSpPr>
              <p:nvPr/>
            </p:nvSpPr>
            <p:spPr bwMode="auto">
              <a:xfrm flipH="1">
                <a:off x="3376" y="2688"/>
                <a:ext cx="14"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16" name="Line 654"/>
              <p:cNvSpPr>
                <a:spLocks noChangeShapeType="1"/>
              </p:cNvSpPr>
              <p:nvPr/>
            </p:nvSpPr>
            <p:spPr bwMode="auto">
              <a:xfrm flipH="1">
                <a:off x="3362" y="2690"/>
                <a:ext cx="14" cy="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17" name="Line 655"/>
              <p:cNvSpPr>
                <a:spLocks noChangeShapeType="1"/>
              </p:cNvSpPr>
              <p:nvPr/>
            </p:nvSpPr>
            <p:spPr bwMode="auto">
              <a:xfrm flipH="1">
                <a:off x="3346" y="2694"/>
                <a:ext cx="16"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18" name="Line 656"/>
              <p:cNvSpPr>
                <a:spLocks noChangeShapeType="1"/>
              </p:cNvSpPr>
              <p:nvPr/>
            </p:nvSpPr>
            <p:spPr bwMode="auto">
              <a:xfrm flipH="1">
                <a:off x="3326" y="2696"/>
                <a:ext cx="20"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19" name="Line 657"/>
              <p:cNvSpPr>
                <a:spLocks noChangeShapeType="1"/>
              </p:cNvSpPr>
              <p:nvPr/>
            </p:nvSpPr>
            <p:spPr bwMode="auto">
              <a:xfrm flipH="1">
                <a:off x="3314" y="2696"/>
                <a:ext cx="1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20" name="Line 658"/>
              <p:cNvSpPr>
                <a:spLocks noChangeShapeType="1"/>
              </p:cNvSpPr>
              <p:nvPr/>
            </p:nvSpPr>
            <p:spPr bwMode="auto">
              <a:xfrm flipH="1" flipV="1">
                <a:off x="3302" y="2694"/>
                <a:ext cx="12"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21" name="Line 659"/>
              <p:cNvSpPr>
                <a:spLocks noChangeShapeType="1"/>
              </p:cNvSpPr>
              <p:nvPr/>
            </p:nvSpPr>
            <p:spPr bwMode="auto">
              <a:xfrm flipH="1" flipV="1">
                <a:off x="3292" y="2692"/>
                <a:ext cx="10"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22" name="Line 660"/>
              <p:cNvSpPr>
                <a:spLocks noChangeShapeType="1"/>
              </p:cNvSpPr>
              <p:nvPr/>
            </p:nvSpPr>
            <p:spPr bwMode="auto">
              <a:xfrm flipH="1" flipV="1">
                <a:off x="3284" y="2690"/>
                <a:ext cx="8"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23" name="Line 661"/>
              <p:cNvSpPr>
                <a:spLocks noChangeShapeType="1"/>
              </p:cNvSpPr>
              <p:nvPr/>
            </p:nvSpPr>
            <p:spPr bwMode="auto">
              <a:xfrm flipH="1" flipV="1">
                <a:off x="3277" y="2686"/>
                <a:ext cx="7" cy="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24" name="Line 662"/>
              <p:cNvSpPr>
                <a:spLocks noChangeShapeType="1"/>
              </p:cNvSpPr>
              <p:nvPr/>
            </p:nvSpPr>
            <p:spPr bwMode="auto">
              <a:xfrm flipH="1" flipV="1">
                <a:off x="3273" y="2682"/>
                <a:ext cx="4" cy="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25" name="Line 663"/>
              <p:cNvSpPr>
                <a:spLocks noChangeShapeType="1"/>
              </p:cNvSpPr>
              <p:nvPr/>
            </p:nvSpPr>
            <p:spPr bwMode="auto">
              <a:xfrm flipH="1" flipV="1">
                <a:off x="3269" y="2678"/>
                <a:ext cx="4" cy="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26" name="Line 664"/>
              <p:cNvSpPr>
                <a:spLocks noChangeShapeType="1"/>
              </p:cNvSpPr>
              <p:nvPr/>
            </p:nvSpPr>
            <p:spPr bwMode="auto">
              <a:xfrm flipH="1" flipV="1">
                <a:off x="3267" y="2672"/>
                <a:ext cx="2"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27" name="Line 665"/>
              <p:cNvSpPr>
                <a:spLocks noChangeShapeType="1"/>
              </p:cNvSpPr>
              <p:nvPr/>
            </p:nvSpPr>
            <p:spPr bwMode="auto">
              <a:xfrm flipV="1">
                <a:off x="3267" y="2666"/>
                <a:ext cx="1" cy="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28" name="Freeform 666"/>
              <p:cNvSpPr>
                <a:spLocks/>
              </p:cNvSpPr>
              <p:nvPr/>
            </p:nvSpPr>
            <p:spPr bwMode="auto">
              <a:xfrm>
                <a:off x="3267" y="2491"/>
                <a:ext cx="232" cy="101"/>
              </a:xfrm>
              <a:custGeom>
                <a:avLst/>
                <a:gdLst>
                  <a:gd name="T0" fmla="*/ 172 w 232"/>
                  <a:gd name="T1" fmla="*/ 0 h 101"/>
                  <a:gd name="T2" fmla="*/ 184 w 232"/>
                  <a:gd name="T3" fmla="*/ 0 h 101"/>
                  <a:gd name="T4" fmla="*/ 196 w 232"/>
                  <a:gd name="T5" fmla="*/ 2 h 101"/>
                  <a:gd name="T6" fmla="*/ 206 w 232"/>
                  <a:gd name="T7" fmla="*/ 4 h 101"/>
                  <a:gd name="T8" fmla="*/ 214 w 232"/>
                  <a:gd name="T9" fmla="*/ 6 h 101"/>
                  <a:gd name="T10" fmla="*/ 222 w 232"/>
                  <a:gd name="T11" fmla="*/ 10 h 101"/>
                  <a:gd name="T12" fmla="*/ 226 w 232"/>
                  <a:gd name="T13" fmla="*/ 14 h 101"/>
                  <a:gd name="T14" fmla="*/ 230 w 232"/>
                  <a:gd name="T15" fmla="*/ 18 h 101"/>
                  <a:gd name="T16" fmla="*/ 232 w 232"/>
                  <a:gd name="T17" fmla="*/ 24 h 101"/>
                  <a:gd name="T18" fmla="*/ 232 w 232"/>
                  <a:gd name="T19" fmla="*/ 28 h 101"/>
                  <a:gd name="T20" fmla="*/ 230 w 232"/>
                  <a:gd name="T21" fmla="*/ 34 h 101"/>
                  <a:gd name="T22" fmla="*/ 226 w 232"/>
                  <a:gd name="T23" fmla="*/ 40 h 101"/>
                  <a:gd name="T24" fmla="*/ 218 w 232"/>
                  <a:gd name="T25" fmla="*/ 50 h 101"/>
                  <a:gd name="T26" fmla="*/ 210 w 232"/>
                  <a:gd name="T27" fmla="*/ 56 h 101"/>
                  <a:gd name="T28" fmla="*/ 200 w 232"/>
                  <a:gd name="T29" fmla="*/ 62 h 101"/>
                  <a:gd name="T30" fmla="*/ 190 w 232"/>
                  <a:gd name="T31" fmla="*/ 70 h 101"/>
                  <a:gd name="T32" fmla="*/ 178 w 232"/>
                  <a:gd name="T33" fmla="*/ 74 h 101"/>
                  <a:gd name="T34" fmla="*/ 165 w 232"/>
                  <a:gd name="T35" fmla="*/ 80 h 101"/>
                  <a:gd name="T36" fmla="*/ 153 w 232"/>
                  <a:gd name="T37" fmla="*/ 86 h 101"/>
                  <a:gd name="T38" fmla="*/ 137 w 232"/>
                  <a:gd name="T39" fmla="*/ 89 h 101"/>
                  <a:gd name="T40" fmla="*/ 123 w 232"/>
                  <a:gd name="T41" fmla="*/ 93 h 101"/>
                  <a:gd name="T42" fmla="*/ 109 w 232"/>
                  <a:gd name="T43" fmla="*/ 95 h 101"/>
                  <a:gd name="T44" fmla="*/ 95 w 232"/>
                  <a:gd name="T45" fmla="*/ 99 h 101"/>
                  <a:gd name="T46" fmla="*/ 79 w 232"/>
                  <a:gd name="T47" fmla="*/ 101 h 101"/>
                  <a:gd name="T48" fmla="*/ 59 w 232"/>
                  <a:gd name="T49" fmla="*/ 101 h 101"/>
                  <a:gd name="T50" fmla="*/ 47 w 232"/>
                  <a:gd name="T51" fmla="*/ 101 h 101"/>
                  <a:gd name="T52" fmla="*/ 35 w 232"/>
                  <a:gd name="T53" fmla="*/ 99 h 101"/>
                  <a:gd name="T54" fmla="*/ 25 w 232"/>
                  <a:gd name="T55" fmla="*/ 97 h 101"/>
                  <a:gd name="T56" fmla="*/ 17 w 232"/>
                  <a:gd name="T57" fmla="*/ 95 h 101"/>
                  <a:gd name="T58" fmla="*/ 10 w 232"/>
                  <a:gd name="T59" fmla="*/ 91 h 101"/>
                  <a:gd name="T60" fmla="*/ 6 w 232"/>
                  <a:gd name="T61" fmla="*/ 88 h 101"/>
                  <a:gd name="T62" fmla="*/ 2 w 232"/>
                  <a:gd name="T63" fmla="*/ 84 h 101"/>
                  <a:gd name="T64" fmla="*/ 0 w 232"/>
                  <a:gd name="T65" fmla="*/ 78 h 101"/>
                  <a:gd name="T66" fmla="*/ 0 w 232"/>
                  <a:gd name="T67" fmla="*/ 72 h 101"/>
                  <a:gd name="T68" fmla="*/ 2 w 232"/>
                  <a:gd name="T69" fmla="*/ 66 h 101"/>
                  <a:gd name="T70" fmla="*/ 6 w 232"/>
                  <a:gd name="T71" fmla="*/ 60 h 101"/>
                  <a:gd name="T72" fmla="*/ 14 w 232"/>
                  <a:gd name="T73" fmla="*/ 50 h 101"/>
                  <a:gd name="T74" fmla="*/ 21 w 232"/>
                  <a:gd name="T75" fmla="*/ 44 h 101"/>
                  <a:gd name="T76" fmla="*/ 31 w 232"/>
                  <a:gd name="T77" fmla="*/ 38 h 101"/>
                  <a:gd name="T78" fmla="*/ 41 w 232"/>
                  <a:gd name="T79" fmla="*/ 32 h 101"/>
                  <a:gd name="T80" fmla="*/ 53 w 232"/>
                  <a:gd name="T81" fmla="*/ 26 h 101"/>
                  <a:gd name="T82" fmla="*/ 67 w 232"/>
                  <a:gd name="T83" fmla="*/ 20 h 101"/>
                  <a:gd name="T84" fmla="*/ 79 w 232"/>
                  <a:gd name="T85" fmla="*/ 16 h 101"/>
                  <a:gd name="T86" fmla="*/ 95 w 232"/>
                  <a:gd name="T87" fmla="*/ 12 h 101"/>
                  <a:gd name="T88" fmla="*/ 109 w 232"/>
                  <a:gd name="T89" fmla="*/ 8 h 101"/>
                  <a:gd name="T90" fmla="*/ 123 w 232"/>
                  <a:gd name="T91" fmla="*/ 4 h 101"/>
                  <a:gd name="T92" fmla="*/ 137 w 232"/>
                  <a:gd name="T93" fmla="*/ 2 h 101"/>
                  <a:gd name="T94" fmla="*/ 153 w 232"/>
                  <a:gd name="T95" fmla="*/ 0 h 101"/>
                  <a:gd name="T96" fmla="*/ 172 w 232"/>
                  <a:gd name="T97" fmla="*/ 0 h 10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2"/>
                  <a:gd name="T148" fmla="*/ 0 h 101"/>
                  <a:gd name="T149" fmla="*/ 232 w 232"/>
                  <a:gd name="T150" fmla="*/ 101 h 10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2" h="101">
                    <a:moveTo>
                      <a:pt x="172" y="0"/>
                    </a:moveTo>
                    <a:lnTo>
                      <a:pt x="184" y="0"/>
                    </a:lnTo>
                    <a:lnTo>
                      <a:pt x="196" y="2"/>
                    </a:lnTo>
                    <a:lnTo>
                      <a:pt x="206" y="4"/>
                    </a:lnTo>
                    <a:lnTo>
                      <a:pt x="214" y="6"/>
                    </a:lnTo>
                    <a:lnTo>
                      <a:pt x="222" y="10"/>
                    </a:lnTo>
                    <a:lnTo>
                      <a:pt x="226" y="14"/>
                    </a:lnTo>
                    <a:lnTo>
                      <a:pt x="230" y="18"/>
                    </a:lnTo>
                    <a:lnTo>
                      <a:pt x="232" y="24"/>
                    </a:lnTo>
                    <a:lnTo>
                      <a:pt x="232" y="28"/>
                    </a:lnTo>
                    <a:lnTo>
                      <a:pt x="230" y="34"/>
                    </a:lnTo>
                    <a:lnTo>
                      <a:pt x="226" y="40"/>
                    </a:lnTo>
                    <a:lnTo>
                      <a:pt x="218" y="50"/>
                    </a:lnTo>
                    <a:lnTo>
                      <a:pt x="210" y="56"/>
                    </a:lnTo>
                    <a:lnTo>
                      <a:pt x="200" y="62"/>
                    </a:lnTo>
                    <a:lnTo>
                      <a:pt x="190" y="70"/>
                    </a:lnTo>
                    <a:lnTo>
                      <a:pt x="178" y="74"/>
                    </a:lnTo>
                    <a:lnTo>
                      <a:pt x="165" y="80"/>
                    </a:lnTo>
                    <a:lnTo>
                      <a:pt x="153" y="86"/>
                    </a:lnTo>
                    <a:lnTo>
                      <a:pt x="137" y="89"/>
                    </a:lnTo>
                    <a:lnTo>
                      <a:pt x="123" y="93"/>
                    </a:lnTo>
                    <a:lnTo>
                      <a:pt x="109" y="95"/>
                    </a:lnTo>
                    <a:lnTo>
                      <a:pt x="95" y="99"/>
                    </a:lnTo>
                    <a:lnTo>
                      <a:pt x="79" y="101"/>
                    </a:lnTo>
                    <a:lnTo>
                      <a:pt x="59" y="101"/>
                    </a:lnTo>
                    <a:lnTo>
                      <a:pt x="47" y="101"/>
                    </a:lnTo>
                    <a:lnTo>
                      <a:pt x="35" y="99"/>
                    </a:lnTo>
                    <a:lnTo>
                      <a:pt x="25" y="97"/>
                    </a:lnTo>
                    <a:lnTo>
                      <a:pt x="17" y="95"/>
                    </a:lnTo>
                    <a:lnTo>
                      <a:pt x="10" y="91"/>
                    </a:lnTo>
                    <a:lnTo>
                      <a:pt x="6" y="88"/>
                    </a:lnTo>
                    <a:lnTo>
                      <a:pt x="2" y="84"/>
                    </a:lnTo>
                    <a:lnTo>
                      <a:pt x="0" y="78"/>
                    </a:lnTo>
                    <a:lnTo>
                      <a:pt x="0" y="72"/>
                    </a:lnTo>
                    <a:lnTo>
                      <a:pt x="2" y="66"/>
                    </a:lnTo>
                    <a:lnTo>
                      <a:pt x="6" y="60"/>
                    </a:lnTo>
                    <a:lnTo>
                      <a:pt x="14" y="50"/>
                    </a:lnTo>
                    <a:lnTo>
                      <a:pt x="21" y="44"/>
                    </a:lnTo>
                    <a:lnTo>
                      <a:pt x="31" y="38"/>
                    </a:lnTo>
                    <a:lnTo>
                      <a:pt x="41" y="32"/>
                    </a:lnTo>
                    <a:lnTo>
                      <a:pt x="53" y="26"/>
                    </a:lnTo>
                    <a:lnTo>
                      <a:pt x="67" y="20"/>
                    </a:lnTo>
                    <a:lnTo>
                      <a:pt x="79" y="16"/>
                    </a:lnTo>
                    <a:lnTo>
                      <a:pt x="95" y="12"/>
                    </a:lnTo>
                    <a:lnTo>
                      <a:pt x="109" y="8"/>
                    </a:lnTo>
                    <a:lnTo>
                      <a:pt x="123" y="4"/>
                    </a:lnTo>
                    <a:lnTo>
                      <a:pt x="137" y="2"/>
                    </a:lnTo>
                    <a:lnTo>
                      <a:pt x="153" y="0"/>
                    </a:lnTo>
                    <a:lnTo>
                      <a:pt x="172" y="0"/>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729" name="Line 667"/>
              <p:cNvSpPr>
                <a:spLocks noChangeShapeType="1"/>
              </p:cNvSpPr>
              <p:nvPr/>
            </p:nvSpPr>
            <p:spPr bwMode="auto">
              <a:xfrm flipV="1">
                <a:off x="3499" y="2519"/>
                <a:ext cx="1" cy="10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30" name="Line 668"/>
              <p:cNvSpPr>
                <a:spLocks noChangeShapeType="1"/>
              </p:cNvSpPr>
              <p:nvPr/>
            </p:nvSpPr>
            <p:spPr bwMode="auto">
              <a:xfrm flipV="1">
                <a:off x="3267" y="2563"/>
                <a:ext cx="1" cy="10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31" name="Freeform 669"/>
              <p:cNvSpPr>
                <a:spLocks/>
              </p:cNvSpPr>
              <p:nvPr/>
            </p:nvSpPr>
            <p:spPr bwMode="auto">
              <a:xfrm>
                <a:off x="3497" y="2211"/>
                <a:ext cx="2" cy="314"/>
              </a:xfrm>
              <a:custGeom>
                <a:avLst/>
                <a:gdLst>
                  <a:gd name="T0" fmla="*/ 2 w 2"/>
                  <a:gd name="T1" fmla="*/ 308 h 314"/>
                  <a:gd name="T2" fmla="*/ 0 w 2"/>
                  <a:gd name="T3" fmla="*/ 314 h 314"/>
                  <a:gd name="T4" fmla="*/ 0 w 2"/>
                  <a:gd name="T5" fmla="*/ 6 h 314"/>
                  <a:gd name="T6" fmla="*/ 2 w 2"/>
                  <a:gd name="T7" fmla="*/ 0 h 314"/>
                  <a:gd name="T8" fmla="*/ 2 w 2"/>
                  <a:gd name="T9" fmla="*/ 308 h 314"/>
                  <a:gd name="T10" fmla="*/ 0 60000 65536"/>
                  <a:gd name="T11" fmla="*/ 0 60000 65536"/>
                  <a:gd name="T12" fmla="*/ 0 60000 65536"/>
                  <a:gd name="T13" fmla="*/ 0 60000 65536"/>
                  <a:gd name="T14" fmla="*/ 0 60000 65536"/>
                  <a:gd name="T15" fmla="*/ 0 w 2"/>
                  <a:gd name="T16" fmla="*/ 0 h 314"/>
                  <a:gd name="T17" fmla="*/ 2 w 2"/>
                  <a:gd name="T18" fmla="*/ 314 h 314"/>
                </a:gdLst>
                <a:ahLst/>
                <a:cxnLst>
                  <a:cxn ang="T10">
                    <a:pos x="T0" y="T1"/>
                  </a:cxn>
                  <a:cxn ang="T11">
                    <a:pos x="T2" y="T3"/>
                  </a:cxn>
                  <a:cxn ang="T12">
                    <a:pos x="T4" y="T5"/>
                  </a:cxn>
                  <a:cxn ang="T13">
                    <a:pos x="T6" y="T7"/>
                  </a:cxn>
                  <a:cxn ang="T14">
                    <a:pos x="T8" y="T9"/>
                  </a:cxn>
                </a:cxnLst>
                <a:rect l="T15" t="T16" r="T17" b="T18"/>
                <a:pathLst>
                  <a:path w="2" h="314">
                    <a:moveTo>
                      <a:pt x="2" y="308"/>
                    </a:moveTo>
                    <a:lnTo>
                      <a:pt x="0" y="314"/>
                    </a:lnTo>
                    <a:lnTo>
                      <a:pt x="0" y="6"/>
                    </a:lnTo>
                    <a:lnTo>
                      <a:pt x="2" y="0"/>
                    </a:lnTo>
                    <a:lnTo>
                      <a:pt x="2" y="308"/>
                    </a:lnTo>
                    <a:close/>
                  </a:path>
                </a:pathLst>
              </a:custGeom>
              <a:solidFill>
                <a:srgbClr val="6565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32" name="Freeform 670"/>
              <p:cNvSpPr>
                <a:spLocks/>
              </p:cNvSpPr>
              <p:nvPr/>
            </p:nvSpPr>
            <p:spPr bwMode="auto">
              <a:xfrm>
                <a:off x="3493" y="2217"/>
                <a:ext cx="4" cy="314"/>
              </a:xfrm>
              <a:custGeom>
                <a:avLst/>
                <a:gdLst>
                  <a:gd name="T0" fmla="*/ 4 w 4"/>
                  <a:gd name="T1" fmla="*/ 308 h 314"/>
                  <a:gd name="T2" fmla="*/ 0 w 4"/>
                  <a:gd name="T3" fmla="*/ 314 h 314"/>
                  <a:gd name="T4" fmla="*/ 0 w 4"/>
                  <a:gd name="T5" fmla="*/ 6 h 314"/>
                  <a:gd name="T6" fmla="*/ 4 w 4"/>
                  <a:gd name="T7" fmla="*/ 0 h 314"/>
                  <a:gd name="T8" fmla="*/ 4 w 4"/>
                  <a:gd name="T9" fmla="*/ 308 h 314"/>
                  <a:gd name="T10" fmla="*/ 0 60000 65536"/>
                  <a:gd name="T11" fmla="*/ 0 60000 65536"/>
                  <a:gd name="T12" fmla="*/ 0 60000 65536"/>
                  <a:gd name="T13" fmla="*/ 0 60000 65536"/>
                  <a:gd name="T14" fmla="*/ 0 60000 65536"/>
                  <a:gd name="T15" fmla="*/ 0 w 4"/>
                  <a:gd name="T16" fmla="*/ 0 h 314"/>
                  <a:gd name="T17" fmla="*/ 4 w 4"/>
                  <a:gd name="T18" fmla="*/ 314 h 314"/>
                </a:gdLst>
                <a:ahLst/>
                <a:cxnLst>
                  <a:cxn ang="T10">
                    <a:pos x="T0" y="T1"/>
                  </a:cxn>
                  <a:cxn ang="T11">
                    <a:pos x="T2" y="T3"/>
                  </a:cxn>
                  <a:cxn ang="T12">
                    <a:pos x="T4" y="T5"/>
                  </a:cxn>
                  <a:cxn ang="T13">
                    <a:pos x="T6" y="T7"/>
                  </a:cxn>
                  <a:cxn ang="T14">
                    <a:pos x="T8" y="T9"/>
                  </a:cxn>
                </a:cxnLst>
                <a:rect l="T15" t="T16" r="T17" b="T18"/>
                <a:pathLst>
                  <a:path w="4" h="314">
                    <a:moveTo>
                      <a:pt x="4" y="308"/>
                    </a:moveTo>
                    <a:lnTo>
                      <a:pt x="0" y="314"/>
                    </a:lnTo>
                    <a:lnTo>
                      <a:pt x="0" y="6"/>
                    </a:lnTo>
                    <a:lnTo>
                      <a:pt x="4" y="0"/>
                    </a:lnTo>
                    <a:lnTo>
                      <a:pt x="4" y="308"/>
                    </a:lnTo>
                    <a:close/>
                  </a:path>
                </a:pathLst>
              </a:custGeom>
              <a:solidFill>
                <a:srgbClr val="6868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33" name="Freeform 671"/>
              <p:cNvSpPr>
                <a:spLocks/>
              </p:cNvSpPr>
              <p:nvPr/>
            </p:nvSpPr>
            <p:spPr bwMode="auto">
              <a:xfrm>
                <a:off x="3485" y="2223"/>
                <a:ext cx="8" cy="318"/>
              </a:xfrm>
              <a:custGeom>
                <a:avLst/>
                <a:gdLst>
                  <a:gd name="T0" fmla="*/ 8 w 8"/>
                  <a:gd name="T1" fmla="*/ 308 h 318"/>
                  <a:gd name="T2" fmla="*/ 0 w 8"/>
                  <a:gd name="T3" fmla="*/ 318 h 318"/>
                  <a:gd name="T4" fmla="*/ 0 w 8"/>
                  <a:gd name="T5" fmla="*/ 10 h 318"/>
                  <a:gd name="T6" fmla="*/ 8 w 8"/>
                  <a:gd name="T7" fmla="*/ 0 h 318"/>
                  <a:gd name="T8" fmla="*/ 8 w 8"/>
                  <a:gd name="T9" fmla="*/ 308 h 318"/>
                  <a:gd name="T10" fmla="*/ 0 60000 65536"/>
                  <a:gd name="T11" fmla="*/ 0 60000 65536"/>
                  <a:gd name="T12" fmla="*/ 0 60000 65536"/>
                  <a:gd name="T13" fmla="*/ 0 60000 65536"/>
                  <a:gd name="T14" fmla="*/ 0 60000 65536"/>
                  <a:gd name="T15" fmla="*/ 0 w 8"/>
                  <a:gd name="T16" fmla="*/ 0 h 318"/>
                  <a:gd name="T17" fmla="*/ 8 w 8"/>
                  <a:gd name="T18" fmla="*/ 318 h 318"/>
                </a:gdLst>
                <a:ahLst/>
                <a:cxnLst>
                  <a:cxn ang="T10">
                    <a:pos x="T0" y="T1"/>
                  </a:cxn>
                  <a:cxn ang="T11">
                    <a:pos x="T2" y="T3"/>
                  </a:cxn>
                  <a:cxn ang="T12">
                    <a:pos x="T4" y="T5"/>
                  </a:cxn>
                  <a:cxn ang="T13">
                    <a:pos x="T6" y="T7"/>
                  </a:cxn>
                  <a:cxn ang="T14">
                    <a:pos x="T8" y="T9"/>
                  </a:cxn>
                </a:cxnLst>
                <a:rect l="T15" t="T16" r="T17" b="T18"/>
                <a:pathLst>
                  <a:path w="8" h="318">
                    <a:moveTo>
                      <a:pt x="8" y="308"/>
                    </a:moveTo>
                    <a:lnTo>
                      <a:pt x="0" y="318"/>
                    </a:lnTo>
                    <a:lnTo>
                      <a:pt x="0" y="10"/>
                    </a:lnTo>
                    <a:lnTo>
                      <a:pt x="8" y="0"/>
                    </a:lnTo>
                    <a:lnTo>
                      <a:pt x="8" y="308"/>
                    </a:lnTo>
                    <a:close/>
                  </a:path>
                </a:pathLst>
              </a:custGeom>
              <a:solidFill>
                <a:srgbClr val="6C6C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34" name="Freeform 672"/>
              <p:cNvSpPr>
                <a:spLocks/>
              </p:cNvSpPr>
              <p:nvPr/>
            </p:nvSpPr>
            <p:spPr bwMode="auto">
              <a:xfrm>
                <a:off x="3477" y="2233"/>
                <a:ext cx="8" cy="314"/>
              </a:xfrm>
              <a:custGeom>
                <a:avLst/>
                <a:gdLst>
                  <a:gd name="T0" fmla="*/ 8 w 8"/>
                  <a:gd name="T1" fmla="*/ 308 h 314"/>
                  <a:gd name="T2" fmla="*/ 0 w 8"/>
                  <a:gd name="T3" fmla="*/ 314 h 314"/>
                  <a:gd name="T4" fmla="*/ 0 w 8"/>
                  <a:gd name="T5" fmla="*/ 6 h 314"/>
                  <a:gd name="T6" fmla="*/ 8 w 8"/>
                  <a:gd name="T7" fmla="*/ 0 h 314"/>
                  <a:gd name="T8" fmla="*/ 8 w 8"/>
                  <a:gd name="T9" fmla="*/ 308 h 314"/>
                  <a:gd name="T10" fmla="*/ 0 60000 65536"/>
                  <a:gd name="T11" fmla="*/ 0 60000 65536"/>
                  <a:gd name="T12" fmla="*/ 0 60000 65536"/>
                  <a:gd name="T13" fmla="*/ 0 60000 65536"/>
                  <a:gd name="T14" fmla="*/ 0 60000 65536"/>
                  <a:gd name="T15" fmla="*/ 0 w 8"/>
                  <a:gd name="T16" fmla="*/ 0 h 314"/>
                  <a:gd name="T17" fmla="*/ 8 w 8"/>
                  <a:gd name="T18" fmla="*/ 314 h 314"/>
                </a:gdLst>
                <a:ahLst/>
                <a:cxnLst>
                  <a:cxn ang="T10">
                    <a:pos x="T0" y="T1"/>
                  </a:cxn>
                  <a:cxn ang="T11">
                    <a:pos x="T2" y="T3"/>
                  </a:cxn>
                  <a:cxn ang="T12">
                    <a:pos x="T4" y="T5"/>
                  </a:cxn>
                  <a:cxn ang="T13">
                    <a:pos x="T6" y="T7"/>
                  </a:cxn>
                  <a:cxn ang="T14">
                    <a:pos x="T8" y="T9"/>
                  </a:cxn>
                </a:cxnLst>
                <a:rect l="T15" t="T16" r="T17" b="T18"/>
                <a:pathLst>
                  <a:path w="8" h="314">
                    <a:moveTo>
                      <a:pt x="8" y="308"/>
                    </a:moveTo>
                    <a:lnTo>
                      <a:pt x="0" y="314"/>
                    </a:lnTo>
                    <a:lnTo>
                      <a:pt x="0" y="6"/>
                    </a:lnTo>
                    <a:lnTo>
                      <a:pt x="8" y="0"/>
                    </a:lnTo>
                    <a:lnTo>
                      <a:pt x="8" y="308"/>
                    </a:lnTo>
                    <a:close/>
                  </a:path>
                </a:pathLst>
              </a:custGeom>
              <a:solidFill>
                <a:srgbClr val="6F6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35" name="Freeform 673"/>
              <p:cNvSpPr>
                <a:spLocks/>
              </p:cNvSpPr>
              <p:nvPr/>
            </p:nvSpPr>
            <p:spPr bwMode="auto">
              <a:xfrm>
                <a:off x="3467" y="2239"/>
                <a:ext cx="10" cy="314"/>
              </a:xfrm>
              <a:custGeom>
                <a:avLst/>
                <a:gdLst>
                  <a:gd name="T0" fmla="*/ 10 w 10"/>
                  <a:gd name="T1" fmla="*/ 308 h 314"/>
                  <a:gd name="T2" fmla="*/ 0 w 10"/>
                  <a:gd name="T3" fmla="*/ 314 h 314"/>
                  <a:gd name="T4" fmla="*/ 0 w 10"/>
                  <a:gd name="T5" fmla="*/ 6 h 314"/>
                  <a:gd name="T6" fmla="*/ 10 w 10"/>
                  <a:gd name="T7" fmla="*/ 0 h 314"/>
                  <a:gd name="T8" fmla="*/ 10 w 10"/>
                  <a:gd name="T9" fmla="*/ 308 h 314"/>
                  <a:gd name="T10" fmla="*/ 0 60000 65536"/>
                  <a:gd name="T11" fmla="*/ 0 60000 65536"/>
                  <a:gd name="T12" fmla="*/ 0 60000 65536"/>
                  <a:gd name="T13" fmla="*/ 0 60000 65536"/>
                  <a:gd name="T14" fmla="*/ 0 60000 65536"/>
                  <a:gd name="T15" fmla="*/ 0 w 10"/>
                  <a:gd name="T16" fmla="*/ 0 h 314"/>
                  <a:gd name="T17" fmla="*/ 10 w 10"/>
                  <a:gd name="T18" fmla="*/ 314 h 314"/>
                </a:gdLst>
                <a:ahLst/>
                <a:cxnLst>
                  <a:cxn ang="T10">
                    <a:pos x="T0" y="T1"/>
                  </a:cxn>
                  <a:cxn ang="T11">
                    <a:pos x="T2" y="T3"/>
                  </a:cxn>
                  <a:cxn ang="T12">
                    <a:pos x="T4" y="T5"/>
                  </a:cxn>
                  <a:cxn ang="T13">
                    <a:pos x="T6" y="T7"/>
                  </a:cxn>
                  <a:cxn ang="T14">
                    <a:pos x="T8" y="T9"/>
                  </a:cxn>
                </a:cxnLst>
                <a:rect l="T15" t="T16" r="T17" b="T18"/>
                <a:pathLst>
                  <a:path w="10" h="314">
                    <a:moveTo>
                      <a:pt x="10" y="308"/>
                    </a:moveTo>
                    <a:lnTo>
                      <a:pt x="0" y="314"/>
                    </a:lnTo>
                    <a:lnTo>
                      <a:pt x="0" y="6"/>
                    </a:lnTo>
                    <a:lnTo>
                      <a:pt x="10" y="0"/>
                    </a:lnTo>
                    <a:lnTo>
                      <a:pt x="10" y="308"/>
                    </a:lnTo>
                    <a:close/>
                  </a:path>
                </a:pathLst>
              </a:cu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36" name="Freeform 674"/>
              <p:cNvSpPr>
                <a:spLocks/>
              </p:cNvSpPr>
              <p:nvPr/>
            </p:nvSpPr>
            <p:spPr bwMode="auto">
              <a:xfrm>
                <a:off x="3457" y="2245"/>
                <a:ext cx="10" cy="316"/>
              </a:xfrm>
              <a:custGeom>
                <a:avLst/>
                <a:gdLst>
                  <a:gd name="T0" fmla="*/ 10 w 10"/>
                  <a:gd name="T1" fmla="*/ 308 h 316"/>
                  <a:gd name="T2" fmla="*/ 0 w 10"/>
                  <a:gd name="T3" fmla="*/ 316 h 316"/>
                  <a:gd name="T4" fmla="*/ 0 w 10"/>
                  <a:gd name="T5" fmla="*/ 8 h 316"/>
                  <a:gd name="T6" fmla="*/ 10 w 10"/>
                  <a:gd name="T7" fmla="*/ 0 h 316"/>
                  <a:gd name="T8" fmla="*/ 10 w 10"/>
                  <a:gd name="T9" fmla="*/ 308 h 316"/>
                  <a:gd name="T10" fmla="*/ 0 60000 65536"/>
                  <a:gd name="T11" fmla="*/ 0 60000 65536"/>
                  <a:gd name="T12" fmla="*/ 0 60000 65536"/>
                  <a:gd name="T13" fmla="*/ 0 60000 65536"/>
                  <a:gd name="T14" fmla="*/ 0 60000 65536"/>
                  <a:gd name="T15" fmla="*/ 0 w 10"/>
                  <a:gd name="T16" fmla="*/ 0 h 316"/>
                  <a:gd name="T17" fmla="*/ 10 w 10"/>
                  <a:gd name="T18" fmla="*/ 316 h 316"/>
                </a:gdLst>
                <a:ahLst/>
                <a:cxnLst>
                  <a:cxn ang="T10">
                    <a:pos x="T0" y="T1"/>
                  </a:cxn>
                  <a:cxn ang="T11">
                    <a:pos x="T2" y="T3"/>
                  </a:cxn>
                  <a:cxn ang="T12">
                    <a:pos x="T4" y="T5"/>
                  </a:cxn>
                  <a:cxn ang="T13">
                    <a:pos x="T6" y="T7"/>
                  </a:cxn>
                  <a:cxn ang="T14">
                    <a:pos x="T8" y="T9"/>
                  </a:cxn>
                </a:cxnLst>
                <a:rect l="T15" t="T16" r="T17" b="T18"/>
                <a:pathLst>
                  <a:path w="10" h="316">
                    <a:moveTo>
                      <a:pt x="10" y="308"/>
                    </a:moveTo>
                    <a:lnTo>
                      <a:pt x="0" y="316"/>
                    </a:lnTo>
                    <a:lnTo>
                      <a:pt x="0" y="8"/>
                    </a:lnTo>
                    <a:lnTo>
                      <a:pt x="10" y="0"/>
                    </a:lnTo>
                    <a:lnTo>
                      <a:pt x="10" y="308"/>
                    </a:lnTo>
                    <a:close/>
                  </a:path>
                </a:pathLst>
              </a:custGeom>
              <a:solidFill>
                <a:srgbClr val="7676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37" name="Freeform 675"/>
              <p:cNvSpPr>
                <a:spLocks/>
              </p:cNvSpPr>
              <p:nvPr/>
            </p:nvSpPr>
            <p:spPr bwMode="auto">
              <a:xfrm>
                <a:off x="3445" y="2253"/>
                <a:ext cx="12" cy="312"/>
              </a:xfrm>
              <a:custGeom>
                <a:avLst/>
                <a:gdLst>
                  <a:gd name="T0" fmla="*/ 12 w 12"/>
                  <a:gd name="T1" fmla="*/ 308 h 312"/>
                  <a:gd name="T2" fmla="*/ 0 w 12"/>
                  <a:gd name="T3" fmla="*/ 312 h 312"/>
                  <a:gd name="T4" fmla="*/ 0 w 12"/>
                  <a:gd name="T5" fmla="*/ 4 h 312"/>
                  <a:gd name="T6" fmla="*/ 12 w 12"/>
                  <a:gd name="T7" fmla="*/ 0 h 312"/>
                  <a:gd name="T8" fmla="*/ 12 w 12"/>
                  <a:gd name="T9" fmla="*/ 308 h 312"/>
                  <a:gd name="T10" fmla="*/ 0 60000 65536"/>
                  <a:gd name="T11" fmla="*/ 0 60000 65536"/>
                  <a:gd name="T12" fmla="*/ 0 60000 65536"/>
                  <a:gd name="T13" fmla="*/ 0 60000 65536"/>
                  <a:gd name="T14" fmla="*/ 0 60000 65536"/>
                  <a:gd name="T15" fmla="*/ 0 w 12"/>
                  <a:gd name="T16" fmla="*/ 0 h 312"/>
                  <a:gd name="T17" fmla="*/ 12 w 12"/>
                  <a:gd name="T18" fmla="*/ 312 h 312"/>
                </a:gdLst>
                <a:ahLst/>
                <a:cxnLst>
                  <a:cxn ang="T10">
                    <a:pos x="T0" y="T1"/>
                  </a:cxn>
                  <a:cxn ang="T11">
                    <a:pos x="T2" y="T3"/>
                  </a:cxn>
                  <a:cxn ang="T12">
                    <a:pos x="T4" y="T5"/>
                  </a:cxn>
                  <a:cxn ang="T13">
                    <a:pos x="T6" y="T7"/>
                  </a:cxn>
                  <a:cxn ang="T14">
                    <a:pos x="T8" y="T9"/>
                  </a:cxn>
                </a:cxnLst>
                <a:rect l="T15" t="T16" r="T17" b="T18"/>
                <a:pathLst>
                  <a:path w="12" h="312">
                    <a:moveTo>
                      <a:pt x="12" y="308"/>
                    </a:moveTo>
                    <a:lnTo>
                      <a:pt x="0" y="312"/>
                    </a:lnTo>
                    <a:lnTo>
                      <a:pt x="0" y="4"/>
                    </a:lnTo>
                    <a:lnTo>
                      <a:pt x="12" y="0"/>
                    </a:lnTo>
                    <a:lnTo>
                      <a:pt x="12" y="308"/>
                    </a:lnTo>
                    <a:close/>
                  </a:path>
                </a:pathLst>
              </a:custGeom>
              <a:solidFill>
                <a:srgbClr val="79797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38" name="Freeform 676"/>
              <p:cNvSpPr>
                <a:spLocks/>
              </p:cNvSpPr>
              <p:nvPr/>
            </p:nvSpPr>
            <p:spPr bwMode="auto">
              <a:xfrm>
                <a:off x="3432" y="2257"/>
                <a:ext cx="13" cy="314"/>
              </a:xfrm>
              <a:custGeom>
                <a:avLst/>
                <a:gdLst>
                  <a:gd name="T0" fmla="*/ 13 w 13"/>
                  <a:gd name="T1" fmla="*/ 308 h 314"/>
                  <a:gd name="T2" fmla="*/ 0 w 13"/>
                  <a:gd name="T3" fmla="*/ 314 h 314"/>
                  <a:gd name="T4" fmla="*/ 0 w 13"/>
                  <a:gd name="T5" fmla="*/ 6 h 314"/>
                  <a:gd name="T6" fmla="*/ 13 w 13"/>
                  <a:gd name="T7" fmla="*/ 0 h 314"/>
                  <a:gd name="T8" fmla="*/ 13 w 13"/>
                  <a:gd name="T9" fmla="*/ 308 h 314"/>
                  <a:gd name="T10" fmla="*/ 0 60000 65536"/>
                  <a:gd name="T11" fmla="*/ 0 60000 65536"/>
                  <a:gd name="T12" fmla="*/ 0 60000 65536"/>
                  <a:gd name="T13" fmla="*/ 0 60000 65536"/>
                  <a:gd name="T14" fmla="*/ 0 60000 65536"/>
                  <a:gd name="T15" fmla="*/ 0 w 13"/>
                  <a:gd name="T16" fmla="*/ 0 h 314"/>
                  <a:gd name="T17" fmla="*/ 13 w 13"/>
                  <a:gd name="T18" fmla="*/ 314 h 314"/>
                </a:gdLst>
                <a:ahLst/>
                <a:cxnLst>
                  <a:cxn ang="T10">
                    <a:pos x="T0" y="T1"/>
                  </a:cxn>
                  <a:cxn ang="T11">
                    <a:pos x="T2" y="T3"/>
                  </a:cxn>
                  <a:cxn ang="T12">
                    <a:pos x="T4" y="T5"/>
                  </a:cxn>
                  <a:cxn ang="T13">
                    <a:pos x="T6" y="T7"/>
                  </a:cxn>
                  <a:cxn ang="T14">
                    <a:pos x="T8" y="T9"/>
                  </a:cxn>
                </a:cxnLst>
                <a:rect l="T15" t="T16" r="T17" b="T18"/>
                <a:pathLst>
                  <a:path w="13" h="314">
                    <a:moveTo>
                      <a:pt x="13" y="308"/>
                    </a:moveTo>
                    <a:lnTo>
                      <a:pt x="0" y="314"/>
                    </a:lnTo>
                    <a:lnTo>
                      <a:pt x="0" y="6"/>
                    </a:lnTo>
                    <a:lnTo>
                      <a:pt x="13" y="0"/>
                    </a:lnTo>
                    <a:lnTo>
                      <a:pt x="13" y="308"/>
                    </a:lnTo>
                    <a:close/>
                  </a:path>
                </a:pathLst>
              </a:custGeom>
              <a:solidFill>
                <a:srgbClr val="7D7D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39" name="Freeform 677"/>
              <p:cNvSpPr>
                <a:spLocks/>
              </p:cNvSpPr>
              <p:nvPr/>
            </p:nvSpPr>
            <p:spPr bwMode="auto">
              <a:xfrm>
                <a:off x="3420" y="2263"/>
                <a:ext cx="12" cy="314"/>
              </a:xfrm>
              <a:custGeom>
                <a:avLst/>
                <a:gdLst>
                  <a:gd name="T0" fmla="*/ 12 w 12"/>
                  <a:gd name="T1" fmla="*/ 308 h 314"/>
                  <a:gd name="T2" fmla="*/ 0 w 12"/>
                  <a:gd name="T3" fmla="*/ 314 h 314"/>
                  <a:gd name="T4" fmla="*/ 0 w 12"/>
                  <a:gd name="T5" fmla="*/ 6 h 314"/>
                  <a:gd name="T6" fmla="*/ 12 w 12"/>
                  <a:gd name="T7" fmla="*/ 0 h 314"/>
                  <a:gd name="T8" fmla="*/ 12 w 12"/>
                  <a:gd name="T9" fmla="*/ 308 h 314"/>
                  <a:gd name="T10" fmla="*/ 0 60000 65536"/>
                  <a:gd name="T11" fmla="*/ 0 60000 65536"/>
                  <a:gd name="T12" fmla="*/ 0 60000 65536"/>
                  <a:gd name="T13" fmla="*/ 0 60000 65536"/>
                  <a:gd name="T14" fmla="*/ 0 60000 65536"/>
                  <a:gd name="T15" fmla="*/ 0 w 12"/>
                  <a:gd name="T16" fmla="*/ 0 h 314"/>
                  <a:gd name="T17" fmla="*/ 12 w 12"/>
                  <a:gd name="T18" fmla="*/ 314 h 314"/>
                </a:gdLst>
                <a:ahLst/>
                <a:cxnLst>
                  <a:cxn ang="T10">
                    <a:pos x="T0" y="T1"/>
                  </a:cxn>
                  <a:cxn ang="T11">
                    <a:pos x="T2" y="T3"/>
                  </a:cxn>
                  <a:cxn ang="T12">
                    <a:pos x="T4" y="T5"/>
                  </a:cxn>
                  <a:cxn ang="T13">
                    <a:pos x="T6" y="T7"/>
                  </a:cxn>
                  <a:cxn ang="T14">
                    <a:pos x="T8" y="T9"/>
                  </a:cxn>
                </a:cxnLst>
                <a:rect l="T15" t="T16" r="T17" b="T18"/>
                <a:pathLst>
                  <a:path w="12" h="314">
                    <a:moveTo>
                      <a:pt x="12" y="308"/>
                    </a:moveTo>
                    <a:lnTo>
                      <a:pt x="0" y="314"/>
                    </a:lnTo>
                    <a:lnTo>
                      <a:pt x="0" y="6"/>
                    </a:lnTo>
                    <a:lnTo>
                      <a:pt x="12" y="0"/>
                    </a:lnTo>
                    <a:lnTo>
                      <a:pt x="12" y="30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40" name="Freeform 678"/>
              <p:cNvSpPr>
                <a:spLocks/>
              </p:cNvSpPr>
              <p:nvPr/>
            </p:nvSpPr>
            <p:spPr bwMode="auto">
              <a:xfrm>
                <a:off x="3404" y="2269"/>
                <a:ext cx="16" cy="311"/>
              </a:xfrm>
              <a:custGeom>
                <a:avLst/>
                <a:gdLst>
                  <a:gd name="T0" fmla="*/ 16 w 16"/>
                  <a:gd name="T1" fmla="*/ 308 h 311"/>
                  <a:gd name="T2" fmla="*/ 0 w 16"/>
                  <a:gd name="T3" fmla="*/ 311 h 311"/>
                  <a:gd name="T4" fmla="*/ 0 w 16"/>
                  <a:gd name="T5" fmla="*/ 4 h 311"/>
                  <a:gd name="T6" fmla="*/ 16 w 16"/>
                  <a:gd name="T7" fmla="*/ 0 h 311"/>
                  <a:gd name="T8" fmla="*/ 16 w 16"/>
                  <a:gd name="T9" fmla="*/ 308 h 311"/>
                  <a:gd name="T10" fmla="*/ 0 60000 65536"/>
                  <a:gd name="T11" fmla="*/ 0 60000 65536"/>
                  <a:gd name="T12" fmla="*/ 0 60000 65536"/>
                  <a:gd name="T13" fmla="*/ 0 60000 65536"/>
                  <a:gd name="T14" fmla="*/ 0 60000 65536"/>
                  <a:gd name="T15" fmla="*/ 0 w 16"/>
                  <a:gd name="T16" fmla="*/ 0 h 311"/>
                  <a:gd name="T17" fmla="*/ 16 w 16"/>
                  <a:gd name="T18" fmla="*/ 311 h 311"/>
                </a:gdLst>
                <a:ahLst/>
                <a:cxnLst>
                  <a:cxn ang="T10">
                    <a:pos x="T0" y="T1"/>
                  </a:cxn>
                  <a:cxn ang="T11">
                    <a:pos x="T2" y="T3"/>
                  </a:cxn>
                  <a:cxn ang="T12">
                    <a:pos x="T4" y="T5"/>
                  </a:cxn>
                  <a:cxn ang="T13">
                    <a:pos x="T6" y="T7"/>
                  </a:cxn>
                  <a:cxn ang="T14">
                    <a:pos x="T8" y="T9"/>
                  </a:cxn>
                </a:cxnLst>
                <a:rect l="T15" t="T16" r="T17" b="T18"/>
                <a:pathLst>
                  <a:path w="16" h="311">
                    <a:moveTo>
                      <a:pt x="16" y="308"/>
                    </a:moveTo>
                    <a:lnTo>
                      <a:pt x="0" y="311"/>
                    </a:lnTo>
                    <a:lnTo>
                      <a:pt x="0" y="4"/>
                    </a:lnTo>
                    <a:lnTo>
                      <a:pt x="16" y="0"/>
                    </a:lnTo>
                    <a:lnTo>
                      <a:pt x="16" y="30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41" name="Freeform 679"/>
              <p:cNvSpPr>
                <a:spLocks/>
              </p:cNvSpPr>
              <p:nvPr/>
            </p:nvSpPr>
            <p:spPr bwMode="auto">
              <a:xfrm>
                <a:off x="3390" y="2273"/>
                <a:ext cx="14" cy="311"/>
              </a:xfrm>
              <a:custGeom>
                <a:avLst/>
                <a:gdLst>
                  <a:gd name="T0" fmla="*/ 14 w 14"/>
                  <a:gd name="T1" fmla="*/ 307 h 311"/>
                  <a:gd name="T2" fmla="*/ 0 w 14"/>
                  <a:gd name="T3" fmla="*/ 311 h 311"/>
                  <a:gd name="T4" fmla="*/ 0 w 14"/>
                  <a:gd name="T5" fmla="*/ 4 h 311"/>
                  <a:gd name="T6" fmla="*/ 14 w 14"/>
                  <a:gd name="T7" fmla="*/ 0 h 311"/>
                  <a:gd name="T8" fmla="*/ 14 w 14"/>
                  <a:gd name="T9" fmla="*/ 307 h 311"/>
                  <a:gd name="T10" fmla="*/ 0 60000 65536"/>
                  <a:gd name="T11" fmla="*/ 0 60000 65536"/>
                  <a:gd name="T12" fmla="*/ 0 60000 65536"/>
                  <a:gd name="T13" fmla="*/ 0 60000 65536"/>
                  <a:gd name="T14" fmla="*/ 0 60000 65536"/>
                  <a:gd name="T15" fmla="*/ 0 w 14"/>
                  <a:gd name="T16" fmla="*/ 0 h 311"/>
                  <a:gd name="T17" fmla="*/ 14 w 14"/>
                  <a:gd name="T18" fmla="*/ 311 h 311"/>
                </a:gdLst>
                <a:ahLst/>
                <a:cxnLst>
                  <a:cxn ang="T10">
                    <a:pos x="T0" y="T1"/>
                  </a:cxn>
                  <a:cxn ang="T11">
                    <a:pos x="T2" y="T3"/>
                  </a:cxn>
                  <a:cxn ang="T12">
                    <a:pos x="T4" y="T5"/>
                  </a:cxn>
                  <a:cxn ang="T13">
                    <a:pos x="T6" y="T7"/>
                  </a:cxn>
                  <a:cxn ang="T14">
                    <a:pos x="T8" y="T9"/>
                  </a:cxn>
                </a:cxnLst>
                <a:rect l="T15" t="T16" r="T17" b="T18"/>
                <a:pathLst>
                  <a:path w="14" h="311">
                    <a:moveTo>
                      <a:pt x="14" y="307"/>
                    </a:moveTo>
                    <a:lnTo>
                      <a:pt x="0" y="311"/>
                    </a:lnTo>
                    <a:lnTo>
                      <a:pt x="0" y="4"/>
                    </a:lnTo>
                    <a:lnTo>
                      <a:pt x="14" y="0"/>
                    </a:lnTo>
                    <a:lnTo>
                      <a:pt x="14" y="307"/>
                    </a:lnTo>
                    <a:close/>
                  </a:path>
                </a:pathLst>
              </a:custGeom>
              <a:solidFill>
                <a:srgbClr val="7D7D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42" name="Freeform 680"/>
              <p:cNvSpPr>
                <a:spLocks/>
              </p:cNvSpPr>
              <p:nvPr/>
            </p:nvSpPr>
            <p:spPr bwMode="auto">
              <a:xfrm>
                <a:off x="3376" y="2277"/>
                <a:ext cx="14" cy="309"/>
              </a:xfrm>
              <a:custGeom>
                <a:avLst/>
                <a:gdLst>
                  <a:gd name="T0" fmla="*/ 14 w 14"/>
                  <a:gd name="T1" fmla="*/ 307 h 309"/>
                  <a:gd name="T2" fmla="*/ 0 w 14"/>
                  <a:gd name="T3" fmla="*/ 309 h 309"/>
                  <a:gd name="T4" fmla="*/ 0 w 14"/>
                  <a:gd name="T5" fmla="*/ 2 h 309"/>
                  <a:gd name="T6" fmla="*/ 14 w 14"/>
                  <a:gd name="T7" fmla="*/ 0 h 309"/>
                  <a:gd name="T8" fmla="*/ 14 w 14"/>
                  <a:gd name="T9" fmla="*/ 307 h 309"/>
                  <a:gd name="T10" fmla="*/ 0 60000 65536"/>
                  <a:gd name="T11" fmla="*/ 0 60000 65536"/>
                  <a:gd name="T12" fmla="*/ 0 60000 65536"/>
                  <a:gd name="T13" fmla="*/ 0 60000 65536"/>
                  <a:gd name="T14" fmla="*/ 0 60000 65536"/>
                  <a:gd name="T15" fmla="*/ 0 w 14"/>
                  <a:gd name="T16" fmla="*/ 0 h 309"/>
                  <a:gd name="T17" fmla="*/ 14 w 14"/>
                  <a:gd name="T18" fmla="*/ 309 h 309"/>
                </a:gdLst>
                <a:ahLst/>
                <a:cxnLst>
                  <a:cxn ang="T10">
                    <a:pos x="T0" y="T1"/>
                  </a:cxn>
                  <a:cxn ang="T11">
                    <a:pos x="T2" y="T3"/>
                  </a:cxn>
                  <a:cxn ang="T12">
                    <a:pos x="T4" y="T5"/>
                  </a:cxn>
                  <a:cxn ang="T13">
                    <a:pos x="T6" y="T7"/>
                  </a:cxn>
                  <a:cxn ang="T14">
                    <a:pos x="T8" y="T9"/>
                  </a:cxn>
                </a:cxnLst>
                <a:rect l="T15" t="T16" r="T17" b="T18"/>
                <a:pathLst>
                  <a:path w="14" h="309">
                    <a:moveTo>
                      <a:pt x="14" y="307"/>
                    </a:moveTo>
                    <a:lnTo>
                      <a:pt x="0" y="309"/>
                    </a:lnTo>
                    <a:lnTo>
                      <a:pt x="0" y="2"/>
                    </a:lnTo>
                    <a:lnTo>
                      <a:pt x="14" y="0"/>
                    </a:lnTo>
                    <a:lnTo>
                      <a:pt x="14" y="307"/>
                    </a:lnTo>
                    <a:close/>
                  </a:path>
                </a:pathLst>
              </a:custGeom>
              <a:solidFill>
                <a:srgbClr val="79797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43" name="Freeform 681"/>
              <p:cNvSpPr>
                <a:spLocks/>
              </p:cNvSpPr>
              <p:nvPr/>
            </p:nvSpPr>
            <p:spPr bwMode="auto">
              <a:xfrm>
                <a:off x="3362" y="2279"/>
                <a:ext cx="14" cy="311"/>
              </a:xfrm>
              <a:custGeom>
                <a:avLst/>
                <a:gdLst>
                  <a:gd name="T0" fmla="*/ 14 w 14"/>
                  <a:gd name="T1" fmla="*/ 307 h 311"/>
                  <a:gd name="T2" fmla="*/ 0 w 14"/>
                  <a:gd name="T3" fmla="*/ 311 h 311"/>
                  <a:gd name="T4" fmla="*/ 0 w 14"/>
                  <a:gd name="T5" fmla="*/ 4 h 311"/>
                  <a:gd name="T6" fmla="*/ 14 w 14"/>
                  <a:gd name="T7" fmla="*/ 0 h 311"/>
                  <a:gd name="T8" fmla="*/ 14 w 14"/>
                  <a:gd name="T9" fmla="*/ 307 h 311"/>
                  <a:gd name="T10" fmla="*/ 0 60000 65536"/>
                  <a:gd name="T11" fmla="*/ 0 60000 65536"/>
                  <a:gd name="T12" fmla="*/ 0 60000 65536"/>
                  <a:gd name="T13" fmla="*/ 0 60000 65536"/>
                  <a:gd name="T14" fmla="*/ 0 60000 65536"/>
                  <a:gd name="T15" fmla="*/ 0 w 14"/>
                  <a:gd name="T16" fmla="*/ 0 h 311"/>
                  <a:gd name="T17" fmla="*/ 14 w 14"/>
                  <a:gd name="T18" fmla="*/ 311 h 311"/>
                </a:gdLst>
                <a:ahLst/>
                <a:cxnLst>
                  <a:cxn ang="T10">
                    <a:pos x="T0" y="T1"/>
                  </a:cxn>
                  <a:cxn ang="T11">
                    <a:pos x="T2" y="T3"/>
                  </a:cxn>
                  <a:cxn ang="T12">
                    <a:pos x="T4" y="T5"/>
                  </a:cxn>
                  <a:cxn ang="T13">
                    <a:pos x="T6" y="T7"/>
                  </a:cxn>
                  <a:cxn ang="T14">
                    <a:pos x="T8" y="T9"/>
                  </a:cxn>
                </a:cxnLst>
                <a:rect l="T15" t="T16" r="T17" b="T18"/>
                <a:pathLst>
                  <a:path w="14" h="311">
                    <a:moveTo>
                      <a:pt x="14" y="307"/>
                    </a:moveTo>
                    <a:lnTo>
                      <a:pt x="0" y="311"/>
                    </a:lnTo>
                    <a:lnTo>
                      <a:pt x="0" y="4"/>
                    </a:lnTo>
                    <a:lnTo>
                      <a:pt x="14" y="0"/>
                    </a:lnTo>
                    <a:lnTo>
                      <a:pt x="14" y="307"/>
                    </a:lnTo>
                    <a:close/>
                  </a:path>
                </a:pathLst>
              </a:custGeom>
              <a:solidFill>
                <a:srgbClr val="7676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44" name="Freeform 682"/>
              <p:cNvSpPr>
                <a:spLocks/>
              </p:cNvSpPr>
              <p:nvPr/>
            </p:nvSpPr>
            <p:spPr bwMode="auto">
              <a:xfrm>
                <a:off x="3346" y="2283"/>
                <a:ext cx="16" cy="309"/>
              </a:xfrm>
              <a:custGeom>
                <a:avLst/>
                <a:gdLst>
                  <a:gd name="T0" fmla="*/ 16 w 16"/>
                  <a:gd name="T1" fmla="*/ 307 h 309"/>
                  <a:gd name="T2" fmla="*/ 0 w 16"/>
                  <a:gd name="T3" fmla="*/ 309 h 309"/>
                  <a:gd name="T4" fmla="*/ 0 w 16"/>
                  <a:gd name="T5" fmla="*/ 2 h 309"/>
                  <a:gd name="T6" fmla="*/ 16 w 16"/>
                  <a:gd name="T7" fmla="*/ 0 h 309"/>
                  <a:gd name="T8" fmla="*/ 16 w 16"/>
                  <a:gd name="T9" fmla="*/ 307 h 309"/>
                  <a:gd name="T10" fmla="*/ 0 60000 65536"/>
                  <a:gd name="T11" fmla="*/ 0 60000 65536"/>
                  <a:gd name="T12" fmla="*/ 0 60000 65536"/>
                  <a:gd name="T13" fmla="*/ 0 60000 65536"/>
                  <a:gd name="T14" fmla="*/ 0 60000 65536"/>
                  <a:gd name="T15" fmla="*/ 0 w 16"/>
                  <a:gd name="T16" fmla="*/ 0 h 309"/>
                  <a:gd name="T17" fmla="*/ 16 w 16"/>
                  <a:gd name="T18" fmla="*/ 309 h 309"/>
                </a:gdLst>
                <a:ahLst/>
                <a:cxnLst>
                  <a:cxn ang="T10">
                    <a:pos x="T0" y="T1"/>
                  </a:cxn>
                  <a:cxn ang="T11">
                    <a:pos x="T2" y="T3"/>
                  </a:cxn>
                  <a:cxn ang="T12">
                    <a:pos x="T4" y="T5"/>
                  </a:cxn>
                  <a:cxn ang="T13">
                    <a:pos x="T6" y="T7"/>
                  </a:cxn>
                  <a:cxn ang="T14">
                    <a:pos x="T8" y="T9"/>
                  </a:cxn>
                </a:cxnLst>
                <a:rect l="T15" t="T16" r="T17" b="T18"/>
                <a:pathLst>
                  <a:path w="16" h="309">
                    <a:moveTo>
                      <a:pt x="16" y="307"/>
                    </a:moveTo>
                    <a:lnTo>
                      <a:pt x="0" y="309"/>
                    </a:lnTo>
                    <a:lnTo>
                      <a:pt x="0" y="2"/>
                    </a:lnTo>
                    <a:lnTo>
                      <a:pt x="16" y="0"/>
                    </a:lnTo>
                    <a:lnTo>
                      <a:pt x="16" y="307"/>
                    </a:lnTo>
                    <a:close/>
                  </a:path>
                </a:pathLst>
              </a:cu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45" name="Rectangle 683"/>
              <p:cNvSpPr>
                <a:spLocks noChangeArrowheads="1"/>
              </p:cNvSpPr>
              <p:nvPr/>
            </p:nvSpPr>
            <p:spPr bwMode="auto">
              <a:xfrm>
                <a:off x="3326" y="2285"/>
                <a:ext cx="20" cy="307"/>
              </a:xfrm>
              <a:prstGeom prst="rect">
                <a:avLst/>
              </a:prstGeom>
              <a:solidFill>
                <a:srgbClr val="6F6F6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3746" name="Rectangle 684"/>
              <p:cNvSpPr>
                <a:spLocks noChangeArrowheads="1"/>
              </p:cNvSpPr>
              <p:nvPr/>
            </p:nvSpPr>
            <p:spPr bwMode="auto">
              <a:xfrm>
                <a:off x="3314" y="2285"/>
                <a:ext cx="12" cy="307"/>
              </a:xfrm>
              <a:prstGeom prst="rect">
                <a:avLst/>
              </a:prstGeom>
              <a:solidFill>
                <a:srgbClr val="6C6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3747" name="Freeform 685"/>
              <p:cNvSpPr>
                <a:spLocks/>
              </p:cNvSpPr>
              <p:nvPr/>
            </p:nvSpPr>
            <p:spPr bwMode="auto">
              <a:xfrm>
                <a:off x="3302" y="2283"/>
                <a:ext cx="12" cy="309"/>
              </a:xfrm>
              <a:custGeom>
                <a:avLst/>
                <a:gdLst>
                  <a:gd name="T0" fmla="*/ 12 w 12"/>
                  <a:gd name="T1" fmla="*/ 309 h 309"/>
                  <a:gd name="T2" fmla="*/ 0 w 12"/>
                  <a:gd name="T3" fmla="*/ 307 h 309"/>
                  <a:gd name="T4" fmla="*/ 0 w 12"/>
                  <a:gd name="T5" fmla="*/ 0 h 309"/>
                  <a:gd name="T6" fmla="*/ 12 w 12"/>
                  <a:gd name="T7" fmla="*/ 2 h 309"/>
                  <a:gd name="T8" fmla="*/ 12 w 12"/>
                  <a:gd name="T9" fmla="*/ 309 h 309"/>
                  <a:gd name="T10" fmla="*/ 0 60000 65536"/>
                  <a:gd name="T11" fmla="*/ 0 60000 65536"/>
                  <a:gd name="T12" fmla="*/ 0 60000 65536"/>
                  <a:gd name="T13" fmla="*/ 0 60000 65536"/>
                  <a:gd name="T14" fmla="*/ 0 60000 65536"/>
                  <a:gd name="T15" fmla="*/ 0 w 12"/>
                  <a:gd name="T16" fmla="*/ 0 h 309"/>
                  <a:gd name="T17" fmla="*/ 12 w 12"/>
                  <a:gd name="T18" fmla="*/ 309 h 309"/>
                </a:gdLst>
                <a:ahLst/>
                <a:cxnLst>
                  <a:cxn ang="T10">
                    <a:pos x="T0" y="T1"/>
                  </a:cxn>
                  <a:cxn ang="T11">
                    <a:pos x="T2" y="T3"/>
                  </a:cxn>
                  <a:cxn ang="T12">
                    <a:pos x="T4" y="T5"/>
                  </a:cxn>
                  <a:cxn ang="T13">
                    <a:pos x="T6" y="T7"/>
                  </a:cxn>
                  <a:cxn ang="T14">
                    <a:pos x="T8" y="T9"/>
                  </a:cxn>
                </a:cxnLst>
                <a:rect l="T15" t="T16" r="T17" b="T18"/>
                <a:pathLst>
                  <a:path w="12" h="309">
                    <a:moveTo>
                      <a:pt x="12" y="309"/>
                    </a:moveTo>
                    <a:lnTo>
                      <a:pt x="0" y="307"/>
                    </a:lnTo>
                    <a:lnTo>
                      <a:pt x="0" y="0"/>
                    </a:lnTo>
                    <a:lnTo>
                      <a:pt x="12" y="2"/>
                    </a:lnTo>
                    <a:lnTo>
                      <a:pt x="12" y="309"/>
                    </a:lnTo>
                    <a:close/>
                  </a:path>
                </a:pathLst>
              </a:custGeom>
              <a:solidFill>
                <a:srgbClr val="6868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48" name="Freeform 686"/>
              <p:cNvSpPr>
                <a:spLocks/>
              </p:cNvSpPr>
              <p:nvPr/>
            </p:nvSpPr>
            <p:spPr bwMode="auto">
              <a:xfrm>
                <a:off x="3292" y="2281"/>
                <a:ext cx="10" cy="309"/>
              </a:xfrm>
              <a:custGeom>
                <a:avLst/>
                <a:gdLst>
                  <a:gd name="T0" fmla="*/ 10 w 10"/>
                  <a:gd name="T1" fmla="*/ 309 h 309"/>
                  <a:gd name="T2" fmla="*/ 0 w 10"/>
                  <a:gd name="T3" fmla="*/ 307 h 309"/>
                  <a:gd name="T4" fmla="*/ 0 w 10"/>
                  <a:gd name="T5" fmla="*/ 0 h 309"/>
                  <a:gd name="T6" fmla="*/ 10 w 10"/>
                  <a:gd name="T7" fmla="*/ 2 h 309"/>
                  <a:gd name="T8" fmla="*/ 10 w 10"/>
                  <a:gd name="T9" fmla="*/ 309 h 309"/>
                  <a:gd name="T10" fmla="*/ 0 60000 65536"/>
                  <a:gd name="T11" fmla="*/ 0 60000 65536"/>
                  <a:gd name="T12" fmla="*/ 0 60000 65536"/>
                  <a:gd name="T13" fmla="*/ 0 60000 65536"/>
                  <a:gd name="T14" fmla="*/ 0 60000 65536"/>
                  <a:gd name="T15" fmla="*/ 0 w 10"/>
                  <a:gd name="T16" fmla="*/ 0 h 309"/>
                  <a:gd name="T17" fmla="*/ 10 w 10"/>
                  <a:gd name="T18" fmla="*/ 309 h 309"/>
                </a:gdLst>
                <a:ahLst/>
                <a:cxnLst>
                  <a:cxn ang="T10">
                    <a:pos x="T0" y="T1"/>
                  </a:cxn>
                  <a:cxn ang="T11">
                    <a:pos x="T2" y="T3"/>
                  </a:cxn>
                  <a:cxn ang="T12">
                    <a:pos x="T4" y="T5"/>
                  </a:cxn>
                  <a:cxn ang="T13">
                    <a:pos x="T6" y="T7"/>
                  </a:cxn>
                  <a:cxn ang="T14">
                    <a:pos x="T8" y="T9"/>
                  </a:cxn>
                </a:cxnLst>
                <a:rect l="T15" t="T16" r="T17" b="T18"/>
                <a:pathLst>
                  <a:path w="10" h="309">
                    <a:moveTo>
                      <a:pt x="10" y="309"/>
                    </a:moveTo>
                    <a:lnTo>
                      <a:pt x="0" y="307"/>
                    </a:lnTo>
                    <a:lnTo>
                      <a:pt x="0" y="0"/>
                    </a:lnTo>
                    <a:lnTo>
                      <a:pt x="10" y="2"/>
                    </a:lnTo>
                    <a:lnTo>
                      <a:pt x="10" y="309"/>
                    </a:lnTo>
                    <a:close/>
                  </a:path>
                </a:pathLst>
              </a:custGeom>
              <a:solidFill>
                <a:srgbClr val="6565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49" name="Freeform 687"/>
              <p:cNvSpPr>
                <a:spLocks/>
              </p:cNvSpPr>
              <p:nvPr/>
            </p:nvSpPr>
            <p:spPr bwMode="auto">
              <a:xfrm>
                <a:off x="3284" y="2279"/>
                <a:ext cx="8" cy="309"/>
              </a:xfrm>
              <a:custGeom>
                <a:avLst/>
                <a:gdLst>
                  <a:gd name="T0" fmla="*/ 8 w 8"/>
                  <a:gd name="T1" fmla="*/ 309 h 309"/>
                  <a:gd name="T2" fmla="*/ 0 w 8"/>
                  <a:gd name="T3" fmla="*/ 307 h 309"/>
                  <a:gd name="T4" fmla="*/ 0 w 8"/>
                  <a:gd name="T5" fmla="*/ 0 h 309"/>
                  <a:gd name="T6" fmla="*/ 8 w 8"/>
                  <a:gd name="T7" fmla="*/ 2 h 309"/>
                  <a:gd name="T8" fmla="*/ 8 w 8"/>
                  <a:gd name="T9" fmla="*/ 309 h 309"/>
                  <a:gd name="T10" fmla="*/ 0 60000 65536"/>
                  <a:gd name="T11" fmla="*/ 0 60000 65536"/>
                  <a:gd name="T12" fmla="*/ 0 60000 65536"/>
                  <a:gd name="T13" fmla="*/ 0 60000 65536"/>
                  <a:gd name="T14" fmla="*/ 0 60000 65536"/>
                  <a:gd name="T15" fmla="*/ 0 w 8"/>
                  <a:gd name="T16" fmla="*/ 0 h 309"/>
                  <a:gd name="T17" fmla="*/ 8 w 8"/>
                  <a:gd name="T18" fmla="*/ 309 h 309"/>
                </a:gdLst>
                <a:ahLst/>
                <a:cxnLst>
                  <a:cxn ang="T10">
                    <a:pos x="T0" y="T1"/>
                  </a:cxn>
                  <a:cxn ang="T11">
                    <a:pos x="T2" y="T3"/>
                  </a:cxn>
                  <a:cxn ang="T12">
                    <a:pos x="T4" y="T5"/>
                  </a:cxn>
                  <a:cxn ang="T13">
                    <a:pos x="T6" y="T7"/>
                  </a:cxn>
                  <a:cxn ang="T14">
                    <a:pos x="T8" y="T9"/>
                  </a:cxn>
                </a:cxnLst>
                <a:rect l="T15" t="T16" r="T17" b="T18"/>
                <a:pathLst>
                  <a:path w="8" h="309">
                    <a:moveTo>
                      <a:pt x="8" y="309"/>
                    </a:moveTo>
                    <a:lnTo>
                      <a:pt x="0" y="307"/>
                    </a:lnTo>
                    <a:lnTo>
                      <a:pt x="0" y="0"/>
                    </a:lnTo>
                    <a:lnTo>
                      <a:pt x="8" y="2"/>
                    </a:lnTo>
                    <a:lnTo>
                      <a:pt x="8" y="309"/>
                    </a:lnTo>
                    <a:close/>
                  </a:path>
                </a:pathLst>
              </a:custGeom>
              <a:solidFill>
                <a:srgbClr val="6262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50" name="Freeform 688"/>
              <p:cNvSpPr>
                <a:spLocks/>
              </p:cNvSpPr>
              <p:nvPr/>
            </p:nvSpPr>
            <p:spPr bwMode="auto">
              <a:xfrm>
                <a:off x="3277" y="2275"/>
                <a:ext cx="7" cy="311"/>
              </a:xfrm>
              <a:custGeom>
                <a:avLst/>
                <a:gdLst>
                  <a:gd name="T0" fmla="*/ 7 w 7"/>
                  <a:gd name="T1" fmla="*/ 311 h 311"/>
                  <a:gd name="T2" fmla="*/ 0 w 7"/>
                  <a:gd name="T3" fmla="*/ 307 h 311"/>
                  <a:gd name="T4" fmla="*/ 0 w 7"/>
                  <a:gd name="T5" fmla="*/ 0 h 311"/>
                  <a:gd name="T6" fmla="*/ 7 w 7"/>
                  <a:gd name="T7" fmla="*/ 4 h 311"/>
                  <a:gd name="T8" fmla="*/ 7 w 7"/>
                  <a:gd name="T9" fmla="*/ 311 h 311"/>
                  <a:gd name="T10" fmla="*/ 0 60000 65536"/>
                  <a:gd name="T11" fmla="*/ 0 60000 65536"/>
                  <a:gd name="T12" fmla="*/ 0 60000 65536"/>
                  <a:gd name="T13" fmla="*/ 0 60000 65536"/>
                  <a:gd name="T14" fmla="*/ 0 60000 65536"/>
                  <a:gd name="T15" fmla="*/ 0 w 7"/>
                  <a:gd name="T16" fmla="*/ 0 h 311"/>
                  <a:gd name="T17" fmla="*/ 7 w 7"/>
                  <a:gd name="T18" fmla="*/ 311 h 311"/>
                </a:gdLst>
                <a:ahLst/>
                <a:cxnLst>
                  <a:cxn ang="T10">
                    <a:pos x="T0" y="T1"/>
                  </a:cxn>
                  <a:cxn ang="T11">
                    <a:pos x="T2" y="T3"/>
                  </a:cxn>
                  <a:cxn ang="T12">
                    <a:pos x="T4" y="T5"/>
                  </a:cxn>
                  <a:cxn ang="T13">
                    <a:pos x="T6" y="T7"/>
                  </a:cxn>
                  <a:cxn ang="T14">
                    <a:pos x="T8" y="T9"/>
                  </a:cxn>
                </a:cxnLst>
                <a:rect l="T15" t="T16" r="T17" b="T18"/>
                <a:pathLst>
                  <a:path w="7" h="311">
                    <a:moveTo>
                      <a:pt x="7" y="311"/>
                    </a:moveTo>
                    <a:lnTo>
                      <a:pt x="0" y="307"/>
                    </a:lnTo>
                    <a:lnTo>
                      <a:pt x="0" y="0"/>
                    </a:lnTo>
                    <a:lnTo>
                      <a:pt x="7" y="4"/>
                    </a:lnTo>
                    <a:lnTo>
                      <a:pt x="7" y="311"/>
                    </a:lnTo>
                    <a:close/>
                  </a:path>
                </a:pathLst>
              </a:custGeom>
              <a:solidFill>
                <a:srgbClr val="5E5E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51" name="Freeform 689"/>
              <p:cNvSpPr>
                <a:spLocks/>
              </p:cNvSpPr>
              <p:nvPr/>
            </p:nvSpPr>
            <p:spPr bwMode="auto">
              <a:xfrm>
                <a:off x="3273" y="2271"/>
                <a:ext cx="4" cy="311"/>
              </a:xfrm>
              <a:custGeom>
                <a:avLst/>
                <a:gdLst>
                  <a:gd name="T0" fmla="*/ 4 w 4"/>
                  <a:gd name="T1" fmla="*/ 311 h 311"/>
                  <a:gd name="T2" fmla="*/ 0 w 4"/>
                  <a:gd name="T3" fmla="*/ 308 h 311"/>
                  <a:gd name="T4" fmla="*/ 0 w 4"/>
                  <a:gd name="T5" fmla="*/ 0 h 311"/>
                  <a:gd name="T6" fmla="*/ 4 w 4"/>
                  <a:gd name="T7" fmla="*/ 4 h 311"/>
                  <a:gd name="T8" fmla="*/ 4 w 4"/>
                  <a:gd name="T9" fmla="*/ 311 h 311"/>
                  <a:gd name="T10" fmla="*/ 0 60000 65536"/>
                  <a:gd name="T11" fmla="*/ 0 60000 65536"/>
                  <a:gd name="T12" fmla="*/ 0 60000 65536"/>
                  <a:gd name="T13" fmla="*/ 0 60000 65536"/>
                  <a:gd name="T14" fmla="*/ 0 60000 65536"/>
                  <a:gd name="T15" fmla="*/ 0 w 4"/>
                  <a:gd name="T16" fmla="*/ 0 h 311"/>
                  <a:gd name="T17" fmla="*/ 4 w 4"/>
                  <a:gd name="T18" fmla="*/ 311 h 311"/>
                </a:gdLst>
                <a:ahLst/>
                <a:cxnLst>
                  <a:cxn ang="T10">
                    <a:pos x="T0" y="T1"/>
                  </a:cxn>
                  <a:cxn ang="T11">
                    <a:pos x="T2" y="T3"/>
                  </a:cxn>
                  <a:cxn ang="T12">
                    <a:pos x="T4" y="T5"/>
                  </a:cxn>
                  <a:cxn ang="T13">
                    <a:pos x="T6" y="T7"/>
                  </a:cxn>
                  <a:cxn ang="T14">
                    <a:pos x="T8" y="T9"/>
                  </a:cxn>
                </a:cxnLst>
                <a:rect l="T15" t="T16" r="T17" b="T18"/>
                <a:pathLst>
                  <a:path w="4" h="311">
                    <a:moveTo>
                      <a:pt x="4" y="311"/>
                    </a:moveTo>
                    <a:lnTo>
                      <a:pt x="0" y="308"/>
                    </a:lnTo>
                    <a:lnTo>
                      <a:pt x="0" y="0"/>
                    </a:lnTo>
                    <a:lnTo>
                      <a:pt x="4" y="4"/>
                    </a:lnTo>
                    <a:lnTo>
                      <a:pt x="4" y="311"/>
                    </a:lnTo>
                    <a:close/>
                  </a:path>
                </a:pathLst>
              </a:custGeom>
              <a:solidFill>
                <a:srgbClr val="5B5B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52" name="Freeform 690"/>
              <p:cNvSpPr>
                <a:spLocks/>
              </p:cNvSpPr>
              <p:nvPr/>
            </p:nvSpPr>
            <p:spPr bwMode="auto">
              <a:xfrm>
                <a:off x="3269" y="2267"/>
                <a:ext cx="4" cy="312"/>
              </a:xfrm>
              <a:custGeom>
                <a:avLst/>
                <a:gdLst>
                  <a:gd name="T0" fmla="*/ 4 w 4"/>
                  <a:gd name="T1" fmla="*/ 312 h 312"/>
                  <a:gd name="T2" fmla="*/ 0 w 4"/>
                  <a:gd name="T3" fmla="*/ 308 h 312"/>
                  <a:gd name="T4" fmla="*/ 0 w 4"/>
                  <a:gd name="T5" fmla="*/ 0 h 312"/>
                  <a:gd name="T6" fmla="*/ 4 w 4"/>
                  <a:gd name="T7" fmla="*/ 4 h 312"/>
                  <a:gd name="T8" fmla="*/ 4 w 4"/>
                  <a:gd name="T9" fmla="*/ 312 h 312"/>
                  <a:gd name="T10" fmla="*/ 0 60000 65536"/>
                  <a:gd name="T11" fmla="*/ 0 60000 65536"/>
                  <a:gd name="T12" fmla="*/ 0 60000 65536"/>
                  <a:gd name="T13" fmla="*/ 0 60000 65536"/>
                  <a:gd name="T14" fmla="*/ 0 60000 65536"/>
                  <a:gd name="T15" fmla="*/ 0 w 4"/>
                  <a:gd name="T16" fmla="*/ 0 h 312"/>
                  <a:gd name="T17" fmla="*/ 4 w 4"/>
                  <a:gd name="T18" fmla="*/ 312 h 312"/>
                </a:gdLst>
                <a:ahLst/>
                <a:cxnLst>
                  <a:cxn ang="T10">
                    <a:pos x="T0" y="T1"/>
                  </a:cxn>
                  <a:cxn ang="T11">
                    <a:pos x="T2" y="T3"/>
                  </a:cxn>
                  <a:cxn ang="T12">
                    <a:pos x="T4" y="T5"/>
                  </a:cxn>
                  <a:cxn ang="T13">
                    <a:pos x="T6" y="T7"/>
                  </a:cxn>
                  <a:cxn ang="T14">
                    <a:pos x="T8" y="T9"/>
                  </a:cxn>
                </a:cxnLst>
                <a:rect l="T15" t="T16" r="T17" b="T18"/>
                <a:pathLst>
                  <a:path w="4" h="312">
                    <a:moveTo>
                      <a:pt x="4" y="312"/>
                    </a:moveTo>
                    <a:lnTo>
                      <a:pt x="0" y="308"/>
                    </a:lnTo>
                    <a:lnTo>
                      <a:pt x="0" y="0"/>
                    </a:lnTo>
                    <a:lnTo>
                      <a:pt x="4" y="4"/>
                    </a:lnTo>
                    <a:lnTo>
                      <a:pt x="4" y="312"/>
                    </a:lnTo>
                    <a:close/>
                  </a:path>
                </a:pathLst>
              </a:custGeom>
              <a:solidFill>
                <a:srgbClr val="5858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53" name="Freeform 691"/>
              <p:cNvSpPr>
                <a:spLocks/>
              </p:cNvSpPr>
              <p:nvPr/>
            </p:nvSpPr>
            <p:spPr bwMode="auto">
              <a:xfrm>
                <a:off x="3267" y="2261"/>
                <a:ext cx="2" cy="314"/>
              </a:xfrm>
              <a:custGeom>
                <a:avLst/>
                <a:gdLst>
                  <a:gd name="T0" fmla="*/ 2 w 2"/>
                  <a:gd name="T1" fmla="*/ 314 h 314"/>
                  <a:gd name="T2" fmla="*/ 0 w 2"/>
                  <a:gd name="T3" fmla="*/ 308 h 314"/>
                  <a:gd name="T4" fmla="*/ 0 w 2"/>
                  <a:gd name="T5" fmla="*/ 0 h 314"/>
                  <a:gd name="T6" fmla="*/ 2 w 2"/>
                  <a:gd name="T7" fmla="*/ 6 h 314"/>
                  <a:gd name="T8" fmla="*/ 2 w 2"/>
                  <a:gd name="T9" fmla="*/ 314 h 314"/>
                  <a:gd name="T10" fmla="*/ 0 60000 65536"/>
                  <a:gd name="T11" fmla="*/ 0 60000 65536"/>
                  <a:gd name="T12" fmla="*/ 0 60000 65536"/>
                  <a:gd name="T13" fmla="*/ 0 60000 65536"/>
                  <a:gd name="T14" fmla="*/ 0 60000 65536"/>
                  <a:gd name="T15" fmla="*/ 0 w 2"/>
                  <a:gd name="T16" fmla="*/ 0 h 314"/>
                  <a:gd name="T17" fmla="*/ 2 w 2"/>
                  <a:gd name="T18" fmla="*/ 314 h 314"/>
                </a:gdLst>
                <a:ahLst/>
                <a:cxnLst>
                  <a:cxn ang="T10">
                    <a:pos x="T0" y="T1"/>
                  </a:cxn>
                  <a:cxn ang="T11">
                    <a:pos x="T2" y="T3"/>
                  </a:cxn>
                  <a:cxn ang="T12">
                    <a:pos x="T4" y="T5"/>
                  </a:cxn>
                  <a:cxn ang="T13">
                    <a:pos x="T6" y="T7"/>
                  </a:cxn>
                  <a:cxn ang="T14">
                    <a:pos x="T8" y="T9"/>
                  </a:cxn>
                </a:cxnLst>
                <a:rect l="T15" t="T16" r="T17" b="T18"/>
                <a:pathLst>
                  <a:path w="2" h="314">
                    <a:moveTo>
                      <a:pt x="2" y="314"/>
                    </a:moveTo>
                    <a:lnTo>
                      <a:pt x="0" y="308"/>
                    </a:lnTo>
                    <a:lnTo>
                      <a:pt x="0" y="0"/>
                    </a:lnTo>
                    <a:lnTo>
                      <a:pt x="2" y="6"/>
                    </a:lnTo>
                    <a:lnTo>
                      <a:pt x="2" y="314"/>
                    </a:lnTo>
                    <a:close/>
                  </a:path>
                </a:pathLst>
              </a:custGeom>
              <a:solidFill>
                <a:srgbClr val="5454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54" name="Freeform 692"/>
              <p:cNvSpPr>
                <a:spLocks/>
              </p:cNvSpPr>
              <p:nvPr/>
            </p:nvSpPr>
            <p:spPr bwMode="auto">
              <a:xfrm>
                <a:off x="3267" y="2255"/>
                <a:ext cx="1" cy="314"/>
              </a:xfrm>
              <a:custGeom>
                <a:avLst/>
                <a:gdLst>
                  <a:gd name="T0" fmla="*/ 0 w 1"/>
                  <a:gd name="T1" fmla="*/ 314 h 314"/>
                  <a:gd name="T2" fmla="*/ 0 w 1"/>
                  <a:gd name="T3" fmla="*/ 308 h 314"/>
                  <a:gd name="T4" fmla="*/ 0 w 1"/>
                  <a:gd name="T5" fmla="*/ 0 h 314"/>
                  <a:gd name="T6" fmla="*/ 0 w 1"/>
                  <a:gd name="T7" fmla="*/ 6 h 314"/>
                  <a:gd name="T8" fmla="*/ 0 w 1"/>
                  <a:gd name="T9" fmla="*/ 314 h 314"/>
                  <a:gd name="T10" fmla="*/ 0 60000 65536"/>
                  <a:gd name="T11" fmla="*/ 0 60000 65536"/>
                  <a:gd name="T12" fmla="*/ 0 60000 65536"/>
                  <a:gd name="T13" fmla="*/ 0 60000 65536"/>
                  <a:gd name="T14" fmla="*/ 0 60000 65536"/>
                  <a:gd name="T15" fmla="*/ 0 w 1"/>
                  <a:gd name="T16" fmla="*/ 0 h 314"/>
                  <a:gd name="T17" fmla="*/ 1 w 1"/>
                  <a:gd name="T18" fmla="*/ 314 h 314"/>
                </a:gdLst>
                <a:ahLst/>
                <a:cxnLst>
                  <a:cxn ang="T10">
                    <a:pos x="T0" y="T1"/>
                  </a:cxn>
                  <a:cxn ang="T11">
                    <a:pos x="T2" y="T3"/>
                  </a:cxn>
                  <a:cxn ang="T12">
                    <a:pos x="T4" y="T5"/>
                  </a:cxn>
                  <a:cxn ang="T13">
                    <a:pos x="T6" y="T7"/>
                  </a:cxn>
                  <a:cxn ang="T14">
                    <a:pos x="T8" y="T9"/>
                  </a:cxn>
                </a:cxnLst>
                <a:rect l="T15" t="T16" r="T17" b="T18"/>
                <a:pathLst>
                  <a:path w="1" h="314">
                    <a:moveTo>
                      <a:pt x="0" y="314"/>
                    </a:moveTo>
                    <a:lnTo>
                      <a:pt x="0" y="308"/>
                    </a:lnTo>
                    <a:lnTo>
                      <a:pt x="0" y="0"/>
                    </a:lnTo>
                    <a:lnTo>
                      <a:pt x="0" y="6"/>
                    </a:lnTo>
                    <a:lnTo>
                      <a:pt x="0" y="314"/>
                    </a:lnTo>
                    <a:close/>
                  </a:path>
                </a:pathLst>
              </a:custGeom>
              <a:solidFill>
                <a:srgbClr val="5151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55" name="Freeform 693"/>
              <p:cNvSpPr>
                <a:spLocks/>
              </p:cNvSpPr>
              <p:nvPr/>
            </p:nvSpPr>
            <p:spPr bwMode="auto">
              <a:xfrm>
                <a:off x="3267" y="2181"/>
                <a:ext cx="232" cy="104"/>
              </a:xfrm>
              <a:custGeom>
                <a:avLst/>
                <a:gdLst>
                  <a:gd name="T0" fmla="*/ 172 w 232"/>
                  <a:gd name="T1" fmla="*/ 0 h 104"/>
                  <a:gd name="T2" fmla="*/ 184 w 232"/>
                  <a:gd name="T3" fmla="*/ 0 h 104"/>
                  <a:gd name="T4" fmla="*/ 196 w 232"/>
                  <a:gd name="T5" fmla="*/ 2 h 104"/>
                  <a:gd name="T6" fmla="*/ 206 w 232"/>
                  <a:gd name="T7" fmla="*/ 4 h 104"/>
                  <a:gd name="T8" fmla="*/ 214 w 232"/>
                  <a:gd name="T9" fmla="*/ 6 h 104"/>
                  <a:gd name="T10" fmla="*/ 222 w 232"/>
                  <a:gd name="T11" fmla="*/ 10 h 104"/>
                  <a:gd name="T12" fmla="*/ 226 w 232"/>
                  <a:gd name="T13" fmla="*/ 14 h 104"/>
                  <a:gd name="T14" fmla="*/ 230 w 232"/>
                  <a:gd name="T15" fmla="*/ 18 h 104"/>
                  <a:gd name="T16" fmla="*/ 232 w 232"/>
                  <a:gd name="T17" fmla="*/ 24 h 104"/>
                  <a:gd name="T18" fmla="*/ 232 w 232"/>
                  <a:gd name="T19" fmla="*/ 30 h 104"/>
                  <a:gd name="T20" fmla="*/ 230 w 232"/>
                  <a:gd name="T21" fmla="*/ 36 h 104"/>
                  <a:gd name="T22" fmla="*/ 226 w 232"/>
                  <a:gd name="T23" fmla="*/ 42 h 104"/>
                  <a:gd name="T24" fmla="*/ 218 w 232"/>
                  <a:gd name="T25" fmla="*/ 52 h 104"/>
                  <a:gd name="T26" fmla="*/ 210 w 232"/>
                  <a:gd name="T27" fmla="*/ 58 h 104"/>
                  <a:gd name="T28" fmla="*/ 200 w 232"/>
                  <a:gd name="T29" fmla="*/ 64 h 104"/>
                  <a:gd name="T30" fmla="*/ 190 w 232"/>
                  <a:gd name="T31" fmla="*/ 72 h 104"/>
                  <a:gd name="T32" fmla="*/ 178 w 232"/>
                  <a:gd name="T33" fmla="*/ 76 h 104"/>
                  <a:gd name="T34" fmla="*/ 165 w 232"/>
                  <a:gd name="T35" fmla="*/ 82 h 104"/>
                  <a:gd name="T36" fmla="*/ 153 w 232"/>
                  <a:gd name="T37" fmla="*/ 88 h 104"/>
                  <a:gd name="T38" fmla="*/ 137 w 232"/>
                  <a:gd name="T39" fmla="*/ 92 h 104"/>
                  <a:gd name="T40" fmla="*/ 123 w 232"/>
                  <a:gd name="T41" fmla="*/ 96 h 104"/>
                  <a:gd name="T42" fmla="*/ 109 w 232"/>
                  <a:gd name="T43" fmla="*/ 98 h 104"/>
                  <a:gd name="T44" fmla="*/ 95 w 232"/>
                  <a:gd name="T45" fmla="*/ 102 h 104"/>
                  <a:gd name="T46" fmla="*/ 79 w 232"/>
                  <a:gd name="T47" fmla="*/ 104 h 104"/>
                  <a:gd name="T48" fmla="*/ 59 w 232"/>
                  <a:gd name="T49" fmla="*/ 104 h 104"/>
                  <a:gd name="T50" fmla="*/ 47 w 232"/>
                  <a:gd name="T51" fmla="*/ 104 h 104"/>
                  <a:gd name="T52" fmla="*/ 35 w 232"/>
                  <a:gd name="T53" fmla="*/ 102 h 104"/>
                  <a:gd name="T54" fmla="*/ 25 w 232"/>
                  <a:gd name="T55" fmla="*/ 100 h 104"/>
                  <a:gd name="T56" fmla="*/ 17 w 232"/>
                  <a:gd name="T57" fmla="*/ 98 h 104"/>
                  <a:gd name="T58" fmla="*/ 10 w 232"/>
                  <a:gd name="T59" fmla="*/ 94 h 104"/>
                  <a:gd name="T60" fmla="*/ 6 w 232"/>
                  <a:gd name="T61" fmla="*/ 90 h 104"/>
                  <a:gd name="T62" fmla="*/ 2 w 232"/>
                  <a:gd name="T63" fmla="*/ 86 h 104"/>
                  <a:gd name="T64" fmla="*/ 0 w 232"/>
                  <a:gd name="T65" fmla="*/ 80 h 104"/>
                  <a:gd name="T66" fmla="*/ 0 w 232"/>
                  <a:gd name="T67" fmla="*/ 74 h 104"/>
                  <a:gd name="T68" fmla="*/ 2 w 232"/>
                  <a:gd name="T69" fmla="*/ 68 h 104"/>
                  <a:gd name="T70" fmla="*/ 6 w 232"/>
                  <a:gd name="T71" fmla="*/ 62 h 104"/>
                  <a:gd name="T72" fmla="*/ 14 w 232"/>
                  <a:gd name="T73" fmla="*/ 52 h 104"/>
                  <a:gd name="T74" fmla="*/ 21 w 232"/>
                  <a:gd name="T75" fmla="*/ 46 h 104"/>
                  <a:gd name="T76" fmla="*/ 31 w 232"/>
                  <a:gd name="T77" fmla="*/ 40 h 104"/>
                  <a:gd name="T78" fmla="*/ 41 w 232"/>
                  <a:gd name="T79" fmla="*/ 32 h 104"/>
                  <a:gd name="T80" fmla="*/ 53 w 232"/>
                  <a:gd name="T81" fmla="*/ 28 h 104"/>
                  <a:gd name="T82" fmla="*/ 67 w 232"/>
                  <a:gd name="T83" fmla="*/ 22 h 104"/>
                  <a:gd name="T84" fmla="*/ 79 w 232"/>
                  <a:gd name="T85" fmla="*/ 16 h 104"/>
                  <a:gd name="T86" fmla="*/ 95 w 232"/>
                  <a:gd name="T87" fmla="*/ 12 h 104"/>
                  <a:gd name="T88" fmla="*/ 109 w 232"/>
                  <a:gd name="T89" fmla="*/ 8 h 104"/>
                  <a:gd name="T90" fmla="*/ 123 w 232"/>
                  <a:gd name="T91" fmla="*/ 6 h 104"/>
                  <a:gd name="T92" fmla="*/ 137 w 232"/>
                  <a:gd name="T93" fmla="*/ 2 h 104"/>
                  <a:gd name="T94" fmla="*/ 153 w 232"/>
                  <a:gd name="T95" fmla="*/ 0 h 104"/>
                  <a:gd name="T96" fmla="*/ 172 w 232"/>
                  <a:gd name="T97" fmla="*/ 0 h 1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2"/>
                  <a:gd name="T148" fmla="*/ 0 h 104"/>
                  <a:gd name="T149" fmla="*/ 232 w 232"/>
                  <a:gd name="T150" fmla="*/ 104 h 1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2" h="104">
                    <a:moveTo>
                      <a:pt x="172" y="0"/>
                    </a:moveTo>
                    <a:lnTo>
                      <a:pt x="184" y="0"/>
                    </a:lnTo>
                    <a:lnTo>
                      <a:pt x="196" y="2"/>
                    </a:lnTo>
                    <a:lnTo>
                      <a:pt x="206" y="4"/>
                    </a:lnTo>
                    <a:lnTo>
                      <a:pt x="214" y="6"/>
                    </a:lnTo>
                    <a:lnTo>
                      <a:pt x="222" y="10"/>
                    </a:lnTo>
                    <a:lnTo>
                      <a:pt x="226" y="14"/>
                    </a:lnTo>
                    <a:lnTo>
                      <a:pt x="230" y="18"/>
                    </a:lnTo>
                    <a:lnTo>
                      <a:pt x="232" y="24"/>
                    </a:lnTo>
                    <a:lnTo>
                      <a:pt x="232" y="30"/>
                    </a:lnTo>
                    <a:lnTo>
                      <a:pt x="230" y="36"/>
                    </a:lnTo>
                    <a:lnTo>
                      <a:pt x="226" y="42"/>
                    </a:lnTo>
                    <a:lnTo>
                      <a:pt x="218" y="52"/>
                    </a:lnTo>
                    <a:lnTo>
                      <a:pt x="210" y="58"/>
                    </a:lnTo>
                    <a:lnTo>
                      <a:pt x="200" y="64"/>
                    </a:lnTo>
                    <a:lnTo>
                      <a:pt x="190" y="72"/>
                    </a:lnTo>
                    <a:lnTo>
                      <a:pt x="178" y="76"/>
                    </a:lnTo>
                    <a:lnTo>
                      <a:pt x="165" y="82"/>
                    </a:lnTo>
                    <a:lnTo>
                      <a:pt x="153" y="88"/>
                    </a:lnTo>
                    <a:lnTo>
                      <a:pt x="137" y="92"/>
                    </a:lnTo>
                    <a:lnTo>
                      <a:pt x="123" y="96"/>
                    </a:lnTo>
                    <a:lnTo>
                      <a:pt x="109" y="98"/>
                    </a:lnTo>
                    <a:lnTo>
                      <a:pt x="95" y="102"/>
                    </a:lnTo>
                    <a:lnTo>
                      <a:pt x="79" y="104"/>
                    </a:lnTo>
                    <a:lnTo>
                      <a:pt x="59" y="104"/>
                    </a:lnTo>
                    <a:lnTo>
                      <a:pt x="47" y="104"/>
                    </a:lnTo>
                    <a:lnTo>
                      <a:pt x="35" y="102"/>
                    </a:lnTo>
                    <a:lnTo>
                      <a:pt x="25" y="100"/>
                    </a:lnTo>
                    <a:lnTo>
                      <a:pt x="17" y="98"/>
                    </a:lnTo>
                    <a:lnTo>
                      <a:pt x="10" y="94"/>
                    </a:lnTo>
                    <a:lnTo>
                      <a:pt x="6" y="90"/>
                    </a:lnTo>
                    <a:lnTo>
                      <a:pt x="2" y="86"/>
                    </a:lnTo>
                    <a:lnTo>
                      <a:pt x="0" y="80"/>
                    </a:lnTo>
                    <a:lnTo>
                      <a:pt x="0" y="74"/>
                    </a:lnTo>
                    <a:lnTo>
                      <a:pt x="2" y="68"/>
                    </a:lnTo>
                    <a:lnTo>
                      <a:pt x="6" y="62"/>
                    </a:lnTo>
                    <a:lnTo>
                      <a:pt x="14" y="52"/>
                    </a:lnTo>
                    <a:lnTo>
                      <a:pt x="21" y="46"/>
                    </a:lnTo>
                    <a:lnTo>
                      <a:pt x="31" y="40"/>
                    </a:lnTo>
                    <a:lnTo>
                      <a:pt x="41" y="32"/>
                    </a:lnTo>
                    <a:lnTo>
                      <a:pt x="53" y="28"/>
                    </a:lnTo>
                    <a:lnTo>
                      <a:pt x="67" y="22"/>
                    </a:lnTo>
                    <a:lnTo>
                      <a:pt x="79" y="16"/>
                    </a:lnTo>
                    <a:lnTo>
                      <a:pt x="95" y="12"/>
                    </a:lnTo>
                    <a:lnTo>
                      <a:pt x="109" y="8"/>
                    </a:lnTo>
                    <a:lnTo>
                      <a:pt x="123" y="6"/>
                    </a:lnTo>
                    <a:lnTo>
                      <a:pt x="137" y="2"/>
                    </a:lnTo>
                    <a:lnTo>
                      <a:pt x="153" y="0"/>
                    </a:lnTo>
                    <a:lnTo>
                      <a:pt x="172"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56" name="Line 694"/>
              <p:cNvSpPr>
                <a:spLocks noChangeShapeType="1"/>
              </p:cNvSpPr>
              <p:nvPr/>
            </p:nvSpPr>
            <p:spPr bwMode="auto">
              <a:xfrm flipH="1">
                <a:off x="3497" y="2519"/>
                <a:ext cx="2"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57" name="Line 695"/>
              <p:cNvSpPr>
                <a:spLocks noChangeShapeType="1"/>
              </p:cNvSpPr>
              <p:nvPr/>
            </p:nvSpPr>
            <p:spPr bwMode="auto">
              <a:xfrm flipH="1">
                <a:off x="3493" y="2525"/>
                <a:ext cx="4"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58" name="Line 696"/>
              <p:cNvSpPr>
                <a:spLocks noChangeShapeType="1"/>
              </p:cNvSpPr>
              <p:nvPr/>
            </p:nvSpPr>
            <p:spPr bwMode="auto">
              <a:xfrm flipH="1">
                <a:off x="3485" y="2531"/>
                <a:ext cx="8" cy="1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59" name="Line 697"/>
              <p:cNvSpPr>
                <a:spLocks noChangeShapeType="1"/>
              </p:cNvSpPr>
              <p:nvPr/>
            </p:nvSpPr>
            <p:spPr bwMode="auto">
              <a:xfrm flipH="1">
                <a:off x="3477" y="2541"/>
                <a:ext cx="8"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60" name="Line 698"/>
              <p:cNvSpPr>
                <a:spLocks noChangeShapeType="1"/>
              </p:cNvSpPr>
              <p:nvPr/>
            </p:nvSpPr>
            <p:spPr bwMode="auto">
              <a:xfrm flipH="1">
                <a:off x="3467" y="2547"/>
                <a:ext cx="10"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61" name="Line 699"/>
              <p:cNvSpPr>
                <a:spLocks noChangeShapeType="1"/>
              </p:cNvSpPr>
              <p:nvPr/>
            </p:nvSpPr>
            <p:spPr bwMode="auto">
              <a:xfrm flipH="1">
                <a:off x="3457" y="2553"/>
                <a:ext cx="10" cy="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62" name="Line 700"/>
              <p:cNvSpPr>
                <a:spLocks noChangeShapeType="1"/>
              </p:cNvSpPr>
              <p:nvPr/>
            </p:nvSpPr>
            <p:spPr bwMode="auto">
              <a:xfrm flipH="1">
                <a:off x="3445" y="2561"/>
                <a:ext cx="12" cy="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63" name="Line 701"/>
              <p:cNvSpPr>
                <a:spLocks noChangeShapeType="1"/>
              </p:cNvSpPr>
              <p:nvPr/>
            </p:nvSpPr>
            <p:spPr bwMode="auto">
              <a:xfrm flipH="1">
                <a:off x="3432" y="2565"/>
                <a:ext cx="13"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64" name="Line 702"/>
              <p:cNvSpPr>
                <a:spLocks noChangeShapeType="1"/>
              </p:cNvSpPr>
              <p:nvPr/>
            </p:nvSpPr>
            <p:spPr bwMode="auto">
              <a:xfrm flipH="1">
                <a:off x="3420" y="2571"/>
                <a:ext cx="12"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65" name="Line 703"/>
              <p:cNvSpPr>
                <a:spLocks noChangeShapeType="1"/>
              </p:cNvSpPr>
              <p:nvPr/>
            </p:nvSpPr>
            <p:spPr bwMode="auto">
              <a:xfrm flipH="1">
                <a:off x="3404" y="2577"/>
                <a:ext cx="16" cy="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66" name="Line 704"/>
              <p:cNvSpPr>
                <a:spLocks noChangeShapeType="1"/>
              </p:cNvSpPr>
              <p:nvPr/>
            </p:nvSpPr>
            <p:spPr bwMode="auto">
              <a:xfrm flipH="1">
                <a:off x="3390" y="2580"/>
                <a:ext cx="14" cy="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67" name="Line 705"/>
              <p:cNvSpPr>
                <a:spLocks noChangeShapeType="1"/>
              </p:cNvSpPr>
              <p:nvPr/>
            </p:nvSpPr>
            <p:spPr bwMode="auto">
              <a:xfrm flipH="1">
                <a:off x="3376" y="2584"/>
                <a:ext cx="14"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68" name="Line 706"/>
              <p:cNvSpPr>
                <a:spLocks noChangeShapeType="1"/>
              </p:cNvSpPr>
              <p:nvPr/>
            </p:nvSpPr>
            <p:spPr bwMode="auto">
              <a:xfrm flipH="1">
                <a:off x="3362" y="2586"/>
                <a:ext cx="14" cy="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69" name="Line 707"/>
              <p:cNvSpPr>
                <a:spLocks noChangeShapeType="1"/>
              </p:cNvSpPr>
              <p:nvPr/>
            </p:nvSpPr>
            <p:spPr bwMode="auto">
              <a:xfrm flipH="1">
                <a:off x="3346" y="2590"/>
                <a:ext cx="16"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70" name="Line 708"/>
              <p:cNvSpPr>
                <a:spLocks noChangeShapeType="1"/>
              </p:cNvSpPr>
              <p:nvPr/>
            </p:nvSpPr>
            <p:spPr bwMode="auto">
              <a:xfrm flipH="1">
                <a:off x="3326" y="2592"/>
                <a:ext cx="20"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71" name="Line 709"/>
              <p:cNvSpPr>
                <a:spLocks noChangeShapeType="1"/>
              </p:cNvSpPr>
              <p:nvPr/>
            </p:nvSpPr>
            <p:spPr bwMode="auto">
              <a:xfrm flipH="1">
                <a:off x="3314" y="2592"/>
                <a:ext cx="1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72" name="Line 710"/>
              <p:cNvSpPr>
                <a:spLocks noChangeShapeType="1"/>
              </p:cNvSpPr>
              <p:nvPr/>
            </p:nvSpPr>
            <p:spPr bwMode="auto">
              <a:xfrm flipH="1" flipV="1">
                <a:off x="3302" y="2590"/>
                <a:ext cx="12"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73" name="Line 711"/>
              <p:cNvSpPr>
                <a:spLocks noChangeShapeType="1"/>
              </p:cNvSpPr>
              <p:nvPr/>
            </p:nvSpPr>
            <p:spPr bwMode="auto">
              <a:xfrm flipH="1" flipV="1">
                <a:off x="3292" y="2588"/>
                <a:ext cx="10"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74" name="Line 712"/>
              <p:cNvSpPr>
                <a:spLocks noChangeShapeType="1"/>
              </p:cNvSpPr>
              <p:nvPr/>
            </p:nvSpPr>
            <p:spPr bwMode="auto">
              <a:xfrm flipH="1" flipV="1">
                <a:off x="3284" y="2586"/>
                <a:ext cx="8"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75" name="Line 713"/>
              <p:cNvSpPr>
                <a:spLocks noChangeShapeType="1"/>
              </p:cNvSpPr>
              <p:nvPr/>
            </p:nvSpPr>
            <p:spPr bwMode="auto">
              <a:xfrm flipH="1" flipV="1">
                <a:off x="3277" y="2582"/>
                <a:ext cx="7" cy="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76" name="Line 714"/>
              <p:cNvSpPr>
                <a:spLocks noChangeShapeType="1"/>
              </p:cNvSpPr>
              <p:nvPr/>
            </p:nvSpPr>
            <p:spPr bwMode="auto">
              <a:xfrm flipH="1" flipV="1">
                <a:off x="3273" y="2579"/>
                <a:ext cx="4" cy="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77" name="Line 715"/>
              <p:cNvSpPr>
                <a:spLocks noChangeShapeType="1"/>
              </p:cNvSpPr>
              <p:nvPr/>
            </p:nvSpPr>
            <p:spPr bwMode="auto">
              <a:xfrm flipH="1" flipV="1">
                <a:off x="3269" y="2575"/>
                <a:ext cx="4" cy="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78" name="Line 716"/>
              <p:cNvSpPr>
                <a:spLocks noChangeShapeType="1"/>
              </p:cNvSpPr>
              <p:nvPr/>
            </p:nvSpPr>
            <p:spPr bwMode="auto">
              <a:xfrm flipH="1" flipV="1">
                <a:off x="3267" y="2569"/>
                <a:ext cx="2"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79" name="Line 717"/>
              <p:cNvSpPr>
                <a:spLocks noChangeShapeType="1"/>
              </p:cNvSpPr>
              <p:nvPr/>
            </p:nvSpPr>
            <p:spPr bwMode="auto">
              <a:xfrm flipV="1">
                <a:off x="3267" y="2563"/>
                <a:ext cx="1" cy="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80" name="Freeform 718"/>
              <p:cNvSpPr>
                <a:spLocks/>
              </p:cNvSpPr>
              <p:nvPr/>
            </p:nvSpPr>
            <p:spPr bwMode="auto">
              <a:xfrm>
                <a:off x="3267" y="2181"/>
                <a:ext cx="232" cy="104"/>
              </a:xfrm>
              <a:custGeom>
                <a:avLst/>
                <a:gdLst>
                  <a:gd name="T0" fmla="*/ 172 w 232"/>
                  <a:gd name="T1" fmla="*/ 0 h 104"/>
                  <a:gd name="T2" fmla="*/ 184 w 232"/>
                  <a:gd name="T3" fmla="*/ 0 h 104"/>
                  <a:gd name="T4" fmla="*/ 196 w 232"/>
                  <a:gd name="T5" fmla="*/ 2 h 104"/>
                  <a:gd name="T6" fmla="*/ 206 w 232"/>
                  <a:gd name="T7" fmla="*/ 4 h 104"/>
                  <a:gd name="T8" fmla="*/ 214 w 232"/>
                  <a:gd name="T9" fmla="*/ 6 h 104"/>
                  <a:gd name="T10" fmla="*/ 222 w 232"/>
                  <a:gd name="T11" fmla="*/ 10 h 104"/>
                  <a:gd name="T12" fmla="*/ 226 w 232"/>
                  <a:gd name="T13" fmla="*/ 14 h 104"/>
                  <a:gd name="T14" fmla="*/ 230 w 232"/>
                  <a:gd name="T15" fmla="*/ 18 h 104"/>
                  <a:gd name="T16" fmla="*/ 232 w 232"/>
                  <a:gd name="T17" fmla="*/ 24 h 104"/>
                  <a:gd name="T18" fmla="*/ 232 w 232"/>
                  <a:gd name="T19" fmla="*/ 30 h 104"/>
                  <a:gd name="T20" fmla="*/ 230 w 232"/>
                  <a:gd name="T21" fmla="*/ 36 h 104"/>
                  <a:gd name="T22" fmla="*/ 226 w 232"/>
                  <a:gd name="T23" fmla="*/ 42 h 104"/>
                  <a:gd name="T24" fmla="*/ 218 w 232"/>
                  <a:gd name="T25" fmla="*/ 52 h 104"/>
                  <a:gd name="T26" fmla="*/ 210 w 232"/>
                  <a:gd name="T27" fmla="*/ 58 h 104"/>
                  <a:gd name="T28" fmla="*/ 200 w 232"/>
                  <a:gd name="T29" fmla="*/ 64 h 104"/>
                  <a:gd name="T30" fmla="*/ 190 w 232"/>
                  <a:gd name="T31" fmla="*/ 72 h 104"/>
                  <a:gd name="T32" fmla="*/ 178 w 232"/>
                  <a:gd name="T33" fmla="*/ 76 h 104"/>
                  <a:gd name="T34" fmla="*/ 165 w 232"/>
                  <a:gd name="T35" fmla="*/ 82 h 104"/>
                  <a:gd name="T36" fmla="*/ 153 w 232"/>
                  <a:gd name="T37" fmla="*/ 88 h 104"/>
                  <a:gd name="T38" fmla="*/ 137 w 232"/>
                  <a:gd name="T39" fmla="*/ 92 h 104"/>
                  <a:gd name="T40" fmla="*/ 123 w 232"/>
                  <a:gd name="T41" fmla="*/ 96 h 104"/>
                  <a:gd name="T42" fmla="*/ 109 w 232"/>
                  <a:gd name="T43" fmla="*/ 98 h 104"/>
                  <a:gd name="T44" fmla="*/ 95 w 232"/>
                  <a:gd name="T45" fmla="*/ 102 h 104"/>
                  <a:gd name="T46" fmla="*/ 79 w 232"/>
                  <a:gd name="T47" fmla="*/ 104 h 104"/>
                  <a:gd name="T48" fmla="*/ 59 w 232"/>
                  <a:gd name="T49" fmla="*/ 104 h 104"/>
                  <a:gd name="T50" fmla="*/ 47 w 232"/>
                  <a:gd name="T51" fmla="*/ 104 h 104"/>
                  <a:gd name="T52" fmla="*/ 35 w 232"/>
                  <a:gd name="T53" fmla="*/ 102 h 104"/>
                  <a:gd name="T54" fmla="*/ 25 w 232"/>
                  <a:gd name="T55" fmla="*/ 100 h 104"/>
                  <a:gd name="T56" fmla="*/ 17 w 232"/>
                  <a:gd name="T57" fmla="*/ 98 h 104"/>
                  <a:gd name="T58" fmla="*/ 10 w 232"/>
                  <a:gd name="T59" fmla="*/ 94 h 104"/>
                  <a:gd name="T60" fmla="*/ 6 w 232"/>
                  <a:gd name="T61" fmla="*/ 90 h 104"/>
                  <a:gd name="T62" fmla="*/ 2 w 232"/>
                  <a:gd name="T63" fmla="*/ 86 h 104"/>
                  <a:gd name="T64" fmla="*/ 0 w 232"/>
                  <a:gd name="T65" fmla="*/ 80 h 104"/>
                  <a:gd name="T66" fmla="*/ 0 w 232"/>
                  <a:gd name="T67" fmla="*/ 74 h 104"/>
                  <a:gd name="T68" fmla="*/ 2 w 232"/>
                  <a:gd name="T69" fmla="*/ 68 h 104"/>
                  <a:gd name="T70" fmla="*/ 6 w 232"/>
                  <a:gd name="T71" fmla="*/ 62 h 104"/>
                  <a:gd name="T72" fmla="*/ 14 w 232"/>
                  <a:gd name="T73" fmla="*/ 52 h 104"/>
                  <a:gd name="T74" fmla="*/ 21 w 232"/>
                  <a:gd name="T75" fmla="*/ 46 h 104"/>
                  <a:gd name="T76" fmla="*/ 31 w 232"/>
                  <a:gd name="T77" fmla="*/ 40 h 104"/>
                  <a:gd name="T78" fmla="*/ 41 w 232"/>
                  <a:gd name="T79" fmla="*/ 32 h 104"/>
                  <a:gd name="T80" fmla="*/ 53 w 232"/>
                  <a:gd name="T81" fmla="*/ 28 h 104"/>
                  <a:gd name="T82" fmla="*/ 67 w 232"/>
                  <a:gd name="T83" fmla="*/ 22 h 104"/>
                  <a:gd name="T84" fmla="*/ 79 w 232"/>
                  <a:gd name="T85" fmla="*/ 16 h 104"/>
                  <a:gd name="T86" fmla="*/ 95 w 232"/>
                  <a:gd name="T87" fmla="*/ 12 h 104"/>
                  <a:gd name="T88" fmla="*/ 109 w 232"/>
                  <a:gd name="T89" fmla="*/ 8 h 104"/>
                  <a:gd name="T90" fmla="*/ 123 w 232"/>
                  <a:gd name="T91" fmla="*/ 6 h 104"/>
                  <a:gd name="T92" fmla="*/ 137 w 232"/>
                  <a:gd name="T93" fmla="*/ 2 h 104"/>
                  <a:gd name="T94" fmla="*/ 153 w 232"/>
                  <a:gd name="T95" fmla="*/ 0 h 104"/>
                  <a:gd name="T96" fmla="*/ 172 w 232"/>
                  <a:gd name="T97" fmla="*/ 0 h 1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2"/>
                  <a:gd name="T148" fmla="*/ 0 h 104"/>
                  <a:gd name="T149" fmla="*/ 232 w 232"/>
                  <a:gd name="T150" fmla="*/ 104 h 1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2" h="104">
                    <a:moveTo>
                      <a:pt x="172" y="0"/>
                    </a:moveTo>
                    <a:lnTo>
                      <a:pt x="184" y="0"/>
                    </a:lnTo>
                    <a:lnTo>
                      <a:pt x="196" y="2"/>
                    </a:lnTo>
                    <a:lnTo>
                      <a:pt x="206" y="4"/>
                    </a:lnTo>
                    <a:lnTo>
                      <a:pt x="214" y="6"/>
                    </a:lnTo>
                    <a:lnTo>
                      <a:pt x="222" y="10"/>
                    </a:lnTo>
                    <a:lnTo>
                      <a:pt x="226" y="14"/>
                    </a:lnTo>
                    <a:lnTo>
                      <a:pt x="230" y="18"/>
                    </a:lnTo>
                    <a:lnTo>
                      <a:pt x="232" y="24"/>
                    </a:lnTo>
                    <a:lnTo>
                      <a:pt x="232" y="30"/>
                    </a:lnTo>
                    <a:lnTo>
                      <a:pt x="230" y="36"/>
                    </a:lnTo>
                    <a:lnTo>
                      <a:pt x="226" y="42"/>
                    </a:lnTo>
                    <a:lnTo>
                      <a:pt x="218" y="52"/>
                    </a:lnTo>
                    <a:lnTo>
                      <a:pt x="210" y="58"/>
                    </a:lnTo>
                    <a:lnTo>
                      <a:pt x="200" y="64"/>
                    </a:lnTo>
                    <a:lnTo>
                      <a:pt x="190" y="72"/>
                    </a:lnTo>
                    <a:lnTo>
                      <a:pt x="178" y="76"/>
                    </a:lnTo>
                    <a:lnTo>
                      <a:pt x="165" y="82"/>
                    </a:lnTo>
                    <a:lnTo>
                      <a:pt x="153" y="88"/>
                    </a:lnTo>
                    <a:lnTo>
                      <a:pt x="137" y="92"/>
                    </a:lnTo>
                    <a:lnTo>
                      <a:pt x="123" y="96"/>
                    </a:lnTo>
                    <a:lnTo>
                      <a:pt x="109" y="98"/>
                    </a:lnTo>
                    <a:lnTo>
                      <a:pt x="95" y="102"/>
                    </a:lnTo>
                    <a:lnTo>
                      <a:pt x="79" y="104"/>
                    </a:lnTo>
                    <a:lnTo>
                      <a:pt x="59" y="104"/>
                    </a:lnTo>
                    <a:lnTo>
                      <a:pt x="47" y="104"/>
                    </a:lnTo>
                    <a:lnTo>
                      <a:pt x="35" y="102"/>
                    </a:lnTo>
                    <a:lnTo>
                      <a:pt x="25" y="100"/>
                    </a:lnTo>
                    <a:lnTo>
                      <a:pt x="17" y="98"/>
                    </a:lnTo>
                    <a:lnTo>
                      <a:pt x="10" y="94"/>
                    </a:lnTo>
                    <a:lnTo>
                      <a:pt x="6" y="90"/>
                    </a:lnTo>
                    <a:lnTo>
                      <a:pt x="2" y="86"/>
                    </a:lnTo>
                    <a:lnTo>
                      <a:pt x="0" y="80"/>
                    </a:lnTo>
                    <a:lnTo>
                      <a:pt x="0" y="74"/>
                    </a:lnTo>
                    <a:lnTo>
                      <a:pt x="2" y="68"/>
                    </a:lnTo>
                    <a:lnTo>
                      <a:pt x="6" y="62"/>
                    </a:lnTo>
                    <a:lnTo>
                      <a:pt x="14" y="52"/>
                    </a:lnTo>
                    <a:lnTo>
                      <a:pt x="21" y="46"/>
                    </a:lnTo>
                    <a:lnTo>
                      <a:pt x="31" y="40"/>
                    </a:lnTo>
                    <a:lnTo>
                      <a:pt x="41" y="32"/>
                    </a:lnTo>
                    <a:lnTo>
                      <a:pt x="53" y="28"/>
                    </a:lnTo>
                    <a:lnTo>
                      <a:pt x="67" y="22"/>
                    </a:lnTo>
                    <a:lnTo>
                      <a:pt x="79" y="16"/>
                    </a:lnTo>
                    <a:lnTo>
                      <a:pt x="95" y="12"/>
                    </a:lnTo>
                    <a:lnTo>
                      <a:pt x="109" y="8"/>
                    </a:lnTo>
                    <a:lnTo>
                      <a:pt x="123" y="6"/>
                    </a:lnTo>
                    <a:lnTo>
                      <a:pt x="137" y="2"/>
                    </a:lnTo>
                    <a:lnTo>
                      <a:pt x="153" y="0"/>
                    </a:lnTo>
                    <a:lnTo>
                      <a:pt x="172" y="0"/>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781" name="Line 719"/>
              <p:cNvSpPr>
                <a:spLocks noChangeShapeType="1"/>
              </p:cNvSpPr>
              <p:nvPr/>
            </p:nvSpPr>
            <p:spPr bwMode="auto">
              <a:xfrm flipV="1">
                <a:off x="3499" y="2211"/>
                <a:ext cx="1" cy="30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82" name="Line 720"/>
              <p:cNvSpPr>
                <a:spLocks noChangeShapeType="1"/>
              </p:cNvSpPr>
              <p:nvPr/>
            </p:nvSpPr>
            <p:spPr bwMode="auto">
              <a:xfrm flipV="1">
                <a:off x="3267" y="2255"/>
                <a:ext cx="1" cy="30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83" name="Freeform 721"/>
              <p:cNvSpPr>
                <a:spLocks/>
              </p:cNvSpPr>
              <p:nvPr/>
            </p:nvSpPr>
            <p:spPr bwMode="auto">
              <a:xfrm>
                <a:off x="3497" y="1182"/>
                <a:ext cx="2" cy="1035"/>
              </a:xfrm>
              <a:custGeom>
                <a:avLst/>
                <a:gdLst>
                  <a:gd name="T0" fmla="*/ 2 w 2"/>
                  <a:gd name="T1" fmla="*/ 1029 h 1035"/>
                  <a:gd name="T2" fmla="*/ 0 w 2"/>
                  <a:gd name="T3" fmla="*/ 1035 h 1035"/>
                  <a:gd name="T4" fmla="*/ 0 w 2"/>
                  <a:gd name="T5" fmla="*/ 6 h 1035"/>
                  <a:gd name="T6" fmla="*/ 2 w 2"/>
                  <a:gd name="T7" fmla="*/ 0 h 1035"/>
                  <a:gd name="T8" fmla="*/ 2 w 2"/>
                  <a:gd name="T9" fmla="*/ 1029 h 1035"/>
                  <a:gd name="T10" fmla="*/ 0 60000 65536"/>
                  <a:gd name="T11" fmla="*/ 0 60000 65536"/>
                  <a:gd name="T12" fmla="*/ 0 60000 65536"/>
                  <a:gd name="T13" fmla="*/ 0 60000 65536"/>
                  <a:gd name="T14" fmla="*/ 0 60000 65536"/>
                  <a:gd name="T15" fmla="*/ 0 w 2"/>
                  <a:gd name="T16" fmla="*/ 0 h 1035"/>
                  <a:gd name="T17" fmla="*/ 2 w 2"/>
                  <a:gd name="T18" fmla="*/ 1035 h 1035"/>
                </a:gdLst>
                <a:ahLst/>
                <a:cxnLst>
                  <a:cxn ang="T10">
                    <a:pos x="T0" y="T1"/>
                  </a:cxn>
                  <a:cxn ang="T11">
                    <a:pos x="T2" y="T3"/>
                  </a:cxn>
                  <a:cxn ang="T12">
                    <a:pos x="T4" y="T5"/>
                  </a:cxn>
                  <a:cxn ang="T13">
                    <a:pos x="T6" y="T7"/>
                  </a:cxn>
                  <a:cxn ang="T14">
                    <a:pos x="T8" y="T9"/>
                  </a:cxn>
                </a:cxnLst>
                <a:rect l="T15" t="T16" r="T17" b="T18"/>
                <a:pathLst>
                  <a:path w="2" h="1035">
                    <a:moveTo>
                      <a:pt x="2" y="1029"/>
                    </a:moveTo>
                    <a:lnTo>
                      <a:pt x="0" y="1035"/>
                    </a:lnTo>
                    <a:lnTo>
                      <a:pt x="0" y="6"/>
                    </a:lnTo>
                    <a:lnTo>
                      <a:pt x="2" y="0"/>
                    </a:lnTo>
                    <a:lnTo>
                      <a:pt x="2" y="1029"/>
                    </a:lnTo>
                    <a:close/>
                  </a:path>
                </a:pathLst>
              </a:custGeom>
              <a:solidFill>
                <a:srgbClr val="2851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84" name="Freeform 722"/>
              <p:cNvSpPr>
                <a:spLocks/>
              </p:cNvSpPr>
              <p:nvPr/>
            </p:nvSpPr>
            <p:spPr bwMode="auto">
              <a:xfrm>
                <a:off x="3493" y="1188"/>
                <a:ext cx="4" cy="1035"/>
              </a:xfrm>
              <a:custGeom>
                <a:avLst/>
                <a:gdLst>
                  <a:gd name="T0" fmla="*/ 4 w 4"/>
                  <a:gd name="T1" fmla="*/ 1029 h 1035"/>
                  <a:gd name="T2" fmla="*/ 0 w 4"/>
                  <a:gd name="T3" fmla="*/ 1035 h 1035"/>
                  <a:gd name="T4" fmla="*/ 0 w 4"/>
                  <a:gd name="T5" fmla="*/ 6 h 1035"/>
                  <a:gd name="T6" fmla="*/ 4 w 4"/>
                  <a:gd name="T7" fmla="*/ 0 h 1035"/>
                  <a:gd name="T8" fmla="*/ 4 w 4"/>
                  <a:gd name="T9" fmla="*/ 1029 h 1035"/>
                  <a:gd name="T10" fmla="*/ 0 60000 65536"/>
                  <a:gd name="T11" fmla="*/ 0 60000 65536"/>
                  <a:gd name="T12" fmla="*/ 0 60000 65536"/>
                  <a:gd name="T13" fmla="*/ 0 60000 65536"/>
                  <a:gd name="T14" fmla="*/ 0 60000 65536"/>
                  <a:gd name="T15" fmla="*/ 0 w 4"/>
                  <a:gd name="T16" fmla="*/ 0 h 1035"/>
                  <a:gd name="T17" fmla="*/ 4 w 4"/>
                  <a:gd name="T18" fmla="*/ 1035 h 1035"/>
                </a:gdLst>
                <a:ahLst/>
                <a:cxnLst>
                  <a:cxn ang="T10">
                    <a:pos x="T0" y="T1"/>
                  </a:cxn>
                  <a:cxn ang="T11">
                    <a:pos x="T2" y="T3"/>
                  </a:cxn>
                  <a:cxn ang="T12">
                    <a:pos x="T4" y="T5"/>
                  </a:cxn>
                  <a:cxn ang="T13">
                    <a:pos x="T6" y="T7"/>
                  </a:cxn>
                  <a:cxn ang="T14">
                    <a:pos x="T8" y="T9"/>
                  </a:cxn>
                </a:cxnLst>
                <a:rect l="T15" t="T16" r="T17" b="T18"/>
                <a:pathLst>
                  <a:path w="4" h="1035">
                    <a:moveTo>
                      <a:pt x="4" y="1029"/>
                    </a:moveTo>
                    <a:lnTo>
                      <a:pt x="0" y="1035"/>
                    </a:lnTo>
                    <a:lnTo>
                      <a:pt x="0" y="6"/>
                    </a:lnTo>
                    <a:lnTo>
                      <a:pt x="4" y="0"/>
                    </a:lnTo>
                    <a:lnTo>
                      <a:pt x="4" y="1029"/>
                    </a:lnTo>
                    <a:close/>
                  </a:path>
                </a:pathLst>
              </a:custGeom>
              <a:solidFill>
                <a:srgbClr val="2A53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85" name="Freeform 723"/>
              <p:cNvSpPr>
                <a:spLocks/>
              </p:cNvSpPr>
              <p:nvPr/>
            </p:nvSpPr>
            <p:spPr bwMode="auto">
              <a:xfrm>
                <a:off x="3485" y="1194"/>
                <a:ext cx="8" cy="1039"/>
              </a:xfrm>
              <a:custGeom>
                <a:avLst/>
                <a:gdLst>
                  <a:gd name="T0" fmla="*/ 8 w 8"/>
                  <a:gd name="T1" fmla="*/ 1029 h 1039"/>
                  <a:gd name="T2" fmla="*/ 0 w 8"/>
                  <a:gd name="T3" fmla="*/ 1039 h 1039"/>
                  <a:gd name="T4" fmla="*/ 0 w 8"/>
                  <a:gd name="T5" fmla="*/ 10 h 1039"/>
                  <a:gd name="T6" fmla="*/ 8 w 8"/>
                  <a:gd name="T7" fmla="*/ 0 h 1039"/>
                  <a:gd name="T8" fmla="*/ 8 w 8"/>
                  <a:gd name="T9" fmla="*/ 1029 h 1039"/>
                  <a:gd name="T10" fmla="*/ 0 60000 65536"/>
                  <a:gd name="T11" fmla="*/ 0 60000 65536"/>
                  <a:gd name="T12" fmla="*/ 0 60000 65536"/>
                  <a:gd name="T13" fmla="*/ 0 60000 65536"/>
                  <a:gd name="T14" fmla="*/ 0 60000 65536"/>
                  <a:gd name="T15" fmla="*/ 0 w 8"/>
                  <a:gd name="T16" fmla="*/ 0 h 1039"/>
                  <a:gd name="T17" fmla="*/ 8 w 8"/>
                  <a:gd name="T18" fmla="*/ 1039 h 1039"/>
                </a:gdLst>
                <a:ahLst/>
                <a:cxnLst>
                  <a:cxn ang="T10">
                    <a:pos x="T0" y="T1"/>
                  </a:cxn>
                  <a:cxn ang="T11">
                    <a:pos x="T2" y="T3"/>
                  </a:cxn>
                  <a:cxn ang="T12">
                    <a:pos x="T4" y="T5"/>
                  </a:cxn>
                  <a:cxn ang="T13">
                    <a:pos x="T6" y="T7"/>
                  </a:cxn>
                  <a:cxn ang="T14">
                    <a:pos x="T8" y="T9"/>
                  </a:cxn>
                </a:cxnLst>
                <a:rect l="T15" t="T16" r="T17" b="T18"/>
                <a:pathLst>
                  <a:path w="8" h="1039">
                    <a:moveTo>
                      <a:pt x="8" y="1029"/>
                    </a:moveTo>
                    <a:lnTo>
                      <a:pt x="0" y="1039"/>
                    </a:lnTo>
                    <a:lnTo>
                      <a:pt x="0" y="10"/>
                    </a:lnTo>
                    <a:lnTo>
                      <a:pt x="8" y="0"/>
                    </a:lnTo>
                    <a:lnTo>
                      <a:pt x="8" y="1029"/>
                    </a:lnTo>
                    <a:close/>
                  </a:path>
                </a:pathLst>
              </a:custGeom>
              <a:solidFill>
                <a:srgbClr val="2B56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86" name="Freeform 724"/>
              <p:cNvSpPr>
                <a:spLocks/>
              </p:cNvSpPr>
              <p:nvPr/>
            </p:nvSpPr>
            <p:spPr bwMode="auto">
              <a:xfrm>
                <a:off x="3477" y="1204"/>
                <a:ext cx="8" cy="1035"/>
              </a:xfrm>
              <a:custGeom>
                <a:avLst/>
                <a:gdLst>
                  <a:gd name="T0" fmla="*/ 8 w 8"/>
                  <a:gd name="T1" fmla="*/ 1029 h 1035"/>
                  <a:gd name="T2" fmla="*/ 0 w 8"/>
                  <a:gd name="T3" fmla="*/ 1035 h 1035"/>
                  <a:gd name="T4" fmla="*/ 0 w 8"/>
                  <a:gd name="T5" fmla="*/ 6 h 1035"/>
                  <a:gd name="T6" fmla="*/ 8 w 8"/>
                  <a:gd name="T7" fmla="*/ 0 h 1035"/>
                  <a:gd name="T8" fmla="*/ 8 w 8"/>
                  <a:gd name="T9" fmla="*/ 1029 h 1035"/>
                  <a:gd name="T10" fmla="*/ 0 60000 65536"/>
                  <a:gd name="T11" fmla="*/ 0 60000 65536"/>
                  <a:gd name="T12" fmla="*/ 0 60000 65536"/>
                  <a:gd name="T13" fmla="*/ 0 60000 65536"/>
                  <a:gd name="T14" fmla="*/ 0 60000 65536"/>
                  <a:gd name="T15" fmla="*/ 0 w 8"/>
                  <a:gd name="T16" fmla="*/ 0 h 1035"/>
                  <a:gd name="T17" fmla="*/ 8 w 8"/>
                  <a:gd name="T18" fmla="*/ 1035 h 1035"/>
                </a:gdLst>
                <a:ahLst/>
                <a:cxnLst>
                  <a:cxn ang="T10">
                    <a:pos x="T0" y="T1"/>
                  </a:cxn>
                  <a:cxn ang="T11">
                    <a:pos x="T2" y="T3"/>
                  </a:cxn>
                  <a:cxn ang="T12">
                    <a:pos x="T4" y="T5"/>
                  </a:cxn>
                  <a:cxn ang="T13">
                    <a:pos x="T6" y="T7"/>
                  </a:cxn>
                  <a:cxn ang="T14">
                    <a:pos x="T8" y="T9"/>
                  </a:cxn>
                </a:cxnLst>
                <a:rect l="T15" t="T16" r="T17" b="T18"/>
                <a:pathLst>
                  <a:path w="8" h="1035">
                    <a:moveTo>
                      <a:pt x="8" y="1029"/>
                    </a:moveTo>
                    <a:lnTo>
                      <a:pt x="0" y="1035"/>
                    </a:lnTo>
                    <a:lnTo>
                      <a:pt x="0" y="6"/>
                    </a:lnTo>
                    <a:lnTo>
                      <a:pt x="8" y="0"/>
                    </a:lnTo>
                    <a:lnTo>
                      <a:pt x="8" y="1029"/>
                    </a:lnTo>
                    <a:close/>
                  </a:path>
                </a:pathLst>
              </a:custGeom>
              <a:solidFill>
                <a:srgbClr val="2C59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87" name="Freeform 725"/>
              <p:cNvSpPr>
                <a:spLocks/>
              </p:cNvSpPr>
              <p:nvPr/>
            </p:nvSpPr>
            <p:spPr bwMode="auto">
              <a:xfrm>
                <a:off x="3467" y="1210"/>
                <a:ext cx="10" cy="1035"/>
              </a:xfrm>
              <a:custGeom>
                <a:avLst/>
                <a:gdLst>
                  <a:gd name="T0" fmla="*/ 10 w 10"/>
                  <a:gd name="T1" fmla="*/ 1029 h 1035"/>
                  <a:gd name="T2" fmla="*/ 0 w 10"/>
                  <a:gd name="T3" fmla="*/ 1035 h 1035"/>
                  <a:gd name="T4" fmla="*/ 0 w 10"/>
                  <a:gd name="T5" fmla="*/ 6 h 1035"/>
                  <a:gd name="T6" fmla="*/ 10 w 10"/>
                  <a:gd name="T7" fmla="*/ 0 h 1035"/>
                  <a:gd name="T8" fmla="*/ 10 w 10"/>
                  <a:gd name="T9" fmla="*/ 1029 h 1035"/>
                  <a:gd name="T10" fmla="*/ 0 60000 65536"/>
                  <a:gd name="T11" fmla="*/ 0 60000 65536"/>
                  <a:gd name="T12" fmla="*/ 0 60000 65536"/>
                  <a:gd name="T13" fmla="*/ 0 60000 65536"/>
                  <a:gd name="T14" fmla="*/ 0 60000 65536"/>
                  <a:gd name="T15" fmla="*/ 0 w 10"/>
                  <a:gd name="T16" fmla="*/ 0 h 1035"/>
                  <a:gd name="T17" fmla="*/ 10 w 10"/>
                  <a:gd name="T18" fmla="*/ 1035 h 1035"/>
                </a:gdLst>
                <a:ahLst/>
                <a:cxnLst>
                  <a:cxn ang="T10">
                    <a:pos x="T0" y="T1"/>
                  </a:cxn>
                  <a:cxn ang="T11">
                    <a:pos x="T2" y="T3"/>
                  </a:cxn>
                  <a:cxn ang="T12">
                    <a:pos x="T4" y="T5"/>
                  </a:cxn>
                  <a:cxn ang="T13">
                    <a:pos x="T6" y="T7"/>
                  </a:cxn>
                  <a:cxn ang="T14">
                    <a:pos x="T8" y="T9"/>
                  </a:cxn>
                </a:cxnLst>
                <a:rect l="T15" t="T16" r="T17" b="T18"/>
                <a:pathLst>
                  <a:path w="10" h="1035">
                    <a:moveTo>
                      <a:pt x="10" y="1029"/>
                    </a:moveTo>
                    <a:lnTo>
                      <a:pt x="0" y="1035"/>
                    </a:lnTo>
                    <a:lnTo>
                      <a:pt x="0" y="6"/>
                    </a:lnTo>
                    <a:lnTo>
                      <a:pt x="10" y="0"/>
                    </a:lnTo>
                    <a:lnTo>
                      <a:pt x="10" y="1029"/>
                    </a:lnTo>
                    <a:close/>
                  </a:path>
                </a:pathLst>
              </a:custGeom>
              <a:solidFill>
                <a:srgbClr val="2E5B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88" name="Freeform 726"/>
              <p:cNvSpPr>
                <a:spLocks/>
              </p:cNvSpPr>
              <p:nvPr/>
            </p:nvSpPr>
            <p:spPr bwMode="auto">
              <a:xfrm>
                <a:off x="3457" y="1216"/>
                <a:ext cx="10" cy="1037"/>
              </a:xfrm>
              <a:custGeom>
                <a:avLst/>
                <a:gdLst>
                  <a:gd name="T0" fmla="*/ 10 w 10"/>
                  <a:gd name="T1" fmla="*/ 1029 h 1037"/>
                  <a:gd name="T2" fmla="*/ 0 w 10"/>
                  <a:gd name="T3" fmla="*/ 1037 h 1037"/>
                  <a:gd name="T4" fmla="*/ 0 w 10"/>
                  <a:gd name="T5" fmla="*/ 8 h 1037"/>
                  <a:gd name="T6" fmla="*/ 10 w 10"/>
                  <a:gd name="T7" fmla="*/ 0 h 1037"/>
                  <a:gd name="T8" fmla="*/ 10 w 10"/>
                  <a:gd name="T9" fmla="*/ 1029 h 1037"/>
                  <a:gd name="T10" fmla="*/ 0 60000 65536"/>
                  <a:gd name="T11" fmla="*/ 0 60000 65536"/>
                  <a:gd name="T12" fmla="*/ 0 60000 65536"/>
                  <a:gd name="T13" fmla="*/ 0 60000 65536"/>
                  <a:gd name="T14" fmla="*/ 0 60000 65536"/>
                  <a:gd name="T15" fmla="*/ 0 w 10"/>
                  <a:gd name="T16" fmla="*/ 0 h 1037"/>
                  <a:gd name="T17" fmla="*/ 10 w 10"/>
                  <a:gd name="T18" fmla="*/ 1037 h 1037"/>
                </a:gdLst>
                <a:ahLst/>
                <a:cxnLst>
                  <a:cxn ang="T10">
                    <a:pos x="T0" y="T1"/>
                  </a:cxn>
                  <a:cxn ang="T11">
                    <a:pos x="T2" y="T3"/>
                  </a:cxn>
                  <a:cxn ang="T12">
                    <a:pos x="T4" y="T5"/>
                  </a:cxn>
                  <a:cxn ang="T13">
                    <a:pos x="T6" y="T7"/>
                  </a:cxn>
                  <a:cxn ang="T14">
                    <a:pos x="T8" y="T9"/>
                  </a:cxn>
                </a:cxnLst>
                <a:rect l="T15" t="T16" r="T17" b="T18"/>
                <a:pathLst>
                  <a:path w="10" h="1037">
                    <a:moveTo>
                      <a:pt x="10" y="1029"/>
                    </a:moveTo>
                    <a:lnTo>
                      <a:pt x="0" y="1037"/>
                    </a:lnTo>
                    <a:lnTo>
                      <a:pt x="0" y="8"/>
                    </a:lnTo>
                    <a:lnTo>
                      <a:pt x="10" y="0"/>
                    </a:lnTo>
                    <a:lnTo>
                      <a:pt x="10" y="1029"/>
                    </a:lnTo>
                    <a:close/>
                  </a:path>
                </a:pathLst>
              </a:custGeom>
              <a:solidFill>
                <a:srgbClr val="2F5E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89" name="Freeform 727"/>
              <p:cNvSpPr>
                <a:spLocks/>
              </p:cNvSpPr>
              <p:nvPr/>
            </p:nvSpPr>
            <p:spPr bwMode="auto">
              <a:xfrm>
                <a:off x="3445" y="1224"/>
                <a:ext cx="12" cy="1033"/>
              </a:xfrm>
              <a:custGeom>
                <a:avLst/>
                <a:gdLst>
                  <a:gd name="T0" fmla="*/ 12 w 12"/>
                  <a:gd name="T1" fmla="*/ 1029 h 1033"/>
                  <a:gd name="T2" fmla="*/ 0 w 12"/>
                  <a:gd name="T3" fmla="*/ 1033 h 1033"/>
                  <a:gd name="T4" fmla="*/ 0 w 12"/>
                  <a:gd name="T5" fmla="*/ 4 h 1033"/>
                  <a:gd name="T6" fmla="*/ 12 w 12"/>
                  <a:gd name="T7" fmla="*/ 0 h 1033"/>
                  <a:gd name="T8" fmla="*/ 12 w 12"/>
                  <a:gd name="T9" fmla="*/ 1029 h 1033"/>
                  <a:gd name="T10" fmla="*/ 0 60000 65536"/>
                  <a:gd name="T11" fmla="*/ 0 60000 65536"/>
                  <a:gd name="T12" fmla="*/ 0 60000 65536"/>
                  <a:gd name="T13" fmla="*/ 0 60000 65536"/>
                  <a:gd name="T14" fmla="*/ 0 60000 65536"/>
                  <a:gd name="T15" fmla="*/ 0 w 12"/>
                  <a:gd name="T16" fmla="*/ 0 h 1033"/>
                  <a:gd name="T17" fmla="*/ 12 w 12"/>
                  <a:gd name="T18" fmla="*/ 1033 h 1033"/>
                </a:gdLst>
                <a:ahLst/>
                <a:cxnLst>
                  <a:cxn ang="T10">
                    <a:pos x="T0" y="T1"/>
                  </a:cxn>
                  <a:cxn ang="T11">
                    <a:pos x="T2" y="T3"/>
                  </a:cxn>
                  <a:cxn ang="T12">
                    <a:pos x="T4" y="T5"/>
                  </a:cxn>
                  <a:cxn ang="T13">
                    <a:pos x="T6" y="T7"/>
                  </a:cxn>
                  <a:cxn ang="T14">
                    <a:pos x="T8" y="T9"/>
                  </a:cxn>
                </a:cxnLst>
                <a:rect l="T15" t="T16" r="T17" b="T18"/>
                <a:pathLst>
                  <a:path w="12" h="1033">
                    <a:moveTo>
                      <a:pt x="12" y="1029"/>
                    </a:moveTo>
                    <a:lnTo>
                      <a:pt x="0" y="1033"/>
                    </a:lnTo>
                    <a:lnTo>
                      <a:pt x="0" y="4"/>
                    </a:lnTo>
                    <a:lnTo>
                      <a:pt x="12" y="0"/>
                    </a:lnTo>
                    <a:lnTo>
                      <a:pt x="12" y="1029"/>
                    </a:lnTo>
                    <a:close/>
                  </a:path>
                </a:pathLst>
              </a:custGeom>
              <a:solidFill>
                <a:srgbClr val="3061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90" name="Freeform 728"/>
              <p:cNvSpPr>
                <a:spLocks/>
              </p:cNvSpPr>
              <p:nvPr/>
            </p:nvSpPr>
            <p:spPr bwMode="auto">
              <a:xfrm>
                <a:off x="3432" y="1228"/>
                <a:ext cx="13" cy="1035"/>
              </a:xfrm>
              <a:custGeom>
                <a:avLst/>
                <a:gdLst>
                  <a:gd name="T0" fmla="*/ 13 w 13"/>
                  <a:gd name="T1" fmla="*/ 1029 h 1035"/>
                  <a:gd name="T2" fmla="*/ 0 w 13"/>
                  <a:gd name="T3" fmla="*/ 1035 h 1035"/>
                  <a:gd name="T4" fmla="*/ 0 w 13"/>
                  <a:gd name="T5" fmla="*/ 6 h 1035"/>
                  <a:gd name="T6" fmla="*/ 13 w 13"/>
                  <a:gd name="T7" fmla="*/ 0 h 1035"/>
                  <a:gd name="T8" fmla="*/ 13 w 13"/>
                  <a:gd name="T9" fmla="*/ 1029 h 1035"/>
                  <a:gd name="T10" fmla="*/ 0 60000 65536"/>
                  <a:gd name="T11" fmla="*/ 0 60000 65536"/>
                  <a:gd name="T12" fmla="*/ 0 60000 65536"/>
                  <a:gd name="T13" fmla="*/ 0 60000 65536"/>
                  <a:gd name="T14" fmla="*/ 0 60000 65536"/>
                  <a:gd name="T15" fmla="*/ 0 w 13"/>
                  <a:gd name="T16" fmla="*/ 0 h 1035"/>
                  <a:gd name="T17" fmla="*/ 13 w 13"/>
                  <a:gd name="T18" fmla="*/ 1035 h 1035"/>
                </a:gdLst>
                <a:ahLst/>
                <a:cxnLst>
                  <a:cxn ang="T10">
                    <a:pos x="T0" y="T1"/>
                  </a:cxn>
                  <a:cxn ang="T11">
                    <a:pos x="T2" y="T3"/>
                  </a:cxn>
                  <a:cxn ang="T12">
                    <a:pos x="T4" y="T5"/>
                  </a:cxn>
                  <a:cxn ang="T13">
                    <a:pos x="T6" y="T7"/>
                  </a:cxn>
                  <a:cxn ang="T14">
                    <a:pos x="T8" y="T9"/>
                  </a:cxn>
                </a:cxnLst>
                <a:rect l="T15" t="T16" r="T17" b="T18"/>
                <a:pathLst>
                  <a:path w="13" h="1035">
                    <a:moveTo>
                      <a:pt x="13" y="1029"/>
                    </a:moveTo>
                    <a:lnTo>
                      <a:pt x="0" y="1035"/>
                    </a:lnTo>
                    <a:lnTo>
                      <a:pt x="0" y="6"/>
                    </a:lnTo>
                    <a:lnTo>
                      <a:pt x="13" y="0"/>
                    </a:lnTo>
                    <a:lnTo>
                      <a:pt x="13" y="1029"/>
                    </a:lnTo>
                    <a:close/>
                  </a:path>
                </a:pathLst>
              </a:custGeom>
              <a:solidFill>
                <a:srgbClr val="326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91" name="Freeform 729"/>
              <p:cNvSpPr>
                <a:spLocks/>
              </p:cNvSpPr>
              <p:nvPr/>
            </p:nvSpPr>
            <p:spPr bwMode="auto">
              <a:xfrm>
                <a:off x="3420" y="1234"/>
                <a:ext cx="12" cy="1035"/>
              </a:xfrm>
              <a:custGeom>
                <a:avLst/>
                <a:gdLst>
                  <a:gd name="T0" fmla="*/ 12 w 12"/>
                  <a:gd name="T1" fmla="*/ 1029 h 1035"/>
                  <a:gd name="T2" fmla="*/ 0 w 12"/>
                  <a:gd name="T3" fmla="*/ 1035 h 1035"/>
                  <a:gd name="T4" fmla="*/ 0 w 12"/>
                  <a:gd name="T5" fmla="*/ 6 h 1035"/>
                  <a:gd name="T6" fmla="*/ 12 w 12"/>
                  <a:gd name="T7" fmla="*/ 0 h 1035"/>
                  <a:gd name="T8" fmla="*/ 12 w 12"/>
                  <a:gd name="T9" fmla="*/ 1029 h 1035"/>
                  <a:gd name="T10" fmla="*/ 0 60000 65536"/>
                  <a:gd name="T11" fmla="*/ 0 60000 65536"/>
                  <a:gd name="T12" fmla="*/ 0 60000 65536"/>
                  <a:gd name="T13" fmla="*/ 0 60000 65536"/>
                  <a:gd name="T14" fmla="*/ 0 60000 65536"/>
                  <a:gd name="T15" fmla="*/ 0 w 12"/>
                  <a:gd name="T16" fmla="*/ 0 h 1035"/>
                  <a:gd name="T17" fmla="*/ 12 w 12"/>
                  <a:gd name="T18" fmla="*/ 1035 h 1035"/>
                </a:gdLst>
                <a:ahLst/>
                <a:cxnLst>
                  <a:cxn ang="T10">
                    <a:pos x="T0" y="T1"/>
                  </a:cxn>
                  <a:cxn ang="T11">
                    <a:pos x="T2" y="T3"/>
                  </a:cxn>
                  <a:cxn ang="T12">
                    <a:pos x="T4" y="T5"/>
                  </a:cxn>
                  <a:cxn ang="T13">
                    <a:pos x="T6" y="T7"/>
                  </a:cxn>
                  <a:cxn ang="T14">
                    <a:pos x="T8" y="T9"/>
                  </a:cxn>
                </a:cxnLst>
                <a:rect l="T15" t="T16" r="T17" b="T18"/>
                <a:pathLst>
                  <a:path w="12" h="1035">
                    <a:moveTo>
                      <a:pt x="12" y="1029"/>
                    </a:moveTo>
                    <a:lnTo>
                      <a:pt x="0" y="1035"/>
                    </a:lnTo>
                    <a:lnTo>
                      <a:pt x="0" y="6"/>
                    </a:lnTo>
                    <a:lnTo>
                      <a:pt x="12" y="0"/>
                    </a:lnTo>
                    <a:lnTo>
                      <a:pt x="12" y="102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92" name="Freeform 730"/>
              <p:cNvSpPr>
                <a:spLocks/>
              </p:cNvSpPr>
              <p:nvPr/>
            </p:nvSpPr>
            <p:spPr bwMode="auto">
              <a:xfrm>
                <a:off x="3404" y="1240"/>
                <a:ext cx="16" cy="1033"/>
              </a:xfrm>
              <a:custGeom>
                <a:avLst/>
                <a:gdLst>
                  <a:gd name="T0" fmla="*/ 16 w 16"/>
                  <a:gd name="T1" fmla="*/ 1029 h 1033"/>
                  <a:gd name="T2" fmla="*/ 0 w 16"/>
                  <a:gd name="T3" fmla="*/ 1033 h 1033"/>
                  <a:gd name="T4" fmla="*/ 0 w 16"/>
                  <a:gd name="T5" fmla="*/ 4 h 1033"/>
                  <a:gd name="T6" fmla="*/ 16 w 16"/>
                  <a:gd name="T7" fmla="*/ 0 h 1033"/>
                  <a:gd name="T8" fmla="*/ 16 w 16"/>
                  <a:gd name="T9" fmla="*/ 1029 h 1033"/>
                  <a:gd name="T10" fmla="*/ 0 60000 65536"/>
                  <a:gd name="T11" fmla="*/ 0 60000 65536"/>
                  <a:gd name="T12" fmla="*/ 0 60000 65536"/>
                  <a:gd name="T13" fmla="*/ 0 60000 65536"/>
                  <a:gd name="T14" fmla="*/ 0 60000 65536"/>
                  <a:gd name="T15" fmla="*/ 0 w 16"/>
                  <a:gd name="T16" fmla="*/ 0 h 1033"/>
                  <a:gd name="T17" fmla="*/ 16 w 16"/>
                  <a:gd name="T18" fmla="*/ 1033 h 1033"/>
                </a:gdLst>
                <a:ahLst/>
                <a:cxnLst>
                  <a:cxn ang="T10">
                    <a:pos x="T0" y="T1"/>
                  </a:cxn>
                  <a:cxn ang="T11">
                    <a:pos x="T2" y="T3"/>
                  </a:cxn>
                  <a:cxn ang="T12">
                    <a:pos x="T4" y="T5"/>
                  </a:cxn>
                  <a:cxn ang="T13">
                    <a:pos x="T6" y="T7"/>
                  </a:cxn>
                  <a:cxn ang="T14">
                    <a:pos x="T8" y="T9"/>
                  </a:cxn>
                </a:cxnLst>
                <a:rect l="T15" t="T16" r="T17" b="T18"/>
                <a:pathLst>
                  <a:path w="16" h="1033">
                    <a:moveTo>
                      <a:pt x="16" y="1029"/>
                    </a:moveTo>
                    <a:lnTo>
                      <a:pt x="0" y="1033"/>
                    </a:lnTo>
                    <a:lnTo>
                      <a:pt x="0" y="4"/>
                    </a:lnTo>
                    <a:lnTo>
                      <a:pt x="16" y="0"/>
                    </a:lnTo>
                    <a:lnTo>
                      <a:pt x="16" y="102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93" name="Freeform 731"/>
              <p:cNvSpPr>
                <a:spLocks/>
              </p:cNvSpPr>
              <p:nvPr/>
            </p:nvSpPr>
            <p:spPr bwMode="auto">
              <a:xfrm>
                <a:off x="3390" y="1244"/>
                <a:ext cx="14" cy="1033"/>
              </a:xfrm>
              <a:custGeom>
                <a:avLst/>
                <a:gdLst>
                  <a:gd name="T0" fmla="*/ 14 w 14"/>
                  <a:gd name="T1" fmla="*/ 1029 h 1033"/>
                  <a:gd name="T2" fmla="*/ 0 w 14"/>
                  <a:gd name="T3" fmla="*/ 1033 h 1033"/>
                  <a:gd name="T4" fmla="*/ 0 w 14"/>
                  <a:gd name="T5" fmla="*/ 4 h 1033"/>
                  <a:gd name="T6" fmla="*/ 14 w 14"/>
                  <a:gd name="T7" fmla="*/ 0 h 1033"/>
                  <a:gd name="T8" fmla="*/ 14 w 14"/>
                  <a:gd name="T9" fmla="*/ 1029 h 1033"/>
                  <a:gd name="T10" fmla="*/ 0 60000 65536"/>
                  <a:gd name="T11" fmla="*/ 0 60000 65536"/>
                  <a:gd name="T12" fmla="*/ 0 60000 65536"/>
                  <a:gd name="T13" fmla="*/ 0 60000 65536"/>
                  <a:gd name="T14" fmla="*/ 0 60000 65536"/>
                  <a:gd name="T15" fmla="*/ 0 w 14"/>
                  <a:gd name="T16" fmla="*/ 0 h 1033"/>
                  <a:gd name="T17" fmla="*/ 14 w 14"/>
                  <a:gd name="T18" fmla="*/ 1033 h 1033"/>
                </a:gdLst>
                <a:ahLst/>
                <a:cxnLst>
                  <a:cxn ang="T10">
                    <a:pos x="T0" y="T1"/>
                  </a:cxn>
                  <a:cxn ang="T11">
                    <a:pos x="T2" y="T3"/>
                  </a:cxn>
                  <a:cxn ang="T12">
                    <a:pos x="T4" y="T5"/>
                  </a:cxn>
                  <a:cxn ang="T13">
                    <a:pos x="T6" y="T7"/>
                  </a:cxn>
                  <a:cxn ang="T14">
                    <a:pos x="T8" y="T9"/>
                  </a:cxn>
                </a:cxnLst>
                <a:rect l="T15" t="T16" r="T17" b="T18"/>
                <a:pathLst>
                  <a:path w="14" h="1033">
                    <a:moveTo>
                      <a:pt x="14" y="1029"/>
                    </a:moveTo>
                    <a:lnTo>
                      <a:pt x="0" y="1033"/>
                    </a:lnTo>
                    <a:lnTo>
                      <a:pt x="0" y="4"/>
                    </a:lnTo>
                    <a:lnTo>
                      <a:pt x="14" y="0"/>
                    </a:lnTo>
                    <a:lnTo>
                      <a:pt x="14" y="1029"/>
                    </a:lnTo>
                    <a:close/>
                  </a:path>
                </a:pathLst>
              </a:custGeom>
              <a:solidFill>
                <a:srgbClr val="326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94" name="Freeform 732"/>
              <p:cNvSpPr>
                <a:spLocks/>
              </p:cNvSpPr>
              <p:nvPr/>
            </p:nvSpPr>
            <p:spPr bwMode="auto">
              <a:xfrm>
                <a:off x="3376" y="1248"/>
                <a:ext cx="14" cy="1031"/>
              </a:xfrm>
              <a:custGeom>
                <a:avLst/>
                <a:gdLst>
                  <a:gd name="T0" fmla="*/ 14 w 14"/>
                  <a:gd name="T1" fmla="*/ 1029 h 1031"/>
                  <a:gd name="T2" fmla="*/ 0 w 14"/>
                  <a:gd name="T3" fmla="*/ 1031 h 1031"/>
                  <a:gd name="T4" fmla="*/ 0 w 14"/>
                  <a:gd name="T5" fmla="*/ 2 h 1031"/>
                  <a:gd name="T6" fmla="*/ 14 w 14"/>
                  <a:gd name="T7" fmla="*/ 0 h 1031"/>
                  <a:gd name="T8" fmla="*/ 14 w 14"/>
                  <a:gd name="T9" fmla="*/ 1029 h 1031"/>
                  <a:gd name="T10" fmla="*/ 0 60000 65536"/>
                  <a:gd name="T11" fmla="*/ 0 60000 65536"/>
                  <a:gd name="T12" fmla="*/ 0 60000 65536"/>
                  <a:gd name="T13" fmla="*/ 0 60000 65536"/>
                  <a:gd name="T14" fmla="*/ 0 60000 65536"/>
                  <a:gd name="T15" fmla="*/ 0 w 14"/>
                  <a:gd name="T16" fmla="*/ 0 h 1031"/>
                  <a:gd name="T17" fmla="*/ 14 w 14"/>
                  <a:gd name="T18" fmla="*/ 1031 h 1031"/>
                </a:gdLst>
                <a:ahLst/>
                <a:cxnLst>
                  <a:cxn ang="T10">
                    <a:pos x="T0" y="T1"/>
                  </a:cxn>
                  <a:cxn ang="T11">
                    <a:pos x="T2" y="T3"/>
                  </a:cxn>
                  <a:cxn ang="T12">
                    <a:pos x="T4" y="T5"/>
                  </a:cxn>
                  <a:cxn ang="T13">
                    <a:pos x="T6" y="T7"/>
                  </a:cxn>
                  <a:cxn ang="T14">
                    <a:pos x="T8" y="T9"/>
                  </a:cxn>
                </a:cxnLst>
                <a:rect l="T15" t="T16" r="T17" b="T18"/>
                <a:pathLst>
                  <a:path w="14" h="1031">
                    <a:moveTo>
                      <a:pt x="14" y="1029"/>
                    </a:moveTo>
                    <a:lnTo>
                      <a:pt x="0" y="1031"/>
                    </a:lnTo>
                    <a:lnTo>
                      <a:pt x="0" y="2"/>
                    </a:lnTo>
                    <a:lnTo>
                      <a:pt x="14" y="0"/>
                    </a:lnTo>
                    <a:lnTo>
                      <a:pt x="14" y="1029"/>
                    </a:lnTo>
                    <a:close/>
                  </a:path>
                </a:pathLst>
              </a:custGeom>
              <a:solidFill>
                <a:srgbClr val="3061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95" name="Freeform 733"/>
              <p:cNvSpPr>
                <a:spLocks/>
              </p:cNvSpPr>
              <p:nvPr/>
            </p:nvSpPr>
            <p:spPr bwMode="auto">
              <a:xfrm>
                <a:off x="3362" y="1250"/>
                <a:ext cx="14" cy="1033"/>
              </a:xfrm>
              <a:custGeom>
                <a:avLst/>
                <a:gdLst>
                  <a:gd name="T0" fmla="*/ 14 w 14"/>
                  <a:gd name="T1" fmla="*/ 1029 h 1033"/>
                  <a:gd name="T2" fmla="*/ 0 w 14"/>
                  <a:gd name="T3" fmla="*/ 1033 h 1033"/>
                  <a:gd name="T4" fmla="*/ 0 w 14"/>
                  <a:gd name="T5" fmla="*/ 4 h 1033"/>
                  <a:gd name="T6" fmla="*/ 14 w 14"/>
                  <a:gd name="T7" fmla="*/ 0 h 1033"/>
                  <a:gd name="T8" fmla="*/ 14 w 14"/>
                  <a:gd name="T9" fmla="*/ 1029 h 1033"/>
                  <a:gd name="T10" fmla="*/ 0 60000 65536"/>
                  <a:gd name="T11" fmla="*/ 0 60000 65536"/>
                  <a:gd name="T12" fmla="*/ 0 60000 65536"/>
                  <a:gd name="T13" fmla="*/ 0 60000 65536"/>
                  <a:gd name="T14" fmla="*/ 0 60000 65536"/>
                  <a:gd name="T15" fmla="*/ 0 w 14"/>
                  <a:gd name="T16" fmla="*/ 0 h 1033"/>
                  <a:gd name="T17" fmla="*/ 14 w 14"/>
                  <a:gd name="T18" fmla="*/ 1033 h 1033"/>
                </a:gdLst>
                <a:ahLst/>
                <a:cxnLst>
                  <a:cxn ang="T10">
                    <a:pos x="T0" y="T1"/>
                  </a:cxn>
                  <a:cxn ang="T11">
                    <a:pos x="T2" y="T3"/>
                  </a:cxn>
                  <a:cxn ang="T12">
                    <a:pos x="T4" y="T5"/>
                  </a:cxn>
                  <a:cxn ang="T13">
                    <a:pos x="T6" y="T7"/>
                  </a:cxn>
                  <a:cxn ang="T14">
                    <a:pos x="T8" y="T9"/>
                  </a:cxn>
                </a:cxnLst>
                <a:rect l="T15" t="T16" r="T17" b="T18"/>
                <a:pathLst>
                  <a:path w="14" h="1033">
                    <a:moveTo>
                      <a:pt x="14" y="1029"/>
                    </a:moveTo>
                    <a:lnTo>
                      <a:pt x="0" y="1033"/>
                    </a:lnTo>
                    <a:lnTo>
                      <a:pt x="0" y="4"/>
                    </a:lnTo>
                    <a:lnTo>
                      <a:pt x="14" y="0"/>
                    </a:lnTo>
                    <a:lnTo>
                      <a:pt x="14" y="1029"/>
                    </a:lnTo>
                    <a:close/>
                  </a:path>
                </a:pathLst>
              </a:custGeom>
              <a:solidFill>
                <a:srgbClr val="2F5E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96" name="Freeform 734"/>
              <p:cNvSpPr>
                <a:spLocks/>
              </p:cNvSpPr>
              <p:nvPr/>
            </p:nvSpPr>
            <p:spPr bwMode="auto">
              <a:xfrm>
                <a:off x="3346" y="1254"/>
                <a:ext cx="16" cy="1031"/>
              </a:xfrm>
              <a:custGeom>
                <a:avLst/>
                <a:gdLst>
                  <a:gd name="T0" fmla="*/ 16 w 16"/>
                  <a:gd name="T1" fmla="*/ 1029 h 1031"/>
                  <a:gd name="T2" fmla="*/ 0 w 16"/>
                  <a:gd name="T3" fmla="*/ 1031 h 1031"/>
                  <a:gd name="T4" fmla="*/ 0 w 16"/>
                  <a:gd name="T5" fmla="*/ 2 h 1031"/>
                  <a:gd name="T6" fmla="*/ 16 w 16"/>
                  <a:gd name="T7" fmla="*/ 0 h 1031"/>
                  <a:gd name="T8" fmla="*/ 16 w 16"/>
                  <a:gd name="T9" fmla="*/ 1029 h 1031"/>
                  <a:gd name="T10" fmla="*/ 0 60000 65536"/>
                  <a:gd name="T11" fmla="*/ 0 60000 65536"/>
                  <a:gd name="T12" fmla="*/ 0 60000 65536"/>
                  <a:gd name="T13" fmla="*/ 0 60000 65536"/>
                  <a:gd name="T14" fmla="*/ 0 60000 65536"/>
                  <a:gd name="T15" fmla="*/ 0 w 16"/>
                  <a:gd name="T16" fmla="*/ 0 h 1031"/>
                  <a:gd name="T17" fmla="*/ 16 w 16"/>
                  <a:gd name="T18" fmla="*/ 1031 h 1031"/>
                </a:gdLst>
                <a:ahLst/>
                <a:cxnLst>
                  <a:cxn ang="T10">
                    <a:pos x="T0" y="T1"/>
                  </a:cxn>
                  <a:cxn ang="T11">
                    <a:pos x="T2" y="T3"/>
                  </a:cxn>
                  <a:cxn ang="T12">
                    <a:pos x="T4" y="T5"/>
                  </a:cxn>
                  <a:cxn ang="T13">
                    <a:pos x="T6" y="T7"/>
                  </a:cxn>
                  <a:cxn ang="T14">
                    <a:pos x="T8" y="T9"/>
                  </a:cxn>
                </a:cxnLst>
                <a:rect l="T15" t="T16" r="T17" b="T18"/>
                <a:pathLst>
                  <a:path w="16" h="1031">
                    <a:moveTo>
                      <a:pt x="16" y="1029"/>
                    </a:moveTo>
                    <a:lnTo>
                      <a:pt x="0" y="1031"/>
                    </a:lnTo>
                    <a:lnTo>
                      <a:pt x="0" y="2"/>
                    </a:lnTo>
                    <a:lnTo>
                      <a:pt x="16" y="0"/>
                    </a:lnTo>
                    <a:lnTo>
                      <a:pt x="16" y="1029"/>
                    </a:lnTo>
                    <a:close/>
                  </a:path>
                </a:pathLst>
              </a:custGeom>
              <a:solidFill>
                <a:srgbClr val="2E5B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97" name="Rectangle 735"/>
              <p:cNvSpPr>
                <a:spLocks noChangeArrowheads="1"/>
              </p:cNvSpPr>
              <p:nvPr/>
            </p:nvSpPr>
            <p:spPr bwMode="auto">
              <a:xfrm>
                <a:off x="3326" y="1256"/>
                <a:ext cx="20" cy="1029"/>
              </a:xfrm>
              <a:prstGeom prst="rect">
                <a:avLst/>
              </a:prstGeom>
              <a:solidFill>
                <a:srgbClr val="2C59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3798" name="Rectangle 736"/>
              <p:cNvSpPr>
                <a:spLocks noChangeArrowheads="1"/>
              </p:cNvSpPr>
              <p:nvPr/>
            </p:nvSpPr>
            <p:spPr bwMode="auto">
              <a:xfrm>
                <a:off x="3314" y="1256"/>
                <a:ext cx="12" cy="1029"/>
              </a:xfrm>
              <a:prstGeom prst="rect">
                <a:avLst/>
              </a:prstGeom>
              <a:solidFill>
                <a:srgbClr val="2B56D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3799" name="Freeform 737"/>
              <p:cNvSpPr>
                <a:spLocks/>
              </p:cNvSpPr>
              <p:nvPr/>
            </p:nvSpPr>
            <p:spPr bwMode="auto">
              <a:xfrm>
                <a:off x="3302" y="1254"/>
                <a:ext cx="12" cy="1031"/>
              </a:xfrm>
              <a:custGeom>
                <a:avLst/>
                <a:gdLst>
                  <a:gd name="T0" fmla="*/ 12 w 12"/>
                  <a:gd name="T1" fmla="*/ 1031 h 1031"/>
                  <a:gd name="T2" fmla="*/ 0 w 12"/>
                  <a:gd name="T3" fmla="*/ 1029 h 1031"/>
                  <a:gd name="T4" fmla="*/ 0 w 12"/>
                  <a:gd name="T5" fmla="*/ 0 h 1031"/>
                  <a:gd name="T6" fmla="*/ 12 w 12"/>
                  <a:gd name="T7" fmla="*/ 2 h 1031"/>
                  <a:gd name="T8" fmla="*/ 12 w 12"/>
                  <a:gd name="T9" fmla="*/ 1031 h 1031"/>
                  <a:gd name="T10" fmla="*/ 0 60000 65536"/>
                  <a:gd name="T11" fmla="*/ 0 60000 65536"/>
                  <a:gd name="T12" fmla="*/ 0 60000 65536"/>
                  <a:gd name="T13" fmla="*/ 0 60000 65536"/>
                  <a:gd name="T14" fmla="*/ 0 60000 65536"/>
                  <a:gd name="T15" fmla="*/ 0 w 12"/>
                  <a:gd name="T16" fmla="*/ 0 h 1031"/>
                  <a:gd name="T17" fmla="*/ 12 w 12"/>
                  <a:gd name="T18" fmla="*/ 1031 h 1031"/>
                </a:gdLst>
                <a:ahLst/>
                <a:cxnLst>
                  <a:cxn ang="T10">
                    <a:pos x="T0" y="T1"/>
                  </a:cxn>
                  <a:cxn ang="T11">
                    <a:pos x="T2" y="T3"/>
                  </a:cxn>
                  <a:cxn ang="T12">
                    <a:pos x="T4" y="T5"/>
                  </a:cxn>
                  <a:cxn ang="T13">
                    <a:pos x="T6" y="T7"/>
                  </a:cxn>
                  <a:cxn ang="T14">
                    <a:pos x="T8" y="T9"/>
                  </a:cxn>
                </a:cxnLst>
                <a:rect l="T15" t="T16" r="T17" b="T18"/>
                <a:pathLst>
                  <a:path w="12" h="1031">
                    <a:moveTo>
                      <a:pt x="12" y="1031"/>
                    </a:moveTo>
                    <a:lnTo>
                      <a:pt x="0" y="1029"/>
                    </a:lnTo>
                    <a:lnTo>
                      <a:pt x="0" y="0"/>
                    </a:lnTo>
                    <a:lnTo>
                      <a:pt x="12" y="2"/>
                    </a:lnTo>
                    <a:lnTo>
                      <a:pt x="12" y="1031"/>
                    </a:lnTo>
                    <a:close/>
                  </a:path>
                </a:pathLst>
              </a:custGeom>
              <a:solidFill>
                <a:srgbClr val="2A53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00" name="Freeform 738"/>
              <p:cNvSpPr>
                <a:spLocks/>
              </p:cNvSpPr>
              <p:nvPr/>
            </p:nvSpPr>
            <p:spPr bwMode="auto">
              <a:xfrm>
                <a:off x="3292" y="1252"/>
                <a:ext cx="10" cy="1031"/>
              </a:xfrm>
              <a:custGeom>
                <a:avLst/>
                <a:gdLst>
                  <a:gd name="T0" fmla="*/ 10 w 10"/>
                  <a:gd name="T1" fmla="*/ 1031 h 1031"/>
                  <a:gd name="T2" fmla="*/ 0 w 10"/>
                  <a:gd name="T3" fmla="*/ 1029 h 1031"/>
                  <a:gd name="T4" fmla="*/ 0 w 10"/>
                  <a:gd name="T5" fmla="*/ 0 h 1031"/>
                  <a:gd name="T6" fmla="*/ 10 w 10"/>
                  <a:gd name="T7" fmla="*/ 2 h 1031"/>
                  <a:gd name="T8" fmla="*/ 10 w 10"/>
                  <a:gd name="T9" fmla="*/ 1031 h 1031"/>
                  <a:gd name="T10" fmla="*/ 0 60000 65536"/>
                  <a:gd name="T11" fmla="*/ 0 60000 65536"/>
                  <a:gd name="T12" fmla="*/ 0 60000 65536"/>
                  <a:gd name="T13" fmla="*/ 0 60000 65536"/>
                  <a:gd name="T14" fmla="*/ 0 60000 65536"/>
                  <a:gd name="T15" fmla="*/ 0 w 10"/>
                  <a:gd name="T16" fmla="*/ 0 h 1031"/>
                  <a:gd name="T17" fmla="*/ 10 w 10"/>
                  <a:gd name="T18" fmla="*/ 1031 h 1031"/>
                </a:gdLst>
                <a:ahLst/>
                <a:cxnLst>
                  <a:cxn ang="T10">
                    <a:pos x="T0" y="T1"/>
                  </a:cxn>
                  <a:cxn ang="T11">
                    <a:pos x="T2" y="T3"/>
                  </a:cxn>
                  <a:cxn ang="T12">
                    <a:pos x="T4" y="T5"/>
                  </a:cxn>
                  <a:cxn ang="T13">
                    <a:pos x="T6" y="T7"/>
                  </a:cxn>
                  <a:cxn ang="T14">
                    <a:pos x="T8" y="T9"/>
                  </a:cxn>
                </a:cxnLst>
                <a:rect l="T15" t="T16" r="T17" b="T18"/>
                <a:pathLst>
                  <a:path w="10" h="1031">
                    <a:moveTo>
                      <a:pt x="10" y="1031"/>
                    </a:moveTo>
                    <a:lnTo>
                      <a:pt x="0" y="1029"/>
                    </a:lnTo>
                    <a:lnTo>
                      <a:pt x="0" y="0"/>
                    </a:lnTo>
                    <a:lnTo>
                      <a:pt x="10" y="2"/>
                    </a:lnTo>
                    <a:lnTo>
                      <a:pt x="10" y="1031"/>
                    </a:lnTo>
                    <a:close/>
                  </a:path>
                </a:pathLst>
              </a:custGeom>
              <a:solidFill>
                <a:srgbClr val="2851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01" name="Freeform 739"/>
              <p:cNvSpPr>
                <a:spLocks/>
              </p:cNvSpPr>
              <p:nvPr/>
            </p:nvSpPr>
            <p:spPr bwMode="auto">
              <a:xfrm>
                <a:off x="3284" y="1250"/>
                <a:ext cx="8" cy="1031"/>
              </a:xfrm>
              <a:custGeom>
                <a:avLst/>
                <a:gdLst>
                  <a:gd name="T0" fmla="*/ 8 w 8"/>
                  <a:gd name="T1" fmla="*/ 1031 h 1031"/>
                  <a:gd name="T2" fmla="*/ 0 w 8"/>
                  <a:gd name="T3" fmla="*/ 1029 h 1031"/>
                  <a:gd name="T4" fmla="*/ 0 w 8"/>
                  <a:gd name="T5" fmla="*/ 0 h 1031"/>
                  <a:gd name="T6" fmla="*/ 8 w 8"/>
                  <a:gd name="T7" fmla="*/ 2 h 1031"/>
                  <a:gd name="T8" fmla="*/ 8 w 8"/>
                  <a:gd name="T9" fmla="*/ 1031 h 1031"/>
                  <a:gd name="T10" fmla="*/ 0 60000 65536"/>
                  <a:gd name="T11" fmla="*/ 0 60000 65536"/>
                  <a:gd name="T12" fmla="*/ 0 60000 65536"/>
                  <a:gd name="T13" fmla="*/ 0 60000 65536"/>
                  <a:gd name="T14" fmla="*/ 0 60000 65536"/>
                  <a:gd name="T15" fmla="*/ 0 w 8"/>
                  <a:gd name="T16" fmla="*/ 0 h 1031"/>
                  <a:gd name="T17" fmla="*/ 8 w 8"/>
                  <a:gd name="T18" fmla="*/ 1031 h 1031"/>
                </a:gdLst>
                <a:ahLst/>
                <a:cxnLst>
                  <a:cxn ang="T10">
                    <a:pos x="T0" y="T1"/>
                  </a:cxn>
                  <a:cxn ang="T11">
                    <a:pos x="T2" y="T3"/>
                  </a:cxn>
                  <a:cxn ang="T12">
                    <a:pos x="T4" y="T5"/>
                  </a:cxn>
                  <a:cxn ang="T13">
                    <a:pos x="T6" y="T7"/>
                  </a:cxn>
                  <a:cxn ang="T14">
                    <a:pos x="T8" y="T9"/>
                  </a:cxn>
                </a:cxnLst>
                <a:rect l="T15" t="T16" r="T17" b="T18"/>
                <a:pathLst>
                  <a:path w="8" h="1031">
                    <a:moveTo>
                      <a:pt x="8" y="1031"/>
                    </a:moveTo>
                    <a:lnTo>
                      <a:pt x="0" y="1029"/>
                    </a:lnTo>
                    <a:lnTo>
                      <a:pt x="0" y="0"/>
                    </a:lnTo>
                    <a:lnTo>
                      <a:pt x="8" y="2"/>
                    </a:lnTo>
                    <a:lnTo>
                      <a:pt x="8" y="1031"/>
                    </a:lnTo>
                    <a:close/>
                  </a:path>
                </a:pathLst>
              </a:custGeom>
              <a:solidFill>
                <a:srgbClr val="274E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02" name="Freeform 740"/>
              <p:cNvSpPr>
                <a:spLocks/>
              </p:cNvSpPr>
              <p:nvPr/>
            </p:nvSpPr>
            <p:spPr bwMode="auto">
              <a:xfrm>
                <a:off x="3277" y="1246"/>
                <a:ext cx="7" cy="1033"/>
              </a:xfrm>
              <a:custGeom>
                <a:avLst/>
                <a:gdLst>
                  <a:gd name="T0" fmla="*/ 7 w 7"/>
                  <a:gd name="T1" fmla="*/ 1033 h 1033"/>
                  <a:gd name="T2" fmla="*/ 0 w 7"/>
                  <a:gd name="T3" fmla="*/ 1029 h 1033"/>
                  <a:gd name="T4" fmla="*/ 0 w 7"/>
                  <a:gd name="T5" fmla="*/ 0 h 1033"/>
                  <a:gd name="T6" fmla="*/ 7 w 7"/>
                  <a:gd name="T7" fmla="*/ 4 h 1033"/>
                  <a:gd name="T8" fmla="*/ 7 w 7"/>
                  <a:gd name="T9" fmla="*/ 1033 h 1033"/>
                  <a:gd name="T10" fmla="*/ 0 60000 65536"/>
                  <a:gd name="T11" fmla="*/ 0 60000 65536"/>
                  <a:gd name="T12" fmla="*/ 0 60000 65536"/>
                  <a:gd name="T13" fmla="*/ 0 60000 65536"/>
                  <a:gd name="T14" fmla="*/ 0 60000 65536"/>
                  <a:gd name="T15" fmla="*/ 0 w 7"/>
                  <a:gd name="T16" fmla="*/ 0 h 1033"/>
                  <a:gd name="T17" fmla="*/ 7 w 7"/>
                  <a:gd name="T18" fmla="*/ 1033 h 1033"/>
                </a:gdLst>
                <a:ahLst/>
                <a:cxnLst>
                  <a:cxn ang="T10">
                    <a:pos x="T0" y="T1"/>
                  </a:cxn>
                  <a:cxn ang="T11">
                    <a:pos x="T2" y="T3"/>
                  </a:cxn>
                  <a:cxn ang="T12">
                    <a:pos x="T4" y="T5"/>
                  </a:cxn>
                  <a:cxn ang="T13">
                    <a:pos x="T6" y="T7"/>
                  </a:cxn>
                  <a:cxn ang="T14">
                    <a:pos x="T8" y="T9"/>
                  </a:cxn>
                </a:cxnLst>
                <a:rect l="T15" t="T16" r="T17" b="T18"/>
                <a:pathLst>
                  <a:path w="7" h="1033">
                    <a:moveTo>
                      <a:pt x="7" y="1033"/>
                    </a:moveTo>
                    <a:lnTo>
                      <a:pt x="0" y="1029"/>
                    </a:lnTo>
                    <a:lnTo>
                      <a:pt x="0" y="0"/>
                    </a:lnTo>
                    <a:lnTo>
                      <a:pt x="7" y="4"/>
                    </a:lnTo>
                    <a:lnTo>
                      <a:pt x="7" y="1033"/>
                    </a:lnTo>
                    <a:close/>
                  </a:path>
                </a:pathLst>
              </a:custGeom>
              <a:solidFill>
                <a:srgbClr val="264B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03" name="Freeform 741"/>
              <p:cNvSpPr>
                <a:spLocks/>
              </p:cNvSpPr>
              <p:nvPr/>
            </p:nvSpPr>
            <p:spPr bwMode="auto">
              <a:xfrm>
                <a:off x="3273" y="1242"/>
                <a:ext cx="4" cy="1033"/>
              </a:xfrm>
              <a:custGeom>
                <a:avLst/>
                <a:gdLst>
                  <a:gd name="T0" fmla="*/ 4 w 4"/>
                  <a:gd name="T1" fmla="*/ 1033 h 1033"/>
                  <a:gd name="T2" fmla="*/ 0 w 4"/>
                  <a:gd name="T3" fmla="*/ 1029 h 1033"/>
                  <a:gd name="T4" fmla="*/ 0 w 4"/>
                  <a:gd name="T5" fmla="*/ 0 h 1033"/>
                  <a:gd name="T6" fmla="*/ 4 w 4"/>
                  <a:gd name="T7" fmla="*/ 4 h 1033"/>
                  <a:gd name="T8" fmla="*/ 4 w 4"/>
                  <a:gd name="T9" fmla="*/ 1033 h 1033"/>
                  <a:gd name="T10" fmla="*/ 0 60000 65536"/>
                  <a:gd name="T11" fmla="*/ 0 60000 65536"/>
                  <a:gd name="T12" fmla="*/ 0 60000 65536"/>
                  <a:gd name="T13" fmla="*/ 0 60000 65536"/>
                  <a:gd name="T14" fmla="*/ 0 60000 65536"/>
                  <a:gd name="T15" fmla="*/ 0 w 4"/>
                  <a:gd name="T16" fmla="*/ 0 h 1033"/>
                  <a:gd name="T17" fmla="*/ 4 w 4"/>
                  <a:gd name="T18" fmla="*/ 1033 h 1033"/>
                </a:gdLst>
                <a:ahLst/>
                <a:cxnLst>
                  <a:cxn ang="T10">
                    <a:pos x="T0" y="T1"/>
                  </a:cxn>
                  <a:cxn ang="T11">
                    <a:pos x="T2" y="T3"/>
                  </a:cxn>
                  <a:cxn ang="T12">
                    <a:pos x="T4" y="T5"/>
                  </a:cxn>
                  <a:cxn ang="T13">
                    <a:pos x="T6" y="T7"/>
                  </a:cxn>
                  <a:cxn ang="T14">
                    <a:pos x="T8" y="T9"/>
                  </a:cxn>
                </a:cxnLst>
                <a:rect l="T15" t="T16" r="T17" b="T18"/>
                <a:pathLst>
                  <a:path w="4" h="1033">
                    <a:moveTo>
                      <a:pt x="4" y="1033"/>
                    </a:moveTo>
                    <a:lnTo>
                      <a:pt x="0" y="1029"/>
                    </a:lnTo>
                    <a:lnTo>
                      <a:pt x="0" y="0"/>
                    </a:lnTo>
                    <a:lnTo>
                      <a:pt x="4" y="4"/>
                    </a:lnTo>
                    <a:lnTo>
                      <a:pt x="4" y="1033"/>
                    </a:lnTo>
                    <a:close/>
                  </a:path>
                </a:pathLst>
              </a:custGeom>
              <a:solidFill>
                <a:srgbClr val="2448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04" name="Freeform 742"/>
              <p:cNvSpPr>
                <a:spLocks/>
              </p:cNvSpPr>
              <p:nvPr/>
            </p:nvSpPr>
            <p:spPr bwMode="auto">
              <a:xfrm>
                <a:off x="3269" y="1238"/>
                <a:ext cx="4" cy="1033"/>
              </a:xfrm>
              <a:custGeom>
                <a:avLst/>
                <a:gdLst>
                  <a:gd name="T0" fmla="*/ 4 w 4"/>
                  <a:gd name="T1" fmla="*/ 1033 h 1033"/>
                  <a:gd name="T2" fmla="*/ 0 w 4"/>
                  <a:gd name="T3" fmla="*/ 1029 h 1033"/>
                  <a:gd name="T4" fmla="*/ 0 w 4"/>
                  <a:gd name="T5" fmla="*/ 0 h 1033"/>
                  <a:gd name="T6" fmla="*/ 4 w 4"/>
                  <a:gd name="T7" fmla="*/ 4 h 1033"/>
                  <a:gd name="T8" fmla="*/ 4 w 4"/>
                  <a:gd name="T9" fmla="*/ 1033 h 1033"/>
                  <a:gd name="T10" fmla="*/ 0 60000 65536"/>
                  <a:gd name="T11" fmla="*/ 0 60000 65536"/>
                  <a:gd name="T12" fmla="*/ 0 60000 65536"/>
                  <a:gd name="T13" fmla="*/ 0 60000 65536"/>
                  <a:gd name="T14" fmla="*/ 0 60000 65536"/>
                  <a:gd name="T15" fmla="*/ 0 w 4"/>
                  <a:gd name="T16" fmla="*/ 0 h 1033"/>
                  <a:gd name="T17" fmla="*/ 4 w 4"/>
                  <a:gd name="T18" fmla="*/ 1033 h 1033"/>
                </a:gdLst>
                <a:ahLst/>
                <a:cxnLst>
                  <a:cxn ang="T10">
                    <a:pos x="T0" y="T1"/>
                  </a:cxn>
                  <a:cxn ang="T11">
                    <a:pos x="T2" y="T3"/>
                  </a:cxn>
                  <a:cxn ang="T12">
                    <a:pos x="T4" y="T5"/>
                  </a:cxn>
                  <a:cxn ang="T13">
                    <a:pos x="T6" y="T7"/>
                  </a:cxn>
                  <a:cxn ang="T14">
                    <a:pos x="T8" y="T9"/>
                  </a:cxn>
                </a:cxnLst>
                <a:rect l="T15" t="T16" r="T17" b="T18"/>
                <a:pathLst>
                  <a:path w="4" h="1033">
                    <a:moveTo>
                      <a:pt x="4" y="1033"/>
                    </a:moveTo>
                    <a:lnTo>
                      <a:pt x="0" y="1029"/>
                    </a:lnTo>
                    <a:lnTo>
                      <a:pt x="0" y="0"/>
                    </a:lnTo>
                    <a:lnTo>
                      <a:pt x="4" y="4"/>
                    </a:lnTo>
                    <a:lnTo>
                      <a:pt x="4" y="1033"/>
                    </a:lnTo>
                    <a:close/>
                  </a:path>
                </a:pathLst>
              </a:custGeom>
              <a:solidFill>
                <a:srgbClr val="234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05" name="Freeform 743"/>
              <p:cNvSpPr>
                <a:spLocks/>
              </p:cNvSpPr>
              <p:nvPr/>
            </p:nvSpPr>
            <p:spPr bwMode="auto">
              <a:xfrm>
                <a:off x="3267" y="1232"/>
                <a:ext cx="2" cy="1035"/>
              </a:xfrm>
              <a:custGeom>
                <a:avLst/>
                <a:gdLst>
                  <a:gd name="T0" fmla="*/ 2 w 2"/>
                  <a:gd name="T1" fmla="*/ 1035 h 1035"/>
                  <a:gd name="T2" fmla="*/ 0 w 2"/>
                  <a:gd name="T3" fmla="*/ 1029 h 1035"/>
                  <a:gd name="T4" fmla="*/ 0 w 2"/>
                  <a:gd name="T5" fmla="*/ 0 h 1035"/>
                  <a:gd name="T6" fmla="*/ 2 w 2"/>
                  <a:gd name="T7" fmla="*/ 6 h 1035"/>
                  <a:gd name="T8" fmla="*/ 2 w 2"/>
                  <a:gd name="T9" fmla="*/ 1035 h 1035"/>
                  <a:gd name="T10" fmla="*/ 0 60000 65536"/>
                  <a:gd name="T11" fmla="*/ 0 60000 65536"/>
                  <a:gd name="T12" fmla="*/ 0 60000 65536"/>
                  <a:gd name="T13" fmla="*/ 0 60000 65536"/>
                  <a:gd name="T14" fmla="*/ 0 60000 65536"/>
                  <a:gd name="T15" fmla="*/ 0 w 2"/>
                  <a:gd name="T16" fmla="*/ 0 h 1035"/>
                  <a:gd name="T17" fmla="*/ 2 w 2"/>
                  <a:gd name="T18" fmla="*/ 1035 h 1035"/>
                </a:gdLst>
                <a:ahLst/>
                <a:cxnLst>
                  <a:cxn ang="T10">
                    <a:pos x="T0" y="T1"/>
                  </a:cxn>
                  <a:cxn ang="T11">
                    <a:pos x="T2" y="T3"/>
                  </a:cxn>
                  <a:cxn ang="T12">
                    <a:pos x="T4" y="T5"/>
                  </a:cxn>
                  <a:cxn ang="T13">
                    <a:pos x="T6" y="T7"/>
                  </a:cxn>
                  <a:cxn ang="T14">
                    <a:pos x="T8" y="T9"/>
                  </a:cxn>
                </a:cxnLst>
                <a:rect l="T15" t="T16" r="T17" b="T18"/>
                <a:pathLst>
                  <a:path w="2" h="1035">
                    <a:moveTo>
                      <a:pt x="2" y="1035"/>
                    </a:moveTo>
                    <a:lnTo>
                      <a:pt x="0" y="1029"/>
                    </a:lnTo>
                    <a:lnTo>
                      <a:pt x="0" y="0"/>
                    </a:lnTo>
                    <a:lnTo>
                      <a:pt x="2" y="6"/>
                    </a:lnTo>
                    <a:lnTo>
                      <a:pt x="2" y="1035"/>
                    </a:lnTo>
                    <a:close/>
                  </a:path>
                </a:pathLst>
              </a:custGeom>
              <a:solidFill>
                <a:srgbClr val="2243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06" name="Freeform 744"/>
              <p:cNvSpPr>
                <a:spLocks/>
              </p:cNvSpPr>
              <p:nvPr/>
            </p:nvSpPr>
            <p:spPr bwMode="auto">
              <a:xfrm>
                <a:off x="3267" y="1226"/>
                <a:ext cx="1" cy="1035"/>
              </a:xfrm>
              <a:custGeom>
                <a:avLst/>
                <a:gdLst>
                  <a:gd name="T0" fmla="*/ 0 w 1"/>
                  <a:gd name="T1" fmla="*/ 1035 h 1035"/>
                  <a:gd name="T2" fmla="*/ 0 w 1"/>
                  <a:gd name="T3" fmla="*/ 1029 h 1035"/>
                  <a:gd name="T4" fmla="*/ 0 w 1"/>
                  <a:gd name="T5" fmla="*/ 0 h 1035"/>
                  <a:gd name="T6" fmla="*/ 0 w 1"/>
                  <a:gd name="T7" fmla="*/ 6 h 1035"/>
                  <a:gd name="T8" fmla="*/ 0 w 1"/>
                  <a:gd name="T9" fmla="*/ 1035 h 1035"/>
                  <a:gd name="T10" fmla="*/ 0 60000 65536"/>
                  <a:gd name="T11" fmla="*/ 0 60000 65536"/>
                  <a:gd name="T12" fmla="*/ 0 60000 65536"/>
                  <a:gd name="T13" fmla="*/ 0 60000 65536"/>
                  <a:gd name="T14" fmla="*/ 0 60000 65536"/>
                  <a:gd name="T15" fmla="*/ 0 w 1"/>
                  <a:gd name="T16" fmla="*/ 0 h 1035"/>
                  <a:gd name="T17" fmla="*/ 1 w 1"/>
                  <a:gd name="T18" fmla="*/ 1035 h 1035"/>
                </a:gdLst>
                <a:ahLst/>
                <a:cxnLst>
                  <a:cxn ang="T10">
                    <a:pos x="T0" y="T1"/>
                  </a:cxn>
                  <a:cxn ang="T11">
                    <a:pos x="T2" y="T3"/>
                  </a:cxn>
                  <a:cxn ang="T12">
                    <a:pos x="T4" y="T5"/>
                  </a:cxn>
                  <a:cxn ang="T13">
                    <a:pos x="T6" y="T7"/>
                  </a:cxn>
                  <a:cxn ang="T14">
                    <a:pos x="T8" y="T9"/>
                  </a:cxn>
                </a:cxnLst>
                <a:rect l="T15" t="T16" r="T17" b="T18"/>
                <a:pathLst>
                  <a:path w="1" h="1035">
                    <a:moveTo>
                      <a:pt x="0" y="1035"/>
                    </a:moveTo>
                    <a:lnTo>
                      <a:pt x="0" y="1029"/>
                    </a:lnTo>
                    <a:lnTo>
                      <a:pt x="0" y="0"/>
                    </a:lnTo>
                    <a:lnTo>
                      <a:pt x="0" y="6"/>
                    </a:lnTo>
                    <a:lnTo>
                      <a:pt x="0" y="1035"/>
                    </a:lnTo>
                    <a:close/>
                  </a:path>
                </a:pathLst>
              </a:custGeom>
              <a:solidFill>
                <a:srgbClr val="2040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07" name="Freeform 745"/>
              <p:cNvSpPr>
                <a:spLocks/>
              </p:cNvSpPr>
              <p:nvPr/>
            </p:nvSpPr>
            <p:spPr bwMode="auto">
              <a:xfrm>
                <a:off x="3267" y="1153"/>
                <a:ext cx="232" cy="103"/>
              </a:xfrm>
              <a:custGeom>
                <a:avLst/>
                <a:gdLst>
                  <a:gd name="T0" fmla="*/ 172 w 232"/>
                  <a:gd name="T1" fmla="*/ 0 h 103"/>
                  <a:gd name="T2" fmla="*/ 184 w 232"/>
                  <a:gd name="T3" fmla="*/ 0 h 103"/>
                  <a:gd name="T4" fmla="*/ 196 w 232"/>
                  <a:gd name="T5" fmla="*/ 2 h 103"/>
                  <a:gd name="T6" fmla="*/ 206 w 232"/>
                  <a:gd name="T7" fmla="*/ 4 h 103"/>
                  <a:gd name="T8" fmla="*/ 214 w 232"/>
                  <a:gd name="T9" fmla="*/ 6 h 103"/>
                  <a:gd name="T10" fmla="*/ 222 w 232"/>
                  <a:gd name="T11" fmla="*/ 10 h 103"/>
                  <a:gd name="T12" fmla="*/ 226 w 232"/>
                  <a:gd name="T13" fmla="*/ 14 h 103"/>
                  <a:gd name="T14" fmla="*/ 230 w 232"/>
                  <a:gd name="T15" fmla="*/ 18 h 103"/>
                  <a:gd name="T16" fmla="*/ 232 w 232"/>
                  <a:gd name="T17" fmla="*/ 24 h 103"/>
                  <a:gd name="T18" fmla="*/ 232 w 232"/>
                  <a:gd name="T19" fmla="*/ 29 h 103"/>
                  <a:gd name="T20" fmla="*/ 230 w 232"/>
                  <a:gd name="T21" fmla="*/ 35 h 103"/>
                  <a:gd name="T22" fmla="*/ 226 w 232"/>
                  <a:gd name="T23" fmla="*/ 41 h 103"/>
                  <a:gd name="T24" fmla="*/ 218 w 232"/>
                  <a:gd name="T25" fmla="*/ 51 h 103"/>
                  <a:gd name="T26" fmla="*/ 210 w 232"/>
                  <a:gd name="T27" fmla="*/ 57 h 103"/>
                  <a:gd name="T28" fmla="*/ 200 w 232"/>
                  <a:gd name="T29" fmla="*/ 63 h 103"/>
                  <a:gd name="T30" fmla="*/ 190 w 232"/>
                  <a:gd name="T31" fmla="*/ 71 h 103"/>
                  <a:gd name="T32" fmla="*/ 178 w 232"/>
                  <a:gd name="T33" fmla="*/ 75 h 103"/>
                  <a:gd name="T34" fmla="*/ 165 w 232"/>
                  <a:gd name="T35" fmla="*/ 81 h 103"/>
                  <a:gd name="T36" fmla="*/ 153 w 232"/>
                  <a:gd name="T37" fmla="*/ 87 h 103"/>
                  <a:gd name="T38" fmla="*/ 137 w 232"/>
                  <a:gd name="T39" fmla="*/ 91 h 103"/>
                  <a:gd name="T40" fmla="*/ 123 w 232"/>
                  <a:gd name="T41" fmla="*/ 95 h 103"/>
                  <a:gd name="T42" fmla="*/ 109 w 232"/>
                  <a:gd name="T43" fmla="*/ 97 h 103"/>
                  <a:gd name="T44" fmla="*/ 95 w 232"/>
                  <a:gd name="T45" fmla="*/ 101 h 103"/>
                  <a:gd name="T46" fmla="*/ 79 w 232"/>
                  <a:gd name="T47" fmla="*/ 103 h 103"/>
                  <a:gd name="T48" fmla="*/ 59 w 232"/>
                  <a:gd name="T49" fmla="*/ 103 h 103"/>
                  <a:gd name="T50" fmla="*/ 47 w 232"/>
                  <a:gd name="T51" fmla="*/ 103 h 103"/>
                  <a:gd name="T52" fmla="*/ 35 w 232"/>
                  <a:gd name="T53" fmla="*/ 101 h 103"/>
                  <a:gd name="T54" fmla="*/ 25 w 232"/>
                  <a:gd name="T55" fmla="*/ 99 h 103"/>
                  <a:gd name="T56" fmla="*/ 17 w 232"/>
                  <a:gd name="T57" fmla="*/ 97 h 103"/>
                  <a:gd name="T58" fmla="*/ 10 w 232"/>
                  <a:gd name="T59" fmla="*/ 93 h 103"/>
                  <a:gd name="T60" fmla="*/ 6 w 232"/>
                  <a:gd name="T61" fmla="*/ 89 h 103"/>
                  <a:gd name="T62" fmla="*/ 2 w 232"/>
                  <a:gd name="T63" fmla="*/ 85 h 103"/>
                  <a:gd name="T64" fmla="*/ 0 w 232"/>
                  <a:gd name="T65" fmla="*/ 79 h 103"/>
                  <a:gd name="T66" fmla="*/ 0 w 232"/>
                  <a:gd name="T67" fmla="*/ 73 h 103"/>
                  <a:gd name="T68" fmla="*/ 2 w 232"/>
                  <a:gd name="T69" fmla="*/ 67 h 103"/>
                  <a:gd name="T70" fmla="*/ 6 w 232"/>
                  <a:gd name="T71" fmla="*/ 61 h 103"/>
                  <a:gd name="T72" fmla="*/ 14 w 232"/>
                  <a:gd name="T73" fmla="*/ 51 h 103"/>
                  <a:gd name="T74" fmla="*/ 21 w 232"/>
                  <a:gd name="T75" fmla="*/ 45 h 103"/>
                  <a:gd name="T76" fmla="*/ 31 w 232"/>
                  <a:gd name="T77" fmla="*/ 39 h 103"/>
                  <a:gd name="T78" fmla="*/ 41 w 232"/>
                  <a:gd name="T79" fmla="*/ 31 h 103"/>
                  <a:gd name="T80" fmla="*/ 53 w 232"/>
                  <a:gd name="T81" fmla="*/ 27 h 103"/>
                  <a:gd name="T82" fmla="*/ 67 w 232"/>
                  <a:gd name="T83" fmla="*/ 22 h 103"/>
                  <a:gd name="T84" fmla="*/ 79 w 232"/>
                  <a:gd name="T85" fmla="*/ 16 h 103"/>
                  <a:gd name="T86" fmla="*/ 95 w 232"/>
                  <a:gd name="T87" fmla="*/ 12 h 103"/>
                  <a:gd name="T88" fmla="*/ 109 w 232"/>
                  <a:gd name="T89" fmla="*/ 8 h 103"/>
                  <a:gd name="T90" fmla="*/ 123 w 232"/>
                  <a:gd name="T91" fmla="*/ 6 h 103"/>
                  <a:gd name="T92" fmla="*/ 137 w 232"/>
                  <a:gd name="T93" fmla="*/ 2 h 103"/>
                  <a:gd name="T94" fmla="*/ 153 w 232"/>
                  <a:gd name="T95" fmla="*/ 0 h 103"/>
                  <a:gd name="T96" fmla="*/ 172 w 232"/>
                  <a:gd name="T97" fmla="*/ 0 h 10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2"/>
                  <a:gd name="T148" fmla="*/ 0 h 103"/>
                  <a:gd name="T149" fmla="*/ 232 w 232"/>
                  <a:gd name="T150" fmla="*/ 103 h 10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2" h="103">
                    <a:moveTo>
                      <a:pt x="172" y="0"/>
                    </a:moveTo>
                    <a:lnTo>
                      <a:pt x="184" y="0"/>
                    </a:lnTo>
                    <a:lnTo>
                      <a:pt x="196" y="2"/>
                    </a:lnTo>
                    <a:lnTo>
                      <a:pt x="206" y="4"/>
                    </a:lnTo>
                    <a:lnTo>
                      <a:pt x="214" y="6"/>
                    </a:lnTo>
                    <a:lnTo>
                      <a:pt x="222" y="10"/>
                    </a:lnTo>
                    <a:lnTo>
                      <a:pt x="226" y="14"/>
                    </a:lnTo>
                    <a:lnTo>
                      <a:pt x="230" y="18"/>
                    </a:lnTo>
                    <a:lnTo>
                      <a:pt x="232" y="24"/>
                    </a:lnTo>
                    <a:lnTo>
                      <a:pt x="232" y="29"/>
                    </a:lnTo>
                    <a:lnTo>
                      <a:pt x="230" y="35"/>
                    </a:lnTo>
                    <a:lnTo>
                      <a:pt x="226" y="41"/>
                    </a:lnTo>
                    <a:lnTo>
                      <a:pt x="218" y="51"/>
                    </a:lnTo>
                    <a:lnTo>
                      <a:pt x="210" y="57"/>
                    </a:lnTo>
                    <a:lnTo>
                      <a:pt x="200" y="63"/>
                    </a:lnTo>
                    <a:lnTo>
                      <a:pt x="190" y="71"/>
                    </a:lnTo>
                    <a:lnTo>
                      <a:pt x="178" y="75"/>
                    </a:lnTo>
                    <a:lnTo>
                      <a:pt x="165" y="81"/>
                    </a:lnTo>
                    <a:lnTo>
                      <a:pt x="153" y="87"/>
                    </a:lnTo>
                    <a:lnTo>
                      <a:pt x="137" y="91"/>
                    </a:lnTo>
                    <a:lnTo>
                      <a:pt x="123" y="95"/>
                    </a:lnTo>
                    <a:lnTo>
                      <a:pt x="109" y="97"/>
                    </a:lnTo>
                    <a:lnTo>
                      <a:pt x="95" y="101"/>
                    </a:lnTo>
                    <a:lnTo>
                      <a:pt x="79" y="103"/>
                    </a:lnTo>
                    <a:lnTo>
                      <a:pt x="59" y="103"/>
                    </a:lnTo>
                    <a:lnTo>
                      <a:pt x="47" y="103"/>
                    </a:lnTo>
                    <a:lnTo>
                      <a:pt x="35" y="101"/>
                    </a:lnTo>
                    <a:lnTo>
                      <a:pt x="25" y="99"/>
                    </a:lnTo>
                    <a:lnTo>
                      <a:pt x="17" y="97"/>
                    </a:lnTo>
                    <a:lnTo>
                      <a:pt x="10" y="93"/>
                    </a:lnTo>
                    <a:lnTo>
                      <a:pt x="6" y="89"/>
                    </a:lnTo>
                    <a:lnTo>
                      <a:pt x="2" y="85"/>
                    </a:lnTo>
                    <a:lnTo>
                      <a:pt x="0" y="79"/>
                    </a:lnTo>
                    <a:lnTo>
                      <a:pt x="0" y="73"/>
                    </a:lnTo>
                    <a:lnTo>
                      <a:pt x="2" y="67"/>
                    </a:lnTo>
                    <a:lnTo>
                      <a:pt x="6" y="61"/>
                    </a:lnTo>
                    <a:lnTo>
                      <a:pt x="14" y="51"/>
                    </a:lnTo>
                    <a:lnTo>
                      <a:pt x="21" y="45"/>
                    </a:lnTo>
                    <a:lnTo>
                      <a:pt x="31" y="39"/>
                    </a:lnTo>
                    <a:lnTo>
                      <a:pt x="41" y="31"/>
                    </a:lnTo>
                    <a:lnTo>
                      <a:pt x="53" y="27"/>
                    </a:lnTo>
                    <a:lnTo>
                      <a:pt x="67" y="22"/>
                    </a:lnTo>
                    <a:lnTo>
                      <a:pt x="79" y="16"/>
                    </a:lnTo>
                    <a:lnTo>
                      <a:pt x="95" y="12"/>
                    </a:lnTo>
                    <a:lnTo>
                      <a:pt x="109" y="8"/>
                    </a:lnTo>
                    <a:lnTo>
                      <a:pt x="123" y="6"/>
                    </a:lnTo>
                    <a:lnTo>
                      <a:pt x="137" y="2"/>
                    </a:lnTo>
                    <a:lnTo>
                      <a:pt x="153" y="0"/>
                    </a:lnTo>
                    <a:lnTo>
                      <a:pt x="172" y="0"/>
                    </a:lnTo>
                    <a:close/>
                  </a:path>
                </a:pathLst>
              </a:custGeom>
              <a:solidFill>
                <a:srgbClr val="264D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08" name="Line 746"/>
              <p:cNvSpPr>
                <a:spLocks noChangeShapeType="1"/>
              </p:cNvSpPr>
              <p:nvPr/>
            </p:nvSpPr>
            <p:spPr bwMode="auto">
              <a:xfrm flipH="1">
                <a:off x="3497" y="2211"/>
                <a:ext cx="2"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09" name="Line 747"/>
              <p:cNvSpPr>
                <a:spLocks noChangeShapeType="1"/>
              </p:cNvSpPr>
              <p:nvPr/>
            </p:nvSpPr>
            <p:spPr bwMode="auto">
              <a:xfrm flipH="1">
                <a:off x="3493" y="2217"/>
                <a:ext cx="4"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10" name="Line 748"/>
              <p:cNvSpPr>
                <a:spLocks noChangeShapeType="1"/>
              </p:cNvSpPr>
              <p:nvPr/>
            </p:nvSpPr>
            <p:spPr bwMode="auto">
              <a:xfrm flipH="1">
                <a:off x="3485" y="2223"/>
                <a:ext cx="8" cy="1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11" name="Line 749"/>
              <p:cNvSpPr>
                <a:spLocks noChangeShapeType="1"/>
              </p:cNvSpPr>
              <p:nvPr/>
            </p:nvSpPr>
            <p:spPr bwMode="auto">
              <a:xfrm flipH="1">
                <a:off x="3477" y="2233"/>
                <a:ext cx="8"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12" name="Line 750"/>
              <p:cNvSpPr>
                <a:spLocks noChangeShapeType="1"/>
              </p:cNvSpPr>
              <p:nvPr/>
            </p:nvSpPr>
            <p:spPr bwMode="auto">
              <a:xfrm flipH="1">
                <a:off x="3467" y="2239"/>
                <a:ext cx="10"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13" name="Line 751"/>
              <p:cNvSpPr>
                <a:spLocks noChangeShapeType="1"/>
              </p:cNvSpPr>
              <p:nvPr/>
            </p:nvSpPr>
            <p:spPr bwMode="auto">
              <a:xfrm flipH="1">
                <a:off x="3457" y="2245"/>
                <a:ext cx="10" cy="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14" name="Line 752"/>
              <p:cNvSpPr>
                <a:spLocks noChangeShapeType="1"/>
              </p:cNvSpPr>
              <p:nvPr/>
            </p:nvSpPr>
            <p:spPr bwMode="auto">
              <a:xfrm flipH="1">
                <a:off x="3445" y="2253"/>
                <a:ext cx="12" cy="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15" name="Line 753"/>
              <p:cNvSpPr>
                <a:spLocks noChangeShapeType="1"/>
              </p:cNvSpPr>
              <p:nvPr/>
            </p:nvSpPr>
            <p:spPr bwMode="auto">
              <a:xfrm flipH="1">
                <a:off x="3432" y="2257"/>
                <a:ext cx="13"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16" name="Line 754"/>
              <p:cNvSpPr>
                <a:spLocks noChangeShapeType="1"/>
              </p:cNvSpPr>
              <p:nvPr/>
            </p:nvSpPr>
            <p:spPr bwMode="auto">
              <a:xfrm flipH="1">
                <a:off x="3420" y="2263"/>
                <a:ext cx="12"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17" name="Line 755"/>
              <p:cNvSpPr>
                <a:spLocks noChangeShapeType="1"/>
              </p:cNvSpPr>
              <p:nvPr/>
            </p:nvSpPr>
            <p:spPr bwMode="auto">
              <a:xfrm flipH="1">
                <a:off x="3404" y="2269"/>
                <a:ext cx="16" cy="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18" name="Line 756"/>
              <p:cNvSpPr>
                <a:spLocks noChangeShapeType="1"/>
              </p:cNvSpPr>
              <p:nvPr/>
            </p:nvSpPr>
            <p:spPr bwMode="auto">
              <a:xfrm flipH="1">
                <a:off x="3390" y="2273"/>
                <a:ext cx="14" cy="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19" name="Line 757"/>
              <p:cNvSpPr>
                <a:spLocks noChangeShapeType="1"/>
              </p:cNvSpPr>
              <p:nvPr/>
            </p:nvSpPr>
            <p:spPr bwMode="auto">
              <a:xfrm flipH="1">
                <a:off x="3376" y="2277"/>
                <a:ext cx="14"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20" name="Line 758"/>
              <p:cNvSpPr>
                <a:spLocks noChangeShapeType="1"/>
              </p:cNvSpPr>
              <p:nvPr/>
            </p:nvSpPr>
            <p:spPr bwMode="auto">
              <a:xfrm flipH="1">
                <a:off x="3362" y="2279"/>
                <a:ext cx="14" cy="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21" name="Line 759"/>
              <p:cNvSpPr>
                <a:spLocks noChangeShapeType="1"/>
              </p:cNvSpPr>
              <p:nvPr/>
            </p:nvSpPr>
            <p:spPr bwMode="auto">
              <a:xfrm flipH="1">
                <a:off x="3346" y="2283"/>
                <a:ext cx="16"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22" name="Line 760"/>
              <p:cNvSpPr>
                <a:spLocks noChangeShapeType="1"/>
              </p:cNvSpPr>
              <p:nvPr/>
            </p:nvSpPr>
            <p:spPr bwMode="auto">
              <a:xfrm flipH="1">
                <a:off x="3326" y="2285"/>
                <a:ext cx="20"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23" name="Line 761"/>
              <p:cNvSpPr>
                <a:spLocks noChangeShapeType="1"/>
              </p:cNvSpPr>
              <p:nvPr/>
            </p:nvSpPr>
            <p:spPr bwMode="auto">
              <a:xfrm flipH="1">
                <a:off x="3314" y="2285"/>
                <a:ext cx="1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24" name="Line 762"/>
              <p:cNvSpPr>
                <a:spLocks noChangeShapeType="1"/>
              </p:cNvSpPr>
              <p:nvPr/>
            </p:nvSpPr>
            <p:spPr bwMode="auto">
              <a:xfrm flipH="1" flipV="1">
                <a:off x="3302" y="2283"/>
                <a:ext cx="12"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25" name="Line 763"/>
              <p:cNvSpPr>
                <a:spLocks noChangeShapeType="1"/>
              </p:cNvSpPr>
              <p:nvPr/>
            </p:nvSpPr>
            <p:spPr bwMode="auto">
              <a:xfrm flipH="1" flipV="1">
                <a:off x="3292" y="2281"/>
                <a:ext cx="10"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26" name="Line 764"/>
              <p:cNvSpPr>
                <a:spLocks noChangeShapeType="1"/>
              </p:cNvSpPr>
              <p:nvPr/>
            </p:nvSpPr>
            <p:spPr bwMode="auto">
              <a:xfrm flipH="1" flipV="1">
                <a:off x="3284" y="2279"/>
                <a:ext cx="8"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27" name="Line 765"/>
              <p:cNvSpPr>
                <a:spLocks noChangeShapeType="1"/>
              </p:cNvSpPr>
              <p:nvPr/>
            </p:nvSpPr>
            <p:spPr bwMode="auto">
              <a:xfrm flipH="1" flipV="1">
                <a:off x="3277" y="2275"/>
                <a:ext cx="7" cy="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28" name="Line 766"/>
              <p:cNvSpPr>
                <a:spLocks noChangeShapeType="1"/>
              </p:cNvSpPr>
              <p:nvPr/>
            </p:nvSpPr>
            <p:spPr bwMode="auto">
              <a:xfrm flipH="1" flipV="1">
                <a:off x="3273" y="2271"/>
                <a:ext cx="4" cy="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29" name="Line 767"/>
              <p:cNvSpPr>
                <a:spLocks noChangeShapeType="1"/>
              </p:cNvSpPr>
              <p:nvPr/>
            </p:nvSpPr>
            <p:spPr bwMode="auto">
              <a:xfrm flipH="1" flipV="1">
                <a:off x="3269" y="2267"/>
                <a:ext cx="4" cy="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30" name="Line 768"/>
              <p:cNvSpPr>
                <a:spLocks noChangeShapeType="1"/>
              </p:cNvSpPr>
              <p:nvPr/>
            </p:nvSpPr>
            <p:spPr bwMode="auto">
              <a:xfrm flipH="1" flipV="1">
                <a:off x="3267" y="2261"/>
                <a:ext cx="2"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31" name="Line 769"/>
              <p:cNvSpPr>
                <a:spLocks noChangeShapeType="1"/>
              </p:cNvSpPr>
              <p:nvPr/>
            </p:nvSpPr>
            <p:spPr bwMode="auto">
              <a:xfrm flipV="1">
                <a:off x="3267" y="2255"/>
                <a:ext cx="1" cy="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32" name="Freeform 770"/>
              <p:cNvSpPr>
                <a:spLocks/>
              </p:cNvSpPr>
              <p:nvPr/>
            </p:nvSpPr>
            <p:spPr bwMode="auto">
              <a:xfrm>
                <a:off x="3267" y="1153"/>
                <a:ext cx="232" cy="103"/>
              </a:xfrm>
              <a:custGeom>
                <a:avLst/>
                <a:gdLst>
                  <a:gd name="T0" fmla="*/ 172 w 232"/>
                  <a:gd name="T1" fmla="*/ 0 h 103"/>
                  <a:gd name="T2" fmla="*/ 184 w 232"/>
                  <a:gd name="T3" fmla="*/ 0 h 103"/>
                  <a:gd name="T4" fmla="*/ 196 w 232"/>
                  <a:gd name="T5" fmla="*/ 2 h 103"/>
                  <a:gd name="T6" fmla="*/ 206 w 232"/>
                  <a:gd name="T7" fmla="*/ 4 h 103"/>
                  <a:gd name="T8" fmla="*/ 214 w 232"/>
                  <a:gd name="T9" fmla="*/ 6 h 103"/>
                  <a:gd name="T10" fmla="*/ 222 w 232"/>
                  <a:gd name="T11" fmla="*/ 10 h 103"/>
                  <a:gd name="T12" fmla="*/ 226 w 232"/>
                  <a:gd name="T13" fmla="*/ 14 h 103"/>
                  <a:gd name="T14" fmla="*/ 230 w 232"/>
                  <a:gd name="T15" fmla="*/ 18 h 103"/>
                  <a:gd name="T16" fmla="*/ 232 w 232"/>
                  <a:gd name="T17" fmla="*/ 24 h 103"/>
                  <a:gd name="T18" fmla="*/ 232 w 232"/>
                  <a:gd name="T19" fmla="*/ 29 h 103"/>
                  <a:gd name="T20" fmla="*/ 230 w 232"/>
                  <a:gd name="T21" fmla="*/ 35 h 103"/>
                  <a:gd name="T22" fmla="*/ 226 w 232"/>
                  <a:gd name="T23" fmla="*/ 41 h 103"/>
                  <a:gd name="T24" fmla="*/ 218 w 232"/>
                  <a:gd name="T25" fmla="*/ 51 h 103"/>
                  <a:gd name="T26" fmla="*/ 210 w 232"/>
                  <a:gd name="T27" fmla="*/ 57 h 103"/>
                  <a:gd name="T28" fmla="*/ 200 w 232"/>
                  <a:gd name="T29" fmla="*/ 63 h 103"/>
                  <a:gd name="T30" fmla="*/ 190 w 232"/>
                  <a:gd name="T31" fmla="*/ 71 h 103"/>
                  <a:gd name="T32" fmla="*/ 178 w 232"/>
                  <a:gd name="T33" fmla="*/ 75 h 103"/>
                  <a:gd name="T34" fmla="*/ 165 w 232"/>
                  <a:gd name="T35" fmla="*/ 81 h 103"/>
                  <a:gd name="T36" fmla="*/ 153 w 232"/>
                  <a:gd name="T37" fmla="*/ 87 h 103"/>
                  <a:gd name="T38" fmla="*/ 137 w 232"/>
                  <a:gd name="T39" fmla="*/ 91 h 103"/>
                  <a:gd name="T40" fmla="*/ 123 w 232"/>
                  <a:gd name="T41" fmla="*/ 95 h 103"/>
                  <a:gd name="T42" fmla="*/ 109 w 232"/>
                  <a:gd name="T43" fmla="*/ 97 h 103"/>
                  <a:gd name="T44" fmla="*/ 95 w 232"/>
                  <a:gd name="T45" fmla="*/ 101 h 103"/>
                  <a:gd name="T46" fmla="*/ 79 w 232"/>
                  <a:gd name="T47" fmla="*/ 103 h 103"/>
                  <a:gd name="T48" fmla="*/ 59 w 232"/>
                  <a:gd name="T49" fmla="*/ 103 h 103"/>
                  <a:gd name="T50" fmla="*/ 47 w 232"/>
                  <a:gd name="T51" fmla="*/ 103 h 103"/>
                  <a:gd name="T52" fmla="*/ 35 w 232"/>
                  <a:gd name="T53" fmla="*/ 101 h 103"/>
                  <a:gd name="T54" fmla="*/ 25 w 232"/>
                  <a:gd name="T55" fmla="*/ 99 h 103"/>
                  <a:gd name="T56" fmla="*/ 17 w 232"/>
                  <a:gd name="T57" fmla="*/ 97 h 103"/>
                  <a:gd name="T58" fmla="*/ 10 w 232"/>
                  <a:gd name="T59" fmla="*/ 93 h 103"/>
                  <a:gd name="T60" fmla="*/ 6 w 232"/>
                  <a:gd name="T61" fmla="*/ 89 h 103"/>
                  <a:gd name="T62" fmla="*/ 2 w 232"/>
                  <a:gd name="T63" fmla="*/ 85 h 103"/>
                  <a:gd name="T64" fmla="*/ 0 w 232"/>
                  <a:gd name="T65" fmla="*/ 79 h 103"/>
                  <a:gd name="T66" fmla="*/ 0 w 232"/>
                  <a:gd name="T67" fmla="*/ 73 h 103"/>
                  <a:gd name="T68" fmla="*/ 2 w 232"/>
                  <a:gd name="T69" fmla="*/ 67 h 103"/>
                  <a:gd name="T70" fmla="*/ 6 w 232"/>
                  <a:gd name="T71" fmla="*/ 61 h 103"/>
                  <a:gd name="T72" fmla="*/ 14 w 232"/>
                  <a:gd name="T73" fmla="*/ 51 h 103"/>
                  <a:gd name="T74" fmla="*/ 21 w 232"/>
                  <a:gd name="T75" fmla="*/ 45 h 103"/>
                  <a:gd name="T76" fmla="*/ 31 w 232"/>
                  <a:gd name="T77" fmla="*/ 39 h 103"/>
                  <a:gd name="T78" fmla="*/ 41 w 232"/>
                  <a:gd name="T79" fmla="*/ 31 h 103"/>
                  <a:gd name="T80" fmla="*/ 53 w 232"/>
                  <a:gd name="T81" fmla="*/ 27 h 103"/>
                  <a:gd name="T82" fmla="*/ 67 w 232"/>
                  <a:gd name="T83" fmla="*/ 22 h 103"/>
                  <a:gd name="T84" fmla="*/ 79 w 232"/>
                  <a:gd name="T85" fmla="*/ 16 h 103"/>
                  <a:gd name="T86" fmla="*/ 95 w 232"/>
                  <a:gd name="T87" fmla="*/ 12 h 103"/>
                  <a:gd name="T88" fmla="*/ 109 w 232"/>
                  <a:gd name="T89" fmla="*/ 8 h 103"/>
                  <a:gd name="T90" fmla="*/ 123 w 232"/>
                  <a:gd name="T91" fmla="*/ 6 h 103"/>
                  <a:gd name="T92" fmla="*/ 137 w 232"/>
                  <a:gd name="T93" fmla="*/ 2 h 103"/>
                  <a:gd name="T94" fmla="*/ 153 w 232"/>
                  <a:gd name="T95" fmla="*/ 0 h 103"/>
                  <a:gd name="T96" fmla="*/ 172 w 232"/>
                  <a:gd name="T97" fmla="*/ 0 h 10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2"/>
                  <a:gd name="T148" fmla="*/ 0 h 103"/>
                  <a:gd name="T149" fmla="*/ 232 w 232"/>
                  <a:gd name="T150" fmla="*/ 103 h 10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2" h="103">
                    <a:moveTo>
                      <a:pt x="172" y="0"/>
                    </a:moveTo>
                    <a:lnTo>
                      <a:pt x="184" y="0"/>
                    </a:lnTo>
                    <a:lnTo>
                      <a:pt x="196" y="2"/>
                    </a:lnTo>
                    <a:lnTo>
                      <a:pt x="206" y="4"/>
                    </a:lnTo>
                    <a:lnTo>
                      <a:pt x="214" y="6"/>
                    </a:lnTo>
                    <a:lnTo>
                      <a:pt x="222" y="10"/>
                    </a:lnTo>
                    <a:lnTo>
                      <a:pt x="226" y="14"/>
                    </a:lnTo>
                    <a:lnTo>
                      <a:pt x="230" y="18"/>
                    </a:lnTo>
                    <a:lnTo>
                      <a:pt x="232" y="24"/>
                    </a:lnTo>
                    <a:lnTo>
                      <a:pt x="232" y="29"/>
                    </a:lnTo>
                    <a:lnTo>
                      <a:pt x="230" y="35"/>
                    </a:lnTo>
                    <a:lnTo>
                      <a:pt x="226" y="41"/>
                    </a:lnTo>
                    <a:lnTo>
                      <a:pt x="218" y="51"/>
                    </a:lnTo>
                    <a:lnTo>
                      <a:pt x="210" y="57"/>
                    </a:lnTo>
                    <a:lnTo>
                      <a:pt x="200" y="63"/>
                    </a:lnTo>
                    <a:lnTo>
                      <a:pt x="190" y="71"/>
                    </a:lnTo>
                    <a:lnTo>
                      <a:pt x="178" y="75"/>
                    </a:lnTo>
                    <a:lnTo>
                      <a:pt x="165" y="81"/>
                    </a:lnTo>
                    <a:lnTo>
                      <a:pt x="153" y="87"/>
                    </a:lnTo>
                    <a:lnTo>
                      <a:pt x="137" y="91"/>
                    </a:lnTo>
                    <a:lnTo>
                      <a:pt x="123" y="95"/>
                    </a:lnTo>
                    <a:lnTo>
                      <a:pt x="109" y="97"/>
                    </a:lnTo>
                    <a:lnTo>
                      <a:pt x="95" y="101"/>
                    </a:lnTo>
                    <a:lnTo>
                      <a:pt x="79" y="103"/>
                    </a:lnTo>
                    <a:lnTo>
                      <a:pt x="59" y="103"/>
                    </a:lnTo>
                    <a:lnTo>
                      <a:pt x="47" y="103"/>
                    </a:lnTo>
                    <a:lnTo>
                      <a:pt x="35" y="101"/>
                    </a:lnTo>
                    <a:lnTo>
                      <a:pt x="25" y="99"/>
                    </a:lnTo>
                    <a:lnTo>
                      <a:pt x="17" y="97"/>
                    </a:lnTo>
                    <a:lnTo>
                      <a:pt x="10" y="93"/>
                    </a:lnTo>
                    <a:lnTo>
                      <a:pt x="6" y="89"/>
                    </a:lnTo>
                    <a:lnTo>
                      <a:pt x="2" y="85"/>
                    </a:lnTo>
                    <a:lnTo>
                      <a:pt x="0" y="79"/>
                    </a:lnTo>
                    <a:lnTo>
                      <a:pt x="0" y="73"/>
                    </a:lnTo>
                    <a:lnTo>
                      <a:pt x="2" y="67"/>
                    </a:lnTo>
                    <a:lnTo>
                      <a:pt x="6" y="61"/>
                    </a:lnTo>
                    <a:lnTo>
                      <a:pt x="14" y="51"/>
                    </a:lnTo>
                    <a:lnTo>
                      <a:pt x="21" y="45"/>
                    </a:lnTo>
                    <a:lnTo>
                      <a:pt x="31" y="39"/>
                    </a:lnTo>
                    <a:lnTo>
                      <a:pt x="41" y="31"/>
                    </a:lnTo>
                    <a:lnTo>
                      <a:pt x="53" y="27"/>
                    </a:lnTo>
                    <a:lnTo>
                      <a:pt x="67" y="22"/>
                    </a:lnTo>
                    <a:lnTo>
                      <a:pt x="79" y="16"/>
                    </a:lnTo>
                    <a:lnTo>
                      <a:pt x="95" y="12"/>
                    </a:lnTo>
                    <a:lnTo>
                      <a:pt x="109" y="8"/>
                    </a:lnTo>
                    <a:lnTo>
                      <a:pt x="123" y="6"/>
                    </a:lnTo>
                    <a:lnTo>
                      <a:pt x="137" y="2"/>
                    </a:lnTo>
                    <a:lnTo>
                      <a:pt x="153" y="0"/>
                    </a:lnTo>
                    <a:lnTo>
                      <a:pt x="172" y="0"/>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833" name="Line 771"/>
              <p:cNvSpPr>
                <a:spLocks noChangeShapeType="1"/>
              </p:cNvSpPr>
              <p:nvPr/>
            </p:nvSpPr>
            <p:spPr bwMode="auto">
              <a:xfrm flipV="1">
                <a:off x="3499" y="1182"/>
                <a:ext cx="1" cy="102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34" name="Line 772"/>
              <p:cNvSpPr>
                <a:spLocks noChangeShapeType="1"/>
              </p:cNvSpPr>
              <p:nvPr/>
            </p:nvSpPr>
            <p:spPr bwMode="auto">
              <a:xfrm flipV="1">
                <a:off x="3267" y="1226"/>
                <a:ext cx="1" cy="102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35" name="Freeform 773"/>
              <p:cNvSpPr>
                <a:spLocks/>
              </p:cNvSpPr>
              <p:nvPr/>
            </p:nvSpPr>
            <p:spPr bwMode="auto">
              <a:xfrm>
                <a:off x="3497" y="771"/>
                <a:ext cx="2" cy="417"/>
              </a:xfrm>
              <a:custGeom>
                <a:avLst/>
                <a:gdLst>
                  <a:gd name="T0" fmla="*/ 2 w 2"/>
                  <a:gd name="T1" fmla="*/ 411 h 417"/>
                  <a:gd name="T2" fmla="*/ 0 w 2"/>
                  <a:gd name="T3" fmla="*/ 417 h 417"/>
                  <a:gd name="T4" fmla="*/ 0 w 2"/>
                  <a:gd name="T5" fmla="*/ 6 h 417"/>
                  <a:gd name="T6" fmla="*/ 2 w 2"/>
                  <a:gd name="T7" fmla="*/ 0 h 417"/>
                  <a:gd name="T8" fmla="*/ 2 w 2"/>
                  <a:gd name="T9" fmla="*/ 411 h 417"/>
                  <a:gd name="T10" fmla="*/ 0 60000 65536"/>
                  <a:gd name="T11" fmla="*/ 0 60000 65536"/>
                  <a:gd name="T12" fmla="*/ 0 60000 65536"/>
                  <a:gd name="T13" fmla="*/ 0 60000 65536"/>
                  <a:gd name="T14" fmla="*/ 0 60000 65536"/>
                  <a:gd name="T15" fmla="*/ 0 w 2"/>
                  <a:gd name="T16" fmla="*/ 0 h 417"/>
                  <a:gd name="T17" fmla="*/ 2 w 2"/>
                  <a:gd name="T18" fmla="*/ 417 h 417"/>
                </a:gdLst>
                <a:ahLst/>
                <a:cxnLst>
                  <a:cxn ang="T10">
                    <a:pos x="T0" y="T1"/>
                  </a:cxn>
                  <a:cxn ang="T11">
                    <a:pos x="T2" y="T3"/>
                  </a:cxn>
                  <a:cxn ang="T12">
                    <a:pos x="T4" y="T5"/>
                  </a:cxn>
                  <a:cxn ang="T13">
                    <a:pos x="T6" y="T7"/>
                  </a:cxn>
                  <a:cxn ang="T14">
                    <a:pos x="T8" y="T9"/>
                  </a:cxn>
                </a:cxnLst>
                <a:rect l="T15" t="T16" r="T17" b="T18"/>
                <a:pathLst>
                  <a:path w="2" h="417">
                    <a:moveTo>
                      <a:pt x="2" y="411"/>
                    </a:moveTo>
                    <a:lnTo>
                      <a:pt x="0" y="417"/>
                    </a:lnTo>
                    <a:lnTo>
                      <a:pt x="0" y="6"/>
                    </a:lnTo>
                    <a:lnTo>
                      <a:pt x="2" y="0"/>
                    </a:lnTo>
                    <a:lnTo>
                      <a:pt x="2" y="411"/>
                    </a:lnTo>
                    <a:close/>
                  </a:path>
                </a:pathLst>
              </a:custGeom>
              <a:solidFill>
                <a:srgbClr val="A1C9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36" name="Freeform 774"/>
              <p:cNvSpPr>
                <a:spLocks/>
              </p:cNvSpPr>
              <p:nvPr/>
            </p:nvSpPr>
            <p:spPr bwMode="auto">
              <a:xfrm>
                <a:off x="3493" y="777"/>
                <a:ext cx="4" cy="417"/>
              </a:xfrm>
              <a:custGeom>
                <a:avLst/>
                <a:gdLst>
                  <a:gd name="T0" fmla="*/ 4 w 4"/>
                  <a:gd name="T1" fmla="*/ 411 h 417"/>
                  <a:gd name="T2" fmla="*/ 0 w 4"/>
                  <a:gd name="T3" fmla="*/ 417 h 417"/>
                  <a:gd name="T4" fmla="*/ 0 w 4"/>
                  <a:gd name="T5" fmla="*/ 6 h 417"/>
                  <a:gd name="T6" fmla="*/ 4 w 4"/>
                  <a:gd name="T7" fmla="*/ 0 h 417"/>
                  <a:gd name="T8" fmla="*/ 4 w 4"/>
                  <a:gd name="T9" fmla="*/ 411 h 417"/>
                  <a:gd name="T10" fmla="*/ 0 60000 65536"/>
                  <a:gd name="T11" fmla="*/ 0 60000 65536"/>
                  <a:gd name="T12" fmla="*/ 0 60000 65536"/>
                  <a:gd name="T13" fmla="*/ 0 60000 65536"/>
                  <a:gd name="T14" fmla="*/ 0 60000 65536"/>
                  <a:gd name="T15" fmla="*/ 0 w 4"/>
                  <a:gd name="T16" fmla="*/ 0 h 417"/>
                  <a:gd name="T17" fmla="*/ 4 w 4"/>
                  <a:gd name="T18" fmla="*/ 417 h 417"/>
                </a:gdLst>
                <a:ahLst/>
                <a:cxnLst>
                  <a:cxn ang="T10">
                    <a:pos x="T0" y="T1"/>
                  </a:cxn>
                  <a:cxn ang="T11">
                    <a:pos x="T2" y="T3"/>
                  </a:cxn>
                  <a:cxn ang="T12">
                    <a:pos x="T4" y="T5"/>
                  </a:cxn>
                  <a:cxn ang="T13">
                    <a:pos x="T6" y="T7"/>
                  </a:cxn>
                  <a:cxn ang="T14">
                    <a:pos x="T8" y="T9"/>
                  </a:cxn>
                </a:cxnLst>
                <a:rect l="T15" t="T16" r="T17" b="T18"/>
                <a:pathLst>
                  <a:path w="4" h="417">
                    <a:moveTo>
                      <a:pt x="4" y="411"/>
                    </a:moveTo>
                    <a:lnTo>
                      <a:pt x="0" y="417"/>
                    </a:lnTo>
                    <a:lnTo>
                      <a:pt x="0" y="6"/>
                    </a:lnTo>
                    <a:lnTo>
                      <a:pt x="4" y="0"/>
                    </a:lnTo>
                    <a:lnTo>
                      <a:pt x="4" y="411"/>
                    </a:lnTo>
                    <a:close/>
                  </a:path>
                </a:pathLst>
              </a:custGeom>
              <a:solidFill>
                <a:srgbClr val="A6D0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37" name="Freeform 775"/>
              <p:cNvSpPr>
                <a:spLocks/>
              </p:cNvSpPr>
              <p:nvPr/>
            </p:nvSpPr>
            <p:spPr bwMode="auto">
              <a:xfrm>
                <a:off x="3485" y="783"/>
                <a:ext cx="8" cy="421"/>
              </a:xfrm>
              <a:custGeom>
                <a:avLst/>
                <a:gdLst>
                  <a:gd name="T0" fmla="*/ 8 w 8"/>
                  <a:gd name="T1" fmla="*/ 411 h 421"/>
                  <a:gd name="T2" fmla="*/ 0 w 8"/>
                  <a:gd name="T3" fmla="*/ 421 h 421"/>
                  <a:gd name="T4" fmla="*/ 0 w 8"/>
                  <a:gd name="T5" fmla="*/ 10 h 421"/>
                  <a:gd name="T6" fmla="*/ 8 w 8"/>
                  <a:gd name="T7" fmla="*/ 0 h 421"/>
                  <a:gd name="T8" fmla="*/ 8 w 8"/>
                  <a:gd name="T9" fmla="*/ 411 h 421"/>
                  <a:gd name="T10" fmla="*/ 0 60000 65536"/>
                  <a:gd name="T11" fmla="*/ 0 60000 65536"/>
                  <a:gd name="T12" fmla="*/ 0 60000 65536"/>
                  <a:gd name="T13" fmla="*/ 0 60000 65536"/>
                  <a:gd name="T14" fmla="*/ 0 60000 65536"/>
                  <a:gd name="T15" fmla="*/ 0 w 8"/>
                  <a:gd name="T16" fmla="*/ 0 h 421"/>
                  <a:gd name="T17" fmla="*/ 8 w 8"/>
                  <a:gd name="T18" fmla="*/ 421 h 421"/>
                </a:gdLst>
                <a:ahLst/>
                <a:cxnLst>
                  <a:cxn ang="T10">
                    <a:pos x="T0" y="T1"/>
                  </a:cxn>
                  <a:cxn ang="T11">
                    <a:pos x="T2" y="T3"/>
                  </a:cxn>
                  <a:cxn ang="T12">
                    <a:pos x="T4" y="T5"/>
                  </a:cxn>
                  <a:cxn ang="T13">
                    <a:pos x="T6" y="T7"/>
                  </a:cxn>
                  <a:cxn ang="T14">
                    <a:pos x="T8" y="T9"/>
                  </a:cxn>
                </a:cxnLst>
                <a:rect l="T15" t="T16" r="T17" b="T18"/>
                <a:pathLst>
                  <a:path w="8" h="421">
                    <a:moveTo>
                      <a:pt x="8" y="411"/>
                    </a:moveTo>
                    <a:lnTo>
                      <a:pt x="0" y="421"/>
                    </a:lnTo>
                    <a:lnTo>
                      <a:pt x="0" y="10"/>
                    </a:lnTo>
                    <a:lnTo>
                      <a:pt x="8" y="0"/>
                    </a:lnTo>
                    <a:lnTo>
                      <a:pt x="8" y="411"/>
                    </a:lnTo>
                    <a:close/>
                  </a:path>
                </a:pathLst>
              </a:custGeom>
              <a:solidFill>
                <a:srgbClr val="ACD7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38" name="Freeform 776"/>
              <p:cNvSpPr>
                <a:spLocks/>
              </p:cNvSpPr>
              <p:nvPr/>
            </p:nvSpPr>
            <p:spPr bwMode="auto">
              <a:xfrm>
                <a:off x="3477" y="793"/>
                <a:ext cx="8" cy="417"/>
              </a:xfrm>
              <a:custGeom>
                <a:avLst/>
                <a:gdLst>
                  <a:gd name="T0" fmla="*/ 8 w 8"/>
                  <a:gd name="T1" fmla="*/ 411 h 417"/>
                  <a:gd name="T2" fmla="*/ 0 w 8"/>
                  <a:gd name="T3" fmla="*/ 417 h 417"/>
                  <a:gd name="T4" fmla="*/ 0 w 8"/>
                  <a:gd name="T5" fmla="*/ 6 h 417"/>
                  <a:gd name="T6" fmla="*/ 8 w 8"/>
                  <a:gd name="T7" fmla="*/ 0 h 417"/>
                  <a:gd name="T8" fmla="*/ 8 w 8"/>
                  <a:gd name="T9" fmla="*/ 411 h 417"/>
                  <a:gd name="T10" fmla="*/ 0 60000 65536"/>
                  <a:gd name="T11" fmla="*/ 0 60000 65536"/>
                  <a:gd name="T12" fmla="*/ 0 60000 65536"/>
                  <a:gd name="T13" fmla="*/ 0 60000 65536"/>
                  <a:gd name="T14" fmla="*/ 0 60000 65536"/>
                  <a:gd name="T15" fmla="*/ 0 w 8"/>
                  <a:gd name="T16" fmla="*/ 0 h 417"/>
                  <a:gd name="T17" fmla="*/ 8 w 8"/>
                  <a:gd name="T18" fmla="*/ 417 h 417"/>
                </a:gdLst>
                <a:ahLst/>
                <a:cxnLst>
                  <a:cxn ang="T10">
                    <a:pos x="T0" y="T1"/>
                  </a:cxn>
                  <a:cxn ang="T11">
                    <a:pos x="T2" y="T3"/>
                  </a:cxn>
                  <a:cxn ang="T12">
                    <a:pos x="T4" y="T5"/>
                  </a:cxn>
                  <a:cxn ang="T13">
                    <a:pos x="T6" y="T7"/>
                  </a:cxn>
                  <a:cxn ang="T14">
                    <a:pos x="T8" y="T9"/>
                  </a:cxn>
                </a:cxnLst>
                <a:rect l="T15" t="T16" r="T17" b="T18"/>
                <a:pathLst>
                  <a:path w="8" h="417">
                    <a:moveTo>
                      <a:pt x="8" y="411"/>
                    </a:moveTo>
                    <a:lnTo>
                      <a:pt x="0" y="417"/>
                    </a:lnTo>
                    <a:lnTo>
                      <a:pt x="0" y="6"/>
                    </a:lnTo>
                    <a:lnTo>
                      <a:pt x="8" y="0"/>
                    </a:lnTo>
                    <a:lnTo>
                      <a:pt x="8" y="411"/>
                    </a:lnTo>
                    <a:close/>
                  </a:path>
                </a:pathLst>
              </a:custGeom>
              <a:solidFill>
                <a:srgbClr val="B1DD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39" name="Freeform 777"/>
              <p:cNvSpPr>
                <a:spLocks/>
              </p:cNvSpPr>
              <p:nvPr/>
            </p:nvSpPr>
            <p:spPr bwMode="auto">
              <a:xfrm>
                <a:off x="3467" y="799"/>
                <a:ext cx="10" cy="417"/>
              </a:xfrm>
              <a:custGeom>
                <a:avLst/>
                <a:gdLst>
                  <a:gd name="T0" fmla="*/ 10 w 10"/>
                  <a:gd name="T1" fmla="*/ 411 h 417"/>
                  <a:gd name="T2" fmla="*/ 0 w 10"/>
                  <a:gd name="T3" fmla="*/ 417 h 417"/>
                  <a:gd name="T4" fmla="*/ 0 w 10"/>
                  <a:gd name="T5" fmla="*/ 6 h 417"/>
                  <a:gd name="T6" fmla="*/ 10 w 10"/>
                  <a:gd name="T7" fmla="*/ 0 h 417"/>
                  <a:gd name="T8" fmla="*/ 10 w 10"/>
                  <a:gd name="T9" fmla="*/ 411 h 417"/>
                  <a:gd name="T10" fmla="*/ 0 60000 65536"/>
                  <a:gd name="T11" fmla="*/ 0 60000 65536"/>
                  <a:gd name="T12" fmla="*/ 0 60000 65536"/>
                  <a:gd name="T13" fmla="*/ 0 60000 65536"/>
                  <a:gd name="T14" fmla="*/ 0 60000 65536"/>
                  <a:gd name="T15" fmla="*/ 0 w 10"/>
                  <a:gd name="T16" fmla="*/ 0 h 417"/>
                  <a:gd name="T17" fmla="*/ 10 w 10"/>
                  <a:gd name="T18" fmla="*/ 417 h 417"/>
                </a:gdLst>
                <a:ahLst/>
                <a:cxnLst>
                  <a:cxn ang="T10">
                    <a:pos x="T0" y="T1"/>
                  </a:cxn>
                  <a:cxn ang="T11">
                    <a:pos x="T2" y="T3"/>
                  </a:cxn>
                  <a:cxn ang="T12">
                    <a:pos x="T4" y="T5"/>
                  </a:cxn>
                  <a:cxn ang="T13">
                    <a:pos x="T6" y="T7"/>
                  </a:cxn>
                  <a:cxn ang="T14">
                    <a:pos x="T8" y="T9"/>
                  </a:cxn>
                </a:cxnLst>
                <a:rect l="T15" t="T16" r="T17" b="T18"/>
                <a:pathLst>
                  <a:path w="10" h="417">
                    <a:moveTo>
                      <a:pt x="10" y="411"/>
                    </a:moveTo>
                    <a:lnTo>
                      <a:pt x="0" y="417"/>
                    </a:lnTo>
                    <a:lnTo>
                      <a:pt x="0" y="6"/>
                    </a:lnTo>
                    <a:lnTo>
                      <a:pt x="10" y="0"/>
                    </a:lnTo>
                    <a:lnTo>
                      <a:pt x="10" y="411"/>
                    </a:lnTo>
                    <a:close/>
                  </a:path>
                </a:pathLst>
              </a:custGeom>
              <a:solidFill>
                <a:srgbClr val="B7E4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40" name="Freeform 778"/>
              <p:cNvSpPr>
                <a:spLocks/>
              </p:cNvSpPr>
              <p:nvPr/>
            </p:nvSpPr>
            <p:spPr bwMode="auto">
              <a:xfrm>
                <a:off x="3457" y="805"/>
                <a:ext cx="10" cy="419"/>
              </a:xfrm>
              <a:custGeom>
                <a:avLst/>
                <a:gdLst>
                  <a:gd name="T0" fmla="*/ 10 w 10"/>
                  <a:gd name="T1" fmla="*/ 411 h 419"/>
                  <a:gd name="T2" fmla="*/ 0 w 10"/>
                  <a:gd name="T3" fmla="*/ 419 h 419"/>
                  <a:gd name="T4" fmla="*/ 0 w 10"/>
                  <a:gd name="T5" fmla="*/ 6 h 419"/>
                  <a:gd name="T6" fmla="*/ 10 w 10"/>
                  <a:gd name="T7" fmla="*/ 0 h 419"/>
                  <a:gd name="T8" fmla="*/ 10 w 10"/>
                  <a:gd name="T9" fmla="*/ 411 h 419"/>
                  <a:gd name="T10" fmla="*/ 0 60000 65536"/>
                  <a:gd name="T11" fmla="*/ 0 60000 65536"/>
                  <a:gd name="T12" fmla="*/ 0 60000 65536"/>
                  <a:gd name="T13" fmla="*/ 0 60000 65536"/>
                  <a:gd name="T14" fmla="*/ 0 60000 65536"/>
                  <a:gd name="T15" fmla="*/ 0 w 10"/>
                  <a:gd name="T16" fmla="*/ 0 h 419"/>
                  <a:gd name="T17" fmla="*/ 10 w 10"/>
                  <a:gd name="T18" fmla="*/ 419 h 419"/>
                </a:gdLst>
                <a:ahLst/>
                <a:cxnLst>
                  <a:cxn ang="T10">
                    <a:pos x="T0" y="T1"/>
                  </a:cxn>
                  <a:cxn ang="T11">
                    <a:pos x="T2" y="T3"/>
                  </a:cxn>
                  <a:cxn ang="T12">
                    <a:pos x="T4" y="T5"/>
                  </a:cxn>
                  <a:cxn ang="T13">
                    <a:pos x="T6" y="T7"/>
                  </a:cxn>
                  <a:cxn ang="T14">
                    <a:pos x="T8" y="T9"/>
                  </a:cxn>
                </a:cxnLst>
                <a:rect l="T15" t="T16" r="T17" b="T18"/>
                <a:pathLst>
                  <a:path w="10" h="419">
                    <a:moveTo>
                      <a:pt x="10" y="411"/>
                    </a:moveTo>
                    <a:lnTo>
                      <a:pt x="0" y="419"/>
                    </a:lnTo>
                    <a:lnTo>
                      <a:pt x="0" y="6"/>
                    </a:lnTo>
                    <a:lnTo>
                      <a:pt x="10" y="0"/>
                    </a:lnTo>
                    <a:lnTo>
                      <a:pt x="10" y="411"/>
                    </a:lnTo>
                    <a:close/>
                  </a:path>
                </a:pathLst>
              </a:custGeom>
              <a:solidFill>
                <a:srgbClr val="BCEB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41" name="Freeform 779"/>
              <p:cNvSpPr>
                <a:spLocks/>
              </p:cNvSpPr>
              <p:nvPr/>
            </p:nvSpPr>
            <p:spPr bwMode="auto">
              <a:xfrm>
                <a:off x="3445" y="811"/>
                <a:ext cx="12" cy="417"/>
              </a:xfrm>
              <a:custGeom>
                <a:avLst/>
                <a:gdLst>
                  <a:gd name="T0" fmla="*/ 12 w 12"/>
                  <a:gd name="T1" fmla="*/ 413 h 417"/>
                  <a:gd name="T2" fmla="*/ 0 w 12"/>
                  <a:gd name="T3" fmla="*/ 417 h 417"/>
                  <a:gd name="T4" fmla="*/ 0 w 12"/>
                  <a:gd name="T5" fmla="*/ 6 h 417"/>
                  <a:gd name="T6" fmla="*/ 12 w 12"/>
                  <a:gd name="T7" fmla="*/ 0 h 417"/>
                  <a:gd name="T8" fmla="*/ 12 w 12"/>
                  <a:gd name="T9" fmla="*/ 413 h 417"/>
                  <a:gd name="T10" fmla="*/ 0 60000 65536"/>
                  <a:gd name="T11" fmla="*/ 0 60000 65536"/>
                  <a:gd name="T12" fmla="*/ 0 60000 65536"/>
                  <a:gd name="T13" fmla="*/ 0 60000 65536"/>
                  <a:gd name="T14" fmla="*/ 0 60000 65536"/>
                  <a:gd name="T15" fmla="*/ 0 w 12"/>
                  <a:gd name="T16" fmla="*/ 0 h 417"/>
                  <a:gd name="T17" fmla="*/ 12 w 12"/>
                  <a:gd name="T18" fmla="*/ 417 h 417"/>
                </a:gdLst>
                <a:ahLst/>
                <a:cxnLst>
                  <a:cxn ang="T10">
                    <a:pos x="T0" y="T1"/>
                  </a:cxn>
                  <a:cxn ang="T11">
                    <a:pos x="T2" y="T3"/>
                  </a:cxn>
                  <a:cxn ang="T12">
                    <a:pos x="T4" y="T5"/>
                  </a:cxn>
                  <a:cxn ang="T13">
                    <a:pos x="T6" y="T7"/>
                  </a:cxn>
                  <a:cxn ang="T14">
                    <a:pos x="T8" y="T9"/>
                  </a:cxn>
                </a:cxnLst>
                <a:rect l="T15" t="T16" r="T17" b="T18"/>
                <a:pathLst>
                  <a:path w="12" h="417">
                    <a:moveTo>
                      <a:pt x="12" y="413"/>
                    </a:moveTo>
                    <a:lnTo>
                      <a:pt x="0" y="417"/>
                    </a:lnTo>
                    <a:lnTo>
                      <a:pt x="0" y="6"/>
                    </a:lnTo>
                    <a:lnTo>
                      <a:pt x="12" y="0"/>
                    </a:lnTo>
                    <a:lnTo>
                      <a:pt x="12" y="413"/>
                    </a:lnTo>
                    <a:close/>
                  </a:path>
                </a:pathLst>
              </a:custGeom>
              <a:solidFill>
                <a:srgbClr val="C1F2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42" name="Freeform 780"/>
              <p:cNvSpPr>
                <a:spLocks/>
              </p:cNvSpPr>
              <p:nvPr/>
            </p:nvSpPr>
            <p:spPr bwMode="auto">
              <a:xfrm>
                <a:off x="3432" y="817"/>
                <a:ext cx="13" cy="417"/>
              </a:xfrm>
              <a:custGeom>
                <a:avLst/>
                <a:gdLst>
                  <a:gd name="T0" fmla="*/ 13 w 13"/>
                  <a:gd name="T1" fmla="*/ 411 h 417"/>
                  <a:gd name="T2" fmla="*/ 0 w 13"/>
                  <a:gd name="T3" fmla="*/ 417 h 417"/>
                  <a:gd name="T4" fmla="*/ 0 w 13"/>
                  <a:gd name="T5" fmla="*/ 6 h 417"/>
                  <a:gd name="T6" fmla="*/ 13 w 13"/>
                  <a:gd name="T7" fmla="*/ 0 h 417"/>
                  <a:gd name="T8" fmla="*/ 13 w 13"/>
                  <a:gd name="T9" fmla="*/ 411 h 417"/>
                  <a:gd name="T10" fmla="*/ 0 60000 65536"/>
                  <a:gd name="T11" fmla="*/ 0 60000 65536"/>
                  <a:gd name="T12" fmla="*/ 0 60000 65536"/>
                  <a:gd name="T13" fmla="*/ 0 60000 65536"/>
                  <a:gd name="T14" fmla="*/ 0 60000 65536"/>
                  <a:gd name="T15" fmla="*/ 0 w 13"/>
                  <a:gd name="T16" fmla="*/ 0 h 417"/>
                  <a:gd name="T17" fmla="*/ 13 w 13"/>
                  <a:gd name="T18" fmla="*/ 417 h 417"/>
                </a:gdLst>
                <a:ahLst/>
                <a:cxnLst>
                  <a:cxn ang="T10">
                    <a:pos x="T0" y="T1"/>
                  </a:cxn>
                  <a:cxn ang="T11">
                    <a:pos x="T2" y="T3"/>
                  </a:cxn>
                  <a:cxn ang="T12">
                    <a:pos x="T4" y="T5"/>
                  </a:cxn>
                  <a:cxn ang="T13">
                    <a:pos x="T6" y="T7"/>
                  </a:cxn>
                  <a:cxn ang="T14">
                    <a:pos x="T8" y="T9"/>
                  </a:cxn>
                </a:cxnLst>
                <a:rect l="T15" t="T16" r="T17" b="T18"/>
                <a:pathLst>
                  <a:path w="13" h="417">
                    <a:moveTo>
                      <a:pt x="13" y="411"/>
                    </a:moveTo>
                    <a:lnTo>
                      <a:pt x="0" y="417"/>
                    </a:lnTo>
                    <a:lnTo>
                      <a:pt x="0" y="6"/>
                    </a:lnTo>
                    <a:lnTo>
                      <a:pt x="13" y="0"/>
                    </a:lnTo>
                    <a:lnTo>
                      <a:pt x="13" y="411"/>
                    </a:lnTo>
                    <a:close/>
                  </a:path>
                </a:pathLst>
              </a:custGeom>
              <a:solidFill>
                <a:srgbClr val="C7F8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43" name="Freeform 781"/>
              <p:cNvSpPr>
                <a:spLocks/>
              </p:cNvSpPr>
              <p:nvPr/>
            </p:nvSpPr>
            <p:spPr bwMode="auto">
              <a:xfrm>
                <a:off x="3420" y="823"/>
                <a:ext cx="12" cy="417"/>
              </a:xfrm>
              <a:custGeom>
                <a:avLst/>
                <a:gdLst>
                  <a:gd name="T0" fmla="*/ 12 w 12"/>
                  <a:gd name="T1" fmla="*/ 411 h 417"/>
                  <a:gd name="T2" fmla="*/ 0 w 12"/>
                  <a:gd name="T3" fmla="*/ 417 h 417"/>
                  <a:gd name="T4" fmla="*/ 0 w 12"/>
                  <a:gd name="T5" fmla="*/ 4 h 417"/>
                  <a:gd name="T6" fmla="*/ 12 w 12"/>
                  <a:gd name="T7" fmla="*/ 0 h 417"/>
                  <a:gd name="T8" fmla="*/ 12 w 12"/>
                  <a:gd name="T9" fmla="*/ 411 h 417"/>
                  <a:gd name="T10" fmla="*/ 0 60000 65536"/>
                  <a:gd name="T11" fmla="*/ 0 60000 65536"/>
                  <a:gd name="T12" fmla="*/ 0 60000 65536"/>
                  <a:gd name="T13" fmla="*/ 0 60000 65536"/>
                  <a:gd name="T14" fmla="*/ 0 60000 65536"/>
                  <a:gd name="T15" fmla="*/ 0 w 12"/>
                  <a:gd name="T16" fmla="*/ 0 h 417"/>
                  <a:gd name="T17" fmla="*/ 12 w 12"/>
                  <a:gd name="T18" fmla="*/ 417 h 417"/>
                </a:gdLst>
                <a:ahLst/>
                <a:cxnLst>
                  <a:cxn ang="T10">
                    <a:pos x="T0" y="T1"/>
                  </a:cxn>
                  <a:cxn ang="T11">
                    <a:pos x="T2" y="T3"/>
                  </a:cxn>
                  <a:cxn ang="T12">
                    <a:pos x="T4" y="T5"/>
                  </a:cxn>
                  <a:cxn ang="T13">
                    <a:pos x="T6" y="T7"/>
                  </a:cxn>
                  <a:cxn ang="T14">
                    <a:pos x="T8" y="T9"/>
                  </a:cxn>
                </a:cxnLst>
                <a:rect l="T15" t="T16" r="T17" b="T18"/>
                <a:pathLst>
                  <a:path w="12" h="417">
                    <a:moveTo>
                      <a:pt x="12" y="411"/>
                    </a:moveTo>
                    <a:lnTo>
                      <a:pt x="0" y="417"/>
                    </a:lnTo>
                    <a:lnTo>
                      <a:pt x="0" y="4"/>
                    </a:lnTo>
                    <a:lnTo>
                      <a:pt x="12" y="0"/>
                    </a:lnTo>
                    <a:lnTo>
                      <a:pt x="12" y="411"/>
                    </a:lnTo>
                    <a:close/>
                  </a:path>
                </a:pathLst>
              </a:cu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44" name="Freeform 782"/>
              <p:cNvSpPr>
                <a:spLocks/>
              </p:cNvSpPr>
              <p:nvPr/>
            </p:nvSpPr>
            <p:spPr bwMode="auto">
              <a:xfrm>
                <a:off x="3404" y="827"/>
                <a:ext cx="16" cy="417"/>
              </a:xfrm>
              <a:custGeom>
                <a:avLst/>
                <a:gdLst>
                  <a:gd name="T0" fmla="*/ 16 w 16"/>
                  <a:gd name="T1" fmla="*/ 413 h 417"/>
                  <a:gd name="T2" fmla="*/ 0 w 16"/>
                  <a:gd name="T3" fmla="*/ 417 h 417"/>
                  <a:gd name="T4" fmla="*/ 0 w 16"/>
                  <a:gd name="T5" fmla="*/ 4 h 417"/>
                  <a:gd name="T6" fmla="*/ 16 w 16"/>
                  <a:gd name="T7" fmla="*/ 0 h 417"/>
                  <a:gd name="T8" fmla="*/ 16 w 16"/>
                  <a:gd name="T9" fmla="*/ 413 h 417"/>
                  <a:gd name="T10" fmla="*/ 0 60000 65536"/>
                  <a:gd name="T11" fmla="*/ 0 60000 65536"/>
                  <a:gd name="T12" fmla="*/ 0 60000 65536"/>
                  <a:gd name="T13" fmla="*/ 0 60000 65536"/>
                  <a:gd name="T14" fmla="*/ 0 60000 65536"/>
                  <a:gd name="T15" fmla="*/ 0 w 16"/>
                  <a:gd name="T16" fmla="*/ 0 h 417"/>
                  <a:gd name="T17" fmla="*/ 16 w 16"/>
                  <a:gd name="T18" fmla="*/ 417 h 417"/>
                </a:gdLst>
                <a:ahLst/>
                <a:cxnLst>
                  <a:cxn ang="T10">
                    <a:pos x="T0" y="T1"/>
                  </a:cxn>
                  <a:cxn ang="T11">
                    <a:pos x="T2" y="T3"/>
                  </a:cxn>
                  <a:cxn ang="T12">
                    <a:pos x="T4" y="T5"/>
                  </a:cxn>
                  <a:cxn ang="T13">
                    <a:pos x="T6" y="T7"/>
                  </a:cxn>
                  <a:cxn ang="T14">
                    <a:pos x="T8" y="T9"/>
                  </a:cxn>
                </a:cxnLst>
                <a:rect l="T15" t="T16" r="T17" b="T18"/>
                <a:pathLst>
                  <a:path w="16" h="417">
                    <a:moveTo>
                      <a:pt x="16" y="413"/>
                    </a:moveTo>
                    <a:lnTo>
                      <a:pt x="0" y="417"/>
                    </a:lnTo>
                    <a:lnTo>
                      <a:pt x="0" y="4"/>
                    </a:lnTo>
                    <a:lnTo>
                      <a:pt x="16" y="0"/>
                    </a:lnTo>
                    <a:lnTo>
                      <a:pt x="16" y="413"/>
                    </a:lnTo>
                    <a:close/>
                  </a:path>
                </a:pathLst>
              </a:cu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45" name="Freeform 783"/>
              <p:cNvSpPr>
                <a:spLocks/>
              </p:cNvSpPr>
              <p:nvPr/>
            </p:nvSpPr>
            <p:spPr bwMode="auto">
              <a:xfrm>
                <a:off x="3390" y="831"/>
                <a:ext cx="14" cy="417"/>
              </a:xfrm>
              <a:custGeom>
                <a:avLst/>
                <a:gdLst>
                  <a:gd name="T0" fmla="*/ 14 w 14"/>
                  <a:gd name="T1" fmla="*/ 413 h 417"/>
                  <a:gd name="T2" fmla="*/ 0 w 14"/>
                  <a:gd name="T3" fmla="*/ 417 h 417"/>
                  <a:gd name="T4" fmla="*/ 0 w 14"/>
                  <a:gd name="T5" fmla="*/ 4 h 417"/>
                  <a:gd name="T6" fmla="*/ 14 w 14"/>
                  <a:gd name="T7" fmla="*/ 0 h 417"/>
                  <a:gd name="T8" fmla="*/ 14 w 14"/>
                  <a:gd name="T9" fmla="*/ 413 h 417"/>
                  <a:gd name="T10" fmla="*/ 0 60000 65536"/>
                  <a:gd name="T11" fmla="*/ 0 60000 65536"/>
                  <a:gd name="T12" fmla="*/ 0 60000 65536"/>
                  <a:gd name="T13" fmla="*/ 0 60000 65536"/>
                  <a:gd name="T14" fmla="*/ 0 60000 65536"/>
                  <a:gd name="T15" fmla="*/ 0 w 14"/>
                  <a:gd name="T16" fmla="*/ 0 h 417"/>
                  <a:gd name="T17" fmla="*/ 14 w 14"/>
                  <a:gd name="T18" fmla="*/ 417 h 417"/>
                </a:gdLst>
                <a:ahLst/>
                <a:cxnLst>
                  <a:cxn ang="T10">
                    <a:pos x="T0" y="T1"/>
                  </a:cxn>
                  <a:cxn ang="T11">
                    <a:pos x="T2" y="T3"/>
                  </a:cxn>
                  <a:cxn ang="T12">
                    <a:pos x="T4" y="T5"/>
                  </a:cxn>
                  <a:cxn ang="T13">
                    <a:pos x="T6" y="T7"/>
                  </a:cxn>
                  <a:cxn ang="T14">
                    <a:pos x="T8" y="T9"/>
                  </a:cxn>
                </a:cxnLst>
                <a:rect l="T15" t="T16" r="T17" b="T18"/>
                <a:pathLst>
                  <a:path w="14" h="417">
                    <a:moveTo>
                      <a:pt x="14" y="413"/>
                    </a:moveTo>
                    <a:lnTo>
                      <a:pt x="0" y="417"/>
                    </a:lnTo>
                    <a:lnTo>
                      <a:pt x="0" y="4"/>
                    </a:lnTo>
                    <a:lnTo>
                      <a:pt x="14" y="0"/>
                    </a:lnTo>
                    <a:lnTo>
                      <a:pt x="14" y="413"/>
                    </a:lnTo>
                    <a:close/>
                  </a:path>
                </a:pathLst>
              </a:custGeom>
              <a:solidFill>
                <a:srgbClr val="C7F8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46" name="Freeform 784"/>
              <p:cNvSpPr>
                <a:spLocks/>
              </p:cNvSpPr>
              <p:nvPr/>
            </p:nvSpPr>
            <p:spPr bwMode="auto">
              <a:xfrm>
                <a:off x="3376" y="835"/>
                <a:ext cx="14" cy="415"/>
              </a:xfrm>
              <a:custGeom>
                <a:avLst/>
                <a:gdLst>
                  <a:gd name="T0" fmla="*/ 14 w 14"/>
                  <a:gd name="T1" fmla="*/ 413 h 415"/>
                  <a:gd name="T2" fmla="*/ 0 w 14"/>
                  <a:gd name="T3" fmla="*/ 415 h 415"/>
                  <a:gd name="T4" fmla="*/ 0 w 14"/>
                  <a:gd name="T5" fmla="*/ 4 h 415"/>
                  <a:gd name="T6" fmla="*/ 14 w 14"/>
                  <a:gd name="T7" fmla="*/ 0 h 415"/>
                  <a:gd name="T8" fmla="*/ 14 w 14"/>
                  <a:gd name="T9" fmla="*/ 413 h 415"/>
                  <a:gd name="T10" fmla="*/ 0 60000 65536"/>
                  <a:gd name="T11" fmla="*/ 0 60000 65536"/>
                  <a:gd name="T12" fmla="*/ 0 60000 65536"/>
                  <a:gd name="T13" fmla="*/ 0 60000 65536"/>
                  <a:gd name="T14" fmla="*/ 0 60000 65536"/>
                  <a:gd name="T15" fmla="*/ 0 w 14"/>
                  <a:gd name="T16" fmla="*/ 0 h 415"/>
                  <a:gd name="T17" fmla="*/ 14 w 14"/>
                  <a:gd name="T18" fmla="*/ 415 h 415"/>
                </a:gdLst>
                <a:ahLst/>
                <a:cxnLst>
                  <a:cxn ang="T10">
                    <a:pos x="T0" y="T1"/>
                  </a:cxn>
                  <a:cxn ang="T11">
                    <a:pos x="T2" y="T3"/>
                  </a:cxn>
                  <a:cxn ang="T12">
                    <a:pos x="T4" y="T5"/>
                  </a:cxn>
                  <a:cxn ang="T13">
                    <a:pos x="T6" y="T7"/>
                  </a:cxn>
                  <a:cxn ang="T14">
                    <a:pos x="T8" y="T9"/>
                  </a:cxn>
                </a:cxnLst>
                <a:rect l="T15" t="T16" r="T17" b="T18"/>
                <a:pathLst>
                  <a:path w="14" h="415">
                    <a:moveTo>
                      <a:pt x="14" y="413"/>
                    </a:moveTo>
                    <a:lnTo>
                      <a:pt x="0" y="415"/>
                    </a:lnTo>
                    <a:lnTo>
                      <a:pt x="0" y="4"/>
                    </a:lnTo>
                    <a:lnTo>
                      <a:pt x="14" y="0"/>
                    </a:lnTo>
                    <a:lnTo>
                      <a:pt x="14" y="413"/>
                    </a:lnTo>
                    <a:close/>
                  </a:path>
                </a:pathLst>
              </a:custGeom>
              <a:solidFill>
                <a:srgbClr val="C1F2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47" name="Freeform 785"/>
              <p:cNvSpPr>
                <a:spLocks/>
              </p:cNvSpPr>
              <p:nvPr/>
            </p:nvSpPr>
            <p:spPr bwMode="auto">
              <a:xfrm>
                <a:off x="3362" y="839"/>
                <a:ext cx="14" cy="415"/>
              </a:xfrm>
              <a:custGeom>
                <a:avLst/>
                <a:gdLst>
                  <a:gd name="T0" fmla="*/ 14 w 14"/>
                  <a:gd name="T1" fmla="*/ 411 h 415"/>
                  <a:gd name="T2" fmla="*/ 0 w 14"/>
                  <a:gd name="T3" fmla="*/ 415 h 415"/>
                  <a:gd name="T4" fmla="*/ 0 w 14"/>
                  <a:gd name="T5" fmla="*/ 2 h 415"/>
                  <a:gd name="T6" fmla="*/ 14 w 14"/>
                  <a:gd name="T7" fmla="*/ 0 h 415"/>
                  <a:gd name="T8" fmla="*/ 14 w 14"/>
                  <a:gd name="T9" fmla="*/ 411 h 415"/>
                  <a:gd name="T10" fmla="*/ 0 60000 65536"/>
                  <a:gd name="T11" fmla="*/ 0 60000 65536"/>
                  <a:gd name="T12" fmla="*/ 0 60000 65536"/>
                  <a:gd name="T13" fmla="*/ 0 60000 65536"/>
                  <a:gd name="T14" fmla="*/ 0 60000 65536"/>
                  <a:gd name="T15" fmla="*/ 0 w 14"/>
                  <a:gd name="T16" fmla="*/ 0 h 415"/>
                  <a:gd name="T17" fmla="*/ 14 w 14"/>
                  <a:gd name="T18" fmla="*/ 415 h 415"/>
                </a:gdLst>
                <a:ahLst/>
                <a:cxnLst>
                  <a:cxn ang="T10">
                    <a:pos x="T0" y="T1"/>
                  </a:cxn>
                  <a:cxn ang="T11">
                    <a:pos x="T2" y="T3"/>
                  </a:cxn>
                  <a:cxn ang="T12">
                    <a:pos x="T4" y="T5"/>
                  </a:cxn>
                  <a:cxn ang="T13">
                    <a:pos x="T6" y="T7"/>
                  </a:cxn>
                  <a:cxn ang="T14">
                    <a:pos x="T8" y="T9"/>
                  </a:cxn>
                </a:cxnLst>
                <a:rect l="T15" t="T16" r="T17" b="T18"/>
                <a:pathLst>
                  <a:path w="14" h="415">
                    <a:moveTo>
                      <a:pt x="14" y="411"/>
                    </a:moveTo>
                    <a:lnTo>
                      <a:pt x="0" y="415"/>
                    </a:lnTo>
                    <a:lnTo>
                      <a:pt x="0" y="2"/>
                    </a:lnTo>
                    <a:lnTo>
                      <a:pt x="14" y="0"/>
                    </a:lnTo>
                    <a:lnTo>
                      <a:pt x="14" y="411"/>
                    </a:lnTo>
                    <a:close/>
                  </a:path>
                </a:pathLst>
              </a:custGeom>
              <a:solidFill>
                <a:srgbClr val="BCEB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48" name="Freeform 786"/>
              <p:cNvSpPr>
                <a:spLocks/>
              </p:cNvSpPr>
              <p:nvPr/>
            </p:nvSpPr>
            <p:spPr bwMode="auto">
              <a:xfrm>
                <a:off x="3346" y="841"/>
                <a:ext cx="16" cy="415"/>
              </a:xfrm>
              <a:custGeom>
                <a:avLst/>
                <a:gdLst>
                  <a:gd name="T0" fmla="*/ 16 w 16"/>
                  <a:gd name="T1" fmla="*/ 413 h 415"/>
                  <a:gd name="T2" fmla="*/ 0 w 16"/>
                  <a:gd name="T3" fmla="*/ 415 h 415"/>
                  <a:gd name="T4" fmla="*/ 0 w 16"/>
                  <a:gd name="T5" fmla="*/ 2 h 415"/>
                  <a:gd name="T6" fmla="*/ 16 w 16"/>
                  <a:gd name="T7" fmla="*/ 0 h 415"/>
                  <a:gd name="T8" fmla="*/ 16 w 16"/>
                  <a:gd name="T9" fmla="*/ 413 h 415"/>
                  <a:gd name="T10" fmla="*/ 0 60000 65536"/>
                  <a:gd name="T11" fmla="*/ 0 60000 65536"/>
                  <a:gd name="T12" fmla="*/ 0 60000 65536"/>
                  <a:gd name="T13" fmla="*/ 0 60000 65536"/>
                  <a:gd name="T14" fmla="*/ 0 60000 65536"/>
                  <a:gd name="T15" fmla="*/ 0 w 16"/>
                  <a:gd name="T16" fmla="*/ 0 h 415"/>
                  <a:gd name="T17" fmla="*/ 16 w 16"/>
                  <a:gd name="T18" fmla="*/ 415 h 415"/>
                </a:gdLst>
                <a:ahLst/>
                <a:cxnLst>
                  <a:cxn ang="T10">
                    <a:pos x="T0" y="T1"/>
                  </a:cxn>
                  <a:cxn ang="T11">
                    <a:pos x="T2" y="T3"/>
                  </a:cxn>
                  <a:cxn ang="T12">
                    <a:pos x="T4" y="T5"/>
                  </a:cxn>
                  <a:cxn ang="T13">
                    <a:pos x="T6" y="T7"/>
                  </a:cxn>
                  <a:cxn ang="T14">
                    <a:pos x="T8" y="T9"/>
                  </a:cxn>
                </a:cxnLst>
                <a:rect l="T15" t="T16" r="T17" b="T18"/>
                <a:pathLst>
                  <a:path w="16" h="415">
                    <a:moveTo>
                      <a:pt x="16" y="413"/>
                    </a:moveTo>
                    <a:lnTo>
                      <a:pt x="0" y="415"/>
                    </a:lnTo>
                    <a:lnTo>
                      <a:pt x="0" y="2"/>
                    </a:lnTo>
                    <a:lnTo>
                      <a:pt x="16" y="0"/>
                    </a:lnTo>
                    <a:lnTo>
                      <a:pt x="16" y="413"/>
                    </a:lnTo>
                    <a:close/>
                  </a:path>
                </a:pathLst>
              </a:custGeom>
              <a:solidFill>
                <a:srgbClr val="B7E4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49" name="Rectangle 787"/>
              <p:cNvSpPr>
                <a:spLocks noChangeArrowheads="1"/>
              </p:cNvSpPr>
              <p:nvPr/>
            </p:nvSpPr>
            <p:spPr bwMode="auto">
              <a:xfrm>
                <a:off x="3326" y="843"/>
                <a:ext cx="20" cy="413"/>
              </a:xfrm>
              <a:prstGeom prst="rect">
                <a:avLst/>
              </a:prstGeom>
              <a:solidFill>
                <a:srgbClr val="B1DD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3850" name="Rectangle 788"/>
              <p:cNvSpPr>
                <a:spLocks noChangeArrowheads="1"/>
              </p:cNvSpPr>
              <p:nvPr/>
            </p:nvSpPr>
            <p:spPr bwMode="auto">
              <a:xfrm>
                <a:off x="3314" y="843"/>
                <a:ext cx="12" cy="413"/>
              </a:xfrm>
              <a:prstGeom prst="rect">
                <a:avLst/>
              </a:prstGeom>
              <a:solidFill>
                <a:srgbClr val="ACD7A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3851" name="Freeform 789"/>
              <p:cNvSpPr>
                <a:spLocks/>
              </p:cNvSpPr>
              <p:nvPr/>
            </p:nvSpPr>
            <p:spPr bwMode="auto">
              <a:xfrm>
                <a:off x="3302" y="841"/>
                <a:ext cx="12" cy="415"/>
              </a:xfrm>
              <a:custGeom>
                <a:avLst/>
                <a:gdLst>
                  <a:gd name="T0" fmla="*/ 12 w 12"/>
                  <a:gd name="T1" fmla="*/ 415 h 415"/>
                  <a:gd name="T2" fmla="*/ 0 w 12"/>
                  <a:gd name="T3" fmla="*/ 413 h 415"/>
                  <a:gd name="T4" fmla="*/ 0 w 12"/>
                  <a:gd name="T5" fmla="*/ 0 h 415"/>
                  <a:gd name="T6" fmla="*/ 12 w 12"/>
                  <a:gd name="T7" fmla="*/ 2 h 415"/>
                  <a:gd name="T8" fmla="*/ 12 w 12"/>
                  <a:gd name="T9" fmla="*/ 415 h 415"/>
                  <a:gd name="T10" fmla="*/ 0 60000 65536"/>
                  <a:gd name="T11" fmla="*/ 0 60000 65536"/>
                  <a:gd name="T12" fmla="*/ 0 60000 65536"/>
                  <a:gd name="T13" fmla="*/ 0 60000 65536"/>
                  <a:gd name="T14" fmla="*/ 0 60000 65536"/>
                  <a:gd name="T15" fmla="*/ 0 w 12"/>
                  <a:gd name="T16" fmla="*/ 0 h 415"/>
                  <a:gd name="T17" fmla="*/ 12 w 12"/>
                  <a:gd name="T18" fmla="*/ 415 h 415"/>
                </a:gdLst>
                <a:ahLst/>
                <a:cxnLst>
                  <a:cxn ang="T10">
                    <a:pos x="T0" y="T1"/>
                  </a:cxn>
                  <a:cxn ang="T11">
                    <a:pos x="T2" y="T3"/>
                  </a:cxn>
                  <a:cxn ang="T12">
                    <a:pos x="T4" y="T5"/>
                  </a:cxn>
                  <a:cxn ang="T13">
                    <a:pos x="T6" y="T7"/>
                  </a:cxn>
                  <a:cxn ang="T14">
                    <a:pos x="T8" y="T9"/>
                  </a:cxn>
                </a:cxnLst>
                <a:rect l="T15" t="T16" r="T17" b="T18"/>
                <a:pathLst>
                  <a:path w="12" h="415">
                    <a:moveTo>
                      <a:pt x="12" y="415"/>
                    </a:moveTo>
                    <a:lnTo>
                      <a:pt x="0" y="413"/>
                    </a:lnTo>
                    <a:lnTo>
                      <a:pt x="0" y="0"/>
                    </a:lnTo>
                    <a:lnTo>
                      <a:pt x="12" y="2"/>
                    </a:lnTo>
                    <a:lnTo>
                      <a:pt x="12" y="415"/>
                    </a:lnTo>
                    <a:close/>
                  </a:path>
                </a:pathLst>
              </a:custGeom>
              <a:solidFill>
                <a:srgbClr val="A6D0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52" name="Freeform 790"/>
              <p:cNvSpPr>
                <a:spLocks/>
              </p:cNvSpPr>
              <p:nvPr/>
            </p:nvSpPr>
            <p:spPr bwMode="auto">
              <a:xfrm>
                <a:off x="3292" y="839"/>
                <a:ext cx="10" cy="415"/>
              </a:xfrm>
              <a:custGeom>
                <a:avLst/>
                <a:gdLst>
                  <a:gd name="T0" fmla="*/ 10 w 10"/>
                  <a:gd name="T1" fmla="*/ 415 h 415"/>
                  <a:gd name="T2" fmla="*/ 0 w 10"/>
                  <a:gd name="T3" fmla="*/ 413 h 415"/>
                  <a:gd name="T4" fmla="*/ 0 w 10"/>
                  <a:gd name="T5" fmla="*/ 0 h 415"/>
                  <a:gd name="T6" fmla="*/ 10 w 10"/>
                  <a:gd name="T7" fmla="*/ 2 h 415"/>
                  <a:gd name="T8" fmla="*/ 10 w 10"/>
                  <a:gd name="T9" fmla="*/ 415 h 415"/>
                  <a:gd name="T10" fmla="*/ 0 60000 65536"/>
                  <a:gd name="T11" fmla="*/ 0 60000 65536"/>
                  <a:gd name="T12" fmla="*/ 0 60000 65536"/>
                  <a:gd name="T13" fmla="*/ 0 60000 65536"/>
                  <a:gd name="T14" fmla="*/ 0 60000 65536"/>
                  <a:gd name="T15" fmla="*/ 0 w 10"/>
                  <a:gd name="T16" fmla="*/ 0 h 415"/>
                  <a:gd name="T17" fmla="*/ 10 w 10"/>
                  <a:gd name="T18" fmla="*/ 415 h 415"/>
                </a:gdLst>
                <a:ahLst/>
                <a:cxnLst>
                  <a:cxn ang="T10">
                    <a:pos x="T0" y="T1"/>
                  </a:cxn>
                  <a:cxn ang="T11">
                    <a:pos x="T2" y="T3"/>
                  </a:cxn>
                  <a:cxn ang="T12">
                    <a:pos x="T4" y="T5"/>
                  </a:cxn>
                  <a:cxn ang="T13">
                    <a:pos x="T6" y="T7"/>
                  </a:cxn>
                  <a:cxn ang="T14">
                    <a:pos x="T8" y="T9"/>
                  </a:cxn>
                </a:cxnLst>
                <a:rect l="T15" t="T16" r="T17" b="T18"/>
                <a:pathLst>
                  <a:path w="10" h="415">
                    <a:moveTo>
                      <a:pt x="10" y="415"/>
                    </a:moveTo>
                    <a:lnTo>
                      <a:pt x="0" y="413"/>
                    </a:lnTo>
                    <a:lnTo>
                      <a:pt x="0" y="0"/>
                    </a:lnTo>
                    <a:lnTo>
                      <a:pt x="10" y="2"/>
                    </a:lnTo>
                    <a:lnTo>
                      <a:pt x="10" y="415"/>
                    </a:lnTo>
                    <a:close/>
                  </a:path>
                </a:pathLst>
              </a:custGeom>
              <a:solidFill>
                <a:srgbClr val="A1C9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53" name="Freeform 791"/>
              <p:cNvSpPr>
                <a:spLocks/>
              </p:cNvSpPr>
              <p:nvPr/>
            </p:nvSpPr>
            <p:spPr bwMode="auto">
              <a:xfrm>
                <a:off x="3284" y="837"/>
                <a:ext cx="8" cy="415"/>
              </a:xfrm>
              <a:custGeom>
                <a:avLst/>
                <a:gdLst>
                  <a:gd name="T0" fmla="*/ 8 w 8"/>
                  <a:gd name="T1" fmla="*/ 415 h 415"/>
                  <a:gd name="T2" fmla="*/ 0 w 8"/>
                  <a:gd name="T3" fmla="*/ 413 h 415"/>
                  <a:gd name="T4" fmla="*/ 0 w 8"/>
                  <a:gd name="T5" fmla="*/ 0 h 415"/>
                  <a:gd name="T6" fmla="*/ 8 w 8"/>
                  <a:gd name="T7" fmla="*/ 2 h 415"/>
                  <a:gd name="T8" fmla="*/ 8 w 8"/>
                  <a:gd name="T9" fmla="*/ 415 h 415"/>
                  <a:gd name="T10" fmla="*/ 0 60000 65536"/>
                  <a:gd name="T11" fmla="*/ 0 60000 65536"/>
                  <a:gd name="T12" fmla="*/ 0 60000 65536"/>
                  <a:gd name="T13" fmla="*/ 0 60000 65536"/>
                  <a:gd name="T14" fmla="*/ 0 60000 65536"/>
                  <a:gd name="T15" fmla="*/ 0 w 8"/>
                  <a:gd name="T16" fmla="*/ 0 h 415"/>
                  <a:gd name="T17" fmla="*/ 8 w 8"/>
                  <a:gd name="T18" fmla="*/ 415 h 415"/>
                </a:gdLst>
                <a:ahLst/>
                <a:cxnLst>
                  <a:cxn ang="T10">
                    <a:pos x="T0" y="T1"/>
                  </a:cxn>
                  <a:cxn ang="T11">
                    <a:pos x="T2" y="T3"/>
                  </a:cxn>
                  <a:cxn ang="T12">
                    <a:pos x="T4" y="T5"/>
                  </a:cxn>
                  <a:cxn ang="T13">
                    <a:pos x="T6" y="T7"/>
                  </a:cxn>
                  <a:cxn ang="T14">
                    <a:pos x="T8" y="T9"/>
                  </a:cxn>
                </a:cxnLst>
                <a:rect l="T15" t="T16" r="T17" b="T18"/>
                <a:pathLst>
                  <a:path w="8" h="415">
                    <a:moveTo>
                      <a:pt x="8" y="415"/>
                    </a:moveTo>
                    <a:lnTo>
                      <a:pt x="0" y="413"/>
                    </a:lnTo>
                    <a:lnTo>
                      <a:pt x="0" y="0"/>
                    </a:lnTo>
                    <a:lnTo>
                      <a:pt x="8" y="2"/>
                    </a:lnTo>
                    <a:lnTo>
                      <a:pt x="8" y="415"/>
                    </a:lnTo>
                    <a:close/>
                  </a:path>
                </a:pathLst>
              </a:custGeom>
              <a:solidFill>
                <a:srgbClr val="9CC3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54" name="Freeform 792"/>
              <p:cNvSpPr>
                <a:spLocks/>
              </p:cNvSpPr>
              <p:nvPr/>
            </p:nvSpPr>
            <p:spPr bwMode="auto">
              <a:xfrm>
                <a:off x="3277" y="833"/>
                <a:ext cx="7" cy="417"/>
              </a:xfrm>
              <a:custGeom>
                <a:avLst/>
                <a:gdLst>
                  <a:gd name="T0" fmla="*/ 7 w 7"/>
                  <a:gd name="T1" fmla="*/ 417 h 417"/>
                  <a:gd name="T2" fmla="*/ 0 w 7"/>
                  <a:gd name="T3" fmla="*/ 413 h 417"/>
                  <a:gd name="T4" fmla="*/ 0 w 7"/>
                  <a:gd name="T5" fmla="*/ 0 h 417"/>
                  <a:gd name="T6" fmla="*/ 7 w 7"/>
                  <a:gd name="T7" fmla="*/ 4 h 417"/>
                  <a:gd name="T8" fmla="*/ 7 w 7"/>
                  <a:gd name="T9" fmla="*/ 417 h 417"/>
                  <a:gd name="T10" fmla="*/ 0 60000 65536"/>
                  <a:gd name="T11" fmla="*/ 0 60000 65536"/>
                  <a:gd name="T12" fmla="*/ 0 60000 65536"/>
                  <a:gd name="T13" fmla="*/ 0 60000 65536"/>
                  <a:gd name="T14" fmla="*/ 0 60000 65536"/>
                  <a:gd name="T15" fmla="*/ 0 w 7"/>
                  <a:gd name="T16" fmla="*/ 0 h 417"/>
                  <a:gd name="T17" fmla="*/ 7 w 7"/>
                  <a:gd name="T18" fmla="*/ 417 h 417"/>
                </a:gdLst>
                <a:ahLst/>
                <a:cxnLst>
                  <a:cxn ang="T10">
                    <a:pos x="T0" y="T1"/>
                  </a:cxn>
                  <a:cxn ang="T11">
                    <a:pos x="T2" y="T3"/>
                  </a:cxn>
                  <a:cxn ang="T12">
                    <a:pos x="T4" y="T5"/>
                  </a:cxn>
                  <a:cxn ang="T13">
                    <a:pos x="T6" y="T7"/>
                  </a:cxn>
                  <a:cxn ang="T14">
                    <a:pos x="T8" y="T9"/>
                  </a:cxn>
                </a:cxnLst>
                <a:rect l="T15" t="T16" r="T17" b="T18"/>
                <a:pathLst>
                  <a:path w="7" h="417">
                    <a:moveTo>
                      <a:pt x="7" y="417"/>
                    </a:moveTo>
                    <a:lnTo>
                      <a:pt x="0" y="413"/>
                    </a:lnTo>
                    <a:lnTo>
                      <a:pt x="0" y="0"/>
                    </a:lnTo>
                    <a:lnTo>
                      <a:pt x="7" y="4"/>
                    </a:lnTo>
                    <a:lnTo>
                      <a:pt x="7" y="417"/>
                    </a:lnTo>
                    <a:close/>
                  </a:path>
                </a:pathLst>
              </a:custGeom>
              <a:solidFill>
                <a:srgbClr val="96BC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55" name="Freeform 793"/>
              <p:cNvSpPr>
                <a:spLocks/>
              </p:cNvSpPr>
              <p:nvPr/>
            </p:nvSpPr>
            <p:spPr bwMode="auto">
              <a:xfrm>
                <a:off x="3273" y="829"/>
                <a:ext cx="4" cy="417"/>
              </a:xfrm>
              <a:custGeom>
                <a:avLst/>
                <a:gdLst>
                  <a:gd name="T0" fmla="*/ 4 w 4"/>
                  <a:gd name="T1" fmla="*/ 417 h 417"/>
                  <a:gd name="T2" fmla="*/ 0 w 4"/>
                  <a:gd name="T3" fmla="*/ 413 h 417"/>
                  <a:gd name="T4" fmla="*/ 0 w 4"/>
                  <a:gd name="T5" fmla="*/ 0 h 417"/>
                  <a:gd name="T6" fmla="*/ 4 w 4"/>
                  <a:gd name="T7" fmla="*/ 4 h 417"/>
                  <a:gd name="T8" fmla="*/ 4 w 4"/>
                  <a:gd name="T9" fmla="*/ 417 h 417"/>
                  <a:gd name="T10" fmla="*/ 0 60000 65536"/>
                  <a:gd name="T11" fmla="*/ 0 60000 65536"/>
                  <a:gd name="T12" fmla="*/ 0 60000 65536"/>
                  <a:gd name="T13" fmla="*/ 0 60000 65536"/>
                  <a:gd name="T14" fmla="*/ 0 60000 65536"/>
                  <a:gd name="T15" fmla="*/ 0 w 4"/>
                  <a:gd name="T16" fmla="*/ 0 h 417"/>
                  <a:gd name="T17" fmla="*/ 4 w 4"/>
                  <a:gd name="T18" fmla="*/ 417 h 417"/>
                </a:gdLst>
                <a:ahLst/>
                <a:cxnLst>
                  <a:cxn ang="T10">
                    <a:pos x="T0" y="T1"/>
                  </a:cxn>
                  <a:cxn ang="T11">
                    <a:pos x="T2" y="T3"/>
                  </a:cxn>
                  <a:cxn ang="T12">
                    <a:pos x="T4" y="T5"/>
                  </a:cxn>
                  <a:cxn ang="T13">
                    <a:pos x="T6" y="T7"/>
                  </a:cxn>
                  <a:cxn ang="T14">
                    <a:pos x="T8" y="T9"/>
                  </a:cxn>
                </a:cxnLst>
                <a:rect l="T15" t="T16" r="T17" b="T18"/>
                <a:pathLst>
                  <a:path w="4" h="417">
                    <a:moveTo>
                      <a:pt x="4" y="417"/>
                    </a:moveTo>
                    <a:lnTo>
                      <a:pt x="0" y="413"/>
                    </a:lnTo>
                    <a:lnTo>
                      <a:pt x="0" y="0"/>
                    </a:lnTo>
                    <a:lnTo>
                      <a:pt x="4" y="4"/>
                    </a:lnTo>
                    <a:lnTo>
                      <a:pt x="4" y="417"/>
                    </a:lnTo>
                    <a:close/>
                  </a:path>
                </a:pathLst>
              </a:custGeom>
              <a:solidFill>
                <a:srgbClr val="91B5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56" name="Freeform 794"/>
              <p:cNvSpPr>
                <a:spLocks/>
              </p:cNvSpPr>
              <p:nvPr/>
            </p:nvSpPr>
            <p:spPr bwMode="auto">
              <a:xfrm>
                <a:off x="3269" y="825"/>
                <a:ext cx="4" cy="417"/>
              </a:xfrm>
              <a:custGeom>
                <a:avLst/>
                <a:gdLst>
                  <a:gd name="T0" fmla="*/ 4 w 4"/>
                  <a:gd name="T1" fmla="*/ 417 h 417"/>
                  <a:gd name="T2" fmla="*/ 0 w 4"/>
                  <a:gd name="T3" fmla="*/ 413 h 417"/>
                  <a:gd name="T4" fmla="*/ 0 w 4"/>
                  <a:gd name="T5" fmla="*/ 0 h 417"/>
                  <a:gd name="T6" fmla="*/ 4 w 4"/>
                  <a:gd name="T7" fmla="*/ 4 h 417"/>
                  <a:gd name="T8" fmla="*/ 4 w 4"/>
                  <a:gd name="T9" fmla="*/ 417 h 417"/>
                  <a:gd name="T10" fmla="*/ 0 60000 65536"/>
                  <a:gd name="T11" fmla="*/ 0 60000 65536"/>
                  <a:gd name="T12" fmla="*/ 0 60000 65536"/>
                  <a:gd name="T13" fmla="*/ 0 60000 65536"/>
                  <a:gd name="T14" fmla="*/ 0 60000 65536"/>
                  <a:gd name="T15" fmla="*/ 0 w 4"/>
                  <a:gd name="T16" fmla="*/ 0 h 417"/>
                  <a:gd name="T17" fmla="*/ 4 w 4"/>
                  <a:gd name="T18" fmla="*/ 417 h 417"/>
                </a:gdLst>
                <a:ahLst/>
                <a:cxnLst>
                  <a:cxn ang="T10">
                    <a:pos x="T0" y="T1"/>
                  </a:cxn>
                  <a:cxn ang="T11">
                    <a:pos x="T2" y="T3"/>
                  </a:cxn>
                  <a:cxn ang="T12">
                    <a:pos x="T4" y="T5"/>
                  </a:cxn>
                  <a:cxn ang="T13">
                    <a:pos x="T6" y="T7"/>
                  </a:cxn>
                  <a:cxn ang="T14">
                    <a:pos x="T8" y="T9"/>
                  </a:cxn>
                </a:cxnLst>
                <a:rect l="T15" t="T16" r="T17" b="T18"/>
                <a:pathLst>
                  <a:path w="4" h="417">
                    <a:moveTo>
                      <a:pt x="4" y="417"/>
                    </a:moveTo>
                    <a:lnTo>
                      <a:pt x="0" y="413"/>
                    </a:lnTo>
                    <a:lnTo>
                      <a:pt x="0" y="0"/>
                    </a:lnTo>
                    <a:lnTo>
                      <a:pt x="4" y="4"/>
                    </a:lnTo>
                    <a:lnTo>
                      <a:pt x="4" y="417"/>
                    </a:lnTo>
                    <a:close/>
                  </a:path>
                </a:pathLst>
              </a:custGeom>
              <a:solidFill>
                <a:srgbClr val="8CAE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57" name="Freeform 795"/>
              <p:cNvSpPr>
                <a:spLocks/>
              </p:cNvSpPr>
              <p:nvPr/>
            </p:nvSpPr>
            <p:spPr bwMode="auto">
              <a:xfrm>
                <a:off x="3267" y="819"/>
                <a:ext cx="2" cy="419"/>
              </a:xfrm>
              <a:custGeom>
                <a:avLst/>
                <a:gdLst>
                  <a:gd name="T0" fmla="*/ 2 w 2"/>
                  <a:gd name="T1" fmla="*/ 419 h 419"/>
                  <a:gd name="T2" fmla="*/ 0 w 2"/>
                  <a:gd name="T3" fmla="*/ 413 h 419"/>
                  <a:gd name="T4" fmla="*/ 0 w 2"/>
                  <a:gd name="T5" fmla="*/ 0 h 419"/>
                  <a:gd name="T6" fmla="*/ 2 w 2"/>
                  <a:gd name="T7" fmla="*/ 6 h 419"/>
                  <a:gd name="T8" fmla="*/ 2 w 2"/>
                  <a:gd name="T9" fmla="*/ 419 h 419"/>
                  <a:gd name="T10" fmla="*/ 0 60000 65536"/>
                  <a:gd name="T11" fmla="*/ 0 60000 65536"/>
                  <a:gd name="T12" fmla="*/ 0 60000 65536"/>
                  <a:gd name="T13" fmla="*/ 0 60000 65536"/>
                  <a:gd name="T14" fmla="*/ 0 60000 65536"/>
                  <a:gd name="T15" fmla="*/ 0 w 2"/>
                  <a:gd name="T16" fmla="*/ 0 h 419"/>
                  <a:gd name="T17" fmla="*/ 2 w 2"/>
                  <a:gd name="T18" fmla="*/ 419 h 419"/>
                </a:gdLst>
                <a:ahLst/>
                <a:cxnLst>
                  <a:cxn ang="T10">
                    <a:pos x="T0" y="T1"/>
                  </a:cxn>
                  <a:cxn ang="T11">
                    <a:pos x="T2" y="T3"/>
                  </a:cxn>
                  <a:cxn ang="T12">
                    <a:pos x="T4" y="T5"/>
                  </a:cxn>
                  <a:cxn ang="T13">
                    <a:pos x="T6" y="T7"/>
                  </a:cxn>
                  <a:cxn ang="T14">
                    <a:pos x="T8" y="T9"/>
                  </a:cxn>
                </a:cxnLst>
                <a:rect l="T15" t="T16" r="T17" b="T18"/>
                <a:pathLst>
                  <a:path w="2" h="419">
                    <a:moveTo>
                      <a:pt x="2" y="419"/>
                    </a:moveTo>
                    <a:lnTo>
                      <a:pt x="0" y="413"/>
                    </a:lnTo>
                    <a:lnTo>
                      <a:pt x="0" y="0"/>
                    </a:lnTo>
                    <a:lnTo>
                      <a:pt x="2" y="6"/>
                    </a:lnTo>
                    <a:lnTo>
                      <a:pt x="2" y="419"/>
                    </a:lnTo>
                    <a:close/>
                  </a:path>
                </a:pathLst>
              </a:custGeom>
              <a:solidFill>
                <a:srgbClr val="86A8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58" name="Freeform 796"/>
              <p:cNvSpPr>
                <a:spLocks/>
              </p:cNvSpPr>
              <p:nvPr/>
            </p:nvSpPr>
            <p:spPr bwMode="auto">
              <a:xfrm>
                <a:off x="3267" y="815"/>
                <a:ext cx="1" cy="417"/>
              </a:xfrm>
              <a:custGeom>
                <a:avLst/>
                <a:gdLst>
                  <a:gd name="T0" fmla="*/ 0 w 1"/>
                  <a:gd name="T1" fmla="*/ 417 h 417"/>
                  <a:gd name="T2" fmla="*/ 0 w 1"/>
                  <a:gd name="T3" fmla="*/ 411 h 417"/>
                  <a:gd name="T4" fmla="*/ 0 w 1"/>
                  <a:gd name="T5" fmla="*/ 0 h 417"/>
                  <a:gd name="T6" fmla="*/ 0 w 1"/>
                  <a:gd name="T7" fmla="*/ 4 h 417"/>
                  <a:gd name="T8" fmla="*/ 0 w 1"/>
                  <a:gd name="T9" fmla="*/ 417 h 417"/>
                  <a:gd name="T10" fmla="*/ 0 60000 65536"/>
                  <a:gd name="T11" fmla="*/ 0 60000 65536"/>
                  <a:gd name="T12" fmla="*/ 0 60000 65536"/>
                  <a:gd name="T13" fmla="*/ 0 60000 65536"/>
                  <a:gd name="T14" fmla="*/ 0 60000 65536"/>
                  <a:gd name="T15" fmla="*/ 0 w 1"/>
                  <a:gd name="T16" fmla="*/ 0 h 417"/>
                  <a:gd name="T17" fmla="*/ 1 w 1"/>
                  <a:gd name="T18" fmla="*/ 417 h 417"/>
                </a:gdLst>
                <a:ahLst/>
                <a:cxnLst>
                  <a:cxn ang="T10">
                    <a:pos x="T0" y="T1"/>
                  </a:cxn>
                  <a:cxn ang="T11">
                    <a:pos x="T2" y="T3"/>
                  </a:cxn>
                  <a:cxn ang="T12">
                    <a:pos x="T4" y="T5"/>
                  </a:cxn>
                  <a:cxn ang="T13">
                    <a:pos x="T6" y="T7"/>
                  </a:cxn>
                  <a:cxn ang="T14">
                    <a:pos x="T8" y="T9"/>
                  </a:cxn>
                </a:cxnLst>
                <a:rect l="T15" t="T16" r="T17" b="T18"/>
                <a:pathLst>
                  <a:path w="1" h="417">
                    <a:moveTo>
                      <a:pt x="0" y="417"/>
                    </a:moveTo>
                    <a:lnTo>
                      <a:pt x="0" y="411"/>
                    </a:lnTo>
                    <a:lnTo>
                      <a:pt x="0" y="0"/>
                    </a:lnTo>
                    <a:lnTo>
                      <a:pt x="0" y="4"/>
                    </a:lnTo>
                    <a:lnTo>
                      <a:pt x="0" y="417"/>
                    </a:lnTo>
                    <a:close/>
                  </a:path>
                </a:pathLst>
              </a:custGeom>
              <a:solidFill>
                <a:srgbClr val="81A18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59" name="Freeform 797"/>
              <p:cNvSpPr>
                <a:spLocks/>
              </p:cNvSpPr>
              <p:nvPr/>
            </p:nvSpPr>
            <p:spPr bwMode="auto">
              <a:xfrm>
                <a:off x="3267" y="742"/>
                <a:ext cx="232" cy="101"/>
              </a:xfrm>
              <a:custGeom>
                <a:avLst/>
                <a:gdLst>
                  <a:gd name="T0" fmla="*/ 172 w 232"/>
                  <a:gd name="T1" fmla="*/ 0 h 101"/>
                  <a:gd name="T2" fmla="*/ 184 w 232"/>
                  <a:gd name="T3" fmla="*/ 0 h 101"/>
                  <a:gd name="T4" fmla="*/ 196 w 232"/>
                  <a:gd name="T5" fmla="*/ 2 h 101"/>
                  <a:gd name="T6" fmla="*/ 206 w 232"/>
                  <a:gd name="T7" fmla="*/ 4 h 101"/>
                  <a:gd name="T8" fmla="*/ 214 w 232"/>
                  <a:gd name="T9" fmla="*/ 6 h 101"/>
                  <a:gd name="T10" fmla="*/ 222 w 232"/>
                  <a:gd name="T11" fmla="*/ 10 h 101"/>
                  <a:gd name="T12" fmla="*/ 226 w 232"/>
                  <a:gd name="T13" fmla="*/ 14 h 101"/>
                  <a:gd name="T14" fmla="*/ 230 w 232"/>
                  <a:gd name="T15" fmla="*/ 18 h 101"/>
                  <a:gd name="T16" fmla="*/ 232 w 232"/>
                  <a:gd name="T17" fmla="*/ 23 h 101"/>
                  <a:gd name="T18" fmla="*/ 232 w 232"/>
                  <a:gd name="T19" fmla="*/ 29 h 101"/>
                  <a:gd name="T20" fmla="*/ 230 w 232"/>
                  <a:gd name="T21" fmla="*/ 35 h 101"/>
                  <a:gd name="T22" fmla="*/ 226 w 232"/>
                  <a:gd name="T23" fmla="*/ 41 h 101"/>
                  <a:gd name="T24" fmla="*/ 218 w 232"/>
                  <a:gd name="T25" fmla="*/ 51 h 101"/>
                  <a:gd name="T26" fmla="*/ 210 w 232"/>
                  <a:gd name="T27" fmla="*/ 57 h 101"/>
                  <a:gd name="T28" fmla="*/ 200 w 232"/>
                  <a:gd name="T29" fmla="*/ 63 h 101"/>
                  <a:gd name="T30" fmla="*/ 190 w 232"/>
                  <a:gd name="T31" fmla="*/ 69 h 101"/>
                  <a:gd name="T32" fmla="*/ 178 w 232"/>
                  <a:gd name="T33" fmla="*/ 75 h 101"/>
                  <a:gd name="T34" fmla="*/ 165 w 232"/>
                  <a:gd name="T35" fmla="*/ 81 h 101"/>
                  <a:gd name="T36" fmla="*/ 153 w 232"/>
                  <a:gd name="T37" fmla="*/ 85 h 101"/>
                  <a:gd name="T38" fmla="*/ 137 w 232"/>
                  <a:gd name="T39" fmla="*/ 89 h 101"/>
                  <a:gd name="T40" fmla="*/ 123 w 232"/>
                  <a:gd name="T41" fmla="*/ 93 h 101"/>
                  <a:gd name="T42" fmla="*/ 109 w 232"/>
                  <a:gd name="T43" fmla="*/ 97 h 101"/>
                  <a:gd name="T44" fmla="*/ 95 w 232"/>
                  <a:gd name="T45" fmla="*/ 99 h 101"/>
                  <a:gd name="T46" fmla="*/ 79 w 232"/>
                  <a:gd name="T47" fmla="*/ 101 h 101"/>
                  <a:gd name="T48" fmla="*/ 59 w 232"/>
                  <a:gd name="T49" fmla="*/ 101 h 101"/>
                  <a:gd name="T50" fmla="*/ 47 w 232"/>
                  <a:gd name="T51" fmla="*/ 101 h 101"/>
                  <a:gd name="T52" fmla="*/ 35 w 232"/>
                  <a:gd name="T53" fmla="*/ 99 h 101"/>
                  <a:gd name="T54" fmla="*/ 25 w 232"/>
                  <a:gd name="T55" fmla="*/ 97 h 101"/>
                  <a:gd name="T56" fmla="*/ 17 w 232"/>
                  <a:gd name="T57" fmla="*/ 95 h 101"/>
                  <a:gd name="T58" fmla="*/ 10 w 232"/>
                  <a:gd name="T59" fmla="*/ 91 h 101"/>
                  <a:gd name="T60" fmla="*/ 6 w 232"/>
                  <a:gd name="T61" fmla="*/ 87 h 101"/>
                  <a:gd name="T62" fmla="*/ 2 w 232"/>
                  <a:gd name="T63" fmla="*/ 83 h 101"/>
                  <a:gd name="T64" fmla="*/ 0 w 232"/>
                  <a:gd name="T65" fmla="*/ 77 h 101"/>
                  <a:gd name="T66" fmla="*/ 0 w 232"/>
                  <a:gd name="T67" fmla="*/ 73 h 101"/>
                  <a:gd name="T68" fmla="*/ 2 w 232"/>
                  <a:gd name="T69" fmla="*/ 67 h 101"/>
                  <a:gd name="T70" fmla="*/ 6 w 232"/>
                  <a:gd name="T71" fmla="*/ 61 h 101"/>
                  <a:gd name="T72" fmla="*/ 14 w 232"/>
                  <a:gd name="T73" fmla="*/ 51 h 101"/>
                  <a:gd name="T74" fmla="*/ 21 w 232"/>
                  <a:gd name="T75" fmla="*/ 45 h 101"/>
                  <a:gd name="T76" fmla="*/ 31 w 232"/>
                  <a:gd name="T77" fmla="*/ 39 h 101"/>
                  <a:gd name="T78" fmla="*/ 41 w 232"/>
                  <a:gd name="T79" fmla="*/ 31 h 101"/>
                  <a:gd name="T80" fmla="*/ 53 w 232"/>
                  <a:gd name="T81" fmla="*/ 27 h 101"/>
                  <a:gd name="T82" fmla="*/ 67 w 232"/>
                  <a:gd name="T83" fmla="*/ 21 h 101"/>
                  <a:gd name="T84" fmla="*/ 79 w 232"/>
                  <a:gd name="T85" fmla="*/ 16 h 101"/>
                  <a:gd name="T86" fmla="*/ 95 w 232"/>
                  <a:gd name="T87" fmla="*/ 12 h 101"/>
                  <a:gd name="T88" fmla="*/ 109 w 232"/>
                  <a:gd name="T89" fmla="*/ 8 h 101"/>
                  <a:gd name="T90" fmla="*/ 123 w 232"/>
                  <a:gd name="T91" fmla="*/ 6 h 101"/>
                  <a:gd name="T92" fmla="*/ 137 w 232"/>
                  <a:gd name="T93" fmla="*/ 2 h 101"/>
                  <a:gd name="T94" fmla="*/ 153 w 232"/>
                  <a:gd name="T95" fmla="*/ 0 h 101"/>
                  <a:gd name="T96" fmla="*/ 172 w 232"/>
                  <a:gd name="T97" fmla="*/ 0 h 10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2"/>
                  <a:gd name="T148" fmla="*/ 0 h 101"/>
                  <a:gd name="T149" fmla="*/ 232 w 232"/>
                  <a:gd name="T150" fmla="*/ 101 h 10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2" h="101">
                    <a:moveTo>
                      <a:pt x="172" y="0"/>
                    </a:moveTo>
                    <a:lnTo>
                      <a:pt x="184" y="0"/>
                    </a:lnTo>
                    <a:lnTo>
                      <a:pt x="196" y="2"/>
                    </a:lnTo>
                    <a:lnTo>
                      <a:pt x="206" y="4"/>
                    </a:lnTo>
                    <a:lnTo>
                      <a:pt x="214" y="6"/>
                    </a:lnTo>
                    <a:lnTo>
                      <a:pt x="222" y="10"/>
                    </a:lnTo>
                    <a:lnTo>
                      <a:pt x="226" y="14"/>
                    </a:lnTo>
                    <a:lnTo>
                      <a:pt x="230" y="18"/>
                    </a:lnTo>
                    <a:lnTo>
                      <a:pt x="232" y="23"/>
                    </a:lnTo>
                    <a:lnTo>
                      <a:pt x="232" y="29"/>
                    </a:lnTo>
                    <a:lnTo>
                      <a:pt x="230" y="35"/>
                    </a:lnTo>
                    <a:lnTo>
                      <a:pt x="226" y="41"/>
                    </a:lnTo>
                    <a:lnTo>
                      <a:pt x="218" y="51"/>
                    </a:lnTo>
                    <a:lnTo>
                      <a:pt x="210" y="57"/>
                    </a:lnTo>
                    <a:lnTo>
                      <a:pt x="200" y="63"/>
                    </a:lnTo>
                    <a:lnTo>
                      <a:pt x="190" y="69"/>
                    </a:lnTo>
                    <a:lnTo>
                      <a:pt x="178" y="75"/>
                    </a:lnTo>
                    <a:lnTo>
                      <a:pt x="165" y="81"/>
                    </a:lnTo>
                    <a:lnTo>
                      <a:pt x="153" y="85"/>
                    </a:lnTo>
                    <a:lnTo>
                      <a:pt x="137" y="89"/>
                    </a:lnTo>
                    <a:lnTo>
                      <a:pt x="123" y="93"/>
                    </a:lnTo>
                    <a:lnTo>
                      <a:pt x="109" y="97"/>
                    </a:lnTo>
                    <a:lnTo>
                      <a:pt x="95" y="99"/>
                    </a:lnTo>
                    <a:lnTo>
                      <a:pt x="79" y="101"/>
                    </a:lnTo>
                    <a:lnTo>
                      <a:pt x="59" y="101"/>
                    </a:lnTo>
                    <a:lnTo>
                      <a:pt x="47" y="101"/>
                    </a:lnTo>
                    <a:lnTo>
                      <a:pt x="35" y="99"/>
                    </a:lnTo>
                    <a:lnTo>
                      <a:pt x="25" y="97"/>
                    </a:lnTo>
                    <a:lnTo>
                      <a:pt x="17" y="95"/>
                    </a:lnTo>
                    <a:lnTo>
                      <a:pt x="10" y="91"/>
                    </a:lnTo>
                    <a:lnTo>
                      <a:pt x="6" y="87"/>
                    </a:lnTo>
                    <a:lnTo>
                      <a:pt x="2" y="83"/>
                    </a:lnTo>
                    <a:lnTo>
                      <a:pt x="0" y="77"/>
                    </a:lnTo>
                    <a:lnTo>
                      <a:pt x="0" y="73"/>
                    </a:lnTo>
                    <a:lnTo>
                      <a:pt x="2" y="67"/>
                    </a:lnTo>
                    <a:lnTo>
                      <a:pt x="6" y="61"/>
                    </a:lnTo>
                    <a:lnTo>
                      <a:pt x="14" y="51"/>
                    </a:lnTo>
                    <a:lnTo>
                      <a:pt x="21" y="45"/>
                    </a:lnTo>
                    <a:lnTo>
                      <a:pt x="31" y="39"/>
                    </a:lnTo>
                    <a:lnTo>
                      <a:pt x="41" y="31"/>
                    </a:lnTo>
                    <a:lnTo>
                      <a:pt x="53" y="27"/>
                    </a:lnTo>
                    <a:lnTo>
                      <a:pt x="67" y="21"/>
                    </a:lnTo>
                    <a:lnTo>
                      <a:pt x="79" y="16"/>
                    </a:lnTo>
                    <a:lnTo>
                      <a:pt x="95" y="12"/>
                    </a:lnTo>
                    <a:lnTo>
                      <a:pt x="109" y="8"/>
                    </a:lnTo>
                    <a:lnTo>
                      <a:pt x="123" y="6"/>
                    </a:lnTo>
                    <a:lnTo>
                      <a:pt x="137" y="2"/>
                    </a:lnTo>
                    <a:lnTo>
                      <a:pt x="153" y="0"/>
                    </a:lnTo>
                    <a:lnTo>
                      <a:pt x="172" y="0"/>
                    </a:lnTo>
                    <a:close/>
                  </a:path>
                </a:pathLst>
              </a:custGeom>
              <a:solidFill>
                <a:srgbClr val="99B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60" name="Line 798"/>
              <p:cNvSpPr>
                <a:spLocks noChangeShapeType="1"/>
              </p:cNvSpPr>
              <p:nvPr/>
            </p:nvSpPr>
            <p:spPr bwMode="auto">
              <a:xfrm flipH="1">
                <a:off x="3497" y="1182"/>
                <a:ext cx="2"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61" name="Line 799"/>
              <p:cNvSpPr>
                <a:spLocks noChangeShapeType="1"/>
              </p:cNvSpPr>
              <p:nvPr/>
            </p:nvSpPr>
            <p:spPr bwMode="auto">
              <a:xfrm flipH="1">
                <a:off x="3493" y="1188"/>
                <a:ext cx="4"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62" name="Line 800"/>
              <p:cNvSpPr>
                <a:spLocks noChangeShapeType="1"/>
              </p:cNvSpPr>
              <p:nvPr/>
            </p:nvSpPr>
            <p:spPr bwMode="auto">
              <a:xfrm flipH="1">
                <a:off x="3485" y="1194"/>
                <a:ext cx="8" cy="1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63" name="Line 801"/>
              <p:cNvSpPr>
                <a:spLocks noChangeShapeType="1"/>
              </p:cNvSpPr>
              <p:nvPr/>
            </p:nvSpPr>
            <p:spPr bwMode="auto">
              <a:xfrm flipH="1">
                <a:off x="3477" y="1204"/>
                <a:ext cx="8"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64" name="Line 802"/>
              <p:cNvSpPr>
                <a:spLocks noChangeShapeType="1"/>
              </p:cNvSpPr>
              <p:nvPr/>
            </p:nvSpPr>
            <p:spPr bwMode="auto">
              <a:xfrm flipH="1">
                <a:off x="3467" y="1210"/>
                <a:ext cx="10"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65" name="Line 803"/>
              <p:cNvSpPr>
                <a:spLocks noChangeShapeType="1"/>
              </p:cNvSpPr>
              <p:nvPr/>
            </p:nvSpPr>
            <p:spPr bwMode="auto">
              <a:xfrm flipH="1">
                <a:off x="3457" y="1216"/>
                <a:ext cx="10" cy="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66" name="Line 804"/>
              <p:cNvSpPr>
                <a:spLocks noChangeShapeType="1"/>
              </p:cNvSpPr>
              <p:nvPr/>
            </p:nvSpPr>
            <p:spPr bwMode="auto">
              <a:xfrm flipH="1">
                <a:off x="3445" y="1224"/>
                <a:ext cx="12" cy="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67" name="Line 805"/>
              <p:cNvSpPr>
                <a:spLocks noChangeShapeType="1"/>
              </p:cNvSpPr>
              <p:nvPr/>
            </p:nvSpPr>
            <p:spPr bwMode="auto">
              <a:xfrm flipH="1">
                <a:off x="3432" y="1228"/>
                <a:ext cx="13"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68" name="Line 806"/>
              <p:cNvSpPr>
                <a:spLocks noChangeShapeType="1"/>
              </p:cNvSpPr>
              <p:nvPr/>
            </p:nvSpPr>
            <p:spPr bwMode="auto">
              <a:xfrm flipH="1">
                <a:off x="3420" y="1234"/>
                <a:ext cx="12"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69" name="Line 807"/>
              <p:cNvSpPr>
                <a:spLocks noChangeShapeType="1"/>
              </p:cNvSpPr>
              <p:nvPr/>
            </p:nvSpPr>
            <p:spPr bwMode="auto">
              <a:xfrm flipH="1">
                <a:off x="3404" y="1240"/>
                <a:ext cx="16" cy="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70" name="Line 808"/>
              <p:cNvSpPr>
                <a:spLocks noChangeShapeType="1"/>
              </p:cNvSpPr>
              <p:nvPr/>
            </p:nvSpPr>
            <p:spPr bwMode="auto">
              <a:xfrm flipH="1">
                <a:off x="3390" y="1244"/>
                <a:ext cx="14" cy="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71" name="Line 809"/>
              <p:cNvSpPr>
                <a:spLocks noChangeShapeType="1"/>
              </p:cNvSpPr>
              <p:nvPr/>
            </p:nvSpPr>
            <p:spPr bwMode="auto">
              <a:xfrm flipH="1">
                <a:off x="3376" y="1248"/>
                <a:ext cx="14"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72" name="Line 810"/>
              <p:cNvSpPr>
                <a:spLocks noChangeShapeType="1"/>
              </p:cNvSpPr>
              <p:nvPr/>
            </p:nvSpPr>
            <p:spPr bwMode="auto">
              <a:xfrm flipH="1">
                <a:off x="3362" y="1250"/>
                <a:ext cx="14" cy="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73" name="Line 811"/>
              <p:cNvSpPr>
                <a:spLocks noChangeShapeType="1"/>
              </p:cNvSpPr>
              <p:nvPr/>
            </p:nvSpPr>
            <p:spPr bwMode="auto">
              <a:xfrm flipH="1">
                <a:off x="3346" y="1254"/>
                <a:ext cx="16"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3563" name="Line 813"/>
            <p:cNvSpPr>
              <a:spLocks noChangeShapeType="1"/>
            </p:cNvSpPr>
            <p:nvPr/>
          </p:nvSpPr>
          <p:spPr bwMode="auto">
            <a:xfrm flipH="1">
              <a:off x="3326" y="1256"/>
              <a:ext cx="20"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4" name="Line 814"/>
            <p:cNvSpPr>
              <a:spLocks noChangeShapeType="1"/>
            </p:cNvSpPr>
            <p:nvPr/>
          </p:nvSpPr>
          <p:spPr bwMode="auto">
            <a:xfrm flipH="1">
              <a:off x="3314" y="1256"/>
              <a:ext cx="1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5" name="Line 815"/>
            <p:cNvSpPr>
              <a:spLocks noChangeShapeType="1"/>
            </p:cNvSpPr>
            <p:nvPr/>
          </p:nvSpPr>
          <p:spPr bwMode="auto">
            <a:xfrm flipH="1" flipV="1">
              <a:off x="3302" y="1254"/>
              <a:ext cx="12"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6" name="Line 816"/>
            <p:cNvSpPr>
              <a:spLocks noChangeShapeType="1"/>
            </p:cNvSpPr>
            <p:nvPr/>
          </p:nvSpPr>
          <p:spPr bwMode="auto">
            <a:xfrm flipH="1" flipV="1">
              <a:off x="3292" y="1252"/>
              <a:ext cx="10"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7" name="Line 817"/>
            <p:cNvSpPr>
              <a:spLocks noChangeShapeType="1"/>
            </p:cNvSpPr>
            <p:nvPr/>
          </p:nvSpPr>
          <p:spPr bwMode="auto">
            <a:xfrm flipH="1" flipV="1">
              <a:off x="3284" y="1250"/>
              <a:ext cx="8"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8" name="Line 818"/>
            <p:cNvSpPr>
              <a:spLocks noChangeShapeType="1"/>
            </p:cNvSpPr>
            <p:nvPr/>
          </p:nvSpPr>
          <p:spPr bwMode="auto">
            <a:xfrm flipH="1" flipV="1">
              <a:off x="3277" y="1246"/>
              <a:ext cx="7" cy="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9" name="Line 819"/>
            <p:cNvSpPr>
              <a:spLocks noChangeShapeType="1"/>
            </p:cNvSpPr>
            <p:nvPr/>
          </p:nvSpPr>
          <p:spPr bwMode="auto">
            <a:xfrm flipH="1" flipV="1">
              <a:off x="3273" y="1242"/>
              <a:ext cx="4" cy="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70" name="Line 820"/>
            <p:cNvSpPr>
              <a:spLocks noChangeShapeType="1"/>
            </p:cNvSpPr>
            <p:nvPr/>
          </p:nvSpPr>
          <p:spPr bwMode="auto">
            <a:xfrm flipH="1" flipV="1">
              <a:off x="3269" y="1238"/>
              <a:ext cx="4" cy="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71" name="Line 821"/>
            <p:cNvSpPr>
              <a:spLocks noChangeShapeType="1"/>
            </p:cNvSpPr>
            <p:nvPr/>
          </p:nvSpPr>
          <p:spPr bwMode="auto">
            <a:xfrm flipH="1" flipV="1">
              <a:off x="3267" y="1232"/>
              <a:ext cx="2"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72" name="Line 822"/>
            <p:cNvSpPr>
              <a:spLocks noChangeShapeType="1"/>
            </p:cNvSpPr>
            <p:nvPr/>
          </p:nvSpPr>
          <p:spPr bwMode="auto">
            <a:xfrm flipV="1">
              <a:off x="3267" y="1226"/>
              <a:ext cx="1" cy="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73" name="Freeform 823"/>
            <p:cNvSpPr>
              <a:spLocks/>
            </p:cNvSpPr>
            <p:nvPr/>
          </p:nvSpPr>
          <p:spPr bwMode="auto">
            <a:xfrm>
              <a:off x="3267" y="742"/>
              <a:ext cx="232" cy="101"/>
            </a:xfrm>
            <a:custGeom>
              <a:avLst/>
              <a:gdLst>
                <a:gd name="T0" fmla="*/ 172 w 232"/>
                <a:gd name="T1" fmla="*/ 0 h 101"/>
                <a:gd name="T2" fmla="*/ 184 w 232"/>
                <a:gd name="T3" fmla="*/ 0 h 101"/>
                <a:gd name="T4" fmla="*/ 196 w 232"/>
                <a:gd name="T5" fmla="*/ 2 h 101"/>
                <a:gd name="T6" fmla="*/ 206 w 232"/>
                <a:gd name="T7" fmla="*/ 4 h 101"/>
                <a:gd name="T8" fmla="*/ 214 w 232"/>
                <a:gd name="T9" fmla="*/ 6 h 101"/>
                <a:gd name="T10" fmla="*/ 222 w 232"/>
                <a:gd name="T11" fmla="*/ 10 h 101"/>
                <a:gd name="T12" fmla="*/ 226 w 232"/>
                <a:gd name="T13" fmla="*/ 14 h 101"/>
                <a:gd name="T14" fmla="*/ 230 w 232"/>
                <a:gd name="T15" fmla="*/ 18 h 101"/>
                <a:gd name="T16" fmla="*/ 232 w 232"/>
                <a:gd name="T17" fmla="*/ 23 h 101"/>
                <a:gd name="T18" fmla="*/ 232 w 232"/>
                <a:gd name="T19" fmla="*/ 29 h 101"/>
                <a:gd name="T20" fmla="*/ 230 w 232"/>
                <a:gd name="T21" fmla="*/ 35 h 101"/>
                <a:gd name="T22" fmla="*/ 226 w 232"/>
                <a:gd name="T23" fmla="*/ 41 h 101"/>
                <a:gd name="T24" fmla="*/ 218 w 232"/>
                <a:gd name="T25" fmla="*/ 51 h 101"/>
                <a:gd name="T26" fmla="*/ 210 w 232"/>
                <a:gd name="T27" fmla="*/ 57 h 101"/>
                <a:gd name="T28" fmla="*/ 200 w 232"/>
                <a:gd name="T29" fmla="*/ 63 h 101"/>
                <a:gd name="T30" fmla="*/ 190 w 232"/>
                <a:gd name="T31" fmla="*/ 69 h 101"/>
                <a:gd name="T32" fmla="*/ 178 w 232"/>
                <a:gd name="T33" fmla="*/ 75 h 101"/>
                <a:gd name="T34" fmla="*/ 165 w 232"/>
                <a:gd name="T35" fmla="*/ 81 h 101"/>
                <a:gd name="T36" fmla="*/ 153 w 232"/>
                <a:gd name="T37" fmla="*/ 85 h 101"/>
                <a:gd name="T38" fmla="*/ 137 w 232"/>
                <a:gd name="T39" fmla="*/ 89 h 101"/>
                <a:gd name="T40" fmla="*/ 123 w 232"/>
                <a:gd name="T41" fmla="*/ 93 h 101"/>
                <a:gd name="T42" fmla="*/ 109 w 232"/>
                <a:gd name="T43" fmla="*/ 97 h 101"/>
                <a:gd name="T44" fmla="*/ 95 w 232"/>
                <a:gd name="T45" fmla="*/ 99 h 101"/>
                <a:gd name="T46" fmla="*/ 79 w 232"/>
                <a:gd name="T47" fmla="*/ 101 h 101"/>
                <a:gd name="T48" fmla="*/ 59 w 232"/>
                <a:gd name="T49" fmla="*/ 101 h 101"/>
                <a:gd name="T50" fmla="*/ 47 w 232"/>
                <a:gd name="T51" fmla="*/ 101 h 101"/>
                <a:gd name="T52" fmla="*/ 35 w 232"/>
                <a:gd name="T53" fmla="*/ 99 h 101"/>
                <a:gd name="T54" fmla="*/ 25 w 232"/>
                <a:gd name="T55" fmla="*/ 97 h 101"/>
                <a:gd name="T56" fmla="*/ 17 w 232"/>
                <a:gd name="T57" fmla="*/ 95 h 101"/>
                <a:gd name="T58" fmla="*/ 10 w 232"/>
                <a:gd name="T59" fmla="*/ 91 h 101"/>
                <a:gd name="T60" fmla="*/ 6 w 232"/>
                <a:gd name="T61" fmla="*/ 87 h 101"/>
                <a:gd name="T62" fmla="*/ 2 w 232"/>
                <a:gd name="T63" fmla="*/ 83 h 101"/>
                <a:gd name="T64" fmla="*/ 0 w 232"/>
                <a:gd name="T65" fmla="*/ 77 h 101"/>
                <a:gd name="T66" fmla="*/ 0 w 232"/>
                <a:gd name="T67" fmla="*/ 73 h 101"/>
                <a:gd name="T68" fmla="*/ 2 w 232"/>
                <a:gd name="T69" fmla="*/ 67 h 101"/>
                <a:gd name="T70" fmla="*/ 6 w 232"/>
                <a:gd name="T71" fmla="*/ 61 h 101"/>
                <a:gd name="T72" fmla="*/ 14 w 232"/>
                <a:gd name="T73" fmla="*/ 51 h 101"/>
                <a:gd name="T74" fmla="*/ 21 w 232"/>
                <a:gd name="T75" fmla="*/ 45 h 101"/>
                <a:gd name="T76" fmla="*/ 31 w 232"/>
                <a:gd name="T77" fmla="*/ 39 h 101"/>
                <a:gd name="T78" fmla="*/ 41 w 232"/>
                <a:gd name="T79" fmla="*/ 31 h 101"/>
                <a:gd name="T80" fmla="*/ 53 w 232"/>
                <a:gd name="T81" fmla="*/ 27 h 101"/>
                <a:gd name="T82" fmla="*/ 67 w 232"/>
                <a:gd name="T83" fmla="*/ 21 h 101"/>
                <a:gd name="T84" fmla="*/ 79 w 232"/>
                <a:gd name="T85" fmla="*/ 16 h 101"/>
                <a:gd name="T86" fmla="*/ 95 w 232"/>
                <a:gd name="T87" fmla="*/ 12 h 101"/>
                <a:gd name="T88" fmla="*/ 109 w 232"/>
                <a:gd name="T89" fmla="*/ 8 h 101"/>
                <a:gd name="T90" fmla="*/ 123 w 232"/>
                <a:gd name="T91" fmla="*/ 6 h 101"/>
                <a:gd name="T92" fmla="*/ 137 w 232"/>
                <a:gd name="T93" fmla="*/ 2 h 101"/>
                <a:gd name="T94" fmla="*/ 153 w 232"/>
                <a:gd name="T95" fmla="*/ 0 h 101"/>
                <a:gd name="T96" fmla="*/ 172 w 232"/>
                <a:gd name="T97" fmla="*/ 0 h 10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2"/>
                <a:gd name="T148" fmla="*/ 0 h 101"/>
                <a:gd name="T149" fmla="*/ 232 w 232"/>
                <a:gd name="T150" fmla="*/ 101 h 10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2" h="101">
                  <a:moveTo>
                    <a:pt x="172" y="0"/>
                  </a:moveTo>
                  <a:lnTo>
                    <a:pt x="184" y="0"/>
                  </a:lnTo>
                  <a:lnTo>
                    <a:pt x="196" y="2"/>
                  </a:lnTo>
                  <a:lnTo>
                    <a:pt x="206" y="4"/>
                  </a:lnTo>
                  <a:lnTo>
                    <a:pt x="214" y="6"/>
                  </a:lnTo>
                  <a:lnTo>
                    <a:pt x="222" y="10"/>
                  </a:lnTo>
                  <a:lnTo>
                    <a:pt x="226" y="14"/>
                  </a:lnTo>
                  <a:lnTo>
                    <a:pt x="230" y="18"/>
                  </a:lnTo>
                  <a:lnTo>
                    <a:pt x="232" y="23"/>
                  </a:lnTo>
                  <a:lnTo>
                    <a:pt x="232" y="29"/>
                  </a:lnTo>
                  <a:lnTo>
                    <a:pt x="230" y="35"/>
                  </a:lnTo>
                  <a:lnTo>
                    <a:pt x="226" y="41"/>
                  </a:lnTo>
                  <a:lnTo>
                    <a:pt x="218" y="51"/>
                  </a:lnTo>
                  <a:lnTo>
                    <a:pt x="210" y="57"/>
                  </a:lnTo>
                  <a:lnTo>
                    <a:pt x="200" y="63"/>
                  </a:lnTo>
                  <a:lnTo>
                    <a:pt x="190" y="69"/>
                  </a:lnTo>
                  <a:lnTo>
                    <a:pt x="178" y="75"/>
                  </a:lnTo>
                  <a:lnTo>
                    <a:pt x="165" y="81"/>
                  </a:lnTo>
                  <a:lnTo>
                    <a:pt x="153" y="85"/>
                  </a:lnTo>
                  <a:lnTo>
                    <a:pt x="137" y="89"/>
                  </a:lnTo>
                  <a:lnTo>
                    <a:pt x="123" y="93"/>
                  </a:lnTo>
                  <a:lnTo>
                    <a:pt x="109" y="97"/>
                  </a:lnTo>
                  <a:lnTo>
                    <a:pt x="95" y="99"/>
                  </a:lnTo>
                  <a:lnTo>
                    <a:pt x="79" y="101"/>
                  </a:lnTo>
                  <a:lnTo>
                    <a:pt x="59" y="101"/>
                  </a:lnTo>
                  <a:lnTo>
                    <a:pt x="47" y="101"/>
                  </a:lnTo>
                  <a:lnTo>
                    <a:pt x="35" y="99"/>
                  </a:lnTo>
                  <a:lnTo>
                    <a:pt x="25" y="97"/>
                  </a:lnTo>
                  <a:lnTo>
                    <a:pt x="17" y="95"/>
                  </a:lnTo>
                  <a:lnTo>
                    <a:pt x="10" y="91"/>
                  </a:lnTo>
                  <a:lnTo>
                    <a:pt x="6" y="87"/>
                  </a:lnTo>
                  <a:lnTo>
                    <a:pt x="2" y="83"/>
                  </a:lnTo>
                  <a:lnTo>
                    <a:pt x="0" y="77"/>
                  </a:lnTo>
                  <a:lnTo>
                    <a:pt x="0" y="73"/>
                  </a:lnTo>
                  <a:lnTo>
                    <a:pt x="2" y="67"/>
                  </a:lnTo>
                  <a:lnTo>
                    <a:pt x="6" y="61"/>
                  </a:lnTo>
                  <a:lnTo>
                    <a:pt x="14" y="51"/>
                  </a:lnTo>
                  <a:lnTo>
                    <a:pt x="21" y="45"/>
                  </a:lnTo>
                  <a:lnTo>
                    <a:pt x="31" y="39"/>
                  </a:lnTo>
                  <a:lnTo>
                    <a:pt x="41" y="31"/>
                  </a:lnTo>
                  <a:lnTo>
                    <a:pt x="53" y="27"/>
                  </a:lnTo>
                  <a:lnTo>
                    <a:pt x="67" y="21"/>
                  </a:lnTo>
                  <a:lnTo>
                    <a:pt x="79" y="16"/>
                  </a:lnTo>
                  <a:lnTo>
                    <a:pt x="95" y="12"/>
                  </a:lnTo>
                  <a:lnTo>
                    <a:pt x="109" y="8"/>
                  </a:lnTo>
                  <a:lnTo>
                    <a:pt x="123" y="6"/>
                  </a:lnTo>
                  <a:lnTo>
                    <a:pt x="137" y="2"/>
                  </a:lnTo>
                  <a:lnTo>
                    <a:pt x="153" y="0"/>
                  </a:lnTo>
                  <a:lnTo>
                    <a:pt x="172" y="0"/>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74" name="Line 824"/>
            <p:cNvSpPr>
              <a:spLocks noChangeShapeType="1"/>
            </p:cNvSpPr>
            <p:nvPr/>
          </p:nvSpPr>
          <p:spPr bwMode="auto">
            <a:xfrm flipV="1">
              <a:off x="3499" y="771"/>
              <a:ext cx="1" cy="41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75" name="Line 825"/>
            <p:cNvSpPr>
              <a:spLocks noChangeShapeType="1"/>
            </p:cNvSpPr>
            <p:nvPr/>
          </p:nvSpPr>
          <p:spPr bwMode="auto">
            <a:xfrm flipV="1">
              <a:off x="3267" y="815"/>
              <a:ext cx="1" cy="41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76" name="Freeform 826"/>
            <p:cNvSpPr>
              <a:spLocks/>
            </p:cNvSpPr>
            <p:nvPr/>
          </p:nvSpPr>
          <p:spPr bwMode="auto">
            <a:xfrm>
              <a:off x="3497" y="668"/>
              <a:ext cx="2" cy="109"/>
            </a:xfrm>
            <a:custGeom>
              <a:avLst/>
              <a:gdLst>
                <a:gd name="T0" fmla="*/ 2 w 2"/>
                <a:gd name="T1" fmla="*/ 103 h 109"/>
                <a:gd name="T2" fmla="*/ 0 w 2"/>
                <a:gd name="T3" fmla="*/ 109 h 109"/>
                <a:gd name="T4" fmla="*/ 0 w 2"/>
                <a:gd name="T5" fmla="*/ 6 h 109"/>
                <a:gd name="T6" fmla="*/ 2 w 2"/>
                <a:gd name="T7" fmla="*/ 0 h 109"/>
                <a:gd name="T8" fmla="*/ 2 w 2"/>
                <a:gd name="T9" fmla="*/ 103 h 109"/>
                <a:gd name="T10" fmla="*/ 0 60000 65536"/>
                <a:gd name="T11" fmla="*/ 0 60000 65536"/>
                <a:gd name="T12" fmla="*/ 0 60000 65536"/>
                <a:gd name="T13" fmla="*/ 0 60000 65536"/>
                <a:gd name="T14" fmla="*/ 0 60000 65536"/>
                <a:gd name="T15" fmla="*/ 0 w 2"/>
                <a:gd name="T16" fmla="*/ 0 h 109"/>
                <a:gd name="T17" fmla="*/ 2 w 2"/>
                <a:gd name="T18" fmla="*/ 109 h 109"/>
              </a:gdLst>
              <a:ahLst/>
              <a:cxnLst>
                <a:cxn ang="T10">
                  <a:pos x="T0" y="T1"/>
                </a:cxn>
                <a:cxn ang="T11">
                  <a:pos x="T2" y="T3"/>
                </a:cxn>
                <a:cxn ang="T12">
                  <a:pos x="T4" y="T5"/>
                </a:cxn>
                <a:cxn ang="T13">
                  <a:pos x="T6" y="T7"/>
                </a:cxn>
                <a:cxn ang="T14">
                  <a:pos x="T8" y="T9"/>
                </a:cxn>
              </a:cxnLst>
              <a:rect l="T15" t="T16" r="T17" b="T18"/>
              <a:pathLst>
                <a:path w="2" h="109">
                  <a:moveTo>
                    <a:pt x="2" y="103"/>
                  </a:moveTo>
                  <a:lnTo>
                    <a:pt x="0" y="109"/>
                  </a:lnTo>
                  <a:lnTo>
                    <a:pt x="0" y="6"/>
                  </a:lnTo>
                  <a:lnTo>
                    <a:pt x="2" y="0"/>
                  </a:lnTo>
                  <a:lnTo>
                    <a:pt x="2" y="103"/>
                  </a:lnTo>
                  <a:close/>
                </a:path>
              </a:pathLst>
            </a:custGeom>
            <a:solidFill>
              <a:srgbClr val="C7C00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77" name="Freeform 827"/>
            <p:cNvSpPr>
              <a:spLocks/>
            </p:cNvSpPr>
            <p:nvPr/>
          </p:nvSpPr>
          <p:spPr bwMode="auto">
            <a:xfrm>
              <a:off x="3493" y="674"/>
              <a:ext cx="4" cy="109"/>
            </a:xfrm>
            <a:custGeom>
              <a:avLst/>
              <a:gdLst>
                <a:gd name="T0" fmla="*/ 4 w 4"/>
                <a:gd name="T1" fmla="*/ 103 h 109"/>
                <a:gd name="T2" fmla="*/ 0 w 4"/>
                <a:gd name="T3" fmla="*/ 109 h 109"/>
                <a:gd name="T4" fmla="*/ 0 w 4"/>
                <a:gd name="T5" fmla="*/ 6 h 109"/>
                <a:gd name="T6" fmla="*/ 4 w 4"/>
                <a:gd name="T7" fmla="*/ 0 h 109"/>
                <a:gd name="T8" fmla="*/ 4 w 4"/>
                <a:gd name="T9" fmla="*/ 103 h 109"/>
                <a:gd name="T10" fmla="*/ 0 60000 65536"/>
                <a:gd name="T11" fmla="*/ 0 60000 65536"/>
                <a:gd name="T12" fmla="*/ 0 60000 65536"/>
                <a:gd name="T13" fmla="*/ 0 60000 65536"/>
                <a:gd name="T14" fmla="*/ 0 60000 65536"/>
                <a:gd name="T15" fmla="*/ 0 w 4"/>
                <a:gd name="T16" fmla="*/ 0 h 109"/>
                <a:gd name="T17" fmla="*/ 4 w 4"/>
                <a:gd name="T18" fmla="*/ 109 h 109"/>
              </a:gdLst>
              <a:ahLst/>
              <a:cxnLst>
                <a:cxn ang="T10">
                  <a:pos x="T0" y="T1"/>
                </a:cxn>
                <a:cxn ang="T11">
                  <a:pos x="T2" y="T3"/>
                </a:cxn>
                <a:cxn ang="T12">
                  <a:pos x="T4" y="T5"/>
                </a:cxn>
                <a:cxn ang="T13">
                  <a:pos x="T6" y="T7"/>
                </a:cxn>
                <a:cxn ang="T14">
                  <a:pos x="T8" y="T9"/>
                </a:cxn>
              </a:cxnLst>
              <a:rect l="T15" t="T16" r="T17" b="T18"/>
              <a:pathLst>
                <a:path w="4" h="109">
                  <a:moveTo>
                    <a:pt x="4" y="103"/>
                  </a:moveTo>
                  <a:lnTo>
                    <a:pt x="0" y="109"/>
                  </a:lnTo>
                  <a:lnTo>
                    <a:pt x="0" y="6"/>
                  </a:lnTo>
                  <a:lnTo>
                    <a:pt x="4" y="0"/>
                  </a:lnTo>
                  <a:lnTo>
                    <a:pt x="4" y="103"/>
                  </a:lnTo>
                  <a:close/>
                </a:path>
              </a:pathLst>
            </a:custGeom>
            <a:solidFill>
              <a:srgbClr val="CEC60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78" name="Freeform 828"/>
            <p:cNvSpPr>
              <a:spLocks/>
            </p:cNvSpPr>
            <p:nvPr/>
          </p:nvSpPr>
          <p:spPr bwMode="auto">
            <a:xfrm>
              <a:off x="3485" y="680"/>
              <a:ext cx="8" cy="113"/>
            </a:xfrm>
            <a:custGeom>
              <a:avLst/>
              <a:gdLst>
                <a:gd name="T0" fmla="*/ 8 w 8"/>
                <a:gd name="T1" fmla="*/ 103 h 113"/>
                <a:gd name="T2" fmla="*/ 0 w 8"/>
                <a:gd name="T3" fmla="*/ 113 h 113"/>
                <a:gd name="T4" fmla="*/ 0 w 8"/>
                <a:gd name="T5" fmla="*/ 10 h 113"/>
                <a:gd name="T6" fmla="*/ 8 w 8"/>
                <a:gd name="T7" fmla="*/ 0 h 113"/>
                <a:gd name="T8" fmla="*/ 8 w 8"/>
                <a:gd name="T9" fmla="*/ 103 h 113"/>
                <a:gd name="T10" fmla="*/ 0 60000 65536"/>
                <a:gd name="T11" fmla="*/ 0 60000 65536"/>
                <a:gd name="T12" fmla="*/ 0 60000 65536"/>
                <a:gd name="T13" fmla="*/ 0 60000 65536"/>
                <a:gd name="T14" fmla="*/ 0 60000 65536"/>
                <a:gd name="T15" fmla="*/ 0 w 8"/>
                <a:gd name="T16" fmla="*/ 0 h 113"/>
                <a:gd name="T17" fmla="*/ 8 w 8"/>
                <a:gd name="T18" fmla="*/ 113 h 113"/>
              </a:gdLst>
              <a:ahLst/>
              <a:cxnLst>
                <a:cxn ang="T10">
                  <a:pos x="T0" y="T1"/>
                </a:cxn>
                <a:cxn ang="T11">
                  <a:pos x="T2" y="T3"/>
                </a:cxn>
                <a:cxn ang="T12">
                  <a:pos x="T4" y="T5"/>
                </a:cxn>
                <a:cxn ang="T13">
                  <a:pos x="T6" y="T7"/>
                </a:cxn>
                <a:cxn ang="T14">
                  <a:pos x="T8" y="T9"/>
                </a:cxn>
              </a:cxnLst>
              <a:rect l="T15" t="T16" r="T17" b="T18"/>
              <a:pathLst>
                <a:path w="8" h="113">
                  <a:moveTo>
                    <a:pt x="8" y="103"/>
                  </a:moveTo>
                  <a:lnTo>
                    <a:pt x="0" y="113"/>
                  </a:lnTo>
                  <a:lnTo>
                    <a:pt x="0" y="10"/>
                  </a:lnTo>
                  <a:lnTo>
                    <a:pt x="8" y="0"/>
                  </a:lnTo>
                  <a:lnTo>
                    <a:pt x="8" y="103"/>
                  </a:lnTo>
                  <a:close/>
                </a:path>
              </a:pathLst>
            </a:custGeom>
            <a:solidFill>
              <a:srgbClr val="D4CD0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79" name="Freeform 829"/>
            <p:cNvSpPr>
              <a:spLocks/>
            </p:cNvSpPr>
            <p:nvPr/>
          </p:nvSpPr>
          <p:spPr bwMode="auto">
            <a:xfrm>
              <a:off x="3477" y="690"/>
              <a:ext cx="8" cy="109"/>
            </a:xfrm>
            <a:custGeom>
              <a:avLst/>
              <a:gdLst>
                <a:gd name="T0" fmla="*/ 8 w 8"/>
                <a:gd name="T1" fmla="*/ 103 h 109"/>
                <a:gd name="T2" fmla="*/ 0 w 8"/>
                <a:gd name="T3" fmla="*/ 109 h 109"/>
                <a:gd name="T4" fmla="*/ 0 w 8"/>
                <a:gd name="T5" fmla="*/ 6 h 109"/>
                <a:gd name="T6" fmla="*/ 8 w 8"/>
                <a:gd name="T7" fmla="*/ 0 h 109"/>
                <a:gd name="T8" fmla="*/ 8 w 8"/>
                <a:gd name="T9" fmla="*/ 103 h 109"/>
                <a:gd name="T10" fmla="*/ 0 60000 65536"/>
                <a:gd name="T11" fmla="*/ 0 60000 65536"/>
                <a:gd name="T12" fmla="*/ 0 60000 65536"/>
                <a:gd name="T13" fmla="*/ 0 60000 65536"/>
                <a:gd name="T14" fmla="*/ 0 60000 65536"/>
                <a:gd name="T15" fmla="*/ 0 w 8"/>
                <a:gd name="T16" fmla="*/ 0 h 109"/>
                <a:gd name="T17" fmla="*/ 8 w 8"/>
                <a:gd name="T18" fmla="*/ 109 h 109"/>
              </a:gdLst>
              <a:ahLst/>
              <a:cxnLst>
                <a:cxn ang="T10">
                  <a:pos x="T0" y="T1"/>
                </a:cxn>
                <a:cxn ang="T11">
                  <a:pos x="T2" y="T3"/>
                </a:cxn>
                <a:cxn ang="T12">
                  <a:pos x="T4" y="T5"/>
                </a:cxn>
                <a:cxn ang="T13">
                  <a:pos x="T6" y="T7"/>
                </a:cxn>
                <a:cxn ang="T14">
                  <a:pos x="T8" y="T9"/>
                </a:cxn>
              </a:cxnLst>
              <a:rect l="T15" t="T16" r="T17" b="T18"/>
              <a:pathLst>
                <a:path w="8" h="109">
                  <a:moveTo>
                    <a:pt x="8" y="103"/>
                  </a:moveTo>
                  <a:lnTo>
                    <a:pt x="0" y="109"/>
                  </a:lnTo>
                  <a:lnTo>
                    <a:pt x="0" y="6"/>
                  </a:lnTo>
                  <a:lnTo>
                    <a:pt x="8" y="0"/>
                  </a:lnTo>
                  <a:lnTo>
                    <a:pt x="8" y="103"/>
                  </a:lnTo>
                  <a:close/>
                </a:path>
              </a:pathLst>
            </a:custGeom>
            <a:solidFill>
              <a:srgbClr val="DBD30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80" name="Freeform 830"/>
            <p:cNvSpPr>
              <a:spLocks/>
            </p:cNvSpPr>
            <p:nvPr/>
          </p:nvSpPr>
          <p:spPr bwMode="auto">
            <a:xfrm>
              <a:off x="3467" y="696"/>
              <a:ext cx="10" cy="109"/>
            </a:xfrm>
            <a:custGeom>
              <a:avLst/>
              <a:gdLst>
                <a:gd name="T0" fmla="*/ 10 w 10"/>
                <a:gd name="T1" fmla="*/ 103 h 109"/>
                <a:gd name="T2" fmla="*/ 0 w 10"/>
                <a:gd name="T3" fmla="*/ 109 h 109"/>
                <a:gd name="T4" fmla="*/ 0 w 10"/>
                <a:gd name="T5" fmla="*/ 6 h 109"/>
                <a:gd name="T6" fmla="*/ 10 w 10"/>
                <a:gd name="T7" fmla="*/ 0 h 109"/>
                <a:gd name="T8" fmla="*/ 10 w 10"/>
                <a:gd name="T9" fmla="*/ 103 h 109"/>
                <a:gd name="T10" fmla="*/ 0 60000 65536"/>
                <a:gd name="T11" fmla="*/ 0 60000 65536"/>
                <a:gd name="T12" fmla="*/ 0 60000 65536"/>
                <a:gd name="T13" fmla="*/ 0 60000 65536"/>
                <a:gd name="T14" fmla="*/ 0 60000 65536"/>
                <a:gd name="T15" fmla="*/ 0 w 10"/>
                <a:gd name="T16" fmla="*/ 0 h 109"/>
                <a:gd name="T17" fmla="*/ 10 w 10"/>
                <a:gd name="T18" fmla="*/ 109 h 109"/>
              </a:gdLst>
              <a:ahLst/>
              <a:cxnLst>
                <a:cxn ang="T10">
                  <a:pos x="T0" y="T1"/>
                </a:cxn>
                <a:cxn ang="T11">
                  <a:pos x="T2" y="T3"/>
                </a:cxn>
                <a:cxn ang="T12">
                  <a:pos x="T4" y="T5"/>
                </a:cxn>
                <a:cxn ang="T13">
                  <a:pos x="T6" y="T7"/>
                </a:cxn>
                <a:cxn ang="T14">
                  <a:pos x="T8" y="T9"/>
                </a:cxn>
              </a:cxnLst>
              <a:rect l="T15" t="T16" r="T17" b="T18"/>
              <a:pathLst>
                <a:path w="10" h="109">
                  <a:moveTo>
                    <a:pt x="10" y="103"/>
                  </a:moveTo>
                  <a:lnTo>
                    <a:pt x="0" y="109"/>
                  </a:lnTo>
                  <a:lnTo>
                    <a:pt x="0" y="6"/>
                  </a:lnTo>
                  <a:lnTo>
                    <a:pt x="10" y="0"/>
                  </a:lnTo>
                  <a:lnTo>
                    <a:pt x="10" y="103"/>
                  </a:lnTo>
                  <a:close/>
                </a:path>
              </a:pathLst>
            </a:custGeom>
            <a:solidFill>
              <a:srgbClr val="E1D90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81" name="Freeform 831"/>
            <p:cNvSpPr>
              <a:spLocks/>
            </p:cNvSpPr>
            <p:nvPr/>
          </p:nvSpPr>
          <p:spPr bwMode="auto">
            <a:xfrm>
              <a:off x="3457" y="702"/>
              <a:ext cx="10" cy="109"/>
            </a:xfrm>
            <a:custGeom>
              <a:avLst/>
              <a:gdLst>
                <a:gd name="T0" fmla="*/ 10 w 10"/>
                <a:gd name="T1" fmla="*/ 103 h 109"/>
                <a:gd name="T2" fmla="*/ 0 w 10"/>
                <a:gd name="T3" fmla="*/ 109 h 109"/>
                <a:gd name="T4" fmla="*/ 0 w 10"/>
                <a:gd name="T5" fmla="*/ 8 h 109"/>
                <a:gd name="T6" fmla="*/ 10 w 10"/>
                <a:gd name="T7" fmla="*/ 0 h 109"/>
                <a:gd name="T8" fmla="*/ 10 w 10"/>
                <a:gd name="T9" fmla="*/ 103 h 109"/>
                <a:gd name="T10" fmla="*/ 0 60000 65536"/>
                <a:gd name="T11" fmla="*/ 0 60000 65536"/>
                <a:gd name="T12" fmla="*/ 0 60000 65536"/>
                <a:gd name="T13" fmla="*/ 0 60000 65536"/>
                <a:gd name="T14" fmla="*/ 0 60000 65536"/>
                <a:gd name="T15" fmla="*/ 0 w 10"/>
                <a:gd name="T16" fmla="*/ 0 h 109"/>
                <a:gd name="T17" fmla="*/ 10 w 10"/>
                <a:gd name="T18" fmla="*/ 109 h 109"/>
              </a:gdLst>
              <a:ahLst/>
              <a:cxnLst>
                <a:cxn ang="T10">
                  <a:pos x="T0" y="T1"/>
                </a:cxn>
                <a:cxn ang="T11">
                  <a:pos x="T2" y="T3"/>
                </a:cxn>
                <a:cxn ang="T12">
                  <a:pos x="T4" y="T5"/>
                </a:cxn>
                <a:cxn ang="T13">
                  <a:pos x="T6" y="T7"/>
                </a:cxn>
                <a:cxn ang="T14">
                  <a:pos x="T8" y="T9"/>
                </a:cxn>
              </a:cxnLst>
              <a:rect l="T15" t="T16" r="T17" b="T18"/>
              <a:pathLst>
                <a:path w="10" h="109">
                  <a:moveTo>
                    <a:pt x="10" y="103"/>
                  </a:moveTo>
                  <a:lnTo>
                    <a:pt x="0" y="109"/>
                  </a:lnTo>
                  <a:lnTo>
                    <a:pt x="0" y="8"/>
                  </a:lnTo>
                  <a:lnTo>
                    <a:pt x="10" y="0"/>
                  </a:lnTo>
                  <a:lnTo>
                    <a:pt x="10" y="103"/>
                  </a:lnTo>
                  <a:close/>
                </a:path>
              </a:pathLst>
            </a:custGeom>
            <a:solidFill>
              <a:srgbClr val="E8E0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82" name="Freeform 832"/>
            <p:cNvSpPr>
              <a:spLocks/>
            </p:cNvSpPr>
            <p:nvPr/>
          </p:nvSpPr>
          <p:spPr bwMode="auto">
            <a:xfrm>
              <a:off x="3445" y="710"/>
              <a:ext cx="12" cy="107"/>
            </a:xfrm>
            <a:custGeom>
              <a:avLst/>
              <a:gdLst>
                <a:gd name="T0" fmla="*/ 12 w 12"/>
                <a:gd name="T1" fmla="*/ 101 h 107"/>
                <a:gd name="T2" fmla="*/ 0 w 12"/>
                <a:gd name="T3" fmla="*/ 107 h 107"/>
                <a:gd name="T4" fmla="*/ 0 w 12"/>
                <a:gd name="T5" fmla="*/ 4 h 107"/>
                <a:gd name="T6" fmla="*/ 12 w 12"/>
                <a:gd name="T7" fmla="*/ 0 h 107"/>
                <a:gd name="T8" fmla="*/ 12 w 12"/>
                <a:gd name="T9" fmla="*/ 101 h 107"/>
                <a:gd name="T10" fmla="*/ 0 60000 65536"/>
                <a:gd name="T11" fmla="*/ 0 60000 65536"/>
                <a:gd name="T12" fmla="*/ 0 60000 65536"/>
                <a:gd name="T13" fmla="*/ 0 60000 65536"/>
                <a:gd name="T14" fmla="*/ 0 60000 65536"/>
                <a:gd name="T15" fmla="*/ 0 w 12"/>
                <a:gd name="T16" fmla="*/ 0 h 107"/>
                <a:gd name="T17" fmla="*/ 12 w 12"/>
                <a:gd name="T18" fmla="*/ 107 h 107"/>
              </a:gdLst>
              <a:ahLst/>
              <a:cxnLst>
                <a:cxn ang="T10">
                  <a:pos x="T0" y="T1"/>
                </a:cxn>
                <a:cxn ang="T11">
                  <a:pos x="T2" y="T3"/>
                </a:cxn>
                <a:cxn ang="T12">
                  <a:pos x="T4" y="T5"/>
                </a:cxn>
                <a:cxn ang="T13">
                  <a:pos x="T6" y="T7"/>
                </a:cxn>
                <a:cxn ang="T14">
                  <a:pos x="T8" y="T9"/>
                </a:cxn>
              </a:cxnLst>
              <a:rect l="T15" t="T16" r="T17" b="T18"/>
              <a:pathLst>
                <a:path w="12" h="107">
                  <a:moveTo>
                    <a:pt x="12" y="101"/>
                  </a:moveTo>
                  <a:lnTo>
                    <a:pt x="0" y="107"/>
                  </a:lnTo>
                  <a:lnTo>
                    <a:pt x="0" y="4"/>
                  </a:lnTo>
                  <a:lnTo>
                    <a:pt x="12" y="0"/>
                  </a:lnTo>
                  <a:lnTo>
                    <a:pt x="12" y="101"/>
                  </a:lnTo>
                  <a:close/>
                </a:path>
              </a:pathLst>
            </a:custGeom>
            <a:solidFill>
              <a:srgbClr val="EFE6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83" name="Freeform 833"/>
            <p:cNvSpPr>
              <a:spLocks/>
            </p:cNvSpPr>
            <p:nvPr/>
          </p:nvSpPr>
          <p:spPr bwMode="auto">
            <a:xfrm>
              <a:off x="3432" y="714"/>
              <a:ext cx="13" cy="109"/>
            </a:xfrm>
            <a:custGeom>
              <a:avLst/>
              <a:gdLst>
                <a:gd name="T0" fmla="*/ 13 w 13"/>
                <a:gd name="T1" fmla="*/ 103 h 109"/>
                <a:gd name="T2" fmla="*/ 0 w 13"/>
                <a:gd name="T3" fmla="*/ 109 h 109"/>
                <a:gd name="T4" fmla="*/ 0 w 13"/>
                <a:gd name="T5" fmla="*/ 6 h 109"/>
                <a:gd name="T6" fmla="*/ 13 w 13"/>
                <a:gd name="T7" fmla="*/ 0 h 109"/>
                <a:gd name="T8" fmla="*/ 13 w 13"/>
                <a:gd name="T9" fmla="*/ 103 h 109"/>
                <a:gd name="T10" fmla="*/ 0 60000 65536"/>
                <a:gd name="T11" fmla="*/ 0 60000 65536"/>
                <a:gd name="T12" fmla="*/ 0 60000 65536"/>
                <a:gd name="T13" fmla="*/ 0 60000 65536"/>
                <a:gd name="T14" fmla="*/ 0 60000 65536"/>
                <a:gd name="T15" fmla="*/ 0 w 13"/>
                <a:gd name="T16" fmla="*/ 0 h 109"/>
                <a:gd name="T17" fmla="*/ 13 w 13"/>
                <a:gd name="T18" fmla="*/ 109 h 109"/>
              </a:gdLst>
              <a:ahLst/>
              <a:cxnLst>
                <a:cxn ang="T10">
                  <a:pos x="T0" y="T1"/>
                </a:cxn>
                <a:cxn ang="T11">
                  <a:pos x="T2" y="T3"/>
                </a:cxn>
                <a:cxn ang="T12">
                  <a:pos x="T4" y="T5"/>
                </a:cxn>
                <a:cxn ang="T13">
                  <a:pos x="T6" y="T7"/>
                </a:cxn>
                <a:cxn ang="T14">
                  <a:pos x="T8" y="T9"/>
                </a:cxn>
              </a:cxnLst>
              <a:rect l="T15" t="T16" r="T17" b="T18"/>
              <a:pathLst>
                <a:path w="13" h="109">
                  <a:moveTo>
                    <a:pt x="13" y="103"/>
                  </a:moveTo>
                  <a:lnTo>
                    <a:pt x="0" y="109"/>
                  </a:lnTo>
                  <a:lnTo>
                    <a:pt x="0" y="6"/>
                  </a:lnTo>
                  <a:lnTo>
                    <a:pt x="13" y="0"/>
                  </a:lnTo>
                  <a:lnTo>
                    <a:pt x="13" y="103"/>
                  </a:lnTo>
                  <a:close/>
                </a:path>
              </a:pathLst>
            </a:custGeom>
            <a:solidFill>
              <a:srgbClr val="F5ED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84" name="Freeform 834"/>
            <p:cNvSpPr>
              <a:spLocks/>
            </p:cNvSpPr>
            <p:nvPr/>
          </p:nvSpPr>
          <p:spPr bwMode="auto">
            <a:xfrm>
              <a:off x="3420" y="720"/>
              <a:ext cx="12" cy="107"/>
            </a:xfrm>
            <a:custGeom>
              <a:avLst/>
              <a:gdLst>
                <a:gd name="T0" fmla="*/ 12 w 12"/>
                <a:gd name="T1" fmla="*/ 103 h 107"/>
                <a:gd name="T2" fmla="*/ 0 w 12"/>
                <a:gd name="T3" fmla="*/ 107 h 107"/>
                <a:gd name="T4" fmla="*/ 0 w 12"/>
                <a:gd name="T5" fmla="*/ 6 h 107"/>
                <a:gd name="T6" fmla="*/ 12 w 12"/>
                <a:gd name="T7" fmla="*/ 0 h 107"/>
                <a:gd name="T8" fmla="*/ 12 w 12"/>
                <a:gd name="T9" fmla="*/ 103 h 107"/>
                <a:gd name="T10" fmla="*/ 0 60000 65536"/>
                <a:gd name="T11" fmla="*/ 0 60000 65536"/>
                <a:gd name="T12" fmla="*/ 0 60000 65536"/>
                <a:gd name="T13" fmla="*/ 0 60000 65536"/>
                <a:gd name="T14" fmla="*/ 0 60000 65536"/>
                <a:gd name="T15" fmla="*/ 0 w 12"/>
                <a:gd name="T16" fmla="*/ 0 h 107"/>
                <a:gd name="T17" fmla="*/ 12 w 12"/>
                <a:gd name="T18" fmla="*/ 107 h 107"/>
              </a:gdLst>
              <a:ahLst/>
              <a:cxnLst>
                <a:cxn ang="T10">
                  <a:pos x="T0" y="T1"/>
                </a:cxn>
                <a:cxn ang="T11">
                  <a:pos x="T2" y="T3"/>
                </a:cxn>
                <a:cxn ang="T12">
                  <a:pos x="T4" y="T5"/>
                </a:cxn>
                <a:cxn ang="T13">
                  <a:pos x="T6" y="T7"/>
                </a:cxn>
                <a:cxn ang="T14">
                  <a:pos x="T8" y="T9"/>
                </a:cxn>
              </a:cxnLst>
              <a:rect l="T15" t="T16" r="T17" b="T18"/>
              <a:pathLst>
                <a:path w="12" h="107">
                  <a:moveTo>
                    <a:pt x="12" y="103"/>
                  </a:moveTo>
                  <a:lnTo>
                    <a:pt x="0" y="107"/>
                  </a:lnTo>
                  <a:lnTo>
                    <a:pt x="0" y="6"/>
                  </a:lnTo>
                  <a:lnTo>
                    <a:pt x="12" y="0"/>
                  </a:lnTo>
                  <a:lnTo>
                    <a:pt x="12" y="103"/>
                  </a:lnTo>
                  <a:close/>
                </a:path>
              </a:pathLst>
            </a:custGeom>
            <a:solidFill>
              <a:srgbClr val="FCF3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85" name="Freeform 835"/>
            <p:cNvSpPr>
              <a:spLocks/>
            </p:cNvSpPr>
            <p:nvPr/>
          </p:nvSpPr>
          <p:spPr bwMode="auto">
            <a:xfrm>
              <a:off x="3404" y="726"/>
              <a:ext cx="16" cy="105"/>
            </a:xfrm>
            <a:custGeom>
              <a:avLst/>
              <a:gdLst>
                <a:gd name="T0" fmla="*/ 16 w 16"/>
                <a:gd name="T1" fmla="*/ 101 h 105"/>
                <a:gd name="T2" fmla="*/ 0 w 16"/>
                <a:gd name="T3" fmla="*/ 105 h 105"/>
                <a:gd name="T4" fmla="*/ 0 w 16"/>
                <a:gd name="T5" fmla="*/ 4 h 105"/>
                <a:gd name="T6" fmla="*/ 16 w 16"/>
                <a:gd name="T7" fmla="*/ 0 h 105"/>
                <a:gd name="T8" fmla="*/ 16 w 16"/>
                <a:gd name="T9" fmla="*/ 101 h 105"/>
                <a:gd name="T10" fmla="*/ 0 60000 65536"/>
                <a:gd name="T11" fmla="*/ 0 60000 65536"/>
                <a:gd name="T12" fmla="*/ 0 60000 65536"/>
                <a:gd name="T13" fmla="*/ 0 60000 65536"/>
                <a:gd name="T14" fmla="*/ 0 60000 65536"/>
                <a:gd name="T15" fmla="*/ 0 w 16"/>
                <a:gd name="T16" fmla="*/ 0 h 105"/>
                <a:gd name="T17" fmla="*/ 16 w 16"/>
                <a:gd name="T18" fmla="*/ 105 h 105"/>
              </a:gdLst>
              <a:ahLst/>
              <a:cxnLst>
                <a:cxn ang="T10">
                  <a:pos x="T0" y="T1"/>
                </a:cxn>
                <a:cxn ang="T11">
                  <a:pos x="T2" y="T3"/>
                </a:cxn>
                <a:cxn ang="T12">
                  <a:pos x="T4" y="T5"/>
                </a:cxn>
                <a:cxn ang="T13">
                  <a:pos x="T6" y="T7"/>
                </a:cxn>
                <a:cxn ang="T14">
                  <a:pos x="T8" y="T9"/>
                </a:cxn>
              </a:cxnLst>
              <a:rect l="T15" t="T16" r="T17" b="T18"/>
              <a:pathLst>
                <a:path w="16" h="105">
                  <a:moveTo>
                    <a:pt x="16" y="101"/>
                  </a:moveTo>
                  <a:lnTo>
                    <a:pt x="0" y="105"/>
                  </a:lnTo>
                  <a:lnTo>
                    <a:pt x="0" y="4"/>
                  </a:lnTo>
                  <a:lnTo>
                    <a:pt x="16" y="0"/>
                  </a:lnTo>
                  <a:lnTo>
                    <a:pt x="16" y="101"/>
                  </a:lnTo>
                  <a:close/>
                </a:path>
              </a:pathLst>
            </a:custGeom>
            <a:solidFill>
              <a:srgbClr val="FCF3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86" name="Freeform 836"/>
            <p:cNvSpPr>
              <a:spLocks/>
            </p:cNvSpPr>
            <p:nvPr/>
          </p:nvSpPr>
          <p:spPr bwMode="auto">
            <a:xfrm>
              <a:off x="3390" y="730"/>
              <a:ext cx="14" cy="105"/>
            </a:xfrm>
            <a:custGeom>
              <a:avLst/>
              <a:gdLst>
                <a:gd name="T0" fmla="*/ 14 w 14"/>
                <a:gd name="T1" fmla="*/ 101 h 105"/>
                <a:gd name="T2" fmla="*/ 0 w 14"/>
                <a:gd name="T3" fmla="*/ 105 h 105"/>
                <a:gd name="T4" fmla="*/ 0 w 14"/>
                <a:gd name="T5" fmla="*/ 4 h 105"/>
                <a:gd name="T6" fmla="*/ 14 w 14"/>
                <a:gd name="T7" fmla="*/ 0 h 105"/>
                <a:gd name="T8" fmla="*/ 14 w 14"/>
                <a:gd name="T9" fmla="*/ 101 h 105"/>
                <a:gd name="T10" fmla="*/ 0 60000 65536"/>
                <a:gd name="T11" fmla="*/ 0 60000 65536"/>
                <a:gd name="T12" fmla="*/ 0 60000 65536"/>
                <a:gd name="T13" fmla="*/ 0 60000 65536"/>
                <a:gd name="T14" fmla="*/ 0 60000 65536"/>
                <a:gd name="T15" fmla="*/ 0 w 14"/>
                <a:gd name="T16" fmla="*/ 0 h 105"/>
                <a:gd name="T17" fmla="*/ 14 w 14"/>
                <a:gd name="T18" fmla="*/ 105 h 105"/>
              </a:gdLst>
              <a:ahLst/>
              <a:cxnLst>
                <a:cxn ang="T10">
                  <a:pos x="T0" y="T1"/>
                </a:cxn>
                <a:cxn ang="T11">
                  <a:pos x="T2" y="T3"/>
                </a:cxn>
                <a:cxn ang="T12">
                  <a:pos x="T4" y="T5"/>
                </a:cxn>
                <a:cxn ang="T13">
                  <a:pos x="T6" y="T7"/>
                </a:cxn>
                <a:cxn ang="T14">
                  <a:pos x="T8" y="T9"/>
                </a:cxn>
              </a:cxnLst>
              <a:rect l="T15" t="T16" r="T17" b="T18"/>
              <a:pathLst>
                <a:path w="14" h="105">
                  <a:moveTo>
                    <a:pt x="14" y="101"/>
                  </a:moveTo>
                  <a:lnTo>
                    <a:pt x="0" y="105"/>
                  </a:lnTo>
                  <a:lnTo>
                    <a:pt x="0" y="4"/>
                  </a:lnTo>
                  <a:lnTo>
                    <a:pt x="14" y="0"/>
                  </a:lnTo>
                  <a:lnTo>
                    <a:pt x="14" y="101"/>
                  </a:lnTo>
                  <a:close/>
                </a:path>
              </a:pathLst>
            </a:custGeom>
            <a:solidFill>
              <a:srgbClr val="F5ED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87" name="Freeform 837"/>
            <p:cNvSpPr>
              <a:spLocks/>
            </p:cNvSpPr>
            <p:nvPr/>
          </p:nvSpPr>
          <p:spPr bwMode="auto">
            <a:xfrm>
              <a:off x="3376" y="734"/>
              <a:ext cx="14" cy="105"/>
            </a:xfrm>
            <a:custGeom>
              <a:avLst/>
              <a:gdLst>
                <a:gd name="T0" fmla="*/ 14 w 14"/>
                <a:gd name="T1" fmla="*/ 101 h 105"/>
                <a:gd name="T2" fmla="*/ 0 w 14"/>
                <a:gd name="T3" fmla="*/ 105 h 105"/>
                <a:gd name="T4" fmla="*/ 0 w 14"/>
                <a:gd name="T5" fmla="*/ 2 h 105"/>
                <a:gd name="T6" fmla="*/ 14 w 14"/>
                <a:gd name="T7" fmla="*/ 0 h 105"/>
                <a:gd name="T8" fmla="*/ 14 w 14"/>
                <a:gd name="T9" fmla="*/ 101 h 105"/>
                <a:gd name="T10" fmla="*/ 0 60000 65536"/>
                <a:gd name="T11" fmla="*/ 0 60000 65536"/>
                <a:gd name="T12" fmla="*/ 0 60000 65536"/>
                <a:gd name="T13" fmla="*/ 0 60000 65536"/>
                <a:gd name="T14" fmla="*/ 0 60000 65536"/>
                <a:gd name="T15" fmla="*/ 0 w 14"/>
                <a:gd name="T16" fmla="*/ 0 h 105"/>
                <a:gd name="T17" fmla="*/ 14 w 14"/>
                <a:gd name="T18" fmla="*/ 105 h 105"/>
              </a:gdLst>
              <a:ahLst/>
              <a:cxnLst>
                <a:cxn ang="T10">
                  <a:pos x="T0" y="T1"/>
                </a:cxn>
                <a:cxn ang="T11">
                  <a:pos x="T2" y="T3"/>
                </a:cxn>
                <a:cxn ang="T12">
                  <a:pos x="T4" y="T5"/>
                </a:cxn>
                <a:cxn ang="T13">
                  <a:pos x="T6" y="T7"/>
                </a:cxn>
                <a:cxn ang="T14">
                  <a:pos x="T8" y="T9"/>
                </a:cxn>
              </a:cxnLst>
              <a:rect l="T15" t="T16" r="T17" b="T18"/>
              <a:pathLst>
                <a:path w="14" h="105">
                  <a:moveTo>
                    <a:pt x="14" y="101"/>
                  </a:moveTo>
                  <a:lnTo>
                    <a:pt x="0" y="105"/>
                  </a:lnTo>
                  <a:lnTo>
                    <a:pt x="0" y="2"/>
                  </a:lnTo>
                  <a:lnTo>
                    <a:pt x="14" y="0"/>
                  </a:lnTo>
                  <a:lnTo>
                    <a:pt x="14" y="101"/>
                  </a:lnTo>
                  <a:close/>
                </a:path>
              </a:pathLst>
            </a:custGeom>
            <a:solidFill>
              <a:srgbClr val="EFE6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88" name="Freeform 838"/>
            <p:cNvSpPr>
              <a:spLocks/>
            </p:cNvSpPr>
            <p:nvPr/>
          </p:nvSpPr>
          <p:spPr bwMode="auto">
            <a:xfrm>
              <a:off x="3362" y="736"/>
              <a:ext cx="14" cy="105"/>
            </a:xfrm>
            <a:custGeom>
              <a:avLst/>
              <a:gdLst>
                <a:gd name="T0" fmla="*/ 14 w 14"/>
                <a:gd name="T1" fmla="*/ 103 h 105"/>
                <a:gd name="T2" fmla="*/ 0 w 14"/>
                <a:gd name="T3" fmla="*/ 105 h 105"/>
                <a:gd name="T4" fmla="*/ 0 w 14"/>
                <a:gd name="T5" fmla="*/ 4 h 105"/>
                <a:gd name="T6" fmla="*/ 14 w 14"/>
                <a:gd name="T7" fmla="*/ 0 h 105"/>
                <a:gd name="T8" fmla="*/ 14 w 14"/>
                <a:gd name="T9" fmla="*/ 103 h 105"/>
                <a:gd name="T10" fmla="*/ 0 60000 65536"/>
                <a:gd name="T11" fmla="*/ 0 60000 65536"/>
                <a:gd name="T12" fmla="*/ 0 60000 65536"/>
                <a:gd name="T13" fmla="*/ 0 60000 65536"/>
                <a:gd name="T14" fmla="*/ 0 60000 65536"/>
                <a:gd name="T15" fmla="*/ 0 w 14"/>
                <a:gd name="T16" fmla="*/ 0 h 105"/>
                <a:gd name="T17" fmla="*/ 14 w 14"/>
                <a:gd name="T18" fmla="*/ 105 h 105"/>
              </a:gdLst>
              <a:ahLst/>
              <a:cxnLst>
                <a:cxn ang="T10">
                  <a:pos x="T0" y="T1"/>
                </a:cxn>
                <a:cxn ang="T11">
                  <a:pos x="T2" y="T3"/>
                </a:cxn>
                <a:cxn ang="T12">
                  <a:pos x="T4" y="T5"/>
                </a:cxn>
                <a:cxn ang="T13">
                  <a:pos x="T6" y="T7"/>
                </a:cxn>
                <a:cxn ang="T14">
                  <a:pos x="T8" y="T9"/>
                </a:cxn>
              </a:cxnLst>
              <a:rect l="T15" t="T16" r="T17" b="T18"/>
              <a:pathLst>
                <a:path w="14" h="105">
                  <a:moveTo>
                    <a:pt x="14" y="103"/>
                  </a:moveTo>
                  <a:lnTo>
                    <a:pt x="0" y="105"/>
                  </a:lnTo>
                  <a:lnTo>
                    <a:pt x="0" y="4"/>
                  </a:lnTo>
                  <a:lnTo>
                    <a:pt x="14" y="0"/>
                  </a:lnTo>
                  <a:lnTo>
                    <a:pt x="14" y="103"/>
                  </a:lnTo>
                  <a:close/>
                </a:path>
              </a:pathLst>
            </a:custGeom>
            <a:solidFill>
              <a:srgbClr val="E8E0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89" name="Freeform 839"/>
            <p:cNvSpPr>
              <a:spLocks/>
            </p:cNvSpPr>
            <p:nvPr/>
          </p:nvSpPr>
          <p:spPr bwMode="auto">
            <a:xfrm>
              <a:off x="3346" y="740"/>
              <a:ext cx="16" cy="103"/>
            </a:xfrm>
            <a:custGeom>
              <a:avLst/>
              <a:gdLst>
                <a:gd name="T0" fmla="*/ 16 w 16"/>
                <a:gd name="T1" fmla="*/ 101 h 103"/>
                <a:gd name="T2" fmla="*/ 0 w 16"/>
                <a:gd name="T3" fmla="*/ 103 h 103"/>
                <a:gd name="T4" fmla="*/ 0 w 16"/>
                <a:gd name="T5" fmla="*/ 2 h 103"/>
                <a:gd name="T6" fmla="*/ 16 w 16"/>
                <a:gd name="T7" fmla="*/ 0 h 103"/>
                <a:gd name="T8" fmla="*/ 16 w 16"/>
                <a:gd name="T9" fmla="*/ 101 h 103"/>
                <a:gd name="T10" fmla="*/ 0 60000 65536"/>
                <a:gd name="T11" fmla="*/ 0 60000 65536"/>
                <a:gd name="T12" fmla="*/ 0 60000 65536"/>
                <a:gd name="T13" fmla="*/ 0 60000 65536"/>
                <a:gd name="T14" fmla="*/ 0 60000 65536"/>
                <a:gd name="T15" fmla="*/ 0 w 16"/>
                <a:gd name="T16" fmla="*/ 0 h 103"/>
                <a:gd name="T17" fmla="*/ 16 w 16"/>
                <a:gd name="T18" fmla="*/ 103 h 103"/>
              </a:gdLst>
              <a:ahLst/>
              <a:cxnLst>
                <a:cxn ang="T10">
                  <a:pos x="T0" y="T1"/>
                </a:cxn>
                <a:cxn ang="T11">
                  <a:pos x="T2" y="T3"/>
                </a:cxn>
                <a:cxn ang="T12">
                  <a:pos x="T4" y="T5"/>
                </a:cxn>
                <a:cxn ang="T13">
                  <a:pos x="T6" y="T7"/>
                </a:cxn>
                <a:cxn ang="T14">
                  <a:pos x="T8" y="T9"/>
                </a:cxn>
              </a:cxnLst>
              <a:rect l="T15" t="T16" r="T17" b="T18"/>
              <a:pathLst>
                <a:path w="16" h="103">
                  <a:moveTo>
                    <a:pt x="16" y="101"/>
                  </a:moveTo>
                  <a:lnTo>
                    <a:pt x="0" y="103"/>
                  </a:lnTo>
                  <a:lnTo>
                    <a:pt x="0" y="2"/>
                  </a:lnTo>
                  <a:lnTo>
                    <a:pt x="16" y="0"/>
                  </a:lnTo>
                  <a:lnTo>
                    <a:pt x="16" y="101"/>
                  </a:lnTo>
                  <a:close/>
                </a:path>
              </a:pathLst>
            </a:custGeom>
            <a:solidFill>
              <a:srgbClr val="E1D90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0" name="Rectangle 840"/>
            <p:cNvSpPr>
              <a:spLocks noChangeArrowheads="1"/>
            </p:cNvSpPr>
            <p:nvPr/>
          </p:nvSpPr>
          <p:spPr bwMode="auto">
            <a:xfrm>
              <a:off x="3326" y="742"/>
              <a:ext cx="20" cy="101"/>
            </a:xfrm>
            <a:prstGeom prst="rect">
              <a:avLst/>
            </a:prstGeom>
            <a:solidFill>
              <a:srgbClr val="DBD30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3591" name="Rectangle 841"/>
            <p:cNvSpPr>
              <a:spLocks noChangeArrowheads="1"/>
            </p:cNvSpPr>
            <p:nvPr/>
          </p:nvSpPr>
          <p:spPr bwMode="auto">
            <a:xfrm>
              <a:off x="3314" y="742"/>
              <a:ext cx="12" cy="101"/>
            </a:xfrm>
            <a:prstGeom prst="rect">
              <a:avLst/>
            </a:prstGeom>
            <a:solidFill>
              <a:srgbClr val="D4CD0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3592" name="Freeform 842"/>
            <p:cNvSpPr>
              <a:spLocks/>
            </p:cNvSpPr>
            <p:nvPr/>
          </p:nvSpPr>
          <p:spPr bwMode="auto">
            <a:xfrm>
              <a:off x="3302" y="740"/>
              <a:ext cx="12" cy="103"/>
            </a:xfrm>
            <a:custGeom>
              <a:avLst/>
              <a:gdLst>
                <a:gd name="T0" fmla="*/ 12 w 12"/>
                <a:gd name="T1" fmla="*/ 103 h 103"/>
                <a:gd name="T2" fmla="*/ 0 w 12"/>
                <a:gd name="T3" fmla="*/ 101 h 103"/>
                <a:gd name="T4" fmla="*/ 0 w 12"/>
                <a:gd name="T5" fmla="*/ 0 h 103"/>
                <a:gd name="T6" fmla="*/ 12 w 12"/>
                <a:gd name="T7" fmla="*/ 2 h 103"/>
                <a:gd name="T8" fmla="*/ 12 w 12"/>
                <a:gd name="T9" fmla="*/ 103 h 103"/>
                <a:gd name="T10" fmla="*/ 0 60000 65536"/>
                <a:gd name="T11" fmla="*/ 0 60000 65536"/>
                <a:gd name="T12" fmla="*/ 0 60000 65536"/>
                <a:gd name="T13" fmla="*/ 0 60000 65536"/>
                <a:gd name="T14" fmla="*/ 0 60000 65536"/>
                <a:gd name="T15" fmla="*/ 0 w 12"/>
                <a:gd name="T16" fmla="*/ 0 h 103"/>
                <a:gd name="T17" fmla="*/ 12 w 12"/>
                <a:gd name="T18" fmla="*/ 103 h 103"/>
              </a:gdLst>
              <a:ahLst/>
              <a:cxnLst>
                <a:cxn ang="T10">
                  <a:pos x="T0" y="T1"/>
                </a:cxn>
                <a:cxn ang="T11">
                  <a:pos x="T2" y="T3"/>
                </a:cxn>
                <a:cxn ang="T12">
                  <a:pos x="T4" y="T5"/>
                </a:cxn>
                <a:cxn ang="T13">
                  <a:pos x="T6" y="T7"/>
                </a:cxn>
                <a:cxn ang="T14">
                  <a:pos x="T8" y="T9"/>
                </a:cxn>
              </a:cxnLst>
              <a:rect l="T15" t="T16" r="T17" b="T18"/>
              <a:pathLst>
                <a:path w="12" h="103">
                  <a:moveTo>
                    <a:pt x="12" y="103"/>
                  </a:moveTo>
                  <a:lnTo>
                    <a:pt x="0" y="101"/>
                  </a:lnTo>
                  <a:lnTo>
                    <a:pt x="0" y="0"/>
                  </a:lnTo>
                  <a:lnTo>
                    <a:pt x="12" y="2"/>
                  </a:lnTo>
                  <a:lnTo>
                    <a:pt x="12" y="103"/>
                  </a:lnTo>
                  <a:close/>
                </a:path>
              </a:pathLst>
            </a:custGeom>
            <a:solidFill>
              <a:srgbClr val="CEC60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3" name="Freeform 843"/>
            <p:cNvSpPr>
              <a:spLocks/>
            </p:cNvSpPr>
            <p:nvPr/>
          </p:nvSpPr>
          <p:spPr bwMode="auto">
            <a:xfrm>
              <a:off x="3292" y="738"/>
              <a:ext cx="10" cy="103"/>
            </a:xfrm>
            <a:custGeom>
              <a:avLst/>
              <a:gdLst>
                <a:gd name="T0" fmla="*/ 10 w 10"/>
                <a:gd name="T1" fmla="*/ 103 h 103"/>
                <a:gd name="T2" fmla="*/ 0 w 10"/>
                <a:gd name="T3" fmla="*/ 101 h 103"/>
                <a:gd name="T4" fmla="*/ 0 w 10"/>
                <a:gd name="T5" fmla="*/ 0 h 103"/>
                <a:gd name="T6" fmla="*/ 10 w 10"/>
                <a:gd name="T7" fmla="*/ 2 h 103"/>
                <a:gd name="T8" fmla="*/ 10 w 10"/>
                <a:gd name="T9" fmla="*/ 103 h 103"/>
                <a:gd name="T10" fmla="*/ 0 60000 65536"/>
                <a:gd name="T11" fmla="*/ 0 60000 65536"/>
                <a:gd name="T12" fmla="*/ 0 60000 65536"/>
                <a:gd name="T13" fmla="*/ 0 60000 65536"/>
                <a:gd name="T14" fmla="*/ 0 60000 65536"/>
                <a:gd name="T15" fmla="*/ 0 w 10"/>
                <a:gd name="T16" fmla="*/ 0 h 103"/>
                <a:gd name="T17" fmla="*/ 10 w 10"/>
                <a:gd name="T18" fmla="*/ 103 h 103"/>
              </a:gdLst>
              <a:ahLst/>
              <a:cxnLst>
                <a:cxn ang="T10">
                  <a:pos x="T0" y="T1"/>
                </a:cxn>
                <a:cxn ang="T11">
                  <a:pos x="T2" y="T3"/>
                </a:cxn>
                <a:cxn ang="T12">
                  <a:pos x="T4" y="T5"/>
                </a:cxn>
                <a:cxn ang="T13">
                  <a:pos x="T6" y="T7"/>
                </a:cxn>
                <a:cxn ang="T14">
                  <a:pos x="T8" y="T9"/>
                </a:cxn>
              </a:cxnLst>
              <a:rect l="T15" t="T16" r="T17" b="T18"/>
              <a:pathLst>
                <a:path w="10" h="103">
                  <a:moveTo>
                    <a:pt x="10" y="103"/>
                  </a:moveTo>
                  <a:lnTo>
                    <a:pt x="0" y="101"/>
                  </a:lnTo>
                  <a:lnTo>
                    <a:pt x="0" y="0"/>
                  </a:lnTo>
                  <a:lnTo>
                    <a:pt x="10" y="2"/>
                  </a:lnTo>
                  <a:lnTo>
                    <a:pt x="10" y="103"/>
                  </a:lnTo>
                  <a:close/>
                </a:path>
              </a:pathLst>
            </a:custGeom>
            <a:solidFill>
              <a:srgbClr val="C7C00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4" name="Freeform 844"/>
            <p:cNvSpPr>
              <a:spLocks/>
            </p:cNvSpPr>
            <p:nvPr/>
          </p:nvSpPr>
          <p:spPr bwMode="auto">
            <a:xfrm>
              <a:off x="3284" y="736"/>
              <a:ext cx="8" cy="103"/>
            </a:xfrm>
            <a:custGeom>
              <a:avLst/>
              <a:gdLst>
                <a:gd name="T0" fmla="*/ 8 w 8"/>
                <a:gd name="T1" fmla="*/ 103 h 103"/>
                <a:gd name="T2" fmla="*/ 0 w 8"/>
                <a:gd name="T3" fmla="*/ 101 h 103"/>
                <a:gd name="T4" fmla="*/ 0 w 8"/>
                <a:gd name="T5" fmla="*/ 0 h 103"/>
                <a:gd name="T6" fmla="*/ 8 w 8"/>
                <a:gd name="T7" fmla="*/ 2 h 103"/>
                <a:gd name="T8" fmla="*/ 8 w 8"/>
                <a:gd name="T9" fmla="*/ 103 h 103"/>
                <a:gd name="T10" fmla="*/ 0 60000 65536"/>
                <a:gd name="T11" fmla="*/ 0 60000 65536"/>
                <a:gd name="T12" fmla="*/ 0 60000 65536"/>
                <a:gd name="T13" fmla="*/ 0 60000 65536"/>
                <a:gd name="T14" fmla="*/ 0 60000 65536"/>
                <a:gd name="T15" fmla="*/ 0 w 8"/>
                <a:gd name="T16" fmla="*/ 0 h 103"/>
                <a:gd name="T17" fmla="*/ 8 w 8"/>
                <a:gd name="T18" fmla="*/ 103 h 103"/>
              </a:gdLst>
              <a:ahLst/>
              <a:cxnLst>
                <a:cxn ang="T10">
                  <a:pos x="T0" y="T1"/>
                </a:cxn>
                <a:cxn ang="T11">
                  <a:pos x="T2" y="T3"/>
                </a:cxn>
                <a:cxn ang="T12">
                  <a:pos x="T4" y="T5"/>
                </a:cxn>
                <a:cxn ang="T13">
                  <a:pos x="T6" y="T7"/>
                </a:cxn>
                <a:cxn ang="T14">
                  <a:pos x="T8" y="T9"/>
                </a:cxn>
              </a:cxnLst>
              <a:rect l="T15" t="T16" r="T17" b="T18"/>
              <a:pathLst>
                <a:path w="8" h="103">
                  <a:moveTo>
                    <a:pt x="8" y="103"/>
                  </a:moveTo>
                  <a:lnTo>
                    <a:pt x="0" y="101"/>
                  </a:lnTo>
                  <a:lnTo>
                    <a:pt x="0" y="0"/>
                  </a:lnTo>
                  <a:lnTo>
                    <a:pt x="8" y="2"/>
                  </a:lnTo>
                  <a:lnTo>
                    <a:pt x="8" y="103"/>
                  </a:lnTo>
                  <a:close/>
                </a:path>
              </a:pathLst>
            </a:custGeom>
            <a:solidFill>
              <a:srgbClr val="C0B90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5" name="Freeform 845"/>
            <p:cNvSpPr>
              <a:spLocks/>
            </p:cNvSpPr>
            <p:nvPr/>
          </p:nvSpPr>
          <p:spPr bwMode="auto">
            <a:xfrm>
              <a:off x="3277" y="732"/>
              <a:ext cx="7" cy="105"/>
            </a:xfrm>
            <a:custGeom>
              <a:avLst/>
              <a:gdLst>
                <a:gd name="T0" fmla="*/ 7 w 7"/>
                <a:gd name="T1" fmla="*/ 105 h 105"/>
                <a:gd name="T2" fmla="*/ 0 w 7"/>
                <a:gd name="T3" fmla="*/ 101 h 105"/>
                <a:gd name="T4" fmla="*/ 0 w 7"/>
                <a:gd name="T5" fmla="*/ 0 h 105"/>
                <a:gd name="T6" fmla="*/ 7 w 7"/>
                <a:gd name="T7" fmla="*/ 4 h 105"/>
                <a:gd name="T8" fmla="*/ 7 w 7"/>
                <a:gd name="T9" fmla="*/ 105 h 105"/>
                <a:gd name="T10" fmla="*/ 0 60000 65536"/>
                <a:gd name="T11" fmla="*/ 0 60000 65536"/>
                <a:gd name="T12" fmla="*/ 0 60000 65536"/>
                <a:gd name="T13" fmla="*/ 0 60000 65536"/>
                <a:gd name="T14" fmla="*/ 0 60000 65536"/>
                <a:gd name="T15" fmla="*/ 0 w 7"/>
                <a:gd name="T16" fmla="*/ 0 h 105"/>
                <a:gd name="T17" fmla="*/ 7 w 7"/>
                <a:gd name="T18" fmla="*/ 105 h 105"/>
              </a:gdLst>
              <a:ahLst/>
              <a:cxnLst>
                <a:cxn ang="T10">
                  <a:pos x="T0" y="T1"/>
                </a:cxn>
                <a:cxn ang="T11">
                  <a:pos x="T2" y="T3"/>
                </a:cxn>
                <a:cxn ang="T12">
                  <a:pos x="T4" y="T5"/>
                </a:cxn>
                <a:cxn ang="T13">
                  <a:pos x="T6" y="T7"/>
                </a:cxn>
                <a:cxn ang="T14">
                  <a:pos x="T8" y="T9"/>
                </a:cxn>
              </a:cxnLst>
              <a:rect l="T15" t="T16" r="T17" b="T18"/>
              <a:pathLst>
                <a:path w="7" h="105">
                  <a:moveTo>
                    <a:pt x="7" y="105"/>
                  </a:moveTo>
                  <a:lnTo>
                    <a:pt x="0" y="101"/>
                  </a:lnTo>
                  <a:lnTo>
                    <a:pt x="0" y="0"/>
                  </a:lnTo>
                  <a:lnTo>
                    <a:pt x="7" y="4"/>
                  </a:lnTo>
                  <a:lnTo>
                    <a:pt x="7" y="105"/>
                  </a:lnTo>
                  <a:close/>
                </a:path>
              </a:pathLst>
            </a:custGeom>
            <a:solidFill>
              <a:srgbClr val="BAB30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6" name="Freeform 846"/>
            <p:cNvSpPr>
              <a:spLocks/>
            </p:cNvSpPr>
            <p:nvPr/>
          </p:nvSpPr>
          <p:spPr bwMode="auto">
            <a:xfrm>
              <a:off x="3273" y="728"/>
              <a:ext cx="4" cy="105"/>
            </a:xfrm>
            <a:custGeom>
              <a:avLst/>
              <a:gdLst>
                <a:gd name="T0" fmla="*/ 4 w 4"/>
                <a:gd name="T1" fmla="*/ 105 h 105"/>
                <a:gd name="T2" fmla="*/ 0 w 4"/>
                <a:gd name="T3" fmla="*/ 101 h 105"/>
                <a:gd name="T4" fmla="*/ 0 w 4"/>
                <a:gd name="T5" fmla="*/ 0 h 105"/>
                <a:gd name="T6" fmla="*/ 4 w 4"/>
                <a:gd name="T7" fmla="*/ 4 h 105"/>
                <a:gd name="T8" fmla="*/ 4 w 4"/>
                <a:gd name="T9" fmla="*/ 105 h 105"/>
                <a:gd name="T10" fmla="*/ 0 60000 65536"/>
                <a:gd name="T11" fmla="*/ 0 60000 65536"/>
                <a:gd name="T12" fmla="*/ 0 60000 65536"/>
                <a:gd name="T13" fmla="*/ 0 60000 65536"/>
                <a:gd name="T14" fmla="*/ 0 60000 65536"/>
                <a:gd name="T15" fmla="*/ 0 w 4"/>
                <a:gd name="T16" fmla="*/ 0 h 105"/>
                <a:gd name="T17" fmla="*/ 4 w 4"/>
                <a:gd name="T18" fmla="*/ 105 h 105"/>
              </a:gdLst>
              <a:ahLst/>
              <a:cxnLst>
                <a:cxn ang="T10">
                  <a:pos x="T0" y="T1"/>
                </a:cxn>
                <a:cxn ang="T11">
                  <a:pos x="T2" y="T3"/>
                </a:cxn>
                <a:cxn ang="T12">
                  <a:pos x="T4" y="T5"/>
                </a:cxn>
                <a:cxn ang="T13">
                  <a:pos x="T6" y="T7"/>
                </a:cxn>
                <a:cxn ang="T14">
                  <a:pos x="T8" y="T9"/>
                </a:cxn>
              </a:cxnLst>
              <a:rect l="T15" t="T16" r="T17" b="T18"/>
              <a:pathLst>
                <a:path w="4" h="105">
                  <a:moveTo>
                    <a:pt x="4" y="105"/>
                  </a:moveTo>
                  <a:lnTo>
                    <a:pt x="0" y="101"/>
                  </a:lnTo>
                  <a:lnTo>
                    <a:pt x="0" y="0"/>
                  </a:lnTo>
                  <a:lnTo>
                    <a:pt x="4" y="4"/>
                  </a:lnTo>
                  <a:lnTo>
                    <a:pt x="4" y="105"/>
                  </a:lnTo>
                  <a:close/>
                </a:path>
              </a:pathLst>
            </a:custGeom>
            <a:solidFill>
              <a:srgbClr val="B3AD0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7" name="Freeform 847"/>
            <p:cNvSpPr>
              <a:spLocks/>
            </p:cNvSpPr>
            <p:nvPr/>
          </p:nvSpPr>
          <p:spPr bwMode="auto">
            <a:xfrm>
              <a:off x="3269" y="724"/>
              <a:ext cx="4" cy="105"/>
            </a:xfrm>
            <a:custGeom>
              <a:avLst/>
              <a:gdLst>
                <a:gd name="T0" fmla="*/ 4 w 4"/>
                <a:gd name="T1" fmla="*/ 105 h 105"/>
                <a:gd name="T2" fmla="*/ 0 w 4"/>
                <a:gd name="T3" fmla="*/ 101 h 105"/>
                <a:gd name="T4" fmla="*/ 0 w 4"/>
                <a:gd name="T5" fmla="*/ 0 h 105"/>
                <a:gd name="T6" fmla="*/ 4 w 4"/>
                <a:gd name="T7" fmla="*/ 4 h 105"/>
                <a:gd name="T8" fmla="*/ 4 w 4"/>
                <a:gd name="T9" fmla="*/ 105 h 105"/>
                <a:gd name="T10" fmla="*/ 0 60000 65536"/>
                <a:gd name="T11" fmla="*/ 0 60000 65536"/>
                <a:gd name="T12" fmla="*/ 0 60000 65536"/>
                <a:gd name="T13" fmla="*/ 0 60000 65536"/>
                <a:gd name="T14" fmla="*/ 0 60000 65536"/>
                <a:gd name="T15" fmla="*/ 0 w 4"/>
                <a:gd name="T16" fmla="*/ 0 h 105"/>
                <a:gd name="T17" fmla="*/ 4 w 4"/>
                <a:gd name="T18" fmla="*/ 105 h 105"/>
              </a:gdLst>
              <a:ahLst/>
              <a:cxnLst>
                <a:cxn ang="T10">
                  <a:pos x="T0" y="T1"/>
                </a:cxn>
                <a:cxn ang="T11">
                  <a:pos x="T2" y="T3"/>
                </a:cxn>
                <a:cxn ang="T12">
                  <a:pos x="T4" y="T5"/>
                </a:cxn>
                <a:cxn ang="T13">
                  <a:pos x="T6" y="T7"/>
                </a:cxn>
                <a:cxn ang="T14">
                  <a:pos x="T8" y="T9"/>
                </a:cxn>
              </a:cxnLst>
              <a:rect l="T15" t="T16" r="T17" b="T18"/>
              <a:pathLst>
                <a:path w="4" h="105">
                  <a:moveTo>
                    <a:pt x="4" y="105"/>
                  </a:moveTo>
                  <a:lnTo>
                    <a:pt x="0" y="101"/>
                  </a:lnTo>
                  <a:lnTo>
                    <a:pt x="0" y="0"/>
                  </a:lnTo>
                  <a:lnTo>
                    <a:pt x="4" y="4"/>
                  </a:lnTo>
                  <a:lnTo>
                    <a:pt x="4" y="105"/>
                  </a:lnTo>
                  <a:close/>
                </a:path>
              </a:pathLst>
            </a:custGeom>
            <a:solidFill>
              <a:srgbClr val="ACA6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8" name="Freeform 848"/>
            <p:cNvSpPr>
              <a:spLocks/>
            </p:cNvSpPr>
            <p:nvPr/>
          </p:nvSpPr>
          <p:spPr bwMode="auto">
            <a:xfrm>
              <a:off x="3267" y="718"/>
              <a:ext cx="2" cy="107"/>
            </a:xfrm>
            <a:custGeom>
              <a:avLst/>
              <a:gdLst>
                <a:gd name="T0" fmla="*/ 2 w 2"/>
                <a:gd name="T1" fmla="*/ 107 h 107"/>
                <a:gd name="T2" fmla="*/ 0 w 2"/>
                <a:gd name="T3" fmla="*/ 101 h 107"/>
                <a:gd name="T4" fmla="*/ 0 w 2"/>
                <a:gd name="T5" fmla="*/ 0 h 107"/>
                <a:gd name="T6" fmla="*/ 2 w 2"/>
                <a:gd name="T7" fmla="*/ 6 h 107"/>
                <a:gd name="T8" fmla="*/ 2 w 2"/>
                <a:gd name="T9" fmla="*/ 107 h 107"/>
                <a:gd name="T10" fmla="*/ 0 60000 65536"/>
                <a:gd name="T11" fmla="*/ 0 60000 65536"/>
                <a:gd name="T12" fmla="*/ 0 60000 65536"/>
                <a:gd name="T13" fmla="*/ 0 60000 65536"/>
                <a:gd name="T14" fmla="*/ 0 60000 65536"/>
                <a:gd name="T15" fmla="*/ 0 w 2"/>
                <a:gd name="T16" fmla="*/ 0 h 107"/>
                <a:gd name="T17" fmla="*/ 2 w 2"/>
                <a:gd name="T18" fmla="*/ 107 h 107"/>
              </a:gdLst>
              <a:ahLst/>
              <a:cxnLst>
                <a:cxn ang="T10">
                  <a:pos x="T0" y="T1"/>
                </a:cxn>
                <a:cxn ang="T11">
                  <a:pos x="T2" y="T3"/>
                </a:cxn>
                <a:cxn ang="T12">
                  <a:pos x="T4" y="T5"/>
                </a:cxn>
                <a:cxn ang="T13">
                  <a:pos x="T6" y="T7"/>
                </a:cxn>
                <a:cxn ang="T14">
                  <a:pos x="T8" y="T9"/>
                </a:cxn>
              </a:cxnLst>
              <a:rect l="T15" t="T16" r="T17" b="T18"/>
              <a:pathLst>
                <a:path w="2" h="107">
                  <a:moveTo>
                    <a:pt x="2" y="107"/>
                  </a:moveTo>
                  <a:lnTo>
                    <a:pt x="0" y="101"/>
                  </a:lnTo>
                  <a:lnTo>
                    <a:pt x="0" y="0"/>
                  </a:lnTo>
                  <a:lnTo>
                    <a:pt x="2" y="6"/>
                  </a:lnTo>
                  <a:lnTo>
                    <a:pt x="2" y="107"/>
                  </a:lnTo>
                  <a:close/>
                </a:path>
              </a:pathLst>
            </a:custGeom>
            <a:solidFill>
              <a:srgbClr val="A6A0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9" name="Freeform 849"/>
            <p:cNvSpPr>
              <a:spLocks/>
            </p:cNvSpPr>
            <p:nvPr/>
          </p:nvSpPr>
          <p:spPr bwMode="auto">
            <a:xfrm>
              <a:off x="3267" y="712"/>
              <a:ext cx="1" cy="107"/>
            </a:xfrm>
            <a:custGeom>
              <a:avLst/>
              <a:gdLst>
                <a:gd name="T0" fmla="*/ 0 w 1"/>
                <a:gd name="T1" fmla="*/ 107 h 107"/>
                <a:gd name="T2" fmla="*/ 0 w 1"/>
                <a:gd name="T3" fmla="*/ 103 h 107"/>
                <a:gd name="T4" fmla="*/ 0 w 1"/>
                <a:gd name="T5" fmla="*/ 0 h 107"/>
                <a:gd name="T6" fmla="*/ 0 w 1"/>
                <a:gd name="T7" fmla="*/ 6 h 107"/>
                <a:gd name="T8" fmla="*/ 0 w 1"/>
                <a:gd name="T9" fmla="*/ 107 h 107"/>
                <a:gd name="T10" fmla="*/ 0 60000 65536"/>
                <a:gd name="T11" fmla="*/ 0 60000 65536"/>
                <a:gd name="T12" fmla="*/ 0 60000 65536"/>
                <a:gd name="T13" fmla="*/ 0 60000 65536"/>
                <a:gd name="T14" fmla="*/ 0 60000 65536"/>
                <a:gd name="T15" fmla="*/ 0 w 1"/>
                <a:gd name="T16" fmla="*/ 0 h 107"/>
                <a:gd name="T17" fmla="*/ 1 w 1"/>
                <a:gd name="T18" fmla="*/ 107 h 107"/>
              </a:gdLst>
              <a:ahLst/>
              <a:cxnLst>
                <a:cxn ang="T10">
                  <a:pos x="T0" y="T1"/>
                </a:cxn>
                <a:cxn ang="T11">
                  <a:pos x="T2" y="T3"/>
                </a:cxn>
                <a:cxn ang="T12">
                  <a:pos x="T4" y="T5"/>
                </a:cxn>
                <a:cxn ang="T13">
                  <a:pos x="T6" y="T7"/>
                </a:cxn>
                <a:cxn ang="T14">
                  <a:pos x="T8" y="T9"/>
                </a:cxn>
              </a:cxnLst>
              <a:rect l="T15" t="T16" r="T17" b="T18"/>
              <a:pathLst>
                <a:path w="1" h="107">
                  <a:moveTo>
                    <a:pt x="0" y="107"/>
                  </a:moveTo>
                  <a:lnTo>
                    <a:pt x="0" y="103"/>
                  </a:lnTo>
                  <a:lnTo>
                    <a:pt x="0" y="0"/>
                  </a:lnTo>
                  <a:lnTo>
                    <a:pt x="0" y="6"/>
                  </a:lnTo>
                  <a:lnTo>
                    <a:pt x="0" y="107"/>
                  </a:lnTo>
                  <a:close/>
                </a:path>
              </a:pathLst>
            </a:custGeom>
            <a:solidFill>
              <a:srgbClr val="9F99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0" name="Freeform 850"/>
            <p:cNvSpPr>
              <a:spLocks/>
            </p:cNvSpPr>
            <p:nvPr/>
          </p:nvSpPr>
          <p:spPr bwMode="auto">
            <a:xfrm>
              <a:off x="3267" y="638"/>
              <a:ext cx="232" cy="104"/>
            </a:xfrm>
            <a:custGeom>
              <a:avLst/>
              <a:gdLst>
                <a:gd name="T0" fmla="*/ 172 w 232"/>
                <a:gd name="T1" fmla="*/ 0 h 104"/>
                <a:gd name="T2" fmla="*/ 184 w 232"/>
                <a:gd name="T3" fmla="*/ 0 h 104"/>
                <a:gd name="T4" fmla="*/ 196 w 232"/>
                <a:gd name="T5" fmla="*/ 2 h 104"/>
                <a:gd name="T6" fmla="*/ 206 w 232"/>
                <a:gd name="T7" fmla="*/ 4 h 104"/>
                <a:gd name="T8" fmla="*/ 214 w 232"/>
                <a:gd name="T9" fmla="*/ 6 h 104"/>
                <a:gd name="T10" fmla="*/ 222 w 232"/>
                <a:gd name="T11" fmla="*/ 10 h 104"/>
                <a:gd name="T12" fmla="*/ 226 w 232"/>
                <a:gd name="T13" fmla="*/ 14 h 104"/>
                <a:gd name="T14" fmla="*/ 230 w 232"/>
                <a:gd name="T15" fmla="*/ 18 h 104"/>
                <a:gd name="T16" fmla="*/ 232 w 232"/>
                <a:gd name="T17" fmla="*/ 24 h 104"/>
                <a:gd name="T18" fmla="*/ 232 w 232"/>
                <a:gd name="T19" fmla="*/ 30 h 104"/>
                <a:gd name="T20" fmla="*/ 230 w 232"/>
                <a:gd name="T21" fmla="*/ 36 h 104"/>
                <a:gd name="T22" fmla="*/ 226 w 232"/>
                <a:gd name="T23" fmla="*/ 42 h 104"/>
                <a:gd name="T24" fmla="*/ 218 w 232"/>
                <a:gd name="T25" fmla="*/ 52 h 104"/>
                <a:gd name="T26" fmla="*/ 210 w 232"/>
                <a:gd name="T27" fmla="*/ 58 h 104"/>
                <a:gd name="T28" fmla="*/ 200 w 232"/>
                <a:gd name="T29" fmla="*/ 64 h 104"/>
                <a:gd name="T30" fmla="*/ 190 w 232"/>
                <a:gd name="T31" fmla="*/ 72 h 104"/>
                <a:gd name="T32" fmla="*/ 178 w 232"/>
                <a:gd name="T33" fmla="*/ 76 h 104"/>
                <a:gd name="T34" fmla="*/ 165 w 232"/>
                <a:gd name="T35" fmla="*/ 82 h 104"/>
                <a:gd name="T36" fmla="*/ 153 w 232"/>
                <a:gd name="T37" fmla="*/ 88 h 104"/>
                <a:gd name="T38" fmla="*/ 137 w 232"/>
                <a:gd name="T39" fmla="*/ 92 h 104"/>
                <a:gd name="T40" fmla="*/ 123 w 232"/>
                <a:gd name="T41" fmla="*/ 96 h 104"/>
                <a:gd name="T42" fmla="*/ 109 w 232"/>
                <a:gd name="T43" fmla="*/ 98 h 104"/>
                <a:gd name="T44" fmla="*/ 95 w 232"/>
                <a:gd name="T45" fmla="*/ 102 h 104"/>
                <a:gd name="T46" fmla="*/ 79 w 232"/>
                <a:gd name="T47" fmla="*/ 104 h 104"/>
                <a:gd name="T48" fmla="*/ 59 w 232"/>
                <a:gd name="T49" fmla="*/ 104 h 104"/>
                <a:gd name="T50" fmla="*/ 47 w 232"/>
                <a:gd name="T51" fmla="*/ 104 h 104"/>
                <a:gd name="T52" fmla="*/ 35 w 232"/>
                <a:gd name="T53" fmla="*/ 102 h 104"/>
                <a:gd name="T54" fmla="*/ 25 w 232"/>
                <a:gd name="T55" fmla="*/ 100 h 104"/>
                <a:gd name="T56" fmla="*/ 17 w 232"/>
                <a:gd name="T57" fmla="*/ 98 h 104"/>
                <a:gd name="T58" fmla="*/ 10 w 232"/>
                <a:gd name="T59" fmla="*/ 94 h 104"/>
                <a:gd name="T60" fmla="*/ 6 w 232"/>
                <a:gd name="T61" fmla="*/ 90 h 104"/>
                <a:gd name="T62" fmla="*/ 2 w 232"/>
                <a:gd name="T63" fmla="*/ 86 h 104"/>
                <a:gd name="T64" fmla="*/ 0 w 232"/>
                <a:gd name="T65" fmla="*/ 80 h 104"/>
                <a:gd name="T66" fmla="*/ 0 w 232"/>
                <a:gd name="T67" fmla="*/ 74 h 104"/>
                <a:gd name="T68" fmla="*/ 2 w 232"/>
                <a:gd name="T69" fmla="*/ 68 h 104"/>
                <a:gd name="T70" fmla="*/ 6 w 232"/>
                <a:gd name="T71" fmla="*/ 62 h 104"/>
                <a:gd name="T72" fmla="*/ 14 w 232"/>
                <a:gd name="T73" fmla="*/ 52 h 104"/>
                <a:gd name="T74" fmla="*/ 21 w 232"/>
                <a:gd name="T75" fmla="*/ 46 h 104"/>
                <a:gd name="T76" fmla="*/ 31 w 232"/>
                <a:gd name="T77" fmla="*/ 40 h 104"/>
                <a:gd name="T78" fmla="*/ 41 w 232"/>
                <a:gd name="T79" fmla="*/ 32 h 104"/>
                <a:gd name="T80" fmla="*/ 53 w 232"/>
                <a:gd name="T81" fmla="*/ 28 h 104"/>
                <a:gd name="T82" fmla="*/ 67 w 232"/>
                <a:gd name="T83" fmla="*/ 22 h 104"/>
                <a:gd name="T84" fmla="*/ 79 w 232"/>
                <a:gd name="T85" fmla="*/ 16 h 104"/>
                <a:gd name="T86" fmla="*/ 95 w 232"/>
                <a:gd name="T87" fmla="*/ 12 h 104"/>
                <a:gd name="T88" fmla="*/ 109 w 232"/>
                <a:gd name="T89" fmla="*/ 8 h 104"/>
                <a:gd name="T90" fmla="*/ 123 w 232"/>
                <a:gd name="T91" fmla="*/ 6 h 104"/>
                <a:gd name="T92" fmla="*/ 137 w 232"/>
                <a:gd name="T93" fmla="*/ 2 h 104"/>
                <a:gd name="T94" fmla="*/ 153 w 232"/>
                <a:gd name="T95" fmla="*/ 0 h 104"/>
                <a:gd name="T96" fmla="*/ 172 w 232"/>
                <a:gd name="T97" fmla="*/ 0 h 1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2"/>
                <a:gd name="T148" fmla="*/ 0 h 104"/>
                <a:gd name="T149" fmla="*/ 232 w 232"/>
                <a:gd name="T150" fmla="*/ 104 h 1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2" h="104">
                  <a:moveTo>
                    <a:pt x="172" y="0"/>
                  </a:moveTo>
                  <a:lnTo>
                    <a:pt x="184" y="0"/>
                  </a:lnTo>
                  <a:lnTo>
                    <a:pt x="196" y="2"/>
                  </a:lnTo>
                  <a:lnTo>
                    <a:pt x="206" y="4"/>
                  </a:lnTo>
                  <a:lnTo>
                    <a:pt x="214" y="6"/>
                  </a:lnTo>
                  <a:lnTo>
                    <a:pt x="222" y="10"/>
                  </a:lnTo>
                  <a:lnTo>
                    <a:pt x="226" y="14"/>
                  </a:lnTo>
                  <a:lnTo>
                    <a:pt x="230" y="18"/>
                  </a:lnTo>
                  <a:lnTo>
                    <a:pt x="232" y="24"/>
                  </a:lnTo>
                  <a:lnTo>
                    <a:pt x="232" y="30"/>
                  </a:lnTo>
                  <a:lnTo>
                    <a:pt x="230" y="36"/>
                  </a:lnTo>
                  <a:lnTo>
                    <a:pt x="226" y="42"/>
                  </a:lnTo>
                  <a:lnTo>
                    <a:pt x="218" y="52"/>
                  </a:lnTo>
                  <a:lnTo>
                    <a:pt x="210" y="58"/>
                  </a:lnTo>
                  <a:lnTo>
                    <a:pt x="200" y="64"/>
                  </a:lnTo>
                  <a:lnTo>
                    <a:pt x="190" y="72"/>
                  </a:lnTo>
                  <a:lnTo>
                    <a:pt x="178" y="76"/>
                  </a:lnTo>
                  <a:lnTo>
                    <a:pt x="165" y="82"/>
                  </a:lnTo>
                  <a:lnTo>
                    <a:pt x="153" y="88"/>
                  </a:lnTo>
                  <a:lnTo>
                    <a:pt x="137" y="92"/>
                  </a:lnTo>
                  <a:lnTo>
                    <a:pt x="123" y="96"/>
                  </a:lnTo>
                  <a:lnTo>
                    <a:pt x="109" y="98"/>
                  </a:lnTo>
                  <a:lnTo>
                    <a:pt x="95" y="102"/>
                  </a:lnTo>
                  <a:lnTo>
                    <a:pt x="79" y="104"/>
                  </a:lnTo>
                  <a:lnTo>
                    <a:pt x="59" y="104"/>
                  </a:lnTo>
                  <a:lnTo>
                    <a:pt x="47" y="104"/>
                  </a:lnTo>
                  <a:lnTo>
                    <a:pt x="35" y="102"/>
                  </a:lnTo>
                  <a:lnTo>
                    <a:pt x="25" y="100"/>
                  </a:lnTo>
                  <a:lnTo>
                    <a:pt x="17" y="98"/>
                  </a:lnTo>
                  <a:lnTo>
                    <a:pt x="10" y="94"/>
                  </a:lnTo>
                  <a:lnTo>
                    <a:pt x="6" y="90"/>
                  </a:lnTo>
                  <a:lnTo>
                    <a:pt x="2" y="86"/>
                  </a:lnTo>
                  <a:lnTo>
                    <a:pt x="0" y="80"/>
                  </a:lnTo>
                  <a:lnTo>
                    <a:pt x="0" y="74"/>
                  </a:lnTo>
                  <a:lnTo>
                    <a:pt x="2" y="68"/>
                  </a:lnTo>
                  <a:lnTo>
                    <a:pt x="6" y="62"/>
                  </a:lnTo>
                  <a:lnTo>
                    <a:pt x="14" y="52"/>
                  </a:lnTo>
                  <a:lnTo>
                    <a:pt x="21" y="46"/>
                  </a:lnTo>
                  <a:lnTo>
                    <a:pt x="31" y="40"/>
                  </a:lnTo>
                  <a:lnTo>
                    <a:pt x="41" y="32"/>
                  </a:lnTo>
                  <a:lnTo>
                    <a:pt x="53" y="28"/>
                  </a:lnTo>
                  <a:lnTo>
                    <a:pt x="67" y="22"/>
                  </a:lnTo>
                  <a:lnTo>
                    <a:pt x="79" y="16"/>
                  </a:lnTo>
                  <a:lnTo>
                    <a:pt x="95" y="12"/>
                  </a:lnTo>
                  <a:lnTo>
                    <a:pt x="109" y="8"/>
                  </a:lnTo>
                  <a:lnTo>
                    <a:pt x="123" y="6"/>
                  </a:lnTo>
                  <a:lnTo>
                    <a:pt x="137" y="2"/>
                  </a:lnTo>
                  <a:lnTo>
                    <a:pt x="153" y="0"/>
                  </a:lnTo>
                  <a:lnTo>
                    <a:pt x="172" y="0"/>
                  </a:lnTo>
                  <a:close/>
                </a:path>
              </a:pathLst>
            </a:custGeom>
            <a:solidFill>
              <a:srgbClr val="BDB60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1" name="Line 851"/>
            <p:cNvSpPr>
              <a:spLocks noChangeShapeType="1"/>
            </p:cNvSpPr>
            <p:nvPr/>
          </p:nvSpPr>
          <p:spPr bwMode="auto">
            <a:xfrm flipH="1">
              <a:off x="3497" y="771"/>
              <a:ext cx="2"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02" name="Line 852"/>
            <p:cNvSpPr>
              <a:spLocks noChangeShapeType="1"/>
            </p:cNvSpPr>
            <p:nvPr/>
          </p:nvSpPr>
          <p:spPr bwMode="auto">
            <a:xfrm flipH="1">
              <a:off x="3493" y="777"/>
              <a:ext cx="4"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03" name="Line 853"/>
            <p:cNvSpPr>
              <a:spLocks noChangeShapeType="1"/>
            </p:cNvSpPr>
            <p:nvPr/>
          </p:nvSpPr>
          <p:spPr bwMode="auto">
            <a:xfrm flipH="1">
              <a:off x="3485" y="783"/>
              <a:ext cx="8" cy="1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04" name="Line 854"/>
            <p:cNvSpPr>
              <a:spLocks noChangeShapeType="1"/>
            </p:cNvSpPr>
            <p:nvPr/>
          </p:nvSpPr>
          <p:spPr bwMode="auto">
            <a:xfrm flipH="1">
              <a:off x="3477" y="793"/>
              <a:ext cx="8"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05" name="Line 855"/>
            <p:cNvSpPr>
              <a:spLocks noChangeShapeType="1"/>
            </p:cNvSpPr>
            <p:nvPr/>
          </p:nvSpPr>
          <p:spPr bwMode="auto">
            <a:xfrm flipH="1">
              <a:off x="3467" y="799"/>
              <a:ext cx="10"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06" name="Line 856"/>
            <p:cNvSpPr>
              <a:spLocks noChangeShapeType="1"/>
            </p:cNvSpPr>
            <p:nvPr/>
          </p:nvSpPr>
          <p:spPr bwMode="auto">
            <a:xfrm flipH="1">
              <a:off x="3457" y="805"/>
              <a:ext cx="10"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07" name="Line 857"/>
            <p:cNvSpPr>
              <a:spLocks noChangeShapeType="1"/>
            </p:cNvSpPr>
            <p:nvPr/>
          </p:nvSpPr>
          <p:spPr bwMode="auto">
            <a:xfrm flipH="1">
              <a:off x="3445" y="811"/>
              <a:ext cx="12"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08" name="Line 858"/>
            <p:cNvSpPr>
              <a:spLocks noChangeShapeType="1"/>
            </p:cNvSpPr>
            <p:nvPr/>
          </p:nvSpPr>
          <p:spPr bwMode="auto">
            <a:xfrm flipH="1">
              <a:off x="3432" y="817"/>
              <a:ext cx="13"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09" name="Line 859"/>
            <p:cNvSpPr>
              <a:spLocks noChangeShapeType="1"/>
            </p:cNvSpPr>
            <p:nvPr/>
          </p:nvSpPr>
          <p:spPr bwMode="auto">
            <a:xfrm flipH="1">
              <a:off x="3420" y="823"/>
              <a:ext cx="12" cy="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10" name="Line 860"/>
            <p:cNvSpPr>
              <a:spLocks noChangeShapeType="1"/>
            </p:cNvSpPr>
            <p:nvPr/>
          </p:nvSpPr>
          <p:spPr bwMode="auto">
            <a:xfrm flipH="1">
              <a:off x="3404" y="827"/>
              <a:ext cx="16" cy="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11" name="Line 861"/>
            <p:cNvSpPr>
              <a:spLocks noChangeShapeType="1"/>
            </p:cNvSpPr>
            <p:nvPr/>
          </p:nvSpPr>
          <p:spPr bwMode="auto">
            <a:xfrm flipH="1">
              <a:off x="3390" y="831"/>
              <a:ext cx="14" cy="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12" name="Line 862"/>
            <p:cNvSpPr>
              <a:spLocks noChangeShapeType="1"/>
            </p:cNvSpPr>
            <p:nvPr/>
          </p:nvSpPr>
          <p:spPr bwMode="auto">
            <a:xfrm flipH="1">
              <a:off x="3376" y="835"/>
              <a:ext cx="14" cy="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13" name="Line 863"/>
            <p:cNvSpPr>
              <a:spLocks noChangeShapeType="1"/>
            </p:cNvSpPr>
            <p:nvPr/>
          </p:nvSpPr>
          <p:spPr bwMode="auto">
            <a:xfrm flipH="1">
              <a:off x="3362" y="839"/>
              <a:ext cx="14"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14" name="Line 864"/>
            <p:cNvSpPr>
              <a:spLocks noChangeShapeType="1"/>
            </p:cNvSpPr>
            <p:nvPr/>
          </p:nvSpPr>
          <p:spPr bwMode="auto">
            <a:xfrm flipH="1">
              <a:off x="3346" y="841"/>
              <a:ext cx="16"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15" name="Line 865"/>
            <p:cNvSpPr>
              <a:spLocks noChangeShapeType="1"/>
            </p:cNvSpPr>
            <p:nvPr/>
          </p:nvSpPr>
          <p:spPr bwMode="auto">
            <a:xfrm flipH="1">
              <a:off x="3326" y="843"/>
              <a:ext cx="20"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16" name="Line 866"/>
            <p:cNvSpPr>
              <a:spLocks noChangeShapeType="1"/>
            </p:cNvSpPr>
            <p:nvPr/>
          </p:nvSpPr>
          <p:spPr bwMode="auto">
            <a:xfrm flipH="1">
              <a:off x="3314" y="843"/>
              <a:ext cx="1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17" name="Line 867"/>
            <p:cNvSpPr>
              <a:spLocks noChangeShapeType="1"/>
            </p:cNvSpPr>
            <p:nvPr/>
          </p:nvSpPr>
          <p:spPr bwMode="auto">
            <a:xfrm flipH="1" flipV="1">
              <a:off x="3302" y="841"/>
              <a:ext cx="12"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18" name="Line 868"/>
            <p:cNvSpPr>
              <a:spLocks noChangeShapeType="1"/>
            </p:cNvSpPr>
            <p:nvPr/>
          </p:nvSpPr>
          <p:spPr bwMode="auto">
            <a:xfrm flipH="1" flipV="1">
              <a:off x="3292" y="839"/>
              <a:ext cx="10"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19" name="Line 869"/>
            <p:cNvSpPr>
              <a:spLocks noChangeShapeType="1"/>
            </p:cNvSpPr>
            <p:nvPr/>
          </p:nvSpPr>
          <p:spPr bwMode="auto">
            <a:xfrm flipH="1" flipV="1">
              <a:off x="3284" y="837"/>
              <a:ext cx="8"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20" name="Line 870"/>
            <p:cNvSpPr>
              <a:spLocks noChangeShapeType="1"/>
            </p:cNvSpPr>
            <p:nvPr/>
          </p:nvSpPr>
          <p:spPr bwMode="auto">
            <a:xfrm flipH="1" flipV="1">
              <a:off x="3277" y="833"/>
              <a:ext cx="7" cy="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21" name="Line 871"/>
            <p:cNvSpPr>
              <a:spLocks noChangeShapeType="1"/>
            </p:cNvSpPr>
            <p:nvPr/>
          </p:nvSpPr>
          <p:spPr bwMode="auto">
            <a:xfrm flipH="1" flipV="1">
              <a:off x="3273" y="829"/>
              <a:ext cx="4" cy="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22" name="Line 872"/>
            <p:cNvSpPr>
              <a:spLocks noChangeShapeType="1"/>
            </p:cNvSpPr>
            <p:nvPr/>
          </p:nvSpPr>
          <p:spPr bwMode="auto">
            <a:xfrm flipH="1" flipV="1">
              <a:off x="3269" y="825"/>
              <a:ext cx="4" cy="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23" name="Line 873"/>
            <p:cNvSpPr>
              <a:spLocks noChangeShapeType="1"/>
            </p:cNvSpPr>
            <p:nvPr/>
          </p:nvSpPr>
          <p:spPr bwMode="auto">
            <a:xfrm flipH="1" flipV="1">
              <a:off x="3267" y="819"/>
              <a:ext cx="2"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24" name="Line 874"/>
            <p:cNvSpPr>
              <a:spLocks noChangeShapeType="1"/>
            </p:cNvSpPr>
            <p:nvPr/>
          </p:nvSpPr>
          <p:spPr bwMode="auto">
            <a:xfrm flipV="1">
              <a:off x="3267" y="815"/>
              <a:ext cx="1" cy="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25" name="Freeform 875"/>
            <p:cNvSpPr>
              <a:spLocks/>
            </p:cNvSpPr>
            <p:nvPr/>
          </p:nvSpPr>
          <p:spPr bwMode="auto">
            <a:xfrm>
              <a:off x="3267" y="638"/>
              <a:ext cx="232" cy="104"/>
            </a:xfrm>
            <a:custGeom>
              <a:avLst/>
              <a:gdLst>
                <a:gd name="T0" fmla="*/ 172 w 232"/>
                <a:gd name="T1" fmla="*/ 0 h 104"/>
                <a:gd name="T2" fmla="*/ 184 w 232"/>
                <a:gd name="T3" fmla="*/ 0 h 104"/>
                <a:gd name="T4" fmla="*/ 196 w 232"/>
                <a:gd name="T5" fmla="*/ 2 h 104"/>
                <a:gd name="T6" fmla="*/ 206 w 232"/>
                <a:gd name="T7" fmla="*/ 4 h 104"/>
                <a:gd name="T8" fmla="*/ 214 w 232"/>
                <a:gd name="T9" fmla="*/ 6 h 104"/>
                <a:gd name="T10" fmla="*/ 222 w 232"/>
                <a:gd name="T11" fmla="*/ 10 h 104"/>
                <a:gd name="T12" fmla="*/ 226 w 232"/>
                <a:gd name="T13" fmla="*/ 14 h 104"/>
                <a:gd name="T14" fmla="*/ 230 w 232"/>
                <a:gd name="T15" fmla="*/ 18 h 104"/>
                <a:gd name="T16" fmla="*/ 232 w 232"/>
                <a:gd name="T17" fmla="*/ 24 h 104"/>
                <a:gd name="T18" fmla="*/ 232 w 232"/>
                <a:gd name="T19" fmla="*/ 30 h 104"/>
                <a:gd name="T20" fmla="*/ 230 w 232"/>
                <a:gd name="T21" fmla="*/ 36 h 104"/>
                <a:gd name="T22" fmla="*/ 226 w 232"/>
                <a:gd name="T23" fmla="*/ 42 h 104"/>
                <a:gd name="T24" fmla="*/ 218 w 232"/>
                <a:gd name="T25" fmla="*/ 52 h 104"/>
                <a:gd name="T26" fmla="*/ 210 w 232"/>
                <a:gd name="T27" fmla="*/ 58 h 104"/>
                <a:gd name="T28" fmla="*/ 200 w 232"/>
                <a:gd name="T29" fmla="*/ 64 h 104"/>
                <a:gd name="T30" fmla="*/ 190 w 232"/>
                <a:gd name="T31" fmla="*/ 72 h 104"/>
                <a:gd name="T32" fmla="*/ 178 w 232"/>
                <a:gd name="T33" fmla="*/ 76 h 104"/>
                <a:gd name="T34" fmla="*/ 165 w 232"/>
                <a:gd name="T35" fmla="*/ 82 h 104"/>
                <a:gd name="T36" fmla="*/ 153 w 232"/>
                <a:gd name="T37" fmla="*/ 88 h 104"/>
                <a:gd name="T38" fmla="*/ 137 w 232"/>
                <a:gd name="T39" fmla="*/ 92 h 104"/>
                <a:gd name="T40" fmla="*/ 123 w 232"/>
                <a:gd name="T41" fmla="*/ 96 h 104"/>
                <a:gd name="T42" fmla="*/ 109 w 232"/>
                <a:gd name="T43" fmla="*/ 98 h 104"/>
                <a:gd name="T44" fmla="*/ 95 w 232"/>
                <a:gd name="T45" fmla="*/ 102 h 104"/>
                <a:gd name="T46" fmla="*/ 79 w 232"/>
                <a:gd name="T47" fmla="*/ 104 h 104"/>
                <a:gd name="T48" fmla="*/ 59 w 232"/>
                <a:gd name="T49" fmla="*/ 104 h 104"/>
                <a:gd name="T50" fmla="*/ 47 w 232"/>
                <a:gd name="T51" fmla="*/ 104 h 104"/>
                <a:gd name="T52" fmla="*/ 35 w 232"/>
                <a:gd name="T53" fmla="*/ 102 h 104"/>
                <a:gd name="T54" fmla="*/ 25 w 232"/>
                <a:gd name="T55" fmla="*/ 100 h 104"/>
                <a:gd name="T56" fmla="*/ 17 w 232"/>
                <a:gd name="T57" fmla="*/ 98 h 104"/>
                <a:gd name="T58" fmla="*/ 10 w 232"/>
                <a:gd name="T59" fmla="*/ 94 h 104"/>
                <a:gd name="T60" fmla="*/ 6 w 232"/>
                <a:gd name="T61" fmla="*/ 90 h 104"/>
                <a:gd name="T62" fmla="*/ 2 w 232"/>
                <a:gd name="T63" fmla="*/ 86 h 104"/>
                <a:gd name="T64" fmla="*/ 0 w 232"/>
                <a:gd name="T65" fmla="*/ 80 h 104"/>
                <a:gd name="T66" fmla="*/ 0 w 232"/>
                <a:gd name="T67" fmla="*/ 74 h 104"/>
                <a:gd name="T68" fmla="*/ 2 w 232"/>
                <a:gd name="T69" fmla="*/ 68 h 104"/>
                <a:gd name="T70" fmla="*/ 6 w 232"/>
                <a:gd name="T71" fmla="*/ 62 h 104"/>
                <a:gd name="T72" fmla="*/ 14 w 232"/>
                <a:gd name="T73" fmla="*/ 52 h 104"/>
                <a:gd name="T74" fmla="*/ 21 w 232"/>
                <a:gd name="T75" fmla="*/ 46 h 104"/>
                <a:gd name="T76" fmla="*/ 31 w 232"/>
                <a:gd name="T77" fmla="*/ 40 h 104"/>
                <a:gd name="T78" fmla="*/ 41 w 232"/>
                <a:gd name="T79" fmla="*/ 32 h 104"/>
                <a:gd name="T80" fmla="*/ 53 w 232"/>
                <a:gd name="T81" fmla="*/ 28 h 104"/>
                <a:gd name="T82" fmla="*/ 67 w 232"/>
                <a:gd name="T83" fmla="*/ 22 h 104"/>
                <a:gd name="T84" fmla="*/ 79 w 232"/>
                <a:gd name="T85" fmla="*/ 16 h 104"/>
                <a:gd name="T86" fmla="*/ 95 w 232"/>
                <a:gd name="T87" fmla="*/ 12 h 104"/>
                <a:gd name="T88" fmla="*/ 109 w 232"/>
                <a:gd name="T89" fmla="*/ 8 h 104"/>
                <a:gd name="T90" fmla="*/ 123 w 232"/>
                <a:gd name="T91" fmla="*/ 6 h 104"/>
                <a:gd name="T92" fmla="*/ 137 w 232"/>
                <a:gd name="T93" fmla="*/ 2 h 104"/>
                <a:gd name="T94" fmla="*/ 153 w 232"/>
                <a:gd name="T95" fmla="*/ 0 h 104"/>
                <a:gd name="T96" fmla="*/ 172 w 232"/>
                <a:gd name="T97" fmla="*/ 0 h 1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2"/>
                <a:gd name="T148" fmla="*/ 0 h 104"/>
                <a:gd name="T149" fmla="*/ 232 w 232"/>
                <a:gd name="T150" fmla="*/ 104 h 1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2" h="104">
                  <a:moveTo>
                    <a:pt x="172" y="0"/>
                  </a:moveTo>
                  <a:lnTo>
                    <a:pt x="184" y="0"/>
                  </a:lnTo>
                  <a:lnTo>
                    <a:pt x="196" y="2"/>
                  </a:lnTo>
                  <a:lnTo>
                    <a:pt x="206" y="4"/>
                  </a:lnTo>
                  <a:lnTo>
                    <a:pt x="214" y="6"/>
                  </a:lnTo>
                  <a:lnTo>
                    <a:pt x="222" y="10"/>
                  </a:lnTo>
                  <a:lnTo>
                    <a:pt x="226" y="14"/>
                  </a:lnTo>
                  <a:lnTo>
                    <a:pt x="230" y="18"/>
                  </a:lnTo>
                  <a:lnTo>
                    <a:pt x="232" y="24"/>
                  </a:lnTo>
                  <a:lnTo>
                    <a:pt x="232" y="30"/>
                  </a:lnTo>
                  <a:lnTo>
                    <a:pt x="230" y="36"/>
                  </a:lnTo>
                  <a:lnTo>
                    <a:pt x="226" y="42"/>
                  </a:lnTo>
                  <a:lnTo>
                    <a:pt x="218" y="52"/>
                  </a:lnTo>
                  <a:lnTo>
                    <a:pt x="210" y="58"/>
                  </a:lnTo>
                  <a:lnTo>
                    <a:pt x="200" y="64"/>
                  </a:lnTo>
                  <a:lnTo>
                    <a:pt x="190" y="72"/>
                  </a:lnTo>
                  <a:lnTo>
                    <a:pt x="178" y="76"/>
                  </a:lnTo>
                  <a:lnTo>
                    <a:pt x="165" y="82"/>
                  </a:lnTo>
                  <a:lnTo>
                    <a:pt x="153" y="88"/>
                  </a:lnTo>
                  <a:lnTo>
                    <a:pt x="137" y="92"/>
                  </a:lnTo>
                  <a:lnTo>
                    <a:pt x="123" y="96"/>
                  </a:lnTo>
                  <a:lnTo>
                    <a:pt x="109" y="98"/>
                  </a:lnTo>
                  <a:lnTo>
                    <a:pt x="95" y="102"/>
                  </a:lnTo>
                  <a:lnTo>
                    <a:pt x="79" y="104"/>
                  </a:lnTo>
                  <a:lnTo>
                    <a:pt x="59" y="104"/>
                  </a:lnTo>
                  <a:lnTo>
                    <a:pt x="47" y="104"/>
                  </a:lnTo>
                  <a:lnTo>
                    <a:pt x="35" y="102"/>
                  </a:lnTo>
                  <a:lnTo>
                    <a:pt x="25" y="100"/>
                  </a:lnTo>
                  <a:lnTo>
                    <a:pt x="17" y="98"/>
                  </a:lnTo>
                  <a:lnTo>
                    <a:pt x="10" y="94"/>
                  </a:lnTo>
                  <a:lnTo>
                    <a:pt x="6" y="90"/>
                  </a:lnTo>
                  <a:lnTo>
                    <a:pt x="2" y="86"/>
                  </a:lnTo>
                  <a:lnTo>
                    <a:pt x="0" y="80"/>
                  </a:lnTo>
                  <a:lnTo>
                    <a:pt x="0" y="74"/>
                  </a:lnTo>
                  <a:lnTo>
                    <a:pt x="2" y="68"/>
                  </a:lnTo>
                  <a:lnTo>
                    <a:pt x="6" y="62"/>
                  </a:lnTo>
                  <a:lnTo>
                    <a:pt x="14" y="52"/>
                  </a:lnTo>
                  <a:lnTo>
                    <a:pt x="21" y="46"/>
                  </a:lnTo>
                  <a:lnTo>
                    <a:pt x="31" y="40"/>
                  </a:lnTo>
                  <a:lnTo>
                    <a:pt x="41" y="32"/>
                  </a:lnTo>
                  <a:lnTo>
                    <a:pt x="53" y="28"/>
                  </a:lnTo>
                  <a:lnTo>
                    <a:pt x="67" y="22"/>
                  </a:lnTo>
                  <a:lnTo>
                    <a:pt x="79" y="16"/>
                  </a:lnTo>
                  <a:lnTo>
                    <a:pt x="95" y="12"/>
                  </a:lnTo>
                  <a:lnTo>
                    <a:pt x="109" y="8"/>
                  </a:lnTo>
                  <a:lnTo>
                    <a:pt x="123" y="6"/>
                  </a:lnTo>
                  <a:lnTo>
                    <a:pt x="137" y="2"/>
                  </a:lnTo>
                  <a:lnTo>
                    <a:pt x="153" y="0"/>
                  </a:lnTo>
                  <a:lnTo>
                    <a:pt x="172" y="0"/>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626" name="Line 876"/>
            <p:cNvSpPr>
              <a:spLocks noChangeShapeType="1"/>
            </p:cNvSpPr>
            <p:nvPr/>
          </p:nvSpPr>
          <p:spPr bwMode="auto">
            <a:xfrm flipV="1">
              <a:off x="3499" y="668"/>
              <a:ext cx="1" cy="10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27" name="Line 877"/>
            <p:cNvSpPr>
              <a:spLocks noChangeShapeType="1"/>
            </p:cNvSpPr>
            <p:nvPr/>
          </p:nvSpPr>
          <p:spPr bwMode="auto">
            <a:xfrm flipV="1">
              <a:off x="3267" y="712"/>
              <a:ext cx="1" cy="10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28" name="Line 878"/>
            <p:cNvSpPr>
              <a:spLocks noChangeShapeType="1"/>
            </p:cNvSpPr>
            <p:nvPr/>
          </p:nvSpPr>
          <p:spPr bwMode="auto">
            <a:xfrm flipV="1">
              <a:off x="954" y="817"/>
              <a:ext cx="1" cy="205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29" name="Line 880"/>
            <p:cNvSpPr>
              <a:spLocks noChangeShapeType="1"/>
            </p:cNvSpPr>
            <p:nvPr/>
          </p:nvSpPr>
          <p:spPr bwMode="auto">
            <a:xfrm flipH="1">
              <a:off x="912" y="2463"/>
              <a:ext cx="42"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30" name="Line 881"/>
            <p:cNvSpPr>
              <a:spLocks noChangeShapeType="1"/>
            </p:cNvSpPr>
            <p:nvPr/>
          </p:nvSpPr>
          <p:spPr bwMode="auto">
            <a:xfrm flipH="1">
              <a:off x="912" y="2052"/>
              <a:ext cx="42"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31" name="Line 882"/>
            <p:cNvSpPr>
              <a:spLocks noChangeShapeType="1"/>
            </p:cNvSpPr>
            <p:nvPr/>
          </p:nvSpPr>
          <p:spPr bwMode="auto">
            <a:xfrm flipH="1">
              <a:off x="912" y="1639"/>
              <a:ext cx="42"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32" name="Line 883"/>
            <p:cNvSpPr>
              <a:spLocks noChangeShapeType="1"/>
            </p:cNvSpPr>
            <p:nvPr/>
          </p:nvSpPr>
          <p:spPr bwMode="auto">
            <a:xfrm flipH="1">
              <a:off x="912" y="1228"/>
              <a:ext cx="42"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33" name="Line 884"/>
            <p:cNvSpPr>
              <a:spLocks noChangeShapeType="1"/>
            </p:cNvSpPr>
            <p:nvPr/>
          </p:nvSpPr>
          <p:spPr bwMode="auto">
            <a:xfrm flipH="1">
              <a:off x="912" y="817"/>
              <a:ext cx="42"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34" name="Rectangle 885"/>
            <p:cNvSpPr>
              <a:spLocks noChangeArrowheads="1"/>
            </p:cNvSpPr>
            <p:nvPr/>
          </p:nvSpPr>
          <p:spPr bwMode="auto">
            <a:xfrm>
              <a:off x="628" y="2787"/>
              <a:ext cx="27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Comic Sans MS" charset="0"/>
                  <a:cs typeface="Times New Roman" charset="0"/>
                </a:rPr>
                <a:t>0.00</a:t>
              </a:r>
              <a:endParaRPr lang="en-US">
                <a:latin typeface="Comic Sans MS" charset="0"/>
                <a:cs typeface="Times New Roman" charset="0"/>
              </a:endParaRPr>
            </a:p>
          </p:txBody>
        </p:sp>
        <p:sp>
          <p:nvSpPr>
            <p:cNvPr id="23635" name="Rectangle 886"/>
            <p:cNvSpPr>
              <a:spLocks noChangeArrowheads="1"/>
            </p:cNvSpPr>
            <p:nvPr/>
          </p:nvSpPr>
          <p:spPr bwMode="auto">
            <a:xfrm>
              <a:off x="628" y="2376"/>
              <a:ext cx="27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Comic Sans MS" charset="0"/>
                  <a:cs typeface="Times New Roman" charset="0"/>
                </a:rPr>
                <a:t>0.20</a:t>
              </a:r>
              <a:endParaRPr lang="en-US">
                <a:latin typeface="Comic Sans MS" charset="0"/>
                <a:cs typeface="Times New Roman" charset="0"/>
              </a:endParaRPr>
            </a:p>
          </p:txBody>
        </p:sp>
        <p:sp>
          <p:nvSpPr>
            <p:cNvPr id="23636" name="Rectangle 887"/>
            <p:cNvSpPr>
              <a:spLocks noChangeArrowheads="1"/>
            </p:cNvSpPr>
            <p:nvPr/>
          </p:nvSpPr>
          <p:spPr bwMode="auto">
            <a:xfrm>
              <a:off x="628" y="1965"/>
              <a:ext cx="27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Comic Sans MS" charset="0"/>
                  <a:cs typeface="Times New Roman" charset="0"/>
                </a:rPr>
                <a:t>0.40</a:t>
              </a:r>
              <a:endParaRPr lang="en-US">
                <a:latin typeface="Comic Sans MS" charset="0"/>
                <a:cs typeface="Times New Roman" charset="0"/>
              </a:endParaRPr>
            </a:p>
          </p:txBody>
        </p:sp>
        <p:sp>
          <p:nvSpPr>
            <p:cNvPr id="23637" name="Rectangle 888"/>
            <p:cNvSpPr>
              <a:spLocks noChangeArrowheads="1"/>
            </p:cNvSpPr>
            <p:nvPr/>
          </p:nvSpPr>
          <p:spPr bwMode="auto">
            <a:xfrm>
              <a:off x="628" y="1552"/>
              <a:ext cx="27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Comic Sans MS" charset="0"/>
                  <a:cs typeface="Times New Roman" charset="0"/>
                </a:rPr>
                <a:t>0.60</a:t>
              </a:r>
              <a:endParaRPr lang="en-US">
                <a:latin typeface="Comic Sans MS" charset="0"/>
                <a:cs typeface="Times New Roman" charset="0"/>
              </a:endParaRPr>
            </a:p>
          </p:txBody>
        </p:sp>
        <p:sp>
          <p:nvSpPr>
            <p:cNvPr id="23638" name="Rectangle 889"/>
            <p:cNvSpPr>
              <a:spLocks noChangeArrowheads="1"/>
            </p:cNvSpPr>
            <p:nvPr/>
          </p:nvSpPr>
          <p:spPr bwMode="auto">
            <a:xfrm>
              <a:off x="628" y="1141"/>
              <a:ext cx="27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Comic Sans MS" charset="0"/>
                  <a:cs typeface="Times New Roman" charset="0"/>
                </a:rPr>
                <a:t>0.80</a:t>
              </a:r>
              <a:endParaRPr lang="en-US">
                <a:latin typeface="Comic Sans MS" charset="0"/>
                <a:cs typeface="Times New Roman" charset="0"/>
              </a:endParaRPr>
            </a:p>
          </p:txBody>
        </p:sp>
        <p:sp>
          <p:nvSpPr>
            <p:cNvPr id="23639" name="Rectangle 890"/>
            <p:cNvSpPr>
              <a:spLocks noChangeArrowheads="1"/>
            </p:cNvSpPr>
            <p:nvPr/>
          </p:nvSpPr>
          <p:spPr bwMode="auto">
            <a:xfrm>
              <a:off x="628" y="730"/>
              <a:ext cx="27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Comic Sans MS" charset="0"/>
                  <a:cs typeface="Times New Roman" charset="0"/>
                </a:rPr>
                <a:t>1.00</a:t>
              </a:r>
              <a:endParaRPr lang="en-US">
                <a:latin typeface="Comic Sans MS" charset="0"/>
                <a:cs typeface="Times New Roman" charset="0"/>
              </a:endParaRPr>
            </a:p>
          </p:txBody>
        </p:sp>
        <p:sp>
          <p:nvSpPr>
            <p:cNvPr id="23640" name="Line 891"/>
            <p:cNvSpPr>
              <a:spLocks noChangeShapeType="1"/>
            </p:cNvSpPr>
            <p:nvPr/>
          </p:nvSpPr>
          <p:spPr bwMode="auto">
            <a:xfrm>
              <a:off x="954" y="2874"/>
              <a:ext cx="2541"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41" name="Line 894"/>
            <p:cNvSpPr>
              <a:spLocks noChangeShapeType="1"/>
            </p:cNvSpPr>
            <p:nvPr/>
          </p:nvSpPr>
          <p:spPr bwMode="auto">
            <a:xfrm>
              <a:off x="1971" y="2874"/>
              <a:ext cx="1" cy="4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42" name="Line 895"/>
            <p:cNvSpPr>
              <a:spLocks noChangeShapeType="1"/>
            </p:cNvSpPr>
            <p:nvPr/>
          </p:nvSpPr>
          <p:spPr bwMode="auto">
            <a:xfrm>
              <a:off x="2478" y="2874"/>
              <a:ext cx="1" cy="4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43" name="Line 896"/>
            <p:cNvSpPr>
              <a:spLocks noChangeShapeType="1"/>
            </p:cNvSpPr>
            <p:nvPr/>
          </p:nvSpPr>
          <p:spPr bwMode="auto">
            <a:xfrm>
              <a:off x="2986" y="2874"/>
              <a:ext cx="1" cy="4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44" name="Line 897"/>
            <p:cNvSpPr>
              <a:spLocks noChangeShapeType="1"/>
            </p:cNvSpPr>
            <p:nvPr/>
          </p:nvSpPr>
          <p:spPr bwMode="auto">
            <a:xfrm>
              <a:off x="3495" y="2874"/>
              <a:ext cx="1" cy="4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45" name="Rectangle 898"/>
            <p:cNvSpPr>
              <a:spLocks noChangeArrowheads="1"/>
            </p:cNvSpPr>
            <p:nvPr/>
          </p:nvSpPr>
          <p:spPr bwMode="auto">
            <a:xfrm rot="-2700000">
              <a:off x="1594" y="3003"/>
              <a:ext cx="3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he-IL" sz="1800">
                  <a:solidFill>
                    <a:srgbClr val="000000"/>
                  </a:solidFill>
                  <a:latin typeface="Comic Sans MS" charset="0"/>
                  <a:cs typeface="Narkisim" charset="0"/>
                </a:rPr>
                <a:t>רנסנס</a:t>
              </a:r>
              <a:endParaRPr lang="en-US" sz="1800">
                <a:solidFill>
                  <a:srgbClr val="000000"/>
                </a:solidFill>
                <a:latin typeface="Comic Sans MS" charset="0"/>
                <a:cs typeface="Narkisim" charset="0"/>
              </a:endParaRPr>
            </a:p>
          </p:txBody>
        </p:sp>
        <p:sp>
          <p:nvSpPr>
            <p:cNvPr id="23646" name="Rectangle 899"/>
            <p:cNvSpPr>
              <a:spLocks noChangeArrowheads="1"/>
            </p:cNvSpPr>
            <p:nvPr/>
          </p:nvSpPr>
          <p:spPr bwMode="auto">
            <a:xfrm rot="-2700000">
              <a:off x="1750" y="3080"/>
              <a:ext cx="7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he-IL" sz="1800">
                  <a:solidFill>
                    <a:srgbClr val="000000"/>
                  </a:solidFill>
                  <a:latin typeface="Comic Sans MS" charset="0"/>
                  <a:cs typeface="Narkisim" charset="0"/>
                </a:rPr>
                <a:t>אמצע מאה-19</a:t>
              </a:r>
              <a:endParaRPr lang="en-US" sz="1800">
                <a:latin typeface="Comic Sans MS" charset="0"/>
                <a:cs typeface="Narkisim" charset="0"/>
              </a:endParaRPr>
            </a:p>
          </p:txBody>
        </p:sp>
        <p:sp>
          <p:nvSpPr>
            <p:cNvPr id="23647" name="Rectangle 900"/>
            <p:cNvSpPr>
              <a:spLocks noChangeArrowheads="1"/>
            </p:cNvSpPr>
            <p:nvPr/>
          </p:nvSpPr>
          <p:spPr bwMode="auto">
            <a:xfrm rot="-2700000">
              <a:off x="2202" y="3104"/>
              <a:ext cx="78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he-IL" sz="1800">
                  <a:solidFill>
                    <a:srgbClr val="000000"/>
                  </a:solidFill>
                  <a:latin typeface="Comic Sans MS" charset="0"/>
                  <a:cs typeface="Narkisim" charset="0"/>
                </a:rPr>
                <a:t>תחילת מאה-20</a:t>
              </a:r>
              <a:endParaRPr lang="en-US" sz="1800">
                <a:latin typeface="Comic Sans MS" charset="0"/>
                <a:cs typeface="Narkisim" charset="0"/>
              </a:endParaRPr>
            </a:p>
          </p:txBody>
        </p:sp>
        <p:sp>
          <p:nvSpPr>
            <p:cNvPr id="23648" name="Rectangle 901"/>
            <p:cNvSpPr>
              <a:spLocks noChangeArrowheads="1"/>
            </p:cNvSpPr>
            <p:nvPr/>
          </p:nvSpPr>
          <p:spPr bwMode="auto">
            <a:xfrm rot="-2700000">
              <a:off x="2991" y="3008"/>
              <a:ext cx="45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he-IL" sz="1800">
                  <a:solidFill>
                    <a:srgbClr val="000000"/>
                  </a:solidFill>
                  <a:latin typeface="Comic Sans MS" charset="0"/>
                  <a:cs typeface="Narkisim" charset="0"/>
                </a:rPr>
                <a:t>מ- </a:t>
              </a:r>
              <a:r>
                <a:rPr lang="en-US" sz="1500">
                  <a:solidFill>
                    <a:srgbClr val="000000"/>
                  </a:solidFill>
                  <a:latin typeface="Comic Sans MS" charset="0"/>
                  <a:cs typeface="Times New Roman" charset="0"/>
                </a:rPr>
                <a:t>1980</a:t>
              </a:r>
            </a:p>
          </p:txBody>
        </p:sp>
        <p:sp>
          <p:nvSpPr>
            <p:cNvPr id="23649" name="Rectangle 902"/>
            <p:cNvSpPr>
              <a:spLocks noChangeArrowheads="1"/>
            </p:cNvSpPr>
            <p:nvPr/>
          </p:nvSpPr>
          <p:spPr bwMode="auto">
            <a:xfrm>
              <a:off x="2444" y="265"/>
              <a:ext cx="28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latin typeface="Comic Sans MS" charset="0"/>
                  <a:cs typeface="Times New Roman" charset="0"/>
                </a:rPr>
                <a:t>     </a:t>
              </a:r>
              <a:endParaRPr lang="en-US">
                <a:latin typeface="Comic Sans MS" charset="0"/>
                <a:cs typeface="Times New Roman" charset="0"/>
              </a:endParaRPr>
            </a:p>
          </p:txBody>
        </p:sp>
        <p:sp>
          <p:nvSpPr>
            <p:cNvPr id="23650" name="Rectangle 903"/>
            <p:cNvSpPr>
              <a:spLocks noChangeArrowheads="1"/>
            </p:cNvSpPr>
            <p:nvPr/>
          </p:nvSpPr>
          <p:spPr bwMode="auto">
            <a:xfrm>
              <a:off x="3843" y="521"/>
              <a:ext cx="1005" cy="19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3651" name="Rectangle 904"/>
            <p:cNvSpPr>
              <a:spLocks noChangeArrowheads="1"/>
            </p:cNvSpPr>
            <p:nvPr/>
          </p:nvSpPr>
          <p:spPr bwMode="auto">
            <a:xfrm>
              <a:off x="3842" y="520"/>
              <a:ext cx="1007" cy="1944"/>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652" name="Rectangle 905"/>
            <p:cNvSpPr>
              <a:spLocks noChangeArrowheads="1"/>
            </p:cNvSpPr>
            <p:nvPr/>
          </p:nvSpPr>
          <p:spPr bwMode="auto">
            <a:xfrm>
              <a:off x="3914" y="628"/>
              <a:ext cx="108" cy="108"/>
            </a:xfrm>
            <a:prstGeom prst="rect">
              <a:avLst/>
            </a:prstGeom>
            <a:solidFill>
              <a:srgbClr val="FCF3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3653" name="Rectangle 906"/>
            <p:cNvSpPr>
              <a:spLocks noChangeArrowheads="1"/>
            </p:cNvSpPr>
            <p:nvPr/>
          </p:nvSpPr>
          <p:spPr bwMode="auto">
            <a:xfrm>
              <a:off x="3913" y="627"/>
              <a:ext cx="110" cy="11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654" name="Rectangle 907"/>
            <p:cNvSpPr>
              <a:spLocks noChangeArrowheads="1"/>
            </p:cNvSpPr>
            <p:nvPr/>
          </p:nvSpPr>
          <p:spPr bwMode="auto">
            <a:xfrm>
              <a:off x="4059" y="597"/>
              <a:ext cx="31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he-IL" sz="1800">
                  <a:solidFill>
                    <a:srgbClr val="000000"/>
                  </a:solidFill>
                  <a:latin typeface="Comic Sans MS" charset="0"/>
                  <a:cs typeface="Narkisim" charset="0"/>
                </a:rPr>
                <a:t>גרעיני</a:t>
              </a:r>
              <a:endParaRPr lang="en-US" sz="1800">
                <a:latin typeface="Comic Sans MS" charset="0"/>
                <a:cs typeface="Narkisim" charset="0"/>
              </a:endParaRPr>
            </a:p>
          </p:txBody>
        </p:sp>
        <p:sp>
          <p:nvSpPr>
            <p:cNvPr id="23655" name="Rectangle 908"/>
            <p:cNvSpPr>
              <a:spLocks noChangeArrowheads="1"/>
            </p:cNvSpPr>
            <p:nvPr/>
          </p:nvSpPr>
          <p:spPr bwMode="auto">
            <a:xfrm>
              <a:off x="3914" y="952"/>
              <a:ext cx="108" cy="107"/>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3656" name="Rectangle 909"/>
            <p:cNvSpPr>
              <a:spLocks noChangeArrowheads="1"/>
            </p:cNvSpPr>
            <p:nvPr/>
          </p:nvSpPr>
          <p:spPr bwMode="auto">
            <a:xfrm>
              <a:off x="3913" y="951"/>
              <a:ext cx="110" cy="109"/>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657" name="Rectangle 910"/>
            <p:cNvSpPr>
              <a:spLocks noChangeArrowheads="1"/>
            </p:cNvSpPr>
            <p:nvPr/>
          </p:nvSpPr>
          <p:spPr bwMode="auto">
            <a:xfrm>
              <a:off x="4059" y="920"/>
              <a:ext cx="39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he-IL" sz="1800">
                  <a:latin typeface="Comic Sans MS" charset="0"/>
                  <a:cs typeface="Narkisim" charset="0"/>
                </a:rPr>
                <a:t>גז טבעי</a:t>
              </a:r>
              <a:endParaRPr lang="en-US" sz="1800">
                <a:latin typeface="Comic Sans MS" charset="0"/>
                <a:cs typeface="Narkisim" charset="0"/>
              </a:endParaRPr>
            </a:p>
          </p:txBody>
        </p:sp>
        <p:sp>
          <p:nvSpPr>
            <p:cNvPr id="23658" name="Rectangle 911"/>
            <p:cNvSpPr>
              <a:spLocks noChangeArrowheads="1"/>
            </p:cNvSpPr>
            <p:nvPr/>
          </p:nvSpPr>
          <p:spPr bwMode="auto">
            <a:xfrm>
              <a:off x="3914" y="1276"/>
              <a:ext cx="108" cy="107"/>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3659" name="Rectangle 912"/>
            <p:cNvSpPr>
              <a:spLocks noChangeArrowheads="1"/>
            </p:cNvSpPr>
            <p:nvPr/>
          </p:nvSpPr>
          <p:spPr bwMode="auto">
            <a:xfrm>
              <a:off x="3913" y="1275"/>
              <a:ext cx="110" cy="109"/>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660" name="Rectangle 913"/>
            <p:cNvSpPr>
              <a:spLocks noChangeArrowheads="1"/>
            </p:cNvSpPr>
            <p:nvPr/>
          </p:nvSpPr>
          <p:spPr bwMode="auto">
            <a:xfrm>
              <a:off x="4115" y="1244"/>
              <a:ext cx="19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he-IL" sz="1800">
                  <a:solidFill>
                    <a:srgbClr val="000000"/>
                  </a:solidFill>
                  <a:latin typeface="Comic Sans MS" charset="0"/>
                  <a:cs typeface="Narkisim" charset="0"/>
                </a:rPr>
                <a:t>נפט</a:t>
              </a:r>
              <a:endParaRPr lang="en-US" sz="1800">
                <a:latin typeface="Comic Sans MS" charset="0"/>
                <a:cs typeface="Narkisim" charset="0"/>
              </a:endParaRPr>
            </a:p>
          </p:txBody>
        </p:sp>
        <p:sp>
          <p:nvSpPr>
            <p:cNvPr id="23661" name="Rectangle 914"/>
            <p:cNvSpPr>
              <a:spLocks noChangeArrowheads="1"/>
            </p:cNvSpPr>
            <p:nvPr/>
          </p:nvSpPr>
          <p:spPr bwMode="auto">
            <a:xfrm>
              <a:off x="3914" y="1598"/>
              <a:ext cx="108" cy="10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3662" name="Rectangle 915"/>
            <p:cNvSpPr>
              <a:spLocks noChangeArrowheads="1"/>
            </p:cNvSpPr>
            <p:nvPr/>
          </p:nvSpPr>
          <p:spPr bwMode="auto">
            <a:xfrm>
              <a:off x="3913" y="1597"/>
              <a:ext cx="110" cy="109"/>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663" name="Rectangle 916"/>
            <p:cNvSpPr>
              <a:spLocks noChangeArrowheads="1"/>
            </p:cNvSpPr>
            <p:nvPr/>
          </p:nvSpPr>
          <p:spPr bwMode="auto">
            <a:xfrm>
              <a:off x="4115" y="1574"/>
              <a:ext cx="23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he-IL" sz="1800">
                  <a:solidFill>
                    <a:srgbClr val="000000"/>
                  </a:solidFill>
                  <a:latin typeface="Comic Sans MS" charset="0"/>
                  <a:cs typeface="Narkisim" charset="0"/>
                </a:rPr>
                <a:t>פחם</a:t>
              </a:r>
              <a:endParaRPr lang="en-US" sz="1800">
                <a:solidFill>
                  <a:srgbClr val="000000"/>
                </a:solidFill>
                <a:latin typeface="Comic Sans MS" charset="0"/>
                <a:cs typeface="Narkisim" charset="0"/>
              </a:endParaRPr>
            </a:p>
          </p:txBody>
        </p:sp>
        <p:sp>
          <p:nvSpPr>
            <p:cNvPr id="23664" name="Rectangle 917"/>
            <p:cNvSpPr>
              <a:spLocks noChangeArrowheads="1"/>
            </p:cNvSpPr>
            <p:nvPr/>
          </p:nvSpPr>
          <p:spPr bwMode="auto">
            <a:xfrm>
              <a:off x="3914" y="1921"/>
              <a:ext cx="108" cy="107"/>
            </a:xfrm>
            <a:prstGeom prst="rect">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3665" name="Rectangle 918"/>
            <p:cNvSpPr>
              <a:spLocks noChangeArrowheads="1"/>
            </p:cNvSpPr>
            <p:nvPr/>
          </p:nvSpPr>
          <p:spPr bwMode="auto">
            <a:xfrm>
              <a:off x="3913" y="1920"/>
              <a:ext cx="110" cy="109"/>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666" name="Rectangle 919"/>
            <p:cNvSpPr>
              <a:spLocks noChangeArrowheads="1"/>
            </p:cNvSpPr>
            <p:nvPr/>
          </p:nvSpPr>
          <p:spPr bwMode="auto">
            <a:xfrm>
              <a:off x="4107" y="1889"/>
              <a:ext cx="42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he-IL" sz="1800">
                  <a:solidFill>
                    <a:srgbClr val="000000"/>
                  </a:solidFill>
                  <a:latin typeface="Comic Sans MS" charset="0"/>
                  <a:cs typeface="Narkisim" charset="0"/>
                </a:rPr>
                <a:t>ביו-מסה</a:t>
              </a:r>
              <a:endParaRPr lang="en-US" sz="1800">
                <a:solidFill>
                  <a:srgbClr val="000000"/>
                </a:solidFill>
                <a:latin typeface="Comic Sans MS" charset="0"/>
                <a:cs typeface="Narkisim" charset="0"/>
              </a:endParaRPr>
            </a:p>
          </p:txBody>
        </p:sp>
        <p:sp>
          <p:nvSpPr>
            <p:cNvPr id="23667" name="Rectangle 920"/>
            <p:cNvSpPr>
              <a:spLocks noChangeArrowheads="1"/>
            </p:cNvSpPr>
            <p:nvPr/>
          </p:nvSpPr>
          <p:spPr bwMode="auto">
            <a:xfrm>
              <a:off x="3914" y="2245"/>
              <a:ext cx="108" cy="107"/>
            </a:xfrm>
            <a:prstGeom prst="rect">
              <a:avLst/>
            </a:prstGeom>
            <a:solidFill>
              <a:srgbClr val="90713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3668" name="Rectangle 921"/>
            <p:cNvSpPr>
              <a:spLocks noChangeArrowheads="1"/>
            </p:cNvSpPr>
            <p:nvPr/>
          </p:nvSpPr>
          <p:spPr bwMode="auto">
            <a:xfrm>
              <a:off x="3913" y="2244"/>
              <a:ext cx="110" cy="109"/>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669" name="Rectangle 922"/>
            <p:cNvSpPr>
              <a:spLocks noChangeArrowheads="1"/>
            </p:cNvSpPr>
            <p:nvPr/>
          </p:nvSpPr>
          <p:spPr bwMode="auto">
            <a:xfrm>
              <a:off x="4107" y="2213"/>
              <a:ext cx="24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he-IL" sz="1800">
                  <a:solidFill>
                    <a:srgbClr val="000000"/>
                  </a:solidFill>
                  <a:latin typeface="Comic Sans MS" charset="0"/>
                  <a:cs typeface="Narkisim" charset="0"/>
                </a:rPr>
                <a:t>חיות</a:t>
              </a:r>
              <a:endParaRPr lang="en-US" sz="1800">
                <a:solidFill>
                  <a:srgbClr val="000000"/>
                </a:solidFill>
                <a:latin typeface="Comic Sans MS" charset="0"/>
                <a:cs typeface="Narkisim" charset="0"/>
              </a:endParaRPr>
            </a:p>
          </p:txBody>
        </p:sp>
        <p:sp>
          <p:nvSpPr>
            <p:cNvPr id="23670" name="Rectangle 4"/>
            <p:cNvSpPr>
              <a:spLocks noChangeArrowheads="1"/>
            </p:cNvSpPr>
            <p:nvPr/>
          </p:nvSpPr>
          <p:spPr bwMode="auto">
            <a:xfrm rot="-2554243">
              <a:off x="614" y="3060"/>
              <a:ext cx="96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0">
                <a:spcBef>
                  <a:spcPct val="0"/>
                </a:spcBef>
              </a:pPr>
              <a:r>
                <a:rPr lang="he-IL" sz="1600">
                  <a:latin typeface="Narkisim" charset="0"/>
                  <a:cs typeface="Narkisim" charset="0"/>
                </a:rPr>
                <a:t>לפני ביות חיות</a:t>
              </a:r>
              <a:endParaRPr lang="en-US" sz="1600">
                <a:latin typeface="Narkisim" charset="0"/>
                <a:cs typeface="Narkisim" charset="0"/>
              </a:endParaRPr>
            </a:p>
          </p:txBody>
        </p:sp>
        <p:sp>
          <p:nvSpPr>
            <p:cNvPr id="23671" name="Line 879"/>
            <p:cNvSpPr>
              <a:spLocks noChangeShapeType="1"/>
            </p:cNvSpPr>
            <p:nvPr/>
          </p:nvSpPr>
          <p:spPr bwMode="auto">
            <a:xfrm flipH="1">
              <a:off x="912" y="2874"/>
              <a:ext cx="42"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72" name="Line 892"/>
            <p:cNvSpPr>
              <a:spLocks noChangeShapeType="1"/>
            </p:cNvSpPr>
            <p:nvPr/>
          </p:nvSpPr>
          <p:spPr bwMode="auto">
            <a:xfrm>
              <a:off x="954" y="2874"/>
              <a:ext cx="1" cy="4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73" name="Line 893"/>
            <p:cNvSpPr>
              <a:spLocks noChangeShapeType="1"/>
            </p:cNvSpPr>
            <p:nvPr/>
          </p:nvSpPr>
          <p:spPr bwMode="auto">
            <a:xfrm>
              <a:off x="1462" y="2874"/>
              <a:ext cx="1" cy="4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3557" name="Text Box 5"/>
          <p:cNvSpPr txBox="1">
            <a:spLocks noChangeArrowheads="1"/>
          </p:cNvSpPr>
          <p:nvPr/>
        </p:nvSpPr>
        <p:spPr bwMode="auto">
          <a:xfrm>
            <a:off x="-109538" y="0"/>
            <a:ext cx="9291638"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algn="ctr" rtl="0" eaLnBrk="1" hangingPunct="1">
              <a:spcBef>
                <a:spcPct val="0"/>
              </a:spcBef>
            </a:pPr>
            <a:r>
              <a:rPr lang="he-IL" sz="4200" dirty="0">
                <a:solidFill>
                  <a:srgbClr val="A50021"/>
                </a:solidFill>
                <a:latin typeface="Narkisim" charset="0"/>
                <a:cs typeface="Narkisim" charset="0"/>
              </a:rPr>
              <a:t>מקורות אנרגיה לאורך הדורות </a:t>
            </a:r>
            <a:r>
              <a:rPr lang="he-IL" sz="4000" dirty="0">
                <a:solidFill>
                  <a:srgbClr val="A50021"/>
                </a:solidFill>
                <a:latin typeface="Narkisim" charset="0"/>
                <a:cs typeface="Narkisim" charset="0"/>
              </a:rPr>
              <a:t>(בעולם המערבי)</a:t>
            </a:r>
            <a:endParaRPr lang="en-US" sz="4200" dirty="0">
              <a:solidFill>
                <a:srgbClr val="A50021"/>
              </a:solidFill>
              <a:latin typeface="Narkisim" charset="0"/>
              <a:cs typeface="Narkisim" charset="0"/>
            </a:endParaRPr>
          </a:p>
        </p:txBody>
      </p:sp>
      <p:sp>
        <p:nvSpPr>
          <p:cNvPr id="1730562" name="Rectangle 2"/>
          <p:cNvSpPr>
            <a:spLocks noChangeArrowheads="1"/>
          </p:cNvSpPr>
          <p:nvPr/>
        </p:nvSpPr>
        <p:spPr bwMode="auto">
          <a:xfrm>
            <a:off x="-12700" y="2095268"/>
            <a:ext cx="9144000" cy="946150"/>
          </a:xfrm>
          <a:prstGeom prst="rect">
            <a:avLst/>
          </a:prstGeom>
          <a:solidFill>
            <a:schemeClr val="bg1"/>
          </a:solidFill>
          <a:ln>
            <a:noFill/>
          </a:ln>
          <a:extLst/>
        </p:spPr>
        <p:txBody>
          <a:bodyPr>
            <a:spAutoFit/>
          </a:bodyPr>
          <a:lstStyle/>
          <a:p>
            <a:pPr algn="ctr" rtl="0"/>
            <a:r>
              <a:rPr lang="he-IL" sz="2800" u="sng" dirty="0">
                <a:solidFill>
                  <a:srgbClr val="A50021"/>
                </a:solidFill>
                <a:latin typeface="Narkisim" charset="0"/>
                <a:cs typeface="Narkisim" charset="0"/>
              </a:rPr>
              <a:t>תשובה ב</a:t>
            </a:r>
            <a:r>
              <a:rPr lang="he-IL" sz="2800" b="0" dirty="0">
                <a:solidFill>
                  <a:srgbClr val="FF0000"/>
                </a:solidFill>
                <a:latin typeface="Narkisim" charset="0"/>
                <a:cs typeface="Narkisim" charset="0"/>
              </a:rPr>
              <a:t>: </a:t>
            </a:r>
            <a:r>
              <a:rPr lang="he-IL" sz="2800" b="0" dirty="0">
                <a:solidFill>
                  <a:schemeClr val="hlink"/>
                </a:solidFill>
                <a:latin typeface="Narkisim" charset="0"/>
                <a:cs typeface="Narkisim" charset="0"/>
              </a:rPr>
              <a:t>בעבר כל מקור אנרגיה </a:t>
            </a:r>
            <a:r>
              <a:rPr lang="he-IL" sz="2800" b="0" dirty="0" smtClean="0">
                <a:solidFill>
                  <a:schemeClr val="hlink"/>
                </a:solidFill>
                <a:latin typeface="Narkisim" charset="0"/>
                <a:cs typeface="Narkisim" charset="0"/>
              </a:rPr>
              <a:t>חדש </a:t>
            </a:r>
            <a:r>
              <a:rPr lang="he-IL" sz="2800" b="0" dirty="0">
                <a:solidFill>
                  <a:schemeClr val="hlink"/>
                </a:solidFill>
                <a:latin typeface="Narkisim" charset="0"/>
                <a:cs typeface="Narkisim" charset="0"/>
              </a:rPr>
              <a:t>היה יותר צפוף אנרגטית מהמקורות שקדמו לו....</a:t>
            </a:r>
            <a:endParaRPr lang="en-US" sz="4400" b="0" dirty="0">
              <a:solidFill>
                <a:schemeClr val="hlink"/>
              </a:solidFill>
              <a:latin typeface="Narkisim" charset="0"/>
              <a:cs typeface="Narkisim"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305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6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title"/>
          </p:nvPr>
        </p:nvSpPr>
        <p:spPr>
          <a:xfrm>
            <a:off x="0" y="52388"/>
            <a:ext cx="9144000" cy="574675"/>
          </a:xfrm>
        </p:spPr>
        <p:txBody>
          <a:bodyPr lIns="83439" tIns="41720" rIns="83439" bIns="41720" anchor="t">
            <a:normAutofit fontScale="90000"/>
          </a:bodyPr>
          <a:lstStyle/>
          <a:p>
            <a:pPr eaLnBrk="1" hangingPunct="1"/>
            <a:r>
              <a:rPr lang="he-IL" sz="3600" dirty="0">
                <a:solidFill>
                  <a:srgbClr val="990000"/>
                </a:solidFill>
                <a:latin typeface="Narkisim" pitchFamily="34" charset="-79"/>
                <a:cs typeface="Narkisim" pitchFamily="34" charset="-79"/>
              </a:rPr>
              <a:t>האם </a:t>
            </a:r>
            <a:r>
              <a:rPr lang="he-IL" sz="3600" dirty="0" smtClean="0">
                <a:solidFill>
                  <a:srgbClr val="990000"/>
                </a:solidFill>
                <a:latin typeface="Narkisim" pitchFamily="34" charset="-79"/>
                <a:cs typeface="Narkisim" pitchFamily="34" charset="-79"/>
              </a:rPr>
              <a:t>קיימות עוד חלופות?</a:t>
            </a:r>
            <a:endParaRPr lang="en-US" sz="3600" dirty="0" smtClean="0">
              <a:solidFill>
                <a:srgbClr val="990000"/>
              </a:solidFill>
              <a:latin typeface="Narkisim" pitchFamily="34" charset="-79"/>
              <a:cs typeface="Narkisim" pitchFamily="34" charset="-79"/>
            </a:endParaRPr>
          </a:p>
        </p:txBody>
      </p:sp>
      <p:sp>
        <p:nvSpPr>
          <p:cNvPr id="4" name="AutoShape 8"/>
          <p:cNvSpPr>
            <a:spLocks noChangeArrowheads="1"/>
          </p:cNvSpPr>
          <p:nvPr/>
        </p:nvSpPr>
        <p:spPr bwMode="auto">
          <a:xfrm>
            <a:off x="254782" y="1873650"/>
            <a:ext cx="8635999" cy="2596031"/>
          </a:xfrm>
          <a:prstGeom prst="roundRect">
            <a:avLst>
              <a:gd name="adj" fmla="val 16667"/>
            </a:avLst>
          </a:prstGeom>
          <a:solidFill>
            <a:srgbClr val="FFFFFF"/>
          </a:solidFill>
          <a:ln w="9525">
            <a:round/>
            <a:headEnd/>
            <a:tailEnd/>
          </a:ln>
          <a:scene3d>
            <a:camera prst="legacyPerspectiveTopRight"/>
            <a:lightRig rig="legacyFlat3" dir="b"/>
          </a:scene3d>
          <a:sp3d extrusionH="887400" prstMaterial="legacyMatte">
            <a:bevelT w="13500" h="13500" prst="angle"/>
            <a:bevelB w="13500" h="13500" prst="angle"/>
            <a:extrusionClr>
              <a:srgbClr val="FFFFFF"/>
            </a:extrusionClr>
          </a:sp3d>
        </p:spPr>
        <p:txBody>
          <a:bodyPr wrap="square" lIns="83439" tIns="41720" rIns="83439" bIns="41720" anchor="ctr">
            <a:spAutoFit/>
            <a:flatTx/>
          </a:bodyPr>
          <a:lstStyle/>
          <a:p>
            <a:pPr algn="r" defTabSz="571500" eaLnBrk="0" hangingPunct="0">
              <a:lnSpc>
                <a:spcPct val="80000"/>
              </a:lnSpc>
              <a:spcBef>
                <a:spcPct val="0"/>
              </a:spcBef>
              <a:buClr>
                <a:schemeClr val="tx2"/>
              </a:buClr>
              <a:buSzPct val="150000"/>
              <a:buFont typeface="Arial"/>
              <a:buChar char="•"/>
              <a:tabLst>
                <a:tab pos="584200" algn="l"/>
              </a:tabLst>
            </a:pPr>
            <a:r>
              <a:rPr lang="en-US" sz="6000" b="0" dirty="0" smtClean="0">
                <a:latin typeface="Narkisim" pitchFamily="34" charset="-79"/>
                <a:cs typeface="Narkisim" pitchFamily="34" charset="-79"/>
              </a:rPr>
              <a:t> </a:t>
            </a:r>
            <a:r>
              <a:rPr lang="he-IL" sz="6000" b="0" dirty="0" smtClean="0">
                <a:latin typeface="Narkisim" pitchFamily="34" charset="-79"/>
                <a:cs typeface="Narkisim" pitchFamily="34" charset="-79"/>
              </a:rPr>
              <a:t>אנרגיה גרעינית</a:t>
            </a:r>
          </a:p>
          <a:p>
            <a:pPr algn="r" defTabSz="571500" eaLnBrk="0" hangingPunct="0">
              <a:lnSpc>
                <a:spcPct val="80000"/>
              </a:lnSpc>
              <a:spcBef>
                <a:spcPct val="0"/>
              </a:spcBef>
              <a:buClr>
                <a:schemeClr val="tx2"/>
              </a:buClr>
              <a:buSzPct val="150000"/>
              <a:tabLst>
                <a:tab pos="584200" algn="l"/>
              </a:tabLst>
            </a:pPr>
            <a:endParaRPr lang="he-IL" sz="6000" b="0" dirty="0" smtClean="0">
              <a:latin typeface="Narkisim" pitchFamily="34" charset="-79"/>
              <a:cs typeface="Narkisim" pitchFamily="34" charset="-79"/>
            </a:endParaRPr>
          </a:p>
          <a:p>
            <a:pPr algn="r" defTabSz="571500" eaLnBrk="0" hangingPunct="0">
              <a:lnSpc>
                <a:spcPct val="80000"/>
              </a:lnSpc>
              <a:spcBef>
                <a:spcPct val="0"/>
              </a:spcBef>
              <a:buClr>
                <a:schemeClr val="tx2"/>
              </a:buClr>
              <a:buSzPct val="150000"/>
              <a:buFont typeface="Arial"/>
              <a:buChar char="•"/>
              <a:tabLst>
                <a:tab pos="584200" algn="l"/>
              </a:tabLst>
            </a:pPr>
            <a:r>
              <a:rPr lang="he-IL" sz="6000" b="0" dirty="0" smtClean="0">
                <a:latin typeface="Narkisim" pitchFamily="34" charset="-79"/>
                <a:cs typeface="Narkisim" pitchFamily="34" charset="-79"/>
              </a:rPr>
              <a:t>אנרגיה כבידתית</a:t>
            </a:r>
            <a:endParaRPr lang="en-US" sz="6000" b="0" dirty="0" smtClean="0">
              <a:latin typeface="Narkisim" pitchFamily="34" charset="-79"/>
              <a:cs typeface="Narkisim" pitchFamily="34" charset="-79"/>
            </a:endParaRPr>
          </a:p>
        </p:txBody>
      </p:sp>
    </p:spTree>
    <p:extLst>
      <p:ext uri="{BB962C8B-B14F-4D97-AF65-F5344CB8AC3E}">
        <p14:creationId xmlns:p14="http://schemas.microsoft.com/office/powerpoint/2010/main" val="13944170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AutoShape 6"/>
          <p:cNvSpPr>
            <a:spLocks noChangeArrowheads="1"/>
          </p:cNvSpPr>
          <p:nvPr/>
        </p:nvSpPr>
        <p:spPr bwMode="auto">
          <a:xfrm>
            <a:off x="103188" y="1122507"/>
            <a:ext cx="8936037" cy="2953576"/>
          </a:xfrm>
          <a:prstGeom prst="roundRect">
            <a:avLst>
              <a:gd name="adj" fmla="val 16667"/>
            </a:avLst>
          </a:prstGeom>
          <a:solidFill>
            <a:srgbClr val="FFFFFF"/>
          </a:solidFill>
          <a:ln w="9525">
            <a:round/>
            <a:headEnd/>
            <a:tailEnd/>
          </a:ln>
          <a:scene3d>
            <a:camera prst="legacyPerspectiveTopRight"/>
            <a:lightRig rig="legacyFlat3" dir="b"/>
          </a:scene3d>
          <a:sp3d extrusionH="887400" prstMaterial="legacyMatte">
            <a:bevelT w="13500" h="13500" prst="angle"/>
            <a:bevelB w="13500" h="13500" prst="angle"/>
            <a:extrusionClr>
              <a:srgbClr val="FFFFFF"/>
            </a:extrusionClr>
          </a:sp3d>
        </p:spPr>
        <p:txBody>
          <a:bodyPr lIns="83439" tIns="41720" rIns="83439" bIns="41720" anchor="ctr">
            <a:spAutoFit/>
            <a:flatTx/>
          </a:bodyPr>
          <a:lstStyle/>
          <a:p>
            <a:pPr algn="r" defTabSz="571500" eaLnBrk="0" hangingPunct="0">
              <a:lnSpc>
                <a:spcPct val="150000"/>
              </a:lnSpc>
              <a:spcBef>
                <a:spcPct val="0"/>
              </a:spcBef>
              <a:buClr>
                <a:schemeClr val="tx2"/>
              </a:buClr>
              <a:buSzPct val="150000"/>
              <a:buFont typeface="Arial" charset="0"/>
              <a:buChar char="•"/>
            </a:pPr>
            <a:r>
              <a:rPr lang="he-IL" sz="2800" b="0" dirty="0">
                <a:latin typeface="Narkisim" charset="0"/>
                <a:cs typeface="Narkisim" charset="0"/>
              </a:rPr>
              <a:t>אנרגיה </a:t>
            </a:r>
            <a:r>
              <a:rPr lang="he-IL" sz="2800" dirty="0" smtClean="0">
                <a:solidFill>
                  <a:srgbClr val="4D4D4D"/>
                </a:solidFill>
                <a:latin typeface="Narkisim" charset="0"/>
                <a:cs typeface="Narkisim" charset="0"/>
              </a:rPr>
              <a:t>גרעינית</a:t>
            </a:r>
          </a:p>
          <a:p>
            <a:pPr lvl="1" algn="r" defTabSz="571500" eaLnBrk="0" hangingPunct="0">
              <a:lnSpc>
                <a:spcPct val="150000"/>
              </a:lnSpc>
              <a:spcBef>
                <a:spcPct val="0"/>
              </a:spcBef>
              <a:buClr>
                <a:schemeClr val="tx2"/>
              </a:buClr>
              <a:buSzPct val="150000"/>
              <a:buFont typeface="Arial" pitchFamily="34" charset="0"/>
              <a:buChar char="•"/>
            </a:pPr>
            <a:r>
              <a:rPr lang="he-IL" sz="2800" b="0" dirty="0" smtClean="0">
                <a:latin typeface="Narkisim" charset="0"/>
                <a:cs typeface="Narkisim" charset="0"/>
              </a:rPr>
              <a:t>אנרגית</a:t>
            </a:r>
            <a:r>
              <a:rPr lang="he-IL" sz="2800" dirty="0" smtClean="0">
                <a:solidFill>
                  <a:srgbClr val="047A06"/>
                </a:solidFill>
                <a:latin typeface="Narkisim" charset="0"/>
                <a:cs typeface="Narkisim" charset="0"/>
              </a:rPr>
              <a:t> </a:t>
            </a:r>
            <a:r>
              <a:rPr lang="he-IL" sz="2800" dirty="0" smtClean="0">
                <a:solidFill>
                  <a:srgbClr val="0DA301"/>
                </a:solidFill>
                <a:latin typeface="Narkisim" charset="0"/>
                <a:cs typeface="Narkisim" charset="0"/>
              </a:rPr>
              <a:t>שמש</a:t>
            </a:r>
            <a:r>
              <a:rPr lang="he-IL" sz="2800" b="0" dirty="0" smtClean="0">
                <a:solidFill>
                  <a:srgbClr val="0DA301"/>
                </a:solidFill>
                <a:latin typeface="Narkisim" charset="0"/>
                <a:cs typeface="Narkisim" charset="0"/>
              </a:rPr>
              <a:t> (כולל רוח, ביו-מסה, הידרו-חשמל וכו')</a:t>
            </a:r>
          </a:p>
          <a:p>
            <a:pPr lvl="1" algn="r" defTabSz="571500" eaLnBrk="0" hangingPunct="0">
              <a:lnSpc>
                <a:spcPct val="150000"/>
              </a:lnSpc>
              <a:spcBef>
                <a:spcPct val="0"/>
              </a:spcBef>
              <a:buClr>
                <a:schemeClr val="tx2"/>
              </a:buClr>
              <a:buSzPct val="150000"/>
              <a:buFont typeface="Arial" charset="0"/>
              <a:buChar char="•"/>
            </a:pPr>
            <a:r>
              <a:rPr lang="he-IL" sz="2800" b="0" dirty="0" smtClean="0">
                <a:latin typeface="Narkisim" charset="0"/>
                <a:cs typeface="Narkisim" charset="0"/>
              </a:rPr>
              <a:t>אנרגיה </a:t>
            </a:r>
            <a:r>
              <a:rPr lang="he-IL" sz="2800" dirty="0" smtClean="0">
                <a:solidFill>
                  <a:srgbClr val="023C03"/>
                </a:solidFill>
                <a:latin typeface="Narkisim" charset="0"/>
                <a:cs typeface="Narkisim" charset="0"/>
              </a:rPr>
              <a:t>גיאותרמית 	</a:t>
            </a:r>
            <a:endParaRPr lang="he-IL" sz="2800" dirty="0" smtClean="0">
              <a:solidFill>
                <a:srgbClr val="4D4D4D"/>
              </a:solidFill>
              <a:latin typeface="Narkisim" charset="0"/>
              <a:cs typeface="Narkisim" charset="0"/>
            </a:endParaRPr>
          </a:p>
          <a:p>
            <a:pPr algn="r" defTabSz="571500" eaLnBrk="0" hangingPunct="0">
              <a:lnSpc>
                <a:spcPct val="150000"/>
              </a:lnSpc>
              <a:spcBef>
                <a:spcPct val="0"/>
              </a:spcBef>
              <a:buClr>
                <a:schemeClr val="tx2"/>
              </a:buClr>
              <a:buSzPct val="150000"/>
              <a:buFont typeface="Arial" charset="0"/>
              <a:buChar char="•"/>
            </a:pPr>
            <a:r>
              <a:rPr lang="he-IL" sz="2800" b="0" dirty="0" smtClean="0">
                <a:latin typeface="Narkisim" charset="0"/>
                <a:cs typeface="Narkisim" charset="0"/>
              </a:rPr>
              <a:t>אנרגיה</a:t>
            </a:r>
            <a:r>
              <a:rPr lang="he-IL" sz="2800" dirty="0" smtClean="0">
                <a:solidFill>
                  <a:srgbClr val="023C03"/>
                </a:solidFill>
                <a:latin typeface="Narkisim" charset="0"/>
                <a:cs typeface="Narkisim" charset="0"/>
              </a:rPr>
              <a:t> מ </a:t>
            </a:r>
            <a:r>
              <a:rPr lang="he-IL" sz="2800" dirty="0" err="1" smtClean="0">
                <a:solidFill>
                  <a:srgbClr val="023C03"/>
                </a:solidFill>
                <a:latin typeface="Narkisim" charset="0"/>
                <a:cs typeface="Narkisim" charset="0"/>
              </a:rPr>
              <a:t>גיאות</a:t>
            </a:r>
            <a:r>
              <a:rPr lang="he-IL" sz="2800" dirty="0" smtClean="0">
                <a:solidFill>
                  <a:srgbClr val="023C03"/>
                </a:solidFill>
                <a:latin typeface="Narkisim" charset="0"/>
                <a:cs typeface="Narkisim" charset="0"/>
              </a:rPr>
              <a:t> ושפל  ומגלים</a:t>
            </a:r>
            <a:endParaRPr lang="he-IL" sz="2800" b="0" dirty="0" smtClean="0">
              <a:solidFill>
                <a:srgbClr val="0DA301"/>
              </a:solidFill>
              <a:latin typeface="Narkisim" charset="0"/>
              <a:cs typeface="Narkisim" charset="0"/>
            </a:endParaRPr>
          </a:p>
        </p:txBody>
      </p:sp>
      <p:grpSp>
        <p:nvGrpSpPr>
          <p:cNvPr id="7" name="Group 10"/>
          <p:cNvGrpSpPr>
            <a:grpSpLocks/>
          </p:cNvGrpSpPr>
          <p:nvPr/>
        </p:nvGrpSpPr>
        <p:grpSpPr bwMode="auto">
          <a:xfrm>
            <a:off x="279403" y="4630765"/>
            <a:ext cx="8578853" cy="1873250"/>
            <a:chOff x="176" y="2739"/>
            <a:chExt cx="5404" cy="1180"/>
          </a:xfrm>
        </p:grpSpPr>
        <p:sp>
          <p:nvSpPr>
            <p:cNvPr id="8" name="Text Box 11"/>
            <p:cNvSpPr txBox="1">
              <a:spLocks noChangeArrowheads="1"/>
            </p:cNvSpPr>
            <p:nvPr/>
          </p:nvSpPr>
          <p:spPr bwMode="auto">
            <a:xfrm>
              <a:off x="252" y="2853"/>
              <a:ext cx="4539" cy="1066"/>
            </a:xfrm>
            <a:prstGeom prst="rect">
              <a:avLst/>
            </a:prstGeom>
            <a:solidFill>
              <a:srgbClr val="FFFF00"/>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marL="24161750" indent="-24161750" eaLnBrk="0" hangingPunct="0">
                <a:defRPr sz="1200" b="1">
                  <a:solidFill>
                    <a:schemeClr val="tx1"/>
                  </a:solidFill>
                  <a:latin typeface="Snap ITC" charset="0"/>
                  <a:ea typeface="ＭＳ Ｐゴシック" charset="0"/>
                  <a:cs typeface="Arial Unicode MS" charset="0"/>
                </a:defRPr>
              </a:lvl1pPr>
              <a:lvl2pPr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lvl="1" algn="ctr" eaLnBrk="1" hangingPunct="1">
                <a:lnSpc>
                  <a:spcPct val="75000"/>
                </a:lnSpc>
              </a:pPr>
              <a:r>
                <a:rPr lang="he-IL" sz="3200" dirty="0">
                  <a:solidFill>
                    <a:schemeClr val="accent2"/>
                  </a:solidFill>
                  <a:latin typeface="Narkisim" charset="0"/>
                  <a:ea typeface="ＭＳ Ｐゴシック" charset="0"/>
                  <a:cs typeface="Narkisim" charset="0"/>
                </a:rPr>
                <a:t>טענה קבועה </a:t>
              </a:r>
              <a:r>
                <a:rPr lang="he-IL" sz="3200" dirty="0" smtClean="0">
                  <a:solidFill>
                    <a:schemeClr val="accent2"/>
                  </a:solidFill>
                  <a:latin typeface="Narkisim" charset="0"/>
                  <a:ea typeface="ＭＳ Ｐゴシック" charset="0"/>
                  <a:cs typeface="Narkisim" charset="0"/>
                </a:rPr>
                <a:t>:</a:t>
              </a:r>
              <a:endParaRPr lang="he-IL" sz="3200" dirty="0">
                <a:solidFill>
                  <a:schemeClr val="accent2"/>
                </a:solidFill>
                <a:latin typeface="Narkisim" charset="0"/>
                <a:ea typeface="ＭＳ Ｐゴシック" charset="0"/>
                <a:cs typeface="Narkisim" charset="0"/>
              </a:endParaRPr>
            </a:p>
            <a:p>
              <a:pPr lvl="1" algn="ctr" eaLnBrk="1" hangingPunct="1">
                <a:lnSpc>
                  <a:spcPct val="75000"/>
                </a:lnSpc>
              </a:pPr>
              <a:r>
                <a:rPr lang="he-IL" sz="3200" dirty="0" smtClean="0">
                  <a:solidFill>
                    <a:schemeClr val="accent2"/>
                  </a:solidFill>
                  <a:latin typeface="Narkisim" charset="0"/>
                  <a:ea typeface="ＭＳ Ｐゴシック" charset="0"/>
                  <a:cs typeface="Narkisim" charset="0"/>
                </a:rPr>
                <a:t>אנרגית שמש (כולל </a:t>
              </a:r>
              <a:r>
                <a:rPr lang="he-IL" sz="3200" dirty="0">
                  <a:solidFill>
                    <a:schemeClr val="accent2"/>
                  </a:solidFill>
                  <a:latin typeface="Narkisim" charset="0"/>
                  <a:ea typeface="ＭＳ Ｐゴシック" charset="0"/>
                  <a:cs typeface="Narkisim" charset="0"/>
                </a:rPr>
                <a:t>רוח ו-ביו) יותר מדי יקרה</a:t>
              </a:r>
            </a:p>
            <a:p>
              <a:pPr lvl="1" algn="ctr" eaLnBrk="1" hangingPunct="1">
                <a:lnSpc>
                  <a:spcPct val="75000"/>
                </a:lnSpc>
              </a:pPr>
              <a:r>
                <a:rPr lang="he-IL" sz="3200" dirty="0">
                  <a:solidFill>
                    <a:schemeClr val="accent2"/>
                  </a:solidFill>
                  <a:latin typeface="Narkisim" charset="0"/>
                  <a:ea typeface="ＭＳ Ｐゴシック" charset="0"/>
                  <a:cs typeface="Narkisim" charset="0"/>
                </a:rPr>
                <a:t> כל עוד מחיר הנפט מתחת ל </a:t>
              </a:r>
              <a:r>
                <a:rPr lang="en-US" sz="2400" dirty="0">
                  <a:solidFill>
                    <a:srgbClr val="FF0000"/>
                  </a:solidFill>
                  <a:latin typeface="Narkisim" charset="0"/>
                  <a:ea typeface="ＭＳ Ｐゴシック" charset="0"/>
                  <a:cs typeface="Narkisim" charset="0"/>
                </a:rPr>
                <a:t>XXX</a:t>
              </a:r>
              <a:r>
                <a:rPr lang="en-US" sz="3200" dirty="0">
                  <a:solidFill>
                    <a:srgbClr val="FF0000"/>
                  </a:solidFill>
                  <a:latin typeface="Narkisim" charset="0"/>
                  <a:ea typeface="ＭＳ Ｐゴシック" charset="0"/>
                  <a:cs typeface="Narkisim" charset="0"/>
                </a:rPr>
                <a:t>*</a:t>
              </a:r>
              <a:r>
                <a:rPr lang="he-IL" sz="3200" dirty="0">
                  <a:solidFill>
                    <a:srgbClr val="FF0000"/>
                  </a:solidFill>
                  <a:latin typeface="Narkisim" charset="0"/>
                  <a:ea typeface="ＭＳ Ｐゴシック" charset="0"/>
                  <a:cs typeface="Narkisim" charset="0"/>
                </a:rPr>
                <a:t>$ </a:t>
              </a:r>
              <a:r>
                <a:rPr lang="he-IL" sz="3200" dirty="0">
                  <a:solidFill>
                    <a:schemeClr val="accent2"/>
                  </a:solidFill>
                  <a:latin typeface="Narkisim" charset="0"/>
                  <a:ea typeface="ＭＳ Ｐゴシック" charset="0"/>
                  <a:cs typeface="Narkisim" charset="0"/>
                </a:rPr>
                <a:t>לחבית</a:t>
              </a:r>
              <a:endParaRPr lang="en-US" sz="3200" dirty="0">
                <a:solidFill>
                  <a:schemeClr val="accent2"/>
                </a:solidFill>
                <a:latin typeface="Narkisim" charset="0"/>
                <a:ea typeface="ＭＳ Ｐゴシック" charset="0"/>
                <a:cs typeface="Narkisim" charset="0"/>
              </a:endParaRPr>
            </a:p>
          </p:txBody>
        </p:sp>
        <p:sp>
          <p:nvSpPr>
            <p:cNvPr id="9" name="Line 12"/>
            <p:cNvSpPr>
              <a:spLocks noChangeShapeType="1"/>
            </p:cNvSpPr>
            <p:nvPr/>
          </p:nvSpPr>
          <p:spPr bwMode="auto">
            <a:xfrm>
              <a:off x="176" y="2739"/>
              <a:ext cx="5404" cy="9"/>
            </a:xfrm>
            <a:prstGeom prst="line">
              <a:avLst/>
            </a:prstGeom>
            <a:noFill/>
            <a:ln w="57150">
              <a:solidFill>
                <a:srgbClr val="FC012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0" name="Text Box 9"/>
          <p:cNvSpPr txBox="1">
            <a:spLocks noChangeArrowheads="1"/>
          </p:cNvSpPr>
          <p:nvPr/>
        </p:nvSpPr>
        <p:spPr bwMode="auto">
          <a:xfrm>
            <a:off x="6402858" y="4862523"/>
            <a:ext cx="2601994" cy="392415"/>
          </a:xfrm>
          <a:prstGeom prst="rect">
            <a:avLst/>
          </a:prstGeom>
          <a:solidFill>
            <a:srgbClr val="FFBABA"/>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marL="24161750" indent="-24161750" eaLnBrk="0" hangingPunct="0">
              <a:defRPr sz="1200" b="1">
                <a:solidFill>
                  <a:schemeClr val="tx1"/>
                </a:solidFill>
                <a:latin typeface="Snap ITC" charset="0"/>
                <a:ea typeface="ＭＳ Ｐゴシック" charset="0"/>
                <a:cs typeface="Arial Unicode MS" charset="0"/>
              </a:defRPr>
            </a:lvl1pPr>
            <a:lvl2pPr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lvl="1" algn="r" eaLnBrk="1" hangingPunct="1">
              <a:lnSpc>
                <a:spcPct val="75000"/>
              </a:lnSpc>
            </a:pPr>
            <a:r>
              <a:rPr lang="he-IL" sz="2400" b="0" i="1" dirty="0">
                <a:latin typeface="Narkisim" charset="0"/>
                <a:ea typeface="ＭＳ Ｐゴシック" charset="0"/>
                <a:cs typeface="Narkisim" charset="0"/>
              </a:rPr>
              <a:t>*</a:t>
            </a:r>
            <a:r>
              <a:rPr lang="he-IL" sz="2400" i="1" dirty="0">
                <a:solidFill>
                  <a:srgbClr val="FF0000"/>
                </a:solidFill>
                <a:latin typeface="Narkisim" charset="0"/>
                <a:ea typeface="ＭＳ Ｐゴシック" charset="0"/>
                <a:cs typeface="Narkisim" charset="0"/>
              </a:rPr>
              <a:t>משתנה עם הזמן</a:t>
            </a:r>
            <a:endParaRPr lang="en-US" sz="1800" dirty="0">
              <a:solidFill>
                <a:srgbClr val="FF0000"/>
              </a:solidFill>
              <a:latin typeface="Narkisim" charset="0"/>
              <a:ea typeface="ＭＳ Ｐゴシック" charset="0"/>
              <a:cs typeface="Narkisim" charset="0"/>
            </a:endParaRPr>
          </a:p>
        </p:txBody>
      </p:sp>
      <p:sp>
        <p:nvSpPr>
          <p:cNvPr id="13" name="Rectangle 3"/>
          <p:cNvSpPr>
            <a:spLocks noGrp="1" noChangeArrowheads="1"/>
          </p:cNvSpPr>
          <p:nvPr>
            <p:ph type="title"/>
          </p:nvPr>
        </p:nvSpPr>
        <p:spPr>
          <a:xfrm>
            <a:off x="0" y="52388"/>
            <a:ext cx="9144000" cy="574675"/>
          </a:xfrm>
        </p:spPr>
        <p:txBody>
          <a:bodyPr lIns="83439" tIns="41720" rIns="83439" bIns="41720" anchor="t">
            <a:normAutofit fontScale="90000"/>
          </a:bodyPr>
          <a:lstStyle/>
          <a:p>
            <a:pPr eaLnBrk="1" hangingPunct="1"/>
            <a:r>
              <a:rPr lang="he-IL" sz="3600" dirty="0">
                <a:solidFill>
                  <a:srgbClr val="990000"/>
                </a:solidFill>
                <a:latin typeface="Narkisim" pitchFamily="34" charset="-79"/>
                <a:cs typeface="Narkisim" pitchFamily="34" charset="-79"/>
              </a:rPr>
              <a:t>האם </a:t>
            </a:r>
            <a:r>
              <a:rPr lang="he-IL" sz="3600" dirty="0" smtClean="0">
                <a:solidFill>
                  <a:srgbClr val="990000"/>
                </a:solidFill>
                <a:latin typeface="Narkisim" pitchFamily="34" charset="-79"/>
                <a:cs typeface="Narkisim" pitchFamily="34" charset="-79"/>
              </a:rPr>
              <a:t>קיימות עוד חלופות?</a:t>
            </a:r>
            <a:endParaRPr lang="en-US" sz="3600" dirty="0" smtClean="0">
              <a:solidFill>
                <a:srgbClr val="990000"/>
              </a:solidFill>
              <a:latin typeface="Narkisim" pitchFamily="34" charset="-79"/>
              <a:cs typeface="Narkisim" pitchFamily="34" charset="-79"/>
            </a:endParaRPr>
          </a:p>
        </p:txBody>
      </p:sp>
    </p:spTree>
    <p:extLst>
      <p:ext uri="{BB962C8B-B14F-4D97-AF65-F5344CB8AC3E}">
        <p14:creationId xmlns:p14="http://schemas.microsoft.com/office/powerpoint/2010/main" val="4269472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6"/>
          <p:cNvSpPr>
            <a:spLocks noChangeArrowheads="1"/>
          </p:cNvSpPr>
          <p:nvPr/>
        </p:nvSpPr>
        <p:spPr bwMode="auto">
          <a:xfrm>
            <a:off x="-80963" y="0"/>
            <a:ext cx="9224963"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rtl="0">
              <a:spcBef>
                <a:spcPct val="0"/>
              </a:spcBef>
            </a:pPr>
            <a:r>
              <a:rPr lang="he-IL" sz="4400">
                <a:solidFill>
                  <a:srgbClr val="A50021"/>
                </a:solidFill>
                <a:latin typeface="Narkisim" charset="0"/>
                <a:cs typeface="Narkisim" charset="0"/>
              </a:rPr>
              <a:t>כמה אנרגיה מתחדשת יש בכלל ?</a:t>
            </a:r>
            <a:endParaRPr lang="en-US" sz="4400">
              <a:solidFill>
                <a:srgbClr val="A50021"/>
              </a:solidFill>
              <a:latin typeface="Narkisim" charset="0"/>
              <a:cs typeface="Narkisim" charset="0"/>
            </a:endParaRPr>
          </a:p>
        </p:txBody>
      </p:sp>
      <p:grpSp>
        <p:nvGrpSpPr>
          <p:cNvPr id="2" name="Group 7"/>
          <p:cNvGrpSpPr>
            <a:grpSpLocks/>
          </p:cNvGrpSpPr>
          <p:nvPr/>
        </p:nvGrpSpPr>
        <p:grpSpPr bwMode="auto">
          <a:xfrm>
            <a:off x="104776" y="2136775"/>
            <a:ext cx="1698626" cy="1457325"/>
            <a:chOff x="306" y="1650"/>
            <a:chExt cx="1070" cy="918"/>
          </a:xfrm>
        </p:grpSpPr>
        <p:sp>
          <p:nvSpPr>
            <p:cNvPr id="64536" name="Text Box 8"/>
            <p:cNvSpPr txBox="1">
              <a:spLocks noChangeArrowheads="1"/>
            </p:cNvSpPr>
            <p:nvPr/>
          </p:nvSpPr>
          <p:spPr bwMode="auto">
            <a:xfrm>
              <a:off x="599" y="1650"/>
              <a:ext cx="454" cy="368"/>
            </a:xfrm>
            <a:prstGeom prst="rect">
              <a:avLst/>
            </a:prstGeom>
            <a:solidFill>
              <a:srgbClr val="1FAE24"/>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rtl="0">
                <a:spcBef>
                  <a:spcPct val="0"/>
                </a:spcBef>
              </a:pPr>
              <a:r>
                <a:rPr lang="he-IL" sz="3200">
                  <a:solidFill>
                    <a:schemeClr val="bg1"/>
                  </a:solidFill>
                  <a:latin typeface="Narkisim" charset="0"/>
                  <a:cs typeface="Narkisim" charset="0"/>
                </a:rPr>
                <a:t>רוח</a:t>
              </a:r>
              <a:endParaRPr lang="en-US" sz="2400" b="0">
                <a:solidFill>
                  <a:srgbClr val="000099"/>
                </a:solidFill>
                <a:latin typeface="Narkisim" charset="0"/>
                <a:cs typeface="Narkisim" charset="0"/>
              </a:endParaRPr>
            </a:p>
          </p:txBody>
        </p:sp>
        <p:sp>
          <p:nvSpPr>
            <p:cNvPr id="64537" name="Text Box 9"/>
            <p:cNvSpPr txBox="1">
              <a:spLocks noChangeArrowheads="1"/>
            </p:cNvSpPr>
            <p:nvPr/>
          </p:nvSpPr>
          <p:spPr bwMode="auto">
            <a:xfrm>
              <a:off x="306" y="2015"/>
              <a:ext cx="1070" cy="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algn="r">
                <a:lnSpc>
                  <a:spcPct val="85000"/>
                </a:lnSpc>
                <a:spcBef>
                  <a:spcPct val="0"/>
                </a:spcBef>
              </a:pPr>
              <a:r>
                <a:rPr lang="en-US" sz="2000" b="0" dirty="0">
                  <a:latin typeface="Narkisim" charset="0"/>
                  <a:cs typeface="Narkisim" charset="0"/>
                </a:rPr>
                <a:t>     ~50     TW</a:t>
              </a:r>
            </a:p>
            <a:p>
              <a:pPr algn="r">
                <a:lnSpc>
                  <a:spcPct val="85000"/>
                </a:lnSpc>
                <a:spcBef>
                  <a:spcPct val="0"/>
                </a:spcBef>
              </a:pPr>
              <a:r>
                <a:rPr lang="en-US" sz="2000" b="0" dirty="0">
                  <a:latin typeface="Narkisim" charset="0"/>
                  <a:cs typeface="Narkisim" charset="0"/>
                </a:rPr>
                <a:t>     </a:t>
              </a:r>
              <a:r>
                <a:rPr lang="en-US" sz="2000" dirty="0">
                  <a:solidFill>
                    <a:srgbClr val="FF3300"/>
                  </a:solidFill>
                  <a:latin typeface="Narkisim" charset="0"/>
                  <a:cs typeface="Narkisim" charset="0"/>
                </a:rPr>
                <a:t>~3-8    TW</a:t>
              </a:r>
            </a:p>
            <a:p>
              <a:pPr algn="r">
                <a:lnSpc>
                  <a:spcPct val="85000"/>
                </a:lnSpc>
                <a:spcBef>
                  <a:spcPct val="0"/>
                </a:spcBef>
              </a:pPr>
              <a:r>
                <a:rPr lang="en-US" sz="2000" b="0" dirty="0">
                  <a:solidFill>
                    <a:srgbClr val="BC0C7A"/>
                  </a:solidFill>
                  <a:latin typeface="Narkisim" charset="0"/>
                  <a:cs typeface="Narkisim" charset="0"/>
                </a:rPr>
                <a:t>         </a:t>
              </a:r>
              <a:r>
                <a:rPr lang="en-US" sz="2000" b="0" dirty="0" smtClean="0">
                  <a:solidFill>
                    <a:srgbClr val="BC0C7A"/>
                  </a:solidFill>
                  <a:latin typeface="Narkisim" charset="0"/>
                  <a:cs typeface="Narkisim" charset="0"/>
                </a:rPr>
                <a:t>0.32  </a:t>
              </a:r>
              <a:r>
                <a:rPr lang="en-US" sz="2000" b="0" dirty="0">
                  <a:solidFill>
                    <a:srgbClr val="BC0C7A"/>
                  </a:solidFill>
                  <a:latin typeface="Narkisim" charset="0"/>
                  <a:cs typeface="Narkisim" charset="0"/>
                </a:rPr>
                <a:t>TW</a:t>
              </a:r>
            </a:p>
          </p:txBody>
        </p:sp>
      </p:grpSp>
      <p:grpSp>
        <p:nvGrpSpPr>
          <p:cNvPr id="3" name="Group 13"/>
          <p:cNvGrpSpPr>
            <a:grpSpLocks/>
          </p:cNvGrpSpPr>
          <p:nvPr/>
        </p:nvGrpSpPr>
        <p:grpSpPr bwMode="auto">
          <a:xfrm>
            <a:off x="6781802" y="3236913"/>
            <a:ext cx="2249489" cy="3249613"/>
            <a:chOff x="3528" y="2039"/>
            <a:chExt cx="1417" cy="2047"/>
          </a:xfrm>
        </p:grpSpPr>
        <p:grpSp>
          <p:nvGrpSpPr>
            <p:cNvPr id="64530" name="Group 14"/>
            <p:cNvGrpSpPr>
              <a:grpSpLocks/>
            </p:cNvGrpSpPr>
            <p:nvPr/>
          </p:nvGrpSpPr>
          <p:grpSpPr bwMode="auto">
            <a:xfrm>
              <a:off x="3528" y="2039"/>
              <a:ext cx="1417" cy="969"/>
              <a:chOff x="3529" y="2050"/>
              <a:chExt cx="1417" cy="969"/>
            </a:xfrm>
          </p:grpSpPr>
          <p:sp>
            <p:nvSpPr>
              <p:cNvPr id="64534" name="Text Box 15"/>
              <p:cNvSpPr txBox="1">
                <a:spLocks noChangeArrowheads="1"/>
              </p:cNvSpPr>
              <p:nvPr/>
            </p:nvSpPr>
            <p:spPr bwMode="auto">
              <a:xfrm>
                <a:off x="3529" y="2050"/>
                <a:ext cx="1417"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rtl="0">
                  <a:spcBef>
                    <a:spcPct val="0"/>
                  </a:spcBef>
                </a:pPr>
                <a:r>
                  <a:rPr lang="he-IL" sz="3200" dirty="0">
                    <a:solidFill>
                      <a:srgbClr val="000099"/>
                    </a:solidFill>
                    <a:latin typeface="Narkisim" charset="0"/>
                    <a:cs typeface="Narkisim" charset="0"/>
                  </a:rPr>
                  <a:t>הידרו-אלקטרי</a:t>
                </a:r>
                <a:endParaRPr lang="en-US" sz="3200" dirty="0">
                  <a:solidFill>
                    <a:srgbClr val="000099"/>
                  </a:solidFill>
                  <a:latin typeface="Narkisim" charset="0"/>
                  <a:cs typeface="Narkisim" charset="0"/>
                </a:endParaRPr>
              </a:p>
            </p:txBody>
          </p:sp>
          <p:sp>
            <p:nvSpPr>
              <p:cNvPr id="64535" name="Text Box 16"/>
              <p:cNvSpPr txBox="1">
                <a:spLocks noChangeArrowheads="1"/>
              </p:cNvSpPr>
              <p:nvPr/>
            </p:nvSpPr>
            <p:spPr bwMode="auto">
              <a:xfrm>
                <a:off x="3544" y="2385"/>
                <a:ext cx="598"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rtl="0">
                  <a:spcBef>
                    <a:spcPct val="0"/>
                  </a:spcBef>
                </a:pPr>
                <a:r>
                  <a:rPr lang="en-US" sz="2000" b="0" dirty="0">
                    <a:latin typeface="Narkisim" charset="0"/>
                    <a:cs typeface="Narkisim" charset="0"/>
                  </a:rPr>
                  <a:t>4.6 TW</a:t>
                </a:r>
              </a:p>
              <a:p>
                <a:pPr rtl="0">
                  <a:spcBef>
                    <a:spcPct val="0"/>
                  </a:spcBef>
                </a:pPr>
                <a:r>
                  <a:rPr lang="en-US" sz="2000" dirty="0">
                    <a:solidFill>
                      <a:srgbClr val="FF3300"/>
                    </a:solidFill>
                    <a:latin typeface="Narkisim" charset="0"/>
                    <a:cs typeface="Narkisim" charset="0"/>
                  </a:rPr>
                  <a:t>1.5 TW</a:t>
                </a:r>
                <a:endParaRPr lang="en-US" sz="2000" dirty="0">
                  <a:latin typeface="Narkisim" charset="0"/>
                  <a:cs typeface="Narkisim" charset="0"/>
                </a:endParaRPr>
              </a:p>
              <a:p>
                <a:pPr rtl="0">
                  <a:spcBef>
                    <a:spcPct val="0"/>
                  </a:spcBef>
                </a:pPr>
                <a:r>
                  <a:rPr lang="en-US" sz="2000" b="0" dirty="0">
                    <a:solidFill>
                      <a:srgbClr val="BC0C7A"/>
                    </a:solidFill>
                    <a:latin typeface="Narkisim" charset="0"/>
                    <a:cs typeface="Narkisim" charset="0"/>
                  </a:rPr>
                  <a:t>0. 8 TW</a:t>
                </a:r>
                <a:endParaRPr lang="en-US" sz="2000" b="0" dirty="0">
                  <a:latin typeface="Narkisim" charset="0"/>
                  <a:cs typeface="Narkisim" charset="0"/>
                </a:endParaRPr>
              </a:p>
            </p:txBody>
          </p:sp>
        </p:grpSp>
        <p:grpSp>
          <p:nvGrpSpPr>
            <p:cNvPr id="64531" name="Group 17"/>
            <p:cNvGrpSpPr>
              <a:grpSpLocks/>
            </p:cNvGrpSpPr>
            <p:nvPr/>
          </p:nvGrpSpPr>
          <p:grpSpPr bwMode="auto">
            <a:xfrm>
              <a:off x="3539" y="3164"/>
              <a:ext cx="1404" cy="922"/>
              <a:chOff x="3529" y="3164"/>
              <a:chExt cx="1404" cy="922"/>
            </a:xfrm>
          </p:grpSpPr>
          <p:sp>
            <p:nvSpPr>
              <p:cNvPr id="64532" name="Text Box 18"/>
              <p:cNvSpPr txBox="1">
                <a:spLocks noChangeArrowheads="1"/>
              </p:cNvSpPr>
              <p:nvPr/>
            </p:nvSpPr>
            <p:spPr bwMode="auto">
              <a:xfrm>
                <a:off x="3530" y="3164"/>
                <a:ext cx="1039"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rtl="0">
                  <a:spcBef>
                    <a:spcPct val="0"/>
                  </a:spcBef>
                </a:pPr>
                <a:r>
                  <a:rPr lang="he-IL" sz="3200">
                    <a:solidFill>
                      <a:srgbClr val="000099"/>
                    </a:solidFill>
                    <a:latin typeface="Narkisim" charset="0"/>
                    <a:cs typeface="Narkisim" charset="0"/>
                  </a:rPr>
                  <a:t>גיאו-תרמי</a:t>
                </a:r>
                <a:endParaRPr lang="en-US" sz="2400" b="0">
                  <a:solidFill>
                    <a:srgbClr val="000099"/>
                  </a:solidFill>
                  <a:latin typeface="Narkisim" charset="0"/>
                  <a:cs typeface="Narkisim" charset="0"/>
                </a:endParaRPr>
              </a:p>
            </p:txBody>
          </p:sp>
          <p:sp>
            <p:nvSpPr>
              <p:cNvPr id="64533" name="Text Box 19"/>
              <p:cNvSpPr txBox="1">
                <a:spLocks noChangeArrowheads="1"/>
              </p:cNvSpPr>
              <p:nvPr/>
            </p:nvSpPr>
            <p:spPr bwMode="auto">
              <a:xfrm>
                <a:off x="3529" y="3466"/>
                <a:ext cx="1404" cy="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rtl="0">
                  <a:spcBef>
                    <a:spcPct val="0"/>
                  </a:spcBef>
                </a:pPr>
                <a:r>
                  <a:rPr lang="en-US" sz="2000" b="0" dirty="0">
                    <a:latin typeface="Narkisim" charset="0"/>
                    <a:cs typeface="Narkisim" charset="0"/>
                  </a:rPr>
                  <a:t>12 (+30 </a:t>
                </a:r>
                <a:r>
                  <a:rPr lang="he-IL" sz="2000" b="0" dirty="0">
                    <a:latin typeface="Narkisim" charset="0"/>
                    <a:cs typeface="Narkisim" charset="0"/>
                  </a:rPr>
                  <a:t>ימי</a:t>
                </a:r>
                <a:r>
                  <a:rPr lang="en-US" sz="2000" b="0" dirty="0">
                    <a:latin typeface="Narkisim" charset="0"/>
                    <a:cs typeface="Narkisim" charset="0"/>
                  </a:rPr>
                  <a:t>) TW</a:t>
                </a:r>
              </a:p>
              <a:p>
                <a:pPr rtl="0">
                  <a:spcBef>
                    <a:spcPct val="0"/>
                  </a:spcBef>
                </a:pPr>
                <a:r>
                  <a:rPr lang="en-US" sz="2000" dirty="0">
                    <a:solidFill>
                      <a:srgbClr val="FF3300"/>
                    </a:solidFill>
                    <a:latin typeface="Narkisim" charset="0"/>
                    <a:cs typeface="Narkisim" charset="0"/>
                  </a:rPr>
                  <a:t>~1 TW</a:t>
                </a:r>
                <a:endParaRPr lang="en-US" sz="2000" dirty="0">
                  <a:latin typeface="Narkisim" charset="0"/>
                  <a:cs typeface="Narkisim" charset="0"/>
                </a:endParaRPr>
              </a:p>
              <a:p>
                <a:pPr rtl="0">
                  <a:spcBef>
                    <a:spcPct val="0"/>
                  </a:spcBef>
                </a:pPr>
                <a:r>
                  <a:rPr lang="en-US" sz="1800" dirty="0" smtClean="0">
                    <a:solidFill>
                      <a:srgbClr val="CC00FF"/>
                    </a:solidFill>
                    <a:latin typeface="Narkisim" charset="0"/>
                    <a:cs typeface="Narkisim" charset="0"/>
                  </a:rPr>
                  <a:t>~.012 </a:t>
                </a:r>
                <a:r>
                  <a:rPr lang="en-US" sz="1800" dirty="0" err="1" smtClean="0">
                    <a:solidFill>
                      <a:srgbClr val="CC00FF"/>
                    </a:solidFill>
                    <a:latin typeface="Narkisim" charset="0"/>
                    <a:cs typeface="Narkisim" charset="0"/>
                  </a:rPr>
                  <a:t>TW</a:t>
                </a:r>
                <a:r>
                  <a:rPr lang="en-US" sz="1800" baseline="-25000" dirty="0" err="1" smtClean="0">
                    <a:solidFill>
                      <a:srgbClr val="CC00FF"/>
                    </a:solidFill>
                    <a:latin typeface="Narkisim" charset="0"/>
                    <a:cs typeface="Narkisim" charset="0"/>
                  </a:rPr>
                  <a:t>e</a:t>
                </a:r>
                <a:r>
                  <a:rPr lang="en-US" sz="1800" dirty="0" smtClean="0">
                    <a:solidFill>
                      <a:srgbClr val="CC00FF"/>
                    </a:solidFill>
                    <a:latin typeface="Narkisim" charset="0"/>
                    <a:cs typeface="Narkisim" charset="0"/>
                  </a:rPr>
                  <a:t> + .073 </a:t>
                </a:r>
                <a:r>
                  <a:rPr lang="en-US" sz="1800" dirty="0" err="1" smtClean="0">
                    <a:solidFill>
                      <a:srgbClr val="CC00FF"/>
                    </a:solidFill>
                    <a:latin typeface="Narkisim" charset="0"/>
                    <a:cs typeface="Narkisim" charset="0"/>
                  </a:rPr>
                  <a:t>TW</a:t>
                </a:r>
                <a:r>
                  <a:rPr lang="en-US" sz="1800" baseline="-25000" dirty="0" err="1" smtClean="0">
                    <a:solidFill>
                      <a:srgbClr val="CC00FF"/>
                    </a:solidFill>
                    <a:latin typeface="Narkisim" charset="0"/>
                    <a:cs typeface="Narkisim" charset="0"/>
                  </a:rPr>
                  <a:t>th</a:t>
                </a:r>
                <a:endParaRPr lang="en-US" sz="1800" baseline="-25000" dirty="0">
                  <a:solidFill>
                    <a:srgbClr val="CC00FF"/>
                  </a:solidFill>
                  <a:latin typeface="Narkisim" charset="0"/>
                  <a:cs typeface="Narkisim" charset="0"/>
                </a:endParaRPr>
              </a:p>
            </p:txBody>
          </p:sp>
        </p:grpSp>
      </p:grpSp>
      <p:grpSp>
        <p:nvGrpSpPr>
          <p:cNvPr id="6" name="Group 20"/>
          <p:cNvGrpSpPr>
            <a:grpSpLocks/>
          </p:cNvGrpSpPr>
          <p:nvPr/>
        </p:nvGrpSpPr>
        <p:grpSpPr bwMode="auto">
          <a:xfrm>
            <a:off x="304800" y="3608388"/>
            <a:ext cx="1030288" cy="1770062"/>
            <a:chOff x="222" y="2213"/>
            <a:chExt cx="649" cy="1115"/>
          </a:xfrm>
        </p:grpSpPr>
        <p:sp>
          <p:nvSpPr>
            <p:cNvPr id="64526" name="AutoShape 21"/>
            <p:cNvSpPr>
              <a:spLocks noChangeArrowheads="1"/>
            </p:cNvSpPr>
            <p:nvPr/>
          </p:nvSpPr>
          <p:spPr bwMode="auto">
            <a:xfrm>
              <a:off x="222" y="2660"/>
              <a:ext cx="649" cy="448"/>
            </a:xfrm>
            <a:prstGeom prst="roundRect">
              <a:avLst>
                <a:gd name="adj" fmla="val 16667"/>
              </a:avLst>
            </a:prstGeom>
            <a:solidFill>
              <a:schemeClr val="hlink"/>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p>
              <a:endParaRPr lang="en-US">
                <a:latin typeface="Narkisim" charset="0"/>
                <a:cs typeface="Narkisim" charset="0"/>
              </a:endParaRPr>
            </a:p>
          </p:txBody>
        </p:sp>
        <p:sp>
          <p:nvSpPr>
            <p:cNvPr id="64527" name="Rectangle 22"/>
            <p:cNvSpPr>
              <a:spLocks noChangeArrowheads="1"/>
            </p:cNvSpPr>
            <p:nvPr/>
          </p:nvSpPr>
          <p:spPr bwMode="auto">
            <a:xfrm>
              <a:off x="283" y="2656"/>
              <a:ext cx="538"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p>
              <a:pPr algn="ctr" rtl="0" eaLnBrk="0" hangingPunct="0">
                <a:lnSpc>
                  <a:spcPct val="80000"/>
                </a:lnSpc>
                <a:spcBef>
                  <a:spcPct val="0"/>
                </a:spcBef>
              </a:pPr>
              <a:r>
                <a:rPr lang="he-IL" sz="2400">
                  <a:solidFill>
                    <a:schemeClr val="bg1"/>
                  </a:solidFill>
                  <a:latin typeface="Narkisim" charset="0"/>
                  <a:cs typeface="Narkisim" charset="0"/>
                </a:rPr>
                <a:t>דורש</a:t>
              </a:r>
            </a:p>
            <a:p>
              <a:pPr algn="ctr" rtl="0" eaLnBrk="0" hangingPunct="0">
                <a:lnSpc>
                  <a:spcPct val="80000"/>
                </a:lnSpc>
                <a:spcBef>
                  <a:spcPct val="0"/>
                </a:spcBef>
              </a:pPr>
              <a:r>
                <a:rPr lang="he-IL" sz="2400">
                  <a:solidFill>
                    <a:schemeClr val="bg1"/>
                  </a:solidFill>
                  <a:latin typeface="Narkisim" charset="0"/>
                  <a:cs typeface="Narkisim" charset="0"/>
                </a:rPr>
                <a:t>אגירה</a:t>
              </a:r>
              <a:endParaRPr lang="en-US" sz="2400">
                <a:solidFill>
                  <a:srgbClr val="FFFF00"/>
                </a:solidFill>
                <a:latin typeface="Narkisim" charset="0"/>
                <a:cs typeface="Narkisim" charset="0"/>
              </a:endParaRPr>
            </a:p>
          </p:txBody>
        </p:sp>
        <p:sp>
          <p:nvSpPr>
            <p:cNvPr id="64528" name="Line 23"/>
            <p:cNvSpPr>
              <a:spLocks noChangeShapeType="1"/>
            </p:cNvSpPr>
            <p:nvPr/>
          </p:nvSpPr>
          <p:spPr bwMode="auto">
            <a:xfrm>
              <a:off x="585" y="3118"/>
              <a:ext cx="238" cy="21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529" name="Line 24"/>
            <p:cNvSpPr>
              <a:spLocks noChangeShapeType="1"/>
            </p:cNvSpPr>
            <p:nvPr/>
          </p:nvSpPr>
          <p:spPr bwMode="auto">
            <a:xfrm flipV="1">
              <a:off x="411" y="2213"/>
              <a:ext cx="156" cy="448"/>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pic>
        <p:nvPicPr>
          <p:cNvPr id="64518" name="Picture 27" descr="earth upsidedown"/>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05000" y="1676400"/>
            <a:ext cx="4927600"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3"/>
          <p:cNvGrpSpPr>
            <a:grpSpLocks/>
          </p:cNvGrpSpPr>
          <p:nvPr/>
        </p:nvGrpSpPr>
        <p:grpSpPr bwMode="auto">
          <a:xfrm>
            <a:off x="1231900" y="5124453"/>
            <a:ext cx="4597406" cy="1709738"/>
            <a:chOff x="824" y="3212"/>
            <a:chExt cx="2896" cy="1077"/>
          </a:xfrm>
        </p:grpSpPr>
        <p:sp>
          <p:nvSpPr>
            <p:cNvPr id="64524" name="Text Box 4"/>
            <p:cNvSpPr txBox="1">
              <a:spLocks noChangeArrowheads="1"/>
            </p:cNvSpPr>
            <p:nvPr/>
          </p:nvSpPr>
          <p:spPr bwMode="auto">
            <a:xfrm>
              <a:off x="824" y="3610"/>
              <a:ext cx="2896" cy="679"/>
            </a:xfrm>
            <a:prstGeom prst="rect">
              <a:avLst/>
            </a:prstGeom>
            <a:solidFill>
              <a:srgbClr val="FFFF66"/>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rtl="0">
                <a:lnSpc>
                  <a:spcPct val="80000"/>
                </a:lnSpc>
                <a:spcBef>
                  <a:spcPct val="0"/>
                </a:spcBef>
              </a:pPr>
              <a:r>
                <a:rPr lang="en-US" sz="2000" b="0" dirty="0">
                  <a:latin typeface="Narkisim" charset="0"/>
                  <a:cs typeface="Narkisim" charset="0"/>
                </a:rPr>
                <a:t>    1.2x10</a:t>
              </a:r>
              <a:r>
                <a:rPr lang="en-US" sz="2000" b="0" baseline="30000" dirty="0">
                  <a:latin typeface="Narkisim" charset="0"/>
                  <a:cs typeface="Narkisim" charset="0"/>
                </a:rPr>
                <a:t>5</a:t>
              </a:r>
              <a:r>
                <a:rPr lang="en-US" sz="2000" b="0" dirty="0">
                  <a:latin typeface="Narkisim" charset="0"/>
                  <a:cs typeface="Narkisim" charset="0"/>
                </a:rPr>
                <a:t> TW </a:t>
              </a:r>
            </a:p>
            <a:p>
              <a:pPr rtl="0">
                <a:lnSpc>
                  <a:spcPct val="80000"/>
                </a:lnSpc>
                <a:spcBef>
                  <a:spcPct val="0"/>
                </a:spcBef>
              </a:pPr>
              <a:r>
                <a:rPr lang="en-US" sz="2000" dirty="0">
                  <a:solidFill>
                    <a:srgbClr val="FF3300"/>
                  </a:solidFill>
                  <a:latin typeface="Narkisim" charset="0"/>
                  <a:cs typeface="Narkisim" charset="0"/>
                </a:rPr>
                <a:t>~ 100s TW (x 0.1</a:t>
              </a:r>
              <a:r>
                <a:rPr lang="en-US" sz="2000" b="0" dirty="0">
                  <a:solidFill>
                    <a:srgbClr val="FF3300"/>
                  </a:solidFill>
                  <a:latin typeface="Narkisim" charset="0"/>
                  <a:cs typeface="Narkisim" charset="0"/>
                  <a:sym typeface="Wingdings 3" charset="0"/>
                </a:rPr>
                <a:t></a:t>
              </a:r>
              <a:r>
                <a:rPr lang="en-US" sz="2000" dirty="0">
                  <a:solidFill>
                    <a:srgbClr val="FF3300"/>
                  </a:solidFill>
                  <a:latin typeface="Narkisim" charset="0"/>
                  <a:cs typeface="Narkisim" charset="0"/>
                </a:rPr>
                <a:t>10s TW)</a:t>
              </a:r>
            </a:p>
            <a:p>
              <a:pPr rtl="0">
                <a:lnSpc>
                  <a:spcPct val="80000"/>
                </a:lnSpc>
                <a:spcBef>
                  <a:spcPct val="0"/>
                </a:spcBef>
              </a:pPr>
              <a:r>
                <a:rPr lang="en-US" sz="2000" dirty="0" smtClean="0">
                  <a:solidFill>
                    <a:srgbClr val="FF3300"/>
                  </a:solidFill>
                  <a:latin typeface="Narkisim" charset="0"/>
                  <a:cs typeface="Narkisim" charset="0"/>
                </a:rPr>
                <a:t>    </a:t>
              </a:r>
              <a:r>
                <a:rPr lang="en-US" sz="2000" b="0" dirty="0" smtClean="0">
                  <a:solidFill>
                    <a:srgbClr val="FF33CC"/>
                  </a:solidFill>
                  <a:latin typeface="Narkisim" charset="0"/>
                  <a:cs typeface="Narkisim" charset="0"/>
                </a:rPr>
                <a:t>0.16 </a:t>
              </a:r>
              <a:r>
                <a:rPr lang="en-US" sz="2000" b="0" dirty="0" err="1" smtClean="0">
                  <a:solidFill>
                    <a:srgbClr val="FF33CC"/>
                  </a:solidFill>
                  <a:latin typeface="Narkisim" charset="0"/>
                  <a:cs typeface="Narkisim" charset="0"/>
                </a:rPr>
                <a:t>TW</a:t>
              </a:r>
              <a:r>
                <a:rPr lang="en-US" sz="1800" b="0" dirty="0" err="1" smtClean="0">
                  <a:solidFill>
                    <a:srgbClr val="FF33CC"/>
                  </a:solidFill>
                  <a:latin typeface="Narkisim" charset="0"/>
                  <a:cs typeface="Narkisim" charset="0"/>
                </a:rPr>
                <a:t>p</a:t>
              </a:r>
              <a:r>
                <a:rPr lang="en-US" sz="1800" b="0" baseline="-25000" dirty="0" err="1">
                  <a:solidFill>
                    <a:srgbClr val="FF33CC"/>
                  </a:solidFill>
                  <a:latin typeface="Narkisim" charset="0"/>
                  <a:cs typeface="Narkisim" charset="0"/>
                </a:rPr>
                <a:t>e</a:t>
              </a:r>
              <a:r>
                <a:rPr lang="en-US" sz="1800" b="0" dirty="0" smtClean="0">
                  <a:solidFill>
                    <a:srgbClr val="FF33CC"/>
                  </a:solidFill>
                  <a:latin typeface="Narkisim" charset="0"/>
                  <a:cs typeface="Narkisim" charset="0"/>
                </a:rPr>
                <a:t>  (+ …? </a:t>
              </a:r>
              <a:r>
                <a:rPr lang="en-US" sz="1800" b="0" dirty="0" err="1" smtClean="0">
                  <a:solidFill>
                    <a:srgbClr val="FF33CC"/>
                  </a:solidFill>
                  <a:latin typeface="Narkisim" charset="0"/>
                  <a:cs typeface="Narkisim" charset="0"/>
                </a:rPr>
                <a:t>TWp</a:t>
              </a:r>
              <a:r>
                <a:rPr lang="en-US" sz="1800" b="0" baseline="-25000" dirty="0" err="1" smtClean="0">
                  <a:solidFill>
                    <a:srgbClr val="FF33CC"/>
                  </a:solidFill>
                  <a:latin typeface="Narkisim" charset="0"/>
                  <a:cs typeface="Narkisim" charset="0"/>
                </a:rPr>
                <a:t>th</a:t>
              </a:r>
              <a:r>
                <a:rPr lang="en-US" sz="1800" b="0" dirty="0" smtClean="0">
                  <a:solidFill>
                    <a:srgbClr val="FF33CC"/>
                  </a:solidFill>
                  <a:latin typeface="Narkisim" charset="0"/>
                  <a:cs typeface="Narkisim" charset="0"/>
                </a:rPr>
                <a:t> (0.00015 </a:t>
              </a:r>
              <a:r>
                <a:rPr lang="he-IL" sz="1800" b="0" dirty="0" smtClean="0">
                  <a:solidFill>
                    <a:srgbClr val="FF33CC"/>
                  </a:solidFill>
                  <a:latin typeface="Narkisim" charset="0"/>
                  <a:cs typeface="Narkisim" charset="0"/>
                </a:rPr>
                <a:t>(חימום מים</a:t>
              </a:r>
              <a:endParaRPr lang="en-US" sz="1800" b="0" dirty="0" smtClean="0">
                <a:solidFill>
                  <a:srgbClr val="FF33CC"/>
                </a:solidFill>
                <a:latin typeface="Narkisim" charset="0"/>
                <a:cs typeface="Narkisim" charset="0"/>
              </a:endParaRPr>
            </a:p>
            <a:p>
              <a:pPr rtl="0">
                <a:lnSpc>
                  <a:spcPct val="80000"/>
                </a:lnSpc>
                <a:spcBef>
                  <a:spcPct val="0"/>
                </a:spcBef>
              </a:pPr>
              <a:r>
                <a:rPr lang="en-US" sz="2000" dirty="0" smtClean="0">
                  <a:solidFill>
                    <a:srgbClr val="FF3300"/>
                  </a:solidFill>
                  <a:latin typeface="Narkisim" charset="0"/>
                  <a:cs typeface="Narkisim" charset="0"/>
                </a:rPr>
                <a:t>   </a:t>
              </a:r>
              <a:r>
                <a:rPr lang="he-IL" sz="2000" b="0" dirty="0">
                  <a:solidFill>
                    <a:srgbClr val="BC0C7A"/>
                  </a:solidFill>
                  <a:latin typeface="Narkisim" charset="0"/>
                  <a:cs typeface="Narkisim" charset="0"/>
                </a:rPr>
                <a:t>כמות זעומה באופן מביך</a:t>
              </a:r>
              <a:endParaRPr lang="en-US" sz="2000" dirty="0">
                <a:solidFill>
                  <a:srgbClr val="FF3300"/>
                </a:solidFill>
                <a:latin typeface="Narkisim" charset="0"/>
                <a:cs typeface="Narkisim" charset="0"/>
              </a:endParaRPr>
            </a:p>
          </p:txBody>
        </p:sp>
        <p:sp>
          <p:nvSpPr>
            <p:cNvPr id="64525" name="Text Box 5"/>
            <p:cNvSpPr txBox="1">
              <a:spLocks noChangeArrowheads="1"/>
            </p:cNvSpPr>
            <p:nvPr/>
          </p:nvSpPr>
          <p:spPr bwMode="auto">
            <a:xfrm>
              <a:off x="841" y="3212"/>
              <a:ext cx="610" cy="368"/>
            </a:xfrm>
            <a:prstGeom prst="rect">
              <a:avLst/>
            </a:prstGeom>
            <a:solidFill>
              <a:srgbClr val="1FAE24"/>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rtl="0">
                <a:spcBef>
                  <a:spcPct val="0"/>
                </a:spcBef>
              </a:pPr>
              <a:r>
                <a:rPr lang="he-IL" sz="3200">
                  <a:solidFill>
                    <a:schemeClr val="bg1"/>
                  </a:solidFill>
                  <a:latin typeface="Narkisim" charset="0"/>
                  <a:cs typeface="Narkisim" charset="0"/>
                </a:rPr>
                <a:t>שמש</a:t>
              </a:r>
              <a:endParaRPr lang="en-US" sz="3200">
                <a:solidFill>
                  <a:schemeClr val="bg1"/>
                </a:solidFill>
                <a:latin typeface="Narkisim" charset="0"/>
                <a:cs typeface="Narkisim" charset="0"/>
              </a:endParaRPr>
            </a:p>
          </p:txBody>
        </p:sp>
      </p:grpSp>
      <p:grpSp>
        <p:nvGrpSpPr>
          <p:cNvPr id="8" name="Group 10"/>
          <p:cNvGrpSpPr>
            <a:grpSpLocks/>
          </p:cNvGrpSpPr>
          <p:nvPr/>
        </p:nvGrpSpPr>
        <p:grpSpPr bwMode="auto">
          <a:xfrm>
            <a:off x="1946265" y="1328738"/>
            <a:ext cx="7373939" cy="1598612"/>
            <a:chOff x="1226" y="837"/>
            <a:chExt cx="4645" cy="1007"/>
          </a:xfrm>
        </p:grpSpPr>
        <p:sp>
          <p:nvSpPr>
            <p:cNvPr id="64522" name="Text Box 11"/>
            <p:cNvSpPr txBox="1">
              <a:spLocks noChangeArrowheads="1"/>
            </p:cNvSpPr>
            <p:nvPr/>
          </p:nvSpPr>
          <p:spPr bwMode="auto">
            <a:xfrm>
              <a:off x="1411" y="837"/>
              <a:ext cx="884" cy="368"/>
            </a:xfrm>
            <a:prstGeom prst="rect">
              <a:avLst/>
            </a:prstGeom>
            <a:solidFill>
              <a:srgbClr val="00A400">
                <a:alpha val="81960"/>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rtl="0">
                <a:spcBef>
                  <a:spcPct val="0"/>
                </a:spcBef>
              </a:pPr>
              <a:r>
                <a:rPr lang="he-IL" sz="3200">
                  <a:solidFill>
                    <a:schemeClr val="bg1"/>
                  </a:solidFill>
                  <a:latin typeface="Narkisim" charset="0"/>
                  <a:cs typeface="Narkisim" charset="0"/>
                </a:rPr>
                <a:t>ביו-מסה</a:t>
              </a:r>
              <a:endParaRPr lang="en-US" sz="2400" b="0">
                <a:solidFill>
                  <a:schemeClr val="bg1"/>
                </a:solidFill>
                <a:latin typeface="Narkisim" charset="0"/>
                <a:cs typeface="Narkisim" charset="0"/>
              </a:endParaRPr>
            </a:p>
          </p:txBody>
        </p:sp>
        <p:sp>
          <p:nvSpPr>
            <p:cNvPr id="64523" name="Text Box 12"/>
            <p:cNvSpPr txBox="1">
              <a:spLocks noChangeArrowheads="1"/>
            </p:cNvSpPr>
            <p:nvPr/>
          </p:nvSpPr>
          <p:spPr bwMode="auto">
            <a:xfrm>
              <a:off x="1226" y="1204"/>
              <a:ext cx="4645"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rtl="0">
                <a:spcBef>
                  <a:spcPct val="0"/>
                </a:spcBef>
              </a:pPr>
              <a:r>
                <a:rPr lang="he-IL" sz="2000" b="0" dirty="0">
                  <a:latin typeface="Narkisim" charset="0"/>
                  <a:cs typeface="Narkisim" charset="0"/>
                </a:rPr>
                <a:t>בניצול כל הקרקעות הנותרות שניתנות לעיבוד</a:t>
              </a:r>
              <a:r>
                <a:rPr lang="en-US" sz="2000" b="0" dirty="0">
                  <a:latin typeface="Narkisim" charset="0"/>
                  <a:cs typeface="Narkisim" charset="0"/>
                </a:rPr>
                <a:t>→ </a:t>
              </a:r>
              <a:r>
                <a:rPr lang="en-US" sz="2000" dirty="0">
                  <a:solidFill>
                    <a:srgbClr val="FF3300"/>
                  </a:solidFill>
                  <a:latin typeface="Narkisim" charset="0"/>
                  <a:cs typeface="Narkisim" charset="0"/>
                </a:rPr>
                <a:t>~5 TW </a:t>
              </a:r>
              <a:r>
                <a:rPr lang="he-IL" sz="2000" dirty="0" smtClean="0">
                  <a:solidFill>
                    <a:srgbClr val="FF3300"/>
                  </a:solidFill>
                  <a:latin typeface="Narkisim" charset="0"/>
                  <a:cs typeface="Narkisim" charset="0"/>
                </a:rPr>
                <a:t>מים?)</a:t>
              </a:r>
              <a:r>
                <a:rPr lang="en-US" sz="2000" dirty="0" smtClean="0">
                  <a:solidFill>
                    <a:srgbClr val="FF3300"/>
                  </a:solidFill>
                  <a:latin typeface="Narkisim" charset="0"/>
                  <a:cs typeface="Narkisim" charset="0"/>
                </a:rPr>
                <a:t>)</a:t>
              </a:r>
            </a:p>
            <a:p>
              <a:pPr rtl="0">
                <a:spcBef>
                  <a:spcPct val="0"/>
                </a:spcBef>
              </a:pPr>
              <a:r>
                <a:rPr lang="en-US" sz="2000" dirty="0">
                  <a:solidFill>
                    <a:srgbClr val="FF3300"/>
                  </a:solidFill>
                  <a:latin typeface="Narkisim" charset="0"/>
                  <a:cs typeface="Narkisim" charset="0"/>
                </a:rPr>
                <a:t> </a:t>
              </a:r>
              <a:r>
                <a:rPr lang="en-US" sz="2000" dirty="0" smtClean="0">
                  <a:solidFill>
                    <a:srgbClr val="FF3300"/>
                  </a:solidFill>
                  <a:latin typeface="Narkisim" charset="0"/>
                  <a:cs typeface="Narkisim" charset="0"/>
                </a:rPr>
                <a:t>                                                                   </a:t>
              </a:r>
              <a:r>
                <a:rPr lang="en-US" sz="2000" b="0" dirty="0" smtClean="0">
                  <a:solidFill>
                    <a:srgbClr val="FF3300"/>
                  </a:solidFill>
                  <a:latin typeface="Narkisim" charset="0"/>
                  <a:cs typeface="Narkisim" charset="0"/>
                </a:rPr>
                <a:t>1.9TW</a:t>
              </a:r>
            </a:p>
            <a:p>
              <a:pPr rtl="0">
                <a:spcBef>
                  <a:spcPct val="0"/>
                </a:spcBef>
              </a:pPr>
              <a:r>
                <a:rPr lang="en-US" sz="2000" b="0" dirty="0">
                  <a:solidFill>
                    <a:srgbClr val="FF3300"/>
                  </a:solidFill>
                  <a:latin typeface="Narkisim" charset="0"/>
                  <a:cs typeface="Narkisim" charset="0"/>
                </a:rPr>
                <a:t> </a:t>
              </a:r>
              <a:r>
                <a:rPr lang="en-US" sz="2000" b="0" dirty="0" smtClean="0">
                  <a:solidFill>
                    <a:srgbClr val="FF3300"/>
                  </a:solidFill>
                  <a:latin typeface="Narkisim" charset="0"/>
                  <a:cs typeface="Narkisim" charset="0"/>
                </a:rPr>
                <a:t>                                                                   (0.2TW </a:t>
              </a:r>
              <a:r>
                <a:rPr lang="he-IL" sz="2000" b="0" dirty="0">
                  <a:solidFill>
                    <a:srgbClr val="FF3300"/>
                  </a:solidFill>
                  <a:latin typeface="Narkisim" charset="0"/>
                  <a:cs typeface="Narkisim" charset="0"/>
                </a:rPr>
                <a:t> </a:t>
              </a:r>
              <a:r>
                <a:rPr lang="he-IL" sz="2000" b="0" dirty="0" smtClean="0">
                  <a:solidFill>
                    <a:srgbClr val="FF3300"/>
                  </a:solidFill>
                  <a:latin typeface="Narkisim" charset="0"/>
                  <a:cs typeface="Narkisim" charset="0"/>
                </a:rPr>
                <a:t>(אנרגיה משומרת</a:t>
              </a:r>
              <a:endParaRPr lang="en-US" sz="2000" b="0" dirty="0">
                <a:latin typeface="Narkisim" charset="0"/>
                <a:cs typeface="Narkisim" charset="0"/>
              </a:endParaRPr>
            </a:p>
          </p:txBody>
        </p:sp>
      </p:grpSp>
      <p:sp>
        <p:nvSpPr>
          <p:cNvPr id="64521" name="Text Box 25"/>
          <p:cNvSpPr txBox="1">
            <a:spLocks noChangeArrowheads="1"/>
          </p:cNvSpPr>
          <p:nvPr/>
        </p:nvSpPr>
        <p:spPr bwMode="auto">
          <a:xfrm>
            <a:off x="5784850" y="742950"/>
            <a:ext cx="3359150" cy="99218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algn="r" eaLnBrk="1" hangingPunct="1">
              <a:lnSpc>
                <a:spcPct val="75000"/>
              </a:lnSpc>
            </a:pPr>
            <a:r>
              <a:rPr lang="he-IL" sz="1800" b="0">
                <a:latin typeface="Narkisim" charset="0"/>
                <a:cs typeface="Narkisim" charset="0"/>
              </a:rPr>
              <a:t>שחור : קיים אבל לא ידוע כיצד להפיק</a:t>
            </a:r>
            <a:endParaRPr lang="en-US" sz="1800">
              <a:latin typeface="Narkisim" charset="0"/>
              <a:cs typeface="Narkisim" charset="0"/>
            </a:endParaRPr>
          </a:p>
          <a:p>
            <a:pPr algn="r" eaLnBrk="1" hangingPunct="1">
              <a:lnSpc>
                <a:spcPct val="75000"/>
              </a:lnSpc>
            </a:pPr>
            <a:r>
              <a:rPr lang="he-IL" sz="1800">
                <a:solidFill>
                  <a:srgbClr val="FF3300"/>
                </a:solidFill>
                <a:latin typeface="Narkisim" charset="0"/>
                <a:cs typeface="Narkisim" charset="0"/>
              </a:rPr>
              <a:t>אדום : קיים וידוע כיצד ניתן להפיק</a:t>
            </a:r>
            <a:endParaRPr lang="he-IL" sz="1800" b="0">
              <a:solidFill>
                <a:srgbClr val="BC0C7A"/>
              </a:solidFill>
              <a:latin typeface="Narkisim" charset="0"/>
              <a:cs typeface="Narkisim" charset="0"/>
            </a:endParaRPr>
          </a:p>
          <a:p>
            <a:pPr algn="r" eaLnBrk="1" hangingPunct="1">
              <a:lnSpc>
                <a:spcPct val="75000"/>
              </a:lnSpc>
            </a:pPr>
            <a:r>
              <a:rPr lang="he-IL" sz="1800" b="0">
                <a:solidFill>
                  <a:srgbClr val="BC0C7A"/>
                </a:solidFill>
                <a:latin typeface="Narkisim" charset="0"/>
                <a:cs typeface="Narkisim" charset="0"/>
              </a:rPr>
              <a:t>סגול :</a:t>
            </a:r>
            <a:r>
              <a:rPr lang="en-US" sz="1800" b="0">
                <a:solidFill>
                  <a:srgbClr val="BC0C7A"/>
                </a:solidFill>
                <a:latin typeface="Narkisim" charset="0"/>
                <a:cs typeface="Narkisim" charset="0"/>
              </a:rPr>
              <a:t> </a:t>
            </a:r>
            <a:r>
              <a:rPr lang="he-IL" sz="1800" b="0">
                <a:solidFill>
                  <a:srgbClr val="BC0C7A"/>
                </a:solidFill>
                <a:latin typeface="Narkisim" charset="0"/>
                <a:cs typeface="Narkisim" charset="0"/>
              </a:rPr>
              <a:t> בשימוש היום</a:t>
            </a:r>
            <a:endParaRPr lang="en-US" sz="1800">
              <a:latin typeface="Narkisim" charset="0"/>
              <a:cs typeface="Narkisim" charset="0"/>
            </a:endParaRPr>
          </a:p>
        </p:txBody>
      </p:sp>
    </p:spTree>
    <p:extLst>
      <p:ext uri="{BB962C8B-B14F-4D97-AF65-F5344CB8AC3E}">
        <p14:creationId xmlns:p14="http://schemas.microsoft.com/office/powerpoint/2010/main" val="42410997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1"/>
          <p:cNvPicPr>
            <a:picLocks noChangeAspect="1" noChangeArrowheads="1"/>
          </p:cNvPicPr>
          <p:nvPr/>
        </p:nvPicPr>
        <p:blipFill>
          <a:blip r:embed="rId3" cstate="print"/>
          <a:srcRect/>
          <a:stretch>
            <a:fillRect/>
          </a:stretch>
        </p:blipFill>
        <p:spPr bwMode="auto">
          <a:xfrm>
            <a:off x="2305050" y="804863"/>
            <a:ext cx="4533900" cy="5248275"/>
          </a:xfrm>
          <a:prstGeom prst="rect">
            <a:avLst/>
          </a:prstGeom>
          <a:noFill/>
          <a:ln w="9525">
            <a:noFill/>
            <a:miter lim="800000"/>
            <a:headEnd/>
            <a:tailEnd/>
          </a:ln>
        </p:spPr>
      </p:pic>
      <p:sp>
        <p:nvSpPr>
          <p:cNvPr id="28677" name="TextBox 15"/>
          <p:cNvSpPr txBox="1">
            <a:spLocks noChangeArrowheads="1"/>
          </p:cNvSpPr>
          <p:nvPr/>
        </p:nvSpPr>
        <p:spPr bwMode="auto">
          <a:xfrm>
            <a:off x="1535812" y="472538"/>
            <a:ext cx="6126998" cy="1277273"/>
          </a:xfrm>
          <a:prstGeom prst="rect">
            <a:avLst/>
          </a:prstGeom>
          <a:solidFill>
            <a:schemeClr val="bg1"/>
          </a:solidFill>
          <a:ln w="9525">
            <a:noFill/>
            <a:miter lim="800000"/>
            <a:headEnd/>
            <a:tailEnd/>
          </a:ln>
        </p:spPr>
        <p:txBody>
          <a:bodyPr wrap="none">
            <a:spAutoFit/>
          </a:bodyPr>
          <a:lstStyle/>
          <a:p>
            <a:pPr algn="ctr">
              <a:spcBef>
                <a:spcPts val="600"/>
              </a:spcBef>
            </a:pPr>
            <a:r>
              <a:rPr lang="he-IL" sz="3600" dirty="0" smtClean="0">
                <a:solidFill>
                  <a:schemeClr val="accent2"/>
                </a:solidFill>
                <a:latin typeface="David" pitchFamily="34" charset="-79"/>
                <a:cs typeface="David" pitchFamily="34" charset="-79"/>
              </a:rPr>
              <a:t>"לא </a:t>
            </a:r>
            <a:r>
              <a:rPr lang="he-IL" sz="3600" dirty="0">
                <a:solidFill>
                  <a:schemeClr val="accent2"/>
                </a:solidFill>
                <a:latin typeface="David" pitchFamily="34" charset="-79"/>
                <a:cs typeface="David" pitchFamily="34" charset="-79"/>
              </a:rPr>
              <a:t>כיף </a:t>
            </a:r>
            <a:r>
              <a:rPr lang="he-IL" sz="3600" dirty="0" err="1">
                <a:solidFill>
                  <a:schemeClr val="accent2"/>
                </a:solidFill>
                <a:latin typeface="David" pitchFamily="34" charset="-79"/>
                <a:cs typeface="David" pitchFamily="34" charset="-79"/>
              </a:rPr>
              <a:t>איתו</a:t>
            </a:r>
            <a:r>
              <a:rPr lang="he-IL" sz="3600" dirty="0">
                <a:solidFill>
                  <a:schemeClr val="accent2"/>
                </a:solidFill>
                <a:latin typeface="David" pitchFamily="34" charset="-79"/>
                <a:cs typeface="David" pitchFamily="34" charset="-79"/>
              </a:rPr>
              <a:t> </a:t>
            </a:r>
            <a:r>
              <a:rPr lang="he-IL" sz="3600" dirty="0" smtClean="0">
                <a:solidFill>
                  <a:schemeClr val="accent2"/>
                </a:solidFill>
                <a:latin typeface="David" pitchFamily="34" charset="-79"/>
                <a:cs typeface="David" pitchFamily="34" charset="-79"/>
              </a:rPr>
              <a:t>בערבים:</a:t>
            </a:r>
          </a:p>
          <a:p>
            <a:pPr algn="ctr">
              <a:spcBef>
                <a:spcPts val="600"/>
              </a:spcBef>
            </a:pPr>
            <a:r>
              <a:rPr lang="he-IL" sz="3600" dirty="0" smtClean="0">
                <a:solidFill>
                  <a:schemeClr val="accent2"/>
                </a:solidFill>
                <a:latin typeface="David" pitchFamily="34" charset="-79"/>
                <a:cs typeface="David" pitchFamily="34" charset="-79"/>
              </a:rPr>
              <a:t> </a:t>
            </a:r>
            <a:r>
              <a:rPr lang="he-IL" sz="3600" dirty="0">
                <a:solidFill>
                  <a:schemeClr val="accent5">
                    <a:lumMod val="50000"/>
                  </a:schemeClr>
                </a:solidFill>
                <a:latin typeface="David" pitchFamily="34" charset="-79"/>
                <a:cs typeface="David" pitchFamily="34" charset="-79"/>
              </a:rPr>
              <a:t>הוא מונע </a:t>
            </a:r>
            <a:r>
              <a:rPr lang="he-IL" sz="3600" dirty="0" smtClean="0">
                <a:solidFill>
                  <a:schemeClr val="accent5">
                    <a:lumMod val="50000"/>
                  </a:schemeClr>
                </a:solidFill>
                <a:latin typeface="David" pitchFamily="34" charset="-79"/>
                <a:cs typeface="David" pitchFamily="34" charset="-79"/>
              </a:rPr>
              <a:t>על-ידי.... אנרגית שמש"</a:t>
            </a:r>
            <a:endParaRPr lang="en-US" sz="3600" dirty="0">
              <a:solidFill>
                <a:schemeClr val="accent5">
                  <a:lumMod val="50000"/>
                </a:schemeClr>
              </a:solidFill>
              <a:latin typeface="David" pitchFamily="34" charset="-79"/>
              <a:cs typeface="David" pitchFamily="34" charset="-79"/>
            </a:endParaRPr>
          </a:p>
        </p:txBody>
      </p:sp>
      <p:sp>
        <p:nvSpPr>
          <p:cNvPr id="28675" name="TextBox 13"/>
          <p:cNvSpPr txBox="1">
            <a:spLocks noChangeArrowheads="1"/>
          </p:cNvSpPr>
          <p:nvPr/>
        </p:nvSpPr>
        <p:spPr bwMode="auto">
          <a:xfrm>
            <a:off x="894550" y="3429000"/>
            <a:ext cx="7354899" cy="2123658"/>
          </a:xfrm>
          <a:prstGeom prst="rect">
            <a:avLst/>
          </a:prstGeom>
          <a:solidFill>
            <a:schemeClr val="bg1"/>
          </a:solidFill>
          <a:ln w="9525">
            <a:noFill/>
            <a:miter lim="800000"/>
            <a:headEnd/>
            <a:tailEnd/>
          </a:ln>
        </p:spPr>
        <p:txBody>
          <a:bodyPr wrap="none">
            <a:spAutoFit/>
          </a:bodyPr>
          <a:lstStyle/>
          <a:p>
            <a:pPr algn="ctr">
              <a:spcBef>
                <a:spcPts val="0"/>
              </a:spcBef>
            </a:pPr>
            <a:r>
              <a:rPr lang="he-IL" sz="3600" dirty="0" smtClean="0">
                <a:solidFill>
                  <a:schemeClr val="accent5">
                    <a:lumMod val="50000"/>
                  </a:schemeClr>
                </a:solidFill>
                <a:latin typeface="David" pitchFamily="34" charset="-79"/>
                <a:cs typeface="David" pitchFamily="34" charset="-79"/>
              </a:rPr>
              <a:t>כיוון שאנרגיות שמש </a:t>
            </a:r>
            <a:r>
              <a:rPr lang="he-IL" sz="3600" dirty="0">
                <a:solidFill>
                  <a:schemeClr val="accent5">
                    <a:lumMod val="50000"/>
                  </a:schemeClr>
                </a:solidFill>
                <a:latin typeface="David" pitchFamily="34" charset="-79"/>
                <a:cs typeface="David" pitchFamily="34" charset="-79"/>
              </a:rPr>
              <a:t>ורוח </a:t>
            </a:r>
            <a:r>
              <a:rPr lang="he-IL" sz="3600" dirty="0" smtClean="0">
                <a:solidFill>
                  <a:schemeClr val="accent5">
                    <a:lumMod val="50000"/>
                  </a:schemeClr>
                </a:solidFill>
                <a:latin typeface="David" pitchFamily="34" charset="-79"/>
                <a:cs typeface="David" pitchFamily="34" charset="-79"/>
              </a:rPr>
              <a:t>אינן קבועות  ... </a:t>
            </a:r>
          </a:p>
          <a:p>
            <a:pPr algn="ctr">
              <a:spcBef>
                <a:spcPts val="0"/>
              </a:spcBef>
            </a:pPr>
            <a:r>
              <a:rPr lang="he-IL" sz="9600" dirty="0" smtClean="0">
                <a:solidFill>
                  <a:srgbClr val="FF0000"/>
                </a:solidFill>
                <a:latin typeface="David" pitchFamily="34" charset="-79"/>
                <a:cs typeface="David" pitchFamily="34" charset="-79"/>
              </a:rPr>
              <a:t> אגירה  </a:t>
            </a:r>
            <a:r>
              <a:rPr lang="he-IL" sz="4400" dirty="0" smtClean="0">
                <a:solidFill>
                  <a:srgbClr val="FF0000"/>
                </a:solidFill>
                <a:latin typeface="David" pitchFamily="34" charset="-79"/>
                <a:cs typeface="David" pitchFamily="34" charset="-79"/>
              </a:rPr>
              <a:t>הגורילה שבחדר</a:t>
            </a:r>
            <a:endParaRPr lang="en-US" sz="4400" dirty="0">
              <a:solidFill>
                <a:srgbClr val="FF0000"/>
              </a:solidFill>
              <a:latin typeface="David" pitchFamily="34" charset="-79"/>
              <a:cs typeface="David" pitchFamily="34"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uiExpand="1"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ChangeArrowheads="1"/>
          </p:cNvSpPr>
          <p:nvPr>
            <p:ph type="title" idx="4294967295"/>
          </p:nvPr>
        </p:nvSpPr>
        <p:spPr>
          <a:xfrm>
            <a:off x="169863" y="76588"/>
            <a:ext cx="8974137" cy="1044575"/>
          </a:xfrm>
        </p:spPr>
        <p:txBody>
          <a:bodyPr/>
          <a:lstStyle/>
          <a:p>
            <a:pPr eaLnBrk="1" hangingPunct="1"/>
            <a:r>
              <a:rPr lang="he-IL" sz="4400" dirty="0">
                <a:effectLst>
                  <a:outerShdw blurRad="38100" dist="38100" dir="2700000" algn="tl">
                    <a:srgbClr val="DDDDDD"/>
                  </a:outerShdw>
                </a:effectLst>
                <a:latin typeface="Comic Sans MS" charset="0"/>
                <a:cs typeface="Narkisim" charset="0"/>
              </a:rPr>
              <a:t>טכנולוגיות לאגירת אנרגיה</a:t>
            </a:r>
            <a:br>
              <a:rPr lang="he-IL" sz="4400" dirty="0">
                <a:effectLst>
                  <a:outerShdw blurRad="38100" dist="38100" dir="2700000" algn="tl">
                    <a:srgbClr val="DDDDDD"/>
                  </a:outerShdw>
                </a:effectLst>
                <a:latin typeface="Comic Sans MS" charset="0"/>
                <a:cs typeface="Narkisim" charset="0"/>
              </a:rPr>
            </a:br>
            <a:r>
              <a:rPr lang="he-IL" sz="4400" dirty="0">
                <a:effectLst>
                  <a:outerShdw blurRad="38100" dist="38100" dir="2700000" algn="tl">
                    <a:srgbClr val="DDDDDD"/>
                  </a:outerShdw>
                </a:effectLst>
                <a:latin typeface="Comic Sans MS" charset="0"/>
                <a:cs typeface="Narkisim" charset="0"/>
              </a:rPr>
              <a:t>(על פי אופי השימוש)</a:t>
            </a:r>
            <a:endParaRPr lang="en-US" sz="4400" dirty="0">
              <a:latin typeface="Comic Sans MS" charset="0"/>
              <a:cs typeface="Narkisim" charset="0"/>
            </a:endParaRPr>
          </a:p>
        </p:txBody>
      </p:sp>
      <p:sp>
        <p:nvSpPr>
          <p:cNvPr id="66563" name="Text Box 3"/>
          <p:cNvSpPr txBox="1">
            <a:spLocks noChangeArrowheads="1"/>
          </p:cNvSpPr>
          <p:nvPr/>
        </p:nvSpPr>
        <p:spPr bwMode="auto">
          <a:xfrm>
            <a:off x="2895600" y="3330575"/>
            <a:ext cx="24241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rtl="0" eaLnBrk="1" hangingPunct="1">
              <a:spcBef>
                <a:spcPct val="0"/>
              </a:spcBef>
            </a:pPr>
            <a:r>
              <a:rPr lang="en-US" sz="1800" b="0">
                <a:latin typeface="Comic Sans MS" charset="0"/>
              </a:rPr>
              <a:t>System Power Rating</a:t>
            </a:r>
          </a:p>
        </p:txBody>
      </p:sp>
      <p:sp>
        <p:nvSpPr>
          <p:cNvPr id="66564" name="Rectangle 4"/>
          <p:cNvSpPr>
            <a:spLocks noChangeArrowheads="1"/>
          </p:cNvSpPr>
          <p:nvPr/>
        </p:nvSpPr>
        <p:spPr bwMode="auto">
          <a:xfrm>
            <a:off x="1746250" y="1882775"/>
            <a:ext cx="6019800" cy="3124200"/>
          </a:xfrm>
          <a:prstGeom prst="rect">
            <a:avLst/>
          </a:prstGeom>
          <a:gradFill rotWithShape="0">
            <a:gsLst>
              <a:gs pos="0">
                <a:schemeClr val="accent1"/>
              </a:gs>
              <a:gs pos="100000">
                <a:srgbClr val="48A7FF"/>
              </a:gs>
            </a:gsLst>
            <a:lin ang="18900000" scaled="1"/>
          </a:gradFill>
          <a:ln w="28575">
            <a:solidFill>
              <a:schemeClr val="tx1"/>
            </a:solidFill>
            <a:miter lim="800000"/>
            <a:headEnd/>
            <a:tailEnd/>
          </a:ln>
        </p:spPr>
        <p:txBody>
          <a:bodyPr wrap="none" anchor="ctr"/>
          <a:lstStyle/>
          <a:p>
            <a:pPr rtl="0">
              <a:spcBef>
                <a:spcPct val="0"/>
              </a:spcBef>
            </a:pPr>
            <a:endParaRPr lang="en-US" sz="1600" b="0">
              <a:latin typeface="Comic Sans MS" charset="0"/>
            </a:endParaRPr>
          </a:p>
        </p:txBody>
      </p:sp>
      <p:sp>
        <p:nvSpPr>
          <p:cNvPr id="66565" name="Line 5"/>
          <p:cNvSpPr>
            <a:spLocks noChangeShapeType="1"/>
          </p:cNvSpPr>
          <p:nvPr/>
        </p:nvSpPr>
        <p:spPr bwMode="auto">
          <a:xfrm>
            <a:off x="1746250" y="5006975"/>
            <a:ext cx="0" cy="228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66" name="Line 6"/>
          <p:cNvSpPr>
            <a:spLocks noChangeShapeType="1"/>
          </p:cNvSpPr>
          <p:nvPr/>
        </p:nvSpPr>
        <p:spPr bwMode="auto">
          <a:xfrm>
            <a:off x="2660650" y="5006975"/>
            <a:ext cx="0" cy="228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67" name="Line 7"/>
          <p:cNvSpPr>
            <a:spLocks noChangeShapeType="1"/>
          </p:cNvSpPr>
          <p:nvPr/>
        </p:nvSpPr>
        <p:spPr bwMode="auto">
          <a:xfrm>
            <a:off x="3575050" y="5006975"/>
            <a:ext cx="0" cy="228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68" name="Line 8"/>
          <p:cNvSpPr>
            <a:spLocks noChangeShapeType="1"/>
          </p:cNvSpPr>
          <p:nvPr/>
        </p:nvSpPr>
        <p:spPr bwMode="auto">
          <a:xfrm>
            <a:off x="4489450" y="5006975"/>
            <a:ext cx="0" cy="228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69" name="Line 9"/>
          <p:cNvSpPr>
            <a:spLocks noChangeShapeType="1"/>
          </p:cNvSpPr>
          <p:nvPr/>
        </p:nvSpPr>
        <p:spPr bwMode="auto">
          <a:xfrm>
            <a:off x="5403850" y="5006975"/>
            <a:ext cx="0" cy="228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70" name="Line 10"/>
          <p:cNvSpPr>
            <a:spLocks noChangeShapeType="1"/>
          </p:cNvSpPr>
          <p:nvPr/>
        </p:nvSpPr>
        <p:spPr bwMode="auto">
          <a:xfrm>
            <a:off x="6318250" y="5006975"/>
            <a:ext cx="0" cy="228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71" name="Line 11"/>
          <p:cNvSpPr>
            <a:spLocks noChangeShapeType="1"/>
          </p:cNvSpPr>
          <p:nvPr/>
        </p:nvSpPr>
        <p:spPr bwMode="auto">
          <a:xfrm>
            <a:off x="7232650" y="5006975"/>
            <a:ext cx="0" cy="228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72" name="Text Box 12"/>
          <p:cNvSpPr txBox="1">
            <a:spLocks noChangeArrowheads="1"/>
          </p:cNvSpPr>
          <p:nvPr/>
        </p:nvSpPr>
        <p:spPr bwMode="auto">
          <a:xfrm>
            <a:off x="1447800" y="5203825"/>
            <a:ext cx="717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rtl="0" eaLnBrk="1" hangingPunct="1">
              <a:spcBef>
                <a:spcPct val="0"/>
              </a:spcBef>
            </a:pPr>
            <a:r>
              <a:rPr lang="en-US" sz="1600">
                <a:latin typeface="Comic Sans MS" charset="0"/>
              </a:rPr>
              <a:t>1 kW</a:t>
            </a:r>
            <a:endParaRPr lang="en-US" sz="1800" b="0">
              <a:latin typeface="Comic Sans MS" charset="0"/>
            </a:endParaRPr>
          </a:p>
        </p:txBody>
      </p:sp>
      <p:sp>
        <p:nvSpPr>
          <p:cNvPr id="66573" name="Text Box 13"/>
          <p:cNvSpPr txBox="1">
            <a:spLocks noChangeArrowheads="1"/>
          </p:cNvSpPr>
          <p:nvPr/>
        </p:nvSpPr>
        <p:spPr bwMode="auto">
          <a:xfrm>
            <a:off x="2241550" y="5203825"/>
            <a:ext cx="8413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rtl="0" eaLnBrk="1" hangingPunct="1">
              <a:spcBef>
                <a:spcPct val="0"/>
              </a:spcBef>
            </a:pPr>
            <a:r>
              <a:rPr lang="en-US" sz="1600">
                <a:latin typeface="Comic Sans MS" charset="0"/>
              </a:rPr>
              <a:t>10 kW</a:t>
            </a:r>
            <a:endParaRPr lang="en-US" sz="1800" b="0">
              <a:latin typeface="Comic Sans MS" charset="0"/>
            </a:endParaRPr>
          </a:p>
        </p:txBody>
      </p:sp>
      <p:sp>
        <p:nvSpPr>
          <p:cNvPr id="66574" name="Text Box 14"/>
          <p:cNvSpPr txBox="1">
            <a:spLocks noChangeArrowheads="1"/>
          </p:cNvSpPr>
          <p:nvPr/>
        </p:nvSpPr>
        <p:spPr bwMode="auto">
          <a:xfrm>
            <a:off x="3149600" y="5203825"/>
            <a:ext cx="965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rtl="0" eaLnBrk="1" hangingPunct="1">
              <a:spcBef>
                <a:spcPct val="0"/>
              </a:spcBef>
            </a:pPr>
            <a:r>
              <a:rPr lang="en-US" sz="1600">
                <a:latin typeface="Comic Sans MS" charset="0"/>
              </a:rPr>
              <a:t>100 kW</a:t>
            </a:r>
            <a:endParaRPr lang="en-US" sz="1800" b="0">
              <a:latin typeface="Comic Sans MS" charset="0"/>
            </a:endParaRPr>
          </a:p>
        </p:txBody>
      </p:sp>
      <p:sp>
        <p:nvSpPr>
          <p:cNvPr id="66575" name="Text Box 15"/>
          <p:cNvSpPr txBox="1">
            <a:spLocks noChangeArrowheads="1"/>
          </p:cNvSpPr>
          <p:nvPr/>
        </p:nvSpPr>
        <p:spPr bwMode="auto">
          <a:xfrm>
            <a:off x="4168775" y="5203825"/>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rtl="0" eaLnBrk="1" hangingPunct="1">
              <a:spcBef>
                <a:spcPct val="0"/>
              </a:spcBef>
            </a:pPr>
            <a:r>
              <a:rPr lang="en-US" sz="1600">
                <a:latin typeface="Comic Sans MS" charset="0"/>
              </a:rPr>
              <a:t>1MW</a:t>
            </a:r>
            <a:endParaRPr lang="en-US" sz="1800" b="0">
              <a:latin typeface="Comic Sans MS" charset="0"/>
            </a:endParaRPr>
          </a:p>
        </p:txBody>
      </p:sp>
      <p:sp>
        <p:nvSpPr>
          <p:cNvPr id="66576" name="Text Box 16"/>
          <p:cNvSpPr txBox="1">
            <a:spLocks noChangeArrowheads="1"/>
          </p:cNvSpPr>
          <p:nvPr/>
        </p:nvSpPr>
        <p:spPr bwMode="auto">
          <a:xfrm>
            <a:off x="4964113" y="5203825"/>
            <a:ext cx="911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rtl="0" eaLnBrk="1" hangingPunct="1">
              <a:spcBef>
                <a:spcPct val="0"/>
              </a:spcBef>
            </a:pPr>
            <a:r>
              <a:rPr lang="en-US" sz="1600">
                <a:latin typeface="Comic Sans MS" charset="0"/>
              </a:rPr>
              <a:t>10 MW</a:t>
            </a:r>
            <a:endParaRPr lang="en-US" sz="1800" b="0">
              <a:latin typeface="Comic Sans MS" charset="0"/>
            </a:endParaRPr>
          </a:p>
        </p:txBody>
      </p:sp>
      <p:sp>
        <p:nvSpPr>
          <p:cNvPr id="66577" name="Text Box 17"/>
          <p:cNvSpPr txBox="1">
            <a:spLocks noChangeArrowheads="1"/>
          </p:cNvSpPr>
          <p:nvPr/>
        </p:nvSpPr>
        <p:spPr bwMode="auto">
          <a:xfrm>
            <a:off x="5926138" y="5203825"/>
            <a:ext cx="1035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rtl="0" eaLnBrk="1" hangingPunct="1">
              <a:spcBef>
                <a:spcPct val="0"/>
              </a:spcBef>
            </a:pPr>
            <a:r>
              <a:rPr lang="en-US" sz="1600">
                <a:latin typeface="Comic Sans MS" charset="0"/>
              </a:rPr>
              <a:t>100 MW</a:t>
            </a:r>
            <a:endParaRPr lang="en-US" sz="1800" b="0">
              <a:latin typeface="Comic Sans MS" charset="0"/>
            </a:endParaRPr>
          </a:p>
        </p:txBody>
      </p:sp>
      <p:sp>
        <p:nvSpPr>
          <p:cNvPr id="66578" name="Text Box 18"/>
          <p:cNvSpPr txBox="1">
            <a:spLocks noChangeArrowheads="1"/>
          </p:cNvSpPr>
          <p:nvPr/>
        </p:nvSpPr>
        <p:spPr bwMode="auto">
          <a:xfrm>
            <a:off x="7004050" y="5203825"/>
            <a:ext cx="657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rtl="0" eaLnBrk="1" hangingPunct="1">
              <a:spcBef>
                <a:spcPct val="0"/>
              </a:spcBef>
            </a:pPr>
            <a:r>
              <a:rPr lang="en-US" sz="1600">
                <a:latin typeface="Comic Sans MS" charset="0"/>
              </a:rPr>
              <a:t>1GW</a:t>
            </a:r>
            <a:endParaRPr lang="en-US" sz="1800" b="0">
              <a:latin typeface="Comic Sans MS" charset="0"/>
            </a:endParaRPr>
          </a:p>
        </p:txBody>
      </p:sp>
      <p:sp>
        <p:nvSpPr>
          <p:cNvPr id="66579" name="Line 23"/>
          <p:cNvSpPr>
            <a:spLocks noChangeShapeType="1"/>
          </p:cNvSpPr>
          <p:nvPr/>
        </p:nvSpPr>
        <p:spPr bwMode="auto">
          <a:xfrm>
            <a:off x="1747838" y="2300288"/>
            <a:ext cx="4953000" cy="2667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80" name="Line 24"/>
          <p:cNvSpPr>
            <a:spLocks noChangeShapeType="1"/>
          </p:cNvSpPr>
          <p:nvPr/>
        </p:nvSpPr>
        <p:spPr bwMode="auto">
          <a:xfrm>
            <a:off x="3276600" y="1919288"/>
            <a:ext cx="4495800" cy="2362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81" name="Text Box 25"/>
          <p:cNvSpPr txBox="1">
            <a:spLocks noChangeArrowheads="1"/>
          </p:cNvSpPr>
          <p:nvPr/>
        </p:nvSpPr>
        <p:spPr bwMode="auto">
          <a:xfrm rot="1695819">
            <a:off x="4114800" y="4025900"/>
            <a:ext cx="1219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rtl="0" eaLnBrk="1" hangingPunct="1">
              <a:spcBef>
                <a:spcPct val="0"/>
              </a:spcBef>
            </a:pPr>
            <a:r>
              <a:rPr lang="en-US" b="0">
                <a:solidFill>
                  <a:schemeClr val="bg1"/>
                </a:solidFill>
                <a:latin typeface="Comic Sans MS" charset="0"/>
              </a:rPr>
              <a:t>Power Quality,</a:t>
            </a:r>
          </a:p>
        </p:txBody>
      </p:sp>
      <p:sp>
        <p:nvSpPr>
          <p:cNvPr id="66582" name="Text Box 26"/>
          <p:cNvSpPr txBox="1">
            <a:spLocks noChangeArrowheads="1"/>
          </p:cNvSpPr>
          <p:nvPr/>
        </p:nvSpPr>
        <p:spPr bwMode="auto">
          <a:xfrm rot="1695819">
            <a:off x="5262563" y="3702050"/>
            <a:ext cx="163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rtl="0" eaLnBrk="1" hangingPunct="1">
              <a:spcBef>
                <a:spcPct val="0"/>
              </a:spcBef>
            </a:pPr>
            <a:r>
              <a:rPr lang="en-US" b="0">
                <a:solidFill>
                  <a:schemeClr val="bg1"/>
                </a:solidFill>
                <a:latin typeface="Comic Sans MS" charset="0"/>
              </a:rPr>
              <a:t>Bridging Power &amp;</a:t>
            </a:r>
          </a:p>
          <a:p>
            <a:pPr rtl="0" eaLnBrk="1" hangingPunct="1">
              <a:spcBef>
                <a:spcPct val="0"/>
              </a:spcBef>
            </a:pPr>
            <a:r>
              <a:rPr lang="en-US" b="0">
                <a:solidFill>
                  <a:schemeClr val="bg1"/>
                </a:solidFill>
                <a:latin typeface="Comic Sans MS" charset="0"/>
              </a:rPr>
              <a:t>Distributed Storage</a:t>
            </a:r>
          </a:p>
        </p:txBody>
      </p:sp>
      <p:sp>
        <p:nvSpPr>
          <p:cNvPr id="66583" name="Text Box 27"/>
          <p:cNvSpPr txBox="1">
            <a:spLocks noChangeArrowheads="1"/>
          </p:cNvSpPr>
          <p:nvPr/>
        </p:nvSpPr>
        <p:spPr bwMode="auto">
          <a:xfrm rot="1708829">
            <a:off x="5387975" y="2943225"/>
            <a:ext cx="2438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rtl="0" eaLnBrk="1" hangingPunct="1"/>
            <a:r>
              <a:rPr lang="he-IL" sz="1800" b="0">
                <a:solidFill>
                  <a:schemeClr val="bg1"/>
                </a:solidFill>
                <a:latin typeface="Comic Sans MS" charset="0"/>
                <a:ea typeface="Narkisim" charset="0"/>
                <a:cs typeface="Narkisim" charset="0"/>
              </a:rPr>
              <a:t>ניהול אנרגיה</a:t>
            </a:r>
            <a:endParaRPr lang="en-US" sz="1800" b="0">
              <a:solidFill>
                <a:schemeClr val="bg1"/>
              </a:solidFill>
              <a:latin typeface="Comic Sans MS" charset="0"/>
              <a:ea typeface="Narkisim" charset="0"/>
              <a:cs typeface="Narkisim" charset="0"/>
            </a:endParaRPr>
          </a:p>
        </p:txBody>
      </p:sp>
      <p:sp>
        <p:nvSpPr>
          <p:cNvPr id="66584" name="Oval 28"/>
          <p:cNvSpPr>
            <a:spLocks noChangeArrowheads="1"/>
          </p:cNvSpPr>
          <p:nvPr/>
        </p:nvSpPr>
        <p:spPr bwMode="auto">
          <a:xfrm>
            <a:off x="4876800" y="4549775"/>
            <a:ext cx="1295400" cy="381000"/>
          </a:xfrm>
          <a:prstGeom prst="ellipse">
            <a:avLst/>
          </a:prstGeom>
          <a:solidFill>
            <a:srgbClr val="F426E4"/>
          </a:solidFill>
          <a:ln w="9525">
            <a:solidFill>
              <a:schemeClr val="tx1"/>
            </a:solidFill>
            <a:round/>
            <a:headEnd/>
            <a:tailEnd/>
          </a:ln>
        </p:spPr>
        <p:txBody>
          <a:bodyPr wrap="none" anchor="ctr"/>
          <a:lstStyle/>
          <a:p>
            <a:pPr algn="ctr" rtl="0">
              <a:spcBef>
                <a:spcPct val="0"/>
              </a:spcBef>
            </a:pPr>
            <a:r>
              <a:rPr lang="he-IL" sz="1600" b="0">
                <a:solidFill>
                  <a:srgbClr val="FFFFFF"/>
                </a:solidFill>
                <a:latin typeface="Comic Sans MS" charset="0"/>
                <a:ea typeface="Narkisim" charset="0"/>
                <a:cs typeface="Narkisim" charset="0"/>
              </a:rPr>
              <a:t>על-מוליכים</a:t>
            </a:r>
            <a:endParaRPr lang="en-US" sz="1600" b="0">
              <a:solidFill>
                <a:srgbClr val="FFFFFF"/>
              </a:solidFill>
              <a:latin typeface="Comic Sans MS" charset="0"/>
              <a:ea typeface="Narkisim" charset="0"/>
              <a:cs typeface="Narkisim" charset="0"/>
            </a:endParaRPr>
          </a:p>
        </p:txBody>
      </p:sp>
      <p:sp>
        <p:nvSpPr>
          <p:cNvPr id="66585" name="Oval 29"/>
          <p:cNvSpPr>
            <a:spLocks noChangeArrowheads="1"/>
          </p:cNvSpPr>
          <p:nvPr/>
        </p:nvSpPr>
        <p:spPr bwMode="auto">
          <a:xfrm>
            <a:off x="2667000" y="3900488"/>
            <a:ext cx="1295400" cy="381000"/>
          </a:xfrm>
          <a:prstGeom prst="ellipse">
            <a:avLst/>
          </a:prstGeom>
          <a:solidFill>
            <a:schemeClr val="accent2"/>
          </a:solidFill>
          <a:ln w="9525">
            <a:solidFill>
              <a:schemeClr val="tx1"/>
            </a:solidFill>
            <a:round/>
            <a:headEnd/>
            <a:tailEnd/>
          </a:ln>
        </p:spPr>
        <p:txBody>
          <a:bodyPr wrap="none" anchor="ctr"/>
          <a:lstStyle/>
          <a:p>
            <a:pPr algn="ctr" rtl="0">
              <a:lnSpc>
                <a:spcPct val="75000"/>
              </a:lnSpc>
              <a:spcBef>
                <a:spcPct val="0"/>
              </a:spcBef>
            </a:pPr>
            <a:r>
              <a:rPr lang="he-IL" sz="1400" b="0">
                <a:solidFill>
                  <a:srgbClr val="FFFFFF"/>
                </a:solidFill>
                <a:latin typeface="Comic Sans MS" charset="0"/>
                <a:ea typeface="Narkisim" charset="0"/>
                <a:cs typeface="Narkisim" charset="0"/>
              </a:rPr>
              <a:t>גלגל תנופה</a:t>
            </a:r>
          </a:p>
          <a:p>
            <a:pPr algn="ctr" rtl="0">
              <a:lnSpc>
                <a:spcPct val="75000"/>
              </a:lnSpc>
              <a:spcBef>
                <a:spcPct val="0"/>
              </a:spcBef>
            </a:pPr>
            <a:r>
              <a:rPr lang="he-IL" sz="1400" b="0">
                <a:solidFill>
                  <a:srgbClr val="FFFFFF"/>
                </a:solidFill>
                <a:latin typeface="Comic Sans MS" charset="0"/>
                <a:ea typeface="Narkisim" charset="0"/>
                <a:cs typeface="Narkisim" charset="0"/>
              </a:rPr>
              <a:t>מהירות נמוכה</a:t>
            </a:r>
            <a:endParaRPr lang="en-US" sz="1400" b="0">
              <a:solidFill>
                <a:srgbClr val="FFFFFF"/>
              </a:solidFill>
              <a:latin typeface="Comic Sans MS" charset="0"/>
              <a:ea typeface="Narkisim" charset="0"/>
              <a:cs typeface="Narkisim" charset="0"/>
            </a:endParaRPr>
          </a:p>
        </p:txBody>
      </p:sp>
      <p:sp>
        <p:nvSpPr>
          <p:cNvPr id="66586" name="Oval 30"/>
          <p:cNvSpPr>
            <a:spLocks noChangeArrowheads="1"/>
          </p:cNvSpPr>
          <p:nvPr/>
        </p:nvSpPr>
        <p:spPr bwMode="auto">
          <a:xfrm>
            <a:off x="1981200" y="2833688"/>
            <a:ext cx="3429000" cy="381000"/>
          </a:xfrm>
          <a:prstGeom prst="ellipse">
            <a:avLst/>
          </a:prstGeom>
          <a:solidFill>
            <a:srgbClr val="7EFF74"/>
          </a:solidFill>
          <a:ln w="9525">
            <a:solidFill>
              <a:schemeClr val="tx1"/>
            </a:solidFill>
            <a:round/>
            <a:headEnd/>
            <a:tailEnd/>
          </a:ln>
        </p:spPr>
        <p:txBody>
          <a:bodyPr wrap="none" anchor="ctr"/>
          <a:lstStyle/>
          <a:p>
            <a:pPr algn="ctr" rtl="0">
              <a:spcBef>
                <a:spcPct val="0"/>
              </a:spcBef>
            </a:pPr>
            <a:r>
              <a:rPr lang="he-IL" sz="1800" b="0">
                <a:latin typeface="Comic Sans MS" charset="0"/>
                <a:cs typeface="Narkisim" charset="0"/>
              </a:rPr>
              <a:t>סוללות עופרת-חומצה</a:t>
            </a:r>
            <a:endParaRPr lang="en-US" sz="1800" b="0">
              <a:latin typeface="Comic Sans MS" charset="0"/>
              <a:cs typeface="Narkisim" charset="0"/>
            </a:endParaRPr>
          </a:p>
        </p:txBody>
      </p:sp>
      <p:sp>
        <p:nvSpPr>
          <p:cNvPr id="66587" name="Oval 31"/>
          <p:cNvSpPr>
            <a:spLocks noChangeArrowheads="1"/>
          </p:cNvSpPr>
          <p:nvPr/>
        </p:nvSpPr>
        <p:spPr bwMode="auto">
          <a:xfrm>
            <a:off x="2971800" y="1919288"/>
            <a:ext cx="2895600" cy="381000"/>
          </a:xfrm>
          <a:prstGeom prst="ellipse">
            <a:avLst/>
          </a:prstGeom>
          <a:solidFill>
            <a:srgbClr val="7EFF74"/>
          </a:solidFill>
          <a:ln w="9525">
            <a:solidFill>
              <a:schemeClr val="tx1"/>
            </a:solidFill>
            <a:round/>
            <a:headEnd/>
            <a:tailEnd/>
          </a:ln>
        </p:spPr>
        <p:txBody>
          <a:bodyPr wrap="none" anchor="ctr"/>
          <a:lstStyle/>
          <a:p>
            <a:pPr algn="ctr" rtl="0">
              <a:spcBef>
                <a:spcPct val="0"/>
              </a:spcBef>
            </a:pPr>
            <a:r>
              <a:rPr lang="he-IL" sz="1800" b="0">
                <a:latin typeface="Comic Sans MS" charset="0"/>
                <a:ea typeface="Narkisim" charset="0"/>
                <a:cs typeface="Narkisim" charset="0"/>
              </a:rPr>
              <a:t>סוללות זרימה</a:t>
            </a:r>
            <a:endParaRPr lang="en-US" sz="1800" b="0">
              <a:latin typeface="Comic Sans MS" charset="0"/>
              <a:ea typeface="Narkisim" charset="0"/>
              <a:cs typeface="Narkisim" charset="0"/>
            </a:endParaRPr>
          </a:p>
        </p:txBody>
      </p:sp>
      <p:sp>
        <p:nvSpPr>
          <p:cNvPr id="66588" name="Oval 32"/>
          <p:cNvSpPr>
            <a:spLocks noChangeArrowheads="1"/>
          </p:cNvSpPr>
          <p:nvPr/>
        </p:nvSpPr>
        <p:spPr bwMode="auto">
          <a:xfrm>
            <a:off x="3886200" y="2300288"/>
            <a:ext cx="1295400" cy="381000"/>
          </a:xfrm>
          <a:prstGeom prst="ellipse">
            <a:avLst/>
          </a:prstGeom>
          <a:solidFill>
            <a:srgbClr val="7EFF74"/>
          </a:solidFill>
          <a:ln w="9525">
            <a:solidFill>
              <a:schemeClr val="tx1"/>
            </a:solidFill>
            <a:round/>
            <a:headEnd/>
            <a:tailEnd/>
          </a:ln>
        </p:spPr>
        <p:txBody>
          <a:bodyPr wrap="none" anchor="ctr"/>
          <a:lstStyle/>
          <a:p>
            <a:pPr algn="ctr" rtl="0">
              <a:spcBef>
                <a:spcPct val="0"/>
              </a:spcBef>
            </a:pPr>
            <a:r>
              <a:rPr lang="he-IL" sz="1400" b="0">
                <a:latin typeface="Comic Sans MS" charset="0"/>
                <a:ea typeface="Narkisim" charset="0"/>
                <a:cs typeface="Narkisim" charset="0"/>
              </a:rPr>
              <a:t>סוללות</a:t>
            </a:r>
          </a:p>
          <a:p>
            <a:pPr algn="ctr" rtl="0">
              <a:lnSpc>
                <a:spcPct val="50000"/>
              </a:lnSpc>
              <a:spcBef>
                <a:spcPct val="0"/>
              </a:spcBef>
            </a:pPr>
            <a:r>
              <a:rPr lang="he-IL" sz="1400" b="0">
                <a:latin typeface="Comic Sans MS" charset="0"/>
                <a:ea typeface="Narkisim" charset="0"/>
                <a:cs typeface="Narkisim" charset="0"/>
              </a:rPr>
              <a:t>  נתרן-גופרית</a:t>
            </a:r>
            <a:endParaRPr lang="en-US" sz="1400" b="0">
              <a:latin typeface="Comic Sans MS" charset="0"/>
              <a:ea typeface="Narkisim" charset="0"/>
              <a:cs typeface="Narkisim" charset="0"/>
            </a:endParaRPr>
          </a:p>
        </p:txBody>
      </p:sp>
      <p:sp>
        <p:nvSpPr>
          <p:cNvPr id="66589" name="Oval 33"/>
          <p:cNvSpPr>
            <a:spLocks noChangeArrowheads="1"/>
          </p:cNvSpPr>
          <p:nvPr/>
        </p:nvSpPr>
        <p:spPr bwMode="auto">
          <a:xfrm>
            <a:off x="6324600" y="2339975"/>
            <a:ext cx="1143000" cy="304800"/>
          </a:xfrm>
          <a:prstGeom prst="ellipse">
            <a:avLst/>
          </a:prstGeom>
          <a:solidFill>
            <a:schemeClr val="accent2"/>
          </a:solidFill>
          <a:ln w="9525">
            <a:solidFill>
              <a:schemeClr val="tx1"/>
            </a:solidFill>
            <a:round/>
            <a:headEnd/>
            <a:tailEnd/>
          </a:ln>
        </p:spPr>
        <p:txBody>
          <a:bodyPr wrap="none" anchor="ctr"/>
          <a:lstStyle/>
          <a:p>
            <a:pPr algn="ctr" rtl="0">
              <a:spcBef>
                <a:spcPct val="0"/>
              </a:spcBef>
            </a:pPr>
            <a:r>
              <a:rPr lang="he-IL" sz="1600" b="0">
                <a:solidFill>
                  <a:srgbClr val="FFFFFF"/>
                </a:solidFill>
                <a:latin typeface="Comic Sans MS" charset="0"/>
                <a:ea typeface="Narkisim" charset="0"/>
                <a:cs typeface="Narkisim" charset="0"/>
              </a:rPr>
              <a:t>אויר דחוס</a:t>
            </a:r>
            <a:endParaRPr lang="en-US" sz="1600" b="0">
              <a:solidFill>
                <a:srgbClr val="FFFFFF"/>
              </a:solidFill>
              <a:latin typeface="Comic Sans MS" charset="0"/>
              <a:ea typeface="Narkisim" charset="0"/>
              <a:cs typeface="Narkisim" charset="0"/>
            </a:endParaRPr>
          </a:p>
        </p:txBody>
      </p:sp>
      <p:sp>
        <p:nvSpPr>
          <p:cNvPr id="66590" name="Oval 34"/>
          <p:cNvSpPr>
            <a:spLocks noChangeArrowheads="1"/>
          </p:cNvSpPr>
          <p:nvPr/>
        </p:nvSpPr>
        <p:spPr bwMode="auto">
          <a:xfrm>
            <a:off x="6324600" y="2035175"/>
            <a:ext cx="1295400" cy="304800"/>
          </a:xfrm>
          <a:prstGeom prst="ellipse">
            <a:avLst/>
          </a:prstGeom>
          <a:solidFill>
            <a:schemeClr val="accent2"/>
          </a:solidFill>
          <a:ln w="9525">
            <a:solidFill>
              <a:schemeClr val="tx1"/>
            </a:solidFill>
            <a:round/>
            <a:headEnd/>
            <a:tailEnd/>
          </a:ln>
        </p:spPr>
        <p:txBody>
          <a:bodyPr wrap="none" anchor="ctr"/>
          <a:lstStyle/>
          <a:p>
            <a:pPr algn="ctr" rtl="0">
              <a:spcBef>
                <a:spcPct val="0"/>
              </a:spcBef>
            </a:pPr>
            <a:r>
              <a:rPr lang="he-IL" sz="1600" b="0">
                <a:solidFill>
                  <a:srgbClr val="FFFFFF"/>
                </a:solidFill>
                <a:latin typeface="Comic Sans MS" charset="0"/>
                <a:ea typeface="Narkisim" charset="0"/>
                <a:cs typeface="Narkisim" charset="0"/>
              </a:rPr>
              <a:t>מים שאובים</a:t>
            </a:r>
            <a:endParaRPr lang="en-US" sz="1600" b="0">
              <a:solidFill>
                <a:srgbClr val="FFFFFF"/>
              </a:solidFill>
              <a:latin typeface="Comic Sans MS" charset="0"/>
              <a:ea typeface="Narkisim" charset="0"/>
              <a:cs typeface="Narkisim" charset="0"/>
            </a:endParaRPr>
          </a:p>
        </p:txBody>
      </p:sp>
      <p:sp>
        <p:nvSpPr>
          <p:cNvPr id="66591" name="Text Box 35"/>
          <p:cNvSpPr txBox="1">
            <a:spLocks noChangeArrowheads="1"/>
          </p:cNvSpPr>
          <p:nvPr/>
        </p:nvSpPr>
        <p:spPr bwMode="auto">
          <a:xfrm>
            <a:off x="3924300" y="5716588"/>
            <a:ext cx="2154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rtl="0" eaLnBrk="1" hangingPunct="1">
              <a:spcBef>
                <a:spcPct val="0"/>
              </a:spcBef>
            </a:pPr>
            <a:r>
              <a:rPr lang="he-IL" sz="2400">
                <a:latin typeface="Comic Sans MS" charset="0"/>
                <a:ea typeface="Narkisim" charset="0"/>
                <a:cs typeface="Narkisim" charset="0"/>
              </a:rPr>
              <a:t>הספקים אפשריים</a:t>
            </a:r>
            <a:endParaRPr lang="en-US" sz="2400">
              <a:latin typeface="Comic Sans MS" charset="0"/>
              <a:ea typeface="Narkisim" charset="0"/>
              <a:cs typeface="Narkisim" charset="0"/>
            </a:endParaRPr>
          </a:p>
        </p:txBody>
      </p:sp>
      <p:sp>
        <p:nvSpPr>
          <p:cNvPr id="66592" name="Oval 36"/>
          <p:cNvSpPr>
            <a:spLocks noChangeArrowheads="1"/>
          </p:cNvSpPr>
          <p:nvPr/>
        </p:nvSpPr>
        <p:spPr bwMode="auto">
          <a:xfrm>
            <a:off x="2971800" y="4586288"/>
            <a:ext cx="1295400" cy="381000"/>
          </a:xfrm>
          <a:prstGeom prst="ellipse">
            <a:avLst/>
          </a:prstGeom>
          <a:solidFill>
            <a:srgbClr val="7EFF74"/>
          </a:solidFill>
          <a:ln w="9525">
            <a:solidFill>
              <a:schemeClr val="tx1"/>
            </a:solidFill>
            <a:round/>
            <a:headEnd/>
            <a:tailEnd/>
          </a:ln>
        </p:spPr>
        <p:txBody>
          <a:bodyPr wrap="none" anchor="ctr"/>
          <a:lstStyle/>
          <a:p>
            <a:pPr algn="ctr" rtl="0">
              <a:spcBef>
                <a:spcPct val="0"/>
              </a:spcBef>
            </a:pPr>
            <a:r>
              <a:rPr lang="he-IL" sz="1800" b="0">
                <a:latin typeface="Comic Sans MS" charset="0"/>
                <a:ea typeface="Narkisim" charset="0"/>
                <a:cs typeface="Narkisim" charset="0"/>
              </a:rPr>
              <a:t>קבל-על</a:t>
            </a:r>
            <a:endParaRPr lang="en-US" sz="1800" b="0">
              <a:latin typeface="Comic Sans MS" charset="0"/>
              <a:ea typeface="Narkisim" charset="0"/>
              <a:cs typeface="Narkisim" charset="0"/>
            </a:endParaRPr>
          </a:p>
        </p:txBody>
      </p:sp>
      <p:sp>
        <p:nvSpPr>
          <p:cNvPr id="66593" name="Oval 37"/>
          <p:cNvSpPr>
            <a:spLocks noChangeArrowheads="1"/>
          </p:cNvSpPr>
          <p:nvPr/>
        </p:nvSpPr>
        <p:spPr bwMode="auto">
          <a:xfrm>
            <a:off x="1752600" y="3138488"/>
            <a:ext cx="3429000" cy="381000"/>
          </a:xfrm>
          <a:prstGeom prst="ellipse">
            <a:avLst/>
          </a:prstGeom>
          <a:solidFill>
            <a:srgbClr val="7EFF74"/>
          </a:solidFill>
          <a:ln w="9525">
            <a:solidFill>
              <a:schemeClr val="tx1"/>
            </a:solidFill>
            <a:round/>
            <a:headEnd/>
            <a:tailEnd/>
          </a:ln>
        </p:spPr>
        <p:txBody>
          <a:bodyPr wrap="none" anchor="ctr"/>
          <a:lstStyle/>
          <a:p>
            <a:pPr algn="ctr" rtl="0">
              <a:spcBef>
                <a:spcPct val="0"/>
              </a:spcBef>
            </a:pPr>
            <a:r>
              <a:rPr lang="he-IL" sz="1800" b="0">
                <a:latin typeface="Comic Sans MS" charset="0"/>
                <a:cs typeface="Narkisim" charset="0"/>
              </a:rPr>
              <a:t>סוללות ניקל-קדמיום</a:t>
            </a:r>
            <a:endParaRPr lang="en-US" sz="1800" b="0">
              <a:latin typeface="Comic Sans MS" charset="0"/>
              <a:cs typeface="Narkisim" charset="0"/>
            </a:endParaRPr>
          </a:p>
        </p:txBody>
      </p:sp>
      <p:sp>
        <p:nvSpPr>
          <p:cNvPr id="66594" name="Oval 38"/>
          <p:cNvSpPr>
            <a:spLocks noChangeArrowheads="1"/>
          </p:cNvSpPr>
          <p:nvPr/>
        </p:nvSpPr>
        <p:spPr bwMode="auto">
          <a:xfrm>
            <a:off x="1752600" y="3443288"/>
            <a:ext cx="2971800" cy="381000"/>
          </a:xfrm>
          <a:prstGeom prst="ellipse">
            <a:avLst/>
          </a:prstGeom>
          <a:solidFill>
            <a:srgbClr val="7EFF74"/>
          </a:solidFill>
          <a:ln w="9525">
            <a:solidFill>
              <a:schemeClr val="tx1"/>
            </a:solidFill>
            <a:round/>
            <a:headEnd/>
            <a:tailEnd/>
          </a:ln>
        </p:spPr>
        <p:txBody>
          <a:bodyPr wrap="none" anchor="ctr"/>
          <a:lstStyle/>
          <a:p>
            <a:pPr algn="ctr" rtl="0">
              <a:spcBef>
                <a:spcPct val="0"/>
              </a:spcBef>
            </a:pPr>
            <a:r>
              <a:rPr lang="he-IL" sz="1800" b="0">
                <a:latin typeface="Comic Sans MS" charset="0"/>
                <a:cs typeface="Narkisim" charset="0"/>
              </a:rPr>
              <a:t>סוללות ליתיום</a:t>
            </a:r>
            <a:endParaRPr lang="en-US" sz="1800" b="0">
              <a:latin typeface="Comic Sans MS" charset="0"/>
              <a:cs typeface="Narkisim" charset="0"/>
            </a:endParaRPr>
          </a:p>
        </p:txBody>
      </p:sp>
      <p:sp>
        <p:nvSpPr>
          <p:cNvPr id="66595" name="Oval 39"/>
          <p:cNvSpPr>
            <a:spLocks noChangeArrowheads="1"/>
          </p:cNvSpPr>
          <p:nvPr/>
        </p:nvSpPr>
        <p:spPr bwMode="auto">
          <a:xfrm rot="16200000" flipH="1">
            <a:off x="1752600" y="2568575"/>
            <a:ext cx="1295400" cy="381000"/>
          </a:xfrm>
          <a:prstGeom prst="ellipse">
            <a:avLst/>
          </a:prstGeom>
          <a:solidFill>
            <a:schemeClr val="accent2"/>
          </a:solidFill>
          <a:ln w="9525">
            <a:solidFill>
              <a:schemeClr val="tx1"/>
            </a:solidFill>
            <a:round/>
            <a:headEnd/>
            <a:tailEnd/>
          </a:ln>
        </p:spPr>
        <p:txBody>
          <a:bodyPr wrap="none" anchor="ctr"/>
          <a:lstStyle/>
          <a:p>
            <a:pPr algn="ctr">
              <a:lnSpc>
                <a:spcPct val="60000"/>
              </a:lnSpc>
            </a:pPr>
            <a:r>
              <a:rPr lang="he-IL" b="0">
                <a:solidFill>
                  <a:srgbClr val="FFFFFF"/>
                </a:solidFill>
                <a:latin typeface="Comic Sans MS" charset="0"/>
                <a:cs typeface="Times New Roman" charset="0"/>
              </a:rPr>
              <a:t>גלגל תנופה</a:t>
            </a:r>
          </a:p>
          <a:p>
            <a:pPr algn="ctr">
              <a:lnSpc>
                <a:spcPct val="60000"/>
              </a:lnSpc>
            </a:pPr>
            <a:r>
              <a:rPr lang="he-IL" b="0">
                <a:solidFill>
                  <a:srgbClr val="FFFFFF"/>
                </a:solidFill>
                <a:latin typeface="Comic Sans MS" charset="0"/>
                <a:cs typeface="Times New Roman" charset="0"/>
              </a:rPr>
              <a:t>מהירות גבוהה</a:t>
            </a:r>
            <a:endParaRPr lang="en-US" b="0">
              <a:solidFill>
                <a:srgbClr val="FFFFFF"/>
              </a:solidFill>
              <a:latin typeface="Comic Sans MS" charset="0"/>
              <a:cs typeface="Times New Roman" charset="0"/>
            </a:endParaRPr>
          </a:p>
        </p:txBody>
      </p:sp>
      <p:sp>
        <p:nvSpPr>
          <p:cNvPr id="66596" name="Oval 40"/>
          <p:cNvSpPr>
            <a:spLocks noChangeArrowheads="1"/>
          </p:cNvSpPr>
          <p:nvPr/>
        </p:nvSpPr>
        <p:spPr bwMode="auto">
          <a:xfrm>
            <a:off x="1828800" y="1919288"/>
            <a:ext cx="1066800" cy="381000"/>
          </a:xfrm>
          <a:prstGeom prst="ellipse">
            <a:avLst/>
          </a:prstGeom>
          <a:solidFill>
            <a:srgbClr val="7EFF74"/>
          </a:solidFill>
          <a:ln w="9525">
            <a:solidFill>
              <a:schemeClr val="tx1"/>
            </a:solidFill>
            <a:round/>
            <a:headEnd/>
            <a:tailEnd/>
          </a:ln>
        </p:spPr>
        <p:txBody>
          <a:bodyPr wrap="none" anchor="ctr"/>
          <a:lstStyle/>
          <a:p>
            <a:pPr algn="ctr">
              <a:lnSpc>
                <a:spcPct val="50000"/>
              </a:lnSpc>
            </a:pPr>
            <a:r>
              <a:rPr lang="he-IL" b="0">
                <a:latin typeface="Comic Sans MS" charset="0"/>
                <a:cs typeface="Narkisim" charset="0"/>
              </a:rPr>
              <a:t>סוללות</a:t>
            </a:r>
          </a:p>
          <a:p>
            <a:pPr algn="ctr">
              <a:lnSpc>
                <a:spcPct val="50000"/>
              </a:lnSpc>
            </a:pPr>
            <a:r>
              <a:rPr lang="he-IL" b="0">
                <a:latin typeface="Comic Sans MS" charset="0"/>
                <a:cs typeface="Narkisim" charset="0"/>
              </a:rPr>
              <a:t> מתכת-אויר</a:t>
            </a:r>
            <a:endParaRPr lang="en-US" b="0">
              <a:latin typeface="Comic Sans MS" charset="0"/>
              <a:cs typeface="Narkisim" charset="0"/>
            </a:endParaRPr>
          </a:p>
        </p:txBody>
      </p:sp>
      <p:sp>
        <p:nvSpPr>
          <p:cNvPr id="66597" name="Text Box 41"/>
          <p:cNvSpPr txBox="1">
            <a:spLocks noChangeArrowheads="1"/>
          </p:cNvSpPr>
          <p:nvPr/>
        </p:nvSpPr>
        <p:spPr bwMode="auto">
          <a:xfrm rot="1695819">
            <a:off x="3879850" y="4138613"/>
            <a:ext cx="12541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rtl="0" eaLnBrk="1" hangingPunct="1">
              <a:spcBef>
                <a:spcPct val="0"/>
              </a:spcBef>
            </a:pPr>
            <a:r>
              <a:rPr lang="en-US" b="0">
                <a:solidFill>
                  <a:schemeClr val="bg1"/>
                </a:solidFill>
                <a:latin typeface="Comic Sans MS" charset="0"/>
              </a:rPr>
              <a:t>Infrequent </a:t>
            </a:r>
          </a:p>
          <a:p>
            <a:pPr rtl="0" eaLnBrk="1" hangingPunct="1">
              <a:spcBef>
                <a:spcPct val="0"/>
              </a:spcBef>
            </a:pPr>
            <a:r>
              <a:rPr lang="en-US" b="0">
                <a:solidFill>
                  <a:schemeClr val="bg1"/>
                </a:solidFill>
                <a:latin typeface="Comic Sans MS" charset="0"/>
              </a:rPr>
              <a:t>short duration </a:t>
            </a:r>
          </a:p>
          <a:p>
            <a:pPr rtl="0" eaLnBrk="1" hangingPunct="1">
              <a:spcBef>
                <a:spcPct val="0"/>
              </a:spcBef>
            </a:pPr>
            <a:r>
              <a:rPr lang="en-US" b="0">
                <a:solidFill>
                  <a:schemeClr val="bg1"/>
                </a:solidFill>
                <a:latin typeface="Comic Sans MS" charset="0"/>
              </a:rPr>
              <a:t>demand</a:t>
            </a:r>
          </a:p>
        </p:txBody>
      </p:sp>
      <p:sp>
        <p:nvSpPr>
          <p:cNvPr id="66598" name="Text Box 42"/>
          <p:cNvSpPr txBox="1">
            <a:spLocks noChangeArrowheads="1"/>
          </p:cNvSpPr>
          <p:nvPr/>
        </p:nvSpPr>
        <p:spPr bwMode="auto">
          <a:xfrm>
            <a:off x="0" y="6550025"/>
            <a:ext cx="12287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rtl="0">
              <a:spcBef>
                <a:spcPct val="0"/>
              </a:spcBef>
            </a:pPr>
            <a:r>
              <a:rPr lang="en-US" sz="1400" b="0">
                <a:latin typeface="Comic Sans MS" charset="0"/>
              </a:rPr>
              <a:t>ORNL</a:t>
            </a:r>
            <a:r>
              <a:rPr lang="he-IL" sz="1400" b="0">
                <a:latin typeface="Comic Sans MS" charset="0"/>
                <a:ea typeface="Times New Roman" charset="0"/>
                <a:cs typeface="Times New Roman" charset="0"/>
              </a:rPr>
              <a:t>באדיבות </a:t>
            </a:r>
            <a:endParaRPr lang="en-US" sz="1400" b="0">
              <a:latin typeface="Comic Sans MS" charset="0"/>
              <a:ea typeface="Times New Roman" charset="0"/>
              <a:cs typeface="Times New Roman" charset="0"/>
            </a:endParaRPr>
          </a:p>
        </p:txBody>
      </p:sp>
      <p:sp>
        <p:nvSpPr>
          <p:cNvPr id="28716" name="Oval 44"/>
          <p:cNvSpPr>
            <a:spLocks noChangeArrowheads="1"/>
          </p:cNvSpPr>
          <p:nvPr/>
        </p:nvSpPr>
        <p:spPr bwMode="auto">
          <a:xfrm>
            <a:off x="5936566" y="1739900"/>
            <a:ext cx="1962834" cy="1566008"/>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6600" name="Text Box 46"/>
          <p:cNvSpPr txBox="1">
            <a:spLocks noChangeArrowheads="1"/>
          </p:cNvSpPr>
          <p:nvPr/>
        </p:nvSpPr>
        <p:spPr bwMode="auto">
          <a:xfrm rot="-5400000">
            <a:off x="20638" y="3260725"/>
            <a:ext cx="1822450" cy="457200"/>
          </a:xfrm>
          <a:prstGeom prst="rect">
            <a:avLst/>
          </a:prstGeom>
          <a:solidFill>
            <a:schemeClr val="bg1"/>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eaLnBrk="1" hangingPunct="1"/>
            <a:r>
              <a:rPr lang="he-IL" sz="2400">
                <a:latin typeface="Comic Sans MS" charset="0"/>
                <a:cs typeface="Narkisim" charset="0"/>
              </a:rPr>
              <a:t>  זמן   פירוק   </a:t>
            </a:r>
            <a:endParaRPr lang="en-US" sz="2400">
              <a:latin typeface="Comic Sans MS" charset="0"/>
              <a:cs typeface="Narkisim" charset="0"/>
            </a:endParaRPr>
          </a:p>
        </p:txBody>
      </p:sp>
      <p:sp>
        <p:nvSpPr>
          <p:cNvPr id="66601" name="Text Box 47"/>
          <p:cNvSpPr txBox="1">
            <a:spLocks noChangeArrowheads="1"/>
          </p:cNvSpPr>
          <p:nvPr/>
        </p:nvSpPr>
        <p:spPr bwMode="auto">
          <a:xfrm rot="5400000" flipH="1" flipV="1">
            <a:off x="-180181" y="3042444"/>
            <a:ext cx="3479800" cy="366712"/>
          </a:xfrm>
          <a:prstGeom prst="rect">
            <a:avLst/>
          </a:prstGeom>
          <a:solidFill>
            <a:schemeClr val="bg1"/>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eaLnBrk="1" hangingPunct="1"/>
            <a:r>
              <a:rPr lang="he-IL" sz="1800">
                <a:latin typeface="Comic Sans MS" charset="0"/>
                <a:cs typeface="Narkisim" charset="0"/>
              </a:rPr>
              <a:t> שעות            דקות            שניות</a:t>
            </a:r>
            <a:endParaRPr lang="en-US" sz="1800">
              <a:latin typeface="Comic Sans MS" charset="0"/>
              <a:cs typeface="Narkisim" charset="0"/>
            </a:endParaRPr>
          </a:p>
        </p:txBody>
      </p:sp>
      <p:sp>
        <p:nvSpPr>
          <p:cNvPr id="28720" name="Text Box 48"/>
          <p:cNvSpPr txBox="1">
            <a:spLocks noChangeArrowheads="1"/>
          </p:cNvSpPr>
          <p:nvPr/>
        </p:nvSpPr>
        <p:spPr bwMode="auto">
          <a:xfrm rot="20162892">
            <a:off x="1971205" y="2806610"/>
            <a:ext cx="4687827" cy="1200329"/>
          </a:xfrm>
          <a:prstGeom prst="rect">
            <a:avLst/>
          </a:prstGeom>
          <a:solidFill>
            <a:schemeClr val="bg1"/>
          </a:solidFill>
          <a:ln w="28575">
            <a:solidFill>
              <a:schemeClr val="bg1"/>
            </a:solidFill>
            <a:miter lim="800000"/>
            <a:headEnd/>
            <a:tailEnd/>
          </a:ln>
        </p:spPr>
        <p:txBody>
          <a:bodyPr wrap="square">
            <a:spAutoFit/>
          </a:bodyPr>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eaLnBrk="1" hangingPunct="1"/>
            <a:r>
              <a:rPr lang="he-IL" sz="7200" b="0" dirty="0" smtClean="0">
                <a:solidFill>
                  <a:srgbClr val="FF0000"/>
                </a:solidFill>
                <a:latin typeface="Comic Sans MS" charset="0"/>
                <a:cs typeface="Narkisim" charset="0"/>
              </a:rPr>
              <a:t>ד</a:t>
            </a:r>
            <a:r>
              <a:rPr lang="en-US" sz="7200" b="0" dirty="0" smtClean="0">
                <a:solidFill>
                  <a:srgbClr val="FF0000"/>
                </a:solidFill>
                <a:latin typeface="Comic Sans MS" charset="0"/>
                <a:cs typeface="Narkisim" charset="0"/>
              </a:rPr>
              <a:t> </a:t>
            </a:r>
            <a:r>
              <a:rPr lang="he-IL" sz="7200" b="0" dirty="0" smtClean="0">
                <a:solidFill>
                  <a:srgbClr val="FF0000"/>
                </a:solidFill>
                <a:latin typeface="Comic Sans MS" charset="0"/>
                <a:cs typeface="Narkisim" charset="0"/>
              </a:rPr>
              <a:t> ל</a:t>
            </a:r>
            <a:r>
              <a:rPr lang="en-US" sz="7200" b="0" dirty="0" smtClean="0">
                <a:solidFill>
                  <a:srgbClr val="FF0000"/>
                </a:solidFill>
                <a:latin typeface="Comic Sans MS" charset="0"/>
                <a:cs typeface="Narkisim" charset="0"/>
              </a:rPr>
              <a:t> </a:t>
            </a:r>
            <a:r>
              <a:rPr lang="he-IL" sz="7200" b="0" dirty="0" smtClean="0">
                <a:solidFill>
                  <a:srgbClr val="FF0000"/>
                </a:solidFill>
                <a:latin typeface="Comic Sans MS" charset="0"/>
                <a:cs typeface="Narkisim" charset="0"/>
              </a:rPr>
              <a:t> </a:t>
            </a:r>
            <a:r>
              <a:rPr lang="he-IL" sz="7200" b="0" dirty="0">
                <a:solidFill>
                  <a:srgbClr val="FF0000"/>
                </a:solidFill>
                <a:latin typeface="Comic Sans MS" charset="0"/>
                <a:cs typeface="Narkisim" charset="0"/>
              </a:rPr>
              <a:t>ק </a:t>
            </a:r>
            <a:r>
              <a:rPr lang="he-IL" sz="7200" b="0" dirty="0" smtClean="0">
                <a:solidFill>
                  <a:srgbClr val="FF0000"/>
                </a:solidFill>
                <a:latin typeface="Comic Sans MS" charset="0"/>
                <a:cs typeface="Narkisim" charset="0"/>
              </a:rPr>
              <a:t> י  ם</a:t>
            </a:r>
            <a:endParaRPr lang="en-US" sz="4000" b="0" dirty="0">
              <a:solidFill>
                <a:srgbClr val="0DA301"/>
              </a:solidFill>
              <a:latin typeface="Comic Sans MS" charset="0"/>
              <a:cs typeface="Narkisim" charset="0"/>
            </a:endParaRPr>
          </a:p>
        </p:txBody>
      </p:sp>
    </p:spTree>
    <p:extLst>
      <p:ext uri="{BB962C8B-B14F-4D97-AF65-F5344CB8AC3E}">
        <p14:creationId xmlns:p14="http://schemas.microsoft.com/office/powerpoint/2010/main" val="18575181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7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7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16" grpId="0" animBg="1"/>
      <p:bldP spid="287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descr="3787_Slide3.jpg"/>
          <p:cNvPicPr>
            <a:picLocks noChangeAspect="1"/>
          </p:cNvPicPr>
          <p:nvPr/>
        </p:nvPicPr>
        <p:blipFill>
          <a:blip r:embed="rId3"/>
          <a:srcRect/>
          <a:stretch>
            <a:fillRect/>
          </a:stretch>
        </p:blipFill>
        <p:spPr bwMode="auto">
          <a:xfrm>
            <a:off x="0" y="-1588"/>
            <a:ext cx="9144000" cy="6643688"/>
          </a:xfrm>
          <a:prstGeom prst="rect">
            <a:avLst/>
          </a:prstGeom>
          <a:noFill/>
          <a:ln w="9525">
            <a:noFill/>
            <a:miter lim="800000"/>
            <a:headEnd/>
            <a:tailEnd/>
          </a:ln>
        </p:spPr>
      </p:pic>
      <p:sp>
        <p:nvSpPr>
          <p:cNvPr id="3" name="TextBox 2"/>
          <p:cNvSpPr txBox="1"/>
          <p:nvPr/>
        </p:nvSpPr>
        <p:spPr>
          <a:xfrm>
            <a:off x="3488267" y="2336794"/>
            <a:ext cx="1930399" cy="707886"/>
          </a:xfrm>
          <a:prstGeom prst="rect">
            <a:avLst/>
          </a:prstGeom>
          <a:solidFill>
            <a:srgbClr val="FFFF00"/>
          </a:solidFill>
        </p:spPr>
        <p:txBody>
          <a:bodyPr wrap="square" rtlCol="0">
            <a:spAutoFit/>
          </a:bodyPr>
          <a:lstStyle/>
          <a:p>
            <a:pPr algn="ctr"/>
            <a:r>
              <a:rPr lang="he-IL" sz="4000" dirty="0" smtClean="0">
                <a:solidFill>
                  <a:srgbClr val="7F72CB"/>
                </a:solidFill>
                <a:latin typeface="David" panose="020E0502060401010101" pitchFamily="34" charset="-79"/>
                <a:cs typeface="David" panose="020E0502060401010101" pitchFamily="34" charset="-79"/>
              </a:rPr>
              <a:t>אקלים</a:t>
            </a:r>
            <a:endParaRPr lang="en-US" sz="4000" dirty="0">
              <a:solidFill>
                <a:srgbClr val="7F72CB"/>
              </a:solidFill>
              <a:latin typeface="David" panose="020E0502060401010101" pitchFamily="34" charset="-79"/>
              <a:cs typeface="David" panose="020E0502060401010101" pitchFamily="34" charset="-79"/>
            </a:endParaRPr>
          </a:p>
        </p:txBody>
      </p:sp>
      <p:sp>
        <p:nvSpPr>
          <p:cNvPr id="4" name="TextBox 3"/>
          <p:cNvSpPr txBox="1"/>
          <p:nvPr/>
        </p:nvSpPr>
        <p:spPr>
          <a:xfrm>
            <a:off x="2048933" y="3539066"/>
            <a:ext cx="1591732" cy="707886"/>
          </a:xfrm>
          <a:prstGeom prst="rect">
            <a:avLst/>
          </a:prstGeom>
          <a:solidFill>
            <a:schemeClr val="tx1">
              <a:lumMod val="25000"/>
              <a:lumOff val="75000"/>
            </a:schemeClr>
          </a:solidFill>
        </p:spPr>
        <p:txBody>
          <a:bodyPr wrap="square" rtlCol="0">
            <a:spAutoFit/>
          </a:bodyPr>
          <a:lstStyle/>
          <a:p>
            <a:pPr algn="ctr"/>
            <a:r>
              <a:rPr lang="he-IL" sz="4000" dirty="0" smtClean="0">
                <a:solidFill>
                  <a:srgbClr val="0000FF"/>
                </a:solidFill>
                <a:latin typeface="David" panose="020E0502060401010101" pitchFamily="34" charset="-79"/>
                <a:cs typeface="David" panose="020E0502060401010101" pitchFamily="34" charset="-79"/>
              </a:rPr>
              <a:t>מים</a:t>
            </a:r>
            <a:endParaRPr lang="en-US" sz="4000" dirty="0">
              <a:solidFill>
                <a:srgbClr val="0000FF"/>
              </a:solidFill>
              <a:latin typeface="David" panose="020E0502060401010101" pitchFamily="34" charset="-79"/>
              <a:cs typeface="David" panose="020E0502060401010101" pitchFamily="34" charset="-79"/>
            </a:endParaRPr>
          </a:p>
        </p:txBody>
      </p:sp>
      <p:sp>
        <p:nvSpPr>
          <p:cNvPr id="5" name="TextBox 4"/>
          <p:cNvSpPr txBox="1"/>
          <p:nvPr/>
        </p:nvSpPr>
        <p:spPr>
          <a:xfrm>
            <a:off x="3640666" y="4876809"/>
            <a:ext cx="1591732" cy="707886"/>
          </a:xfrm>
          <a:prstGeom prst="rect">
            <a:avLst/>
          </a:prstGeom>
          <a:solidFill>
            <a:schemeClr val="accent5">
              <a:lumMod val="20000"/>
              <a:lumOff val="80000"/>
            </a:schemeClr>
          </a:solidFill>
        </p:spPr>
        <p:txBody>
          <a:bodyPr wrap="square" rtlCol="0">
            <a:spAutoFit/>
          </a:bodyPr>
          <a:lstStyle/>
          <a:p>
            <a:pPr algn="ctr"/>
            <a:r>
              <a:rPr lang="he-IL" sz="4000" dirty="0" smtClean="0">
                <a:solidFill>
                  <a:srgbClr val="008000"/>
                </a:solidFill>
                <a:latin typeface="David" panose="020E0502060401010101" pitchFamily="34" charset="-79"/>
                <a:cs typeface="David" panose="020E0502060401010101" pitchFamily="34" charset="-79"/>
              </a:rPr>
              <a:t>מזון</a:t>
            </a:r>
            <a:endParaRPr lang="en-US" sz="4000" dirty="0">
              <a:solidFill>
                <a:srgbClr val="008000"/>
              </a:solidFill>
              <a:latin typeface="David" panose="020E0502060401010101" pitchFamily="34" charset="-79"/>
              <a:cs typeface="David" panose="020E0502060401010101" pitchFamily="34" charset="-79"/>
            </a:endParaRPr>
          </a:p>
        </p:txBody>
      </p:sp>
      <p:sp>
        <p:nvSpPr>
          <p:cNvPr id="8" name="TextBox 7"/>
          <p:cNvSpPr txBox="1"/>
          <p:nvPr/>
        </p:nvSpPr>
        <p:spPr>
          <a:xfrm>
            <a:off x="4910666" y="3572933"/>
            <a:ext cx="1879601" cy="707886"/>
          </a:xfrm>
          <a:prstGeom prst="rect">
            <a:avLst/>
          </a:prstGeom>
          <a:solidFill>
            <a:srgbClr val="CA891A"/>
          </a:solidFill>
        </p:spPr>
        <p:txBody>
          <a:bodyPr wrap="square" rtlCol="0">
            <a:spAutoFit/>
          </a:bodyPr>
          <a:lstStyle/>
          <a:p>
            <a:pPr algn="ctr"/>
            <a:r>
              <a:rPr lang="he-IL" sz="4000" dirty="0" smtClean="0">
                <a:solidFill>
                  <a:srgbClr val="CCFFCC"/>
                </a:solidFill>
                <a:latin typeface="David" panose="020E0502060401010101" pitchFamily="34" charset="-79"/>
                <a:cs typeface="David" panose="020E0502060401010101" pitchFamily="34" charset="-79"/>
              </a:rPr>
              <a:t>אנרגיה</a:t>
            </a:r>
            <a:endParaRPr lang="en-US" sz="4000" dirty="0">
              <a:solidFill>
                <a:srgbClr val="CCFFCC"/>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673575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1"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heckerboard(across)">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grpId="0" nodeType="clickEffect">
                                  <p:stCondLst>
                                    <p:cond delay="0"/>
                                  </p:stCondLst>
                                  <p:childTnLst>
                                    <p:animMotion origin="layout" path="M -0.00365 -0.03704 C -0.05243 -0.1338 -0.10122 -0.23033 -0.15747 -0.21968 C -0.21372 -0.20903 -0.34167 -0.05533 -0.3408 0.02731 C -0.33993 0.10995 -0.19479 0.28148 -0.15191 0.27662 C -0.10903 0.27175 -0.08056 0.04328 -0.08334 -0.00232 C -0.08611 -0.04792 -0.15504 0.00185 -0.16858 0.00254 " pathEditMode="relative" rAng="0" ptsTypes="aaaaaA">
                                      <p:cBhvr>
                                        <p:cTn id="26" dur="2000" fill="hold"/>
                                        <p:tgtEl>
                                          <p:spTgt spid="8"/>
                                        </p:tgtEl>
                                        <p:attrNameLst>
                                          <p:attrName>ppt_x</p:attrName>
                                          <p:attrName>ppt_y</p:attrName>
                                        </p:attrNameLst>
                                      </p:cBhvr>
                                      <p:rCtr x="-16900" y="6300"/>
                                    </p:animMotion>
                                  </p:childTnLst>
                                </p:cTn>
                              </p:par>
                              <p:par>
                                <p:cTn id="27" presetID="6" presetClass="emph" presetSubtype="0" accel="50000" decel="50000" fill="hold" grpId="2" nodeType="withEffect">
                                  <p:stCondLst>
                                    <p:cond delay="0"/>
                                  </p:stCondLst>
                                  <p:childTnLst>
                                    <p:animScale>
                                      <p:cBhvr>
                                        <p:cTn id="28" dur="2000" fill="hold"/>
                                        <p:tgtEl>
                                          <p:spTgt spid="8"/>
                                        </p:tgtEl>
                                      </p:cBhvr>
                                      <p:by x="400000" y="4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8" grpId="0" animBg="1"/>
      <p:bldP spid="8" grpId="1" animBg="1"/>
      <p:bldP spid="8" grpId="2"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orage.jpg"/>
          <p:cNvPicPr>
            <a:picLocks noChangeAspect="1"/>
          </p:cNvPicPr>
          <p:nvPr/>
        </p:nvPicPr>
        <p:blipFill>
          <a:blip r:embed="rId2"/>
          <a:stretch>
            <a:fillRect/>
          </a:stretch>
        </p:blipFill>
        <p:spPr>
          <a:xfrm>
            <a:off x="38480" y="638169"/>
            <a:ext cx="9144000" cy="6006582"/>
          </a:xfrm>
          <a:prstGeom prst="rect">
            <a:avLst/>
          </a:prstGeom>
        </p:spPr>
      </p:pic>
      <p:sp>
        <p:nvSpPr>
          <p:cNvPr id="3" name="Oval 2"/>
          <p:cNvSpPr/>
          <p:nvPr/>
        </p:nvSpPr>
        <p:spPr bwMode="auto">
          <a:xfrm>
            <a:off x="6210680" y="2790560"/>
            <a:ext cx="1866900" cy="2374900"/>
          </a:xfrm>
          <a:prstGeom prst="ellipse">
            <a:avLst/>
          </a:prstGeom>
          <a:noFill/>
          <a:ln w="76200" cap="flat" cmpd="sng" algn="ctr">
            <a:solidFill>
              <a:srgbClr val="660066"/>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Comic Sans MS" pitchFamily="-109" charset="0"/>
            </a:endParaRPr>
          </a:p>
        </p:txBody>
      </p:sp>
      <p:pic>
        <p:nvPicPr>
          <p:cNvPr id="6" name="Picture 5" descr="Large battery.jpg"/>
          <p:cNvPicPr>
            <a:picLocks noChangeAspect="1"/>
          </p:cNvPicPr>
          <p:nvPr/>
        </p:nvPicPr>
        <p:blipFill>
          <a:blip r:embed="rId3"/>
          <a:stretch>
            <a:fillRect/>
          </a:stretch>
        </p:blipFill>
        <p:spPr>
          <a:xfrm>
            <a:off x="4792133" y="1270000"/>
            <a:ext cx="2082800" cy="1388533"/>
          </a:xfrm>
          <a:prstGeom prst="rect">
            <a:avLst/>
          </a:prstGeom>
        </p:spPr>
      </p:pic>
      <p:grpSp>
        <p:nvGrpSpPr>
          <p:cNvPr id="7" name="Group 6"/>
          <p:cNvGrpSpPr/>
          <p:nvPr/>
        </p:nvGrpSpPr>
        <p:grpSpPr>
          <a:xfrm>
            <a:off x="109074" y="1340919"/>
            <a:ext cx="3616259" cy="4605628"/>
            <a:chOff x="109074" y="1882775"/>
            <a:chExt cx="3616259" cy="4605628"/>
          </a:xfrm>
        </p:grpSpPr>
        <p:cxnSp>
          <p:nvCxnSpPr>
            <p:cNvPr id="8" name="Straight Connector 7"/>
            <p:cNvCxnSpPr/>
            <p:nvPr/>
          </p:nvCxnSpPr>
          <p:spPr>
            <a:xfrm flipV="1">
              <a:off x="493208" y="1882775"/>
              <a:ext cx="0" cy="3770313"/>
            </a:xfrm>
            <a:prstGeom prst="line">
              <a:avLst/>
            </a:prstGeom>
            <a:ln>
              <a:tailEnd type="stealth" w="lg" len="lg"/>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677862" y="6144155"/>
              <a:ext cx="3047471" cy="0"/>
            </a:xfrm>
            <a:prstGeom prst="line">
              <a:avLst/>
            </a:prstGeom>
            <a:ln>
              <a:tailEnd type="stealth" w="lg" len="lg"/>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rot="16200000">
              <a:off x="-217618" y="3358165"/>
              <a:ext cx="1361270" cy="707886"/>
            </a:xfrm>
            <a:prstGeom prst="rect">
              <a:avLst/>
            </a:prstGeom>
            <a:solidFill>
              <a:srgbClr val="FFFFFF"/>
            </a:solidFill>
          </p:spPr>
          <p:txBody>
            <a:bodyPr wrap="none" rtlCol="0">
              <a:spAutoFit/>
            </a:bodyPr>
            <a:lstStyle/>
            <a:p>
              <a:r>
                <a:rPr lang="he-IL" sz="4000" b="1" dirty="0" smtClean="0">
                  <a:solidFill>
                    <a:srgbClr val="0000FF"/>
                  </a:solidFill>
                  <a:latin typeface="Comic Sans MS"/>
                  <a:cs typeface="Comic Sans MS"/>
                </a:rPr>
                <a:t>תאוצה</a:t>
              </a:r>
              <a:endParaRPr lang="en-US" sz="4000" b="1" dirty="0">
                <a:solidFill>
                  <a:srgbClr val="0000FF"/>
                </a:solidFill>
                <a:latin typeface="Comic Sans MS"/>
                <a:cs typeface="Comic Sans MS"/>
              </a:endParaRPr>
            </a:p>
          </p:txBody>
        </p:sp>
        <p:sp>
          <p:nvSpPr>
            <p:cNvPr id="11" name="TextBox 10"/>
            <p:cNvSpPr txBox="1"/>
            <p:nvPr/>
          </p:nvSpPr>
          <p:spPr>
            <a:xfrm>
              <a:off x="1652588" y="5780517"/>
              <a:ext cx="950901" cy="707886"/>
            </a:xfrm>
            <a:prstGeom prst="rect">
              <a:avLst/>
            </a:prstGeom>
            <a:solidFill>
              <a:srgbClr val="FFFFFF"/>
            </a:solidFill>
          </p:spPr>
          <p:txBody>
            <a:bodyPr wrap="none" rtlCol="0">
              <a:spAutoFit/>
            </a:bodyPr>
            <a:lstStyle/>
            <a:p>
              <a:r>
                <a:rPr lang="he-IL" sz="4000" b="1" dirty="0" smtClean="0">
                  <a:solidFill>
                    <a:srgbClr val="0000FF"/>
                  </a:solidFill>
                  <a:latin typeface="Comic Sans MS"/>
                  <a:cs typeface="Comic Sans MS"/>
                </a:rPr>
                <a:t>טווח</a:t>
              </a:r>
              <a:endParaRPr lang="en-US" sz="4000" b="1" dirty="0">
                <a:solidFill>
                  <a:srgbClr val="0000FF"/>
                </a:solidFill>
                <a:latin typeface="Comic Sans MS"/>
                <a:cs typeface="Comic Sans MS"/>
              </a:endParaRPr>
            </a:p>
          </p:txBody>
        </p:sp>
      </p:grpSp>
      <p:sp>
        <p:nvSpPr>
          <p:cNvPr id="14" name="Rectangle 2"/>
          <p:cNvSpPr txBox="1">
            <a:spLocks noChangeArrowheads="1"/>
          </p:cNvSpPr>
          <p:nvPr/>
        </p:nvSpPr>
        <p:spPr bwMode="auto">
          <a:xfrm>
            <a:off x="169863" y="76588"/>
            <a:ext cx="8974137"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a:solidFill>
                  <a:srgbClr val="A50021"/>
                </a:solidFill>
                <a:latin typeface="+mj-lt"/>
                <a:ea typeface="ＭＳ Ｐゴシック" charset="0"/>
                <a:cs typeface="+mj-cs"/>
              </a:defRPr>
            </a:lvl1pPr>
            <a:lvl2pPr algn="ctr" rtl="0" eaLnBrk="0" fontAlgn="base" hangingPunct="0">
              <a:spcBef>
                <a:spcPct val="0"/>
              </a:spcBef>
              <a:spcAft>
                <a:spcPct val="0"/>
              </a:spcAft>
              <a:defRPr sz="4000" b="1">
                <a:solidFill>
                  <a:srgbClr val="A50021"/>
                </a:solidFill>
                <a:latin typeface="Times New Roman" pitchFamily="18" charset="0"/>
                <a:ea typeface="ＭＳ Ｐゴシック" charset="0"/>
                <a:cs typeface="Times New Roman" pitchFamily="18" charset="0"/>
              </a:defRPr>
            </a:lvl2pPr>
            <a:lvl3pPr algn="ctr" rtl="0" eaLnBrk="0" fontAlgn="base" hangingPunct="0">
              <a:spcBef>
                <a:spcPct val="0"/>
              </a:spcBef>
              <a:spcAft>
                <a:spcPct val="0"/>
              </a:spcAft>
              <a:defRPr sz="4000" b="1">
                <a:solidFill>
                  <a:srgbClr val="A50021"/>
                </a:solidFill>
                <a:latin typeface="Times New Roman" pitchFamily="18" charset="0"/>
                <a:ea typeface="ＭＳ Ｐゴシック" charset="0"/>
                <a:cs typeface="Times New Roman" pitchFamily="18" charset="0"/>
              </a:defRPr>
            </a:lvl3pPr>
            <a:lvl4pPr algn="ctr" rtl="0" eaLnBrk="0" fontAlgn="base" hangingPunct="0">
              <a:spcBef>
                <a:spcPct val="0"/>
              </a:spcBef>
              <a:spcAft>
                <a:spcPct val="0"/>
              </a:spcAft>
              <a:defRPr sz="4000" b="1">
                <a:solidFill>
                  <a:srgbClr val="A50021"/>
                </a:solidFill>
                <a:latin typeface="Times New Roman" pitchFamily="18" charset="0"/>
                <a:ea typeface="ＭＳ Ｐゴシック" charset="0"/>
                <a:cs typeface="Times New Roman" pitchFamily="18" charset="0"/>
              </a:defRPr>
            </a:lvl4pPr>
            <a:lvl5pPr algn="ctr" rtl="0" eaLnBrk="0" fontAlgn="base" hangingPunct="0">
              <a:spcBef>
                <a:spcPct val="0"/>
              </a:spcBef>
              <a:spcAft>
                <a:spcPct val="0"/>
              </a:spcAft>
              <a:defRPr sz="4000" b="1">
                <a:solidFill>
                  <a:srgbClr val="A50021"/>
                </a:solidFill>
                <a:latin typeface="Times New Roman" pitchFamily="18" charset="0"/>
                <a:ea typeface="ＭＳ Ｐゴシック" charset="0"/>
                <a:cs typeface="Times New Roman" pitchFamily="18" charset="0"/>
              </a:defRPr>
            </a:lvl5pPr>
            <a:lvl6pPr marL="457200" algn="ctr" rtl="0" fontAlgn="base">
              <a:spcBef>
                <a:spcPct val="0"/>
              </a:spcBef>
              <a:spcAft>
                <a:spcPct val="0"/>
              </a:spcAft>
              <a:defRPr sz="4000" b="1">
                <a:solidFill>
                  <a:srgbClr val="A50021"/>
                </a:solidFill>
                <a:latin typeface="Times New Roman" pitchFamily="18" charset="0"/>
                <a:cs typeface="Times New Roman" pitchFamily="18" charset="0"/>
              </a:defRPr>
            </a:lvl6pPr>
            <a:lvl7pPr marL="914400" algn="ctr" rtl="0" fontAlgn="base">
              <a:spcBef>
                <a:spcPct val="0"/>
              </a:spcBef>
              <a:spcAft>
                <a:spcPct val="0"/>
              </a:spcAft>
              <a:defRPr sz="4000" b="1">
                <a:solidFill>
                  <a:srgbClr val="A50021"/>
                </a:solidFill>
                <a:latin typeface="Times New Roman" pitchFamily="18" charset="0"/>
                <a:cs typeface="Times New Roman" pitchFamily="18" charset="0"/>
              </a:defRPr>
            </a:lvl7pPr>
            <a:lvl8pPr marL="1371600" algn="ctr" rtl="0" fontAlgn="base">
              <a:spcBef>
                <a:spcPct val="0"/>
              </a:spcBef>
              <a:spcAft>
                <a:spcPct val="0"/>
              </a:spcAft>
              <a:defRPr sz="4000" b="1">
                <a:solidFill>
                  <a:srgbClr val="A50021"/>
                </a:solidFill>
                <a:latin typeface="Times New Roman" pitchFamily="18" charset="0"/>
                <a:cs typeface="Times New Roman" pitchFamily="18" charset="0"/>
              </a:defRPr>
            </a:lvl8pPr>
            <a:lvl9pPr marL="1828800" algn="ctr" rtl="0" fontAlgn="base">
              <a:spcBef>
                <a:spcPct val="0"/>
              </a:spcBef>
              <a:spcAft>
                <a:spcPct val="0"/>
              </a:spcAft>
              <a:defRPr sz="4000" b="1">
                <a:solidFill>
                  <a:srgbClr val="A50021"/>
                </a:solidFill>
                <a:latin typeface="Times New Roman" pitchFamily="18" charset="0"/>
                <a:cs typeface="Times New Roman" pitchFamily="18" charset="0"/>
              </a:defRPr>
            </a:lvl9pPr>
          </a:lstStyle>
          <a:p>
            <a:pPr eaLnBrk="1" hangingPunct="1"/>
            <a:r>
              <a:rPr lang="he-IL" sz="4400" kern="0" dirty="0" smtClean="0">
                <a:effectLst>
                  <a:outerShdw blurRad="38100" dist="38100" dir="2700000" algn="tl">
                    <a:srgbClr val="DDDDDD"/>
                  </a:outerShdw>
                </a:effectLst>
                <a:latin typeface="Comic Sans MS" charset="0"/>
                <a:cs typeface="Narkisim" charset="0"/>
              </a:rPr>
              <a:t>טכנולוגיות לאגירת אנרגיה</a:t>
            </a:r>
            <a:br>
              <a:rPr lang="he-IL" sz="4400" kern="0" dirty="0" smtClean="0">
                <a:effectLst>
                  <a:outerShdw blurRad="38100" dist="38100" dir="2700000" algn="tl">
                    <a:srgbClr val="DDDDDD"/>
                  </a:outerShdw>
                </a:effectLst>
                <a:latin typeface="Comic Sans MS" charset="0"/>
                <a:cs typeface="Narkisim" charset="0"/>
              </a:rPr>
            </a:br>
            <a:r>
              <a:rPr lang="he-IL" sz="4400" kern="0" dirty="0" smtClean="0">
                <a:effectLst>
                  <a:outerShdw blurRad="38100" dist="38100" dir="2700000" algn="tl">
                    <a:srgbClr val="DDDDDD"/>
                  </a:outerShdw>
                </a:effectLst>
                <a:latin typeface="Comic Sans MS" charset="0"/>
                <a:cs typeface="Narkisim" charset="0"/>
              </a:rPr>
              <a:t>(אפשרויות קיימות)</a:t>
            </a:r>
            <a:endParaRPr lang="en-US" sz="4400" kern="0" dirty="0">
              <a:latin typeface="Comic Sans MS" charset="0"/>
              <a:cs typeface="Narkisim" charset="0"/>
            </a:endParaRPr>
          </a:p>
        </p:txBody>
      </p:sp>
    </p:spTree>
    <p:extLst>
      <p:ext uri="{BB962C8B-B14F-4D97-AF65-F5344CB8AC3E}">
        <p14:creationId xmlns:p14="http://schemas.microsoft.com/office/powerpoint/2010/main" val="40385037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 Box 6"/>
          <p:cNvSpPr txBox="1">
            <a:spLocks noChangeArrowheads="1"/>
          </p:cNvSpPr>
          <p:nvPr/>
        </p:nvSpPr>
        <p:spPr bwMode="auto">
          <a:xfrm>
            <a:off x="433388" y="3249613"/>
            <a:ext cx="2455862" cy="2857500"/>
          </a:xfrm>
          <a:prstGeom prst="rect">
            <a:avLst/>
          </a:prstGeom>
          <a:solidFill>
            <a:schemeClr val="bg1"/>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algn="ctr" eaLnBrk="1" hangingPunct="1">
              <a:lnSpc>
                <a:spcPct val="75000"/>
              </a:lnSpc>
            </a:pPr>
            <a:r>
              <a:rPr lang="en-US" sz="2800">
                <a:solidFill>
                  <a:srgbClr val="E52406"/>
                </a:solidFill>
                <a:latin typeface="Times New Roman" charset="0"/>
                <a:cs typeface="Times New Roman" charset="0"/>
              </a:rPr>
              <a:t> 1 </a:t>
            </a:r>
            <a:r>
              <a:rPr lang="en-US" sz="2800" b="0">
                <a:solidFill>
                  <a:srgbClr val="E52406"/>
                </a:solidFill>
                <a:latin typeface="Times New Roman" charset="0"/>
                <a:cs typeface="Times New Roman" charset="0"/>
              </a:rPr>
              <a:t>(US)</a:t>
            </a:r>
            <a:r>
              <a:rPr lang="en-US" sz="2800">
                <a:solidFill>
                  <a:srgbClr val="E52406"/>
                </a:solidFill>
                <a:latin typeface="Times New Roman" charset="0"/>
                <a:cs typeface="Times New Roman" charset="0"/>
              </a:rPr>
              <a:t> </a:t>
            </a:r>
            <a:r>
              <a:rPr lang="he-IL" sz="2800">
                <a:solidFill>
                  <a:srgbClr val="E52406"/>
                </a:solidFill>
                <a:latin typeface="Times New Roman" charset="0"/>
                <a:cs typeface="Times New Roman" charset="0"/>
              </a:rPr>
              <a:t>גלון</a:t>
            </a:r>
            <a:endParaRPr lang="en-US" sz="2800">
              <a:solidFill>
                <a:srgbClr val="E52406"/>
              </a:solidFill>
              <a:latin typeface="Times New Roman" charset="0"/>
              <a:cs typeface="Times New Roman" charset="0"/>
            </a:endParaRPr>
          </a:p>
          <a:p>
            <a:pPr algn="ctr" eaLnBrk="1" hangingPunct="1">
              <a:lnSpc>
                <a:spcPct val="75000"/>
              </a:lnSpc>
            </a:pPr>
            <a:r>
              <a:rPr lang="en-US" sz="2800">
                <a:solidFill>
                  <a:srgbClr val="E52406"/>
                </a:solidFill>
                <a:latin typeface="Times New Roman" charset="0"/>
                <a:cs typeface="Times New Roman" charset="0"/>
              </a:rPr>
              <a:t>~ 3.8 </a:t>
            </a:r>
            <a:r>
              <a:rPr lang="he-IL" sz="2800">
                <a:solidFill>
                  <a:srgbClr val="E52406"/>
                </a:solidFill>
                <a:latin typeface="Times New Roman" charset="0"/>
                <a:cs typeface="Times New Roman" charset="0"/>
              </a:rPr>
              <a:t>ליטר</a:t>
            </a:r>
            <a:endParaRPr lang="en-US" sz="2800">
              <a:solidFill>
                <a:srgbClr val="E52406"/>
              </a:solidFill>
              <a:latin typeface="Times New Roman" charset="0"/>
              <a:cs typeface="Times New Roman" charset="0"/>
            </a:endParaRPr>
          </a:p>
          <a:p>
            <a:pPr algn="ctr" eaLnBrk="1" hangingPunct="1">
              <a:lnSpc>
                <a:spcPct val="75000"/>
              </a:lnSpc>
            </a:pPr>
            <a:endParaRPr lang="en-US" sz="2800">
              <a:solidFill>
                <a:srgbClr val="E52406"/>
              </a:solidFill>
              <a:latin typeface="Times New Roman" charset="0"/>
              <a:cs typeface="Times New Roman" charset="0"/>
            </a:endParaRPr>
          </a:p>
          <a:p>
            <a:pPr algn="ctr" eaLnBrk="1" hangingPunct="1">
              <a:lnSpc>
                <a:spcPct val="75000"/>
              </a:lnSpc>
            </a:pPr>
            <a:endParaRPr lang="en-US" sz="3600">
              <a:solidFill>
                <a:srgbClr val="E52406"/>
              </a:solidFill>
              <a:latin typeface="Comic Sans MS" charset="0"/>
              <a:cs typeface="Times New Roman" charset="0"/>
            </a:endParaRPr>
          </a:p>
          <a:p>
            <a:pPr algn="ctr" eaLnBrk="1" hangingPunct="1">
              <a:lnSpc>
                <a:spcPct val="75000"/>
              </a:lnSpc>
            </a:pPr>
            <a:endParaRPr lang="en-US" sz="3600">
              <a:solidFill>
                <a:srgbClr val="E52406"/>
              </a:solidFill>
              <a:latin typeface="Comic Sans MS" charset="0"/>
              <a:cs typeface="Times New Roman" charset="0"/>
            </a:endParaRPr>
          </a:p>
        </p:txBody>
      </p:sp>
      <p:sp>
        <p:nvSpPr>
          <p:cNvPr id="26628" name="Text Box 4"/>
          <p:cNvSpPr txBox="1">
            <a:spLocks noChangeArrowheads="1"/>
          </p:cNvSpPr>
          <p:nvPr/>
        </p:nvSpPr>
        <p:spPr bwMode="auto">
          <a:xfrm>
            <a:off x="-38100" y="215900"/>
            <a:ext cx="9144000" cy="762000"/>
          </a:xfrm>
          <a:prstGeom prst="rect">
            <a:avLst/>
          </a:prstGeom>
          <a:solidFill>
            <a:schemeClr val="bg1"/>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algn="ctr" eaLnBrk="1" hangingPunct="1"/>
            <a:r>
              <a:rPr lang="he-IL" sz="4400" dirty="0">
                <a:solidFill>
                  <a:srgbClr val="A50021"/>
                </a:solidFill>
                <a:latin typeface="Comic Sans MS" charset="0"/>
                <a:cs typeface="Narkisim" charset="0"/>
              </a:rPr>
              <a:t>אנרגיות </a:t>
            </a:r>
            <a:r>
              <a:rPr lang="he-IL" sz="4400" dirty="0" smtClean="0">
                <a:solidFill>
                  <a:srgbClr val="A50021"/>
                </a:solidFill>
                <a:latin typeface="Comic Sans MS" charset="0"/>
                <a:cs typeface="Narkisim" charset="0"/>
              </a:rPr>
              <a:t>מאובנים </a:t>
            </a:r>
            <a:r>
              <a:rPr lang="he-IL" sz="4400" dirty="0">
                <a:solidFill>
                  <a:srgbClr val="A50021"/>
                </a:solidFill>
                <a:latin typeface="Comic Sans MS" charset="0"/>
                <a:cs typeface="Narkisim" charset="0"/>
              </a:rPr>
              <a:t>(</a:t>
            </a:r>
            <a:r>
              <a:rPr lang="he-IL" sz="4400" dirty="0" smtClean="0">
                <a:solidFill>
                  <a:srgbClr val="A50021"/>
                </a:solidFill>
                <a:latin typeface="Comic Sans MS" charset="0"/>
                <a:cs typeface="Narkisim" charset="0"/>
              </a:rPr>
              <a:t>פוסילים) </a:t>
            </a:r>
            <a:r>
              <a:rPr lang="he-IL" sz="4400" dirty="0">
                <a:solidFill>
                  <a:srgbClr val="A50021"/>
                </a:solidFill>
                <a:latin typeface="Comic Sans MS" charset="0"/>
                <a:cs typeface="Narkisim" charset="0"/>
              </a:rPr>
              <a:t>הן אוצר אמיתי</a:t>
            </a:r>
            <a:endParaRPr lang="en-US" sz="4400" dirty="0">
              <a:solidFill>
                <a:srgbClr val="A50021"/>
              </a:solidFill>
              <a:latin typeface="Comic Sans MS" charset="0"/>
              <a:cs typeface="Narkisim" charset="0"/>
            </a:endParaRPr>
          </a:p>
        </p:txBody>
      </p:sp>
      <p:sp>
        <p:nvSpPr>
          <p:cNvPr id="26629" name="Rectangle 5"/>
          <p:cNvSpPr>
            <a:spLocks noChangeArrowheads="1"/>
          </p:cNvSpPr>
          <p:nvPr/>
        </p:nvSpPr>
        <p:spPr bwMode="auto">
          <a:xfrm>
            <a:off x="6299200" y="1447800"/>
            <a:ext cx="2565400" cy="4965700"/>
          </a:xfrm>
          <a:prstGeom prst="rect">
            <a:avLst/>
          </a:prstGeom>
          <a:solidFill>
            <a:schemeClr val="bg1"/>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26630" name="Rectangle 6"/>
          <p:cNvSpPr>
            <a:spLocks noChangeArrowheads="1"/>
          </p:cNvSpPr>
          <p:nvPr/>
        </p:nvSpPr>
        <p:spPr bwMode="auto">
          <a:xfrm>
            <a:off x="3124200" y="1041400"/>
            <a:ext cx="3771900" cy="3162300"/>
          </a:xfrm>
          <a:prstGeom prst="rect">
            <a:avLst/>
          </a:prstGeom>
          <a:solidFill>
            <a:schemeClr val="bg1"/>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26631" name="Rectangle 7"/>
          <p:cNvSpPr>
            <a:spLocks noChangeArrowheads="1"/>
          </p:cNvSpPr>
          <p:nvPr/>
        </p:nvSpPr>
        <p:spPr bwMode="auto">
          <a:xfrm>
            <a:off x="2933700" y="4114800"/>
            <a:ext cx="4851400" cy="2743200"/>
          </a:xfrm>
          <a:prstGeom prst="rect">
            <a:avLst/>
          </a:prstGeom>
          <a:solidFill>
            <a:schemeClr val="bg1"/>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26632" name="Text Box 6"/>
          <p:cNvSpPr txBox="1">
            <a:spLocks noChangeArrowheads="1"/>
          </p:cNvSpPr>
          <p:nvPr/>
        </p:nvSpPr>
        <p:spPr bwMode="auto">
          <a:xfrm>
            <a:off x="433388" y="3249613"/>
            <a:ext cx="2455862" cy="3058979"/>
          </a:xfrm>
          <a:prstGeom prst="rect">
            <a:avLst/>
          </a:prstGeom>
          <a:solidFill>
            <a:schemeClr val="bg1"/>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algn="ctr" eaLnBrk="1" hangingPunct="1"/>
            <a:r>
              <a:rPr lang="en-US" sz="2800" dirty="0">
                <a:latin typeface="Times New Roman" charset="0"/>
                <a:cs typeface="Times New Roman" charset="0"/>
              </a:rPr>
              <a:t> </a:t>
            </a:r>
            <a:r>
              <a:rPr lang="en-US" sz="2800" dirty="0">
                <a:solidFill>
                  <a:srgbClr val="E52406"/>
                </a:solidFill>
                <a:latin typeface="Times New Roman" charset="0"/>
                <a:cs typeface="Times New Roman" charset="0"/>
              </a:rPr>
              <a:t>1 </a:t>
            </a:r>
            <a:r>
              <a:rPr lang="he-IL" sz="2800" dirty="0" smtClean="0">
                <a:solidFill>
                  <a:srgbClr val="E52406"/>
                </a:solidFill>
                <a:latin typeface="Times New Roman" charset="0"/>
                <a:cs typeface="Times New Roman" charset="0"/>
              </a:rPr>
              <a:t>גלון</a:t>
            </a:r>
            <a:r>
              <a:rPr lang="he-IL" sz="2800" b="0" dirty="0" smtClean="0">
                <a:solidFill>
                  <a:srgbClr val="E52406"/>
                </a:solidFill>
                <a:latin typeface="Times New Roman" charset="0"/>
                <a:cs typeface="Times New Roman" charset="0"/>
              </a:rPr>
              <a:t>(ארה"ב)</a:t>
            </a:r>
            <a:endParaRPr lang="en-US" sz="2800" b="0" dirty="0">
              <a:solidFill>
                <a:srgbClr val="E52406"/>
              </a:solidFill>
              <a:latin typeface="Times New Roman" charset="0"/>
              <a:cs typeface="Times New Roman" charset="0"/>
            </a:endParaRPr>
          </a:p>
          <a:p>
            <a:pPr algn="ctr" eaLnBrk="1" hangingPunct="1"/>
            <a:r>
              <a:rPr lang="en-US" sz="2800" dirty="0">
                <a:solidFill>
                  <a:srgbClr val="E52406"/>
                </a:solidFill>
                <a:latin typeface="Times New Roman" charset="0"/>
                <a:cs typeface="Times New Roman" charset="0"/>
              </a:rPr>
              <a:t>~ 3.8 </a:t>
            </a:r>
            <a:r>
              <a:rPr lang="he-IL" sz="2800" dirty="0">
                <a:solidFill>
                  <a:srgbClr val="E52406"/>
                </a:solidFill>
                <a:latin typeface="Times New Roman" charset="0"/>
                <a:cs typeface="Times New Roman" charset="0"/>
              </a:rPr>
              <a:t>ליטר</a:t>
            </a:r>
          </a:p>
          <a:p>
            <a:pPr algn="ctr" eaLnBrk="1" hangingPunct="1"/>
            <a:endParaRPr lang="en-US" sz="2800" dirty="0">
              <a:solidFill>
                <a:srgbClr val="E52406"/>
              </a:solidFill>
              <a:latin typeface="Times New Roman" charset="0"/>
              <a:cs typeface="Times New Roman" charset="0"/>
            </a:endParaRPr>
          </a:p>
          <a:p>
            <a:pPr algn="ctr" eaLnBrk="1" hangingPunct="1">
              <a:lnSpc>
                <a:spcPct val="75000"/>
              </a:lnSpc>
            </a:pPr>
            <a:endParaRPr lang="en-US" sz="2800" dirty="0">
              <a:solidFill>
                <a:srgbClr val="E52406"/>
              </a:solidFill>
              <a:latin typeface="Times New Roman" charset="0"/>
              <a:cs typeface="Times New Roman" charset="0"/>
            </a:endParaRPr>
          </a:p>
          <a:p>
            <a:pPr algn="ctr" eaLnBrk="1" hangingPunct="1">
              <a:lnSpc>
                <a:spcPct val="75000"/>
              </a:lnSpc>
            </a:pPr>
            <a:endParaRPr lang="en-US" sz="3600" dirty="0">
              <a:solidFill>
                <a:srgbClr val="E52406"/>
              </a:solidFill>
              <a:latin typeface="Comic Sans MS" charset="0"/>
              <a:cs typeface="Times New Roman"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 Box 3"/>
          <p:cNvSpPr txBox="1">
            <a:spLocks noChangeArrowheads="1"/>
          </p:cNvSpPr>
          <p:nvPr/>
        </p:nvSpPr>
        <p:spPr bwMode="auto">
          <a:xfrm>
            <a:off x="6346825" y="1550988"/>
            <a:ext cx="2414588" cy="2563812"/>
          </a:xfrm>
          <a:prstGeom prst="rect">
            <a:avLst/>
          </a:prstGeom>
          <a:solidFill>
            <a:schemeClr val="bg1"/>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algn="ctr" eaLnBrk="1" hangingPunct="1"/>
            <a:r>
              <a:rPr lang="he-IL" sz="3600" b="0">
                <a:latin typeface="Comic Sans MS" charset="0"/>
                <a:cs typeface="Times New Roman" charset="0"/>
              </a:rPr>
              <a:t>עבודה של 2 סוסים ל-25 שעות</a:t>
            </a:r>
          </a:p>
          <a:p>
            <a:pPr algn="ctr" eaLnBrk="1" hangingPunct="1"/>
            <a:endParaRPr lang="en-US" sz="3600" b="0">
              <a:latin typeface="Comic Sans MS" charset="0"/>
              <a:cs typeface="Times New Roman" charset="0"/>
            </a:endParaRPr>
          </a:p>
        </p:txBody>
      </p:sp>
      <p:sp>
        <p:nvSpPr>
          <p:cNvPr id="27652" name="Text Box 4"/>
          <p:cNvSpPr txBox="1">
            <a:spLocks noChangeArrowheads="1"/>
          </p:cNvSpPr>
          <p:nvPr/>
        </p:nvSpPr>
        <p:spPr bwMode="auto">
          <a:xfrm>
            <a:off x="6229350" y="4343400"/>
            <a:ext cx="2724150" cy="2106613"/>
          </a:xfrm>
          <a:prstGeom prst="rect">
            <a:avLst/>
          </a:prstGeom>
          <a:solidFill>
            <a:schemeClr val="bg1"/>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algn="ctr" eaLnBrk="1" hangingPunct="1"/>
            <a:r>
              <a:rPr lang="en-US" sz="3600" b="0">
                <a:latin typeface="Comic Sans MS" charset="0"/>
                <a:cs typeface="Times New Roman" charset="0"/>
              </a:rPr>
              <a:t>~ 6 x 6 m</a:t>
            </a:r>
            <a:r>
              <a:rPr lang="en-US" sz="3600" b="0" baseline="30000">
                <a:latin typeface="Comic Sans MS" charset="0"/>
                <a:cs typeface="Times New Roman" charset="0"/>
              </a:rPr>
              <a:t>2</a:t>
            </a:r>
            <a:endParaRPr lang="en-US" sz="3600" b="0">
              <a:latin typeface="Comic Sans MS" charset="0"/>
              <a:cs typeface="Times New Roman" charset="0"/>
            </a:endParaRPr>
          </a:p>
          <a:p>
            <a:pPr algn="ctr" eaLnBrk="1" hangingPunct="1"/>
            <a:r>
              <a:rPr lang="en-US" sz="2800" b="0">
                <a:latin typeface="Comic Sans MS" charset="0"/>
                <a:cs typeface="Times New Roman" charset="0"/>
              </a:rPr>
              <a:t>solar cell panel </a:t>
            </a:r>
          </a:p>
          <a:p>
            <a:pPr algn="ctr" eaLnBrk="1" hangingPunct="1"/>
            <a:r>
              <a:rPr lang="en-US" sz="2800" b="0">
                <a:latin typeface="Comic Sans MS" charset="0"/>
                <a:cs typeface="Times New Roman" charset="0"/>
              </a:rPr>
              <a:t>for </a:t>
            </a:r>
            <a:r>
              <a:rPr lang="en-US" sz="3600" b="0">
                <a:latin typeface="Comic Sans MS" charset="0"/>
                <a:cs typeface="Times New Roman" charset="0"/>
              </a:rPr>
              <a:t>2 days</a:t>
            </a:r>
          </a:p>
        </p:txBody>
      </p:sp>
      <p:sp>
        <p:nvSpPr>
          <p:cNvPr id="27653" name="Text Box 6"/>
          <p:cNvSpPr txBox="1">
            <a:spLocks noChangeArrowheads="1"/>
          </p:cNvSpPr>
          <p:nvPr/>
        </p:nvSpPr>
        <p:spPr bwMode="auto">
          <a:xfrm>
            <a:off x="-38100" y="215900"/>
            <a:ext cx="9144000" cy="762000"/>
          </a:xfrm>
          <a:prstGeom prst="rect">
            <a:avLst/>
          </a:prstGeom>
          <a:solidFill>
            <a:schemeClr val="bg1"/>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algn="ctr" eaLnBrk="1" hangingPunct="1"/>
            <a:r>
              <a:rPr lang="he-IL" sz="4400" dirty="0">
                <a:solidFill>
                  <a:srgbClr val="A50021"/>
                </a:solidFill>
                <a:latin typeface="Comic Sans MS" charset="0"/>
                <a:cs typeface="Narkisim" charset="0"/>
              </a:rPr>
              <a:t>אנרגיות </a:t>
            </a:r>
            <a:r>
              <a:rPr lang="he-IL" sz="4400" dirty="0" smtClean="0">
                <a:solidFill>
                  <a:srgbClr val="A50021"/>
                </a:solidFill>
                <a:latin typeface="Comic Sans MS" charset="0"/>
                <a:cs typeface="Narkisim" charset="0"/>
              </a:rPr>
              <a:t>מאובנים </a:t>
            </a:r>
            <a:r>
              <a:rPr lang="he-IL" sz="4400" dirty="0">
                <a:solidFill>
                  <a:srgbClr val="A50021"/>
                </a:solidFill>
                <a:latin typeface="Comic Sans MS" charset="0"/>
                <a:cs typeface="Narkisim" charset="0"/>
              </a:rPr>
              <a:t>(</a:t>
            </a:r>
            <a:r>
              <a:rPr lang="he-IL" sz="4400" dirty="0" smtClean="0">
                <a:solidFill>
                  <a:srgbClr val="A50021"/>
                </a:solidFill>
                <a:latin typeface="Comic Sans MS" charset="0"/>
                <a:cs typeface="Narkisim" charset="0"/>
              </a:rPr>
              <a:t>פוסילים) </a:t>
            </a:r>
            <a:r>
              <a:rPr lang="he-IL" sz="4400" dirty="0">
                <a:solidFill>
                  <a:srgbClr val="A50021"/>
                </a:solidFill>
                <a:latin typeface="Comic Sans MS" charset="0"/>
                <a:cs typeface="Narkisim" charset="0"/>
              </a:rPr>
              <a:t>הן אוצר אמיתי</a:t>
            </a:r>
            <a:endParaRPr lang="en-US" sz="4400" dirty="0">
              <a:solidFill>
                <a:srgbClr val="A50021"/>
              </a:solidFill>
              <a:latin typeface="Comic Sans MS" charset="0"/>
              <a:cs typeface="Narkisim" charset="0"/>
            </a:endParaRPr>
          </a:p>
        </p:txBody>
      </p:sp>
      <p:sp>
        <p:nvSpPr>
          <p:cNvPr id="27654" name="Rectangle 7"/>
          <p:cNvSpPr>
            <a:spLocks noChangeArrowheads="1"/>
          </p:cNvSpPr>
          <p:nvPr/>
        </p:nvSpPr>
        <p:spPr bwMode="auto">
          <a:xfrm>
            <a:off x="3009900" y="4216400"/>
            <a:ext cx="6324600" cy="2844800"/>
          </a:xfrm>
          <a:prstGeom prst="rect">
            <a:avLst/>
          </a:prstGeom>
          <a:solidFill>
            <a:schemeClr val="bg1"/>
          </a:solidFill>
          <a:ln w="28575">
            <a:solidFill>
              <a:schemeClr val="bg1"/>
            </a:solidFill>
            <a:miter lim="800000"/>
            <a:headEnd/>
            <a:tailEnd/>
          </a:ln>
        </p:spPr>
        <p:txBody>
          <a:bodyPr wrap="none" anchor="ctr"/>
          <a:lstStyle/>
          <a:p>
            <a:endParaRPr lang="en-US"/>
          </a:p>
        </p:txBody>
      </p:sp>
      <p:sp>
        <p:nvSpPr>
          <p:cNvPr id="27655" name="Text Box 6"/>
          <p:cNvSpPr txBox="1">
            <a:spLocks noChangeArrowheads="1"/>
          </p:cNvSpPr>
          <p:nvPr/>
        </p:nvSpPr>
        <p:spPr bwMode="auto">
          <a:xfrm>
            <a:off x="433388" y="3249613"/>
            <a:ext cx="2455862" cy="3059112"/>
          </a:xfrm>
          <a:prstGeom prst="rect">
            <a:avLst/>
          </a:prstGeom>
          <a:solidFill>
            <a:schemeClr val="bg1"/>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algn="ctr" eaLnBrk="1" hangingPunct="1"/>
            <a:r>
              <a:rPr lang="en-US" sz="2800">
                <a:latin typeface="Times New Roman" charset="0"/>
                <a:cs typeface="Times New Roman" charset="0"/>
              </a:rPr>
              <a:t> </a:t>
            </a:r>
            <a:r>
              <a:rPr lang="en-US" sz="2800">
                <a:solidFill>
                  <a:srgbClr val="E52406"/>
                </a:solidFill>
                <a:latin typeface="Times New Roman" charset="0"/>
                <a:cs typeface="Times New Roman" charset="0"/>
              </a:rPr>
              <a:t>1 </a:t>
            </a:r>
            <a:r>
              <a:rPr lang="he-IL" sz="2800">
                <a:solidFill>
                  <a:srgbClr val="E52406"/>
                </a:solidFill>
                <a:latin typeface="Times New Roman" charset="0"/>
                <a:cs typeface="Times New Roman" charset="0"/>
              </a:rPr>
              <a:t>גלון</a:t>
            </a:r>
            <a:r>
              <a:rPr lang="he-IL" sz="2800" b="0">
                <a:solidFill>
                  <a:srgbClr val="E52406"/>
                </a:solidFill>
                <a:latin typeface="Times New Roman" charset="0"/>
                <a:cs typeface="Times New Roman" charset="0"/>
              </a:rPr>
              <a:t>(ארה"ב)</a:t>
            </a:r>
            <a:endParaRPr lang="en-US" sz="2800" b="0">
              <a:solidFill>
                <a:srgbClr val="E52406"/>
              </a:solidFill>
              <a:latin typeface="Times New Roman" charset="0"/>
              <a:cs typeface="Times New Roman" charset="0"/>
            </a:endParaRPr>
          </a:p>
          <a:p>
            <a:pPr algn="ctr" eaLnBrk="1" hangingPunct="1"/>
            <a:r>
              <a:rPr lang="en-US" sz="2800">
                <a:solidFill>
                  <a:srgbClr val="E52406"/>
                </a:solidFill>
                <a:latin typeface="Times New Roman" charset="0"/>
                <a:cs typeface="Times New Roman" charset="0"/>
              </a:rPr>
              <a:t>~ 3.8 </a:t>
            </a:r>
            <a:r>
              <a:rPr lang="he-IL" sz="2800">
                <a:solidFill>
                  <a:srgbClr val="E52406"/>
                </a:solidFill>
                <a:latin typeface="Times New Roman" charset="0"/>
                <a:cs typeface="Times New Roman" charset="0"/>
              </a:rPr>
              <a:t>ליטר</a:t>
            </a:r>
          </a:p>
          <a:p>
            <a:pPr algn="ctr" eaLnBrk="1" hangingPunct="1"/>
            <a:endParaRPr lang="en-US" sz="2800">
              <a:solidFill>
                <a:srgbClr val="E52406"/>
              </a:solidFill>
              <a:latin typeface="Times New Roman" charset="0"/>
              <a:cs typeface="Times New Roman" charset="0"/>
            </a:endParaRPr>
          </a:p>
          <a:p>
            <a:pPr algn="ctr" eaLnBrk="1" hangingPunct="1">
              <a:lnSpc>
                <a:spcPct val="75000"/>
              </a:lnSpc>
            </a:pPr>
            <a:endParaRPr lang="en-US" sz="2800">
              <a:solidFill>
                <a:srgbClr val="E52406"/>
              </a:solidFill>
              <a:latin typeface="Times New Roman" charset="0"/>
              <a:cs typeface="Times New Roman" charset="0"/>
            </a:endParaRPr>
          </a:p>
          <a:p>
            <a:pPr algn="ctr" eaLnBrk="1" hangingPunct="1">
              <a:lnSpc>
                <a:spcPct val="75000"/>
              </a:lnSpc>
            </a:pPr>
            <a:endParaRPr lang="en-US" sz="3600">
              <a:solidFill>
                <a:srgbClr val="E52406"/>
              </a:solidFill>
              <a:latin typeface="Comic Sans MS" charset="0"/>
              <a:cs typeface="Times New Roman"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 Box 3"/>
          <p:cNvSpPr txBox="1">
            <a:spLocks noChangeArrowheads="1"/>
          </p:cNvSpPr>
          <p:nvPr/>
        </p:nvSpPr>
        <p:spPr bwMode="auto">
          <a:xfrm>
            <a:off x="6346825" y="1550988"/>
            <a:ext cx="2414588" cy="2289175"/>
          </a:xfrm>
          <a:prstGeom prst="rect">
            <a:avLst/>
          </a:prstGeom>
          <a:solidFill>
            <a:schemeClr val="bg1"/>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algn="ctr" eaLnBrk="1" hangingPunct="1"/>
            <a:r>
              <a:rPr lang="en-US" sz="3600" b="0">
                <a:latin typeface="Comic Sans MS" charset="0"/>
                <a:cs typeface="Times New Roman" charset="0"/>
              </a:rPr>
              <a:t>work of </a:t>
            </a:r>
          </a:p>
          <a:p>
            <a:pPr algn="ctr" eaLnBrk="1" hangingPunct="1"/>
            <a:r>
              <a:rPr lang="en-US" sz="3600" b="0">
                <a:latin typeface="Comic Sans MS" charset="0"/>
                <a:cs typeface="Times New Roman" charset="0"/>
              </a:rPr>
              <a:t>2 horses </a:t>
            </a:r>
          </a:p>
          <a:p>
            <a:pPr algn="ctr" eaLnBrk="1" hangingPunct="1"/>
            <a:r>
              <a:rPr lang="en-US" sz="3600" b="0">
                <a:latin typeface="Comic Sans MS" charset="0"/>
                <a:cs typeface="Times New Roman" charset="0"/>
              </a:rPr>
              <a:t>for 25 hrs</a:t>
            </a:r>
          </a:p>
        </p:txBody>
      </p:sp>
      <p:sp>
        <p:nvSpPr>
          <p:cNvPr id="28676" name="Text Box 4"/>
          <p:cNvSpPr txBox="1">
            <a:spLocks noChangeArrowheads="1"/>
          </p:cNvSpPr>
          <p:nvPr/>
        </p:nvSpPr>
        <p:spPr bwMode="auto">
          <a:xfrm>
            <a:off x="6229350" y="4343400"/>
            <a:ext cx="2724150" cy="2106613"/>
          </a:xfrm>
          <a:prstGeom prst="rect">
            <a:avLst/>
          </a:prstGeom>
          <a:solidFill>
            <a:schemeClr val="bg1"/>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algn="ctr" eaLnBrk="1" hangingPunct="1"/>
            <a:r>
              <a:rPr lang="en-US" sz="3600" b="0">
                <a:latin typeface="Comic Sans MS" charset="0"/>
                <a:cs typeface="Times New Roman" charset="0"/>
              </a:rPr>
              <a:t>~ 6 x 6 m</a:t>
            </a:r>
            <a:r>
              <a:rPr lang="en-US" sz="3600" b="0" baseline="30000">
                <a:latin typeface="Comic Sans MS" charset="0"/>
                <a:cs typeface="Times New Roman" charset="0"/>
              </a:rPr>
              <a:t>2</a:t>
            </a:r>
            <a:endParaRPr lang="en-US" sz="3600" b="0">
              <a:latin typeface="Comic Sans MS" charset="0"/>
              <a:cs typeface="Times New Roman" charset="0"/>
            </a:endParaRPr>
          </a:p>
          <a:p>
            <a:pPr algn="ctr" eaLnBrk="1" hangingPunct="1"/>
            <a:r>
              <a:rPr lang="en-US" sz="2800" b="0">
                <a:latin typeface="Comic Sans MS" charset="0"/>
                <a:cs typeface="Times New Roman" charset="0"/>
              </a:rPr>
              <a:t>solar cell panel </a:t>
            </a:r>
          </a:p>
          <a:p>
            <a:pPr algn="ctr" eaLnBrk="1" hangingPunct="1"/>
            <a:r>
              <a:rPr lang="en-US" sz="2800" b="0">
                <a:latin typeface="Comic Sans MS" charset="0"/>
                <a:cs typeface="Times New Roman" charset="0"/>
              </a:rPr>
              <a:t>for </a:t>
            </a:r>
            <a:r>
              <a:rPr lang="en-US" sz="3600" b="0">
                <a:latin typeface="Comic Sans MS" charset="0"/>
                <a:cs typeface="Times New Roman" charset="0"/>
              </a:rPr>
              <a:t>2 days</a:t>
            </a:r>
          </a:p>
        </p:txBody>
      </p:sp>
      <p:sp>
        <p:nvSpPr>
          <p:cNvPr id="28677" name="Text Box 6"/>
          <p:cNvSpPr txBox="1">
            <a:spLocks noChangeArrowheads="1"/>
          </p:cNvSpPr>
          <p:nvPr/>
        </p:nvSpPr>
        <p:spPr bwMode="auto">
          <a:xfrm>
            <a:off x="-38100" y="215900"/>
            <a:ext cx="9144000" cy="762000"/>
          </a:xfrm>
          <a:prstGeom prst="rect">
            <a:avLst/>
          </a:prstGeom>
          <a:solidFill>
            <a:schemeClr val="bg1"/>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algn="ctr" eaLnBrk="1" hangingPunct="1"/>
            <a:r>
              <a:rPr lang="he-IL" sz="4400" dirty="0">
                <a:solidFill>
                  <a:srgbClr val="A50021"/>
                </a:solidFill>
                <a:latin typeface="Comic Sans MS" charset="0"/>
                <a:cs typeface="Narkisim" charset="0"/>
              </a:rPr>
              <a:t>אנרגיות </a:t>
            </a:r>
            <a:r>
              <a:rPr lang="he-IL" sz="4400" dirty="0" smtClean="0">
                <a:solidFill>
                  <a:srgbClr val="A50021"/>
                </a:solidFill>
                <a:latin typeface="Comic Sans MS" charset="0"/>
                <a:cs typeface="Narkisim" charset="0"/>
              </a:rPr>
              <a:t>מאובנים </a:t>
            </a:r>
            <a:r>
              <a:rPr lang="he-IL" sz="4400" dirty="0">
                <a:solidFill>
                  <a:srgbClr val="A50021"/>
                </a:solidFill>
                <a:latin typeface="Comic Sans MS" charset="0"/>
                <a:cs typeface="Narkisim" charset="0"/>
              </a:rPr>
              <a:t>(</a:t>
            </a:r>
            <a:r>
              <a:rPr lang="he-IL" sz="4400" dirty="0" smtClean="0">
                <a:solidFill>
                  <a:srgbClr val="A50021"/>
                </a:solidFill>
                <a:latin typeface="Comic Sans MS" charset="0"/>
                <a:cs typeface="Narkisim" charset="0"/>
              </a:rPr>
              <a:t>פוסילים) </a:t>
            </a:r>
            <a:r>
              <a:rPr lang="he-IL" sz="4400" dirty="0">
                <a:solidFill>
                  <a:srgbClr val="A50021"/>
                </a:solidFill>
                <a:latin typeface="Comic Sans MS" charset="0"/>
                <a:cs typeface="Narkisim" charset="0"/>
              </a:rPr>
              <a:t>הן אוצר אמיתי</a:t>
            </a:r>
            <a:endParaRPr lang="en-US" sz="4400" dirty="0">
              <a:solidFill>
                <a:srgbClr val="A50021"/>
              </a:solidFill>
              <a:latin typeface="Comic Sans MS" charset="0"/>
              <a:cs typeface="Narkisim" charset="0"/>
            </a:endParaRPr>
          </a:p>
        </p:txBody>
      </p:sp>
      <p:sp>
        <p:nvSpPr>
          <p:cNvPr id="28678" name="Rectangle 7"/>
          <p:cNvSpPr>
            <a:spLocks noChangeArrowheads="1"/>
          </p:cNvSpPr>
          <p:nvPr/>
        </p:nvSpPr>
        <p:spPr bwMode="auto">
          <a:xfrm>
            <a:off x="2971800" y="4152900"/>
            <a:ext cx="6172200" cy="2959100"/>
          </a:xfrm>
          <a:prstGeom prst="rect">
            <a:avLst/>
          </a:prstGeom>
          <a:solidFill>
            <a:schemeClr val="bg1"/>
          </a:solidFill>
          <a:ln w="28575">
            <a:solidFill>
              <a:schemeClr val="bg1"/>
            </a:solidFill>
            <a:miter lim="800000"/>
            <a:headEnd/>
            <a:tailEnd/>
          </a:ln>
        </p:spPr>
        <p:txBody>
          <a:bodyPr wrap="none" anchor="ctr"/>
          <a:lstStyle/>
          <a:p>
            <a:endParaRPr lang="en-US"/>
          </a:p>
        </p:txBody>
      </p:sp>
      <p:sp>
        <p:nvSpPr>
          <p:cNvPr id="28679" name="Text Box 3"/>
          <p:cNvSpPr txBox="1">
            <a:spLocks noChangeArrowheads="1"/>
          </p:cNvSpPr>
          <p:nvPr/>
        </p:nvSpPr>
        <p:spPr bwMode="auto">
          <a:xfrm>
            <a:off x="6346825" y="1550988"/>
            <a:ext cx="2414588" cy="2563812"/>
          </a:xfrm>
          <a:prstGeom prst="rect">
            <a:avLst/>
          </a:prstGeom>
          <a:solidFill>
            <a:schemeClr val="bg1"/>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algn="ctr" eaLnBrk="1" hangingPunct="1"/>
            <a:r>
              <a:rPr lang="he-IL" sz="3600" b="0">
                <a:latin typeface="Comic Sans MS" charset="0"/>
                <a:cs typeface="Times New Roman" charset="0"/>
              </a:rPr>
              <a:t>עבודה של 2 סוסים ל-25 שעות</a:t>
            </a:r>
            <a:endParaRPr lang="en-US" sz="3600" b="0">
              <a:latin typeface="Comic Sans MS" charset="0"/>
              <a:cs typeface="Times New Roman" charset="0"/>
            </a:endParaRPr>
          </a:p>
          <a:p>
            <a:pPr algn="ctr" eaLnBrk="1" hangingPunct="1"/>
            <a:endParaRPr lang="en-US" sz="3600" b="0">
              <a:latin typeface="Comic Sans MS" charset="0"/>
              <a:cs typeface="Times New Roman" charset="0"/>
            </a:endParaRPr>
          </a:p>
        </p:txBody>
      </p:sp>
      <p:sp>
        <p:nvSpPr>
          <p:cNvPr id="28680" name="Text Box 6"/>
          <p:cNvSpPr txBox="1">
            <a:spLocks noChangeArrowheads="1"/>
          </p:cNvSpPr>
          <p:nvPr/>
        </p:nvSpPr>
        <p:spPr bwMode="auto">
          <a:xfrm>
            <a:off x="433388" y="3249613"/>
            <a:ext cx="2455862" cy="3058979"/>
          </a:xfrm>
          <a:prstGeom prst="rect">
            <a:avLst/>
          </a:prstGeom>
          <a:solidFill>
            <a:schemeClr val="bg1"/>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algn="ctr" eaLnBrk="1" hangingPunct="1"/>
            <a:r>
              <a:rPr lang="en-US" sz="2800" dirty="0">
                <a:latin typeface="Times New Roman" charset="0"/>
                <a:cs typeface="Times New Roman" charset="0"/>
              </a:rPr>
              <a:t> </a:t>
            </a:r>
            <a:r>
              <a:rPr lang="en-US" sz="2800" dirty="0">
                <a:solidFill>
                  <a:srgbClr val="E52406"/>
                </a:solidFill>
                <a:latin typeface="Times New Roman" charset="0"/>
                <a:cs typeface="Times New Roman" charset="0"/>
              </a:rPr>
              <a:t>1 </a:t>
            </a:r>
            <a:r>
              <a:rPr lang="he-IL" sz="2800" dirty="0" smtClean="0">
                <a:solidFill>
                  <a:srgbClr val="E52406"/>
                </a:solidFill>
                <a:latin typeface="Times New Roman" charset="0"/>
                <a:cs typeface="Times New Roman" charset="0"/>
              </a:rPr>
              <a:t>גלון</a:t>
            </a:r>
            <a:r>
              <a:rPr lang="he-IL" sz="2800" b="0" dirty="0" smtClean="0">
                <a:solidFill>
                  <a:srgbClr val="E52406"/>
                </a:solidFill>
                <a:latin typeface="Times New Roman" charset="0"/>
                <a:cs typeface="Times New Roman" charset="0"/>
              </a:rPr>
              <a:t>(ארה"ב)</a:t>
            </a:r>
            <a:endParaRPr lang="en-US" sz="2800" b="0" dirty="0">
              <a:solidFill>
                <a:srgbClr val="E52406"/>
              </a:solidFill>
              <a:latin typeface="Times New Roman" charset="0"/>
              <a:cs typeface="Times New Roman" charset="0"/>
            </a:endParaRPr>
          </a:p>
          <a:p>
            <a:pPr algn="ctr" eaLnBrk="1" hangingPunct="1"/>
            <a:r>
              <a:rPr lang="en-US" sz="2800" dirty="0">
                <a:solidFill>
                  <a:srgbClr val="E52406"/>
                </a:solidFill>
                <a:latin typeface="Times New Roman" charset="0"/>
                <a:cs typeface="Times New Roman" charset="0"/>
              </a:rPr>
              <a:t>~ 3.8 </a:t>
            </a:r>
            <a:r>
              <a:rPr lang="he-IL" sz="2800" dirty="0">
                <a:solidFill>
                  <a:srgbClr val="E52406"/>
                </a:solidFill>
                <a:latin typeface="Times New Roman" charset="0"/>
                <a:cs typeface="Times New Roman" charset="0"/>
              </a:rPr>
              <a:t>ליטר</a:t>
            </a:r>
          </a:p>
          <a:p>
            <a:pPr algn="ctr" eaLnBrk="1" hangingPunct="1"/>
            <a:endParaRPr lang="en-US" sz="2800" dirty="0">
              <a:solidFill>
                <a:srgbClr val="E52406"/>
              </a:solidFill>
              <a:latin typeface="Times New Roman" charset="0"/>
              <a:cs typeface="Times New Roman" charset="0"/>
            </a:endParaRPr>
          </a:p>
          <a:p>
            <a:pPr algn="ctr" eaLnBrk="1" hangingPunct="1">
              <a:lnSpc>
                <a:spcPct val="75000"/>
              </a:lnSpc>
            </a:pPr>
            <a:endParaRPr lang="en-US" sz="2800" dirty="0">
              <a:solidFill>
                <a:srgbClr val="E52406"/>
              </a:solidFill>
              <a:latin typeface="Times New Roman" charset="0"/>
              <a:cs typeface="Times New Roman" charset="0"/>
            </a:endParaRPr>
          </a:p>
          <a:p>
            <a:pPr algn="ctr" eaLnBrk="1" hangingPunct="1">
              <a:lnSpc>
                <a:spcPct val="75000"/>
              </a:lnSpc>
            </a:pPr>
            <a:r>
              <a:rPr lang="en-US" sz="3600" dirty="0">
                <a:solidFill>
                  <a:srgbClr val="E52406"/>
                </a:solidFill>
                <a:latin typeface="Comic Sans MS" charset="0"/>
                <a:cs typeface="Times New Roman" charset="0"/>
              </a:rPr>
              <a:t>~ 37 kWh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 Box 3"/>
          <p:cNvSpPr txBox="1">
            <a:spLocks noChangeArrowheads="1"/>
          </p:cNvSpPr>
          <p:nvPr/>
        </p:nvSpPr>
        <p:spPr bwMode="auto">
          <a:xfrm>
            <a:off x="6346825" y="1550988"/>
            <a:ext cx="2414588" cy="2289175"/>
          </a:xfrm>
          <a:prstGeom prst="rect">
            <a:avLst/>
          </a:prstGeom>
          <a:solidFill>
            <a:schemeClr val="bg1"/>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algn="ctr" eaLnBrk="1" hangingPunct="1"/>
            <a:r>
              <a:rPr lang="en-US" sz="3600" b="0">
                <a:latin typeface="Comic Sans MS" charset="0"/>
                <a:cs typeface="Times New Roman" charset="0"/>
              </a:rPr>
              <a:t>work of </a:t>
            </a:r>
          </a:p>
          <a:p>
            <a:pPr algn="ctr" eaLnBrk="1" hangingPunct="1"/>
            <a:r>
              <a:rPr lang="en-US" sz="3600" b="0">
                <a:latin typeface="Comic Sans MS" charset="0"/>
                <a:cs typeface="Times New Roman" charset="0"/>
              </a:rPr>
              <a:t>2 horses </a:t>
            </a:r>
          </a:p>
          <a:p>
            <a:pPr algn="ctr" eaLnBrk="1" hangingPunct="1"/>
            <a:r>
              <a:rPr lang="en-US" sz="3600" b="0">
                <a:latin typeface="Comic Sans MS" charset="0"/>
                <a:cs typeface="Times New Roman" charset="0"/>
              </a:rPr>
              <a:t>for 25 hrs</a:t>
            </a:r>
          </a:p>
        </p:txBody>
      </p:sp>
      <p:sp>
        <p:nvSpPr>
          <p:cNvPr id="29700" name="Text Box 4"/>
          <p:cNvSpPr txBox="1">
            <a:spLocks noChangeArrowheads="1"/>
          </p:cNvSpPr>
          <p:nvPr/>
        </p:nvSpPr>
        <p:spPr bwMode="auto">
          <a:xfrm>
            <a:off x="6229350" y="4343400"/>
            <a:ext cx="2724150" cy="2014538"/>
          </a:xfrm>
          <a:prstGeom prst="rect">
            <a:avLst/>
          </a:prstGeom>
          <a:solidFill>
            <a:schemeClr val="bg1"/>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algn="ctr" eaLnBrk="1" hangingPunct="1"/>
            <a:r>
              <a:rPr lang="en-US" sz="3600" b="0" dirty="0">
                <a:latin typeface="Comic Sans MS" charset="0"/>
                <a:cs typeface="Times New Roman" charset="0"/>
              </a:rPr>
              <a:t>~ 6 x 6 m</a:t>
            </a:r>
            <a:r>
              <a:rPr lang="en-US" sz="3600" b="0" baseline="30000" dirty="0">
                <a:latin typeface="Comic Sans MS" charset="0"/>
                <a:cs typeface="Times New Roman" charset="0"/>
              </a:rPr>
              <a:t>2</a:t>
            </a:r>
            <a:endParaRPr lang="en-US" sz="3600" b="0" dirty="0">
              <a:latin typeface="Comic Sans MS" charset="0"/>
              <a:cs typeface="Times New Roman" charset="0"/>
            </a:endParaRPr>
          </a:p>
          <a:p>
            <a:pPr algn="ctr" eaLnBrk="1" hangingPunct="1"/>
            <a:r>
              <a:rPr lang="he-IL" sz="3600" b="0" dirty="0">
                <a:latin typeface="Comic Sans MS" charset="0"/>
                <a:cs typeface="Times New Roman" charset="0"/>
              </a:rPr>
              <a:t>מערך של תאי שמש ליומיים</a:t>
            </a:r>
            <a:endParaRPr lang="en-US" sz="3600" b="0" dirty="0">
              <a:latin typeface="Comic Sans MS" charset="0"/>
              <a:cs typeface="Times New Roman" charset="0"/>
            </a:endParaRPr>
          </a:p>
        </p:txBody>
      </p:sp>
      <p:sp>
        <p:nvSpPr>
          <p:cNvPr id="29701" name="Text Box 6"/>
          <p:cNvSpPr txBox="1">
            <a:spLocks noChangeArrowheads="1"/>
          </p:cNvSpPr>
          <p:nvPr/>
        </p:nvSpPr>
        <p:spPr bwMode="auto">
          <a:xfrm>
            <a:off x="-38100" y="215900"/>
            <a:ext cx="9144000" cy="762000"/>
          </a:xfrm>
          <a:prstGeom prst="rect">
            <a:avLst/>
          </a:prstGeom>
          <a:solidFill>
            <a:schemeClr val="bg1"/>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algn="ctr" eaLnBrk="1" hangingPunct="1"/>
            <a:r>
              <a:rPr lang="he-IL" sz="4400" dirty="0">
                <a:solidFill>
                  <a:srgbClr val="A50021"/>
                </a:solidFill>
                <a:latin typeface="Comic Sans MS" charset="0"/>
                <a:cs typeface="Narkisim" charset="0"/>
              </a:rPr>
              <a:t>אנרגיות </a:t>
            </a:r>
            <a:r>
              <a:rPr lang="he-IL" sz="4400" dirty="0" smtClean="0">
                <a:solidFill>
                  <a:srgbClr val="A50021"/>
                </a:solidFill>
                <a:latin typeface="Comic Sans MS" charset="0"/>
                <a:cs typeface="Narkisim" charset="0"/>
              </a:rPr>
              <a:t>מאובנים </a:t>
            </a:r>
            <a:r>
              <a:rPr lang="he-IL" sz="4400" dirty="0">
                <a:solidFill>
                  <a:srgbClr val="A50021"/>
                </a:solidFill>
                <a:latin typeface="Comic Sans MS" charset="0"/>
                <a:cs typeface="Narkisim" charset="0"/>
              </a:rPr>
              <a:t>(</a:t>
            </a:r>
            <a:r>
              <a:rPr lang="he-IL" sz="4400" dirty="0" smtClean="0">
                <a:solidFill>
                  <a:srgbClr val="A50021"/>
                </a:solidFill>
                <a:latin typeface="Comic Sans MS" charset="0"/>
                <a:cs typeface="Narkisim" charset="0"/>
              </a:rPr>
              <a:t>פוסילים) </a:t>
            </a:r>
            <a:r>
              <a:rPr lang="he-IL" sz="4400" dirty="0">
                <a:solidFill>
                  <a:srgbClr val="A50021"/>
                </a:solidFill>
                <a:latin typeface="Comic Sans MS" charset="0"/>
                <a:cs typeface="Narkisim" charset="0"/>
              </a:rPr>
              <a:t>הן אוצר אמיתי</a:t>
            </a:r>
            <a:endParaRPr lang="en-US" sz="4400" dirty="0">
              <a:solidFill>
                <a:srgbClr val="A50021"/>
              </a:solidFill>
              <a:latin typeface="Comic Sans MS" charset="0"/>
              <a:cs typeface="Narkisim" charset="0"/>
            </a:endParaRPr>
          </a:p>
        </p:txBody>
      </p:sp>
      <p:sp>
        <p:nvSpPr>
          <p:cNvPr id="29702" name="Text Box 3"/>
          <p:cNvSpPr txBox="1">
            <a:spLocks noChangeArrowheads="1"/>
          </p:cNvSpPr>
          <p:nvPr/>
        </p:nvSpPr>
        <p:spPr bwMode="auto">
          <a:xfrm>
            <a:off x="6346825" y="1550988"/>
            <a:ext cx="2414588" cy="2563812"/>
          </a:xfrm>
          <a:prstGeom prst="rect">
            <a:avLst/>
          </a:prstGeom>
          <a:solidFill>
            <a:schemeClr val="bg1"/>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algn="ctr" eaLnBrk="1" hangingPunct="1"/>
            <a:r>
              <a:rPr lang="he-IL" sz="3600" b="0">
                <a:latin typeface="Comic Sans MS" charset="0"/>
                <a:cs typeface="Times New Roman" charset="0"/>
              </a:rPr>
              <a:t>עבודה של 2 סוסים ל-25 שעות</a:t>
            </a:r>
          </a:p>
          <a:p>
            <a:pPr algn="ctr" eaLnBrk="1" hangingPunct="1"/>
            <a:endParaRPr lang="en-US" sz="3600" b="0">
              <a:latin typeface="Comic Sans MS" charset="0"/>
              <a:cs typeface="Times New Roman" charset="0"/>
            </a:endParaRPr>
          </a:p>
        </p:txBody>
      </p:sp>
      <p:sp>
        <p:nvSpPr>
          <p:cNvPr id="29703" name="Text Box 6"/>
          <p:cNvSpPr txBox="1">
            <a:spLocks noChangeArrowheads="1"/>
          </p:cNvSpPr>
          <p:nvPr/>
        </p:nvSpPr>
        <p:spPr bwMode="auto">
          <a:xfrm>
            <a:off x="433388" y="3249613"/>
            <a:ext cx="2455862" cy="3058979"/>
          </a:xfrm>
          <a:prstGeom prst="rect">
            <a:avLst/>
          </a:prstGeom>
          <a:solidFill>
            <a:schemeClr val="bg1"/>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algn="ctr" eaLnBrk="1" hangingPunct="1"/>
            <a:r>
              <a:rPr lang="en-US" sz="2800" dirty="0">
                <a:latin typeface="Times New Roman" charset="0"/>
                <a:cs typeface="Times New Roman" charset="0"/>
              </a:rPr>
              <a:t> </a:t>
            </a:r>
            <a:r>
              <a:rPr lang="en-US" sz="2800" dirty="0">
                <a:solidFill>
                  <a:srgbClr val="E52406"/>
                </a:solidFill>
                <a:latin typeface="Times New Roman" charset="0"/>
                <a:cs typeface="Times New Roman" charset="0"/>
              </a:rPr>
              <a:t>1 </a:t>
            </a:r>
            <a:r>
              <a:rPr lang="he-IL" sz="2800" dirty="0" smtClean="0">
                <a:solidFill>
                  <a:srgbClr val="E52406"/>
                </a:solidFill>
                <a:latin typeface="Times New Roman" charset="0"/>
                <a:cs typeface="Times New Roman" charset="0"/>
              </a:rPr>
              <a:t>גלון</a:t>
            </a:r>
            <a:r>
              <a:rPr lang="he-IL" sz="2800" b="0" dirty="0" smtClean="0">
                <a:solidFill>
                  <a:srgbClr val="E52406"/>
                </a:solidFill>
                <a:latin typeface="Times New Roman" charset="0"/>
                <a:cs typeface="Times New Roman" charset="0"/>
              </a:rPr>
              <a:t>(ארה"ב)</a:t>
            </a:r>
            <a:endParaRPr lang="en-US" sz="2800" b="0" dirty="0">
              <a:solidFill>
                <a:srgbClr val="E52406"/>
              </a:solidFill>
              <a:latin typeface="Times New Roman" charset="0"/>
              <a:cs typeface="Times New Roman" charset="0"/>
            </a:endParaRPr>
          </a:p>
          <a:p>
            <a:pPr algn="ctr" eaLnBrk="1" hangingPunct="1"/>
            <a:r>
              <a:rPr lang="en-US" sz="2800" dirty="0">
                <a:solidFill>
                  <a:srgbClr val="E52406"/>
                </a:solidFill>
                <a:latin typeface="Times New Roman" charset="0"/>
                <a:cs typeface="Times New Roman" charset="0"/>
              </a:rPr>
              <a:t>~ 3.8 </a:t>
            </a:r>
            <a:r>
              <a:rPr lang="he-IL" sz="2800" dirty="0">
                <a:solidFill>
                  <a:srgbClr val="E52406"/>
                </a:solidFill>
                <a:latin typeface="Times New Roman" charset="0"/>
                <a:cs typeface="Times New Roman" charset="0"/>
              </a:rPr>
              <a:t>ליטר</a:t>
            </a:r>
          </a:p>
          <a:p>
            <a:pPr algn="ctr" eaLnBrk="1" hangingPunct="1"/>
            <a:endParaRPr lang="en-US" sz="2800" dirty="0">
              <a:solidFill>
                <a:srgbClr val="E52406"/>
              </a:solidFill>
              <a:latin typeface="Times New Roman" charset="0"/>
              <a:cs typeface="Times New Roman" charset="0"/>
            </a:endParaRPr>
          </a:p>
          <a:p>
            <a:pPr algn="ctr" eaLnBrk="1" hangingPunct="1">
              <a:lnSpc>
                <a:spcPct val="75000"/>
              </a:lnSpc>
            </a:pPr>
            <a:endParaRPr lang="en-US" sz="2800" dirty="0">
              <a:solidFill>
                <a:srgbClr val="E52406"/>
              </a:solidFill>
              <a:latin typeface="Times New Roman" charset="0"/>
              <a:cs typeface="Times New Roman" charset="0"/>
            </a:endParaRPr>
          </a:p>
          <a:p>
            <a:pPr algn="ctr" eaLnBrk="1" hangingPunct="1">
              <a:lnSpc>
                <a:spcPct val="75000"/>
              </a:lnSpc>
            </a:pPr>
            <a:r>
              <a:rPr lang="en-US" sz="3600" dirty="0">
                <a:solidFill>
                  <a:srgbClr val="E52406"/>
                </a:solidFill>
                <a:latin typeface="Comic Sans MS" charset="0"/>
                <a:cs typeface="Times New Roman" charset="0"/>
              </a:rPr>
              <a:t>~ 37 kWh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ChangeArrowheads="1"/>
          </p:cNvSpPr>
          <p:nvPr/>
        </p:nvSpPr>
        <p:spPr bwMode="auto">
          <a:xfrm>
            <a:off x="0" y="0"/>
            <a:ext cx="91440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rtl="0">
              <a:spcBef>
                <a:spcPct val="0"/>
              </a:spcBef>
            </a:pPr>
            <a:r>
              <a:rPr lang="he-IL" sz="4400">
                <a:solidFill>
                  <a:srgbClr val="A50021"/>
                </a:solidFill>
                <a:latin typeface="Narkisim" charset="0"/>
                <a:cs typeface="Narkisim" charset="0"/>
              </a:rPr>
              <a:t>אז , מה רצוי / ניתן לעשות ?</a:t>
            </a:r>
            <a:endParaRPr lang="en-US" sz="4400">
              <a:solidFill>
                <a:srgbClr val="A50021"/>
              </a:solidFill>
              <a:latin typeface="Narkisim" charset="0"/>
              <a:cs typeface="Narkisim" charset="0"/>
            </a:endParaRPr>
          </a:p>
        </p:txBody>
      </p:sp>
      <p:sp>
        <p:nvSpPr>
          <p:cNvPr id="1568771" name="Rectangle 3"/>
          <p:cNvSpPr>
            <a:spLocks noChangeArrowheads="1"/>
          </p:cNvSpPr>
          <p:nvPr/>
        </p:nvSpPr>
        <p:spPr bwMode="auto">
          <a:xfrm>
            <a:off x="0" y="1341438"/>
            <a:ext cx="9144000" cy="4807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p>
            <a:pPr algn="ctr" defTabSz="236538">
              <a:lnSpc>
                <a:spcPct val="90000"/>
              </a:lnSpc>
              <a:spcBef>
                <a:spcPct val="20000"/>
              </a:spcBef>
              <a:tabLst>
                <a:tab pos="812800" algn="l"/>
              </a:tabLst>
            </a:pPr>
            <a:r>
              <a:rPr lang="he-IL" sz="3600" dirty="0">
                <a:solidFill>
                  <a:srgbClr val="D7190F"/>
                </a:solidFill>
                <a:latin typeface="Narkisim" charset="0"/>
                <a:cs typeface="Narkisim" charset="0"/>
              </a:rPr>
              <a:t>טווח קצר (עד ~ </a:t>
            </a:r>
            <a:r>
              <a:rPr lang="he-IL" sz="3600" dirty="0" smtClean="0">
                <a:solidFill>
                  <a:srgbClr val="D7190F"/>
                </a:solidFill>
                <a:latin typeface="Narkisim" charset="0"/>
                <a:cs typeface="Narkisim" charset="0"/>
              </a:rPr>
              <a:t>2025)</a:t>
            </a:r>
            <a:endParaRPr lang="en-US" sz="3600" b="0" dirty="0">
              <a:solidFill>
                <a:srgbClr val="D7190F"/>
              </a:solidFill>
              <a:latin typeface="Narkisim" charset="0"/>
              <a:cs typeface="Narkisim" charset="0"/>
            </a:endParaRPr>
          </a:p>
          <a:p>
            <a:pPr algn="ctr" defTabSz="236538">
              <a:lnSpc>
                <a:spcPct val="90000"/>
              </a:lnSpc>
              <a:spcBef>
                <a:spcPct val="20000"/>
              </a:spcBef>
              <a:tabLst>
                <a:tab pos="812800" algn="l"/>
              </a:tabLst>
            </a:pPr>
            <a:r>
              <a:rPr lang="he-IL" sz="3600" i="1" dirty="0">
                <a:solidFill>
                  <a:srgbClr val="D7190F"/>
                </a:solidFill>
                <a:latin typeface="Narkisim" charset="0"/>
                <a:cs typeface="Narkisim" charset="0"/>
              </a:rPr>
              <a:t>אבולוציה טכנולוגית והנדסית :</a:t>
            </a:r>
            <a:endParaRPr lang="en-US" sz="3600" b="0" dirty="0">
              <a:solidFill>
                <a:srgbClr val="D7190F"/>
              </a:solidFill>
              <a:latin typeface="Narkisim" charset="0"/>
              <a:cs typeface="Narkisim" charset="0"/>
            </a:endParaRPr>
          </a:p>
          <a:p>
            <a:pPr algn="ctr" defTabSz="236538">
              <a:lnSpc>
                <a:spcPct val="90000"/>
              </a:lnSpc>
              <a:spcBef>
                <a:spcPct val="20000"/>
              </a:spcBef>
              <a:tabLst>
                <a:tab pos="812800" algn="l"/>
              </a:tabLst>
            </a:pPr>
            <a:endParaRPr lang="en-US" b="0" dirty="0">
              <a:latin typeface="Narkisim" charset="0"/>
              <a:cs typeface="Narkisim" charset="0"/>
            </a:endParaRPr>
          </a:p>
          <a:p>
            <a:pPr algn="r" defTabSz="236538">
              <a:lnSpc>
                <a:spcPct val="90000"/>
              </a:lnSpc>
              <a:buFontTx/>
              <a:buChar char="•"/>
              <a:tabLst>
                <a:tab pos="812800" algn="l"/>
              </a:tabLst>
            </a:pPr>
            <a:r>
              <a:rPr lang="en-US" sz="3200" b="0" dirty="0">
                <a:latin typeface="Narkisim" charset="0"/>
                <a:cs typeface="Narkisim" charset="0"/>
              </a:rPr>
              <a:t> 	</a:t>
            </a:r>
            <a:r>
              <a:rPr lang="he-IL" sz="3200" b="0" dirty="0">
                <a:latin typeface="Narkisim" charset="0"/>
                <a:cs typeface="Narkisim" charset="0"/>
              </a:rPr>
              <a:t>שריפת פחם </a:t>
            </a:r>
            <a:r>
              <a:rPr lang="he-IL" sz="3200" b="0" dirty="0">
                <a:solidFill>
                  <a:srgbClr val="047A06"/>
                </a:solidFill>
                <a:latin typeface="Narkisim" charset="0"/>
                <a:cs typeface="Narkisim" charset="0"/>
              </a:rPr>
              <a:t>נקיה </a:t>
            </a:r>
            <a:r>
              <a:rPr lang="he-IL" sz="3200" b="0" dirty="0" smtClean="0">
                <a:solidFill>
                  <a:srgbClr val="047A06"/>
                </a:solidFill>
                <a:latin typeface="Narkisim" charset="0"/>
                <a:cs typeface="Narkisim" charset="0"/>
              </a:rPr>
              <a:t>יותר</a:t>
            </a:r>
            <a:r>
              <a:rPr lang="he-IL" sz="3200" b="0" dirty="0" smtClean="0">
                <a:latin typeface="Narkisim" charset="0"/>
                <a:cs typeface="Narkisim" charset="0"/>
                <a:sym typeface="Symbol"/>
              </a:rPr>
              <a:t> שימוש בגז טבעי </a:t>
            </a:r>
            <a:endParaRPr lang="en-US" sz="3200" b="0" dirty="0" smtClean="0">
              <a:latin typeface="Narkisim" charset="0"/>
              <a:cs typeface="Narkisim" charset="0"/>
              <a:sym typeface="Symbol"/>
            </a:endParaRPr>
          </a:p>
          <a:p>
            <a:pPr algn="r" defTabSz="236538">
              <a:lnSpc>
                <a:spcPct val="90000"/>
              </a:lnSpc>
              <a:buFontTx/>
              <a:buChar char="•"/>
              <a:tabLst>
                <a:tab pos="812800" algn="l"/>
              </a:tabLst>
            </a:pPr>
            <a:r>
              <a:rPr lang="he-IL" sz="3200" b="0" dirty="0" smtClean="0">
                <a:latin typeface="Narkisim" charset="0"/>
                <a:cs typeface="Narkisim" charset="0"/>
              </a:rPr>
              <a:t>שיפור </a:t>
            </a:r>
            <a:r>
              <a:rPr lang="he-IL" sz="3200" b="0" dirty="0">
                <a:latin typeface="Narkisim" charset="0"/>
                <a:cs typeface="Narkisim" charset="0"/>
              </a:rPr>
              <a:t>ואופטימיזציה של </a:t>
            </a:r>
            <a:r>
              <a:rPr lang="he-IL" sz="3200" b="0" dirty="0" err="1">
                <a:latin typeface="Narkisim" charset="0"/>
                <a:cs typeface="Narkisim" charset="0"/>
              </a:rPr>
              <a:t>ניזול</a:t>
            </a:r>
            <a:r>
              <a:rPr lang="he-IL" sz="3200" b="0" dirty="0">
                <a:latin typeface="Narkisim" charset="0"/>
                <a:cs typeface="Narkisim" charset="0"/>
              </a:rPr>
              <a:t> פחם</a:t>
            </a:r>
          </a:p>
          <a:p>
            <a:pPr algn="r" defTabSz="236538">
              <a:lnSpc>
                <a:spcPct val="90000"/>
              </a:lnSpc>
              <a:buFontTx/>
              <a:buChar char="•"/>
              <a:tabLst>
                <a:tab pos="812800" algn="l"/>
              </a:tabLst>
            </a:pPr>
            <a:r>
              <a:rPr lang="he-IL" sz="3200" b="0" dirty="0" smtClean="0">
                <a:latin typeface="Narkisim" charset="0"/>
                <a:cs typeface="Narkisim" charset="0"/>
              </a:rPr>
              <a:t> </a:t>
            </a:r>
            <a:r>
              <a:rPr lang="he-IL" sz="4000" dirty="0">
                <a:latin typeface="Narkisim" charset="0"/>
                <a:cs typeface="Narkisim" charset="0"/>
              </a:rPr>
              <a:t>אגירת </a:t>
            </a:r>
            <a:r>
              <a:rPr lang="en-US" sz="4000" dirty="0">
                <a:latin typeface="Narkisim" charset="0"/>
                <a:cs typeface="Narkisim" charset="0"/>
              </a:rPr>
              <a:t> </a:t>
            </a:r>
            <a:r>
              <a:rPr lang="en-US" sz="4000" dirty="0">
                <a:solidFill>
                  <a:srgbClr val="058E07"/>
                </a:solidFill>
                <a:latin typeface="Narkisim" charset="0"/>
                <a:cs typeface="Narkisim" charset="0"/>
              </a:rPr>
              <a:t>CO</a:t>
            </a:r>
            <a:r>
              <a:rPr lang="en-US" sz="4000" baseline="-25000" dirty="0">
                <a:solidFill>
                  <a:srgbClr val="058E07"/>
                </a:solidFill>
                <a:latin typeface="Narkisim" charset="0"/>
                <a:cs typeface="Narkisim" charset="0"/>
              </a:rPr>
              <a:t>2</a:t>
            </a:r>
            <a:r>
              <a:rPr lang="en-US" sz="4000" dirty="0">
                <a:latin typeface="Narkisim" charset="0"/>
                <a:cs typeface="Narkisim" charset="0"/>
              </a:rPr>
              <a:t> </a:t>
            </a:r>
            <a:r>
              <a:rPr lang="he-IL" sz="4000" dirty="0">
                <a:latin typeface="Narkisim" charset="0"/>
                <a:cs typeface="Narkisim" charset="0"/>
              </a:rPr>
              <a:t>לטיפול \ שימוש עתידי</a:t>
            </a:r>
            <a:endParaRPr lang="en-US" sz="4000" dirty="0">
              <a:solidFill>
                <a:srgbClr val="047A06"/>
              </a:solidFill>
              <a:latin typeface="Narkisim" charset="0"/>
              <a:cs typeface="Narkisim" charset="0"/>
            </a:endParaRPr>
          </a:p>
          <a:p>
            <a:pPr algn="r" defTabSz="236538">
              <a:lnSpc>
                <a:spcPct val="90000"/>
              </a:lnSpc>
              <a:buFontTx/>
              <a:buChar char="•"/>
              <a:tabLst>
                <a:tab pos="812800" algn="l"/>
              </a:tabLst>
            </a:pPr>
            <a:r>
              <a:rPr lang="he-IL" sz="5400" b="0" dirty="0" smtClean="0">
                <a:solidFill>
                  <a:srgbClr val="047A06"/>
                </a:solidFill>
                <a:latin typeface="Narkisim" charset="0"/>
                <a:cs typeface="Narkisim" charset="0"/>
              </a:rPr>
              <a:t>שימור/חיסכון</a:t>
            </a:r>
            <a:r>
              <a:rPr lang="he-IL" sz="5400" b="0" dirty="0" smtClean="0">
                <a:latin typeface="Narkisim" charset="0"/>
                <a:cs typeface="Narkisim" charset="0"/>
              </a:rPr>
              <a:t> :</a:t>
            </a:r>
            <a:r>
              <a:rPr lang="he-IL" sz="3200" b="0" dirty="0" smtClean="0">
                <a:latin typeface="Narkisim" charset="0"/>
                <a:cs typeface="Narkisim" charset="0"/>
              </a:rPr>
              <a:t>הפחתה, </a:t>
            </a:r>
            <a:r>
              <a:rPr lang="he-IL" sz="3200" b="0" dirty="0">
                <a:latin typeface="Narkisim" charset="0"/>
                <a:cs typeface="Narkisim" charset="0"/>
              </a:rPr>
              <a:t>שימוש </a:t>
            </a:r>
            <a:r>
              <a:rPr lang="he-IL" sz="3200" b="0" dirty="0" smtClean="0">
                <a:latin typeface="Narkisim" charset="0"/>
                <a:cs typeface="Narkisim" charset="0"/>
              </a:rPr>
              <a:t>מחודש, </a:t>
            </a:r>
            <a:r>
              <a:rPr lang="he-IL" sz="3200" b="0" dirty="0" err="1" smtClean="0">
                <a:latin typeface="Narkisim" charset="0"/>
                <a:cs typeface="Narkisim" charset="0"/>
              </a:rPr>
              <a:t>מיחזור</a:t>
            </a:r>
            <a:endParaRPr lang="en-US" sz="3200" b="0" dirty="0">
              <a:latin typeface="Narkisim" charset="0"/>
              <a:cs typeface="Narkisim" charset="0"/>
            </a:endParaRPr>
          </a:p>
        </p:txBody>
      </p:sp>
    </p:spTree>
    <p:extLst>
      <p:ext uri="{BB962C8B-B14F-4D97-AF65-F5344CB8AC3E}">
        <p14:creationId xmlns:p14="http://schemas.microsoft.com/office/powerpoint/2010/main" val="449275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687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687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6877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6877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68771">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687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8771"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3176" name="Rectangle 8"/>
          <p:cNvSpPr>
            <a:spLocks noChangeArrowheads="1"/>
          </p:cNvSpPr>
          <p:nvPr/>
        </p:nvSpPr>
        <p:spPr bwMode="auto">
          <a:xfrm>
            <a:off x="0" y="1371600"/>
            <a:ext cx="9086850" cy="4975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p>
            <a:pPr algn="ctr">
              <a:lnSpc>
                <a:spcPct val="125000"/>
              </a:lnSpc>
              <a:spcBef>
                <a:spcPct val="0"/>
              </a:spcBef>
              <a:tabLst>
                <a:tab pos="1257300" algn="l"/>
              </a:tabLst>
            </a:pPr>
            <a:r>
              <a:rPr lang="he-IL" sz="3600" dirty="0">
                <a:solidFill>
                  <a:srgbClr val="D7190F"/>
                </a:solidFill>
                <a:latin typeface="Narkisim" charset="0"/>
                <a:cs typeface="Narkisim" charset="0"/>
              </a:rPr>
              <a:t>טווח בינוני </a:t>
            </a:r>
            <a:r>
              <a:rPr lang="en-US" sz="3600" dirty="0" smtClean="0">
                <a:solidFill>
                  <a:srgbClr val="D7190F"/>
                </a:solidFill>
                <a:latin typeface="Narkisim" charset="0"/>
                <a:cs typeface="Narkisim" charset="0"/>
              </a:rPr>
              <a:t>(2050 </a:t>
            </a:r>
            <a:r>
              <a:rPr lang="en-US" sz="3600" dirty="0">
                <a:solidFill>
                  <a:srgbClr val="D7190F"/>
                </a:solidFill>
                <a:latin typeface="Narkisim" charset="0"/>
                <a:cs typeface="Narkisim" charset="0"/>
              </a:rPr>
              <a:t>~ </a:t>
            </a:r>
            <a:r>
              <a:rPr lang="en-US" sz="3600" dirty="0" smtClean="0">
                <a:solidFill>
                  <a:srgbClr val="D7190F"/>
                </a:solidFill>
                <a:latin typeface="Narkisim" charset="0"/>
                <a:cs typeface="Narkisim" charset="0"/>
              </a:rPr>
              <a:t>-  2030 ~)</a:t>
            </a:r>
          </a:p>
          <a:p>
            <a:pPr algn="ctr">
              <a:lnSpc>
                <a:spcPct val="125000"/>
              </a:lnSpc>
              <a:spcBef>
                <a:spcPct val="0"/>
              </a:spcBef>
              <a:tabLst>
                <a:tab pos="1257300" algn="l"/>
              </a:tabLst>
            </a:pPr>
            <a:r>
              <a:rPr lang="he-IL" sz="3600" b="0" dirty="0" smtClean="0">
                <a:solidFill>
                  <a:srgbClr val="D7190F"/>
                </a:solidFill>
                <a:latin typeface="Narkisim" charset="0"/>
                <a:cs typeface="Narkisim" charset="0"/>
              </a:rPr>
              <a:t>טכנולוגיות </a:t>
            </a:r>
            <a:r>
              <a:rPr lang="he-IL" sz="3600" b="0" dirty="0">
                <a:solidFill>
                  <a:srgbClr val="D7190F"/>
                </a:solidFill>
                <a:latin typeface="Narkisim" charset="0"/>
                <a:cs typeface="Narkisim" charset="0"/>
              </a:rPr>
              <a:t>חדשות על בסיס ידע מדעי של היום</a:t>
            </a:r>
            <a:endParaRPr lang="en-US" sz="1800" dirty="0">
              <a:solidFill>
                <a:srgbClr val="D7190F"/>
              </a:solidFill>
              <a:latin typeface="Narkisim" charset="0"/>
              <a:cs typeface="Narkisim" charset="0"/>
            </a:endParaRPr>
          </a:p>
          <a:p>
            <a:pPr algn="ctr">
              <a:lnSpc>
                <a:spcPct val="125000"/>
              </a:lnSpc>
              <a:spcBef>
                <a:spcPct val="0"/>
              </a:spcBef>
              <a:tabLst>
                <a:tab pos="1257300" algn="l"/>
              </a:tabLst>
            </a:pPr>
            <a:endParaRPr lang="en-US" sz="1800" dirty="0">
              <a:solidFill>
                <a:srgbClr val="D7190F"/>
              </a:solidFill>
              <a:latin typeface="Narkisim" charset="0"/>
              <a:cs typeface="Narkisim" charset="0"/>
            </a:endParaRPr>
          </a:p>
          <a:p>
            <a:pPr algn="r">
              <a:spcBef>
                <a:spcPct val="25000"/>
              </a:spcBef>
              <a:buFontTx/>
              <a:buChar char="•"/>
              <a:tabLst>
                <a:tab pos="1257300" algn="l"/>
              </a:tabLst>
            </a:pPr>
            <a:r>
              <a:rPr lang="en-US" sz="3200" b="0" dirty="0">
                <a:latin typeface="Narkisim" charset="0"/>
                <a:cs typeface="Narkisim" charset="0"/>
              </a:rPr>
              <a:t> 	</a:t>
            </a:r>
            <a:r>
              <a:rPr lang="he-IL" sz="3200" b="0" dirty="0">
                <a:latin typeface="Narkisim" charset="0"/>
                <a:cs typeface="Narkisim" charset="0"/>
              </a:rPr>
              <a:t>פחם </a:t>
            </a:r>
            <a:r>
              <a:rPr lang="en-US" sz="2800" b="0" dirty="0">
                <a:latin typeface="Comic Sans MS" charset="0"/>
                <a:cs typeface="Times New Roman" charset="0"/>
                <a:sym typeface="Wingdings" charset="0"/>
              </a:rPr>
              <a:t></a:t>
            </a:r>
            <a:r>
              <a:rPr lang="he-IL" sz="3200" b="0" dirty="0">
                <a:latin typeface="Narkisim" charset="0"/>
                <a:cs typeface="Narkisim" charset="0"/>
                <a:sym typeface="Wingdings" charset="0"/>
              </a:rPr>
              <a:t> דלק נוזלי </a:t>
            </a:r>
            <a:r>
              <a:rPr lang="he-IL" sz="3200" b="0" dirty="0">
                <a:solidFill>
                  <a:srgbClr val="047A06"/>
                </a:solidFill>
                <a:latin typeface="Narkisim" charset="0"/>
                <a:cs typeface="Narkisim" charset="0"/>
              </a:rPr>
              <a:t>בדרך </a:t>
            </a:r>
            <a:r>
              <a:rPr lang="he-IL" sz="3200" b="0" dirty="0" err="1">
                <a:solidFill>
                  <a:srgbClr val="047A06"/>
                </a:solidFill>
                <a:latin typeface="Narkisim" charset="0"/>
                <a:cs typeface="Narkisim" charset="0"/>
              </a:rPr>
              <a:t>נקיה</a:t>
            </a:r>
            <a:endParaRPr lang="he-IL" sz="2400" dirty="0">
              <a:latin typeface="Narkisim" charset="0"/>
              <a:cs typeface="Narkisim" charset="0"/>
              <a:sym typeface="Wingdings" charset="0"/>
            </a:endParaRPr>
          </a:p>
          <a:p>
            <a:pPr algn="r">
              <a:spcBef>
                <a:spcPct val="25000"/>
              </a:spcBef>
              <a:buFontTx/>
              <a:buChar char="•"/>
              <a:tabLst>
                <a:tab pos="1257300" algn="l"/>
              </a:tabLst>
            </a:pPr>
            <a:r>
              <a:rPr lang="he-IL" sz="3200" dirty="0" smtClean="0">
                <a:latin typeface="Narkisim" charset="0"/>
                <a:cs typeface="Narkisim" charset="0"/>
              </a:rPr>
              <a:t> אגירת </a:t>
            </a:r>
            <a:r>
              <a:rPr lang="en-US" sz="3200" dirty="0" smtClean="0">
                <a:latin typeface="Narkisim" charset="0"/>
                <a:cs typeface="Narkisim" charset="0"/>
              </a:rPr>
              <a:t> </a:t>
            </a:r>
            <a:r>
              <a:rPr lang="en-US" sz="3200" dirty="0">
                <a:solidFill>
                  <a:srgbClr val="058E07"/>
                </a:solidFill>
                <a:latin typeface="Narkisim" charset="0"/>
                <a:cs typeface="Narkisim" charset="0"/>
              </a:rPr>
              <a:t>CO</a:t>
            </a:r>
            <a:r>
              <a:rPr lang="en-US" sz="3200" baseline="-25000" dirty="0">
                <a:solidFill>
                  <a:srgbClr val="058E07"/>
                </a:solidFill>
                <a:latin typeface="Narkisim" charset="0"/>
                <a:cs typeface="Narkisim" charset="0"/>
              </a:rPr>
              <a:t>2</a:t>
            </a:r>
            <a:r>
              <a:rPr lang="en-US" sz="3200" dirty="0">
                <a:latin typeface="Narkisim" charset="0"/>
                <a:cs typeface="Narkisim" charset="0"/>
              </a:rPr>
              <a:t> </a:t>
            </a:r>
            <a:r>
              <a:rPr lang="he-IL" sz="3200" dirty="0">
                <a:latin typeface="Narkisim" charset="0"/>
                <a:cs typeface="Narkisim" charset="0"/>
              </a:rPr>
              <a:t>לטיפול \ שימוש עתידי</a:t>
            </a:r>
            <a:endParaRPr lang="en-US" sz="3200" dirty="0">
              <a:solidFill>
                <a:srgbClr val="047A06"/>
              </a:solidFill>
              <a:latin typeface="Narkisim" charset="0"/>
              <a:cs typeface="Narkisim" charset="0"/>
            </a:endParaRPr>
          </a:p>
          <a:p>
            <a:pPr algn="r">
              <a:spcBef>
                <a:spcPct val="25000"/>
              </a:spcBef>
              <a:buFontTx/>
              <a:buChar char="•"/>
              <a:tabLst>
                <a:tab pos="1257300" algn="l"/>
              </a:tabLst>
            </a:pPr>
            <a:r>
              <a:rPr lang="he-IL" sz="3200" b="0" dirty="0" smtClean="0">
                <a:solidFill>
                  <a:srgbClr val="047A06"/>
                </a:solidFill>
                <a:latin typeface="Narkisim" charset="0"/>
                <a:cs typeface="Narkisim" charset="0"/>
                <a:sym typeface="Wingdings" charset="0"/>
              </a:rPr>
              <a:t> אנרגית </a:t>
            </a:r>
            <a:r>
              <a:rPr lang="he-IL" sz="3200" b="0" dirty="0">
                <a:solidFill>
                  <a:srgbClr val="047A06"/>
                </a:solidFill>
                <a:latin typeface="Narkisim" charset="0"/>
                <a:cs typeface="Narkisim" charset="0"/>
                <a:sym typeface="Wingdings" charset="0"/>
              </a:rPr>
              <a:t>שמש (כולל רוח וביו-מסה) </a:t>
            </a:r>
            <a:r>
              <a:rPr lang="he-IL" sz="3200" dirty="0">
                <a:solidFill>
                  <a:srgbClr val="047A06"/>
                </a:solidFill>
                <a:latin typeface="Narkisim" charset="0"/>
                <a:cs typeface="Narkisim" charset="0"/>
                <a:sym typeface="Wingdings" charset="0"/>
              </a:rPr>
              <a:t>עם</a:t>
            </a:r>
            <a:r>
              <a:rPr lang="he-IL" sz="3200" b="0" dirty="0">
                <a:solidFill>
                  <a:srgbClr val="047A06"/>
                </a:solidFill>
                <a:latin typeface="Narkisim" charset="0"/>
                <a:cs typeface="Narkisim" charset="0"/>
                <a:sym typeface="Wingdings" charset="0"/>
              </a:rPr>
              <a:t> פתרונות לאגירה</a:t>
            </a:r>
          </a:p>
          <a:p>
            <a:pPr algn="r">
              <a:spcBef>
                <a:spcPct val="25000"/>
              </a:spcBef>
              <a:buFontTx/>
              <a:buChar char="•"/>
              <a:tabLst>
                <a:tab pos="1257300" algn="l"/>
              </a:tabLst>
            </a:pPr>
            <a:r>
              <a:rPr lang="he-IL" sz="3200" b="0" dirty="0">
                <a:latin typeface="Narkisim" charset="0"/>
                <a:cs typeface="Narkisim" charset="0"/>
                <a:sym typeface="Wingdings" charset="0"/>
              </a:rPr>
              <a:t> </a:t>
            </a:r>
            <a:r>
              <a:rPr lang="he-IL" sz="3200" dirty="0">
                <a:latin typeface="Narkisim" charset="0"/>
                <a:cs typeface="Narkisim" charset="0"/>
                <a:sym typeface="Wingdings" charset="0"/>
              </a:rPr>
              <a:t>אנרגיה גרעינית</a:t>
            </a:r>
            <a:r>
              <a:rPr lang="he-IL" sz="3200" dirty="0">
                <a:solidFill>
                  <a:srgbClr val="047A06"/>
                </a:solidFill>
                <a:latin typeface="Narkisim" charset="0"/>
                <a:cs typeface="Narkisim" charset="0"/>
                <a:sym typeface="Wingdings" charset="0"/>
              </a:rPr>
              <a:t> נקייה יותר</a:t>
            </a:r>
          </a:p>
          <a:p>
            <a:pPr algn="r">
              <a:spcBef>
                <a:spcPct val="25000"/>
              </a:spcBef>
              <a:buFontTx/>
              <a:buChar char="•"/>
              <a:tabLst>
                <a:tab pos="1257300" algn="l"/>
              </a:tabLst>
            </a:pPr>
            <a:r>
              <a:rPr lang="he-IL" sz="3200" b="0" dirty="0" smtClean="0">
                <a:solidFill>
                  <a:srgbClr val="047A06"/>
                </a:solidFill>
                <a:latin typeface="Narkisim" charset="0"/>
                <a:cs typeface="Narkisim" charset="0"/>
                <a:sym typeface="Wingdings" charset="0"/>
              </a:rPr>
              <a:t> אנרגיה גיאותרמית יעילה יותר</a:t>
            </a:r>
            <a:endParaRPr lang="en-US" sz="3200" b="0" dirty="0">
              <a:solidFill>
                <a:srgbClr val="047A06"/>
              </a:solidFill>
              <a:latin typeface="Narkisim" charset="0"/>
              <a:cs typeface="Narkisim" charset="0"/>
              <a:sym typeface="Wingdings" charset="0"/>
            </a:endParaRPr>
          </a:p>
        </p:txBody>
      </p:sp>
      <p:sp>
        <p:nvSpPr>
          <p:cNvPr id="111619" name="Rectangle 2"/>
          <p:cNvSpPr>
            <a:spLocks noChangeArrowheads="1"/>
          </p:cNvSpPr>
          <p:nvPr/>
        </p:nvSpPr>
        <p:spPr bwMode="auto">
          <a:xfrm>
            <a:off x="0" y="0"/>
            <a:ext cx="91440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rtl="0">
              <a:spcBef>
                <a:spcPct val="0"/>
              </a:spcBef>
            </a:pPr>
            <a:r>
              <a:rPr lang="he-IL" sz="4400">
                <a:solidFill>
                  <a:srgbClr val="A50021"/>
                </a:solidFill>
                <a:latin typeface="Narkisim" charset="0"/>
                <a:cs typeface="Narkisim" charset="0"/>
              </a:rPr>
              <a:t>אז , מה רצוי / ניתן לעשות ?</a:t>
            </a:r>
            <a:endParaRPr lang="en-US" sz="4400">
              <a:solidFill>
                <a:srgbClr val="A50021"/>
              </a:solidFill>
              <a:latin typeface="Narkisim" charset="0"/>
              <a:cs typeface="Narkisim" charset="0"/>
            </a:endParaRPr>
          </a:p>
        </p:txBody>
      </p:sp>
    </p:spTree>
    <p:extLst>
      <p:ext uri="{BB962C8B-B14F-4D97-AF65-F5344CB8AC3E}">
        <p14:creationId xmlns:p14="http://schemas.microsoft.com/office/powerpoint/2010/main" val="28527539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431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43176">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43176">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4317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43176">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43176">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4317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3176"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0819" name="Rectangle 3"/>
          <p:cNvSpPr>
            <a:spLocks noChangeArrowheads="1"/>
          </p:cNvSpPr>
          <p:nvPr/>
        </p:nvSpPr>
        <p:spPr bwMode="auto">
          <a:xfrm>
            <a:off x="0" y="868363"/>
            <a:ext cx="9144000" cy="223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p>
            <a:pPr algn="ctr" rtl="0">
              <a:lnSpc>
                <a:spcPct val="125000"/>
              </a:lnSpc>
              <a:spcBef>
                <a:spcPct val="20000"/>
              </a:spcBef>
            </a:pPr>
            <a:r>
              <a:rPr lang="he-IL" sz="3600" dirty="0" smtClean="0">
                <a:solidFill>
                  <a:srgbClr val="FF3300"/>
                </a:solidFill>
                <a:latin typeface="Narkisim" charset="0"/>
                <a:cs typeface="Narkisim" charset="0"/>
              </a:rPr>
              <a:t>טווח </a:t>
            </a:r>
            <a:r>
              <a:rPr lang="he-IL" sz="3600" dirty="0">
                <a:solidFill>
                  <a:srgbClr val="FF3300"/>
                </a:solidFill>
                <a:latin typeface="Narkisim" charset="0"/>
                <a:cs typeface="Narkisim" charset="0"/>
              </a:rPr>
              <a:t>ארוך </a:t>
            </a:r>
            <a:r>
              <a:rPr lang="he-IL" sz="3600" dirty="0" smtClean="0">
                <a:solidFill>
                  <a:srgbClr val="FF3300"/>
                </a:solidFill>
                <a:latin typeface="Narkisim" charset="0"/>
                <a:cs typeface="Narkisim" charset="0"/>
              </a:rPr>
              <a:t>(2050 ואילך)</a:t>
            </a:r>
            <a:endParaRPr lang="he-IL" sz="3600" dirty="0">
              <a:solidFill>
                <a:srgbClr val="FF3300"/>
              </a:solidFill>
              <a:latin typeface="Narkisim" charset="0"/>
              <a:cs typeface="Narkisim" charset="0"/>
            </a:endParaRPr>
          </a:p>
          <a:p>
            <a:pPr algn="ctr" rtl="0">
              <a:lnSpc>
                <a:spcPct val="125000"/>
              </a:lnSpc>
              <a:spcBef>
                <a:spcPct val="20000"/>
              </a:spcBef>
            </a:pPr>
            <a:r>
              <a:rPr lang="he-IL" sz="6600" dirty="0">
                <a:solidFill>
                  <a:srgbClr val="D71C0F"/>
                </a:solidFill>
                <a:latin typeface="Narkisim" charset="0"/>
                <a:cs typeface="Narkisim" charset="0"/>
              </a:rPr>
              <a:t>מהפכות </a:t>
            </a:r>
            <a:r>
              <a:rPr lang="he-IL" sz="6600" b="0" dirty="0" smtClean="0">
                <a:solidFill>
                  <a:srgbClr val="D71C0F"/>
                </a:solidFill>
                <a:latin typeface="Narkisim" charset="0"/>
                <a:cs typeface="Narkisim" charset="0"/>
              </a:rPr>
              <a:t>ב</a:t>
            </a:r>
            <a:r>
              <a:rPr lang="he-IL" sz="6600" dirty="0" smtClean="0">
                <a:solidFill>
                  <a:srgbClr val="D71C0F"/>
                </a:solidFill>
                <a:latin typeface="Narkisim" charset="0"/>
                <a:cs typeface="Narkisim" charset="0"/>
              </a:rPr>
              <a:t>מדע</a:t>
            </a:r>
            <a:endParaRPr lang="en-US" sz="6600" dirty="0">
              <a:solidFill>
                <a:srgbClr val="D71C0F"/>
              </a:solidFill>
              <a:latin typeface="Narkisim" charset="0"/>
              <a:cs typeface="Narkisim" charset="0"/>
            </a:endParaRPr>
          </a:p>
        </p:txBody>
      </p:sp>
      <p:sp>
        <p:nvSpPr>
          <p:cNvPr id="113667" name="Rectangle 2"/>
          <p:cNvSpPr>
            <a:spLocks noChangeArrowheads="1"/>
          </p:cNvSpPr>
          <p:nvPr/>
        </p:nvSpPr>
        <p:spPr bwMode="auto">
          <a:xfrm>
            <a:off x="0" y="0"/>
            <a:ext cx="91440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rtl="0">
              <a:spcBef>
                <a:spcPct val="0"/>
              </a:spcBef>
            </a:pPr>
            <a:r>
              <a:rPr lang="he-IL" sz="4400">
                <a:solidFill>
                  <a:srgbClr val="A50021"/>
                </a:solidFill>
                <a:latin typeface="Narkisim" charset="0"/>
                <a:cs typeface="Narkisim" charset="0"/>
              </a:rPr>
              <a:t>אז , מה רצוי / ניתן לעשות ?</a:t>
            </a:r>
            <a:endParaRPr lang="en-US" sz="4400">
              <a:solidFill>
                <a:srgbClr val="A50021"/>
              </a:solidFill>
              <a:latin typeface="Narkisim" charset="0"/>
              <a:cs typeface="Narkisim" charset="0"/>
            </a:endParaRPr>
          </a:p>
        </p:txBody>
      </p:sp>
    </p:spTree>
    <p:extLst>
      <p:ext uri="{BB962C8B-B14F-4D97-AF65-F5344CB8AC3E}">
        <p14:creationId xmlns:p14="http://schemas.microsoft.com/office/powerpoint/2010/main" val="24042497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708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708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0819"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1188" name="Picture 4" descr="nellis-base-solar-electri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422650"/>
            <a:ext cx="4522788" cy="28606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501189" name="Picture 5" descr="solar-electric-pla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76750" y="1920875"/>
            <a:ext cx="4667250" cy="25130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01186" name="Text Box 2"/>
          <p:cNvSpPr txBox="1">
            <a:spLocks noChangeArrowheads="1"/>
          </p:cNvSpPr>
          <p:nvPr/>
        </p:nvSpPr>
        <p:spPr bwMode="auto">
          <a:xfrm>
            <a:off x="304800" y="1477963"/>
            <a:ext cx="8270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algn="r" eaLnBrk="1" hangingPunct="1">
              <a:spcBef>
                <a:spcPct val="0"/>
              </a:spcBef>
            </a:pPr>
            <a:r>
              <a:rPr lang="he-IL" sz="2000" dirty="0" smtClean="0">
                <a:solidFill>
                  <a:schemeClr val="hlink"/>
                </a:solidFill>
                <a:latin typeface="David" pitchFamily="34" charset="-79"/>
                <a:cs typeface="David" pitchFamily="34" charset="-79"/>
              </a:rPr>
              <a:t>תמונות </a:t>
            </a:r>
            <a:r>
              <a:rPr lang="he-IL" sz="2000" dirty="0">
                <a:solidFill>
                  <a:schemeClr val="hlink"/>
                </a:solidFill>
                <a:latin typeface="David" pitchFamily="34" charset="-79"/>
                <a:cs typeface="David" pitchFamily="34" charset="-79"/>
              </a:rPr>
              <a:t>משדה </a:t>
            </a:r>
            <a:r>
              <a:rPr lang="he-IL" sz="2000" dirty="0" smtClean="0">
                <a:solidFill>
                  <a:schemeClr val="hlink"/>
                </a:solidFill>
                <a:latin typeface="David" pitchFamily="34" charset="-79"/>
                <a:cs typeface="David" pitchFamily="34" charset="-79"/>
              </a:rPr>
              <a:t>סולארי </a:t>
            </a:r>
            <a:r>
              <a:rPr lang="he-IL" sz="2000" dirty="0" smtClean="0">
                <a:solidFill>
                  <a:schemeClr val="accent2"/>
                </a:solidFill>
                <a:latin typeface="David" pitchFamily="34" charset="-79"/>
                <a:cs typeface="David" pitchFamily="34" charset="-79"/>
              </a:rPr>
              <a:t>בבסיס </a:t>
            </a:r>
            <a:r>
              <a:rPr lang="he-IL" sz="2000" dirty="0">
                <a:solidFill>
                  <a:schemeClr val="accent2"/>
                </a:solidFill>
                <a:latin typeface="David" pitchFamily="34" charset="-79"/>
                <a:cs typeface="David" pitchFamily="34" charset="-79"/>
              </a:rPr>
              <a:t>חיל </a:t>
            </a:r>
            <a:r>
              <a:rPr lang="he-IL" sz="2000" dirty="0" err="1">
                <a:solidFill>
                  <a:schemeClr val="accent2"/>
                </a:solidFill>
                <a:latin typeface="David" pitchFamily="34" charset="-79"/>
                <a:cs typeface="David" pitchFamily="34" charset="-79"/>
              </a:rPr>
              <a:t>האויר</a:t>
            </a:r>
            <a:r>
              <a:rPr lang="he-IL" sz="2000" dirty="0">
                <a:solidFill>
                  <a:schemeClr val="accent2"/>
                </a:solidFill>
                <a:latin typeface="David" pitchFamily="34" charset="-79"/>
                <a:cs typeface="David" pitchFamily="34" charset="-79"/>
              </a:rPr>
              <a:t> </a:t>
            </a:r>
            <a:r>
              <a:rPr lang="en-US" sz="2000" dirty="0" err="1">
                <a:solidFill>
                  <a:schemeClr val="accent2"/>
                </a:solidFill>
                <a:latin typeface="David" pitchFamily="34" charset="-79"/>
                <a:cs typeface="David" pitchFamily="34" charset="-79"/>
              </a:rPr>
              <a:t>Nellis</a:t>
            </a:r>
            <a:r>
              <a:rPr lang="en-US" sz="2000" dirty="0">
                <a:solidFill>
                  <a:schemeClr val="accent2"/>
                </a:solidFill>
                <a:latin typeface="David" pitchFamily="34" charset="-79"/>
                <a:cs typeface="David" pitchFamily="34" charset="-79"/>
              </a:rPr>
              <a:t> </a:t>
            </a:r>
            <a:r>
              <a:rPr lang="he-IL" sz="2000" dirty="0">
                <a:solidFill>
                  <a:schemeClr val="accent2"/>
                </a:solidFill>
                <a:latin typeface="David" pitchFamily="34" charset="-79"/>
                <a:cs typeface="David" pitchFamily="34" charset="-79"/>
              </a:rPr>
              <a:t> (</a:t>
            </a:r>
            <a:r>
              <a:rPr lang="he-IL" sz="2000" dirty="0" err="1">
                <a:solidFill>
                  <a:schemeClr val="accent2"/>
                </a:solidFill>
                <a:latin typeface="David" pitchFamily="34" charset="-79"/>
                <a:cs typeface="David" pitchFamily="34" charset="-79"/>
              </a:rPr>
              <a:t>נוואדה</a:t>
            </a:r>
            <a:r>
              <a:rPr lang="he-IL" sz="2000" dirty="0">
                <a:solidFill>
                  <a:schemeClr val="accent2"/>
                </a:solidFill>
                <a:latin typeface="David" pitchFamily="34" charset="-79"/>
                <a:cs typeface="David" pitchFamily="34" charset="-79"/>
              </a:rPr>
              <a:t>)</a:t>
            </a:r>
            <a:endParaRPr lang="en-US" sz="2000" dirty="0">
              <a:solidFill>
                <a:schemeClr val="accent2"/>
              </a:solidFill>
              <a:latin typeface="David" pitchFamily="34" charset="-79"/>
              <a:cs typeface="David" pitchFamily="34" charset="-79"/>
            </a:endParaRPr>
          </a:p>
        </p:txBody>
      </p:sp>
      <p:sp>
        <p:nvSpPr>
          <p:cNvPr id="1501190" name="Rectangle 6"/>
          <p:cNvSpPr>
            <a:spLocks noChangeArrowheads="1"/>
          </p:cNvSpPr>
          <p:nvPr/>
        </p:nvSpPr>
        <p:spPr bwMode="auto">
          <a:xfrm>
            <a:off x="256644" y="938846"/>
            <a:ext cx="843852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spcBef>
                <a:spcPct val="0"/>
              </a:spcBef>
            </a:pPr>
            <a:r>
              <a:rPr lang="he-IL" sz="2000" dirty="0">
                <a:latin typeface="David" pitchFamily="34" charset="-79"/>
                <a:cs typeface="David" pitchFamily="34" charset="-79"/>
              </a:rPr>
              <a:t>התחנה הגדולה ביותר בעולם היום היא </a:t>
            </a:r>
            <a:r>
              <a:rPr lang="he-IL" sz="2000" dirty="0" smtClean="0">
                <a:latin typeface="David" pitchFamily="34" charset="-79"/>
                <a:cs typeface="David" pitchFamily="34" charset="-79"/>
              </a:rPr>
              <a:t>בארה"ב  </a:t>
            </a:r>
            <a:r>
              <a:rPr lang="en-US" sz="2000" dirty="0" smtClean="0">
                <a:latin typeface="David" pitchFamily="34" charset="-79"/>
                <a:cs typeface="David" pitchFamily="34" charset="-79"/>
              </a:rPr>
              <a:t>Agua Caliente</a:t>
            </a:r>
            <a:r>
              <a:rPr lang="he-IL" sz="2000" dirty="0" smtClean="0">
                <a:latin typeface="David" pitchFamily="34" charset="-79"/>
                <a:cs typeface="David" pitchFamily="34" charset="-79"/>
              </a:rPr>
              <a:t> , ומייצרת</a:t>
            </a:r>
            <a:r>
              <a:rPr lang="he-IL" sz="2000" dirty="0" smtClean="0">
                <a:solidFill>
                  <a:schemeClr val="hlink"/>
                </a:solidFill>
                <a:latin typeface="David" pitchFamily="34" charset="-79"/>
                <a:cs typeface="David" pitchFamily="34" charset="-79"/>
              </a:rPr>
              <a:t>  </a:t>
            </a:r>
            <a:r>
              <a:rPr lang="en-US" sz="2000" dirty="0" err="1" smtClean="0">
                <a:solidFill>
                  <a:srgbClr val="671488"/>
                </a:solidFill>
                <a:latin typeface="David" pitchFamily="34" charset="-79"/>
                <a:cs typeface="David" pitchFamily="34" charset="-79"/>
              </a:rPr>
              <a:t>G</a:t>
            </a:r>
            <a:r>
              <a:rPr lang="en-US" sz="2000" dirty="0" err="1" smtClean="0">
                <a:latin typeface="David" pitchFamily="34" charset="-79"/>
                <a:cs typeface="David" pitchFamily="34" charset="-79"/>
              </a:rPr>
              <a:t>Wp</a:t>
            </a:r>
            <a:r>
              <a:rPr lang="he-IL" sz="2000" dirty="0" smtClean="0">
                <a:latin typeface="David" pitchFamily="34" charset="-79"/>
                <a:cs typeface="David" pitchFamily="34" charset="-79"/>
              </a:rPr>
              <a:t> </a:t>
            </a:r>
            <a:r>
              <a:rPr lang="en-US" sz="2000" dirty="0" smtClean="0">
                <a:solidFill>
                  <a:srgbClr val="FF0000"/>
                </a:solidFill>
                <a:latin typeface="David" pitchFamily="34" charset="-79"/>
                <a:cs typeface="David" pitchFamily="34" charset="-79"/>
              </a:rPr>
              <a:t>0.29</a:t>
            </a:r>
            <a:endParaRPr lang="en-US" sz="2000" dirty="0">
              <a:solidFill>
                <a:srgbClr val="FF0000"/>
              </a:solidFill>
              <a:latin typeface="David" pitchFamily="34" charset="-79"/>
              <a:cs typeface="David" pitchFamily="34" charset="-79"/>
            </a:endParaRPr>
          </a:p>
        </p:txBody>
      </p:sp>
      <p:sp>
        <p:nvSpPr>
          <p:cNvPr id="91142" name="Rectangle 7"/>
          <p:cNvSpPr>
            <a:spLocks noChangeArrowheads="1"/>
          </p:cNvSpPr>
          <p:nvPr/>
        </p:nvSpPr>
        <p:spPr bwMode="auto">
          <a:xfrm>
            <a:off x="0" y="0"/>
            <a:ext cx="91440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rtl="0">
              <a:spcBef>
                <a:spcPct val="0"/>
              </a:spcBef>
            </a:pPr>
            <a:r>
              <a:rPr lang="he-IL" sz="4400" dirty="0">
                <a:solidFill>
                  <a:srgbClr val="A50021"/>
                </a:solidFill>
                <a:latin typeface="David" pitchFamily="34" charset="-79"/>
                <a:cs typeface="David" pitchFamily="34" charset="-79"/>
              </a:rPr>
              <a:t>תחנות (תאי) שמש</a:t>
            </a:r>
            <a:r>
              <a:rPr lang="he-IL" sz="3600" dirty="0">
                <a:solidFill>
                  <a:srgbClr val="A50021"/>
                </a:solidFill>
                <a:latin typeface="David" pitchFamily="34" charset="-79"/>
                <a:cs typeface="David" pitchFamily="34" charset="-79"/>
              </a:rPr>
              <a:t> </a:t>
            </a:r>
            <a:r>
              <a:rPr lang="he-IL" sz="5400" dirty="0">
                <a:solidFill>
                  <a:srgbClr val="A50021"/>
                </a:solidFill>
                <a:latin typeface="David" pitchFamily="34" charset="-79"/>
                <a:cs typeface="David" pitchFamily="34" charset="-79"/>
              </a:rPr>
              <a:t>כיום</a:t>
            </a:r>
            <a:endParaRPr lang="en-US" sz="5400" dirty="0">
              <a:solidFill>
                <a:srgbClr val="A50021"/>
              </a:solidFill>
              <a:latin typeface="David" pitchFamily="34" charset="-79"/>
              <a:cs typeface="David" pitchFamily="34" charset="-79"/>
            </a:endParaRPr>
          </a:p>
        </p:txBody>
      </p:sp>
      <p:sp>
        <p:nvSpPr>
          <p:cNvPr id="1501192" name="Text Box 8"/>
          <p:cNvSpPr txBox="1">
            <a:spLocks noChangeArrowheads="1"/>
          </p:cNvSpPr>
          <p:nvPr/>
        </p:nvSpPr>
        <p:spPr bwMode="auto">
          <a:xfrm>
            <a:off x="3138738" y="4465888"/>
            <a:ext cx="6029325"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algn="r" eaLnBrk="1" hangingPunct="1">
              <a:spcBef>
                <a:spcPct val="0"/>
              </a:spcBef>
            </a:pPr>
            <a:r>
              <a:rPr lang="he-IL" sz="3200" dirty="0">
                <a:solidFill>
                  <a:srgbClr val="CC0000"/>
                </a:solidFill>
                <a:latin typeface="David" pitchFamily="34" charset="-79"/>
                <a:cs typeface="David" pitchFamily="34" charset="-79"/>
              </a:rPr>
              <a:t>בכדי לייצר </a:t>
            </a:r>
            <a:r>
              <a:rPr lang="en-US" sz="3200" dirty="0" smtClean="0">
                <a:solidFill>
                  <a:srgbClr val="CC0000"/>
                </a:solidFill>
                <a:latin typeface="David" pitchFamily="34" charset="-79"/>
                <a:cs typeface="David" pitchFamily="34" charset="-79"/>
              </a:rPr>
              <a:t> </a:t>
            </a:r>
            <a:r>
              <a:rPr lang="he-IL" sz="3200" i="1" dirty="0" smtClean="0">
                <a:solidFill>
                  <a:srgbClr val="CC0000"/>
                </a:solidFill>
                <a:latin typeface="David" pitchFamily="34" charset="-79"/>
                <a:cs typeface="David" pitchFamily="34" charset="-79"/>
              </a:rPr>
              <a:t>ברציפות</a:t>
            </a:r>
            <a:r>
              <a:rPr lang="en-US" sz="3200" i="1" dirty="0" smtClean="0">
                <a:solidFill>
                  <a:srgbClr val="CC0000"/>
                </a:solidFill>
                <a:latin typeface="David" pitchFamily="34" charset="-79"/>
                <a:cs typeface="David" pitchFamily="34" charset="-79"/>
              </a:rPr>
              <a:t> </a:t>
            </a:r>
            <a:r>
              <a:rPr lang="en-US" sz="3200" dirty="0" smtClean="0">
                <a:solidFill>
                  <a:srgbClr val="CC0000"/>
                </a:solidFill>
                <a:latin typeface="David" pitchFamily="34" charset="-79"/>
                <a:cs typeface="David" pitchFamily="34" charset="-79"/>
              </a:rPr>
              <a:t> </a:t>
            </a:r>
            <a:r>
              <a:rPr lang="en-US" sz="3200" dirty="0" err="1">
                <a:solidFill>
                  <a:srgbClr val="FF0000"/>
                </a:solidFill>
                <a:latin typeface="David" pitchFamily="34" charset="-79"/>
                <a:cs typeface="David" pitchFamily="34" charset="-79"/>
              </a:rPr>
              <a:t>T</a:t>
            </a:r>
            <a:r>
              <a:rPr lang="en-US" sz="3200" dirty="0" err="1">
                <a:solidFill>
                  <a:srgbClr val="000099"/>
                </a:solidFill>
                <a:latin typeface="David" pitchFamily="34" charset="-79"/>
                <a:cs typeface="David" pitchFamily="34" charset="-79"/>
              </a:rPr>
              <a:t>W</a:t>
            </a:r>
            <a:r>
              <a:rPr lang="en-US" sz="3200" b="0" dirty="0" err="1">
                <a:solidFill>
                  <a:srgbClr val="000099"/>
                </a:solidFill>
                <a:latin typeface="David" pitchFamily="34" charset="-79"/>
                <a:cs typeface="David" pitchFamily="34" charset="-79"/>
              </a:rPr>
              <a:t>c</a:t>
            </a:r>
            <a:r>
              <a:rPr lang="en-US" sz="3200" b="0" dirty="0">
                <a:solidFill>
                  <a:srgbClr val="000099"/>
                </a:solidFill>
                <a:latin typeface="David" pitchFamily="34" charset="-79"/>
                <a:cs typeface="David" pitchFamily="34" charset="-79"/>
              </a:rPr>
              <a:t> </a:t>
            </a:r>
            <a:r>
              <a:rPr lang="he-IL" sz="3200" dirty="0" smtClean="0">
                <a:solidFill>
                  <a:srgbClr val="CC0000"/>
                </a:solidFill>
                <a:latin typeface="David" pitchFamily="34" charset="-79"/>
                <a:cs typeface="David" pitchFamily="34" charset="-79"/>
              </a:rPr>
              <a:t>6</a:t>
            </a:r>
            <a:r>
              <a:rPr lang="en-US" sz="3200" dirty="0" smtClean="0">
                <a:solidFill>
                  <a:srgbClr val="CC0000"/>
                </a:solidFill>
                <a:latin typeface="David" pitchFamily="34" charset="-79"/>
                <a:cs typeface="David" pitchFamily="34" charset="-79"/>
              </a:rPr>
              <a:t>  </a:t>
            </a:r>
            <a:endParaRPr lang="he-IL" sz="3200" dirty="0">
              <a:solidFill>
                <a:srgbClr val="CC0000"/>
              </a:solidFill>
              <a:latin typeface="David" pitchFamily="34" charset="-79"/>
              <a:cs typeface="David" pitchFamily="34" charset="-79"/>
            </a:endParaRPr>
          </a:p>
          <a:p>
            <a:pPr algn="r" eaLnBrk="1" hangingPunct="1">
              <a:spcBef>
                <a:spcPct val="0"/>
              </a:spcBef>
            </a:pPr>
            <a:r>
              <a:rPr lang="he-IL" sz="3200" dirty="0" smtClean="0">
                <a:solidFill>
                  <a:srgbClr val="CC0000"/>
                </a:solidFill>
                <a:latin typeface="David" pitchFamily="34" charset="-79"/>
                <a:cs typeface="David" pitchFamily="34" charset="-79"/>
              </a:rPr>
              <a:t>יש להקים מפעל </a:t>
            </a:r>
            <a:r>
              <a:rPr lang="he-IL" sz="3200" dirty="0">
                <a:solidFill>
                  <a:srgbClr val="CC0000"/>
                </a:solidFill>
                <a:latin typeface="David" pitchFamily="34" charset="-79"/>
                <a:cs typeface="David" pitchFamily="34" charset="-79"/>
              </a:rPr>
              <a:t>כזה </a:t>
            </a:r>
            <a:r>
              <a:rPr lang="he-IL" sz="3600" u="sng" dirty="0" smtClean="0">
                <a:solidFill>
                  <a:srgbClr val="CC0000"/>
                </a:solidFill>
                <a:latin typeface="David" pitchFamily="34" charset="-79"/>
                <a:cs typeface="David" pitchFamily="34" charset="-79"/>
              </a:rPr>
              <a:t>כל </a:t>
            </a:r>
            <a:r>
              <a:rPr lang="he-IL" sz="3600" u="sng" dirty="0">
                <a:solidFill>
                  <a:srgbClr val="CC0000"/>
                </a:solidFill>
                <a:latin typeface="David" pitchFamily="34" charset="-79"/>
                <a:cs typeface="David" pitchFamily="34" charset="-79"/>
              </a:rPr>
              <a:t>שעה</a:t>
            </a:r>
            <a:r>
              <a:rPr lang="he-IL" sz="3200" dirty="0">
                <a:solidFill>
                  <a:srgbClr val="CC0000"/>
                </a:solidFill>
                <a:latin typeface="David" pitchFamily="34" charset="-79"/>
                <a:cs typeface="David" pitchFamily="34" charset="-79"/>
              </a:rPr>
              <a:t> </a:t>
            </a:r>
            <a:endParaRPr lang="en-US" sz="3200" dirty="0" smtClean="0">
              <a:solidFill>
                <a:srgbClr val="CC0000"/>
              </a:solidFill>
              <a:latin typeface="David" pitchFamily="34" charset="-79"/>
              <a:cs typeface="David" pitchFamily="34" charset="-79"/>
            </a:endParaRPr>
          </a:p>
          <a:p>
            <a:pPr algn="r" eaLnBrk="1" hangingPunct="1">
              <a:spcBef>
                <a:spcPct val="0"/>
              </a:spcBef>
            </a:pPr>
            <a:r>
              <a:rPr lang="he-IL" sz="3200" dirty="0" smtClean="0">
                <a:solidFill>
                  <a:srgbClr val="CC0000"/>
                </a:solidFill>
                <a:latin typeface="David" pitchFamily="34" charset="-79"/>
                <a:cs typeface="David" pitchFamily="34" charset="-79"/>
              </a:rPr>
              <a:t>במשך כ-</a:t>
            </a:r>
            <a:r>
              <a:rPr lang="en-US" sz="4800" dirty="0" smtClean="0">
                <a:solidFill>
                  <a:srgbClr val="CC0000"/>
                </a:solidFill>
                <a:latin typeface="David" pitchFamily="34" charset="-79"/>
                <a:cs typeface="David" pitchFamily="34" charset="-79"/>
              </a:rPr>
              <a:t>12</a:t>
            </a:r>
            <a:r>
              <a:rPr lang="he-IL" sz="4800" dirty="0" smtClean="0">
                <a:solidFill>
                  <a:srgbClr val="CC0000"/>
                </a:solidFill>
                <a:latin typeface="David" pitchFamily="34" charset="-79"/>
                <a:cs typeface="David" pitchFamily="34" charset="-79"/>
              </a:rPr>
              <a:t> שנים</a:t>
            </a:r>
            <a:r>
              <a:rPr lang="en-US" sz="4800" dirty="0" smtClean="0">
                <a:solidFill>
                  <a:srgbClr val="CC0000"/>
                </a:solidFill>
                <a:latin typeface="David" pitchFamily="34" charset="-79"/>
                <a:cs typeface="David" pitchFamily="34" charset="-79"/>
              </a:rPr>
              <a:t> </a:t>
            </a:r>
            <a:endParaRPr lang="he-IL" sz="4800" dirty="0" smtClean="0">
              <a:solidFill>
                <a:srgbClr val="CC0000"/>
              </a:solidFill>
              <a:latin typeface="David" pitchFamily="34" charset="-79"/>
              <a:cs typeface="David" pitchFamily="34" charset="-79"/>
            </a:endParaRPr>
          </a:p>
          <a:p>
            <a:pPr algn="r" eaLnBrk="1" hangingPunct="1">
              <a:spcBef>
                <a:spcPct val="0"/>
              </a:spcBef>
            </a:pPr>
            <a:r>
              <a:rPr lang="he-IL" sz="3200" dirty="0" smtClean="0">
                <a:solidFill>
                  <a:srgbClr val="CC0000"/>
                </a:solidFill>
                <a:latin typeface="David" pitchFamily="34" charset="-79"/>
                <a:cs typeface="David" pitchFamily="34" charset="-79"/>
              </a:rPr>
              <a:t>			</a:t>
            </a:r>
            <a:r>
              <a:rPr lang="he-IL" sz="4000" dirty="0" smtClean="0">
                <a:solidFill>
                  <a:srgbClr val="CC0000"/>
                </a:solidFill>
                <a:latin typeface="David" pitchFamily="34" charset="-79"/>
                <a:cs typeface="David" pitchFamily="34" charset="-79"/>
              </a:rPr>
              <a:t>(+ אגירה...)</a:t>
            </a:r>
            <a:endParaRPr lang="he-IL" sz="4000" dirty="0">
              <a:solidFill>
                <a:srgbClr val="CC0000"/>
              </a:solidFill>
              <a:latin typeface="David" pitchFamily="34" charset="-79"/>
              <a:cs typeface="David" pitchFamily="34" charset="-79"/>
            </a:endParaRPr>
          </a:p>
        </p:txBody>
      </p:sp>
      <p:sp>
        <p:nvSpPr>
          <p:cNvPr id="10" name="Text Box 3"/>
          <p:cNvSpPr txBox="1">
            <a:spLocks noChangeArrowheads="1"/>
          </p:cNvSpPr>
          <p:nvPr/>
        </p:nvSpPr>
        <p:spPr bwMode="auto">
          <a:xfrm>
            <a:off x="2008980" y="1953041"/>
            <a:ext cx="4588768" cy="2554545"/>
          </a:xfrm>
          <a:prstGeom prst="rect">
            <a:avLst/>
          </a:prstGeom>
          <a:solidFill>
            <a:schemeClr val="bg1"/>
          </a:solidFill>
          <a:ln w="12700">
            <a:solidFill>
              <a:srgbClr val="000090"/>
            </a:solidFill>
            <a:miter lim="800000"/>
            <a:headEnd/>
            <a:tailEnd/>
          </a:ln>
        </p:spPr>
        <p:txBody>
          <a:bodyPr wrap="square">
            <a:spAutoFit/>
          </a:bodyPr>
          <a:lstStyle>
            <a:lvl1pPr defTabSz="457200" eaLnBrk="0" hangingPunct="0">
              <a:defRPr sz="1200" b="1">
                <a:solidFill>
                  <a:schemeClr val="tx1"/>
                </a:solidFill>
                <a:latin typeface="Snap ITC" charset="0"/>
                <a:ea typeface="ＭＳ Ｐゴシック" charset="0"/>
                <a:cs typeface="Arial Unicode MS" charset="0"/>
              </a:defRPr>
            </a:lvl1pPr>
            <a:lvl2pPr marL="37931725" indent="-37474525" defTabSz="457200"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algn="ctr" rtl="0" eaLnBrk="1" hangingPunct="1">
              <a:spcBef>
                <a:spcPct val="0"/>
              </a:spcBef>
            </a:pPr>
            <a:r>
              <a:rPr lang="he-IL" sz="3200" dirty="0" smtClean="0">
                <a:solidFill>
                  <a:srgbClr val="0000FF"/>
                </a:solidFill>
                <a:latin typeface="David" pitchFamily="34" charset="-79"/>
                <a:cs typeface="David" pitchFamily="34" charset="-79"/>
              </a:rPr>
              <a:t>ההספק הכולל של כל התחנות הסולאריות נכון ל- 01/2014</a:t>
            </a:r>
          </a:p>
          <a:p>
            <a:pPr algn="ctr" rtl="0" eaLnBrk="1" hangingPunct="1">
              <a:spcBef>
                <a:spcPct val="0"/>
              </a:spcBef>
            </a:pPr>
            <a:r>
              <a:rPr lang="en-US" sz="3200" dirty="0" smtClean="0">
                <a:solidFill>
                  <a:srgbClr val="A50021"/>
                </a:solidFill>
                <a:latin typeface="David" pitchFamily="34" charset="-79"/>
                <a:cs typeface="David" pitchFamily="34" charset="-79"/>
              </a:rPr>
              <a:t>~ 0. 035 </a:t>
            </a:r>
            <a:r>
              <a:rPr lang="en-US" sz="3200" dirty="0" err="1" smtClean="0">
                <a:solidFill>
                  <a:srgbClr val="A50021"/>
                </a:solidFill>
                <a:latin typeface="David" pitchFamily="34" charset="-79"/>
                <a:cs typeface="David" pitchFamily="34" charset="-79"/>
              </a:rPr>
              <a:t>TW</a:t>
            </a:r>
            <a:r>
              <a:rPr lang="en-US" sz="3200" baseline="-25000" dirty="0" err="1" smtClean="0">
                <a:solidFill>
                  <a:srgbClr val="A50021"/>
                </a:solidFill>
                <a:latin typeface="David" pitchFamily="34" charset="-79"/>
                <a:cs typeface="David" pitchFamily="34" charset="-79"/>
              </a:rPr>
              <a:t>c</a:t>
            </a:r>
            <a:r>
              <a:rPr lang="en-US" sz="3200" baseline="-25000" dirty="0" smtClean="0">
                <a:solidFill>
                  <a:srgbClr val="A50021"/>
                </a:solidFill>
                <a:latin typeface="David" pitchFamily="34" charset="-79"/>
                <a:cs typeface="David" pitchFamily="34" charset="-79"/>
              </a:rPr>
              <a:t> </a:t>
            </a:r>
            <a:r>
              <a:rPr lang="en-US" sz="3200" b="0" dirty="0" smtClean="0">
                <a:solidFill>
                  <a:srgbClr val="A50021"/>
                </a:solidFill>
                <a:latin typeface="David" pitchFamily="34" charset="-79"/>
                <a:cs typeface="David" pitchFamily="34" charset="-79"/>
              </a:rPr>
              <a:t>(</a:t>
            </a:r>
            <a:r>
              <a:rPr lang="he-IL" sz="3200" b="0" dirty="0" smtClean="0">
                <a:solidFill>
                  <a:srgbClr val="A50021"/>
                </a:solidFill>
                <a:latin typeface="David" pitchFamily="34" charset="-79"/>
                <a:cs typeface="David" pitchFamily="34" charset="-79"/>
              </a:rPr>
              <a:t>0.</a:t>
            </a:r>
            <a:r>
              <a:rPr lang="en-US" sz="3200" b="0" dirty="0" smtClean="0">
                <a:solidFill>
                  <a:srgbClr val="A50021"/>
                </a:solidFill>
                <a:latin typeface="David" pitchFamily="34" charset="-79"/>
                <a:cs typeface="David" pitchFamily="34" charset="-79"/>
              </a:rPr>
              <a:t>18 </a:t>
            </a:r>
            <a:r>
              <a:rPr lang="en-US" sz="3200" b="0" dirty="0" err="1" smtClean="0">
                <a:solidFill>
                  <a:srgbClr val="A50021"/>
                </a:solidFill>
                <a:latin typeface="David" pitchFamily="34" charset="-79"/>
                <a:cs typeface="David" pitchFamily="34" charset="-79"/>
              </a:rPr>
              <a:t>TW</a:t>
            </a:r>
            <a:r>
              <a:rPr lang="en-US" sz="3200" b="0" baseline="-25000" dirty="0" err="1" smtClean="0">
                <a:solidFill>
                  <a:srgbClr val="A50021"/>
                </a:solidFill>
                <a:latin typeface="David" pitchFamily="34" charset="-79"/>
                <a:cs typeface="David" pitchFamily="34" charset="-79"/>
              </a:rPr>
              <a:t>p</a:t>
            </a:r>
            <a:r>
              <a:rPr lang="en-US" sz="3200" b="0" dirty="0">
                <a:solidFill>
                  <a:srgbClr val="A50021"/>
                </a:solidFill>
                <a:latin typeface="David" pitchFamily="34" charset="-79"/>
                <a:cs typeface="David" pitchFamily="34" charset="-79"/>
              </a:rPr>
              <a:t>)</a:t>
            </a:r>
            <a:endParaRPr lang="he-IL" sz="3200" b="0" baseline="-25000" dirty="0" smtClean="0">
              <a:solidFill>
                <a:srgbClr val="A50021"/>
              </a:solidFill>
              <a:latin typeface="David" pitchFamily="34" charset="-79"/>
              <a:cs typeface="David" pitchFamily="34" charset="-79"/>
            </a:endParaRPr>
          </a:p>
          <a:p>
            <a:pPr algn="ctr" rtl="0" eaLnBrk="1" hangingPunct="1">
              <a:spcBef>
                <a:spcPct val="0"/>
              </a:spcBef>
            </a:pPr>
            <a:r>
              <a:rPr lang="he-IL" sz="2800" i="1" dirty="0">
                <a:solidFill>
                  <a:srgbClr val="0000FF"/>
                </a:solidFill>
                <a:latin typeface="David" pitchFamily="34" charset="-79"/>
                <a:cs typeface="David" pitchFamily="34" charset="-79"/>
              </a:rPr>
              <a:t>לשנה</a:t>
            </a:r>
            <a:r>
              <a:rPr lang="en-US" sz="2800" i="1" dirty="0" smtClean="0">
                <a:solidFill>
                  <a:srgbClr val="0000FF"/>
                </a:solidFill>
                <a:latin typeface="David" pitchFamily="34" charset="-79"/>
                <a:cs typeface="David" pitchFamily="34" charset="-79"/>
              </a:rPr>
              <a:t> </a:t>
            </a:r>
            <a:r>
              <a:rPr lang="en-US" sz="2800" i="1" dirty="0" err="1" smtClean="0">
                <a:solidFill>
                  <a:srgbClr val="0000FF"/>
                </a:solidFill>
                <a:latin typeface="David" pitchFamily="34" charset="-79"/>
                <a:cs typeface="David" pitchFamily="34" charset="-79"/>
              </a:rPr>
              <a:t>TW</a:t>
            </a:r>
            <a:r>
              <a:rPr lang="en-US" sz="2800" i="1" baseline="-25000" dirty="0" err="1" smtClean="0">
                <a:solidFill>
                  <a:srgbClr val="0000FF"/>
                </a:solidFill>
                <a:latin typeface="David" pitchFamily="34" charset="-79"/>
                <a:cs typeface="David" pitchFamily="34" charset="-79"/>
              </a:rPr>
              <a:t>p</a:t>
            </a:r>
            <a:r>
              <a:rPr lang="en-US" sz="2800" i="1" dirty="0" smtClean="0">
                <a:solidFill>
                  <a:srgbClr val="0000FF"/>
                </a:solidFill>
                <a:latin typeface="David" pitchFamily="34" charset="-79"/>
                <a:cs typeface="David" pitchFamily="34" charset="-79"/>
              </a:rPr>
              <a:t> 0.01 &lt; :</a:t>
            </a:r>
            <a:r>
              <a:rPr lang="he-IL" sz="2800" i="1" dirty="0" smtClean="0">
                <a:solidFill>
                  <a:srgbClr val="0000FF"/>
                </a:solidFill>
                <a:latin typeface="David" pitchFamily="34" charset="-79"/>
                <a:cs typeface="David" pitchFamily="34" charset="-79"/>
              </a:rPr>
              <a:t> </a:t>
            </a:r>
            <a:r>
              <a:rPr lang="he-IL" sz="3200" i="1" dirty="0" smtClean="0">
                <a:solidFill>
                  <a:srgbClr val="0000FF"/>
                </a:solidFill>
                <a:latin typeface="David" pitchFamily="34" charset="-79"/>
                <a:cs typeface="David" pitchFamily="34" charset="-79"/>
              </a:rPr>
              <a:t>סין </a:t>
            </a:r>
            <a:r>
              <a:rPr lang="he-IL" sz="2400" i="1" dirty="0" smtClean="0">
                <a:solidFill>
                  <a:srgbClr val="0000FF"/>
                </a:solidFill>
                <a:latin typeface="David" pitchFamily="34" charset="-79"/>
                <a:cs typeface="David" pitchFamily="34" charset="-79"/>
              </a:rPr>
              <a:t>(מ-2012)</a:t>
            </a:r>
            <a:endParaRPr lang="he-IL" sz="3200" i="1" dirty="0" smtClean="0">
              <a:solidFill>
                <a:srgbClr val="0000FF"/>
              </a:solidFill>
              <a:latin typeface="David" pitchFamily="34" charset="-79"/>
              <a:cs typeface="David" pitchFamily="34" charset="-79"/>
            </a:endParaRPr>
          </a:p>
        </p:txBody>
      </p:sp>
      <p:sp>
        <p:nvSpPr>
          <p:cNvPr id="2" name="Action Button: Custom 1">
            <a:hlinkClick r:id="rId5" action="ppaction://hlinksldjump" highlightClick="1"/>
          </p:cNvPr>
          <p:cNvSpPr/>
          <p:nvPr/>
        </p:nvSpPr>
        <p:spPr bwMode="auto">
          <a:xfrm>
            <a:off x="2072982" y="3361308"/>
            <a:ext cx="317484" cy="317456"/>
          </a:xfrm>
          <a:prstGeom prst="actionButtonBlank">
            <a:avLst/>
          </a:prstGeom>
          <a:solidFill>
            <a:srgbClr val="FF00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50000"/>
              </a:spcBef>
              <a:spcAft>
                <a:spcPct val="0"/>
              </a:spcAft>
              <a:buClrTx/>
              <a:buSzTx/>
              <a:buFontTx/>
              <a:buNone/>
              <a:tabLst/>
            </a:pPr>
            <a:endParaRPr kumimoji="0" lang="en-US" sz="1200" b="1" i="0" u="none" strike="noStrike" cap="none" normalizeH="0" baseline="0" smtClean="0">
              <a:ln>
                <a:noFill/>
              </a:ln>
              <a:solidFill>
                <a:schemeClr val="tx1"/>
              </a:solidFill>
              <a:effectLst/>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0119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0118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50118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0118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01192">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01192">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01192">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01192">
                                            <p:txEl>
                                              <p:pRg st="3" end="3"/>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1186" grpId="0"/>
      <p:bldP spid="1501190" grpId="0"/>
      <p:bldP spid="1501192" grpId="0" build="p"/>
      <p:bldP spid="10" grpId="0" animBg="1"/>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4"/>
          <p:cNvSpPr>
            <a:spLocks noGrp="1" noChangeArrowheads="1"/>
          </p:cNvSpPr>
          <p:nvPr>
            <p:ph type="title" idx="4294967295"/>
          </p:nvPr>
        </p:nvSpPr>
        <p:spPr>
          <a:xfrm>
            <a:off x="1749425" y="0"/>
            <a:ext cx="5881688" cy="850900"/>
          </a:xfrm>
        </p:spPr>
        <p:txBody>
          <a:bodyPr/>
          <a:lstStyle/>
          <a:p>
            <a:pPr defTabSz="457200"/>
            <a:r>
              <a:rPr lang="en-US" sz="3600" dirty="0">
                <a:latin typeface="David" pitchFamily="34" charset="-79"/>
                <a:cs typeface="David" pitchFamily="34" charset="-79"/>
              </a:rPr>
              <a:t> </a:t>
            </a:r>
            <a:r>
              <a:rPr lang="he-IL" sz="3600" dirty="0">
                <a:latin typeface="David" pitchFamily="34" charset="-79"/>
                <a:cs typeface="David" pitchFamily="34" charset="-79"/>
              </a:rPr>
              <a:t>חשמל מאנרגית רוח ?</a:t>
            </a:r>
            <a:r>
              <a:rPr lang="en-US" sz="3600" dirty="0">
                <a:latin typeface="David" pitchFamily="34" charset="-79"/>
                <a:cs typeface="David" pitchFamily="34" charset="-79"/>
              </a:rPr>
              <a:t> 10 </a:t>
            </a:r>
            <a:r>
              <a:rPr lang="en-US" sz="3600" dirty="0" err="1" smtClean="0">
                <a:latin typeface="David" pitchFamily="34" charset="-79"/>
                <a:cs typeface="David" pitchFamily="34" charset="-79"/>
              </a:rPr>
              <a:t>TW</a:t>
            </a:r>
            <a:r>
              <a:rPr lang="en-US" sz="3600" baseline="-25000" dirty="0" err="1" smtClean="0">
                <a:latin typeface="David" pitchFamily="34" charset="-79"/>
                <a:cs typeface="David" pitchFamily="34" charset="-79"/>
              </a:rPr>
              <a:t>e</a:t>
            </a:r>
            <a:r>
              <a:rPr lang="he-IL" sz="3600" dirty="0" smtClean="0">
                <a:latin typeface="David" pitchFamily="34" charset="-79"/>
                <a:cs typeface="David" pitchFamily="34" charset="-79"/>
              </a:rPr>
              <a:t> </a:t>
            </a:r>
            <a:endParaRPr lang="en-US" sz="3600" dirty="0">
              <a:latin typeface="David" pitchFamily="34" charset="-79"/>
              <a:cs typeface="David" pitchFamily="34" charset="-79"/>
            </a:endParaRPr>
          </a:p>
        </p:txBody>
      </p:sp>
      <p:pic>
        <p:nvPicPr>
          <p:cNvPr id="95235" name="Picture 37" descr="WindFarm.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263" y="723900"/>
            <a:ext cx="8178800" cy="613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6" name="TextBox 40"/>
          <p:cNvSpPr txBox="1">
            <a:spLocks noChangeArrowheads="1"/>
          </p:cNvSpPr>
          <p:nvPr/>
        </p:nvSpPr>
        <p:spPr bwMode="auto">
          <a:xfrm>
            <a:off x="576263" y="6109171"/>
            <a:ext cx="16639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sz="1200" b="1">
                <a:solidFill>
                  <a:schemeClr val="tx1"/>
                </a:solidFill>
                <a:latin typeface="Snap ITC" charset="0"/>
                <a:ea typeface="ＭＳ Ｐゴシック" charset="0"/>
                <a:cs typeface="Arial Unicode MS" charset="0"/>
              </a:defRPr>
            </a:lvl1pPr>
            <a:lvl2pPr marL="37931725" indent="-37474525" defTabSz="457200"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algn="ctr" rtl="0" eaLnBrk="1" hangingPunct="1">
              <a:spcBef>
                <a:spcPct val="0"/>
              </a:spcBef>
            </a:pPr>
            <a:r>
              <a:rPr lang="he-IL" sz="2000" b="0" dirty="0" smtClean="0">
                <a:solidFill>
                  <a:schemeClr val="bg1"/>
                </a:solidFill>
                <a:latin typeface="David" pitchFamily="34" charset="-79"/>
                <a:cs typeface="David" pitchFamily="34" charset="-79"/>
              </a:rPr>
              <a:t>חוות רוח ימית</a:t>
            </a:r>
            <a:endParaRPr lang="en-US" sz="2000" b="0" dirty="0">
              <a:solidFill>
                <a:schemeClr val="bg1"/>
              </a:solidFill>
              <a:latin typeface="David" pitchFamily="34" charset="-79"/>
              <a:cs typeface="David" pitchFamily="34" charset="-79"/>
            </a:endParaRPr>
          </a:p>
        </p:txBody>
      </p:sp>
      <p:sp>
        <p:nvSpPr>
          <p:cNvPr id="6" name="Text Box 3"/>
          <p:cNvSpPr txBox="1">
            <a:spLocks noChangeArrowheads="1"/>
          </p:cNvSpPr>
          <p:nvPr/>
        </p:nvSpPr>
        <p:spPr bwMode="auto">
          <a:xfrm>
            <a:off x="3712191" y="3503149"/>
            <a:ext cx="4435522" cy="2062103"/>
          </a:xfrm>
          <a:prstGeom prst="rect">
            <a:avLst/>
          </a:prstGeom>
          <a:solidFill>
            <a:schemeClr val="bg1"/>
          </a:solidFill>
          <a:ln w="12700">
            <a:noFill/>
            <a:miter lim="800000"/>
            <a:headEnd/>
            <a:tailEnd/>
          </a:ln>
        </p:spPr>
        <p:txBody>
          <a:bodyPr wrap="square">
            <a:spAutoFit/>
          </a:bodyPr>
          <a:lstStyle/>
          <a:p>
            <a:pPr algn="ctr">
              <a:spcBef>
                <a:spcPts val="0"/>
              </a:spcBef>
            </a:pPr>
            <a:r>
              <a:rPr lang="he-IL" sz="3200" dirty="0" smtClean="0">
                <a:solidFill>
                  <a:srgbClr val="0959A5"/>
                </a:solidFill>
                <a:latin typeface="David" pitchFamily="34" charset="-79"/>
                <a:cs typeface="David" pitchFamily="34" charset="-79"/>
              </a:rPr>
              <a:t>רוח</a:t>
            </a:r>
            <a:endParaRPr lang="en-US" sz="3200" dirty="0" smtClean="0">
              <a:solidFill>
                <a:srgbClr val="0959A5"/>
              </a:solidFill>
              <a:latin typeface="David" pitchFamily="34" charset="-79"/>
              <a:cs typeface="David" pitchFamily="34" charset="-79"/>
            </a:endParaRPr>
          </a:p>
          <a:p>
            <a:pPr algn="ctr">
              <a:spcBef>
                <a:spcPts val="0"/>
              </a:spcBef>
            </a:pPr>
            <a:r>
              <a:rPr lang="he-IL" sz="3200" dirty="0" smtClean="0">
                <a:solidFill>
                  <a:srgbClr val="0959A5"/>
                </a:solidFill>
                <a:latin typeface="David" pitchFamily="34" charset="-79"/>
                <a:cs typeface="David" pitchFamily="34" charset="-79"/>
              </a:rPr>
              <a:t>הספק כולל 12/2013</a:t>
            </a:r>
            <a:endParaRPr lang="en-US" sz="3200" dirty="0">
              <a:solidFill>
                <a:srgbClr val="0959A5"/>
              </a:solidFill>
              <a:latin typeface="David" pitchFamily="34" charset="-79"/>
              <a:cs typeface="David" pitchFamily="34" charset="-79"/>
            </a:endParaRPr>
          </a:p>
          <a:p>
            <a:pPr algn="ctr">
              <a:spcBef>
                <a:spcPts val="0"/>
              </a:spcBef>
            </a:pPr>
            <a:r>
              <a:rPr lang="en-US" sz="3200" dirty="0">
                <a:solidFill>
                  <a:srgbClr val="FF0000"/>
                </a:solidFill>
                <a:latin typeface="David" pitchFamily="34" charset="-79"/>
                <a:cs typeface="David" pitchFamily="34" charset="-79"/>
              </a:rPr>
              <a:t>~</a:t>
            </a:r>
            <a:r>
              <a:rPr lang="en-US" sz="3200" dirty="0" smtClean="0">
                <a:solidFill>
                  <a:srgbClr val="FF0000"/>
                </a:solidFill>
                <a:latin typeface="David" pitchFamily="34" charset="-79"/>
                <a:cs typeface="David" pitchFamily="34" charset="-79"/>
              </a:rPr>
              <a:t> 0.</a:t>
            </a:r>
            <a:r>
              <a:rPr lang="en-US" sz="3200" dirty="0">
                <a:solidFill>
                  <a:srgbClr val="FF0000"/>
                </a:solidFill>
                <a:latin typeface="David" pitchFamily="34" charset="-79"/>
                <a:cs typeface="David" pitchFamily="34" charset="-79"/>
              </a:rPr>
              <a:t>3</a:t>
            </a:r>
            <a:r>
              <a:rPr lang="en-US" sz="3200" dirty="0" smtClean="0">
                <a:solidFill>
                  <a:srgbClr val="FF0000"/>
                </a:solidFill>
                <a:latin typeface="David" pitchFamily="34" charset="-79"/>
                <a:cs typeface="David" pitchFamily="34" charset="-79"/>
              </a:rPr>
              <a:t> </a:t>
            </a:r>
            <a:r>
              <a:rPr lang="en-US" sz="3200" dirty="0" err="1" smtClean="0">
                <a:solidFill>
                  <a:srgbClr val="FF0000"/>
                </a:solidFill>
                <a:latin typeface="David" pitchFamily="34" charset="-79"/>
                <a:cs typeface="David" pitchFamily="34" charset="-79"/>
              </a:rPr>
              <a:t>TW</a:t>
            </a:r>
            <a:r>
              <a:rPr lang="en-US" sz="3200" baseline="-25000" dirty="0" err="1" smtClean="0">
                <a:solidFill>
                  <a:srgbClr val="FF0000"/>
                </a:solidFill>
                <a:latin typeface="David" pitchFamily="34" charset="-79"/>
                <a:cs typeface="David" pitchFamily="34" charset="-79"/>
              </a:rPr>
              <a:t>p</a:t>
            </a:r>
            <a:endParaRPr lang="en-US" sz="3200" baseline="-25000" dirty="0" smtClean="0">
              <a:solidFill>
                <a:srgbClr val="FF0000"/>
              </a:solidFill>
              <a:latin typeface="David" pitchFamily="34" charset="-79"/>
              <a:cs typeface="David" pitchFamily="34" charset="-79"/>
            </a:endParaRPr>
          </a:p>
          <a:p>
            <a:pPr algn="ctr">
              <a:spcBef>
                <a:spcPts val="0"/>
              </a:spcBef>
            </a:pPr>
            <a:r>
              <a:rPr lang="en-US" sz="3200" dirty="0" smtClean="0">
                <a:solidFill>
                  <a:srgbClr val="FF0000"/>
                </a:solidFill>
                <a:latin typeface="David" pitchFamily="34" charset="-79"/>
                <a:cs typeface="David" pitchFamily="34" charset="-79"/>
              </a:rPr>
              <a:t>~ 0.1 </a:t>
            </a:r>
            <a:r>
              <a:rPr lang="en-US" sz="3200" dirty="0" err="1" smtClean="0">
                <a:solidFill>
                  <a:srgbClr val="FF0000"/>
                </a:solidFill>
                <a:latin typeface="David" pitchFamily="34" charset="-79"/>
                <a:cs typeface="David" pitchFamily="34" charset="-79"/>
              </a:rPr>
              <a:t>TW</a:t>
            </a:r>
            <a:r>
              <a:rPr lang="en-US" sz="3200" baseline="-25000" dirty="0" err="1" smtClean="0">
                <a:solidFill>
                  <a:srgbClr val="FF0000"/>
                </a:solidFill>
                <a:latin typeface="David" pitchFamily="34" charset="-79"/>
                <a:cs typeface="David" pitchFamily="34" charset="-79"/>
              </a:rPr>
              <a:t>c</a:t>
            </a:r>
            <a:endParaRPr lang="en-US" sz="3200" baseline="-25000" dirty="0" smtClean="0">
              <a:solidFill>
                <a:srgbClr val="0959A5"/>
              </a:solidFill>
              <a:latin typeface="David" pitchFamily="34" charset="-79"/>
              <a:cs typeface="David" pitchFamily="34" charset="-79"/>
            </a:endParaRPr>
          </a:p>
        </p:txBody>
      </p:sp>
      <p:sp>
        <p:nvSpPr>
          <p:cNvPr id="39" name="Text Box 3"/>
          <p:cNvSpPr txBox="1">
            <a:spLocks noChangeArrowheads="1"/>
          </p:cNvSpPr>
          <p:nvPr/>
        </p:nvSpPr>
        <p:spPr bwMode="auto">
          <a:xfrm>
            <a:off x="3582536" y="2804628"/>
            <a:ext cx="4694831" cy="3785652"/>
          </a:xfrm>
          <a:prstGeom prst="rect">
            <a:avLst/>
          </a:prstGeom>
          <a:solidFill>
            <a:srgbClr val="CCFFCC"/>
          </a:solidFill>
          <a:ln>
            <a:noFill/>
          </a:ln>
          <a:extLst/>
        </p:spPr>
        <p:txBody>
          <a:bodyPr wrap="square">
            <a:spAutoFit/>
          </a:bodyPr>
          <a:lstStyle>
            <a:lvl1pPr defTabSz="457200" eaLnBrk="0" hangingPunct="0">
              <a:defRPr sz="1200" b="1">
                <a:solidFill>
                  <a:schemeClr val="tx1"/>
                </a:solidFill>
                <a:latin typeface="Snap ITC" charset="0"/>
                <a:ea typeface="ＭＳ Ｐゴシック" charset="0"/>
                <a:cs typeface="Arial Unicode MS" charset="0"/>
              </a:defRPr>
            </a:lvl1pPr>
            <a:lvl2pPr marL="37931725" indent="-37474525" defTabSz="457200"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algn="ctr" rtl="0" eaLnBrk="1" hangingPunct="1">
              <a:spcBef>
                <a:spcPct val="0"/>
              </a:spcBef>
            </a:pPr>
            <a:r>
              <a:rPr lang="he-IL" sz="2400" b="0" dirty="0" smtClean="0">
                <a:solidFill>
                  <a:srgbClr val="0959A5"/>
                </a:solidFill>
                <a:latin typeface="David" pitchFamily="34" charset="-79"/>
                <a:cs typeface="David" pitchFamily="34" charset="-79"/>
              </a:rPr>
              <a:t>חוות הרוח הגדולה בעולם:</a:t>
            </a:r>
            <a:endParaRPr lang="en-US" sz="2400" b="0" dirty="0">
              <a:solidFill>
                <a:srgbClr val="0959A5"/>
              </a:solidFill>
              <a:latin typeface="David" pitchFamily="34" charset="-79"/>
              <a:cs typeface="David" pitchFamily="34" charset="-79"/>
            </a:endParaRPr>
          </a:p>
          <a:p>
            <a:pPr algn="ctr" rtl="0" eaLnBrk="1" hangingPunct="1">
              <a:spcBef>
                <a:spcPct val="0"/>
              </a:spcBef>
            </a:pPr>
            <a:r>
              <a:rPr lang="en-US" sz="2400" b="0" dirty="0" smtClean="0">
                <a:solidFill>
                  <a:srgbClr val="0959A5"/>
                </a:solidFill>
                <a:latin typeface="David" pitchFamily="34" charset="-79"/>
                <a:cs typeface="David" pitchFamily="34" charset="-79"/>
              </a:rPr>
              <a:t>Alta </a:t>
            </a:r>
            <a:r>
              <a:rPr lang="en-US" sz="2000" b="0" dirty="0">
                <a:solidFill>
                  <a:srgbClr val="0959A5"/>
                </a:solidFill>
                <a:latin typeface="David" pitchFamily="34" charset="-79"/>
                <a:cs typeface="David" pitchFamily="34" charset="-79"/>
              </a:rPr>
              <a:t>(Oak Creek-Mojave) </a:t>
            </a:r>
            <a:r>
              <a:rPr lang="en-US" sz="2400" b="0" dirty="0" smtClean="0">
                <a:solidFill>
                  <a:srgbClr val="0959A5"/>
                </a:solidFill>
                <a:latin typeface="David" pitchFamily="34" charset="-79"/>
                <a:cs typeface="David" pitchFamily="34" charset="-79"/>
              </a:rPr>
              <a:t>, </a:t>
            </a:r>
          </a:p>
          <a:p>
            <a:pPr algn="ctr" rtl="0" eaLnBrk="1" hangingPunct="1">
              <a:spcBef>
                <a:spcPct val="0"/>
              </a:spcBef>
            </a:pPr>
            <a:r>
              <a:rPr lang="en-US" sz="2400" b="0" dirty="0" smtClean="0">
                <a:solidFill>
                  <a:srgbClr val="0959A5"/>
                </a:solidFill>
                <a:latin typeface="David" pitchFamily="34" charset="-79"/>
                <a:cs typeface="David" pitchFamily="34" charset="-79"/>
              </a:rPr>
              <a:t>1.32 </a:t>
            </a:r>
            <a:r>
              <a:rPr lang="en-US" sz="2400" b="0" dirty="0" err="1" smtClean="0">
                <a:solidFill>
                  <a:srgbClr val="0959A5"/>
                </a:solidFill>
                <a:latin typeface="David" pitchFamily="34" charset="-79"/>
                <a:cs typeface="David" pitchFamily="34" charset="-79"/>
              </a:rPr>
              <a:t>GW</a:t>
            </a:r>
            <a:r>
              <a:rPr lang="en-US" sz="2400" b="0" baseline="-25000" dirty="0" err="1" smtClean="0">
                <a:solidFill>
                  <a:srgbClr val="0959A5"/>
                </a:solidFill>
                <a:latin typeface="David" pitchFamily="34" charset="-79"/>
                <a:cs typeface="David" pitchFamily="34" charset="-79"/>
              </a:rPr>
              <a:t>p</a:t>
            </a:r>
            <a:r>
              <a:rPr lang="en-US" sz="2400" b="0" baseline="-25000" dirty="0" smtClean="0">
                <a:solidFill>
                  <a:srgbClr val="0959A5"/>
                </a:solidFill>
                <a:latin typeface="David" pitchFamily="34" charset="-79"/>
                <a:cs typeface="David" pitchFamily="34" charset="-79"/>
              </a:rPr>
              <a:t> </a:t>
            </a:r>
            <a:r>
              <a:rPr lang="en-US" sz="2000" b="0" dirty="0">
                <a:solidFill>
                  <a:srgbClr val="0959A5"/>
                </a:solidFill>
                <a:latin typeface="David" pitchFamily="34" charset="-79"/>
                <a:cs typeface="David" pitchFamily="34" charset="-79"/>
              </a:rPr>
              <a:t>(</a:t>
            </a:r>
            <a:r>
              <a:rPr lang="en-US" sz="2000" b="0" dirty="0">
                <a:solidFill>
                  <a:srgbClr val="0959A5"/>
                </a:solidFill>
                <a:latin typeface="David" pitchFamily="34" charset="-79"/>
                <a:cs typeface="David" pitchFamily="34" charset="-79"/>
                <a:sym typeface="Wingdings"/>
              </a:rPr>
              <a:t> 0.45 </a:t>
            </a:r>
            <a:r>
              <a:rPr lang="en-US" sz="2000" b="0" dirty="0" err="1">
                <a:solidFill>
                  <a:srgbClr val="0959A5"/>
                </a:solidFill>
                <a:latin typeface="David" pitchFamily="34" charset="-79"/>
                <a:cs typeface="David" pitchFamily="34" charset="-79"/>
                <a:sym typeface="Wingdings"/>
              </a:rPr>
              <a:t>GW</a:t>
            </a:r>
            <a:r>
              <a:rPr lang="en-US" sz="2000" b="0" baseline="-25000" dirty="0" err="1">
                <a:solidFill>
                  <a:srgbClr val="0959A5"/>
                </a:solidFill>
                <a:latin typeface="David" pitchFamily="34" charset="-79"/>
                <a:cs typeface="David" pitchFamily="34" charset="-79"/>
                <a:sym typeface="Wingdings"/>
              </a:rPr>
              <a:t>c</a:t>
            </a:r>
            <a:r>
              <a:rPr lang="en-US" sz="2000" b="0" dirty="0">
                <a:solidFill>
                  <a:srgbClr val="0959A5"/>
                </a:solidFill>
                <a:latin typeface="David" pitchFamily="34" charset="-79"/>
                <a:cs typeface="David" pitchFamily="34" charset="-79"/>
                <a:sym typeface="Wingdings"/>
              </a:rPr>
              <a:t>)</a:t>
            </a:r>
            <a:endParaRPr lang="en-US" sz="2000" b="0" baseline="-25000" dirty="0">
              <a:solidFill>
                <a:srgbClr val="0959A5"/>
              </a:solidFill>
              <a:latin typeface="David" pitchFamily="34" charset="-79"/>
              <a:cs typeface="David" pitchFamily="34" charset="-79"/>
            </a:endParaRPr>
          </a:p>
          <a:p>
            <a:pPr algn="ctr" rtl="0" eaLnBrk="1" hangingPunct="1">
              <a:spcBef>
                <a:spcPct val="0"/>
              </a:spcBef>
            </a:pPr>
            <a:endParaRPr lang="en-US" sz="2400" b="0" baseline="-25000" dirty="0">
              <a:solidFill>
                <a:srgbClr val="0959A5"/>
              </a:solidFill>
              <a:latin typeface="David" pitchFamily="34" charset="-79"/>
              <a:cs typeface="David" pitchFamily="34" charset="-79"/>
            </a:endParaRPr>
          </a:p>
          <a:p>
            <a:pPr algn="ctr" rtl="0" eaLnBrk="1" hangingPunct="1">
              <a:spcBef>
                <a:spcPct val="0"/>
              </a:spcBef>
            </a:pPr>
            <a:r>
              <a:rPr lang="he-IL" sz="3200" b="0" dirty="0" smtClean="0">
                <a:solidFill>
                  <a:srgbClr val="800000"/>
                </a:solidFill>
                <a:latin typeface="David" pitchFamily="34" charset="-79"/>
                <a:cs typeface="David" pitchFamily="34" charset="-79"/>
              </a:rPr>
              <a:t> </a:t>
            </a:r>
            <a:r>
              <a:rPr lang="en-US" sz="3200" b="0" dirty="0" err="1" smtClean="0">
                <a:solidFill>
                  <a:srgbClr val="800000"/>
                </a:solidFill>
                <a:latin typeface="David" pitchFamily="34" charset="-79"/>
                <a:cs typeface="David" pitchFamily="34" charset="-79"/>
              </a:rPr>
              <a:t>TW</a:t>
            </a:r>
            <a:r>
              <a:rPr lang="en-US" sz="3200" b="0" baseline="-25000" dirty="0" err="1" smtClean="0">
                <a:solidFill>
                  <a:srgbClr val="800000"/>
                </a:solidFill>
                <a:latin typeface="David" pitchFamily="34" charset="-79"/>
                <a:cs typeface="David" pitchFamily="34" charset="-79"/>
              </a:rPr>
              <a:t>c</a:t>
            </a:r>
            <a:r>
              <a:rPr lang="en-US" sz="3200" b="0" baseline="-25000" dirty="0" smtClean="0">
                <a:solidFill>
                  <a:srgbClr val="800000"/>
                </a:solidFill>
                <a:latin typeface="David" pitchFamily="34" charset="-79"/>
                <a:cs typeface="David" pitchFamily="34" charset="-79"/>
              </a:rPr>
              <a:t> </a:t>
            </a:r>
            <a:r>
              <a:rPr lang="he-IL" sz="3200" b="0" baseline="-25000" dirty="0" smtClean="0">
                <a:solidFill>
                  <a:srgbClr val="800000"/>
                </a:solidFill>
                <a:latin typeface="David" pitchFamily="34" charset="-79"/>
                <a:cs typeface="David" pitchFamily="34" charset="-79"/>
              </a:rPr>
              <a:t> </a:t>
            </a:r>
            <a:r>
              <a:rPr lang="he-IL" sz="3200" b="0" dirty="0" smtClean="0">
                <a:solidFill>
                  <a:srgbClr val="800000"/>
                </a:solidFill>
                <a:latin typeface="David" pitchFamily="34" charset="-79"/>
                <a:cs typeface="David" pitchFamily="34" charset="-79"/>
              </a:rPr>
              <a:t>על מנת להגיע ל- 10</a:t>
            </a:r>
            <a:endParaRPr lang="en-US" sz="4000" b="0" baseline="-25000" dirty="0">
              <a:solidFill>
                <a:srgbClr val="800000"/>
              </a:solidFill>
              <a:latin typeface="David" pitchFamily="34" charset="-79"/>
              <a:cs typeface="David" pitchFamily="34" charset="-79"/>
            </a:endParaRPr>
          </a:p>
          <a:p>
            <a:pPr algn="ctr" rtl="0" eaLnBrk="1" hangingPunct="1">
              <a:spcBef>
                <a:spcPct val="0"/>
              </a:spcBef>
            </a:pPr>
            <a:r>
              <a:rPr lang="he-IL" sz="4000" b="0" dirty="0" smtClean="0">
                <a:solidFill>
                  <a:srgbClr val="800000"/>
                </a:solidFill>
                <a:latin typeface="David" pitchFamily="34" charset="-79"/>
                <a:cs typeface="David" pitchFamily="34" charset="-79"/>
              </a:rPr>
              <a:t>יש לבנות 3 חוות ליום במשך כ-20 שנה</a:t>
            </a:r>
          </a:p>
          <a:p>
            <a:pPr algn="ctr" rtl="0" eaLnBrk="1" hangingPunct="1">
              <a:spcBef>
                <a:spcPct val="0"/>
              </a:spcBef>
            </a:pPr>
            <a:r>
              <a:rPr lang="he-IL" sz="3200" b="0" dirty="0" smtClean="0">
                <a:solidFill>
                  <a:srgbClr val="800000"/>
                </a:solidFill>
                <a:latin typeface="David" pitchFamily="34" charset="-79"/>
                <a:cs typeface="David" pitchFamily="34" charset="-79"/>
              </a:rPr>
              <a:t> </a:t>
            </a:r>
            <a:r>
              <a:rPr lang="he-IL" sz="4000" b="0" dirty="0" smtClean="0">
                <a:solidFill>
                  <a:srgbClr val="800000"/>
                </a:solidFill>
                <a:latin typeface="David" pitchFamily="34" charset="-79"/>
                <a:cs typeface="David" pitchFamily="34" charset="-79"/>
              </a:rPr>
              <a:t>0.05</a:t>
            </a:r>
            <a:r>
              <a:rPr lang="en-US" sz="4000" b="0" dirty="0" err="1" smtClean="0">
                <a:solidFill>
                  <a:srgbClr val="800000"/>
                </a:solidFill>
                <a:latin typeface="David" pitchFamily="34" charset="-79"/>
                <a:cs typeface="David" pitchFamily="34" charset="-79"/>
              </a:rPr>
              <a:t>TW</a:t>
            </a:r>
            <a:r>
              <a:rPr lang="en-US" sz="4000" b="0" baseline="-25000" dirty="0" err="1" smtClean="0">
                <a:solidFill>
                  <a:srgbClr val="800000"/>
                </a:solidFill>
                <a:latin typeface="David" pitchFamily="34" charset="-79"/>
                <a:cs typeface="David" pitchFamily="34" charset="-79"/>
              </a:rPr>
              <a:t>p</a:t>
            </a:r>
            <a:r>
              <a:rPr lang="he-IL" sz="4000" b="0" dirty="0" smtClean="0">
                <a:solidFill>
                  <a:srgbClr val="800000"/>
                </a:solidFill>
                <a:latin typeface="David" pitchFamily="34" charset="-79"/>
                <a:cs typeface="David" pitchFamily="34" charset="-79"/>
              </a:rPr>
              <a:t>סין</a:t>
            </a:r>
            <a:r>
              <a:rPr lang="he-IL" sz="3200" b="0" dirty="0">
                <a:solidFill>
                  <a:srgbClr val="800000"/>
                </a:solidFill>
                <a:latin typeface="David" pitchFamily="34" charset="-79"/>
                <a:cs typeface="David" pitchFamily="34" charset="-79"/>
              </a:rPr>
              <a:t>:</a:t>
            </a:r>
            <a:r>
              <a:rPr lang="he-IL" sz="4000" b="0" dirty="0" smtClean="0">
                <a:solidFill>
                  <a:srgbClr val="800000"/>
                </a:solidFill>
                <a:latin typeface="David" pitchFamily="34" charset="-79"/>
                <a:cs typeface="David" pitchFamily="34" charset="-79"/>
              </a:rPr>
              <a:t>(10</a:t>
            </a:r>
            <a:r>
              <a:rPr lang="he-IL" sz="3200" b="0" dirty="0" smtClean="0">
                <a:solidFill>
                  <a:srgbClr val="800000"/>
                </a:solidFill>
                <a:latin typeface="David" pitchFamily="34" charset="-79"/>
                <a:cs typeface="David" pitchFamily="34" charset="-79"/>
              </a:rPr>
              <a:t> </a:t>
            </a:r>
            <a:r>
              <a:rPr lang="he-IL" sz="4000" b="0" dirty="0" smtClean="0">
                <a:solidFill>
                  <a:srgbClr val="800000"/>
                </a:solidFill>
                <a:latin typeface="David" pitchFamily="34" charset="-79"/>
                <a:cs typeface="David" pitchFamily="34" charset="-79"/>
              </a:rPr>
              <a:t>שנים)</a:t>
            </a:r>
            <a:r>
              <a:rPr lang="he-IL" sz="3200" b="0" dirty="0" smtClean="0">
                <a:solidFill>
                  <a:srgbClr val="800000"/>
                </a:solidFill>
                <a:latin typeface="David" pitchFamily="34" charset="-79"/>
                <a:cs typeface="David" pitchFamily="34" charset="-79"/>
              </a:rPr>
              <a:t> </a:t>
            </a:r>
            <a:endParaRPr lang="en-US" sz="4000" b="0" dirty="0">
              <a:solidFill>
                <a:srgbClr val="800000"/>
              </a:solidFill>
              <a:latin typeface="David" pitchFamily="34" charset="-79"/>
              <a:cs typeface="David" pitchFamily="34" charset="-79"/>
            </a:endParaRPr>
          </a:p>
        </p:txBody>
      </p:sp>
    </p:spTree>
    <p:extLst>
      <p:ext uri="{BB962C8B-B14F-4D97-AF65-F5344CB8AC3E}">
        <p14:creationId xmlns:p14="http://schemas.microsoft.com/office/powerpoint/2010/main" val="20096516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0" y="603872"/>
            <a:ext cx="9144000" cy="2754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bIns="0" anchor="b">
            <a:spAutoFit/>
          </a:bodyPr>
          <a:lstStyle/>
          <a:p>
            <a:pPr algn="ctr" rtl="0">
              <a:spcBef>
                <a:spcPct val="0"/>
              </a:spcBef>
            </a:pPr>
            <a:r>
              <a:rPr lang="he-IL" sz="4400" dirty="0" smtClean="0">
                <a:solidFill>
                  <a:srgbClr val="800000"/>
                </a:solidFill>
                <a:latin typeface="Narkisim" pitchFamily="34" charset="-79"/>
                <a:cs typeface="Narkisim" pitchFamily="34" charset="-79"/>
              </a:rPr>
              <a:t>אנרגיה בת-קיימא</a:t>
            </a:r>
            <a:endParaRPr lang="en-US" sz="4400" dirty="0" smtClean="0">
              <a:solidFill>
                <a:srgbClr val="800000"/>
              </a:solidFill>
              <a:latin typeface="Narkisim" pitchFamily="34" charset="-79"/>
              <a:cs typeface="Narkisim" pitchFamily="34" charset="-79"/>
            </a:endParaRPr>
          </a:p>
          <a:p>
            <a:pPr algn="ctr" rtl="0">
              <a:spcBef>
                <a:spcPct val="0"/>
              </a:spcBef>
            </a:pPr>
            <a:r>
              <a:rPr lang="he-IL" sz="4400" dirty="0" smtClean="0">
                <a:solidFill>
                  <a:srgbClr val="800000"/>
                </a:solidFill>
                <a:latin typeface="Narkisim" pitchFamily="34" charset="-79"/>
                <a:cs typeface="Narkisim" pitchFamily="34" charset="-79"/>
              </a:rPr>
              <a:t>מבט לעתיד</a:t>
            </a:r>
            <a:r>
              <a:rPr lang="en-US" sz="4400" dirty="0" smtClean="0">
                <a:solidFill>
                  <a:srgbClr val="800000"/>
                </a:solidFill>
                <a:latin typeface="Narkisim" pitchFamily="34" charset="-79"/>
                <a:cs typeface="Narkisim" pitchFamily="34" charset="-79"/>
              </a:rPr>
              <a:t> </a:t>
            </a:r>
          </a:p>
          <a:p>
            <a:pPr algn="ctr" rtl="0">
              <a:spcBef>
                <a:spcPct val="0"/>
              </a:spcBef>
            </a:pPr>
            <a:r>
              <a:rPr lang="he-IL" sz="4400" b="0" dirty="0">
                <a:solidFill>
                  <a:srgbClr val="A50021"/>
                </a:solidFill>
                <a:latin typeface="Narkisim" pitchFamily="34" charset="-79"/>
                <a:cs typeface="Narkisim" pitchFamily="34" charset="-79"/>
              </a:rPr>
              <a:t>של</a:t>
            </a:r>
            <a:endParaRPr lang="en-US" sz="4400" b="0" dirty="0">
              <a:solidFill>
                <a:srgbClr val="800000"/>
              </a:solidFill>
              <a:latin typeface="Narkisim" pitchFamily="34" charset="-79"/>
              <a:cs typeface="Narkisim" pitchFamily="34" charset="-79"/>
            </a:endParaRPr>
          </a:p>
          <a:p>
            <a:pPr algn="ctr" rtl="0">
              <a:spcBef>
                <a:spcPct val="0"/>
              </a:spcBef>
            </a:pPr>
            <a:r>
              <a:rPr lang="he-IL" sz="4400" b="0" dirty="0" smtClean="0">
                <a:solidFill>
                  <a:srgbClr val="A50021"/>
                </a:solidFill>
                <a:latin typeface="Narkisim" pitchFamily="34" charset="-79"/>
                <a:cs typeface="Narkisim" pitchFamily="34" charset="-79"/>
              </a:rPr>
              <a:t>אנרגיה </a:t>
            </a:r>
            <a:r>
              <a:rPr lang="he-IL" sz="4400" b="0" dirty="0">
                <a:solidFill>
                  <a:srgbClr val="A50021"/>
                </a:solidFill>
                <a:latin typeface="Narkisim" pitchFamily="34" charset="-79"/>
                <a:cs typeface="Narkisim" pitchFamily="34" charset="-79"/>
              </a:rPr>
              <a:t>חלופית </a:t>
            </a:r>
            <a:r>
              <a:rPr lang="he-IL" sz="4400" b="0" dirty="0" smtClean="0">
                <a:solidFill>
                  <a:srgbClr val="A50021"/>
                </a:solidFill>
                <a:latin typeface="Narkisim" pitchFamily="34" charset="-79"/>
                <a:cs typeface="Narkisim" pitchFamily="34" charset="-79"/>
              </a:rPr>
              <a:t>מתחדשת</a:t>
            </a:r>
            <a:endParaRPr lang="en-US" sz="4400" b="0" i="1" u="sng" dirty="0">
              <a:solidFill>
                <a:srgbClr val="A50021"/>
              </a:solidFill>
              <a:latin typeface="Narkisim" pitchFamily="34" charset="-79"/>
              <a:cs typeface="Narkisim" pitchFamily="34" charset="-79"/>
            </a:endParaRPr>
          </a:p>
        </p:txBody>
      </p:sp>
      <p:sp>
        <p:nvSpPr>
          <p:cNvPr id="1726467" name="Rectangle 2"/>
          <p:cNvSpPr>
            <a:spLocks noChangeArrowheads="1"/>
          </p:cNvSpPr>
          <p:nvPr/>
        </p:nvSpPr>
        <p:spPr bwMode="auto">
          <a:xfrm>
            <a:off x="127000" y="3358472"/>
            <a:ext cx="9017000" cy="877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bIns="0" anchor="b">
            <a:spAutoFit/>
          </a:bodyPr>
          <a:lstStyle/>
          <a:p>
            <a:pPr algn="ctr" rtl="0">
              <a:lnSpc>
                <a:spcPct val="75000"/>
              </a:lnSpc>
              <a:spcBef>
                <a:spcPct val="0"/>
              </a:spcBef>
            </a:pPr>
            <a:r>
              <a:rPr lang="he-IL" sz="7200" dirty="0">
                <a:latin typeface="Narkisim" pitchFamily="34" charset="-79"/>
                <a:cs typeface="Narkisim" pitchFamily="34" charset="-79"/>
              </a:rPr>
              <a:t>מדוע</a:t>
            </a:r>
            <a:r>
              <a:rPr lang="he-IL" sz="7200" b="0" dirty="0">
                <a:latin typeface="Narkisim" pitchFamily="34" charset="-79"/>
                <a:cs typeface="Narkisim" pitchFamily="34" charset="-79"/>
              </a:rPr>
              <a:t>?</a:t>
            </a:r>
            <a:endParaRPr lang="en-US" sz="7200" b="0" dirty="0">
              <a:latin typeface="Narkisim" pitchFamily="34" charset="-79"/>
              <a:cs typeface="Narkisim" pitchFamily="34" charset="-79"/>
            </a:endParaRPr>
          </a:p>
        </p:txBody>
      </p:sp>
      <p:sp>
        <p:nvSpPr>
          <p:cNvPr id="18436" name="Rectangle 4"/>
          <p:cNvSpPr>
            <a:spLocks noChangeArrowheads="1"/>
          </p:cNvSpPr>
          <p:nvPr/>
        </p:nvSpPr>
        <p:spPr bwMode="auto">
          <a:xfrm>
            <a:off x="0" y="0"/>
            <a:ext cx="9144000" cy="298450"/>
          </a:xfrm>
          <a:prstGeom prst="rect">
            <a:avLst/>
          </a:prstGeom>
          <a:solidFill>
            <a:schemeClr val="hlink"/>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p>
            <a:pPr algn="ctr">
              <a:lnSpc>
                <a:spcPct val="75000"/>
              </a:lnSpc>
              <a:spcBef>
                <a:spcPct val="25000"/>
              </a:spcBef>
            </a:pPr>
            <a:r>
              <a:rPr lang="he-IL" sz="1800" b="0" dirty="0">
                <a:solidFill>
                  <a:schemeClr val="bg1"/>
                </a:solidFill>
                <a:latin typeface="Narkisim" pitchFamily="34" charset="-79"/>
                <a:cs typeface="Narkisim" pitchFamily="34" charset="-79"/>
              </a:rPr>
              <a:t>המצגת נמצאת באתר של</a:t>
            </a:r>
            <a:r>
              <a:rPr lang="he-IL" b="0" dirty="0">
                <a:solidFill>
                  <a:schemeClr val="bg1"/>
                </a:solidFill>
                <a:latin typeface="Narkisim" pitchFamily="34" charset="-79"/>
                <a:cs typeface="Narkisim" pitchFamily="34" charset="-79"/>
              </a:rPr>
              <a:t>  </a:t>
            </a:r>
            <a:r>
              <a:rPr lang="en-US" b="0" dirty="0">
                <a:solidFill>
                  <a:schemeClr val="bg1"/>
                </a:solidFill>
                <a:latin typeface="Narkisim" pitchFamily="34" charset="-79"/>
                <a:cs typeface="Narkisim" pitchFamily="34" charset="-79"/>
              </a:rPr>
              <a:t>Weizmann Institute’s Alternative Sustainable Energy Research Initiative</a:t>
            </a:r>
            <a:r>
              <a:rPr lang="he-IL" b="0" dirty="0">
                <a:solidFill>
                  <a:schemeClr val="bg1"/>
                </a:solidFill>
                <a:latin typeface="Narkisim" pitchFamily="34" charset="-79"/>
                <a:cs typeface="Narkisim" pitchFamily="34" charset="-79"/>
              </a:rPr>
              <a:t> </a:t>
            </a:r>
            <a:endParaRPr lang="en-US" b="0" dirty="0">
              <a:solidFill>
                <a:schemeClr val="bg1"/>
              </a:solidFill>
              <a:latin typeface="Narkisim" pitchFamily="34" charset="-79"/>
              <a:cs typeface="Narkisim" pitchFamily="34" charset="-79"/>
            </a:endParaRPr>
          </a:p>
        </p:txBody>
      </p:sp>
      <p:pic>
        <p:nvPicPr>
          <p:cNvPr id="18437" name="Picture 5" descr="home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6122988"/>
            <a:ext cx="3090863" cy="735012"/>
          </a:xfrm>
          <a:prstGeom prst="rect">
            <a:avLst/>
          </a:prstGeom>
          <a:solidFill>
            <a:srgbClr val="0B9B19"/>
          </a:solidFill>
          <a:ln>
            <a:noFill/>
          </a:ln>
          <a:extLst>
            <a:ext uri="{91240B29-F687-4F45-9708-019B960494DF}">
              <a14:hiddenLine xmlns:a14="http://schemas.microsoft.com/office/drawing/2010/main" w="38100">
                <a:solidFill>
                  <a:srgbClr val="000000"/>
                </a:solidFill>
                <a:miter lim="800000"/>
                <a:headEnd/>
                <a:tailEnd/>
              </a14:hiddenLine>
            </a:ext>
          </a:extLst>
        </p:spPr>
      </p:pic>
      <p:sp>
        <p:nvSpPr>
          <p:cNvPr id="18438" name="Text Box 6"/>
          <p:cNvSpPr txBox="1">
            <a:spLocks noChangeArrowheads="1"/>
          </p:cNvSpPr>
          <p:nvPr/>
        </p:nvSpPr>
        <p:spPr bwMode="auto">
          <a:xfrm>
            <a:off x="0" y="381000"/>
            <a:ext cx="9144000" cy="339725"/>
          </a:xfrm>
          <a:prstGeom prst="rect">
            <a:avLst/>
          </a:prstGeom>
          <a:noFill/>
          <a:ln w="3175">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algn="ctr" eaLnBrk="1" hangingPunct="1"/>
            <a:r>
              <a:rPr lang="en-US" sz="1600" b="0" dirty="0">
                <a:solidFill>
                  <a:schemeClr val="hlink"/>
                </a:solidFill>
                <a:latin typeface="Narkisim" pitchFamily="34" charset="-79"/>
                <a:cs typeface="Narkisim" pitchFamily="34" charset="-79"/>
                <a:hlinkClick r:id="rId4"/>
              </a:rPr>
              <a:t>http://www.weizmann.ac.il/AERI/presentations.html</a:t>
            </a:r>
            <a:r>
              <a:rPr lang="en-US" sz="1600" b="0" dirty="0">
                <a:solidFill>
                  <a:schemeClr val="hlink"/>
                </a:solidFill>
                <a:latin typeface="Narkisim" pitchFamily="34" charset="-79"/>
                <a:cs typeface="Narkisim" pitchFamily="34" charset="-79"/>
              </a:rPr>
              <a:t>  </a:t>
            </a:r>
            <a:r>
              <a:rPr lang="en-US" sz="1600" b="0" dirty="0">
                <a:solidFill>
                  <a:schemeClr val="hlink"/>
                </a:solidFill>
                <a:latin typeface="Narkisim" pitchFamily="34" charset="-79"/>
                <a:cs typeface="Narkisim" pitchFamily="34" charset="-79"/>
                <a:sym typeface="Wingdings" charset="0"/>
              </a:rPr>
              <a:t></a:t>
            </a:r>
            <a:r>
              <a:rPr lang="en-US" sz="1600" dirty="0">
                <a:solidFill>
                  <a:schemeClr val="hlink"/>
                </a:solidFill>
                <a:latin typeface="Narkisim" pitchFamily="34" charset="-79"/>
                <a:cs typeface="Narkisim" pitchFamily="34" charset="-79"/>
              </a:rPr>
              <a:t>  </a:t>
            </a:r>
            <a:r>
              <a:rPr lang="en-US" sz="1600" b="0" dirty="0">
                <a:solidFill>
                  <a:schemeClr val="hlink"/>
                </a:solidFill>
                <a:latin typeface="Narkisim" pitchFamily="34" charset="-79"/>
                <a:cs typeface="Narkisim" pitchFamily="34" charset="-79"/>
                <a:hlinkClick r:id="rId5"/>
              </a:rPr>
              <a:t>http://www.weizmann.ac.il/AERI/</a:t>
            </a:r>
            <a:r>
              <a:rPr lang="en-US" sz="1600" b="0" dirty="0">
                <a:solidFill>
                  <a:schemeClr val="hlink"/>
                </a:solidFill>
                <a:latin typeface="Narkisim" pitchFamily="34" charset="-79"/>
                <a:cs typeface="Narkisim" pitchFamily="34" charset="-79"/>
              </a:rPr>
              <a:t> </a:t>
            </a:r>
          </a:p>
        </p:txBody>
      </p:sp>
      <p:sp>
        <p:nvSpPr>
          <p:cNvPr id="18439" name="Rectangle 7"/>
          <p:cNvSpPr>
            <a:spLocks noChangeArrowheads="1"/>
          </p:cNvSpPr>
          <p:nvPr/>
        </p:nvSpPr>
        <p:spPr bwMode="auto">
          <a:xfrm>
            <a:off x="8493125" y="6464300"/>
            <a:ext cx="184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p>
            <a:endParaRPr lang="en-US" dirty="0">
              <a:latin typeface="Narkisim" pitchFamily="34" charset="-79"/>
              <a:cs typeface="Narkisim" pitchFamily="34" charset="-79"/>
            </a:endParaRPr>
          </a:p>
        </p:txBody>
      </p:sp>
      <p:sp>
        <p:nvSpPr>
          <p:cNvPr id="5129" name="Text Box 9"/>
          <p:cNvSpPr txBox="1">
            <a:spLocks noChangeArrowheads="1"/>
          </p:cNvSpPr>
          <p:nvPr/>
        </p:nvSpPr>
        <p:spPr bwMode="auto">
          <a:xfrm>
            <a:off x="743634" y="1018381"/>
            <a:ext cx="7656731" cy="1938992"/>
          </a:xfrm>
          <a:prstGeom prst="rect">
            <a:avLst/>
          </a:prstGeom>
          <a:solidFill>
            <a:schemeClr val="bg1"/>
          </a:solidFill>
          <a:ln>
            <a:noFill/>
          </a:ln>
          <a:extLst/>
        </p:spPr>
        <p:txBody>
          <a:bodyPr wrap="square">
            <a:spAutoFit/>
          </a:bodyPr>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algn="ctr" eaLnBrk="1" hangingPunct="1"/>
            <a:r>
              <a:rPr lang="he-IL" sz="6000" dirty="0">
                <a:solidFill>
                  <a:srgbClr val="0A8101"/>
                </a:solidFill>
                <a:latin typeface="Narkisim" pitchFamily="34" charset="-79"/>
                <a:cs typeface="Narkisim" pitchFamily="34" charset="-79"/>
              </a:rPr>
              <a:t>אנרגיה </a:t>
            </a:r>
            <a:r>
              <a:rPr lang="he-IL" sz="6000" dirty="0" smtClean="0">
                <a:solidFill>
                  <a:srgbClr val="0A8101"/>
                </a:solidFill>
                <a:latin typeface="Narkisim" pitchFamily="34" charset="-79"/>
                <a:cs typeface="Narkisim" pitchFamily="34" charset="-79"/>
              </a:rPr>
              <a:t>בת-קיימא מהווה </a:t>
            </a:r>
            <a:r>
              <a:rPr lang="he-IL" sz="6000" i="1" dirty="0" smtClean="0">
                <a:solidFill>
                  <a:srgbClr val="FF0000"/>
                </a:solidFill>
                <a:latin typeface="Narkisim" pitchFamily="34" charset="-79"/>
                <a:cs typeface="Narkisim" pitchFamily="34" charset="-79"/>
              </a:rPr>
              <a:t>אתגר </a:t>
            </a:r>
            <a:r>
              <a:rPr lang="he-IL" sz="6000" i="1" dirty="0">
                <a:solidFill>
                  <a:srgbClr val="FF0000"/>
                </a:solidFill>
                <a:latin typeface="Narkisim" pitchFamily="34" charset="-79"/>
                <a:cs typeface="Narkisim" pitchFamily="34" charset="-79"/>
              </a:rPr>
              <a:t>חסר תקדים !</a:t>
            </a:r>
            <a:r>
              <a:rPr lang="he-IL" sz="6000" i="1" dirty="0">
                <a:solidFill>
                  <a:srgbClr val="A50021"/>
                </a:solidFill>
                <a:latin typeface="Narkisim" pitchFamily="34" charset="-79"/>
                <a:cs typeface="Narkisim" pitchFamily="34" charset="-79"/>
              </a:rPr>
              <a:t> </a:t>
            </a:r>
            <a:endParaRPr lang="en-US" sz="6000" dirty="0">
              <a:solidFill>
                <a:srgbClr val="800000"/>
              </a:solidFill>
              <a:latin typeface="Narkisim" pitchFamily="34" charset="-79"/>
              <a:cs typeface="Narkisim" pitchFamily="34" charset="-79"/>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9"/>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512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2646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nimBg="1"/>
      <p:bldP spid="1726467" grpId="0" build="p"/>
      <p:bldP spid="512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Hadera power.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500" y="1415012"/>
            <a:ext cx="7385050" cy="4985787"/>
          </a:xfrm>
          <a:prstGeom prst="rect">
            <a:avLst/>
          </a:prstGeom>
        </p:spPr>
      </p:pic>
      <p:sp>
        <p:nvSpPr>
          <p:cNvPr id="93191" name="Text Box 4"/>
          <p:cNvSpPr txBox="1">
            <a:spLocks noChangeArrowheads="1"/>
          </p:cNvSpPr>
          <p:nvPr/>
        </p:nvSpPr>
        <p:spPr bwMode="auto">
          <a:xfrm>
            <a:off x="2822680" y="5834063"/>
            <a:ext cx="5044971" cy="523220"/>
          </a:xfrm>
          <a:prstGeom prst="rect">
            <a:avLst/>
          </a:prstGeom>
          <a:solidFill>
            <a:schemeClr val="accent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algn="r" eaLnBrk="1" hangingPunct="1">
              <a:spcBef>
                <a:spcPct val="0"/>
              </a:spcBef>
            </a:pPr>
            <a:r>
              <a:rPr lang="en-US" sz="2800" b="0" dirty="0">
                <a:solidFill>
                  <a:schemeClr val="bg1"/>
                </a:solidFill>
                <a:latin typeface="David" pitchFamily="34" charset="-79"/>
                <a:cs typeface="David" pitchFamily="34" charset="-79"/>
              </a:rPr>
              <a:t> </a:t>
            </a:r>
            <a:r>
              <a:rPr lang="he-IL" sz="2800" b="0" dirty="0">
                <a:solidFill>
                  <a:schemeClr val="bg1"/>
                </a:solidFill>
                <a:latin typeface="David" pitchFamily="34" charset="-79"/>
                <a:cs typeface="David" pitchFamily="34" charset="-79"/>
              </a:rPr>
              <a:t>מפעל לייצור </a:t>
            </a:r>
            <a:r>
              <a:rPr lang="en-US" sz="2800" b="0" dirty="0" err="1" smtClean="0">
                <a:solidFill>
                  <a:schemeClr val="bg1"/>
                </a:solidFill>
                <a:latin typeface="David" pitchFamily="34" charset="-79"/>
                <a:cs typeface="David" pitchFamily="34" charset="-79"/>
              </a:rPr>
              <a:t>GW</a:t>
            </a:r>
            <a:r>
              <a:rPr lang="en-US" sz="2800" b="0" baseline="-25000" dirty="0" err="1" smtClean="0">
                <a:solidFill>
                  <a:schemeClr val="bg1"/>
                </a:solidFill>
                <a:latin typeface="David" pitchFamily="34" charset="-79"/>
                <a:cs typeface="David" pitchFamily="34" charset="-79"/>
              </a:rPr>
              <a:t>e</a:t>
            </a:r>
            <a:r>
              <a:rPr lang="he-IL" sz="2800" b="0" dirty="0" smtClean="0">
                <a:solidFill>
                  <a:schemeClr val="bg1"/>
                </a:solidFill>
                <a:latin typeface="David" pitchFamily="34" charset="-79"/>
                <a:cs typeface="David" pitchFamily="34" charset="-79"/>
              </a:rPr>
              <a:t> </a:t>
            </a:r>
            <a:r>
              <a:rPr lang="he-IL" sz="2800" b="0" dirty="0">
                <a:solidFill>
                  <a:schemeClr val="bg1"/>
                </a:solidFill>
                <a:latin typeface="David" pitchFamily="34" charset="-79"/>
                <a:cs typeface="David" pitchFamily="34" charset="-79"/>
              </a:rPr>
              <a:t>2.5 חשמל (חדרה)</a:t>
            </a:r>
            <a:endParaRPr lang="en-US" sz="2800" b="0" dirty="0">
              <a:solidFill>
                <a:schemeClr val="bg1"/>
              </a:solidFill>
              <a:latin typeface="David" pitchFamily="34" charset="-79"/>
              <a:cs typeface="David" pitchFamily="34" charset="-79"/>
            </a:endParaRPr>
          </a:p>
        </p:txBody>
      </p:sp>
      <p:sp>
        <p:nvSpPr>
          <p:cNvPr id="1478666" name="Text Box 10"/>
          <p:cNvSpPr txBox="1">
            <a:spLocks noChangeArrowheads="1"/>
          </p:cNvSpPr>
          <p:nvPr/>
        </p:nvSpPr>
        <p:spPr bwMode="auto">
          <a:xfrm>
            <a:off x="1285875" y="709613"/>
            <a:ext cx="6578600" cy="423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algn="ctr" rtl="0" eaLnBrk="1" hangingPunct="1">
              <a:lnSpc>
                <a:spcPct val="110000"/>
              </a:lnSpc>
              <a:spcBef>
                <a:spcPct val="0"/>
              </a:spcBef>
            </a:pPr>
            <a:r>
              <a:rPr lang="en-US" sz="2000" b="0" dirty="0" smtClean="0">
                <a:solidFill>
                  <a:srgbClr val="3333CC"/>
                </a:solidFill>
                <a:latin typeface="David" pitchFamily="34" charset="-79"/>
                <a:cs typeface="David" pitchFamily="34" charset="-79"/>
              </a:rPr>
              <a:t>(12) 14 </a:t>
            </a:r>
            <a:r>
              <a:rPr lang="en-US" sz="2000" b="0" dirty="0" err="1" smtClean="0">
                <a:solidFill>
                  <a:srgbClr val="660066"/>
                </a:solidFill>
                <a:latin typeface="David" pitchFamily="34" charset="-79"/>
                <a:cs typeface="David" pitchFamily="34" charset="-79"/>
              </a:rPr>
              <a:t>G</a:t>
            </a:r>
            <a:r>
              <a:rPr lang="en-US" sz="2000" b="0" dirty="0" err="1" smtClean="0">
                <a:solidFill>
                  <a:srgbClr val="3333CC"/>
                </a:solidFill>
                <a:latin typeface="David" pitchFamily="34" charset="-79"/>
                <a:cs typeface="David" pitchFamily="34" charset="-79"/>
              </a:rPr>
              <a:t>W</a:t>
            </a:r>
            <a:r>
              <a:rPr lang="en-US" sz="2000" b="0" baseline="-25000" dirty="0" err="1" smtClean="0">
                <a:solidFill>
                  <a:srgbClr val="3333CC"/>
                </a:solidFill>
                <a:latin typeface="David" pitchFamily="34" charset="-79"/>
                <a:cs typeface="David" pitchFamily="34" charset="-79"/>
              </a:rPr>
              <a:t>e</a:t>
            </a:r>
            <a:r>
              <a:rPr lang="en-US" sz="2000" b="0" dirty="0" smtClean="0">
                <a:solidFill>
                  <a:srgbClr val="3333CC"/>
                </a:solidFill>
                <a:latin typeface="David" pitchFamily="34" charset="-79"/>
                <a:cs typeface="David" pitchFamily="34" charset="-79"/>
              </a:rPr>
              <a:t> </a:t>
            </a:r>
            <a:r>
              <a:rPr lang="he-IL" sz="2000" b="0" dirty="0" smtClean="0">
                <a:solidFill>
                  <a:srgbClr val="3333CC"/>
                </a:solidFill>
                <a:latin typeface="David" pitchFamily="34" charset="-79"/>
                <a:cs typeface="David" pitchFamily="34" charset="-79"/>
              </a:rPr>
              <a:t>כ-</a:t>
            </a:r>
            <a:r>
              <a:rPr lang="en-US" sz="2000" b="0" dirty="0" smtClean="0">
                <a:solidFill>
                  <a:srgbClr val="3333CC"/>
                </a:solidFill>
                <a:latin typeface="David" pitchFamily="34" charset="-79"/>
                <a:cs typeface="David" pitchFamily="34" charset="-79"/>
              </a:rPr>
              <a:t>= </a:t>
            </a:r>
            <a:r>
              <a:rPr lang="he-IL" sz="2000" b="0" dirty="0" smtClean="0">
                <a:solidFill>
                  <a:srgbClr val="3333CC"/>
                </a:solidFill>
                <a:latin typeface="David" pitchFamily="34" charset="-79"/>
                <a:cs typeface="David" pitchFamily="34" charset="-79"/>
              </a:rPr>
              <a:t>יכולת ייצור </a:t>
            </a:r>
            <a:r>
              <a:rPr lang="he-IL" sz="2000" b="0" dirty="0">
                <a:solidFill>
                  <a:srgbClr val="3333CC"/>
                </a:solidFill>
                <a:latin typeface="David" pitchFamily="34" charset="-79"/>
                <a:cs typeface="David" pitchFamily="34" charset="-79"/>
              </a:rPr>
              <a:t>החשמל </a:t>
            </a:r>
            <a:r>
              <a:rPr lang="he-IL" sz="2000" b="0" dirty="0" smtClean="0">
                <a:solidFill>
                  <a:srgbClr val="3333CC"/>
                </a:solidFill>
                <a:latin typeface="David" pitchFamily="34" charset="-79"/>
                <a:cs typeface="David" pitchFamily="34" charset="-79"/>
              </a:rPr>
              <a:t>בישראל</a:t>
            </a:r>
            <a:endParaRPr lang="en-US" sz="2000" b="0" dirty="0">
              <a:solidFill>
                <a:srgbClr val="3333CC"/>
              </a:solidFill>
              <a:latin typeface="David" pitchFamily="34" charset="-79"/>
              <a:cs typeface="David" pitchFamily="34" charset="-79"/>
            </a:endParaRPr>
          </a:p>
        </p:txBody>
      </p:sp>
      <p:sp>
        <p:nvSpPr>
          <p:cNvPr id="1478661" name="Text Box 5"/>
          <p:cNvSpPr txBox="1">
            <a:spLocks noChangeArrowheads="1"/>
          </p:cNvSpPr>
          <p:nvPr/>
        </p:nvSpPr>
        <p:spPr bwMode="auto">
          <a:xfrm>
            <a:off x="1900238" y="3787775"/>
            <a:ext cx="5397500" cy="157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algn="r" eaLnBrk="1" hangingPunct="1">
              <a:lnSpc>
                <a:spcPct val="115000"/>
              </a:lnSpc>
              <a:spcBef>
                <a:spcPct val="0"/>
              </a:spcBef>
            </a:pPr>
            <a:r>
              <a:rPr lang="he-IL" sz="2800">
                <a:solidFill>
                  <a:srgbClr val="FFFF00"/>
                </a:solidFill>
                <a:latin typeface="David" pitchFamily="34" charset="-79"/>
                <a:cs typeface="David" pitchFamily="34" charset="-79"/>
              </a:rPr>
              <a:t>מפעל כזה,</a:t>
            </a:r>
          </a:p>
          <a:p>
            <a:pPr algn="r" eaLnBrk="1" hangingPunct="1">
              <a:lnSpc>
                <a:spcPct val="115000"/>
              </a:lnSpc>
              <a:spcBef>
                <a:spcPct val="0"/>
              </a:spcBef>
            </a:pPr>
            <a:r>
              <a:rPr lang="he-IL" sz="2800">
                <a:solidFill>
                  <a:srgbClr val="FFFF00"/>
                </a:solidFill>
                <a:latin typeface="David" pitchFamily="34" charset="-79"/>
                <a:cs typeface="David" pitchFamily="34" charset="-79"/>
              </a:rPr>
              <a:t>	כל יום,</a:t>
            </a:r>
          </a:p>
          <a:p>
            <a:pPr algn="r" eaLnBrk="1" hangingPunct="1">
              <a:lnSpc>
                <a:spcPct val="115000"/>
              </a:lnSpc>
              <a:spcBef>
                <a:spcPct val="0"/>
              </a:spcBef>
            </a:pPr>
            <a:r>
              <a:rPr lang="he-IL" sz="2800">
                <a:solidFill>
                  <a:srgbClr val="FFFF00"/>
                </a:solidFill>
                <a:latin typeface="David" pitchFamily="34" charset="-79"/>
                <a:cs typeface="David" pitchFamily="34" charset="-79"/>
              </a:rPr>
              <a:t>		במשך... 11 שנה</a:t>
            </a:r>
            <a:r>
              <a:rPr lang="en-US" sz="2800">
                <a:solidFill>
                  <a:srgbClr val="FFFF00"/>
                </a:solidFill>
                <a:latin typeface="David" pitchFamily="34" charset="-79"/>
                <a:cs typeface="David" pitchFamily="34" charset="-79"/>
              </a:rPr>
              <a:t>	</a:t>
            </a:r>
          </a:p>
        </p:txBody>
      </p:sp>
      <p:sp>
        <p:nvSpPr>
          <p:cNvPr id="93189" name="Rectangle 12"/>
          <p:cNvSpPr>
            <a:spLocks noChangeArrowheads="1"/>
          </p:cNvSpPr>
          <p:nvPr/>
        </p:nvSpPr>
        <p:spPr bwMode="auto">
          <a:xfrm>
            <a:off x="0" y="-52388"/>
            <a:ext cx="91440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rtl="0">
              <a:spcBef>
                <a:spcPct val="0"/>
              </a:spcBef>
            </a:pPr>
            <a:r>
              <a:rPr lang="en-US" sz="4400" dirty="0">
                <a:solidFill>
                  <a:srgbClr val="A50021"/>
                </a:solidFill>
                <a:latin typeface="David" pitchFamily="34" charset="-79"/>
                <a:cs typeface="David" pitchFamily="34" charset="-79"/>
              </a:rPr>
              <a:t>  </a:t>
            </a:r>
            <a:r>
              <a:rPr lang="he-IL" sz="4400" dirty="0">
                <a:solidFill>
                  <a:srgbClr val="A50021"/>
                </a:solidFill>
                <a:latin typeface="David" pitchFamily="34" charset="-79"/>
                <a:cs typeface="David" pitchFamily="34" charset="-79"/>
              </a:rPr>
              <a:t>חשמל מפחם ?</a:t>
            </a:r>
            <a:r>
              <a:rPr lang="en-US" sz="4400" dirty="0">
                <a:solidFill>
                  <a:srgbClr val="A50021"/>
                </a:solidFill>
                <a:latin typeface="David" pitchFamily="34" charset="-79"/>
                <a:cs typeface="David" pitchFamily="34" charset="-79"/>
              </a:rPr>
              <a:t> 10 </a:t>
            </a:r>
            <a:r>
              <a:rPr lang="en-US" sz="4400" dirty="0" err="1" smtClean="0">
                <a:solidFill>
                  <a:srgbClr val="A50021"/>
                </a:solidFill>
                <a:latin typeface="David" pitchFamily="34" charset="-79"/>
                <a:cs typeface="David" pitchFamily="34" charset="-79"/>
              </a:rPr>
              <a:t>TW</a:t>
            </a:r>
            <a:r>
              <a:rPr lang="en-US" sz="4400" baseline="-25000" dirty="0" err="1" smtClean="0">
                <a:solidFill>
                  <a:srgbClr val="A50021"/>
                </a:solidFill>
                <a:latin typeface="David" pitchFamily="34" charset="-79"/>
                <a:cs typeface="David" pitchFamily="34" charset="-79"/>
              </a:rPr>
              <a:t>e</a:t>
            </a:r>
            <a:endParaRPr lang="en-US" sz="4400" baseline="-25000" dirty="0">
              <a:solidFill>
                <a:srgbClr val="A50021"/>
              </a:solidFill>
              <a:latin typeface="David" pitchFamily="34" charset="-79"/>
              <a:cs typeface="David" pitchFamily="34" charset="-79"/>
            </a:endParaRPr>
          </a:p>
        </p:txBody>
      </p:sp>
      <p:sp>
        <p:nvSpPr>
          <p:cNvPr id="7" name="TextBox 6"/>
          <p:cNvSpPr txBox="1"/>
          <p:nvPr/>
        </p:nvSpPr>
        <p:spPr>
          <a:xfrm>
            <a:off x="5078437" y="1452337"/>
            <a:ext cx="3328583" cy="1446550"/>
          </a:xfrm>
          <a:prstGeom prst="rect">
            <a:avLst/>
          </a:prstGeom>
          <a:solidFill>
            <a:schemeClr val="bg1"/>
          </a:solidFill>
          <a:ln w="38100" cap="flat" cmpd="sng" algn="ctr">
            <a:solidFill>
              <a:srgbClr val="660066"/>
            </a:solidFill>
            <a:prstDash val="solid"/>
            <a:round/>
            <a:headEnd type="none" w="med" len="med"/>
            <a:tailEnd type="none" w="med" len="med"/>
          </a:ln>
        </p:spPr>
        <p:txBody>
          <a:bodyPr wrap="square" rtlCol="0">
            <a:spAutoFit/>
          </a:bodyPr>
          <a:lstStyle/>
          <a:p>
            <a:pPr algn="ctr"/>
            <a:r>
              <a:rPr lang="he-IL" sz="4400" dirty="0" smtClean="0">
                <a:solidFill>
                  <a:srgbClr val="800000"/>
                </a:solidFill>
                <a:latin typeface="David" pitchFamily="34" charset="-79"/>
                <a:cs typeface="David" pitchFamily="34" charset="-79"/>
              </a:rPr>
              <a:t>אם ירצו </a:t>
            </a:r>
            <a:r>
              <a:rPr lang="he-IL" sz="4400" b="0" dirty="0" smtClean="0">
                <a:solidFill>
                  <a:srgbClr val="800000"/>
                </a:solidFill>
                <a:latin typeface="David" pitchFamily="34" charset="-79"/>
                <a:cs typeface="David" pitchFamily="34" charset="-79"/>
              </a:rPr>
              <a:t>(בסין) </a:t>
            </a:r>
            <a:r>
              <a:rPr lang="he-IL" sz="4400" dirty="0" smtClean="0">
                <a:solidFill>
                  <a:srgbClr val="800000"/>
                </a:solidFill>
                <a:latin typeface="David" pitchFamily="34" charset="-79"/>
                <a:cs typeface="David" pitchFamily="34" charset="-79"/>
              </a:rPr>
              <a:t>אין זו אגדה</a:t>
            </a:r>
            <a:endParaRPr lang="en-US" sz="4400" dirty="0" smtClean="0">
              <a:solidFill>
                <a:srgbClr val="800000"/>
              </a:solidFill>
              <a:latin typeface="David" pitchFamily="34" charset="-79"/>
              <a:cs typeface="David" pitchFamily="34" charset="-79"/>
            </a:endParaRPr>
          </a:p>
        </p:txBody>
      </p:sp>
      <p:sp>
        <p:nvSpPr>
          <p:cNvPr id="8" name="Text Box 10"/>
          <p:cNvSpPr txBox="1">
            <a:spLocks noChangeArrowheads="1"/>
          </p:cNvSpPr>
          <p:nvPr/>
        </p:nvSpPr>
        <p:spPr bwMode="auto">
          <a:xfrm>
            <a:off x="937320" y="709613"/>
            <a:ext cx="7469700" cy="634020"/>
          </a:xfrm>
          <a:prstGeom prst="rect">
            <a:avLst/>
          </a:prstGeom>
          <a:solidFill>
            <a:schemeClr val="bg1"/>
          </a:solidFill>
          <a:ln>
            <a:solidFill>
              <a:schemeClr val="tx1"/>
            </a:solidFill>
          </a:ln>
          <a:extLst/>
        </p:spPr>
        <p:txBody>
          <a:bodyPr wrap="square">
            <a:spAutoFit/>
          </a:bodyPr>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algn="ctr" rtl="0" eaLnBrk="1" hangingPunct="1">
              <a:lnSpc>
                <a:spcPct val="110000"/>
              </a:lnSpc>
              <a:spcBef>
                <a:spcPct val="0"/>
              </a:spcBef>
            </a:pPr>
            <a:r>
              <a:rPr lang="en-US" sz="3200" i="1" u="sng" dirty="0">
                <a:solidFill>
                  <a:srgbClr val="3333CC"/>
                </a:solidFill>
                <a:latin typeface="David" pitchFamily="34" charset="-79"/>
                <a:cs typeface="David" pitchFamily="34" charset="-79"/>
              </a:rPr>
              <a:t>100 </a:t>
            </a:r>
            <a:r>
              <a:rPr lang="en-US" sz="3200" i="1" u="sng" dirty="0" err="1" smtClean="0">
                <a:solidFill>
                  <a:srgbClr val="660066"/>
                </a:solidFill>
                <a:latin typeface="David" pitchFamily="34" charset="-79"/>
                <a:cs typeface="David" pitchFamily="34" charset="-79"/>
              </a:rPr>
              <a:t>G</a:t>
            </a:r>
            <a:r>
              <a:rPr lang="en-US" sz="3200" i="1" u="sng" dirty="0" err="1" smtClean="0">
                <a:solidFill>
                  <a:srgbClr val="3333CC"/>
                </a:solidFill>
                <a:latin typeface="David" pitchFamily="34" charset="-79"/>
                <a:cs typeface="David" pitchFamily="34" charset="-79"/>
              </a:rPr>
              <a:t>W</a:t>
            </a:r>
            <a:r>
              <a:rPr lang="en-US" sz="3200" i="1" u="sng" baseline="-25000" dirty="0" err="1" smtClean="0">
                <a:solidFill>
                  <a:srgbClr val="3333CC"/>
                </a:solidFill>
                <a:latin typeface="David" pitchFamily="34" charset="-79"/>
                <a:cs typeface="David" pitchFamily="34" charset="-79"/>
              </a:rPr>
              <a:t>e</a:t>
            </a:r>
            <a:r>
              <a:rPr lang="en-US" sz="3200" i="1" u="sng" baseline="-25000" dirty="0" smtClean="0">
                <a:solidFill>
                  <a:srgbClr val="3333CC"/>
                </a:solidFill>
                <a:latin typeface="David" pitchFamily="34" charset="-79"/>
                <a:cs typeface="David" pitchFamily="34" charset="-79"/>
              </a:rPr>
              <a:t>/</a:t>
            </a:r>
            <a:r>
              <a:rPr lang="he-IL" sz="3200" i="1" u="sng" dirty="0">
                <a:solidFill>
                  <a:srgbClr val="3333CC"/>
                </a:solidFill>
                <a:latin typeface="David" pitchFamily="34" charset="-79"/>
                <a:cs typeface="David" pitchFamily="34" charset="-79"/>
              </a:rPr>
              <a:t>שנה</a:t>
            </a:r>
            <a:r>
              <a:rPr lang="en-US" sz="3200" b="0" dirty="0">
                <a:solidFill>
                  <a:srgbClr val="3333CC"/>
                </a:solidFill>
                <a:latin typeface="David" pitchFamily="34" charset="-79"/>
                <a:cs typeface="David" pitchFamily="34" charset="-79"/>
              </a:rPr>
              <a:t> </a:t>
            </a:r>
            <a:r>
              <a:rPr lang="he-IL" sz="3200" i="1" dirty="0">
                <a:solidFill>
                  <a:srgbClr val="3333CC"/>
                </a:solidFill>
                <a:latin typeface="David" pitchFamily="34" charset="-79"/>
                <a:cs typeface="David" pitchFamily="34" charset="-79"/>
              </a:rPr>
              <a:t>קצב גידול ייצור החשמל בסין </a:t>
            </a:r>
            <a:r>
              <a:rPr lang="he-IL" sz="3200" i="1" dirty="0" smtClean="0">
                <a:solidFill>
                  <a:srgbClr val="3333CC"/>
                </a:solidFill>
                <a:latin typeface="David" pitchFamily="34" charset="-79"/>
                <a:cs typeface="David" pitchFamily="34" charset="-79"/>
              </a:rPr>
              <a:t>:</a:t>
            </a:r>
            <a:endParaRPr lang="en-US" sz="3200" i="1" dirty="0">
              <a:solidFill>
                <a:srgbClr val="3333CC"/>
              </a:solidFill>
              <a:latin typeface="David" pitchFamily="34" charset="-79"/>
              <a:cs typeface="David" pitchFamily="34" charset="-79"/>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7866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78661">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78661">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7866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8666" grpId="0"/>
      <p:bldP spid="1478661" grpId="0" build="p"/>
      <p:bldP spid="7"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4914" name="Rectangle 2"/>
          <p:cNvSpPr>
            <a:spLocks noGrp="1" noChangeArrowheads="1"/>
          </p:cNvSpPr>
          <p:nvPr>
            <p:ph type="body" idx="1"/>
          </p:nvPr>
        </p:nvSpPr>
        <p:spPr>
          <a:xfrm>
            <a:off x="566406" y="1484952"/>
            <a:ext cx="8112125" cy="4957763"/>
          </a:xfrm>
          <a:solidFill>
            <a:schemeClr val="bg1"/>
          </a:solidFill>
          <a:ln>
            <a:solidFill>
              <a:srgbClr val="CA891A"/>
            </a:solidFill>
          </a:ln>
        </p:spPr>
        <p:txBody>
          <a:bodyPr>
            <a:normAutofit fontScale="92500" lnSpcReduction="20000"/>
          </a:bodyPr>
          <a:lstStyle/>
          <a:p>
            <a:pPr marL="533400" indent="-533400" algn="ctr" defTabSz="508000" eaLnBrk="1" hangingPunct="1">
              <a:lnSpc>
                <a:spcPct val="85000"/>
              </a:lnSpc>
              <a:buFontTx/>
              <a:buNone/>
            </a:pPr>
            <a:endParaRPr lang="en-US" sz="600" dirty="0">
              <a:solidFill>
                <a:srgbClr val="058E07"/>
              </a:solidFill>
              <a:latin typeface="David" pitchFamily="34" charset="-79"/>
              <a:cs typeface="David" pitchFamily="34" charset="-79"/>
            </a:endParaRPr>
          </a:p>
          <a:p>
            <a:pPr marL="533400" indent="-533400" defTabSz="508000" eaLnBrk="1" hangingPunct="1">
              <a:lnSpc>
                <a:spcPct val="85000"/>
              </a:lnSpc>
              <a:buNone/>
            </a:pPr>
            <a:r>
              <a:rPr lang="en-US" sz="2000" b="1" dirty="0">
                <a:solidFill>
                  <a:srgbClr val="058E07"/>
                </a:solidFill>
                <a:latin typeface="David" pitchFamily="34" charset="-79"/>
                <a:cs typeface="David" pitchFamily="34" charset="-79"/>
              </a:rPr>
              <a:t>*	</a:t>
            </a:r>
            <a:r>
              <a:rPr lang="he-IL" sz="2400" b="1" dirty="0" smtClean="0">
                <a:solidFill>
                  <a:srgbClr val="047A06"/>
                </a:solidFill>
                <a:latin typeface="David" pitchFamily="34" charset="-79"/>
                <a:cs typeface="David" pitchFamily="34" charset="-79"/>
              </a:rPr>
              <a:t>פוטוסינתזה מלאכותית </a:t>
            </a:r>
            <a:r>
              <a:rPr lang="he-IL" sz="2400" dirty="0" smtClean="0">
                <a:solidFill>
                  <a:srgbClr val="047A06"/>
                </a:solidFill>
                <a:latin typeface="David" pitchFamily="34" charset="-79"/>
                <a:cs typeface="David" pitchFamily="34" charset="-79"/>
              </a:rPr>
              <a:t>– יעילה וזולה  	</a:t>
            </a:r>
            <a:endParaRPr lang="en-US" sz="3500" b="1" dirty="0" smtClean="0">
              <a:solidFill>
                <a:schemeClr val="accent1">
                  <a:lumMod val="75000"/>
                </a:schemeClr>
              </a:solidFill>
              <a:latin typeface="David" pitchFamily="34" charset="-79"/>
              <a:cs typeface="David" pitchFamily="34" charset="-79"/>
            </a:endParaRPr>
          </a:p>
          <a:p>
            <a:pPr marL="533400" indent="-533400" algn="r" defTabSz="508000" eaLnBrk="1" hangingPunct="1">
              <a:lnSpc>
                <a:spcPct val="85000"/>
              </a:lnSpc>
              <a:buFont typeface="Times" pitchFamily="-112" charset="0"/>
              <a:buNone/>
            </a:pPr>
            <a:r>
              <a:rPr lang="he-IL" sz="1000" b="1" dirty="0" smtClean="0">
                <a:solidFill>
                  <a:srgbClr val="047A06"/>
                </a:solidFill>
                <a:latin typeface="David" pitchFamily="34" charset="-79"/>
                <a:cs typeface="David" pitchFamily="34" charset="-79"/>
              </a:rPr>
              <a:t>		        </a:t>
            </a:r>
            <a:r>
              <a:rPr lang="he-IL" sz="2200" b="1" dirty="0" smtClean="0">
                <a:solidFill>
                  <a:srgbClr val="047A06"/>
                </a:solidFill>
                <a:latin typeface="David" pitchFamily="34" charset="-79"/>
                <a:cs typeface="David" pitchFamily="34" charset="-79"/>
              </a:rPr>
              <a:t>(= </a:t>
            </a:r>
            <a:r>
              <a:rPr lang="he-IL" sz="2200" b="1" dirty="0" err="1" smtClean="0">
                <a:solidFill>
                  <a:srgbClr val="047A06"/>
                </a:solidFill>
                <a:latin typeface="David" pitchFamily="34" charset="-79"/>
                <a:cs typeface="David" pitchFamily="34" charset="-79"/>
              </a:rPr>
              <a:t>דלקים</a:t>
            </a:r>
            <a:r>
              <a:rPr lang="he-IL" sz="2200" b="1" dirty="0" smtClean="0">
                <a:solidFill>
                  <a:srgbClr val="047A06"/>
                </a:solidFill>
                <a:latin typeface="David" pitchFamily="34" charset="-79"/>
                <a:cs typeface="David" pitchFamily="34" charset="-79"/>
              </a:rPr>
              <a:t> </a:t>
            </a:r>
            <a:r>
              <a:rPr lang="he-IL" sz="2200" b="1" dirty="0" err="1" smtClean="0">
                <a:solidFill>
                  <a:srgbClr val="047A06"/>
                </a:solidFill>
                <a:latin typeface="David" pitchFamily="34" charset="-79"/>
                <a:cs typeface="David" pitchFamily="34" charset="-79"/>
              </a:rPr>
              <a:t>סינטתים</a:t>
            </a:r>
            <a:r>
              <a:rPr lang="he-IL" sz="2200" b="1" dirty="0" smtClean="0">
                <a:solidFill>
                  <a:srgbClr val="047A06"/>
                </a:solidFill>
                <a:latin typeface="David" pitchFamily="34" charset="-79"/>
                <a:cs typeface="David" pitchFamily="34" charset="-79"/>
              </a:rPr>
              <a:t>)</a:t>
            </a:r>
            <a:endParaRPr lang="en-US" sz="2200" b="1" dirty="0" smtClean="0">
              <a:solidFill>
                <a:srgbClr val="047A06"/>
              </a:solidFill>
              <a:latin typeface="David" pitchFamily="34" charset="-79"/>
              <a:cs typeface="David" pitchFamily="34" charset="-79"/>
            </a:endParaRPr>
          </a:p>
          <a:p>
            <a:pPr marL="533400" indent="-533400" algn="r" defTabSz="508000" eaLnBrk="1" hangingPunct="1">
              <a:lnSpc>
                <a:spcPct val="85000"/>
              </a:lnSpc>
              <a:buFont typeface="Times" pitchFamily="-112" charset="0"/>
              <a:buNone/>
            </a:pPr>
            <a:endParaRPr lang="en-US" sz="2200" b="1" dirty="0" smtClean="0">
              <a:solidFill>
                <a:srgbClr val="047A06"/>
              </a:solidFill>
              <a:latin typeface="David" pitchFamily="34" charset="-79"/>
              <a:cs typeface="David" pitchFamily="34" charset="-79"/>
            </a:endParaRPr>
          </a:p>
          <a:p>
            <a:pPr defTabSz="508000" eaLnBrk="1" hangingPunct="1">
              <a:lnSpc>
                <a:spcPct val="85000"/>
              </a:lnSpc>
              <a:buFont typeface="Arial" charset="0"/>
              <a:buChar char="•"/>
            </a:pPr>
            <a:r>
              <a:rPr lang="he-IL" sz="2400" b="1" dirty="0" smtClean="0">
                <a:solidFill>
                  <a:srgbClr val="047A06"/>
                </a:solidFill>
                <a:latin typeface="David" pitchFamily="34" charset="-79"/>
                <a:cs typeface="David" pitchFamily="34" charset="-79"/>
              </a:rPr>
              <a:t>תאי שמש  -</a:t>
            </a:r>
            <a:r>
              <a:rPr lang="he-IL" sz="2400" dirty="0" smtClean="0">
                <a:solidFill>
                  <a:srgbClr val="047A06"/>
                </a:solidFill>
                <a:latin typeface="David" pitchFamily="34" charset="-79"/>
                <a:cs typeface="David" pitchFamily="34" charset="-79"/>
              </a:rPr>
              <a:t> יעילים וזולים				</a:t>
            </a:r>
            <a:endParaRPr lang="en-US" sz="3500" b="1" dirty="0">
              <a:solidFill>
                <a:srgbClr val="047A06"/>
              </a:solidFill>
              <a:latin typeface="David" pitchFamily="34" charset="-79"/>
              <a:cs typeface="David" pitchFamily="34" charset="-79"/>
            </a:endParaRPr>
          </a:p>
          <a:p>
            <a:pPr marL="533400" indent="-533400" algn="r" defTabSz="508000" eaLnBrk="1" hangingPunct="1">
              <a:lnSpc>
                <a:spcPct val="85000"/>
              </a:lnSpc>
              <a:buFont typeface="Times" pitchFamily="-112" charset="0"/>
              <a:buNone/>
            </a:pPr>
            <a:r>
              <a:rPr lang="en-US" sz="2400" b="1" dirty="0">
                <a:solidFill>
                  <a:srgbClr val="047A06"/>
                </a:solidFill>
                <a:latin typeface="David" pitchFamily="34" charset="-79"/>
                <a:cs typeface="David" pitchFamily="34" charset="-79"/>
              </a:rPr>
              <a:t>			</a:t>
            </a:r>
            <a:r>
              <a:rPr lang="he-IL" sz="2400" dirty="0" smtClean="0">
                <a:solidFill>
                  <a:srgbClr val="047A06"/>
                </a:solidFill>
                <a:latin typeface="David" pitchFamily="34" charset="-79"/>
                <a:cs typeface="David" pitchFamily="34" charset="-79"/>
              </a:rPr>
              <a:t>אופטיקה מתוחכמת, צבע סולארי...?</a:t>
            </a:r>
            <a:endParaRPr lang="en-US" sz="2400" dirty="0">
              <a:solidFill>
                <a:srgbClr val="047A06"/>
              </a:solidFill>
              <a:latin typeface="David" pitchFamily="34" charset="-79"/>
              <a:cs typeface="David" pitchFamily="34" charset="-79"/>
            </a:endParaRPr>
          </a:p>
          <a:p>
            <a:pPr marL="533400" indent="-533400" algn="r" defTabSz="508000" eaLnBrk="1" hangingPunct="1">
              <a:lnSpc>
                <a:spcPct val="85000"/>
              </a:lnSpc>
              <a:buFont typeface="Times" pitchFamily="-112" charset="0"/>
              <a:buNone/>
            </a:pPr>
            <a:endParaRPr lang="en-US" sz="1000" dirty="0">
              <a:solidFill>
                <a:srgbClr val="047A06"/>
              </a:solidFill>
              <a:latin typeface="David" pitchFamily="34" charset="-79"/>
              <a:cs typeface="David" pitchFamily="34" charset="-79"/>
            </a:endParaRPr>
          </a:p>
          <a:p>
            <a:pPr marL="533400" indent="-533400" algn="r" defTabSz="508000" eaLnBrk="1" hangingPunct="1">
              <a:lnSpc>
                <a:spcPct val="85000"/>
              </a:lnSpc>
            </a:pPr>
            <a:r>
              <a:rPr lang="he-IL" sz="2400" b="1" dirty="0" err="1" smtClean="0">
                <a:solidFill>
                  <a:srgbClr val="047A06"/>
                </a:solidFill>
                <a:latin typeface="David" pitchFamily="34" charset="-79"/>
                <a:cs typeface="David" pitchFamily="34" charset="-79"/>
              </a:rPr>
              <a:t>פוטוסינתיזה</a:t>
            </a:r>
            <a:r>
              <a:rPr lang="he-IL" sz="2400" b="1" dirty="0" smtClean="0">
                <a:solidFill>
                  <a:srgbClr val="047A06"/>
                </a:solidFill>
                <a:latin typeface="David" pitchFamily="34" charset="-79"/>
                <a:cs typeface="David" pitchFamily="34" charset="-79"/>
              </a:rPr>
              <a:t> טבעית חכמה:</a:t>
            </a:r>
          </a:p>
          <a:p>
            <a:pPr marL="533400" indent="-533400" defTabSz="508000" eaLnBrk="1" hangingPunct="1">
              <a:lnSpc>
                <a:spcPct val="85000"/>
              </a:lnSpc>
              <a:buNone/>
            </a:pPr>
            <a:r>
              <a:rPr lang="he-IL" sz="2400" dirty="0" smtClean="0">
                <a:solidFill>
                  <a:srgbClr val="047A06"/>
                </a:solidFill>
                <a:latin typeface="David" pitchFamily="34" charset="-79"/>
                <a:cs typeface="David" pitchFamily="34" charset="-79"/>
              </a:rPr>
              <a:t>	ביולוגיה </a:t>
            </a:r>
            <a:r>
              <a:rPr lang="he-IL" sz="2400" dirty="0" err="1" smtClean="0">
                <a:solidFill>
                  <a:srgbClr val="047A06"/>
                </a:solidFill>
                <a:latin typeface="David" pitchFamily="34" charset="-79"/>
                <a:cs typeface="David" pitchFamily="34" charset="-79"/>
              </a:rPr>
              <a:t>סינטתית</a:t>
            </a:r>
            <a:r>
              <a:rPr lang="he-IL" sz="2400" dirty="0" smtClean="0">
                <a:solidFill>
                  <a:srgbClr val="047A06"/>
                </a:solidFill>
                <a:latin typeface="David" pitchFamily="34" charset="-79"/>
                <a:cs typeface="David" pitchFamily="34" charset="-79"/>
              </a:rPr>
              <a:t>..? 					</a:t>
            </a:r>
            <a:endParaRPr lang="en-US" sz="3500" dirty="0">
              <a:solidFill>
                <a:srgbClr val="047A06"/>
              </a:solidFill>
              <a:latin typeface="David" pitchFamily="34" charset="-79"/>
              <a:cs typeface="David" pitchFamily="34" charset="-79"/>
            </a:endParaRPr>
          </a:p>
          <a:p>
            <a:pPr marL="533400" indent="-533400" algn="r" defTabSz="508000" eaLnBrk="1" hangingPunct="1">
              <a:lnSpc>
                <a:spcPct val="85000"/>
              </a:lnSpc>
              <a:buFontTx/>
              <a:buNone/>
            </a:pPr>
            <a:r>
              <a:rPr lang="en-US" sz="2400" b="1" dirty="0">
                <a:solidFill>
                  <a:srgbClr val="047A06"/>
                </a:solidFill>
                <a:latin typeface="David" pitchFamily="34" charset="-79"/>
                <a:cs typeface="David" pitchFamily="34" charset="-79"/>
              </a:rPr>
              <a:t>	</a:t>
            </a:r>
            <a:endParaRPr lang="he-IL" sz="2400" b="1" dirty="0" smtClean="0">
              <a:solidFill>
                <a:srgbClr val="047A06"/>
              </a:solidFill>
              <a:latin typeface="David" pitchFamily="34" charset="-79"/>
              <a:cs typeface="David" pitchFamily="34" charset="-79"/>
            </a:endParaRPr>
          </a:p>
          <a:p>
            <a:pPr marL="533400" indent="-533400" defTabSz="508000" eaLnBrk="1" hangingPunct="1">
              <a:lnSpc>
                <a:spcPct val="85000"/>
              </a:lnSpc>
            </a:pPr>
            <a:r>
              <a:rPr lang="he-IL" sz="2400" b="1" dirty="0" smtClean="0">
                <a:solidFill>
                  <a:srgbClr val="3D3D3D"/>
                </a:solidFill>
                <a:latin typeface="David" pitchFamily="34" charset="-79"/>
                <a:cs typeface="David" pitchFamily="34" charset="-79"/>
              </a:rPr>
              <a:t>שיחות וידיאו בתלת מימד </a:t>
            </a:r>
            <a:r>
              <a:rPr lang="he-IL" sz="2400" dirty="0" smtClean="0">
                <a:solidFill>
                  <a:srgbClr val="3D3D3D"/>
                </a:solidFill>
                <a:latin typeface="David" pitchFamily="34" charset="-79"/>
                <a:cs typeface="David" pitchFamily="34" charset="-79"/>
              </a:rPr>
              <a:t>(</a:t>
            </a:r>
            <a:r>
              <a:rPr lang="he-IL" sz="2400" dirty="0" err="1" smtClean="0">
                <a:solidFill>
                  <a:srgbClr val="3D3D3D"/>
                </a:solidFill>
                <a:latin typeface="David" pitchFamily="34" charset="-79"/>
                <a:cs typeface="David" pitchFamily="34" charset="-79"/>
              </a:rPr>
              <a:t>הולוגרפיות</a:t>
            </a:r>
            <a:r>
              <a:rPr lang="he-IL" sz="2400" dirty="0" smtClean="0">
                <a:solidFill>
                  <a:srgbClr val="3D3D3D"/>
                </a:solidFill>
                <a:latin typeface="David" pitchFamily="34" charset="-79"/>
                <a:cs typeface="David" pitchFamily="34" charset="-79"/>
              </a:rPr>
              <a:t>)</a:t>
            </a:r>
            <a:endParaRPr lang="en-US" sz="2400" dirty="0" smtClean="0">
              <a:solidFill>
                <a:srgbClr val="3D3D3D"/>
              </a:solidFill>
              <a:latin typeface="David" pitchFamily="34" charset="-79"/>
              <a:cs typeface="David" pitchFamily="34" charset="-79"/>
            </a:endParaRPr>
          </a:p>
          <a:p>
            <a:pPr marL="533400" indent="-533400" defTabSz="508000" eaLnBrk="1" hangingPunct="1">
              <a:lnSpc>
                <a:spcPct val="85000"/>
              </a:lnSpc>
            </a:pPr>
            <a:endParaRPr lang="en-US" sz="2400" dirty="0">
              <a:solidFill>
                <a:srgbClr val="3D3D3D"/>
              </a:solidFill>
              <a:latin typeface="David" pitchFamily="34" charset="-79"/>
              <a:cs typeface="David" pitchFamily="34" charset="-79"/>
            </a:endParaRPr>
          </a:p>
          <a:p>
            <a:pPr marL="533400" indent="-533400" algn="r" defTabSz="508000" eaLnBrk="1" hangingPunct="1">
              <a:lnSpc>
                <a:spcPct val="85000"/>
              </a:lnSpc>
              <a:buFont typeface="Times" pitchFamily="-112" charset="0"/>
              <a:buNone/>
            </a:pPr>
            <a:endParaRPr lang="en-US" sz="1000" b="1" dirty="0">
              <a:solidFill>
                <a:srgbClr val="058E07"/>
              </a:solidFill>
              <a:latin typeface="David" pitchFamily="34" charset="-79"/>
              <a:cs typeface="David" pitchFamily="34" charset="-79"/>
            </a:endParaRPr>
          </a:p>
          <a:p>
            <a:pPr marL="533400" indent="-533400" defTabSz="508000">
              <a:lnSpc>
                <a:spcPct val="85000"/>
              </a:lnSpc>
              <a:buFont typeface="Times" pitchFamily="-112" charset="0"/>
              <a:buChar char="•"/>
            </a:pPr>
            <a:r>
              <a:rPr lang="he-IL" sz="2400" b="1" dirty="0" smtClean="0">
                <a:solidFill>
                  <a:srgbClr val="097501"/>
                </a:solidFill>
                <a:latin typeface="David" pitchFamily="34" charset="-79"/>
                <a:cs typeface="David" pitchFamily="34" charset="-79"/>
              </a:rPr>
              <a:t>להבי טורבינות-רוח בעלי </a:t>
            </a:r>
            <a:r>
              <a:rPr lang="he-IL" sz="2400" b="1" dirty="0" err="1" smtClean="0">
                <a:solidFill>
                  <a:srgbClr val="097501"/>
                </a:solidFill>
                <a:latin typeface="David" pitchFamily="34" charset="-79"/>
                <a:cs typeface="David" pitchFamily="34" charset="-79"/>
              </a:rPr>
              <a:t>זכרון</a:t>
            </a:r>
            <a:r>
              <a:rPr lang="he-IL" sz="2400" b="1" dirty="0" smtClean="0">
                <a:solidFill>
                  <a:srgbClr val="097501"/>
                </a:solidFill>
                <a:latin typeface="David" pitchFamily="34" charset="-79"/>
                <a:cs typeface="David" pitchFamily="34" charset="-79"/>
              </a:rPr>
              <a:t> צורני   		</a:t>
            </a:r>
            <a:endParaRPr lang="en-US" sz="2400" b="1" dirty="0" smtClean="0">
              <a:solidFill>
                <a:srgbClr val="097501"/>
              </a:solidFill>
              <a:latin typeface="David" pitchFamily="34" charset="-79"/>
              <a:cs typeface="David" pitchFamily="34" charset="-79"/>
            </a:endParaRPr>
          </a:p>
          <a:p>
            <a:pPr marL="533400" indent="-533400" defTabSz="508000">
              <a:lnSpc>
                <a:spcPct val="85000"/>
              </a:lnSpc>
              <a:buFont typeface="Times" pitchFamily="-112" charset="0"/>
              <a:buChar char="•"/>
            </a:pPr>
            <a:endParaRPr lang="en-US" sz="3500" b="1" dirty="0" smtClean="0">
              <a:solidFill>
                <a:srgbClr val="097501"/>
              </a:solidFill>
              <a:latin typeface="David" pitchFamily="34" charset="-79"/>
              <a:cs typeface="David" pitchFamily="34" charset="-79"/>
            </a:endParaRPr>
          </a:p>
          <a:p>
            <a:pPr marL="533400" indent="-533400" algn="r" defTabSz="508000" eaLnBrk="1" hangingPunct="1">
              <a:lnSpc>
                <a:spcPct val="85000"/>
              </a:lnSpc>
              <a:buFont typeface="Times" pitchFamily="-112" charset="0"/>
              <a:buChar char="•"/>
            </a:pPr>
            <a:endParaRPr lang="en-US" sz="1000" b="1" dirty="0" smtClean="0">
              <a:solidFill>
                <a:srgbClr val="3D3D3D"/>
              </a:solidFill>
              <a:latin typeface="David" pitchFamily="34" charset="-79"/>
              <a:cs typeface="David" pitchFamily="34" charset="-79"/>
            </a:endParaRPr>
          </a:p>
          <a:p>
            <a:pPr marL="533400" indent="-533400" defTabSz="508000" eaLnBrk="1" hangingPunct="1">
              <a:lnSpc>
                <a:spcPct val="85000"/>
              </a:lnSpc>
              <a:buFont typeface="Times" pitchFamily="-112" charset="0"/>
              <a:buChar char="•"/>
            </a:pPr>
            <a:r>
              <a:rPr lang="he-IL" sz="2400" b="1" dirty="0" smtClean="0">
                <a:solidFill>
                  <a:srgbClr val="3D3D3D"/>
                </a:solidFill>
                <a:latin typeface="David" pitchFamily="34" charset="-79"/>
                <a:cs typeface="David" pitchFamily="34" charset="-79"/>
              </a:rPr>
              <a:t>אנרגיה גרעינית </a:t>
            </a:r>
            <a:r>
              <a:rPr lang="he-IL" sz="2400" dirty="0" smtClean="0">
                <a:solidFill>
                  <a:srgbClr val="3D3D3D"/>
                </a:solidFill>
                <a:latin typeface="David" pitchFamily="34" charset="-79"/>
                <a:cs typeface="David" pitchFamily="34" charset="-79"/>
              </a:rPr>
              <a:t>נקייה ובטוחה (יותר)		</a:t>
            </a:r>
            <a:endParaRPr lang="en-US" sz="800" b="1" dirty="0">
              <a:solidFill>
                <a:srgbClr val="3D3D3D"/>
              </a:solidFill>
              <a:latin typeface="David" pitchFamily="34" charset="-79"/>
              <a:cs typeface="David" pitchFamily="34" charset="-79"/>
            </a:endParaRPr>
          </a:p>
          <a:p>
            <a:pPr marL="533400" indent="-533400" algn="r" defTabSz="508000" eaLnBrk="1" hangingPunct="1">
              <a:lnSpc>
                <a:spcPct val="85000"/>
              </a:lnSpc>
              <a:buFont typeface="Times" pitchFamily="-112" charset="0"/>
              <a:buNone/>
            </a:pPr>
            <a:r>
              <a:rPr lang="he-IL" sz="2400" b="1" dirty="0" smtClean="0">
                <a:solidFill>
                  <a:srgbClr val="3D3D3D"/>
                </a:solidFill>
                <a:latin typeface="David" pitchFamily="34" charset="-79"/>
                <a:cs typeface="David" pitchFamily="34" charset="-79"/>
              </a:rPr>
              <a:t>וכך...</a:t>
            </a:r>
            <a:endParaRPr lang="en-US" sz="4400" dirty="0">
              <a:solidFill>
                <a:srgbClr val="3D3D3D"/>
              </a:solidFill>
              <a:latin typeface="David" pitchFamily="34" charset="-79"/>
              <a:cs typeface="David" pitchFamily="34" charset="-79"/>
            </a:endParaRPr>
          </a:p>
          <a:p>
            <a:pPr marL="533400" indent="-533400" algn="r" defTabSz="508000" eaLnBrk="1" hangingPunct="1">
              <a:lnSpc>
                <a:spcPct val="85000"/>
              </a:lnSpc>
              <a:buFont typeface="Times" pitchFamily="-112" charset="0"/>
              <a:buNone/>
            </a:pPr>
            <a:endParaRPr lang="en-US" sz="800" dirty="0">
              <a:solidFill>
                <a:srgbClr val="058E07"/>
              </a:solidFill>
              <a:latin typeface="David" pitchFamily="34" charset="-79"/>
              <a:cs typeface="David" pitchFamily="34" charset="-79"/>
            </a:endParaRPr>
          </a:p>
          <a:p>
            <a:pPr marL="533400" indent="-533400" algn="r" defTabSz="508000" eaLnBrk="1" hangingPunct="1">
              <a:lnSpc>
                <a:spcPct val="85000"/>
              </a:lnSpc>
              <a:buNone/>
            </a:pPr>
            <a:r>
              <a:rPr lang="he-IL" sz="2400" b="1" dirty="0" smtClean="0">
                <a:solidFill>
                  <a:srgbClr val="D00502"/>
                </a:solidFill>
                <a:latin typeface="David" pitchFamily="34" charset="-79"/>
                <a:cs typeface="David" pitchFamily="34" charset="-79"/>
              </a:rPr>
              <a:t>	ללכת לכל מקום שאליו יוליכונו הסקרנות והיצירתיות!</a:t>
            </a:r>
            <a:endParaRPr lang="en-US" sz="2400" b="1" dirty="0">
              <a:solidFill>
                <a:srgbClr val="D00502"/>
              </a:solidFill>
              <a:latin typeface="David" pitchFamily="34" charset="-79"/>
              <a:cs typeface="David" pitchFamily="34" charset="-79"/>
            </a:endParaRPr>
          </a:p>
        </p:txBody>
      </p:sp>
      <p:sp>
        <p:nvSpPr>
          <p:cNvPr id="117763" name="Rectangle 3"/>
          <p:cNvSpPr>
            <a:spLocks noChangeArrowheads="1"/>
          </p:cNvSpPr>
          <p:nvPr/>
        </p:nvSpPr>
        <p:spPr bwMode="auto">
          <a:xfrm>
            <a:off x="0" y="190500"/>
            <a:ext cx="9013825" cy="1440394"/>
          </a:xfrm>
          <a:prstGeom prst="rect">
            <a:avLst/>
          </a:prstGeom>
          <a:noFill/>
          <a:ln w="28575">
            <a:noFill/>
            <a:miter lim="800000"/>
            <a:headEnd/>
            <a:tailEnd/>
          </a:ln>
        </p:spPr>
        <p:txBody>
          <a:bodyPr>
            <a:prstTxWarp prst="textNoShape">
              <a:avLst/>
            </a:prstTxWarp>
            <a:spAutoFit/>
          </a:bodyPr>
          <a:lstStyle/>
          <a:p>
            <a:pPr algn="ctr" rtl="0">
              <a:lnSpc>
                <a:spcPct val="85000"/>
              </a:lnSpc>
              <a:spcBef>
                <a:spcPct val="20000"/>
              </a:spcBef>
            </a:pPr>
            <a:r>
              <a:rPr lang="he-IL" sz="2400" b="0" dirty="0" smtClean="0">
                <a:solidFill>
                  <a:srgbClr val="800000"/>
                </a:solidFill>
                <a:latin typeface="David" pitchFamily="34" charset="-79"/>
                <a:cs typeface="David" pitchFamily="34" charset="-79"/>
              </a:rPr>
              <a:t>על מנת לאפשר אנרגיה בת-קיימא לעולם</a:t>
            </a:r>
            <a:endParaRPr lang="en-US" sz="2400" b="0" dirty="0">
              <a:solidFill>
                <a:srgbClr val="800000"/>
              </a:solidFill>
              <a:latin typeface="David" pitchFamily="34" charset="-79"/>
              <a:cs typeface="David" pitchFamily="34" charset="-79"/>
            </a:endParaRPr>
          </a:p>
          <a:p>
            <a:pPr algn="ctr" rtl="0">
              <a:lnSpc>
                <a:spcPct val="85000"/>
              </a:lnSpc>
              <a:spcBef>
                <a:spcPct val="20000"/>
              </a:spcBef>
            </a:pPr>
            <a:r>
              <a:rPr lang="he-IL" sz="2400" b="0" dirty="0" smtClean="0">
                <a:solidFill>
                  <a:srgbClr val="0000FF"/>
                </a:solidFill>
                <a:latin typeface="David" pitchFamily="34" charset="-79"/>
                <a:cs typeface="David" pitchFamily="34" charset="-79"/>
              </a:rPr>
              <a:t>צריך </a:t>
            </a:r>
            <a:r>
              <a:rPr lang="he-IL" sz="3200" b="0" dirty="0" smtClean="0">
                <a:solidFill>
                  <a:srgbClr val="0000FF"/>
                </a:solidFill>
                <a:latin typeface="David" pitchFamily="34" charset="-79"/>
                <a:cs typeface="David" pitchFamily="34" charset="-79"/>
              </a:rPr>
              <a:t>מחקר בסיסי</a:t>
            </a:r>
            <a:endParaRPr lang="en-US" sz="2400" b="0" dirty="0">
              <a:solidFill>
                <a:srgbClr val="0000FF"/>
              </a:solidFill>
              <a:latin typeface="David" pitchFamily="34" charset="-79"/>
              <a:cs typeface="David" pitchFamily="34" charset="-79"/>
            </a:endParaRPr>
          </a:p>
          <a:p>
            <a:pPr algn="ctr" rtl="0">
              <a:lnSpc>
                <a:spcPct val="85000"/>
              </a:lnSpc>
              <a:spcBef>
                <a:spcPct val="20000"/>
              </a:spcBef>
            </a:pPr>
            <a:r>
              <a:rPr lang="he-IL" sz="3200" dirty="0" smtClean="0">
                <a:solidFill>
                  <a:srgbClr val="990000"/>
                </a:solidFill>
                <a:latin typeface="David" pitchFamily="34" charset="-79"/>
                <a:cs typeface="David" pitchFamily="34" charset="-79"/>
              </a:rPr>
              <a:t> </a:t>
            </a:r>
            <a:r>
              <a:rPr lang="he-IL" sz="3200" b="0" dirty="0" smtClean="0">
                <a:solidFill>
                  <a:srgbClr val="990000"/>
                </a:solidFill>
                <a:latin typeface="David" pitchFamily="34" charset="-79"/>
                <a:cs typeface="David" pitchFamily="34" charset="-79"/>
              </a:rPr>
              <a:t>(גם כדי) </a:t>
            </a:r>
            <a:r>
              <a:rPr lang="he-IL" sz="3200" dirty="0" smtClean="0">
                <a:solidFill>
                  <a:srgbClr val="990000"/>
                </a:solidFill>
                <a:latin typeface="David" pitchFamily="34" charset="-79"/>
                <a:cs typeface="David" pitchFamily="34" charset="-79"/>
              </a:rPr>
              <a:t>לממש את מה שהיום הוא בגדר חלום:</a:t>
            </a:r>
            <a:endParaRPr lang="en-US" sz="3200" dirty="0">
              <a:solidFill>
                <a:srgbClr val="990000"/>
              </a:solidFill>
              <a:latin typeface="David" pitchFamily="34" charset="-79"/>
              <a:cs typeface="David" pitchFamily="34" charset="-79"/>
            </a:endParaRPr>
          </a:p>
        </p:txBody>
      </p:sp>
      <p:sp>
        <p:nvSpPr>
          <p:cNvPr id="4" name="TextBox 3"/>
          <p:cNvSpPr txBox="1"/>
          <p:nvPr/>
        </p:nvSpPr>
        <p:spPr>
          <a:xfrm rot="19536393">
            <a:off x="-281352" y="2871614"/>
            <a:ext cx="9143999" cy="1200329"/>
          </a:xfrm>
          <a:prstGeom prst="rect">
            <a:avLst/>
          </a:prstGeom>
          <a:solidFill>
            <a:schemeClr val="bg1"/>
          </a:solidFill>
          <a:ln w="38100" cap="flat" cmpd="sng" algn="ctr">
            <a:solidFill>
              <a:srgbClr val="660066"/>
            </a:solidFill>
            <a:prstDash val="solid"/>
            <a:round/>
            <a:headEnd type="none" w="med" len="med"/>
            <a:tailEnd type="none" w="med" len="med"/>
          </a:ln>
        </p:spPr>
        <p:txBody>
          <a:bodyPr wrap="square" rtlCol="0">
            <a:spAutoFit/>
          </a:bodyPr>
          <a:lstStyle/>
          <a:p>
            <a:pPr algn="ctr"/>
            <a:r>
              <a:rPr lang="he-IL" sz="7200" dirty="0" smtClean="0">
                <a:solidFill>
                  <a:srgbClr val="800000"/>
                </a:solidFill>
                <a:latin typeface="David" pitchFamily="34" charset="-79"/>
                <a:cs typeface="David" pitchFamily="34" charset="-79"/>
              </a:rPr>
              <a:t>אם נרצה – אין זו אגדה</a:t>
            </a:r>
            <a:endParaRPr lang="en-US" sz="7200" dirty="0" smtClean="0">
              <a:solidFill>
                <a:srgbClr val="800000"/>
              </a:solidFill>
              <a:latin typeface="David" pitchFamily="34" charset="-79"/>
              <a:cs typeface="David" pitchFamily="34" charset="-79"/>
            </a:endParaRPr>
          </a:p>
        </p:txBody>
      </p:sp>
    </p:spTree>
    <p:extLst>
      <p:ext uri="{BB962C8B-B14F-4D97-AF65-F5344CB8AC3E}">
        <p14:creationId xmlns:p14="http://schemas.microsoft.com/office/powerpoint/2010/main" val="10655490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7491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7491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749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7491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7491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74914">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7491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74914">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74914">
                                            <p:txEl>
                                              <p:pRg st="13" end="1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74914">
                                            <p:txEl>
                                              <p:pRg st="16" end="1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74914">
                                            <p:txEl>
                                              <p:pRg st="17" end="17"/>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74914">
                                            <p:txEl>
                                              <p:pRg st="19" end="1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4914" grpId="0" build="p" animBg="1"/>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ChangeArrowheads="1"/>
          </p:cNvSpPr>
          <p:nvPr/>
        </p:nvSpPr>
        <p:spPr bwMode="auto">
          <a:xfrm>
            <a:off x="-52388" y="0"/>
            <a:ext cx="6264276" cy="652294"/>
          </a:xfrm>
          <a:prstGeom prst="rect">
            <a:avLst/>
          </a:prstGeom>
          <a:noFill/>
          <a:ln w="28575">
            <a:noFill/>
            <a:miter lim="800000"/>
            <a:headEnd/>
            <a:tailEnd/>
          </a:ln>
        </p:spPr>
        <p:txBody>
          <a:bodyPr>
            <a:spAutoFit/>
          </a:bodyPr>
          <a:lstStyle/>
          <a:p>
            <a:pPr algn="ctr">
              <a:lnSpc>
                <a:spcPct val="75000"/>
              </a:lnSpc>
            </a:pPr>
            <a:r>
              <a:rPr lang="he-IL" sz="1800" dirty="0" smtClean="0">
                <a:solidFill>
                  <a:schemeClr val="accent2"/>
                </a:solidFill>
                <a:latin typeface="David" pitchFamily="34" charset="-79"/>
                <a:cs typeface="David" pitchFamily="34" charset="-79"/>
              </a:rPr>
              <a:t>המיזם לאנרגיה חלופית בת-קיימא</a:t>
            </a:r>
          </a:p>
          <a:p>
            <a:pPr algn="ctr">
              <a:lnSpc>
                <a:spcPct val="75000"/>
              </a:lnSpc>
            </a:pPr>
            <a:r>
              <a:rPr lang="he-IL" sz="1800" dirty="0" smtClean="0">
                <a:solidFill>
                  <a:schemeClr val="accent2"/>
                </a:solidFill>
                <a:latin typeface="David" pitchFamily="34" charset="-79"/>
                <a:cs typeface="David" pitchFamily="34" charset="-79"/>
              </a:rPr>
              <a:t>של מכון וייצמן למדע</a:t>
            </a:r>
            <a:endParaRPr lang="en-US" sz="1800" dirty="0">
              <a:solidFill>
                <a:schemeClr val="accent2"/>
              </a:solidFill>
              <a:latin typeface="David" pitchFamily="34" charset="-79"/>
              <a:cs typeface="David" pitchFamily="34" charset="-79"/>
            </a:endParaRPr>
          </a:p>
        </p:txBody>
      </p:sp>
      <p:pic>
        <p:nvPicPr>
          <p:cNvPr id="45060" name="Picture 4" descr="homelogo"/>
          <p:cNvPicPr>
            <a:picLocks noChangeAspect="1" noChangeArrowheads="1"/>
          </p:cNvPicPr>
          <p:nvPr/>
        </p:nvPicPr>
        <p:blipFill>
          <a:blip r:embed="rId3" cstate="print"/>
          <a:srcRect/>
          <a:stretch>
            <a:fillRect/>
          </a:stretch>
        </p:blipFill>
        <p:spPr bwMode="auto">
          <a:xfrm>
            <a:off x="6053138" y="0"/>
            <a:ext cx="3090862" cy="646113"/>
          </a:xfrm>
          <a:prstGeom prst="rect">
            <a:avLst/>
          </a:prstGeom>
          <a:solidFill>
            <a:srgbClr val="0B9B19"/>
          </a:solidFill>
          <a:ln w="38100">
            <a:noFill/>
            <a:miter lim="800000"/>
            <a:headEnd/>
            <a:tailEnd/>
          </a:ln>
        </p:spPr>
      </p:pic>
      <p:pic>
        <p:nvPicPr>
          <p:cNvPr id="45061" name="Picture 5" descr="earthlights2_dmsp_big"/>
          <p:cNvPicPr>
            <a:picLocks noGrp="1" noChangeAspect="1" noChangeArrowheads="1"/>
          </p:cNvPicPr>
          <p:nvPr>
            <p:ph idx="1"/>
          </p:nvPr>
        </p:nvPicPr>
        <p:blipFill>
          <a:blip r:embed="rId4" cstate="print"/>
          <a:stretch>
            <a:fillRect/>
          </a:stretch>
        </p:blipFill>
        <p:spPr>
          <a:xfrm>
            <a:off x="5112" y="622300"/>
            <a:ext cx="9133775" cy="5943600"/>
          </a:xfrm>
          <a:noFill/>
        </p:spPr>
      </p:pic>
      <p:sp>
        <p:nvSpPr>
          <p:cNvPr id="45062" name="Rectangle 6"/>
          <p:cNvSpPr>
            <a:spLocks noGrp="1" noChangeArrowheads="1"/>
          </p:cNvSpPr>
          <p:nvPr>
            <p:ph type="title"/>
          </p:nvPr>
        </p:nvSpPr>
        <p:spPr>
          <a:xfrm>
            <a:off x="1063625" y="477838"/>
            <a:ext cx="7288213" cy="1143000"/>
          </a:xfrm>
          <a:noFill/>
        </p:spPr>
        <p:txBody>
          <a:bodyPr/>
          <a:lstStyle/>
          <a:p>
            <a:r>
              <a:rPr lang="he-IL" sz="3600" b="0" dirty="0" smtClean="0">
                <a:solidFill>
                  <a:schemeClr val="bg1"/>
                </a:solidFill>
                <a:latin typeface="David" pitchFamily="34" charset="-79"/>
                <a:cs typeface="David" pitchFamily="34" charset="-79"/>
              </a:rPr>
              <a:t>אנרגיה היא </a:t>
            </a:r>
            <a:r>
              <a:rPr lang="he-IL" sz="5400" b="0" dirty="0" smtClean="0">
                <a:solidFill>
                  <a:schemeClr val="bg1"/>
                </a:solidFill>
                <a:latin typeface="David" pitchFamily="34" charset="-79"/>
                <a:cs typeface="David" pitchFamily="34" charset="-79"/>
              </a:rPr>
              <a:t>ה</a:t>
            </a:r>
            <a:r>
              <a:rPr lang="he-IL" sz="3600" b="0" dirty="0" smtClean="0">
                <a:solidFill>
                  <a:schemeClr val="bg1"/>
                </a:solidFill>
                <a:latin typeface="David" pitchFamily="34" charset="-79"/>
                <a:cs typeface="David" pitchFamily="34" charset="-79"/>
              </a:rPr>
              <a:t>אתגר הגלובלי</a:t>
            </a:r>
            <a:endParaRPr lang="en-US" sz="3600" b="0" dirty="0" smtClean="0">
              <a:solidFill>
                <a:schemeClr val="bg1"/>
              </a:solidFill>
              <a:latin typeface="David" pitchFamily="34" charset="-79"/>
              <a:cs typeface="David" pitchFamily="34" charset="-79"/>
            </a:endParaRPr>
          </a:p>
        </p:txBody>
      </p:sp>
      <p:sp>
        <p:nvSpPr>
          <p:cNvPr id="1607687" name="Text Box 7"/>
          <p:cNvSpPr txBox="1">
            <a:spLocks noChangeArrowheads="1"/>
          </p:cNvSpPr>
          <p:nvPr/>
        </p:nvSpPr>
        <p:spPr bwMode="auto">
          <a:xfrm>
            <a:off x="2729467" y="5112712"/>
            <a:ext cx="3400290" cy="523220"/>
          </a:xfrm>
          <a:prstGeom prst="rect">
            <a:avLst/>
          </a:prstGeom>
          <a:noFill/>
          <a:ln w="28575">
            <a:noFill/>
            <a:miter lim="800000"/>
            <a:headEnd/>
            <a:tailEnd/>
          </a:ln>
        </p:spPr>
        <p:txBody>
          <a:bodyPr wrap="none">
            <a:spAutoFit/>
          </a:bodyPr>
          <a:lstStyle/>
          <a:p>
            <a:pPr>
              <a:spcBef>
                <a:spcPct val="20000"/>
              </a:spcBef>
            </a:pPr>
            <a:r>
              <a:rPr kumimoji="1" lang="he-IL" sz="2800" dirty="0" smtClean="0">
                <a:solidFill>
                  <a:schemeClr val="bg1"/>
                </a:solidFill>
                <a:latin typeface="David" pitchFamily="34" charset="-79"/>
                <a:cs typeface="David" pitchFamily="34" charset="-79"/>
              </a:rPr>
              <a:t>לשם כך עלינו להתחיל...</a:t>
            </a:r>
            <a:endParaRPr kumimoji="1" lang="en-US" sz="2800" dirty="0">
              <a:solidFill>
                <a:schemeClr val="bg1"/>
              </a:solidFill>
              <a:latin typeface="David" pitchFamily="34" charset="-79"/>
              <a:cs typeface="David" pitchFamily="34" charset="-79"/>
            </a:endParaRPr>
          </a:p>
        </p:txBody>
      </p:sp>
      <p:sp>
        <p:nvSpPr>
          <p:cNvPr id="1607688" name="Text Box 8"/>
          <p:cNvSpPr txBox="1">
            <a:spLocks noChangeArrowheads="1"/>
          </p:cNvSpPr>
          <p:nvPr/>
        </p:nvSpPr>
        <p:spPr bwMode="auto">
          <a:xfrm>
            <a:off x="1790333" y="2532554"/>
            <a:ext cx="5625258" cy="2517612"/>
          </a:xfrm>
          <a:prstGeom prst="rect">
            <a:avLst/>
          </a:prstGeom>
          <a:noFill/>
          <a:ln w="28575">
            <a:noFill/>
            <a:miter lim="800000"/>
            <a:headEnd/>
            <a:tailEnd/>
          </a:ln>
        </p:spPr>
        <p:txBody>
          <a:bodyPr wrap="none">
            <a:spAutoFit/>
          </a:bodyPr>
          <a:lstStyle/>
          <a:p>
            <a:pPr algn="ctr">
              <a:spcBef>
                <a:spcPct val="20000"/>
              </a:spcBef>
            </a:pPr>
            <a:r>
              <a:rPr kumimoji="1" lang="he-IL" sz="2800" dirty="0" smtClean="0">
                <a:solidFill>
                  <a:schemeClr val="bg1"/>
                </a:solidFill>
                <a:latin typeface="David" pitchFamily="34" charset="-79"/>
                <a:cs typeface="David" pitchFamily="34" charset="-79"/>
              </a:rPr>
              <a:t>ז.א.  אנו זקוקים ל</a:t>
            </a:r>
            <a:r>
              <a:rPr kumimoji="1" lang="he-IL" sz="4000" dirty="0" smtClean="0">
                <a:solidFill>
                  <a:srgbClr val="FFFF00"/>
                </a:solidFill>
                <a:latin typeface="David" pitchFamily="34" charset="-79"/>
                <a:cs typeface="David" pitchFamily="34" charset="-79"/>
              </a:rPr>
              <a:t>כימיה</a:t>
            </a:r>
            <a:r>
              <a:rPr kumimoji="1" lang="he-IL" sz="2800" dirty="0" smtClean="0">
                <a:solidFill>
                  <a:schemeClr val="bg1"/>
                </a:solidFill>
                <a:latin typeface="David" pitchFamily="34" charset="-79"/>
                <a:cs typeface="David" pitchFamily="34" charset="-79"/>
              </a:rPr>
              <a:t> בינינו!</a:t>
            </a:r>
            <a:endParaRPr kumimoji="1" lang="en-US" sz="2800" dirty="0">
              <a:solidFill>
                <a:schemeClr val="bg1"/>
              </a:solidFill>
              <a:latin typeface="David" pitchFamily="34" charset="-79"/>
              <a:cs typeface="David" pitchFamily="34" charset="-79"/>
            </a:endParaRPr>
          </a:p>
          <a:p>
            <a:pPr algn="ctr">
              <a:spcBef>
                <a:spcPct val="20000"/>
              </a:spcBef>
            </a:pPr>
            <a:r>
              <a:rPr kumimoji="1" lang="he-IL" sz="2800" dirty="0" err="1" smtClean="0">
                <a:solidFill>
                  <a:schemeClr val="bg1"/>
                </a:solidFill>
                <a:latin typeface="David" pitchFamily="34" charset="-79"/>
                <a:cs typeface="David" pitchFamily="34" charset="-79"/>
              </a:rPr>
              <a:t>להענות</a:t>
            </a:r>
            <a:r>
              <a:rPr kumimoji="1" lang="he-IL" sz="2800" dirty="0" smtClean="0">
                <a:solidFill>
                  <a:schemeClr val="bg1"/>
                </a:solidFill>
                <a:latin typeface="David" pitchFamily="34" charset="-79"/>
                <a:cs typeface="David" pitchFamily="34" charset="-79"/>
              </a:rPr>
              <a:t> לאתגר יכול להיות </a:t>
            </a:r>
          </a:p>
          <a:p>
            <a:pPr algn="ctr">
              <a:spcBef>
                <a:spcPct val="20000"/>
              </a:spcBef>
            </a:pPr>
            <a:r>
              <a:rPr kumimoji="1" lang="he-IL" sz="2800" dirty="0" smtClean="0">
                <a:solidFill>
                  <a:schemeClr val="bg1"/>
                </a:solidFill>
                <a:latin typeface="David" pitchFamily="34" charset="-79"/>
                <a:cs typeface="David" pitchFamily="34" charset="-79"/>
              </a:rPr>
              <a:t>פריצת הדרך החשובה ביותר של האנושות</a:t>
            </a:r>
            <a:endParaRPr kumimoji="1" lang="en-US" sz="2800" dirty="0">
              <a:solidFill>
                <a:schemeClr val="bg1"/>
              </a:solidFill>
              <a:latin typeface="David" pitchFamily="34" charset="-79"/>
              <a:cs typeface="David" pitchFamily="34" charset="-79"/>
            </a:endParaRPr>
          </a:p>
          <a:p>
            <a:pPr algn="ctr">
              <a:spcBef>
                <a:spcPct val="20000"/>
              </a:spcBef>
            </a:pPr>
            <a:endParaRPr kumimoji="1" lang="en-US" sz="1400" dirty="0">
              <a:solidFill>
                <a:schemeClr val="bg1"/>
              </a:solidFill>
              <a:latin typeface="David" pitchFamily="34" charset="-79"/>
              <a:cs typeface="David" pitchFamily="34" charset="-79"/>
            </a:endParaRPr>
          </a:p>
          <a:p>
            <a:pPr algn="ctr">
              <a:spcBef>
                <a:spcPct val="20000"/>
              </a:spcBef>
            </a:pPr>
            <a:r>
              <a:rPr kumimoji="1" lang="he-IL" sz="2800" dirty="0" smtClean="0">
                <a:solidFill>
                  <a:schemeClr val="bg1"/>
                </a:solidFill>
                <a:latin typeface="David" pitchFamily="34" charset="-79"/>
                <a:cs typeface="David" pitchFamily="34" charset="-79"/>
              </a:rPr>
              <a:t>אבל...</a:t>
            </a:r>
            <a:endParaRPr kumimoji="1" lang="en-US" sz="2800" dirty="0">
              <a:solidFill>
                <a:schemeClr val="bg1"/>
              </a:solidFill>
              <a:latin typeface="David" pitchFamily="34" charset="-79"/>
              <a:cs typeface="David" pitchFamily="34" charset="-79"/>
            </a:endParaRPr>
          </a:p>
        </p:txBody>
      </p:sp>
      <p:sp>
        <p:nvSpPr>
          <p:cNvPr id="1607689" name="Rectangle 9"/>
          <p:cNvSpPr>
            <a:spLocks noChangeArrowheads="1"/>
          </p:cNvSpPr>
          <p:nvPr/>
        </p:nvSpPr>
        <p:spPr bwMode="auto">
          <a:xfrm>
            <a:off x="177800" y="1935164"/>
            <a:ext cx="8966200" cy="845040"/>
          </a:xfrm>
          <a:prstGeom prst="rect">
            <a:avLst/>
          </a:prstGeom>
          <a:noFill/>
          <a:ln w="9525">
            <a:noFill/>
            <a:miter lim="800000"/>
            <a:headEnd/>
            <a:tailEnd/>
          </a:ln>
        </p:spPr>
        <p:txBody>
          <a:bodyPr/>
          <a:lstStyle/>
          <a:p>
            <a:pPr marL="342900" indent="-342900" algn="ctr">
              <a:spcBef>
                <a:spcPct val="20000"/>
              </a:spcBef>
            </a:pPr>
            <a:r>
              <a:rPr kumimoji="1" lang="he-IL" sz="2800" dirty="0" smtClean="0">
                <a:solidFill>
                  <a:schemeClr val="bg1"/>
                </a:solidFill>
                <a:latin typeface="David" pitchFamily="34" charset="-79"/>
                <a:cs typeface="David" pitchFamily="34" charset="-79"/>
              </a:rPr>
              <a:t>כולנו צריכים לעבוד יחדיו על מנת לעמוד בו</a:t>
            </a:r>
            <a:endParaRPr kumimoji="1" lang="en-US" sz="2800" dirty="0">
              <a:solidFill>
                <a:schemeClr val="bg1"/>
              </a:solidFill>
              <a:latin typeface="David" pitchFamily="34" charset="-79"/>
              <a:cs typeface="David" pitchFamily="34" charset="-79"/>
            </a:endParaRPr>
          </a:p>
        </p:txBody>
      </p:sp>
    </p:spTree>
    <p:extLst>
      <p:ext uri="{BB962C8B-B14F-4D97-AF65-F5344CB8AC3E}">
        <p14:creationId xmlns:p14="http://schemas.microsoft.com/office/powerpoint/2010/main" val="19982601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076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0768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0768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0768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0768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60768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687" grpId="0" build="p" autoUpdateAnimBg="0"/>
      <p:bldP spid="1607688" grpId="0" build="p"/>
      <p:bldP spid="160768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nvSpPr>
        <p:spPr bwMode="auto">
          <a:xfrm>
            <a:off x="0" y="0"/>
            <a:ext cx="91440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rtl="0" eaLnBrk="0" hangingPunct="0">
              <a:spcBef>
                <a:spcPct val="0"/>
              </a:spcBef>
            </a:pPr>
            <a:r>
              <a:rPr lang="he-IL" sz="4400" dirty="0">
                <a:solidFill>
                  <a:srgbClr val="A50021"/>
                </a:solidFill>
                <a:latin typeface="Narkisim" charset="0"/>
                <a:cs typeface="Narkisim" charset="0"/>
              </a:rPr>
              <a:t>אתגרים מרכזיים של האנושות*</a:t>
            </a:r>
            <a:endParaRPr lang="en-US" sz="4400" dirty="0">
              <a:solidFill>
                <a:srgbClr val="A50021"/>
              </a:solidFill>
              <a:latin typeface="Narkisim" charset="0"/>
              <a:cs typeface="Narkisim" charset="0"/>
            </a:endParaRPr>
          </a:p>
        </p:txBody>
      </p:sp>
      <p:sp>
        <p:nvSpPr>
          <p:cNvPr id="1728515" name="Rectangle 3"/>
          <p:cNvSpPr>
            <a:spLocks noGrp="1" noChangeArrowheads="1"/>
          </p:cNvSpPr>
          <p:nvPr/>
        </p:nvSpPr>
        <p:spPr bwMode="auto">
          <a:xfrm>
            <a:off x="1862138" y="730250"/>
            <a:ext cx="5284787"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0" hangingPunct="0">
              <a:spcBef>
                <a:spcPct val="0"/>
              </a:spcBef>
            </a:pPr>
            <a:r>
              <a:rPr lang="he-IL" sz="3200" dirty="0">
                <a:solidFill>
                  <a:srgbClr val="003399"/>
                </a:solidFill>
                <a:latin typeface="Narkisim" charset="0"/>
                <a:cs typeface="Narkisim" charset="0"/>
              </a:rPr>
              <a:t>אנרגיה </a:t>
            </a:r>
            <a:r>
              <a:rPr lang="he-IL" sz="3200" b="0" dirty="0">
                <a:solidFill>
                  <a:srgbClr val="003399"/>
                </a:solidFill>
                <a:latin typeface="Narkisim" charset="0"/>
                <a:cs typeface="Narkisim" charset="0"/>
              </a:rPr>
              <a:t>(משאבים בני-קיימא)</a:t>
            </a:r>
          </a:p>
          <a:p>
            <a:pPr algn="r" eaLnBrk="0" hangingPunct="0">
              <a:spcBef>
                <a:spcPct val="0"/>
              </a:spcBef>
            </a:pPr>
            <a:endParaRPr lang="en-US" sz="3200" dirty="0">
              <a:solidFill>
                <a:srgbClr val="003399"/>
              </a:solidFill>
              <a:latin typeface="Narkisim" charset="0"/>
              <a:cs typeface="Narkisim" charset="0"/>
            </a:endParaRPr>
          </a:p>
          <a:p>
            <a:pPr algn="r" eaLnBrk="0" hangingPunct="0">
              <a:spcBef>
                <a:spcPct val="0"/>
              </a:spcBef>
            </a:pPr>
            <a:r>
              <a:rPr lang="he-IL" sz="3200" b="0" dirty="0">
                <a:solidFill>
                  <a:srgbClr val="0DA301"/>
                </a:solidFill>
                <a:latin typeface="Narkisim" charset="0"/>
                <a:cs typeface="Narkisim" charset="0"/>
              </a:rPr>
              <a:t>מים</a:t>
            </a:r>
            <a:r>
              <a:rPr lang="en-US" sz="3200" b="0" dirty="0">
                <a:solidFill>
                  <a:srgbClr val="0DA301"/>
                </a:solidFill>
                <a:latin typeface="Narkisim" charset="0"/>
                <a:cs typeface="Narkisim" charset="0"/>
              </a:rPr>
              <a:t> </a:t>
            </a:r>
            <a:r>
              <a:rPr lang="en-US" sz="3200" b="0" dirty="0">
                <a:solidFill>
                  <a:srgbClr val="003399"/>
                </a:solidFill>
                <a:latin typeface="Narkisim" charset="0"/>
                <a:cs typeface="Narkisim" charset="0"/>
              </a:rPr>
              <a:t>			</a:t>
            </a:r>
          </a:p>
          <a:p>
            <a:pPr algn="r" eaLnBrk="0" hangingPunct="0">
              <a:spcBef>
                <a:spcPct val="0"/>
              </a:spcBef>
            </a:pPr>
            <a:r>
              <a:rPr lang="he-IL" sz="3200" b="0" dirty="0" smtClean="0">
                <a:solidFill>
                  <a:srgbClr val="0DA301"/>
                </a:solidFill>
                <a:latin typeface="Narkisim" charset="0"/>
                <a:cs typeface="Narkisim" charset="0"/>
              </a:rPr>
              <a:t>מזון</a:t>
            </a:r>
            <a:r>
              <a:rPr lang="en-US" sz="3200" b="0" dirty="0" smtClean="0">
                <a:solidFill>
                  <a:srgbClr val="003399"/>
                </a:solidFill>
                <a:latin typeface="Narkisim" charset="0"/>
                <a:cs typeface="Narkisim" charset="0"/>
              </a:rPr>
              <a:t> </a:t>
            </a:r>
            <a:r>
              <a:rPr lang="en-US" sz="3200" b="0" dirty="0">
                <a:solidFill>
                  <a:srgbClr val="003399"/>
                </a:solidFill>
                <a:latin typeface="Narkisim" charset="0"/>
                <a:cs typeface="Narkisim" charset="0"/>
              </a:rPr>
              <a:t>				</a:t>
            </a:r>
          </a:p>
          <a:p>
            <a:pPr algn="r" eaLnBrk="0" hangingPunct="0">
              <a:spcBef>
                <a:spcPct val="0"/>
              </a:spcBef>
            </a:pPr>
            <a:r>
              <a:rPr lang="he-IL" sz="3200" b="0" dirty="0">
                <a:solidFill>
                  <a:srgbClr val="0DA301"/>
                </a:solidFill>
                <a:latin typeface="Narkisim" charset="0"/>
                <a:cs typeface="Narkisim" charset="0"/>
              </a:rPr>
              <a:t>סביבה</a:t>
            </a:r>
            <a:r>
              <a:rPr lang="en-US" sz="3200" b="0" dirty="0">
                <a:solidFill>
                  <a:srgbClr val="003399"/>
                </a:solidFill>
                <a:latin typeface="Narkisim" charset="0"/>
                <a:cs typeface="Narkisim" charset="0"/>
              </a:rPr>
              <a:t> 	</a:t>
            </a:r>
          </a:p>
          <a:p>
            <a:pPr algn="r" eaLnBrk="0" hangingPunct="0">
              <a:spcBef>
                <a:spcPct val="0"/>
              </a:spcBef>
            </a:pPr>
            <a:r>
              <a:rPr lang="he-IL" sz="3200" b="0" dirty="0">
                <a:solidFill>
                  <a:srgbClr val="003399"/>
                </a:solidFill>
                <a:latin typeface="Narkisim" charset="0"/>
                <a:cs typeface="Narkisim" charset="0"/>
              </a:rPr>
              <a:t>עוני</a:t>
            </a:r>
            <a:r>
              <a:rPr lang="en-US" sz="3200" b="0" dirty="0">
                <a:solidFill>
                  <a:srgbClr val="003399"/>
                </a:solidFill>
                <a:latin typeface="Narkisim" charset="0"/>
                <a:cs typeface="Narkisim" charset="0"/>
              </a:rPr>
              <a:t> 			</a:t>
            </a:r>
          </a:p>
          <a:p>
            <a:pPr algn="r" eaLnBrk="0" hangingPunct="0">
              <a:spcBef>
                <a:spcPct val="0"/>
              </a:spcBef>
            </a:pPr>
            <a:r>
              <a:rPr lang="he-IL" sz="3200" b="0" dirty="0">
                <a:solidFill>
                  <a:srgbClr val="0DA301"/>
                </a:solidFill>
                <a:latin typeface="Narkisim" charset="0"/>
                <a:cs typeface="Narkisim" charset="0"/>
              </a:rPr>
              <a:t>בריאות</a:t>
            </a:r>
            <a:endParaRPr lang="en-US" sz="3200" b="0" dirty="0">
              <a:solidFill>
                <a:srgbClr val="0DA301"/>
              </a:solidFill>
              <a:latin typeface="Narkisim" charset="0"/>
              <a:cs typeface="Narkisim" charset="0"/>
            </a:endParaRPr>
          </a:p>
          <a:p>
            <a:pPr algn="r" eaLnBrk="0" hangingPunct="0">
              <a:spcBef>
                <a:spcPct val="0"/>
              </a:spcBef>
            </a:pPr>
            <a:r>
              <a:rPr lang="he-IL" sz="3200" dirty="0">
                <a:solidFill>
                  <a:srgbClr val="A16D14"/>
                </a:solidFill>
                <a:latin typeface="Narkisim" charset="0"/>
                <a:cs typeface="Narkisim" charset="0"/>
              </a:rPr>
              <a:t>חינוך , בטחון ו</a:t>
            </a:r>
            <a:r>
              <a:rPr lang="he-IL" sz="3200" dirty="0">
                <a:solidFill>
                  <a:srgbClr val="FF0000"/>
                </a:solidFill>
                <a:latin typeface="Narkisim" charset="0"/>
                <a:cs typeface="Narkisim" charset="0"/>
              </a:rPr>
              <a:t>... גודל האוכלוסייה</a:t>
            </a:r>
            <a:endParaRPr lang="en-US" sz="3200" b="0" dirty="0">
              <a:solidFill>
                <a:srgbClr val="FF0000"/>
              </a:solidFill>
              <a:latin typeface="Narkisim" charset="0"/>
              <a:cs typeface="Narkisim" charset="0"/>
            </a:endParaRPr>
          </a:p>
        </p:txBody>
      </p:sp>
      <p:sp>
        <p:nvSpPr>
          <p:cNvPr id="6148" name="Rectangle 2"/>
          <p:cNvSpPr>
            <a:spLocks noChangeArrowheads="1"/>
          </p:cNvSpPr>
          <p:nvPr/>
        </p:nvSpPr>
        <p:spPr bwMode="auto">
          <a:xfrm>
            <a:off x="0" y="4782334"/>
            <a:ext cx="9144000"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spAutoFit/>
          </a:bodyPr>
          <a:lstStyle/>
          <a:p>
            <a:pPr algn="ctr" rtl="0">
              <a:spcBef>
                <a:spcPct val="0"/>
              </a:spcBef>
            </a:pPr>
            <a:r>
              <a:rPr lang="he-IL" sz="2800" u="sng" dirty="0">
                <a:solidFill>
                  <a:srgbClr val="A50021"/>
                </a:solidFill>
                <a:latin typeface="Narkisim" charset="0"/>
                <a:cs typeface="Narkisim" charset="0"/>
              </a:rPr>
              <a:t>תשובה א</a:t>
            </a:r>
            <a:r>
              <a:rPr lang="he-IL" sz="2800" b="0" dirty="0">
                <a:solidFill>
                  <a:srgbClr val="0000FF"/>
                </a:solidFill>
                <a:latin typeface="Narkisim" charset="0"/>
                <a:cs typeface="Narkisim" charset="0"/>
              </a:rPr>
              <a:t>: אנרגיה היא המשאב המאפשר ניצול </a:t>
            </a:r>
            <a:r>
              <a:rPr lang="he-IL" sz="2800" b="0" dirty="0" smtClean="0">
                <a:solidFill>
                  <a:srgbClr val="0000FF"/>
                </a:solidFill>
                <a:latin typeface="Narkisim" charset="0"/>
                <a:cs typeface="Narkisim" charset="0"/>
              </a:rPr>
              <a:t>רוב </a:t>
            </a:r>
            <a:r>
              <a:rPr lang="he-IL" sz="2800" b="0" dirty="0">
                <a:solidFill>
                  <a:srgbClr val="0000FF"/>
                </a:solidFill>
                <a:latin typeface="Narkisim" charset="0"/>
                <a:cs typeface="Narkisim" charset="0"/>
              </a:rPr>
              <a:t>שאר המשאבים</a:t>
            </a:r>
            <a:r>
              <a:rPr lang="he-IL" sz="1400" b="0" dirty="0">
                <a:solidFill>
                  <a:srgbClr val="0000FF"/>
                </a:solidFill>
                <a:latin typeface="Narkisim" charset="0"/>
                <a:cs typeface="Narkisim" charset="0"/>
              </a:rPr>
              <a:t> </a:t>
            </a:r>
            <a:r>
              <a:rPr lang="he-IL" sz="2800" b="0" dirty="0">
                <a:solidFill>
                  <a:srgbClr val="0000FF"/>
                </a:solidFill>
                <a:latin typeface="Narkisim" charset="0"/>
                <a:cs typeface="Narkisim" charset="0"/>
              </a:rPr>
              <a:t>!</a:t>
            </a:r>
            <a:endParaRPr lang="en-US" sz="2800" b="0" dirty="0">
              <a:solidFill>
                <a:srgbClr val="0000FF"/>
              </a:solidFill>
              <a:latin typeface="Narkisim" charset="0"/>
              <a:cs typeface="Narkisim" charset="0"/>
            </a:endParaRPr>
          </a:p>
        </p:txBody>
      </p:sp>
      <p:sp>
        <p:nvSpPr>
          <p:cNvPr id="6150" name="Left Brace 5"/>
          <p:cNvSpPr>
            <a:spLocks/>
          </p:cNvSpPr>
          <p:nvPr/>
        </p:nvSpPr>
        <p:spPr bwMode="auto">
          <a:xfrm>
            <a:off x="3544888" y="1716088"/>
            <a:ext cx="2286000" cy="2336800"/>
          </a:xfrm>
          <a:prstGeom prst="leftBrace">
            <a:avLst>
              <a:gd name="adj1" fmla="val 8334"/>
              <a:gd name="adj2" fmla="val 50454"/>
            </a:avLst>
          </a:prstGeom>
          <a:noFill/>
          <a:ln w="28575">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Narkisim" charset="0"/>
              <a:cs typeface="Narkisim" charset="0"/>
            </a:endParaRPr>
          </a:p>
        </p:txBody>
      </p:sp>
      <p:sp>
        <p:nvSpPr>
          <p:cNvPr id="6151" name="TextBox 6"/>
          <p:cNvSpPr txBox="1">
            <a:spLocks noChangeArrowheads="1"/>
          </p:cNvSpPr>
          <p:nvPr/>
        </p:nvSpPr>
        <p:spPr bwMode="auto">
          <a:xfrm>
            <a:off x="168812" y="2584450"/>
            <a:ext cx="327447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algn="r" eaLnBrk="1" hangingPunct="1"/>
            <a:r>
              <a:rPr lang="he-IL" sz="3600" dirty="0" smtClean="0">
                <a:solidFill>
                  <a:srgbClr val="003399"/>
                </a:solidFill>
                <a:latin typeface="Narkisim" charset="0"/>
                <a:cs typeface="Narkisim" charset="0"/>
              </a:rPr>
              <a:t>אנרגיה</a:t>
            </a:r>
            <a:endParaRPr lang="he-IL" sz="3600" dirty="0">
              <a:solidFill>
                <a:srgbClr val="0DA301"/>
              </a:solidFill>
              <a:latin typeface="Narkisim" charset="0"/>
              <a:cs typeface="Narkisim"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285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2851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2851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2851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28515">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28515">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6150"/>
                                        </p:tgtEl>
                                        <p:attrNameLst>
                                          <p:attrName>style.visibility</p:attrName>
                                        </p:attrNameLst>
                                      </p:cBhvr>
                                      <p:to>
                                        <p:strVal val="visible"/>
                                      </p:to>
                                    </p:set>
                                    <p:animEffect transition="in" filter="checkerboard(across)">
                                      <p:cBhvr>
                                        <p:cTn id="31" dur="500"/>
                                        <p:tgtEl>
                                          <p:spTgt spid="6150"/>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6151"/>
                                        </p:tgtEl>
                                        <p:attrNameLst>
                                          <p:attrName>style.visibility</p:attrName>
                                        </p:attrNameLst>
                                      </p:cBhvr>
                                      <p:to>
                                        <p:strVal val="visible"/>
                                      </p:to>
                                    </p:set>
                                    <p:animEffect transition="in" filter="checkerboard(across)">
                                      <p:cBhvr>
                                        <p:cTn id="34" dur="500"/>
                                        <p:tgtEl>
                                          <p:spTgt spid="6151"/>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28515">
                                            <p:txEl>
                                              <p:pRg st="7" end="7"/>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6148"/>
                                        </p:tgtEl>
                                        <p:attrNameLst>
                                          <p:attrName>style.visibility</p:attrName>
                                        </p:attrNameLst>
                                      </p:cBhvr>
                                      <p:to>
                                        <p:strVal val="visible"/>
                                      </p:to>
                                    </p:set>
                                    <p:animEffect transition="in" filter="checkerboard(across)">
                                      <p:cBhvr>
                                        <p:cTn id="43"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8515" grpId="0" build="p"/>
      <p:bldP spid="6148" grpId="0"/>
      <p:bldP spid="6150" grpId="0" animBg="1"/>
      <p:bldP spid="615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4"/>
          <p:cNvSpPr>
            <a:spLocks noChangeArrowheads="1"/>
          </p:cNvSpPr>
          <p:nvPr/>
        </p:nvSpPr>
        <p:spPr bwMode="auto">
          <a:xfrm>
            <a:off x="1566863" y="-1071563"/>
            <a:ext cx="184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p>
            <a:endParaRPr lang="en-US">
              <a:latin typeface="Narkisim" charset="0"/>
              <a:ea typeface="Malgun Gothic" charset="0"/>
            </a:endParaRPr>
          </a:p>
        </p:txBody>
      </p:sp>
      <p:sp>
        <p:nvSpPr>
          <p:cNvPr id="1474565" name="Text Box 5"/>
          <p:cNvSpPr txBox="1">
            <a:spLocks noChangeArrowheads="1"/>
          </p:cNvSpPr>
          <p:nvPr/>
        </p:nvSpPr>
        <p:spPr bwMode="auto">
          <a:xfrm>
            <a:off x="4748213" y="2949229"/>
            <a:ext cx="39052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algn="ctr" eaLnBrk="1" hangingPunct="1">
              <a:lnSpc>
                <a:spcPct val="75000"/>
              </a:lnSpc>
            </a:pPr>
            <a:r>
              <a:rPr kumimoji="1" lang="he-IL" sz="3600" dirty="0">
                <a:solidFill>
                  <a:srgbClr val="A50021"/>
                </a:solidFill>
                <a:latin typeface="Narkisim" charset="0"/>
                <a:ea typeface="Narkisim" charset="0"/>
                <a:cs typeface="Narkisim" charset="0"/>
              </a:rPr>
              <a:t>האם האנרגיה אוזלת? </a:t>
            </a:r>
            <a:endParaRPr kumimoji="1" lang="en-US" sz="3600" dirty="0">
              <a:solidFill>
                <a:srgbClr val="A50021"/>
              </a:solidFill>
              <a:latin typeface="Narkisim" charset="0"/>
              <a:ea typeface="Narkisim" charset="0"/>
              <a:cs typeface="Narkisim" charset="0"/>
            </a:endParaRPr>
          </a:p>
        </p:txBody>
      </p:sp>
      <p:sp>
        <p:nvSpPr>
          <p:cNvPr id="8197" name="Rectangle 5"/>
          <p:cNvSpPr>
            <a:spLocks noChangeArrowheads="1"/>
          </p:cNvSpPr>
          <p:nvPr/>
        </p:nvSpPr>
        <p:spPr bwMode="auto">
          <a:xfrm>
            <a:off x="3314816" y="948472"/>
            <a:ext cx="5676900"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kumimoji="1" lang="he-IL" sz="2000" b="0" dirty="0">
                <a:solidFill>
                  <a:srgbClr val="945207"/>
                </a:solidFill>
                <a:latin typeface="Narkisim" charset="0"/>
                <a:ea typeface="Narkisim" charset="0"/>
                <a:cs typeface="Narkisim" charset="0"/>
              </a:rPr>
              <a:t>יחידות של </a:t>
            </a:r>
            <a:r>
              <a:rPr kumimoji="1" lang="he-IL" sz="2000" dirty="0">
                <a:solidFill>
                  <a:srgbClr val="A50021"/>
                </a:solidFill>
                <a:latin typeface="Narkisim" charset="0"/>
                <a:ea typeface="Narkisim" charset="0"/>
                <a:cs typeface="Narkisim" charset="0"/>
              </a:rPr>
              <a:t>אנרגיה</a:t>
            </a:r>
            <a:r>
              <a:rPr kumimoji="1" lang="he-IL" sz="2000" dirty="0">
                <a:solidFill>
                  <a:srgbClr val="945207"/>
                </a:solidFill>
                <a:latin typeface="Narkisim" charset="0"/>
                <a:ea typeface="Narkisim" charset="0"/>
                <a:cs typeface="Narkisim" charset="0"/>
              </a:rPr>
              <a:t> </a:t>
            </a:r>
          </a:p>
          <a:p>
            <a:pPr algn="ctr"/>
            <a:r>
              <a:rPr kumimoji="1" lang="he-IL" sz="2000" b="0" dirty="0">
                <a:solidFill>
                  <a:srgbClr val="945207"/>
                </a:solidFill>
                <a:latin typeface="Narkisim" charset="0"/>
                <a:ea typeface="Narkisim" charset="0"/>
                <a:cs typeface="Narkisim" charset="0"/>
              </a:rPr>
              <a:t>(יחידות של </a:t>
            </a:r>
            <a:r>
              <a:rPr kumimoji="1" lang="he-IL" sz="2000" b="0" dirty="0">
                <a:solidFill>
                  <a:srgbClr val="A50021"/>
                </a:solidFill>
                <a:latin typeface="Narkisim" charset="0"/>
                <a:ea typeface="Narkisim" charset="0"/>
                <a:cs typeface="Narkisim" charset="0"/>
              </a:rPr>
              <a:t>עבודה וחום</a:t>
            </a:r>
            <a:r>
              <a:rPr kumimoji="1" lang="he-IL" sz="2000" b="0" dirty="0">
                <a:solidFill>
                  <a:srgbClr val="945207"/>
                </a:solidFill>
                <a:latin typeface="Narkisim" charset="0"/>
                <a:ea typeface="Narkisim" charset="0"/>
                <a:cs typeface="Narkisim" charset="0"/>
              </a:rPr>
              <a:t>)</a:t>
            </a:r>
            <a:r>
              <a:rPr kumimoji="1" lang="en-US" sz="2000" b="0" dirty="0">
                <a:solidFill>
                  <a:srgbClr val="945207"/>
                </a:solidFill>
                <a:latin typeface="Narkisim" charset="0"/>
                <a:ea typeface="Narkisim" charset="0"/>
                <a:cs typeface="Narkisim" charset="0"/>
              </a:rPr>
              <a:t> </a:t>
            </a:r>
            <a:r>
              <a:rPr kumimoji="1" lang="he-IL" sz="2000" b="0" dirty="0">
                <a:solidFill>
                  <a:srgbClr val="945207"/>
                </a:solidFill>
                <a:latin typeface="Narkisim" charset="0"/>
                <a:ea typeface="Narkisim" charset="0"/>
                <a:cs typeface="Narkisim" charset="0"/>
              </a:rPr>
              <a:t> : </a:t>
            </a:r>
            <a:r>
              <a:rPr kumimoji="1" lang="en-US" sz="2000" b="0" dirty="0">
                <a:solidFill>
                  <a:srgbClr val="A50021"/>
                </a:solidFill>
                <a:latin typeface="Narkisim" charset="0"/>
                <a:ea typeface="Narkisim" charset="0"/>
                <a:cs typeface="Narkisim" charset="0"/>
              </a:rPr>
              <a:t>TOE, BTU, </a:t>
            </a:r>
            <a:r>
              <a:rPr kumimoji="1" lang="en-US" sz="2000" b="0" dirty="0" smtClean="0">
                <a:solidFill>
                  <a:srgbClr val="A50021"/>
                </a:solidFill>
                <a:latin typeface="Narkisim" charset="0"/>
                <a:ea typeface="Narkisim" charset="0"/>
                <a:cs typeface="Narkisim" charset="0"/>
              </a:rPr>
              <a:t>Joule=</a:t>
            </a:r>
            <a:r>
              <a:rPr kumimoji="1" lang="en-US" sz="2000" b="0" dirty="0" err="1" smtClean="0">
                <a:solidFill>
                  <a:srgbClr val="A50021"/>
                </a:solidFill>
                <a:latin typeface="Narkisim" charset="0"/>
                <a:ea typeface="Narkisim" charset="0"/>
                <a:cs typeface="Narkisim" charset="0"/>
              </a:rPr>
              <a:t>Wsec</a:t>
            </a:r>
            <a:endParaRPr kumimoji="1" lang="he-IL" sz="2000" b="0" dirty="0">
              <a:solidFill>
                <a:srgbClr val="A50021"/>
              </a:solidFill>
              <a:latin typeface="Narkisim" charset="0"/>
              <a:ea typeface="Narkisim" charset="0"/>
              <a:cs typeface="Narkisim" charset="0"/>
            </a:endParaRPr>
          </a:p>
          <a:p>
            <a:pPr algn="ctr"/>
            <a:r>
              <a:rPr kumimoji="1" lang="he-IL" sz="2000" b="0" dirty="0">
                <a:solidFill>
                  <a:srgbClr val="945207"/>
                </a:solidFill>
                <a:latin typeface="Narkisim" charset="0"/>
                <a:ea typeface="Narkisim" charset="0"/>
                <a:cs typeface="Narkisim" charset="0"/>
              </a:rPr>
              <a:t>יחידות של</a:t>
            </a:r>
            <a:r>
              <a:rPr kumimoji="1" lang="he-IL" sz="2000" b="0" dirty="0">
                <a:solidFill>
                  <a:schemeClr val="accent2"/>
                </a:solidFill>
                <a:latin typeface="Narkisim" charset="0"/>
                <a:ea typeface="Narkisim" charset="0"/>
                <a:cs typeface="Narkisim" charset="0"/>
              </a:rPr>
              <a:t> </a:t>
            </a:r>
            <a:r>
              <a:rPr kumimoji="1" lang="he-IL" sz="2000" dirty="0">
                <a:solidFill>
                  <a:schemeClr val="accent2"/>
                </a:solidFill>
                <a:latin typeface="Narkisim" charset="0"/>
                <a:ea typeface="Narkisim" charset="0"/>
                <a:cs typeface="Narkisim" charset="0"/>
              </a:rPr>
              <a:t>הספק </a:t>
            </a:r>
          </a:p>
          <a:p>
            <a:pPr algn="ctr"/>
            <a:r>
              <a:rPr kumimoji="1" lang="he-IL" sz="2000" b="0" dirty="0">
                <a:solidFill>
                  <a:schemeClr val="accent2"/>
                </a:solidFill>
                <a:latin typeface="Narkisim" charset="0"/>
                <a:ea typeface="Narkisim" charset="0"/>
                <a:cs typeface="Narkisim" charset="0"/>
              </a:rPr>
              <a:t>(מדידה רגעית) :</a:t>
            </a:r>
            <a:r>
              <a:rPr kumimoji="1" lang="en-US" sz="2000" b="0" dirty="0">
                <a:solidFill>
                  <a:schemeClr val="accent2"/>
                </a:solidFill>
                <a:latin typeface="Narkisim" charset="0"/>
                <a:ea typeface="Narkisim" charset="0"/>
                <a:cs typeface="Narkisim" charset="0"/>
              </a:rPr>
              <a:t>HP, BTU/h, W   </a:t>
            </a:r>
          </a:p>
        </p:txBody>
      </p:sp>
      <p:sp>
        <p:nvSpPr>
          <p:cNvPr id="8198" name="TextBox 7"/>
          <p:cNvSpPr txBox="1">
            <a:spLocks noChangeArrowheads="1"/>
          </p:cNvSpPr>
          <p:nvPr/>
        </p:nvSpPr>
        <p:spPr bwMode="auto">
          <a:xfrm>
            <a:off x="57784" y="120968"/>
            <a:ext cx="3257031" cy="3185487"/>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algn="r" eaLnBrk="1" hangingPunct="1">
              <a:lnSpc>
                <a:spcPct val="75000"/>
              </a:lnSpc>
            </a:pPr>
            <a:r>
              <a:rPr kumimoji="1" lang="en-US" sz="2000" dirty="0" smtClean="0">
                <a:solidFill>
                  <a:schemeClr val="accent2"/>
                </a:solidFill>
                <a:latin typeface="Narkisim" charset="0"/>
                <a:ea typeface="Malgun Gothic" charset="0"/>
              </a:rPr>
              <a:t>kW</a:t>
            </a:r>
            <a:r>
              <a:rPr kumimoji="1" lang="he-IL" sz="2000" dirty="0" smtClean="0">
                <a:solidFill>
                  <a:schemeClr val="accent2"/>
                </a:solidFill>
                <a:latin typeface="Narkisim" charset="0"/>
                <a:ea typeface="Narkisim" charset="0"/>
                <a:cs typeface="Narkisim" charset="0"/>
              </a:rPr>
              <a:t> </a:t>
            </a:r>
            <a:r>
              <a:rPr kumimoji="1" lang="he-IL" sz="2000" dirty="0">
                <a:solidFill>
                  <a:schemeClr val="accent2"/>
                </a:solidFill>
                <a:latin typeface="Narkisim" charset="0"/>
                <a:ea typeface="Narkisim" charset="0"/>
                <a:cs typeface="Narkisim" charset="0"/>
              </a:rPr>
              <a:t>/ אדם  </a:t>
            </a:r>
            <a:r>
              <a:rPr kumimoji="1" lang="he-IL" sz="2000" b="0" dirty="0">
                <a:solidFill>
                  <a:schemeClr val="accent2"/>
                </a:solidFill>
                <a:latin typeface="Narkisim" charset="0"/>
                <a:ea typeface="Narkisim" charset="0"/>
                <a:cs typeface="Narkisim" charset="0"/>
              </a:rPr>
              <a:t>(נתוני </a:t>
            </a:r>
            <a:r>
              <a:rPr kumimoji="1" lang="he-IL" sz="2000" b="0" dirty="0" smtClean="0">
                <a:solidFill>
                  <a:schemeClr val="accent2"/>
                </a:solidFill>
                <a:latin typeface="Narkisim" charset="0"/>
                <a:ea typeface="Narkisim" charset="0"/>
                <a:cs typeface="Narkisim" charset="0"/>
              </a:rPr>
              <a:t>2009/11)</a:t>
            </a:r>
            <a:endParaRPr kumimoji="1" lang="he-IL" sz="2000" b="0" dirty="0">
              <a:solidFill>
                <a:schemeClr val="accent2"/>
              </a:solidFill>
              <a:latin typeface="Narkisim" charset="0"/>
              <a:ea typeface="Narkisim" charset="0"/>
              <a:cs typeface="Narkisim" charset="0"/>
            </a:endParaRPr>
          </a:p>
          <a:p>
            <a:pPr algn="r" eaLnBrk="1" hangingPunct="1">
              <a:lnSpc>
                <a:spcPct val="75000"/>
              </a:lnSpc>
            </a:pPr>
            <a:r>
              <a:rPr kumimoji="1" lang="en-US" sz="2000" b="0" dirty="0" smtClean="0">
                <a:solidFill>
                  <a:schemeClr val="accent2"/>
                </a:solidFill>
                <a:latin typeface="Narkisim" charset="0"/>
                <a:ea typeface="Narkisim" charset="0"/>
                <a:cs typeface="Narkisim" charset="0"/>
              </a:rPr>
              <a:t>~5</a:t>
            </a:r>
            <a:r>
              <a:rPr kumimoji="1" lang="he-IL" sz="2000" b="0" dirty="0" smtClean="0">
                <a:solidFill>
                  <a:schemeClr val="accent2"/>
                </a:solidFill>
                <a:latin typeface="Narkisim" charset="0"/>
                <a:ea typeface="Narkisim" charset="0"/>
                <a:cs typeface="Narkisim" charset="0"/>
              </a:rPr>
              <a:t> </a:t>
            </a:r>
            <a:r>
              <a:rPr kumimoji="1" lang="he-IL" sz="2000" b="0" dirty="0">
                <a:solidFill>
                  <a:schemeClr val="accent2"/>
                </a:solidFill>
                <a:latin typeface="Narkisim" charset="0"/>
                <a:ea typeface="Narkisim" charset="0"/>
                <a:cs typeface="Narkisim" charset="0"/>
              </a:rPr>
              <a:t>	</a:t>
            </a:r>
            <a:r>
              <a:rPr kumimoji="1" lang="he-IL" sz="2000" b="0" dirty="0" smtClean="0">
                <a:solidFill>
                  <a:schemeClr val="accent2"/>
                </a:solidFill>
                <a:latin typeface="Narkisim" charset="0"/>
                <a:ea typeface="Narkisim" charset="0"/>
                <a:cs typeface="Narkisim" charset="0"/>
              </a:rPr>
              <a:t>יפן</a:t>
            </a:r>
            <a:endParaRPr kumimoji="1" lang="en-US" sz="2000" b="0" dirty="0" smtClean="0">
              <a:solidFill>
                <a:schemeClr val="accent2"/>
              </a:solidFill>
              <a:latin typeface="Narkisim" charset="0"/>
              <a:ea typeface="Narkisim" charset="0"/>
              <a:cs typeface="Narkisim" charset="0"/>
            </a:endParaRPr>
          </a:p>
          <a:p>
            <a:pPr algn="r" eaLnBrk="1" hangingPunct="1">
              <a:lnSpc>
                <a:spcPct val="75000"/>
              </a:lnSpc>
            </a:pPr>
            <a:r>
              <a:rPr kumimoji="1" lang="en-US" sz="2000" b="0" dirty="0" smtClean="0">
                <a:solidFill>
                  <a:schemeClr val="accent2"/>
                </a:solidFill>
                <a:latin typeface="Narkisim" charset="0"/>
                <a:ea typeface="Narkisim" charset="0"/>
                <a:cs typeface="Narkisim" charset="0"/>
              </a:rPr>
              <a:t>0.75</a:t>
            </a:r>
            <a:r>
              <a:rPr kumimoji="1" lang="he-IL" sz="2000" b="0" dirty="0" smtClean="0">
                <a:solidFill>
                  <a:schemeClr val="accent2"/>
                </a:solidFill>
                <a:latin typeface="Narkisim" charset="0"/>
                <a:ea typeface="Narkisim" charset="0"/>
                <a:cs typeface="Narkisim" charset="0"/>
              </a:rPr>
              <a:t>~ </a:t>
            </a:r>
            <a:r>
              <a:rPr kumimoji="1" lang="he-IL" sz="2000" b="0" dirty="0">
                <a:solidFill>
                  <a:schemeClr val="accent2"/>
                </a:solidFill>
                <a:latin typeface="Narkisim" charset="0"/>
                <a:ea typeface="Narkisim" charset="0"/>
                <a:cs typeface="Narkisim" charset="0"/>
              </a:rPr>
              <a:t>	</a:t>
            </a:r>
            <a:r>
              <a:rPr kumimoji="1" lang="he-IL" sz="2000" b="0" dirty="0" smtClean="0">
                <a:solidFill>
                  <a:schemeClr val="accent2"/>
                </a:solidFill>
                <a:latin typeface="Narkisim" charset="0"/>
                <a:ea typeface="Narkisim" charset="0"/>
                <a:cs typeface="Narkisim" charset="0"/>
              </a:rPr>
              <a:t>הודו</a:t>
            </a:r>
            <a:endParaRPr kumimoji="1" lang="he-IL" sz="2000" b="0" dirty="0">
              <a:solidFill>
                <a:schemeClr val="accent2"/>
              </a:solidFill>
              <a:latin typeface="Narkisim" charset="0"/>
              <a:ea typeface="Narkisim" charset="0"/>
              <a:cs typeface="Narkisim" charset="0"/>
            </a:endParaRPr>
          </a:p>
          <a:p>
            <a:pPr algn="r" eaLnBrk="1" hangingPunct="1">
              <a:lnSpc>
                <a:spcPct val="75000"/>
              </a:lnSpc>
            </a:pPr>
            <a:r>
              <a:rPr kumimoji="1" lang="he-IL" sz="2000" b="0" dirty="0" smtClean="0">
                <a:solidFill>
                  <a:schemeClr val="accent2"/>
                </a:solidFill>
                <a:latin typeface="Narkisim" charset="0"/>
                <a:ea typeface="Narkisim" charset="0"/>
                <a:cs typeface="Narkisim" charset="0"/>
              </a:rPr>
              <a:t>2.5~ </a:t>
            </a:r>
            <a:r>
              <a:rPr kumimoji="1" lang="he-IL" sz="2000" b="0" dirty="0">
                <a:solidFill>
                  <a:schemeClr val="accent2"/>
                </a:solidFill>
                <a:latin typeface="Narkisim" charset="0"/>
                <a:ea typeface="Narkisim" charset="0"/>
                <a:cs typeface="Narkisim" charset="0"/>
              </a:rPr>
              <a:t>	סין</a:t>
            </a:r>
          </a:p>
          <a:p>
            <a:pPr algn="r" eaLnBrk="1" hangingPunct="1">
              <a:lnSpc>
                <a:spcPct val="75000"/>
              </a:lnSpc>
            </a:pPr>
            <a:r>
              <a:rPr kumimoji="1" lang="he-IL" sz="2000" b="0" dirty="0" smtClean="0">
                <a:solidFill>
                  <a:schemeClr val="accent2"/>
                </a:solidFill>
                <a:latin typeface="Narkisim" charset="0"/>
                <a:ea typeface="Narkisim" charset="0"/>
                <a:cs typeface="Narkisim" charset="0"/>
              </a:rPr>
              <a:t>2.3~</a:t>
            </a:r>
            <a:r>
              <a:rPr kumimoji="1" lang="he-IL" sz="2000" b="0" dirty="0">
                <a:solidFill>
                  <a:schemeClr val="accent2"/>
                </a:solidFill>
                <a:latin typeface="Narkisim" charset="0"/>
                <a:ea typeface="Narkisim" charset="0"/>
                <a:cs typeface="Narkisim" charset="0"/>
              </a:rPr>
              <a:t>	ממוצע </a:t>
            </a:r>
            <a:r>
              <a:rPr kumimoji="1" lang="he-IL" sz="2000" b="0" dirty="0" smtClean="0">
                <a:solidFill>
                  <a:schemeClr val="accent2"/>
                </a:solidFill>
                <a:latin typeface="Narkisim" charset="0"/>
                <a:ea typeface="Narkisim" charset="0"/>
                <a:cs typeface="Narkisim" charset="0"/>
              </a:rPr>
              <a:t>עולמי*</a:t>
            </a:r>
          </a:p>
          <a:p>
            <a:pPr algn="r" eaLnBrk="1" hangingPunct="1">
              <a:lnSpc>
                <a:spcPct val="75000"/>
              </a:lnSpc>
            </a:pPr>
            <a:r>
              <a:rPr kumimoji="1" lang="he-IL" sz="2000" b="0" dirty="0">
                <a:solidFill>
                  <a:schemeClr val="accent2"/>
                </a:solidFill>
                <a:latin typeface="Narkisim" charset="0"/>
                <a:ea typeface="Narkisim" charset="0"/>
                <a:cs typeface="Narkisim" charset="0"/>
              </a:rPr>
              <a:t>5</a:t>
            </a:r>
            <a:r>
              <a:rPr kumimoji="1" lang="he-IL" sz="2000" b="0" dirty="0" smtClean="0">
                <a:solidFill>
                  <a:schemeClr val="accent2"/>
                </a:solidFill>
                <a:latin typeface="Narkisim" charset="0"/>
                <a:ea typeface="Narkisim" charset="0"/>
                <a:cs typeface="Narkisim" charset="0"/>
              </a:rPr>
              <a:t>.5~	מערב אירופה</a:t>
            </a:r>
          </a:p>
          <a:p>
            <a:pPr algn="r" eaLnBrk="1" hangingPunct="1">
              <a:lnSpc>
                <a:spcPct val="75000"/>
              </a:lnSpc>
            </a:pPr>
            <a:r>
              <a:rPr kumimoji="1" lang="he-IL" sz="2000" b="0" dirty="0" smtClean="0">
                <a:solidFill>
                  <a:schemeClr val="accent2"/>
                </a:solidFill>
                <a:latin typeface="Narkisim" charset="0"/>
                <a:ea typeface="Narkisim" charset="0"/>
                <a:cs typeface="Narkisim" charset="0"/>
              </a:rPr>
              <a:t>9.5~ </a:t>
            </a:r>
            <a:r>
              <a:rPr kumimoji="1" lang="he-IL" sz="2000" b="0" dirty="0">
                <a:solidFill>
                  <a:schemeClr val="accent2"/>
                </a:solidFill>
                <a:latin typeface="Narkisim" charset="0"/>
                <a:ea typeface="Narkisim" charset="0"/>
                <a:cs typeface="Narkisim" charset="0"/>
              </a:rPr>
              <a:t>	</a:t>
            </a:r>
            <a:r>
              <a:rPr kumimoji="1" lang="he-IL" sz="2000" b="0" dirty="0" smtClean="0">
                <a:solidFill>
                  <a:schemeClr val="accent2"/>
                </a:solidFill>
                <a:latin typeface="Narkisim" charset="0"/>
                <a:ea typeface="Narkisim" charset="0"/>
                <a:cs typeface="Narkisim" charset="0"/>
              </a:rPr>
              <a:t>ארה"ב</a:t>
            </a:r>
          </a:p>
          <a:p>
            <a:pPr algn="r" eaLnBrk="1" hangingPunct="1">
              <a:lnSpc>
                <a:spcPct val="75000"/>
              </a:lnSpc>
            </a:pPr>
            <a:r>
              <a:rPr kumimoji="1" lang="he-IL" sz="1800" b="0" dirty="0" smtClean="0">
                <a:solidFill>
                  <a:schemeClr val="accent2"/>
                </a:solidFill>
                <a:latin typeface="Narkisim" charset="0"/>
                <a:ea typeface="Narkisim" charset="0"/>
                <a:cs typeface="Narkisim" charset="0"/>
              </a:rPr>
              <a:t>*צריכת האנרגיה הממוצעת העולמית לצורכי </a:t>
            </a:r>
            <a:r>
              <a:rPr kumimoji="1" lang="he-IL" sz="1800" b="0" dirty="0" smtClean="0">
                <a:solidFill>
                  <a:srgbClr val="FF0000"/>
                </a:solidFill>
                <a:latin typeface="Narkisim" charset="0"/>
                <a:ea typeface="Narkisim" charset="0"/>
                <a:cs typeface="Narkisim" charset="0"/>
              </a:rPr>
              <a:t>מזון</a:t>
            </a:r>
            <a:r>
              <a:rPr kumimoji="1" lang="he-IL" sz="1800" b="0" dirty="0" smtClean="0">
                <a:solidFill>
                  <a:schemeClr val="accent2"/>
                </a:solidFill>
                <a:latin typeface="Narkisim" charset="0"/>
                <a:ea typeface="Narkisim" charset="0"/>
                <a:cs typeface="Narkisim" charset="0"/>
              </a:rPr>
              <a:t> היא  </a:t>
            </a:r>
            <a:r>
              <a:rPr kumimoji="1" lang="he-IL" sz="1800" dirty="0" smtClean="0">
                <a:solidFill>
                  <a:srgbClr val="FF0000"/>
                </a:solidFill>
                <a:latin typeface="Narkisim" charset="0"/>
                <a:ea typeface="Narkisim" charset="0"/>
                <a:cs typeface="Narkisim" charset="0"/>
              </a:rPr>
              <a:t>0.15</a:t>
            </a:r>
            <a:endParaRPr kumimoji="1" lang="he-IL" sz="1800" dirty="0">
              <a:solidFill>
                <a:srgbClr val="FF0000"/>
              </a:solidFill>
              <a:latin typeface="Narkisim" charset="0"/>
              <a:ea typeface="Narkisim" charset="0"/>
              <a:cs typeface="Narkisim" charset="0"/>
            </a:endParaRPr>
          </a:p>
        </p:txBody>
      </p:sp>
      <p:sp>
        <p:nvSpPr>
          <p:cNvPr id="31751" name="Rectangle 8"/>
          <p:cNvSpPr>
            <a:spLocks noChangeArrowheads="1"/>
          </p:cNvSpPr>
          <p:nvPr/>
        </p:nvSpPr>
        <p:spPr bwMode="auto">
          <a:xfrm>
            <a:off x="4319270" y="117475"/>
            <a:ext cx="366799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he-IL" sz="4800" dirty="0">
                <a:solidFill>
                  <a:srgbClr val="945207"/>
                </a:solidFill>
                <a:latin typeface="Narkisim" charset="0"/>
                <a:ea typeface="Narkisim" charset="0"/>
                <a:cs typeface="Narkisim" charset="0"/>
              </a:rPr>
              <a:t>מה זה</a:t>
            </a:r>
            <a:r>
              <a:rPr kumimoji="1" lang="he-IL" sz="4800" dirty="0">
                <a:solidFill>
                  <a:srgbClr val="A50021"/>
                </a:solidFill>
                <a:latin typeface="Narkisim" charset="0"/>
                <a:ea typeface="Narkisim" charset="0"/>
                <a:cs typeface="Narkisim" charset="0"/>
              </a:rPr>
              <a:t> אנרגיה ?</a:t>
            </a:r>
            <a:endParaRPr lang="he-IL" sz="4800" dirty="0">
              <a:solidFill>
                <a:srgbClr val="A50021"/>
              </a:solidFill>
              <a:latin typeface="Narkisim" charset="0"/>
              <a:ea typeface="Narkisim" charset="0"/>
              <a:cs typeface="Narkisim" charset="0"/>
            </a:endParaRPr>
          </a:p>
        </p:txBody>
      </p:sp>
      <p:sp>
        <p:nvSpPr>
          <p:cNvPr id="1474562" name="Text Box 2"/>
          <p:cNvSpPr txBox="1">
            <a:spLocks noChangeArrowheads="1"/>
          </p:cNvSpPr>
          <p:nvPr/>
        </p:nvSpPr>
        <p:spPr bwMode="auto">
          <a:xfrm>
            <a:off x="1185708" y="3612046"/>
            <a:ext cx="7721600" cy="2343150"/>
          </a:xfrm>
          <a:prstGeom prst="rect">
            <a:avLst/>
          </a:prstGeom>
          <a:solidFill>
            <a:schemeClr val="bg1"/>
          </a:solidFill>
          <a:ln>
            <a:noFill/>
          </a:ln>
          <a:extLst/>
        </p:spPr>
        <p:txBody>
          <a:bodyPr>
            <a:spAutoFit/>
          </a:bodyPr>
          <a:lstStyle>
            <a:lvl1pPr eaLnBrk="0" hangingPunct="0">
              <a:tabLst>
                <a:tab pos="2336800" algn="l"/>
                <a:tab pos="8351838" algn="r"/>
              </a:tabLst>
              <a:defRPr sz="1200" b="1">
                <a:solidFill>
                  <a:schemeClr val="tx1"/>
                </a:solidFill>
                <a:latin typeface="Snap ITC" charset="0"/>
                <a:ea typeface="ＭＳ Ｐゴシック" charset="0"/>
                <a:cs typeface="Arial Unicode MS" charset="0"/>
              </a:defRPr>
            </a:lvl1pPr>
            <a:lvl2pPr marL="37931725" indent="-37474525" eaLnBrk="0" hangingPunct="0">
              <a:tabLst>
                <a:tab pos="2336800" algn="l"/>
                <a:tab pos="8351838" algn="r"/>
              </a:tabLst>
              <a:defRPr sz="1200" b="1">
                <a:solidFill>
                  <a:schemeClr val="tx1"/>
                </a:solidFill>
                <a:latin typeface="Snap ITC" charset="0"/>
                <a:ea typeface="Arial Unicode MS" charset="0"/>
                <a:cs typeface="Arial Unicode MS" charset="0"/>
              </a:defRPr>
            </a:lvl2pPr>
            <a:lvl3pPr eaLnBrk="0" hangingPunct="0">
              <a:tabLst>
                <a:tab pos="2336800" algn="l"/>
                <a:tab pos="8351838" algn="r"/>
              </a:tabLst>
              <a:defRPr sz="1200" b="1">
                <a:solidFill>
                  <a:schemeClr val="tx1"/>
                </a:solidFill>
                <a:latin typeface="Snap ITC" charset="0"/>
                <a:ea typeface="Arial Unicode MS" charset="0"/>
                <a:cs typeface="Arial Unicode MS" charset="0"/>
              </a:defRPr>
            </a:lvl3pPr>
            <a:lvl4pPr eaLnBrk="0" hangingPunct="0">
              <a:tabLst>
                <a:tab pos="2336800" algn="l"/>
                <a:tab pos="8351838" algn="r"/>
              </a:tabLst>
              <a:defRPr sz="1200" b="1">
                <a:solidFill>
                  <a:schemeClr val="tx1"/>
                </a:solidFill>
                <a:latin typeface="Snap ITC" charset="0"/>
                <a:ea typeface="Arial Unicode MS" charset="0"/>
                <a:cs typeface="Arial Unicode MS" charset="0"/>
              </a:defRPr>
            </a:lvl4pPr>
            <a:lvl5pPr eaLnBrk="0" hangingPunct="0">
              <a:tabLst>
                <a:tab pos="2336800" algn="l"/>
                <a:tab pos="8351838" algn="r"/>
              </a:tabLst>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tabLst>
                <a:tab pos="2336800" algn="l"/>
                <a:tab pos="8351838" algn="r"/>
              </a:tabLs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tabLst>
                <a:tab pos="2336800" algn="l"/>
                <a:tab pos="8351838" algn="r"/>
              </a:tabLs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tabLst>
                <a:tab pos="2336800" algn="l"/>
                <a:tab pos="8351838" algn="r"/>
              </a:tabLs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tabLst>
                <a:tab pos="2336800" algn="l"/>
                <a:tab pos="8351838" algn="r"/>
              </a:tabLst>
              <a:defRPr sz="1200" b="1">
                <a:solidFill>
                  <a:schemeClr val="tx1"/>
                </a:solidFill>
                <a:latin typeface="Snap ITC" charset="0"/>
                <a:ea typeface="Arial Unicode MS" charset="0"/>
                <a:cs typeface="Arial Unicode MS" charset="0"/>
              </a:defRPr>
            </a:lvl9pPr>
          </a:lstStyle>
          <a:p>
            <a:pPr algn="ctr" eaLnBrk="1" hangingPunct="1">
              <a:lnSpc>
                <a:spcPct val="85000"/>
              </a:lnSpc>
              <a:spcBef>
                <a:spcPct val="35000"/>
              </a:spcBef>
            </a:pPr>
            <a:r>
              <a:rPr kumimoji="1" lang="he-IL" sz="3600" b="0" dirty="0">
                <a:solidFill>
                  <a:srgbClr val="A50021"/>
                </a:solidFill>
                <a:latin typeface="Narkisim" charset="0"/>
                <a:ea typeface="Narkisim" charset="0"/>
                <a:cs typeface="Narkisim" charset="0"/>
              </a:rPr>
              <a:t>אם האנרגיה לא אוזלת, אז על מה הרעש...?</a:t>
            </a:r>
            <a:endParaRPr kumimoji="1" lang="en-US" sz="3600" b="0" dirty="0">
              <a:solidFill>
                <a:srgbClr val="A50021"/>
              </a:solidFill>
              <a:latin typeface="Narkisim" charset="0"/>
              <a:ea typeface="Narkisim" charset="0"/>
              <a:cs typeface="Narkisim" charset="0"/>
            </a:endParaRPr>
          </a:p>
          <a:p>
            <a:pPr algn="ctr" eaLnBrk="1" hangingPunct="1">
              <a:lnSpc>
                <a:spcPct val="85000"/>
              </a:lnSpc>
              <a:spcBef>
                <a:spcPct val="35000"/>
              </a:spcBef>
            </a:pPr>
            <a:r>
              <a:rPr kumimoji="1" lang="he-IL" sz="3600" b="0" dirty="0">
                <a:solidFill>
                  <a:srgbClr val="945207"/>
                </a:solidFill>
                <a:latin typeface="Narkisim" charset="0"/>
                <a:ea typeface="Narkisim" charset="0"/>
                <a:cs typeface="Narkisim" charset="0"/>
              </a:rPr>
              <a:t>הבעיה הינה </a:t>
            </a:r>
            <a:r>
              <a:rPr kumimoji="1" lang="he-IL" sz="3600" b="0" dirty="0" smtClean="0">
                <a:solidFill>
                  <a:srgbClr val="945207"/>
                </a:solidFill>
                <a:latin typeface="Narkisim" charset="0"/>
                <a:ea typeface="Narkisim" charset="0"/>
                <a:cs typeface="Narkisim" charset="0"/>
              </a:rPr>
              <a:t>אלו </a:t>
            </a:r>
            <a:r>
              <a:rPr kumimoji="1" lang="he-IL" sz="3600" b="0" dirty="0">
                <a:solidFill>
                  <a:srgbClr val="945207"/>
                </a:solidFill>
                <a:latin typeface="Narkisim" charset="0"/>
                <a:ea typeface="Narkisim" charset="0"/>
                <a:cs typeface="Narkisim" charset="0"/>
              </a:rPr>
              <a:t>סוגי אנרגיה</a:t>
            </a:r>
            <a:r>
              <a:rPr kumimoji="1" lang="en-US" sz="3600" b="0" dirty="0">
                <a:solidFill>
                  <a:srgbClr val="945207"/>
                </a:solidFill>
                <a:latin typeface="Narkisim" charset="0"/>
                <a:ea typeface="Narkisim" charset="0"/>
                <a:cs typeface="Narkisim" charset="0"/>
              </a:rPr>
              <a:t> </a:t>
            </a:r>
            <a:r>
              <a:rPr kumimoji="1" lang="he-IL" sz="3600" b="0" dirty="0">
                <a:solidFill>
                  <a:srgbClr val="945207"/>
                </a:solidFill>
                <a:latin typeface="Narkisim" charset="0"/>
                <a:ea typeface="Narkisim" charset="0"/>
                <a:cs typeface="Narkisim" charset="0"/>
              </a:rPr>
              <a:t>זמינים עבורנו </a:t>
            </a:r>
            <a:r>
              <a:rPr kumimoji="1" lang="he-IL" sz="3600" dirty="0">
                <a:solidFill>
                  <a:srgbClr val="945207"/>
                </a:solidFill>
                <a:latin typeface="Narkisim" charset="0"/>
                <a:ea typeface="Narkisim" charset="0"/>
                <a:cs typeface="Narkisim" charset="0"/>
              </a:rPr>
              <a:t>בזמן ובמקום שאנו זקוקים להם</a:t>
            </a:r>
          </a:p>
          <a:p>
            <a:pPr algn="ctr" eaLnBrk="1" hangingPunct="1">
              <a:lnSpc>
                <a:spcPct val="85000"/>
              </a:lnSpc>
              <a:spcBef>
                <a:spcPct val="35000"/>
              </a:spcBef>
            </a:pPr>
            <a:r>
              <a:rPr kumimoji="1" lang="he-IL" sz="3600" dirty="0">
                <a:solidFill>
                  <a:srgbClr val="FF0000"/>
                </a:solidFill>
                <a:latin typeface="Narkisim" charset="0"/>
                <a:ea typeface="Narkisim" charset="0"/>
                <a:cs typeface="Narkisim" charset="0"/>
              </a:rPr>
              <a:t>והמרה מסוג לסוג </a:t>
            </a:r>
            <a:r>
              <a:rPr kumimoji="1" lang="he-IL" sz="3600" dirty="0" smtClean="0">
                <a:solidFill>
                  <a:srgbClr val="FF0000"/>
                </a:solidFill>
                <a:latin typeface="Narkisim" charset="0"/>
                <a:ea typeface="Narkisim" charset="0"/>
                <a:cs typeface="Narkisim" charset="0"/>
              </a:rPr>
              <a:t>דורשת </a:t>
            </a:r>
            <a:r>
              <a:rPr kumimoji="1" lang="he-IL" sz="3600" dirty="0">
                <a:solidFill>
                  <a:srgbClr val="FF0000"/>
                </a:solidFill>
                <a:latin typeface="Narkisim" charset="0"/>
                <a:ea typeface="Narkisim" charset="0"/>
                <a:cs typeface="Narkisim" charset="0"/>
              </a:rPr>
              <a:t>....אנרגיה</a:t>
            </a:r>
            <a:endParaRPr kumimoji="1" lang="en-US" sz="3600" dirty="0">
              <a:solidFill>
                <a:srgbClr val="FF0000"/>
              </a:solidFill>
              <a:latin typeface="Narkisim" charset="0"/>
              <a:ea typeface="Narkisim" charset="0"/>
              <a:cs typeface="Narkisim" charset="0"/>
            </a:endParaRPr>
          </a:p>
        </p:txBody>
      </p:sp>
      <p:sp>
        <p:nvSpPr>
          <p:cNvPr id="8" name="Rectangle 7"/>
          <p:cNvSpPr>
            <a:spLocks noChangeArrowheads="1"/>
          </p:cNvSpPr>
          <p:nvPr/>
        </p:nvSpPr>
        <p:spPr bwMode="auto">
          <a:xfrm>
            <a:off x="2214563" y="3674110"/>
            <a:ext cx="645636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75000"/>
              </a:lnSpc>
            </a:pPr>
            <a:r>
              <a:rPr kumimoji="1" lang="he-IL" sz="3600" b="0" dirty="0" smtClean="0">
                <a:solidFill>
                  <a:srgbClr val="A50021"/>
                </a:solidFill>
                <a:latin typeface="Narkisim" charset="0"/>
                <a:ea typeface="Narkisim" charset="0"/>
                <a:cs typeface="Narkisim" charset="0"/>
              </a:rPr>
              <a:t>יש חוק </a:t>
            </a:r>
            <a:r>
              <a:rPr kumimoji="1" lang="he-IL" sz="3600" b="0" dirty="0">
                <a:solidFill>
                  <a:srgbClr val="A50021"/>
                </a:solidFill>
                <a:latin typeface="Narkisim" charset="0"/>
                <a:ea typeface="Narkisim" charset="0"/>
                <a:cs typeface="Narkisim" charset="0"/>
              </a:rPr>
              <a:t>שימור האנרגיה  (למעט </a:t>
            </a:r>
            <a:r>
              <a:rPr kumimoji="1" lang="en-US" sz="3600" b="0" dirty="0">
                <a:solidFill>
                  <a:srgbClr val="A50021"/>
                </a:solidFill>
                <a:latin typeface="Narkisim" charset="0"/>
                <a:ea typeface="Narkisim" charset="0"/>
                <a:cs typeface="Narkisim" charset="0"/>
              </a:rPr>
              <a:t>(</a:t>
            </a:r>
            <a:r>
              <a:rPr kumimoji="1" lang="en-US" sz="2800" b="0" dirty="0">
                <a:latin typeface="Narkisim" charset="0"/>
                <a:ea typeface="Narkisim" charset="0"/>
                <a:cs typeface="Narkisim" charset="0"/>
              </a:rPr>
              <a:t>E=mc</a:t>
            </a:r>
            <a:r>
              <a:rPr kumimoji="1" lang="en-US" sz="2800" b="0" baseline="30000" dirty="0">
                <a:latin typeface="Narkisim" charset="0"/>
                <a:ea typeface="Narkisim" charset="0"/>
                <a:cs typeface="Narkisim" charset="0"/>
              </a:rPr>
              <a:t>2</a:t>
            </a:r>
            <a:endParaRPr kumimoji="1" lang="en-US" sz="2800" b="0" i="1" dirty="0">
              <a:latin typeface="Narkisim" charset="0"/>
              <a:ea typeface="Narkisim" charset="0"/>
              <a:cs typeface="Narkisim" charset="0"/>
            </a:endParaRPr>
          </a:p>
        </p:txBody>
      </p:sp>
    </p:spTree>
    <p:extLst>
      <p:ext uri="{BB962C8B-B14F-4D97-AF65-F5344CB8AC3E}">
        <p14:creationId xmlns:p14="http://schemas.microsoft.com/office/powerpoint/2010/main" val="9273730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197"/>
                                        </p:tgtEl>
                                        <p:attrNameLst>
                                          <p:attrName>style.visibility</p:attrName>
                                        </p:attrNameLst>
                                      </p:cBhvr>
                                      <p:to>
                                        <p:strVal val="visible"/>
                                      </p:to>
                                    </p:set>
                                    <p:animEffect transition="in" filter="blinds(horizontal)">
                                      <p:cBhvr>
                                        <p:cTn id="7" dur="500"/>
                                        <p:tgtEl>
                                          <p:spTgt spid="81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198"/>
                                        </p:tgtEl>
                                        <p:attrNameLst>
                                          <p:attrName>style.visibility</p:attrName>
                                        </p:attrNameLst>
                                      </p:cBhvr>
                                      <p:to>
                                        <p:strVal val="visible"/>
                                      </p:to>
                                    </p:set>
                                    <p:animEffect transition="in" filter="blinds(horizontal)">
                                      <p:cBhvr>
                                        <p:cTn id="12" dur="500"/>
                                        <p:tgtEl>
                                          <p:spTgt spid="819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47456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1474562">
                                            <p:txEl>
                                              <p:pRg st="0" end="0"/>
                                            </p:txEl>
                                          </p:spTgt>
                                        </p:tgtEl>
                                        <p:attrNameLst>
                                          <p:attrName>style.visibility</p:attrName>
                                        </p:attrNameLst>
                                      </p:cBhvr>
                                      <p:to>
                                        <p:strVal val="visible"/>
                                      </p:to>
                                    </p:set>
                                  </p:childTnLst>
                                </p:cTn>
                              </p:par>
                              <p:par>
                                <p:cTn id="25" presetID="1" presetClass="exit"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474562">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47456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65" grpId="0" autoUpdateAnimBg="0"/>
      <p:bldP spid="8197" grpId="0"/>
      <p:bldP spid="8198" grpId="0" animBg="1"/>
      <p:bldP spid="1474562" grpId="0" uiExpand="1" build="p" autoUpdateAnimBg="0"/>
      <p:bldP spid="8" grpId="0"/>
      <p:bldP spid="8"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706" y="313385"/>
            <a:ext cx="7772400" cy="1143000"/>
          </a:xfrm>
        </p:spPr>
        <p:txBody>
          <a:bodyPr/>
          <a:lstStyle/>
          <a:p>
            <a:r>
              <a:rPr kumimoji="1" lang="he-IL" sz="4800" dirty="0" smtClean="0">
                <a:latin typeface="Narkisim" pitchFamily="34" charset="-79"/>
                <a:ea typeface="Narkisim" charset="0"/>
                <a:cs typeface="Narkisim" pitchFamily="34" charset="-79"/>
              </a:rPr>
              <a:t>סוגי אנרגיה</a:t>
            </a:r>
            <a:endParaRPr lang="en-US" sz="4800" dirty="0">
              <a:latin typeface="Narkisim" pitchFamily="34" charset="-79"/>
              <a:cs typeface="Narkisim" pitchFamily="34" charset="-79"/>
            </a:endParaRPr>
          </a:p>
        </p:txBody>
      </p:sp>
      <p:sp>
        <p:nvSpPr>
          <p:cNvPr id="3" name="Content Placeholder 2"/>
          <p:cNvSpPr>
            <a:spLocks noGrp="1"/>
          </p:cNvSpPr>
          <p:nvPr>
            <p:ph idx="1"/>
          </p:nvPr>
        </p:nvSpPr>
        <p:spPr>
          <a:xfrm>
            <a:off x="763073" y="1444976"/>
            <a:ext cx="7772400" cy="4114800"/>
          </a:xfrm>
        </p:spPr>
        <p:txBody>
          <a:bodyPr/>
          <a:lstStyle/>
          <a:p>
            <a:r>
              <a:rPr lang="he-IL" dirty="0" err="1" smtClean="0">
                <a:latin typeface="Narkisim" pitchFamily="34" charset="-79"/>
                <a:cs typeface="Narkisim" pitchFamily="34" charset="-79"/>
              </a:rPr>
              <a:t>מכנית</a:t>
            </a:r>
            <a:endParaRPr lang="he-IL" dirty="0" smtClean="0">
              <a:latin typeface="Narkisim" pitchFamily="34" charset="-79"/>
              <a:cs typeface="Narkisim" pitchFamily="34" charset="-79"/>
            </a:endParaRPr>
          </a:p>
          <a:p>
            <a:r>
              <a:rPr lang="he-IL" dirty="0" smtClean="0">
                <a:latin typeface="Narkisim" pitchFamily="34" charset="-79"/>
                <a:cs typeface="Narkisim" pitchFamily="34" charset="-79"/>
              </a:rPr>
              <a:t>תרמית</a:t>
            </a:r>
          </a:p>
          <a:p>
            <a:r>
              <a:rPr lang="he-IL" dirty="0" smtClean="0">
                <a:latin typeface="Narkisim" pitchFamily="34" charset="-79"/>
                <a:cs typeface="Narkisim" pitchFamily="34" charset="-79"/>
              </a:rPr>
              <a:t>חשמלית</a:t>
            </a:r>
          </a:p>
          <a:p>
            <a:r>
              <a:rPr lang="he-IL" dirty="0" smtClean="0">
                <a:latin typeface="Narkisim" pitchFamily="34" charset="-79"/>
                <a:cs typeface="Narkisim" pitchFamily="34" charset="-79"/>
              </a:rPr>
              <a:t>כימית</a:t>
            </a:r>
          </a:p>
          <a:p>
            <a:r>
              <a:rPr lang="he-IL" dirty="0" smtClean="0">
                <a:latin typeface="Narkisim" pitchFamily="34" charset="-79"/>
                <a:cs typeface="Narkisim" pitchFamily="34" charset="-79"/>
              </a:rPr>
              <a:t>אלקטרו-מגנטית (קרינה)</a:t>
            </a:r>
          </a:p>
          <a:p>
            <a:endParaRPr lang="he-IL" dirty="0" smtClean="0">
              <a:latin typeface="Narkisim" pitchFamily="34" charset="-79"/>
              <a:cs typeface="Narkisim" pitchFamily="34" charset="-79"/>
            </a:endParaRPr>
          </a:p>
          <a:p>
            <a:pPr>
              <a:buNone/>
            </a:pPr>
            <a:endParaRPr lang="he-IL" dirty="0" smtClean="0">
              <a:latin typeface="Narkisim" pitchFamily="34" charset="-79"/>
              <a:cs typeface="Narkisim" pitchFamily="34" charset="-79"/>
            </a:endParaRPr>
          </a:p>
          <a:p>
            <a:endParaRPr lang="en-US" dirty="0">
              <a:latin typeface="Narkisim" pitchFamily="34" charset="-79"/>
              <a:cs typeface="Narkisim" pitchFamily="34" charset="-79"/>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84474" y="65598"/>
            <a:ext cx="1359526" cy="141994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3539" y="4677921"/>
            <a:ext cx="2616808" cy="2141984"/>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0775" y="65598"/>
            <a:ext cx="1856973" cy="1473788"/>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657919" y="1841731"/>
            <a:ext cx="2156962" cy="1718829"/>
          </a:xfrm>
          <a:prstGeom prst="rect">
            <a:avLst/>
          </a:prstGeom>
        </p:spPr>
      </p:pic>
      <p:pic>
        <p:nvPicPr>
          <p:cNvPr id="175106" name="Picture 2"/>
          <p:cNvPicPr>
            <a:picLocks noChangeAspect="1" noChangeArrowheads="1"/>
          </p:cNvPicPr>
          <p:nvPr/>
        </p:nvPicPr>
        <p:blipFill>
          <a:blip r:embed="rId6" cstate="print"/>
          <a:srcRect/>
          <a:stretch>
            <a:fillRect/>
          </a:stretch>
        </p:blipFill>
        <p:spPr bwMode="auto">
          <a:xfrm>
            <a:off x="6405562" y="4465042"/>
            <a:ext cx="1819275" cy="2209800"/>
          </a:xfrm>
          <a:prstGeom prst="rect">
            <a:avLst/>
          </a:prstGeom>
          <a:noFill/>
          <a:ln w="9525">
            <a:noFill/>
            <a:miter lim="800000"/>
            <a:headEnd/>
            <a:tailEnd/>
          </a:ln>
        </p:spPr>
      </p:pic>
      <p:grpSp>
        <p:nvGrpSpPr>
          <p:cNvPr id="10" name="Group 9"/>
          <p:cNvGrpSpPr/>
          <p:nvPr/>
        </p:nvGrpSpPr>
        <p:grpSpPr>
          <a:xfrm>
            <a:off x="85597" y="1577116"/>
            <a:ext cx="4273183" cy="3318441"/>
            <a:chOff x="4365717" y="3240954"/>
            <a:chExt cx="3831532" cy="2934763"/>
          </a:xfrm>
        </p:grpSpPr>
        <p:sp>
          <p:nvSpPr>
            <p:cNvPr id="11" name="Rectangle 10"/>
            <p:cNvSpPr/>
            <p:nvPr/>
          </p:nvSpPr>
          <p:spPr>
            <a:xfrm>
              <a:off x="4365717" y="3240954"/>
              <a:ext cx="3808280" cy="2934763"/>
            </a:xfrm>
            <a:prstGeom prst="rect">
              <a:avLst/>
            </a:prstGeom>
            <a:solidFill>
              <a:srgbClr val="E28CE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00"/>
                </a:solidFill>
              </a:endParaRPr>
            </a:p>
          </p:txBody>
        </p:sp>
        <p:sp>
          <p:nvSpPr>
            <p:cNvPr id="12" name="TextBox 11"/>
            <p:cNvSpPr txBox="1"/>
            <p:nvPr/>
          </p:nvSpPr>
          <p:spPr>
            <a:xfrm>
              <a:off x="5781825" y="3240954"/>
              <a:ext cx="902929" cy="462725"/>
            </a:xfrm>
            <a:prstGeom prst="rect">
              <a:avLst/>
            </a:prstGeom>
            <a:noFill/>
          </p:spPr>
          <p:txBody>
            <a:bodyPr wrap="none" rtlCol="0">
              <a:spAutoFit/>
            </a:bodyPr>
            <a:lstStyle/>
            <a:p>
              <a:r>
                <a:rPr lang="he-IL" sz="2800" b="1" dirty="0" smtClean="0">
                  <a:solidFill>
                    <a:srgbClr val="FF0000"/>
                  </a:solidFill>
                  <a:effectLst>
                    <a:innerShdw blurRad="114300" dist="76200" dir="13200000">
                      <a:prstClr val="black"/>
                    </a:innerShdw>
                  </a:effectLst>
                  <a:latin typeface="David" panose="020E0502060401010101" pitchFamily="34" charset="-79"/>
                  <a:cs typeface="David" panose="020E0502060401010101" pitchFamily="34" charset="-79"/>
                </a:rPr>
                <a:t>מכנית</a:t>
              </a:r>
              <a:endParaRPr lang="en-US" sz="2800" b="1" dirty="0">
                <a:solidFill>
                  <a:srgbClr val="FF0000"/>
                </a:solidFill>
                <a:effectLst>
                  <a:innerShdw blurRad="114300" dist="76200" dir="13200000">
                    <a:prstClr val="black"/>
                  </a:innerShdw>
                </a:effectLst>
                <a:latin typeface="David" panose="020E0502060401010101" pitchFamily="34" charset="-79"/>
                <a:cs typeface="David" panose="020E0502060401010101" pitchFamily="34" charset="-79"/>
              </a:endParaRPr>
            </a:p>
          </p:txBody>
        </p:sp>
        <p:sp>
          <p:nvSpPr>
            <p:cNvPr id="13" name="TextBox 12"/>
            <p:cNvSpPr txBox="1"/>
            <p:nvPr/>
          </p:nvSpPr>
          <p:spPr>
            <a:xfrm>
              <a:off x="4365717" y="4214373"/>
              <a:ext cx="983419" cy="462725"/>
            </a:xfrm>
            <a:prstGeom prst="rect">
              <a:avLst/>
            </a:prstGeom>
            <a:noFill/>
          </p:spPr>
          <p:txBody>
            <a:bodyPr wrap="none" rtlCol="0">
              <a:spAutoFit/>
            </a:bodyPr>
            <a:lstStyle/>
            <a:p>
              <a:r>
                <a:rPr lang="he-IL" sz="2800" b="1" dirty="0" smtClean="0">
                  <a:solidFill>
                    <a:srgbClr val="00B0F0"/>
                  </a:solidFill>
                  <a:effectLst>
                    <a:innerShdw blurRad="114300" dist="76200" dir="13200000">
                      <a:prstClr val="black"/>
                    </a:innerShdw>
                  </a:effectLst>
                  <a:latin typeface="David" panose="020E0502060401010101" pitchFamily="34" charset="-79"/>
                  <a:cs typeface="David" panose="020E0502060401010101" pitchFamily="34" charset="-79"/>
                </a:rPr>
                <a:t>תרמית</a:t>
              </a:r>
              <a:endParaRPr lang="en-US" sz="2800" b="1" dirty="0">
                <a:solidFill>
                  <a:srgbClr val="00B0F0"/>
                </a:solidFill>
                <a:effectLst>
                  <a:innerShdw blurRad="114300" dist="76200" dir="13200000">
                    <a:prstClr val="black"/>
                  </a:innerShdw>
                </a:effectLst>
                <a:latin typeface="David" panose="020E0502060401010101" pitchFamily="34" charset="-79"/>
                <a:cs typeface="David" panose="020E0502060401010101" pitchFamily="34" charset="-79"/>
              </a:endParaRPr>
            </a:p>
          </p:txBody>
        </p:sp>
        <p:sp>
          <p:nvSpPr>
            <p:cNvPr id="14" name="TextBox 13"/>
            <p:cNvSpPr txBox="1"/>
            <p:nvPr/>
          </p:nvSpPr>
          <p:spPr>
            <a:xfrm>
              <a:off x="7008293" y="4211979"/>
              <a:ext cx="1188956" cy="462725"/>
            </a:xfrm>
            <a:prstGeom prst="rect">
              <a:avLst/>
            </a:prstGeom>
            <a:noFill/>
          </p:spPr>
          <p:txBody>
            <a:bodyPr wrap="none" rtlCol="0">
              <a:spAutoFit/>
            </a:bodyPr>
            <a:lstStyle/>
            <a:p>
              <a:r>
                <a:rPr lang="he-IL" sz="2800" b="1" dirty="0" smtClean="0">
                  <a:solidFill>
                    <a:srgbClr val="4D4D4D"/>
                  </a:solidFill>
                  <a:effectLst>
                    <a:innerShdw blurRad="114300" dist="76200" dir="13200000">
                      <a:prstClr val="black"/>
                    </a:innerShdw>
                  </a:effectLst>
                  <a:latin typeface="David" panose="020E0502060401010101" pitchFamily="34" charset="-79"/>
                  <a:cs typeface="David" panose="020E0502060401010101" pitchFamily="34" charset="-79"/>
                </a:rPr>
                <a:t>חשמלית</a:t>
              </a:r>
              <a:endParaRPr lang="en-US" sz="2800" b="1" dirty="0">
                <a:solidFill>
                  <a:srgbClr val="4D4D4D"/>
                </a:solidFill>
                <a:effectLst>
                  <a:innerShdw blurRad="114300" dist="76200" dir="13200000">
                    <a:prstClr val="black"/>
                  </a:innerShdw>
                </a:effectLst>
                <a:latin typeface="David" panose="020E0502060401010101" pitchFamily="34" charset="-79"/>
                <a:cs typeface="David" panose="020E0502060401010101" pitchFamily="34" charset="-79"/>
              </a:endParaRPr>
            </a:p>
          </p:txBody>
        </p:sp>
        <p:sp>
          <p:nvSpPr>
            <p:cNvPr id="15" name="TextBox 14"/>
            <p:cNvSpPr txBox="1"/>
            <p:nvPr/>
          </p:nvSpPr>
          <p:spPr>
            <a:xfrm>
              <a:off x="6796348" y="5387177"/>
              <a:ext cx="902929" cy="462725"/>
            </a:xfrm>
            <a:prstGeom prst="rect">
              <a:avLst/>
            </a:prstGeom>
            <a:noFill/>
          </p:spPr>
          <p:txBody>
            <a:bodyPr wrap="none" rtlCol="0">
              <a:spAutoFit/>
            </a:bodyPr>
            <a:lstStyle/>
            <a:p>
              <a:r>
                <a:rPr lang="he-IL" sz="2800" b="1" dirty="0" smtClean="0">
                  <a:solidFill>
                    <a:srgbClr val="FFFF00"/>
                  </a:solidFill>
                  <a:effectLst>
                    <a:innerShdw blurRad="114300" dist="76200" dir="13200000">
                      <a:prstClr val="black"/>
                    </a:innerShdw>
                  </a:effectLst>
                  <a:latin typeface="David" panose="020E0502060401010101" pitchFamily="34" charset="-79"/>
                  <a:cs typeface="David" panose="020E0502060401010101" pitchFamily="34" charset="-79"/>
                </a:rPr>
                <a:t>כימית</a:t>
              </a:r>
              <a:endParaRPr lang="en-US" sz="2800" b="1" dirty="0">
                <a:solidFill>
                  <a:srgbClr val="FFFF00"/>
                </a:solidFill>
                <a:effectLst>
                  <a:innerShdw blurRad="114300" dist="76200" dir="13200000">
                    <a:prstClr val="black"/>
                  </a:innerShdw>
                </a:effectLst>
                <a:latin typeface="David" panose="020E0502060401010101" pitchFamily="34" charset="-79"/>
                <a:cs typeface="David" panose="020E0502060401010101" pitchFamily="34" charset="-79"/>
              </a:endParaRPr>
            </a:p>
          </p:txBody>
        </p:sp>
        <p:sp>
          <p:nvSpPr>
            <p:cNvPr id="16" name="TextBox 15"/>
            <p:cNvSpPr txBox="1"/>
            <p:nvPr/>
          </p:nvSpPr>
          <p:spPr>
            <a:xfrm>
              <a:off x="4623804" y="5412060"/>
              <a:ext cx="1196144" cy="462725"/>
            </a:xfrm>
            <a:prstGeom prst="rect">
              <a:avLst/>
            </a:prstGeom>
            <a:noFill/>
          </p:spPr>
          <p:txBody>
            <a:bodyPr wrap="none" rtlCol="0">
              <a:spAutoFit/>
            </a:bodyPr>
            <a:lstStyle/>
            <a:p>
              <a:r>
                <a:rPr lang="he-IL" sz="2800" b="1" dirty="0" smtClean="0">
                  <a:solidFill>
                    <a:srgbClr val="00B050"/>
                  </a:solidFill>
                  <a:effectLst>
                    <a:innerShdw blurRad="114300" dist="76200" dir="13200000">
                      <a:prstClr val="black"/>
                    </a:innerShdw>
                  </a:effectLst>
                  <a:latin typeface="David" panose="020E0502060401010101" pitchFamily="34" charset="-79"/>
                  <a:cs typeface="David" panose="020E0502060401010101" pitchFamily="34" charset="-79"/>
                </a:rPr>
                <a:t>קרינתית</a:t>
              </a:r>
              <a:endParaRPr lang="en-US" sz="2800" b="1" dirty="0">
                <a:solidFill>
                  <a:srgbClr val="00B050"/>
                </a:solidFill>
                <a:effectLst>
                  <a:innerShdw blurRad="114300" dist="76200" dir="13200000">
                    <a:prstClr val="black"/>
                  </a:innerShdw>
                </a:effectLst>
                <a:latin typeface="David" panose="020E0502060401010101" pitchFamily="34" charset="-79"/>
                <a:cs typeface="David" panose="020E0502060401010101" pitchFamily="34" charset="-79"/>
              </a:endParaRPr>
            </a:p>
          </p:txBody>
        </p:sp>
        <p:cxnSp>
          <p:nvCxnSpPr>
            <p:cNvPr id="17" name="Straight Arrow Connector 16"/>
            <p:cNvCxnSpPr/>
            <p:nvPr/>
          </p:nvCxnSpPr>
          <p:spPr>
            <a:xfrm>
              <a:off x="6680285" y="3593836"/>
              <a:ext cx="628078" cy="584153"/>
            </a:xfrm>
            <a:prstGeom prst="straightConnector1">
              <a:avLst/>
            </a:prstGeom>
            <a:ln w="41275">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flipV="1">
              <a:off x="6586364" y="3651787"/>
              <a:ext cx="606952" cy="571416"/>
            </a:xfrm>
            <a:prstGeom prst="straightConnector1">
              <a:avLst/>
            </a:prstGeom>
            <a:ln w="41275">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rot="2640479">
              <a:off x="6528221" y="3891754"/>
              <a:ext cx="524503" cy="338554"/>
            </a:xfrm>
            <a:prstGeom prst="rect">
              <a:avLst/>
            </a:prstGeom>
            <a:noFill/>
          </p:spPr>
          <p:txBody>
            <a:bodyPr wrap="none" rtlCol="0">
              <a:spAutoFit/>
            </a:bodyPr>
            <a:lstStyle/>
            <a:p>
              <a:r>
                <a:rPr lang="he-IL" sz="1600" b="1" dirty="0" smtClean="0">
                  <a:latin typeface="David" panose="020E0502060401010101" pitchFamily="34" charset="-79"/>
                  <a:cs typeface="David" panose="020E0502060401010101" pitchFamily="34" charset="-79"/>
                </a:rPr>
                <a:t>מנוע</a:t>
              </a:r>
              <a:endParaRPr lang="en-US" sz="1600" b="1" dirty="0">
                <a:latin typeface="David" panose="020E0502060401010101" pitchFamily="34" charset="-79"/>
                <a:cs typeface="David" panose="020E0502060401010101" pitchFamily="34" charset="-79"/>
              </a:endParaRPr>
            </a:p>
          </p:txBody>
        </p:sp>
        <p:sp>
          <p:nvSpPr>
            <p:cNvPr id="20" name="TextBox 19"/>
            <p:cNvSpPr txBox="1"/>
            <p:nvPr/>
          </p:nvSpPr>
          <p:spPr>
            <a:xfrm rot="2640479">
              <a:off x="6692824" y="3567354"/>
              <a:ext cx="700833" cy="338554"/>
            </a:xfrm>
            <a:prstGeom prst="rect">
              <a:avLst/>
            </a:prstGeom>
            <a:noFill/>
          </p:spPr>
          <p:txBody>
            <a:bodyPr wrap="none" rtlCol="0">
              <a:spAutoFit/>
            </a:bodyPr>
            <a:lstStyle/>
            <a:p>
              <a:r>
                <a:rPr lang="he-IL" sz="1600" b="1" dirty="0" smtClean="0">
                  <a:latin typeface="David" panose="020E0502060401010101" pitchFamily="34" charset="-79"/>
                  <a:cs typeface="David" panose="020E0502060401010101" pitchFamily="34" charset="-79"/>
                </a:rPr>
                <a:t>גנרטור</a:t>
              </a:r>
              <a:endParaRPr lang="en-US" sz="1600" b="1" dirty="0">
                <a:latin typeface="David" panose="020E0502060401010101" pitchFamily="34" charset="-79"/>
                <a:cs typeface="David" panose="020E0502060401010101" pitchFamily="34" charset="-79"/>
              </a:endParaRPr>
            </a:p>
          </p:txBody>
        </p:sp>
        <p:cxnSp>
          <p:nvCxnSpPr>
            <p:cNvPr id="21" name="Straight Arrow Connector 20"/>
            <p:cNvCxnSpPr/>
            <p:nvPr/>
          </p:nvCxnSpPr>
          <p:spPr>
            <a:xfrm>
              <a:off x="4942327" y="4652056"/>
              <a:ext cx="430279" cy="710471"/>
            </a:xfrm>
            <a:prstGeom prst="straightConnector1">
              <a:avLst/>
            </a:prstGeom>
            <a:ln w="41275">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H="1" flipV="1">
              <a:off x="4811784" y="4670865"/>
              <a:ext cx="451345" cy="706452"/>
            </a:xfrm>
            <a:prstGeom prst="straightConnector1">
              <a:avLst/>
            </a:prstGeom>
            <a:ln w="41275">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rot="3599191">
              <a:off x="5042556" y="4726825"/>
              <a:ext cx="441146" cy="338554"/>
            </a:xfrm>
            <a:prstGeom prst="rect">
              <a:avLst/>
            </a:prstGeom>
            <a:noFill/>
          </p:spPr>
          <p:txBody>
            <a:bodyPr wrap="none" rtlCol="0">
              <a:spAutoFit/>
            </a:bodyPr>
            <a:lstStyle/>
            <a:p>
              <a:r>
                <a:rPr lang="he-IL" sz="1600" b="1" dirty="0" smtClean="0">
                  <a:latin typeface="David" panose="020E0502060401010101" pitchFamily="34" charset="-79"/>
                  <a:cs typeface="David" panose="020E0502060401010101" pitchFamily="34" charset="-79"/>
                </a:rPr>
                <a:t>אש</a:t>
              </a:r>
              <a:endParaRPr lang="en-US" sz="1600" b="1" dirty="0">
                <a:latin typeface="David" panose="020E0502060401010101" pitchFamily="34" charset="-79"/>
                <a:cs typeface="David" panose="020E0502060401010101" pitchFamily="34" charset="-79"/>
              </a:endParaRPr>
            </a:p>
          </p:txBody>
        </p:sp>
        <p:sp>
          <p:nvSpPr>
            <p:cNvPr id="24" name="TextBox 23"/>
            <p:cNvSpPr txBox="1"/>
            <p:nvPr/>
          </p:nvSpPr>
          <p:spPr>
            <a:xfrm rot="3599191">
              <a:off x="4509488" y="5026901"/>
              <a:ext cx="795411" cy="307777"/>
            </a:xfrm>
            <a:prstGeom prst="rect">
              <a:avLst/>
            </a:prstGeom>
            <a:noFill/>
          </p:spPr>
          <p:txBody>
            <a:bodyPr wrap="none" rtlCol="0">
              <a:spAutoFit/>
            </a:bodyPr>
            <a:lstStyle/>
            <a:p>
              <a:r>
                <a:rPr lang="he-IL" sz="1400" b="1" dirty="0" smtClean="0">
                  <a:latin typeface="David" panose="020E0502060401010101" pitchFamily="34" charset="-79"/>
                  <a:cs typeface="David" panose="020E0502060401010101" pitchFamily="34" charset="-79"/>
                </a:rPr>
                <a:t>דוד שמש</a:t>
              </a:r>
              <a:endParaRPr lang="en-US" sz="1400" b="1" dirty="0">
                <a:latin typeface="David" panose="020E0502060401010101" pitchFamily="34" charset="-79"/>
                <a:cs typeface="David" panose="020E0502060401010101" pitchFamily="34" charset="-79"/>
              </a:endParaRPr>
            </a:p>
          </p:txBody>
        </p:sp>
        <p:cxnSp>
          <p:nvCxnSpPr>
            <p:cNvPr id="25" name="Straight Arrow Connector 24"/>
            <p:cNvCxnSpPr/>
            <p:nvPr/>
          </p:nvCxnSpPr>
          <p:spPr>
            <a:xfrm flipH="1">
              <a:off x="5020969" y="3615624"/>
              <a:ext cx="586622" cy="601898"/>
            </a:xfrm>
            <a:prstGeom prst="straightConnector1">
              <a:avLst/>
            </a:prstGeom>
            <a:ln w="41275">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V="1">
              <a:off x="4944523" y="3551061"/>
              <a:ext cx="566203" cy="562918"/>
            </a:xfrm>
            <a:prstGeom prst="straightConnector1">
              <a:avLst/>
            </a:prstGeom>
            <a:ln w="41275">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rot="18760053">
              <a:off x="5144961" y="3830028"/>
              <a:ext cx="615874" cy="338554"/>
            </a:xfrm>
            <a:prstGeom prst="rect">
              <a:avLst/>
            </a:prstGeom>
            <a:noFill/>
          </p:spPr>
          <p:txBody>
            <a:bodyPr wrap="none" rtlCol="0">
              <a:spAutoFit/>
            </a:bodyPr>
            <a:lstStyle/>
            <a:p>
              <a:r>
                <a:rPr lang="he-IL" sz="1600" b="1" dirty="0" smtClean="0">
                  <a:latin typeface="David" panose="020E0502060401010101" pitchFamily="34" charset="-79"/>
                  <a:cs typeface="David" panose="020E0502060401010101" pitchFamily="34" charset="-79"/>
                </a:rPr>
                <a:t>חיכוך</a:t>
              </a:r>
              <a:endParaRPr lang="en-US" sz="1600" b="1" dirty="0">
                <a:latin typeface="David" panose="020E0502060401010101" pitchFamily="34" charset="-79"/>
                <a:cs typeface="David" panose="020E0502060401010101" pitchFamily="34" charset="-79"/>
              </a:endParaRPr>
            </a:p>
          </p:txBody>
        </p:sp>
        <p:sp>
          <p:nvSpPr>
            <p:cNvPr id="28" name="TextBox 27"/>
            <p:cNvSpPr txBox="1"/>
            <p:nvPr/>
          </p:nvSpPr>
          <p:spPr>
            <a:xfrm rot="18760053">
              <a:off x="4874511" y="3597971"/>
              <a:ext cx="524503" cy="338554"/>
            </a:xfrm>
            <a:prstGeom prst="rect">
              <a:avLst/>
            </a:prstGeom>
            <a:noFill/>
          </p:spPr>
          <p:txBody>
            <a:bodyPr wrap="none" rtlCol="0">
              <a:spAutoFit/>
            </a:bodyPr>
            <a:lstStyle/>
            <a:p>
              <a:r>
                <a:rPr lang="he-IL" sz="1600" b="1" dirty="0" smtClean="0">
                  <a:latin typeface="David" panose="020E0502060401010101" pitchFamily="34" charset="-79"/>
                  <a:cs typeface="David" panose="020E0502060401010101" pitchFamily="34" charset="-79"/>
                </a:rPr>
                <a:t>מנוע</a:t>
              </a:r>
              <a:endParaRPr lang="en-US" sz="1600" b="1" dirty="0">
                <a:latin typeface="David" panose="020E0502060401010101" pitchFamily="34" charset="-79"/>
                <a:cs typeface="David" panose="020E0502060401010101" pitchFamily="34" charset="-79"/>
              </a:endParaRPr>
            </a:p>
          </p:txBody>
        </p:sp>
        <p:cxnSp>
          <p:nvCxnSpPr>
            <p:cNvPr id="29" name="Straight Arrow Connector 28"/>
            <p:cNvCxnSpPr/>
            <p:nvPr/>
          </p:nvCxnSpPr>
          <p:spPr>
            <a:xfrm flipH="1">
              <a:off x="7048721" y="4714522"/>
              <a:ext cx="343074" cy="702906"/>
            </a:xfrm>
            <a:prstGeom prst="straightConnector1">
              <a:avLst/>
            </a:prstGeom>
            <a:ln w="41275">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flipV="1">
              <a:off x="6955434" y="4651684"/>
              <a:ext cx="345525" cy="709999"/>
            </a:xfrm>
            <a:prstGeom prst="straightConnector1">
              <a:avLst/>
            </a:prstGeom>
            <a:ln w="41275">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rot="17643590">
              <a:off x="7081990" y="5027995"/>
              <a:ext cx="734520" cy="344781"/>
            </a:xfrm>
            <a:prstGeom prst="rect">
              <a:avLst/>
            </a:prstGeom>
            <a:noFill/>
          </p:spPr>
          <p:txBody>
            <a:bodyPr wrap="none" rtlCol="0">
              <a:spAutoFit/>
            </a:bodyPr>
            <a:lstStyle/>
            <a:p>
              <a:pPr>
                <a:spcBef>
                  <a:spcPts val="0"/>
                </a:spcBef>
              </a:pPr>
              <a:r>
                <a:rPr lang="he-IL" b="1" dirty="0" smtClean="0">
                  <a:latin typeface="David" panose="020E0502060401010101" pitchFamily="34" charset="-79"/>
                  <a:cs typeface="David" panose="020E0502060401010101" pitchFamily="34" charset="-79"/>
                </a:rPr>
                <a:t>מטען בטריות,</a:t>
              </a:r>
            </a:p>
            <a:p>
              <a:pPr>
                <a:spcBef>
                  <a:spcPts val="0"/>
                </a:spcBef>
              </a:pPr>
              <a:r>
                <a:rPr lang="he-IL" b="1" dirty="0" smtClean="0">
                  <a:latin typeface="David" panose="020E0502060401010101" pitchFamily="34" charset="-79"/>
                  <a:cs typeface="David" panose="020E0502060401010101" pitchFamily="34" charset="-79"/>
                </a:rPr>
                <a:t>אלקטרוליזה</a:t>
              </a:r>
              <a:endParaRPr lang="en-US" b="1" dirty="0">
                <a:latin typeface="David" panose="020E0502060401010101" pitchFamily="34" charset="-79"/>
                <a:cs typeface="David" panose="020E0502060401010101" pitchFamily="34" charset="-79"/>
              </a:endParaRPr>
            </a:p>
          </p:txBody>
        </p:sp>
        <p:sp>
          <p:nvSpPr>
            <p:cNvPr id="32" name="TextBox 31"/>
            <p:cNvSpPr txBox="1"/>
            <p:nvPr/>
          </p:nvSpPr>
          <p:spPr>
            <a:xfrm rot="17984131">
              <a:off x="6575988" y="4834594"/>
              <a:ext cx="492159" cy="344781"/>
            </a:xfrm>
            <a:prstGeom prst="rect">
              <a:avLst/>
            </a:prstGeom>
            <a:noFill/>
          </p:spPr>
          <p:txBody>
            <a:bodyPr wrap="none" rtlCol="0">
              <a:spAutoFit/>
            </a:bodyPr>
            <a:lstStyle/>
            <a:p>
              <a:pPr>
                <a:spcBef>
                  <a:spcPts val="0"/>
                </a:spcBef>
              </a:pPr>
              <a:r>
                <a:rPr lang="he-IL" b="1" dirty="0" smtClean="0">
                  <a:latin typeface="David" panose="020E0502060401010101" pitchFamily="34" charset="-79"/>
                  <a:cs typeface="David" panose="020E0502060401010101" pitchFamily="34" charset="-79"/>
                </a:rPr>
                <a:t>בטרייה,</a:t>
              </a:r>
            </a:p>
            <a:p>
              <a:pPr>
                <a:spcBef>
                  <a:spcPts val="0"/>
                </a:spcBef>
              </a:pPr>
              <a:r>
                <a:rPr lang="he-IL" b="1" dirty="0" smtClean="0">
                  <a:latin typeface="David" panose="020E0502060401010101" pitchFamily="34" charset="-79"/>
                  <a:cs typeface="David" panose="020E0502060401010101" pitchFamily="34" charset="-79"/>
                </a:rPr>
                <a:t>תא דלק</a:t>
              </a:r>
              <a:endParaRPr lang="en-US" b="1" dirty="0">
                <a:latin typeface="David" panose="020E0502060401010101" pitchFamily="34" charset="-79"/>
                <a:cs typeface="David" panose="020E0502060401010101" pitchFamily="34" charset="-79"/>
              </a:endParaRPr>
            </a:p>
          </p:txBody>
        </p:sp>
        <p:cxnSp>
          <p:nvCxnSpPr>
            <p:cNvPr id="33" name="Straight Arrow Connector 32"/>
            <p:cNvCxnSpPr/>
            <p:nvPr/>
          </p:nvCxnSpPr>
          <p:spPr>
            <a:xfrm>
              <a:off x="5801031" y="5568572"/>
              <a:ext cx="888514" cy="0"/>
            </a:xfrm>
            <a:prstGeom prst="straightConnector1">
              <a:avLst/>
            </a:prstGeom>
            <a:ln w="41275">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H="1">
              <a:off x="5770168" y="5666094"/>
              <a:ext cx="853535" cy="0"/>
            </a:xfrm>
            <a:prstGeom prst="straightConnector1">
              <a:avLst/>
            </a:prstGeom>
            <a:ln w="41275">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5668045" y="5706245"/>
              <a:ext cx="1285929" cy="276999"/>
            </a:xfrm>
            <a:prstGeom prst="rect">
              <a:avLst/>
            </a:prstGeom>
            <a:noFill/>
          </p:spPr>
          <p:txBody>
            <a:bodyPr wrap="none" rtlCol="0">
              <a:spAutoFit/>
            </a:bodyPr>
            <a:lstStyle/>
            <a:p>
              <a:r>
                <a:rPr lang="he-IL" b="1" dirty="0" smtClean="0">
                  <a:latin typeface="David" panose="020E0502060401010101" pitchFamily="34" charset="-79"/>
                  <a:cs typeface="David" panose="020E0502060401010101" pitchFamily="34" charset="-79"/>
                </a:rPr>
                <a:t>לומיניסנציה כימית</a:t>
              </a:r>
              <a:endParaRPr lang="en-US" b="1" dirty="0">
                <a:latin typeface="David" panose="020E0502060401010101" pitchFamily="34" charset="-79"/>
                <a:cs typeface="David" panose="020E0502060401010101" pitchFamily="34" charset="-79"/>
              </a:endParaRPr>
            </a:p>
          </p:txBody>
        </p:sp>
        <p:sp>
          <p:nvSpPr>
            <p:cNvPr id="36" name="TextBox 35"/>
            <p:cNvSpPr txBox="1"/>
            <p:nvPr/>
          </p:nvSpPr>
          <p:spPr>
            <a:xfrm>
              <a:off x="5751614" y="5290974"/>
              <a:ext cx="922047" cy="276999"/>
            </a:xfrm>
            <a:prstGeom prst="rect">
              <a:avLst/>
            </a:prstGeom>
            <a:noFill/>
          </p:spPr>
          <p:txBody>
            <a:bodyPr wrap="none" rtlCol="0">
              <a:spAutoFit/>
            </a:bodyPr>
            <a:lstStyle/>
            <a:p>
              <a:r>
                <a:rPr lang="he-IL" b="1" dirty="0" smtClean="0">
                  <a:latin typeface="David" panose="020E0502060401010101" pitchFamily="34" charset="-79"/>
                  <a:cs typeface="David" panose="020E0502060401010101" pitchFamily="34" charset="-79"/>
                </a:rPr>
                <a:t>פוטוסינטיזה</a:t>
              </a:r>
              <a:endParaRPr lang="en-US" b="1" dirty="0">
                <a:latin typeface="David" panose="020E0502060401010101" pitchFamily="34" charset="-79"/>
                <a:cs typeface="David" panose="020E0502060401010101" pitchFamily="34" charset="-79"/>
              </a:endParaRPr>
            </a:p>
          </p:txBody>
        </p:sp>
        <p:cxnSp>
          <p:nvCxnSpPr>
            <p:cNvPr id="37" name="Straight Arrow Connector 36"/>
            <p:cNvCxnSpPr/>
            <p:nvPr/>
          </p:nvCxnSpPr>
          <p:spPr>
            <a:xfrm flipH="1" flipV="1">
              <a:off x="5263128" y="4555564"/>
              <a:ext cx="1559401" cy="861863"/>
            </a:xfrm>
            <a:prstGeom prst="straightConnector1">
              <a:avLst/>
            </a:prstGeom>
            <a:ln w="12700" cmpd="sng">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rot="1833254">
              <a:off x="5412833" y="4640970"/>
              <a:ext cx="713657" cy="338554"/>
            </a:xfrm>
            <a:prstGeom prst="rect">
              <a:avLst/>
            </a:prstGeom>
            <a:solidFill>
              <a:srgbClr val="E28CE2"/>
            </a:solidFill>
          </p:spPr>
          <p:txBody>
            <a:bodyPr wrap="none" rtlCol="0">
              <a:spAutoFit/>
            </a:bodyPr>
            <a:lstStyle/>
            <a:p>
              <a:r>
                <a:rPr lang="he-IL" sz="1600" b="1" dirty="0" smtClean="0">
                  <a:latin typeface="David" panose="020E0502060401010101" pitchFamily="34" charset="-79"/>
                  <a:cs typeface="David" panose="020E0502060401010101" pitchFamily="34" charset="-79"/>
                </a:rPr>
                <a:t>שריפה</a:t>
              </a:r>
              <a:endParaRPr lang="en-US" sz="1600" b="1" dirty="0">
                <a:latin typeface="David" panose="020E0502060401010101" pitchFamily="34" charset="-79"/>
                <a:cs typeface="David" panose="020E0502060401010101" pitchFamily="34" charset="-79"/>
              </a:endParaRPr>
            </a:p>
          </p:txBody>
        </p:sp>
        <p:cxnSp>
          <p:nvCxnSpPr>
            <p:cNvPr id="39" name="Straight Arrow Connector 38"/>
            <p:cNvCxnSpPr/>
            <p:nvPr/>
          </p:nvCxnSpPr>
          <p:spPr>
            <a:xfrm flipH="1">
              <a:off x="5343782" y="4475398"/>
              <a:ext cx="1615768" cy="1"/>
            </a:xfrm>
            <a:prstGeom prst="straightConnector1">
              <a:avLst/>
            </a:prstGeom>
            <a:ln w="12700" cmpd="sng">
              <a:solidFill>
                <a:schemeClr val="tx1"/>
              </a:solidFill>
              <a:prstDash val="dash"/>
              <a:headEnd type="arrow"/>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flipV="1">
              <a:off x="5607592" y="4555564"/>
              <a:ext cx="1294086" cy="939233"/>
            </a:xfrm>
            <a:prstGeom prst="straightConnector1">
              <a:avLst/>
            </a:prstGeom>
            <a:ln w="12700" cmpd="sng">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rot="19248129">
              <a:off x="6145236" y="4740309"/>
              <a:ext cx="581868" cy="203095"/>
            </a:xfrm>
            <a:prstGeom prst="rect">
              <a:avLst/>
            </a:prstGeom>
            <a:solidFill>
              <a:srgbClr val="E28CE2"/>
            </a:solidFill>
          </p:spPr>
          <p:txBody>
            <a:bodyPr wrap="none" rtlCol="0">
              <a:spAutoFit/>
            </a:bodyPr>
            <a:lstStyle/>
            <a:p>
              <a:r>
                <a:rPr lang="he-IL" b="1" dirty="0" smtClean="0">
                  <a:latin typeface="David" panose="020E0502060401010101" pitchFamily="34" charset="-79"/>
                  <a:cs typeface="David" panose="020E0502060401010101" pitchFamily="34" charset="-79"/>
                </a:rPr>
                <a:t>תא שמש</a:t>
              </a:r>
              <a:endParaRPr lang="en-US" b="1" dirty="0">
                <a:latin typeface="David" panose="020E0502060401010101" pitchFamily="34" charset="-79"/>
                <a:cs typeface="David" panose="020E0502060401010101" pitchFamily="34" charset="-79"/>
              </a:endParaRPr>
            </a:p>
          </p:txBody>
        </p:sp>
      </p:grpSp>
    </p:spTree>
    <p:extLst>
      <p:ext uri="{BB962C8B-B14F-4D97-AF65-F5344CB8AC3E}">
        <p14:creationId xmlns:p14="http://schemas.microsoft.com/office/powerpoint/2010/main" val="3223544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510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3937000" y="3754438"/>
            <a:ext cx="1588" cy="158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Narkisim" charset="0"/>
              <a:cs typeface="Narkisim" charset="0"/>
            </a:endParaRPr>
          </a:p>
        </p:txBody>
      </p:sp>
      <p:sp>
        <p:nvSpPr>
          <p:cNvPr id="33795" name="Rectangle 3"/>
          <p:cNvSpPr>
            <a:spLocks noChangeArrowheads="1"/>
          </p:cNvSpPr>
          <p:nvPr/>
        </p:nvSpPr>
        <p:spPr bwMode="auto">
          <a:xfrm>
            <a:off x="3937000" y="3754438"/>
            <a:ext cx="1588" cy="15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Narkisim" charset="0"/>
              <a:cs typeface="Narkisim" charset="0"/>
            </a:endParaRPr>
          </a:p>
        </p:txBody>
      </p:sp>
      <p:sp>
        <p:nvSpPr>
          <p:cNvPr id="33796" name="Rectangle 4"/>
          <p:cNvSpPr>
            <a:spLocks noChangeArrowheads="1"/>
          </p:cNvSpPr>
          <p:nvPr/>
        </p:nvSpPr>
        <p:spPr bwMode="auto">
          <a:xfrm>
            <a:off x="3937000" y="3754438"/>
            <a:ext cx="1588" cy="1587"/>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Narkisim" charset="0"/>
              <a:cs typeface="Narkisim" charset="0"/>
            </a:endParaRPr>
          </a:p>
        </p:txBody>
      </p:sp>
      <p:sp>
        <p:nvSpPr>
          <p:cNvPr id="33797" name="Rectangle 5"/>
          <p:cNvSpPr>
            <a:spLocks noChangeArrowheads="1"/>
          </p:cNvSpPr>
          <p:nvPr/>
        </p:nvSpPr>
        <p:spPr bwMode="auto">
          <a:xfrm>
            <a:off x="6149975" y="5283200"/>
            <a:ext cx="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rtl="0"/>
            <a:endParaRPr lang="en-US" sz="2400" b="0">
              <a:latin typeface="Narkisim" charset="0"/>
              <a:cs typeface="Narkisim" charset="0"/>
            </a:endParaRPr>
          </a:p>
        </p:txBody>
      </p:sp>
      <p:sp>
        <p:nvSpPr>
          <p:cNvPr id="1681419" name="Text Box 11"/>
          <p:cNvSpPr txBox="1">
            <a:spLocks noChangeArrowheads="1"/>
          </p:cNvSpPr>
          <p:nvPr/>
        </p:nvSpPr>
        <p:spPr bwMode="auto">
          <a:xfrm>
            <a:off x="6642100" y="5017795"/>
            <a:ext cx="23495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eaLnBrk="1" hangingPunct="1"/>
            <a:r>
              <a:rPr lang="en-US" sz="2400" b="0" dirty="0">
                <a:solidFill>
                  <a:srgbClr val="000099"/>
                </a:solidFill>
                <a:latin typeface="Narkisim" charset="0"/>
                <a:cs typeface="Narkisim" charset="0"/>
              </a:rPr>
              <a:t>1 </a:t>
            </a:r>
            <a:r>
              <a:rPr lang="en-US" sz="2400" dirty="0">
                <a:solidFill>
                  <a:srgbClr val="FF0000"/>
                </a:solidFill>
                <a:latin typeface="Narkisim" charset="0"/>
                <a:cs typeface="Narkisim" charset="0"/>
              </a:rPr>
              <a:t>T</a:t>
            </a:r>
            <a:r>
              <a:rPr lang="en-US" sz="2400" b="0" dirty="0">
                <a:solidFill>
                  <a:srgbClr val="000099"/>
                </a:solidFill>
                <a:latin typeface="Narkisim" charset="0"/>
                <a:cs typeface="Narkisim" charset="0"/>
              </a:rPr>
              <a:t>W = 1000 </a:t>
            </a:r>
            <a:r>
              <a:rPr lang="en-US" sz="2400" dirty="0">
                <a:solidFill>
                  <a:srgbClr val="660066"/>
                </a:solidFill>
                <a:latin typeface="Narkisim" charset="0"/>
                <a:cs typeface="Narkisim" charset="0"/>
              </a:rPr>
              <a:t>G</a:t>
            </a:r>
            <a:r>
              <a:rPr lang="en-US" sz="2400" b="0" dirty="0">
                <a:solidFill>
                  <a:srgbClr val="000099"/>
                </a:solidFill>
                <a:latin typeface="Narkisim" charset="0"/>
                <a:cs typeface="Narkisim" charset="0"/>
              </a:rPr>
              <a:t>W</a:t>
            </a:r>
          </a:p>
          <a:p>
            <a:pPr eaLnBrk="1" hangingPunct="1"/>
            <a:r>
              <a:rPr lang="en-US" sz="2400" b="0" dirty="0">
                <a:solidFill>
                  <a:srgbClr val="000099"/>
                </a:solidFill>
                <a:latin typeface="Narkisim" charset="0"/>
                <a:cs typeface="Narkisim" charset="0"/>
              </a:rPr>
              <a:t>1 </a:t>
            </a:r>
            <a:r>
              <a:rPr lang="en-US" sz="2400" dirty="0">
                <a:solidFill>
                  <a:srgbClr val="660066"/>
                </a:solidFill>
                <a:latin typeface="Narkisim" charset="0"/>
                <a:cs typeface="Narkisim" charset="0"/>
              </a:rPr>
              <a:t>G</a:t>
            </a:r>
            <a:r>
              <a:rPr lang="en-US" sz="2400" b="0" dirty="0">
                <a:solidFill>
                  <a:srgbClr val="000099"/>
                </a:solidFill>
                <a:latin typeface="Narkisim" charset="0"/>
                <a:cs typeface="Narkisim" charset="0"/>
              </a:rPr>
              <a:t>W = 1000 </a:t>
            </a:r>
            <a:r>
              <a:rPr lang="en-US" sz="2400" dirty="0">
                <a:latin typeface="Narkisim" charset="0"/>
                <a:cs typeface="Narkisim" charset="0"/>
              </a:rPr>
              <a:t>M</a:t>
            </a:r>
            <a:r>
              <a:rPr lang="en-US" sz="2400" b="0" dirty="0">
                <a:solidFill>
                  <a:srgbClr val="000099"/>
                </a:solidFill>
                <a:latin typeface="Narkisim" charset="0"/>
                <a:cs typeface="Narkisim" charset="0"/>
              </a:rPr>
              <a:t>W</a:t>
            </a:r>
          </a:p>
          <a:p>
            <a:pPr eaLnBrk="1" hangingPunct="1"/>
            <a:r>
              <a:rPr lang="en-US" sz="2400" b="0" dirty="0">
                <a:solidFill>
                  <a:srgbClr val="000099"/>
                </a:solidFill>
                <a:latin typeface="Narkisim" charset="0"/>
                <a:cs typeface="Narkisim" charset="0"/>
              </a:rPr>
              <a:t>1 </a:t>
            </a:r>
            <a:r>
              <a:rPr lang="en-US" sz="2400" b="0" dirty="0">
                <a:latin typeface="Narkisim" charset="0"/>
                <a:cs typeface="Narkisim" charset="0"/>
              </a:rPr>
              <a:t>M</a:t>
            </a:r>
            <a:r>
              <a:rPr lang="en-US" sz="2400" b="0" dirty="0">
                <a:solidFill>
                  <a:srgbClr val="000099"/>
                </a:solidFill>
                <a:latin typeface="Narkisim" charset="0"/>
                <a:cs typeface="Narkisim" charset="0"/>
              </a:rPr>
              <a:t>W = 1000 </a:t>
            </a:r>
            <a:r>
              <a:rPr lang="en-US" sz="2400" dirty="0">
                <a:solidFill>
                  <a:srgbClr val="000099"/>
                </a:solidFill>
                <a:latin typeface="Narkisim" charset="0"/>
                <a:cs typeface="Narkisim" charset="0"/>
              </a:rPr>
              <a:t>k</a:t>
            </a:r>
            <a:r>
              <a:rPr lang="en-US" sz="2400" b="0" dirty="0">
                <a:solidFill>
                  <a:srgbClr val="000099"/>
                </a:solidFill>
                <a:latin typeface="Narkisim" charset="0"/>
                <a:cs typeface="Narkisim" charset="0"/>
              </a:rPr>
              <a:t>W</a:t>
            </a:r>
          </a:p>
        </p:txBody>
      </p:sp>
      <p:sp>
        <p:nvSpPr>
          <p:cNvPr id="1681422" name="Text Box 14"/>
          <p:cNvSpPr txBox="1">
            <a:spLocks noChangeArrowheads="1"/>
          </p:cNvSpPr>
          <p:nvPr/>
        </p:nvSpPr>
        <p:spPr bwMode="auto">
          <a:xfrm>
            <a:off x="6388810" y="1496804"/>
            <a:ext cx="2659062" cy="323165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algn="ctr">
              <a:lnSpc>
                <a:spcPct val="85000"/>
              </a:lnSpc>
              <a:spcBef>
                <a:spcPct val="0"/>
              </a:spcBef>
            </a:pPr>
            <a:r>
              <a:rPr lang="he-IL" sz="2000" b="0" i="1" dirty="0" smtClean="0">
                <a:solidFill>
                  <a:schemeClr val="tx2"/>
                </a:solidFill>
                <a:latin typeface="Narkisim" charset="0"/>
                <a:cs typeface="Narkisim" charset="0"/>
              </a:rPr>
              <a:t>הערכה ל </a:t>
            </a:r>
            <a:r>
              <a:rPr lang="en-US" sz="2000" b="0" i="1" u="sng" dirty="0" smtClean="0">
                <a:solidFill>
                  <a:schemeClr val="tx2"/>
                </a:solidFill>
                <a:latin typeface="Narkisim" charset="0"/>
                <a:cs typeface="Narkisim" charset="0"/>
              </a:rPr>
              <a:t>2011</a:t>
            </a:r>
            <a:r>
              <a:rPr lang="he-IL" sz="2000" b="0" i="1" u="sng" dirty="0" smtClean="0">
                <a:solidFill>
                  <a:schemeClr val="tx2"/>
                </a:solidFill>
                <a:latin typeface="Narkisim" charset="0"/>
                <a:cs typeface="Narkisim" charset="0"/>
              </a:rPr>
              <a:t> </a:t>
            </a:r>
            <a:r>
              <a:rPr lang="he-IL" sz="2000" b="0" i="1" dirty="0" smtClean="0">
                <a:solidFill>
                  <a:schemeClr val="tx2"/>
                </a:solidFill>
                <a:latin typeface="Narkisim" charset="0"/>
                <a:cs typeface="Narkisim" charset="0"/>
              </a:rPr>
              <a:t>(</a:t>
            </a:r>
            <a:r>
              <a:rPr lang="he-IL" sz="2000" b="0" i="1" dirty="0">
                <a:solidFill>
                  <a:schemeClr val="tx2"/>
                </a:solidFill>
                <a:latin typeface="Narkisim" charset="0"/>
                <a:cs typeface="Narkisim" charset="0"/>
              </a:rPr>
              <a:t>ב %)</a:t>
            </a:r>
            <a:endParaRPr lang="en-US" sz="2000" b="0" i="1" u="sng" dirty="0">
              <a:solidFill>
                <a:schemeClr val="tx2"/>
              </a:solidFill>
              <a:latin typeface="Narkisim" charset="0"/>
              <a:cs typeface="Narkisim" charset="0"/>
            </a:endParaRPr>
          </a:p>
          <a:p>
            <a:pPr algn="ctr">
              <a:lnSpc>
                <a:spcPct val="85000"/>
              </a:lnSpc>
              <a:spcBef>
                <a:spcPct val="0"/>
              </a:spcBef>
            </a:pPr>
            <a:r>
              <a:rPr lang="en-US" sz="2000" b="0" dirty="0">
                <a:solidFill>
                  <a:schemeClr val="tx2"/>
                </a:solidFill>
                <a:latin typeface="Narkisim" charset="0"/>
                <a:cs typeface="Narkisim" charset="0"/>
              </a:rPr>
              <a:t>----------------</a:t>
            </a:r>
          </a:p>
          <a:p>
            <a:pPr algn="r">
              <a:lnSpc>
                <a:spcPct val="85000"/>
              </a:lnSpc>
              <a:spcBef>
                <a:spcPct val="0"/>
              </a:spcBef>
            </a:pPr>
            <a:r>
              <a:rPr lang="he-IL" sz="2000" b="0" dirty="0">
                <a:solidFill>
                  <a:schemeClr val="tx2"/>
                </a:solidFill>
                <a:latin typeface="Narkisim" charset="0"/>
                <a:cs typeface="Narkisim" charset="0"/>
              </a:rPr>
              <a:t>ארה"ב 		</a:t>
            </a:r>
            <a:r>
              <a:rPr lang="he-IL" sz="2000" b="0" dirty="0" smtClean="0">
                <a:solidFill>
                  <a:schemeClr val="tx2"/>
                </a:solidFill>
                <a:latin typeface="Narkisim" charset="0"/>
                <a:cs typeface="Narkisim" charset="0"/>
              </a:rPr>
              <a:t>~ 19</a:t>
            </a:r>
            <a:r>
              <a:rPr lang="en-US" b="0" dirty="0" smtClean="0">
                <a:solidFill>
                  <a:srgbClr val="FF0000"/>
                </a:solidFill>
                <a:latin typeface="Comic Sans MS" charset="0"/>
                <a:cs typeface="Times New Roman" charset="0"/>
                <a:sym typeface="Wingdings" charset="0"/>
              </a:rPr>
              <a:t></a:t>
            </a:r>
            <a:r>
              <a:rPr lang="he-IL" dirty="0" smtClean="0">
                <a:latin typeface="Comic Sans MS" charset="0"/>
                <a:cs typeface="Times New Roman" charset="0"/>
              </a:rPr>
              <a:t> </a:t>
            </a:r>
            <a:r>
              <a:rPr lang="he-IL" sz="2000" b="0" dirty="0">
                <a:solidFill>
                  <a:schemeClr val="tx2"/>
                </a:solidFill>
                <a:latin typeface="Narkisim" charset="0"/>
                <a:cs typeface="Narkisim" charset="0"/>
              </a:rPr>
              <a:t>מערב </a:t>
            </a:r>
            <a:r>
              <a:rPr lang="he-IL" sz="2000" b="0" dirty="0" smtClean="0">
                <a:solidFill>
                  <a:schemeClr val="tx2"/>
                </a:solidFill>
                <a:latin typeface="Narkisim" charset="0"/>
                <a:cs typeface="Narkisim" charset="0"/>
              </a:rPr>
              <a:t>אירופה </a:t>
            </a:r>
            <a:r>
              <a:rPr lang="he-IL" sz="2000" b="0" dirty="0">
                <a:solidFill>
                  <a:schemeClr val="tx2"/>
                </a:solidFill>
                <a:latin typeface="Narkisim" charset="0"/>
                <a:cs typeface="Narkisim" charset="0"/>
              </a:rPr>
              <a:t>	 </a:t>
            </a:r>
            <a:r>
              <a:rPr lang="he-IL" sz="2000" b="0" dirty="0" smtClean="0">
                <a:solidFill>
                  <a:schemeClr val="tx2"/>
                </a:solidFill>
                <a:latin typeface="Comic Sans MS" charset="0"/>
                <a:cs typeface="Narkisim" charset="0"/>
              </a:rPr>
              <a:t>~14</a:t>
            </a:r>
            <a:r>
              <a:rPr lang="en-US" b="0" dirty="0" smtClean="0">
                <a:solidFill>
                  <a:srgbClr val="FF0000"/>
                </a:solidFill>
                <a:latin typeface="Comic Sans MS" charset="0"/>
                <a:cs typeface="Times New Roman" charset="0"/>
                <a:sym typeface="Wingdings" charset="0"/>
              </a:rPr>
              <a:t></a:t>
            </a:r>
            <a:r>
              <a:rPr lang="he-IL" dirty="0" smtClean="0">
                <a:latin typeface="Comic Sans MS" charset="0"/>
                <a:cs typeface="Times New Roman" charset="0"/>
              </a:rPr>
              <a:t> </a:t>
            </a:r>
          </a:p>
          <a:p>
            <a:pPr algn="r">
              <a:lnSpc>
                <a:spcPct val="85000"/>
              </a:lnSpc>
              <a:spcBef>
                <a:spcPct val="0"/>
              </a:spcBef>
            </a:pPr>
            <a:r>
              <a:rPr lang="he-IL" sz="2000" b="0" dirty="0" smtClean="0">
                <a:solidFill>
                  <a:schemeClr val="tx2"/>
                </a:solidFill>
                <a:latin typeface="Narkisim" charset="0"/>
                <a:cs typeface="Narkisim" charset="0"/>
              </a:rPr>
              <a:t>ברזיל        </a:t>
            </a:r>
            <a:r>
              <a:rPr lang="he-IL" sz="2000" b="0" dirty="0">
                <a:solidFill>
                  <a:schemeClr val="tx2"/>
                </a:solidFill>
                <a:latin typeface="Narkisim" charset="0"/>
                <a:cs typeface="Narkisim" charset="0"/>
              </a:rPr>
              <a:t>	</a:t>
            </a:r>
            <a:r>
              <a:rPr lang="he-IL" sz="2000" b="0" dirty="0" smtClean="0">
                <a:solidFill>
                  <a:schemeClr val="tx2"/>
                </a:solidFill>
                <a:latin typeface="Narkisim" charset="0"/>
                <a:cs typeface="Narkisim" charset="0"/>
              </a:rPr>
              <a:t>~2.3</a:t>
            </a:r>
            <a:r>
              <a:rPr lang="en-US" b="0" dirty="0" smtClean="0">
                <a:solidFill>
                  <a:srgbClr val="FF0000"/>
                </a:solidFill>
                <a:latin typeface="Comic Sans MS" charset="0"/>
                <a:cs typeface="Times New Roman" charset="0"/>
                <a:sym typeface="Wingdings" charset="0"/>
              </a:rPr>
              <a:t></a:t>
            </a:r>
            <a:r>
              <a:rPr lang="he-IL" sz="1600" b="0" dirty="0" smtClean="0">
                <a:solidFill>
                  <a:srgbClr val="FF0000"/>
                </a:solidFill>
                <a:latin typeface="Comic Sans MS" charset="0"/>
                <a:cs typeface="Times New Roman" charset="0"/>
                <a:sym typeface="Wingdings" charset="0"/>
              </a:rPr>
              <a:t> </a:t>
            </a:r>
            <a:endParaRPr lang="he-IL" sz="1600" b="0" dirty="0">
              <a:solidFill>
                <a:srgbClr val="FF0000"/>
              </a:solidFill>
              <a:latin typeface="Comic Sans MS" charset="0"/>
              <a:cs typeface="Times New Roman" charset="0"/>
            </a:endParaRPr>
          </a:p>
          <a:p>
            <a:pPr algn="r">
              <a:lnSpc>
                <a:spcPct val="85000"/>
              </a:lnSpc>
              <a:spcBef>
                <a:spcPct val="0"/>
              </a:spcBef>
            </a:pPr>
            <a:r>
              <a:rPr lang="he-IL" sz="2000" b="0" dirty="0" smtClean="0">
                <a:solidFill>
                  <a:srgbClr val="FF0000"/>
                </a:solidFill>
                <a:latin typeface="Narkisim" charset="0"/>
                <a:cs typeface="Narkisim" charset="0"/>
              </a:rPr>
              <a:t>ברה"מ </a:t>
            </a:r>
            <a:r>
              <a:rPr lang="he-IL" sz="2000" b="0" dirty="0">
                <a:solidFill>
                  <a:srgbClr val="FF0000"/>
                </a:solidFill>
                <a:latin typeface="Narkisim" charset="0"/>
                <a:cs typeface="Narkisim" charset="0"/>
              </a:rPr>
              <a:t>לשעבר 	~ </a:t>
            </a:r>
            <a:r>
              <a:rPr lang="he-IL" sz="2000" b="0" dirty="0" smtClean="0">
                <a:solidFill>
                  <a:srgbClr val="FF0000"/>
                </a:solidFill>
                <a:latin typeface="Narkisim" charset="0"/>
                <a:cs typeface="Narkisim" charset="0"/>
              </a:rPr>
              <a:t>9</a:t>
            </a:r>
            <a:endParaRPr lang="he-IL" sz="2000" b="0" dirty="0">
              <a:solidFill>
                <a:srgbClr val="FF0000"/>
              </a:solidFill>
              <a:latin typeface="Narkisim" charset="0"/>
              <a:cs typeface="Narkisim" charset="0"/>
            </a:endParaRPr>
          </a:p>
          <a:p>
            <a:pPr algn="r">
              <a:lnSpc>
                <a:spcPct val="85000"/>
              </a:lnSpc>
              <a:spcBef>
                <a:spcPct val="0"/>
              </a:spcBef>
            </a:pPr>
            <a:r>
              <a:rPr lang="he-IL" sz="2000" b="0" dirty="0">
                <a:solidFill>
                  <a:schemeClr val="tx2"/>
                </a:solidFill>
                <a:latin typeface="Narkisim" charset="0"/>
                <a:cs typeface="Narkisim" charset="0"/>
              </a:rPr>
              <a:t>מזרח אסיה 	</a:t>
            </a:r>
            <a:r>
              <a:rPr lang="he-IL" sz="2000" b="0" dirty="0" smtClean="0">
                <a:solidFill>
                  <a:schemeClr val="tx2"/>
                </a:solidFill>
                <a:latin typeface="Narkisim" charset="0"/>
                <a:cs typeface="Narkisim" charset="0"/>
              </a:rPr>
              <a:t>~ 30</a:t>
            </a:r>
            <a:r>
              <a:rPr lang="en-US" b="0" dirty="0" smtClean="0">
                <a:solidFill>
                  <a:srgbClr val="FF0000"/>
                </a:solidFill>
                <a:latin typeface="Comic Sans MS" charset="0"/>
                <a:cs typeface="Times New Roman" charset="0"/>
                <a:sym typeface="Wingdings" charset="0"/>
              </a:rPr>
              <a:t></a:t>
            </a:r>
            <a:endParaRPr lang="he-IL" sz="2000" b="0" dirty="0">
              <a:solidFill>
                <a:schemeClr val="tx2"/>
              </a:solidFill>
              <a:latin typeface="Narkisim" charset="0"/>
              <a:cs typeface="Narkisim" charset="0"/>
            </a:endParaRPr>
          </a:p>
          <a:p>
            <a:pPr algn="r">
              <a:lnSpc>
                <a:spcPct val="85000"/>
              </a:lnSpc>
              <a:spcBef>
                <a:spcPct val="0"/>
              </a:spcBef>
            </a:pPr>
            <a:r>
              <a:rPr lang="he-IL" sz="2000" b="0" dirty="0">
                <a:solidFill>
                  <a:srgbClr val="FF0000"/>
                </a:solidFill>
                <a:latin typeface="Narkisim" charset="0"/>
                <a:cs typeface="Narkisim" charset="0"/>
              </a:rPr>
              <a:t>סין  </a:t>
            </a:r>
            <a:r>
              <a:rPr lang="he-IL" sz="2000" b="0" dirty="0" smtClean="0">
                <a:solidFill>
                  <a:srgbClr val="FF0000"/>
                </a:solidFill>
                <a:latin typeface="Narkisim" charset="0"/>
                <a:cs typeface="Narkisim" charset="0"/>
              </a:rPr>
              <a:t>        </a:t>
            </a:r>
            <a:r>
              <a:rPr lang="he-IL" sz="2000" b="0" dirty="0">
                <a:solidFill>
                  <a:srgbClr val="FF0000"/>
                </a:solidFill>
                <a:latin typeface="Narkisim" charset="0"/>
                <a:cs typeface="Narkisim" charset="0"/>
              </a:rPr>
              <a:t>	</a:t>
            </a:r>
            <a:r>
              <a:rPr lang="he-IL" sz="2000" b="0" dirty="0" smtClean="0">
                <a:solidFill>
                  <a:srgbClr val="FF0000"/>
                </a:solidFill>
                <a:latin typeface="Comic Sans MS" charset="0"/>
                <a:cs typeface="Narkisim" charset="0"/>
              </a:rPr>
              <a:t>~</a:t>
            </a:r>
            <a:r>
              <a:rPr lang="he-IL" sz="2000" b="0" dirty="0" smtClean="0">
                <a:solidFill>
                  <a:srgbClr val="FF0000"/>
                </a:solidFill>
                <a:latin typeface="Narkisim" charset="0"/>
                <a:cs typeface="Narkisim" charset="0"/>
              </a:rPr>
              <a:t>21.5</a:t>
            </a:r>
            <a:r>
              <a:rPr lang="en-US" b="0" dirty="0" smtClean="0">
                <a:solidFill>
                  <a:srgbClr val="FF0000"/>
                </a:solidFill>
                <a:latin typeface="Comic Sans MS" charset="0"/>
                <a:cs typeface="Times New Roman" charset="0"/>
                <a:sym typeface="Wingdings" charset="0"/>
              </a:rPr>
              <a:t></a:t>
            </a:r>
            <a:r>
              <a:rPr lang="he-IL" b="0" dirty="0" smtClean="0">
                <a:solidFill>
                  <a:srgbClr val="FF0000"/>
                </a:solidFill>
                <a:latin typeface="Comic Sans MS" charset="0"/>
                <a:cs typeface="Times New Roman" charset="0"/>
                <a:sym typeface="Wingdings" charset="0"/>
              </a:rPr>
              <a:t> </a:t>
            </a:r>
            <a:r>
              <a:rPr lang="he-IL" dirty="0" smtClean="0">
                <a:latin typeface="Comic Sans MS" charset="0"/>
                <a:cs typeface="Times New Roman" charset="0"/>
              </a:rPr>
              <a:t> </a:t>
            </a:r>
          </a:p>
          <a:p>
            <a:pPr algn="r">
              <a:lnSpc>
                <a:spcPct val="85000"/>
              </a:lnSpc>
              <a:spcBef>
                <a:spcPct val="0"/>
              </a:spcBef>
            </a:pPr>
            <a:r>
              <a:rPr lang="he-IL" sz="2000" b="0" dirty="0" smtClean="0">
                <a:solidFill>
                  <a:srgbClr val="FF0000"/>
                </a:solidFill>
                <a:latin typeface="Narkisim" charset="0"/>
                <a:cs typeface="Narkisim" charset="0"/>
              </a:rPr>
              <a:t>הודו </a:t>
            </a:r>
            <a:r>
              <a:rPr lang="he-IL" sz="2000" b="0" dirty="0">
                <a:solidFill>
                  <a:srgbClr val="FF0000"/>
                </a:solidFill>
                <a:latin typeface="Narkisim" charset="0"/>
                <a:cs typeface="Narkisim" charset="0"/>
              </a:rPr>
              <a:t>		~ </a:t>
            </a:r>
            <a:r>
              <a:rPr lang="he-IL" sz="2000" b="0" dirty="0" smtClean="0">
                <a:solidFill>
                  <a:srgbClr val="FF0000"/>
                </a:solidFill>
                <a:latin typeface="Narkisim" charset="0"/>
                <a:cs typeface="Narkisim" charset="0"/>
              </a:rPr>
              <a:t>3.1</a:t>
            </a:r>
            <a:r>
              <a:rPr lang="en-US" b="0" dirty="0" smtClean="0">
                <a:solidFill>
                  <a:srgbClr val="FF0000"/>
                </a:solidFill>
                <a:latin typeface="Comic Sans MS" charset="0"/>
                <a:cs typeface="Times New Roman" charset="0"/>
                <a:sym typeface="Wingdings" charset="0"/>
              </a:rPr>
              <a:t></a:t>
            </a:r>
            <a:r>
              <a:rPr lang="he-IL" b="0" dirty="0" smtClean="0">
                <a:solidFill>
                  <a:srgbClr val="FF0000"/>
                </a:solidFill>
                <a:latin typeface="Comic Sans MS" charset="0"/>
                <a:cs typeface="Times New Roman" charset="0"/>
                <a:sym typeface="Wingdings" charset="0"/>
              </a:rPr>
              <a:t> </a:t>
            </a:r>
            <a:endParaRPr lang="he-IL" sz="2000" b="0" dirty="0">
              <a:solidFill>
                <a:srgbClr val="FF0000"/>
              </a:solidFill>
              <a:latin typeface="Narkisim" charset="0"/>
              <a:cs typeface="Narkisim" charset="0"/>
            </a:endParaRPr>
          </a:p>
          <a:p>
            <a:pPr algn="r">
              <a:lnSpc>
                <a:spcPct val="85000"/>
              </a:lnSpc>
              <a:spcBef>
                <a:spcPct val="0"/>
              </a:spcBef>
            </a:pPr>
            <a:r>
              <a:rPr lang="he-IL" sz="2000" b="0" dirty="0">
                <a:solidFill>
                  <a:schemeClr val="tx2"/>
                </a:solidFill>
                <a:latin typeface="Narkisim" charset="0"/>
                <a:cs typeface="Narkisim" charset="0"/>
              </a:rPr>
              <a:t>יפן 		</a:t>
            </a:r>
            <a:r>
              <a:rPr lang="he-IL" sz="2000" b="0" dirty="0" smtClean="0">
                <a:solidFill>
                  <a:schemeClr val="tx2"/>
                </a:solidFill>
                <a:latin typeface="Narkisim" charset="0"/>
                <a:cs typeface="Narkisim" charset="0"/>
              </a:rPr>
              <a:t>~   4</a:t>
            </a:r>
            <a:r>
              <a:rPr lang="en-US" b="0" dirty="0" smtClean="0">
                <a:solidFill>
                  <a:srgbClr val="FF0000"/>
                </a:solidFill>
                <a:latin typeface="Comic Sans MS" charset="0"/>
                <a:cs typeface="Times New Roman" charset="0"/>
                <a:sym typeface="Wingdings" charset="0"/>
              </a:rPr>
              <a:t></a:t>
            </a:r>
            <a:r>
              <a:rPr lang="he-IL" b="0" dirty="0" smtClean="0">
                <a:solidFill>
                  <a:srgbClr val="FF0000"/>
                </a:solidFill>
                <a:latin typeface="Comic Sans MS" charset="0"/>
                <a:cs typeface="Times New Roman" charset="0"/>
                <a:sym typeface="Wingdings" charset="0"/>
              </a:rPr>
              <a:t> </a:t>
            </a:r>
            <a:endParaRPr lang="he-IL" sz="2000" b="0" dirty="0">
              <a:solidFill>
                <a:schemeClr val="tx2"/>
              </a:solidFill>
              <a:latin typeface="Narkisim" charset="0"/>
              <a:cs typeface="Narkisim" charset="0"/>
            </a:endParaRPr>
          </a:p>
          <a:p>
            <a:pPr algn="r">
              <a:lnSpc>
                <a:spcPct val="85000"/>
              </a:lnSpc>
              <a:spcBef>
                <a:spcPct val="0"/>
              </a:spcBef>
            </a:pPr>
            <a:r>
              <a:rPr lang="he-IL" sz="2000" b="0" dirty="0">
                <a:solidFill>
                  <a:schemeClr val="tx2"/>
                </a:solidFill>
                <a:latin typeface="Narkisim" charset="0"/>
                <a:cs typeface="Narkisim" charset="0"/>
              </a:rPr>
              <a:t>ישראל 	</a:t>
            </a:r>
            <a:r>
              <a:rPr lang="he-IL" sz="2000" b="0" dirty="0" smtClean="0">
                <a:solidFill>
                  <a:schemeClr val="tx2"/>
                </a:solidFill>
                <a:latin typeface="Narkisim" charset="0"/>
                <a:cs typeface="Narkisim" charset="0"/>
              </a:rPr>
              <a:t>	~ 0.2</a:t>
            </a:r>
            <a:r>
              <a:rPr lang="en-US" b="0" dirty="0" smtClean="0">
                <a:solidFill>
                  <a:srgbClr val="FF0000"/>
                </a:solidFill>
                <a:latin typeface="Comic Sans MS" charset="0"/>
                <a:cs typeface="Times New Roman" charset="0"/>
                <a:sym typeface="Wingdings" charset="0"/>
              </a:rPr>
              <a:t></a:t>
            </a:r>
            <a:r>
              <a:rPr lang="he-IL" b="0" dirty="0" smtClean="0">
                <a:solidFill>
                  <a:srgbClr val="FF0000"/>
                </a:solidFill>
                <a:latin typeface="Comic Sans MS" charset="0"/>
                <a:cs typeface="Times New Roman" charset="0"/>
                <a:sym typeface="Wingdings" charset="0"/>
              </a:rPr>
              <a:t>  </a:t>
            </a:r>
            <a:r>
              <a:rPr lang="he-IL" sz="2000" b="0" dirty="0" smtClean="0">
                <a:solidFill>
                  <a:srgbClr val="FF0000"/>
                </a:solidFill>
                <a:latin typeface="Narkisim" charset="0"/>
                <a:cs typeface="Narkisim" charset="0"/>
              </a:rPr>
              <a:t>אפריקה (תת-סהרה)</a:t>
            </a:r>
            <a:r>
              <a:rPr lang="he-IL" sz="2000" b="0" dirty="0">
                <a:solidFill>
                  <a:srgbClr val="FF0000"/>
                </a:solidFill>
                <a:latin typeface="Narkisim" charset="0"/>
                <a:cs typeface="Narkisim" charset="0"/>
              </a:rPr>
              <a:t>	~ </a:t>
            </a:r>
            <a:r>
              <a:rPr lang="he-IL" sz="2000" b="0" dirty="0" smtClean="0">
                <a:solidFill>
                  <a:srgbClr val="FF0000"/>
                </a:solidFill>
                <a:latin typeface="Narkisim" charset="0"/>
                <a:cs typeface="Narkisim" charset="0"/>
              </a:rPr>
              <a:t>1.6</a:t>
            </a:r>
            <a:r>
              <a:rPr lang="en-US" sz="1400" b="0" dirty="0" smtClean="0">
                <a:solidFill>
                  <a:srgbClr val="FF0000"/>
                </a:solidFill>
                <a:latin typeface="Comic Sans MS" charset="0"/>
                <a:cs typeface="Times New Roman" charset="0"/>
                <a:sym typeface="Wingdings" charset="0"/>
              </a:rPr>
              <a:t></a:t>
            </a:r>
            <a:r>
              <a:rPr lang="he-IL" sz="2000" b="0" dirty="0" smtClean="0">
                <a:solidFill>
                  <a:srgbClr val="FF0000"/>
                </a:solidFill>
                <a:latin typeface="Comic Sans MS" charset="0"/>
                <a:cs typeface="Times New Roman" charset="0"/>
                <a:sym typeface="Wingdings" charset="0"/>
              </a:rPr>
              <a:t> </a:t>
            </a:r>
            <a:endParaRPr lang="he-IL" sz="2000" b="0" dirty="0">
              <a:solidFill>
                <a:srgbClr val="FF0000"/>
              </a:solidFill>
              <a:latin typeface="Narkisim" charset="0"/>
              <a:cs typeface="Narkisim"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64891" y="2083633"/>
            <a:ext cx="6145380" cy="4609035"/>
          </a:xfrm>
          <a:prstGeom prst="rect">
            <a:avLst/>
          </a:prstGeom>
        </p:spPr>
      </p:pic>
      <p:sp>
        <p:nvSpPr>
          <p:cNvPr id="33803" name="Text Box 4"/>
          <p:cNvSpPr txBox="1">
            <a:spLocks noChangeArrowheads="1"/>
          </p:cNvSpPr>
          <p:nvPr/>
        </p:nvSpPr>
        <p:spPr bwMode="auto">
          <a:xfrm>
            <a:off x="1637524" y="2096886"/>
            <a:ext cx="380264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algn="ctr" eaLnBrk="1" hangingPunct="1">
              <a:spcBef>
                <a:spcPct val="0"/>
              </a:spcBef>
            </a:pPr>
            <a:r>
              <a:rPr lang="en-US" sz="28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arkisim" charset="0"/>
                <a:cs typeface="Narkisim" charset="0"/>
              </a:rPr>
              <a:t> </a:t>
            </a:r>
            <a:r>
              <a:rPr lang="he-IL" sz="2800" b="0" dirty="0" smtClean="0">
                <a:ln w="18415" cmpd="sng">
                  <a:solidFill>
                    <a:srgbClr val="FFFFFF"/>
                  </a:solidFill>
                  <a:prstDash val="solid"/>
                </a:ln>
                <a:solidFill>
                  <a:srgbClr val="FFFFFF"/>
                </a:solidFill>
                <a:latin typeface="Narkisim" charset="0"/>
                <a:cs typeface="Narkisim" charset="0"/>
              </a:rPr>
              <a:t>תחנות כוח </a:t>
            </a:r>
            <a:r>
              <a:rPr lang="he-IL" sz="2800" b="0" dirty="0">
                <a:ln w="18415" cmpd="sng">
                  <a:solidFill>
                    <a:srgbClr val="FFFFFF"/>
                  </a:solidFill>
                  <a:prstDash val="solid"/>
                </a:ln>
                <a:solidFill>
                  <a:srgbClr val="FFFFFF"/>
                </a:solidFill>
                <a:latin typeface="Narkisim" charset="0"/>
                <a:cs typeface="Narkisim" charset="0"/>
              </a:rPr>
              <a:t>לייצור </a:t>
            </a:r>
            <a:endParaRPr lang="he-IL" sz="2800" b="0" dirty="0" smtClean="0">
              <a:ln w="18415" cmpd="sng">
                <a:solidFill>
                  <a:srgbClr val="FFFFFF"/>
                </a:solidFill>
                <a:prstDash val="solid"/>
              </a:ln>
              <a:solidFill>
                <a:srgbClr val="FFFFFF"/>
              </a:solidFill>
              <a:latin typeface="Narkisim" charset="0"/>
              <a:cs typeface="Narkisim" charset="0"/>
            </a:endParaRPr>
          </a:p>
          <a:p>
            <a:pPr algn="ctr" eaLnBrk="1" hangingPunct="1">
              <a:spcBef>
                <a:spcPct val="0"/>
              </a:spcBef>
            </a:pPr>
            <a:r>
              <a:rPr lang="en-US" sz="2800" b="0" dirty="0" err="1" smtClean="0">
                <a:ln w="18415" cmpd="sng">
                  <a:solidFill>
                    <a:srgbClr val="FFFFFF"/>
                  </a:solidFill>
                  <a:prstDash val="solid"/>
                </a:ln>
                <a:solidFill>
                  <a:srgbClr val="FFFFFF"/>
                </a:solidFill>
                <a:latin typeface="Narkisim" charset="0"/>
                <a:cs typeface="Narkisim" charset="0"/>
              </a:rPr>
              <a:t>TW</a:t>
            </a:r>
            <a:r>
              <a:rPr lang="en-US" sz="2800" b="0" baseline="-25000" dirty="0" err="1" smtClean="0">
                <a:ln w="18415" cmpd="sng">
                  <a:solidFill>
                    <a:srgbClr val="FFFFFF"/>
                  </a:solidFill>
                  <a:prstDash val="solid"/>
                </a:ln>
                <a:solidFill>
                  <a:srgbClr val="FFFFFF"/>
                </a:solidFill>
                <a:latin typeface="Narkisim" charset="0"/>
                <a:cs typeface="Narkisim" charset="0"/>
              </a:rPr>
              <a:t>e</a:t>
            </a:r>
            <a:r>
              <a:rPr lang="he-IL" sz="2800" b="0" dirty="0" smtClean="0">
                <a:ln w="18415" cmpd="sng">
                  <a:solidFill>
                    <a:srgbClr val="FFFFFF"/>
                  </a:solidFill>
                  <a:prstDash val="solid"/>
                </a:ln>
                <a:solidFill>
                  <a:srgbClr val="FFFFFF"/>
                </a:solidFill>
                <a:latin typeface="Narkisim" charset="0"/>
                <a:cs typeface="Narkisim" charset="0"/>
              </a:rPr>
              <a:t> 0.025 אנרגיה </a:t>
            </a:r>
            <a:r>
              <a:rPr lang="he-IL" sz="2800" b="0" i="1" dirty="0" smtClean="0">
                <a:ln w="18415" cmpd="sng">
                  <a:solidFill>
                    <a:srgbClr val="FFFFFF"/>
                  </a:solidFill>
                  <a:prstDash val="solid"/>
                </a:ln>
                <a:solidFill>
                  <a:srgbClr val="FFFFFF"/>
                </a:solidFill>
                <a:latin typeface="Narkisim" charset="0"/>
                <a:cs typeface="Narkisim" charset="0"/>
              </a:rPr>
              <a:t>חשמלית</a:t>
            </a:r>
          </a:p>
          <a:p>
            <a:pPr algn="ctr" eaLnBrk="1" hangingPunct="1">
              <a:spcBef>
                <a:spcPct val="0"/>
              </a:spcBef>
            </a:pPr>
            <a:r>
              <a:rPr lang="he-IL" sz="2800" b="0" dirty="0" smtClean="0">
                <a:ln w="18415" cmpd="sng">
                  <a:solidFill>
                    <a:srgbClr val="FFFFFF"/>
                  </a:solidFill>
                  <a:prstDash val="solid"/>
                </a:ln>
                <a:solidFill>
                  <a:srgbClr val="FFFFFF"/>
                </a:solidFill>
                <a:latin typeface="Narkisim" charset="0"/>
                <a:cs typeface="Narkisim" charset="0"/>
              </a:rPr>
              <a:t>(חדרה</a:t>
            </a:r>
            <a:r>
              <a:rPr lang="he-IL" sz="2800" b="0" dirty="0">
                <a:ln w="18415" cmpd="sng">
                  <a:solidFill>
                    <a:srgbClr val="FFFFFF"/>
                  </a:solidFill>
                  <a:prstDash val="solid"/>
                </a:ln>
                <a:solidFill>
                  <a:srgbClr val="FFFFFF"/>
                </a:solidFill>
                <a:latin typeface="Narkisim" charset="0"/>
                <a:cs typeface="Narkisim" charset="0"/>
              </a:rPr>
              <a:t>)</a:t>
            </a:r>
            <a:endParaRPr lang="en-US" sz="2800" b="0" dirty="0">
              <a:ln w="18415" cmpd="sng">
                <a:solidFill>
                  <a:srgbClr val="FFFFFF"/>
                </a:solidFill>
                <a:prstDash val="solid"/>
              </a:ln>
              <a:solidFill>
                <a:srgbClr val="FFFFFF"/>
              </a:solidFill>
              <a:latin typeface="Narkisim" charset="0"/>
              <a:cs typeface="Narkisim" charset="0"/>
            </a:endParaRPr>
          </a:p>
        </p:txBody>
      </p:sp>
      <p:sp>
        <p:nvSpPr>
          <p:cNvPr id="12" name="Rectangle 1034"/>
          <p:cNvSpPr>
            <a:spLocks noChangeArrowheads="1"/>
          </p:cNvSpPr>
          <p:nvPr/>
        </p:nvSpPr>
        <p:spPr bwMode="auto">
          <a:xfrm>
            <a:off x="120650" y="169863"/>
            <a:ext cx="8870950" cy="1200329"/>
          </a:xfrm>
          <a:prstGeom prst="rect">
            <a:avLst/>
          </a:prstGeom>
          <a:solidFill>
            <a:srgbClr val="CCCCFF"/>
          </a:solidFill>
          <a:ln w="12700">
            <a:noFill/>
            <a:miter lim="800000"/>
            <a:headEnd/>
            <a:tailEnd/>
          </a:ln>
        </p:spPr>
        <p:txBody>
          <a:bodyPr>
            <a:spAutoFit/>
          </a:bodyPr>
          <a:lstStyle/>
          <a:p>
            <a:pPr marL="457200" indent="-457200" algn="ctr" rtl="0" eaLnBrk="0" hangingPunct="0">
              <a:spcBef>
                <a:spcPct val="0"/>
              </a:spcBef>
            </a:pPr>
            <a:r>
              <a:rPr kumimoji="1" lang="he-IL" sz="4400" dirty="0">
                <a:solidFill>
                  <a:srgbClr val="A50021"/>
                </a:solidFill>
                <a:latin typeface="Narkisim" charset="0"/>
                <a:cs typeface="Narkisim" charset="0"/>
              </a:rPr>
              <a:t>מה </a:t>
            </a:r>
            <a:r>
              <a:rPr kumimoji="1" lang="he-IL" sz="4400" dirty="0" smtClean="0">
                <a:solidFill>
                  <a:srgbClr val="A50021"/>
                </a:solidFill>
                <a:latin typeface="Narkisim" charset="0"/>
                <a:cs typeface="Narkisim" charset="0"/>
              </a:rPr>
              <a:t>צריכת אנרגיה </a:t>
            </a:r>
            <a:r>
              <a:rPr kumimoji="1" lang="he-IL" sz="4400" dirty="0">
                <a:solidFill>
                  <a:srgbClr val="A50021"/>
                </a:solidFill>
                <a:latin typeface="Narkisim" charset="0"/>
                <a:cs typeface="Narkisim" charset="0"/>
              </a:rPr>
              <a:t>העולמית </a:t>
            </a:r>
            <a:r>
              <a:rPr kumimoji="1" lang="he-IL" sz="4400" dirty="0" smtClean="0">
                <a:solidFill>
                  <a:srgbClr val="A50021"/>
                </a:solidFill>
                <a:latin typeface="Narkisim" charset="0"/>
                <a:cs typeface="Narkisim" charset="0"/>
              </a:rPr>
              <a:t>הדרושה ?</a:t>
            </a:r>
            <a:endParaRPr kumimoji="1" lang="en-US" sz="4400" dirty="0">
              <a:solidFill>
                <a:srgbClr val="A50021"/>
              </a:solidFill>
              <a:latin typeface="Narkisim" charset="0"/>
              <a:cs typeface="Narkisim" charset="0"/>
            </a:endParaRPr>
          </a:p>
          <a:p>
            <a:pPr marL="457200" indent="-457200" algn="ctr" rtl="0" eaLnBrk="0" hangingPunct="0">
              <a:spcBef>
                <a:spcPct val="0"/>
              </a:spcBef>
            </a:pPr>
            <a:r>
              <a:rPr lang="en-US" sz="2800" dirty="0" smtClean="0">
                <a:solidFill>
                  <a:srgbClr val="003399"/>
                </a:solidFill>
                <a:latin typeface="Comic Sans MS"/>
                <a:cs typeface="Comic Sans MS"/>
              </a:rPr>
              <a:t>2013</a:t>
            </a:r>
            <a:r>
              <a:rPr lang="en-US" sz="2800" b="0" dirty="0" smtClean="0">
                <a:solidFill>
                  <a:srgbClr val="003399"/>
                </a:solidFill>
                <a:latin typeface="Comic Sans MS"/>
                <a:cs typeface="Comic Sans MS"/>
              </a:rPr>
              <a:t>: </a:t>
            </a:r>
            <a:r>
              <a:rPr lang="en-US" sz="2800" b="0" dirty="0">
                <a:solidFill>
                  <a:srgbClr val="003399"/>
                </a:solidFill>
                <a:latin typeface="Comic Sans MS"/>
                <a:cs typeface="Comic Sans MS"/>
              </a:rPr>
              <a:t>~</a:t>
            </a:r>
            <a:r>
              <a:rPr lang="en-US" sz="2800" b="0" dirty="0" smtClean="0">
                <a:solidFill>
                  <a:srgbClr val="003399"/>
                </a:solidFill>
                <a:latin typeface="Comic Sans MS"/>
                <a:cs typeface="Comic Sans MS"/>
              </a:rPr>
              <a:t>18 </a:t>
            </a:r>
            <a:r>
              <a:rPr lang="en-US" sz="2800" dirty="0" smtClean="0">
                <a:solidFill>
                  <a:srgbClr val="FF0000"/>
                </a:solidFill>
                <a:latin typeface="Comic Sans MS"/>
                <a:cs typeface="Comic Sans MS"/>
              </a:rPr>
              <a:t>T</a:t>
            </a:r>
            <a:r>
              <a:rPr lang="en-US" sz="2800" b="0" dirty="0" smtClean="0">
                <a:solidFill>
                  <a:srgbClr val="003399"/>
                </a:solidFill>
                <a:latin typeface="Comic Sans MS"/>
                <a:cs typeface="Comic Sans MS"/>
              </a:rPr>
              <a:t>W ; </a:t>
            </a:r>
            <a:r>
              <a:rPr lang="he-IL" sz="2800" b="0" dirty="0" smtClean="0">
                <a:solidFill>
                  <a:srgbClr val="003399"/>
                </a:solidFill>
                <a:latin typeface="Comic Sans MS"/>
                <a:cs typeface="Comic Sans MS"/>
              </a:rPr>
              <a:t>  </a:t>
            </a:r>
            <a:r>
              <a:rPr lang="en-US" sz="2800" dirty="0" smtClean="0">
                <a:latin typeface="Comic Sans MS"/>
                <a:cs typeface="Comic Sans MS"/>
              </a:rPr>
              <a:t>2050</a:t>
            </a:r>
            <a:r>
              <a:rPr lang="en-US" sz="2800" b="0" dirty="0">
                <a:latin typeface="Comic Sans MS"/>
                <a:cs typeface="Comic Sans MS"/>
              </a:rPr>
              <a:t>: </a:t>
            </a:r>
            <a:r>
              <a:rPr lang="en-US" sz="2800" b="0" dirty="0" smtClean="0">
                <a:latin typeface="Comic Sans MS"/>
                <a:cs typeface="Comic Sans MS"/>
              </a:rPr>
              <a:t>~</a:t>
            </a:r>
            <a:r>
              <a:rPr lang="he-IL" sz="2800" b="0" dirty="0" smtClean="0">
                <a:latin typeface="Comic Sans MS"/>
                <a:cs typeface="Comic Sans MS"/>
              </a:rPr>
              <a:t>30</a:t>
            </a:r>
            <a:r>
              <a:rPr lang="en-US" sz="2800" b="0" dirty="0" smtClean="0">
                <a:latin typeface="Comic Sans MS"/>
                <a:cs typeface="Comic Sans MS"/>
              </a:rPr>
              <a:t> –</a:t>
            </a:r>
            <a:r>
              <a:rPr lang="en-US" sz="2800" dirty="0" smtClean="0">
                <a:latin typeface="Comic Sans MS"/>
                <a:cs typeface="Comic Sans MS"/>
              </a:rPr>
              <a:t> 40 </a:t>
            </a:r>
            <a:r>
              <a:rPr lang="en-US" sz="2800" b="0" dirty="0" smtClean="0">
                <a:latin typeface="Comic Sans MS"/>
                <a:cs typeface="Comic Sans MS"/>
              </a:rPr>
              <a:t>?</a:t>
            </a:r>
            <a:r>
              <a:rPr lang="en-US" sz="2800" b="0" dirty="0">
                <a:latin typeface="Comic Sans MS"/>
                <a:cs typeface="Comic Sans MS"/>
              </a:rPr>
              <a:t>?</a:t>
            </a:r>
            <a:r>
              <a:rPr lang="en-US" sz="2800" b="0" dirty="0">
                <a:solidFill>
                  <a:srgbClr val="003399"/>
                </a:solidFill>
                <a:latin typeface="Comic Sans MS"/>
                <a:cs typeface="Comic Sans MS"/>
              </a:rPr>
              <a:t> </a:t>
            </a:r>
            <a:r>
              <a:rPr lang="en-US" sz="2800" dirty="0">
                <a:solidFill>
                  <a:srgbClr val="FF0000"/>
                </a:solidFill>
                <a:latin typeface="Comic Sans MS"/>
                <a:cs typeface="Comic Sans MS"/>
              </a:rPr>
              <a:t>T</a:t>
            </a:r>
            <a:r>
              <a:rPr lang="en-US" sz="2800" b="0" dirty="0">
                <a:solidFill>
                  <a:srgbClr val="003399"/>
                </a:solidFill>
                <a:latin typeface="Comic Sans MS"/>
                <a:cs typeface="Comic Sans MS"/>
              </a:rPr>
              <a:t>W</a:t>
            </a:r>
          </a:p>
        </p:txBody>
      </p:sp>
    </p:spTree>
    <p:extLst>
      <p:ext uri="{BB962C8B-B14F-4D97-AF65-F5344CB8AC3E}">
        <p14:creationId xmlns:p14="http://schemas.microsoft.com/office/powerpoint/2010/main" val="13775176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814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814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1419" grpId="0"/>
      <p:bldP spid="1681422"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26"/>
          <p:cNvSpPr>
            <a:spLocks noChangeArrowheads="1"/>
          </p:cNvSpPr>
          <p:nvPr/>
        </p:nvSpPr>
        <p:spPr bwMode="auto">
          <a:xfrm>
            <a:off x="4648200" y="3551238"/>
            <a:ext cx="1588" cy="1587"/>
          </a:xfrm>
          <a:prstGeom prst="rect">
            <a:avLst/>
          </a:prstGeom>
          <a:solidFill>
            <a:srgbClr val="0000FF"/>
          </a:solidFill>
          <a:ln w="9525">
            <a:noFill/>
            <a:miter lim="800000"/>
            <a:headEnd/>
            <a:tailEnd/>
          </a:ln>
        </p:spPr>
        <p:txBody>
          <a:bodyPr/>
          <a:lstStyle/>
          <a:p>
            <a:endParaRPr lang="en-US">
              <a:latin typeface="Narkisim" pitchFamily="34" charset="-79"/>
              <a:cs typeface="Narkisim" pitchFamily="34" charset="-79"/>
            </a:endParaRPr>
          </a:p>
        </p:txBody>
      </p:sp>
      <p:sp>
        <p:nvSpPr>
          <p:cNvPr id="21507" name="Rectangle 1027"/>
          <p:cNvSpPr>
            <a:spLocks noChangeArrowheads="1"/>
          </p:cNvSpPr>
          <p:nvPr/>
        </p:nvSpPr>
        <p:spPr bwMode="auto">
          <a:xfrm>
            <a:off x="4648200" y="3551238"/>
            <a:ext cx="1588" cy="1587"/>
          </a:xfrm>
          <a:prstGeom prst="rect">
            <a:avLst/>
          </a:prstGeom>
          <a:solidFill>
            <a:srgbClr val="FFFF00"/>
          </a:solidFill>
          <a:ln w="9525">
            <a:noFill/>
            <a:miter lim="800000"/>
            <a:headEnd/>
            <a:tailEnd/>
          </a:ln>
        </p:spPr>
        <p:txBody>
          <a:bodyPr/>
          <a:lstStyle/>
          <a:p>
            <a:endParaRPr lang="en-US">
              <a:latin typeface="Narkisim" pitchFamily="34" charset="-79"/>
              <a:cs typeface="Narkisim" pitchFamily="34" charset="-79"/>
            </a:endParaRPr>
          </a:p>
        </p:txBody>
      </p:sp>
      <p:sp>
        <p:nvSpPr>
          <p:cNvPr id="21508" name="Rectangle 1028"/>
          <p:cNvSpPr>
            <a:spLocks noChangeArrowheads="1"/>
          </p:cNvSpPr>
          <p:nvPr/>
        </p:nvSpPr>
        <p:spPr bwMode="auto">
          <a:xfrm>
            <a:off x="4648200" y="3551238"/>
            <a:ext cx="1588" cy="1587"/>
          </a:xfrm>
          <a:prstGeom prst="rect">
            <a:avLst/>
          </a:prstGeom>
          <a:solidFill>
            <a:srgbClr val="00FF00"/>
          </a:solidFill>
          <a:ln w="9525">
            <a:noFill/>
            <a:miter lim="800000"/>
            <a:headEnd/>
            <a:tailEnd/>
          </a:ln>
        </p:spPr>
        <p:txBody>
          <a:bodyPr/>
          <a:lstStyle/>
          <a:p>
            <a:endParaRPr lang="en-US">
              <a:latin typeface="Narkisim" pitchFamily="34" charset="-79"/>
              <a:cs typeface="Narkisim" pitchFamily="34" charset="-79"/>
            </a:endParaRPr>
          </a:p>
        </p:txBody>
      </p:sp>
      <p:sp>
        <p:nvSpPr>
          <p:cNvPr id="21509" name="Rectangle 1029"/>
          <p:cNvSpPr>
            <a:spLocks noChangeArrowheads="1"/>
          </p:cNvSpPr>
          <p:nvPr/>
        </p:nvSpPr>
        <p:spPr bwMode="auto">
          <a:xfrm>
            <a:off x="6857608" y="5080000"/>
            <a:ext cx="49285" cy="369332"/>
          </a:xfrm>
          <a:prstGeom prst="rect">
            <a:avLst/>
          </a:prstGeom>
          <a:noFill/>
          <a:ln w="9525">
            <a:noFill/>
            <a:miter lim="800000"/>
            <a:headEnd/>
            <a:tailEnd/>
          </a:ln>
        </p:spPr>
        <p:txBody>
          <a:bodyPr wrap="square" lIns="0" tIns="0" rIns="0" bIns="0">
            <a:spAutoFit/>
          </a:bodyPr>
          <a:lstStyle/>
          <a:p>
            <a:pPr algn="r" rtl="0">
              <a:spcBef>
                <a:spcPts val="480"/>
              </a:spcBef>
            </a:pPr>
            <a:endParaRPr lang="en-US" sz="2400" b="0">
              <a:latin typeface="Narkisim" pitchFamily="34" charset="-79"/>
              <a:cs typeface="Narkisim" pitchFamily="34" charset="-79"/>
            </a:endParaRPr>
          </a:p>
        </p:txBody>
      </p:sp>
      <p:sp>
        <p:nvSpPr>
          <p:cNvPr id="11" name="TextBox 10"/>
          <p:cNvSpPr txBox="1"/>
          <p:nvPr/>
        </p:nvSpPr>
        <p:spPr>
          <a:xfrm>
            <a:off x="621535" y="4218225"/>
            <a:ext cx="8404238" cy="2008242"/>
          </a:xfrm>
          <a:prstGeom prst="rect">
            <a:avLst/>
          </a:prstGeom>
          <a:noFill/>
          <a:ln>
            <a:solidFill>
              <a:srgbClr val="FF0000"/>
            </a:solidFill>
          </a:ln>
        </p:spPr>
        <p:txBody>
          <a:bodyPr wrap="square" rtlCol="0">
            <a:spAutoFit/>
          </a:bodyPr>
          <a:lstStyle/>
          <a:p>
            <a:pPr algn="r">
              <a:spcBef>
                <a:spcPts val="480"/>
              </a:spcBef>
            </a:pPr>
            <a:r>
              <a:rPr lang="he-IL" sz="2800" dirty="0" smtClean="0">
                <a:solidFill>
                  <a:srgbClr val="0000FF"/>
                </a:solidFill>
                <a:latin typeface="Narkisim" pitchFamily="34" charset="-79"/>
                <a:cs typeface="Narkisim" pitchFamily="34" charset="-79"/>
              </a:rPr>
              <a:t>                הטענה של טלפון סלולארי     ~  	 5   	</a:t>
            </a:r>
            <a:r>
              <a:rPr lang="en-US" sz="2800" dirty="0" smtClean="0">
                <a:solidFill>
                  <a:srgbClr val="0000FF"/>
                </a:solidFill>
                <a:latin typeface="Narkisim" pitchFamily="34" charset="-79"/>
                <a:cs typeface="Narkisim" pitchFamily="34" charset="-79"/>
              </a:rPr>
              <a:t>W</a:t>
            </a:r>
            <a:r>
              <a:rPr lang="he-IL" sz="2800" dirty="0" smtClean="0">
                <a:solidFill>
                  <a:srgbClr val="0000FF"/>
                </a:solidFill>
                <a:latin typeface="Narkisim" pitchFamily="34" charset="-79"/>
                <a:cs typeface="Narkisim" pitchFamily="34" charset="-79"/>
              </a:rPr>
              <a:t>     </a:t>
            </a:r>
            <a:endParaRPr lang="en-US" sz="2800" dirty="0" smtClean="0">
              <a:solidFill>
                <a:srgbClr val="0000FF"/>
              </a:solidFill>
              <a:latin typeface="Narkisim" pitchFamily="34" charset="-79"/>
              <a:cs typeface="Narkisim" pitchFamily="34" charset="-79"/>
            </a:endParaRPr>
          </a:p>
          <a:p>
            <a:pPr algn="r">
              <a:spcBef>
                <a:spcPts val="480"/>
              </a:spcBef>
            </a:pPr>
            <a:r>
              <a:rPr lang="he-IL" sz="2800" dirty="0" smtClean="0">
                <a:latin typeface="Narkisim" pitchFamily="34" charset="-79"/>
                <a:cs typeface="Narkisim" pitchFamily="34" charset="-79"/>
              </a:rPr>
              <a:t>הספק חשמל </a:t>
            </a:r>
            <a:r>
              <a:rPr lang="he-IL" sz="2800" dirty="0" err="1" smtClean="0">
                <a:latin typeface="Narkisim" pitchFamily="34" charset="-79"/>
                <a:cs typeface="Narkisim" pitchFamily="34" charset="-79"/>
              </a:rPr>
              <a:t>לטלויזיה</a:t>
            </a:r>
            <a:r>
              <a:rPr lang="he-IL" sz="2800" dirty="0" smtClean="0">
                <a:latin typeface="Narkisim" pitchFamily="34" charset="-79"/>
                <a:cs typeface="Narkisim" pitchFamily="34" charset="-79"/>
              </a:rPr>
              <a:t> או של מחשב נייד</a:t>
            </a:r>
            <a:r>
              <a:rPr lang="en-US" sz="2800" dirty="0" smtClean="0">
                <a:latin typeface="Narkisim" pitchFamily="34" charset="-79"/>
                <a:cs typeface="Narkisim" pitchFamily="34" charset="-79"/>
              </a:rPr>
              <a:t>	~	50	W</a:t>
            </a:r>
          </a:p>
          <a:p>
            <a:pPr algn="r">
              <a:spcBef>
                <a:spcPts val="480"/>
              </a:spcBef>
            </a:pPr>
            <a:r>
              <a:rPr lang="he-IL" sz="2800" dirty="0" smtClean="0">
                <a:latin typeface="Narkisim" pitchFamily="34" charset="-79"/>
                <a:cs typeface="Narkisim" pitchFamily="34" charset="-79"/>
              </a:rPr>
              <a:t>                          ל מקרר</a:t>
            </a:r>
            <a:r>
              <a:rPr lang="en-US" sz="2800" dirty="0" smtClean="0">
                <a:latin typeface="Narkisim" pitchFamily="34" charset="-79"/>
                <a:cs typeface="Narkisim" pitchFamily="34" charset="-79"/>
              </a:rPr>
              <a:t>	</a:t>
            </a:r>
            <a:r>
              <a:rPr lang="he-IL" sz="2800" dirty="0" smtClean="0">
                <a:latin typeface="Narkisim" pitchFamily="34" charset="-79"/>
                <a:cs typeface="Narkisim" pitchFamily="34" charset="-79"/>
              </a:rPr>
              <a:t>       		</a:t>
            </a:r>
            <a:r>
              <a:rPr lang="en-US" sz="2800" dirty="0" smtClean="0">
                <a:latin typeface="Narkisim" pitchFamily="34" charset="-79"/>
                <a:cs typeface="Narkisim" pitchFamily="34" charset="-79"/>
              </a:rPr>
              <a:t>~</a:t>
            </a:r>
            <a:r>
              <a:rPr lang="he-IL" sz="2800" dirty="0" smtClean="0">
                <a:latin typeface="Narkisim" pitchFamily="34" charset="-79"/>
                <a:cs typeface="Narkisim" pitchFamily="34" charset="-79"/>
              </a:rPr>
              <a:t> </a:t>
            </a:r>
            <a:r>
              <a:rPr lang="en-US" sz="2800" dirty="0" smtClean="0">
                <a:latin typeface="Narkisim" pitchFamily="34" charset="-79"/>
                <a:cs typeface="Narkisim" pitchFamily="34" charset="-79"/>
              </a:rPr>
              <a:t>  60       </a:t>
            </a:r>
            <a:r>
              <a:rPr lang="he-IL" sz="2800" dirty="0" smtClean="0">
                <a:latin typeface="Narkisim" pitchFamily="34" charset="-79"/>
                <a:cs typeface="Narkisim" pitchFamily="34" charset="-79"/>
              </a:rPr>
              <a:t>   </a:t>
            </a:r>
            <a:r>
              <a:rPr lang="en-US" sz="2800" dirty="0" smtClean="0">
                <a:latin typeface="Narkisim" pitchFamily="34" charset="-79"/>
                <a:cs typeface="Narkisim" pitchFamily="34" charset="-79"/>
              </a:rPr>
              <a:t>	W</a:t>
            </a:r>
          </a:p>
          <a:p>
            <a:pPr algn="r">
              <a:spcBef>
                <a:spcPts val="480"/>
              </a:spcBef>
            </a:pPr>
            <a:r>
              <a:rPr lang="he-IL" sz="2800" dirty="0" smtClean="0">
                <a:solidFill>
                  <a:srgbClr val="0000FF"/>
                </a:solidFill>
                <a:latin typeface="Narkisim" pitchFamily="34" charset="-79"/>
                <a:cs typeface="Narkisim" pitchFamily="34" charset="-79"/>
              </a:rPr>
              <a:t>                     ל מכונת כביסה 	    	~        </a:t>
            </a:r>
            <a:r>
              <a:rPr lang="en-US" sz="2800" dirty="0" smtClean="0">
                <a:solidFill>
                  <a:srgbClr val="0000FF"/>
                </a:solidFill>
                <a:latin typeface="Narkisim" pitchFamily="34" charset="-79"/>
                <a:cs typeface="Narkisim" pitchFamily="34" charset="-79"/>
              </a:rPr>
              <a:t>600</a:t>
            </a:r>
            <a:r>
              <a:rPr lang="he-IL" sz="2800" dirty="0" smtClean="0">
                <a:solidFill>
                  <a:srgbClr val="0000FF"/>
                </a:solidFill>
                <a:latin typeface="Narkisim" pitchFamily="34" charset="-79"/>
                <a:cs typeface="Narkisim" pitchFamily="34" charset="-79"/>
              </a:rPr>
              <a:t>    </a:t>
            </a:r>
            <a:r>
              <a:rPr lang="en-US" sz="2800" dirty="0" smtClean="0">
                <a:solidFill>
                  <a:srgbClr val="0000FF"/>
                </a:solidFill>
                <a:latin typeface="Narkisim" pitchFamily="34" charset="-79"/>
                <a:cs typeface="Narkisim" pitchFamily="34" charset="-79"/>
              </a:rPr>
              <a:t>W</a:t>
            </a:r>
            <a:endParaRPr lang="en-US" sz="2800" dirty="0" smtClean="0">
              <a:latin typeface="Narkisim" pitchFamily="34" charset="-79"/>
              <a:cs typeface="Narkisim" pitchFamily="34" charset="-79"/>
            </a:endParaRPr>
          </a:p>
        </p:txBody>
      </p:sp>
      <p:sp>
        <p:nvSpPr>
          <p:cNvPr id="9" name="Text Box 1035"/>
          <p:cNvSpPr txBox="1">
            <a:spLocks noChangeArrowheads="1"/>
          </p:cNvSpPr>
          <p:nvPr/>
        </p:nvSpPr>
        <p:spPr bwMode="auto">
          <a:xfrm>
            <a:off x="1232991" y="2156459"/>
            <a:ext cx="7882673" cy="2246769"/>
          </a:xfrm>
          <a:prstGeom prst="rect">
            <a:avLst/>
          </a:prstGeom>
          <a:noFill/>
          <a:ln w="28575">
            <a:noFill/>
            <a:miter lim="800000"/>
            <a:headEnd/>
            <a:tailEnd/>
          </a:ln>
        </p:spPr>
        <p:txBody>
          <a:bodyPr wrap="square">
            <a:spAutoFit/>
          </a:bodyPr>
          <a:lstStyle/>
          <a:p>
            <a:r>
              <a:rPr lang="en-US" sz="2000" b="0" dirty="0">
                <a:solidFill>
                  <a:srgbClr val="000099"/>
                </a:solidFill>
                <a:latin typeface="Narkisim" pitchFamily="34" charset="-79"/>
                <a:cs typeface="Narkisim" pitchFamily="34" charset="-79"/>
              </a:rPr>
              <a:t>1 </a:t>
            </a:r>
            <a:r>
              <a:rPr lang="en-US" sz="2000" dirty="0">
                <a:solidFill>
                  <a:srgbClr val="FF0000"/>
                </a:solidFill>
                <a:latin typeface="Narkisim" pitchFamily="34" charset="-79"/>
                <a:cs typeface="Narkisim" pitchFamily="34" charset="-79"/>
              </a:rPr>
              <a:t>T</a:t>
            </a:r>
            <a:r>
              <a:rPr lang="en-US" sz="2000" b="0" dirty="0">
                <a:solidFill>
                  <a:srgbClr val="000099"/>
                </a:solidFill>
                <a:latin typeface="Narkisim" pitchFamily="34" charset="-79"/>
                <a:cs typeface="Narkisim" pitchFamily="34" charset="-79"/>
              </a:rPr>
              <a:t>W = </a:t>
            </a:r>
            <a:r>
              <a:rPr lang="en-US" sz="2000" b="0" dirty="0" smtClean="0">
                <a:solidFill>
                  <a:srgbClr val="000099"/>
                </a:solidFill>
                <a:latin typeface="Narkisim" pitchFamily="34" charset="-79"/>
                <a:cs typeface="Narkisim" pitchFamily="34" charset="-79"/>
              </a:rPr>
              <a:t>1,000,000,000,000</a:t>
            </a:r>
            <a:r>
              <a:rPr lang="en-US" sz="2000" dirty="0" smtClean="0">
                <a:solidFill>
                  <a:srgbClr val="660066"/>
                </a:solidFill>
                <a:latin typeface="Narkisim" pitchFamily="34" charset="-79"/>
                <a:cs typeface="Narkisim" pitchFamily="34" charset="-79"/>
              </a:rPr>
              <a:t> </a:t>
            </a:r>
            <a:r>
              <a:rPr lang="en-US" sz="2000" b="0" dirty="0" smtClean="0">
                <a:solidFill>
                  <a:srgbClr val="000099"/>
                </a:solidFill>
                <a:latin typeface="Narkisim" pitchFamily="34" charset="-79"/>
                <a:cs typeface="Narkisim" pitchFamily="34" charset="-79"/>
              </a:rPr>
              <a:t>W   </a:t>
            </a:r>
            <a:r>
              <a:rPr lang="he-IL" sz="2000" b="0" dirty="0" smtClean="0">
                <a:solidFill>
                  <a:srgbClr val="000099"/>
                </a:solidFill>
                <a:latin typeface="Narkisim" pitchFamily="34" charset="-79"/>
                <a:cs typeface="Narkisim" pitchFamily="34" charset="-79"/>
              </a:rPr>
              <a:t>        </a:t>
            </a:r>
            <a:r>
              <a:rPr lang="en-US" sz="2000" b="0" dirty="0" smtClean="0">
                <a:solidFill>
                  <a:srgbClr val="000099"/>
                </a:solidFill>
                <a:latin typeface="Narkisim" pitchFamily="34" charset="-79"/>
                <a:cs typeface="Narkisim" pitchFamily="34" charset="-79"/>
              </a:rPr>
              <a:t>   </a:t>
            </a:r>
            <a:r>
              <a:rPr lang="he-IL" sz="2000" dirty="0" smtClean="0">
                <a:solidFill>
                  <a:srgbClr val="000099"/>
                </a:solidFill>
                <a:latin typeface="Narkisim" pitchFamily="34" charset="-79"/>
                <a:cs typeface="Narkisim" pitchFamily="34" charset="-79"/>
              </a:rPr>
              <a:t>צריכת האנרגיה של יפן ~</a:t>
            </a:r>
            <a:r>
              <a:rPr lang="en-US" sz="2000" b="0" dirty="0" smtClean="0">
                <a:solidFill>
                  <a:srgbClr val="000099"/>
                </a:solidFill>
                <a:latin typeface="Narkisim" pitchFamily="34" charset="-79"/>
                <a:cs typeface="Narkisim" pitchFamily="34" charset="-79"/>
              </a:rPr>
              <a:t>0.6 TW </a:t>
            </a:r>
          </a:p>
          <a:p>
            <a:r>
              <a:rPr lang="he-IL" sz="2000" b="0" dirty="0" smtClean="0">
                <a:solidFill>
                  <a:srgbClr val="000099"/>
                </a:solidFill>
                <a:latin typeface="Narkisim" pitchFamily="34" charset="-79"/>
                <a:cs typeface="Narkisim" pitchFamily="34" charset="-79"/>
              </a:rPr>
              <a:t>  </a:t>
            </a:r>
            <a:r>
              <a:rPr lang="en-US" sz="2000" b="0" dirty="0" smtClean="0">
                <a:solidFill>
                  <a:srgbClr val="000099"/>
                </a:solidFill>
                <a:latin typeface="Narkisim" pitchFamily="34" charset="-79"/>
                <a:cs typeface="Narkisim" pitchFamily="34" charset="-79"/>
              </a:rPr>
              <a:t>1 </a:t>
            </a:r>
            <a:r>
              <a:rPr lang="en-US" sz="2000" dirty="0" smtClean="0">
                <a:solidFill>
                  <a:srgbClr val="660066"/>
                </a:solidFill>
                <a:latin typeface="Narkisim" pitchFamily="34" charset="-79"/>
                <a:cs typeface="Narkisim" pitchFamily="34" charset="-79"/>
              </a:rPr>
              <a:t>G</a:t>
            </a:r>
            <a:r>
              <a:rPr lang="en-US" sz="2000" b="0" dirty="0" smtClean="0">
                <a:solidFill>
                  <a:srgbClr val="000099"/>
                </a:solidFill>
                <a:latin typeface="Narkisim" pitchFamily="34" charset="-79"/>
                <a:cs typeface="Narkisim" pitchFamily="34" charset="-79"/>
              </a:rPr>
              <a:t>W = 1,000,000,000 W      </a:t>
            </a:r>
            <a:r>
              <a:rPr lang="he-IL" sz="2000" b="0" dirty="0" smtClean="0">
                <a:solidFill>
                  <a:srgbClr val="000099"/>
                </a:solidFill>
                <a:latin typeface="Narkisim" pitchFamily="34" charset="-79"/>
                <a:cs typeface="Narkisim" pitchFamily="34" charset="-79"/>
              </a:rPr>
              <a:t>   </a:t>
            </a:r>
            <a:r>
              <a:rPr lang="en-US" sz="2000" b="0" dirty="0" smtClean="0">
                <a:solidFill>
                  <a:srgbClr val="000099"/>
                </a:solidFill>
                <a:latin typeface="Narkisim" pitchFamily="34" charset="-79"/>
                <a:cs typeface="Narkisim" pitchFamily="34" charset="-79"/>
              </a:rPr>
              <a:t> </a:t>
            </a:r>
            <a:r>
              <a:rPr lang="he-IL" sz="2000" b="0" dirty="0" smtClean="0">
                <a:solidFill>
                  <a:srgbClr val="000099"/>
                </a:solidFill>
                <a:latin typeface="Narkisim" pitchFamily="34" charset="-79"/>
                <a:cs typeface="Narkisim" pitchFamily="34" charset="-79"/>
              </a:rPr>
              <a:t> </a:t>
            </a:r>
            <a:r>
              <a:rPr lang="he-IL" sz="2000" dirty="0" smtClean="0">
                <a:solidFill>
                  <a:srgbClr val="000099"/>
                </a:solidFill>
                <a:latin typeface="Narkisim" pitchFamily="34" charset="-79"/>
                <a:cs typeface="Narkisim" pitchFamily="34" charset="-79"/>
              </a:rPr>
              <a:t>סכר </a:t>
            </a:r>
            <a:r>
              <a:rPr lang="he-IL" sz="2000" dirty="0" err="1" smtClean="0">
                <a:solidFill>
                  <a:srgbClr val="000099"/>
                </a:solidFill>
                <a:latin typeface="Narkisim" pitchFamily="34" charset="-79"/>
                <a:cs typeface="Narkisim" pitchFamily="34" charset="-79"/>
              </a:rPr>
              <a:t>האיטייפו</a:t>
            </a:r>
            <a:r>
              <a:rPr lang="he-IL" sz="2000" dirty="0" smtClean="0">
                <a:solidFill>
                  <a:srgbClr val="000099"/>
                </a:solidFill>
                <a:latin typeface="Narkisim" pitchFamily="34" charset="-79"/>
                <a:cs typeface="Narkisim" pitchFamily="34" charset="-79"/>
              </a:rPr>
              <a:t> בברזיל מייצר </a:t>
            </a:r>
            <a:r>
              <a:rPr lang="en-US" sz="2000" b="0" dirty="0" smtClean="0">
                <a:solidFill>
                  <a:srgbClr val="000099"/>
                </a:solidFill>
                <a:latin typeface="Narkisim" pitchFamily="34" charset="-79"/>
                <a:cs typeface="Narkisim" pitchFamily="34" charset="-79"/>
              </a:rPr>
              <a:t>12.5 </a:t>
            </a:r>
            <a:r>
              <a:rPr lang="en-US" sz="2000" b="0" dirty="0" err="1" smtClean="0">
                <a:solidFill>
                  <a:srgbClr val="000099"/>
                </a:solidFill>
                <a:latin typeface="Narkisim" pitchFamily="34" charset="-79"/>
                <a:cs typeface="Narkisim" pitchFamily="34" charset="-79"/>
              </a:rPr>
              <a:t>GW</a:t>
            </a:r>
            <a:r>
              <a:rPr lang="en-US" sz="2000" b="0" baseline="-25000" dirty="0" err="1" smtClean="0">
                <a:solidFill>
                  <a:srgbClr val="000099"/>
                </a:solidFill>
                <a:latin typeface="Narkisim" pitchFamily="34" charset="-79"/>
                <a:cs typeface="Narkisim" pitchFamily="34" charset="-79"/>
              </a:rPr>
              <a:t>e</a:t>
            </a:r>
            <a:endParaRPr lang="en-US" sz="2000" baseline="-25000" dirty="0" smtClean="0">
              <a:solidFill>
                <a:srgbClr val="000099"/>
              </a:solidFill>
              <a:latin typeface="Narkisim" pitchFamily="34" charset="-79"/>
              <a:cs typeface="Narkisim" pitchFamily="34" charset="-79"/>
            </a:endParaRPr>
          </a:p>
          <a:p>
            <a:r>
              <a:rPr lang="en-US" sz="2000" b="0" dirty="0" smtClean="0">
                <a:solidFill>
                  <a:srgbClr val="000099"/>
                </a:solidFill>
                <a:latin typeface="Narkisim" pitchFamily="34" charset="-79"/>
                <a:cs typeface="Narkisim" pitchFamily="34" charset="-79"/>
              </a:rPr>
              <a:t>   W         </a:t>
            </a:r>
            <a:r>
              <a:rPr lang="he-IL" sz="2000" b="0" dirty="0" smtClean="0">
                <a:solidFill>
                  <a:srgbClr val="000099"/>
                </a:solidFill>
                <a:latin typeface="Narkisim" pitchFamily="34" charset="-79"/>
                <a:cs typeface="Narkisim" pitchFamily="34" charset="-79"/>
              </a:rPr>
              <a:t>1,000,000</a:t>
            </a:r>
            <a:r>
              <a:rPr lang="en-US" sz="2000" b="0" dirty="0" smtClean="0">
                <a:solidFill>
                  <a:srgbClr val="000099"/>
                </a:solidFill>
                <a:latin typeface="Narkisim" pitchFamily="34" charset="-79"/>
                <a:cs typeface="Narkisim" pitchFamily="34" charset="-79"/>
              </a:rPr>
              <a:t> 1 </a:t>
            </a:r>
            <a:r>
              <a:rPr lang="en-US" sz="2000" b="0" dirty="0" smtClean="0">
                <a:latin typeface="Narkisim" pitchFamily="34" charset="-79"/>
                <a:cs typeface="Narkisim" pitchFamily="34" charset="-79"/>
              </a:rPr>
              <a:t>M</a:t>
            </a:r>
            <a:r>
              <a:rPr lang="en-US" sz="2000" b="0" dirty="0" smtClean="0">
                <a:solidFill>
                  <a:srgbClr val="000099"/>
                </a:solidFill>
                <a:latin typeface="Narkisim" pitchFamily="34" charset="-79"/>
                <a:cs typeface="Narkisim" pitchFamily="34" charset="-79"/>
              </a:rPr>
              <a:t>W = </a:t>
            </a:r>
            <a:r>
              <a:rPr lang="he-IL" sz="2000" b="0" dirty="0" smtClean="0">
                <a:solidFill>
                  <a:srgbClr val="000099"/>
                </a:solidFill>
                <a:latin typeface="Narkisim" pitchFamily="34" charset="-79"/>
                <a:cs typeface="Narkisim" pitchFamily="34" charset="-79"/>
              </a:rPr>
              <a:t> </a:t>
            </a:r>
            <a:r>
              <a:rPr lang="en-US" sz="2000" b="0" dirty="0" smtClean="0">
                <a:solidFill>
                  <a:srgbClr val="000099"/>
                </a:solidFill>
                <a:latin typeface="Narkisim" pitchFamily="34" charset="-79"/>
                <a:cs typeface="Narkisim" pitchFamily="34" charset="-79"/>
              </a:rPr>
              <a:t>          	</a:t>
            </a:r>
            <a:r>
              <a:rPr lang="he-IL" sz="2000" b="0" dirty="0" smtClean="0">
                <a:solidFill>
                  <a:srgbClr val="000099"/>
                </a:solidFill>
                <a:latin typeface="Narkisim" pitchFamily="34" charset="-79"/>
                <a:cs typeface="Narkisim" pitchFamily="34" charset="-79"/>
              </a:rPr>
              <a:t>  </a:t>
            </a:r>
            <a:r>
              <a:rPr lang="en-US" sz="2000" b="0" dirty="0" smtClean="0">
                <a:solidFill>
                  <a:srgbClr val="000099"/>
                </a:solidFill>
                <a:latin typeface="Narkisim" pitchFamily="34" charset="-79"/>
                <a:cs typeface="Narkisim" pitchFamily="34" charset="-79"/>
              </a:rPr>
              <a:t> </a:t>
            </a:r>
            <a:r>
              <a:rPr lang="he-IL" sz="2000" dirty="0" smtClean="0">
                <a:solidFill>
                  <a:srgbClr val="000099"/>
                </a:solidFill>
                <a:latin typeface="Narkisim" pitchFamily="34" charset="-79"/>
                <a:cs typeface="Narkisim" pitchFamily="34" charset="-79"/>
              </a:rPr>
              <a:t>חשמל ל-1000 ביתיים בארה"ב</a:t>
            </a:r>
            <a:endParaRPr lang="en-US" sz="2000" dirty="0">
              <a:solidFill>
                <a:srgbClr val="000099"/>
              </a:solidFill>
              <a:latin typeface="Narkisim" pitchFamily="34" charset="-79"/>
              <a:cs typeface="Narkisim" pitchFamily="34" charset="-79"/>
            </a:endParaRPr>
          </a:p>
          <a:p>
            <a:r>
              <a:rPr lang="en-US" sz="2000" b="0" dirty="0" smtClean="0">
                <a:solidFill>
                  <a:srgbClr val="000099"/>
                </a:solidFill>
                <a:latin typeface="Narkisim" pitchFamily="34" charset="-79"/>
                <a:cs typeface="Narkisim" pitchFamily="34" charset="-79"/>
              </a:rPr>
              <a:t>   </a:t>
            </a:r>
            <a:r>
              <a:rPr lang="he-IL" sz="2000" b="0" dirty="0" smtClean="0">
                <a:solidFill>
                  <a:srgbClr val="000099"/>
                </a:solidFill>
                <a:latin typeface="Narkisim" pitchFamily="34" charset="-79"/>
                <a:cs typeface="Narkisim" pitchFamily="34" charset="-79"/>
              </a:rPr>
              <a:t> </a:t>
            </a:r>
            <a:r>
              <a:rPr lang="en-US" sz="2000" b="0" dirty="0" smtClean="0">
                <a:solidFill>
                  <a:srgbClr val="000099"/>
                </a:solidFill>
                <a:latin typeface="Narkisim" pitchFamily="34" charset="-79"/>
                <a:cs typeface="Narkisim" pitchFamily="34" charset="-79"/>
              </a:rPr>
              <a:t>  1 </a:t>
            </a:r>
            <a:r>
              <a:rPr lang="en-US" sz="2000" b="0" dirty="0" smtClean="0">
                <a:solidFill>
                  <a:srgbClr val="008000"/>
                </a:solidFill>
                <a:latin typeface="Narkisim" pitchFamily="34" charset="-79"/>
                <a:cs typeface="Narkisim" pitchFamily="34" charset="-79"/>
              </a:rPr>
              <a:t>k</a:t>
            </a:r>
            <a:r>
              <a:rPr lang="en-US" sz="2000" b="0" dirty="0" smtClean="0">
                <a:solidFill>
                  <a:srgbClr val="000099"/>
                </a:solidFill>
                <a:latin typeface="Narkisim" pitchFamily="34" charset="-79"/>
                <a:cs typeface="Narkisim" pitchFamily="34" charset="-79"/>
              </a:rPr>
              <a:t>W  = 1,000 W </a:t>
            </a:r>
            <a:r>
              <a:rPr lang="he-IL" sz="2000" b="0" dirty="0" smtClean="0">
                <a:solidFill>
                  <a:srgbClr val="000099"/>
                </a:solidFill>
                <a:latin typeface="Narkisim" pitchFamily="34" charset="-79"/>
                <a:cs typeface="Narkisim" pitchFamily="34" charset="-79"/>
              </a:rPr>
              <a:t>        </a:t>
            </a:r>
            <a:r>
              <a:rPr lang="en-US" sz="2000" dirty="0">
                <a:solidFill>
                  <a:srgbClr val="000099"/>
                </a:solidFill>
                <a:latin typeface="Narkisim" pitchFamily="34" charset="-79"/>
                <a:cs typeface="Narkisim" pitchFamily="34" charset="-79"/>
              </a:rPr>
              <a:t>	</a:t>
            </a:r>
            <a:r>
              <a:rPr lang="he-IL" sz="2000" dirty="0" smtClean="0">
                <a:solidFill>
                  <a:srgbClr val="000099"/>
                </a:solidFill>
                <a:latin typeface="Narkisim" pitchFamily="34" charset="-79"/>
                <a:cs typeface="Narkisim" pitchFamily="34" charset="-79"/>
              </a:rPr>
              <a:t>                        מזגן לחדר אחד</a:t>
            </a:r>
            <a:endParaRPr lang="en-US" sz="2000" dirty="0">
              <a:solidFill>
                <a:srgbClr val="000099"/>
              </a:solidFill>
              <a:latin typeface="Narkisim" pitchFamily="34" charset="-79"/>
              <a:cs typeface="Narkisim" pitchFamily="34" charset="-79"/>
            </a:endParaRPr>
          </a:p>
          <a:p>
            <a:endParaRPr lang="en-US" sz="2000" b="0" dirty="0">
              <a:solidFill>
                <a:srgbClr val="000099"/>
              </a:solidFill>
              <a:latin typeface="Narkisim" pitchFamily="34" charset="-79"/>
              <a:cs typeface="Narkisim" pitchFamily="34" charset="-79"/>
            </a:endParaRPr>
          </a:p>
        </p:txBody>
      </p:sp>
      <p:sp>
        <p:nvSpPr>
          <p:cNvPr id="2" name="TextBox 1"/>
          <p:cNvSpPr txBox="1"/>
          <p:nvPr/>
        </p:nvSpPr>
        <p:spPr>
          <a:xfrm>
            <a:off x="2084851" y="1370192"/>
            <a:ext cx="5477605" cy="461665"/>
          </a:xfrm>
          <a:prstGeom prst="rect">
            <a:avLst/>
          </a:prstGeom>
          <a:noFill/>
        </p:spPr>
        <p:txBody>
          <a:bodyPr wrap="square" rtlCol="0">
            <a:spAutoFit/>
          </a:bodyPr>
          <a:lstStyle/>
          <a:p>
            <a:r>
              <a:rPr lang="he-IL" sz="2400" dirty="0" smtClean="0">
                <a:solidFill>
                  <a:srgbClr val="0070C0"/>
                </a:solidFill>
                <a:latin typeface="Narkisim" pitchFamily="34" charset="-79"/>
                <a:cs typeface="Narkisim" pitchFamily="34" charset="-79"/>
              </a:rPr>
              <a:t>קצת סדרי גודל להבין מה זו צריכת אנרגיה? </a:t>
            </a:r>
            <a:endParaRPr lang="en-US" sz="2400" dirty="0">
              <a:solidFill>
                <a:srgbClr val="0070C0"/>
              </a:solidFill>
              <a:latin typeface="Narkisim" pitchFamily="34" charset="-79"/>
              <a:cs typeface="Narkisim" pitchFamily="34" charset="-79"/>
            </a:endParaRPr>
          </a:p>
        </p:txBody>
      </p:sp>
      <p:sp>
        <p:nvSpPr>
          <p:cNvPr id="12" name="Rectangle 1034"/>
          <p:cNvSpPr>
            <a:spLocks noChangeArrowheads="1"/>
          </p:cNvSpPr>
          <p:nvPr/>
        </p:nvSpPr>
        <p:spPr bwMode="auto">
          <a:xfrm>
            <a:off x="120650" y="169863"/>
            <a:ext cx="8870950" cy="1200329"/>
          </a:xfrm>
          <a:prstGeom prst="rect">
            <a:avLst/>
          </a:prstGeom>
          <a:solidFill>
            <a:srgbClr val="CCCCFF"/>
          </a:solidFill>
          <a:ln w="12700">
            <a:noFill/>
            <a:miter lim="800000"/>
            <a:headEnd/>
            <a:tailEnd/>
          </a:ln>
        </p:spPr>
        <p:txBody>
          <a:bodyPr>
            <a:spAutoFit/>
          </a:bodyPr>
          <a:lstStyle/>
          <a:p>
            <a:pPr marL="457200" indent="-457200" algn="ctr" rtl="0" eaLnBrk="0" hangingPunct="0">
              <a:spcBef>
                <a:spcPct val="0"/>
              </a:spcBef>
            </a:pPr>
            <a:r>
              <a:rPr kumimoji="1" lang="he-IL" sz="4400" dirty="0">
                <a:solidFill>
                  <a:srgbClr val="A50021"/>
                </a:solidFill>
                <a:latin typeface="Narkisim" charset="0"/>
                <a:cs typeface="Narkisim" charset="0"/>
              </a:rPr>
              <a:t>מה </a:t>
            </a:r>
            <a:r>
              <a:rPr kumimoji="1" lang="he-IL" sz="4400" dirty="0" smtClean="0">
                <a:solidFill>
                  <a:srgbClr val="A50021"/>
                </a:solidFill>
                <a:latin typeface="Narkisim" charset="0"/>
                <a:cs typeface="Narkisim" charset="0"/>
              </a:rPr>
              <a:t>צריכת אנרגיה </a:t>
            </a:r>
            <a:r>
              <a:rPr kumimoji="1" lang="he-IL" sz="4400" dirty="0">
                <a:solidFill>
                  <a:srgbClr val="A50021"/>
                </a:solidFill>
                <a:latin typeface="Narkisim" charset="0"/>
                <a:cs typeface="Narkisim" charset="0"/>
              </a:rPr>
              <a:t>העולמית </a:t>
            </a:r>
            <a:r>
              <a:rPr kumimoji="1" lang="he-IL" sz="4400" dirty="0" smtClean="0">
                <a:solidFill>
                  <a:srgbClr val="A50021"/>
                </a:solidFill>
                <a:latin typeface="Narkisim" charset="0"/>
                <a:cs typeface="Narkisim" charset="0"/>
              </a:rPr>
              <a:t>הדרושה ?</a:t>
            </a:r>
            <a:endParaRPr kumimoji="1" lang="en-US" sz="4400" dirty="0">
              <a:solidFill>
                <a:srgbClr val="A50021"/>
              </a:solidFill>
              <a:latin typeface="Narkisim" charset="0"/>
              <a:cs typeface="Narkisim" charset="0"/>
            </a:endParaRPr>
          </a:p>
          <a:p>
            <a:pPr marL="457200" indent="-457200" algn="ctr" rtl="0" eaLnBrk="0" hangingPunct="0">
              <a:spcBef>
                <a:spcPct val="0"/>
              </a:spcBef>
            </a:pPr>
            <a:r>
              <a:rPr lang="en-US" sz="2800" dirty="0" smtClean="0">
                <a:solidFill>
                  <a:srgbClr val="003399"/>
                </a:solidFill>
                <a:latin typeface="Comic Sans MS"/>
                <a:cs typeface="Comic Sans MS"/>
              </a:rPr>
              <a:t>2013</a:t>
            </a:r>
            <a:r>
              <a:rPr lang="en-US" sz="2800" b="0" dirty="0" smtClean="0">
                <a:solidFill>
                  <a:srgbClr val="003399"/>
                </a:solidFill>
                <a:latin typeface="Comic Sans MS"/>
                <a:cs typeface="Comic Sans MS"/>
              </a:rPr>
              <a:t>: </a:t>
            </a:r>
            <a:r>
              <a:rPr lang="en-US" sz="2800" b="0" dirty="0">
                <a:solidFill>
                  <a:srgbClr val="003399"/>
                </a:solidFill>
                <a:latin typeface="Comic Sans MS"/>
                <a:cs typeface="Comic Sans MS"/>
              </a:rPr>
              <a:t>~</a:t>
            </a:r>
            <a:r>
              <a:rPr lang="en-US" sz="2800" b="0" dirty="0" smtClean="0">
                <a:solidFill>
                  <a:srgbClr val="003399"/>
                </a:solidFill>
                <a:latin typeface="Comic Sans MS"/>
                <a:cs typeface="Comic Sans MS"/>
              </a:rPr>
              <a:t>18 </a:t>
            </a:r>
            <a:r>
              <a:rPr lang="en-US" sz="2800" dirty="0" smtClean="0">
                <a:solidFill>
                  <a:srgbClr val="FF0000"/>
                </a:solidFill>
                <a:latin typeface="Comic Sans MS"/>
                <a:cs typeface="Comic Sans MS"/>
              </a:rPr>
              <a:t>T</a:t>
            </a:r>
            <a:r>
              <a:rPr lang="en-US" sz="2800" b="0" dirty="0" smtClean="0">
                <a:solidFill>
                  <a:srgbClr val="003399"/>
                </a:solidFill>
                <a:latin typeface="Comic Sans MS"/>
                <a:cs typeface="Comic Sans MS"/>
              </a:rPr>
              <a:t>W ; </a:t>
            </a:r>
            <a:r>
              <a:rPr lang="he-IL" sz="2800" b="0" dirty="0" smtClean="0">
                <a:solidFill>
                  <a:srgbClr val="003399"/>
                </a:solidFill>
                <a:latin typeface="Comic Sans MS"/>
                <a:cs typeface="Comic Sans MS"/>
              </a:rPr>
              <a:t>  </a:t>
            </a:r>
            <a:r>
              <a:rPr lang="en-US" sz="2800" dirty="0" smtClean="0">
                <a:latin typeface="Comic Sans MS"/>
                <a:cs typeface="Comic Sans MS"/>
              </a:rPr>
              <a:t>2050</a:t>
            </a:r>
            <a:r>
              <a:rPr lang="en-US" sz="2800" b="0" dirty="0">
                <a:latin typeface="Comic Sans MS"/>
                <a:cs typeface="Comic Sans MS"/>
              </a:rPr>
              <a:t>: </a:t>
            </a:r>
            <a:r>
              <a:rPr lang="en-US" sz="2800" b="0" dirty="0" smtClean="0">
                <a:latin typeface="Comic Sans MS"/>
                <a:cs typeface="Comic Sans MS"/>
              </a:rPr>
              <a:t>~</a:t>
            </a:r>
            <a:r>
              <a:rPr lang="he-IL" sz="2800" b="0" dirty="0" smtClean="0">
                <a:latin typeface="Comic Sans MS"/>
                <a:cs typeface="Comic Sans MS"/>
              </a:rPr>
              <a:t>30</a:t>
            </a:r>
            <a:r>
              <a:rPr lang="en-US" sz="2800" b="0" dirty="0" smtClean="0">
                <a:latin typeface="Comic Sans MS"/>
                <a:cs typeface="Comic Sans MS"/>
              </a:rPr>
              <a:t> –</a:t>
            </a:r>
            <a:r>
              <a:rPr lang="en-US" sz="2800" dirty="0" smtClean="0">
                <a:latin typeface="Comic Sans MS"/>
                <a:cs typeface="Comic Sans MS"/>
              </a:rPr>
              <a:t> 40 </a:t>
            </a:r>
            <a:r>
              <a:rPr lang="en-US" sz="2800" b="0" dirty="0" smtClean="0">
                <a:latin typeface="Comic Sans MS"/>
                <a:cs typeface="Comic Sans MS"/>
              </a:rPr>
              <a:t>?</a:t>
            </a:r>
            <a:r>
              <a:rPr lang="en-US" sz="2800" b="0" dirty="0">
                <a:latin typeface="Comic Sans MS"/>
                <a:cs typeface="Comic Sans MS"/>
              </a:rPr>
              <a:t>?</a:t>
            </a:r>
            <a:r>
              <a:rPr lang="en-US" sz="2800" b="0" dirty="0">
                <a:solidFill>
                  <a:srgbClr val="003399"/>
                </a:solidFill>
                <a:latin typeface="Comic Sans MS"/>
                <a:cs typeface="Comic Sans MS"/>
              </a:rPr>
              <a:t> </a:t>
            </a:r>
            <a:r>
              <a:rPr lang="en-US" sz="2800" dirty="0">
                <a:solidFill>
                  <a:srgbClr val="FF0000"/>
                </a:solidFill>
                <a:latin typeface="Comic Sans MS"/>
                <a:cs typeface="Comic Sans MS"/>
              </a:rPr>
              <a:t>T</a:t>
            </a:r>
            <a:r>
              <a:rPr lang="en-US" sz="2800" b="0" dirty="0">
                <a:solidFill>
                  <a:srgbClr val="003399"/>
                </a:solidFill>
                <a:latin typeface="Comic Sans MS"/>
                <a:cs typeface="Comic Sans MS"/>
              </a:rPr>
              <a:t>W</a:t>
            </a:r>
          </a:p>
        </p:txBody>
      </p:sp>
    </p:spTree>
    <p:extLst>
      <p:ext uri="{BB962C8B-B14F-4D97-AF65-F5344CB8AC3E}">
        <p14:creationId xmlns:p14="http://schemas.microsoft.com/office/powerpoint/2010/main" val="42726888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128588"/>
            <a:ext cx="9144000" cy="1143001"/>
          </a:xfrm>
        </p:spPr>
        <p:txBody>
          <a:bodyPr/>
          <a:lstStyle/>
          <a:p>
            <a:pPr eaLnBrk="1" hangingPunct="1">
              <a:lnSpc>
                <a:spcPct val="80000"/>
              </a:lnSpc>
            </a:pPr>
            <a:r>
              <a:rPr lang="he-IL" sz="4400" dirty="0" smtClean="0">
                <a:latin typeface="Narkisim" charset="0"/>
                <a:cs typeface="Narkisim" charset="0"/>
              </a:rPr>
              <a:t> מקורות לצריכת אנרגיה בעולם</a:t>
            </a:r>
            <a:endParaRPr lang="en-US" sz="4400" i="1" dirty="0">
              <a:latin typeface="Narkisim" charset="0"/>
              <a:cs typeface="Narkisim" charset="0"/>
            </a:endParaRPr>
          </a:p>
        </p:txBody>
      </p:sp>
      <p:sp>
        <p:nvSpPr>
          <p:cNvPr id="35843" name="AutoShape 3"/>
          <p:cNvSpPr>
            <a:spLocks noChangeAspect="1" noChangeArrowheads="1" noTextEdit="1"/>
          </p:cNvSpPr>
          <p:nvPr/>
        </p:nvSpPr>
        <p:spPr bwMode="auto">
          <a:xfrm>
            <a:off x="1541463" y="2968625"/>
            <a:ext cx="7602537" cy="421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5846" name="Freeform 11"/>
          <p:cNvSpPr>
            <a:spLocks/>
          </p:cNvSpPr>
          <p:nvPr/>
        </p:nvSpPr>
        <p:spPr bwMode="auto">
          <a:xfrm>
            <a:off x="1617663" y="5084763"/>
            <a:ext cx="6721475" cy="144462"/>
          </a:xfrm>
          <a:custGeom>
            <a:avLst/>
            <a:gdLst>
              <a:gd name="T0" fmla="*/ 0 w 2772"/>
              <a:gd name="T1" fmla="*/ 2147483647 h 47"/>
              <a:gd name="T2" fmla="*/ 2147483647 w 2772"/>
              <a:gd name="T3" fmla="*/ 0 h 47"/>
              <a:gd name="T4" fmla="*/ 2147483647 w 2772"/>
              <a:gd name="T5" fmla="*/ 0 h 47"/>
              <a:gd name="T6" fmla="*/ 2147483647 w 2772"/>
              <a:gd name="T7" fmla="*/ 2147483647 h 47"/>
              <a:gd name="T8" fmla="*/ 0 w 2772"/>
              <a:gd name="T9" fmla="*/ 2147483647 h 47"/>
              <a:gd name="T10" fmla="*/ 0 60000 65536"/>
              <a:gd name="T11" fmla="*/ 0 60000 65536"/>
              <a:gd name="T12" fmla="*/ 0 60000 65536"/>
              <a:gd name="T13" fmla="*/ 0 60000 65536"/>
              <a:gd name="T14" fmla="*/ 0 60000 65536"/>
              <a:gd name="T15" fmla="*/ 0 w 2772"/>
              <a:gd name="T16" fmla="*/ 0 h 47"/>
              <a:gd name="T17" fmla="*/ 2772 w 2772"/>
              <a:gd name="T18" fmla="*/ 47 h 47"/>
            </a:gdLst>
            <a:ahLst/>
            <a:cxnLst>
              <a:cxn ang="T10">
                <a:pos x="T0" y="T1"/>
              </a:cxn>
              <a:cxn ang="T11">
                <a:pos x="T2" y="T3"/>
              </a:cxn>
              <a:cxn ang="T12">
                <a:pos x="T4" y="T5"/>
              </a:cxn>
              <a:cxn ang="T13">
                <a:pos x="T6" y="T7"/>
              </a:cxn>
              <a:cxn ang="T14">
                <a:pos x="T8" y="T9"/>
              </a:cxn>
            </a:cxnLst>
            <a:rect l="T15" t="T16" r="T17" b="T18"/>
            <a:pathLst>
              <a:path w="2772" h="47">
                <a:moveTo>
                  <a:pt x="0" y="47"/>
                </a:moveTo>
                <a:lnTo>
                  <a:pt x="55" y="0"/>
                </a:lnTo>
                <a:lnTo>
                  <a:pt x="2772" y="0"/>
                </a:lnTo>
                <a:lnTo>
                  <a:pt x="2717" y="47"/>
                </a:lnTo>
                <a:lnTo>
                  <a:pt x="0" y="47"/>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48" name="Rectangle 13"/>
          <p:cNvSpPr>
            <a:spLocks noChangeArrowheads="1"/>
          </p:cNvSpPr>
          <p:nvPr/>
        </p:nvSpPr>
        <p:spPr bwMode="auto">
          <a:xfrm>
            <a:off x="1751013" y="887413"/>
            <a:ext cx="6588125" cy="419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Narkisim" charset="0"/>
              <a:cs typeface="Narkisim" charset="0"/>
            </a:endParaRPr>
          </a:p>
        </p:txBody>
      </p:sp>
      <p:sp>
        <p:nvSpPr>
          <p:cNvPr id="35849" name="Freeform 14"/>
          <p:cNvSpPr>
            <a:spLocks/>
          </p:cNvSpPr>
          <p:nvPr/>
        </p:nvSpPr>
        <p:spPr bwMode="auto">
          <a:xfrm>
            <a:off x="1617663" y="5084763"/>
            <a:ext cx="6721475" cy="144462"/>
          </a:xfrm>
          <a:custGeom>
            <a:avLst/>
            <a:gdLst>
              <a:gd name="T0" fmla="*/ 2147483647 w 2772"/>
              <a:gd name="T1" fmla="*/ 0 h 47"/>
              <a:gd name="T2" fmla="*/ 2147483647 w 2772"/>
              <a:gd name="T3" fmla="*/ 2147483647 h 47"/>
              <a:gd name="T4" fmla="*/ 0 w 2772"/>
              <a:gd name="T5" fmla="*/ 2147483647 h 47"/>
              <a:gd name="T6" fmla="*/ 2147483647 w 2772"/>
              <a:gd name="T7" fmla="*/ 0 h 47"/>
              <a:gd name="T8" fmla="*/ 2147483647 w 2772"/>
              <a:gd name="T9" fmla="*/ 0 h 47"/>
              <a:gd name="T10" fmla="*/ 0 60000 65536"/>
              <a:gd name="T11" fmla="*/ 0 60000 65536"/>
              <a:gd name="T12" fmla="*/ 0 60000 65536"/>
              <a:gd name="T13" fmla="*/ 0 60000 65536"/>
              <a:gd name="T14" fmla="*/ 0 60000 65536"/>
              <a:gd name="T15" fmla="*/ 0 w 2772"/>
              <a:gd name="T16" fmla="*/ 0 h 47"/>
              <a:gd name="T17" fmla="*/ 2772 w 2772"/>
              <a:gd name="T18" fmla="*/ 47 h 47"/>
            </a:gdLst>
            <a:ahLst/>
            <a:cxnLst>
              <a:cxn ang="T10">
                <a:pos x="T0" y="T1"/>
              </a:cxn>
              <a:cxn ang="T11">
                <a:pos x="T2" y="T3"/>
              </a:cxn>
              <a:cxn ang="T12">
                <a:pos x="T4" y="T5"/>
              </a:cxn>
              <a:cxn ang="T13">
                <a:pos x="T6" y="T7"/>
              </a:cxn>
              <a:cxn ang="T14">
                <a:pos x="T8" y="T9"/>
              </a:cxn>
            </a:cxnLst>
            <a:rect l="T15" t="T16" r="T17" b="T18"/>
            <a:pathLst>
              <a:path w="2772" h="47">
                <a:moveTo>
                  <a:pt x="2772" y="0"/>
                </a:moveTo>
                <a:lnTo>
                  <a:pt x="2717" y="47"/>
                </a:lnTo>
                <a:lnTo>
                  <a:pt x="0" y="47"/>
                </a:lnTo>
                <a:lnTo>
                  <a:pt x="55" y="0"/>
                </a:lnTo>
                <a:lnTo>
                  <a:pt x="2772" y="0"/>
                </a:lnTo>
                <a:close/>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5852" name="Group 69"/>
          <p:cNvGrpSpPr>
            <a:grpSpLocks/>
          </p:cNvGrpSpPr>
          <p:nvPr/>
        </p:nvGrpSpPr>
        <p:grpSpPr bwMode="auto">
          <a:xfrm>
            <a:off x="1903413" y="1079500"/>
            <a:ext cx="501650" cy="4149725"/>
            <a:chOff x="1199" y="813"/>
            <a:chExt cx="316" cy="2481"/>
          </a:xfrm>
        </p:grpSpPr>
        <p:sp>
          <p:nvSpPr>
            <p:cNvPr id="35908" name="Freeform 17"/>
            <p:cNvSpPr>
              <a:spLocks/>
            </p:cNvSpPr>
            <p:nvPr/>
          </p:nvSpPr>
          <p:spPr bwMode="auto">
            <a:xfrm>
              <a:off x="1437" y="813"/>
              <a:ext cx="78" cy="2481"/>
            </a:xfrm>
            <a:custGeom>
              <a:avLst/>
              <a:gdLst>
                <a:gd name="T0" fmla="*/ 0 w 51"/>
                <a:gd name="T1" fmla="*/ 470261 h 1288"/>
                <a:gd name="T2" fmla="*/ 0 w 51"/>
                <a:gd name="T3" fmla="*/ 15724 h 1288"/>
                <a:gd name="T4" fmla="*/ 2325 w 51"/>
                <a:gd name="T5" fmla="*/ 0 h 1288"/>
                <a:gd name="T6" fmla="*/ 2325 w 51"/>
                <a:gd name="T7" fmla="*/ 452992 h 1288"/>
                <a:gd name="T8" fmla="*/ 0 w 51"/>
                <a:gd name="T9" fmla="*/ 470261 h 1288"/>
                <a:gd name="T10" fmla="*/ 0 60000 65536"/>
                <a:gd name="T11" fmla="*/ 0 60000 65536"/>
                <a:gd name="T12" fmla="*/ 0 60000 65536"/>
                <a:gd name="T13" fmla="*/ 0 60000 65536"/>
                <a:gd name="T14" fmla="*/ 0 60000 65536"/>
                <a:gd name="T15" fmla="*/ 0 w 51"/>
                <a:gd name="T16" fmla="*/ 0 h 1288"/>
                <a:gd name="T17" fmla="*/ 51 w 51"/>
                <a:gd name="T18" fmla="*/ 1288 h 1288"/>
              </a:gdLst>
              <a:ahLst/>
              <a:cxnLst>
                <a:cxn ang="T10">
                  <a:pos x="T0" y="T1"/>
                </a:cxn>
                <a:cxn ang="T11">
                  <a:pos x="T2" y="T3"/>
                </a:cxn>
                <a:cxn ang="T12">
                  <a:pos x="T4" y="T5"/>
                </a:cxn>
                <a:cxn ang="T13">
                  <a:pos x="T6" y="T7"/>
                </a:cxn>
                <a:cxn ang="T14">
                  <a:pos x="T8" y="T9"/>
                </a:cxn>
              </a:cxnLst>
              <a:rect l="T15" t="T16" r="T17" b="T18"/>
              <a:pathLst>
                <a:path w="51" h="1288">
                  <a:moveTo>
                    <a:pt x="0" y="1288"/>
                  </a:moveTo>
                  <a:lnTo>
                    <a:pt x="0" y="43"/>
                  </a:lnTo>
                  <a:lnTo>
                    <a:pt x="51" y="0"/>
                  </a:lnTo>
                  <a:lnTo>
                    <a:pt x="51" y="1241"/>
                  </a:lnTo>
                  <a:lnTo>
                    <a:pt x="0" y="1288"/>
                  </a:lnTo>
                  <a:close/>
                </a:path>
              </a:pathLst>
            </a:custGeom>
            <a:solidFill>
              <a:srgbClr val="00664D"/>
            </a:solidFill>
            <a:ln w="6350">
              <a:solidFill>
                <a:srgbClr val="000000"/>
              </a:solidFill>
              <a:round/>
              <a:headEnd/>
              <a:tailEnd/>
            </a:ln>
          </p:spPr>
          <p:txBody>
            <a:bodyPr/>
            <a:lstStyle/>
            <a:p>
              <a:endParaRPr lang="en-US"/>
            </a:p>
          </p:txBody>
        </p:sp>
        <p:sp>
          <p:nvSpPr>
            <p:cNvPr id="35909" name="Rectangle 18"/>
            <p:cNvSpPr>
              <a:spLocks noChangeArrowheads="1"/>
            </p:cNvSpPr>
            <p:nvPr/>
          </p:nvSpPr>
          <p:spPr bwMode="auto">
            <a:xfrm>
              <a:off x="1199" y="896"/>
              <a:ext cx="238" cy="2398"/>
            </a:xfrm>
            <a:prstGeom prst="rect">
              <a:avLst/>
            </a:prstGeom>
            <a:solidFill>
              <a:srgbClr val="00CC99"/>
            </a:solidFill>
            <a:ln w="6350">
              <a:solidFill>
                <a:srgbClr val="000000"/>
              </a:solidFill>
              <a:miter lim="800000"/>
              <a:headEnd/>
              <a:tailEnd/>
            </a:ln>
          </p:spPr>
          <p:txBody>
            <a:bodyPr/>
            <a:lstStyle/>
            <a:p>
              <a:endParaRPr lang="en-US">
                <a:latin typeface="Narkisim" charset="0"/>
                <a:cs typeface="Narkisim" charset="0"/>
              </a:endParaRPr>
            </a:p>
          </p:txBody>
        </p:sp>
        <p:sp>
          <p:nvSpPr>
            <p:cNvPr id="35910" name="Freeform 19"/>
            <p:cNvSpPr>
              <a:spLocks/>
            </p:cNvSpPr>
            <p:nvPr/>
          </p:nvSpPr>
          <p:spPr bwMode="auto">
            <a:xfrm>
              <a:off x="1199" y="813"/>
              <a:ext cx="316" cy="83"/>
            </a:xfrm>
            <a:custGeom>
              <a:avLst/>
              <a:gdLst>
                <a:gd name="T0" fmla="*/ 7012 w 207"/>
                <a:gd name="T1" fmla="*/ 15965 h 43"/>
                <a:gd name="T2" fmla="*/ 9321 w 207"/>
                <a:gd name="T3" fmla="*/ 0 h 43"/>
                <a:gd name="T4" fmla="*/ 2302 w 207"/>
                <a:gd name="T5" fmla="*/ 0 h 43"/>
                <a:gd name="T6" fmla="*/ 0 w 207"/>
                <a:gd name="T7" fmla="*/ 15965 h 43"/>
                <a:gd name="T8" fmla="*/ 7012 w 207"/>
                <a:gd name="T9" fmla="*/ 15965 h 43"/>
                <a:gd name="T10" fmla="*/ 0 60000 65536"/>
                <a:gd name="T11" fmla="*/ 0 60000 65536"/>
                <a:gd name="T12" fmla="*/ 0 60000 65536"/>
                <a:gd name="T13" fmla="*/ 0 60000 65536"/>
                <a:gd name="T14" fmla="*/ 0 60000 65536"/>
                <a:gd name="T15" fmla="*/ 0 w 207"/>
                <a:gd name="T16" fmla="*/ 0 h 43"/>
                <a:gd name="T17" fmla="*/ 207 w 207"/>
                <a:gd name="T18" fmla="*/ 43 h 43"/>
              </a:gdLst>
              <a:ahLst/>
              <a:cxnLst>
                <a:cxn ang="T10">
                  <a:pos x="T0" y="T1"/>
                </a:cxn>
                <a:cxn ang="T11">
                  <a:pos x="T2" y="T3"/>
                </a:cxn>
                <a:cxn ang="T12">
                  <a:pos x="T4" y="T5"/>
                </a:cxn>
                <a:cxn ang="T13">
                  <a:pos x="T6" y="T7"/>
                </a:cxn>
                <a:cxn ang="T14">
                  <a:pos x="T8" y="T9"/>
                </a:cxn>
              </a:cxnLst>
              <a:rect l="T15" t="T16" r="T17" b="T18"/>
              <a:pathLst>
                <a:path w="207" h="43">
                  <a:moveTo>
                    <a:pt x="156" y="43"/>
                  </a:moveTo>
                  <a:lnTo>
                    <a:pt x="207" y="0"/>
                  </a:lnTo>
                  <a:lnTo>
                    <a:pt x="51" y="0"/>
                  </a:lnTo>
                  <a:lnTo>
                    <a:pt x="0" y="43"/>
                  </a:lnTo>
                  <a:lnTo>
                    <a:pt x="156" y="43"/>
                  </a:lnTo>
                  <a:close/>
                </a:path>
              </a:pathLst>
            </a:custGeom>
            <a:solidFill>
              <a:srgbClr val="009973"/>
            </a:solidFill>
            <a:ln w="6350">
              <a:solidFill>
                <a:srgbClr val="000000"/>
              </a:solidFill>
              <a:round/>
              <a:headEnd/>
              <a:tailEnd/>
            </a:ln>
          </p:spPr>
          <p:txBody>
            <a:bodyPr/>
            <a:lstStyle/>
            <a:p>
              <a:endParaRPr lang="en-US"/>
            </a:p>
          </p:txBody>
        </p:sp>
      </p:grpSp>
      <p:sp>
        <p:nvSpPr>
          <p:cNvPr id="35853" name="Freeform 20"/>
          <p:cNvSpPr>
            <a:spLocks/>
          </p:cNvSpPr>
          <p:nvPr/>
        </p:nvSpPr>
        <p:spPr bwMode="auto">
          <a:xfrm>
            <a:off x="3222625" y="2747963"/>
            <a:ext cx="123825" cy="2481262"/>
          </a:xfrm>
          <a:custGeom>
            <a:avLst/>
            <a:gdLst>
              <a:gd name="T0" fmla="*/ 0 w 50"/>
              <a:gd name="T1" fmla="*/ 2147483647 h 786"/>
              <a:gd name="T2" fmla="*/ 0 w 50"/>
              <a:gd name="T3" fmla="*/ 2147483647 h 786"/>
              <a:gd name="T4" fmla="*/ 2147483647 w 50"/>
              <a:gd name="T5" fmla="*/ 0 h 786"/>
              <a:gd name="T6" fmla="*/ 2147483647 w 50"/>
              <a:gd name="T7" fmla="*/ 2147483647 h 786"/>
              <a:gd name="T8" fmla="*/ 0 w 50"/>
              <a:gd name="T9" fmla="*/ 2147483647 h 786"/>
              <a:gd name="T10" fmla="*/ 0 60000 65536"/>
              <a:gd name="T11" fmla="*/ 0 60000 65536"/>
              <a:gd name="T12" fmla="*/ 0 60000 65536"/>
              <a:gd name="T13" fmla="*/ 0 60000 65536"/>
              <a:gd name="T14" fmla="*/ 0 60000 65536"/>
              <a:gd name="T15" fmla="*/ 0 w 50"/>
              <a:gd name="T16" fmla="*/ 0 h 786"/>
              <a:gd name="T17" fmla="*/ 50 w 50"/>
              <a:gd name="T18" fmla="*/ 786 h 786"/>
            </a:gdLst>
            <a:ahLst/>
            <a:cxnLst>
              <a:cxn ang="T10">
                <a:pos x="T0" y="T1"/>
              </a:cxn>
              <a:cxn ang="T11">
                <a:pos x="T2" y="T3"/>
              </a:cxn>
              <a:cxn ang="T12">
                <a:pos x="T4" y="T5"/>
              </a:cxn>
              <a:cxn ang="T13">
                <a:pos x="T6" y="T7"/>
              </a:cxn>
              <a:cxn ang="T14">
                <a:pos x="T8" y="T9"/>
              </a:cxn>
            </a:cxnLst>
            <a:rect l="T15" t="T16" r="T17" b="T18"/>
            <a:pathLst>
              <a:path w="50" h="786">
                <a:moveTo>
                  <a:pt x="0" y="786"/>
                </a:moveTo>
                <a:lnTo>
                  <a:pt x="0" y="43"/>
                </a:lnTo>
                <a:lnTo>
                  <a:pt x="50" y="0"/>
                </a:lnTo>
                <a:lnTo>
                  <a:pt x="50" y="739"/>
                </a:lnTo>
                <a:lnTo>
                  <a:pt x="0" y="786"/>
                </a:lnTo>
                <a:close/>
              </a:path>
            </a:pathLst>
          </a:custGeom>
          <a:solidFill>
            <a:srgbClr val="00664D"/>
          </a:solidFill>
          <a:ln w="6350">
            <a:solidFill>
              <a:srgbClr val="000000"/>
            </a:solidFill>
            <a:round/>
            <a:headEnd/>
            <a:tailEnd/>
          </a:ln>
        </p:spPr>
        <p:txBody>
          <a:bodyPr/>
          <a:lstStyle/>
          <a:p>
            <a:endParaRPr lang="en-US"/>
          </a:p>
        </p:txBody>
      </p:sp>
      <p:grpSp>
        <p:nvGrpSpPr>
          <p:cNvPr id="35854" name="Group 68"/>
          <p:cNvGrpSpPr>
            <a:grpSpLocks/>
          </p:cNvGrpSpPr>
          <p:nvPr/>
        </p:nvGrpSpPr>
        <p:grpSpPr bwMode="auto">
          <a:xfrm>
            <a:off x="2844800" y="2749550"/>
            <a:ext cx="498475" cy="2479675"/>
            <a:chOff x="1792" y="1780"/>
            <a:chExt cx="314" cy="1514"/>
          </a:xfrm>
        </p:grpSpPr>
        <p:sp>
          <p:nvSpPr>
            <p:cNvPr id="35906" name="Rectangle 21"/>
            <p:cNvSpPr>
              <a:spLocks noChangeArrowheads="1"/>
            </p:cNvSpPr>
            <p:nvPr/>
          </p:nvSpPr>
          <p:spPr bwMode="auto">
            <a:xfrm>
              <a:off x="1792" y="1863"/>
              <a:ext cx="238" cy="1431"/>
            </a:xfrm>
            <a:prstGeom prst="rect">
              <a:avLst/>
            </a:prstGeom>
            <a:solidFill>
              <a:srgbClr val="00CC99"/>
            </a:solidFill>
            <a:ln w="6350">
              <a:solidFill>
                <a:srgbClr val="000000"/>
              </a:solidFill>
              <a:miter lim="800000"/>
              <a:headEnd/>
              <a:tailEnd/>
            </a:ln>
          </p:spPr>
          <p:txBody>
            <a:bodyPr/>
            <a:lstStyle/>
            <a:p>
              <a:endParaRPr lang="en-US">
                <a:latin typeface="Narkisim" charset="0"/>
                <a:cs typeface="Narkisim" charset="0"/>
              </a:endParaRPr>
            </a:p>
          </p:txBody>
        </p:sp>
        <p:sp>
          <p:nvSpPr>
            <p:cNvPr id="35907" name="Freeform 22"/>
            <p:cNvSpPr>
              <a:spLocks/>
            </p:cNvSpPr>
            <p:nvPr/>
          </p:nvSpPr>
          <p:spPr bwMode="auto">
            <a:xfrm>
              <a:off x="1792" y="1780"/>
              <a:ext cx="314" cy="83"/>
            </a:xfrm>
            <a:custGeom>
              <a:avLst/>
              <a:gdLst>
                <a:gd name="T0" fmla="*/ 6937 w 206"/>
                <a:gd name="T1" fmla="*/ 15965 h 43"/>
                <a:gd name="T2" fmla="*/ 9161 w 206"/>
                <a:gd name="T3" fmla="*/ 0 h 43"/>
                <a:gd name="T4" fmla="*/ 2224 w 206"/>
                <a:gd name="T5" fmla="*/ 0 h 43"/>
                <a:gd name="T6" fmla="*/ 0 w 206"/>
                <a:gd name="T7" fmla="*/ 15965 h 43"/>
                <a:gd name="T8" fmla="*/ 6937 w 206"/>
                <a:gd name="T9" fmla="*/ 15965 h 43"/>
                <a:gd name="T10" fmla="*/ 0 60000 65536"/>
                <a:gd name="T11" fmla="*/ 0 60000 65536"/>
                <a:gd name="T12" fmla="*/ 0 60000 65536"/>
                <a:gd name="T13" fmla="*/ 0 60000 65536"/>
                <a:gd name="T14" fmla="*/ 0 60000 65536"/>
                <a:gd name="T15" fmla="*/ 0 w 206"/>
                <a:gd name="T16" fmla="*/ 0 h 43"/>
                <a:gd name="T17" fmla="*/ 206 w 206"/>
                <a:gd name="T18" fmla="*/ 43 h 43"/>
              </a:gdLst>
              <a:ahLst/>
              <a:cxnLst>
                <a:cxn ang="T10">
                  <a:pos x="T0" y="T1"/>
                </a:cxn>
                <a:cxn ang="T11">
                  <a:pos x="T2" y="T3"/>
                </a:cxn>
                <a:cxn ang="T12">
                  <a:pos x="T4" y="T5"/>
                </a:cxn>
                <a:cxn ang="T13">
                  <a:pos x="T6" y="T7"/>
                </a:cxn>
                <a:cxn ang="T14">
                  <a:pos x="T8" y="T9"/>
                </a:cxn>
              </a:cxnLst>
              <a:rect l="T15" t="T16" r="T17" b="T18"/>
              <a:pathLst>
                <a:path w="206" h="43">
                  <a:moveTo>
                    <a:pt x="156" y="43"/>
                  </a:moveTo>
                  <a:lnTo>
                    <a:pt x="206" y="0"/>
                  </a:lnTo>
                  <a:lnTo>
                    <a:pt x="50" y="0"/>
                  </a:lnTo>
                  <a:lnTo>
                    <a:pt x="0" y="43"/>
                  </a:lnTo>
                  <a:lnTo>
                    <a:pt x="156" y="43"/>
                  </a:lnTo>
                  <a:close/>
                </a:path>
              </a:pathLst>
            </a:custGeom>
            <a:solidFill>
              <a:srgbClr val="009973"/>
            </a:solidFill>
            <a:ln w="6350">
              <a:solidFill>
                <a:srgbClr val="000000"/>
              </a:solidFill>
              <a:round/>
              <a:headEnd/>
              <a:tailEnd/>
            </a:ln>
          </p:spPr>
          <p:txBody>
            <a:bodyPr/>
            <a:lstStyle/>
            <a:p>
              <a:endParaRPr lang="en-US"/>
            </a:p>
          </p:txBody>
        </p:sp>
      </p:grpSp>
      <p:grpSp>
        <p:nvGrpSpPr>
          <p:cNvPr id="35855" name="Group 67"/>
          <p:cNvGrpSpPr>
            <a:grpSpLocks/>
          </p:cNvGrpSpPr>
          <p:nvPr/>
        </p:nvGrpSpPr>
        <p:grpSpPr bwMode="auto">
          <a:xfrm>
            <a:off x="3783013" y="2128838"/>
            <a:ext cx="511175" cy="3100387"/>
            <a:chOff x="2383" y="1643"/>
            <a:chExt cx="322" cy="1651"/>
          </a:xfrm>
        </p:grpSpPr>
        <p:sp>
          <p:nvSpPr>
            <p:cNvPr id="35903" name="Freeform 23"/>
            <p:cNvSpPr>
              <a:spLocks/>
            </p:cNvSpPr>
            <p:nvPr/>
          </p:nvSpPr>
          <p:spPr bwMode="auto">
            <a:xfrm>
              <a:off x="2621" y="1643"/>
              <a:ext cx="84" cy="1651"/>
            </a:xfrm>
            <a:custGeom>
              <a:avLst/>
              <a:gdLst>
                <a:gd name="T0" fmla="*/ 0 w 55"/>
                <a:gd name="T1" fmla="*/ 313280 h 857"/>
                <a:gd name="T2" fmla="*/ 0 w 55"/>
                <a:gd name="T3" fmla="*/ 15728 h 857"/>
                <a:gd name="T4" fmla="*/ 2474 w 55"/>
                <a:gd name="T5" fmla="*/ 0 h 857"/>
                <a:gd name="T6" fmla="*/ 2474 w 55"/>
                <a:gd name="T7" fmla="*/ 295926 h 857"/>
                <a:gd name="T8" fmla="*/ 0 w 55"/>
                <a:gd name="T9" fmla="*/ 313280 h 857"/>
                <a:gd name="T10" fmla="*/ 0 60000 65536"/>
                <a:gd name="T11" fmla="*/ 0 60000 65536"/>
                <a:gd name="T12" fmla="*/ 0 60000 65536"/>
                <a:gd name="T13" fmla="*/ 0 60000 65536"/>
                <a:gd name="T14" fmla="*/ 0 60000 65536"/>
                <a:gd name="T15" fmla="*/ 0 w 55"/>
                <a:gd name="T16" fmla="*/ 0 h 857"/>
                <a:gd name="T17" fmla="*/ 55 w 55"/>
                <a:gd name="T18" fmla="*/ 857 h 857"/>
              </a:gdLst>
              <a:ahLst/>
              <a:cxnLst>
                <a:cxn ang="T10">
                  <a:pos x="T0" y="T1"/>
                </a:cxn>
                <a:cxn ang="T11">
                  <a:pos x="T2" y="T3"/>
                </a:cxn>
                <a:cxn ang="T12">
                  <a:pos x="T4" y="T5"/>
                </a:cxn>
                <a:cxn ang="T13">
                  <a:pos x="T6" y="T7"/>
                </a:cxn>
                <a:cxn ang="T14">
                  <a:pos x="T8" y="T9"/>
                </a:cxn>
              </a:cxnLst>
              <a:rect l="T15" t="T16" r="T17" b="T18"/>
              <a:pathLst>
                <a:path w="55" h="857">
                  <a:moveTo>
                    <a:pt x="0" y="857"/>
                  </a:moveTo>
                  <a:lnTo>
                    <a:pt x="0" y="43"/>
                  </a:lnTo>
                  <a:lnTo>
                    <a:pt x="55" y="0"/>
                  </a:lnTo>
                  <a:lnTo>
                    <a:pt x="55" y="810"/>
                  </a:lnTo>
                  <a:lnTo>
                    <a:pt x="0" y="857"/>
                  </a:lnTo>
                  <a:close/>
                </a:path>
              </a:pathLst>
            </a:custGeom>
            <a:solidFill>
              <a:srgbClr val="00664D"/>
            </a:solidFill>
            <a:ln w="6350">
              <a:solidFill>
                <a:srgbClr val="000000"/>
              </a:solidFill>
              <a:round/>
              <a:headEnd/>
              <a:tailEnd/>
            </a:ln>
          </p:spPr>
          <p:txBody>
            <a:bodyPr/>
            <a:lstStyle/>
            <a:p>
              <a:endParaRPr lang="en-US"/>
            </a:p>
          </p:txBody>
        </p:sp>
        <p:sp>
          <p:nvSpPr>
            <p:cNvPr id="35904" name="Rectangle 24"/>
            <p:cNvSpPr>
              <a:spLocks noChangeArrowheads="1"/>
            </p:cNvSpPr>
            <p:nvPr/>
          </p:nvSpPr>
          <p:spPr bwMode="auto">
            <a:xfrm>
              <a:off x="2383" y="1726"/>
              <a:ext cx="238" cy="1568"/>
            </a:xfrm>
            <a:prstGeom prst="rect">
              <a:avLst/>
            </a:prstGeom>
            <a:solidFill>
              <a:srgbClr val="00CC99"/>
            </a:solidFill>
            <a:ln w="6350">
              <a:solidFill>
                <a:srgbClr val="000000"/>
              </a:solidFill>
              <a:miter lim="800000"/>
              <a:headEnd/>
              <a:tailEnd/>
            </a:ln>
          </p:spPr>
          <p:txBody>
            <a:bodyPr/>
            <a:lstStyle/>
            <a:p>
              <a:endParaRPr lang="en-US">
                <a:latin typeface="Narkisim" charset="0"/>
                <a:cs typeface="Narkisim" charset="0"/>
              </a:endParaRPr>
            </a:p>
          </p:txBody>
        </p:sp>
        <p:sp>
          <p:nvSpPr>
            <p:cNvPr id="35905" name="Freeform 25"/>
            <p:cNvSpPr>
              <a:spLocks/>
            </p:cNvSpPr>
            <p:nvPr/>
          </p:nvSpPr>
          <p:spPr bwMode="auto">
            <a:xfrm>
              <a:off x="2383" y="1643"/>
              <a:ext cx="322" cy="83"/>
            </a:xfrm>
            <a:custGeom>
              <a:avLst/>
              <a:gdLst>
                <a:gd name="T0" fmla="*/ 6999 w 211"/>
                <a:gd name="T1" fmla="*/ 15965 h 43"/>
                <a:gd name="T2" fmla="*/ 9457 w 211"/>
                <a:gd name="T3" fmla="*/ 0 h 43"/>
                <a:gd name="T4" fmla="*/ 2466 w 211"/>
                <a:gd name="T5" fmla="*/ 0 h 43"/>
                <a:gd name="T6" fmla="*/ 0 w 211"/>
                <a:gd name="T7" fmla="*/ 15965 h 43"/>
                <a:gd name="T8" fmla="*/ 6999 w 211"/>
                <a:gd name="T9" fmla="*/ 15965 h 43"/>
                <a:gd name="T10" fmla="*/ 0 60000 65536"/>
                <a:gd name="T11" fmla="*/ 0 60000 65536"/>
                <a:gd name="T12" fmla="*/ 0 60000 65536"/>
                <a:gd name="T13" fmla="*/ 0 60000 65536"/>
                <a:gd name="T14" fmla="*/ 0 60000 65536"/>
                <a:gd name="T15" fmla="*/ 0 w 211"/>
                <a:gd name="T16" fmla="*/ 0 h 43"/>
                <a:gd name="T17" fmla="*/ 211 w 211"/>
                <a:gd name="T18" fmla="*/ 43 h 43"/>
              </a:gdLst>
              <a:ahLst/>
              <a:cxnLst>
                <a:cxn ang="T10">
                  <a:pos x="T0" y="T1"/>
                </a:cxn>
                <a:cxn ang="T11">
                  <a:pos x="T2" y="T3"/>
                </a:cxn>
                <a:cxn ang="T12">
                  <a:pos x="T4" y="T5"/>
                </a:cxn>
                <a:cxn ang="T13">
                  <a:pos x="T6" y="T7"/>
                </a:cxn>
                <a:cxn ang="T14">
                  <a:pos x="T8" y="T9"/>
                </a:cxn>
              </a:cxnLst>
              <a:rect l="T15" t="T16" r="T17" b="T18"/>
              <a:pathLst>
                <a:path w="211" h="43">
                  <a:moveTo>
                    <a:pt x="156" y="43"/>
                  </a:moveTo>
                  <a:lnTo>
                    <a:pt x="211" y="0"/>
                  </a:lnTo>
                  <a:lnTo>
                    <a:pt x="55" y="0"/>
                  </a:lnTo>
                  <a:lnTo>
                    <a:pt x="0" y="43"/>
                  </a:lnTo>
                  <a:lnTo>
                    <a:pt x="156" y="43"/>
                  </a:lnTo>
                  <a:close/>
                </a:path>
              </a:pathLst>
            </a:custGeom>
            <a:solidFill>
              <a:srgbClr val="009973"/>
            </a:solidFill>
            <a:ln w="6350">
              <a:solidFill>
                <a:srgbClr val="000000"/>
              </a:solidFill>
              <a:round/>
              <a:headEnd/>
              <a:tailEnd/>
            </a:ln>
          </p:spPr>
          <p:txBody>
            <a:bodyPr/>
            <a:lstStyle/>
            <a:p>
              <a:endParaRPr lang="en-US"/>
            </a:p>
          </p:txBody>
        </p:sp>
      </p:grpSp>
      <p:sp>
        <p:nvSpPr>
          <p:cNvPr id="35856" name="Freeform 26"/>
          <p:cNvSpPr>
            <a:spLocks/>
          </p:cNvSpPr>
          <p:nvPr/>
        </p:nvSpPr>
        <p:spPr bwMode="auto">
          <a:xfrm>
            <a:off x="5102225" y="4852988"/>
            <a:ext cx="130175" cy="376237"/>
          </a:xfrm>
          <a:custGeom>
            <a:avLst/>
            <a:gdLst>
              <a:gd name="T0" fmla="*/ 0 w 54"/>
              <a:gd name="T1" fmla="*/ 2147483647 h 123"/>
              <a:gd name="T2" fmla="*/ 0 w 54"/>
              <a:gd name="T3" fmla="*/ 2147483647 h 123"/>
              <a:gd name="T4" fmla="*/ 2147483647 w 54"/>
              <a:gd name="T5" fmla="*/ 0 h 123"/>
              <a:gd name="T6" fmla="*/ 2147483647 w 54"/>
              <a:gd name="T7" fmla="*/ 2147483647 h 123"/>
              <a:gd name="T8" fmla="*/ 0 w 54"/>
              <a:gd name="T9" fmla="*/ 2147483647 h 123"/>
              <a:gd name="T10" fmla="*/ 0 60000 65536"/>
              <a:gd name="T11" fmla="*/ 0 60000 65536"/>
              <a:gd name="T12" fmla="*/ 0 60000 65536"/>
              <a:gd name="T13" fmla="*/ 0 60000 65536"/>
              <a:gd name="T14" fmla="*/ 0 60000 65536"/>
              <a:gd name="T15" fmla="*/ 0 w 54"/>
              <a:gd name="T16" fmla="*/ 0 h 123"/>
              <a:gd name="T17" fmla="*/ 54 w 54"/>
              <a:gd name="T18" fmla="*/ 123 h 123"/>
            </a:gdLst>
            <a:ahLst/>
            <a:cxnLst>
              <a:cxn ang="T10">
                <a:pos x="T0" y="T1"/>
              </a:cxn>
              <a:cxn ang="T11">
                <a:pos x="T2" y="T3"/>
              </a:cxn>
              <a:cxn ang="T12">
                <a:pos x="T4" y="T5"/>
              </a:cxn>
              <a:cxn ang="T13">
                <a:pos x="T6" y="T7"/>
              </a:cxn>
              <a:cxn ang="T14">
                <a:pos x="T8" y="T9"/>
              </a:cxn>
            </a:cxnLst>
            <a:rect l="T15" t="T16" r="T17" b="T18"/>
            <a:pathLst>
              <a:path w="54" h="123">
                <a:moveTo>
                  <a:pt x="0" y="123"/>
                </a:moveTo>
                <a:lnTo>
                  <a:pt x="0" y="43"/>
                </a:lnTo>
                <a:lnTo>
                  <a:pt x="54" y="0"/>
                </a:lnTo>
                <a:lnTo>
                  <a:pt x="54" y="76"/>
                </a:lnTo>
                <a:lnTo>
                  <a:pt x="0" y="123"/>
                </a:lnTo>
                <a:close/>
              </a:path>
            </a:pathLst>
          </a:custGeom>
          <a:solidFill>
            <a:srgbClr val="00664D"/>
          </a:solidFill>
          <a:ln w="6350">
            <a:solidFill>
              <a:srgbClr val="000000"/>
            </a:solidFill>
            <a:round/>
            <a:headEnd/>
            <a:tailEnd/>
          </a:ln>
        </p:spPr>
        <p:txBody>
          <a:bodyPr/>
          <a:lstStyle/>
          <a:p>
            <a:endParaRPr lang="en-US"/>
          </a:p>
        </p:txBody>
      </p:sp>
      <p:sp>
        <p:nvSpPr>
          <p:cNvPr id="35857" name="Rectangle 27"/>
          <p:cNvSpPr>
            <a:spLocks noChangeArrowheads="1"/>
          </p:cNvSpPr>
          <p:nvPr/>
        </p:nvSpPr>
        <p:spPr bwMode="auto">
          <a:xfrm>
            <a:off x="4722813" y="4984750"/>
            <a:ext cx="379412" cy="244475"/>
          </a:xfrm>
          <a:prstGeom prst="rect">
            <a:avLst/>
          </a:prstGeom>
          <a:solidFill>
            <a:srgbClr val="00CC99"/>
          </a:solidFill>
          <a:ln w="6350">
            <a:solidFill>
              <a:srgbClr val="000000"/>
            </a:solidFill>
            <a:miter lim="800000"/>
            <a:headEnd/>
            <a:tailEnd/>
          </a:ln>
        </p:spPr>
        <p:txBody>
          <a:bodyPr/>
          <a:lstStyle/>
          <a:p>
            <a:endParaRPr lang="en-US">
              <a:latin typeface="Narkisim" charset="0"/>
              <a:cs typeface="Narkisim" charset="0"/>
            </a:endParaRPr>
          </a:p>
        </p:txBody>
      </p:sp>
      <p:grpSp>
        <p:nvGrpSpPr>
          <p:cNvPr id="35858" name="Group 72"/>
          <p:cNvGrpSpPr>
            <a:grpSpLocks/>
          </p:cNvGrpSpPr>
          <p:nvPr/>
        </p:nvGrpSpPr>
        <p:grpSpPr bwMode="auto">
          <a:xfrm>
            <a:off x="5662613" y="4256088"/>
            <a:ext cx="511175" cy="973137"/>
            <a:chOff x="3567" y="2564"/>
            <a:chExt cx="322" cy="730"/>
          </a:xfrm>
        </p:grpSpPr>
        <p:sp>
          <p:nvSpPr>
            <p:cNvPr id="35900" name="Freeform 29"/>
            <p:cNvSpPr>
              <a:spLocks/>
            </p:cNvSpPr>
            <p:nvPr/>
          </p:nvSpPr>
          <p:spPr bwMode="auto">
            <a:xfrm>
              <a:off x="3805" y="2564"/>
              <a:ext cx="84" cy="730"/>
            </a:xfrm>
            <a:custGeom>
              <a:avLst/>
              <a:gdLst>
                <a:gd name="T0" fmla="*/ 0 w 55"/>
                <a:gd name="T1" fmla="*/ 138284 h 379"/>
                <a:gd name="T2" fmla="*/ 0 w 55"/>
                <a:gd name="T3" fmla="*/ 17414 h 379"/>
                <a:gd name="T4" fmla="*/ 2474 w 55"/>
                <a:gd name="T5" fmla="*/ 0 h 379"/>
                <a:gd name="T6" fmla="*/ 2474 w 55"/>
                <a:gd name="T7" fmla="*/ 121078 h 379"/>
                <a:gd name="T8" fmla="*/ 0 w 55"/>
                <a:gd name="T9" fmla="*/ 138284 h 379"/>
                <a:gd name="T10" fmla="*/ 0 60000 65536"/>
                <a:gd name="T11" fmla="*/ 0 60000 65536"/>
                <a:gd name="T12" fmla="*/ 0 60000 65536"/>
                <a:gd name="T13" fmla="*/ 0 60000 65536"/>
                <a:gd name="T14" fmla="*/ 0 60000 65536"/>
                <a:gd name="T15" fmla="*/ 0 w 55"/>
                <a:gd name="T16" fmla="*/ 0 h 379"/>
                <a:gd name="T17" fmla="*/ 55 w 55"/>
                <a:gd name="T18" fmla="*/ 379 h 379"/>
              </a:gdLst>
              <a:ahLst/>
              <a:cxnLst>
                <a:cxn ang="T10">
                  <a:pos x="T0" y="T1"/>
                </a:cxn>
                <a:cxn ang="T11">
                  <a:pos x="T2" y="T3"/>
                </a:cxn>
                <a:cxn ang="T12">
                  <a:pos x="T4" y="T5"/>
                </a:cxn>
                <a:cxn ang="T13">
                  <a:pos x="T6" y="T7"/>
                </a:cxn>
                <a:cxn ang="T14">
                  <a:pos x="T8" y="T9"/>
                </a:cxn>
              </a:cxnLst>
              <a:rect l="T15" t="T16" r="T17" b="T18"/>
              <a:pathLst>
                <a:path w="55" h="379">
                  <a:moveTo>
                    <a:pt x="0" y="379"/>
                  </a:moveTo>
                  <a:lnTo>
                    <a:pt x="0" y="48"/>
                  </a:lnTo>
                  <a:lnTo>
                    <a:pt x="55" y="0"/>
                  </a:lnTo>
                  <a:lnTo>
                    <a:pt x="55" y="332"/>
                  </a:lnTo>
                  <a:lnTo>
                    <a:pt x="0" y="379"/>
                  </a:lnTo>
                  <a:close/>
                </a:path>
              </a:pathLst>
            </a:custGeom>
            <a:solidFill>
              <a:srgbClr val="00664D"/>
            </a:solidFill>
            <a:ln w="6350">
              <a:solidFill>
                <a:srgbClr val="000000"/>
              </a:solidFill>
              <a:round/>
              <a:headEnd/>
              <a:tailEnd/>
            </a:ln>
          </p:spPr>
          <p:txBody>
            <a:bodyPr/>
            <a:lstStyle/>
            <a:p>
              <a:endParaRPr lang="en-US"/>
            </a:p>
          </p:txBody>
        </p:sp>
        <p:sp>
          <p:nvSpPr>
            <p:cNvPr id="35901" name="Rectangle 30"/>
            <p:cNvSpPr>
              <a:spLocks noChangeArrowheads="1"/>
            </p:cNvSpPr>
            <p:nvPr/>
          </p:nvSpPr>
          <p:spPr bwMode="auto">
            <a:xfrm>
              <a:off x="3567" y="2656"/>
              <a:ext cx="238" cy="638"/>
            </a:xfrm>
            <a:prstGeom prst="rect">
              <a:avLst/>
            </a:prstGeom>
            <a:solidFill>
              <a:srgbClr val="00CC99"/>
            </a:solidFill>
            <a:ln w="6350">
              <a:solidFill>
                <a:srgbClr val="000000"/>
              </a:solidFill>
              <a:miter lim="800000"/>
              <a:headEnd/>
              <a:tailEnd/>
            </a:ln>
          </p:spPr>
          <p:txBody>
            <a:bodyPr/>
            <a:lstStyle/>
            <a:p>
              <a:endParaRPr lang="en-US">
                <a:latin typeface="Narkisim" charset="0"/>
                <a:cs typeface="Narkisim" charset="0"/>
              </a:endParaRPr>
            </a:p>
          </p:txBody>
        </p:sp>
        <p:sp>
          <p:nvSpPr>
            <p:cNvPr id="35902" name="Freeform 31"/>
            <p:cNvSpPr>
              <a:spLocks/>
            </p:cNvSpPr>
            <p:nvPr/>
          </p:nvSpPr>
          <p:spPr bwMode="auto">
            <a:xfrm>
              <a:off x="3567" y="2564"/>
              <a:ext cx="322" cy="92"/>
            </a:xfrm>
            <a:custGeom>
              <a:avLst/>
              <a:gdLst>
                <a:gd name="T0" fmla="*/ 6999 w 211"/>
                <a:gd name="T1" fmla="*/ 16708 h 48"/>
                <a:gd name="T2" fmla="*/ 9457 w 211"/>
                <a:gd name="T3" fmla="*/ 0 h 48"/>
                <a:gd name="T4" fmla="*/ 2466 w 211"/>
                <a:gd name="T5" fmla="*/ 0 h 48"/>
                <a:gd name="T6" fmla="*/ 0 w 211"/>
                <a:gd name="T7" fmla="*/ 16708 h 48"/>
                <a:gd name="T8" fmla="*/ 6999 w 211"/>
                <a:gd name="T9" fmla="*/ 16708 h 48"/>
                <a:gd name="T10" fmla="*/ 0 60000 65536"/>
                <a:gd name="T11" fmla="*/ 0 60000 65536"/>
                <a:gd name="T12" fmla="*/ 0 60000 65536"/>
                <a:gd name="T13" fmla="*/ 0 60000 65536"/>
                <a:gd name="T14" fmla="*/ 0 60000 65536"/>
                <a:gd name="T15" fmla="*/ 0 w 211"/>
                <a:gd name="T16" fmla="*/ 0 h 48"/>
                <a:gd name="T17" fmla="*/ 211 w 211"/>
                <a:gd name="T18" fmla="*/ 48 h 48"/>
              </a:gdLst>
              <a:ahLst/>
              <a:cxnLst>
                <a:cxn ang="T10">
                  <a:pos x="T0" y="T1"/>
                </a:cxn>
                <a:cxn ang="T11">
                  <a:pos x="T2" y="T3"/>
                </a:cxn>
                <a:cxn ang="T12">
                  <a:pos x="T4" y="T5"/>
                </a:cxn>
                <a:cxn ang="T13">
                  <a:pos x="T6" y="T7"/>
                </a:cxn>
                <a:cxn ang="T14">
                  <a:pos x="T8" y="T9"/>
                </a:cxn>
              </a:cxnLst>
              <a:rect l="T15" t="T16" r="T17" b="T18"/>
              <a:pathLst>
                <a:path w="211" h="48">
                  <a:moveTo>
                    <a:pt x="156" y="48"/>
                  </a:moveTo>
                  <a:lnTo>
                    <a:pt x="211" y="0"/>
                  </a:lnTo>
                  <a:lnTo>
                    <a:pt x="55" y="0"/>
                  </a:lnTo>
                  <a:lnTo>
                    <a:pt x="0" y="48"/>
                  </a:lnTo>
                  <a:lnTo>
                    <a:pt x="156" y="48"/>
                  </a:lnTo>
                  <a:close/>
                </a:path>
              </a:pathLst>
            </a:custGeom>
            <a:solidFill>
              <a:srgbClr val="009973"/>
            </a:solidFill>
            <a:ln w="6350">
              <a:solidFill>
                <a:srgbClr val="000000"/>
              </a:solidFill>
              <a:round/>
              <a:headEnd/>
              <a:tailEnd/>
            </a:ln>
          </p:spPr>
          <p:txBody>
            <a:bodyPr/>
            <a:lstStyle/>
            <a:p>
              <a:endParaRPr lang="en-US"/>
            </a:p>
          </p:txBody>
        </p:sp>
      </p:grpSp>
      <p:sp>
        <p:nvSpPr>
          <p:cNvPr id="35859" name="Freeform 32"/>
          <p:cNvSpPr>
            <a:spLocks/>
          </p:cNvSpPr>
          <p:nvPr/>
        </p:nvSpPr>
        <p:spPr bwMode="auto">
          <a:xfrm>
            <a:off x="6991350" y="4852988"/>
            <a:ext cx="120650" cy="376237"/>
          </a:xfrm>
          <a:custGeom>
            <a:avLst/>
            <a:gdLst>
              <a:gd name="T0" fmla="*/ 0 w 50"/>
              <a:gd name="T1" fmla="*/ 2147483647 h 123"/>
              <a:gd name="T2" fmla="*/ 0 w 50"/>
              <a:gd name="T3" fmla="*/ 2147483647 h 123"/>
              <a:gd name="T4" fmla="*/ 2147483647 w 50"/>
              <a:gd name="T5" fmla="*/ 0 h 123"/>
              <a:gd name="T6" fmla="*/ 2147483647 w 50"/>
              <a:gd name="T7" fmla="*/ 2147483647 h 123"/>
              <a:gd name="T8" fmla="*/ 0 w 50"/>
              <a:gd name="T9" fmla="*/ 2147483647 h 123"/>
              <a:gd name="T10" fmla="*/ 0 60000 65536"/>
              <a:gd name="T11" fmla="*/ 0 60000 65536"/>
              <a:gd name="T12" fmla="*/ 0 60000 65536"/>
              <a:gd name="T13" fmla="*/ 0 60000 65536"/>
              <a:gd name="T14" fmla="*/ 0 60000 65536"/>
              <a:gd name="T15" fmla="*/ 0 w 50"/>
              <a:gd name="T16" fmla="*/ 0 h 123"/>
              <a:gd name="T17" fmla="*/ 50 w 50"/>
              <a:gd name="T18" fmla="*/ 123 h 123"/>
            </a:gdLst>
            <a:ahLst/>
            <a:cxnLst>
              <a:cxn ang="T10">
                <a:pos x="T0" y="T1"/>
              </a:cxn>
              <a:cxn ang="T11">
                <a:pos x="T2" y="T3"/>
              </a:cxn>
              <a:cxn ang="T12">
                <a:pos x="T4" y="T5"/>
              </a:cxn>
              <a:cxn ang="T13">
                <a:pos x="T6" y="T7"/>
              </a:cxn>
              <a:cxn ang="T14">
                <a:pos x="T8" y="T9"/>
              </a:cxn>
            </a:cxnLst>
            <a:rect l="T15" t="T16" r="T17" b="T18"/>
            <a:pathLst>
              <a:path w="50" h="123">
                <a:moveTo>
                  <a:pt x="0" y="123"/>
                </a:moveTo>
                <a:lnTo>
                  <a:pt x="0" y="43"/>
                </a:lnTo>
                <a:lnTo>
                  <a:pt x="50" y="0"/>
                </a:lnTo>
                <a:lnTo>
                  <a:pt x="50" y="76"/>
                </a:lnTo>
                <a:lnTo>
                  <a:pt x="0" y="123"/>
                </a:lnTo>
                <a:close/>
              </a:path>
            </a:pathLst>
          </a:custGeom>
          <a:solidFill>
            <a:srgbClr val="00664D"/>
          </a:solidFill>
          <a:ln w="6350">
            <a:solidFill>
              <a:srgbClr val="000000"/>
            </a:solidFill>
            <a:round/>
            <a:headEnd/>
            <a:tailEnd/>
          </a:ln>
        </p:spPr>
        <p:txBody>
          <a:bodyPr/>
          <a:lstStyle/>
          <a:p>
            <a:endParaRPr lang="en-US"/>
          </a:p>
        </p:txBody>
      </p:sp>
      <p:sp>
        <p:nvSpPr>
          <p:cNvPr id="35860" name="Rectangle 33"/>
          <p:cNvSpPr>
            <a:spLocks noChangeArrowheads="1"/>
          </p:cNvSpPr>
          <p:nvPr/>
        </p:nvSpPr>
        <p:spPr bwMode="auto">
          <a:xfrm>
            <a:off x="6611938" y="4984750"/>
            <a:ext cx="379412" cy="244475"/>
          </a:xfrm>
          <a:prstGeom prst="rect">
            <a:avLst/>
          </a:prstGeom>
          <a:solidFill>
            <a:srgbClr val="00CC99"/>
          </a:solidFill>
          <a:ln w="6350">
            <a:solidFill>
              <a:srgbClr val="000000"/>
            </a:solidFill>
            <a:miter lim="800000"/>
            <a:headEnd/>
            <a:tailEnd/>
          </a:ln>
        </p:spPr>
        <p:txBody>
          <a:bodyPr/>
          <a:lstStyle/>
          <a:p>
            <a:endParaRPr lang="en-US">
              <a:latin typeface="Narkisim" charset="0"/>
              <a:cs typeface="Narkisim" charset="0"/>
            </a:endParaRPr>
          </a:p>
        </p:txBody>
      </p:sp>
      <p:grpSp>
        <p:nvGrpSpPr>
          <p:cNvPr id="35861" name="Group 71"/>
          <p:cNvGrpSpPr>
            <a:grpSpLocks/>
          </p:cNvGrpSpPr>
          <p:nvPr/>
        </p:nvGrpSpPr>
        <p:grpSpPr bwMode="auto">
          <a:xfrm>
            <a:off x="7551738" y="4387850"/>
            <a:ext cx="501650" cy="841375"/>
            <a:chOff x="4757" y="2764"/>
            <a:chExt cx="316" cy="530"/>
          </a:xfrm>
        </p:grpSpPr>
        <p:sp>
          <p:nvSpPr>
            <p:cNvPr id="35897" name="Freeform 35"/>
            <p:cNvSpPr>
              <a:spLocks/>
            </p:cNvSpPr>
            <p:nvPr/>
          </p:nvSpPr>
          <p:spPr bwMode="auto">
            <a:xfrm>
              <a:off x="4995" y="2764"/>
              <a:ext cx="78" cy="530"/>
            </a:xfrm>
            <a:custGeom>
              <a:avLst/>
              <a:gdLst>
                <a:gd name="T0" fmla="*/ 0 w 51"/>
                <a:gd name="T1" fmla="*/ 100848 h 275"/>
                <a:gd name="T2" fmla="*/ 0 w 51"/>
                <a:gd name="T3" fmla="*/ 17689 h 275"/>
                <a:gd name="T4" fmla="*/ 2325 w 51"/>
                <a:gd name="T5" fmla="*/ 0 h 275"/>
                <a:gd name="T6" fmla="*/ 2325 w 51"/>
                <a:gd name="T7" fmla="*/ 83526 h 275"/>
                <a:gd name="T8" fmla="*/ 0 w 51"/>
                <a:gd name="T9" fmla="*/ 100848 h 275"/>
                <a:gd name="T10" fmla="*/ 0 60000 65536"/>
                <a:gd name="T11" fmla="*/ 0 60000 65536"/>
                <a:gd name="T12" fmla="*/ 0 60000 65536"/>
                <a:gd name="T13" fmla="*/ 0 60000 65536"/>
                <a:gd name="T14" fmla="*/ 0 60000 65536"/>
                <a:gd name="T15" fmla="*/ 0 w 51"/>
                <a:gd name="T16" fmla="*/ 0 h 275"/>
                <a:gd name="T17" fmla="*/ 51 w 51"/>
                <a:gd name="T18" fmla="*/ 275 h 275"/>
              </a:gdLst>
              <a:ahLst/>
              <a:cxnLst>
                <a:cxn ang="T10">
                  <a:pos x="T0" y="T1"/>
                </a:cxn>
                <a:cxn ang="T11">
                  <a:pos x="T2" y="T3"/>
                </a:cxn>
                <a:cxn ang="T12">
                  <a:pos x="T4" y="T5"/>
                </a:cxn>
                <a:cxn ang="T13">
                  <a:pos x="T6" y="T7"/>
                </a:cxn>
                <a:cxn ang="T14">
                  <a:pos x="T8" y="T9"/>
                </a:cxn>
              </a:cxnLst>
              <a:rect l="T15" t="T16" r="T17" b="T18"/>
              <a:pathLst>
                <a:path w="51" h="275">
                  <a:moveTo>
                    <a:pt x="0" y="275"/>
                  </a:moveTo>
                  <a:lnTo>
                    <a:pt x="0" y="48"/>
                  </a:lnTo>
                  <a:lnTo>
                    <a:pt x="51" y="0"/>
                  </a:lnTo>
                  <a:lnTo>
                    <a:pt x="51" y="228"/>
                  </a:lnTo>
                  <a:lnTo>
                    <a:pt x="0" y="275"/>
                  </a:lnTo>
                  <a:close/>
                </a:path>
              </a:pathLst>
            </a:custGeom>
            <a:solidFill>
              <a:srgbClr val="00664D"/>
            </a:solidFill>
            <a:ln w="6350">
              <a:solidFill>
                <a:srgbClr val="000000"/>
              </a:solidFill>
              <a:round/>
              <a:headEnd/>
              <a:tailEnd/>
            </a:ln>
          </p:spPr>
          <p:txBody>
            <a:bodyPr/>
            <a:lstStyle/>
            <a:p>
              <a:endParaRPr lang="en-US"/>
            </a:p>
          </p:txBody>
        </p:sp>
        <p:sp>
          <p:nvSpPr>
            <p:cNvPr id="35898" name="Rectangle 36"/>
            <p:cNvSpPr>
              <a:spLocks noChangeArrowheads="1"/>
            </p:cNvSpPr>
            <p:nvPr/>
          </p:nvSpPr>
          <p:spPr bwMode="auto">
            <a:xfrm>
              <a:off x="4757" y="2857"/>
              <a:ext cx="238" cy="437"/>
            </a:xfrm>
            <a:prstGeom prst="rect">
              <a:avLst/>
            </a:prstGeom>
            <a:solidFill>
              <a:srgbClr val="00CC99"/>
            </a:solidFill>
            <a:ln w="6350">
              <a:solidFill>
                <a:srgbClr val="000000"/>
              </a:solidFill>
              <a:miter lim="800000"/>
              <a:headEnd/>
              <a:tailEnd/>
            </a:ln>
          </p:spPr>
          <p:txBody>
            <a:bodyPr/>
            <a:lstStyle/>
            <a:p>
              <a:endParaRPr lang="en-US">
                <a:latin typeface="Narkisim" charset="0"/>
                <a:cs typeface="Narkisim" charset="0"/>
              </a:endParaRPr>
            </a:p>
          </p:txBody>
        </p:sp>
        <p:sp>
          <p:nvSpPr>
            <p:cNvPr id="35899" name="Freeform 37"/>
            <p:cNvSpPr>
              <a:spLocks/>
            </p:cNvSpPr>
            <p:nvPr/>
          </p:nvSpPr>
          <p:spPr bwMode="auto">
            <a:xfrm>
              <a:off x="4757" y="2764"/>
              <a:ext cx="316" cy="93"/>
            </a:xfrm>
            <a:custGeom>
              <a:avLst/>
              <a:gdLst>
                <a:gd name="T0" fmla="*/ 7012 w 207"/>
                <a:gd name="T1" fmla="*/ 18459 h 48"/>
                <a:gd name="T2" fmla="*/ 9321 w 207"/>
                <a:gd name="T3" fmla="*/ 0 h 48"/>
                <a:gd name="T4" fmla="*/ 2302 w 207"/>
                <a:gd name="T5" fmla="*/ 0 h 48"/>
                <a:gd name="T6" fmla="*/ 0 w 207"/>
                <a:gd name="T7" fmla="*/ 18459 h 48"/>
                <a:gd name="T8" fmla="*/ 7012 w 207"/>
                <a:gd name="T9" fmla="*/ 18459 h 48"/>
                <a:gd name="T10" fmla="*/ 0 60000 65536"/>
                <a:gd name="T11" fmla="*/ 0 60000 65536"/>
                <a:gd name="T12" fmla="*/ 0 60000 65536"/>
                <a:gd name="T13" fmla="*/ 0 60000 65536"/>
                <a:gd name="T14" fmla="*/ 0 60000 65536"/>
                <a:gd name="T15" fmla="*/ 0 w 207"/>
                <a:gd name="T16" fmla="*/ 0 h 48"/>
                <a:gd name="T17" fmla="*/ 207 w 207"/>
                <a:gd name="T18" fmla="*/ 48 h 48"/>
              </a:gdLst>
              <a:ahLst/>
              <a:cxnLst>
                <a:cxn ang="T10">
                  <a:pos x="T0" y="T1"/>
                </a:cxn>
                <a:cxn ang="T11">
                  <a:pos x="T2" y="T3"/>
                </a:cxn>
                <a:cxn ang="T12">
                  <a:pos x="T4" y="T5"/>
                </a:cxn>
                <a:cxn ang="T13">
                  <a:pos x="T6" y="T7"/>
                </a:cxn>
                <a:cxn ang="T14">
                  <a:pos x="T8" y="T9"/>
                </a:cxn>
              </a:cxnLst>
              <a:rect l="T15" t="T16" r="T17" b="T18"/>
              <a:pathLst>
                <a:path w="207" h="48">
                  <a:moveTo>
                    <a:pt x="156" y="48"/>
                  </a:moveTo>
                  <a:lnTo>
                    <a:pt x="207" y="0"/>
                  </a:lnTo>
                  <a:lnTo>
                    <a:pt x="51" y="0"/>
                  </a:lnTo>
                  <a:lnTo>
                    <a:pt x="0" y="48"/>
                  </a:lnTo>
                  <a:lnTo>
                    <a:pt x="156" y="48"/>
                  </a:lnTo>
                  <a:close/>
                </a:path>
              </a:pathLst>
            </a:custGeom>
            <a:solidFill>
              <a:srgbClr val="009973"/>
            </a:solidFill>
            <a:ln w="6350">
              <a:solidFill>
                <a:srgbClr val="000000"/>
              </a:solidFill>
              <a:round/>
              <a:headEnd/>
              <a:tailEnd/>
            </a:ln>
          </p:spPr>
          <p:txBody>
            <a:bodyPr/>
            <a:lstStyle/>
            <a:p>
              <a:endParaRPr lang="en-US"/>
            </a:p>
          </p:txBody>
        </p:sp>
      </p:grpSp>
      <p:sp>
        <p:nvSpPr>
          <p:cNvPr id="35874" name="Line 50"/>
          <p:cNvSpPr>
            <a:spLocks noChangeShapeType="1"/>
          </p:cNvSpPr>
          <p:nvPr/>
        </p:nvSpPr>
        <p:spPr bwMode="auto">
          <a:xfrm>
            <a:off x="1617663" y="5229225"/>
            <a:ext cx="6588125" cy="317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73" name="Group 72"/>
          <p:cNvGrpSpPr/>
          <p:nvPr/>
        </p:nvGrpSpPr>
        <p:grpSpPr>
          <a:xfrm>
            <a:off x="795338" y="828675"/>
            <a:ext cx="7543800" cy="4475163"/>
            <a:chOff x="795338" y="828675"/>
            <a:chExt cx="7543800" cy="4475163"/>
          </a:xfrm>
        </p:grpSpPr>
        <p:sp>
          <p:nvSpPr>
            <p:cNvPr id="35845" name="Text Box 10"/>
            <p:cNvSpPr txBox="1">
              <a:spLocks noChangeArrowheads="1"/>
            </p:cNvSpPr>
            <p:nvPr/>
          </p:nvSpPr>
          <p:spPr bwMode="auto">
            <a:xfrm>
              <a:off x="7019918" y="835025"/>
              <a:ext cx="128112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algn="r" rtl="0" eaLnBrk="1" hangingPunct="1"/>
              <a:r>
                <a:rPr lang="he-IL" sz="2000" b="0" dirty="0">
                  <a:solidFill>
                    <a:srgbClr val="A50021"/>
                  </a:solidFill>
                  <a:latin typeface="Narkisim" charset="0"/>
                  <a:cs typeface="Narkisim" charset="0"/>
                </a:rPr>
                <a:t> נכון ל </a:t>
              </a:r>
              <a:r>
                <a:rPr lang="he-IL" sz="2000" b="0" dirty="0" smtClean="0">
                  <a:solidFill>
                    <a:srgbClr val="A50021"/>
                  </a:solidFill>
                  <a:latin typeface="Narkisim" charset="0"/>
                  <a:cs typeface="Narkisim" charset="0"/>
                </a:rPr>
                <a:t>2010</a:t>
              </a:r>
              <a:endParaRPr lang="en-US" sz="2000" b="0" dirty="0">
                <a:solidFill>
                  <a:srgbClr val="A50021"/>
                </a:solidFill>
                <a:latin typeface="Narkisim" charset="0"/>
                <a:cs typeface="Narkisim" charset="0"/>
              </a:endParaRPr>
            </a:p>
          </p:txBody>
        </p:sp>
        <p:sp>
          <p:nvSpPr>
            <p:cNvPr id="35851" name="Rectangle 16"/>
            <p:cNvSpPr>
              <a:spLocks noChangeArrowheads="1"/>
            </p:cNvSpPr>
            <p:nvPr/>
          </p:nvSpPr>
          <p:spPr bwMode="auto">
            <a:xfrm>
              <a:off x="1751013" y="887413"/>
              <a:ext cx="6588125" cy="419735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Narkisim" charset="0"/>
                <a:cs typeface="Narkisim" charset="0"/>
              </a:endParaRPr>
            </a:p>
          </p:txBody>
        </p:sp>
        <p:grpSp>
          <p:nvGrpSpPr>
            <p:cNvPr id="72" name="Group 71"/>
            <p:cNvGrpSpPr/>
            <p:nvPr/>
          </p:nvGrpSpPr>
          <p:grpSpPr>
            <a:xfrm>
              <a:off x="795338" y="828675"/>
              <a:ext cx="955675" cy="4475163"/>
              <a:chOff x="795338" y="828675"/>
              <a:chExt cx="955675" cy="4475163"/>
            </a:xfrm>
          </p:grpSpPr>
          <p:sp>
            <p:nvSpPr>
              <p:cNvPr id="35844" name="Rectangle 5"/>
              <p:cNvSpPr>
                <a:spLocks noChangeArrowheads="1"/>
              </p:cNvSpPr>
              <p:nvPr/>
            </p:nvSpPr>
            <p:spPr bwMode="auto">
              <a:xfrm>
                <a:off x="795338" y="2981325"/>
                <a:ext cx="6477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rtl="0"/>
                <a:r>
                  <a:rPr lang="en-US" sz="3600">
                    <a:solidFill>
                      <a:srgbClr val="FF0000"/>
                    </a:solidFill>
                    <a:latin typeface="Narkisim" charset="0"/>
                    <a:cs typeface="Narkisim" charset="0"/>
                  </a:rPr>
                  <a:t>T</a:t>
                </a:r>
                <a:r>
                  <a:rPr lang="en-US" sz="3600">
                    <a:latin typeface="Narkisim" charset="0"/>
                    <a:cs typeface="Narkisim" charset="0"/>
                  </a:rPr>
                  <a:t>W</a:t>
                </a:r>
                <a:endParaRPr lang="en-US" sz="3600" b="0">
                  <a:latin typeface="Narkisim" charset="0"/>
                  <a:cs typeface="Narkisim" charset="0"/>
                </a:endParaRPr>
              </a:p>
            </p:txBody>
          </p:sp>
          <p:sp>
            <p:nvSpPr>
              <p:cNvPr id="35847" name="Freeform 12"/>
              <p:cNvSpPr>
                <a:spLocks/>
              </p:cNvSpPr>
              <p:nvPr/>
            </p:nvSpPr>
            <p:spPr bwMode="auto">
              <a:xfrm>
                <a:off x="1617663" y="887413"/>
                <a:ext cx="133350" cy="4341812"/>
              </a:xfrm>
              <a:custGeom>
                <a:avLst/>
                <a:gdLst>
                  <a:gd name="T0" fmla="*/ 0 w 55"/>
                  <a:gd name="T1" fmla="*/ 2147483647 h 1420"/>
                  <a:gd name="T2" fmla="*/ 0 w 55"/>
                  <a:gd name="T3" fmla="*/ 2147483647 h 1420"/>
                  <a:gd name="T4" fmla="*/ 2147483647 w 55"/>
                  <a:gd name="T5" fmla="*/ 0 h 1420"/>
                  <a:gd name="T6" fmla="*/ 2147483647 w 55"/>
                  <a:gd name="T7" fmla="*/ 2147483647 h 1420"/>
                  <a:gd name="T8" fmla="*/ 0 w 55"/>
                  <a:gd name="T9" fmla="*/ 2147483647 h 1420"/>
                  <a:gd name="T10" fmla="*/ 0 60000 65536"/>
                  <a:gd name="T11" fmla="*/ 0 60000 65536"/>
                  <a:gd name="T12" fmla="*/ 0 60000 65536"/>
                  <a:gd name="T13" fmla="*/ 0 60000 65536"/>
                  <a:gd name="T14" fmla="*/ 0 60000 65536"/>
                  <a:gd name="T15" fmla="*/ 0 w 55"/>
                  <a:gd name="T16" fmla="*/ 0 h 1420"/>
                  <a:gd name="T17" fmla="*/ 55 w 55"/>
                  <a:gd name="T18" fmla="*/ 1420 h 1420"/>
                </a:gdLst>
                <a:ahLst/>
                <a:cxnLst>
                  <a:cxn ang="T10">
                    <a:pos x="T0" y="T1"/>
                  </a:cxn>
                  <a:cxn ang="T11">
                    <a:pos x="T2" y="T3"/>
                  </a:cxn>
                  <a:cxn ang="T12">
                    <a:pos x="T4" y="T5"/>
                  </a:cxn>
                  <a:cxn ang="T13">
                    <a:pos x="T6" y="T7"/>
                  </a:cxn>
                  <a:cxn ang="T14">
                    <a:pos x="T8" y="T9"/>
                  </a:cxn>
                </a:cxnLst>
                <a:rect l="T15" t="T16" r="T17" b="T18"/>
                <a:pathLst>
                  <a:path w="55" h="1420">
                    <a:moveTo>
                      <a:pt x="0" y="1420"/>
                    </a:moveTo>
                    <a:lnTo>
                      <a:pt x="0" y="47"/>
                    </a:lnTo>
                    <a:lnTo>
                      <a:pt x="55" y="0"/>
                    </a:lnTo>
                    <a:lnTo>
                      <a:pt x="55" y="1373"/>
                    </a:lnTo>
                    <a:lnTo>
                      <a:pt x="0" y="142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50" name="Freeform 15"/>
              <p:cNvSpPr>
                <a:spLocks/>
              </p:cNvSpPr>
              <p:nvPr/>
            </p:nvSpPr>
            <p:spPr bwMode="auto">
              <a:xfrm>
                <a:off x="1617663" y="887413"/>
                <a:ext cx="133350" cy="4341812"/>
              </a:xfrm>
              <a:custGeom>
                <a:avLst/>
                <a:gdLst>
                  <a:gd name="T0" fmla="*/ 0 w 55"/>
                  <a:gd name="T1" fmla="*/ 2147483647 h 1420"/>
                  <a:gd name="T2" fmla="*/ 0 w 55"/>
                  <a:gd name="T3" fmla="*/ 2147483647 h 1420"/>
                  <a:gd name="T4" fmla="*/ 2147483647 w 55"/>
                  <a:gd name="T5" fmla="*/ 0 h 1420"/>
                  <a:gd name="T6" fmla="*/ 2147483647 w 55"/>
                  <a:gd name="T7" fmla="*/ 2147483647 h 1420"/>
                  <a:gd name="T8" fmla="*/ 0 w 55"/>
                  <a:gd name="T9" fmla="*/ 2147483647 h 1420"/>
                  <a:gd name="T10" fmla="*/ 0 60000 65536"/>
                  <a:gd name="T11" fmla="*/ 0 60000 65536"/>
                  <a:gd name="T12" fmla="*/ 0 60000 65536"/>
                  <a:gd name="T13" fmla="*/ 0 60000 65536"/>
                  <a:gd name="T14" fmla="*/ 0 60000 65536"/>
                  <a:gd name="T15" fmla="*/ 0 w 55"/>
                  <a:gd name="T16" fmla="*/ 0 h 1420"/>
                  <a:gd name="T17" fmla="*/ 55 w 55"/>
                  <a:gd name="T18" fmla="*/ 1420 h 1420"/>
                </a:gdLst>
                <a:ahLst/>
                <a:cxnLst>
                  <a:cxn ang="T10">
                    <a:pos x="T0" y="T1"/>
                  </a:cxn>
                  <a:cxn ang="T11">
                    <a:pos x="T2" y="T3"/>
                  </a:cxn>
                  <a:cxn ang="T12">
                    <a:pos x="T4" y="T5"/>
                  </a:cxn>
                  <a:cxn ang="T13">
                    <a:pos x="T6" y="T7"/>
                  </a:cxn>
                  <a:cxn ang="T14">
                    <a:pos x="T8" y="T9"/>
                  </a:cxn>
                </a:cxnLst>
                <a:rect l="T15" t="T16" r="T17" b="T18"/>
                <a:pathLst>
                  <a:path w="55" h="1420">
                    <a:moveTo>
                      <a:pt x="0" y="1420"/>
                    </a:moveTo>
                    <a:lnTo>
                      <a:pt x="0" y="47"/>
                    </a:lnTo>
                    <a:lnTo>
                      <a:pt x="55" y="0"/>
                    </a:lnTo>
                    <a:lnTo>
                      <a:pt x="55" y="1373"/>
                    </a:lnTo>
                    <a:lnTo>
                      <a:pt x="0" y="1420"/>
                    </a:lnTo>
                    <a:close/>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62" name="Line 38"/>
              <p:cNvSpPr>
                <a:spLocks noChangeShapeType="1"/>
              </p:cNvSpPr>
              <p:nvPr/>
            </p:nvSpPr>
            <p:spPr bwMode="auto">
              <a:xfrm flipH="1">
                <a:off x="1566863" y="5229225"/>
                <a:ext cx="50800" cy="317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63" name="Line 39"/>
              <p:cNvSpPr>
                <a:spLocks noChangeShapeType="1"/>
              </p:cNvSpPr>
              <p:nvPr/>
            </p:nvSpPr>
            <p:spPr bwMode="auto">
              <a:xfrm flipH="1">
                <a:off x="1566863" y="4387850"/>
                <a:ext cx="50800" cy="317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64" name="Line 40"/>
              <p:cNvSpPr>
                <a:spLocks noChangeShapeType="1"/>
              </p:cNvSpPr>
              <p:nvPr/>
            </p:nvSpPr>
            <p:spPr bwMode="auto">
              <a:xfrm flipH="1">
                <a:off x="1566863" y="3549650"/>
                <a:ext cx="50800" cy="317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65" name="Line 41"/>
              <p:cNvSpPr>
                <a:spLocks noChangeShapeType="1"/>
              </p:cNvSpPr>
              <p:nvPr/>
            </p:nvSpPr>
            <p:spPr bwMode="auto">
              <a:xfrm flipH="1">
                <a:off x="1566863" y="2709863"/>
                <a:ext cx="50800" cy="317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66" name="Line 42"/>
              <p:cNvSpPr>
                <a:spLocks noChangeShapeType="1"/>
              </p:cNvSpPr>
              <p:nvPr/>
            </p:nvSpPr>
            <p:spPr bwMode="auto">
              <a:xfrm flipH="1">
                <a:off x="1566863" y="1871663"/>
                <a:ext cx="50800" cy="317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67" name="Line 43"/>
              <p:cNvSpPr>
                <a:spLocks noChangeShapeType="1"/>
              </p:cNvSpPr>
              <p:nvPr/>
            </p:nvSpPr>
            <p:spPr bwMode="auto">
              <a:xfrm flipH="1">
                <a:off x="1566863" y="1030288"/>
                <a:ext cx="50800" cy="317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68" name="Rectangle 44"/>
              <p:cNvSpPr>
                <a:spLocks noChangeArrowheads="1"/>
              </p:cNvSpPr>
              <p:nvPr/>
            </p:nvSpPr>
            <p:spPr bwMode="auto">
              <a:xfrm>
                <a:off x="1485900" y="5027613"/>
                <a:ext cx="952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rtl="0"/>
                <a:r>
                  <a:rPr lang="en-US" sz="1800">
                    <a:solidFill>
                      <a:srgbClr val="000000"/>
                    </a:solidFill>
                    <a:latin typeface="Narkisim" charset="0"/>
                    <a:cs typeface="Narkisim" charset="0"/>
                  </a:rPr>
                  <a:t>0</a:t>
                </a:r>
                <a:endParaRPr lang="en-US" sz="1800" b="0">
                  <a:latin typeface="Narkisim" charset="0"/>
                  <a:cs typeface="Narkisim" charset="0"/>
                </a:endParaRPr>
              </a:p>
            </p:txBody>
          </p:sp>
          <p:sp>
            <p:nvSpPr>
              <p:cNvPr id="35869" name="Rectangle 45"/>
              <p:cNvSpPr>
                <a:spLocks noChangeArrowheads="1"/>
              </p:cNvSpPr>
              <p:nvPr/>
            </p:nvSpPr>
            <p:spPr bwMode="auto">
              <a:xfrm>
                <a:off x="1485900" y="4186238"/>
                <a:ext cx="952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rtl="0"/>
                <a:r>
                  <a:rPr lang="en-US" sz="1800">
                    <a:solidFill>
                      <a:srgbClr val="000000"/>
                    </a:solidFill>
                    <a:latin typeface="Narkisim" charset="0"/>
                    <a:cs typeface="Narkisim" charset="0"/>
                  </a:rPr>
                  <a:t>1</a:t>
                </a:r>
                <a:endParaRPr lang="en-US" sz="1800" b="0">
                  <a:latin typeface="Narkisim" charset="0"/>
                  <a:cs typeface="Narkisim" charset="0"/>
                </a:endParaRPr>
              </a:p>
            </p:txBody>
          </p:sp>
          <p:sp>
            <p:nvSpPr>
              <p:cNvPr id="35870" name="Rectangle 46"/>
              <p:cNvSpPr>
                <a:spLocks noChangeArrowheads="1"/>
              </p:cNvSpPr>
              <p:nvPr/>
            </p:nvSpPr>
            <p:spPr bwMode="auto">
              <a:xfrm>
                <a:off x="1485900" y="3344863"/>
                <a:ext cx="952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rtl="0"/>
                <a:r>
                  <a:rPr lang="en-US" sz="1800">
                    <a:solidFill>
                      <a:srgbClr val="000000"/>
                    </a:solidFill>
                    <a:latin typeface="Narkisim" charset="0"/>
                    <a:cs typeface="Narkisim" charset="0"/>
                  </a:rPr>
                  <a:t>2</a:t>
                </a:r>
                <a:endParaRPr lang="en-US" sz="1800" b="0">
                  <a:latin typeface="Narkisim" charset="0"/>
                  <a:cs typeface="Narkisim" charset="0"/>
                </a:endParaRPr>
              </a:p>
            </p:txBody>
          </p:sp>
          <p:sp>
            <p:nvSpPr>
              <p:cNvPr id="35871" name="Rectangle 47"/>
              <p:cNvSpPr>
                <a:spLocks noChangeArrowheads="1"/>
              </p:cNvSpPr>
              <p:nvPr/>
            </p:nvSpPr>
            <p:spPr bwMode="auto">
              <a:xfrm>
                <a:off x="1485900" y="2506663"/>
                <a:ext cx="952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rtl="0"/>
                <a:r>
                  <a:rPr lang="en-US" sz="1800">
                    <a:solidFill>
                      <a:srgbClr val="000000"/>
                    </a:solidFill>
                    <a:latin typeface="Narkisim" charset="0"/>
                    <a:cs typeface="Narkisim" charset="0"/>
                  </a:rPr>
                  <a:t>3</a:t>
                </a:r>
                <a:endParaRPr lang="en-US" sz="1800" b="0">
                  <a:latin typeface="Narkisim" charset="0"/>
                  <a:cs typeface="Narkisim" charset="0"/>
                </a:endParaRPr>
              </a:p>
            </p:txBody>
          </p:sp>
          <p:sp>
            <p:nvSpPr>
              <p:cNvPr id="35872" name="Rectangle 48"/>
              <p:cNvSpPr>
                <a:spLocks noChangeArrowheads="1"/>
              </p:cNvSpPr>
              <p:nvPr/>
            </p:nvSpPr>
            <p:spPr bwMode="auto">
              <a:xfrm>
                <a:off x="1485900" y="1666875"/>
                <a:ext cx="952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rtl="0"/>
                <a:r>
                  <a:rPr lang="en-US" sz="1800">
                    <a:solidFill>
                      <a:srgbClr val="000000"/>
                    </a:solidFill>
                    <a:latin typeface="Narkisim" charset="0"/>
                    <a:cs typeface="Narkisim" charset="0"/>
                  </a:rPr>
                  <a:t>4</a:t>
                </a:r>
                <a:endParaRPr lang="en-US" sz="1800" b="0">
                  <a:latin typeface="Narkisim" charset="0"/>
                  <a:cs typeface="Narkisim" charset="0"/>
                </a:endParaRPr>
              </a:p>
            </p:txBody>
          </p:sp>
          <p:sp>
            <p:nvSpPr>
              <p:cNvPr id="35873" name="Rectangle 49"/>
              <p:cNvSpPr>
                <a:spLocks noChangeArrowheads="1"/>
              </p:cNvSpPr>
              <p:nvPr/>
            </p:nvSpPr>
            <p:spPr bwMode="auto">
              <a:xfrm>
                <a:off x="1485900" y="828675"/>
                <a:ext cx="952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rtl="0"/>
                <a:r>
                  <a:rPr lang="en-US" sz="1800">
                    <a:solidFill>
                      <a:srgbClr val="000000"/>
                    </a:solidFill>
                    <a:latin typeface="Narkisim" charset="0"/>
                    <a:cs typeface="Narkisim" charset="0"/>
                  </a:rPr>
                  <a:t>5</a:t>
                </a:r>
                <a:endParaRPr lang="en-US" sz="1800" b="0">
                  <a:latin typeface="Narkisim" charset="0"/>
                  <a:cs typeface="Narkisim" charset="0"/>
                </a:endParaRPr>
              </a:p>
            </p:txBody>
          </p:sp>
          <p:sp>
            <p:nvSpPr>
              <p:cNvPr id="35875" name="Line 51"/>
              <p:cNvSpPr>
                <a:spLocks noChangeShapeType="1"/>
              </p:cNvSpPr>
              <p:nvPr/>
            </p:nvSpPr>
            <p:spPr bwMode="auto">
              <a:xfrm>
                <a:off x="1617663" y="5229225"/>
                <a:ext cx="1587" cy="7302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35876" name="Line 52"/>
          <p:cNvSpPr>
            <a:spLocks noChangeShapeType="1"/>
          </p:cNvSpPr>
          <p:nvPr/>
        </p:nvSpPr>
        <p:spPr bwMode="auto">
          <a:xfrm>
            <a:off x="2557463" y="5229225"/>
            <a:ext cx="3175" cy="7302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77" name="Line 53"/>
          <p:cNvSpPr>
            <a:spLocks noChangeShapeType="1"/>
          </p:cNvSpPr>
          <p:nvPr/>
        </p:nvSpPr>
        <p:spPr bwMode="auto">
          <a:xfrm>
            <a:off x="3497263" y="5229225"/>
            <a:ext cx="1587" cy="7302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78" name="Line 54"/>
          <p:cNvSpPr>
            <a:spLocks noChangeShapeType="1"/>
          </p:cNvSpPr>
          <p:nvPr/>
        </p:nvSpPr>
        <p:spPr bwMode="auto">
          <a:xfrm>
            <a:off x="4446588" y="5229225"/>
            <a:ext cx="3175" cy="7302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79" name="Line 55"/>
          <p:cNvSpPr>
            <a:spLocks noChangeShapeType="1"/>
          </p:cNvSpPr>
          <p:nvPr/>
        </p:nvSpPr>
        <p:spPr bwMode="auto">
          <a:xfrm>
            <a:off x="5387975" y="5229225"/>
            <a:ext cx="3175" cy="7302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80" name="Line 56"/>
          <p:cNvSpPr>
            <a:spLocks noChangeShapeType="1"/>
          </p:cNvSpPr>
          <p:nvPr/>
        </p:nvSpPr>
        <p:spPr bwMode="auto">
          <a:xfrm>
            <a:off x="6326188" y="5229225"/>
            <a:ext cx="3175" cy="7302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81" name="Line 57"/>
          <p:cNvSpPr>
            <a:spLocks noChangeShapeType="1"/>
          </p:cNvSpPr>
          <p:nvPr/>
        </p:nvSpPr>
        <p:spPr bwMode="auto">
          <a:xfrm>
            <a:off x="7264400" y="5229225"/>
            <a:ext cx="3175" cy="7302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82" name="Line 58"/>
          <p:cNvSpPr>
            <a:spLocks noChangeShapeType="1"/>
          </p:cNvSpPr>
          <p:nvPr/>
        </p:nvSpPr>
        <p:spPr bwMode="auto">
          <a:xfrm>
            <a:off x="8205788" y="5229225"/>
            <a:ext cx="3175" cy="7302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83" name="Rectangle 61"/>
          <p:cNvSpPr>
            <a:spLocks noChangeArrowheads="1"/>
          </p:cNvSpPr>
          <p:nvPr/>
        </p:nvSpPr>
        <p:spPr bwMode="auto">
          <a:xfrm>
            <a:off x="7615238" y="3862388"/>
            <a:ext cx="4953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rtl="0"/>
            <a:r>
              <a:rPr lang="he-IL" sz="1800">
                <a:solidFill>
                  <a:srgbClr val="945207"/>
                </a:solidFill>
                <a:latin typeface="Narkisim" charset="0"/>
                <a:cs typeface="Narkisim" charset="0"/>
              </a:rPr>
              <a:t>גרעיני</a:t>
            </a:r>
            <a:endParaRPr lang="en-US" sz="1800" b="0">
              <a:solidFill>
                <a:srgbClr val="945207"/>
              </a:solidFill>
              <a:latin typeface="Narkisim" charset="0"/>
              <a:cs typeface="Narkisim" charset="0"/>
            </a:endParaRPr>
          </a:p>
        </p:txBody>
      </p:sp>
      <p:sp>
        <p:nvSpPr>
          <p:cNvPr id="35884" name="Text Box 63"/>
          <p:cNvSpPr txBox="1">
            <a:spLocks noChangeArrowheads="1"/>
          </p:cNvSpPr>
          <p:nvPr/>
        </p:nvSpPr>
        <p:spPr bwMode="auto">
          <a:xfrm>
            <a:off x="895350" y="5700713"/>
            <a:ext cx="2284413" cy="784225"/>
          </a:xfrm>
          <a:prstGeom prst="rect">
            <a:avLst/>
          </a:prstGeom>
          <a:solidFill>
            <a:schemeClr val="bg1"/>
          </a:solidFill>
          <a:ln w="3175">
            <a:solidFill>
              <a:schemeClr val="tx1"/>
            </a:solidFill>
            <a:miter lim="800000"/>
            <a:headEnd/>
            <a:tailEnd/>
          </a:ln>
        </p:spPr>
        <p:txBody>
          <a:bodyPr wrap="none">
            <a:spAutoFit/>
          </a:bodyPr>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algn="r" eaLnBrk="1" hangingPunct="1"/>
            <a:r>
              <a:rPr lang="he-IL" sz="1800" dirty="0">
                <a:solidFill>
                  <a:srgbClr val="000000"/>
                </a:solidFill>
                <a:latin typeface="Narkisim" charset="0"/>
                <a:cs typeface="Narkisim" charset="0"/>
              </a:rPr>
              <a:t>אנרגיה  :  </a:t>
            </a:r>
            <a:r>
              <a:rPr lang="en-US" sz="1800" dirty="0">
                <a:solidFill>
                  <a:srgbClr val="000000"/>
                </a:solidFill>
                <a:latin typeface="Narkisim" charset="0"/>
                <a:cs typeface="Narkisim" charset="0"/>
              </a:rPr>
              <a:t>J, </a:t>
            </a:r>
            <a:r>
              <a:rPr lang="en-US" sz="1800" dirty="0" err="1">
                <a:solidFill>
                  <a:srgbClr val="000000"/>
                </a:solidFill>
                <a:latin typeface="Narkisim" charset="0"/>
                <a:cs typeface="Narkisim" charset="0"/>
              </a:rPr>
              <a:t>Wsec</a:t>
            </a:r>
            <a:r>
              <a:rPr lang="en-US" sz="1800" dirty="0">
                <a:solidFill>
                  <a:srgbClr val="000000"/>
                </a:solidFill>
                <a:latin typeface="Narkisim" charset="0"/>
                <a:cs typeface="Narkisim" charset="0"/>
              </a:rPr>
              <a:t>; BTU</a:t>
            </a:r>
          </a:p>
          <a:p>
            <a:pPr algn="r" eaLnBrk="1" hangingPunct="1"/>
            <a:r>
              <a:rPr lang="he-IL" sz="1800" dirty="0">
                <a:solidFill>
                  <a:srgbClr val="000000"/>
                </a:solidFill>
                <a:latin typeface="Narkisim" charset="0"/>
                <a:cs typeface="Narkisim" charset="0"/>
              </a:rPr>
              <a:t>הספק :      </a:t>
            </a:r>
            <a:r>
              <a:rPr lang="en-US" sz="1800" dirty="0">
                <a:solidFill>
                  <a:srgbClr val="000000"/>
                </a:solidFill>
                <a:latin typeface="Narkisim" charset="0"/>
                <a:cs typeface="Narkisim" charset="0"/>
              </a:rPr>
              <a:t>W = J/sec</a:t>
            </a:r>
            <a:endParaRPr lang="en-US" sz="1800" b="0" dirty="0">
              <a:latin typeface="Narkisim" charset="0"/>
              <a:cs typeface="Narkisim" charset="0"/>
            </a:endParaRPr>
          </a:p>
        </p:txBody>
      </p:sp>
      <p:sp>
        <p:nvSpPr>
          <p:cNvPr id="10293" name="Text Box 64"/>
          <p:cNvSpPr txBox="1">
            <a:spLocks noChangeArrowheads="1"/>
          </p:cNvSpPr>
          <p:nvPr/>
        </p:nvSpPr>
        <p:spPr bwMode="auto">
          <a:xfrm>
            <a:off x="4676775" y="1373188"/>
            <a:ext cx="2678113" cy="1809750"/>
          </a:xfrm>
          <a:prstGeom prst="rect">
            <a:avLst/>
          </a:prstGeom>
          <a:noFill/>
          <a:ln w="9525">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algn="ctr" rtl="0">
              <a:spcBef>
                <a:spcPct val="0"/>
              </a:spcBef>
            </a:pPr>
            <a:r>
              <a:rPr lang="he-IL" sz="2800" b="0" dirty="0" smtClean="0">
                <a:solidFill>
                  <a:srgbClr val="FF0000"/>
                </a:solidFill>
                <a:latin typeface="Narkisim" charset="0"/>
                <a:ea typeface="Narkisim" charset="0"/>
                <a:cs typeface="Narkisim" charset="0"/>
              </a:rPr>
              <a:t>80% מתצרוכת </a:t>
            </a:r>
            <a:r>
              <a:rPr lang="he-IL" sz="2800" b="0" dirty="0">
                <a:solidFill>
                  <a:srgbClr val="FF0000"/>
                </a:solidFill>
                <a:latin typeface="Narkisim" charset="0"/>
                <a:ea typeface="Narkisim" charset="0"/>
                <a:cs typeface="Narkisim" charset="0"/>
              </a:rPr>
              <a:t>האנרגיה העולמית מקורה בדלק מאובנים (</a:t>
            </a:r>
            <a:r>
              <a:rPr lang="he-IL" sz="2800" b="0" dirty="0" err="1">
                <a:solidFill>
                  <a:srgbClr val="FF0000"/>
                </a:solidFill>
                <a:latin typeface="Narkisim" charset="0"/>
                <a:ea typeface="Narkisim" charset="0"/>
                <a:cs typeface="Narkisim" charset="0"/>
              </a:rPr>
              <a:t>פוסילי</a:t>
            </a:r>
            <a:r>
              <a:rPr lang="he-IL" sz="2800" b="0" dirty="0">
                <a:solidFill>
                  <a:srgbClr val="FF0000"/>
                </a:solidFill>
                <a:latin typeface="Narkisim" charset="0"/>
                <a:ea typeface="Narkisim" charset="0"/>
                <a:cs typeface="Narkisim" charset="0"/>
              </a:rPr>
              <a:t>)</a:t>
            </a:r>
            <a:endParaRPr lang="en-US" sz="2800" b="0" dirty="0">
              <a:solidFill>
                <a:srgbClr val="FF0000"/>
              </a:solidFill>
              <a:latin typeface="Narkisim" charset="0"/>
              <a:ea typeface="Narkisim" charset="0"/>
              <a:cs typeface="Narkisim" charset="0"/>
            </a:endParaRPr>
          </a:p>
        </p:txBody>
      </p:sp>
      <p:sp>
        <p:nvSpPr>
          <p:cNvPr id="35886" name="Text Box 65"/>
          <p:cNvSpPr txBox="1">
            <a:spLocks noChangeArrowheads="1"/>
          </p:cNvSpPr>
          <p:nvPr/>
        </p:nvSpPr>
        <p:spPr bwMode="auto">
          <a:xfrm>
            <a:off x="4160838" y="5305425"/>
            <a:ext cx="23495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eaLnBrk="1" hangingPunct="1"/>
            <a:r>
              <a:rPr lang="en-US" sz="2400" b="0" dirty="0">
                <a:solidFill>
                  <a:srgbClr val="000099"/>
                </a:solidFill>
                <a:latin typeface="Narkisim" charset="0"/>
                <a:cs typeface="Narkisim" charset="0"/>
              </a:rPr>
              <a:t>1 </a:t>
            </a:r>
            <a:r>
              <a:rPr lang="en-US" sz="2400" dirty="0">
                <a:solidFill>
                  <a:srgbClr val="FF0000"/>
                </a:solidFill>
                <a:latin typeface="Narkisim" charset="0"/>
                <a:cs typeface="Narkisim" charset="0"/>
              </a:rPr>
              <a:t>T</a:t>
            </a:r>
            <a:r>
              <a:rPr lang="en-US" sz="2400" b="0" dirty="0">
                <a:solidFill>
                  <a:srgbClr val="000099"/>
                </a:solidFill>
                <a:latin typeface="Narkisim" charset="0"/>
                <a:cs typeface="Narkisim" charset="0"/>
              </a:rPr>
              <a:t>W = 1000 </a:t>
            </a:r>
            <a:r>
              <a:rPr lang="en-US" sz="2400" dirty="0">
                <a:solidFill>
                  <a:srgbClr val="660066"/>
                </a:solidFill>
                <a:latin typeface="Narkisim" charset="0"/>
                <a:cs typeface="Narkisim" charset="0"/>
              </a:rPr>
              <a:t>G</a:t>
            </a:r>
            <a:r>
              <a:rPr lang="en-US" sz="2400" b="0" dirty="0">
                <a:solidFill>
                  <a:srgbClr val="000099"/>
                </a:solidFill>
                <a:latin typeface="Narkisim" charset="0"/>
                <a:cs typeface="Narkisim" charset="0"/>
              </a:rPr>
              <a:t>W</a:t>
            </a:r>
          </a:p>
          <a:p>
            <a:pPr eaLnBrk="1" hangingPunct="1"/>
            <a:r>
              <a:rPr lang="en-US" sz="2400" b="0" dirty="0">
                <a:solidFill>
                  <a:srgbClr val="000099"/>
                </a:solidFill>
                <a:latin typeface="Narkisim" charset="0"/>
                <a:cs typeface="Narkisim" charset="0"/>
              </a:rPr>
              <a:t>1 </a:t>
            </a:r>
            <a:r>
              <a:rPr lang="en-US" sz="2400" dirty="0">
                <a:solidFill>
                  <a:srgbClr val="660066"/>
                </a:solidFill>
                <a:latin typeface="Narkisim" charset="0"/>
                <a:cs typeface="Narkisim" charset="0"/>
              </a:rPr>
              <a:t>G</a:t>
            </a:r>
            <a:r>
              <a:rPr lang="en-US" sz="2400" b="0" dirty="0">
                <a:solidFill>
                  <a:srgbClr val="000099"/>
                </a:solidFill>
                <a:latin typeface="Narkisim" charset="0"/>
                <a:cs typeface="Narkisim" charset="0"/>
              </a:rPr>
              <a:t>W = 1000 </a:t>
            </a:r>
            <a:r>
              <a:rPr lang="en-US" sz="2400" dirty="0">
                <a:latin typeface="Narkisim" charset="0"/>
                <a:cs typeface="Narkisim" charset="0"/>
              </a:rPr>
              <a:t>M</a:t>
            </a:r>
            <a:r>
              <a:rPr lang="en-US" sz="2400" b="0" dirty="0">
                <a:solidFill>
                  <a:srgbClr val="000099"/>
                </a:solidFill>
                <a:latin typeface="Narkisim" charset="0"/>
                <a:cs typeface="Narkisim" charset="0"/>
              </a:rPr>
              <a:t>W</a:t>
            </a:r>
          </a:p>
          <a:p>
            <a:pPr eaLnBrk="1" hangingPunct="1"/>
            <a:r>
              <a:rPr lang="en-US" sz="2400" b="0" dirty="0">
                <a:solidFill>
                  <a:srgbClr val="000099"/>
                </a:solidFill>
                <a:latin typeface="Narkisim" charset="0"/>
                <a:cs typeface="Narkisim" charset="0"/>
              </a:rPr>
              <a:t>1 </a:t>
            </a:r>
            <a:r>
              <a:rPr lang="en-US" sz="2400" b="0" dirty="0">
                <a:latin typeface="Narkisim" charset="0"/>
                <a:cs typeface="Narkisim" charset="0"/>
              </a:rPr>
              <a:t>M</a:t>
            </a:r>
            <a:r>
              <a:rPr lang="en-US" sz="2400" b="0" dirty="0">
                <a:solidFill>
                  <a:srgbClr val="000099"/>
                </a:solidFill>
                <a:latin typeface="Narkisim" charset="0"/>
                <a:cs typeface="Narkisim" charset="0"/>
              </a:rPr>
              <a:t>W = 1000 </a:t>
            </a:r>
            <a:r>
              <a:rPr lang="en-US" sz="2400" dirty="0">
                <a:solidFill>
                  <a:srgbClr val="000099"/>
                </a:solidFill>
                <a:latin typeface="Narkisim" charset="0"/>
                <a:cs typeface="Narkisim" charset="0"/>
              </a:rPr>
              <a:t>k</a:t>
            </a:r>
            <a:r>
              <a:rPr lang="en-US" sz="2400" b="0" dirty="0">
                <a:solidFill>
                  <a:srgbClr val="000099"/>
                </a:solidFill>
                <a:latin typeface="Narkisim" charset="0"/>
                <a:cs typeface="Narkisim" charset="0"/>
              </a:rPr>
              <a:t>W</a:t>
            </a:r>
          </a:p>
        </p:txBody>
      </p:sp>
      <p:sp>
        <p:nvSpPr>
          <p:cNvPr id="35887" name="Freeform 28"/>
          <p:cNvSpPr>
            <a:spLocks/>
          </p:cNvSpPr>
          <p:nvPr/>
        </p:nvSpPr>
        <p:spPr bwMode="auto">
          <a:xfrm>
            <a:off x="4722813" y="4852988"/>
            <a:ext cx="509587" cy="131762"/>
          </a:xfrm>
          <a:custGeom>
            <a:avLst/>
            <a:gdLst>
              <a:gd name="T0" fmla="*/ 2147483647 w 210"/>
              <a:gd name="T1" fmla="*/ 2147483647 h 43"/>
              <a:gd name="T2" fmla="*/ 2147483647 w 210"/>
              <a:gd name="T3" fmla="*/ 0 h 43"/>
              <a:gd name="T4" fmla="*/ 2147483647 w 210"/>
              <a:gd name="T5" fmla="*/ 0 h 43"/>
              <a:gd name="T6" fmla="*/ 0 w 210"/>
              <a:gd name="T7" fmla="*/ 2147483647 h 43"/>
              <a:gd name="T8" fmla="*/ 2147483647 w 210"/>
              <a:gd name="T9" fmla="*/ 2147483647 h 43"/>
              <a:gd name="T10" fmla="*/ 0 60000 65536"/>
              <a:gd name="T11" fmla="*/ 0 60000 65536"/>
              <a:gd name="T12" fmla="*/ 0 60000 65536"/>
              <a:gd name="T13" fmla="*/ 0 60000 65536"/>
              <a:gd name="T14" fmla="*/ 0 60000 65536"/>
              <a:gd name="T15" fmla="*/ 0 w 210"/>
              <a:gd name="T16" fmla="*/ 0 h 43"/>
              <a:gd name="T17" fmla="*/ 210 w 210"/>
              <a:gd name="T18" fmla="*/ 43 h 43"/>
            </a:gdLst>
            <a:ahLst/>
            <a:cxnLst>
              <a:cxn ang="T10">
                <a:pos x="T0" y="T1"/>
              </a:cxn>
              <a:cxn ang="T11">
                <a:pos x="T2" y="T3"/>
              </a:cxn>
              <a:cxn ang="T12">
                <a:pos x="T4" y="T5"/>
              </a:cxn>
              <a:cxn ang="T13">
                <a:pos x="T6" y="T7"/>
              </a:cxn>
              <a:cxn ang="T14">
                <a:pos x="T8" y="T9"/>
              </a:cxn>
            </a:cxnLst>
            <a:rect l="T15" t="T16" r="T17" b="T18"/>
            <a:pathLst>
              <a:path w="210" h="43">
                <a:moveTo>
                  <a:pt x="156" y="43"/>
                </a:moveTo>
                <a:lnTo>
                  <a:pt x="210" y="0"/>
                </a:lnTo>
                <a:lnTo>
                  <a:pt x="54" y="0"/>
                </a:lnTo>
                <a:lnTo>
                  <a:pt x="0" y="43"/>
                </a:lnTo>
                <a:lnTo>
                  <a:pt x="156" y="43"/>
                </a:lnTo>
                <a:close/>
              </a:path>
            </a:pathLst>
          </a:custGeom>
          <a:solidFill>
            <a:srgbClr val="009973"/>
          </a:solidFill>
          <a:ln w="6350">
            <a:solidFill>
              <a:srgbClr val="000000"/>
            </a:solidFill>
            <a:round/>
            <a:headEnd/>
            <a:tailEnd/>
          </a:ln>
        </p:spPr>
        <p:txBody>
          <a:bodyPr/>
          <a:lstStyle/>
          <a:p>
            <a:endParaRPr lang="en-US"/>
          </a:p>
        </p:txBody>
      </p:sp>
      <p:sp>
        <p:nvSpPr>
          <p:cNvPr id="35888" name="Freeform 34"/>
          <p:cNvSpPr>
            <a:spLocks/>
          </p:cNvSpPr>
          <p:nvPr/>
        </p:nvSpPr>
        <p:spPr bwMode="auto">
          <a:xfrm>
            <a:off x="6611938" y="4852988"/>
            <a:ext cx="500062" cy="131762"/>
          </a:xfrm>
          <a:custGeom>
            <a:avLst/>
            <a:gdLst>
              <a:gd name="T0" fmla="*/ 2147483647 w 206"/>
              <a:gd name="T1" fmla="*/ 2147483647 h 43"/>
              <a:gd name="T2" fmla="*/ 2147483647 w 206"/>
              <a:gd name="T3" fmla="*/ 0 h 43"/>
              <a:gd name="T4" fmla="*/ 2147483647 w 206"/>
              <a:gd name="T5" fmla="*/ 0 h 43"/>
              <a:gd name="T6" fmla="*/ 0 w 206"/>
              <a:gd name="T7" fmla="*/ 2147483647 h 43"/>
              <a:gd name="T8" fmla="*/ 2147483647 w 206"/>
              <a:gd name="T9" fmla="*/ 2147483647 h 43"/>
              <a:gd name="T10" fmla="*/ 0 60000 65536"/>
              <a:gd name="T11" fmla="*/ 0 60000 65536"/>
              <a:gd name="T12" fmla="*/ 0 60000 65536"/>
              <a:gd name="T13" fmla="*/ 0 60000 65536"/>
              <a:gd name="T14" fmla="*/ 0 60000 65536"/>
              <a:gd name="T15" fmla="*/ 0 w 206"/>
              <a:gd name="T16" fmla="*/ 0 h 43"/>
              <a:gd name="T17" fmla="*/ 206 w 206"/>
              <a:gd name="T18" fmla="*/ 43 h 43"/>
            </a:gdLst>
            <a:ahLst/>
            <a:cxnLst>
              <a:cxn ang="T10">
                <a:pos x="T0" y="T1"/>
              </a:cxn>
              <a:cxn ang="T11">
                <a:pos x="T2" y="T3"/>
              </a:cxn>
              <a:cxn ang="T12">
                <a:pos x="T4" y="T5"/>
              </a:cxn>
              <a:cxn ang="T13">
                <a:pos x="T6" y="T7"/>
              </a:cxn>
              <a:cxn ang="T14">
                <a:pos x="T8" y="T9"/>
              </a:cxn>
            </a:cxnLst>
            <a:rect l="T15" t="T16" r="T17" b="T18"/>
            <a:pathLst>
              <a:path w="206" h="43">
                <a:moveTo>
                  <a:pt x="156" y="43"/>
                </a:moveTo>
                <a:lnTo>
                  <a:pt x="206" y="0"/>
                </a:lnTo>
                <a:lnTo>
                  <a:pt x="50" y="0"/>
                </a:lnTo>
                <a:lnTo>
                  <a:pt x="0" y="43"/>
                </a:lnTo>
                <a:lnTo>
                  <a:pt x="156" y="43"/>
                </a:lnTo>
                <a:close/>
              </a:path>
            </a:pathLst>
          </a:custGeom>
          <a:solidFill>
            <a:srgbClr val="009973"/>
          </a:solidFill>
          <a:ln w="6350">
            <a:solidFill>
              <a:srgbClr val="000000"/>
            </a:solidFill>
            <a:round/>
            <a:headEnd/>
            <a:tailEnd/>
          </a:ln>
        </p:spPr>
        <p:txBody>
          <a:bodyPr/>
          <a:lstStyle/>
          <a:p>
            <a:endParaRPr lang="en-US"/>
          </a:p>
        </p:txBody>
      </p:sp>
      <p:grpSp>
        <p:nvGrpSpPr>
          <p:cNvPr id="7" name="Group 73"/>
          <p:cNvGrpSpPr>
            <a:grpSpLocks/>
          </p:cNvGrpSpPr>
          <p:nvPr/>
        </p:nvGrpSpPr>
        <p:grpSpPr bwMode="auto">
          <a:xfrm>
            <a:off x="4814888" y="3676650"/>
            <a:ext cx="2492375" cy="1130300"/>
            <a:chOff x="3033" y="2316"/>
            <a:chExt cx="1570" cy="712"/>
          </a:xfrm>
        </p:grpSpPr>
        <p:sp>
          <p:nvSpPr>
            <p:cNvPr id="35894" name="Text Box 9"/>
            <p:cNvSpPr txBox="1">
              <a:spLocks noChangeArrowheads="1"/>
            </p:cNvSpPr>
            <p:nvPr/>
          </p:nvSpPr>
          <p:spPr bwMode="auto">
            <a:xfrm>
              <a:off x="3983" y="2797"/>
              <a:ext cx="6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rtl="0">
                <a:spcBef>
                  <a:spcPct val="0"/>
                </a:spcBef>
              </a:pPr>
              <a:r>
                <a:rPr lang="he-IL" sz="1800">
                  <a:solidFill>
                    <a:srgbClr val="FF0000"/>
                  </a:solidFill>
                  <a:latin typeface="Narkisim" charset="0"/>
                  <a:cs typeface="Narkisim" charset="0"/>
                </a:rPr>
                <a:t>רוח/שמש</a:t>
              </a:r>
              <a:endParaRPr lang="en-US" sz="1800">
                <a:solidFill>
                  <a:srgbClr val="FF0000"/>
                </a:solidFill>
                <a:latin typeface="Narkisim" charset="0"/>
                <a:cs typeface="Narkisim" charset="0"/>
              </a:endParaRPr>
            </a:p>
          </p:txBody>
        </p:sp>
        <p:sp>
          <p:nvSpPr>
            <p:cNvPr id="35895" name="Rectangle 62"/>
            <p:cNvSpPr>
              <a:spLocks noChangeArrowheads="1"/>
            </p:cNvSpPr>
            <p:nvPr/>
          </p:nvSpPr>
          <p:spPr bwMode="auto">
            <a:xfrm>
              <a:off x="3033" y="2739"/>
              <a:ext cx="238"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rtl="0">
                <a:lnSpc>
                  <a:spcPct val="50000"/>
                </a:lnSpc>
              </a:pPr>
              <a:r>
                <a:rPr lang="he-IL" sz="1800">
                  <a:solidFill>
                    <a:srgbClr val="FF0000"/>
                  </a:solidFill>
                  <a:latin typeface="Narkisim" charset="0"/>
                  <a:cs typeface="Narkisim" charset="0"/>
                </a:rPr>
                <a:t>ביו-</a:t>
              </a:r>
            </a:p>
            <a:p>
              <a:pPr algn="ctr" rtl="0">
                <a:lnSpc>
                  <a:spcPct val="50000"/>
                </a:lnSpc>
              </a:pPr>
              <a:r>
                <a:rPr lang="he-IL" sz="1800">
                  <a:solidFill>
                    <a:srgbClr val="FF0000"/>
                  </a:solidFill>
                  <a:latin typeface="Narkisim" charset="0"/>
                  <a:cs typeface="Narkisim" charset="0"/>
                </a:rPr>
                <a:t>מסה</a:t>
              </a:r>
              <a:endParaRPr lang="en-US" sz="1800" b="0">
                <a:solidFill>
                  <a:srgbClr val="FF0000"/>
                </a:solidFill>
                <a:latin typeface="Narkisim" charset="0"/>
                <a:cs typeface="Narkisim" charset="0"/>
              </a:endParaRPr>
            </a:p>
          </p:txBody>
        </p:sp>
        <p:sp>
          <p:nvSpPr>
            <p:cNvPr id="35896" name="Text Box 8"/>
            <p:cNvSpPr txBox="1">
              <a:spLocks noChangeArrowheads="1"/>
            </p:cNvSpPr>
            <p:nvPr/>
          </p:nvSpPr>
          <p:spPr bwMode="auto">
            <a:xfrm>
              <a:off x="3403" y="2316"/>
              <a:ext cx="52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algn="ctr" rtl="0">
                <a:spcBef>
                  <a:spcPct val="0"/>
                </a:spcBef>
              </a:pPr>
              <a:r>
                <a:rPr lang="he-IL" sz="1800">
                  <a:solidFill>
                    <a:srgbClr val="FF0000"/>
                  </a:solidFill>
                  <a:latin typeface="Narkisim" charset="0"/>
                  <a:cs typeface="Narkisim" charset="0"/>
                </a:rPr>
                <a:t>הידרו-</a:t>
              </a:r>
            </a:p>
            <a:p>
              <a:pPr algn="ctr" rtl="0">
                <a:spcBef>
                  <a:spcPct val="0"/>
                </a:spcBef>
              </a:pPr>
              <a:r>
                <a:rPr lang="he-IL" sz="1800">
                  <a:solidFill>
                    <a:srgbClr val="FF0000"/>
                  </a:solidFill>
                  <a:latin typeface="Narkisim" charset="0"/>
                  <a:cs typeface="Narkisim" charset="0"/>
                </a:rPr>
                <a:t>אלקטרי</a:t>
              </a:r>
              <a:endParaRPr lang="en-US" sz="1800">
                <a:solidFill>
                  <a:srgbClr val="FF0000"/>
                </a:solidFill>
                <a:latin typeface="Narkisim" charset="0"/>
                <a:cs typeface="Narkisim" charset="0"/>
              </a:endParaRPr>
            </a:p>
          </p:txBody>
        </p:sp>
      </p:grpSp>
      <p:grpSp>
        <p:nvGrpSpPr>
          <p:cNvPr id="8" name="Group 70"/>
          <p:cNvGrpSpPr>
            <a:grpSpLocks/>
          </p:cNvGrpSpPr>
          <p:nvPr/>
        </p:nvGrpSpPr>
        <p:grpSpPr bwMode="auto">
          <a:xfrm>
            <a:off x="1924050" y="3135313"/>
            <a:ext cx="2227263" cy="373062"/>
            <a:chOff x="1212" y="1975"/>
            <a:chExt cx="1403" cy="235"/>
          </a:xfrm>
        </p:grpSpPr>
        <p:sp>
          <p:nvSpPr>
            <p:cNvPr id="35891" name="Rectangle 59"/>
            <p:cNvSpPr>
              <a:spLocks noChangeArrowheads="1"/>
            </p:cNvSpPr>
            <p:nvPr/>
          </p:nvSpPr>
          <p:spPr bwMode="auto">
            <a:xfrm>
              <a:off x="1212" y="1975"/>
              <a:ext cx="197" cy="17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rtl="0"/>
              <a:r>
                <a:rPr lang="he-IL" sz="1800">
                  <a:solidFill>
                    <a:srgbClr val="000000"/>
                  </a:solidFill>
                  <a:latin typeface="Narkisim" charset="0"/>
                  <a:cs typeface="Narkisim" charset="0"/>
                </a:rPr>
                <a:t>נפט</a:t>
              </a:r>
              <a:endParaRPr lang="en-US" sz="1800" b="0">
                <a:latin typeface="Narkisim" charset="0"/>
                <a:cs typeface="Narkisim" charset="0"/>
              </a:endParaRPr>
            </a:p>
          </p:txBody>
        </p:sp>
        <p:sp>
          <p:nvSpPr>
            <p:cNvPr id="35892" name="Rectangle 60"/>
            <p:cNvSpPr>
              <a:spLocks noChangeArrowheads="1"/>
            </p:cNvSpPr>
            <p:nvPr/>
          </p:nvSpPr>
          <p:spPr bwMode="auto">
            <a:xfrm>
              <a:off x="2381" y="2034"/>
              <a:ext cx="234" cy="17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rtl="0"/>
              <a:r>
                <a:rPr lang="he-IL" sz="1800">
                  <a:solidFill>
                    <a:srgbClr val="000000"/>
                  </a:solidFill>
                  <a:latin typeface="Narkisim" charset="0"/>
                  <a:cs typeface="Narkisim" charset="0"/>
                </a:rPr>
                <a:t>פחם</a:t>
              </a:r>
              <a:endParaRPr lang="en-US" sz="1800" b="0">
                <a:latin typeface="Narkisim" charset="0"/>
                <a:cs typeface="Narkisim" charset="0"/>
              </a:endParaRPr>
            </a:p>
          </p:txBody>
        </p:sp>
        <p:sp>
          <p:nvSpPr>
            <p:cNvPr id="35893" name="Text Box 7"/>
            <p:cNvSpPr txBox="1">
              <a:spLocks noChangeArrowheads="1"/>
            </p:cNvSpPr>
            <p:nvPr/>
          </p:nvSpPr>
          <p:spPr bwMode="auto">
            <a:xfrm>
              <a:off x="1797" y="1979"/>
              <a:ext cx="228" cy="231"/>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algn="ctr" rtl="0">
                <a:spcBef>
                  <a:spcPct val="0"/>
                </a:spcBef>
              </a:pPr>
              <a:r>
                <a:rPr lang="he-IL" sz="1800">
                  <a:latin typeface="Narkisim" charset="0"/>
                  <a:cs typeface="Narkisim" charset="0"/>
                </a:rPr>
                <a:t>גז</a:t>
              </a:r>
              <a:endParaRPr lang="en-US" sz="1800" b="0">
                <a:latin typeface="Narkisim" charset="0"/>
                <a:cs typeface="Narkisim" charset="0"/>
              </a:endParaRPr>
            </a:p>
          </p:txBody>
        </p:sp>
      </p:grpSp>
      <p:sp>
        <p:nvSpPr>
          <p:cNvPr id="71" name="Oval 70"/>
          <p:cNvSpPr/>
          <p:nvPr/>
        </p:nvSpPr>
        <p:spPr bwMode="auto">
          <a:xfrm>
            <a:off x="4501661" y="3629465"/>
            <a:ext cx="2869810" cy="1631852"/>
          </a:xfrm>
          <a:prstGeom prst="ellipse">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50000"/>
              </a:spcBef>
              <a:spcAft>
                <a:spcPct val="0"/>
              </a:spcAft>
              <a:buClrTx/>
              <a:buSzTx/>
              <a:buFontTx/>
              <a:buNone/>
              <a:tabLst/>
            </a:pPr>
            <a:endParaRPr kumimoji="0" lang="en-US" sz="1200" b="1" i="0" u="none" strike="noStrike" cap="none" normalizeH="0" baseline="0" smtClean="0">
              <a:ln>
                <a:noFill/>
              </a:ln>
              <a:solidFill>
                <a:schemeClr val="tx1"/>
              </a:solidFill>
              <a:effectLst/>
              <a:latin typeface="Comic Sans MS" pitchFamily="66" charset="0"/>
            </a:endParaRPr>
          </a:p>
        </p:txBody>
      </p:sp>
    </p:spTree>
    <p:extLst>
      <p:ext uri="{BB962C8B-B14F-4D97-AF65-F5344CB8AC3E}">
        <p14:creationId xmlns:p14="http://schemas.microsoft.com/office/powerpoint/2010/main" val="2838285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9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עיצוב ברירת מחדל">
  <a:themeElements>
    <a:clrScheme name="עיצוב ברירת מחדל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3366FF"/>
      </a:folHlink>
    </a:clrScheme>
    <a:fontScheme name="עיצוב ברירת מחדל">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rgbClr val="FF00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1" eaLnBrk="1" fontAlgn="base" latinLnBrk="0" hangingPunct="1">
          <a:lnSpc>
            <a:spcPct val="100000"/>
          </a:lnSpc>
          <a:spcBef>
            <a:spcPct val="50000"/>
          </a:spcBef>
          <a:spcAft>
            <a:spcPct val="0"/>
          </a:spcAft>
          <a:buClrTx/>
          <a:buSzTx/>
          <a:buFontTx/>
          <a:buNone/>
          <a:tabLst/>
          <a:defRPr kumimoji="0" lang="he-IL" sz="1200" b="1"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28575" cap="flat" cmpd="sng" algn="ctr">
          <a:solidFill>
            <a:srgbClr val="FF00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1" eaLnBrk="1" fontAlgn="base" latinLnBrk="0" hangingPunct="1">
          <a:lnSpc>
            <a:spcPct val="100000"/>
          </a:lnSpc>
          <a:spcBef>
            <a:spcPct val="50000"/>
          </a:spcBef>
          <a:spcAft>
            <a:spcPct val="0"/>
          </a:spcAft>
          <a:buClrTx/>
          <a:buSzTx/>
          <a:buFontTx/>
          <a:buNone/>
          <a:tabLst/>
          <a:defRPr kumimoji="0" lang="he-IL" sz="1200" b="1"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עיצוב ברירת מחדל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עיצוב ברירת מחדל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עיצוב ברירת מחדל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עיצוב ברירת מחדל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עיצוב ברירת מחדל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עיצוב ברירת מחדל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עיצוב ברירת מחדל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עיצוב ברירת מחדל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clrMap bg1="lt1" tx1="dk1" bg2="lt2" tx2="dk2" accent1="accent1" accent2="accent2" accent3="accent3" accent4="accent4" accent5="accent5" accent6="accent6" hlink="hlink" folHlink="folHlink"/>
    </a:extraClrScheme>
    <a:extraClrScheme>
      <a:clrScheme name="עיצוב ברירת מחדל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3366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16455</TotalTime>
  <Words>2018</Words>
  <Application>Microsoft Office PowerPoint</Application>
  <PresentationFormat>‫הצגה על המסך (4:3)</PresentationFormat>
  <Paragraphs>487</Paragraphs>
  <Slides>32</Slides>
  <Notes>30</Notes>
  <HiddenSlides>0</HiddenSlides>
  <MMClips>0</MMClips>
  <ScaleCrop>false</ScaleCrop>
  <HeadingPairs>
    <vt:vector size="4" baseType="variant">
      <vt:variant>
        <vt:lpstr>ערכת נושא</vt:lpstr>
      </vt:variant>
      <vt:variant>
        <vt:i4>1</vt:i4>
      </vt:variant>
      <vt:variant>
        <vt:lpstr>כותרות שקופיות</vt:lpstr>
      </vt:variant>
      <vt:variant>
        <vt:i4>32</vt:i4>
      </vt:variant>
    </vt:vector>
  </HeadingPairs>
  <TitlesOfParts>
    <vt:vector size="33" baseType="lpstr">
      <vt:lpstr>עיצוב ברירת מחדל</vt:lpstr>
      <vt:lpstr>מצגת של PowerPoint</vt:lpstr>
      <vt:lpstr>מצגת של PowerPoint</vt:lpstr>
      <vt:lpstr>מצגת של PowerPoint</vt:lpstr>
      <vt:lpstr>מצגת של PowerPoint</vt:lpstr>
      <vt:lpstr>מצגת של PowerPoint</vt:lpstr>
      <vt:lpstr>סוגי אנרגיה</vt:lpstr>
      <vt:lpstr>מצגת של PowerPoint</vt:lpstr>
      <vt:lpstr>מצגת של PowerPoint</vt:lpstr>
      <vt:lpstr> מקורות לצריכת אנרגיה בעולם</vt:lpstr>
      <vt:lpstr>מצגת של PowerPoint</vt:lpstr>
      <vt:lpstr>כמה יש (לנו) ?</vt:lpstr>
      <vt:lpstr>מצגת של PowerPoint</vt:lpstr>
      <vt:lpstr>האם קיימות חלופות לשרפת גז, דלק או פחם?</vt:lpstr>
      <vt:lpstr>מצגת של PowerPoint</vt:lpstr>
      <vt:lpstr>האם קיימות עוד חלופות?</vt:lpstr>
      <vt:lpstr>האם קיימות עוד חלופות?</vt:lpstr>
      <vt:lpstr>מצגת של PowerPoint</vt:lpstr>
      <vt:lpstr>מצגת של PowerPoint</vt:lpstr>
      <vt:lpstr>טכנולוגיות לאגירת אנרגיה (על פי אופי השימוש)</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 חשמל מאנרגית רוח ? 10 TWe </vt:lpstr>
      <vt:lpstr>מצגת של PowerPoint</vt:lpstr>
      <vt:lpstr>מצגת של PowerPoint</vt:lpstr>
      <vt:lpstr>אנרגיה היא האתגר הגלובלי</vt:lpstr>
    </vt:vector>
  </TitlesOfParts>
  <Company>Weizmann Inst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A Global Challenge</dc:title>
  <dc:creator>hagay</dc:creator>
  <cp:lastModifiedBy>Windows User</cp:lastModifiedBy>
  <cp:revision>525</cp:revision>
  <cp:lastPrinted>2007-11-12T13:01:47Z</cp:lastPrinted>
  <dcterms:created xsi:type="dcterms:W3CDTF">2011-06-11T05:03:16Z</dcterms:created>
  <dcterms:modified xsi:type="dcterms:W3CDTF">2017-04-03T07:49:02Z</dcterms:modified>
</cp:coreProperties>
</file>