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9" r:id="rId3"/>
    <p:sldId id="260" r:id="rId4"/>
    <p:sldId id="257" r:id="rId5"/>
    <p:sldId id="258" r:id="rId6"/>
    <p:sldId id="270" r:id="rId7"/>
    <p:sldId id="271" r:id="rId8"/>
    <p:sldId id="269" r:id="rId9"/>
    <p:sldId id="261" r:id="rId10"/>
    <p:sldId id="262" r:id="rId11"/>
    <p:sldId id="268" r:id="rId12"/>
    <p:sldId id="267" r:id="rId13"/>
    <p:sldId id="264" r:id="rId14"/>
    <p:sldId id="263" r:id="rId15"/>
    <p:sldId id="265" r:id="rId16"/>
    <p:sldId id="266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2244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B7D60C-DDA5-4499-9CF0-167245D646FA}" type="datetimeFigureOut">
              <a:rPr lang="he-IL" smtClean="0"/>
              <a:t>ז'/ניסן/תשע"ז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851FD1-0E78-4BBF-987D-DCFCE10AF0D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twww.weizmann.ac.il/G-Bio/immuno2000/main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054" y="1196752"/>
            <a:ext cx="7772400" cy="182976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e-IL" sz="4400" dirty="0" smtClean="0">
                <a:solidFill>
                  <a:schemeClr val="accent1">
                    <a:lumMod val="50000"/>
                  </a:schemeClr>
                </a:solidFill>
              </a:rPr>
              <a:t>ניתוח מקרה 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dirty="0" smtClean="0"/>
              <a:t>דיון כיתתי בכתבה שהופיעה בעיתונות היומית</a:t>
            </a:r>
            <a:br>
              <a:rPr lang="he-IL" sz="3200" dirty="0" smtClean="0"/>
            </a:b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dirty="0" smtClean="0"/>
              <a:t>בסיס להבנת עקרון הפעולה של תרכיב חיסון</a:t>
            </a:r>
            <a:endParaRPr lang="he-IL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573016"/>
            <a:ext cx="6400800" cy="1752600"/>
          </a:xfrm>
        </p:spPr>
        <p:txBody>
          <a:bodyPr/>
          <a:lstStyle/>
          <a:p>
            <a:r>
              <a:rPr lang="he-IL" dirty="0" smtClean="0"/>
              <a:t>אילנה הופפלד</a:t>
            </a:r>
          </a:p>
          <a:p>
            <a:r>
              <a:rPr lang="he-IL" dirty="0" smtClean="0"/>
              <a:t>תשע"ה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053" y="5517232"/>
            <a:ext cx="1676403" cy="91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7920880" cy="43204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חיסון נגד כלבת </a:t>
            </a:r>
          </a:p>
        </p:txBody>
      </p:sp>
    </p:spTree>
    <p:extLst>
      <p:ext uri="{BB962C8B-B14F-4D97-AF65-F5344CB8AC3E}">
        <p14:creationId xmlns:p14="http://schemas.microsoft.com/office/powerpoint/2010/main" val="347438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348880"/>
            <a:ext cx="6120680" cy="11430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עקרונות הפעולה של מערכת החיסון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39953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עיקרון 1: הבחנה בין עצמי לבין זר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899593" y="1700808"/>
            <a:ext cx="7416824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מערכת החיסון מגיבה רק נגד גורמים זרים, וסבילה כלפי גורמים עצמיים.</a:t>
            </a:r>
          </a:p>
          <a:p>
            <a:endParaRPr lang="he-IL" sz="2400" dirty="0"/>
          </a:p>
          <a:p>
            <a:r>
              <a:rPr lang="he-IL" sz="2400" b="1" dirty="0" smtClean="0">
                <a:solidFill>
                  <a:srgbClr val="00B0F0"/>
                </a:solidFill>
              </a:rPr>
              <a:t>סבילות חיסונית ספציפית </a:t>
            </a:r>
            <a:r>
              <a:rPr lang="he-IL" sz="2400" dirty="0" smtClean="0"/>
              <a:t>מוגדרת כמצב שבו מערכת החיסון </a:t>
            </a:r>
            <a:r>
              <a:rPr lang="he-IL" sz="2400" dirty="0" smtClean="0">
                <a:solidFill>
                  <a:srgbClr val="FF0000"/>
                </a:solidFill>
              </a:rPr>
              <a:t>איננה מגיבה </a:t>
            </a:r>
            <a:r>
              <a:rPr lang="he-IL" sz="2400" dirty="0" smtClean="0"/>
              <a:t>לאנטיגן מסוים.</a:t>
            </a:r>
          </a:p>
          <a:p>
            <a:r>
              <a:rPr lang="he-IL" sz="2400" dirty="0" smtClean="0"/>
              <a:t>הסבילות כלפי אנטיגנים עצמיים נרכשת במהלך ההתפתחות העוברית.</a:t>
            </a:r>
          </a:p>
          <a:p>
            <a:endParaRPr lang="he-IL" sz="2400" dirty="0"/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96229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268760"/>
            <a:ext cx="5155142" cy="515514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941568" cy="1368152"/>
          </a:xfrm>
        </p:spPr>
        <p:txBody>
          <a:bodyPr>
            <a:normAutofit/>
          </a:bodyPr>
          <a:lstStyle/>
          <a:p>
            <a:pPr algn="r"/>
            <a:r>
              <a:rPr lang="he-IL" sz="3600" dirty="0" smtClean="0"/>
              <a:t>עיקרון 2: </a:t>
            </a:r>
            <a:r>
              <a:rPr lang="he-IL" sz="3200" dirty="0"/>
              <a:t>ספציפיות ורב-גוניות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sz="27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4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984776" cy="454954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עיקרון 3:זיכרון חיסוני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416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24"/>
            <a:ext cx="5760640" cy="66723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4168" y="-171400"/>
            <a:ext cx="2880320" cy="3960440"/>
          </a:xfrm>
        </p:spPr>
        <p:txBody>
          <a:bodyPr>
            <a:noAutofit/>
          </a:bodyPr>
          <a:lstStyle/>
          <a:p>
            <a:pPr algn="r"/>
            <a:r>
              <a:rPr lang="he-IL" sz="3200" dirty="0" smtClean="0"/>
              <a:t>תהליך התמיינות במח העצם</a:t>
            </a:r>
            <a:br>
              <a:rPr lang="he-IL" sz="3200" dirty="0" smtClean="0"/>
            </a:b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2400" dirty="0" smtClean="0">
                <a:solidFill>
                  <a:schemeClr val="accent1">
                    <a:lumMod val="50000"/>
                  </a:schemeClr>
                </a:solidFill>
              </a:rPr>
              <a:t>תא גזע עובר שינוי וכתוצאה מכך תכונה מסוימת יוצאת </a:t>
            </a:r>
            <a:r>
              <a:rPr lang="he-IL" sz="2400" dirty="0" err="1" smtClean="0">
                <a:solidFill>
                  <a:schemeClr val="accent1">
                    <a:lumMod val="50000"/>
                  </a:schemeClr>
                </a:solidFill>
              </a:rPr>
              <a:t>מהכח</a:t>
            </a:r>
            <a:r>
              <a:rPr lang="he-IL" sz="2400" dirty="0" smtClean="0">
                <a:solidFill>
                  <a:schemeClr val="accent1">
                    <a:lumMod val="50000"/>
                  </a:schemeClr>
                </a:solidFill>
              </a:rPr>
              <a:t> אל הפועל. </a:t>
            </a:r>
            <a:endParaRPr lang="he-IL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2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>
                <a:hlinkClick r:id="rId2"/>
              </a:rPr>
              <a:t>הרפתקה במערכת החיסון</a:t>
            </a:r>
            <a:r>
              <a:rPr lang="he-IL" dirty="0"/>
              <a:t> </a:t>
            </a:r>
            <a:r>
              <a:rPr lang="he-IL" dirty="0" smtClean="0"/>
              <a:t>(2001) מאת אילנה </a:t>
            </a:r>
            <a:r>
              <a:rPr lang="he-IL" dirty="0" err="1" smtClean="0"/>
              <a:t>שמידט</a:t>
            </a:r>
            <a:r>
              <a:rPr lang="he-IL" dirty="0" smtClean="0"/>
              <a:t>-הופפלד, רות בן-צבי</a:t>
            </a:r>
          </a:p>
          <a:p>
            <a:pPr marL="109728" indent="0">
              <a:buNone/>
            </a:pPr>
            <a:endParaRPr lang="he-IL" dirty="0" smtClean="0"/>
          </a:p>
          <a:p>
            <a:r>
              <a:rPr lang="he-IL" dirty="0" smtClean="0"/>
              <a:t>פרקים נבחרים בתורת החיסון (1996)</a:t>
            </a:r>
            <a:r>
              <a:rPr lang="en-US" dirty="0"/>
              <a:t> </a:t>
            </a:r>
            <a:r>
              <a:rPr lang="he-IL" dirty="0"/>
              <a:t> </a:t>
            </a:r>
            <a:r>
              <a:rPr lang="he-IL" dirty="0" smtClean="0"/>
              <a:t>מאת אילנה </a:t>
            </a:r>
            <a:r>
              <a:rPr lang="he-IL" dirty="0" err="1" smtClean="0"/>
              <a:t>שמידט</a:t>
            </a:r>
            <a:r>
              <a:rPr lang="he-IL" dirty="0" smtClean="0"/>
              <a:t>-הופפלד בהוצאת מכון ויצמן למדע ברחובות</a:t>
            </a:r>
            <a:endParaRPr lang="en-US" dirty="0" smtClean="0"/>
          </a:p>
          <a:p>
            <a:endParaRPr lang="en-US" dirty="0"/>
          </a:p>
          <a:p>
            <a:pPr algn="l" rtl="0"/>
            <a:r>
              <a:rPr lang="en-US" dirty="0" err="1"/>
              <a:t>Immuno</a:t>
            </a:r>
            <a:r>
              <a:rPr lang="en-US" dirty="0"/>
              <a:t> </a:t>
            </a:r>
            <a:r>
              <a:rPr lang="en-US" dirty="0" smtClean="0"/>
              <a:t>Biology</a:t>
            </a:r>
            <a:r>
              <a:rPr lang="en-US" dirty="0"/>
              <a:t>, the immune system in health and diseases, 6</a:t>
            </a:r>
            <a:r>
              <a:rPr lang="en-US" baseline="30000" dirty="0"/>
              <a:t>th</a:t>
            </a:r>
            <a:r>
              <a:rPr lang="en-US" dirty="0"/>
              <a:t> edition (2005) by GARLAND </a:t>
            </a:r>
            <a:r>
              <a:rPr lang="en-US" dirty="0" err="1"/>
              <a:t>Ascience</a:t>
            </a:r>
            <a:r>
              <a:rPr lang="en-US" dirty="0"/>
              <a:t> Publishing</a:t>
            </a:r>
          </a:p>
          <a:p>
            <a:endParaRPr lang="he-I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מקורות מידע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983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07132"/>
            <a:ext cx="6048672" cy="467397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הגנה של הגוף </a:t>
            </a:r>
          </a:p>
        </p:txBody>
      </p:sp>
    </p:spTree>
    <p:extLst>
      <p:ext uri="{BB962C8B-B14F-4D97-AF65-F5344CB8AC3E}">
        <p14:creationId xmlns:p14="http://schemas.microsoft.com/office/powerpoint/2010/main" val="200584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5832648" cy="475121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תאים בולעניים</a:t>
            </a:r>
          </a:p>
        </p:txBody>
      </p:sp>
    </p:spTree>
    <p:extLst>
      <p:ext uri="{BB962C8B-B14F-4D97-AF65-F5344CB8AC3E}">
        <p14:creationId xmlns:p14="http://schemas.microsoft.com/office/powerpoint/2010/main" val="248983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84784"/>
            <a:ext cx="6003630" cy="432048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3568" y="18864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he-IL" dirty="0" smtClean="0"/>
              <a:t>חיידק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269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606" y="1052736"/>
            <a:ext cx="6581746" cy="489974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נגיף (וירוס)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17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4462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he-IL" dirty="0" smtClean="0"/>
              <a:t>אנטיגן</a:t>
            </a:r>
            <a:endParaRPr lang="he-I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052736"/>
            <a:ext cx="670708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2400" dirty="0" smtClean="0"/>
              <a:t>חומר המעורר את מערכת החיסון ליצירת תגובת חיסון ספציפית נגדו.</a:t>
            </a:r>
            <a:endParaRPr lang="he-IL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060848"/>
            <a:ext cx="5874449" cy="430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01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4462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endParaRPr lang="he-IL" dirty="0"/>
          </a:p>
        </p:txBody>
      </p:sp>
      <p:pic>
        <p:nvPicPr>
          <p:cNvPr id="2050" name="Picture 2" descr="http://stwww.weizmann.ac.il/g-bio/immuno/IMAGES/DIF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36712"/>
            <a:ext cx="4996124" cy="578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35968" y="-31541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he-IL" dirty="0" smtClean="0"/>
              <a:t>התאים המרכיבים את מערכת החיסון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286111"/>
            <a:ext cx="2831210" cy="21185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תאי </a:t>
            </a:r>
            <a:r>
              <a:rPr lang="en-US" dirty="0" smtClean="0"/>
              <a:t>T</a:t>
            </a:r>
            <a:r>
              <a:rPr lang="he-IL" dirty="0" smtClean="0"/>
              <a:t> ותאי </a:t>
            </a:r>
            <a:r>
              <a:rPr lang="en-US" dirty="0" smtClean="0"/>
              <a:t>B</a:t>
            </a:r>
            <a:r>
              <a:rPr lang="he-IL" dirty="0" smtClean="0"/>
              <a:t> הם התאים העיקריים במערכת החיסון. הם יכולים לזהות אנטיגן באופן ספציפי ולחולל תגובה חיסונית נגדו.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08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3568" y="4462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he-IL" dirty="0" smtClean="0"/>
              <a:t>דטרמיננטה </a:t>
            </a:r>
            <a:r>
              <a:rPr lang="he-IL" dirty="0" err="1" smtClean="0"/>
              <a:t>אנטיגית</a:t>
            </a:r>
            <a:endParaRPr lang="he-I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052736"/>
            <a:ext cx="6707088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he-IL" sz="2400" dirty="0" smtClean="0"/>
              <a:t>החלק באנטיגן שנקשר לאתר הקישור של הנוגדן.</a:t>
            </a:r>
            <a:endParaRPr lang="he-IL" sz="2400" dirty="0"/>
          </a:p>
        </p:txBody>
      </p:sp>
      <p:pic>
        <p:nvPicPr>
          <p:cNvPr id="1026" name="Picture 2" descr="http://stwww.weizmann.ac.il/g-bio/immuno/IMAGES/2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836" y="3350687"/>
            <a:ext cx="4624164" cy="350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5256584" cy="203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92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6984776" cy="473218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עקרון הפעולה של תא בולען</a:t>
            </a:r>
          </a:p>
        </p:txBody>
      </p:sp>
    </p:spTree>
    <p:extLst>
      <p:ext uri="{BB962C8B-B14F-4D97-AF65-F5344CB8AC3E}">
        <p14:creationId xmlns:p14="http://schemas.microsoft.com/office/powerpoint/2010/main" val="428140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180</Words>
  <Application>Microsoft Office PowerPoint</Application>
  <PresentationFormat>‫הצגה על המסך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Concourse</vt:lpstr>
      <vt:lpstr>ניתוח מקרה   דיון כיתתי בכתבה שהופיעה בעיתונות היומית  בסיס להבנת עקרון הפעולה של תרכיב חיסון</vt:lpstr>
      <vt:lpstr>הגנה של הגוף </vt:lpstr>
      <vt:lpstr>תאים בולעניים</vt:lpstr>
      <vt:lpstr>מצגת של PowerPoint</vt:lpstr>
      <vt:lpstr>נגיף (וירוס)</vt:lpstr>
      <vt:lpstr>מצגת של PowerPoint</vt:lpstr>
      <vt:lpstr>מצגת של PowerPoint</vt:lpstr>
      <vt:lpstr>מצגת של PowerPoint</vt:lpstr>
      <vt:lpstr>עקרון הפעולה של תא בולען</vt:lpstr>
      <vt:lpstr>חיסון נגד כלבת </vt:lpstr>
      <vt:lpstr>עקרונות הפעולה של מערכת החיסון</vt:lpstr>
      <vt:lpstr>עיקרון 1: הבחנה בין עצמי לבין זר</vt:lpstr>
      <vt:lpstr>עיקרון 2: ספציפיות ורב-גוניות </vt:lpstr>
      <vt:lpstr>עיקרון 3:זיכרון חיסוני</vt:lpstr>
      <vt:lpstr>תהליך התמיינות במח העצם  תא גזע עובר שינוי וכתוצאה מכך תכונה מסוימת יוצאת מהכח אל הפועל. </vt:lpstr>
      <vt:lpstr>מקורות מידע</vt:lpstr>
    </vt:vector>
  </TitlesOfParts>
  <Company>Weizmann Institute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</cp:revision>
  <dcterms:created xsi:type="dcterms:W3CDTF">2015-01-18T15:56:33Z</dcterms:created>
  <dcterms:modified xsi:type="dcterms:W3CDTF">2017-04-03T10:50:40Z</dcterms:modified>
</cp:coreProperties>
</file>