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70" r:id="rId4"/>
    <p:sldId id="267" r:id="rId5"/>
    <p:sldId id="258" r:id="rId6"/>
    <p:sldId id="259" r:id="rId7"/>
    <p:sldId id="266" r:id="rId8"/>
    <p:sldId id="260" r:id="rId9"/>
    <p:sldId id="268" r:id="rId10"/>
    <p:sldId id="269" r:id="rId11"/>
    <p:sldId id="263" r:id="rId12"/>
    <p:sldId id="264" r:id="rId13"/>
  </p:sldIdLst>
  <p:sldSz cx="9144000" cy="6858000" type="screen4x3"/>
  <p:notesSz cx="6877050" cy="1000125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9" d="100"/>
          <a:sy n="79" d="100"/>
        </p:scale>
        <p:origin x="-126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1"/>
      </p:bgRef>
    </p:bg>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6A4A7A87-0818-4846-8531-98E027605C6F}" type="datetimeFigureOut">
              <a:rPr lang="he-IL" smtClean="0"/>
              <a:pPr/>
              <a:t>ה'/אייר/תשע"ז</a:t>
            </a:fld>
            <a:endParaRPr lang="he-IL"/>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E4A1468A-101F-4FC2-BE7C-8FC3EE4C1506}"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6A4A7A87-0818-4846-8531-98E027605C6F}" type="datetimeFigureOut">
              <a:rPr lang="he-IL" smtClean="0"/>
              <a:pPr/>
              <a:t>ה'/אייר/תשע"ז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A1468A-101F-4FC2-BE7C-8FC3EE4C150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6A4A7A87-0818-4846-8531-98E027605C6F}" type="datetimeFigureOut">
              <a:rPr lang="he-IL" smtClean="0"/>
              <a:pPr/>
              <a:t>ה'/אייר/תשע"ז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A1468A-101F-4FC2-BE7C-8FC3EE4C1506}"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4"/>
          </p:nvPr>
        </p:nvSpPr>
        <p:spPr/>
        <p:txBody>
          <a:bodyPr rtlCol="0"/>
          <a:lstStyle/>
          <a:p>
            <a:fld id="{6A4A7A87-0818-4846-8531-98E027605C6F}" type="datetimeFigureOut">
              <a:rPr lang="he-IL" smtClean="0"/>
              <a:pPr/>
              <a:t>ה'/אייר/תשע"ז</a:t>
            </a:fld>
            <a:endParaRPr lang="he-IL"/>
          </a:p>
        </p:txBody>
      </p:sp>
      <p:sp>
        <p:nvSpPr>
          <p:cNvPr id="9" name="מציין מיקום של מספר שקופית 8"/>
          <p:cNvSpPr>
            <a:spLocks noGrp="1"/>
          </p:cNvSpPr>
          <p:nvPr>
            <p:ph type="sldNum" sz="quarter" idx="15"/>
          </p:nvPr>
        </p:nvSpPr>
        <p:spPr/>
        <p:txBody>
          <a:bodyPr rtlCol="0"/>
          <a:lstStyle/>
          <a:p>
            <a:fld id="{E4A1468A-101F-4FC2-BE7C-8FC3EE4C1506}"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6A4A7A87-0818-4846-8531-98E027605C6F}" type="datetimeFigureOut">
              <a:rPr lang="he-IL" smtClean="0"/>
              <a:pPr/>
              <a:t>ה'/אייר/תשע"ז</a:t>
            </a:fld>
            <a:endParaRPr lang="he-IL"/>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E4A1468A-101F-4FC2-BE7C-8FC3EE4C1506}"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6A4A7A87-0818-4846-8531-98E027605C6F}" type="datetimeFigureOut">
              <a:rPr lang="he-IL" smtClean="0"/>
              <a:pPr/>
              <a:t>ה'/אייר/תשע"ז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4A1468A-101F-4FC2-BE7C-8FC3EE4C1506}"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smtClean="0"/>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6A4A7A87-0818-4846-8531-98E027605C6F}" type="datetimeFigureOut">
              <a:rPr lang="he-IL" smtClean="0"/>
              <a:pPr/>
              <a:t>ה'/אייר/תשע"ז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4A1468A-101F-4FC2-BE7C-8FC3EE4C1506}"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6A4A7A87-0818-4846-8531-98E027605C6F}" type="datetimeFigureOut">
              <a:rPr lang="he-IL" smtClean="0"/>
              <a:pPr/>
              <a:t>ה'/אייר/תשע"ז</a:t>
            </a:fld>
            <a:endParaRPr lang="he-IL"/>
          </a:p>
        </p:txBody>
      </p:sp>
      <p:sp>
        <p:nvSpPr>
          <p:cNvPr id="7" name="מציין מיקום של מספר שקופית 6"/>
          <p:cNvSpPr>
            <a:spLocks noGrp="1"/>
          </p:cNvSpPr>
          <p:nvPr>
            <p:ph type="sldNum" sz="quarter" idx="11"/>
          </p:nvPr>
        </p:nvSpPr>
        <p:spPr/>
        <p:txBody>
          <a:bodyPr rtlCol="0"/>
          <a:lstStyle/>
          <a:p>
            <a:fld id="{E4A1468A-101F-4FC2-BE7C-8FC3EE4C1506}"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A4A7A87-0818-4846-8531-98E027605C6F}" type="datetimeFigureOut">
              <a:rPr lang="he-IL" smtClean="0"/>
              <a:pPr/>
              <a:t>ה'/אייר/תשע"ז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4A1468A-101F-4FC2-BE7C-8FC3EE4C150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4"/>
          </p:nvPr>
        </p:nvSpPr>
        <p:spPr/>
        <p:txBody>
          <a:bodyPr rtlCol="0"/>
          <a:lstStyle/>
          <a:p>
            <a:fld id="{6A4A7A87-0818-4846-8531-98E027605C6F}" type="datetimeFigureOut">
              <a:rPr lang="he-IL" smtClean="0"/>
              <a:pPr/>
              <a:t>ה'/אייר/תשע"ז</a:t>
            </a:fld>
            <a:endParaRPr lang="he-IL"/>
          </a:p>
        </p:txBody>
      </p:sp>
      <p:sp>
        <p:nvSpPr>
          <p:cNvPr id="22" name="מציין מיקום של מספר שקופית 21"/>
          <p:cNvSpPr>
            <a:spLocks noGrp="1"/>
          </p:cNvSpPr>
          <p:nvPr>
            <p:ph type="sldNum" sz="quarter" idx="15"/>
          </p:nvPr>
        </p:nvSpPr>
        <p:spPr/>
        <p:txBody>
          <a:bodyPr rtlCol="0"/>
          <a:lstStyle/>
          <a:p>
            <a:fld id="{E4A1468A-101F-4FC2-BE7C-8FC3EE4C1506}"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מציין מיקום של תאריך 16"/>
          <p:cNvSpPr>
            <a:spLocks noGrp="1"/>
          </p:cNvSpPr>
          <p:nvPr>
            <p:ph type="dt" sz="half" idx="10"/>
          </p:nvPr>
        </p:nvSpPr>
        <p:spPr/>
        <p:txBody>
          <a:bodyPr rtlCol="0"/>
          <a:lstStyle/>
          <a:p>
            <a:fld id="{6A4A7A87-0818-4846-8531-98E027605C6F}" type="datetimeFigureOut">
              <a:rPr lang="he-IL" smtClean="0"/>
              <a:pPr/>
              <a:t>ה'/אייר/תשע"ז</a:t>
            </a:fld>
            <a:endParaRPr lang="he-IL"/>
          </a:p>
        </p:txBody>
      </p:sp>
      <p:sp>
        <p:nvSpPr>
          <p:cNvPr id="18" name="מציין מיקום של מספר שקופית 17"/>
          <p:cNvSpPr>
            <a:spLocks noGrp="1"/>
          </p:cNvSpPr>
          <p:nvPr>
            <p:ph type="sldNum" sz="quarter" idx="11"/>
          </p:nvPr>
        </p:nvSpPr>
        <p:spPr/>
        <p:txBody>
          <a:bodyPr rtlCol="0"/>
          <a:lstStyle/>
          <a:p>
            <a:fld id="{E4A1468A-101F-4FC2-BE7C-8FC3EE4C1506}"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A4A7A87-0818-4846-8531-98E027605C6F}" type="datetimeFigureOut">
              <a:rPr lang="he-IL" smtClean="0"/>
              <a:pPr/>
              <a:t>ה'/אייר/תשע"ז</a:t>
            </a:fld>
            <a:endParaRPr lang="he-IL"/>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4A1468A-101F-4FC2-BE7C-8FC3EE4C150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il/url?sa=i&amp;source=images&amp;cd=&amp;docid=hVJQCXjMMdudTM&amp;tbnid=bRmj3oHM8ZW_nM:&amp;ved=0CAgQjRwwAA&amp;url=http://www.haganenet.co.il/content.asp?pageID=9463&amp;ei=eheyUcLaJ9OAhAfWuYGICQ&amp;psig=AFQjCNESdmQO1PVC6SzGluIedG-azj10dA&amp;ust=137071231470762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1611560"/>
            <a:ext cx="8280920" cy="4320480"/>
          </a:xfrm>
        </p:spPr>
        <p:txBody>
          <a:bodyPr>
            <a:noAutofit/>
          </a:bodyPr>
          <a:lstStyle/>
          <a:p>
            <a:pPr algn="ctr"/>
            <a:r>
              <a:rPr lang="he-IL" sz="4800" u="sng"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השפעת צפיפות הזריעה של זרעי השעועית על אחוז נביטתם</a:t>
            </a:r>
            <a:endParaRPr lang="he-IL" sz="4800" u="sng"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1691680" y="3573016"/>
            <a:ext cx="5904656" cy="1938992"/>
          </a:xfrm>
          <a:prstGeom prst="rect">
            <a:avLst/>
          </a:prstGeom>
          <a:noFill/>
        </p:spPr>
        <p:txBody>
          <a:bodyPr wrap="square" rtlCol="1">
            <a:spAutoFit/>
          </a:bodyPr>
          <a:lstStyle/>
          <a:p>
            <a:pPr algn="ctr"/>
            <a:r>
              <a:rPr lang="he-I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מגישות: עופרי מאור, מיטל גרז'וי, טלי דרליוק וסופיה אדינייב</a:t>
            </a:r>
            <a:endParaRPr lang="he-I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C:\Users\Maor Family\AppData\Local\Microsoft\Windows\Temporary Internet Files\Content.IE5\ICLM6OBD\MC900437636[1].png"/>
          <p:cNvPicPr>
            <a:picLocks noChangeAspect="1" noChangeArrowheads="1"/>
          </p:cNvPicPr>
          <p:nvPr/>
        </p:nvPicPr>
        <p:blipFill>
          <a:blip r:embed="rId3" cstate="print"/>
          <a:srcRect/>
          <a:stretch>
            <a:fillRect/>
          </a:stretch>
        </p:blipFill>
        <p:spPr bwMode="auto">
          <a:xfrm>
            <a:off x="7020272" y="4221088"/>
            <a:ext cx="2420888" cy="2420888"/>
          </a:xfrm>
          <a:prstGeom prst="rect">
            <a:avLst/>
          </a:prstGeom>
          <a:noFill/>
        </p:spPr>
      </p:pic>
    </p:spTree>
  </p:cSld>
  <p:clrMapOvr>
    <a:masterClrMapping/>
  </p:clrMapOvr>
  <p:transition spd="slow">
    <p:newsflash/>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1"/>
          </p:nvPr>
        </p:nvSpPr>
        <p:spPr>
          <a:xfrm>
            <a:off x="467544" y="836712"/>
            <a:ext cx="8352928" cy="6021288"/>
          </a:xfrm>
        </p:spPr>
        <p:txBody>
          <a:bodyPr>
            <a:normAutofit/>
          </a:bodyPr>
          <a:lstStyle/>
          <a:p>
            <a:pPr algn="ctr" rtl="1" eaLnBrk="1" hangingPunct="1">
              <a:buFont typeface="Wingdings 2" pitchFamily="18" charset="2"/>
              <a:buNone/>
            </a:pPr>
            <a:r>
              <a:rPr lang="he-IL" b="1" dirty="0" smtClean="0"/>
              <a:t>   שאלת החקר הייתה: </a:t>
            </a:r>
            <a:r>
              <a:rPr lang="he-IL" b="1" dirty="0" smtClean="0">
                <a:solidFill>
                  <a:srgbClr val="FF0000"/>
                </a:solidFill>
              </a:rPr>
              <a:t>האם צפיפות זרעי השעועית משפיעה על אחוז נביטתם?  </a:t>
            </a:r>
          </a:p>
          <a:p>
            <a:pPr marL="273050" indent="1588" algn="ctr" rtl="1" eaLnBrk="1" hangingPunct="1">
              <a:buFont typeface="Wingdings 2" pitchFamily="18" charset="2"/>
              <a:buNone/>
            </a:pPr>
            <a:r>
              <a:rPr lang="he-IL" b="1" dirty="0" smtClean="0"/>
              <a:t>שיערנו שיש קשר בין צפיפות הזרעים לנביטת הזרעים-ככל שהזרעים יהיו צפופים יותר כך יותר זרעים ינבטו ולהפך. </a:t>
            </a:r>
          </a:p>
          <a:p>
            <a:pPr algn="ctr" rtl="1" eaLnBrk="1" hangingPunct="1">
              <a:buFont typeface="Wingdings 2" pitchFamily="18" charset="2"/>
              <a:buNone/>
            </a:pPr>
            <a:r>
              <a:rPr lang="he-IL" b="1" dirty="0" smtClean="0"/>
              <a:t>    את השערתנו ביססנו על מחקרים מדעיים שעל פיהם לצמיחה בצפיפות גבוהה ישנם יתרונות סינרגטיים וביניהם הכפלת אחוזי הנביטה בתנאי שהזרעים נמצאים בתנאי שפע. מכיוון שאנו פיקחנו על הניסוי בסביבה מבוקרת אנו יודעות בוודאות שהזרעים נמצאו בתנאי שפע.      </a:t>
            </a:r>
          </a:p>
          <a:p>
            <a:pPr marL="273050" indent="1588" algn="ctr" rtl="1" eaLnBrk="1" hangingPunct="1">
              <a:buFont typeface="Wingdings 2" pitchFamily="18" charset="2"/>
              <a:buNone/>
            </a:pPr>
            <a:r>
              <a:rPr lang="he-IL" b="1" dirty="0" smtClean="0"/>
              <a:t>עפ"י התוצאות בחקר זה ראינו שככל שזרעי השעועית היו צפופים יותר כך אחוזי הנביטה שלהם היו גבוהים יותר.</a:t>
            </a:r>
          </a:p>
          <a:p>
            <a:pPr marL="273050" indent="1588" algn="ctr" rtl="1" eaLnBrk="1" hangingPunct="1">
              <a:buFont typeface="Wingdings 2" pitchFamily="18" charset="2"/>
              <a:buNone/>
            </a:pPr>
            <a:r>
              <a:rPr lang="he-IL" b="1" i="1" dirty="0" smtClean="0">
                <a:solidFill>
                  <a:srgbClr val="FF0000"/>
                </a:solidFill>
              </a:rPr>
              <a:t>ולכן אפשר להסיק שצפיפות הזרעים אכן משפיעה על אחוז  נביטתם- ככל שיהיו צפופים יותר כך רבים מהם ינבטו.</a:t>
            </a:r>
          </a:p>
        </p:txBody>
      </p:sp>
      <p:sp>
        <p:nvSpPr>
          <p:cNvPr id="4" name="כותרת 1"/>
          <p:cNvSpPr>
            <a:spLocks noGrp="1"/>
          </p:cNvSpPr>
          <p:nvPr>
            <p:ph type="title"/>
          </p:nvPr>
        </p:nvSpPr>
        <p:spPr>
          <a:xfrm>
            <a:off x="251520" y="0"/>
            <a:ext cx="8424936" cy="836712"/>
          </a:xfrm>
        </p:spPr>
        <p:txBody>
          <a:bodyPr>
            <a:normAutofit/>
          </a:bodyPr>
          <a:lstStyle/>
          <a:p>
            <a:pPr algn="ctr"/>
            <a:r>
              <a:rPr lang="he-IL" sz="4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מסקנות</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611560" y="260648"/>
            <a:ext cx="7848872" cy="4873752"/>
          </a:xfrm>
        </p:spPr>
        <p:txBody>
          <a:bodyPr>
            <a:normAutofit fontScale="77500" lnSpcReduction="20000"/>
          </a:bodyPr>
          <a:lstStyle/>
          <a:p>
            <a:pPr algn="ctr">
              <a:buNone/>
            </a:pPr>
            <a:r>
              <a:rPr lang="he-IL" sz="5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מבט להמשך..</a:t>
            </a:r>
          </a:p>
          <a:p>
            <a:pPr algn="ctr">
              <a:buNone/>
            </a:pPr>
            <a:r>
              <a:rPr lang="he-IL" b="1" dirty="0" smtClean="0"/>
              <a:t> </a:t>
            </a:r>
            <a:r>
              <a:rPr lang="he-IL" sz="3300" b="1" dirty="0" smtClean="0"/>
              <a:t>בעקבות המחקר הזה היינו רוצות לבדוק השפעות שונות בנושא הזה כמו: האם מצע הקרקע משפיע על אחוז נביטת זרעים? </a:t>
            </a:r>
          </a:p>
          <a:p>
            <a:pPr algn="ctr">
              <a:buNone/>
            </a:pPr>
            <a:r>
              <a:rPr lang="he-IL" sz="3300" b="1" dirty="0" smtClean="0"/>
              <a:t>האם ריכוז המלחים במים ישפיע על אחוז נביטת הזרעים?</a:t>
            </a:r>
          </a:p>
          <a:p>
            <a:pPr algn="ctr">
              <a:buNone/>
            </a:pPr>
            <a:r>
              <a:rPr lang="he-IL" sz="3300" b="1" dirty="0" smtClean="0"/>
              <a:t> האם ערבוב של זרעים שונים על מצע אחד ישפיע על אחוז נביטתם? ועוד. </a:t>
            </a:r>
          </a:p>
          <a:p>
            <a:pPr algn="ctr">
              <a:buNone/>
            </a:pPr>
            <a:r>
              <a:rPr lang="he-IL" sz="3300" b="1" dirty="0" smtClean="0"/>
              <a:t>מחקרנו יכול לתרום ליעילות החקלאים ע"י כך שהם ידעו שזריעת זרעי שעועית בצפיפות רבה יותר משפיעה על נביטתם, כפי שהסקנו בשקופית הקודמת ככל שזרעי השעועית יהיו צפופים יותר כך אחוזי הנביטה יהיו גבוהים יותר. </a:t>
            </a:r>
            <a:endParaRPr lang="he-IL" sz="3300" b="1" dirty="0"/>
          </a:p>
        </p:txBody>
      </p:sp>
      <p:pic>
        <p:nvPicPr>
          <p:cNvPr id="4098" name="Picture 2" descr="C:\Users\Maor Family\AppData\Local\Microsoft\Windows\Temporary Internet Files\Content.IE5\620Q3RTL\MC900353706[1].wmf"/>
          <p:cNvPicPr>
            <a:picLocks noChangeAspect="1" noChangeArrowheads="1"/>
          </p:cNvPicPr>
          <p:nvPr/>
        </p:nvPicPr>
        <p:blipFill>
          <a:blip r:embed="rId2" cstate="print"/>
          <a:srcRect/>
          <a:stretch>
            <a:fillRect/>
          </a:stretch>
        </p:blipFill>
        <p:spPr bwMode="auto">
          <a:xfrm>
            <a:off x="6732240" y="5379129"/>
            <a:ext cx="1152128" cy="1478871"/>
          </a:xfrm>
          <a:prstGeom prst="rect">
            <a:avLst/>
          </a:prstGeom>
          <a:noFill/>
        </p:spPr>
      </p:pic>
      <p:pic>
        <p:nvPicPr>
          <p:cNvPr id="4099" name="Picture 3" descr="C:\Users\Maor Family\AppData\Local\Microsoft\Windows\Temporary Internet Files\Content.IE5\9DZAOBOH\MC900351407[1].wmf"/>
          <p:cNvPicPr>
            <a:picLocks noChangeAspect="1" noChangeArrowheads="1"/>
          </p:cNvPicPr>
          <p:nvPr/>
        </p:nvPicPr>
        <p:blipFill>
          <a:blip r:embed="rId3" cstate="print"/>
          <a:srcRect/>
          <a:stretch>
            <a:fillRect/>
          </a:stretch>
        </p:blipFill>
        <p:spPr bwMode="auto">
          <a:xfrm>
            <a:off x="5148064" y="5445224"/>
            <a:ext cx="953483" cy="1224136"/>
          </a:xfrm>
          <a:prstGeom prst="rect">
            <a:avLst/>
          </a:prstGeom>
          <a:noFill/>
        </p:spPr>
      </p:pic>
      <p:pic>
        <p:nvPicPr>
          <p:cNvPr id="4100" name="Picture 4" descr="C:\Users\Maor Family\AppData\Local\Microsoft\Windows\Temporary Internet Files\Content.IE5\ICLM6OBD\MC900350438[1].wmf"/>
          <p:cNvPicPr>
            <a:picLocks noChangeAspect="1" noChangeArrowheads="1"/>
          </p:cNvPicPr>
          <p:nvPr/>
        </p:nvPicPr>
        <p:blipFill>
          <a:blip r:embed="rId4" cstate="print"/>
          <a:srcRect/>
          <a:stretch>
            <a:fillRect/>
          </a:stretch>
        </p:blipFill>
        <p:spPr bwMode="auto">
          <a:xfrm>
            <a:off x="2339752" y="5229200"/>
            <a:ext cx="720080" cy="1433006"/>
          </a:xfrm>
          <a:prstGeom prst="rect">
            <a:avLst/>
          </a:prstGeom>
          <a:noFill/>
        </p:spPr>
      </p:pic>
      <p:pic>
        <p:nvPicPr>
          <p:cNvPr id="4101" name="Picture 5" descr="C:\Users\Maor Family\AppData\Local\Microsoft\Windows\Temporary Internet Files\Content.IE5\9DZAOBOH\MC900357437[1].wmf"/>
          <p:cNvPicPr>
            <a:picLocks noChangeAspect="1" noChangeArrowheads="1"/>
          </p:cNvPicPr>
          <p:nvPr/>
        </p:nvPicPr>
        <p:blipFill>
          <a:blip r:embed="rId5" cstate="print"/>
          <a:srcRect/>
          <a:stretch>
            <a:fillRect/>
          </a:stretch>
        </p:blipFill>
        <p:spPr bwMode="auto">
          <a:xfrm>
            <a:off x="3635896" y="5301208"/>
            <a:ext cx="805719" cy="1368152"/>
          </a:xfrm>
          <a:prstGeom prst="rect">
            <a:avLst/>
          </a:prstGeom>
          <a:noFill/>
        </p:spPr>
      </p:pic>
      <p:pic>
        <p:nvPicPr>
          <p:cNvPr id="4102" name="Picture 6" descr="C:\Users\Maor Family\AppData\Local\Microsoft\Windows\Temporary Internet Files\Content.IE5\5S4PF3K9\MC900391642[1].wmf"/>
          <p:cNvPicPr>
            <a:picLocks noChangeAspect="1" noChangeArrowheads="1"/>
          </p:cNvPicPr>
          <p:nvPr/>
        </p:nvPicPr>
        <p:blipFill>
          <a:blip r:embed="rId6" cstate="print"/>
          <a:srcRect/>
          <a:stretch>
            <a:fillRect/>
          </a:stretch>
        </p:blipFill>
        <p:spPr bwMode="auto">
          <a:xfrm>
            <a:off x="467544" y="5229200"/>
            <a:ext cx="1381570" cy="144016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395536" y="548680"/>
            <a:ext cx="8280920" cy="4873752"/>
          </a:xfrm>
        </p:spPr>
        <p:txBody>
          <a:bodyPr>
            <a:normAutofit fontScale="70000" lnSpcReduction="20000"/>
          </a:bodyPr>
          <a:lstStyle/>
          <a:p>
            <a:pPr algn="ctr">
              <a:buNone/>
            </a:pPr>
            <a:r>
              <a:rPr lang="he-IL"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תודה רבה לכל מי שלקח חלק בעריכת הניסוי ובהכנת העבודה!</a:t>
            </a:r>
          </a:p>
          <a:p>
            <a:pPr algn="ctr">
              <a:buNone/>
            </a:pPr>
            <a:r>
              <a:rPr lang="he-IL" sz="3100" b="1" dirty="0" smtClean="0"/>
              <a:t>תודה למורתנו למדעים, שמרית פיליס, על כל  התמיכה והעזרה הרבה שהעניקה לנו לאורך כל הדרך בהבנת תהליך החקר המדעי</a:t>
            </a:r>
            <a:r>
              <a:rPr lang="he-IL" sz="3100" b="1" smtClean="0"/>
              <a:t>. </a:t>
            </a:r>
            <a:endParaRPr lang="he-IL" sz="3100" b="1" dirty="0" smtClean="0"/>
          </a:p>
          <a:p>
            <a:pPr algn="ctr">
              <a:buNone/>
            </a:pPr>
            <a:r>
              <a:rPr lang="he-IL" sz="3100" b="1" dirty="0" smtClean="0"/>
              <a:t>אנו רוצות להודות גם למנחה לעבודות חקר טובה גולן, אשר תרמה רבות להצלחת עבודה זו.</a:t>
            </a:r>
            <a:endParaRPr lang="he-IL"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a:p>
            <a:pPr algn="ctr">
              <a:buNone/>
            </a:pPr>
            <a:endParaRPr lang="he-IL" sz="3600" b="1" i="1" u="sng" dirty="0" smtClean="0"/>
          </a:p>
          <a:p>
            <a:pPr algn="ctr">
              <a:buNone/>
            </a:pPr>
            <a:endParaRPr lang="he-IL" sz="3600" b="1" i="1" u="sng" dirty="0" smtClean="0"/>
          </a:p>
          <a:p>
            <a:pPr algn="ctr">
              <a:buNone/>
            </a:pPr>
            <a:r>
              <a:rPr lang="he-IL" sz="3600" b="1" i="1" u="sng" dirty="0" smtClean="0"/>
              <a:t>מקורות מידע:</a:t>
            </a:r>
          </a:p>
          <a:p>
            <a:pPr algn="ctr">
              <a:buNone/>
            </a:pPr>
            <a:r>
              <a:rPr lang="he-IL" sz="3600" b="1" dirty="0" smtClean="0"/>
              <a:t>אתר "</a:t>
            </a:r>
            <a:r>
              <a:rPr lang="he-IL" sz="3600" b="1" dirty="0" smtClean="0">
                <a:solidFill>
                  <a:srgbClr val="FF0000"/>
                </a:solidFill>
              </a:rPr>
              <a:t>בשער" הערך -</a:t>
            </a:r>
            <a:r>
              <a:rPr lang="en-US" sz="3600" b="1" dirty="0" smtClean="0">
                <a:solidFill>
                  <a:srgbClr val="FF0000"/>
                </a:solidFill>
              </a:rPr>
              <a:t> </a:t>
            </a:r>
            <a:r>
              <a:rPr lang="en-US" sz="3600" b="1" dirty="0" smtClean="0"/>
              <a:t>http://www.bashaar.org.il/</a:t>
            </a:r>
            <a:endParaRPr lang="he-IL" sz="3600" b="1" dirty="0" smtClean="0"/>
          </a:p>
          <a:p>
            <a:pPr algn="ctr">
              <a:buNone/>
            </a:pPr>
            <a:r>
              <a:rPr lang="he-IL" sz="3600" b="1" dirty="0" smtClean="0"/>
              <a:t>אתר "</a:t>
            </a:r>
            <a:r>
              <a:rPr lang="he-IL" sz="3600" b="1" dirty="0" err="1" smtClean="0"/>
              <a:t>ויקיפדיה</a:t>
            </a:r>
            <a:r>
              <a:rPr lang="he-IL" sz="3600" b="1" dirty="0" smtClean="0"/>
              <a:t>"</a:t>
            </a:r>
            <a:r>
              <a:rPr lang="he-IL" sz="3600" b="1" dirty="0" smtClean="0">
                <a:solidFill>
                  <a:srgbClr val="FF0000"/>
                </a:solidFill>
              </a:rPr>
              <a:t> הערך -</a:t>
            </a:r>
            <a:r>
              <a:rPr lang="en-US" sz="3600" b="1" dirty="0" smtClean="0"/>
              <a:t> http://www.wikipedia.org/</a:t>
            </a:r>
            <a:endParaRPr lang="he-IL" sz="3300" b="1" dirty="0" smtClean="0"/>
          </a:p>
        </p:txBody>
      </p:sp>
      <p:pic>
        <p:nvPicPr>
          <p:cNvPr id="5122" name="Picture 2" descr="C:\Users\Maor Family\AppData\Local\Microsoft\Windows\Temporary Internet Files\Content.IE5\620Q3RTL\MC900439851[1].wmf"/>
          <p:cNvPicPr>
            <a:picLocks noChangeAspect="1" noChangeArrowheads="1"/>
          </p:cNvPicPr>
          <p:nvPr/>
        </p:nvPicPr>
        <p:blipFill>
          <a:blip r:embed="rId3" cstate="print"/>
          <a:srcRect/>
          <a:stretch>
            <a:fillRect/>
          </a:stretch>
        </p:blipFill>
        <p:spPr bwMode="auto">
          <a:xfrm rot="21209826">
            <a:off x="409433" y="5114244"/>
            <a:ext cx="2044892" cy="16332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1080120"/>
          </a:xfrm>
        </p:spPr>
        <p:txBody>
          <a:bodyPr>
            <a:noAutofit/>
          </a:bodyPr>
          <a:lstStyle/>
          <a:p>
            <a:pPr algn="ctr"/>
            <a:r>
              <a:rPr lang="he-IL" sz="4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רקע מדעי</a:t>
            </a:r>
            <a:endParaRPr lang="he-IL" sz="44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611560" y="1268760"/>
            <a:ext cx="7848872"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buNone/>
            </a:pPr>
            <a:r>
              <a:rPr lang="he-IL" sz="2000" b="1" dirty="0" smtClean="0"/>
              <a:t>נְבִיטָה היא תהליך בראשית ההתפתחות של צמחים, אשר במהלכו, בעקבות היחשפות הזרע לתנאים מתאימים, "מתעורר" העובר הרדום ומתפתח לנבט הכולל את האברים נצרון ושורשון הפורצים מהזרע ומתפתחים בהמשך לצמח הבוגר.</a:t>
            </a:r>
          </a:p>
          <a:p>
            <a:pPr algn="ctr">
              <a:buNone/>
            </a:pPr>
            <a:r>
              <a:rPr lang="he-IL" sz="2000" b="1" dirty="0" smtClean="0"/>
              <a:t>ממחקרים שנעשו עלה כי תחרות על מקורות מזון ומים באה לידי ביטוי רק בתנאי חסר. לעומת זאת, לצמיחה בצפיפות, בתנאי שפע יש יתרונות שלפעמים הם אפילו סינרגסטיים (מועצמים כמכפלה ולא כהוספה בלבד). יתרונות אלה יכולים להתבטא בקצב שינוי המיקרו-סביבה של השורשים הן בפן הביוטי. כלומר ככל הנראה זרעים צפופים יותר ינבטו בשיעורים גבוהים יותר. </a:t>
            </a:r>
          </a:p>
        </p:txBody>
      </p:sp>
      <p:sp>
        <p:nvSpPr>
          <p:cNvPr id="3" name="מציין מיקום תוכן 2"/>
          <p:cNvSpPr>
            <a:spLocks noGrp="1"/>
          </p:cNvSpPr>
          <p:nvPr>
            <p:ph sz="quarter" idx="1"/>
          </p:nvPr>
        </p:nvSpPr>
        <p:spPr>
          <a:xfrm>
            <a:off x="251520" y="1196752"/>
            <a:ext cx="8892480" cy="5661248"/>
          </a:xfrm>
        </p:spPr>
        <p:txBody>
          <a:bodyPr>
            <a:noAutofit/>
          </a:bodyPr>
          <a:lstStyle/>
          <a:p>
            <a:pPr algn="ctr">
              <a:buNone/>
            </a:pPr>
            <a:endParaRPr lang="he-IL" sz="3200" b="1" dirty="0" smtClean="0">
              <a:solidFill>
                <a:srgbClr val="FF0000"/>
              </a:solidFill>
            </a:endParaRPr>
          </a:p>
          <a:p>
            <a:pPr algn="ctr">
              <a:buNone/>
            </a:pPr>
            <a:endParaRPr lang="he-IL" sz="3200" b="1" dirty="0" smtClean="0">
              <a:solidFill>
                <a:srgbClr val="FF0000"/>
              </a:solidFill>
            </a:endParaRPr>
          </a:p>
          <a:p>
            <a:pPr algn="ctr">
              <a:buNone/>
            </a:pPr>
            <a:endParaRPr lang="he-IL" sz="3200" b="1" dirty="0" smtClean="0">
              <a:solidFill>
                <a:srgbClr val="FF0000"/>
              </a:solidFill>
            </a:endParaRPr>
          </a:p>
          <a:p>
            <a:pPr algn="ctr">
              <a:buNone/>
            </a:pPr>
            <a:endParaRPr lang="he-IL" sz="3200" b="1" dirty="0" smtClean="0">
              <a:solidFill>
                <a:srgbClr val="FF0000"/>
              </a:solidFill>
            </a:endParaRPr>
          </a:p>
          <a:p>
            <a:pPr algn="ctr">
              <a:buNone/>
            </a:pPr>
            <a:endParaRPr lang="he-IL" sz="3200" b="1" dirty="0" smtClean="0">
              <a:solidFill>
                <a:srgbClr val="FF0000"/>
              </a:solidFill>
            </a:endParaRPr>
          </a:p>
          <a:p>
            <a:pPr algn="ctr">
              <a:buNone/>
            </a:pPr>
            <a:endParaRPr lang="he-IL" sz="3200" b="1" dirty="0" smtClean="0">
              <a:solidFill>
                <a:srgbClr val="FF0000"/>
              </a:solidFill>
            </a:endParaRPr>
          </a:p>
        </p:txBody>
      </p:sp>
      <p:pic>
        <p:nvPicPr>
          <p:cNvPr id="7170" name="Picture 2" descr="http://www.edugal.org.il/hokrim/library/pics/ma113d.jpg"/>
          <p:cNvPicPr>
            <a:picLocks noChangeAspect="1" noChangeArrowheads="1"/>
          </p:cNvPicPr>
          <p:nvPr/>
        </p:nvPicPr>
        <p:blipFill>
          <a:blip r:embed="rId2" cstate="print"/>
          <a:srcRect/>
          <a:stretch>
            <a:fillRect/>
          </a:stretch>
        </p:blipFill>
        <p:spPr bwMode="auto">
          <a:xfrm>
            <a:off x="467544" y="4509120"/>
            <a:ext cx="1286525" cy="2348880"/>
          </a:xfrm>
          <a:prstGeom prst="rect">
            <a:avLst/>
          </a:prstGeom>
          <a:noFill/>
        </p:spPr>
      </p:pic>
      <p:pic>
        <p:nvPicPr>
          <p:cNvPr id="7172" name="Picture 4" descr="http://www.edugal.org.il/hokrim/library/pics/ma113b.jpg"/>
          <p:cNvPicPr>
            <a:picLocks noChangeAspect="1" noChangeArrowheads="1"/>
          </p:cNvPicPr>
          <p:nvPr/>
        </p:nvPicPr>
        <p:blipFill>
          <a:blip r:embed="rId3" cstate="print"/>
          <a:srcRect/>
          <a:stretch>
            <a:fillRect/>
          </a:stretch>
        </p:blipFill>
        <p:spPr bwMode="auto">
          <a:xfrm>
            <a:off x="3419872" y="4829175"/>
            <a:ext cx="1981201" cy="2028825"/>
          </a:xfrm>
          <a:prstGeom prst="rect">
            <a:avLst/>
          </a:prstGeom>
          <a:noFill/>
        </p:spPr>
      </p:pic>
      <p:pic>
        <p:nvPicPr>
          <p:cNvPr id="7174" name="Picture 6" descr="http://www.haganenet.co.il/RichTextArea_Pro_he/popups/uploaded/הגינה/gina.JPG">
            <a:hlinkClick r:id="rId4"/>
          </p:cNvPr>
          <p:cNvPicPr>
            <a:picLocks noChangeAspect="1" noChangeArrowheads="1"/>
          </p:cNvPicPr>
          <p:nvPr/>
        </p:nvPicPr>
        <p:blipFill>
          <a:blip r:embed="rId5" cstate="print"/>
          <a:srcRect/>
          <a:stretch>
            <a:fillRect/>
          </a:stretch>
        </p:blipFill>
        <p:spPr bwMode="auto">
          <a:xfrm>
            <a:off x="2267744" y="4470965"/>
            <a:ext cx="5077394" cy="2387035"/>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שאלת החקר</a:t>
            </a:r>
          </a:p>
        </p:txBody>
      </p:sp>
      <p:sp>
        <p:nvSpPr>
          <p:cNvPr id="3" name="מציין מיקום תוכן 2"/>
          <p:cNvSpPr>
            <a:spLocks noGrp="1"/>
          </p:cNvSpPr>
          <p:nvPr>
            <p:ph sz="quarter" idx="1"/>
          </p:nvPr>
        </p:nvSpPr>
        <p:spPr>
          <a:xfrm>
            <a:off x="0" y="1556792"/>
            <a:ext cx="8177336" cy="4873752"/>
          </a:xfrm>
        </p:spPr>
        <p:txBody>
          <a:bodyPr>
            <a:normAutofit/>
          </a:bodyPr>
          <a:lstStyle/>
          <a:p>
            <a:r>
              <a:rPr lang="he-IL" sz="2800" b="1" dirty="0" smtClean="0"/>
              <a:t>האם יש קשר בין צפיפות זריעת זרעי השעועית לאחוז נביטתם?</a:t>
            </a:r>
          </a:p>
          <a:p>
            <a:endParaRPr lang="he-IL" sz="2800" b="1" dirty="0" smtClean="0"/>
          </a:p>
          <a:p>
            <a:r>
              <a:rPr lang="he-IL" sz="2800" b="1" u="sng" dirty="0" smtClean="0"/>
              <a:t>השערה:</a:t>
            </a:r>
            <a:r>
              <a:rPr lang="he-IL" sz="2800" b="1" dirty="0" smtClean="0">
                <a:solidFill>
                  <a:srgbClr val="481108"/>
                </a:solidFill>
              </a:rPr>
              <a:t> השערתנו היא שיש קשר בין צפיפות הזרעים לאחוז נביטתם.</a:t>
            </a:r>
          </a:p>
          <a:p>
            <a:pPr>
              <a:buNone/>
            </a:pPr>
            <a:r>
              <a:rPr lang="he-IL" sz="2800" b="1" dirty="0" smtClean="0">
                <a:solidFill>
                  <a:srgbClr val="481108"/>
                </a:solidFill>
              </a:rPr>
              <a:t>   ככל שהזרעים יהיו צפופים יותר כך יותר זרעים ינבטו ולהפך. הביסוס המדעי נעוץ בעובדה שבמקרים שבהם זרעים נמצאים תחת תנאי שפע ואין ביניהם תחרות על מקורות מזון ומים נביטתם תוכפל. </a:t>
            </a:r>
            <a:endParaRPr lang="he-IL" sz="2800" b="1" u="sng" dirty="0" smtClean="0">
              <a:solidFill>
                <a:srgbClr val="481108"/>
              </a:solidFill>
            </a:endParaRPr>
          </a:p>
          <a:p>
            <a:pPr>
              <a:buNone/>
            </a:pPr>
            <a:endParaRPr lang="he-IL" sz="2800" b="1" u="sng" dirty="0" smtClean="0">
              <a:solidFill>
                <a:srgbClr val="481108"/>
              </a:solidFill>
            </a:endParaRPr>
          </a:p>
          <a:p>
            <a:endParaRPr lang="he-IL" sz="2800" b="1" u="sng"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467600" cy="1143000"/>
          </a:xfrm>
        </p:spPr>
        <p:txBody>
          <a:bodyPr>
            <a:normAutofit/>
          </a:bodyPr>
          <a:lstStyle/>
          <a:p>
            <a:pPr algn="ctr"/>
            <a:r>
              <a:rPr lang="he-IL" sz="5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מערך החקר </a:t>
            </a:r>
            <a:endParaRPr lang="he-IL" sz="54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755576" y="1484784"/>
            <a:ext cx="7467600" cy="4873752"/>
          </a:xfrm>
        </p:spPr>
        <p:txBody>
          <a:bodyPr>
            <a:normAutofit fontScale="77500" lnSpcReduction="20000"/>
          </a:bodyPr>
          <a:lstStyle/>
          <a:p>
            <a:pPr>
              <a:buNone/>
            </a:pPr>
            <a:r>
              <a:rPr lang="he-IL" dirty="0" smtClean="0">
                <a:solidFill>
                  <a:schemeClr val="accent2"/>
                </a:solidFill>
              </a:rPr>
              <a:t> </a:t>
            </a:r>
          </a:p>
          <a:p>
            <a:r>
              <a:rPr lang="he-IL" sz="3000" b="1" u="sng" dirty="0" smtClean="0">
                <a:solidFill>
                  <a:srgbClr val="FF0000"/>
                </a:solidFill>
              </a:rPr>
              <a:t>הגורם המשפיע: </a:t>
            </a:r>
            <a:r>
              <a:rPr lang="he-IL" sz="3000" b="1" dirty="0" smtClean="0"/>
              <a:t>צפיפות הזריעה של זרעי השעועית</a:t>
            </a:r>
          </a:p>
          <a:p>
            <a:r>
              <a:rPr lang="he-IL" sz="3000" b="1" u="sng" dirty="0" smtClean="0">
                <a:solidFill>
                  <a:srgbClr val="FF0000"/>
                </a:solidFill>
              </a:rPr>
              <a:t>כיצד נשנה את הגורם המשפיע: </a:t>
            </a:r>
            <a:r>
              <a:rPr lang="he-IL" sz="3000" b="1" dirty="0" smtClean="0"/>
              <a:t>נגדיל או נקטין את מספר זרעי השעועית בצלחת. השתמשנו ב- 5 צפיפויות שונות בכל צלחת, כך שבכל אחת מ-5 הצלחות צלחת היה מספר הזרעים:10,20,30,40,50 . </a:t>
            </a:r>
          </a:p>
          <a:p>
            <a:r>
              <a:rPr lang="he-IL" sz="3000" b="1" u="sng" dirty="0" smtClean="0">
                <a:solidFill>
                  <a:srgbClr val="FF0000"/>
                </a:solidFill>
              </a:rPr>
              <a:t>הגורם המושפע: </a:t>
            </a:r>
            <a:r>
              <a:rPr lang="he-IL" sz="3000" b="1" dirty="0" smtClean="0"/>
              <a:t>אחוז הנביטה.  </a:t>
            </a:r>
          </a:p>
          <a:p>
            <a:r>
              <a:rPr lang="he-IL" sz="3000" b="1" u="sng" dirty="0" smtClean="0">
                <a:solidFill>
                  <a:srgbClr val="FF0000"/>
                </a:solidFill>
              </a:rPr>
              <a:t>כיצד נמדוד את הגורם המושפע: </a:t>
            </a:r>
            <a:r>
              <a:rPr lang="he-IL" sz="3000" b="1" dirty="0" smtClean="0"/>
              <a:t>נספור את מספר הזרעים שנבטו מכלל הזרעים בצלחת ונכפיל ב100 .</a:t>
            </a:r>
          </a:p>
          <a:p>
            <a:r>
              <a:rPr lang="he-IL" sz="3000" b="1" u="sng" dirty="0" smtClean="0">
                <a:solidFill>
                  <a:srgbClr val="FF0000"/>
                </a:solidFill>
              </a:rPr>
              <a:t>ביקורת : </a:t>
            </a:r>
            <a:r>
              <a:rPr lang="he-IL" sz="3000" b="1" dirty="0" smtClean="0"/>
              <a:t>צלחת אחת עם זרע אחד (ללא צפיפות).</a:t>
            </a:r>
          </a:p>
          <a:p>
            <a:r>
              <a:rPr lang="he-IL" sz="3000" b="1" u="sng" dirty="0" smtClean="0">
                <a:solidFill>
                  <a:srgbClr val="FF0000"/>
                </a:solidFill>
              </a:rPr>
              <a:t>גורמים קבועים : </a:t>
            </a:r>
            <a:r>
              <a:rPr lang="he-IL" sz="3000" b="1" dirty="0" smtClean="0"/>
              <a:t>נפח המים אשר השקינו את הזרעים מדי יום- 5 מ"ל, סוג המצע –צמר גפן, גודל הצלחת בה הנבטנו את </a:t>
            </a:r>
            <a:r>
              <a:rPr lang="he-IL" sz="3000" b="1" dirty="0" err="1" smtClean="0"/>
              <a:t>הזרעיםעוצמת</a:t>
            </a:r>
            <a:r>
              <a:rPr lang="he-IL" sz="3000" b="1" dirty="0" smtClean="0"/>
              <a:t> האור, טמפרטורה, אחוז החמצן ומיקום הצלחת. </a:t>
            </a:r>
          </a:p>
          <a:p>
            <a:r>
              <a:rPr lang="he-IL" sz="3000" b="1" u="sng" dirty="0" smtClean="0">
                <a:solidFill>
                  <a:srgbClr val="FF0000"/>
                </a:solidFill>
              </a:rPr>
              <a:t>חזרות : </a:t>
            </a:r>
            <a:r>
              <a:rPr lang="he-IL" sz="3000" b="1" dirty="0" smtClean="0"/>
              <a:t>2 חזרות מכל צפיפות.</a:t>
            </a:r>
          </a:p>
          <a:p>
            <a:endParaRPr lang="he-IL" dirty="0"/>
          </a:p>
        </p:txBody>
      </p:sp>
      <p:pic>
        <p:nvPicPr>
          <p:cNvPr id="4" name="Picture 2" descr="C:\Users\Maor Family\AppData\Local\Microsoft\Windows\Temporary Internet Files\Content.IE5\X10KNPU9\MC900290618[1].wmf"/>
          <p:cNvPicPr>
            <a:picLocks noChangeAspect="1" noChangeArrowheads="1"/>
          </p:cNvPicPr>
          <p:nvPr/>
        </p:nvPicPr>
        <p:blipFill>
          <a:blip r:embed="rId2" cstate="print"/>
          <a:srcRect/>
          <a:stretch>
            <a:fillRect/>
          </a:stretch>
        </p:blipFill>
        <p:spPr bwMode="auto">
          <a:xfrm>
            <a:off x="179512" y="0"/>
            <a:ext cx="1619672" cy="203188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8820472" cy="850106"/>
          </a:xfrm>
        </p:spPr>
        <p:txBody>
          <a:bodyPr>
            <a:normAutofit/>
          </a:bodyPr>
          <a:lstStyle/>
          <a:p>
            <a:pPr algn="ctr"/>
            <a:r>
              <a:rPr lang="he-IL" sz="40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תוכנית  החקר</a:t>
            </a:r>
            <a:endParaRPr lang="he-IL" sz="40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מציין מיקום תוכן 2"/>
          <p:cNvSpPr>
            <a:spLocks noGrp="1"/>
          </p:cNvSpPr>
          <p:nvPr>
            <p:ph sz="quarter" idx="1"/>
          </p:nvPr>
        </p:nvSpPr>
        <p:spPr>
          <a:xfrm>
            <a:off x="323528" y="980728"/>
            <a:ext cx="8496944" cy="4873752"/>
          </a:xfrm>
        </p:spPr>
        <p:txBody>
          <a:bodyPr>
            <a:noAutofit/>
          </a:bodyPr>
          <a:lstStyle/>
          <a:p>
            <a:pPr algn="ctr"/>
            <a:r>
              <a:rPr lang="he-IL" sz="2800" b="1" dirty="0" smtClean="0"/>
              <a:t>הנחנו 11 צלחות על מגשים ובתוכן צמר גפן לח, ועל הצמר גפן הנחנו זרעי שעועית לבנה.</a:t>
            </a:r>
          </a:p>
          <a:p>
            <a:pPr algn="ctr">
              <a:buNone/>
            </a:pPr>
            <a:r>
              <a:rPr lang="he-IL" sz="2800" b="1" dirty="0" smtClean="0"/>
              <a:t>   ב- 5 צלחות היה מספר שונה של זרעים בקפיצות של 10. מ-10 זרעים בצלחת עד לצלחת בה יש 50 זרעים. חזרנו על ניסוי זה פעמיים כדי לקבל תוצאות אמינות ומדויקות יותר ולא אקראיות. כמו כן, הצבנו צלחת אחת לבקרה בה היה זרע אחד על מנת שישמש להשוואה בטיפול ללא הגורם הנבדק (צפיפות). </a:t>
            </a:r>
          </a:p>
          <a:p>
            <a:pPr algn="ctr">
              <a:buNone/>
            </a:pPr>
            <a:r>
              <a:rPr lang="he-IL" sz="2800" b="1" dirty="0" smtClean="0"/>
              <a:t>כל יום במשך שלושה ימים השקינו כל צלחת בכ-5 מ"ל מים בזמן שכולן נחשפו לכמות אור וטמפרטורה שווה. חשוב לשמור על גורמים אלה כקבועים בניסוי על מנת שנראה רק את השפעת הצפיפות של הזרעים על אחוז הנביטה.</a:t>
            </a:r>
          </a:p>
          <a:p>
            <a:pPr algn="ctr">
              <a:buNone/>
            </a:pPr>
            <a:endParaRPr lang="he-IL" sz="2800" b="1"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IMG_0825.JPG"/>
          <p:cNvPicPr>
            <a:picLocks noChangeAspect="1"/>
          </p:cNvPicPr>
          <p:nvPr/>
        </p:nvPicPr>
        <p:blipFill>
          <a:blip r:embed="rId2" cstate="print"/>
          <a:stretch>
            <a:fillRect/>
          </a:stretch>
        </p:blipFill>
        <p:spPr>
          <a:xfrm>
            <a:off x="467544" y="260648"/>
            <a:ext cx="3672408" cy="2754306"/>
          </a:xfrm>
          <a:prstGeom prst="rect">
            <a:avLst/>
          </a:prstGeom>
          <a:ln>
            <a:noFill/>
          </a:ln>
          <a:effectLst>
            <a:outerShdw blurRad="292100" dist="139700" dir="2700000" algn="tl" rotWithShape="0">
              <a:srgbClr val="333333">
                <a:alpha val="65000"/>
              </a:srgbClr>
            </a:outerShdw>
          </a:effectLst>
        </p:spPr>
      </p:pic>
      <p:pic>
        <p:nvPicPr>
          <p:cNvPr id="6" name="תמונה 5" descr="IMG_0829.JPG"/>
          <p:cNvPicPr>
            <a:picLocks noChangeAspect="1"/>
          </p:cNvPicPr>
          <p:nvPr/>
        </p:nvPicPr>
        <p:blipFill>
          <a:blip r:embed="rId3" cstate="print"/>
          <a:stretch>
            <a:fillRect/>
          </a:stretch>
        </p:blipFill>
        <p:spPr>
          <a:xfrm>
            <a:off x="4355976" y="260648"/>
            <a:ext cx="3528392" cy="2646294"/>
          </a:xfrm>
          <a:prstGeom prst="rect">
            <a:avLst/>
          </a:prstGeom>
          <a:ln>
            <a:noFill/>
          </a:ln>
          <a:effectLst>
            <a:outerShdw blurRad="292100" dist="139700" dir="2700000" algn="tl" rotWithShape="0">
              <a:srgbClr val="333333">
                <a:alpha val="65000"/>
              </a:srgbClr>
            </a:outerShdw>
          </a:effectLst>
        </p:spPr>
      </p:pic>
      <p:pic>
        <p:nvPicPr>
          <p:cNvPr id="7" name="תמונה 6" descr="IMG_0826.JPG"/>
          <p:cNvPicPr>
            <a:picLocks noChangeAspect="1"/>
          </p:cNvPicPr>
          <p:nvPr/>
        </p:nvPicPr>
        <p:blipFill>
          <a:blip r:embed="rId4" cstate="print"/>
          <a:stretch>
            <a:fillRect/>
          </a:stretch>
        </p:blipFill>
        <p:spPr>
          <a:xfrm>
            <a:off x="5076056" y="3789040"/>
            <a:ext cx="3744416" cy="2808312"/>
          </a:xfrm>
          <a:prstGeom prst="rect">
            <a:avLst/>
          </a:prstGeom>
          <a:ln>
            <a:noFill/>
          </a:ln>
          <a:effectLst>
            <a:outerShdw blurRad="292100" dist="139700" dir="2700000" algn="tl" rotWithShape="0">
              <a:srgbClr val="333333">
                <a:alpha val="65000"/>
              </a:srgbClr>
            </a:outerShdw>
          </a:effectLst>
        </p:spPr>
      </p:pic>
      <p:pic>
        <p:nvPicPr>
          <p:cNvPr id="8" name="תמונה 7" descr="IMG_0843.JPG"/>
          <p:cNvPicPr>
            <a:picLocks noChangeAspect="1"/>
          </p:cNvPicPr>
          <p:nvPr/>
        </p:nvPicPr>
        <p:blipFill>
          <a:blip r:embed="rId5" cstate="print"/>
          <a:stretch>
            <a:fillRect/>
          </a:stretch>
        </p:blipFill>
        <p:spPr>
          <a:xfrm>
            <a:off x="539552" y="3212976"/>
            <a:ext cx="3227851" cy="2420888"/>
          </a:xfrm>
          <a:prstGeom prst="rect">
            <a:avLst/>
          </a:prstGeom>
          <a:ln>
            <a:noFill/>
          </a:ln>
          <a:effectLst>
            <a:outerShdw blurRad="292100" dist="139700" dir="2700000" algn="tl" rotWithShape="0">
              <a:srgbClr val="333333">
                <a:alpha val="65000"/>
              </a:srgbClr>
            </a:outerShdw>
          </a:effectLst>
        </p:spPr>
      </p:pic>
      <p:pic>
        <p:nvPicPr>
          <p:cNvPr id="11" name="תמונה 10" descr="IMG_0839.JPG"/>
          <p:cNvPicPr>
            <a:picLocks noChangeAspect="1"/>
          </p:cNvPicPr>
          <p:nvPr/>
        </p:nvPicPr>
        <p:blipFill>
          <a:blip r:embed="rId6" cstate="print"/>
          <a:stretch>
            <a:fillRect/>
          </a:stretch>
        </p:blipFill>
        <p:spPr>
          <a:xfrm rot="20682719">
            <a:off x="2771800" y="4653136"/>
            <a:ext cx="2448272" cy="18362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אליפסה 4"/>
          <p:cNvSpPr/>
          <p:nvPr/>
        </p:nvSpPr>
        <p:spPr>
          <a:xfrm>
            <a:off x="8172400" y="5661248"/>
            <a:ext cx="576064" cy="6480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14" name="מציין מיקום תוכן 13"/>
          <p:cNvGraphicFramePr>
            <a:graphicFrameLocks noGrp="1"/>
          </p:cNvGraphicFramePr>
          <p:nvPr>
            <p:ph sz="quarter" idx="1"/>
          </p:nvPr>
        </p:nvGraphicFramePr>
        <p:xfrm>
          <a:off x="755574" y="1484779"/>
          <a:ext cx="7488834" cy="5361181"/>
        </p:xfrm>
        <a:graphic>
          <a:graphicData uri="http://schemas.openxmlformats.org/drawingml/2006/table">
            <a:tbl>
              <a:tblPr rtl="1" firstRow="1" bandRow="1">
                <a:tableStyleId>{BC89EF96-8CEA-46FF-86C4-4CE0E7609802}</a:tableStyleId>
              </a:tblPr>
              <a:tblGrid>
                <a:gridCol w="1248139"/>
                <a:gridCol w="1248139"/>
                <a:gridCol w="1248139"/>
                <a:gridCol w="1248139"/>
                <a:gridCol w="1248139"/>
                <a:gridCol w="1248139"/>
              </a:tblGrid>
              <a:tr h="1221534">
                <a:tc>
                  <a:txBody>
                    <a:bodyPr/>
                    <a:lstStyle/>
                    <a:p>
                      <a:pPr rtl="1"/>
                      <a:endParaRPr lang="he-IL" dirty="0"/>
                    </a:p>
                  </a:txBody>
                  <a:tcPr/>
                </a:tc>
                <a:tc>
                  <a:txBody>
                    <a:bodyPr/>
                    <a:lstStyle/>
                    <a:p>
                      <a:pPr rtl="1"/>
                      <a:r>
                        <a:rPr lang="he-IL" dirty="0" smtClean="0"/>
                        <a:t>מספר צלחת</a:t>
                      </a:r>
                      <a:endParaRPr lang="he-IL" dirty="0"/>
                    </a:p>
                  </a:txBody>
                  <a:tcPr/>
                </a:tc>
                <a:tc>
                  <a:txBody>
                    <a:bodyPr/>
                    <a:lstStyle/>
                    <a:p>
                      <a:pPr rtl="1"/>
                      <a:r>
                        <a:rPr lang="he-IL" dirty="0" smtClean="0"/>
                        <a:t>מספר זרעים</a:t>
                      </a:r>
                      <a:endParaRPr lang="he-IL" dirty="0"/>
                    </a:p>
                  </a:txBody>
                  <a:tcPr/>
                </a:tc>
                <a:tc>
                  <a:txBody>
                    <a:bodyPr/>
                    <a:lstStyle/>
                    <a:p>
                      <a:pPr algn="ctr" rtl="1"/>
                      <a:r>
                        <a:rPr lang="he-IL" dirty="0" smtClean="0"/>
                        <a:t>מספר זרעים</a:t>
                      </a:r>
                      <a:r>
                        <a:rPr lang="he-IL" baseline="0" dirty="0" smtClean="0"/>
                        <a:t> שנבטו</a:t>
                      </a:r>
                      <a:endParaRPr lang="he-IL" dirty="0"/>
                    </a:p>
                  </a:txBody>
                  <a:tcPr/>
                </a:tc>
                <a:tc>
                  <a:txBody>
                    <a:bodyPr/>
                    <a:lstStyle/>
                    <a:p>
                      <a:pPr rtl="1"/>
                      <a:r>
                        <a:rPr lang="he-IL" dirty="0" smtClean="0"/>
                        <a:t>אחוזי נביטה</a:t>
                      </a:r>
                    </a:p>
                    <a:p>
                      <a:pPr rtl="1"/>
                      <a:r>
                        <a:rPr lang="he-IL" dirty="0" smtClean="0"/>
                        <a:t> (%)</a:t>
                      </a:r>
                      <a:endParaRPr lang="he-IL" dirty="0"/>
                    </a:p>
                  </a:txBody>
                  <a:tcPr/>
                </a:tc>
                <a:tc>
                  <a:txBody>
                    <a:bodyPr/>
                    <a:lstStyle/>
                    <a:p>
                      <a:pPr rtl="1"/>
                      <a:r>
                        <a:rPr lang="he-IL" dirty="0" smtClean="0"/>
                        <a:t>ממוצע אחוז הנביטה (%)</a:t>
                      </a:r>
                      <a:endParaRPr lang="he-IL" dirty="0"/>
                    </a:p>
                  </a:txBody>
                  <a:tcPr/>
                </a:tc>
              </a:tr>
              <a:tr h="375857">
                <a:tc rowSpan="2">
                  <a:txBody>
                    <a:bodyPr/>
                    <a:lstStyle/>
                    <a:p>
                      <a:pPr marL="0" algn="ctr" rtl="1" eaLnBrk="1" latinLnBrk="0" hangingPunct="1"/>
                      <a:r>
                        <a:rPr kumimoji="0" lang="he-IL" b="1" kern="1200" dirty="0" smtClean="0">
                          <a:solidFill>
                            <a:schemeClr val="tx1"/>
                          </a:solidFill>
                          <a:latin typeface="+mn-lt"/>
                          <a:ea typeface="+mn-ea"/>
                          <a:cs typeface="+mn-cs"/>
                        </a:rPr>
                        <a:t>קבוצה א'</a:t>
                      </a:r>
                    </a:p>
                  </a:txBody>
                  <a:tcPr/>
                </a:tc>
                <a:tc>
                  <a:txBody>
                    <a:bodyPr/>
                    <a:lstStyle/>
                    <a:p>
                      <a:pPr algn="ctr" rtl="1"/>
                      <a:r>
                        <a:rPr lang="he-IL" dirty="0" smtClean="0"/>
                        <a:t>1</a:t>
                      </a:r>
                      <a:endParaRPr lang="he-IL" dirty="0"/>
                    </a:p>
                  </a:txBody>
                  <a:tcPr/>
                </a:tc>
                <a:tc>
                  <a:txBody>
                    <a:bodyPr/>
                    <a:lstStyle/>
                    <a:p>
                      <a:pPr algn="ctr" rtl="1"/>
                      <a:r>
                        <a:rPr lang="he-IL" dirty="0" smtClean="0"/>
                        <a:t>10</a:t>
                      </a:r>
                      <a:endParaRPr lang="he-IL" dirty="0"/>
                    </a:p>
                  </a:txBody>
                  <a:tcPr/>
                </a:tc>
                <a:tc>
                  <a:txBody>
                    <a:bodyPr/>
                    <a:lstStyle/>
                    <a:p>
                      <a:pPr algn="ctr" rtl="1"/>
                      <a:r>
                        <a:rPr lang="he-IL" dirty="0" smtClean="0"/>
                        <a:t>2</a:t>
                      </a:r>
                      <a:endParaRPr lang="he-IL" dirty="0"/>
                    </a:p>
                  </a:txBody>
                  <a:tcPr/>
                </a:tc>
                <a:tc>
                  <a:txBody>
                    <a:bodyPr/>
                    <a:lstStyle/>
                    <a:p>
                      <a:pPr algn="ctr" rtl="1"/>
                      <a:r>
                        <a:rPr lang="he-IL" dirty="0" smtClean="0"/>
                        <a:t>20</a:t>
                      </a:r>
                      <a:endParaRPr lang="he-IL" dirty="0"/>
                    </a:p>
                  </a:txBody>
                  <a:tcPr/>
                </a:tc>
                <a:tc>
                  <a:txBody>
                    <a:bodyPr/>
                    <a:lstStyle/>
                    <a:p>
                      <a:pPr algn="ctr" rtl="1"/>
                      <a:r>
                        <a:rPr lang="he-IL" dirty="0" smtClean="0"/>
                        <a:t>45</a:t>
                      </a:r>
                      <a:endParaRPr lang="he-IL" dirty="0"/>
                    </a:p>
                  </a:txBody>
                  <a:tcPr/>
                </a:tc>
              </a:tr>
              <a:tr h="375857">
                <a:tc vMerge="1">
                  <a:txBody>
                    <a:bodyPr/>
                    <a:lstStyle/>
                    <a:p>
                      <a:pPr rtl="1"/>
                      <a:endParaRPr lang="he-IL"/>
                    </a:p>
                  </a:txBody>
                  <a:tcPr/>
                </a:tc>
                <a:tc>
                  <a:txBody>
                    <a:bodyPr/>
                    <a:lstStyle/>
                    <a:p>
                      <a:pPr algn="ctr" rtl="1"/>
                      <a:r>
                        <a:rPr lang="he-IL" dirty="0" smtClean="0"/>
                        <a:t>2</a:t>
                      </a:r>
                      <a:endParaRPr lang="he-IL" dirty="0"/>
                    </a:p>
                  </a:txBody>
                  <a:tcPr/>
                </a:tc>
                <a:tc>
                  <a:txBody>
                    <a:bodyPr/>
                    <a:lstStyle/>
                    <a:p>
                      <a:pPr algn="ctr" rtl="1"/>
                      <a:r>
                        <a:rPr lang="he-IL" dirty="0" smtClean="0"/>
                        <a:t>10</a:t>
                      </a:r>
                      <a:endParaRPr lang="he-IL" dirty="0"/>
                    </a:p>
                  </a:txBody>
                  <a:tcPr/>
                </a:tc>
                <a:tc>
                  <a:txBody>
                    <a:bodyPr/>
                    <a:lstStyle/>
                    <a:p>
                      <a:pPr algn="ctr" rtl="1"/>
                      <a:r>
                        <a:rPr lang="he-IL" dirty="0" smtClean="0"/>
                        <a:t>7</a:t>
                      </a:r>
                      <a:endParaRPr lang="he-IL" dirty="0"/>
                    </a:p>
                  </a:txBody>
                  <a:tcPr/>
                </a:tc>
                <a:tc>
                  <a:txBody>
                    <a:bodyPr/>
                    <a:lstStyle/>
                    <a:p>
                      <a:pPr algn="ctr" rtl="1"/>
                      <a:r>
                        <a:rPr lang="he-IL" dirty="0" smtClean="0"/>
                        <a:t>70</a:t>
                      </a:r>
                      <a:endParaRPr lang="he-IL" dirty="0"/>
                    </a:p>
                  </a:txBody>
                  <a:tcPr/>
                </a:tc>
                <a:tc>
                  <a:txBody>
                    <a:bodyPr/>
                    <a:lstStyle/>
                    <a:p>
                      <a:pPr algn="ctr" rtl="1"/>
                      <a:endParaRPr lang="he-IL" dirty="0"/>
                    </a:p>
                  </a:txBody>
                  <a:tcPr/>
                </a:tc>
              </a:tr>
              <a:tr h="375857">
                <a:tc rowSpan="2">
                  <a:txBody>
                    <a:bodyPr/>
                    <a:lstStyle/>
                    <a:p>
                      <a:pPr marL="0" algn="ctr" rtl="1" eaLnBrk="1" latinLnBrk="0" hangingPunct="1"/>
                      <a:r>
                        <a:rPr kumimoji="0" lang="he-IL" b="1" kern="1200" dirty="0" smtClean="0">
                          <a:solidFill>
                            <a:schemeClr val="tx1"/>
                          </a:solidFill>
                          <a:latin typeface="+mn-lt"/>
                          <a:ea typeface="+mn-ea"/>
                          <a:cs typeface="+mn-cs"/>
                        </a:rPr>
                        <a:t>קבוצה ב'</a:t>
                      </a:r>
                    </a:p>
                  </a:txBody>
                  <a:tcPr/>
                </a:tc>
                <a:tc>
                  <a:txBody>
                    <a:bodyPr/>
                    <a:lstStyle/>
                    <a:p>
                      <a:pPr algn="ctr" rtl="1"/>
                      <a:r>
                        <a:rPr lang="he-IL" dirty="0" smtClean="0"/>
                        <a:t>3</a:t>
                      </a:r>
                      <a:endParaRPr lang="he-IL" dirty="0"/>
                    </a:p>
                  </a:txBody>
                  <a:tcPr/>
                </a:tc>
                <a:tc>
                  <a:txBody>
                    <a:bodyPr/>
                    <a:lstStyle/>
                    <a:p>
                      <a:pPr algn="ctr" rtl="1"/>
                      <a:r>
                        <a:rPr lang="he-IL" dirty="0" smtClean="0"/>
                        <a:t>20</a:t>
                      </a:r>
                      <a:endParaRPr lang="he-IL" dirty="0"/>
                    </a:p>
                  </a:txBody>
                  <a:tcPr/>
                </a:tc>
                <a:tc>
                  <a:txBody>
                    <a:bodyPr/>
                    <a:lstStyle/>
                    <a:p>
                      <a:pPr algn="ctr" rtl="1"/>
                      <a:r>
                        <a:rPr lang="he-IL" dirty="0" smtClean="0"/>
                        <a:t>8</a:t>
                      </a:r>
                      <a:endParaRPr lang="he-IL" dirty="0"/>
                    </a:p>
                  </a:txBody>
                  <a:tcPr/>
                </a:tc>
                <a:tc>
                  <a:txBody>
                    <a:bodyPr/>
                    <a:lstStyle/>
                    <a:p>
                      <a:pPr algn="ctr" rtl="1"/>
                      <a:r>
                        <a:rPr lang="he-IL" dirty="0" smtClean="0"/>
                        <a:t>40</a:t>
                      </a:r>
                      <a:endParaRPr lang="he-IL" dirty="0"/>
                    </a:p>
                  </a:txBody>
                  <a:tcPr/>
                </a:tc>
                <a:tc>
                  <a:txBody>
                    <a:bodyPr/>
                    <a:lstStyle/>
                    <a:p>
                      <a:pPr algn="ctr" rtl="1"/>
                      <a:r>
                        <a:rPr lang="he-IL" dirty="0" smtClean="0"/>
                        <a:t>55</a:t>
                      </a:r>
                      <a:endParaRPr lang="he-IL" dirty="0"/>
                    </a:p>
                  </a:txBody>
                  <a:tcPr/>
                </a:tc>
              </a:tr>
              <a:tr h="375857">
                <a:tc vMerge="1">
                  <a:txBody>
                    <a:bodyPr/>
                    <a:lstStyle/>
                    <a:p>
                      <a:pPr rtl="1"/>
                      <a:endParaRPr lang="he-IL"/>
                    </a:p>
                  </a:txBody>
                  <a:tcPr/>
                </a:tc>
                <a:tc>
                  <a:txBody>
                    <a:bodyPr/>
                    <a:lstStyle/>
                    <a:p>
                      <a:pPr algn="ctr" rtl="1"/>
                      <a:r>
                        <a:rPr lang="he-IL" dirty="0" smtClean="0"/>
                        <a:t>4</a:t>
                      </a:r>
                      <a:endParaRPr lang="he-IL" dirty="0"/>
                    </a:p>
                  </a:txBody>
                  <a:tcPr/>
                </a:tc>
                <a:tc>
                  <a:txBody>
                    <a:bodyPr/>
                    <a:lstStyle/>
                    <a:p>
                      <a:pPr algn="ctr" rtl="1"/>
                      <a:r>
                        <a:rPr lang="he-IL" dirty="0" smtClean="0"/>
                        <a:t>20</a:t>
                      </a:r>
                      <a:endParaRPr lang="he-IL" dirty="0"/>
                    </a:p>
                  </a:txBody>
                  <a:tcPr/>
                </a:tc>
                <a:tc>
                  <a:txBody>
                    <a:bodyPr/>
                    <a:lstStyle/>
                    <a:p>
                      <a:pPr algn="ctr" rtl="1"/>
                      <a:r>
                        <a:rPr lang="he-IL" dirty="0" smtClean="0"/>
                        <a:t>14</a:t>
                      </a:r>
                      <a:endParaRPr lang="he-IL" dirty="0"/>
                    </a:p>
                  </a:txBody>
                  <a:tcPr/>
                </a:tc>
                <a:tc>
                  <a:txBody>
                    <a:bodyPr/>
                    <a:lstStyle/>
                    <a:p>
                      <a:pPr algn="ctr" rtl="1"/>
                      <a:r>
                        <a:rPr lang="he-IL" dirty="0" smtClean="0"/>
                        <a:t>70</a:t>
                      </a:r>
                      <a:endParaRPr lang="he-IL" dirty="0"/>
                    </a:p>
                  </a:txBody>
                  <a:tcPr/>
                </a:tc>
                <a:tc>
                  <a:txBody>
                    <a:bodyPr/>
                    <a:lstStyle/>
                    <a:p>
                      <a:pPr algn="ctr" rtl="1"/>
                      <a:endParaRPr lang="he-IL" dirty="0"/>
                    </a:p>
                  </a:txBody>
                  <a:tcPr/>
                </a:tc>
              </a:tr>
              <a:tr h="375857">
                <a:tc rowSpan="2">
                  <a:txBody>
                    <a:bodyPr/>
                    <a:lstStyle/>
                    <a:p>
                      <a:pPr marL="0" algn="ctr" rtl="1" eaLnBrk="1" latinLnBrk="0" hangingPunct="1"/>
                      <a:r>
                        <a:rPr kumimoji="0" lang="he-IL" b="1" kern="1200" dirty="0" smtClean="0">
                          <a:solidFill>
                            <a:schemeClr val="tx1"/>
                          </a:solidFill>
                          <a:latin typeface="+mn-lt"/>
                          <a:ea typeface="+mn-ea"/>
                          <a:cs typeface="+mn-cs"/>
                        </a:rPr>
                        <a:t>קבוצה ג'</a:t>
                      </a:r>
                    </a:p>
                  </a:txBody>
                  <a:tcPr/>
                </a:tc>
                <a:tc>
                  <a:txBody>
                    <a:bodyPr/>
                    <a:lstStyle/>
                    <a:p>
                      <a:pPr algn="ctr" rtl="1"/>
                      <a:r>
                        <a:rPr lang="he-IL" dirty="0" smtClean="0"/>
                        <a:t>5</a:t>
                      </a:r>
                      <a:endParaRPr lang="he-IL" dirty="0"/>
                    </a:p>
                  </a:txBody>
                  <a:tcPr/>
                </a:tc>
                <a:tc>
                  <a:txBody>
                    <a:bodyPr/>
                    <a:lstStyle/>
                    <a:p>
                      <a:pPr algn="ctr" rtl="1"/>
                      <a:r>
                        <a:rPr lang="he-IL" dirty="0" smtClean="0"/>
                        <a:t>30</a:t>
                      </a:r>
                      <a:endParaRPr lang="he-IL" dirty="0"/>
                    </a:p>
                  </a:txBody>
                  <a:tcPr/>
                </a:tc>
                <a:tc>
                  <a:txBody>
                    <a:bodyPr/>
                    <a:lstStyle/>
                    <a:p>
                      <a:pPr algn="ctr" rtl="1"/>
                      <a:r>
                        <a:rPr lang="he-IL" dirty="0" smtClean="0"/>
                        <a:t>18</a:t>
                      </a:r>
                      <a:endParaRPr lang="he-IL" dirty="0"/>
                    </a:p>
                  </a:txBody>
                  <a:tcPr/>
                </a:tc>
                <a:tc>
                  <a:txBody>
                    <a:bodyPr/>
                    <a:lstStyle/>
                    <a:p>
                      <a:pPr algn="ctr" rtl="1"/>
                      <a:r>
                        <a:rPr lang="he-IL" dirty="0" smtClean="0"/>
                        <a:t>60</a:t>
                      </a:r>
                      <a:endParaRPr lang="he-IL" dirty="0"/>
                    </a:p>
                  </a:txBody>
                  <a:tcPr/>
                </a:tc>
                <a:tc>
                  <a:txBody>
                    <a:bodyPr/>
                    <a:lstStyle/>
                    <a:p>
                      <a:pPr algn="ctr" rtl="1"/>
                      <a:r>
                        <a:rPr lang="he-IL" dirty="0" smtClean="0"/>
                        <a:t>58.3</a:t>
                      </a:r>
                      <a:endParaRPr lang="he-IL" dirty="0"/>
                    </a:p>
                  </a:txBody>
                  <a:tcPr/>
                </a:tc>
              </a:tr>
              <a:tr h="375857">
                <a:tc vMerge="1">
                  <a:txBody>
                    <a:bodyPr/>
                    <a:lstStyle/>
                    <a:p>
                      <a:pPr rtl="1"/>
                      <a:endParaRPr lang="he-IL"/>
                    </a:p>
                  </a:txBody>
                  <a:tcPr/>
                </a:tc>
                <a:tc>
                  <a:txBody>
                    <a:bodyPr/>
                    <a:lstStyle/>
                    <a:p>
                      <a:pPr algn="ctr" rtl="1"/>
                      <a:r>
                        <a:rPr lang="he-IL" dirty="0" smtClean="0"/>
                        <a:t>6</a:t>
                      </a:r>
                      <a:endParaRPr lang="he-IL" dirty="0"/>
                    </a:p>
                  </a:txBody>
                  <a:tcPr/>
                </a:tc>
                <a:tc>
                  <a:txBody>
                    <a:bodyPr/>
                    <a:lstStyle/>
                    <a:p>
                      <a:pPr algn="ctr" rtl="1"/>
                      <a:r>
                        <a:rPr lang="he-IL" dirty="0" smtClean="0"/>
                        <a:t>30</a:t>
                      </a:r>
                      <a:endParaRPr lang="he-IL" dirty="0"/>
                    </a:p>
                  </a:txBody>
                  <a:tcPr/>
                </a:tc>
                <a:tc>
                  <a:txBody>
                    <a:bodyPr/>
                    <a:lstStyle/>
                    <a:p>
                      <a:pPr algn="ctr" rtl="1"/>
                      <a:r>
                        <a:rPr lang="he-IL" dirty="0" smtClean="0"/>
                        <a:t>17</a:t>
                      </a:r>
                      <a:endParaRPr lang="he-IL" dirty="0"/>
                    </a:p>
                  </a:txBody>
                  <a:tcPr/>
                </a:tc>
                <a:tc>
                  <a:txBody>
                    <a:bodyPr/>
                    <a:lstStyle/>
                    <a:p>
                      <a:pPr algn="ctr" rtl="1"/>
                      <a:r>
                        <a:rPr lang="he-IL" dirty="0" smtClean="0"/>
                        <a:t>56.6</a:t>
                      </a:r>
                      <a:endParaRPr lang="he-IL" dirty="0"/>
                    </a:p>
                  </a:txBody>
                  <a:tcPr/>
                </a:tc>
                <a:tc>
                  <a:txBody>
                    <a:bodyPr/>
                    <a:lstStyle/>
                    <a:p>
                      <a:pPr algn="ctr" rtl="1"/>
                      <a:endParaRPr lang="he-IL" dirty="0"/>
                    </a:p>
                  </a:txBody>
                  <a:tcPr/>
                </a:tc>
              </a:tr>
              <a:tr h="375857">
                <a:tc rowSpan="2">
                  <a:txBody>
                    <a:bodyPr/>
                    <a:lstStyle/>
                    <a:p>
                      <a:pPr marL="0" algn="ctr" rtl="1" eaLnBrk="1" latinLnBrk="0" hangingPunct="1"/>
                      <a:r>
                        <a:rPr kumimoji="0" lang="he-IL" b="1" kern="1200" dirty="0" smtClean="0">
                          <a:solidFill>
                            <a:schemeClr val="tx1"/>
                          </a:solidFill>
                          <a:latin typeface="+mn-lt"/>
                          <a:ea typeface="+mn-ea"/>
                          <a:cs typeface="+mn-cs"/>
                        </a:rPr>
                        <a:t>קבוצה ד'</a:t>
                      </a:r>
                    </a:p>
                  </a:txBody>
                  <a:tcPr/>
                </a:tc>
                <a:tc>
                  <a:txBody>
                    <a:bodyPr/>
                    <a:lstStyle/>
                    <a:p>
                      <a:pPr algn="ctr" rtl="1"/>
                      <a:r>
                        <a:rPr lang="he-IL" dirty="0" smtClean="0"/>
                        <a:t>7</a:t>
                      </a:r>
                      <a:endParaRPr lang="he-IL" dirty="0"/>
                    </a:p>
                  </a:txBody>
                  <a:tcPr/>
                </a:tc>
                <a:tc>
                  <a:txBody>
                    <a:bodyPr/>
                    <a:lstStyle/>
                    <a:p>
                      <a:pPr algn="ctr" rtl="1"/>
                      <a:r>
                        <a:rPr lang="he-IL" dirty="0" smtClean="0"/>
                        <a:t>40</a:t>
                      </a:r>
                      <a:endParaRPr lang="he-IL" dirty="0"/>
                    </a:p>
                  </a:txBody>
                  <a:tcPr/>
                </a:tc>
                <a:tc>
                  <a:txBody>
                    <a:bodyPr/>
                    <a:lstStyle/>
                    <a:p>
                      <a:pPr algn="ctr" rtl="1"/>
                      <a:r>
                        <a:rPr lang="he-IL" dirty="0" smtClean="0"/>
                        <a:t>16</a:t>
                      </a:r>
                      <a:endParaRPr lang="he-IL" dirty="0"/>
                    </a:p>
                  </a:txBody>
                  <a:tcPr/>
                </a:tc>
                <a:tc>
                  <a:txBody>
                    <a:bodyPr/>
                    <a:lstStyle/>
                    <a:p>
                      <a:pPr algn="ctr" rtl="1"/>
                      <a:r>
                        <a:rPr lang="he-IL" dirty="0" smtClean="0"/>
                        <a:t>40</a:t>
                      </a:r>
                      <a:endParaRPr lang="he-IL" dirty="0"/>
                    </a:p>
                  </a:txBody>
                  <a:tcPr/>
                </a:tc>
                <a:tc>
                  <a:txBody>
                    <a:bodyPr/>
                    <a:lstStyle/>
                    <a:p>
                      <a:pPr algn="ctr" rtl="1"/>
                      <a:r>
                        <a:rPr lang="he-IL" dirty="0" smtClean="0"/>
                        <a:t>47.5</a:t>
                      </a:r>
                      <a:endParaRPr lang="he-IL" dirty="0"/>
                    </a:p>
                  </a:txBody>
                  <a:tcPr/>
                </a:tc>
              </a:tr>
              <a:tr h="375857">
                <a:tc vMerge="1">
                  <a:txBody>
                    <a:bodyPr/>
                    <a:lstStyle/>
                    <a:p>
                      <a:pPr rtl="1"/>
                      <a:endParaRPr lang="he-IL"/>
                    </a:p>
                  </a:txBody>
                  <a:tcPr/>
                </a:tc>
                <a:tc>
                  <a:txBody>
                    <a:bodyPr/>
                    <a:lstStyle/>
                    <a:p>
                      <a:pPr algn="ctr" rtl="1"/>
                      <a:r>
                        <a:rPr lang="he-IL" dirty="0" smtClean="0"/>
                        <a:t>8</a:t>
                      </a:r>
                      <a:endParaRPr lang="he-IL" dirty="0"/>
                    </a:p>
                  </a:txBody>
                  <a:tcPr/>
                </a:tc>
                <a:tc>
                  <a:txBody>
                    <a:bodyPr/>
                    <a:lstStyle/>
                    <a:p>
                      <a:pPr algn="ctr" rtl="1"/>
                      <a:r>
                        <a:rPr lang="he-IL" dirty="0" smtClean="0"/>
                        <a:t>40</a:t>
                      </a:r>
                      <a:endParaRPr lang="he-IL" dirty="0"/>
                    </a:p>
                  </a:txBody>
                  <a:tcPr/>
                </a:tc>
                <a:tc>
                  <a:txBody>
                    <a:bodyPr/>
                    <a:lstStyle/>
                    <a:p>
                      <a:pPr algn="ctr" rtl="1"/>
                      <a:r>
                        <a:rPr lang="he-IL" dirty="0" smtClean="0"/>
                        <a:t>22</a:t>
                      </a:r>
                      <a:endParaRPr lang="he-IL" dirty="0"/>
                    </a:p>
                  </a:txBody>
                  <a:tcPr/>
                </a:tc>
                <a:tc>
                  <a:txBody>
                    <a:bodyPr/>
                    <a:lstStyle/>
                    <a:p>
                      <a:pPr algn="ctr" rtl="1"/>
                      <a:r>
                        <a:rPr lang="he-IL" dirty="0" smtClean="0"/>
                        <a:t>55</a:t>
                      </a:r>
                      <a:endParaRPr lang="he-IL" dirty="0"/>
                    </a:p>
                  </a:txBody>
                  <a:tcPr/>
                </a:tc>
                <a:tc>
                  <a:txBody>
                    <a:bodyPr/>
                    <a:lstStyle/>
                    <a:p>
                      <a:pPr algn="ctr" rtl="1"/>
                      <a:endParaRPr lang="he-IL" dirty="0"/>
                    </a:p>
                  </a:txBody>
                  <a:tcPr/>
                </a:tc>
              </a:tr>
              <a:tr h="375857">
                <a:tc rowSpan="2">
                  <a:txBody>
                    <a:bodyPr/>
                    <a:lstStyle/>
                    <a:p>
                      <a:pPr marL="0" algn="ctr" rtl="1" eaLnBrk="1" latinLnBrk="0" hangingPunct="1"/>
                      <a:r>
                        <a:rPr kumimoji="0" lang="he-IL" b="1" kern="1200" dirty="0" smtClean="0">
                          <a:solidFill>
                            <a:schemeClr val="tx1"/>
                          </a:solidFill>
                          <a:latin typeface="+mn-lt"/>
                          <a:ea typeface="+mn-ea"/>
                          <a:cs typeface="+mn-cs"/>
                        </a:rPr>
                        <a:t>קבוצה ה'</a:t>
                      </a:r>
                    </a:p>
                  </a:txBody>
                  <a:tcPr/>
                </a:tc>
                <a:tc>
                  <a:txBody>
                    <a:bodyPr/>
                    <a:lstStyle/>
                    <a:p>
                      <a:pPr algn="ctr" rtl="1"/>
                      <a:r>
                        <a:rPr lang="he-IL" dirty="0" smtClean="0"/>
                        <a:t>9</a:t>
                      </a:r>
                      <a:endParaRPr lang="he-IL" dirty="0"/>
                    </a:p>
                  </a:txBody>
                  <a:tcPr/>
                </a:tc>
                <a:tc>
                  <a:txBody>
                    <a:bodyPr/>
                    <a:lstStyle/>
                    <a:p>
                      <a:pPr algn="ctr" rtl="1"/>
                      <a:r>
                        <a:rPr lang="he-IL" dirty="0" smtClean="0"/>
                        <a:t>50</a:t>
                      </a:r>
                      <a:endParaRPr lang="he-IL" dirty="0"/>
                    </a:p>
                  </a:txBody>
                  <a:tcPr/>
                </a:tc>
                <a:tc>
                  <a:txBody>
                    <a:bodyPr/>
                    <a:lstStyle/>
                    <a:p>
                      <a:pPr algn="ctr" rtl="1"/>
                      <a:r>
                        <a:rPr lang="he-IL" dirty="0" smtClean="0"/>
                        <a:t>34</a:t>
                      </a:r>
                      <a:endParaRPr lang="he-IL" dirty="0"/>
                    </a:p>
                  </a:txBody>
                  <a:tcPr/>
                </a:tc>
                <a:tc>
                  <a:txBody>
                    <a:bodyPr/>
                    <a:lstStyle/>
                    <a:p>
                      <a:pPr algn="ctr" rtl="1"/>
                      <a:r>
                        <a:rPr lang="he-IL" dirty="0" smtClean="0"/>
                        <a:t>68</a:t>
                      </a:r>
                      <a:endParaRPr lang="he-IL" dirty="0"/>
                    </a:p>
                  </a:txBody>
                  <a:tcPr/>
                </a:tc>
                <a:tc>
                  <a:txBody>
                    <a:bodyPr/>
                    <a:lstStyle/>
                    <a:p>
                      <a:pPr algn="ctr" rtl="1"/>
                      <a:r>
                        <a:rPr lang="he-IL" dirty="0" smtClean="0"/>
                        <a:t>73</a:t>
                      </a:r>
                      <a:endParaRPr lang="he-IL" dirty="0"/>
                    </a:p>
                  </a:txBody>
                  <a:tcPr/>
                </a:tc>
              </a:tr>
              <a:tr h="375857">
                <a:tc vMerge="1">
                  <a:txBody>
                    <a:bodyPr/>
                    <a:lstStyle/>
                    <a:p>
                      <a:pPr rtl="1"/>
                      <a:endParaRPr lang="he-IL"/>
                    </a:p>
                  </a:txBody>
                  <a:tcPr/>
                </a:tc>
                <a:tc>
                  <a:txBody>
                    <a:bodyPr/>
                    <a:lstStyle/>
                    <a:p>
                      <a:pPr algn="ctr" rtl="1"/>
                      <a:r>
                        <a:rPr lang="he-IL" dirty="0" smtClean="0"/>
                        <a:t>10</a:t>
                      </a:r>
                      <a:endParaRPr lang="he-IL" dirty="0"/>
                    </a:p>
                  </a:txBody>
                  <a:tcPr/>
                </a:tc>
                <a:tc>
                  <a:txBody>
                    <a:bodyPr/>
                    <a:lstStyle/>
                    <a:p>
                      <a:pPr algn="ctr" rtl="1"/>
                      <a:r>
                        <a:rPr lang="he-IL" dirty="0" smtClean="0"/>
                        <a:t>50</a:t>
                      </a:r>
                      <a:endParaRPr lang="he-IL" dirty="0"/>
                    </a:p>
                  </a:txBody>
                  <a:tcPr/>
                </a:tc>
                <a:tc>
                  <a:txBody>
                    <a:bodyPr/>
                    <a:lstStyle/>
                    <a:p>
                      <a:pPr algn="ctr" rtl="1"/>
                      <a:r>
                        <a:rPr lang="he-IL" dirty="0" smtClean="0"/>
                        <a:t>39</a:t>
                      </a:r>
                      <a:endParaRPr lang="he-IL" dirty="0"/>
                    </a:p>
                  </a:txBody>
                  <a:tcPr/>
                </a:tc>
                <a:tc>
                  <a:txBody>
                    <a:bodyPr/>
                    <a:lstStyle/>
                    <a:p>
                      <a:pPr algn="ctr" rtl="1"/>
                      <a:r>
                        <a:rPr lang="he-IL" dirty="0" smtClean="0"/>
                        <a:t>78</a:t>
                      </a:r>
                      <a:endParaRPr lang="he-IL" dirty="0"/>
                    </a:p>
                  </a:txBody>
                  <a:tcPr/>
                </a:tc>
                <a:tc>
                  <a:txBody>
                    <a:bodyPr/>
                    <a:lstStyle/>
                    <a:p>
                      <a:pPr algn="ctr" rtl="1"/>
                      <a:endParaRPr lang="he-IL" dirty="0"/>
                    </a:p>
                  </a:txBody>
                  <a:tcPr/>
                </a:tc>
              </a:tr>
              <a:tr h="381077">
                <a:tc>
                  <a:txBody>
                    <a:bodyPr/>
                    <a:lstStyle/>
                    <a:p>
                      <a:pPr marL="0" algn="ctr" rtl="1" eaLnBrk="1" latinLnBrk="0" hangingPunct="1"/>
                      <a:r>
                        <a:rPr kumimoji="0" lang="he-IL" b="1" kern="1200" dirty="0" smtClean="0">
                          <a:solidFill>
                            <a:schemeClr val="tx1"/>
                          </a:solidFill>
                          <a:latin typeface="+mn-lt"/>
                          <a:ea typeface="+mn-ea"/>
                          <a:cs typeface="+mn-cs"/>
                        </a:rPr>
                        <a:t>בקרה</a:t>
                      </a:r>
                    </a:p>
                  </a:txBody>
                  <a:tcPr/>
                </a:tc>
                <a:tc>
                  <a:txBody>
                    <a:bodyPr/>
                    <a:lstStyle/>
                    <a:p>
                      <a:pPr algn="ctr" rtl="1"/>
                      <a:r>
                        <a:rPr lang="he-IL" dirty="0" smtClean="0"/>
                        <a:t>11</a:t>
                      </a:r>
                      <a:endParaRPr lang="he-IL" dirty="0"/>
                    </a:p>
                  </a:txBody>
                  <a:tcPr/>
                </a:tc>
                <a:tc>
                  <a:txBody>
                    <a:bodyPr/>
                    <a:lstStyle/>
                    <a:p>
                      <a:pPr algn="ctr" rtl="1"/>
                      <a:r>
                        <a:rPr lang="he-IL" dirty="0" smtClean="0"/>
                        <a:t>1</a:t>
                      </a:r>
                      <a:endParaRPr lang="he-IL" dirty="0"/>
                    </a:p>
                  </a:txBody>
                  <a:tcPr/>
                </a:tc>
                <a:tc>
                  <a:txBody>
                    <a:bodyPr/>
                    <a:lstStyle/>
                    <a:p>
                      <a:pPr algn="ctr" rtl="1"/>
                      <a:r>
                        <a:rPr lang="he-IL" dirty="0" smtClean="0"/>
                        <a:t>0</a:t>
                      </a:r>
                      <a:endParaRPr lang="he-IL" dirty="0"/>
                    </a:p>
                  </a:txBody>
                  <a:tcPr/>
                </a:tc>
                <a:tc>
                  <a:txBody>
                    <a:bodyPr/>
                    <a:lstStyle/>
                    <a:p>
                      <a:pPr algn="ctr" rtl="1"/>
                      <a:r>
                        <a:rPr lang="he-IL" dirty="0" smtClean="0"/>
                        <a:t>0</a:t>
                      </a:r>
                      <a:endParaRPr lang="he-IL" dirty="0"/>
                    </a:p>
                  </a:txBody>
                  <a:tcPr/>
                </a:tc>
                <a:tc>
                  <a:txBody>
                    <a:bodyPr/>
                    <a:lstStyle/>
                    <a:p>
                      <a:pPr algn="ctr" rtl="1"/>
                      <a:r>
                        <a:rPr lang="he-IL" dirty="0" smtClean="0"/>
                        <a:t>0</a:t>
                      </a:r>
                      <a:endParaRPr lang="he-IL" dirty="0"/>
                    </a:p>
                  </a:txBody>
                  <a:tcPr/>
                </a:tc>
              </a:tr>
            </a:tbl>
          </a:graphicData>
        </a:graphic>
      </p:graphicFrame>
      <p:sp>
        <p:nvSpPr>
          <p:cNvPr id="3" name="מלבן 2"/>
          <p:cNvSpPr/>
          <p:nvPr/>
        </p:nvSpPr>
        <p:spPr>
          <a:xfrm>
            <a:off x="323528" y="0"/>
            <a:ext cx="8208912" cy="1323439"/>
          </a:xfrm>
          <a:prstGeom prst="rect">
            <a:avLst/>
          </a:prstGeom>
          <a:noFill/>
        </p:spPr>
        <p:txBody>
          <a:bodyPr wrap="square" lIns="91440" tIns="45720" rIns="91440" bIns="45720">
            <a:spAutoFit/>
          </a:bodyPr>
          <a:lstStyle/>
          <a:p>
            <a:pPr algn="ctr"/>
            <a:r>
              <a:rPr lang="he-IL"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תוצאות אחוזי הנביטה של זרעי השעועית בצפיפויות שונות</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11560" y="476672"/>
          <a:ext cx="7654925" cy="5662612"/>
        </p:xfrm>
        <a:graphic>
          <a:graphicData uri="http://schemas.openxmlformats.org/presentationml/2006/ole">
            <mc:AlternateContent xmlns:mc="http://schemas.openxmlformats.org/markup-compatibility/2006">
              <mc:Choice xmlns:v="urn:schemas-microsoft-com:vml" Requires="v">
                <p:oleObj spid="_x0000_s1027" name="Worksheet" r:id="rId4" imgW="4829248" imgH="3571761" progId="Excel.Sheet.8">
                  <p:embed/>
                </p:oleObj>
              </mc:Choice>
              <mc:Fallback>
                <p:oleObj name="Worksheet" r:id="rId4" imgW="4829248" imgH="357176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76672"/>
                        <a:ext cx="7654925" cy="566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467600" cy="1143000"/>
          </a:xfrm>
        </p:spPr>
        <p:txBody>
          <a:bodyPr>
            <a:normAutofit/>
          </a:bodyPr>
          <a:lstStyle/>
          <a:p>
            <a:pPr algn="ctr"/>
            <a:r>
              <a:rPr lang="he-IL"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דיון בתוצאות</a:t>
            </a:r>
            <a:endParaRPr lang="he-IL"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quarter" idx="1"/>
          </p:nvPr>
        </p:nvSpPr>
        <p:spPr>
          <a:xfrm>
            <a:off x="971600" y="1556792"/>
            <a:ext cx="7200800" cy="3672408"/>
          </a:xfrm>
        </p:spPr>
        <p:txBody>
          <a:bodyPr>
            <a:noAutofit/>
          </a:bodyPr>
          <a:lstStyle/>
          <a:p>
            <a:pPr algn="ctr"/>
            <a:r>
              <a:rPr lang="he-IL" sz="3200" b="1" dirty="0" smtClean="0"/>
              <a:t>ממוצע אחוז הנביטה הגבוה ביותר- 73% התקבל בצפיפות זרעים של 50.</a:t>
            </a:r>
          </a:p>
          <a:p>
            <a:pPr algn="ctr"/>
            <a:r>
              <a:rPr lang="he-IL" sz="3200" b="1" dirty="0" smtClean="0"/>
              <a:t>אחוז הנביטה הנמוך ביותר- 45% התקבל בצפיפות זרעים של 10.</a:t>
            </a:r>
          </a:p>
          <a:p>
            <a:pPr algn="ctr"/>
            <a:r>
              <a:rPr lang="he-IL" sz="3200" b="1" dirty="0" smtClean="0"/>
              <a:t>בצלוחית הבקרה בה היה זרע אחד בלבד, לא הייתה כלל נביטה.</a:t>
            </a:r>
          </a:p>
          <a:p>
            <a:pPr algn="ctr">
              <a:buNone/>
            </a:pPr>
            <a:endParaRPr lang="he-IL" sz="3200" b="1" dirty="0" smtClean="0"/>
          </a:p>
        </p:txBody>
      </p:sp>
      <p:pic>
        <p:nvPicPr>
          <p:cNvPr id="20485" name="Picture 5" descr="C:\Users\Maor Family\AppData\Local\Microsoft\Windows\Temporary Internet Files\Content.IE5\0HMEGQYW\MC900359599[1].wmf"/>
          <p:cNvPicPr>
            <a:picLocks noChangeAspect="1" noChangeArrowheads="1"/>
          </p:cNvPicPr>
          <p:nvPr/>
        </p:nvPicPr>
        <p:blipFill>
          <a:blip r:embed="rId2" cstate="print"/>
          <a:srcRect/>
          <a:stretch>
            <a:fillRect/>
          </a:stretch>
        </p:blipFill>
        <p:spPr bwMode="auto">
          <a:xfrm>
            <a:off x="251520" y="3429000"/>
            <a:ext cx="2233404" cy="3096344"/>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חלון">
  <a:themeElements>
    <a:clrScheme name="חלון">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התלהבות">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418</TotalTime>
  <Words>816</Words>
  <Application>Microsoft Office PowerPoint</Application>
  <PresentationFormat>‫הצגה על המסך (4:3)</PresentationFormat>
  <Paragraphs>113</Paragraphs>
  <Slides>12</Slides>
  <Notes>0</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12</vt:i4>
      </vt:variant>
    </vt:vector>
  </HeadingPairs>
  <TitlesOfParts>
    <vt:vector size="14" baseType="lpstr">
      <vt:lpstr>חלון</vt:lpstr>
      <vt:lpstr>Worksheet</vt:lpstr>
      <vt:lpstr>השפעת צפיפות הזריעה של זרעי השעועית על אחוז נביטתם</vt:lpstr>
      <vt:lpstr>רקע מדעי</vt:lpstr>
      <vt:lpstr>שאלת החקר</vt:lpstr>
      <vt:lpstr>מערך החקר </vt:lpstr>
      <vt:lpstr>תוכנית  החקר</vt:lpstr>
      <vt:lpstr>מצגת של PowerPoint</vt:lpstr>
      <vt:lpstr>מצגת של PowerPoint</vt:lpstr>
      <vt:lpstr>מצגת של PowerPoint</vt:lpstr>
      <vt:lpstr>דיון בתוצאות</vt:lpstr>
      <vt:lpstr>מסקנות</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השפעת צפיפות הזרעים על נביטת הזרעים</dc:title>
  <dc:creator>Maor Family</dc:creator>
  <cp:lastModifiedBy>Windows User</cp:lastModifiedBy>
  <cp:revision>64</cp:revision>
  <dcterms:created xsi:type="dcterms:W3CDTF">2013-02-06T14:38:44Z</dcterms:created>
  <dcterms:modified xsi:type="dcterms:W3CDTF">2017-05-01T06:15:41Z</dcterms:modified>
</cp:coreProperties>
</file>