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816" r:id="rId13"/>
  </p:sldMasterIdLst>
  <p:notesMasterIdLst>
    <p:notesMasterId r:id="rId37"/>
  </p:notesMasterIdLst>
  <p:sldIdLst>
    <p:sldId id="313" r:id="rId14"/>
    <p:sldId id="314" r:id="rId15"/>
    <p:sldId id="315" r:id="rId16"/>
    <p:sldId id="318" r:id="rId17"/>
    <p:sldId id="332" r:id="rId18"/>
    <p:sldId id="320" r:id="rId19"/>
    <p:sldId id="316" r:id="rId20"/>
    <p:sldId id="317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1" r:id="rId30"/>
    <p:sldId id="277" r:id="rId31"/>
    <p:sldId id="278" r:id="rId32"/>
    <p:sldId id="279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CDD9E"/>
    <a:srgbClr val="F1F98B"/>
    <a:srgbClr val="FFE389"/>
    <a:srgbClr val="FC1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13" autoAdjust="0"/>
    <p:restoredTop sz="94629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992CA0-EE28-458A-819E-AC3A08851A41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ACA562-2AC4-43E9-83B5-758984FC9E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845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A562-2AC4-43E9-83B5-758984FC9E92}" type="slidenum">
              <a:rPr lang="he-IL" smtClean="0">
                <a:solidFill>
                  <a:prstClr val="black"/>
                </a:solidFill>
              </a:rPr>
              <a:pPr/>
              <a:t>15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4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88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60065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730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487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228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84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56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49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70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66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095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79534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008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67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148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199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08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98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735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0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188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6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335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62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57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557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231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6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251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896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067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573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209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937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177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03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81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564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772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102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10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388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6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56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357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846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572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4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21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60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2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4134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3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2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3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0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39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4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58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40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00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5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1231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99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9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21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37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45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61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24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48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088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53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96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5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49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36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58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74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5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2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9630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02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1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3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53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44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86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35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18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37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9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641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27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3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73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97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54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429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17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63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14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1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14186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1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4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49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3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44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46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3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6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24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1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7813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85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97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411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13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998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218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383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9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419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3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90735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865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266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071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98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544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867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02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441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109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8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/>
              <a:t>ט"ו/אלול/תשע"ז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88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5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2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0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0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7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4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1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31D4-63BA-46AD-B714-7246A1D4E67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ט"ו/אלול/תשע"ז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5ADA-01CE-4C0F-8EE8-577A3914D6C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6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zavit.org.il/%D7%9E%D7%9B%D7%95%D7%A2%D7%A8%D7%99%D7%9D-%D7%90%D7%91%D7%9C-%D7%90%D7%95%D7%A4%D7%98%D7%99%D7%9E%D7%99%D7%99%D7%9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5grWmLJCkY" TargetMode="External"/><Relationship Id="rId2" Type="http://schemas.openxmlformats.org/officeDocument/2006/relationships/hyperlink" Target="https://www.youtube.com/watch?v=8es9G91uNww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b="1" dirty="0" smtClean="0">
                <a:ea typeface="Calibri"/>
              </a:rPr>
              <a:t>		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3600" b="1" dirty="0" smtClean="0">
                <a:ea typeface="Calibri"/>
              </a:rPr>
              <a:t>      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4800" b="1" dirty="0" smtClean="0"/>
              <a:t>מניעת אובדן מזון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he-IL" sz="3600" b="1" dirty="0" smtClean="0">
                <a:solidFill>
                  <a:prstClr val="black"/>
                </a:solidFill>
                <a:ea typeface="Calibri"/>
              </a:rPr>
              <a:t>יחידת לימוד לכתה </a:t>
            </a:r>
            <a:r>
              <a:rPr lang="he-IL" sz="3600" b="1" dirty="0">
                <a:solidFill>
                  <a:prstClr val="black"/>
                </a:solidFill>
                <a:ea typeface="Calibri"/>
              </a:rPr>
              <a:t>ז</a:t>
            </a:r>
            <a:r>
              <a:rPr lang="he-IL" sz="3600" b="1" dirty="0" smtClean="0">
                <a:solidFill>
                  <a:prstClr val="black"/>
                </a:solidFill>
                <a:ea typeface="Calibri"/>
              </a:rPr>
              <a:t>' </a:t>
            </a:r>
            <a:endParaRPr lang="he-IL" sz="3600" b="1" dirty="0" smtClean="0">
              <a:ea typeface="Calibri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he-IL" sz="2000" b="1" dirty="0" smtClean="0">
              <a:ea typeface="Calibri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b="1" dirty="0" smtClean="0">
                <a:ea typeface="Calibri"/>
              </a:rPr>
              <a:t>8.12.2016</a:t>
            </a:r>
            <a:endParaRPr lang="en-US" sz="1050" dirty="0">
              <a:ea typeface="Calibri"/>
              <a:cs typeface="Arial"/>
            </a:endParaRPr>
          </a:p>
          <a:p>
            <a:endParaRPr lang="he-IL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58" y="764704"/>
            <a:ext cx="5274310" cy="93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r"/>
            <a:r>
              <a:rPr lang="he-IL" sz="3600" b="1" dirty="0" smtClean="0">
                <a:cs typeface="+mn-cs"/>
              </a:rPr>
              <a:t>דוגמאות לרפלקציה שנכתבה על ידי תלמידים</a:t>
            </a:r>
            <a:endParaRPr lang="he-IL" sz="3600" b="1" dirty="0">
              <a:cs typeface="+mn-cs"/>
            </a:endParaRPr>
          </a:p>
        </p:txBody>
      </p:sp>
      <p:pic>
        <p:nvPicPr>
          <p:cNvPr id="7171" name="Picture 3" descr="C:\Users\Zipi\OneDrive\ZIPI\מטמון מכון ויצמן\פעולות המרכז הארצי\פרויקט אובדן מזון\ציפי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649"/>
            <a:ext cx="8229600" cy="44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ipi\OneDrive\ZIPI\מטמון מכון ויצמן\פעולות המרכז הארצי\פרויקט אובדן מזון\ציפי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29600" cy="44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ipi\OneDrive\ZIPI\מטמון מכון ויצמן\פעולות המרכז הארצי\פרויקט אובדן מזון\ציפי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29600" cy="33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ipi\OneDrive\ZIPI\מטמון מכון ויצמן\פעולות המרכז הארצי\פרויקט אובדן מזון\ציפי8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29600" cy="37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ipi\OneDrive\ZIPI\מטמון מכון ויצמן\פעולות המרכז הארצי\פרויקט אובדן מזון\ציפי1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9600" cy="33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Zipi\OneDrive\ZIPI\מטמון מכון ויצמן\פעולות המרכז הארצי\פרויקט אובדן מזון\ציפי11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9600" cy="38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6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ipi\OneDrive\ZIPI\מטמון מכון ויצמן\פעולות המרכז הארצי\פרויקט אובדן מזון\ציפי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22960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611560" y="5157192"/>
            <a:ext cx="820891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1.  כן, פעילות אובדן המזון עניינה אותי. התעניינתי לעבוד בקבוצה ולגלות דברים חדשים</a:t>
            </a:r>
          </a:p>
          <a:p>
            <a:r>
              <a:rPr lang="he-IL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  עם כולם. התעניינתי גם לגלות מה דעתם של ההורים שלי לגבי הנושא. </a:t>
            </a:r>
            <a:r>
              <a:rPr lang="he-IL" b="1" dirty="0" smtClean="0">
                <a:solidFill>
                  <a:prstClr val="white"/>
                </a:solidFill>
              </a:rPr>
              <a:t>, </a:t>
            </a:r>
            <a:r>
              <a:rPr lang="he-IL" b="1" dirty="0">
                <a:solidFill>
                  <a:prstClr val="white"/>
                </a:solidFill>
              </a:rPr>
              <a:t>פעילות </a:t>
            </a:r>
            <a:r>
              <a:rPr lang="he-IL" b="1" dirty="0" smtClean="0">
                <a:solidFill>
                  <a:prstClr val="white"/>
                </a:solidFill>
              </a:rPr>
              <a:t>אובדן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r"/>
            <a:r>
              <a:rPr lang="he-IL" sz="4000" b="1" dirty="0" smtClean="0">
                <a:cs typeface="+mn-cs"/>
              </a:rPr>
              <a:t/>
            </a:r>
            <a:br>
              <a:rPr lang="he-IL" sz="4000" b="1" dirty="0" smtClean="0">
                <a:cs typeface="+mn-cs"/>
              </a:rPr>
            </a:br>
            <a:r>
              <a:rPr lang="he-IL" sz="4000" b="1" dirty="0" smtClean="0">
                <a:cs typeface="+mn-cs"/>
              </a:rPr>
              <a:t>יחידות </a:t>
            </a:r>
            <a:r>
              <a:rPr lang="he-IL" sz="4000" b="1" dirty="0">
                <a:cs typeface="+mn-cs"/>
              </a:rPr>
              <a:t>ההוראה בנושא אובדן מזון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e-IL" b="1" dirty="0" smtClean="0"/>
              <a:t>נכתבו  </a:t>
            </a:r>
            <a:r>
              <a:rPr lang="he-IL" b="1" dirty="0"/>
              <a:t>6 </a:t>
            </a:r>
            <a:r>
              <a:rPr lang="he-IL" b="1" dirty="0" smtClean="0"/>
              <a:t>יחידות הוראה:</a:t>
            </a:r>
            <a:endParaRPr lang="en-US" dirty="0"/>
          </a:p>
          <a:p>
            <a:pPr marL="0" indent="0">
              <a:buNone/>
            </a:pPr>
            <a:r>
              <a:rPr lang="he-IL" b="1" dirty="0" smtClean="0">
                <a:solidFill>
                  <a:srgbClr val="FF0000"/>
                </a:solidFill>
              </a:rPr>
              <a:t>2</a:t>
            </a:r>
            <a:r>
              <a:rPr lang="he-IL" sz="3000" b="1" dirty="0" smtClean="0">
                <a:solidFill>
                  <a:srgbClr val="FF0000"/>
                </a:solidFill>
              </a:rPr>
              <a:t> יחידות </a:t>
            </a:r>
            <a:r>
              <a:rPr lang="he-IL" sz="3000" b="1" dirty="0">
                <a:solidFill>
                  <a:srgbClr val="FF0000"/>
                </a:solidFill>
              </a:rPr>
              <a:t>הוראה לכיתות ז</a:t>
            </a:r>
            <a:r>
              <a:rPr lang="he-IL" sz="3000" b="1" dirty="0" smtClean="0">
                <a:solidFill>
                  <a:srgbClr val="FF0000"/>
                </a:solidFill>
              </a:rPr>
              <a:t>':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קידום </a:t>
            </a:r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אוריינות סביבתית באמצעות למידה </a:t>
            </a:r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משתפת </a:t>
            </a:r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בנושא אובדן </a:t>
            </a:r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המזון</a:t>
            </a:r>
          </a:p>
          <a:p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פיתוחים </a:t>
            </a:r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טכנולוגיים כסיוע להפחתת אובדן המזון </a:t>
            </a:r>
            <a:endParaRPr lang="he-IL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e-IL" sz="3000" b="1" dirty="0" smtClean="0">
                <a:solidFill>
                  <a:srgbClr val="FF0000"/>
                </a:solidFill>
              </a:rPr>
              <a:t>2 יחידות </a:t>
            </a:r>
            <a:r>
              <a:rPr lang="he-IL" sz="3000" b="1" dirty="0">
                <a:solidFill>
                  <a:srgbClr val="FF0000"/>
                </a:solidFill>
              </a:rPr>
              <a:t>הוראה לכיתות </a:t>
            </a:r>
            <a:r>
              <a:rPr lang="he-IL" sz="3000" b="1" dirty="0" smtClean="0">
                <a:solidFill>
                  <a:srgbClr val="FF0000"/>
                </a:solidFill>
              </a:rPr>
              <a:t>ח':</a:t>
            </a:r>
            <a:endParaRPr lang="he-IL" sz="3000" b="1" dirty="0">
              <a:solidFill>
                <a:srgbClr val="FF0000"/>
              </a:solidFill>
            </a:endParaRPr>
          </a:p>
          <a:p>
            <a:r>
              <a:rPr lang="he-IL" sz="3000" b="1" dirty="0"/>
              <a:t>השפעת אובדן המזון על הסביבה – חלק א</a:t>
            </a:r>
            <a:r>
              <a:rPr lang="he-IL" sz="3000" b="1" dirty="0" smtClean="0"/>
              <a:t>'</a:t>
            </a:r>
          </a:p>
          <a:p>
            <a:r>
              <a:rPr lang="he-IL" sz="3000" b="1" dirty="0"/>
              <a:t>השפעת אובדן המזון על הסביבה – חלק </a:t>
            </a:r>
            <a:r>
              <a:rPr lang="he-IL" sz="3000" b="1" dirty="0" smtClean="0"/>
              <a:t>ב'</a:t>
            </a:r>
            <a:r>
              <a:rPr lang="he-IL" sz="3000" b="1" dirty="0"/>
              <a:t>	</a:t>
            </a:r>
            <a:endParaRPr lang="en-US" sz="3000" dirty="0"/>
          </a:p>
          <a:p>
            <a:pPr marL="0" indent="0">
              <a:buNone/>
            </a:pPr>
            <a:r>
              <a:rPr lang="he-IL" sz="3000" b="1" dirty="0">
                <a:solidFill>
                  <a:srgbClr val="FF0000"/>
                </a:solidFill>
              </a:rPr>
              <a:t>2</a:t>
            </a:r>
            <a:r>
              <a:rPr lang="he-IL" sz="3000" b="1" dirty="0" smtClean="0">
                <a:solidFill>
                  <a:srgbClr val="FF0000"/>
                </a:solidFill>
              </a:rPr>
              <a:t> </a:t>
            </a:r>
            <a:r>
              <a:rPr lang="he-IL" sz="3000" b="1" dirty="0">
                <a:solidFill>
                  <a:srgbClr val="FF0000"/>
                </a:solidFill>
              </a:rPr>
              <a:t>יחידות הוראה לכיתות ט</a:t>
            </a:r>
            <a:r>
              <a:rPr lang="he-IL" sz="3000" b="1" dirty="0" smtClean="0">
                <a:solidFill>
                  <a:srgbClr val="FF0000"/>
                </a:solidFill>
              </a:rPr>
              <a:t>'.</a:t>
            </a:r>
          </a:p>
          <a:p>
            <a:r>
              <a:rPr lang="he-IL" sz="3300" b="1" dirty="0"/>
              <a:t>פעילות חקר ברשת בנושא אובדן מזון </a:t>
            </a:r>
            <a:endParaRPr lang="he-IL" sz="3300" b="1" dirty="0" smtClean="0"/>
          </a:p>
          <a:p>
            <a:r>
              <a:rPr lang="he-IL" sz="3300" b="1" dirty="0"/>
              <a:t>הזמנה לחקר בנושא אובדן מזון והצלת מזון </a:t>
            </a:r>
            <a:endParaRPr lang="en-US" sz="3300" dirty="0"/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b="1" dirty="0" smtClean="0"/>
              <a:t>      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10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פרולוג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e-IL" b="1" dirty="0" smtClean="0"/>
              <a:t>כאשר </a:t>
            </a:r>
            <a:r>
              <a:rPr lang="he-IL" b="1" dirty="0"/>
              <a:t>צוות המרכז הארצי נתבקש להיות שותף בהכנת חומרים לשימוש המורים בהוראת נושא אובדן מזון הייתה התגייסות מתוך הכרה </a:t>
            </a:r>
            <a:r>
              <a:rPr lang="he-IL" b="1" dirty="0" smtClean="0"/>
              <a:t>שמדובר בשליחות חברתית חשובה מעבר לחשיבות </a:t>
            </a:r>
            <a:r>
              <a:rPr lang="he-IL" b="1" dirty="0"/>
              <a:t>של הוראת מדע וטכנולוגיה לתלמידי </a:t>
            </a:r>
            <a:r>
              <a:rPr lang="he-IL" b="1" dirty="0" smtClean="0"/>
              <a:t>חטיבת </a:t>
            </a:r>
            <a:r>
              <a:rPr lang="he-IL" b="1" dirty="0"/>
              <a:t>הביניים.</a:t>
            </a:r>
            <a:endParaRPr lang="en-US" dirty="0"/>
          </a:p>
          <a:p>
            <a:endParaRPr lang="he-IL" dirty="0"/>
          </a:p>
        </p:txBody>
      </p:sp>
      <p:pic>
        <p:nvPicPr>
          <p:cNvPr id="1026" name="Picture 2" descr="C:\Users\Zipi\OneDrive\ZIPI\מטמון מכון ויצמן\פעולות המרכז הארצי\פרויקט אובדן מזון\throwing foodתמונה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43243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r"/>
            <a:r>
              <a:rPr lang="he-IL" sz="3200" b="1" dirty="0" smtClean="0">
                <a:cs typeface="+mn-cs"/>
              </a:rPr>
              <a:t>הוראת נושא אובדן מזון תואמת את גישת </a:t>
            </a:r>
            <a:r>
              <a:rPr lang="en-US" sz="3200" b="1" dirty="0" smtClean="0"/>
              <a:t>STS</a:t>
            </a:r>
            <a:r>
              <a:rPr lang="he-IL" sz="3200" b="1" dirty="0" smtClean="0">
                <a:cs typeface="+mn-cs"/>
              </a:rPr>
              <a:t> </a:t>
            </a:r>
            <a:endParaRPr lang="he-IL" sz="32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he-IL" b="1" dirty="0"/>
              <a:t>הכללת נושא אובדן מזון במסגרת תכנית הלימודים במו"ט בחט"ב </a:t>
            </a:r>
            <a:r>
              <a:rPr lang="he-IL" b="1" dirty="0" smtClean="0"/>
              <a:t>תואמת</a:t>
            </a:r>
            <a:r>
              <a:rPr lang="he-IL" dirty="0"/>
              <a:t> </a:t>
            </a:r>
            <a:r>
              <a:rPr lang="he-IL" b="1" dirty="0" smtClean="0"/>
              <a:t>את </a:t>
            </a:r>
            <a:r>
              <a:rPr lang="he-IL" b="1" dirty="0"/>
              <a:t>מדיניות משרד החינוך ללימודי מדע וטכנולוגיה המתבססת על </a:t>
            </a:r>
            <a:endParaRPr lang="en-US" dirty="0" smtClean="0"/>
          </a:p>
          <a:p>
            <a:pPr marL="0" indent="0">
              <a:buNone/>
            </a:pPr>
            <a:r>
              <a:rPr lang="he-IL" b="1" dirty="0" smtClean="0"/>
              <a:t>    גישת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STS (Science, Technology, Society) </a:t>
            </a:r>
            <a:r>
              <a:rPr lang="he-IL" b="1" dirty="0" smtClean="0"/>
              <a:t>.</a:t>
            </a:r>
            <a:endParaRPr lang="en-US" dirty="0" smtClean="0"/>
          </a:p>
          <a:p>
            <a:r>
              <a:rPr lang="he-IL" b="1" dirty="0" smtClean="0"/>
              <a:t>שילוב </a:t>
            </a:r>
            <a:r>
              <a:rPr lang="he-IL" b="1" dirty="0"/>
              <a:t>בין המדע והטכנולוגיה מתבטא הן במישור של יישום עקרונות מדעיים בפיתוחים טכנולוגיים והן במישור של הגדרת צרכים אנושיים-חברתיים ופתרון בעיות כמענה לצרכים אלה</a:t>
            </a:r>
            <a:r>
              <a:rPr lang="en-US" b="1" dirty="0"/>
              <a:t>. 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83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idx="1"/>
          </p:nvPr>
        </p:nvSpPr>
        <p:spPr>
          <a:xfrm>
            <a:off x="457200" y="692696"/>
            <a:ext cx="4618856" cy="543346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/>
          <a:p>
            <a:pPr marL="0" indent="0" algn="ctr">
              <a:lnSpc>
                <a:spcPct val="115000"/>
              </a:lnSpc>
              <a:buNone/>
            </a:pPr>
            <a:endParaRPr lang="he-IL" sz="4000" dirty="0" smtClean="0">
              <a:solidFill>
                <a:srgbClr val="7A9200"/>
              </a:solidFill>
              <a:latin typeface="Helvetica"/>
              <a:ea typeface="Calibri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he-IL" sz="4000" dirty="0" smtClean="0">
                <a:solidFill>
                  <a:srgbClr val="7A9200"/>
                </a:solidFill>
                <a:latin typeface="Helvetica"/>
                <a:ea typeface="Calibri"/>
              </a:rPr>
              <a:t/>
            </a:r>
            <a:br>
              <a:rPr lang="he-IL" sz="4000" dirty="0" smtClean="0">
                <a:solidFill>
                  <a:srgbClr val="7A9200"/>
                </a:solidFill>
                <a:latin typeface="Helvetica"/>
                <a:ea typeface="Calibri"/>
              </a:rPr>
            </a:br>
            <a:r>
              <a:rPr lang="he-IL" sz="3600" b="1" dirty="0" smtClean="0">
                <a:solidFill>
                  <a:srgbClr val="7A9200"/>
                </a:solidFill>
                <a:latin typeface="Helvetica"/>
                <a:ea typeface="Calibri"/>
              </a:rPr>
              <a:t>מכוערים</a:t>
            </a:r>
            <a:r>
              <a:rPr lang="he-IL" sz="3600" b="1" dirty="0" smtClean="0">
                <a:solidFill>
                  <a:srgbClr val="7A9200"/>
                </a:solidFill>
                <a:ea typeface="Calibri"/>
                <a:cs typeface="Helvetica"/>
              </a:rPr>
              <a:t>, </a:t>
            </a:r>
            <a:r>
              <a:rPr lang="he-IL" sz="3600" b="1" dirty="0" smtClean="0">
                <a:solidFill>
                  <a:srgbClr val="7A9200"/>
                </a:solidFill>
                <a:latin typeface="Helvetica"/>
                <a:ea typeface="Calibri"/>
              </a:rPr>
              <a:t>אבל אופטימיים</a:t>
            </a:r>
            <a:r>
              <a:rPr lang="he-IL" sz="3600" b="1" dirty="0" smtClean="0">
                <a:solidFill>
                  <a:srgbClr val="7A9200"/>
                </a:solidFill>
                <a:ea typeface="Calibri"/>
                <a:cs typeface="Helvetica"/>
              </a:rPr>
              <a:t> </a:t>
            </a:r>
            <a:r>
              <a:rPr lang="he-IL" sz="2700" b="1" dirty="0" smtClean="0">
                <a:ea typeface="Calibri"/>
                <a:cs typeface="Helvetica"/>
              </a:rPr>
              <a:t>מאת </a:t>
            </a:r>
            <a:r>
              <a:rPr lang="he-IL" sz="2700" b="1" dirty="0" smtClean="0">
                <a:latin typeface="Helvetica"/>
                <a:ea typeface="Calibri"/>
              </a:rPr>
              <a:t>מאיה פלח</a:t>
            </a:r>
            <a:r>
              <a:rPr lang="he-IL" sz="2700" b="1" dirty="0" smtClean="0">
                <a:ea typeface="Calibri"/>
                <a:cs typeface="Arial"/>
              </a:rPr>
              <a:t>  </a:t>
            </a:r>
            <a:br>
              <a:rPr lang="he-IL" sz="2700" b="1" dirty="0" smtClean="0">
                <a:ea typeface="Calibri"/>
                <a:cs typeface="Arial"/>
              </a:rPr>
            </a:br>
            <a:r>
              <a:rPr lang="he-IL" sz="2100" b="1" dirty="0" smtClean="0">
                <a:solidFill>
                  <a:srgbClr val="76923C"/>
                </a:solidFill>
                <a:ea typeface="Calibri"/>
                <a:cs typeface="Arial"/>
              </a:rPr>
              <a:t>יוני 2016</a:t>
            </a:r>
            <a:r>
              <a:rPr lang="en-US" sz="4000" dirty="0" smtClean="0">
                <a:ea typeface="Calibri"/>
                <a:cs typeface="Arial"/>
              </a:rPr>
              <a:t/>
            </a:r>
            <a:br>
              <a:rPr lang="en-US" sz="4000" dirty="0" smtClean="0">
                <a:ea typeface="Calibri"/>
                <a:cs typeface="Arial"/>
              </a:rPr>
            </a:br>
            <a:r>
              <a:rPr lang="he-IL" sz="4000" dirty="0" smtClean="0">
                <a:ea typeface="Calibri"/>
                <a:cs typeface="Arial"/>
              </a:rPr>
              <a:t> </a:t>
            </a:r>
            <a:r>
              <a:rPr lang="he-IL" sz="2200" b="1" dirty="0" smtClean="0">
                <a:ea typeface="Calibri"/>
                <a:cs typeface="Arial"/>
              </a:rPr>
              <a:t>עיבוד מתוך </a:t>
            </a:r>
            <a:r>
              <a:rPr lang="he-IL" sz="2200" b="1" dirty="0" smtClean="0">
                <a:ea typeface="Calibri"/>
                <a:cs typeface="Arial"/>
                <a:hlinkClick r:id="rId2"/>
              </a:rPr>
              <a:t>כתבה שהופיע באתר זווית </a:t>
            </a:r>
            <a:r>
              <a:rPr lang="he-IL" sz="2200" b="1" dirty="0" smtClean="0">
                <a:ea typeface="Calibri"/>
                <a:cs typeface="Arial"/>
              </a:rPr>
              <a:t>– סוכנות ידיעות למדע ולסביבה</a:t>
            </a:r>
            <a:r>
              <a:rPr lang="en-US" sz="1600" dirty="0" smtClean="0">
                <a:ea typeface="Calibri"/>
                <a:cs typeface="Arial"/>
              </a:rPr>
              <a:t/>
            </a:r>
            <a:br>
              <a:rPr lang="en-US" sz="1600" dirty="0" smtClean="0">
                <a:ea typeface="Calibri"/>
                <a:cs typeface="Arial"/>
              </a:rPr>
            </a:br>
            <a:r>
              <a:rPr lang="en-US" sz="6000" dirty="0" smtClean="0">
                <a:ea typeface="Calibri"/>
                <a:cs typeface="Arial"/>
              </a:rPr>
              <a:t/>
            </a:r>
            <a:br>
              <a:rPr lang="en-US" sz="6000" dirty="0" smtClean="0">
                <a:ea typeface="Calibri"/>
                <a:cs typeface="Arial"/>
              </a:rPr>
            </a:b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9326"/>
            <a:ext cx="3024336" cy="22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668744"/>
            <a:ext cx="3024336" cy="278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1" eaLnBrk="1" latinLnBrk="0" hangingPunct="1"/>
            <a:r>
              <a:rPr lang="he-IL" sz="3200" kern="1200" dirty="0" smtClean="0">
                <a:solidFill>
                  <a:srgbClr val="FF0000"/>
                </a:solidFill>
                <a:effectLst/>
                <a:latin typeface="Helvetica"/>
                <a:ea typeface="Calibri"/>
                <a:cs typeface="Arial"/>
              </a:rPr>
              <a:t>פעילות 1.א </a:t>
            </a:r>
            <a:r>
              <a:rPr lang="he-IL" sz="3200" kern="1200" dirty="0" smtClean="0">
                <a:solidFill>
                  <a:srgbClr val="000000"/>
                </a:solidFill>
                <a:effectLst/>
                <a:latin typeface="Helvetica"/>
                <a:ea typeface="Calibri"/>
                <a:cs typeface="Arial"/>
              </a:rPr>
              <a:t>איתור ואיסוף מידע מכתבה</a:t>
            </a:r>
            <a:endParaRPr lang="he-IL" sz="5400" dirty="0" smtClean="0">
              <a:effectLst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96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r"/>
            <a:r>
              <a:rPr lang="he-IL" sz="3600" b="1" dirty="0" smtClean="0">
                <a:cs typeface="+mn-cs"/>
              </a:rPr>
              <a:t>כל פרט יכול לתת יד לפתרון בעיית אובדן מזון</a:t>
            </a: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04056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e-IL" b="1" dirty="0"/>
              <a:t>חשיפת התלמידים  </a:t>
            </a:r>
            <a:r>
              <a:rPr lang="he-IL" b="1" dirty="0" smtClean="0"/>
              <a:t>לבעיה העולמית של </a:t>
            </a:r>
            <a:r>
              <a:rPr lang="he-IL" b="1" dirty="0"/>
              <a:t>אובדן מזון היא בעלת ערך גם נוכח העובדה שכל פרט בחברה יכול  לתת יד בדרך </a:t>
            </a:r>
            <a:r>
              <a:rPr lang="he-IL" b="1" dirty="0" smtClean="0"/>
              <a:t>לפתרון </a:t>
            </a:r>
            <a:r>
              <a:rPr lang="he-IL" b="1" dirty="0"/>
              <a:t>הבעיה וכך התרומה של החברה יכולה להשתלב היטב  עם תרומת המדע </a:t>
            </a:r>
            <a:r>
              <a:rPr lang="he-IL" b="1" dirty="0" smtClean="0"/>
              <a:t>והטכנולוגיה</a:t>
            </a:r>
            <a:r>
              <a:rPr lang="he-IL" b="1" dirty="0"/>
              <a:t>. </a:t>
            </a:r>
            <a:endParaRPr lang="he-IL" b="1" dirty="0" smtClean="0"/>
          </a:p>
          <a:p>
            <a:endParaRPr lang="en-US" dirty="0"/>
          </a:p>
        </p:txBody>
      </p:sp>
      <p:pic>
        <p:nvPicPr>
          <p:cNvPr id="2050" name="Picture 2" descr="C:\Users\Zipi\OneDrive\ZIPI\מטמון מכון ויצמן\פעולות המרכז הארצי\פרויקט אובדן מזון\תמונה למצגת הרצאה מהאינטרנט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3479270" cy="20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r"/>
            <a:r>
              <a:rPr lang="he-IL" sz="4000" b="1" dirty="0" smtClean="0">
                <a:cs typeface="+mn-cs"/>
              </a:rPr>
              <a:t/>
            </a:r>
            <a:br>
              <a:rPr lang="he-IL" sz="4000" b="1" dirty="0" smtClean="0">
                <a:cs typeface="+mn-cs"/>
              </a:rPr>
            </a:br>
            <a:r>
              <a:rPr lang="he-IL" sz="4000" b="1" dirty="0" smtClean="0">
                <a:cs typeface="+mn-cs"/>
              </a:rPr>
              <a:t>יחידות </a:t>
            </a:r>
            <a:r>
              <a:rPr lang="he-IL" sz="4000" b="1" dirty="0">
                <a:cs typeface="+mn-cs"/>
              </a:rPr>
              <a:t>ההוראה בנושא אובדן מזון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e-IL" b="1" dirty="0" smtClean="0"/>
              <a:t>נכתבו  </a:t>
            </a:r>
            <a:r>
              <a:rPr lang="he-IL" b="1" dirty="0"/>
              <a:t>6 </a:t>
            </a:r>
            <a:r>
              <a:rPr lang="he-IL" b="1" dirty="0" smtClean="0"/>
              <a:t>יחידות הוראה:</a:t>
            </a:r>
            <a:endParaRPr lang="en-US" dirty="0"/>
          </a:p>
          <a:p>
            <a:pPr marL="0" indent="0">
              <a:buNone/>
            </a:pPr>
            <a:r>
              <a:rPr lang="he-IL" b="1" dirty="0" smtClean="0">
                <a:solidFill>
                  <a:srgbClr val="FF0000"/>
                </a:solidFill>
              </a:rPr>
              <a:t>2</a:t>
            </a:r>
            <a:r>
              <a:rPr lang="he-IL" sz="3000" b="1" dirty="0" smtClean="0">
                <a:solidFill>
                  <a:srgbClr val="FF0000"/>
                </a:solidFill>
              </a:rPr>
              <a:t> יחידות </a:t>
            </a:r>
            <a:r>
              <a:rPr lang="he-IL" sz="3000" b="1" dirty="0">
                <a:solidFill>
                  <a:srgbClr val="FF0000"/>
                </a:solidFill>
              </a:rPr>
              <a:t>הוראה לכיתות ז</a:t>
            </a:r>
            <a:r>
              <a:rPr lang="he-IL" sz="3000" b="1" dirty="0" smtClean="0">
                <a:solidFill>
                  <a:srgbClr val="FF0000"/>
                </a:solidFill>
              </a:rPr>
              <a:t>':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קידום </a:t>
            </a:r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אוריינות סביבתית באמצעות למידה </a:t>
            </a:r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משתפת </a:t>
            </a:r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בנושא אובדן </a:t>
            </a:r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המזון</a:t>
            </a:r>
          </a:p>
          <a:p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פיתוחים </a:t>
            </a:r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טכנולוגיים כסיוע להפחתת אובדן המזון </a:t>
            </a:r>
            <a:endParaRPr lang="he-IL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e-IL" sz="3000" b="1" dirty="0" smtClean="0">
                <a:solidFill>
                  <a:srgbClr val="FF0000"/>
                </a:solidFill>
              </a:rPr>
              <a:t>2 יחידות </a:t>
            </a:r>
            <a:r>
              <a:rPr lang="he-IL" sz="3000" b="1" dirty="0">
                <a:solidFill>
                  <a:srgbClr val="FF0000"/>
                </a:solidFill>
              </a:rPr>
              <a:t>הוראה לכיתות </a:t>
            </a:r>
            <a:r>
              <a:rPr lang="he-IL" sz="3000" b="1" dirty="0" smtClean="0">
                <a:solidFill>
                  <a:srgbClr val="FF0000"/>
                </a:solidFill>
              </a:rPr>
              <a:t>ח':</a:t>
            </a:r>
            <a:endParaRPr lang="he-IL" sz="3000" b="1" dirty="0">
              <a:solidFill>
                <a:srgbClr val="FF0000"/>
              </a:solidFill>
            </a:endParaRPr>
          </a:p>
          <a:p>
            <a:r>
              <a:rPr lang="he-IL" sz="3000" b="1" dirty="0"/>
              <a:t>השפעת אובדן המזון על הסביבה – חלק א</a:t>
            </a:r>
            <a:r>
              <a:rPr lang="he-IL" sz="3000" b="1" dirty="0" smtClean="0"/>
              <a:t>'</a:t>
            </a:r>
          </a:p>
          <a:p>
            <a:r>
              <a:rPr lang="he-IL" sz="3000" b="1" dirty="0"/>
              <a:t>השפעת אובדן המזון על הסביבה – חלק </a:t>
            </a:r>
            <a:r>
              <a:rPr lang="he-IL" sz="3000" b="1" dirty="0" smtClean="0"/>
              <a:t>ב'</a:t>
            </a:r>
            <a:r>
              <a:rPr lang="he-IL" sz="3000" b="1" dirty="0"/>
              <a:t>	</a:t>
            </a:r>
            <a:endParaRPr lang="en-US" sz="3000" dirty="0"/>
          </a:p>
          <a:p>
            <a:pPr marL="0" indent="0">
              <a:buNone/>
            </a:pPr>
            <a:r>
              <a:rPr lang="he-IL" sz="3000" b="1" dirty="0">
                <a:solidFill>
                  <a:srgbClr val="FF0000"/>
                </a:solidFill>
              </a:rPr>
              <a:t>2</a:t>
            </a:r>
            <a:r>
              <a:rPr lang="he-IL" sz="3000" b="1" dirty="0" smtClean="0">
                <a:solidFill>
                  <a:srgbClr val="FF0000"/>
                </a:solidFill>
              </a:rPr>
              <a:t> </a:t>
            </a:r>
            <a:r>
              <a:rPr lang="he-IL" sz="3000" b="1" dirty="0">
                <a:solidFill>
                  <a:srgbClr val="FF0000"/>
                </a:solidFill>
              </a:rPr>
              <a:t>יחידות הוראה לכיתות ט</a:t>
            </a:r>
            <a:r>
              <a:rPr lang="he-IL" sz="3000" b="1" dirty="0" smtClean="0">
                <a:solidFill>
                  <a:srgbClr val="FF0000"/>
                </a:solidFill>
              </a:rPr>
              <a:t>'.</a:t>
            </a:r>
          </a:p>
          <a:p>
            <a:r>
              <a:rPr lang="he-IL" sz="3300" b="1" dirty="0"/>
              <a:t>פעילות חקר ברשת בנושא אובדן מזון </a:t>
            </a:r>
            <a:endParaRPr lang="he-IL" sz="3300" b="1" dirty="0" smtClean="0"/>
          </a:p>
          <a:p>
            <a:r>
              <a:rPr lang="he-IL" sz="3300" b="1" dirty="0"/>
              <a:t>הזמנה לחקר בנושא אובדן מזון והצלת מזון </a:t>
            </a:r>
            <a:endParaRPr lang="en-US" sz="3300" dirty="0"/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b="1" dirty="0" smtClean="0"/>
              <a:t>      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72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he-IL" sz="3600" b="1" dirty="0">
                <a:cs typeface="+mn-cs"/>
              </a:rPr>
              <a:t>מאפייני יחידות ההוראה בנושא אובדן מזון</a:t>
            </a:r>
            <a:endParaRPr lang="he-IL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he-IL" b="1" dirty="0"/>
              <a:t>יחידות ההוראה הותאמו לתכנית הלימודים במדע וטכנולוגיה בהתאם לכל שכבת </a:t>
            </a:r>
            <a:r>
              <a:rPr lang="he-IL" b="1" dirty="0" smtClean="0"/>
              <a:t>גיל.</a:t>
            </a:r>
            <a:endParaRPr lang="en-US" dirty="0"/>
          </a:p>
          <a:p>
            <a:pPr lvl="0"/>
            <a:r>
              <a:rPr lang="he-IL" b="1" dirty="0"/>
              <a:t>כל יחידת הוראה מכילה מדריך </a:t>
            </a:r>
            <a:r>
              <a:rPr lang="he-IL" b="1" dirty="0" smtClean="0"/>
              <a:t>למורה, חומרים </a:t>
            </a:r>
            <a:r>
              <a:rPr lang="he-IL" b="1" dirty="0"/>
              <a:t>ודפי עבודה </a:t>
            </a:r>
            <a:r>
              <a:rPr lang="he-IL" b="1" dirty="0" smtClean="0"/>
              <a:t>לתלמיד. </a:t>
            </a:r>
            <a:endParaRPr lang="en-US" dirty="0"/>
          </a:p>
          <a:p>
            <a:pPr lvl="0"/>
            <a:r>
              <a:rPr lang="he-IL" b="1" dirty="0"/>
              <a:t>בכל יחידת הוראה מערכי שיעור ל  3-4 שיעורים.</a:t>
            </a:r>
            <a:endParaRPr lang="en-US" dirty="0"/>
          </a:p>
          <a:p>
            <a:pPr lvl="0"/>
            <a:r>
              <a:rPr lang="he-IL" b="1" dirty="0"/>
              <a:t>הושם דגש על פיתוח מיומנויות חקר, אוריינות מדעית, מיומנויות הנדרשות בתחום המידענות  ומיומנויות </a:t>
            </a:r>
            <a:r>
              <a:rPr lang="he-IL" b="1" dirty="0" smtClean="0"/>
              <a:t>תיכון.   </a:t>
            </a:r>
            <a:endParaRPr lang="en-US" dirty="0"/>
          </a:p>
          <a:p>
            <a:pPr lvl="0"/>
            <a:r>
              <a:rPr lang="he-IL" b="1" dirty="0"/>
              <a:t>נעשה שימוש במקורות מידע מגוונים הכוללים מאמרים, כתבות,  מידע ברשת ,סרטונים, כרזות ומצגת.</a:t>
            </a:r>
            <a:endParaRPr lang="en-US" dirty="0"/>
          </a:p>
          <a:p>
            <a:r>
              <a:rPr lang="en-US" b="1" dirty="0"/>
              <a:t> </a:t>
            </a:r>
            <a:r>
              <a:rPr lang="he-IL" b="1" dirty="0"/>
              <a:t>הושם דגש על פעילויות חווייתיות תוך שיתוף המשפחה בהכרת הנושא ובגיוסם להקטנת אובדן מזון בבית ובסביבה.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82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CC"/>
          </a:solidFill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		      </a:t>
            </a:r>
            <a:r>
              <a:rPr lang="he-IL" sz="4000" b="1" dirty="0" smtClean="0">
                <a:cs typeface="+mn-cs"/>
              </a:rPr>
              <a:t> תודות </a:t>
            </a:r>
            <a:endParaRPr lang="he-IL" sz="40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e-IL" b="1" dirty="0"/>
              <a:t>בהכנת יחידות ההוראה נעזרנו בחומרים ובליווי של  ד"ר רון פורת </a:t>
            </a:r>
            <a:r>
              <a:rPr lang="he-IL" dirty="0" smtClean="0"/>
              <a:t>-</a:t>
            </a:r>
            <a:r>
              <a:rPr lang="he-IL" b="1" dirty="0"/>
              <a:t>מ</a:t>
            </a:r>
            <a:r>
              <a:rPr lang="he-IL" b="1" dirty="0" smtClean="0"/>
              <a:t>המחלקה </a:t>
            </a:r>
            <a:r>
              <a:rPr lang="he-IL" b="1" dirty="0"/>
              <a:t>לחקר תוצרת חקלאית לאחר קטיף – מכון וולקני</a:t>
            </a:r>
            <a:endParaRPr lang="en-US" dirty="0"/>
          </a:p>
          <a:p>
            <a:r>
              <a:rPr lang="he-IL" b="1" dirty="0" smtClean="0"/>
              <a:t>בחני </a:t>
            </a:r>
            <a:r>
              <a:rPr lang="he-IL" b="1" dirty="0"/>
              <a:t>פלג </a:t>
            </a:r>
            <a:r>
              <a:rPr lang="he-IL" b="1" dirty="0" smtClean="0"/>
              <a:t>- מרכזת </a:t>
            </a:r>
            <a:r>
              <a:rPr lang="he-IL" b="1" dirty="0"/>
              <a:t>ומובילה חינוך לקיימות במשרד </a:t>
            </a:r>
            <a:r>
              <a:rPr lang="he-IL" b="1" dirty="0" smtClean="0"/>
              <a:t>החינוך ומובילת הפרויקט</a:t>
            </a:r>
            <a:endParaRPr lang="en-US" dirty="0"/>
          </a:p>
          <a:p>
            <a:r>
              <a:rPr lang="he-IL" b="1" dirty="0" smtClean="0"/>
              <a:t>כל </a:t>
            </a:r>
            <a:r>
              <a:rPr lang="he-IL" b="1" dirty="0"/>
              <a:t>פנייה נענתה במהירות ומתוך מקצועיות וידע רב ועל כך תודתנו.</a:t>
            </a:r>
            <a:endParaRPr lang="en-US" dirty="0"/>
          </a:p>
          <a:p>
            <a:endParaRPr lang="he-IL" dirty="0"/>
          </a:p>
        </p:txBody>
      </p:sp>
      <p:pic>
        <p:nvPicPr>
          <p:cNvPr id="3074" name="Picture 2" descr="C:\Users\Zipi\OneDrive\ZIPI\מטמון מכון ויצמן\פעולות המרכז הארצי\פרויקט אובדן מזון\תמונה תוד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98" y="4437112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36904" cy="504056"/>
          </a:xfrm>
          <a:noFill/>
        </p:spPr>
        <p:txBody>
          <a:bodyPr>
            <a:noAutofit/>
          </a:bodyPr>
          <a:lstStyle/>
          <a:p>
            <a:r>
              <a:rPr lang="he-IL" sz="3200" dirty="0">
                <a:solidFill>
                  <a:srgbClr val="FF0000"/>
                </a:solidFill>
                <a:latin typeface="Helvetica"/>
                <a:ea typeface="Calibri"/>
                <a:cs typeface="Arial"/>
              </a:rPr>
              <a:t>פעילות </a:t>
            </a:r>
            <a:r>
              <a:rPr lang="he-IL" sz="3200" dirty="0" smtClean="0">
                <a:solidFill>
                  <a:srgbClr val="FF0000"/>
                </a:solidFill>
                <a:latin typeface="Helvetica"/>
                <a:ea typeface="Calibri"/>
                <a:cs typeface="Arial"/>
              </a:rPr>
              <a:t>1.ב </a:t>
            </a:r>
            <a:r>
              <a:rPr lang="he-IL" sz="3200" dirty="0" smtClean="0">
                <a:solidFill>
                  <a:srgbClr val="000000"/>
                </a:solidFill>
                <a:latin typeface="Helvetica"/>
                <a:ea typeface="Calibri"/>
                <a:cs typeface="Arial"/>
              </a:rPr>
              <a:t>איתור </a:t>
            </a:r>
            <a:r>
              <a:rPr lang="he-IL" sz="3200" dirty="0">
                <a:solidFill>
                  <a:srgbClr val="000000"/>
                </a:solidFill>
                <a:latin typeface="Helvetica"/>
                <a:ea typeface="Calibri"/>
                <a:cs typeface="Arial"/>
              </a:rPr>
              <a:t>ואיסוף מידע מכרזה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392488" cy="616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1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he-IL" sz="3200" dirty="0">
                <a:solidFill>
                  <a:srgbClr val="FF0000"/>
                </a:solidFill>
                <a:latin typeface="Helvetica"/>
                <a:ea typeface="Calibri"/>
                <a:cs typeface="Arial"/>
              </a:rPr>
              <a:t>פעילות </a:t>
            </a:r>
            <a:r>
              <a:rPr lang="he-IL" sz="3200" dirty="0" smtClean="0">
                <a:solidFill>
                  <a:srgbClr val="FF0000"/>
                </a:solidFill>
                <a:latin typeface="Helvetica"/>
                <a:ea typeface="Calibri"/>
                <a:cs typeface="Arial"/>
              </a:rPr>
              <a:t>1.ג</a:t>
            </a:r>
            <a:r>
              <a:rPr lang="he-IL" sz="3200" dirty="0" smtClean="0">
                <a:solidFill>
                  <a:srgbClr val="000000"/>
                </a:solidFill>
                <a:latin typeface="Helvetica"/>
                <a:ea typeface="Calibri"/>
                <a:cs typeface="Arial"/>
              </a:rPr>
              <a:t> איתור </a:t>
            </a:r>
            <a:r>
              <a:rPr lang="he-IL" sz="3200" dirty="0">
                <a:solidFill>
                  <a:srgbClr val="000000"/>
                </a:solidFill>
                <a:latin typeface="Helvetica"/>
                <a:ea typeface="Calibri"/>
                <a:cs typeface="Arial"/>
              </a:rPr>
              <a:t>ואיסוף מידע מסרטונים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he-IL" b="1" u="sng" dirty="0" smtClean="0">
              <a:solidFill>
                <a:srgbClr val="0000FF"/>
              </a:solidFill>
              <a:ea typeface="Calibri"/>
              <a:hlinkClick r:id="rId2"/>
            </a:endParaRPr>
          </a:p>
          <a:p>
            <a:r>
              <a:rPr lang="he-IL" b="1" u="sng" dirty="0" smtClean="0">
                <a:solidFill>
                  <a:srgbClr val="0000FF"/>
                </a:solidFill>
                <a:ea typeface="Calibri"/>
                <a:hlinkClick r:id="rId2"/>
              </a:rPr>
              <a:t>הצלת מזון</a:t>
            </a:r>
            <a:r>
              <a:rPr lang="he-IL" b="1" dirty="0" smtClean="0">
                <a:solidFill>
                  <a:srgbClr val="0000FF"/>
                </a:solidFill>
                <a:ea typeface="Calibri"/>
                <a:hlinkClick r:id="rId2"/>
              </a:rPr>
              <a:t>       </a:t>
            </a:r>
            <a:endParaRPr lang="he-IL" b="1" u="sng" dirty="0">
              <a:solidFill>
                <a:srgbClr val="0000FF"/>
              </a:solidFill>
              <a:ea typeface="Calibri"/>
              <a:hlinkClick r:id="rId2"/>
            </a:endParaRPr>
          </a:p>
          <a:p>
            <a:r>
              <a:rPr lang="he-IL" b="1" u="sng" kern="1800" dirty="0">
                <a:solidFill>
                  <a:srgbClr val="0000FF"/>
                </a:solidFill>
                <a:ea typeface="Times New Roman"/>
                <a:hlinkClick r:id="rId3"/>
              </a:rPr>
              <a:t>מבט - דוח מיוחד: שליש מהמזון בישראל נזרק לפח, והנזקקים רעבים</a:t>
            </a:r>
            <a:r>
              <a:rPr lang="he-IL" b="1" u="sng" dirty="0" smtClean="0">
                <a:solidFill>
                  <a:srgbClr val="0000FF"/>
                </a:solidFill>
                <a:ea typeface="Calibri"/>
                <a:hlinkClick r:id="rId2"/>
              </a:rPr>
              <a:t> </a:t>
            </a:r>
            <a:endParaRPr lang="he-IL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2974"/>
            <a:ext cx="230563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82" y="4412974"/>
            <a:ext cx="230563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15553"/>
            <a:ext cx="23050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12974"/>
            <a:ext cx="230563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5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>
                <a:solidFill>
                  <a:srgbClr val="FF0000"/>
                </a:solidFill>
                <a:latin typeface="Helvetica"/>
                <a:ea typeface="Calibri"/>
                <a:cs typeface="Arial"/>
              </a:rPr>
              <a:t>פעילות 1: </a:t>
            </a:r>
            <a:r>
              <a:rPr lang="he-IL" sz="3200" dirty="0">
                <a:latin typeface="Helvetica"/>
                <a:ea typeface="Calibri"/>
                <a:cs typeface="Arial"/>
              </a:rPr>
              <a:t>דוגמה ל</a:t>
            </a:r>
            <a:r>
              <a:rPr lang="he-IL" sz="3200" dirty="0" smtClean="0">
                <a:latin typeface="Helvetica"/>
                <a:ea typeface="Calibri"/>
                <a:cs typeface="Arial"/>
              </a:rPr>
              <a:t>שאלות לדיון</a:t>
            </a:r>
            <a:endParaRPr lang="he-IL" sz="3200" dirty="0">
              <a:latin typeface="Helvetica"/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 smtClean="0"/>
              <a:t>ענו על השאלות הבאות על בסיס מקורות המידע בהם עיינתם:</a:t>
            </a:r>
          </a:p>
          <a:p>
            <a:r>
              <a:rPr lang="he-IL" sz="2400" dirty="0" smtClean="0"/>
              <a:t>מאילו </a:t>
            </a:r>
            <a:r>
              <a:rPr lang="he-IL" sz="2400" dirty="0"/>
              <a:t>סיבות </a:t>
            </a:r>
            <a:r>
              <a:rPr lang="he-IL" sz="2400" dirty="0" smtClean="0"/>
              <a:t>הולך מזון לאיבוד בארץ ובעולם? </a:t>
            </a:r>
          </a:p>
          <a:p>
            <a:r>
              <a:rPr lang="he-IL" sz="2400" dirty="0"/>
              <a:t>מדוע חשוב להציל מזון</a:t>
            </a:r>
            <a:r>
              <a:rPr lang="he-IL" sz="2400" dirty="0" smtClean="0"/>
              <a:t>? נמקו.</a:t>
            </a:r>
          </a:p>
          <a:p>
            <a:r>
              <a:rPr lang="he-IL" sz="2400" dirty="0"/>
              <a:t>מהו אחוז אובדן המזון בשנה בישראל? </a:t>
            </a:r>
            <a:endParaRPr lang="he-IL" sz="2400" dirty="0" smtClean="0"/>
          </a:p>
          <a:p>
            <a:r>
              <a:rPr lang="he-IL" sz="2400" dirty="0"/>
              <a:t>איזה אחוז מהמזון האבוד בישראל הוא בר הצלה? </a:t>
            </a:r>
            <a:endParaRPr lang="he-IL" sz="2400" dirty="0" smtClean="0"/>
          </a:p>
          <a:p>
            <a:r>
              <a:rPr lang="he-IL" sz="2400" dirty="0" smtClean="0"/>
              <a:t>איזה פתרונות מוצעים להקטנת </a:t>
            </a:r>
            <a:r>
              <a:rPr lang="he-IL" sz="2400" dirty="0"/>
              <a:t>אובדן המזון</a:t>
            </a:r>
            <a:r>
              <a:rPr lang="he-IL" sz="2400" dirty="0" smtClean="0"/>
              <a:t>? הסבירו בקצרה.</a:t>
            </a:r>
          </a:p>
          <a:p>
            <a:endParaRPr lang="he-IL" sz="2400" dirty="0"/>
          </a:p>
          <a:p>
            <a:r>
              <a:rPr lang="he-IL" sz="2400" dirty="0" smtClean="0"/>
              <a:t>הציעו פתרון משלכם.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8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 algn="r"/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sz="4000" dirty="0">
                <a:solidFill>
                  <a:srgbClr val="FF0000"/>
                </a:solidFill>
                <a:latin typeface="Helvetica"/>
                <a:ea typeface="Calibri"/>
                <a:cs typeface="Arial"/>
              </a:rPr>
              <a:t>פעילות </a:t>
            </a:r>
            <a:r>
              <a:rPr lang="he-IL" sz="4000" dirty="0" smtClean="0">
                <a:solidFill>
                  <a:srgbClr val="FF0000"/>
                </a:solidFill>
                <a:latin typeface="Helvetica"/>
                <a:ea typeface="Calibri"/>
                <a:cs typeface="Arial"/>
              </a:rPr>
              <a:t>2</a:t>
            </a:r>
            <a:r>
              <a:rPr lang="he-IL" sz="4000" smtClean="0">
                <a:solidFill>
                  <a:srgbClr val="FF0000"/>
                </a:solidFill>
                <a:latin typeface="Helvetica"/>
                <a:ea typeface="Calibri"/>
                <a:cs typeface="Arial"/>
              </a:rPr>
              <a:t>: </a:t>
            </a:r>
            <a:r>
              <a:rPr lang="he-IL" sz="4000" smtClean="0">
                <a:latin typeface="Helvetica"/>
                <a:ea typeface="Calibri"/>
                <a:cs typeface="Arial"/>
              </a:rPr>
              <a:t>שאלון</a:t>
            </a:r>
            <a:r>
              <a:rPr lang="he-IL" sz="4000" dirty="0">
                <a:latin typeface="Helvetica"/>
                <a:ea typeface="Calibri"/>
                <a:cs typeface="Arial"/>
              </a:rPr>
              <a:t>: ניהול משק הבית בנושא מזון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pic>
        <p:nvPicPr>
          <p:cNvPr id="5122" name="Picture 2" descr="C:\Users\Zipi\OneDrive\ZIPI\מטמון מכון ויצמן\פעולות המרכז הארצי\פרויקט אובדן מזון\ציפי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78" y="980728"/>
            <a:ext cx="4001786" cy="55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ECDD9E"/>
          </a:solidFill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he-IL" b="1" dirty="0" smtClean="0">
                <a:ea typeface="Calibri"/>
                <a:cs typeface="Arial"/>
              </a:rPr>
              <a:t/>
            </a:r>
            <a:br>
              <a:rPr lang="he-IL" b="1" dirty="0" smtClean="0">
                <a:ea typeface="Calibri"/>
                <a:cs typeface="Arial"/>
              </a:rPr>
            </a:br>
            <a:r>
              <a:rPr lang="he-IL" b="1" dirty="0" smtClean="0">
                <a:ea typeface="Calibri"/>
                <a:cs typeface="Arial"/>
              </a:rPr>
              <a:t>הוראות </a:t>
            </a:r>
            <a:r>
              <a:rPr lang="he-IL" b="1" dirty="0">
                <a:ea typeface="Calibri"/>
                <a:cs typeface="Arial"/>
              </a:rPr>
              <a:t>להכנת המכתב להורים:</a:t>
            </a:r>
            <a:r>
              <a:rPr lang="en-US" sz="4000" dirty="0">
                <a:ea typeface="Calibri"/>
                <a:cs typeface="Arial"/>
              </a:rPr>
              <a:t/>
            </a:r>
            <a:br>
              <a:rPr lang="en-US" sz="4000" dirty="0">
                <a:ea typeface="Calibri"/>
                <a:cs typeface="Arial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9600" b="1" dirty="0" smtClean="0">
                <a:ea typeface="Calibri"/>
              </a:rPr>
              <a:t>כתבו </a:t>
            </a:r>
            <a:r>
              <a:rPr lang="he-IL" sz="9600" b="1" dirty="0">
                <a:ea typeface="Calibri"/>
              </a:rPr>
              <a:t>מכתב להורים בנושא אובדן מזון. </a:t>
            </a:r>
            <a:endParaRPr lang="en-US" sz="96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9600" b="1" dirty="0">
                <a:ea typeface="Calibri"/>
              </a:rPr>
              <a:t>המכתב יכלול את המרכיבים הבאים</a:t>
            </a:r>
            <a:r>
              <a:rPr lang="he-IL" sz="9600" b="1" dirty="0" smtClean="0">
                <a:ea typeface="Calibri"/>
              </a:rPr>
              <a:t>:	</a:t>
            </a:r>
            <a:endParaRPr lang="en-US" sz="96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9600" b="1" dirty="0">
                <a:ea typeface="Calibri"/>
              </a:rPr>
              <a:t>א. כותרת: לכבוד הורי התלמיד __________________</a:t>
            </a:r>
            <a:endParaRPr lang="en-US" sz="96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9600" b="1" dirty="0">
                <a:ea typeface="Calibri"/>
              </a:rPr>
              <a:t>ב. הסבר קצר על  המצב בארץ ובעולם בנושא אובדן מזון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9600" b="1" dirty="0" smtClean="0">
                <a:ea typeface="Calibri"/>
              </a:rPr>
              <a:t>        (</a:t>
            </a:r>
            <a:r>
              <a:rPr lang="he-IL" sz="9600" b="1" dirty="0">
                <a:ea typeface="Calibri"/>
              </a:rPr>
              <a:t>2-3 משפטים)</a:t>
            </a:r>
            <a:endParaRPr lang="en-US" sz="96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9600" b="1" dirty="0">
                <a:ea typeface="Calibri"/>
              </a:rPr>
              <a:t>ג. הסבר קצר מדוע חשוב להקטין את אובדן המזון </a:t>
            </a:r>
            <a:endParaRPr lang="he-IL" sz="9600" b="1" dirty="0" smtClean="0"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9600" b="1" dirty="0" smtClean="0">
                <a:ea typeface="Calibri"/>
              </a:rPr>
              <a:t>       (</a:t>
            </a:r>
            <a:r>
              <a:rPr lang="he-IL" sz="9600" b="1" dirty="0">
                <a:ea typeface="Calibri"/>
              </a:rPr>
              <a:t>2-3 משפטים)</a:t>
            </a:r>
            <a:endParaRPr lang="en-US" sz="96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9600" b="1" dirty="0">
                <a:ea typeface="Calibri"/>
              </a:rPr>
              <a:t>ד.  5 הצעות להקטנת בזבוז המזון בבית.</a:t>
            </a:r>
            <a:endParaRPr lang="en-US" sz="96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9600" b="1" dirty="0">
                <a:ea typeface="Calibri"/>
              </a:rPr>
              <a:t>ה. הצהרת ההורים כפי שהיא מופיעה למטה.</a:t>
            </a:r>
            <a:endParaRPr lang="en-US" sz="9600" b="1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e-IL" sz="9600" b="1" dirty="0" smtClean="0">
                <a:ea typeface="Calibri"/>
                <a:cs typeface="Arial"/>
              </a:rPr>
              <a:t> ו. </a:t>
            </a:r>
            <a:r>
              <a:rPr lang="he-IL" sz="9600" b="1" dirty="0" smtClean="0">
                <a:solidFill>
                  <a:prstClr val="black"/>
                </a:solidFill>
                <a:ea typeface="Calibri"/>
              </a:rPr>
              <a:t>עצבו </a:t>
            </a:r>
            <a:r>
              <a:rPr lang="he-IL" sz="9600" b="1" dirty="0">
                <a:solidFill>
                  <a:prstClr val="black"/>
                </a:solidFill>
                <a:ea typeface="Calibri"/>
              </a:rPr>
              <a:t>את המכתב כרצונכם . הדפיסו את המכתב</a:t>
            </a:r>
            <a:endParaRPr lang="en-US" sz="96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50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he-IL" dirty="0"/>
          </a:p>
        </p:txBody>
      </p:sp>
      <p:pic>
        <p:nvPicPr>
          <p:cNvPr id="8194" name="Picture 2" descr="C:\Users\Zipi\OneDrive\ZIPI\מטמון מכון ויצמן\פעולות המרכז הארצי\פרויקט אובדן מזון\תמונה ילדה כותבת מכתב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1627946" cy="11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he-IL" b="1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b="1" dirty="0" smtClean="0">
                <a:ea typeface="Calibri"/>
              </a:rPr>
              <a:t>הצהרת </a:t>
            </a:r>
            <a:r>
              <a:rPr lang="he-IL" b="1" dirty="0">
                <a:ea typeface="Calibri"/>
              </a:rPr>
              <a:t>ההורים: </a:t>
            </a:r>
            <a:endParaRPr lang="en-US" sz="2800" dirty="0">
              <a:ea typeface="Calibri"/>
              <a:cs typeface="Arial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he-IL" b="1" dirty="0">
                <a:ea typeface="Calibri"/>
              </a:rPr>
              <a:t>    אנחנו מבינים את חשיבות הקטנת בזבוז המזון בבית ונעשה מאמץ  </a:t>
            </a:r>
            <a:endParaRPr lang="en-US" sz="2800" dirty="0">
              <a:ea typeface="Calibri"/>
              <a:cs typeface="Arial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he-IL" b="1" dirty="0">
                <a:ea typeface="Calibri"/>
              </a:rPr>
              <a:t>    להקטין את בזבוז המזון בביתנו.</a:t>
            </a:r>
            <a:endParaRPr lang="en-US" sz="2800" dirty="0">
              <a:ea typeface="Calibri"/>
              <a:cs typeface="Arial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ea typeface="Calibri"/>
              </a:rPr>
              <a:t> </a:t>
            </a:r>
            <a:r>
              <a:rPr lang="he-IL" b="1" dirty="0">
                <a:ea typeface="Calibri"/>
              </a:rPr>
              <a:t>  חתימה: </a:t>
            </a:r>
            <a:r>
              <a:rPr lang="he-IL" b="1" dirty="0" smtClean="0">
                <a:ea typeface="Calibri"/>
              </a:rPr>
              <a:t>________________</a:t>
            </a:r>
            <a:endParaRPr lang="en-US" sz="2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3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994122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r"/>
            <a:r>
              <a:rPr lang="he-IL" sz="3000" b="1" dirty="0" smtClean="0">
                <a:cs typeface="+mn-cs"/>
              </a:rPr>
              <a:t>דוגמאות למכתבי תלמידים להצגת נושא אובדן מזון </a:t>
            </a:r>
            <a:br>
              <a:rPr lang="he-IL" sz="3000" b="1" dirty="0" smtClean="0">
                <a:cs typeface="+mn-cs"/>
              </a:rPr>
            </a:br>
            <a:r>
              <a:rPr lang="he-IL" sz="3000" b="1" dirty="0" smtClean="0">
                <a:cs typeface="+mn-cs"/>
              </a:rPr>
              <a:t>ולגיוס המשפחה להקטנת אובדן מזון בבית</a:t>
            </a:r>
            <a:endParaRPr lang="he-IL" sz="3000" b="1" dirty="0">
              <a:cs typeface="+mn-cs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24959" cy="535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7"/>
            <a:ext cx="4248472" cy="5358960"/>
          </a:xfrm>
        </p:spPr>
      </p:pic>
    </p:spTree>
    <p:extLst>
      <p:ext uri="{BB962C8B-B14F-4D97-AF65-F5344CB8AC3E}">
        <p14:creationId xmlns:p14="http://schemas.microsoft.com/office/powerpoint/2010/main" val="25680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556</Words>
  <Application>Microsoft Office PowerPoint</Application>
  <PresentationFormat>On-screen Show (4:3)</PresentationFormat>
  <Paragraphs>89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ערכת נושא Office</vt:lpstr>
      <vt:lpstr>1_ערכת נושא Office</vt:lpstr>
      <vt:lpstr>2_ערכת נושא Office</vt:lpstr>
      <vt:lpstr>3_ערכת נושא Office</vt:lpstr>
      <vt:lpstr>4_ערכת נושא Office</vt:lpstr>
      <vt:lpstr>5_ערכת נושא Office</vt:lpstr>
      <vt:lpstr>6_ערכת נושא Office</vt:lpstr>
      <vt:lpstr>7_ערכת נושא Office</vt:lpstr>
      <vt:lpstr>8_ערכת נושא Office</vt:lpstr>
      <vt:lpstr>9_ערכת נושא Office</vt:lpstr>
      <vt:lpstr>10_ערכת נושא Office</vt:lpstr>
      <vt:lpstr>11_ערכת נושא Office</vt:lpstr>
      <vt:lpstr>14_ערכת נושא Office</vt:lpstr>
      <vt:lpstr>PowerPoint Presentation</vt:lpstr>
      <vt:lpstr>פעילות 1.א איתור ואיסוף מידע מכתבה </vt:lpstr>
      <vt:lpstr>פעילות 1.ב איתור ואיסוף מידע מכרזה</vt:lpstr>
      <vt:lpstr>פעילות 1.ג איתור ואיסוף מידע מסרטונים</vt:lpstr>
      <vt:lpstr>פעילות 1: דוגמה לשאלות לדיון</vt:lpstr>
      <vt:lpstr> פעילות 2: שאלון: ניהול משק הבית בנושא מזון </vt:lpstr>
      <vt:lpstr> הוראות להכנת המכתב להורים: </vt:lpstr>
      <vt:lpstr>PowerPoint Presentation</vt:lpstr>
      <vt:lpstr>דוגמאות למכתבי תלמידים להצגת נושא אובדן מזון  ולגיוס המשפחה להקטנת אובדן מזון בבית</vt:lpstr>
      <vt:lpstr>דוגמאות לרפלקציה שנכתבה על ידי תלמידים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יחידות ההוראה בנושא אובדן מזון </vt:lpstr>
      <vt:lpstr>פרולוג</vt:lpstr>
      <vt:lpstr>הוראת נושא אובדן מזון תואמת את גישת STS </vt:lpstr>
      <vt:lpstr>כל פרט יכול לתת יד לפתרון בעיית אובדן מזון</vt:lpstr>
      <vt:lpstr> יחידות ההוראה בנושא אובדן מזון </vt:lpstr>
      <vt:lpstr>מאפייני יחידות ההוראה בנושא אובדן מזון</vt:lpstr>
      <vt:lpstr>         תודות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יחידות הוראה בנושא אובדן מזון</dc:title>
  <dc:creator>Zipi</dc:creator>
  <cp:lastModifiedBy>Windows User</cp:lastModifiedBy>
  <cp:revision>166</cp:revision>
  <dcterms:created xsi:type="dcterms:W3CDTF">2016-11-18T07:52:59Z</dcterms:created>
  <dcterms:modified xsi:type="dcterms:W3CDTF">2017-09-07T08:33:36Z</dcterms:modified>
</cp:coreProperties>
</file>