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51" r:id="rId1"/>
  </p:sldMasterIdLst>
  <p:notesMasterIdLst>
    <p:notesMasterId r:id="rId15"/>
  </p:notesMasterIdLst>
  <p:sldIdLst>
    <p:sldId id="260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600" autoAdjust="0"/>
    <p:restoredTop sz="94660"/>
  </p:normalViewPr>
  <p:slideViewPr>
    <p:cSldViewPr>
      <p:cViewPr varScale="1">
        <p:scale>
          <a:sx n="63" d="100"/>
          <a:sy n="63" d="100"/>
        </p:scale>
        <p:origin x="-34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20000"/>
              </a:spcBef>
              <a:spcAft>
                <a:spcPct val="0"/>
              </a:spcAft>
              <a:defRPr sz="1200">
                <a:latin typeface="Times New Roman" pitchFamily="18" charset="0"/>
                <a:cs typeface="Times New Roman (Hebrew)" charset="-79"/>
              </a:defRPr>
            </a:lvl1pPr>
          </a:lstStyle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20000"/>
              </a:spcBef>
              <a:spcAft>
                <a:spcPct val="0"/>
              </a:spcAft>
              <a:defRPr sz="1200">
                <a:latin typeface="Times New Roman" pitchFamily="18" charset="0"/>
                <a:cs typeface="Times New Roman (Hebrew)" charset="-79"/>
              </a:defRPr>
            </a:lvl1pPr>
          </a:lstStyle>
          <a:p>
            <a:endParaRPr lang="he-IL"/>
          </a:p>
        </p:txBody>
      </p:sp>
      <p:sp>
        <p:nvSpPr>
          <p:cNvPr id="102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20000"/>
              </a:spcBef>
              <a:spcAft>
                <a:spcPct val="0"/>
              </a:spcAft>
              <a:defRPr sz="1200">
                <a:latin typeface="Times New Roman" pitchFamily="18" charset="0"/>
                <a:cs typeface="Times New Roman (Hebrew)" charset="-79"/>
              </a:defRPr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20000"/>
              </a:spcBef>
              <a:spcAft>
                <a:spcPct val="0"/>
              </a:spcAft>
              <a:defRPr sz="1200">
                <a:latin typeface="Arial" pitchFamily="34" charset="0"/>
                <a:cs typeface="Times New Roman (Hebrew)" charset="-79"/>
              </a:defRPr>
            </a:lvl1pPr>
          </a:lstStyle>
          <a:p>
            <a:fld id="{C909B740-E922-4F91-B00E-5DD138DE9E9E}" type="slidenum">
              <a:rPr lang="en-US"/>
              <a:pPr/>
              <a:t>‹#›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2907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Times New Roman (Hebrew)" charset="-79"/>
      </a:defRPr>
    </a:lvl1pPr>
    <a:lvl2pPr marL="4572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Times New Roman (Hebrew)" charset="-79"/>
      </a:defRPr>
    </a:lvl2pPr>
    <a:lvl3pPr marL="9144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Times New Roman (Hebrew)" charset="-79"/>
      </a:defRPr>
    </a:lvl3pPr>
    <a:lvl4pPr marL="13716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Times New Roman (Hebrew)" charset="-79"/>
      </a:defRPr>
    </a:lvl4pPr>
    <a:lvl5pPr marL="18288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Times New Roman (Hebrew)" charset="-79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752600" y="990600"/>
            <a:ext cx="6400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 lvl="0"/>
            <a:r>
              <a:rPr lang="he-IL" noProof="0" smtClean="0"/>
              <a:t>לחץ כדי לערוך סגנון כותרת של תבנית בסיס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752600" y="3886200"/>
            <a:ext cx="6400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he-IL" noProof="0" smtClean="0"/>
              <a:t>לחץ כדי לערוך סגנון כותרת משנה של תבנית בסיס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914400" y="6400800"/>
            <a:ext cx="1905000" cy="457200"/>
          </a:xfrm>
        </p:spPr>
        <p:txBody>
          <a:bodyPr anchorCtr="0"/>
          <a:lstStyle>
            <a:lvl1pPr>
              <a:defRPr/>
            </a:lvl1pPr>
          </a:lstStyle>
          <a:p>
            <a:r>
              <a:rPr lang="he-IL"/>
              <a:t>צילום: אלי אורן ©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505200" y="6400800"/>
            <a:ext cx="2895600" cy="457200"/>
          </a:xfrm>
        </p:spPr>
        <p:txBody>
          <a:bodyPr anchorCtr="0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 anchorCtr="0"/>
          <a:lstStyle>
            <a:lvl1pPr>
              <a:defRPr/>
            </a:lvl1pPr>
          </a:lstStyle>
          <a:p>
            <a:fld id="{D2AAF8FA-BCF7-4DA6-97CE-DA2C07D2E40F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1511" name="Group 7"/>
          <p:cNvGrpSpPr>
            <a:grpSpLocks/>
          </p:cNvGrpSpPr>
          <p:nvPr/>
        </p:nvGrpSpPr>
        <p:grpSpPr bwMode="auto">
          <a:xfrm>
            <a:off x="0" y="0"/>
            <a:ext cx="6362700" cy="6858000"/>
            <a:chOff x="0" y="0"/>
            <a:chExt cx="4008" cy="4320"/>
          </a:xfrm>
        </p:grpSpPr>
        <p:pic>
          <p:nvPicPr>
            <p:cNvPr id="21512" name="Picture 8" descr="Expbann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0" y="0"/>
              <a:ext cx="432" cy="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13" name="Picture 9" descr="EXPHORS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3600"/>
              <a:ext cx="1800" cy="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514" name="Picture 10" descr="EXPHORS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657600"/>
            <a:ext cx="57150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583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צילום: אלי אורן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F65C01-AA13-4676-8B18-5A7CEE2EE0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95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381000"/>
            <a:ext cx="1943100" cy="5499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2038" y="381000"/>
            <a:ext cx="5681662" cy="5499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צילום: אלי אורן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F5C3B8-A6B0-474C-93F4-6BB5B3B179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219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צילום: אלי אורן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DBBEE9-ABB8-41DF-8955-5E49B146E2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69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צילום: אלי אורן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241984-1772-412C-90B5-D51888AA8F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92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2038" y="1766888"/>
            <a:ext cx="3808412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2850" y="1766888"/>
            <a:ext cx="3808413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צילום: אלי אורן ©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E166B-4970-4E25-81CA-FF1CA0260D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43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צילום: אלי אורן ©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C69BAE-23AC-48D8-A703-6974535320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115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צילום: אלי אורן ©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D216EA-0C59-40BE-AE95-7CC5EEBCA9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147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צילום: אלי אורן ©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DCC056-887F-4F70-BA5A-53BF0C6265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07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צילום: אלי אורן ©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B7D059-E533-42EC-B7E3-67EE17ED79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11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צילום: אלי אורן ©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23848A-AC96-4ED4-B0C5-90ED22AE49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7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Expbanna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68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r>
              <a:rPr lang="he-IL"/>
              <a:t>צילום: אלי אורן ©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rtl="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fld id="{F8404851-E716-431D-BEBB-D1CC79C0D8C0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0487" name="Picture 7" descr="EXPHORSA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74800"/>
            <a:ext cx="7772400" cy="13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2038" y="1766888"/>
            <a:ext cx="7769225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3758731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sldNum="0" hdr="0" ftr="0"/>
  <p:txStyles>
    <p:titleStyle>
      <a:lvl1pPr algn="l" rtl="1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Times New Roman (Hebrew)" charset="-79"/>
        </a:defRPr>
      </a:lvl2pPr>
      <a:lvl3pPr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Times New Roman (Hebrew)" charset="-79"/>
        </a:defRPr>
      </a:lvl3pPr>
      <a:lvl4pPr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Times New Roman (Hebrew)" charset="-79"/>
        </a:defRPr>
      </a:lvl4pPr>
      <a:lvl5pPr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Times New Roman (Hebrew)" charset="-79"/>
        </a:defRPr>
      </a:lvl5pPr>
      <a:lvl6pPr marL="4572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Times New Roman (Hebrew)" charset="-79"/>
        </a:defRPr>
      </a:lvl6pPr>
      <a:lvl7pPr marL="9144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Times New Roman (Hebrew)" charset="-79"/>
        </a:defRPr>
      </a:lvl7pPr>
      <a:lvl8pPr marL="13716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Times New Roman (Hebrew)" charset="-79"/>
        </a:defRPr>
      </a:lvl8pPr>
      <a:lvl9pPr marL="18288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Times New Roman (Hebrew)" charset="-79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ildflowers.co.il/hebrew/plant.asp?ID=18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ildflowers.co.il/hebrew/plant.asp?ID=12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hyperlink" Target="http://www.wildflowers.co.il/hebrew/plant.asp?ID=13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ildflowers.co.il/hebrew/plant.asp?ID=9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nunit.k12.il/heb_journals/allon/110001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www.wildflowers.co.il/hebrew/plant.asp?ID=645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ildflowers.co.il/hebrew/plant.asp?ID=617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www.wildflowers.co.il/hebrew/plant.asp?ID=1579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ofetsrv.mofet.macam98.ac.il/~aby/teva/seminar/gdilan.ht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://mofetsrv.mofet.macam98.ac.il/~aby/teva/seminar/hartzit.ht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http://www.zippori.org.il/Maslol/dmomit.ht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hyperlink" Target="http://www.wildflowers.co.il/hebrew/plant.asp?ID=14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/>
              <a:t>צילום: אלי אורן ©</a:t>
            </a:r>
          </a:p>
        </p:txBody>
      </p:sp>
      <p:pic>
        <p:nvPicPr>
          <p:cNvPr id="6153" name="Picture 9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7772400" cy="583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304800"/>
            <a:ext cx="7772400" cy="1143000"/>
          </a:xfrm>
        </p:spPr>
        <p:txBody>
          <a:bodyPr/>
          <a:lstStyle/>
          <a:p>
            <a:pPr algn="ctr"/>
            <a:r>
              <a:rPr lang="he-IL" sz="6000">
                <a:solidFill>
                  <a:schemeClr val="hlink"/>
                </a:solidFill>
                <a:cs typeface="Arial" pitchFamily="34" charset="0"/>
              </a:rPr>
              <a:t>יער חורשים</a:t>
            </a:r>
          </a:p>
        </p:txBody>
      </p:sp>
      <p:sp>
        <p:nvSpPr>
          <p:cNvPr id="6151" name="Text Box 7" descr="EXPTEXTB"/>
          <p:cNvSpPr txBox="1">
            <a:spLocks noChangeArrowheads="1"/>
          </p:cNvSpPr>
          <p:nvPr/>
        </p:nvSpPr>
        <p:spPr bwMode="auto">
          <a:xfrm>
            <a:off x="1981200" y="1524000"/>
            <a:ext cx="6934200" cy="3205163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he-IL" sz="2400">
                <a:latin typeface="Arial" pitchFamily="34" charset="0"/>
                <a:cs typeface="Arial" pitchFamily="34" charset="0"/>
              </a:rPr>
              <a:t>אביב הגיע, פסח בא...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he-IL" sz="2400">
                <a:latin typeface="Arial" pitchFamily="34" charset="0"/>
                <a:cs typeface="Arial" pitchFamily="34" charset="0"/>
              </a:rPr>
              <a:t>רגע לפני שהירוק הופך לצהוב נשלח אתכם לטיול וירטואלי ביער חורשים הממוקם בשיפולי הרי השומרון ליד קיבוץ חורשים והישובים ירחיב, מתן ונירית.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he-IL" sz="2400">
                <a:latin typeface="Arial" pitchFamily="34" charset="0"/>
                <a:cs typeface="Arial" pitchFamily="34" charset="0"/>
              </a:rPr>
              <a:t>ביער תמצאו צמחיה ארץ ישראלית טבעית וצמחים שנטעו על ידי קק"ל.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he-IL" sz="2400">
                <a:latin typeface="Arial" pitchFamily="34" charset="0"/>
                <a:cs typeface="Arial" pitchFamily="34" charset="0"/>
              </a:rPr>
              <a:t>אז... בואו, נצא לדרך...</a:t>
            </a:r>
          </a:p>
        </p:txBody>
      </p:sp>
    </p:spTree>
    <p:extLst>
      <p:ext uri="{BB962C8B-B14F-4D97-AF65-F5344CB8AC3E}">
        <p14:creationId xmlns:p14="http://schemas.microsoft.com/office/powerpoint/2010/main" val="19620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/>
              <a:t>צילום: אלי אורן ©</a:t>
            </a:r>
          </a:p>
        </p:txBody>
      </p:sp>
      <p:pic>
        <p:nvPicPr>
          <p:cNvPr id="11273" name="Picture 9" descr="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7696200" cy="577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381000"/>
            <a:ext cx="7772400" cy="1143000"/>
          </a:xfrm>
        </p:spPr>
        <p:txBody>
          <a:bodyPr/>
          <a:lstStyle/>
          <a:p>
            <a:pPr algn="ctr"/>
            <a:r>
              <a:rPr lang="he-IL" sz="4800" dirty="0">
                <a:solidFill>
                  <a:schemeClr val="hlink"/>
                </a:solidFill>
                <a:cs typeface="Arial" pitchFamily="34" charset="0"/>
              </a:rPr>
              <a:t>חוטמית זיפנית</a:t>
            </a:r>
          </a:p>
        </p:txBody>
      </p:sp>
      <p:sp>
        <p:nvSpPr>
          <p:cNvPr id="11271" name="Text Box 7" descr="EXPTEXTB"/>
          <p:cNvSpPr txBox="1">
            <a:spLocks noChangeArrowheads="1"/>
          </p:cNvSpPr>
          <p:nvPr/>
        </p:nvSpPr>
        <p:spPr bwMode="auto">
          <a:xfrm>
            <a:off x="1828800" y="4800600"/>
            <a:ext cx="7239000" cy="1323439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Times New Roman (Hebrew)" charset="-79"/>
              </a:defRPr>
            </a:lvl1pPr>
            <a:lvl2pPr marL="914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 (Hebrew)" charset="-79"/>
              </a:defRPr>
            </a:lvl2pPr>
            <a:lvl3pPr marL="1371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 (Hebrew)" charset="-79"/>
              </a:defRPr>
            </a:lvl3pPr>
            <a:lvl4pPr marL="1828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 (Hebrew)" charset="-79"/>
              </a:defRPr>
            </a:lvl4pPr>
            <a:lvl5pPr marL="22860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 (Hebrew)" charset="-79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 (Hebrew)" charset="-79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 (Hebrew)" charset="-79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 (Hebrew)" charset="-79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 (Hebrew)" charset="-79"/>
              </a:defRPr>
            </a:lvl9pPr>
          </a:lstStyle>
          <a:p>
            <a:pPr>
              <a:spcBef>
                <a:spcPct val="50000"/>
              </a:spcBef>
            </a:pPr>
            <a:r>
              <a:rPr lang="he-IL" sz="2000" b="1" dirty="0">
                <a:cs typeface="Arial" pitchFamily="34" charset="0"/>
              </a:rPr>
              <a:t>מידע נוסף</a:t>
            </a:r>
            <a:r>
              <a:rPr lang="he-IL" sz="2000" b="1" dirty="0" smtClean="0">
                <a:cs typeface="Arial" pitchFamily="34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  <a:hlinkClick r:id="rId4"/>
              </a:rPr>
              <a:t>http://www.wildflowers.co.il/hebrew/plant.asp?ID=18</a:t>
            </a:r>
            <a:endParaRPr lang="he-IL" sz="2000" b="1" dirty="0" smtClean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385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/>
              <a:t>צילום: אלי אורן ©</a:t>
            </a:r>
          </a:p>
        </p:txBody>
      </p:sp>
      <p:pic>
        <p:nvPicPr>
          <p:cNvPr id="12298" name="Picture 10" descr="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38200"/>
            <a:ext cx="7543800" cy="566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304800"/>
            <a:ext cx="7772400" cy="1143000"/>
          </a:xfrm>
        </p:spPr>
        <p:txBody>
          <a:bodyPr/>
          <a:lstStyle/>
          <a:p>
            <a:pPr algn="ctr"/>
            <a:r>
              <a:rPr lang="he-IL" sz="4800" dirty="0">
                <a:solidFill>
                  <a:schemeClr val="hlink"/>
                </a:solidFill>
                <a:cs typeface="Arial" pitchFamily="34" charset="0"/>
              </a:rPr>
              <a:t>קחוון מצוי</a:t>
            </a:r>
          </a:p>
        </p:txBody>
      </p:sp>
      <p:sp>
        <p:nvSpPr>
          <p:cNvPr id="12296" name="Text Box 8" descr="EXPTEXTB"/>
          <p:cNvSpPr txBox="1">
            <a:spLocks noChangeArrowheads="1"/>
          </p:cNvSpPr>
          <p:nvPr/>
        </p:nvSpPr>
        <p:spPr bwMode="auto">
          <a:xfrm>
            <a:off x="2057400" y="4800600"/>
            <a:ext cx="7010400" cy="1323439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Times New Roman (Hebrew)" charset="-79"/>
              </a:defRPr>
            </a:lvl1pPr>
            <a:lvl2pPr marL="914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 (Hebrew)" charset="-79"/>
              </a:defRPr>
            </a:lvl2pPr>
            <a:lvl3pPr marL="1371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 (Hebrew)" charset="-79"/>
              </a:defRPr>
            </a:lvl3pPr>
            <a:lvl4pPr marL="1828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 (Hebrew)" charset="-79"/>
              </a:defRPr>
            </a:lvl4pPr>
            <a:lvl5pPr marL="22860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 (Hebrew)" charset="-79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 (Hebrew)" charset="-79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 (Hebrew)" charset="-79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 (Hebrew)" charset="-79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 (Hebrew)" charset="-79"/>
              </a:defRPr>
            </a:lvl9pPr>
          </a:lstStyle>
          <a:p>
            <a:pPr>
              <a:spcBef>
                <a:spcPct val="50000"/>
              </a:spcBef>
            </a:pPr>
            <a:r>
              <a:rPr lang="he-IL" sz="2000" b="1" dirty="0">
                <a:cs typeface="Arial" pitchFamily="34" charset="0"/>
              </a:rPr>
              <a:t>מידע נוסף:</a:t>
            </a:r>
          </a:p>
          <a:p>
            <a:pPr>
              <a:spcBef>
                <a:spcPct val="50000"/>
              </a:spcBef>
            </a:pPr>
            <a:r>
              <a:rPr lang="en-US" sz="2000" b="1" dirty="0" smtClean="0">
                <a:ea typeface="Times New Roman" pitchFamily="18" charset="0"/>
                <a:hlinkClick r:id="rId4"/>
              </a:rPr>
              <a:t>http://www.wildflowers.co.il/hebrew/plant.asp?ID=121</a:t>
            </a:r>
            <a:endParaRPr lang="en-US" sz="2000" b="1" dirty="0" smtClean="0">
              <a:ea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000" b="1" dirty="0">
              <a:ea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104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/>
              <a:t>צילום: אלי אורן ©</a:t>
            </a:r>
          </a:p>
        </p:txBody>
      </p:sp>
      <p:pic>
        <p:nvPicPr>
          <p:cNvPr id="13322" name="Picture 10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7696200" cy="577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381000"/>
            <a:ext cx="7772400" cy="1143000"/>
          </a:xfrm>
        </p:spPr>
        <p:txBody>
          <a:bodyPr/>
          <a:lstStyle/>
          <a:p>
            <a:pPr algn="ctr"/>
            <a:r>
              <a:rPr lang="he-IL" sz="4800" dirty="0">
                <a:solidFill>
                  <a:schemeClr val="hlink"/>
                </a:solidFill>
                <a:cs typeface="Arial" pitchFamily="34" charset="0"/>
              </a:rPr>
              <a:t>פשתה שעירה</a:t>
            </a:r>
          </a:p>
        </p:txBody>
      </p:sp>
      <p:sp>
        <p:nvSpPr>
          <p:cNvPr id="13319" name="Text Box 7" descr="EXPTEXTB"/>
          <p:cNvSpPr txBox="1">
            <a:spLocks noChangeArrowheads="1"/>
          </p:cNvSpPr>
          <p:nvPr/>
        </p:nvSpPr>
        <p:spPr bwMode="auto">
          <a:xfrm>
            <a:off x="1524000" y="4800600"/>
            <a:ext cx="7543800" cy="1261884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Times New Roman (Hebrew)" charset="-79"/>
              </a:defRPr>
            </a:lvl1pPr>
            <a:lvl2pPr marL="914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 (Hebrew)" charset="-79"/>
              </a:defRPr>
            </a:lvl2pPr>
            <a:lvl3pPr marL="1371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 (Hebrew)" charset="-79"/>
              </a:defRPr>
            </a:lvl3pPr>
            <a:lvl4pPr marL="1828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 (Hebrew)" charset="-79"/>
              </a:defRPr>
            </a:lvl4pPr>
            <a:lvl5pPr marL="22860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 (Hebrew)" charset="-79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 (Hebrew)" charset="-79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 (Hebrew)" charset="-79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 (Hebrew)" charset="-79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 (Hebrew)" charset="-79"/>
              </a:defRPr>
            </a:lvl9pPr>
          </a:lstStyle>
          <a:p>
            <a:pPr eaLnBrk="0" hangingPunct="0">
              <a:spcBef>
                <a:spcPct val="40000"/>
              </a:spcBef>
            </a:pPr>
            <a:r>
              <a:rPr lang="he-IL" sz="2000" b="1" dirty="0">
                <a:cs typeface="Arial" pitchFamily="34" charset="0"/>
              </a:rPr>
              <a:t>מידע נוסף:</a:t>
            </a:r>
          </a:p>
          <a:p>
            <a:pPr eaLnBrk="0" hangingPunct="0">
              <a:spcBef>
                <a:spcPct val="40000"/>
              </a:spcBef>
            </a:pPr>
            <a:r>
              <a:rPr lang="en-US" sz="2000" b="1" dirty="0" smtClean="0">
                <a:ea typeface="Arial" pitchFamily="34" charset="0"/>
                <a:hlinkClick r:id="rId4"/>
              </a:rPr>
              <a:t>http://www.wildflowers.co.il/hebrew/plant.asp?ID=13</a:t>
            </a:r>
            <a:endParaRPr lang="en-US" sz="2000" b="1" dirty="0" smtClean="0">
              <a:ea typeface="Arial" pitchFamily="34" charset="0"/>
            </a:endParaRPr>
          </a:p>
          <a:p>
            <a:pPr eaLnBrk="0" hangingPunct="0">
              <a:spcBef>
                <a:spcPct val="40000"/>
              </a:spcBef>
            </a:pPr>
            <a:endParaRPr lang="en-US" sz="2000" dirty="0">
              <a:ea typeface="Arial" pitchFamily="34" charset="0"/>
            </a:endParaRPr>
          </a:p>
        </p:txBody>
      </p:sp>
      <p:pic>
        <p:nvPicPr>
          <p:cNvPr id="13323" name="Picture 11" descr="12-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7000" cy="252412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020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/>
              <a:t>צילום: אלי אורן ©</a:t>
            </a:r>
          </a:p>
        </p:txBody>
      </p:sp>
      <p:pic>
        <p:nvPicPr>
          <p:cNvPr id="15369" name="Picture 9" descr="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3"/>
          <a:stretch>
            <a:fillRect/>
          </a:stretch>
        </p:blipFill>
        <p:spPr bwMode="auto">
          <a:xfrm>
            <a:off x="685800" y="685800"/>
            <a:ext cx="7772400" cy="588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457200"/>
            <a:ext cx="7772400" cy="1143000"/>
          </a:xfrm>
        </p:spPr>
        <p:txBody>
          <a:bodyPr/>
          <a:lstStyle/>
          <a:p>
            <a:pPr algn="ctr"/>
            <a:r>
              <a:rPr lang="he-IL" sz="4800" dirty="0">
                <a:solidFill>
                  <a:schemeClr val="hlink"/>
                </a:solidFill>
                <a:cs typeface="Arial" pitchFamily="34" charset="0"/>
              </a:rPr>
              <a:t>דרדר כחול</a:t>
            </a:r>
            <a:endParaRPr lang="en-US" sz="4800" dirty="0">
              <a:solidFill>
                <a:schemeClr val="hlink"/>
              </a:solidFill>
              <a:latin typeface="Times New Roman" pitchFamily="18" charset="0"/>
              <a:ea typeface="Arial" pitchFamily="34" charset="0"/>
            </a:endParaRPr>
          </a:p>
        </p:txBody>
      </p:sp>
      <p:sp>
        <p:nvSpPr>
          <p:cNvPr id="15367" name="Text Box 7" descr="EXPTEXTB"/>
          <p:cNvSpPr txBox="1">
            <a:spLocks noChangeArrowheads="1"/>
          </p:cNvSpPr>
          <p:nvPr/>
        </p:nvSpPr>
        <p:spPr bwMode="auto">
          <a:xfrm>
            <a:off x="2057400" y="4800600"/>
            <a:ext cx="7010400" cy="1015663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sz="2000" b="1" dirty="0">
                <a:latin typeface="Arial" pitchFamily="34" charset="0"/>
                <a:cs typeface="Arial" pitchFamily="34" charset="0"/>
              </a:rPr>
              <a:t>מידע נוסף: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latin typeface="Arial" pitchFamily="34" charset="0"/>
                <a:cs typeface="Times New Roman (Hebrew)" charset="-79"/>
                <a:hlinkClick r:id="rId4"/>
              </a:rPr>
              <a:t>http://www.wildflowers.co.il/hebrew/plant.asp?ID=90</a:t>
            </a:r>
            <a:endParaRPr lang="en-US" sz="2000" b="1" dirty="0" smtClean="0">
              <a:latin typeface="Arial" pitchFamily="34" charset="0"/>
              <a:cs typeface="Times New Roman (Hebrew)" charset="-79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latin typeface="Arial" pitchFamily="34" charset="0"/>
              <a:cs typeface="Times New Roman (Hebrew)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62468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/>
              <a:t>צילום: אלי אורן ©</a:t>
            </a:r>
          </a:p>
        </p:txBody>
      </p:sp>
      <p:pic>
        <p:nvPicPr>
          <p:cNvPr id="2056" name="Picture 8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7772400" cy="583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-381000"/>
            <a:ext cx="7772400" cy="1143000"/>
          </a:xfrm>
        </p:spPr>
        <p:txBody>
          <a:bodyPr/>
          <a:lstStyle/>
          <a:p>
            <a:pPr algn="ctr"/>
            <a:r>
              <a:rPr lang="he-IL" sz="4800">
                <a:solidFill>
                  <a:schemeClr val="hlink"/>
                </a:solidFill>
                <a:cs typeface="Arial" pitchFamily="34" charset="0"/>
              </a:rPr>
              <a:t>אורן ירושלים</a:t>
            </a:r>
          </a:p>
        </p:txBody>
      </p:sp>
      <p:sp>
        <p:nvSpPr>
          <p:cNvPr id="2054" name="Text Box 6" descr="EXPTEXTB"/>
          <p:cNvSpPr txBox="1">
            <a:spLocks noChangeArrowheads="1"/>
          </p:cNvSpPr>
          <p:nvPr/>
        </p:nvSpPr>
        <p:spPr bwMode="auto">
          <a:xfrm>
            <a:off x="1533088" y="5015498"/>
            <a:ext cx="7620000" cy="861774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Times New Roman (Hebrew)" charset="-79"/>
              </a:defRPr>
            </a:lvl1pPr>
            <a:lvl2pPr marL="914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 (Hebrew)" charset="-79"/>
              </a:defRPr>
            </a:lvl2pPr>
            <a:lvl3pPr marL="1371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 (Hebrew)" charset="-79"/>
              </a:defRPr>
            </a:lvl3pPr>
            <a:lvl4pPr marL="1828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 (Hebrew)" charset="-79"/>
              </a:defRPr>
            </a:lvl4pPr>
            <a:lvl5pPr marL="22860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 (Hebrew)" charset="-79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 (Hebrew)" charset="-79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 (Hebrew)" charset="-79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 (Hebrew)" charset="-79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 (Hebrew)" charset="-79"/>
              </a:defRPr>
            </a:lvl9pPr>
          </a:lstStyle>
          <a:p>
            <a:pPr>
              <a:spcBef>
                <a:spcPct val="50000"/>
              </a:spcBef>
            </a:pPr>
            <a:r>
              <a:rPr lang="he-IL" sz="2000" b="1" dirty="0">
                <a:cs typeface="Arial" pitchFamily="34" charset="0"/>
              </a:rPr>
              <a:t>מידע נוסף: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ea typeface="Times New Roman" pitchFamily="18" charset="0"/>
                <a:hlinkClick r:id="rId4"/>
              </a:rPr>
              <a:t>http://</a:t>
            </a:r>
            <a:r>
              <a:rPr lang="en-US" sz="2000" b="1" dirty="0" smtClean="0">
                <a:ea typeface="Times New Roman" pitchFamily="18" charset="0"/>
                <a:hlinkClick r:id="rId4"/>
              </a:rPr>
              <a:t>www.snunit.k12.il/heb_journals/allon/110001.html</a:t>
            </a:r>
            <a:endParaRPr lang="en-US" sz="2000" b="1" dirty="0">
              <a:ea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25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/>
              <a:t>צילום: אלי אורן ©</a:t>
            </a:r>
          </a:p>
        </p:txBody>
      </p:sp>
      <p:pic>
        <p:nvPicPr>
          <p:cNvPr id="3084" name="Picture 12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7696200" cy="577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381000"/>
            <a:ext cx="7772400" cy="1143000"/>
          </a:xfrm>
        </p:spPr>
        <p:txBody>
          <a:bodyPr/>
          <a:lstStyle/>
          <a:p>
            <a:pPr algn="ctr"/>
            <a:r>
              <a:rPr lang="he-IL" sz="4800" dirty="0">
                <a:solidFill>
                  <a:schemeClr val="hlink"/>
                </a:solidFill>
                <a:cs typeface="Arial" pitchFamily="34" charset="0"/>
              </a:rPr>
              <a:t>שיטה מכחילה</a:t>
            </a:r>
          </a:p>
        </p:txBody>
      </p:sp>
      <p:sp>
        <p:nvSpPr>
          <p:cNvPr id="3081" name="Text Box 9" descr="EXPTEXTB"/>
          <p:cNvSpPr txBox="1">
            <a:spLocks noChangeArrowheads="1"/>
          </p:cNvSpPr>
          <p:nvPr/>
        </p:nvSpPr>
        <p:spPr bwMode="auto">
          <a:xfrm>
            <a:off x="2267744" y="5087506"/>
            <a:ext cx="6800056" cy="861774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Times New Roman (Hebrew)" charset="-79"/>
              </a:defRPr>
            </a:lvl1pPr>
            <a:lvl2pPr marL="914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 (Hebrew)" charset="-79"/>
              </a:defRPr>
            </a:lvl2pPr>
            <a:lvl3pPr marL="1371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 (Hebrew)" charset="-79"/>
              </a:defRPr>
            </a:lvl3pPr>
            <a:lvl4pPr marL="1828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 (Hebrew)" charset="-79"/>
              </a:defRPr>
            </a:lvl4pPr>
            <a:lvl5pPr marL="22860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 (Hebrew)" charset="-79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 (Hebrew)" charset="-79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 (Hebrew)" charset="-79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 (Hebrew)" charset="-79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 (Hebrew)" charset="-79"/>
              </a:defRPr>
            </a:lvl9pPr>
          </a:lstStyle>
          <a:p>
            <a:pPr>
              <a:spcBef>
                <a:spcPct val="50000"/>
              </a:spcBef>
            </a:pPr>
            <a:r>
              <a:rPr lang="he-IL" sz="2000" b="1" dirty="0">
                <a:cs typeface="Arial" pitchFamily="34" charset="0"/>
              </a:rPr>
              <a:t>מידע נוסף:</a:t>
            </a:r>
          </a:p>
          <a:p>
            <a:pPr>
              <a:spcBef>
                <a:spcPct val="50000"/>
              </a:spcBef>
            </a:pPr>
            <a:r>
              <a:rPr lang="en-US" sz="2000" b="1" dirty="0" smtClean="0">
                <a:ea typeface="Times New Roman" pitchFamily="18" charset="0"/>
                <a:hlinkClick r:id="rId4"/>
              </a:rPr>
              <a:t>http://www.wildflowers.co.il/hebrew/plant.asp?ID=645</a:t>
            </a:r>
            <a:endParaRPr lang="en-US" sz="2000" dirty="0">
              <a:latin typeface="Times New Roman" pitchFamily="18" charset="0"/>
            </a:endParaRPr>
          </a:p>
        </p:txBody>
      </p:sp>
      <p:pic>
        <p:nvPicPr>
          <p:cNvPr id="3085" name="Picture 13" descr="3-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" cy="1925638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62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/>
              <a:t>צילום: אלי אורן ©</a:t>
            </a:r>
          </a:p>
        </p:txBody>
      </p:sp>
      <p:pic>
        <p:nvPicPr>
          <p:cNvPr id="4105" name="Picture 9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38200"/>
            <a:ext cx="7620000" cy="571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304800"/>
            <a:ext cx="7772400" cy="1143000"/>
          </a:xfrm>
        </p:spPr>
        <p:txBody>
          <a:bodyPr/>
          <a:lstStyle/>
          <a:p>
            <a:pPr algn="ctr"/>
            <a:r>
              <a:rPr lang="he-IL" sz="4800" dirty="0">
                <a:solidFill>
                  <a:schemeClr val="hlink"/>
                </a:solidFill>
                <a:cs typeface="Arial" pitchFamily="34" charset="0"/>
              </a:rPr>
              <a:t>עכנאי יהודה</a:t>
            </a:r>
          </a:p>
        </p:txBody>
      </p:sp>
      <p:sp>
        <p:nvSpPr>
          <p:cNvPr id="4103" name="Text Box 7" descr="EXPTEXTB"/>
          <p:cNvSpPr txBox="1">
            <a:spLocks noChangeArrowheads="1"/>
          </p:cNvSpPr>
          <p:nvPr/>
        </p:nvSpPr>
        <p:spPr bwMode="auto">
          <a:xfrm>
            <a:off x="1676400" y="4800600"/>
            <a:ext cx="7391400" cy="1015663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sz="2000" b="1" dirty="0">
                <a:latin typeface="Arial" pitchFamily="34" charset="0"/>
                <a:cs typeface="Arial" pitchFamily="34" charset="0"/>
              </a:rPr>
              <a:t>מידע נוסף: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Times New Roman" pitchFamily="18" charset="0"/>
                <a:cs typeface="Times New Roman (Hebrew)" charset="-79"/>
                <a:hlinkClick r:id="rId4"/>
              </a:rPr>
              <a:t>http://www.wildflowers.co.il/hebrew/plant.asp?ID=617</a:t>
            </a:r>
            <a:endParaRPr lang="en-US" sz="2000" dirty="0" smtClean="0">
              <a:latin typeface="Times New Roman" pitchFamily="18" charset="0"/>
              <a:cs typeface="Times New Roman (Hebrew)" charset="-79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latin typeface="Times New Roman" pitchFamily="18" charset="0"/>
              <a:cs typeface="Times New Roman (Hebrew)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1388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/>
              <a:t>צילום: אלי אורן ©</a:t>
            </a:r>
          </a:p>
        </p:txBody>
      </p:sp>
      <p:pic>
        <p:nvPicPr>
          <p:cNvPr id="5132" name="Picture 12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38200"/>
            <a:ext cx="7620000" cy="571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304800"/>
            <a:ext cx="7772400" cy="1143000"/>
          </a:xfrm>
        </p:spPr>
        <p:txBody>
          <a:bodyPr/>
          <a:lstStyle/>
          <a:p>
            <a:pPr algn="ctr"/>
            <a:r>
              <a:rPr lang="he-IL" sz="4800" dirty="0">
                <a:solidFill>
                  <a:schemeClr val="hlink"/>
                </a:solidFill>
                <a:cs typeface="Arial" pitchFamily="34" charset="0"/>
              </a:rPr>
              <a:t>חרדל השדה</a:t>
            </a:r>
          </a:p>
        </p:txBody>
      </p:sp>
      <p:sp>
        <p:nvSpPr>
          <p:cNvPr id="5128" name="Text Box 8" descr="EXPTEXTB"/>
          <p:cNvSpPr txBox="1">
            <a:spLocks noChangeArrowheads="1"/>
          </p:cNvSpPr>
          <p:nvPr/>
        </p:nvSpPr>
        <p:spPr bwMode="auto">
          <a:xfrm>
            <a:off x="1905000" y="4800600"/>
            <a:ext cx="7162800" cy="1015663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sz="2000" b="1" dirty="0">
                <a:latin typeface="Arial" pitchFamily="34" charset="0"/>
                <a:cs typeface="Arial" pitchFamily="34" charset="0"/>
              </a:rPr>
              <a:t>מידע נוסף: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latin typeface="Arial" pitchFamily="34" charset="0"/>
                <a:cs typeface="Times New Roman (Hebrew)" charset="-79"/>
                <a:hlinkClick r:id="rId4"/>
              </a:rPr>
              <a:t>http://www.wildflowers.co.il/hebrew/plant.asp?ID=1579</a:t>
            </a:r>
            <a:endParaRPr lang="en-US" sz="2000" b="1" dirty="0" smtClean="0">
              <a:latin typeface="Arial" pitchFamily="34" charset="0"/>
              <a:cs typeface="Times New Roman (Hebrew)" charset="-79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latin typeface="Times New Roman" pitchFamily="18" charset="0"/>
              <a:cs typeface="Times New Roman (Hebrew)" charset="-79"/>
            </a:endParaRPr>
          </a:p>
        </p:txBody>
      </p:sp>
      <p:pic>
        <p:nvPicPr>
          <p:cNvPr id="5133" name="Picture 13" descr="5-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200" cy="25908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71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/>
              <a:t>צילום: אלי אורן ©</a:t>
            </a:r>
          </a:p>
        </p:txBody>
      </p:sp>
      <p:pic>
        <p:nvPicPr>
          <p:cNvPr id="7179" name="Picture 11" descr="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7696200" cy="577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381000"/>
            <a:ext cx="7772400" cy="1143000"/>
          </a:xfrm>
        </p:spPr>
        <p:txBody>
          <a:bodyPr/>
          <a:lstStyle/>
          <a:p>
            <a:pPr algn="ctr"/>
            <a:r>
              <a:rPr lang="he-IL" sz="4800" dirty="0">
                <a:solidFill>
                  <a:schemeClr val="hlink"/>
                </a:solidFill>
                <a:cs typeface="Arial" pitchFamily="34" charset="0"/>
              </a:rPr>
              <a:t>גדילן מצוי</a:t>
            </a:r>
          </a:p>
        </p:txBody>
      </p:sp>
      <p:sp>
        <p:nvSpPr>
          <p:cNvPr id="7175" name="Text Box 7" descr="EXPTEXTB"/>
          <p:cNvSpPr txBox="1">
            <a:spLocks noChangeArrowheads="1"/>
          </p:cNvSpPr>
          <p:nvPr/>
        </p:nvSpPr>
        <p:spPr bwMode="auto">
          <a:xfrm>
            <a:off x="381000" y="4800600"/>
            <a:ext cx="8686800" cy="150810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Times New Roman (Hebrew)" charset="-79"/>
              </a:defRPr>
            </a:lvl1pPr>
            <a:lvl2pPr marL="914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 (Hebrew)" charset="-79"/>
              </a:defRPr>
            </a:lvl2pPr>
            <a:lvl3pPr marL="1371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 (Hebrew)" charset="-79"/>
              </a:defRPr>
            </a:lvl3pPr>
            <a:lvl4pPr marL="1828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 (Hebrew)" charset="-79"/>
              </a:defRPr>
            </a:lvl4pPr>
            <a:lvl5pPr marL="22860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 (Hebrew)" charset="-79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 (Hebrew)" charset="-79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 (Hebrew)" charset="-79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 (Hebrew)" charset="-79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 (Hebrew)" charset="-79"/>
              </a:defRPr>
            </a:lvl9pPr>
          </a:lstStyle>
          <a:p>
            <a:pPr eaLnBrk="0" hangingPunct="0">
              <a:spcBef>
                <a:spcPct val="20000"/>
              </a:spcBef>
            </a:pPr>
            <a:r>
              <a:rPr lang="he-IL" sz="2000" b="1" dirty="0">
                <a:cs typeface="Arial" pitchFamily="34" charset="0"/>
              </a:rPr>
              <a:t>מידע נוסף: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b="1" dirty="0" smtClean="0">
                <a:hlinkClick r:id="rId4"/>
              </a:rPr>
              <a:t>http://www.wildflowers.co.il/hebrew/plant.asp?ID=75</a:t>
            </a:r>
            <a:endParaRPr lang="he-IL" sz="2000" b="1" dirty="0" smtClean="0">
              <a:hlinkClick r:id="rId4"/>
            </a:endParaRPr>
          </a:p>
          <a:p>
            <a:pPr eaLnBrk="0" hangingPunct="0">
              <a:spcBef>
                <a:spcPct val="20000"/>
              </a:spcBef>
            </a:pPr>
            <a:r>
              <a:rPr lang="en-US" sz="2000" b="1" dirty="0" smtClean="0">
                <a:hlinkClick r:id="rId4"/>
              </a:rPr>
              <a:t>http</a:t>
            </a:r>
            <a:r>
              <a:rPr lang="en-US" sz="2000" b="1" dirty="0">
                <a:hlinkClick r:id="rId4"/>
              </a:rPr>
              <a:t>://mofetsrv.mofet.macam98.ac.il/~aby//teva/seminar/gdilan.htm</a:t>
            </a:r>
            <a:endParaRPr lang="en-US" sz="2000" b="1" dirty="0">
              <a:latin typeface="Times New Roman" pitchFamily="18" charset="0"/>
            </a:endParaRPr>
          </a:p>
          <a:p>
            <a:pPr eaLnBrk="0" hangingPunct="0">
              <a:spcBef>
                <a:spcPct val="20000"/>
              </a:spcBef>
            </a:pPr>
            <a:endParaRPr lang="en-US" sz="2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85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/>
              <a:t>צילום: אלי אורן ©</a:t>
            </a:r>
          </a:p>
        </p:txBody>
      </p:sp>
      <p:pic>
        <p:nvPicPr>
          <p:cNvPr id="8203" name="Picture 11" descr="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7696200" cy="577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381000"/>
            <a:ext cx="7772400" cy="1143000"/>
          </a:xfrm>
        </p:spPr>
        <p:txBody>
          <a:bodyPr/>
          <a:lstStyle/>
          <a:p>
            <a:pPr algn="ctr"/>
            <a:r>
              <a:rPr lang="he-IL" sz="4800" dirty="0">
                <a:solidFill>
                  <a:schemeClr val="hlink"/>
                </a:solidFill>
                <a:cs typeface="Arial" pitchFamily="34" charset="0"/>
              </a:rPr>
              <a:t>חרצית</a:t>
            </a:r>
          </a:p>
        </p:txBody>
      </p:sp>
      <p:sp>
        <p:nvSpPr>
          <p:cNvPr id="8199" name="Text Box 7" descr="EXPTEXTB"/>
          <p:cNvSpPr txBox="1">
            <a:spLocks noChangeArrowheads="1"/>
          </p:cNvSpPr>
          <p:nvPr/>
        </p:nvSpPr>
        <p:spPr bwMode="auto">
          <a:xfrm>
            <a:off x="533400" y="4800600"/>
            <a:ext cx="8534400" cy="1323439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sz="2000" b="1" dirty="0">
                <a:latin typeface="Arial" pitchFamily="34" charset="0"/>
                <a:cs typeface="Arial" pitchFamily="34" charset="0"/>
              </a:rPr>
              <a:t>מידע נוסף: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latin typeface="Arial" pitchFamily="34" charset="0"/>
                <a:cs typeface="Times New Roman (Hebrew)" charset="-79"/>
                <a:hlinkClick r:id="rId4"/>
              </a:rPr>
              <a:t>http://www.wildflowers.co.il/hebrew/plant.asp?ID=34</a:t>
            </a:r>
            <a:endParaRPr lang="he-IL" sz="2000" b="1" dirty="0" smtClean="0">
              <a:latin typeface="Arial" pitchFamily="34" charset="0"/>
              <a:cs typeface="Times New Roman (Hebrew)" charset="-79"/>
              <a:hlinkClick r:id="rId4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latin typeface="Arial" pitchFamily="34" charset="0"/>
                <a:cs typeface="Times New Roman (Hebrew)" charset="-79"/>
                <a:hlinkClick r:id="rId4"/>
              </a:rPr>
              <a:t>http</a:t>
            </a:r>
            <a:r>
              <a:rPr lang="en-US" sz="2000" b="1" dirty="0">
                <a:latin typeface="Arial" pitchFamily="34" charset="0"/>
                <a:cs typeface="Times New Roman (Hebrew)" charset="-79"/>
                <a:hlinkClick r:id="rId4"/>
              </a:rPr>
              <a:t>://mofetsrv.mofet.macam98.ac.il/~aby//teva/seminar/hartzit.htm</a:t>
            </a:r>
            <a:endParaRPr lang="en-US" sz="2000" b="1" dirty="0">
              <a:latin typeface="Times New Roman" pitchFamily="18" charset="0"/>
              <a:cs typeface="Times New Roman (Hebrew)" charset="-79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latin typeface="Times New Roman" pitchFamily="18" charset="0"/>
              <a:cs typeface="Times New Roman (Hebrew)" charset="-79"/>
            </a:endParaRPr>
          </a:p>
        </p:txBody>
      </p:sp>
      <p:pic>
        <p:nvPicPr>
          <p:cNvPr id="8204" name="Picture 12" descr="7-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67025" cy="286702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42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/>
              <a:t>צילום: אלי אורן ©</a:t>
            </a:r>
          </a:p>
        </p:txBody>
      </p:sp>
      <p:pic>
        <p:nvPicPr>
          <p:cNvPr id="9228" name="Picture 12" descr="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7696200" cy="577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381000"/>
            <a:ext cx="7772400" cy="1143000"/>
          </a:xfrm>
        </p:spPr>
        <p:txBody>
          <a:bodyPr/>
          <a:lstStyle/>
          <a:p>
            <a:pPr algn="ctr"/>
            <a:r>
              <a:rPr lang="he-IL" sz="4800" dirty="0">
                <a:solidFill>
                  <a:schemeClr val="hlink"/>
                </a:solidFill>
                <a:cs typeface="Arial" pitchFamily="34" charset="0"/>
              </a:rPr>
              <a:t>דמומית</a:t>
            </a:r>
          </a:p>
        </p:txBody>
      </p:sp>
      <p:sp>
        <p:nvSpPr>
          <p:cNvPr id="9223" name="Text Box 7" descr="EXPTEXTB"/>
          <p:cNvSpPr txBox="1">
            <a:spLocks noChangeArrowheads="1"/>
          </p:cNvSpPr>
          <p:nvPr/>
        </p:nvSpPr>
        <p:spPr bwMode="auto">
          <a:xfrm>
            <a:off x="2411760" y="4800600"/>
            <a:ext cx="6656040" cy="861774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Times New Roman (Hebrew)" charset="-79"/>
              </a:defRPr>
            </a:lvl1pPr>
            <a:lvl2pPr marL="914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 (Hebrew)" charset="-79"/>
              </a:defRPr>
            </a:lvl2pPr>
            <a:lvl3pPr marL="1371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 (Hebrew)" charset="-79"/>
              </a:defRPr>
            </a:lvl3pPr>
            <a:lvl4pPr marL="1828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 (Hebrew)" charset="-79"/>
              </a:defRPr>
            </a:lvl4pPr>
            <a:lvl5pPr marL="22860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 (Hebrew)" charset="-79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 (Hebrew)" charset="-79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 (Hebrew)" charset="-79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 (Hebrew)" charset="-79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 (Hebrew)" charset="-79"/>
              </a:defRPr>
            </a:lvl9pPr>
          </a:lstStyle>
          <a:p>
            <a:pPr>
              <a:spcBef>
                <a:spcPct val="50000"/>
              </a:spcBef>
            </a:pPr>
            <a:r>
              <a:rPr lang="he-IL" sz="2000" b="1" dirty="0">
                <a:cs typeface="Arial" pitchFamily="34" charset="0"/>
              </a:rPr>
              <a:t>מידע נוסף:</a:t>
            </a:r>
          </a:p>
          <a:p>
            <a:pPr>
              <a:spcBef>
                <a:spcPct val="50000"/>
              </a:spcBef>
            </a:pPr>
            <a:r>
              <a:rPr lang="en-US" sz="2000" b="1" dirty="0" smtClean="0">
                <a:ea typeface="Times New Roman" pitchFamily="18" charset="0"/>
                <a:hlinkClick r:id="rId4"/>
              </a:rPr>
              <a:t>http://www.wildflowers.co.il/hebrew/plant.asp?ID=63</a:t>
            </a:r>
            <a:endParaRPr lang="he-IL" sz="2000" b="1" dirty="0" smtClean="0">
              <a:ea typeface="Times New Roman" pitchFamily="18" charset="0"/>
              <a:hlinkClick r:id="rId4"/>
            </a:endParaRPr>
          </a:p>
        </p:txBody>
      </p:sp>
      <p:pic>
        <p:nvPicPr>
          <p:cNvPr id="9229" name="Picture 13" descr="8-s"/>
          <p:cNvPicPr>
            <a:picLocks noChangeAspect="1" noChangeArrowheads="1"/>
          </p:cNvPicPr>
          <p:nvPr/>
        </p:nvPicPr>
        <p:blipFill>
          <a:blip r:embed="rId5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3" r="17073"/>
          <a:stretch>
            <a:fillRect/>
          </a:stretch>
        </p:blipFill>
        <p:spPr bwMode="auto">
          <a:xfrm>
            <a:off x="0" y="0"/>
            <a:ext cx="2755900" cy="29718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45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/>
              <a:t>צילום: אלי אורן ©</a:t>
            </a:r>
          </a:p>
        </p:txBody>
      </p:sp>
      <p:pic>
        <p:nvPicPr>
          <p:cNvPr id="10251" name="Picture 11" descr="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7696200" cy="577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381000"/>
            <a:ext cx="7772400" cy="1143000"/>
          </a:xfrm>
        </p:spPr>
        <p:txBody>
          <a:bodyPr/>
          <a:lstStyle/>
          <a:p>
            <a:pPr algn="ctr"/>
            <a:r>
              <a:rPr lang="he-IL" sz="4800" dirty="0">
                <a:solidFill>
                  <a:schemeClr val="hlink"/>
                </a:solidFill>
                <a:cs typeface="Arial" pitchFamily="34" charset="0"/>
              </a:rPr>
              <a:t>בן חצב </a:t>
            </a:r>
            <a:r>
              <a:rPr lang="he-IL" sz="4800" dirty="0" err="1">
                <a:solidFill>
                  <a:schemeClr val="hlink"/>
                </a:solidFill>
                <a:cs typeface="Arial" pitchFamily="34" charset="0"/>
              </a:rPr>
              <a:t>יקינתוני</a:t>
            </a:r>
            <a:endParaRPr lang="he-IL" sz="4800" dirty="0">
              <a:solidFill>
                <a:schemeClr val="hlink"/>
              </a:solidFill>
              <a:cs typeface="Arial" pitchFamily="34" charset="0"/>
            </a:endParaRPr>
          </a:p>
        </p:txBody>
      </p:sp>
      <p:sp>
        <p:nvSpPr>
          <p:cNvPr id="10247" name="Text Box 7" descr="EXPTEXTB"/>
          <p:cNvSpPr txBox="1">
            <a:spLocks noChangeArrowheads="1"/>
          </p:cNvSpPr>
          <p:nvPr/>
        </p:nvSpPr>
        <p:spPr bwMode="auto">
          <a:xfrm>
            <a:off x="2057400" y="4800600"/>
            <a:ext cx="7010400" cy="1323439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Times New Roman (Hebrew)" charset="-79"/>
              </a:defRPr>
            </a:lvl1pPr>
            <a:lvl2pPr marL="914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 (Hebrew)" charset="-79"/>
              </a:defRPr>
            </a:lvl2pPr>
            <a:lvl3pPr marL="1371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 (Hebrew)" charset="-79"/>
              </a:defRPr>
            </a:lvl3pPr>
            <a:lvl4pPr marL="1828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 (Hebrew)" charset="-79"/>
              </a:defRPr>
            </a:lvl4pPr>
            <a:lvl5pPr marL="22860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 (Hebrew)" charset="-79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 (Hebrew)" charset="-79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 (Hebrew)" charset="-79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 (Hebrew)" charset="-79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 (Hebrew)" charset="-79"/>
              </a:defRPr>
            </a:lvl9pPr>
          </a:lstStyle>
          <a:p>
            <a:pPr>
              <a:spcBef>
                <a:spcPct val="50000"/>
              </a:spcBef>
            </a:pPr>
            <a:r>
              <a:rPr lang="he-IL" sz="2000" b="1" dirty="0">
                <a:cs typeface="Arial" pitchFamily="34" charset="0"/>
              </a:rPr>
              <a:t>מידע נוסף:</a:t>
            </a:r>
          </a:p>
          <a:p>
            <a:pPr>
              <a:spcBef>
                <a:spcPct val="50000"/>
              </a:spcBef>
            </a:pPr>
            <a:r>
              <a:rPr lang="en-US" sz="2000" b="1" dirty="0" smtClean="0">
                <a:ea typeface="Times New Roman" pitchFamily="18" charset="0"/>
                <a:hlinkClick r:id="rId4"/>
              </a:rPr>
              <a:t>http://www.wildflowers.co.il/hebrew/plant.asp?ID=141</a:t>
            </a:r>
            <a:endParaRPr lang="en-US" sz="2000" b="1" dirty="0" smtClean="0">
              <a:ea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000" b="1" dirty="0">
              <a:ea typeface="Times New Roman" pitchFamily="18" charset="0"/>
            </a:endParaRPr>
          </a:p>
        </p:txBody>
      </p:sp>
      <p:pic>
        <p:nvPicPr>
          <p:cNvPr id="10252" name="Picture 12" descr="9-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90800" cy="271462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310801"/>
      </p:ext>
    </p:extLst>
  </p:cSld>
  <p:clrMapOvr>
    <a:masterClrMapping/>
  </p:clrMapOvr>
</p:sld>
</file>

<file path=ppt/theme/theme1.xml><?xml version="1.0" encoding="utf-8"?>
<a:theme xmlns:a="http://schemas.openxmlformats.org/drawingml/2006/main" name="Expedition">
  <a:themeElements>
    <a:clrScheme name="Expedition 2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8DE"/>
      </a:accent5>
      <a:accent6>
        <a:srgbClr val="C28C73"/>
      </a:accent6>
      <a:hlink>
        <a:srgbClr val="993300"/>
      </a:hlink>
      <a:folHlink>
        <a:srgbClr val="666600"/>
      </a:folHlink>
    </a:clrScheme>
    <a:fontScheme name="Expedition">
      <a:majorFont>
        <a:latin typeface="Arial"/>
        <a:ea typeface=""/>
        <a:cs typeface="Times New Roman (Hebrew)"/>
      </a:majorFont>
      <a:minorFont>
        <a:latin typeface="Arial"/>
        <a:ea typeface=""/>
        <a:cs typeface="Times New Roman (Hebrew)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he-I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 (Hebrew)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he-I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 (Hebrew)" charset="-79"/>
          </a:defRPr>
        </a:defPPr>
      </a:lstStyle>
    </a:lnDef>
  </a:objectDefaults>
  <a:extraClrSchemeLst>
    <a:extraClrScheme>
      <a:clrScheme name="Expedition 1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777B9B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Designs\Expedition.pot</Template>
  <TotalTime>284</TotalTime>
  <Words>225</Words>
  <Application>Microsoft Office PowerPoint</Application>
  <PresentationFormat>On-screen Show (4:3)</PresentationFormat>
  <Paragraphs>56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Times New Roman</vt:lpstr>
      <vt:lpstr>Times New Roman (Hebrew)</vt:lpstr>
      <vt:lpstr>Wingdings</vt:lpstr>
      <vt:lpstr>Arial</vt:lpstr>
      <vt:lpstr>Expedition</vt:lpstr>
      <vt:lpstr>יער חורשים</vt:lpstr>
      <vt:lpstr>אורן ירושלים</vt:lpstr>
      <vt:lpstr>שיטה מכחילה</vt:lpstr>
      <vt:lpstr>עכנאי יהודה</vt:lpstr>
      <vt:lpstr>חרדל השדה</vt:lpstr>
      <vt:lpstr>גדילן מצוי</vt:lpstr>
      <vt:lpstr>חרצית</vt:lpstr>
      <vt:lpstr>דמומית</vt:lpstr>
      <vt:lpstr>בן חצב יקינתוני</vt:lpstr>
      <vt:lpstr>חוטמית זיפנית</vt:lpstr>
      <vt:lpstr>קחוון מצוי</vt:lpstr>
      <vt:lpstr>פשתה שעירה</vt:lpstr>
      <vt:lpstr>דרדר כחול</vt:lpstr>
    </vt:vector>
  </TitlesOfParts>
  <Company>weizmann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PC User</dc:creator>
  <cp:lastModifiedBy>Windows User</cp:lastModifiedBy>
  <cp:revision>127</cp:revision>
  <dcterms:created xsi:type="dcterms:W3CDTF">2003-04-01T07:39:14Z</dcterms:created>
  <dcterms:modified xsi:type="dcterms:W3CDTF">2014-04-06T08:27:07Z</dcterms:modified>
</cp:coreProperties>
</file>