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84" r:id="rId1"/>
  </p:sldMasterIdLst>
  <p:notesMasterIdLst>
    <p:notesMasterId r:id="rId19"/>
  </p:notesMasterIdLst>
  <p:sldIdLst>
    <p:sldId id="261" r:id="rId2"/>
    <p:sldId id="279" r:id="rId3"/>
    <p:sldId id="278" r:id="rId4"/>
    <p:sldId id="277" r:id="rId5"/>
    <p:sldId id="262" r:id="rId6"/>
    <p:sldId id="263" r:id="rId7"/>
    <p:sldId id="280" r:id="rId8"/>
    <p:sldId id="276" r:id="rId9"/>
    <p:sldId id="281" r:id="rId10"/>
    <p:sldId id="270" r:id="rId11"/>
    <p:sldId id="275" r:id="rId12"/>
    <p:sldId id="271" r:id="rId13"/>
    <p:sldId id="272" r:id="rId14"/>
    <p:sldId id="283" r:id="rId15"/>
    <p:sldId id="274" r:id="rId16"/>
    <p:sldId id="286" r:id="rId17"/>
    <p:sldId id="284" r:id="rId18"/>
  </p:sldIdLst>
  <p:sldSz cx="9144000" cy="6858000" type="screen4x3"/>
  <p:notesSz cx="6794500" cy="995838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  <a:srgbClr val="9933FF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13" autoAdjust="0"/>
    <p:restoredTop sz="86443" autoAdjust="0"/>
  </p:normalViewPr>
  <p:slideViewPr>
    <p:cSldViewPr>
      <p:cViewPr varScale="1">
        <p:scale>
          <a:sx n="103" d="100"/>
          <a:sy n="103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2pPr>
    <a:lvl3pPr marL="914400" algn="l" defTabSz="762000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92663"/>
            <a:ext cx="5435600" cy="392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585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023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92663"/>
            <a:ext cx="5435600" cy="392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39" y="-1"/>
            <a:ext cx="9148136" cy="6922236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4903B27B-3F6C-4490-A7C7-346951FE889D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07945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45BD7-75E0-486E-9C86-14E41869575E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0492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FE43D98-4A4F-4ECF-80E7-400C169C1FED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872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F7D9A-03EB-428C-9787-CC9547C93592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2705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9144000" cy="69075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6F423A-A608-4DE5-8FD7-FBF0087F2968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5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09578-0DBE-40F4-805F-397D69600B59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8530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A4F9D-BBE3-4DDD-9B80-0AE54C34AB8A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2030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6A331-0511-46AF-BB91-1EE6E955DA60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8445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C605D-0017-4EBF-95A1-8E77A117A68C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906993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82E60DE6-CF34-4366-9E57-602DD14D17B4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129876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558D37DE-23FF-4C91-AB62-81211A213132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895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B424C4B-164B-4D67-ADD6-60102A31038A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>
          <p15:clr>
            <a:srgbClr val="F26B43"/>
          </p15:clr>
        </p15:guide>
        <p15:guide id="15" orient="horz" pos="3960">
          <p15:clr>
            <a:srgbClr val="F26B43"/>
          </p15:clr>
        </p15:guide>
        <p15:guide id="16" orient="horz" pos="1536">
          <p15:clr>
            <a:srgbClr val="F26B43"/>
          </p15:clr>
        </p15:guide>
        <p15:guide id="17" orient="horz" pos="3840">
          <p15:clr>
            <a:srgbClr val="F26B43"/>
          </p15:clr>
        </p15:guide>
        <p15:guide id="18" pos="3312">
          <p15:clr>
            <a:srgbClr val="F26B43"/>
          </p15:clr>
        </p15:guide>
        <p15:guide id="19" pos="3600">
          <p15:clr>
            <a:srgbClr val="F26B43"/>
          </p15:clr>
        </p15:guide>
        <p15:guide id="20" orient="horz" pos="360">
          <p15:clr>
            <a:srgbClr val="F26B43"/>
          </p15:clr>
        </p15:guide>
        <p15:guide id="21" pos="5526">
          <p15:clr>
            <a:srgbClr val="F26B43"/>
          </p15:clr>
        </p15:guide>
        <p15:guide id="22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programmes/p011sq1m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Jean-Senebier" TargetMode="External"/><Relationship Id="rId2" Type="http://schemas.openxmlformats.org/officeDocument/2006/relationships/hyperlink" Target="https://en.wikipedia.org/wiki/Jean_Senebier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aqa_pre_2011/plants/plants2.s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915816" y="2333042"/>
            <a:ext cx="5862388" cy="44141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30000"/>
              </a:lnSpc>
              <a:defRPr/>
            </a:pP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מצגת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זו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מדגימה את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החשיבות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של שילוב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והצלבת מידע המצטבר במחקרים, שנעשים על ידי מדענים שונים העובדים במעבדות שונות,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להבנת תהליכים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מורכבים בתחום מדעי החיים, כמו תהליך הפוטוסינתזה. </a:t>
            </a:r>
          </a:p>
          <a:p>
            <a:pPr rtl="1">
              <a:lnSpc>
                <a:spcPct val="130000"/>
              </a:lnSpc>
              <a:defRPr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30000"/>
              </a:lnSpc>
              <a:defRPr/>
            </a:pP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המצגת מבוססת על הרצאה שנתנה בקורס מדעים באוניברסיטת פרדו (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purdue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הרצאה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13 בקורס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SCI 190E </a:t>
            </a:r>
            <a:endParaRPr lang="en-US" altLang="he-IL" sz="3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1196752"/>
            <a:ext cx="6673174" cy="572269"/>
          </a:xfrm>
        </p:spPr>
        <p:txBody>
          <a:bodyPr>
            <a:noAutofit/>
          </a:bodyPr>
          <a:lstStyle/>
          <a:p>
            <a:pPr algn="r" eaLnBrk="0" fontAlgn="base" hangingPunct="0"/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תהליך הפוטוסינתזה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052736"/>
            <a:ext cx="6980312" cy="792088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ג'וזף </a:t>
            </a:r>
            <a:r>
              <a:rPr lang="he-IL" altLang="he-IL" sz="36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פריסטלי</a:t>
            </a:r>
            <a:r>
              <a:rPr lang="he-IL" alt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-צמחים ירוקים מיצרים גז </a:t>
            </a:r>
            <a:r>
              <a:rPr lang="en-US" alt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lang="en-US" altLang="he-IL" sz="20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altLang="he-IL" sz="27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79712" y="2276872"/>
            <a:ext cx="6764288" cy="4458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ניסוי 1:</a:t>
            </a:r>
            <a:endParaRPr lang="he-IL" sz="2400" dirty="0" smtClean="0">
              <a:cs typeface="+mn-cs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>
                <a:latin typeface="Arial" panose="020B0604020202020204" pitchFamily="34" charset="0"/>
                <a:cs typeface="+mn-cs"/>
              </a:rPr>
              <a:t>החוקר האנגלי </a:t>
            </a:r>
            <a:r>
              <a:rPr lang="he-IL" altLang="he-IL" sz="2400" b="0" dirty="0" err="1">
                <a:latin typeface="Arial" panose="020B0604020202020204" pitchFamily="34" charset="0"/>
                <a:cs typeface="+mn-cs"/>
              </a:rPr>
              <a:t>פריסטלי</a:t>
            </a:r>
            <a:r>
              <a:rPr lang="he-IL" altLang="he-IL" sz="2400" b="0" dirty="0">
                <a:latin typeface="Arial" panose="020B0604020202020204" pitchFamily="34" charset="0"/>
                <a:cs typeface="+mn-cs"/>
              </a:rPr>
              <a:t>  הכניס </a:t>
            </a:r>
            <a:r>
              <a:rPr lang="he-IL" sz="2400" b="0" dirty="0" smtClean="0">
                <a:latin typeface="Arial" panose="020B0604020202020204" pitchFamily="34" charset="0"/>
                <a:cs typeface="+mn-cs"/>
              </a:rPr>
              <a:t>נר בוער למיכל סגור. כעבור זמן, להבת הנר, </a:t>
            </a:r>
            <a:r>
              <a:rPr lang="he-IL" sz="2400" b="0" dirty="0" smtClean="0">
                <a:latin typeface="Arial" panose="020B0604020202020204" pitchFamily="34" charset="0"/>
                <a:cs typeface="+mn-cs"/>
              </a:rPr>
              <a:t>שניצלה </a:t>
            </a:r>
            <a:r>
              <a:rPr lang="he-IL" sz="2400" b="0" dirty="0" smtClean="0">
                <a:latin typeface="Arial" panose="020B0604020202020204" pitchFamily="34" charset="0"/>
                <a:cs typeface="+mn-cs"/>
              </a:rPr>
              <a:t>את החמצן באוויר, כבתה. </a:t>
            </a:r>
            <a:endParaRPr lang="he-IL" altLang="he-IL" sz="2400" b="0" dirty="0" smtClean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algn="r" rtl="1">
              <a:spcBef>
                <a:spcPts val="1100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מסקנתו: </a:t>
            </a:r>
          </a:p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+mn-cs"/>
              </a:rPr>
              <a:t>תהליך הבעירה "מקלקל" את האוויר (בטבע הדבר דומה לשריפות, התפרצויות הר געש וכו') ויתכן שצמחים "משקמים" את האוויר.</a:t>
            </a:r>
            <a:endParaRPr lang="en-US" altLang="he-IL" sz="2400" b="0" dirty="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1268" name="Picture 9" descr="U:\FROM DISK N -  01.08.16\faculta\photo\cand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881" y="3573016"/>
            <a:ext cx="3333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43608" y="1293855"/>
            <a:ext cx="8100392" cy="6428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פריסטלי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הוסיף למיכל הזכוכית, שמכיל את האוויר "המקולקל" ענף עם עלים ירוקים, בסביבה מוארת, במשך 27 ימים. </a:t>
            </a:r>
          </a:p>
          <a:p>
            <a:pPr algn="r">
              <a:spcBef>
                <a:spcPts val="17000"/>
              </a:spcBef>
              <a:buFontTx/>
              <a:buNone/>
              <a:defRPr/>
            </a:pPr>
            <a: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תוצאותיו: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</a:t>
            </a: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הצליח להדליק את הנר מחדש.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</a:t>
            </a:r>
            <a: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צמחים משקמים את האוויר "המקולקל". הם מייצרים גז שמאפשר לחומרי בעירה (כמו נרות) לבעור. גז זה הינו החמצן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Joseph </a:t>
            </a: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Priestley (1733 - 1804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e-IL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he-IL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14" y="2351065"/>
            <a:ext cx="5497586" cy="18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68345"/>
            <a:ext cx="6582468" cy="725510"/>
          </a:xfrm>
        </p:spPr>
        <p:txBody>
          <a:bodyPr>
            <a:normAutofit fontScale="90000"/>
          </a:bodyPr>
          <a:lstStyle/>
          <a:p>
            <a:pPr algn="r"/>
            <a:r>
              <a:rPr lang="he-IL" altLang="he-IL" sz="4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פריסטלי</a:t>
            </a:r>
            <a:r>
              <a:rPr lang="he-IL" altLang="he-IL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e-IL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המשך)</a:t>
            </a:r>
            <a:r>
              <a:rPr lang="en-US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e-IL" altLang="he-I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altLang="he-I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6673174" cy="1560716"/>
          </a:xfrm>
          <a:noFill/>
        </p:spPr>
        <p:txBody>
          <a:bodyPr>
            <a:normAutofit/>
          </a:bodyPr>
          <a:lstStyle/>
          <a:p>
            <a:pPr algn="r"/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יאן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אינגנהויס</a:t>
            </a:r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צמחים </a:t>
            </a: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ירוקים מיצרים גז </a:t>
            </a:r>
            <a:r>
              <a:rPr lang="en-US" altLang="he-IL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באור השמש</a:t>
            </a:r>
            <a:endParaRPr lang="en-US" altLang="he-IL" sz="32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772816"/>
            <a:ext cx="8315835" cy="53559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ההולנדי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יאן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אינגנהויס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ערך תצפיות על עלי הנענע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שקועים במים. הוא בדק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מתי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הם משחררים בועות גז ומהו סוג הגז.</a:t>
            </a:r>
            <a:endParaRPr lang="he-IL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תוצאות: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רק עלי נענע </a:t>
            </a:r>
            <a:r>
              <a:rPr lang="he-IL" altLang="he-IL" sz="2400" b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שמוארים באור השמש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משחררים בועות קטנות של גז.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הגז נאסף במבחנה ונמצא כי הצליח להדליק קיסם עומם מחדש.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</a:t>
            </a:r>
            <a:endParaRPr lang="he-IL" altLang="he-IL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הגז שהשתחרר מעלי הנענע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השקועים במים, באור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השמש הינו חמצן.</a:t>
            </a:r>
          </a:p>
          <a:p>
            <a:pPr rt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b="0" dirty="0">
                <a:cs typeface="+mn-cs"/>
              </a:rPr>
              <a:t>Jan </a:t>
            </a:r>
            <a:r>
              <a:rPr lang="en-US" sz="2400" b="0" dirty="0" err="1">
                <a:cs typeface="+mn-cs"/>
              </a:rPr>
              <a:t>Ingenhousz</a:t>
            </a:r>
            <a:r>
              <a:rPr lang="en-US" sz="2400" b="0" dirty="0">
                <a:cs typeface="+mn-cs"/>
              </a:rPr>
              <a:t> 1730-1799</a:t>
            </a:r>
            <a:endParaRPr lang="en-US" altLang="he-IL" sz="2400" b="0" dirty="0">
              <a:cs typeface="+mn-cs"/>
            </a:endParaRPr>
          </a:p>
          <a:p>
            <a:pPr rtl="1">
              <a:lnSpc>
                <a:spcPct val="150000"/>
              </a:lnSpc>
              <a:spcBef>
                <a:spcPct val="0"/>
              </a:spcBef>
              <a:buNone/>
            </a:pPr>
            <a:r>
              <a:rPr lang="he-IL" sz="1800" b="0" dirty="0" smtClean="0">
                <a:cs typeface="+mn-cs"/>
              </a:rPr>
              <a:t>http</a:t>
            </a:r>
            <a:r>
              <a:rPr lang="he-IL" sz="1800" b="0" dirty="0">
                <a:cs typeface="+mn-cs"/>
              </a:rPr>
              <a:t>://</a:t>
            </a:r>
            <a:r>
              <a:rPr lang="he-IL" sz="1800" b="0" dirty="0" smtClean="0">
                <a:cs typeface="+mn-cs"/>
              </a:rPr>
              <a:t>www.chm.bris.ac.uk/motm/chlorophyll/chlorophyll_h.htm</a:t>
            </a:r>
            <a:endParaRPr lang="he-IL" altLang="he-IL" sz="1800" b="0" dirty="0" smtClean="0">
              <a:latin typeface="Arial" panose="020B0604020202020204" pitchFamily="34" charset="0"/>
              <a:cs typeface="+mn-cs"/>
            </a:endParaRPr>
          </a:p>
          <a:p>
            <a:pPr rt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he-IL" sz="1800" b="0" dirty="0">
                <a:cs typeface="+mn-cs"/>
                <a:hlinkClick r:id="rId2"/>
              </a:rPr>
              <a:t>https://</a:t>
            </a:r>
            <a:r>
              <a:rPr lang="en-US" altLang="he-IL" sz="1800" b="0" dirty="0" smtClean="0">
                <a:cs typeface="+mn-cs"/>
                <a:hlinkClick r:id="rId2"/>
              </a:rPr>
              <a:t>www.bbc.co.uk/programmes/p011sq1m</a:t>
            </a:r>
            <a:r>
              <a:rPr lang="en-US" altLang="he-IL" sz="1800" b="0" dirty="0" smtClean="0">
                <a:cs typeface="+mn-cs"/>
              </a:rPr>
              <a:t> </a:t>
            </a:r>
            <a:endParaRPr lang="en-US" altLang="he-IL" sz="1800" b="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712"/>
            <a:ext cx="7897310" cy="1348487"/>
          </a:xfrm>
          <a:noFill/>
        </p:spPr>
        <p:txBody>
          <a:bodyPr>
            <a:normAutofit/>
          </a:bodyPr>
          <a:lstStyle/>
          <a:p>
            <a:pPr algn="r"/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ג'אן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סנביה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בהארה, צמחים קולטים 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lang="en-US" altLang="he-IL" sz="24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ומשחררים </a:t>
            </a:r>
            <a:r>
              <a:rPr lang="en-US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he-IL" sz="28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9592" y="2276872"/>
            <a:ext cx="7812360" cy="45249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השוויצרי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ג'אן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סנביה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בדק ומצא כי באור השמש, צמחים ירוקים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קולטים פחמן דו - חמצני מהאוויר ומשחררים חמצן. צמחים משחררים </a:t>
            </a:r>
            <a:r>
              <a:rPr lang="en-US" altLang="he-I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לאוויר, רק בנוכחות </a:t>
            </a:r>
            <a:r>
              <a:rPr lang="en-US" altLang="he-I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he-I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התהליך מתרחש בחלק של הצמח אשר מכיל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פיגמנט 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ירוק.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en-US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Senebier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1742- 1809</a:t>
            </a: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en.wikipedia.org/wiki/Jean_Senebier</a:t>
            </a: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www.britannica.com/biography/Jean-Senebier</a:t>
            </a: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48680"/>
            <a:ext cx="6673174" cy="1348487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תאודור דה </a:t>
            </a:r>
            <a:r>
              <a:rPr lang="he-IL" sz="36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סוסיור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ניסויים כמותיים המוכיחים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כי 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המשקל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שנוסף לצמח הגיע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מ-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he-IL" sz="2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ומים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altLang="he-IL" sz="27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708920"/>
            <a:ext cx="8096844" cy="461729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השוויצרי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סוסיור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ביצע ניסויים כמותיים והוכיח כי המשקל שנוסף לצמח (ראו שקף מס 4) הינו הסכום של כמות המים וכמות הפחמן הדו חמצני,  שהצמח קלט, באור שמש. 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המים והפחמן הדו חמצני משתתפים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בתהליך כימי,  הקשור בהזנת הצמח.</a:t>
            </a:r>
          </a:p>
          <a:p>
            <a:pPr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0" dirty="0" err="1">
                <a:cs typeface="+mn-cs"/>
              </a:rPr>
              <a:t>Théodore</a:t>
            </a:r>
            <a:r>
              <a:rPr lang="en-US" sz="2400" b="0" dirty="0">
                <a:cs typeface="+mn-cs"/>
              </a:rPr>
              <a:t> de Saussure</a:t>
            </a:r>
            <a:r>
              <a:rPr lang="en-US" b="0" dirty="0"/>
              <a:t> </a:t>
            </a:r>
            <a:r>
              <a:rPr lang="en-US" altLang="he-IL" sz="2400" b="0" dirty="0">
                <a:cs typeface="+mn-cs"/>
              </a:rPr>
              <a:t>1767- 1845</a:t>
            </a:r>
            <a:endParaRPr lang="he-IL" altLang="he-IL" sz="2400" b="0" dirty="0">
              <a:cs typeface="+mn-cs"/>
            </a:endParaRPr>
          </a:p>
          <a:p>
            <a:pPr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he-IL" sz="2000" b="0" dirty="0">
                <a:latin typeface="Arial" panose="020B0604020202020204" pitchFamily="34" charset="0"/>
                <a:cs typeface="Arial" panose="020B0604020202020204" pitchFamily="34" charset="0"/>
              </a:rPr>
              <a:t>https://www.britannica.com/biography/Nicolas-Theodore-de-Saussure</a:t>
            </a:r>
            <a:endParaRPr lang="he-IL" altLang="he-IL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480" y="943248"/>
            <a:ext cx="7747000" cy="1117600"/>
          </a:xfr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he-IL" altLang="he-IL" sz="3200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פחמן דו חמצני, מים ואור שמש 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הם </a:t>
            </a:r>
            <a:r>
              <a:rPr lang="he-IL" altLang="he-IL" sz="3200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חומרי הגלם של תהליך הפוטוסינתזה</a:t>
            </a:r>
            <a:endParaRPr lang="en-US" alt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63688" y="2426337"/>
            <a:ext cx="7128792" cy="41710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spcBef>
                <a:spcPts val="60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תגליות נוספות:</a:t>
            </a: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spcBef>
                <a:spcPts val="600"/>
              </a:spcBef>
              <a:buFontTx/>
              <a:buAutoNum type="arabicPeriod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1814-1878 - חוקר גרמני וון מאייר הוכיח כי צמחים ירוקים ממירים אנרגיית אור לאנרגיה כימית. שנאגרת בתרכובות המיוצרות על ידי הצמח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spcBef>
                <a:spcPts val="600"/>
              </a:spcBef>
              <a:buNone/>
              <a:defRPr/>
            </a:pP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1864 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זיהה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החוקר זקס את  הפחמימות כתוצר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התגובה.</a:t>
            </a:r>
          </a:p>
          <a:p>
            <a:pPr algn="r" rtl="1">
              <a:spcBef>
                <a:spcPts val="600"/>
              </a:spcBef>
              <a:buNone/>
              <a:defRPr/>
            </a:pPr>
            <a:endParaRPr lang="he-IL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1883 זיהה החוקר אנגלמן את הכלורופיל ובעזרת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ספקטרופוטומטר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גילה כי האור האדום והכחול פעילים ביצירת חמצן.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480" y="943248"/>
            <a:ext cx="7747000" cy="1117600"/>
          </a:xfr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תגליות </a:t>
            </a: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נוספות- המשך</a:t>
            </a:r>
            <a:r>
              <a:rPr lang="en-US" altLang="he-IL" sz="3200" dirty="0">
                <a:latin typeface="Arial" panose="020B0604020202020204" pitchFamily="34" charset="0"/>
              </a:rPr>
              <a:t/>
            </a:r>
            <a:br>
              <a:rPr lang="en-US" altLang="he-IL" sz="3200" dirty="0">
                <a:latin typeface="Arial" panose="020B0604020202020204" pitchFamily="34" charset="0"/>
              </a:rPr>
            </a:br>
            <a:endParaRPr lang="en-US" alt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47664" y="2426337"/>
            <a:ext cx="7344816" cy="36631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buNone/>
            </a:pPr>
            <a:r>
              <a:rPr lang="he-IL" dirty="0" smtClean="0">
                <a:cs typeface="+mn-cs"/>
              </a:rPr>
              <a:t>גורמים </a:t>
            </a:r>
            <a:r>
              <a:rPr lang="he-IL" dirty="0">
                <a:cs typeface="+mn-cs"/>
              </a:rPr>
              <a:t>המגבילים את הקצב של תהליך  </a:t>
            </a:r>
            <a:r>
              <a:rPr lang="he-IL" dirty="0">
                <a:cs typeface="+mn-cs"/>
              </a:rPr>
              <a:t>פוטוסינתזה</a:t>
            </a:r>
            <a:r>
              <a:rPr lang="he-IL" dirty="0" smtClean="0">
                <a:cs typeface="+mn-cs"/>
              </a:rPr>
              <a:t>:</a:t>
            </a:r>
            <a:endParaRPr lang="en-US" dirty="0" smtClean="0">
              <a:cs typeface="+mn-cs"/>
            </a:endParaRPr>
          </a:p>
          <a:p>
            <a:pPr marL="457200" indent="-457200" algn="r" rtl="1"/>
            <a:r>
              <a:rPr lang="he-IL" b="0" dirty="0">
                <a:cs typeface="+mn-cs"/>
              </a:rPr>
              <a:t>עוצמת האור</a:t>
            </a:r>
          </a:p>
          <a:p>
            <a:pPr marL="457200" indent="-457200" algn="r" rtl="1"/>
            <a:r>
              <a:rPr lang="he-IL" b="0" dirty="0">
                <a:cs typeface="+mn-cs"/>
              </a:rPr>
              <a:t>ריכוז</a:t>
            </a:r>
            <a:r>
              <a:rPr lang="he-IL" dirty="0">
                <a:cs typeface="+mn-cs"/>
              </a:rPr>
              <a:t> </a:t>
            </a:r>
            <a:r>
              <a:rPr lang="he-IL" b="0" dirty="0">
                <a:cs typeface="+mn-cs"/>
              </a:rPr>
              <a:t>ה</a:t>
            </a:r>
            <a:r>
              <a:rPr lang="en-US" b="0" dirty="0">
                <a:cs typeface="+mn-cs"/>
              </a:rPr>
              <a:t>CO</a:t>
            </a:r>
            <a:r>
              <a:rPr lang="en-US" sz="2400" dirty="0">
                <a:cs typeface="+mn-cs"/>
              </a:rPr>
              <a:t>2</a:t>
            </a:r>
            <a:r>
              <a:rPr lang="en-US" dirty="0">
                <a:cs typeface="+mn-cs"/>
              </a:rPr>
              <a:t> </a:t>
            </a:r>
          </a:p>
          <a:p>
            <a:pPr marL="457200" indent="-457200" algn="r" rtl="1"/>
            <a:r>
              <a:rPr lang="he-IL" b="0" dirty="0">
                <a:cs typeface="+mn-cs"/>
              </a:rPr>
              <a:t>כמות המים</a:t>
            </a:r>
          </a:p>
          <a:p>
            <a:r>
              <a:rPr lang="he-IL" sz="2400" dirty="0" smtClean="0">
                <a:hlinkClick r:id="rId2"/>
              </a:rPr>
              <a:t>http</a:t>
            </a:r>
            <a:r>
              <a:rPr lang="he-IL" sz="2400" dirty="0">
                <a:hlinkClick r:id="rId2"/>
              </a:rPr>
              <a:t>://www.bbc.co.uk/schools/gcsebitesize/science/add_aqa_pre_2011/plants/plants2.shtml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41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771" y="737614"/>
            <a:ext cx="7056784" cy="155881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צירופן של כל התגליות הללו הניחו את היסוד</a:t>
            </a:r>
            <a:r>
              <a:rPr lang="en-US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לידיעותינו על תהליך הפוטוסינתזה </a:t>
            </a: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:</a:t>
            </a:r>
            <a:endParaRPr lang="he-IL" sz="3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165475" y="9615488"/>
            <a:ext cx="247650" cy="438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1867346" y="3254693"/>
            <a:ext cx="716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6CO</a:t>
            </a:r>
            <a:r>
              <a:rPr lang="en-US" altLang="he-IL" baseline="-30000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2 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+ 12H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→ C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12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baseline="30000" dirty="0">
                <a:latin typeface="Calibri" panose="020F0502020204030204" pitchFamily="34" charset="0"/>
                <a:cs typeface="David" panose="020E0502060401010101" pitchFamily="34" charset="-79"/>
              </a:rPr>
              <a:t>↑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</a:t>
            </a:r>
            <a:endParaRPr lang="en-US" altLang="he-IL" dirty="0"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5" y="270892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שמש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4646285" y="4001349"/>
            <a:ext cx="1407757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defRPr/>
            </a:pPr>
            <a:r>
              <a:rPr lang="he-IL" dirty="0">
                <a:ln w="12700" cap="flat" cmpd="sng" algn="ctr">
                  <a:solidFill>
                    <a:srgbClr val="70AD47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כלורופיל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3124" y="4797152"/>
            <a:ext cx="5551363" cy="177561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בתהליך הפוטוסינתזה משתחרר גז החמצן ואנרגיה האצורה במולקולת גלוקוז.</a:t>
            </a:r>
            <a:endParaRPr lang="en-US" sz="2400" b="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השמש היא מקור האנרגיה העיקרי בטבע.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771" y="737614"/>
            <a:ext cx="7056784" cy="155881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sz="3200" b="0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סיכום</a:t>
            </a:r>
            <a:r>
              <a:rPr lang="he-IL" sz="3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הידוע לנו </a:t>
            </a:r>
            <a:r>
              <a:rPr lang="en-US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על </a:t>
            </a:r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תהליך הפוטוסינתזה: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165475" y="9615488"/>
            <a:ext cx="247650" cy="438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1867346" y="3254693"/>
            <a:ext cx="716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6CO</a:t>
            </a:r>
            <a:r>
              <a:rPr lang="en-US" altLang="he-IL" baseline="-30000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2 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+ 12H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→ C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12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baseline="30000" dirty="0">
                <a:latin typeface="Calibri" panose="020F0502020204030204" pitchFamily="34" charset="0"/>
                <a:cs typeface="David" panose="020E0502060401010101" pitchFamily="34" charset="-79"/>
              </a:rPr>
              <a:t>↑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</a:t>
            </a:r>
            <a:endParaRPr lang="en-US" altLang="he-IL" dirty="0"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5" y="270892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שמש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4646285" y="4001349"/>
            <a:ext cx="1407757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defRPr/>
            </a:pPr>
            <a:r>
              <a:rPr lang="he-IL" dirty="0">
                <a:ln w="12700" cap="flat" cmpd="sng" algn="ctr">
                  <a:solidFill>
                    <a:srgbClr val="70AD47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כלורופיל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3124" y="4797152"/>
            <a:ext cx="5551363" cy="177561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בתהליך הפוטוסינתזה משתחרר גז החמצן ואנרגיה האצורה במולקולת גלוקוז.</a:t>
            </a:r>
            <a:endParaRPr lang="en-US" sz="2400" b="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השמש היא מקור האנרגיה העיקרי בטבע.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716156"/>
            <a:ext cx="6673174" cy="1560716"/>
          </a:xfrm>
        </p:spPr>
        <p:txBody>
          <a:bodyPr>
            <a:normAutofit/>
          </a:bodyPr>
          <a:lstStyle/>
          <a:p>
            <a:pPr algn="r" rtl="1" eaLnBrk="0" fontAlgn="base" hangingPunct="0"/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התפתחות המחקר </a:t>
            </a:r>
            <a:r>
              <a:rPr lang="en-US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/>
            </a:r>
            <a:br>
              <a:rPr lang="en-US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על תהליך הפוטוסינתזה</a:t>
            </a:r>
            <a:endParaRPr lang="he-IL" sz="36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31840" y="2420888"/>
            <a:ext cx="5538887" cy="39709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ידוע כי: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משקלו של בלוט האלון הוא גרמים אחדים. משקלו של עץ אלון בוגר עשוי להגיע לעשרה טון ויותר. 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defRPr/>
            </a:pPr>
            <a:endParaRPr lang="he-IL" altLang="he-IL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שאלה:</a:t>
            </a:r>
            <a:endParaRPr lang="en-US" altLang="he-IL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כשבלוט האלון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נובט, מתפתח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לעץ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אלון ומשקלו גדל,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מאין הוא מקבל את</a:t>
            </a: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חומרי הגלם הרבים, שנדרשים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לכך?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288425"/>
            <a:ext cx="7488832" cy="628407"/>
          </a:xfrm>
        </p:spPr>
        <p:txBody>
          <a:bodyPr>
            <a:noAutofit/>
          </a:bodyPr>
          <a:lstStyle/>
          <a:p>
            <a:pPr algn="r"/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שאילת </a:t>
            </a: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שאלות בנושא תהליך ההזנה בצמחים</a:t>
            </a:r>
            <a:endParaRPr lang="he-IL" sz="3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59832" y="2892358"/>
            <a:ext cx="5779368" cy="341696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השתיל ניזון ממינרלים בקרקע ומהמים הנקלטים בצמח, </a:t>
            </a:r>
            <a:r>
              <a:rPr lang="he-IL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דרך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שורשיו.  המים והמינרלים שנקלטו מספקים לצמח חומרי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הגלם והאנרגיה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לגדילתו ולהתפתחותו.</a:t>
            </a:r>
          </a:p>
          <a:p>
            <a:pPr rtl="1">
              <a:defRPr/>
            </a:pPr>
            <a:endParaRPr lang="he-IL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השערה זו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נבדקה ע"י ניסוי מבוקר, במשך  כ-2,000 שנה.</a:t>
            </a:r>
          </a:p>
          <a:p>
            <a:pPr rtl="1">
              <a:defRPr/>
            </a:pPr>
            <a:endParaRPr lang="he-IL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אריסטו (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המאה ה-4 לפנה"ס</a:t>
            </a:r>
            <a:r>
              <a:rPr lang="he-IL" dirty="0" smtClean="0"/>
              <a:t>)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340768"/>
            <a:ext cx="6673174" cy="628407"/>
          </a:xfrm>
        </p:spPr>
        <p:txBody>
          <a:bodyPr>
            <a:normAutofit/>
          </a:bodyPr>
          <a:lstStyle/>
          <a:p>
            <a:pPr algn="r"/>
            <a:r>
              <a:rPr lang="he-IL" sz="3200" kern="1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השערה</a:t>
            </a:r>
            <a:endParaRPr lang="he-IL" sz="3200" kern="1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80" y="1268263"/>
            <a:ext cx="7772400" cy="64856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ניסוי מבוקר לבדיקת ההשערה</a:t>
            </a:r>
            <a:endParaRPr lang="en-US" altLang="he-IL" sz="3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07704" y="2204864"/>
            <a:ext cx="6984776" cy="46480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ניסוי:</a:t>
            </a:r>
          </a:p>
          <a:p>
            <a:pPr rtl="1">
              <a:defRPr/>
            </a:pPr>
            <a:r>
              <a:rPr lang="he-IL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החוקר הבלגי ואן </a:t>
            </a:r>
            <a:r>
              <a:rPr lang="he-IL" altLang="he-IL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הלמונט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שתל בעציץ שתיל קטן, שמשקלו היה כ- 2 ק"ג. בתום חמש שנים, חזר, שקל ומצא:</a:t>
            </a:r>
          </a:p>
          <a:p>
            <a:pPr rtl="1">
              <a:spcBef>
                <a:spcPts val="1200"/>
              </a:spcBef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</a:t>
            </a:r>
            <a:r>
              <a:rPr lang="he-IL" altLang="he-IL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א. </a:t>
            </a:r>
            <a:r>
              <a:rPr lang="he-IL" altLang="he-IL" b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העץ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שקל  כ- 74 ק"ג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יותר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ממשקלו ההתחלתי. 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ב. משקל </a:t>
            </a:r>
            <a:r>
              <a:rPr lang="he-IL" altLang="he-IL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הקרקע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בעציץ כמעט </a:t>
            </a:r>
            <a:r>
              <a:rPr lang="he-IL" altLang="he-IL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השתנה.</a:t>
            </a:r>
          </a:p>
          <a:p>
            <a:pPr rtl="1">
              <a:spcBef>
                <a:spcPts val="1200"/>
              </a:spcBef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 הייתה: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החומר שנוסף לשתיל בתהליך גדילתו -בא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מן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המים (ולא מן הקרקע).</a:t>
            </a:r>
            <a:endParaRPr lang="he-IL" altLang="he-IL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en-US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Baptist van </a:t>
            </a:r>
            <a:r>
              <a:rPr lang="en-US" altLang="he-IL" b="0" dirty="0" err="1">
                <a:latin typeface="Arial" panose="020B0604020202020204" pitchFamily="34" charset="0"/>
                <a:cs typeface="Arial" panose="020B0604020202020204" pitchFamily="34" charset="0"/>
              </a:rPr>
              <a:t>Helmont</a:t>
            </a:r>
            <a:r>
              <a:rPr lang="en-US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(1644-1579 )</a:t>
            </a: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 smtClean="0"/>
              <a:t>Willow</a:t>
            </a:r>
            <a:r>
              <a:rPr lang="en-US" altLang="he-IL" baseline="0" dirty="0" smtClean="0"/>
              <a:t> experiment</a:t>
            </a:r>
            <a:endParaRPr lang="he-IL" altLang="he-IL" dirty="0" smtClean="0"/>
          </a:p>
        </p:txBody>
      </p:sp>
      <p:graphicFrame>
        <p:nvGraphicFramePr>
          <p:cNvPr id="9219" name="Object 2" descr="&#10;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754999"/>
              </p:ext>
            </p:extLst>
          </p:nvPr>
        </p:nvGraphicFramePr>
        <p:xfrm>
          <a:off x="-41923" y="476672"/>
          <a:ext cx="9058923" cy="57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Image" r:id="rId4" imgW="8888889" imgH="5688889" progId="Photoshop.Image.18">
                  <p:embed/>
                </p:oleObj>
              </mc:Choice>
              <mc:Fallback>
                <p:oleObj name="Image" r:id="rId4" imgW="8888889" imgH="5688889" progId="Photoshop.Image.1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1923" y="476672"/>
                        <a:ext cx="9058923" cy="5797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0" y="6524625"/>
            <a:ext cx="5381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9pPr>
          </a:lstStyle>
          <a:p>
            <a:r>
              <a:rPr lang="he-IL" altLang="he-IL" sz="1200"/>
              <a:t>http://mattson.creighton.edu/History_Gas_Chemistry/vanHelmont.html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80" y="1340271"/>
            <a:ext cx="7772400" cy="720577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ניסוי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וודוורד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המפריך את ההשערה</a:t>
            </a:r>
            <a:endParaRPr lang="en-US" altLang="he-IL" sz="32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99592" y="2204864"/>
            <a:ext cx="8093273" cy="47096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ניסוי:</a:t>
            </a:r>
          </a:p>
          <a:p>
            <a:pPr rtl="1">
              <a:defRPr/>
            </a:pPr>
            <a:r>
              <a:rPr lang="he-IL" altLang="he-IL" b="0" dirty="0">
                <a:latin typeface="Arial" panose="020B0604020202020204" pitchFamily="34" charset="0"/>
                <a:cs typeface="+mn-cs"/>
              </a:rPr>
              <a:t>החוקר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האנגלי </a:t>
            </a:r>
            <a:r>
              <a:rPr lang="he-IL" altLang="he-IL" b="0" dirty="0" err="1" smtClean="0">
                <a:latin typeface="Arial" panose="020B0604020202020204" pitchFamily="34" charset="0"/>
                <a:cs typeface="+mn-cs"/>
              </a:rPr>
              <a:t>וודוורד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 שתל  </a:t>
            </a:r>
            <a:r>
              <a:rPr lang="he-IL" altLang="he-IL" b="0" dirty="0">
                <a:latin typeface="Arial" panose="020B0604020202020204" pitchFamily="34" charset="0"/>
                <a:cs typeface="+mn-cs"/>
              </a:rPr>
              <a:t>שתיל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קטן בכלי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המכיל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אדמה,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השקה את השתיל במשך 77 ימים, ב-76 ק"ג מים. שקל את הכלי עם האדמה (ללא השתיל) </a:t>
            </a:r>
            <a:r>
              <a:rPr lang="he-IL" altLang="he-IL" b="0" dirty="0" smtClean="0">
                <a:solidFill>
                  <a:srgbClr val="FF0033"/>
                </a:solidFill>
                <a:latin typeface="Arial" panose="020B0604020202020204" pitchFamily="34" charset="0"/>
                <a:cs typeface="+mn-cs"/>
              </a:rPr>
              <a:t>ומצא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משקל הכלי כמעט </a:t>
            </a:r>
            <a:r>
              <a:rPr lang="he-IL" altLang="he-IL" b="0" dirty="0" smtClean="0">
                <a:solidFill>
                  <a:srgbClr val="9933FF"/>
                </a:solidFill>
                <a:latin typeface="Arial" panose="020B0604020202020204" pitchFamily="34" charset="0"/>
                <a:cs typeface="+mn-cs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 השתנה. </a:t>
            </a:r>
            <a:r>
              <a:rPr lang="he-IL" altLang="he-IL" b="0" dirty="0">
                <a:latin typeface="Arial" panose="020B0604020202020204" pitchFamily="34" charset="0"/>
                <a:cs typeface="+mn-cs"/>
              </a:rPr>
              <a:t>למר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ות, שנוספו לכלי כ-76 ק"ג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מים.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מסקנתו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המים נקלטו בשתיל מהשורשים, התנדפו דרך העלים, לאטמוספירה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.</a:t>
            </a:r>
            <a:r>
              <a:rPr lang="en-US" altLang="he-IL" b="0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en-US" altLang="he-IL" b="0" dirty="0" smtClean="0">
                <a:latin typeface="Arial" panose="020B0604020202020204" pitchFamily="34" charset="0"/>
                <a:cs typeface="+mn-cs"/>
              </a:rPr>
            </a:br>
            <a:endParaRPr lang="he-IL" altLang="he-IL" b="0" dirty="0" smtClean="0"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b="0" dirty="0" smtClean="0">
                <a:latin typeface="Arial" panose="020B0604020202020204" pitchFamily="34" charset="0"/>
                <a:cs typeface="+mn-cs"/>
              </a:rPr>
              <a:t>הופרכה 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ההשערה של ואן </a:t>
            </a:r>
            <a:r>
              <a:rPr lang="he-IL" b="0" dirty="0" err="1" smtClean="0">
                <a:latin typeface="Arial" panose="020B0604020202020204" pitchFamily="34" charset="0"/>
                <a:cs typeface="+mn-cs"/>
              </a:rPr>
              <a:t>הלמונט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 </a:t>
            </a:r>
            <a:r>
              <a:rPr lang="he-IL" altLang="he-I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שהצמח ניזון </a:t>
            </a:r>
            <a:r>
              <a:rPr lang="he-IL" altLang="he-I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ממים.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מאין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מגיעים 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חומרי הגלם שנוספו 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לשתיל בתהליך גדילתו? לאן נעלמו מי ההשקאה?</a:t>
            </a:r>
            <a:endParaRPr lang="he-IL" altLang="he-IL" b="0" dirty="0" smtClean="0">
              <a:latin typeface="Arial" panose="020B0604020202020204" pitchFamily="34" charset="0"/>
              <a:cs typeface="+mn-cs"/>
            </a:endParaRPr>
          </a:p>
          <a:p>
            <a:pPr algn="l">
              <a:defRPr/>
            </a:pPr>
            <a:r>
              <a:rPr lang="en-US" b="0" dirty="0" smtClean="0">
                <a:cs typeface="+mn-cs"/>
              </a:rPr>
              <a:t>John Woodward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(1728-1665 )</a:t>
            </a:r>
            <a:r>
              <a:rPr lang="en-US" altLang="he-IL" b="0" dirty="0" smtClean="0">
                <a:latin typeface="Arial" panose="020B0604020202020204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72" y="1421904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גילוי הפיוניות</a:t>
            </a:r>
            <a:br>
              <a:rPr 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983"/>
            <a:ext cx="6111022" cy="3552428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059832" y="3284984"/>
            <a:ext cx="6048672" cy="3190617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החוקר האנגלי גרו בדק ומצא כי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באפידרמיס של העלים קיימים חורים קטנים רבים. אותם כינה בשם </a:t>
            </a:r>
            <a:r>
              <a:rPr lang="he-IL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פיוניות</a:t>
            </a:r>
            <a:r>
              <a:rPr lang="he-IL" sz="2400" b="0" dirty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</a:t>
            </a:r>
            <a:r>
              <a:rPr lang="en-US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en-US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הוא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הציע כי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המים,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שנקלטים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מהקרקע בצמח,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מתנדפים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לאטמוספירה, דרך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הפיוניות של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הצמח.</a:t>
            </a:r>
          </a:p>
          <a:p>
            <a:pPr algn="r" rtl="1">
              <a:spcAft>
                <a:spcPts val="800"/>
              </a:spcAft>
            </a:pPr>
            <a:endParaRPr lang="he-IL" sz="2400" b="0" dirty="0" smtClean="0">
              <a:solidFill>
                <a:srgbClr val="44546A"/>
              </a:solidFill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rtl="1">
              <a:spcAft>
                <a:spcPts val="800"/>
              </a:spcAft>
            </a:pPr>
            <a:r>
              <a:rPr lang="en-US" sz="2400" b="0" dirty="0" err="1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Nehemiah_Grew</a:t>
            </a:r>
            <a:r>
              <a:rPr lang="en-US" sz="24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(1641 – 1712)</a:t>
            </a:r>
            <a:r>
              <a:rPr lang="he-IL" sz="24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lang="en-US" sz="20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https://en.wikipedia.org/wiki/Nehemiah_Grew</a:t>
            </a:r>
            <a:endParaRPr lang="en-U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9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1541</TotalTime>
  <Words>760</Words>
  <Application>Microsoft Office PowerPoint</Application>
  <PresentationFormat>On-screen Show (4:3)</PresentationFormat>
  <Paragraphs>96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Schoolbook</vt:lpstr>
      <vt:lpstr>Corbel</vt:lpstr>
      <vt:lpstr>David</vt:lpstr>
      <vt:lpstr>Times New Roman</vt:lpstr>
      <vt:lpstr>Times New Roman (Hebrew)</vt:lpstr>
      <vt:lpstr>Feathered</vt:lpstr>
      <vt:lpstr>Image</vt:lpstr>
      <vt:lpstr>תהליך הפוטוסינתזה</vt:lpstr>
      <vt:lpstr>סיכום הידוע לנו  על תהליך הפוטוסינתזה:</vt:lpstr>
      <vt:lpstr>התפתחות המחקר  על תהליך הפוטוסינתזה</vt:lpstr>
      <vt:lpstr>שאילת שאלות בנושא תהליך ההזנה בצמחים</vt:lpstr>
      <vt:lpstr>השערה</vt:lpstr>
      <vt:lpstr>ניסוי מבוקר לבדיקת ההשערה</vt:lpstr>
      <vt:lpstr>Willow experiment</vt:lpstr>
      <vt:lpstr>ניסוי וודוורד המפריך את ההשערה</vt:lpstr>
      <vt:lpstr>גילוי הפיוניות </vt:lpstr>
      <vt:lpstr>ג'וזף פריסטלי -צמחים ירוקים מיצרים גז O2 </vt:lpstr>
      <vt:lpstr>פריסטלי (המשך) : </vt:lpstr>
      <vt:lpstr>יאן אינגנהויס צמחים ירוקים מיצרים גז O2 באור השמש</vt:lpstr>
      <vt:lpstr>ג'אן סנביה – בהארה, צמחים קולטים CO2  ומשחררים O2 </vt:lpstr>
      <vt:lpstr>תאודור דה סוסיור – ניסויים כמותיים המוכיחים כי המשקל שנוסף לצמח הגיע מ- co2 ומים </vt:lpstr>
      <vt:lpstr>פחמן דו חמצני, מים ואור שמש  הם חומרי הגלם של תהליך הפוטוסינתזה</vt:lpstr>
      <vt:lpstr>תגליות נוספות- המשך </vt:lpstr>
      <vt:lpstr>צירופן של כל התגליות הללו הניחו את היסוד לידיעותינו על תהליך הפוטוסינתזה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Weizmann Institute of Science</dc:creator>
  <cp:lastModifiedBy>WICC</cp:lastModifiedBy>
  <cp:revision>169</cp:revision>
  <cp:lastPrinted>1997-11-24T14:51:19Z</cp:lastPrinted>
  <dcterms:created xsi:type="dcterms:W3CDTF">1997-11-10T09:36:52Z</dcterms:created>
  <dcterms:modified xsi:type="dcterms:W3CDTF">2018-04-29T13:54:32Z</dcterms:modified>
</cp:coreProperties>
</file>