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72" r:id="rId4"/>
    <p:sldId id="277" r:id="rId5"/>
    <p:sldId id="260" r:id="rId6"/>
    <p:sldId id="261" r:id="rId7"/>
    <p:sldId id="279" r:id="rId8"/>
    <p:sldId id="263" r:id="rId9"/>
    <p:sldId id="262" r:id="rId10"/>
    <p:sldId id="264" r:id="rId11"/>
    <p:sldId id="278" r:id="rId12"/>
    <p:sldId id="283" r:id="rId13"/>
    <p:sldId id="275" r:id="rId14"/>
    <p:sldId id="280" r:id="rId15"/>
    <p:sldId id="265" r:id="rId16"/>
    <p:sldId id="284" r:id="rId17"/>
    <p:sldId id="281" r:id="rId18"/>
    <p:sldId id="266" r:id="rId19"/>
    <p:sldId id="267" r:id="rId20"/>
    <p:sldId id="282" r:id="rId21"/>
    <p:sldId id="268" r:id="rId22"/>
    <p:sldId id="269" r:id="rId23"/>
    <p:sldId id="274" r:id="rId24"/>
    <p:sldId id="285" r:id="rId25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1C7"/>
    <a:srgbClr val="B08200"/>
    <a:srgbClr val="D09A00"/>
    <a:srgbClr val="996633"/>
    <a:srgbClr val="339933"/>
    <a:srgbClr val="FFFF00"/>
    <a:srgbClr val="A50B3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65414" autoAdjust="0"/>
    <p:restoredTop sz="86427" autoAdjust="0"/>
  </p:normalViewPr>
  <p:slideViewPr>
    <p:cSldViewPr>
      <p:cViewPr varScale="1">
        <p:scale>
          <a:sx n="96" d="100"/>
          <a:sy n="96" d="100"/>
        </p:scale>
        <p:origin x="9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4C7E92DA-53D9-487C-A2FD-B0956BADAEC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7E92DA-53D9-487C-A2FD-B0956BADAEC1}" type="slidenum">
              <a:rPr lang="he-IL" altLang="he-IL" smtClean="0"/>
              <a:pPr>
                <a:defRPr/>
              </a:pPr>
              <a:t>10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9747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97AD035-2167-4DFD-A9A6-AA6946EA4EAC}" type="slidenum">
              <a:rPr lang="he-IL" altLang="he-IL" smtClean="0"/>
              <a:pPr algn="l">
                <a:spcBef>
                  <a:spcPct val="0"/>
                </a:spcBef>
              </a:pPr>
              <a:t>23</a:t>
            </a:fld>
            <a:endParaRPr lang="en-US" altLang="he-I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EEA14-E687-4632-8303-E28668D15EA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5797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9043B-A826-4194-A0D7-1B5E9A2282EA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0167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3D5F7-6AD7-4DB8-ACCA-09A18422976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3827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D092-A647-4938-8137-16326D50872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86054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09EC-C5B8-4F7D-A667-80597D6E3B2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7172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1D43B-1BA0-492B-8B9F-ABF74B5A5E4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9233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854E-487F-4B00-840A-C3764D20EBC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6316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75A8C-22DA-479A-9489-4558D8E920D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6569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5D4B-C76F-4B57-9A23-F8FE94F478F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8855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D3C0E-AA93-43F0-8A1A-50694EA5042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2902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24E6-E7E3-4EE1-BD8D-F5EABD9FE19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9263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7A158-8E0A-49C7-992E-3A522DC3AB0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3437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4667D-BE65-4125-AAA2-D4552DD1E2A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2255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FABC8D68-0BAC-4438-8AE6-51BFFC92050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619250" y="5734050"/>
            <a:ext cx="55451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2400" b="1">
                <a:solidFill>
                  <a:schemeClr val="bg1"/>
                </a:solidFill>
              </a:rPr>
              <a:t>ד"ר יהודה בן חור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2400" b="1">
                <a:solidFill>
                  <a:schemeClr val="bg1"/>
                </a:solidFill>
              </a:rPr>
              <a:t>מכון דוידסון לחינוך מדעי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he-IL" sz="2400" b="1">
              <a:solidFill>
                <a:schemeClr val="bg1"/>
              </a:solidFill>
            </a:endParaRPr>
          </a:p>
        </p:txBody>
      </p:sp>
      <p:pic>
        <p:nvPicPr>
          <p:cNvPr id="3" name="Picture 2" title="עגורים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6"/>
          <a:stretch/>
        </p:blipFill>
        <p:spPr>
          <a:xfrm>
            <a:off x="8792" y="-27384"/>
            <a:ext cx="9135208" cy="6885383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9632" y="692696"/>
            <a:ext cx="6624736" cy="432048"/>
          </a:xfrm>
        </p:spPr>
        <p:txBody>
          <a:bodyPr/>
          <a:lstStyle/>
          <a:p>
            <a:r>
              <a:rPr lang="he-IL" altLang="he-IL" sz="4000" dirty="0" smtClean="0"/>
              <a:t>רעיונות מרכזיים באקולוגיה</a:t>
            </a:r>
            <a:br>
              <a:rPr lang="he-IL" altLang="he-IL" sz="4000" dirty="0" smtClean="0"/>
            </a:br>
            <a:endParaRPr lang="en-US" altLang="he-IL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3147276" y="-171400"/>
            <a:ext cx="2962672" cy="778098"/>
          </a:xfrm>
        </p:spPr>
        <p:txBody>
          <a:bodyPr/>
          <a:lstStyle/>
          <a:p>
            <a:r>
              <a:rPr lang="he-IL" sz="4000" dirty="0" smtClean="0"/>
              <a:t>מפת העולם</a:t>
            </a:r>
            <a:endParaRPr lang="en-US" sz="4000" dirty="0"/>
          </a:p>
        </p:txBody>
      </p:sp>
      <p:pic>
        <p:nvPicPr>
          <p:cNvPr id="4" name="Picture 3" title="מפת העולם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" y="1124744"/>
            <a:ext cx="9161074" cy="5733256"/>
          </a:xfrm>
          <a:prstGeom prst="rect">
            <a:avLst/>
          </a:prstGeom>
        </p:spPr>
      </p:pic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028212" y="419180"/>
            <a:ext cx="720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dirty="0"/>
              <a:t>באזורי אקלים שונים של כדור הארץ </a:t>
            </a:r>
            <a:r>
              <a:rPr lang="he-IL" altLang="he-IL" dirty="0" smtClean="0"/>
              <a:t>קיימים תנאים </a:t>
            </a:r>
            <a:r>
              <a:rPr lang="he-IL" altLang="he-IL" dirty="0"/>
              <a:t>שונים ולכן נמצא שם חברות שונות </a:t>
            </a:r>
            <a:r>
              <a:rPr lang="he-IL" altLang="he-IL" dirty="0" smtClean="0"/>
              <a:t>של </a:t>
            </a:r>
            <a:r>
              <a:rPr lang="he-IL" altLang="he-IL" dirty="0"/>
              <a:t>צומח ושל בעלי חיים.</a:t>
            </a:r>
            <a:endParaRPr lang="en-US" alt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188640"/>
            <a:ext cx="1810544" cy="634082"/>
          </a:xfrm>
        </p:spPr>
        <p:txBody>
          <a:bodyPr/>
          <a:lstStyle/>
          <a:p>
            <a:pPr eaLnBrk="1" hangingPunct="1"/>
            <a:r>
              <a:rPr lang="he-IL" altLang="he-IL" sz="4000" dirty="0" smtClean="0"/>
              <a:t>רעיון 4</a:t>
            </a:r>
            <a:endParaRPr lang="en-US" altLang="he-IL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686800" cy="125273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e-IL" altLang="he-IL" dirty="0" smtClean="0"/>
              <a:t>בתוך המערכת האקולוגית מתקיימים מחזורים בהם מועברים בין מרכיביה חומרים ואנרגיה.</a:t>
            </a:r>
            <a:r>
              <a:rPr lang="he-IL" altLang="he-IL" sz="3600" b="1" dirty="0" smtClean="0"/>
              <a:t/>
            </a:r>
            <a:br>
              <a:rPr lang="he-IL" altLang="he-IL" sz="3600" b="1" dirty="0" smtClean="0"/>
            </a:br>
            <a:endParaRPr lang="en-US" altLang="he-IL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9" y="116632"/>
            <a:ext cx="9144000" cy="864096"/>
          </a:xfrm>
        </p:spPr>
        <p:txBody>
          <a:bodyPr/>
          <a:lstStyle/>
          <a:p>
            <a:r>
              <a:rPr lang="he-IL" sz="4000" dirty="0" smtClean="0"/>
              <a:t>אנרגיית השמש הינה מקור האנרגיה הראשוני</a:t>
            </a:r>
            <a:endParaRPr lang="en-US" sz="4000" dirty="0"/>
          </a:p>
        </p:txBody>
      </p:sp>
      <p:pic>
        <p:nvPicPr>
          <p:cNvPr id="4" name="Picture 6" descr="mahzor hapah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135"/>
            <a:ext cx="7946518" cy="558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704" y="188640"/>
            <a:ext cx="4690864" cy="562074"/>
          </a:xfrm>
        </p:spPr>
        <p:txBody>
          <a:bodyPr/>
          <a:lstStyle/>
          <a:p>
            <a:r>
              <a:rPr lang="he-IL" sz="4000" dirty="0" smtClean="0"/>
              <a:t>רשת המזון של היער</a:t>
            </a:r>
            <a:endParaRPr lang="en-US" sz="4000" dirty="0"/>
          </a:p>
        </p:txBody>
      </p:sp>
      <p:pic>
        <p:nvPicPr>
          <p:cNvPr id="4" name="Picture 4" descr="עמוד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984" y="1196751"/>
            <a:ext cx="5090304" cy="564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28" y="116632"/>
            <a:ext cx="2170584" cy="634082"/>
          </a:xfrm>
        </p:spPr>
        <p:txBody>
          <a:bodyPr/>
          <a:lstStyle/>
          <a:p>
            <a:pPr eaLnBrk="1" hangingPunct="1"/>
            <a:r>
              <a:rPr lang="he-IL" altLang="he-IL" sz="4000" dirty="0" smtClean="0"/>
              <a:t>רעיון 5</a:t>
            </a:r>
            <a:endParaRPr lang="en-US" altLang="he-IL" sz="40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9108504" cy="237626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e-IL" altLang="he-IL" dirty="0" smtClean="0"/>
              <a:t>בתוך מערכת האקולוגית יציבה מתקיים </a:t>
            </a:r>
          </a:p>
          <a:p>
            <a:pPr algn="ctr" eaLnBrk="1" hangingPunct="1">
              <a:buFontTx/>
              <a:buNone/>
            </a:pPr>
            <a:r>
              <a:rPr lang="he-IL" altLang="he-IL" dirty="0" smtClean="0"/>
              <a:t>שיווי משקל דינאמי שהוא תוצאה של </a:t>
            </a:r>
          </a:p>
          <a:p>
            <a:pPr algn="ctr" eaLnBrk="1" hangingPunct="1">
              <a:buFontTx/>
              <a:buNone/>
            </a:pPr>
            <a:r>
              <a:rPr lang="he-IL" altLang="he-IL" dirty="0" smtClean="0"/>
              <a:t>מנגנוני משוב המווסתים את גודל האוכלוסיות </a:t>
            </a:r>
          </a:p>
          <a:p>
            <a:pPr algn="ctr" eaLnBrk="1" hangingPunct="1">
              <a:buFontTx/>
              <a:buNone/>
            </a:pPr>
            <a:r>
              <a:rPr lang="he-IL" altLang="he-IL" dirty="0" smtClean="0"/>
              <a:t>ואת קצב זרימת החומרים והאנרגיה במערכת.</a:t>
            </a:r>
            <a:endParaRPr lang="en-US" alt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271" y="188640"/>
            <a:ext cx="5194920" cy="562074"/>
          </a:xfrm>
        </p:spPr>
        <p:txBody>
          <a:bodyPr/>
          <a:lstStyle/>
          <a:p>
            <a:r>
              <a:rPr lang="he-IL" sz="4000" dirty="0"/>
              <a:t>השינוי במספר העכבישים</a:t>
            </a:r>
            <a:endParaRPr lang="en-US" sz="4000" dirty="0"/>
          </a:p>
        </p:txBody>
      </p:sp>
      <p:pic>
        <p:nvPicPr>
          <p:cNvPr id="4" name="Picture 9" descr="עמוד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828295"/>
            <a:ext cx="6498183" cy="5029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12" y="332656"/>
            <a:ext cx="8229600" cy="562074"/>
          </a:xfrm>
        </p:spPr>
        <p:txBody>
          <a:bodyPr/>
          <a:lstStyle/>
          <a:p>
            <a:r>
              <a:rPr lang="he-IL" sz="4000" dirty="0"/>
              <a:t>המחזוריות של </a:t>
            </a:r>
            <a:r>
              <a:rPr lang="he-IL" sz="4000" dirty="0" smtClean="0"/>
              <a:t>אוכלוסיית </a:t>
            </a:r>
            <a:r>
              <a:rPr lang="he-IL" sz="4000" dirty="0"/>
              <a:t>חתול הבר</a:t>
            </a:r>
            <a:endParaRPr lang="en-US" sz="4000" dirty="0"/>
          </a:p>
        </p:txBody>
      </p:sp>
      <p:pic>
        <p:nvPicPr>
          <p:cNvPr id="4" name="Picture 6" descr="עמוד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077829"/>
            <a:ext cx="7255040" cy="5780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188640"/>
            <a:ext cx="1666528" cy="634082"/>
          </a:xfrm>
        </p:spPr>
        <p:txBody>
          <a:bodyPr/>
          <a:lstStyle/>
          <a:p>
            <a:pPr eaLnBrk="1" hangingPunct="1"/>
            <a:r>
              <a:rPr lang="he-IL" altLang="he-IL" sz="4000" b="1" dirty="0" smtClean="0"/>
              <a:t>רעיון 6</a:t>
            </a:r>
            <a:endParaRPr lang="en-US" altLang="he-IL" sz="40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340769"/>
            <a:ext cx="5482183" cy="129614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e-IL" altLang="he-IL" dirty="0" smtClean="0"/>
              <a:t>האדם משפיע על סביבתו ומשנה </a:t>
            </a:r>
          </a:p>
          <a:p>
            <a:pPr algn="ctr" eaLnBrk="1" hangingPunct="1">
              <a:buFontTx/>
              <a:buNone/>
            </a:pPr>
            <a:r>
              <a:rPr lang="he-IL" altLang="he-IL" dirty="0" smtClean="0"/>
              <a:t>אותה, הוא גם מושפע מהסביבה</a:t>
            </a:r>
            <a:r>
              <a:rPr lang="he-IL" altLang="he-IL" b="1" dirty="0" smtClean="0"/>
              <a:t>.</a:t>
            </a:r>
            <a:endParaRPr lang="en-US" altLang="he-I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2748372" y="188640"/>
            <a:ext cx="3970784" cy="418058"/>
          </a:xfrm>
        </p:spPr>
        <p:txBody>
          <a:bodyPr/>
          <a:lstStyle/>
          <a:p>
            <a:r>
              <a:rPr lang="he-IL" sz="4000" dirty="0" smtClean="0"/>
              <a:t>טרקטור בשדה</a:t>
            </a:r>
            <a:endParaRPr lang="en-US" sz="4000" dirty="0"/>
          </a:p>
        </p:txBody>
      </p:sp>
      <p:pic>
        <p:nvPicPr>
          <p:cNvPr id="4" name="Picture 3" title="טרקטור בשדה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6" y="-3195736"/>
            <a:ext cx="9125244" cy="10341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3684476" y="0"/>
            <a:ext cx="1594520" cy="562074"/>
          </a:xfrm>
        </p:spPr>
        <p:txBody>
          <a:bodyPr/>
          <a:lstStyle/>
          <a:p>
            <a:r>
              <a:rPr lang="he-IL" sz="4000" dirty="0" smtClean="0">
                <a:solidFill>
                  <a:schemeClr val="tx1"/>
                </a:solidFill>
              </a:rPr>
              <a:t>כביש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title="כבי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7270"/>
            <a:ext cx="9144000" cy="800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28" y="260648"/>
            <a:ext cx="1666528" cy="562074"/>
          </a:xfrm>
        </p:spPr>
        <p:txBody>
          <a:bodyPr/>
          <a:lstStyle/>
          <a:p>
            <a:pPr algn="r" eaLnBrk="1" hangingPunct="1"/>
            <a:r>
              <a:rPr lang="he-IL" altLang="he-IL" sz="4000" dirty="0" smtClean="0"/>
              <a:t>רעיון 1</a:t>
            </a:r>
            <a:endParaRPr lang="en-US" altLang="he-IL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964488" cy="1540767"/>
          </a:xfrm>
        </p:spPr>
        <p:txBody>
          <a:bodyPr/>
          <a:lstStyle/>
          <a:p>
            <a:pPr algn="ctr" eaLnBrk="1" hangingPunct="1">
              <a:spcBef>
                <a:spcPct val="100000"/>
              </a:spcBef>
              <a:spcAft>
                <a:spcPct val="100000"/>
              </a:spcAft>
              <a:buFontTx/>
              <a:buNone/>
            </a:pPr>
            <a:r>
              <a:rPr lang="he-IL" altLang="he-IL" dirty="0" smtClean="0"/>
              <a:t>קיימים יחסי גומלין בין יצורים חיים לסביבתם ובין היצורים החיים לבין עצמם. יחסים אלה הם הקובעים את</a:t>
            </a:r>
            <a:r>
              <a:rPr lang="he-IL" altLang="he-IL" dirty="0"/>
              <a:t> </a:t>
            </a:r>
            <a:r>
              <a:rPr lang="he-IL" altLang="he-IL" dirty="0" smtClean="0"/>
              <a:t>השפע והתפוצה של היצורים החיים בסביבתם.</a:t>
            </a:r>
            <a:endParaRPr lang="en-US" altLang="he-IL" dirty="0" smtClean="0"/>
          </a:p>
          <a:p>
            <a:pPr eaLnBrk="1" hangingPunct="1">
              <a:lnSpc>
                <a:spcPct val="90000"/>
              </a:lnSpc>
            </a:pPr>
            <a:endParaRPr lang="en-US" altLang="he-I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3968" y="188640"/>
            <a:ext cx="1738536" cy="490066"/>
          </a:xfrm>
        </p:spPr>
        <p:txBody>
          <a:bodyPr/>
          <a:lstStyle/>
          <a:p>
            <a:pPr eaLnBrk="1" hangingPunct="1"/>
            <a:r>
              <a:rPr lang="he-IL" altLang="he-IL" sz="4000" dirty="0" smtClean="0"/>
              <a:t>רעיון 7</a:t>
            </a:r>
            <a:endParaRPr lang="en-US" altLang="he-IL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340768"/>
            <a:ext cx="5004048" cy="118072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e-IL" altLang="he-IL" dirty="0" smtClean="0"/>
              <a:t>המערכות האקולוגיות הטבעיות </a:t>
            </a:r>
          </a:p>
          <a:p>
            <a:pPr algn="ctr" eaLnBrk="1" hangingPunct="1">
              <a:buFontTx/>
              <a:buNone/>
            </a:pPr>
            <a:r>
              <a:rPr lang="he-IL" altLang="he-IL" dirty="0" smtClean="0"/>
              <a:t>מספקות לאדם שירותים וטובין.</a:t>
            </a:r>
            <a:endParaRPr lang="en-US" alt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466331" y="0"/>
            <a:ext cx="8229600" cy="706090"/>
          </a:xfrm>
        </p:spPr>
        <p:txBody>
          <a:bodyPr/>
          <a:lstStyle/>
          <a:p>
            <a:r>
              <a:rPr lang="he-IL" sz="4000" dirty="0" smtClean="0"/>
              <a:t>פרחי חמנייה</a:t>
            </a:r>
            <a:endParaRPr lang="en-US" sz="4000" dirty="0"/>
          </a:p>
        </p:txBody>
      </p:sp>
      <p:pic>
        <p:nvPicPr>
          <p:cNvPr id="4" name="Picture 3" title="פרחי חניה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54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>
          <a:xfrm>
            <a:off x="4157700" y="18978"/>
            <a:ext cx="1008112" cy="404664"/>
          </a:xfrm>
        </p:spPr>
        <p:txBody>
          <a:bodyPr/>
          <a:lstStyle/>
          <a:p>
            <a:pPr eaLnBrk="1" hangingPunct="1"/>
            <a:r>
              <a:rPr lang="he-IL" altLang="he-IL" sz="4000" dirty="0" smtClean="0">
                <a:solidFill>
                  <a:schemeClr val="tx1"/>
                </a:solidFill>
              </a:rPr>
              <a:t>יער</a:t>
            </a:r>
            <a:endParaRPr lang="en-US" altLang="he-IL" sz="40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title="יער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7744"/>
            <a:ext cx="9324528" cy="11512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 descr="d_teva12"/>
          <p:cNvSpPr>
            <a:spLocks noGrp="1" noChangeAspect="1" noChangeArrowheads="1"/>
          </p:cNvSpPr>
          <p:nvPr isPhoto="1"/>
        </p:nvSpPr>
        <p:spPr bwMode="auto">
          <a:xfrm>
            <a:off x="0" y="-17766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2400"/>
          </a:p>
        </p:txBody>
      </p:sp>
      <p:pic>
        <p:nvPicPr>
          <p:cNvPr id="21508" name="Picture 4" descr="לוגו חלהט קטן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42000"/>
            <a:ext cx="1016000" cy="1016000"/>
          </a:xfrm>
          <a:noFill/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3923928" y="-171400"/>
            <a:ext cx="1666528" cy="1143000"/>
          </a:xfrm>
        </p:spPr>
        <p:txBody>
          <a:bodyPr/>
          <a:lstStyle/>
          <a:p>
            <a:r>
              <a:rPr lang="he-IL" sz="4000" dirty="0" smtClean="0"/>
              <a:t>מדבר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91172" y="188640"/>
            <a:ext cx="9001000" cy="706090"/>
          </a:xfrm>
        </p:spPr>
        <p:txBody>
          <a:bodyPr/>
          <a:lstStyle/>
          <a:p>
            <a:r>
              <a:rPr lang="he-IL" altLang="he-IL" sz="4000" dirty="0"/>
              <a:t>דוגמאות לטובין ושירותים שמספקת המערכות האקולוגיות הטבעיות</a:t>
            </a:r>
            <a:endParaRPr lang="en-US" sz="4000" dirty="0"/>
          </a:p>
        </p:txBody>
      </p:sp>
      <p:graphicFrame>
        <p:nvGraphicFramePr>
          <p:cNvPr id="6" name="Table 5" title="דוגמאות לטובין ושירותים שמספקת המערכות האקולוגיות הטבעיות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06438"/>
              </p:ext>
            </p:extLst>
          </p:nvPr>
        </p:nvGraphicFramePr>
        <p:xfrm>
          <a:off x="-13388" y="1340764"/>
          <a:ext cx="9157387" cy="551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518">
                  <a:extLst>
                    <a:ext uri="{9D8B030D-6E8A-4147-A177-3AD203B41FA5}">
                      <a16:colId xmlns:a16="http://schemas.microsoft.com/office/drawing/2014/main" val="1445147732"/>
                    </a:ext>
                  </a:extLst>
                </a:gridCol>
                <a:gridCol w="2816869">
                  <a:extLst>
                    <a:ext uri="{9D8B030D-6E8A-4147-A177-3AD203B41FA5}">
                      <a16:colId xmlns:a16="http://schemas.microsoft.com/office/drawing/2014/main" val="3666386087"/>
                    </a:ext>
                  </a:extLst>
                </a:gridCol>
              </a:tblGrid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שירותים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טובין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222161"/>
                  </a:ext>
                </a:extLst>
              </a:tr>
              <a:tr h="720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שמירה על מאזן גזים באטמוספרה וטיהור האוויר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מזון מן החי ומהצומח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87178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>
                          <a:solidFill>
                            <a:schemeClr val="tx1"/>
                          </a:solidFill>
                          <a:effectLst/>
                        </a:rPr>
                        <a:t>טיהור וסינון המים</a:t>
                      </a:r>
                      <a:endParaRPr lang="he-IL" sz="25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דלק וחומרי בעירה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116569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>
                          <a:solidFill>
                            <a:schemeClr val="tx1"/>
                          </a:solidFill>
                          <a:effectLst/>
                        </a:rPr>
                        <a:t>מחזור חומרי פסולת</a:t>
                      </a:r>
                      <a:endParaRPr lang="he-IL" sz="25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חמצן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40298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>
                          <a:solidFill>
                            <a:schemeClr val="tx1"/>
                          </a:solidFill>
                          <a:effectLst/>
                        </a:rPr>
                        <a:t>קיבוע החנקן מהאטמוספרה</a:t>
                      </a:r>
                      <a:endParaRPr lang="he-IL" sz="25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חומרי בנייה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71730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>
                          <a:solidFill>
                            <a:schemeClr val="tx1"/>
                          </a:solidFill>
                          <a:effectLst/>
                        </a:rPr>
                        <a:t>האבקת צמחים והפצת זרעים</a:t>
                      </a:r>
                      <a:endParaRPr lang="he-IL" sz="25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תבלינים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50944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>
                          <a:solidFill>
                            <a:schemeClr val="tx1"/>
                          </a:solidFill>
                          <a:effectLst/>
                        </a:rPr>
                        <a:t>יצירת קרקע ושמירתה מפני סחף</a:t>
                      </a:r>
                      <a:endParaRPr lang="he-IL" sz="25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חומרי צבע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74167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>
                          <a:solidFill>
                            <a:schemeClr val="tx1"/>
                          </a:solidFill>
                          <a:effectLst/>
                        </a:rPr>
                        <a:t>נטרול מזהמים</a:t>
                      </a:r>
                      <a:endParaRPr lang="he-IL" sz="25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תרופות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436467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>
                          <a:solidFill>
                            <a:schemeClr val="tx1"/>
                          </a:solidFill>
                          <a:effectLst/>
                        </a:rPr>
                        <a:t>צמצום נזקי בצורת ושיטפונות</a:t>
                      </a:r>
                      <a:endParaRPr lang="he-IL" sz="25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מידע גנטי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159284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>
                          <a:solidFill>
                            <a:schemeClr val="tx1"/>
                          </a:solidFill>
                          <a:effectLst/>
                        </a:rPr>
                        <a:t>הגנה על החופים מפני שחיקה על ידי הגלים</a:t>
                      </a:r>
                      <a:endParaRPr lang="he-IL" sz="25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מים ראויים לשתייה</a:t>
                      </a:r>
                      <a:endParaRPr lang="he-IL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38319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>
                          <a:solidFill>
                            <a:schemeClr val="tx1"/>
                          </a:solidFill>
                          <a:effectLst/>
                        </a:rPr>
                        <a:t>הגנה מפני קרינה מזיקה של שמש</a:t>
                      </a:r>
                      <a:endParaRPr lang="he-IL" sz="25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98333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>
                          <a:solidFill>
                            <a:schemeClr val="tx1"/>
                          </a:solidFill>
                          <a:effectLst/>
                        </a:rPr>
                        <a:t>הנאה מיפי הטבע</a:t>
                      </a:r>
                      <a:endParaRPr lang="he-IL" sz="25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28061"/>
                  </a:ext>
                </a:extLst>
              </a:tr>
              <a:tr h="399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500" b="0" u="none" strike="noStrike">
                          <a:solidFill>
                            <a:schemeClr val="tx1"/>
                          </a:solidFill>
                          <a:effectLst/>
                        </a:rPr>
                        <a:t>גירוי אינטלקטואלי </a:t>
                      </a:r>
                      <a:endParaRPr lang="he-IL" sz="25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36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/>
          <p:cNvSpPr>
            <a:spLocks noGrp="1"/>
          </p:cNvSpPr>
          <p:nvPr>
            <p:ph type="title"/>
          </p:nvPr>
        </p:nvSpPr>
        <p:spPr>
          <a:xfrm>
            <a:off x="3975453" y="188640"/>
            <a:ext cx="1368152" cy="432470"/>
          </a:xfrm>
        </p:spPr>
        <p:txBody>
          <a:bodyPr/>
          <a:lstStyle/>
          <a:p>
            <a:r>
              <a:rPr lang="he-IL" sz="4000" dirty="0" smtClean="0"/>
              <a:t>פרפר</a:t>
            </a:r>
            <a:endParaRPr lang="en-US" sz="4000" dirty="0"/>
          </a:p>
        </p:txBody>
      </p:sp>
      <p:pic>
        <p:nvPicPr>
          <p:cNvPr id="6" name="Picture 5" title="פרפ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27621"/>
            <a:ext cx="6511762" cy="5937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107504" y="1052736"/>
            <a:ext cx="90364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dirty="0"/>
              <a:t>קיימת התאמה בין המבנה, </a:t>
            </a:r>
            <a:r>
              <a:rPr lang="he-IL" altLang="he-IL" dirty="0" smtClean="0"/>
              <a:t>אורח </a:t>
            </a:r>
            <a:r>
              <a:rPr lang="he-IL" altLang="he-IL" dirty="0"/>
              <a:t>החיים וההתנהגות של היצורים החיים לבין </a:t>
            </a:r>
            <a:r>
              <a:rPr lang="he-IL" altLang="he-IL" dirty="0" smtClean="0"/>
              <a:t>סביבתם</a:t>
            </a:r>
            <a:r>
              <a:rPr lang="he-IL" altLang="he-IL" dirty="0"/>
              <a:t>.</a:t>
            </a:r>
            <a:endParaRPr lang="en-US" altLang="he-IL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6464" y="188640"/>
            <a:ext cx="2098576" cy="436910"/>
          </a:xfrm>
        </p:spPr>
        <p:txBody>
          <a:bodyPr/>
          <a:lstStyle/>
          <a:p>
            <a:pPr eaLnBrk="1" hangingPunct="1"/>
            <a:r>
              <a:rPr lang="he-IL" altLang="he-IL" sz="4000" dirty="0" smtClean="0"/>
              <a:t>רעיון 2</a:t>
            </a:r>
            <a:endParaRPr lang="en-US" altLang="he-IL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779096" cy="562074"/>
          </a:xfrm>
        </p:spPr>
        <p:txBody>
          <a:bodyPr/>
          <a:lstStyle/>
          <a:p>
            <a:r>
              <a:rPr lang="he-IL" sz="4000" dirty="0" smtClean="0"/>
              <a:t>יצור חד תאי אל מול יצור רב תאים</a:t>
            </a:r>
            <a:endParaRPr lang="en-US" sz="4000" dirty="0"/>
          </a:p>
        </p:txBody>
      </p:sp>
      <p:pic>
        <p:nvPicPr>
          <p:cNvPr id="4" name="Picture 3" title="סנדלית דוגמא ליצור חד תאטי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1"/>
            <a:ext cx="7596336" cy="6850749"/>
          </a:xfrm>
          <a:prstGeom prst="rect">
            <a:avLst/>
          </a:prstGeom>
        </p:spPr>
      </p:pic>
      <p:pic>
        <p:nvPicPr>
          <p:cNvPr id="5" name="Picture 4" title="נחש דוגמא ליצור רב תא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22" y="7251"/>
            <a:ext cx="3995936" cy="3020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4139952" y="18980"/>
            <a:ext cx="2016224" cy="635248"/>
          </a:xfrm>
        </p:spPr>
        <p:txBody>
          <a:bodyPr/>
          <a:lstStyle/>
          <a:p>
            <a:r>
              <a:rPr lang="he-IL" sz="4000" dirty="0" smtClean="0"/>
              <a:t>חפרפרת</a:t>
            </a:r>
            <a:endParaRPr lang="en-US" sz="4000" dirty="0"/>
          </a:p>
        </p:txBody>
      </p:sp>
      <p:pic>
        <p:nvPicPr>
          <p:cNvPr id="4" name="Picture 3" title="חפרפרת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19310" cy="684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896" y="188640"/>
            <a:ext cx="2592288" cy="634082"/>
          </a:xfrm>
          <a:noFill/>
        </p:spPr>
        <p:txBody>
          <a:bodyPr/>
          <a:lstStyle/>
          <a:p>
            <a:pPr eaLnBrk="1" hangingPunct="1"/>
            <a:r>
              <a:rPr lang="he-IL" altLang="he-IL" sz="4000" dirty="0" smtClean="0"/>
              <a:t>רעיון 3</a:t>
            </a:r>
            <a:endParaRPr lang="en-US" altLang="he-IL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196752"/>
            <a:ext cx="9108504" cy="125273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e-IL" altLang="he-IL" dirty="0" smtClean="0"/>
              <a:t>היצורים החיים, החיים יחד בבית הגידול מופיעים כחברות. כל חברה מורכבת מאוכלוסיות שונות. האוכלוסייה כוללת פרטים רבים בני אותו מין.</a:t>
            </a:r>
            <a:endParaRPr lang="en-US" alt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134008" y="188640"/>
            <a:ext cx="6948264" cy="1143000"/>
          </a:xfrm>
        </p:spPr>
        <p:txBody>
          <a:bodyPr/>
          <a:lstStyle/>
          <a:p>
            <a:r>
              <a:rPr lang="he-I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רמות הארגון וקשרי </a:t>
            </a:r>
            <a:r>
              <a:rPr lang="he-IL" sz="4000" dirty="0">
                <a:latin typeface="Arial" panose="020B0604020202020204" pitchFamily="34" charset="0"/>
                <a:cs typeface="Arial" panose="020B0604020202020204" pitchFamily="34" charset="0"/>
              </a:rPr>
              <a:t>הגומלין ביניהן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האקולוגיה עוסקת בהן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מערכת אקולוגי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2" y="372095"/>
            <a:ext cx="9048058" cy="648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510095" y="188640"/>
            <a:ext cx="8229600" cy="490066"/>
          </a:xfrm>
        </p:spPr>
        <p:txBody>
          <a:bodyPr/>
          <a:lstStyle/>
          <a:p>
            <a:r>
              <a:rPr lang="he-IL" dirty="0"/>
              <a:t>ארגון הגורמים </a:t>
            </a:r>
            <a:r>
              <a:rPr lang="he-IL" dirty="0" err="1" smtClean="0"/>
              <a:t>הביוטיים</a:t>
            </a:r>
            <a:r>
              <a:rPr lang="he-IL" dirty="0" smtClean="0"/>
              <a:t> </a:t>
            </a:r>
            <a:r>
              <a:rPr lang="he-IL" dirty="0"/>
              <a:t>בבית הגידול</a:t>
            </a:r>
            <a:endParaRPr lang="en-US" dirty="0"/>
          </a:p>
        </p:txBody>
      </p:sp>
      <p:pic>
        <p:nvPicPr>
          <p:cNvPr id="4" name="Picture 3" title="תרשים המתאר ארגון הגורמים הביוטיים בבית הגידול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704856" cy="6796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291</Words>
  <Application>Microsoft Office PowerPoint</Application>
  <PresentationFormat>On-screen Show (4:3)</PresentationFormat>
  <Paragraphs>67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עיצוב ברירת מחדל</vt:lpstr>
      <vt:lpstr>רעיונות מרכזיים באקולוגיה </vt:lpstr>
      <vt:lpstr>רעיון 1</vt:lpstr>
      <vt:lpstr>פרפר</vt:lpstr>
      <vt:lpstr>רעיון 2</vt:lpstr>
      <vt:lpstr>יצור חד תאי אל מול יצור רב תאים</vt:lpstr>
      <vt:lpstr>חפרפרת</vt:lpstr>
      <vt:lpstr>רעיון 3</vt:lpstr>
      <vt:lpstr>רמות הארגון וקשרי הגומלין ביניהן האקולוגיה עוסקת בהן</vt:lpstr>
      <vt:lpstr>ארגון הגורמים הביוטיים בבית הגידול</vt:lpstr>
      <vt:lpstr>מפת העולם</vt:lpstr>
      <vt:lpstr>רעיון 4</vt:lpstr>
      <vt:lpstr>אנרגיית השמש הינה מקור האנרגיה הראשוני</vt:lpstr>
      <vt:lpstr>רשת המזון של היער</vt:lpstr>
      <vt:lpstr>רעיון 5</vt:lpstr>
      <vt:lpstr>השינוי במספר העכבישים</vt:lpstr>
      <vt:lpstr>המחזוריות של אוכלוסיית חתול הבר</vt:lpstr>
      <vt:lpstr>רעיון 6</vt:lpstr>
      <vt:lpstr>טרקטור בשדה</vt:lpstr>
      <vt:lpstr>כביש</vt:lpstr>
      <vt:lpstr>רעיון 7</vt:lpstr>
      <vt:lpstr>פרחי חמנייה</vt:lpstr>
      <vt:lpstr>יער</vt:lpstr>
      <vt:lpstr>מדבר</vt:lpstr>
      <vt:lpstr>דוגמאות לטובין ושירותים שמספקת המערכות האקולוגיות הטבעיות</vt:lpstr>
    </vt:vector>
  </TitlesOfParts>
  <Company>Weizamnn Institute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ravit</dc:creator>
  <cp:lastModifiedBy>Windows User</cp:lastModifiedBy>
  <cp:revision>90</cp:revision>
  <dcterms:created xsi:type="dcterms:W3CDTF">2005-11-03T07:38:29Z</dcterms:created>
  <dcterms:modified xsi:type="dcterms:W3CDTF">2018-12-27T13:09:18Z</dcterms:modified>
</cp:coreProperties>
</file>