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bookmarkIdSeed="2">
  <p:sldMasterIdLst>
    <p:sldMasterId id="2147483659" r:id="rId1"/>
  </p:sldMasterIdLst>
  <p:notesMasterIdLst>
    <p:notesMasterId r:id="rId23"/>
  </p:notesMasterIdLst>
  <p:sldIdLst>
    <p:sldId id="270" r:id="rId2"/>
    <p:sldId id="271" r:id="rId3"/>
    <p:sldId id="272" r:id="rId4"/>
    <p:sldId id="273" r:id="rId5"/>
    <p:sldId id="274" r:id="rId6"/>
    <p:sldId id="275" r:id="rId7"/>
    <p:sldId id="276" r:id="rId8"/>
    <p:sldId id="256" r:id="rId9"/>
    <p:sldId id="257" r:id="rId10"/>
    <p:sldId id="258" r:id="rId11"/>
    <p:sldId id="259" r:id="rId12"/>
    <p:sldId id="260" r:id="rId13"/>
    <p:sldId id="261" r:id="rId14"/>
    <p:sldId id="262" r:id="rId15"/>
    <p:sldId id="263" r:id="rId16"/>
    <p:sldId id="264" r:id="rId17"/>
    <p:sldId id="265" r:id="rId18"/>
    <p:sldId id="266" r:id="rId19"/>
    <p:sldId id="267" r:id="rId20"/>
    <p:sldId id="277" r:id="rId21"/>
    <p:sldId id="268" r:id="rId2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969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0" autoAdjust="0"/>
    <p:restoredTop sz="86427" autoAdjust="0"/>
  </p:normalViewPr>
  <p:slideViewPr>
    <p:cSldViewPr snapToGrid="0">
      <p:cViewPr varScale="1">
        <p:scale>
          <a:sx n="62" d="100"/>
          <a:sy n="62" d="100"/>
        </p:scale>
        <p:origin x="102" y="85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iw-IL"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476520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1200" b="0" i="0" u="none" strike="noStrike" cap="none">
                <a:solidFill>
                  <a:schemeClr val="dk1"/>
                </a:solidFill>
                <a:latin typeface="Calibri"/>
                <a:ea typeface="Calibri"/>
                <a:cs typeface="Calibri"/>
                <a:sym typeface="Calibri"/>
              </a:rPr>
              <a:t>לאפשר לבחון בתשובות האישיות האם דרכי ההתמודדות המוצעות שייכות למשוב לאחר מבחן או לקראת הוראה עתידית ואף למנות את התפלגות התשובות.</a:t>
            </a:r>
            <a:endParaRPr sz="1200" b="0" i="0" u="none" strike="noStrike" cap="none">
              <a:solidFill>
                <a:schemeClr val="dk1"/>
              </a:solidFill>
              <a:latin typeface="Calibri"/>
              <a:ea typeface="Calibri"/>
              <a:cs typeface="Calibri"/>
              <a:sym typeface="Calibri"/>
            </a:endParaRPr>
          </a:p>
        </p:txBody>
      </p:sp>
      <p:sp>
        <p:nvSpPr>
          <p:cNvPr id="107" name="Google Shape;107;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iw-IL" sz="1200">
                <a:solidFill>
                  <a:schemeClr val="dk1"/>
                </a:solidFill>
                <a:latin typeface="Calibri"/>
                <a:ea typeface="Calibri"/>
                <a:cs typeface="Calibri"/>
                <a:sym typeface="Calibri"/>
              </a:rPr>
              <a:t>11</a:t>
            </a:fld>
            <a:endParaRPr sz="1200">
              <a:solidFill>
                <a:schemeClr val="dk1"/>
              </a:solidFill>
              <a:latin typeface="Calibri"/>
              <a:ea typeface="Calibri"/>
              <a:cs typeface="Calibri"/>
              <a:sym typeface="Calibri"/>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4" name="Google Shape;114;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0" name="Google Shape;120;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6" name="Google Shape;126;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2" name="Google Shape;132;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8" name="Google Shape;138;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4" name="Google Shape;144;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0" name="Google Shape;150;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6" name="Google Shape;156;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3" name="Google Shape;93;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88823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2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2" name="Google Shape;162;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0" name="Google Shape;110;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80395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8" name="Google Shape;118;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r" rtl="1">
              <a:spcBef>
                <a:spcPts val="0"/>
              </a:spcBef>
              <a:spcAft>
                <a:spcPts val="0"/>
              </a:spcAft>
              <a:buNone/>
            </a:pPr>
            <a:endParaRPr/>
          </a:p>
        </p:txBody>
      </p:sp>
      <p:sp>
        <p:nvSpPr>
          <p:cNvPr id="119" name="Google Shape;119;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w-IL"/>
              <a:t>4</a:t>
            </a:fld>
            <a:endParaRPr/>
          </a:p>
        </p:txBody>
      </p:sp>
    </p:spTree>
    <p:extLst>
      <p:ext uri="{BB962C8B-B14F-4D97-AF65-F5344CB8AC3E}">
        <p14:creationId xmlns:p14="http://schemas.microsoft.com/office/powerpoint/2010/main" val="6498902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2" name="Google Shape;132;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12736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1" name="Google Shape;141;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258161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7" name="Google Shape;147;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380958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440243e4a0_1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440243e4a0_1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g440243e4a0_1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iw-IL"/>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440243e4a0_1_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440243e4a0_1_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3" name="Google Shape;93;g440243e4a0_1_5: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iw-IL"/>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lstStyle>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7" name="Google Shape;17;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lstStyle>
            <a:lvl1pPr marR="0" lvl="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18" name="Google Shape;1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9" name="Google Shape;1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0" name="Google Shape;2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w-IL"/>
              <a:t>‹#›</a:t>
            </a:fld>
            <a:endParaRPr/>
          </a:p>
        </p:txBody>
      </p:sp>
    </p:spTree>
  </p:cSld>
  <p:clrMapOvr>
    <a:masterClrMapping/>
  </p:clrMapOvr>
  <p:transition spd="slow">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4" name="Google Shape;74;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5" name="Google Shape;7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6" name="Google Shape;7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7" name="Google Shape;7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w-IL"/>
              <a:t>‹#›</a:t>
            </a:fld>
            <a:endParaRPr/>
          </a:p>
        </p:txBody>
      </p:sp>
    </p:spTree>
  </p:cSld>
  <p:clrMapOvr>
    <a:masterClrMapping/>
  </p:clrMapOvr>
  <p:transition spd="slow">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0" name="Google Shape;80;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1" name="Google Shape;8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2" name="Google Shape;8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3" name="Google Shape;8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w-IL"/>
              <a:t>‹#›</a:t>
            </a:fld>
            <a:endParaRPr/>
          </a:p>
        </p:txBody>
      </p:sp>
    </p:spTree>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1"/>
        <p:cNvGrpSpPr/>
        <p:nvPr/>
      </p:nvGrpSpPr>
      <p:grpSpPr>
        <a:xfrm>
          <a:off x="0" y="0"/>
          <a:ext cx="0" cy="0"/>
          <a:chOff x="0" y="0"/>
          <a:chExt cx="0" cy="0"/>
        </a:xfrm>
      </p:grpSpPr>
      <p:sp>
        <p:nvSpPr>
          <p:cNvPr id="22" name="Google Shape;22;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3" name="Google Shape;23;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4" name="Google Shape;24;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w-IL"/>
              <a:t>‹#›</a:t>
            </a:fld>
            <a:endParaRPr/>
          </a:p>
        </p:txBody>
      </p:sp>
    </p:spTree>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5"/>
        <p:cNvGrpSpPr/>
        <p:nvPr/>
      </p:nvGrpSpPr>
      <p:grpSpPr>
        <a:xfrm>
          <a:off x="0" y="0"/>
          <a:ext cx="0" cy="0"/>
          <a:chOff x="0" y="0"/>
          <a:chExt cx="0" cy="0"/>
        </a:xfrm>
      </p:grpSpPr>
      <p:sp>
        <p:nvSpPr>
          <p:cNvPr id="26" name="Google Shape;26;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7" name="Google Shape;27;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8" name="Google Shape;28;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9" name="Google Shape;29;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0" name="Google Shape;30;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w-IL"/>
              <a:t>‹#›</a:t>
            </a:fld>
            <a:endParaRPr/>
          </a:p>
        </p:txBody>
      </p:sp>
    </p:spTree>
  </p:cSld>
  <p:clrMapOvr>
    <a:masterClrMapping/>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lstStyle>
            <a:lvl1pPr marR="0" lvl="0" algn="l"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3" name="Google Shape;33;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lstStyle>
            <a:lvl1pPr marL="457200" marR="0" lvl="0" indent="-228600" algn="l" rtl="0">
              <a:lnSpc>
                <a:spcPct val="90000"/>
              </a:lnSpc>
              <a:spcBef>
                <a:spcPts val="100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1pPr>
            <a:lvl2pPr marL="914400" marR="0" lvl="1" indent="-228600" algn="l" rtl="0">
              <a:lnSpc>
                <a:spcPct val="90000"/>
              </a:lnSpc>
              <a:spcBef>
                <a:spcPts val="5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2pPr>
            <a:lvl3pPr marL="1371600" marR="0" lvl="2" indent="-228600" algn="l" rtl="0">
              <a:lnSpc>
                <a:spcPct val="90000"/>
              </a:lnSpc>
              <a:spcBef>
                <a:spcPts val="50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3pPr>
            <a:lvl4pPr marL="1828800" marR="0" lvl="3"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4pPr>
            <a:lvl5pPr marL="2286000" marR="0" lvl="4"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5pPr>
            <a:lvl6pPr marL="2743200" marR="0" lvl="5"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6pPr>
            <a:lvl7pPr marL="3200400" marR="0" lvl="6"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7pPr>
            <a:lvl8pPr marL="3657600" marR="0" lvl="7"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8pPr>
            <a:lvl9pPr marL="4114800" marR="0" lvl="8"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9pPr>
          </a:lstStyle>
          <a:p>
            <a:endParaRPr/>
          </a:p>
        </p:txBody>
      </p:sp>
      <p:sp>
        <p:nvSpPr>
          <p:cNvPr id="34" name="Google Shape;34;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5" name="Google Shape;35;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6" name="Google Shape;36;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w-IL"/>
              <a:t>‹#›</a:t>
            </a:fld>
            <a:endParaRPr/>
          </a:p>
        </p:txBody>
      </p:sp>
    </p:spTree>
  </p:cSld>
  <p:clrMapOvr>
    <a:masterClrMapping/>
  </p:clrMapOvr>
  <p:transition spd="slow">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9" name="Google Shape;39;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0" name="Google Shape;40;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1" name="Google Shape;41;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2" name="Google Shape;42;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3" name="Google Shape;43;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w-IL"/>
              <a:t>‹#›</a:t>
            </a:fld>
            <a:endParaRPr/>
          </a:p>
        </p:txBody>
      </p:sp>
    </p:spTree>
  </p:cSld>
  <p:clrMapOvr>
    <a:masterClrMapping/>
  </p:clrMapOvr>
  <p:transition spd="slow">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4"/>
        <p:cNvGrpSpPr/>
        <p:nvPr/>
      </p:nvGrpSpPr>
      <p:grpSpPr>
        <a:xfrm>
          <a:off x="0" y="0"/>
          <a:ext cx="0" cy="0"/>
          <a:chOff x="0" y="0"/>
          <a:chExt cx="0" cy="0"/>
        </a:xfrm>
      </p:grpSpPr>
      <p:sp>
        <p:nvSpPr>
          <p:cNvPr id="45" name="Google Shape;45;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6" name="Google Shape;46;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marR="0" lvl="0" indent="-228600" algn="l" rtl="0">
              <a:lnSpc>
                <a:spcPct val="90000"/>
              </a:lnSpc>
              <a:spcBef>
                <a:spcPts val="100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7" name="Google Shape;47;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8" name="Google Shape;48;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marR="0" lvl="0" indent="-228600" algn="l" rtl="0">
              <a:lnSpc>
                <a:spcPct val="90000"/>
              </a:lnSpc>
              <a:spcBef>
                <a:spcPts val="100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9" name="Google Shape;49;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50" name="Google Shape;50;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1" name="Google Shape;51;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2" name="Google Shape;52;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w-IL"/>
              <a:t>‹#›</a:t>
            </a:fld>
            <a:endParaRPr/>
          </a:p>
        </p:txBody>
      </p:sp>
    </p:spTree>
  </p:cSld>
  <p:clrMapOvr>
    <a:masterClrMapping/>
  </p:clrMapOvr>
  <p:transition spd="slow">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5" name="Google Shape;55;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6" name="Google Shape;56;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7" name="Google Shape;57;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w-IL"/>
              <a:t>‹#›</a:t>
            </a:fld>
            <a:endParaRPr/>
          </a:p>
        </p:txBody>
      </p:sp>
    </p:spTree>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marR="0" lvl="0" algn="l" rtl="0">
              <a:lnSpc>
                <a:spcPct val="90000"/>
              </a:lnSpc>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0" name="Google Shape;60;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marR="0" lvl="0" indent="-43180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1" name="Google Shape;61;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2" name="Google Shape;6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3" name="Google Shape;6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4" name="Google Shape;6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w-IL"/>
              <a:t>‹#›</a:t>
            </a:fld>
            <a:endParaRPr/>
          </a:p>
        </p:txBody>
      </p:sp>
    </p:spTree>
  </p:cSld>
  <p:clrMapOvr>
    <a:masterClrMapping/>
  </p:clrMapOvr>
  <p:transition spd="slow">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marR="0" lvl="0" algn="l" rtl="0">
              <a:lnSpc>
                <a:spcPct val="90000"/>
              </a:lnSpc>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7" name="Google Shape;67;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9" name="Google Shape;69;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0" name="Google Shape;70;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1" name="Google Shape;71;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w-IL"/>
              <a:t>‹#›</a:t>
            </a:fld>
            <a:endParaRPr/>
          </a:p>
        </p:txBody>
      </p:sp>
    </p:spTree>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w-IL"/>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ransition spd="slow">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ocs.google.com/document/d/1jKSCpTsXssteI2JlO_GAjXCRGiFHcsTqSLnYXYhhXLU/edi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meyda.education.gov.il/files/Mazkirut_Pedagogit/MadaTechnologya/hafakat_toelet_tashag.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8" Type="http://schemas.openxmlformats.org/officeDocument/2006/relationships/hyperlink" Target="https://drive.google.com/open?id=0ByTFj7I__6MwQUFxZk1EaVdkX0E" TargetMode="External"/><Relationship Id="rId3" Type="http://schemas.openxmlformats.org/officeDocument/2006/relationships/hyperlink" Target="http://meyda.education.gov.il/files/Mazkirut_Pedagogit/MadaTechnologya/hatab/argaz_2017.doc" TargetMode="External"/><Relationship Id="rId7" Type="http://schemas.openxmlformats.org/officeDocument/2006/relationships/hyperlink" Target="https://drive.google.com/open?id=0ByTFj7I__6MwTkhVQ2Z6T1YtbzQ" TargetMode="External"/><Relationship Id="rId2" Type="http://schemas.openxmlformats.org/officeDocument/2006/relationships/hyperlink" Target="http://cms.education.gov.il/EducationCMS/Units/Mazkirut_Pedagogit/MadaTechnologya/hatab/sefrey_limud_homrey_ezer/horabshapartamit.htm" TargetMode="External"/><Relationship Id="rId1" Type="http://schemas.openxmlformats.org/officeDocument/2006/relationships/slideLayout" Target="../slideLayouts/slideLayout2.xml"/><Relationship Id="rId6" Type="http://schemas.openxmlformats.org/officeDocument/2006/relationships/hyperlink" Target="https://drive.google.com/open?id=0ByTFj7I__6MwbjlVQ3dBTUFQRmc" TargetMode="External"/><Relationship Id="rId5" Type="http://schemas.openxmlformats.org/officeDocument/2006/relationships/hyperlink" Target="https://drive.google.com/open?id=0ByTFj7I__6MwNGl4QldiSlA2MDA" TargetMode="External"/><Relationship Id="rId4" Type="http://schemas.openxmlformats.org/officeDocument/2006/relationships/hyperlink" Target="https://drive.google.com/open?id=0ByTFj7I__6MwYWhxbG4yeUhtVDQ" TargetMode="External"/><Relationship Id="rId9" Type="http://schemas.openxmlformats.org/officeDocument/2006/relationships/hyperlink" Target="https://drive.google.com/open?id=0ByTFj7I__6MwbkF1VWx6WDBSemM"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3"/>
          <p:cNvSpPr txBox="1">
            <a:spLocks noGrp="1"/>
          </p:cNvSpPr>
          <p:nvPr>
            <p:ph type="ctrTitle"/>
          </p:nvPr>
        </p:nvSpPr>
        <p:spPr>
          <a:xfrm>
            <a:off x="1148615" y="1690254"/>
            <a:ext cx="9144000" cy="2387600"/>
          </a:xfrm>
          <a:prstGeom prst="rect">
            <a:avLst/>
          </a:prstGeom>
          <a:noFill/>
          <a:ln>
            <a:noFill/>
          </a:ln>
        </p:spPr>
        <p:txBody>
          <a:bodyPr spcFirstLastPara="1" wrap="square" lIns="91425" tIns="45700" rIns="91425" bIns="45700" anchor="b" anchorCtr="0">
            <a:noAutofit/>
          </a:bodyPr>
          <a:lstStyle/>
          <a:p>
            <a:pPr marL="0" lvl="0" indent="0" algn="ctr" rtl="1">
              <a:lnSpc>
                <a:spcPct val="90000"/>
              </a:lnSpc>
              <a:spcBef>
                <a:spcPts val="0"/>
              </a:spcBef>
              <a:spcAft>
                <a:spcPts val="0"/>
              </a:spcAft>
              <a:buClr>
                <a:schemeClr val="dk1"/>
              </a:buClr>
              <a:buSzPts val="5400"/>
              <a:buFont typeface="Calibri"/>
              <a:buNone/>
            </a:pPr>
            <a:r>
              <a:rPr lang="iw-IL" sz="5400" dirty="0"/>
              <a:t>הפקת תועלת מניתוח תשובות תלמידים במבחני מיצ"ב בתשע"ו ותשע"ז</a:t>
            </a:r>
            <a:endParaRPr sz="5400" dirty="0"/>
          </a:p>
        </p:txBody>
      </p:sp>
      <p:sp>
        <p:nvSpPr>
          <p:cNvPr id="89" name="Google Shape;89;p13"/>
          <p:cNvSpPr txBox="1">
            <a:spLocks noGrp="1"/>
          </p:cNvSpPr>
          <p:nvPr>
            <p:ph type="subTitle" idx="1"/>
          </p:nvPr>
        </p:nvSpPr>
        <p:spPr>
          <a:xfrm>
            <a:off x="1610627" y="4439436"/>
            <a:ext cx="9144000" cy="1655762"/>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2400"/>
              <a:buNone/>
            </a:pPr>
            <a:endParaRPr/>
          </a:p>
        </p:txBody>
      </p:sp>
      <p:pic>
        <p:nvPicPr>
          <p:cNvPr id="90" name="Google Shape;90;p13" title="לוגו מרכז מורים ארצי למו&quot;ט בחט&quot;ב"/>
          <p:cNvPicPr preferRelativeResize="0"/>
          <p:nvPr/>
        </p:nvPicPr>
        <p:blipFill rotWithShape="1">
          <a:blip r:embed="rId3">
            <a:alphaModFix/>
          </a:blip>
          <a:srcRect/>
          <a:stretch/>
        </p:blipFill>
        <p:spPr>
          <a:xfrm>
            <a:off x="3082190" y="714778"/>
            <a:ext cx="5276850" cy="933450"/>
          </a:xfrm>
          <a:prstGeom prst="rect">
            <a:avLst/>
          </a:prstGeom>
          <a:noFill/>
          <a:ln>
            <a:noFill/>
          </a:ln>
        </p:spPr>
      </p:pic>
    </p:spTree>
    <p:extLst>
      <p:ext uri="{BB962C8B-B14F-4D97-AF65-F5344CB8AC3E}">
        <p14:creationId xmlns:p14="http://schemas.microsoft.com/office/powerpoint/2010/main" val="1114952196"/>
      </p:ext>
    </p:extLst>
  </p:cSld>
  <p:clrMapOvr>
    <a:masterClrMapping/>
  </p:clrMapOvr>
  <p:transition spd="slow">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5"/>
          <p:cNvSpPr txBox="1"/>
          <p:nvPr/>
        </p:nvSpPr>
        <p:spPr>
          <a:xfrm>
            <a:off x="2485457" y="487680"/>
            <a:ext cx="7276699" cy="646331"/>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None/>
            </a:pPr>
            <a:r>
              <a:rPr lang="iw-IL" sz="3600" b="1" i="0" u="none" strike="noStrike" cap="none" dirty="0">
                <a:solidFill>
                  <a:srgbClr val="C00000"/>
                </a:solidFill>
                <a:latin typeface="Calibri"/>
                <a:ea typeface="Calibri"/>
                <a:cs typeface="Calibri"/>
                <a:sym typeface="Calibri"/>
              </a:rPr>
              <a:t>מתנסים בניתוח תשובות תלמיד לפריט</a:t>
            </a:r>
            <a:endParaRPr sz="3600" b="1" i="0" u="none" strike="noStrike" cap="none" dirty="0">
              <a:solidFill>
                <a:srgbClr val="C00000"/>
              </a:solidFill>
              <a:latin typeface="Calibri"/>
              <a:ea typeface="Calibri"/>
              <a:cs typeface="Calibri"/>
              <a:sym typeface="Calibri"/>
            </a:endParaRPr>
          </a:p>
        </p:txBody>
      </p:sp>
      <p:sp>
        <p:nvSpPr>
          <p:cNvPr id="100" name="Google Shape;100;p15"/>
          <p:cNvSpPr txBox="1"/>
          <p:nvPr/>
        </p:nvSpPr>
        <p:spPr>
          <a:xfrm>
            <a:off x="1783347" y="1404754"/>
            <a:ext cx="8903369" cy="3724096"/>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2800" b="1" i="0" u="none" strike="noStrike" cap="none" dirty="0">
                <a:solidFill>
                  <a:srgbClr val="C00000"/>
                </a:solidFill>
                <a:latin typeface="Calibri"/>
                <a:ea typeface="Calibri"/>
                <a:cs typeface="Calibri"/>
                <a:sym typeface="Calibri"/>
              </a:rPr>
              <a:t>משימה </a:t>
            </a:r>
            <a:endParaRPr dirty="0"/>
          </a:p>
          <a:p>
            <a:pPr marL="514350" marR="0" lvl="0" indent="-514350" algn="r" rtl="1">
              <a:spcBef>
                <a:spcPts val="1200"/>
              </a:spcBef>
              <a:spcAft>
                <a:spcPts val="0"/>
              </a:spcAft>
              <a:buClr>
                <a:schemeClr val="dk1"/>
              </a:buClr>
              <a:buSzPts val="2800"/>
              <a:buFont typeface="Calibri"/>
              <a:buAutoNum type="arabicPeriod"/>
            </a:pPr>
            <a:r>
              <a:rPr lang="iw-IL" sz="2800" b="0" i="0" u="none" strike="noStrike" cap="none" dirty="0">
                <a:solidFill>
                  <a:schemeClr val="dk1"/>
                </a:solidFill>
                <a:latin typeface="Calibri"/>
                <a:ea typeface="Calibri"/>
                <a:cs typeface="Calibri"/>
                <a:sym typeface="Calibri"/>
              </a:rPr>
              <a:t>עיינו בשאלה ובתשובת התלמיד שקבלתם.</a:t>
            </a:r>
            <a:endParaRPr dirty="0"/>
          </a:p>
          <a:p>
            <a:pPr marL="514350" marR="0" lvl="0" indent="-514350" algn="r" rtl="1">
              <a:spcBef>
                <a:spcPts val="1200"/>
              </a:spcBef>
              <a:spcAft>
                <a:spcPts val="0"/>
              </a:spcAft>
              <a:buClr>
                <a:schemeClr val="dk1"/>
              </a:buClr>
              <a:buSzPts val="2800"/>
              <a:buFont typeface="Calibri"/>
              <a:buAutoNum type="arabicPeriod"/>
            </a:pPr>
            <a:r>
              <a:rPr lang="iw-IL" sz="2800" b="0" i="0" u="none" strike="noStrike" cap="none" dirty="0">
                <a:solidFill>
                  <a:schemeClr val="dk1"/>
                </a:solidFill>
                <a:latin typeface="Calibri"/>
                <a:ea typeface="Calibri"/>
                <a:cs typeface="Calibri"/>
                <a:sym typeface="Calibri"/>
              </a:rPr>
              <a:t>נסו לאפיין את הקושי המתבטא בתשובת התלמיד. </a:t>
            </a:r>
            <a:endParaRPr dirty="0"/>
          </a:p>
          <a:p>
            <a:pPr marL="0" marR="0" lvl="0" indent="0" algn="r" rtl="1">
              <a:spcBef>
                <a:spcPts val="1200"/>
              </a:spcBef>
              <a:spcAft>
                <a:spcPts val="0"/>
              </a:spcAft>
              <a:buNone/>
            </a:pPr>
            <a:r>
              <a:rPr lang="iw-IL" sz="2800" b="0" i="1" u="none" strike="noStrike" cap="none" dirty="0">
                <a:solidFill>
                  <a:schemeClr val="dk1"/>
                </a:solidFill>
                <a:latin typeface="Calibri"/>
                <a:ea typeface="Calibri"/>
                <a:cs typeface="Calibri"/>
                <a:sym typeface="Calibri"/>
              </a:rPr>
              <a:t>     במקרה הצורך, היעזרו במסמך "פירמידת היכולות</a:t>
            </a:r>
            <a:br>
              <a:rPr lang="iw-IL" sz="2800" b="0" i="1" u="none" strike="noStrike" cap="none" dirty="0">
                <a:solidFill>
                  <a:schemeClr val="dk1"/>
                </a:solidFill>
                <a:latin typeface="Calibri"/>
                <a:ea typeface="Calibri"/>
                <a:cs typeface="Calibri"/>
                <a:sym typeface="Calibri"/>
              </a:rPr>
            </a:br>
            <a:r>
              <a:rPr lang="iw-IL" sz="2800" b="0" i="1" u="none" strike="noStrike" cap="none" dirty="0">
                <a:solidFill>
                  <a:schemeClr val="dk1"/>
                </a:solidFill>
                <a:latin typeface="Calibri"/>
                <a:ea typeface="Calibri"/>
                <a:cs typeface="Calibri"/>
                <a:sym typeface="Calibri"/>
              </a:rPr>
              <a:t>     הקוגניטיביות של בלום“ אך היו ספציפים לתשובה.</a:t>
            </a:r>
            <a:endParaRPr sz="2800" b="0" i="1" u="none" strike="noStrike" cap="none" dirty="0">
              <a:solidFill>
                <a:schemeClr val="dk1"/>
              </a:solidFill>
              <a:latin typeface="Calibri"/>
              <a:ea typeface="Calibri"/>
              <a:cs typeface="Calibri"/>
              <a:sym typeface="Calibri"/>
            </a:endParaRPr>
          </a:p>
          <a:p>
            <a:pPr marL="514350" marR="0" lvl="0" indent="-514350" algn="r" rtl="1">
              <a:spcBef>
                <a:spcPts val="1200"/>
              </a:spcBef>
              <a:spcAft>
                <a:spcPts val="0"/>
              </a:spcAft>
              <a:buClr>
                <a:schemeClr val="dk1"/>
              </a:buClr>
              <a:buSzPts val="2800"/>
              <a:buFont typeface="Calibri"/>
              <a:buAutoNum type="arabicPeriod" startAt="3"/>
            </a:pPr>
            <a:r>
              <a:rPr lang="iw-IL" sz="2800" b="0" i="0" u="none" strike="noStrike" cap="none" dirty="0">
                <a:solidFill>
                  <a:schemeClr val="dk1"/>
                </a:solidFill>
                <a:latin typeface="Calibri"/>
                <a:ea typeface="Calibri"/>
                <a:cs typeface="Calibri"/>
                <a:sym typeface="Calibri"/>
              </a:rPr>
              <a:t>הציעו דרכים להתמודד עם הקושי.   </a:t>
            </a:r>
            <a:br>
              <a:rPr lang="iw-IL" sz="2800" b="0" i="0" u="none" strike="noStrike" cap="none" dirty="0">
                <a:solidFill>
                  <a:schemeClr val="dk1"/>
                </a:solidFill>
                <a:latin typeface="Calibri"/>
                <a:ea typeface="Calibri"/>
                <a:cs typeface="Calibri"/>
                <a:sym typeface="Calibri"/>
              </a:rPr>
            </a:br>
            <a:r>
              <a:rPr lang="iw-IL" sz="2800" b="0" i="0" u="none" strike="noStrike" cap="none" dirty="0">
                <a:solidFill>
                  <a:schemeClr val="dk1"/>
                </a:solidFill>
                <a:latin typeface="Calibri"/>
                <a:ea typeface="Calibri"/>
                <a:cs typeface="Calibri"/>
                <a:sym typeface="Calibri"/>
              </a:rPr>
              <a:t>כתבו אותם בקובץ השיתופי</a:t>
            </a:r>
            <a:endParaRPr sz="2800" b="0" i="0" u="none" strike="noStrike" cap="none" dirty="0">
              <a:solidFill>
                <a:schemeClr val="dk1"/>
              </a:solidFill>
              <a:latin typeface="Calibri"/>
              <a:ea typeface="Calibri"/>
              <a:cs typeface="Calibri"/>
              <a:sym typeface="Calibri"/>
            </a:endParaRPr>
          </a:p>
        </p:txBody>
      </p:sp>
      <p:sp>
        <p:nvSpPr>
          <p:cNvPr id="101" name="Google Shape;101;p15"/>
          <p:cNvSpPr/>
          <p:nvPr/>
        </p:nvSpPr>
        <p:spPr>
          <a:xfrm>
            <a:off x="2736350" y="5399600"/>
            <a:ext cx="7388100" cy="954000"/>
          </a:xfrm>
          <a:prstGeom prst="rect">
            <a:avLst/>
          </a:prstGeom>
          <a:noFill/>
          <a:ln>
            <a:noFill/>
          </a:ln>
        </p:spPr>
        <p:txBody>
          <a:bodyPr spcFirstLastPara="1" wrap="square" lIns="91425" tIns="45700" rIns="91425" bIns="45700" anchor="t" anchorCtr="0">
            <a:noAutofit/>
          </a:bodyPr>
          <a:lstStyle/>
          <a:p>
            <a:pPr marL="0" lvl="0" indent="0" algn="r" rtl="1">
              <a:lnSpc>
                <a:spcPct val="115000"/>
              </a:lnSpc>
              <a:spcBef>
                <a:spcPts val="0"/>
              </a:spcBef>
              <a:spcAft>
                <a:spcPts val="0"/>
              </a:spcAft>
              <a:buClr>
                <a:schemeClr val="dk1"/>
              </a:buClr>
              <a:buSzPts val="1100"/>
              <a:buFont typeface="Arial"/>
              <a:buNone/>
            </a:pPr>
            <a:r>
              <a:rPr lang="iw-IL" dirty="0"/>
              <a:t>     </a:t>
            </a:r>
            <a:r>
              <a:rPr lang="iw-IL" sz="2400" u="sng" dirty="0">
                <a:solidFill>
                  <a:schemeClr val="hlink"/>
                </a:solidFill>
                <a:hlinkClick r:id="rId3"/>
              </a:rPr>
              <a:t>הפקת תועלת מנתוח תשובות תלמידים בשאלות מיצ"ב</a:t>
            </a:r>
            <a:endParaRPr sz="2400" u="sng" dirty="0">
              <a:solidFill>
                <a:schemeClr val="hlink"/>
              </a:solidFill>
              <a:hlinkClick r:id="rId3"/>
            </a:endParaRPr>
          </a:p>
        </p:txBody>
      </p:sp>
      <p:sp>
        <p:nvSpPr>
          <p:cNvPr id="102" name="Google Shape;102;p15"/>
          <p:cNvSpPr txBox="1"/>
          <p:nvPr/>
        </p:nvSpPr>
        <p:spPr>
          <a:xfrm>
            <a:off x="564375" y="1009025"/>
            <a:ext cx="3899400" cy="2856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pic>
        <p:nvPicPr>
          <p:cNvPr id="103" name="Google Shape;103;p15" descr="המסמך הנפתח: התמודדות עם קשיי תלמידים בשאלות מיצ&quot;ב" title="ברקוד לסריקה: מתנסים בניתוח תשובות תלמיד לפריט"/>
          <p:cNvPicPr preferRelativeResize="0"/>
          <p:nvPr/>
        </p:nvPicPr>
        <p:blipFill>
          <a:blip r:embed="rId4">
            <a:alphaModFix/>
          </a:blip>
          <a:stretch>
            <a:fillRect/>
          </a:stretch>
        </p:blipFill>
        <p:spPr>
          <a:xfrm>
            <a:off x="497395" y="1404745"/>
            <a:ext cx="2711750" cy="2711750"/>
          </a:xfrm>
          <a:prstGeom prst="rect">
            <a:avLst/>
          </a:prstGeom>
          <a:noFill/>
          <a:ln>
            <a:noFill/>
          </a:ln>
        </p:spPr>
      </p:pic>
      <p:sp>
        <p:nvSpPr>
          <p:cNvPr id="2" name="Title 1" hidden="1"/>
          <p:cNvSpPr>
            <a:spLocks noGrp="1"/>
          </p:cNvSpPr>
          <p:nvPr>
            <p:ph type="title" idx="4294967295"/>
          </p:nvPr>
        </p:nvSpPr>
        <p:spPr/>
        <p:txBody>
          <a:bodyPr/>
          <a:lstStyle/>
          <a:p>
            <a:pPr rtl="1"/>
            <a:r>
              <a:rPr lang="en-US" sz="3600" b="1" i="0" dirty="0" err="1"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מתנסים</a:t>
            </a:r>
            <a:r>
              <a:rPr lang="en-US" sz="3600" b="1" i="0" dirty="0"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 </a:t>
            </a:r>
            <a:r>
              <a:rPr lang="en-US" sz="3600" b="1" i="0" dirty="0" err="1"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בניתוח</a:t>
            </a:r>
            <a:r>
              <a:rPr lang="en-US" sz="3600" b="1" i="0" dirty="0"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 </a:t>
            </a:r>
            <a:r>
              <a:rPr lang="en-US" sz="3600" b="1" i="0" dirty="0" err="1"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תשובות</a:t>
            </a:r>
            <a:r>
              <a:rPr lang="en-US" sz="3600" b="1" i="0" dirty="0"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 </a:t>
            </a:r>
            <a:r>
              <a:rPr lang="en-US" sz="3600" b="1" i="0" dirty="0" err="1"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תלמיד</a:t>
            </a:r>
            <a:r>
              <a:rPr lang="en-US" sz="3600" b="1" i="0" dirty="0"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 </a:t>
            </a:r>
            <a:r>
              <a:rPr lang="en-US" sz="3600" b="1" i="0" dirty="0" err="1"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לפריט</a:t>
            </a:r>
            <a:endParaRPr lang="en-US" dirty="0" smtClean="0">
              <a:effectLst/>
            </a:endParaRPr>
          </a:p>
        </p:txBody>
      </p:sp>
    </p:spTree>
  </p:cSld>
  <p:clrMapOvr>
    <a:masterClrMapping/>
  </p:clrMapOvr>
  <p:transition spd="slow">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6" title="מהרהרים על..."/>
          <p:cNvSpPr/>
          <p:nvPr/>
        </p:nvSpPr>
        <p:spPr>
          <a:xfrm>
            <a:off x="8653112" y="548640"/>
            <a:ext cx="2781701" cy="1038833"/>
          </a:xfrm>
          <a:prstGeom prst="cloudCallout">
            <a:avLst>
              <a:gd name="adj1" fmla="val -75504"/>
              <a:gd name="adj2" fmla="val 107901"/>
            </a:avLst>
          </a:prstGeom>
          <a:solidFill>
            <a:srgbClr val="C00000"/>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0" name="Google Shape;110;p16" title="מהרהרים על..."/>
          <p:cNvSpPr txBox="1"/>
          <p:nvPr/>
        </p:nvSpPr>
        <p:spPr>
          <a:xfrm>
            <a:off x="8345103" y="683393"/>
            <a:ext cx="2916455" cy="1077218"/>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3200" b="1" dirty="0">
                <a:solidFill>
                  <a:schemeClr val="lt1"/>
                </a:solidFill>
                <a:latin typeface="Calibri"/>
                <a:ea typeface="Calibri"/>
                <a:cs typeface="Calibri"/>
                <a:sym typeface="Calibri"/>
              </a:rPr>
              <a:t>מהרהרים על...</a:t>
            </a:r>
            <a:endParaRPr sz="3200" b="1" dirty="0">
              <a:solidFill>
                <a:schemeClr val="lt1"/>
              </a:solidFill>
              <a:latin typeface="Calibri"/>
              <a:ea typeface="Calibri"/>
              <a:cs typeface="Calibri"/>
              <a:sym typeface="Calibri"/>
            </a:endParaRPr>
          </a:p>
          <a:p>
            <a:pPr marL="0" marR="0" lvl="0" indent="0" algn="r" rtl="1">
              <a:spcBef>
                <a:spcPts val="0"/>
              </a:spcBef>
              <a:spcAft>
                <a:spcPts val="0"/>
              </a:spcAft>
              <a:buNone/>
            </a:pPr>
            <a:endParaRPr sz="3200" b="1" dirty="0">
              <a:solidFill>
                <a:schemeClr val="lt1"/>
              </a:solidFill>
              <a:latin typeface="Calibri"/>
              <a:ea typeface="Calibri"/>
              <a:cs typeface="Calibri"/>
              <a:sym typeface="Calibri"/>
            </a:endParaRPr>
          </a:p>
        </p:txBody>
      </p:sp>
      <p:sp>
        <p:nvSpPr>
          <p:cNvPr id="111" name="Google Shape;111;p16"/>
          <p:cNvSpPr txBox="1"/>
          <p:nvPr/>
        </p:nvSpPr>
        <p:spPr>
          <a:xfrm>
            <a:off x="1665171" y="2184239"/>
            <a:ext cx="9028497" cy="3447098"/>
          </a:xfrm>
          <a:prstGeom prst="rect">
            <a:avLst/>
          </a:prstGeom>
          <a:noFill/>
          <a:ln>
            <a:noFill/>
          </a:ln>
        </p:spPr>
        <p:txBody>
          <a:bodyPr spcFirstLastPara="1" wrap="square" lIns="91425" tIns="45700" rIns="91425" bIns="45700" anchor="t" anchorCtr="0">
            <a:noAutofit/>
          </a:bodyPr>
          <a:lstStyle/>
          <a:p>
            <a:pPr marL="285750" marR="0" lvl="0" indent="-285750" algn="r" rtl="1">
              <a:spcBef>
                <a:spcPts val="0"/>
              </a:spcBef>
              <a:spcAft>
                <a:spcPts val="0"/>
              </a:spcAft>
              <a:buClr>
                <a:srgbClr val="C00000"/>
              </a:buClr>
              <a:buSzPts val="3920"/>
              <a:buFont typeface="Arial"/>
              <a:buChar char="•"/>
            </a:pPr>
            <a:r>
              <a:rPr lang="iw-IL" sz="2800">
                <a:solidFill>
                  <a:schemeClr val="dk1"/>
                </a:solidFill>
                <a:latin typeface="Calibri"/>
                <a:ea typeface="Calibri"/>
                <a:cs typeface="Calibri"/>
                <a:sym typeface="Calibri"/>
              </a:rPr>
              <a:t>לאלו מסקנות ניתן להגיע בעקבות הניתוח?</a:t>
            </a:r>
            <a:endParaRPr/>
          </a:p>
          <a:p>
            <a:pPr marL="285750" marR="0" lvl="0" indent="-285750" algn="r" rtl="1">
              <a:spcBef>
                <a:spcPts val="1200"/>
              </a:spcBef>
              <a:spcAft>
                <a:spcPts val="0"/>
              </a:spcAft>
              <a:buClr>
                <a:srgbClr val="C00000"/>
              </a:buClr>
              <a:buSzPts val="3920"/>
              <a:buFont typeface="Arial"/>
              <a:buChar char="•"/>
            </a:pPr>
            <a:r>
              <a:rPr lang="iw-IL" sz="2800">
                <a:solidFill>
                  <a:schemeClr val="dk1"/>
                </a:solidFill>
                <a:latin typeface="Calibri"/>
                <a:ea typeface="Calibri"/>
                <a:cs typeface="Calibri"/>
                <a:sym typeface="Calibri"/>
              </a:rPr>
              <a:t>מה החשיבות של ניתוח תשובות תלמידים לשאלות?</a:t>
            </a:r>
            <a:endParaRPr/>
          </a:p>
          <a:p>
            <a:pPr marL="285750" marR="0" lvl="0" indent="-285750" algn="r" rtl="1">
              <a:spcBef>
                <a:spcPts val="1200"/>
              </a:spcBef>
              <a:spcAft>
                <a:spcPts val="0"/>
              </a:spcAft>
              <a:buClr>
                <a:srgbClr val="C00000"/>
              </a:buClr>
              <a:buSzPts val="3920"/>
              <a:buFont typeface="Arial"/>
              <a:buChar char="•"/>
            </a:pPr>
            <a:r>
              <a:rPr lang="iw-IL" sz="2800">
                <a:solidFill>
                  <a:schemeClr val="dk1"/>
                </a:solidFill>
                <a:latin typeface="Calibri"/>
                <a:ea typeface="Calibri"/>
                <a:cs typeface="Calibri"/>
                <a:sym typeface="Calibri"/>
              </a:rPr>
              <a:t>מה ניתן לעשות בעקבות הניתוח לאחר המבחן?</a:t>
            </a:r>
            <a:endParaRPr/>
          </a:p>
          <a:p>
            <a:pPr marL="285750" marR="0" lvl="0" indent="-285750" algn="r" rtl="1">
              <a:spcBef>
                <a:spcPts val="1200"/>
              </a:spcBef>
              <a:spcAft>
                <a:spcPts val="0"/>
              </a:spcAft>
              <a:buClr>
                <a:srgbClr val="C00000"/>
              </a:buClr>
              <a:buSzPts val="3920"/>
              <a:buFont typeface="Arial"/>
              <a:buChar char="•"/>
            </a:pPr>
            <a:r>
              <a:rPr lang="iw-IL" sz="2800">
                <a:solidFill>
                  <a:schemeClr val="dk1"/>
                </a:solidFill>
                <a:latin typeface="Calibri"/>
                <a:ea typeface="Calibri"/>
                <a:cs typeface="Calibri"/>
                <a:sym typeface="Calibri"/>
              </a:rPr>
              <a:t>מה ניתן לעשות בעקבות הניתוח לקראת הוראה עתידית?</a:t>
            </a:r>
            <a:endParaRPr/>
          </a:p>
          <a:p>
            <a:pPr marL="285750" marR="0" lvl="0" indent="-285750" algn="r" rtl="1">
              <a:spcBef>
                <a:spcPts val="1200"/>
              </a:spcBef>
              <a:spcAft>
                <a:spcPts val="0"/>
              </a:spcAft>
              <a:buClr>
                <a:srgbClr val="C00000"/>
              </a:buClr>
              <a:buSzPts val="3920"/>
              <a:buFont typeface="Arial"/>
              <a:buChar char="•"/>
            </a:pPr>
            <a:r>
              <a:rPr lang="iw-IL" sz="2800">
                <a:solidFill>
                  <a:schemeClr val="dk1"/>
                </a:solidFill>
                <a:latin typeface="Calibri"/>
                <a:ea typeface="Calibri"/>
                <a:cs typeface="Calibri"/>
                <a:sym typeface="Calibri"/>
              </a:rPr>
              <a:t>אלו קשיים חוויתם בעת הניתוח?</a:t>
            </a:r>
            <a:endParaRPr/>
          </a:p>
          <a:p>
            <a:pPr marL="285750" marR="0" lvl="0" indent="-107950" algn="r" rtl="1">
              <a:spcBef>
                <a:spcPts val="1200"/>
              </a:spcBef>
              <a:spcAft>
                <a:spcPts val="0"/>
              </a:spcAft>
              <a:buClr>
                <a:schemeClr val="dk1"/>
              </a:buClr>
              <a:buSzPts val="2800"/>
              <a:buFont typeface="Arial"/>
              <a:buNone/>
            </a:pPr>
            <a:endParaRPr sz="2800">
              <a:solidFill>
                <a:schemeClr val="dk1"/>
              </a:solidFill>
              <a:latin typeface="Calibri"/>
              <a:ea typeface="Calibri"/>
              <a:cs typeface="Calibri"/>
              <a:sym typeface="Calibri"/>
            </a:endParaRPr>
          </a:p>
        </p:txBody>
      </p:sp>
      <p:sp>
        <p:nvSpPr>
          <p:cNvPr id="2" name="Title 1" hidden="1"/>
          <p:cNvSpPr>
            <a:spLocks noGrp="1"/>
          </p:cNvSpPr>
          <p:nvPr>
            <p:ph type="title" idx="4294967295"/>
          </p:nvPr>
        </p:nvSpPr>
        <p:spPr/>
        <p:txBody>
          <a:bodyPr/>
          <a:lstStyle/>
          <a:p>
            <a:pPr rtl="1"/>
            <a:r>
              <a:rPr lang="en-US" sz="3200" b="1" i="0" dirty="0" err="1" smtClean="0">
                <a:solidFill>
                  <a:srgbClr val="FFFFFF"/>
                </a:solidFill>
                <a:effectLst/>
                <a:latin typeface="Calibri" panose="020F0502020204030204" pitchFamily="34" charset="0"/>
                <a:ea typeface="Calibri" panose="020F0502020204030204" pitchFamily="34" charset="0"/>
                <a:cs typeface="Calibri" panose="020F0502020204030204" pitchFamily="34" charset="0"/>
              </a:rPr>
              <a:t>מהרהרים</a:t>
            </a:r>
            <a:r>
              <a:rPr lang="en-US" sz="3200" b="1" i="0" dirty="0" smtClean="0">
                <a:solidFill>
                  <a:srgbClr val="FFFFFF"/>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FFFFFF"/>
                </a:solidFill>
                <a:effectLst/>
                <a:latin typeface="Calibri" panose="020F0502020204030204" pitchFamily="34" charset="0"/>
                <a:ea typeface="Calibri" panose="020F0502020204030204" pitchFamily="34" charset="0"/>
                <a:cs typeface="Calibri" panose="020F0502020204030204" pitchFamily="34" charset="0"/>
              </a:rPr>
              <a:t>על</a:t>
            </a:r>
            <a:r>
              <a:rPr lang="en-US" sz="3200" b="1" i="0" dirty="0" smtClean="0">
                <a:solidFill>
                  <a:srgbClr val="FFFFFF"/>
                </a:solidFill>
                <a:effectLst/>
                <a:latin typeface="Calibri" panose="020F0502020204030204" pitchFamily="34" charset="0"/>
                <a:ea typeface="Calibri" panose="020F0502020204030204" pitchFamily="34" charset="0"/>
                <a:cs typeface="Calibri" panose="020F0502020204030204" pitchFamily="34" charset="0"/>
              </a:rPr>
              <a:t>...</a:t>
            </a:r>
            <a:endParaRPr lang="en-US" dirty="0" smtClean="0">
              <a:effectLst/>
            </a:endParaRPr>
          </a:p>
        </p:txBody>
      </p:sp>
    </p:spTree>
  </p:cSld>
  <p:clrMapOvr>
    <a:masterClrMapping/>
  </p:clrMapOvr>
  <p:transition spd="slow">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7"/>
          <p:cNvSpPr/>
          <p:nvPr/>
        </p:nvSpPr>
        <p:spPr>
          <a:xfrm>
            <a:off x="1078029" y="1257391"/>
            <a:ext cx="10366408" cy="4256871"/>
          </a:xfrm>
          <a:prstGeom prst="rect">
            <a:avLst/>
          </a:prstGeom>
          <a:noFill/>
          <a:ln>
            <a:noFill/>
          </a:ln>
        </p:spPr>
        <p:txBody>
          <a:bodyPr spcFirstLastPara="1" wrap="square" lIns="91425" tIns="45700" rIns="91425" bIns="45700" anchor="t" anchorCtr="0">
            <a:noAutofit/>
          </a:bodyPr>
          <a:lstStyle/>
          <a:p>
            <a:pPr marL="0" marR="0" lvl="0" indent="0" algn="r" rtl="1">
              <a:lnSpc>
                <a:spcPct val="107000"/>
              </a:lnSpc>
              <a:spcBef>
                <a:spcPts val="0"/>
              </a:spcBef>
              <a:spcAft>
                <a:spcPts val="0"/>
              </a:spcAft>
              <a:buNone/>
            </a:pPr>
            <a:r>
              <a:rPr lang="iw-IL" sz="2800" dirty="0">
                <a:solidFill>
                  <a:schemeClr val="dk1"/>
                </a:solidFill>
                <a:latin typeface="Calibri"/>
                <a:ea typeface="Calibri"/>
                <a:cs typeface="Calibri"/>
                <a:sym typeface="Calibri"/>
              </a:rPr>
              <a:t>לתלמידים רבים יש קשיים שניתן למיין לשתי קבוצות: </a:t>
            </a:r>
            <a:endParaRPr sz="2800" dirty="0">
              <a:solidFill>
                <a:schemeClr val="dk1"/>
              </a:solidFill>
              <a:latin typeface="Calibri"/>
              <a:ea typeface="Calibri"/>
              <a:cs typeface="Calibri"/>
              <a:sym typeface="Calibri"/>
            </a:endParaRPr>
          </a:p>
          <a:p>
            <a:pPr marL="404813" marR="0" lvl="0" indent="-404813" algn="r" rtl="1">
              <a:lnSpc>
                <a:spcPct val="107000"/>
              </a:lnSpc>
              <a:spcBef>
                <a:spcPts val="800"/>
              </a:spcBef>
              <a:spcAft>
                <a:spcPts val="0"/>
              </a:spcAft>
              <a:buNone/>
            </a:pPr>
            <a:r>
              <a:rPr lang="iw-IL" sz="3200" b="1" dirty="0">
                <a:solidFill>
                  <a:srgbClr val="548135"/>
                </a:solidFill>
                <a:latin typeface="Calibri"/>
                <a:ea typeface="Calibri"/>
                <a:cs typeface="Calibri"/>
                <a:sym typeface="Calibri"/>
              </a:rPr>
              <a:t>א.</a:t>
            </a:r>
            <a:r>
              <a:rPr lang="iw-IL" sz="2800" dirty="0">
                <a:solidFill>
                  <a:schemeClr val="dk1"/>
                </a:solidFill>
                <a:latin typeface="Calibri"/>
                <a:ea typeface="Calibri"/>
                <a:cs typeface="Calibri"/>
                <a:sym typeface="Calibri"/>
              </a:rPr>
              <a:t> קשיים כלליים הקשורים ברובם למיומנויות ואסטרטגיות חשיבה בהם התלמידים מתפקדים באופן חלקי או לקוי. </a:t>
            </a:r>
            <a:endParaRPr dirty="0"/>
          </a:p>
          <a:p>
            <a:pPr marL="404813" marR="0" lvl="0" indent="-404813" algn="r" rtl="1">
              <a:lnSpc>
                <a:spcPct val="107000"/>
              </a:lnSpc>
              <a:spcBef>
                <a:spcPts val="800"/>
              </a:spcBef>
              <a:spcAft>
                <a:spcPts val="0"/>
              </a:spcAft>
              <a:buNone/>
            </a:pPr>
            <a:r>
              <a:rPr lang="iw-IL" sz="2800" dirty="0">
                <a:solidFill>
                  <a:schemeClr val="dk1"/>
                </a:solidFill>
                <a:latin typeface="Calibri"/>
                <a:ea typeface="Calibri"/>
                <a:cs typeface="Calibri"/>
                <a:sym typeface="Calibri"/>
              </a:rPr>
              <a:t>    </a:t>
            </a:r>
            <a:r>
              <a:rPr lang="iw-IL" sz="2400" dirty="0">
                <a:solidFill>
                  <a:schemeClr val="dk1"/>
                </a:solidFill>
                <a:latin typeface="Calibri"/>
                <a:ea typeface="Calibri"/>
                <a:cs typeface="Calibri"/>
                <a:sym typeface="Calibri"/>
              </a:rPr>
              <a:t>חלק מהקשיים האלו עלו כבר במסמך</a:t>
            </a:r>
            <a:r>
              <a:rPr lang="iw-IL" sz="2400" u="sng" dirty="0">
                <a:solidFill>
                  <a:schemeClr val="hlink"/>
                </a:solidFill>
                <a:latin typeface="Calibri"/>
                <a:ea typeface="Calibri"/>
                <a:cs typeface="Calibri"/>
                <a:sym typeface="Calibri"/>
                <a:hlinkClick r:id="rId3"/>
              </a:rPr>
              <a:t> </a:t>
            </a:r>
            <a:r>
              <a:rPr lang="iw-IL" sz="2400" dirty="0">
                <a:solidFill>
                  <a:schemeClr val="dk1"/>
                </a:solidFill>
                <a:latin typeface="Calibri"/>
                <a:ea typeface="Calibri"/>
                <a:cs typeface="Calibri"/>
                <a:sym typeface="Calibri"/>
              </a:rPr>
              <a:t>שבוצע בתשע"ג ובו הוצגה טקסונומיה של קשיים.</a:t>
            </a:r>
            <a:endParaRPr dirty="0"/>
          </a:p>
          <a:p>
            <a:pPr marL="404813" marR="0" lvl="0" indent="-404813" algn="r" rtl="1">
              <a:lnSpc>
                <a:spcPct val="107000"/>
              </a:lnSpc>
              <a:spcBef>
                <a:spcPts val="800"/>
              </a:spcBef>
              <a:spcAft>
                <a:spcPts val="0"/>
              </a:spcAft>
              <a:buNone/>
            </a:pPr>
            <a:endParaRPr sz="2800" dirty="0">
              <a:solidFill>
                <a:schemeClr val="dk1"/>
              </a:solidFill>
              <a:latin typeface="Calibri"/>
              <a:ea typeface="Calibri"/>
              <a:cs typeface="Calibri"/>
              <a:sym typeface="Calibri"/>
            </a:endParaRPr>
          </a:p>
          <a:p>
            <a:pPr marL="0" marR="0" lvl="0" indent="0" algn="r" rtl="1">
              <a:lnSpc>
                <a:spcPct val="107000"/>
              </a:lnSpc>
              <a:spcBef>
                <a:spcPts val="800"/>
              </a:spcBef>
              <a:spcAft>
                <a:spcPts val="0"/>
              </a:spcAft>
              <a:buNone/>
            </a:pPr>
            <a:r>
              <a:rPr lang="iw-IL" sz="3200" b="1" dirty="0">
                <a:solidFill>
                  <a:srgbClr val="548135"/>
                </a:solidFill>
                <a:latin typeface="Calibri"/>
                <a:ea typeface="Calibri"/>
                <a:cs typeface="Calibri"/>
                <a:sym typeface="Calibri"/>
              </a:rPr>
              <a:t>ב.</a:t>
            </a:r>
            <a:r>
              <a:rPr lang="iw-IL" sz="2800" dirty="0">
                <a:solidFill>
                  <a:schemeClr val="dk1"/>
                </a:solidFill>
                <a:latin typeface="Calibri"/>
                <a:ea typeface="Calibri"/>
                <a:cs typeface="Calibri"/>
                <a:sym typeface="Calibri"/>
              </a:rPr>
              <a:t> קשיים הנוגעים לידע חסר/ חלקי/ שגוי של התלמידים במושגים ועקרונות </a:t>
            </a:r>
            <a:br>
              <a:rPr lang="iw-IL" sz="2800" dirty="0">
                <a:solidFill>
                  <a:schemeClr val="dk1"/>
                </a:solidFill>
                <a:latin typeface="Calibri"/>
                <a:ea typeface="Calibri"/>
                <a:cs typeface="Calibri"/>
                <a:sym typeface="Calibri"/>
              </a:rPr>
            </a:br>
            <a:r>
              <a:rPr lang="iw-IL" sz="2800" dirty="0">
                <a:solidFill>
                  <a:schemeClr val="dk1"/>
                </a:solidFill>
                <a:latin typeface="Calibri"/>
                <a:ea typeface="Calibri"/>
                <a:cs typeface="Calibri"/>
                <a:sym typeface="Calibri"/>
              </a:rPr>
              <a:t>     מדעיים ספציפיים.</a:t>
            </a:r>
            <a:endParaRPr sz="2800" dirty="0">
              <a:solidFill>
                <a:schemeClr val="dk1"/>
              </a:solidFill>
              <a:latin typeface="Calibri"/>
              <a:ea typeface="Calibri"/>
              <a:cs typeface="Calibri"/>
              <a:sym typeface="Calibri"/>
            </a:endParaRPr>
          </a:p>
        </p:txBody>
      </p:sp>
      <p:sp>
        <p:nvSpPr>
          <p:cNvPr id="117" name="Google Shape;117;p17"/>
          <p:cNvSpPr txBox="1"/>
          <p:nvPr/>
        </p:nvSpPr>
        <p:spPr>
          <a:xfrm>
            <a:off x="5390147" y="356134"/>
            <a:ext cx="6054290" cy="584775"/>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3200" b="1" dirty="0">
                <a:solidFill>
                  <a:srgbClr val="548135"/>
                </a:solidFill>
                <a:latin typeface="Calibri"/>
                <a:ea typeface="Calibri"/>
                <a:cs typeface="Calibri"/>
                <a:sym typeface="Calibri"/>
              </a:rPr>
              <a:t>לסיכום, מה ניתן ללמוד מן ההתנסות?</a:t>
            </a:r>
            <a:endParaRPr sz="3200" b="1" dirty="0">
              <a:solidFill>
                <a:srgbClr val="548135"/>
              </a:solidFill>
              <a:latin typeface="Calibri"/>
              <a:ea typeface="Calibri"/>
              <a:cs typeface="Calibri"/>
              <a:sym typeface="Calibri"/>
            </a:endParaRPr>
          </a:p>
        </p:txBody>
      </p:sp>
      <p:sp>
        <p:nvSpPr>
          <p:cNvPr id="2" name="Title 1" hidden="1"/>
          <p:cNvSpPr>
            <a:spLocks noGrp="1"/>
          </p:cNvSpPr>
          <p:nvPr>
            <p:ph type="title" idx="4294967295"/>
          </p:nvPr>
        </p:nvSpPr>
        <p:spPr/>
        <p:txBody>
          <a:bodyPr/>
          <a:lstStyle/>
          <a:p>
            <a:pPr rtl="1"/>
            <a:r>
              <a:rPr lang="en-US" sz="3200" b="1" i="0" dirty="0" err="1"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לסיכום</a:t>
            </a:r>
            <a:r>
              <a:rPr lang="en-US" sz="3200" b="1" i="0" dirty="0"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מה</a:t>
            </a:r>
            <a:r>
              <a:rPr lang="en-US" sz="3200" b="1" i="0" dirty="0"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ניתן</a:t>
            </a:r>
            <a:r>
              <a:rPr lang="en-US" sz="3200" b="1" i="0" dirty="0"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ללמוד</a:t>
            </a:r>
            <a:r>
              <a:rPr lang="en-US" sz="3200" b="1" i="0" dirty="0"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מן</a:t>
            </a:r>
            <a:r>
              <a:rPr lang="en-US" sz="3200" b="1" i="0" dirty="0"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ההתנסות</a:t>
            </a:r>
            <a:r>
              <a:rPr lang="en-US" sz="3200" b="1" i="0" dirty="0"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a:t>
            </a:r>
            <a:endParaRPr lang="en-US" dirty="0" smtClean="0">
              <a:effectLst/>
            </a:endParaRPr>
          </a:p>
        </p:txBody>
      </p:sp>
    </p:spTree>
  </p:cSld>
  <p:clrMapOvr>
    <a:masterClrMapping/>
  </p:clrMapOvr>
  <p:transition spd="slow">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8"/>
          <p:cNvSpPr/>
          <p:nvPr/>
        </p:nvSpPr>
        <p:spPr>
          <a:xfrm>
            <a:off x="712269" y="1445726"/>
            <a:ext cx="11174929" cy="4617033"/>
          </a:xfrm>
          <a:prstGeom prst="rect">
            <a:avLst/>
          </a:prstGeom>
          <a:noFill/>
          <a:ln>
            <a:noFill/>
          </a:ln>
        </p:spPr>
        <p:txBody>
          <a:bodyPr spcFirstLastPara="1" wrap="square" lIns="91425" tIns="45700" rIns="91425" bIns="45700" anchor="t" anchorCtr="0">
            <a:noAutofit/>
          </a:bodyPr>
          <a:lstStyle/>
          <a:p>
            <a:pPr marL="342900" marR="0" lvl="0" indent="-342900" algn="r" rtl="1">
              <a:lnSpc>
                <a:spcPct val="115000"/>
              </a:lnSpc>
              <a:spcBef>
                <a:spcPts val="0"/>
              </a:spcBef>
              <a:spcAft>
                <a:spcPts val="0"/>
              </a:spcAft>
              <a:buClr>
                <a:schemeClr val="dk1"/>
              </a:buClr>
              <a:buSzPts val="2400"/>
              <a:buFont typeface="Calibri"/>
              <a:buAutoNum type="arabicPeriod"/>
            </a:pPr>
            <a:r>
              <a:rPr lang="iw-IL" sz="2400">
                <a:solidFill>
                  <a:schemeClr val="dk1"/>
                </a:solidFill>
                <a:latin typeface="Arial"/>
                <a:ea typeface="Arial"/>
                <a:cs typeface="Arial"/>
                <a:sym typeface="Arial"/>
              </a:rPr>
              <a:t> קושי ב</a:t>
            </a:r>
            <a:r>
              <a:rPr lang="iw-IL" sz="2400">
                <a:solidFill>
                  <a:srgbClr val="000000"/>
                </a:solidFill>
                <a:latin typeface="Arial"/>
                <a:ea typeface="Arial"/>
                <a:cs typeface="Arial"/>
                <a:sym typeface="Arial"/>
              </a:rPr>
              <a:t>פיצוח שאלה: זיהוי מוקד השאלה וההוראה שיש לבצע</a:t>
            </a:r>
            <a:r>
              <a:rPr lang="iw-IL" sz="2400">
                <a:solidFill>
                  <a:schemeClr val="dk1"/>
                </a:solidFill>
                <a:latin typeface="Arial"/>
                <a:ea typeface="Arial"/>
                <a:cs typeface="Arial"/>
                <a:sym typeface="Arial"/>
              </a:rPr>
              <a:t>.</a:t>
            </a:r>
            <a:endParaRPr sz="2400">
              <a:solidFill>
                <a:schemeClr val="dk1"/>
              </a:solidFill>
              <a:latin typeface="Calibri"/>
              <a:ea typeface="Calibri"/>
              <a:cs typeface="Calibri"/>
              <a:sym typeface="Calibri"/>
            </a:endParaRPr>
          </a:p>
          <a:p>
            <a:pPr marL="342900" marR="0" lvl="0" indent="-342900" algn="r" rtl="1">
              <a:lnSpc>
                <a:spcPct val="115000"/>
              </a:lnSpc>
              <a:spcBef>
                <a:spcPts val="1800"/>
              </a:spcBef>
              <a:spcAft>
                <a:spcPts val="0"/>
              </a:spcAft>
              <a:buClr>
                <a:srgbClr val="000000"/>
              </a:buClr>
              <a:buSzPts val="2400"/>
              <a:buFont typeface="Calibri"/>
              <a:buAutoNum type="arabicPeriod"/>
            </a:pPr>
            <a:r>
              <a:rPr lang="iw-IL" sz="2400">
                <a:solidFill>
                  <a:srgbClr val="000000"/>
                </a:solidFill>
                <a:latin typeface="Calibri"/>
                <a:ea typeface="Calibri"/>
                <a:cs typeface="Calibri"/>
                <a:sym typeface="Calibri"/>
              </a:rPr>
              <a:t>בעיות בשליפה של מידע מן הזכרון</a:t>
            </a:r>
            <a:r>
              <a:rPr lang="iw-IL" sz="2400">
                <a:solidFill>
                  <a:schemeClr val="dk1"/>
                </a:solidFill>
                <a:latin typeface="Calibri"/>
                <a:ea typeface="Calibri"/>
                <a:cs typeface="Calibri"/>
                <a:sym typeface="Calibri"/>
              </a:rPr>
              <a:t>.</a:t>
            </a:r>
            <a:endParaRPr sz="2400">
              <a:solidFill>
                <a:schemeClr val="dk1"/>
              </a:solidFill>
              <a:latin typeface="Calibri"/>
              <a:ea typeface="Calibri"/>
              <a:cs typeface="Calibri"/>
              <a:sym typeface="Calibri"/>
            </a:endParaRPr>
          </a:p>
          <a:p>
            <a:pPr marL="342900" marR="0" lvl="0" indent="-342900" algn="r" rtl="1">
              <a:lnSpc>
                <a:spcPct val="115000"/>
              </a:lnSpc>
              <a:spcBef>
                <a:spcPts val="1800"/>
              </a:spcBef>
              <a:spcAft>
                <a:spcPts val="0"/>
              </a:spcAft>
              <a:buClr>
                <a:srgbClr val="000000"/>
              </a:buClr>
              <a:buSzPts val="2400"/>
              <a:buFont typeface="Calibri"/>
              <a:buAutoNum type="arabicPeriod"/>
            </a:pPr>
            <a:r>
              <a:rPr lang="iw-IL" sz="2400">
                <a:solidFill>
                  <a:srgbClr val="000000"/>
                </a:solidFill>
                <a:latin typeface="Calibri"/>
                <a:ea typeface="Calibri"/>
                <a:cs typeface="Calibri"/>
                <a:sym typeface="Calibri"/>
              </a:rPr>
              <a:t>קושי בניסוח של הסבר מדעי מלא או טיעון תוך שימוש במידע נכון ורלבנטי לשאלה הן מתוך המידע והנתונים בגוף השאלה והן מן הידע האישי.   </a:t>
            </a:r>
            <a:endParaRPr sz="2400">
              <a:solidFill>
                <a:srgbClr val="000000"/>
              </a:solidFill>
              <a:latin typeface="Calibri"/>
              <a:ea typeface="Calibri"/>
              <a:cs typeface="Calibri"/>
              <a:sym typeface="Calibri"/>
            </a:endParaRPr>
          </a:p>
          <a:p>
            <a:pPr marL="342900" marR="0" lvl="0" indent="-342900" algn="r" rtl="1">
              <a:lnSpc>
                <a:spcPct val="115000"/>
              </a:lnSpc>
              <a:spcBef>
                <a:spcPts val="1800"/>
              </a:spcBef>
              <a:spcAft>
                <a:spcPts val="0"/>
              </a:spcAft>
              <a:buClr>
                <a:srgbClr val="000000"/>
              </a:buClr>
              <a:buSzPts val="2400"/>
              <a:buFont typeface="Calibri"/>
              <a:buAutoNum type="arabicPeriod"/>
            </a:pPr>
            <a:r>
              <a:rPr lang="iw-IL" sz="2400">
                <a:solidFill>
                  <a:srgbClr val="000000"/>
                </a:solidFill>
                <a:latin typeface="Calibri"/>
                <a:ea typeface="Calibri"/>
                <a:cs typeface="Calibri"/>
                <a:sym typeface="Calibri"/>
              </a:rPr>
              <a:t>קשיים שפתיים בניסוח משפט שלם או פיסקה, הבנויים נכון מבחינה תחבירית וכן קישור בין חלקי המשפטים בתשובה, לצורך תיאור, השוואה, מסקנה, טיעון או הסבר מדעי.</a:t>
            </a:r>
            <a:endParaRPr sz="2400">
              <a:solidFill>
                <a:schemeClr val="dk1"/>
              </a:solidFill>
              <a:latin typeface="Calibri"/>
              <a:ea typeface="Calibri"/>
              <a:cs typeface="Calibri"/>
              <a:sym typeface="Calibri"/>
            </a:endParaRPr>
          </a:p>
          <a:p>
            <a:pPr marL="342900" marR="0" lvl="0" indent="-342900" algn="r" rtl="1">
              <a:lnSpc>
                <a:spcPct val="115000"/>
              </a:lnSpc>
              <a:spcBef>
                <a:spcPts val="1800"/>
              </a:spcBef>
              <a:spcAft>
                <a:spcPts val="0"/>
              </a:spcAft>
              <a:buClr>
                <a:srgbClr val="000000"/>
              </a:buClr>
              <a:buSzPts val="2400"/>
              <a:buFont typeface="Calibri"/>
              <a:buAutoNum type="arabicPeriod"/>
            </a:pPr>
            <a:r>
              <a:rPr lang="iw-IL" sz="2400">
                <a:solidFill>
                  <a:srgbClr val="000000"/>
                </a:solidFill>
                <a:latin typeface="Calibri"/>
                <a:ea typeface="Calibri"/>
                <a:cs typeface="Calibri"/>
                <a:sym typeface="Calibri"/>
              </a:rPr>
              <a:t>תשובות טאוטולוגיות החוזרות על הנאמר בשאלה במילות התלמיד מבלי להוסיף מידע נוסף.     </a:t>
            </a:r>
            <a:endParaRPr sz="2400">
              <a:solidFill>
                <a:schemeClr val="dk1"/>
              </a:solidFill>
              <a:latin typeface="Calibri"/>
              <a:ea typeface="Calibri"/>
              <a:cs typeface="Calibri"/>
              <a:sym typeface="Calibri"/>
            </a:endParaRPr>
          </a:p>
          <a:p>
            <a:pPr marL="342900" marR="0" lvl="0" indent="-342900" algn="r" rtl="1">
              <a:lnSpc>
                <a:spcPct val="115000"/>
              </a:lnSpc>
              <a:spcBef>
                <a:spcPts val="1800"/>
              </a:spcBef>
              <a:spcAft>
                <a:spcPts val="0"/>
              </a:spcAft>
              <a:buClr>
                <a:srgbClr val="000000"/>
              </a:buClr>
              <a:buSzPts val="2400"/>
              <a:buFont typeface="Calibri"/>
              <a:buAutoNum type="arabicPeriod"/>
            </a:pPr>
            <a:r>
              <a:rPr lang="iw-IL" sz="2400">
                <a:solidFill>
                  <a:srgbClr val="000000"/>
                </a:solidFill>
                <a:latin typeface="Calibri"/>
                <a:ea typeface="Calibri"/>
                <a:cs typeface="Calibri"/>
                <a:sym typeface="Calibri"/>
              </a:rPr>
              <a:t>קושי בהפקת מידע הולם ממגוון יצוגים חזותיים כמו תרשימי מבנה, טבלה וגרפים</a:t>
            </a:r>
            <a:r>
              <a:rPr lang="iw-IL" sz="2400">
                <a:solidFill>
                  <a:schemeClr val="dk1"/>
                </a:solidFill>
                <a:latin typeface="Calibri"/>
                <a:ea typeface="Calibri"/>
                <a:cs typeface="Calibri"/>
                <a:sym typeface="Calibri"/>
              </a:rPr>
              <a:t>.</a:t>
            </a:r>
            <a:endParaRPr sz="2400">
              <a:solidFill>
                <a:schemeClr val="dk1"/>
              </a:solidFill>
              <a:latin typeface="Calibri"/>
              <a:ea typeface="Calibri"/>
              <a:cs typeface="Calibri"/>
              <a:sym typeface="Calibri"/>
            </a:endParaRPr>
          </a:p>
        </p:txBody>
      </p:sp>
      <p:sp>
        <p:nvSpPr>
          <p:cNvPr id="123" name="Google Shape;123;p18"/>
          <p:cNvSpPr/>
          <p:nvPr/>
        </p:nvSpPr>
        <p:spPr>
          <a:xfrm>
            <a:off x="1178674" y="228953"/>
            <a:ext cx="10602582" cy="64633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iw-IL" sz="3200" b="1" dirty="0">
                <a:solidFill>
                  <a:srgbClr val="548135"/>
                </a:solidFill>
                <a:latin typeface="Calibri"/>
                <a:ea typeface="Calibri"/>
                <a:cs typeface="Calibri"/>
                <a:sym typeface="Calibri"/>
              </a:rPr>
              <a:t>קשיים </a:t>
            </a:r>
            <a:r>
              <a:rPr lang="iw-IL" sz="3600" b="1" dirty="0">
                <a:solidFill>
                  <a:srgbClr val="548135"/>
                </a:solidFill>
                <a:latin typeface="Calibri"/>
                <a:ea typeface="Calibri"/>
                <a:cs typeface="Calibri"/>
                <a:sym typeface="Calibri"/>
              </a:rPr>
              <a:t>כלליים</a:t>
            </a:r>
            <a:r>
              <a:rPr lang="iw-IL" sz="3200" b="1" dirty="0">
                <a:solidFill>
                  <a:srgbClr val="548135"/>
                </a:solidFill>
                <a:latin typeface="Calibri"/>
                <a:ea typeface="Calibri"/>
                <a:cs typeface="Calibri"/>
                <a:sym typeface="Calibri"/>
              </a:rPr>
              <a:t> הקשורים ברובם למיומנויות ואסטרטגיות חשיבה </a:t>
            </a:r>
            <a:endParaRPr sz="3200" b="1" dirty="0">
              <a:solidFill>
                <a:srgbClr val="548135"/>
              </a:solidFill>
              <a:latin typeface="Calibri"/>
              <a:ea typeface="Calibri"/>
              <a:cs typeface="Calibri"/>
              <a:sym typeface="Calibri"/>
            </a:endParaRPr>
          </a:p>
        </p:txBody>
      </p:sp>
      <p:sp>
        <p:nvSpPr>
          <p:cNvPr id="2" name="Title 1" hidden="1"/>
          <p:cNvSpPr>
            <a:spLocks noGrp="1"/>
          </p:cNvSpPr>
          <p:nvPr>
            <p:ph type="title" idx="4294967295"/>
          </p:nvPr>
        </p:nvSpPr>
        <p:spPr/>
        <p:txBody>
          <a:bodyPr/>
          <a:lstStyle/>
          <a:p>
            <a:pPr rtl="0"/>
            <a:r>
              <a:rPr lang="en-US" sz="3200" b="1" i="0" dirty="0" err="1"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קשיים</a:t>
            </a:r>
            <a:r>
              <a:rPr lang="en-US" sz="3200" b="1" i="0" dirty="0"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 </a:t>
            </a:r>
            <a:r>
              <a:rPr lang="en-US" sz="3600" b="1" i="0" dirty="0" err="1"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כלליים</a:t>
            </a:r>
            <a:r>
              <a:rPr lang="en-US" sz="3200" b="1" i="0" dirty="0"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הקשורים</a:t>
            </a:r>
            <a:r>
              <a:rPr lang="en-US" sz="3200" b="1" i="0" dirty="0"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ברובם</a:t>
            </a:r>
            <a:r>
              <a:rPr lang="en-US" sz="3200" b="1" i="0" dirty="0"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למיומנויות</a:t>
            </a:r>
            <a:r>
              <a:rPr lang="en-US" sz="3200" b="1" i="0" dirty="0"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ואסטרטגיות</a:t>
            </a:r>
            <a:r>
              <a:rPr lang="en-US" sz="3200" b="1" i="0" dirty="0"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חשיבה</a:t>
            </a:r>
            <a:r>
              <a:rPr lang="en-US" sz="3200" b="1" i="0" dirty="0"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 </a:t>
            </a:r>
            <a:endParaRPr lang="en-US" dirty="0" smtClean="0">
              <a:effectLst/>
            </a:endParaRPr>
          </a:p>
        </p:txBody>
      </p:sp>
    </p:spTree>
  </p:cSld>
  <p:clrMapOvr>
    <a:masterClrMapping/>
  </p:clrMapOvr>
  <p:transition spd="slow">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19"/>
          <p:cNvSpPr/>
          <p:nvPr/>
        </p:nvSpPr>
        <p:spPr>
          <a:xfrm>
            <a:off x="661469" y="1435566"/>
            <a:ext cx="11174929" cy="4838248"/>
          </a:xfrm>
          <a:prstGeom prst="rect">
            <a:avLst/>
          </a:prstGeom>
          <a:noFill/>
          <a:ln>
            <a:noFill/>
          </a:ln>
        </p:spPr>
        <p:txBody>
          <a:bodyPr spcFirstLastPara="1" wrap="square" lIns="91425" tIns="45700" rIns="91425" bIns="45700" anchor="t" anchorCtr="0">
            <a:noAutofit/>
          </a:bodyPr>
          <a:lstStyle/>
          <a:p>
            <a:pPr marL="457200" marR="0" lvl="0" indent="-457200" algn="r" rtl="1">
              <a:lnSpc>
                <a:spcPct val="115000"/>
              </a:lnSpc>
              <a:spcBef>
                <a:spcPts val="0"/>
              </a:spcBef>
              <a:spcAft>
                <a:spcPts val="0"/>
              </a:spcAft>
              <a:buClr>
                <a:srgbClr val="000000"/>
              </a:buClr>
              <a:buSzPts val="2400"/>
              <a:buFont typeface="Calibri"/>
              <a:buAutoNum type="arabicPeriod" startAt="7"/>
            </a:pPr>
            <a:r>
              <a:rPr lang="iw-IL" sz="2400">
                <a:solidFill>
                  <a:srgbClr val="000000"/>
                </a:solidFill>
                <a:latin typeface="Calibri"/>
                <a:ea typeface="Calibri"/>
                <a:cs typeface="Calibri"/>
                <a:sym typeface="Calibri"/>
              </a:rPr>
              <a:t>קושי בהפקת מידע הולם ממערכות של סימנים מוסכמים בשפה המדעית כמו בחשמל, בנוסחאות כימיות ועוד</a:t>
            </a:r>
            <a:r>
              <a:rPr lang="iw-IL" sz="2400">
                <a:solidFill>
                  <a:schemeClr val="dk1"/>
                </a:solidFill>
                <a:latin typeface="Calibri"/>
                <a:ea typeface="Calibri"/>
                <a:cs typeface="Calibri"/>
                <a:sym typeface="Calibri"/>
              </a:rPr>
              <a:t>.</a:t>
            </a:r>
            <a:endParaRPr sz="2400">
              <a:solidFill>
                <a:schemeClr val="dk1"/>
              </a:solidFill>
              <a:latin typeface="Calibri"/>
              <a:ea typeface="Calibri"/>
              <a:cs typeface="Calibri"/>
              <a:sym typeface="Calibri"/>
            </a:endParaRPr>
          </a:p>
          <a:p>
            <a:pPr marL="342900" marR="0" lvl="0" indent="-342900" algn="r" rtl="1">
              <a:lnSpc>
                <a:spcPct val="115000"/>
              </a:lnSpc>
              <a:spcBef>
                <a:spcPts val="1800"/>
              </a:spcBef>
              <a:spcAft>
                <a:spcPts val="0"/>
              </a:spcAft>
              <a:buClr>
                <a:srgbClr val="000000"/>
              </a:buClr>
              <a:buSzPts val="2400"/>
              <a:buFont typeface="Calibri"/>
              <a:buAutoNum type="arabicPeriod" startAt="7"/>
            </a:pPr>
            <a:r>
              <a:rPr lang="iw-IL" sz="2400">
                <a:solidFill>
                  <a:srgbClr val="000000"/>
                </a:solidFill>
                <a:latin typeface="Calibri"/>
                <a:ea typeface="Calibri"/>
                <a:cs typeface="Calibri"/>
                <a:sym typeface="Calibri"/>
              </a:rPr>
              <a:t>קושי במיומנויות חקר כמו בלבול בין גורם משפיע למושפע והבנת הקשר ביניהם, בידוד משתנים ושמירה על גורמים קבועים, הבחנה בין תוצאות ומסקנות וניסוח מסקנות המבוססות על תוצאות נתונות.       </a:t>
            </a:r>
            <a:endParaRPr sz="2400">
              <a:solidFill>
                <a:schemeClr val="dk1"/>
              </a:solidFill>
              <a:latin typeface="Calibri"/>
              <a:ea typeface="Calibri"/>
              <a:cs typeface="Calibri"/>
              <a:sym typeface="Calibri"/>
            </a:endParaRPr>
          </a:p>
          <a:p>
            <a:pPr marL="342900" marR="0" lvl="0" indent="-342900" algn="r" rtl="1">
              <a:lnSpc>
                <a:spcPct val="115000"/>
              </a:lnSpc>
              <a:spcBef>
                <a:spcPts val="1800"/>
              </a:spcBef>
              <a:spcAft>
                <a:spcPts val="0"/>
              </a:spcAft>
              <a:buClr>
                <a:srgbClr val="000000"/>
              </a:buClr>
              <a:buSzPts val="2400"/>
              <a:buFont typeface="Calibri"/>
              <a:buAutoNum type="arabicPeriod" startAt="7"/>
            </a:pPr>
            <a:r>
              <a:rPr lang="iw-IL" sz="2400">
                <a:solidFill>
                  <a:srgbClr val="000000"/>
                </a:solidFill>
                <a:latin typeface="Calibri"/>
                <a:ea typeface="Calibri"/>
                <a:cs typeface="Calibri"/>
                <a:sym typeface="Calibri"/>
              </a:rPr>
              <a:t>קושי בהבחנה בין גורם לתופעה- לתוצאה הנצפית וכן בהסבר הקשר בין סיבה ותוצאה ובמיוחד כשיש תהליך מתווך ביניהם שאינו גלוי.      </a:t>
            </a:r>
            <a:endParaRPr sz="2400">
              <a:solidFill>
                <a:schemeClr val="dk1"/>
              </a:solidFill>
              <a:latin typeface="Calibri"/>
              <a:ea typeface="Calibri"/>
              <a:cs typeface="Calibri"/>
              <a:sym typeface="Calibri"/>
            </a:endParaRPr>
          </a:p>
          <a:p>
            <a:pPr marL="342900" marR="0" lvl="0" indent="-342900" algn="r" rtl="1">
              <a:lnSpc>
                <a:spcPct val="115000"/>
              </a:lnSpc>
              <a:spcBef>
                <a:spcPts val="1800"/>
              </a:spcBef>
              <a:spcAft>
                <a:spcPts val="0"/>
              </a:spcAft>
              <a:buClr>
                <a:srgbClr val="000000"/>
              </a:buClr>
              <a:buSzPts val="2400"/>
              <a:buFont typeface="Calibri"/>
              <a:buAutoNum type="arabicPeriod" startAt="7"/>
            </a:pPr>
            <a:r>
              <a:rPr lang="iw-IL" sz="2400">
                <a:solidFill>
                  <a:srgbClr val="000000"/>
                </a:solidFill>
                <a:latin typeface="Calibri"/>
                <a:ea typeface="Calibri"/>
                <a:cs typeface="Calibri"/>
                <a:sym typeface="Calibri"/>
              </a:rPr>
              <a:t>קושי בהבנה של יחס הפוך</a:t>
            </a:r>
            <a:r>
              <a:rPr lang="iw-IL" sz="2400">
                <a:solidFill>
                  <a:schemeClr val="dk1"/>
                </a:solidFill>
                <a:latin typeface="Calibri"/>
                <a:ea typeface="Calibri"/>
                <a:cs typeface="Calibri"/>
                <a:sym typeface="Calibri"/>
              </a:rPr>
              <a:t>.</a:t>
            </a:r>
            <a:endParaRPr/>
          </a:p>
          <a:p>
            <a:pPr marL="342900" marR="0" lvl="0" indent="-342900" algn="r" rtl="1">
              <a:lnSpc>
                <a:spcPct val="115000"/>
              </a:lnSpc>
              <a:spcBef>
                <a:spcPts val="1800"/>
              </a:spcBef>
              <a:spcAft>
                <a:spcPts val="0"/>
              </a:spcAft>
              <a:buClr>
                <a:srgbClr val="000000"/>
              </a:buClr>
              <a:buSzPts val="2400"/>
              <a:buFont typeface="Calibri"/>
              <a:buAutoNum type="arabicPeriod" startAt="7"/>
            </a:pPr>
            <a:r>
              <a:rPr lang="iw-IL" sz="2400">
                <a:solidFill>
                  <a:srgbClr val="000000"/>
                </a:solidFill>
                <a:latin typeface="Calibri"/>
                <a:ea typeface="Calibri"/>
                <a:cs typeface="Calibri"/>
                <a:sym typeface="Calibri"/>
              </a:rPr>
              <a:t>קשיים בהבנת התפקוד והקשר של חלקים מתוך מערכת והתאמת מבנה לתפקוד. </a:t>
            </a:r>
            <a:endParaRPr sz="2400">
              <a:solidFill>
                <a:schemeClr val="dk1"/>
              </a:solidFill>
              <a:latin typeface="Calibri"/>
              <a:ea typeface="Calibri"/>
              <a:cs typeface="Calibri"/>
              <a:sym typeface="Calibri"/>
            </a:endParaRPr>
          </a:p>
        </p:txBody>
      </p:sp>
      <p:sp>
        <p:nvSpPr>
          <p:cNvPr id="129" name="Google Shape;129;p19"/>
          <p:cNvSpPr/>
          <p:nvPr/>
        </p:nvSpPr>
        <p:spPr>
          <a:xfrm>
            <a:off x="1178674" y="228953"/>
            <a:ext cx="10617009" cy="64633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iw-IL" sz="3200" b="1" dirty="0">
                <a:solidFill>
                  <a:srgbClr val="548135"/>
                </a:solidFill>
                <a:latin typeface="Calibri"/>
                <a:ea typeface="Calibri"/>
                <a:cs typeface="Calibri"/>
                <a:sym typeface="Calibri"/>
              </a:rPr>
              <a:t>קשיים </a:t>
            </a:r>
            <a:r>
              <a:rPr lang="iw-IL" sz="3600" b="1" dirty="0">
                <a:solidFill>
                  <a:srgbClr val="548135"/>
                </a:solidFill>
                <a:latin typeface="Calibri"/>
                <a:ea typeface="Calibri"/>
                <a:cs typeface="Calibri"/>
                <a:sym typeface="Calibri"/>
              </a:rPr>
              <a:t>כלליים </a:t>
            </a:r>
            <a:r>
              <a:rPr lang="iw-IL" sz="3200" b="1" dirty="0">
                <a:solidFill>
                  <a:srgbClr val="548135"/>
                </a:solidFill>
                <a:latin typeface="Calibri"/>
                <a:ea typeface="Calibri"/>
                <a:cs typeface="Calibri"/>
                <a:sym typeface="Calibri"/>
              </a:rPr>
              <a:t>הקשורים ברובם למיומנויות ואסטרטגיות חשיבה </a:t>
            </a:r>
            <a:endParaRPr sz="3200" b="1" dirty="0">
              <a:solidFill>
                <a:srgbClr val="548135"/>
              </a:solidFill>
              <a:latin typeface="Calibri"/>
              <a:ea typeface="Calibri"/>
              <a:cs typeface="Calibri"/>
              <a:sym typeface="Calibri"/>
            </a:endParaRPr>
          </a:p>
        </p:txBody>
      </p:sp>
      <p:sp>
        <p:nvSpPr>
          <p:cNvPr id="2" name="Title 1" hidden="1"/>
          <p:cNvSpPr>
            <a:spLocks noGrp="1"/>
          </p:cNvSpPr>
          <p:nvPr>
            <p:ph type="title" idx="4294967295"/>
          </p:nvPr>
        </p:nvSpPr>
        <p:spPr/>
        <p:txBody>
          <a:bodyPr/>
          <a:lstStyle/>
          <a:p>
            <a:pPr rtl="0"/>
            <a:r>
              <a:rPr lang="en-US" sz="3200" b="1" i="0" dirty="0" err="1"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קשיים</a:t>
            </a:r>
            <a:r>
              <a:rPr lang="en-US" sz="3200" b="1" i="0" dirty="0"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 </a:t>
            </a:r>
            <a:r>
              <a:rPr lang="en-US" sz="3600" b="1" i="0" dirty="0" err="1"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כלליים</a:t>
            </a:r>
            <a:r>
              <a:rPr lang="en-US" sz="3600" b="1" i="0" dirty="0"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הקשורים</a:t>
            </a:r>
            <a:r>
              <a:rPr lang="en-US" sz="3200" b="1" i="0" dirty="0"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ברובם</a:t>
            </a:r>
            <a:r>
              <a:rPr lang="en-US" sz="3200" b="1" i="0" dirty="0"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למיומנויות</a:t>
            </a:r>
            <a:r>
              <a:rPr lang="en-US" sz="3200" b="1" i="0" dirty="0"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ואסטרטגיות</a:t>
            </a:r>
            <a:r>
              <a:rPr lang="en-US" sz="3200" b="1" i="0" dirty="0"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חשיבה</a:t>
            </a:r>
            <a:r>
              <a:rPr lang="en-US" sz="3200" b="1" i="0" dirty="0"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 </a:t>
            </a:r>
            <a:endParaRPr lang="en-US" dirty="0" smtClean="0">
              <a:effectLst/>
            </a:endParaRPr>
          </a:p>
        </p:txBody>
      </p:sp>
    </p:spTree>
  </p:cSld>
  <p:clrMapOvr>
    <a:masterClrMapping/>
  </p:clrMapOvr>
  <p:transition spd="slow">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0"/>
          <p:cNvSpPr/>
          <p:nvPr/>
        </p:nvSpPr>
        <p:spPr>
          <a:xfrm>
            <a:off x="1617044" y="0"/>
            <a:ext cx="9211377" cy="991169"/>
          </a:xfrm>
          <a:prstGeom prst="rect">
            <a:avLst/>
          </a:prstGeom>
          <a:noFill/>
          <a:ln>
            <a:noFill/>
          </a:ln>
        </p:spPr>
        <p:txBody>
          <a:bodyPr spcFirstLastPara="1" wrap="square" lIns="91425" tIns="45700" rIns="91425" bIns="45700" anchor="t" anchorCtr="0">
            <a:noAutofit/>
          </a:bodyPr>
          <a:lstStyle/>
          <a:p>
            <a:pPr marL="0" marR="0" lvl="0" indent="0" algn="ctr" rtl="1">
              <a:lnSpc>
                <a:spcPct val="107000"/>
              </a:lnSpc>
              <a:spcBef>
                <a:spcPts val="0"/>
              </a:spcBef>
              <a:spcAft>
                <a:spcPts val="0"/>
              </a:spcAft>
              <a:buNone/>
            </a:pPr>
            <a:r>
              <a:rPr lang="iw-IL" sz="2800" b="1" dirty="0">
                <a:solidFill>
                  <a:srgbClr val="7030A0"/>
                </a:solidFill>
                <a:latin typeface="Calibri"/>
                <a:ea typeface="Calibri"/>
                <a:cs typeface="Calibri"/>
                <a:sym typeface="Calibri"/>
              </a:rPr>
              <a:t>קשיים הנוגעים לידע חסר/ חלקי/ שגוי של התלמידים </a:t>
            </a:r>
            <a:br>
              <a:rPr lang="iw-IL" sz="2800" b="1" dirty="0">
                <a:solidFill>
                  <a:srgbClr val="7030A0"/>
                </a:solidFill>
                <a:latin typeface="Calibri"/>
                <a:ea typeface="Calibri"/>
                <a:cs typeface="Calibri"/>
                <a:sym typeface="Calibri"/>
              </a:rPr>
            </a:br>
            <a:r>
              <a:rPr lang="iw-IL" sz="2800" b="1" dirty="0">
                <a:solidFill>
                  <a:srgbClr val="7030A0"/>
                </a:solidFill>
                <a:latin typeface="Calibri"/>
                <a:ea typeface="Calibri"/>
                <a:cs typeface="Calibri"/>
                <a:sym typeface="Calibri"/>
              </a:rPr>
              <a:t>במושגים ועקרונות מדעיים ספציפיים</a:t>
            </a:r>
            <a:endParaRPr sz="2800" b="1" dirty="0">
              <a:solidFill>
                <a:srgbClr val="7030A0"/>
              </a:solidFill>
              <a:latin typeface="Calibri"/>
              <a:ea typeface="Calibri"/>
              <a:cs typeface="Calibri"/>
              <a:sym typeface="Calibri"/>
            </a:endParaRPr>
          </a:p>
        </p:txBody>
      </p:sp>
      <p:sp>
        <p:nvSpPr>
          <p:cNvPr id="135" name="Google Shape;135;p20"/>
          <p:cNvSpPr/>
          <p:nvPr/>
        </p:nvSpPr>
        <p:spPr>
          <a:xfrm>
            <a:off x="452387" y="991169"/>
            <a:ext cx="11309684" cy="5550430"/>
          </a:xfrm>
          <a:prstGeom prst="rect">
            <a:avLst/>
          </a:prstGeom>
          <a:noFill/>
          <a:ln>
            <a:noFill/>
          </a:ln>
        </p:spPr>
        <p:txBody>
          <a:bodyPr spcFirstLastPara="1" wrap="square" lIns="91425" tIns="45700" rIns="91425" bIns="45700" anchor="t" anchorCtr="0">
            <a:noAutofit/>
          </a:bodyPr>
          <a:lstStyle/>
          <a:p>
            <a:pPr marL="0" marR="0" lvl="0" indent="0" algn="r" rtl="1">
              <a:lnSpc>
                <a:spcPct val="107000"/>
              </a:lnSpc>
              <a:spcBef>
                <a:spcPts val="0"/>
              </a:spcBef>
              <a:spcAft>
                <a:spcPts val="0"/>
              </a:spcAft>
              <a:buNone/>
            </a:pPr>
            <a:r>
              <a:rPr lang="iw-IL" sz="2400" b="1" i="1">
                <a:solidFill>
                  <a:schemeClr val="dk1"/>
                </a:solidFill>
                <a:latin typeface="Calibri"/>
                <a:ea typeface="Calibri"/>
                <a:cs typeface="Calibri"/>
                <a:sym typeface="Calibri"/>
              </a:rPr>
              <a:t>מערכות ותהליכים ביצורים חיים</a:t>
            </a:r>
            <a:endParaRPr sz="2400">
              <a:solidFill>
                <a:schemeClr val="dk1"/>
              </a:solidFill>
              <a:latin typeface="Calibri"/>
              <a:ea typeface="Calibri"/>
              <a:cs typeface="Calibri"/>
              <a:sym typeface="Calibri"/>
            </a:endParaRPr>
          </a:p>
          <a:p>
            <a:pPr marL="342900" marR="0" lvl="0" indent="-342900" algn="r" rtl="1">
              <a:spcBef>
                <a:spcPts val="1400"/>
              </a:spcBef>
              <a:spcAft>
                <a:spcPts val="0"/>
              </a:spcAft>
              <a:buClr>
                <a:schemeClr val="dk1"/>
              </a:buClr>
              <a:buSzPts val="2400"/>
              <a:buFont typeface="Calibri"/>
              <a:buAutoNum type="arabicPeriod"/>
            </a:pPr>
            <a:r>
              <a:rPr lang="iw-IL" sz="2400">
                <a:solidFill>
                  <a:schemeClr val="dk1"/>
                </a:solidFill>
                <a:latin typeface="Calibri"/>
                <a:ea typeface="Calibri"/>
                <a:cs typeface="Calibri"/>
                <a:sym typeface="Calibri"/>
              </a:rPr>
              <a:t>זכרון והבנה של חלקי מערכות ואיברים ביצורים חיים ותפקודיהם כמו חלקי צמח ותפקידיהם, רכיבי הדם ותפקידיהם, מבנה ותפקיד חלקי לב שונים, חיבורי כלי הדם, מסתמי הלב ותפקידי גרעין התא.</a:t>
            </a:r>
            <a:endParaRPr sz="2400">
              <a:solidFill>
                <a:schemeClr val="dk1"/>
              </a:solidFill>
              <a:latin typeface="Calibri"/>
              <a:ea typeface="Calibri"/>
              <a:cs typeface="Calibri"/>
              <a:sym typeface="Calibri"/>
            </a:endParaRPr>
          </a:p>
          <a:p>
            <a:pPr marL="342900" marR="0" lvl="0" indent="-342900" algn="r" rtl="1">
              <a:spcBef>
                <a:spcPts val="1200"/>
              </a:spcBef>
              <a:spcAft>
                <a:spcPts val="0"/>
              </a:spcAft>
              <a:buClr>
                <a:schemeClr val="dk1"/>
              </a:buClr>
              <a:buSzPts val="2400"/>
              <a:buFont typeface="Calibri"/>
              <a:buAutoNum type="arabicPeriod"/>
            </a:pPr>
            <a:r>
              <a:rPr lang="iw-IL" sz="2400">
                <a:solidFill>
                  <a:schemeClr val="dk1"/>
                </a:solidFill>
                <a:latin typeface="Calibri"/>
                <a:ea typeface="Calibri"/>
                <a:cs typeface="Calibri"/>
                <a:sym typeface="Calibri"/>
              </a:rPr>
              <a:t>קושי בהבנת "הגוף כמערכת" וכי תפקוד דורש שינוי בקצב של פעולת איברים ומערכות כדי לענות על צרכי הגוף במצבים משתנים.</a:t>
            </a:r>
            <a:endParaRPr sz="2400">
              <a:solidFill>
                <a:schemeClr val="dk1"/>
              </a:solidFill>
              <a:latin typeface="Calibri"/>
              <a:ea typeface="Calibri"/>
              <a:cs typeface="Calibri"/>
              <a:sym typeface="Calibri"/>
            </a:endParaRPr>
          </a:p>
          <a:p>
            <a:pPr marL="342900" marR="0" lvl="0" indent="-342900" algn="r" rtl="1">
              <a:spcBef>
                <a:spcPts val="1200"/>
              </a:spcBef>
              <a:spcAft>
                <a:spcPts val="0"/>
              </a:spcAft>
              <a:buClr>
                <a:schemeClr val="dk1"/>
              </a:buClr>
              <a:buSzPts val="2400"/>
              <a:buFont typeface="Calibri"/>
              <a:buAutoNum type="arabicPeriod"/>
            </a:pPr>
            <a:r>
              <a:rPr lang="iw-IL" sz="2400">
                <a:solidFill>
                  <a:schemeClr val="dk1"/>
                </a:solidFill>
                <a:latin typeface="Arial"/>
                <a:ea typeface="Arial"/>
                <a:cs typeface="Arial"/>
                <a:sym typeface="Arial"/>
              </a:rPr>
              <a:t> קשיים בהבנת תהליכים בגוף ותאי הצמח כמו:</a:t>
            </a:r>
            <a:endParaRPr sz="2400">
              <a:solidFill>
                <a:schemeClr val="dk1"/>
              </a:solidFill>
              <a:latin typeface="Calibri"/>
              <a:ea typeface="Calibri"/>
              <a:cs typeface="Calibri"/>
              <a:sym typeface="Calibri"/>
            </a:endParaRPr>
          </a:p>
          <a:p>
            <a:pPr marL="173038" marR="0" lvl="0" indent="231775" algn="r" rtl="1">
              <a:spcBef>
                <a:spcPts val="600"/>
              </a:spcBef>
              <a:spcAft>
                <a:spcPts val="0"/>
              </a:spcAft>
              <a:buNone/>
            </a:pPr>
            <a:r>
              <a:rPr lang="iw-IL" sz="2400">
                <a:solidFill>
                  <a:schemeClr val="dk1"/>
                </a:solidFill>
                <a:latin typeface="Calibri"/>
                <a:ea typeface="Calibri"/>
                <a:cs typeface="Calibri"/>
                <a:sym typeface="Calibri"/>
              </a:rPr>
              <a:t>א. בלבול בין קליטת מים בשורש לתהליך הדיות.</a:t>
            </a:r>
            <a:endParaRPr sz="2400">
              <a:solidFill>
                <a:schemeClr val="dk1"/>
              </a:solidFill>
              <a:latin typeface="Calibri"/>
              <a:ea typeface="Calibri"/>
              <a:cs typeface="Calibri"/>
              <a:sym typeface="Calibri"/>
            </a:endParaRPr>
          </a:p>
          <a:p>
            <a:pPr marL="173038" marR="0" lvl="0" indent="231775" algn="r" rtl="1">
              <a:spcBef>
                <a:spcPts val="800"/>
              </a:spcBef>
              <a:spcAft>
                <a:spcPts val="0"/>
              </a:spcAft>
              <a:buNone/>
            </a:pPr>
            <a:r>
              <a:rPr lang="iw-IL" sz="2400">
                <a:solidFill>
                  <a:schemeClr val="dk1"/>
                </a:solidFill>
                <a:latin typeface="Calibri"/>
                <a:ea typeface="Calibri"/>
                <a:cs typeface="Calibri"/>
                <a:sym typeface="Calibri"/>
              </a:rPr>
              <a:t>ב. הבנת התנאים להתרחשות פוטוסינתזה.</a:t>
            </a:r>
            <a:endParaRPr sz="2400">
              <a:solidFill>
                <a:schemeClr val="dk1"/>
              </a:solidFill>
              <a:latin typeface="Calibri"/>
              <a:ea typeface="Calibri"/>
              <a:cs typeface="Calibri"/>
              <a:sym typeface="Calibri"/>
            </a:endParaRPr>
          </a:p>
          <a:p>
            <a:pPr marL="342900" marR="0" lvl="0" indent="-342900" algn="r" rtl="1">
              <a:spcBef>
                <a:spcPts val="1400"/>
              </a:spcBef>
              <a:spcAft>
                <a:spcPts val="0"/>
              </a:spcAft>
              <a:buClr>
                <a:schemeClr val="dk1"/>
              </a:buClr>
              <a:buSzPts val="2400"/>
              <a:buFont typeface="Calibri"/>
              <a:buAutoNum type="arabicPeriod"/>
            </a:pPr>
            <a:r>
              <a:rPr lang="iw-IL" sz="2400">
                <a:solidFill>
                  <a:schemeClr val="dk1"/>
                </a:solidFill>
                <a:latin typeface="Calibri"/>
                <a:ea typeface="Calibri"/>
                <a:cs typeface="Calibri"/>
                <a:sym typeface="Calibri"/>
              </a:rPr>
              <a:t>קושי בזיהוי תהליכים מתווכים בין גורמי סביבה כמו לחות למאפיינים של תפקוד גוף האדם כמו טמפ' הגוף.</a:t>
            </a:r>
            <a:endParaRPr sz="2400">
              <a:solidFill>
                <a:schemeClr val="dk1"/>
              </a:solidFill>
              <a:latin typeface="Calibri"/>
              <a:ea typeface="Calibri"/>
              <a:cs typeface="Calibri"/>
              <a:sym typeface="Calibri"/>
            </a:endParaRPr>
          </a:p>
          <a:p>
            <a:pPr marL="171450" marR="0" lvl="0" indent="-171450" algn="r" rtl="1">
              <a:spcBef>
                <a:spcPts val="1200"/>
              </a:spcBef>
              <a:spcAft>
                <a:spcPts val="0"/>
              </a:spcAft>
              <a:buNone/>
            </a:pPr>
            <a:r>
              <a:rPr lang="iw-IL" sz="2400" i="1">
                <a:solidFill>
                  <a:srgbClr val="000000"/>
                </a:solidFill>
                <a:latin typeface="Calibri"/>
                <a:ea typeface="Calibri"/>
                <a:cs typeface="Calibri"/>
                <a:sym typeface="Calibri"/>
              </a:rPr>
              <a:t>תפיסות חלופיות של תלמיד: </a:t>
            </a:r>
            <a:r>
              <a:rPr lang="iw-IL" sz="2400">
                <a:solidFill>
                  <a:schemeClr val="dk1"/>
                </a:solidFill>
                <a:latin typeface="Calibri"/>
                <a:ea typeface="Calibri"/>
                <a:cs typeface="Calibri"/>
                <a:sym typeface="Calibri"/>
              </a:rPr>
              <a:t>הדם בחדר הימני מלוכלך ומזיק.</a:t>
            </a:r>
            <a:endParaRPr sz="2400">
              <a:solidFill>
                <a:schemeClr val="dk1"/>
              </a:solidFill>
              <a:latin typeface="Calibri"/>
              <a:ea typeface="Calibri"/>
              <a:cs typeface="Calibri"/>
              <a:sym typeface="Calibri"/>
            </a:endParaRPr>
          </a:p>
        </p:txBody>
      </p:sp>
      <p:sp>
        <p:nvSpPr>
          <p:cNvPr id="2" name="Title 1" hidden="1"/>
          <p:cNvSpPr>
            <a:spLocks noGrp="1"/>
          </p:cNvSpPr>
          <p:nvPr>
            <p:ph type="title" idx="4294967295"/>
          </p:nvPr>
        </p:nvSpPr>
        <p:spPr/>
        <p:txBody>
          <a:bodyPr/>
          <a:lstStyle/>
          <a:p>
            <a:pPr rtl="1"/>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קשיים</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הנוגעים</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לידע</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חסר</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חלקי</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שגוי</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של</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התלמידים</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b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b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במושגים</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ועקרונות</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מדעיים</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ספציפיים</a:t>
            </a:r>
            <a:endParaRPr lang="en-US" dirty="0" smtClean="0">
              <a:effectLst/>
            </a:endParaRPr>
          </a:p>
        </p:txBody>
      </p:sp>
    </p:spTree>
  </p:cSld>
  <p:clrMapOvr>
    <a:masterClrMapping/>
  </p:clrMapOvr>
  <p:transition spd="slow">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1"/>
          <p:cNvSpPr/>
          <p:nvPr/>
        </p:nvSpPr>
        <p:spPr>
          <a:xfrm>
            <a:off x="1617044" y="0"/>
            <a:ext cx="9211377" cy="991169"/>
          </a:xfrm>
          <a:prstGeom prst="rect">
            <a:avLst/>
          </a:prstGeom>
          <a:noFill/>
          <a:ln>
            <a:noFill/>
          </a:ln>
        </p:spPr>
        <p:txBody>
          <a:bodyPr spcFirstLastPara="1" wrap="square" lIns="91425" tIns="45700" rIns="91425" bIns="45700" anchor="t" anchorCtr="0">
            <a:noAutofit/>
          </a:bodyPr>
          <a:lstStyle/>
          <a:p>
            <a:pPr marL="0" marR="0" lvl="0" indent="0" algn="ctr" rtl="1">
              <a:lnSpc>
                <a:spcPct val="107000"/>
              </a:lnSpc>
              <a:spcBef>
                <a:spcPts val="0"/>
              </a:spcBef>
              <a:spcAft>
                <a:spcPts val="0"/>
              </a:spcAft>
              <a:buNone/>
            </a:pPr>
            <a:r>
              <a:rPr lang="iw-IL" sz="2800" b="1" dirty="0">
                <a:solidFill>
                  <a:srgbClr val="7030A0"/>
                </a:solidFill>
                <a:latin typeface="Calibri"/>
                <a:ea typeface="Calibri"/>
                <a:cs typeface="Calibri"/>
                <a:sym typeface="Calibri"/>
              </a:rPr>
              <a:t>קשיים הנוגעים לידע חסר/ חלקי/ שגוי של התלמידים </a:t>
            </a:r>
            <a:br>
              <a:rPr lang="iw-IL" sz="2800" b="1" dirty="0">
                <a:solidFill>
                  <a:srgbClr val="7030A0"/>
                </a:solidFill>
                <a:latin typeface="Calibri"/>
                <a:ea typeface="Calibri"/>
                <a:cs typeface="Calibri"/>
                <a:sym typeface="Calibri"/>
              </a:rPr>
            </a:br>
            <a:r>
              <a:rPr lang="iw-IL" sz="2800" b="1" dirty="0">
                <a:solidFill>
                  <a:srgbClr val="7030A0"/>
                </a:solidFill>
                <a:latin typeface="Calibri"/>
                <a:ea typeface="Calibri"/>
                <a:cs typeface="Calibri"/>
                <a:sym typeface="Calibri"/>
              </a:rPr>
              <a:t>במושגים ועקרונות מדעיים ספציפיים</a:t>
            </a:r>
            <a:endParaRPr sz="2800" b="1" dirty="0">
              <a:solidFill>
                <a:srgbClr val="7030A0"/>
              </a:solidFill>
              <a:latin typeface="Calibri"/>
              <a:ea typeface="Calibri"/>
              <a:cs typeface="Calibri"/>
              <a:sym typeface="Calibri"/>
            </a:endParaRPr>
          </a:p>
        </p:txBody>
      </p:sp>
      <p:sp>
        <p:nvSpPr>
          <p:cNvPr id="141" name="Google Shape;141;p21"/>
          <p:cNvSpPr/>
          <p:nvPr/>
        </p:nvSpPr>
        <p:spPr>
          <a:xfrm>
            <a:off x="914400" y="1177902"/>
            <a:ext cx="10414535" cy="4680448"/>
          </a:xfrm>
          <a:prstGeom prst="rect">
            <a:avLst/>
          </a:prstGeom>
          <a:noFill/>
          <a:ln>
            <a:noFill/>
          </a:ln>
        </p:spPr>
        <p:txBody>
          <a:bodyPr spcFirstLastPara="1" wrap="square" lIns="91425" tIns="45700" rIns="91425" bIns="45700" anchor="t" anchorCtr="0">
            <a:noAutofit/>
          </a:bodyPr>
          <a:lstStyle/>
          <a:p>
            <a:pPr marL="0" marR="0" lvl="0" indent="0" algn="r" rtl="1">
              <a:lnSpc>
                <a:spcPct val="107000"/>
              </a:lnSpc>
              <a:spcBef>
                <a:spcPts val="0"/>
              </a:spcBef>
              <a:spcAft>
                <a:spcPts val="0"/>
              </a:spcAft>
              <a:buNone/>
            </a:pPr>
            <a:r>
              <a:rPr lang="iw-IL" sz="2400" b="1" i="1">
                <a:solidFill>
                  <a:schemeClr val="dk1"/>
                </a:solidFill>
                <a:latin typeface="Calibri"/>
                <a:ea typeface="Calibri"/>
                <a:cs typeface="Calibri"/>
                <a:sym typeface="Calibri"/>
              </a:rPr>
              <a:t>אנרגיה</a:t>
            </a:r>
            <a:endParaRPr sz="2400">
              <a:solidFill>
                <a:schemeClr val="dk1"/>
              </a:solidFill>
              <a:latin typeface="Calibri"/>
              <a:ea typeface="Calibri"/>
              <a:cs typeface="Calibri"/>
              <a:sym typeface="Calibri"/>
            </a:endParaRPr>
          </a:p>
          <a:p>
            <a:pPr marL="342900" marR="0" lvl="0" indent="-342900" algn="r" rtl="1">
              <a:lnSpc>
                <a:spcPct val="115000"/>
              </a:lnSpc>
              <a:spcBef>
                <a:spcPts val="1400"/>
              </a:spcBef>
              <a:spcAft>
                <a:spcPts val="0"/>
              </a:spcAft>
              <a:buClr>
                <a:schemeClr val="dk1"/>
              </a:buClr>
              <a:buSzPts val="2400"/>
              <a:buFont typeface="Calibri"/>
              <a:buAutoNum type="arabicPeriod"/>
            </a:pPr>
            <a:r>
              <a:rPr lang="iw-IL" sz="2400">
                <a:solidFill>
                  <a:schemeClr val="dk1"/>
                </a:solidFill>
                <a:latin typeface="Calibri"/>
                <a:ea typeface="Calibri"/>
                <a:cs typeface="Calibri"/>
                <a:sym typeface="Calibri"/>
              </a:rPr>
              <a:t>קושי בזיהוי המרות האנרגיה בתהליכים שונים המתרחשים בסיטואציה נתונה ובהבנת משמעות חוק שימור האנרגיה.</a:t>
            </a:r>
            <a:endParaRPr sz="2400">
              <a:solidFill>
                <a:schemeClr val="dk1"/>
              </a:solidFill>
              <a:latin typeface="Calibri"/>
              <a:ea typeface="Calibri"/>
              <a:cs typeface="Calibri"/>
              <a:sym typeface="Calibri"/>
            </a:endParaRPr>
          </a:p>
          <a:p>
            <a:pPr marL="342900" marR="0" lvl="0" indent="-342900" algn="r" rtl="1">
              <a:lnSpc>
                <a:spcPct val="115000"/>
              </a:lnSpc>
              <a:spcBef>
                <a:spcPts val="1200"/>
              </a:spcBef>
              <a:spcAft>
                <a:spcPts val="0"/>
              </a:spcAft>
              <a:buClr>
                <a:schemeClr val="dk1"/>
              </a:buClr>
              <a:buSzPts val="2400"/>
              <a:buFont typeface="Calibri"/>
              <a:buAutoNum type="arabicPeriod"/>
            </a:pPr>
            <a:r>
              <a:rPr lang="iw-IL" sz="2400">
                <a:solidFill>
                  <a:schemeClr val="dk1"/>
                </a:solidFill>
                <a:latin typeface="Calibri"/>
                <a:ea typeface="Calibri"/>
                <a:cs typeface="Calibri"/>
                <a:sym typeface="Calibri"/>
              </a:rPr>
              <a:t> בלבול במושגים הקשורים לחשמל: התנגדות, עוצמת זרם ומתח וקושי בהבנת המושג "קצר חשמלי".</a:t>
            </a:r>
            <a:endParaRPr sz="2400">
              <a:solidFill>
                <a:schemeClr val="dk1"/>
              </a:solidFill>
              <a:latin typeface="Calibri"/>
              <a:ea typeface="Calibri"/>
              <a:cs typeface="Calibri"/>
              <a:sym typeface="Calibri"/>
            </a:endParaRPr>
          </a:p>
          <a:p>
            <a:pPr marL="342900" marR="0" lvl="0" indent="-342900" algn="r" rtl="1">
              <a:lnSpc>
                <a:spcPct val="115000"/>
              </a:lnSpc>
              <a:spcBef>
                <a:spcPts val="1200"/>
              </a:spcBef>
              <a:spcAft>
                <a:spcPts val="0"/>
              </a:spcAft>
              <a:buClr>
                <a:schemeClr val="dk1"/>
              </a:buClr>
              <a:buSzPts val="2400"/>
              <a:buFont typeface="Calibri"/>
              <a:buAutoNum type="arabicPeriod"/>
            </a:pPr>
            <a:r>
              <a:rPr lang="iw-IL" sz="2400">
                <a:solidFill>
                  <a:schemeClr val="dk1"/>
                </a:solidFill>
                <a:latin typeface="Calibri"/>
                <a:ea typeface="Calibri"/>
                <a:cs typeface="Calibri"/>
                <a:sym typeface="Calibri"/>
              </a:rPr>
              <a:t>קושי בהבנת מושג החיכוך והשפעתו על אנרגיית התנועה של גוף ובהבנת הקשר בין נוכחות אוויר ויכולתו להפעיל כוח חיכוך.</a:t>
            </a:r>
            <a:endParaRPr sz="2400">
              <a:solidFill>
                <a:schemeClr val="dk1"/>
              </a:solidFill>
              <a:latin typeface="Calibri"/>
              <a:ea typeface="Calibri"/>
              <a:cs typeface="Calibri"/>
              <a:sym typeface="Calibri"/>
            </a:endParaRPr>
          </a:p>
          <a:p>
            <a:pPr marL="342900" marR="0" lvl="0" indent="-342900" algn="r" rtl="1">
              <a:lnSpc>
                <a:spcPct val="115000"/>
              </a:lnSpc>
              <a:spcBef>
                <a:spcPts val="1200"/>
              </a:spcBef>
              <a:spcAft>
                <a:spcPts val="0"/>
              </a:spcAft>
              <a:buClr>
                <a:schemeClr val="dk1"/>
              </a:buClr>
              <a:buSzPts val="2400"/>
              <a:buFont typeface="Calibri"/>
              <a:buAutoNum type="arabicPeriod"/>
            </a:pPr>
            <a:r>
              <a:rPr lang="iw-IL" sz="2400">
                <a:solidFill>
                  <a:schemeClr val="dk1"/>
                </a:solidFill>
                <a:latin typeface="Calibri"/>
                <a:ea typeface="Calibri"/>
                <a:cs typeface="Calibri"/>
                <a:sym typeface="Calibri"/>
              </a:rPr>
              <a:t>קושי בהבנת משמעות תהליך ההמסה.</a:t>
            </a:r>
            <a:endParaRPr sz="2400">
              <a:solidFill>
                <a:schemeClr val="dk1"/>
              </a:solidFill>
              <a:latin typeface="Calibri"/>
              <a:ea typeface="Calibri"/>
              <a:cs typeface="Calibri"/>
              <a:sym typeface="Calibri"/>
            </a:endParaRPr>
          </a:p>
          <a:p>
            <a:pPr marL="342900" marR="0" lvl="0" indent="-342900" algn="r" rtl="1">
              <a:lnSpc>
                <a:spcPct val="115000"/>
              </a:lnSpc>
              <a:spcBef>
                <a:spcPts val="1200"/>
              </a:spcBef>
              <a:spcAft>
                <a:spcPts val="0"/>
              </a:spcAft>
              <a:buClr>
                <a:schemeClr val="dk1"/>
              </a:buClr>
              <a:buSzPts val="2400"/>
              <a:buFont typeface="Calibri"/>
              <a:buAutoNum type="arabicPeriod"/>
            </a:pPr>
            <a:r>
              <a:rPr lang="iw-IL" sz="2400">
                <a:solidFill>
                  <a:schemeClr val="dk1"/>
                </a:solidFill>
                <a:latin typeface="Calibri"/>
                <a:ea typeface="Calibri"/>
                <a:cs typeface="Calibri"/>
                <a:sym typeface="Calibri"/>
              </a:rPr>
              <a:t>קושי בהבנת משמעות חוק שימור המסה.</a:t>
            </a:r>
            <a:endParaRPr sz="2400">
              <a:solidFill>
                <a:schemeClr val="dk1"/>
              </a:solidFill>
              <a:latin typeface="Calibri"/>
              <a:ea typeface="Calibri"/>
              <a:cs typeface="Calibri"/>
              <a:sym typeface="Calibri"/>
            </a:endParaRPr>
          </a:p>
        </p:txBody>
      </p:sp>
      <p:sp>
        <p:nvSpPr>
          <p:cNvPr id="2" name="Title 1" hidden="1"/>
          <p:cNvSpPr>
            <a:spLocks noGrp="1"/>
          </p:cNvSpPr>
          <p:nvPr>
            <p:ph type="title" idx="4294967295"/>
          </p:nvPr>
        </p:nvSpPr>
        <p:spPr/>
        <p:txBody>
          <a:bodyPr/>
          <a:lstStyle/>
          <a:p>
            <a:pPr rtl="1"/>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קשיים</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הנוגעים</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לידע</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חסר</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חלקי</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שגוי</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של</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התלמידים</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b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b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במושגים</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ועקרונות</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מדעיים</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ספציפיים</a:t>
            </a:r>
            <a:endParaRPr lang="en-US" dirty="0" smtClean="0">
              <a:effectLst/>
            </a:endParaRPr>
          </a:p>
        </p:txBody>
      </p:sp>
    </p:spTree>
  </p:cSld>
  <p:clrMapOvr>
    <a:masterClrMapping/>
  </p:clrMapOvr>
  <p:transition spd="slow">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2"/>
          <p:cNvSpPr/>
          <p:nvPr/>
        </p:nvSpPr>
        <p:spPr>
          <a:xfrm>
            <a:off x="1617044" y="0"/>
            <a:ext cx="9211377" cy="991169"/>
          </a:xfrm>
          <a:prstGeom prst="rect">
            <a:avLst/>
          </a:prstGeom>
          <a:noFill/>
          <a:ln>
            <a:noFill/>
          </a:ln>
        </p:spPr>
        <p:txBody>
          <a:bodyPr spcFirstLastPara="1" wrap="square" lIns="91425" tIns="45700" rIns="91425" bIns="45700" anchor="t" anchorCtr="0">
            <a:noAutofit/>
          </a:bodyPr>
          <a:lstStyle/>
          <a:p>
            <a:pPr marL="0" marR="0" lvl="0" indent="0" algn="ctr" rtl="1">
              <a:lnSpc>
                <a:spcPct val="107000"/>
              </a:lnSpc>
              <a:spcBef>
                <a:spcPts val="0"/>
              </a:spcBef>
              <a:spcAft>
                <a:spcPts val="0"/>
              </a:spcAft>
              <a:buNone/>
            </a:pPr>
            <a:r>
              <a:rPr lang="iw-IL" sz="2800" b="1" dirty="0">
                <a:solidFill>
                  <a:srgbClr val="7030A0"/>
                </a:solidFill>
                <a:latin typeface="Calibri"/>
                <a:ea typeface="Calibri"/>
                <a:cs typeface="Calibri"/>
                <a:sym typeface="Calibri"/>
              </a:rPr>
              <a:t>קשיים הנוגעים לידע חסר/ חלקי/ שגוי של התלמידים </a:t>
            </a:r>
            <a:br>
              <a:rPr lang="iw-IL" sz="2800" b="1" dirty="0">
                <a:solidFill>
                  <a:srgbClr val="7030A0"/>
                </a:solidFill>
                <a:latin typeface="Calibri"/>
                <a:ea typeface="Calibri"/>
                <a:cs typeface="Calibri"/>
                <a:sym typeface="Calibri"/>
              </a:rPr>
            </a:br>
            <a:r>
              <a:rPr lang="iw-IL" sz="2800" b="1" dirty="0">
                <a:solidFill>
                  <a:srgbClr val="7030A0"/>
                </a:solidFill>
                <a:latin typeface="Calibri"/>
                <a:ea typeface="Calibri"/>
                <a:cs typeface="Calibri"/>
                <a:sym typeface="Calibri"/>
              </a:rPr>
              <a:t>במושגים ועקרונות מדעיים ספציפיים</a:t>
            </a:r>
            <a:endParaRPr sz="2800" b="1" dirty="0">
              <a:solidFill>
                <a:srgbClr val="7030A0"/>
              </a:solidFill>
              <a:latin typeface="Calibri"/>
              <a:ea typeface="Calibri"/>
              <a:cs typeface="Calibri"/>
              <a:sym typeface="Calibri"/>
            </a:endParaRPr>
          </a:p>
        </p:txBody>
      </p:sp>
      <p:sp>
        <p:nvSpPr>
          <p:cNvPr id="147" name="Google Shape;147;p22"/>
          <p:cNvSpPr/>
          <p:nvPr/>
        </p:nvSpPr>
        <p:spPr>
          <a:xfrm>
            <a:off x="548640" y="1167420"/>
            <a:ext cx="10818796" cy="5231753"/>
          </a:xfrm>
          <a:prstGeom prst="rect">
            <a:avLst/>
          </a:prstGeom>
          <a:noFill/>
          <a:ln>
            <a:noFill/>
          </a:ln>
        </p:spPr>
        <p:txBody>
          <a:bodyPr spcFirstLastPara="1" wrap="square" lIns="91425" tIns="45700" rIns="91425" bIns="45700" anchor="t" anchorCtr="0">
            <a:noAutofit/>
          </a:bodyPr>
          <a:lstStyle/>
          <a:p>
            <a:pPr marL="0" marR="0" lvl="0" indent="0" algn="r" rtl="1">
              <a:lnSpc>
                <a:spcPct val="107000"/>
              </a:lnSpc>
              <a:spcBef>
                <a:spcPts val="0"/>
              </a:spcBef>
              <a:spcAft>
                <a:spcPts val="0"/>
              </a:spcAft>
              <a:buNone/>
            </a:pPr>
            <a:r>
              <a:rPr lang="iw-IL" sz="2400" b="1" i="1">
                <a:solidFill>
                  <a:schemeClr val="dk1"/>
                </a:solidFill>
                <a:latin typeface="Calibri"/>
                <a:ea typeface="Calibri"/>
                <a:cs typeface="Calibri"/>
                <a:sym typeface="Calibri"/>
              </a:rPr>
              <a:t>חומרים</a:t>
            </a:r>
            <a:endParaRPr sz="2400">
              <a:solidFill>
                <a:schemeClr val="dk1"/>
              </a:solidFill>
              <a:latin typeface="Calibri"/>
              <a:ea typeface="Calibri"/>
              <a:cs typeface="Calibri"/>
              <a:sym typeface="Calibri"/>
            </a:endParaRPr>
          </a:p>
          <a:p>
            <a:pPr marL="342900" marR="0" lvl="0" indent="-342900" algn="r" rtl="1">
              <a:lnSpc>
                <a:spcPct val="115000"/>
              </a:lnSpc>
              <a:spcBef>
                <a:spcPts val="1400"/>
              </a:spcBef>
              <a:spcAft>
                <a:spcPts val="0"/>
              </a:spcAft>
              <a:buClr>
                <a:schemeClr val="dk1"/>
              </a:buClr>
              <a:buSzPts val="2400"/>
              <a:buFont typeface="Calibri"/>
              <a:buAutoNum type="arabicPeriod"/>
            </a:pPr>
            <a:r>
              <a:rPr lang="iw-IL" sz="2400">
                <a:solidFill>
                  <a:schemeClr val="dk1"/>
                </a:solidFill>
                <a:latin typeface="Calibri"/>
                <a:ea typeface="Calibri"/>
                <a:cs typeface="Calibri"/>
                <a:sym typeface="Calibri"/>
              </a:rPr>
              <a:t>קושי בהבנת תהליכים ברמה המיקרוסקופית בנוסף לרמה המאקרוסקופית כמו פעפוע והתפשטות או לחץ.</a:t>
            </a:r>
            <a:endParaRPr sz="2400">
              <a:solidFill>
                <a:schemeClr val="dk1"/>
              </a:solidFill>
              <a:latin typeface="Calibri"/>
              <a:ea typeface="Calibri"/>
              <a:cs typeface="Calibri"/>
              <a:sym typeface="Calibri"/>
            </a:endParaRPr>
          </a:p>
          <a:p>
            <a:pPr marL="342900" marR="0" lvl="0" indent="-342900" algn="r" rtl="1">
              <a:lnSpc>
                <a:spcPct val="115000"/>
              </a:lnSpc>
              <a:spcBef>
                <a:spcPts val="1200"/>
              </a:spcBef>
              <a:spcAft>
                <a:spcPts val="0"/>
              </a:spcAft>
              <a:buClr>
                <a:schemeClr val="dk1"/>
              </a:buClr>
              <a:buSzPts val="2400"/>
              <a:buFont typeface="Calibri"/>
              <a:buAutoNum type="arabicPeriod"/>
            </a:pPr>
            <a:r>
              <a:rPr lang="iw-IL" sz="2400">
                <a:solidFill>
                  <a:schemeClr val="dk1"/>
                </a:solidFill>
                <a:latin typeface="Calibri"/>
                <a:ea typeface="Calibri"/>
                <a:cs typeface="Calibri"/>
                <a:sym typeface="Calibri"/>
              </a:rPr>
              <a:t>חוסר הבחנה בין מתכת לתכונותיה והכללת יתר לגבי תכונותיה.</a:t>
            </a:r>
            <a:endParaRPr sz="2400">
              <a:solidFill>
                <a:schemeClr val="dk1"/>
              </a:solidFill>
              <a:latin typeface="Calibri"/>
              <a:ea typeface="Calibri"/>
              <a:cs typeface="Calibri"/>
              <a:sym typeface="Calibri"/>
            </a:endParaRPr>
          </a:p>
          <a:p>
            <a:pPr marL="342900" marR="0" lvl="0" indent="-342900" algn="r" rtl="1">
              <a:lnSpc>
                <a:spcPct val="115000"/>
              </a:lnSpc>
              <a:spcBef>
                <a:spcPts val="1200"/>
              </a:spcBef>
              <a:spcAft>
                <a:spcPts val="0"/>
              </a:spcAft>
              <a:buClr>
                <a:schemeClr val="dk1"/>
              </a:buClr>
              <a:buSzPts val="2400"/>
              <a:buFont typeface="Calibri"/>
              <a:buAutoNum type="arabicPeriod"/>
            </a:pPr>
            <a:r>
              <a:rPr lang="iw-IL" sz="2400">
                <a:solidFill>
                  <a:schemeClr val="dk1"/>
                </a:solidFill>
                <a:latin typeface="Calibri"/>
                <a:ea typeface="Calibri"/>
                <a:cs typeface="Calibri"/>
                <a:sym typeface="Calibri"/>
              </a:rPr>
              <a:t>קושי בקריאת נוסחה כימית ותרגומה למספר אטומים לכל יסוד  ולאיור מולקולרי.</a:t>
            </a:r>
            <a:endParaRPr sz="2400">
              <a:solidFill>
                <a:schemeClr val="dk1"/>
              </a:solidFill>
              <a:latin typeface="Calibri"/>
              <a:ea typeface="Calibri"/>
              <a:cs typeface="Calibri"/>
              <a:sym typeface="Calibri"/>
            </a:endParaRPr>
          </a:p>
          <a:p>
            <a:pPr marL="342900" marR="0" lvl="0" indent="-342900" algn="r" rtl="1">
              <a:lnSpc>
                <a:spcPct val="115000"/>
              </a:lnSpc>
              <a:spcBef>
                <a:spcPts val="1200"/>
              </a:spcBef>
              <a:spcAft>
                <a:spcPts val="0"/>
              </a:spcAft>
              <a:buClr>
                <a:schemeClr val="dk1"/>
              </a:buClr>
              <a:buSzPts val="2400"/>
              <a:buFont typeface="Calibri"/>
              <a:buAutoNum type="arabicPeriod"/>
            </a:pPr>
            <a:r>
              <a:rPr lang="iw-IL" sz="2400">
                <a:solidFill>
                  <a:schemeClr val="dk1"/>
                </a:solidFill>
                <a:latin typeface="Calibri"/>
                <a:ea typeface="Calibri"/>
                <a:cs typeface="Calibri"/>
                <a:sym typeface="Calibri"/>
              </a:rPr>
              <a:t>הבחנה לקויה בין שינויים פיסיקלים ושינויים כימיים.</a:t>
            </a:r>
            <a:endParaRPr sz="2400">
              <a:solidFill>
                <a:schemeClr val="dk1"/>
              </a:solidFill>
              <a:latin typeface="Calibri"/>
              <a:ea typeface="Calibri"/>
              <a:cs typeface="Calibri"/>
              <a:sym typeface="Calibri"/>
            </a:endParaRPr>
          </a:p>
          <a:p>
            <a:pPr marL="342900" marR="0" lvl="0" indent="-342900" algn="r" rtl="1">
              <a:lnSpc>
                <a:spcPct val="115000"/>
              </a:lnSpc>
              <a:spcBef>
                <a:spcPts val="1200"/>
              </a:spcBef>
              <a:spcAft>
                <a:spcPts val="0"/>
              </a:spcAft>
              <a:buClr>
                <a:schemeClr val="dk1"/>
              </a:buClr>
              <a:buSzPts val="2400"/>
              <a:buFont typeface="Calibri"/>
              <a:buAutoNum type="arabicPeriod"/>
            </a:pPr>
            <a:r>
              <a:rPr lang="iw-IL" sz="2400">
                <a:solidFill>
                  <a:schemeClr val="dk1"/>
                </a:solidFill>
                <a:latin typeface="Calibri"/>
                <a:ea typeface="Calibri"/>
                <a:cs typeface="Calibri"/>
                <a:sym typeface="Calibri"/>
              </a:rPr>
              <a:t>קושי בהבחנה בין מגיבים לתוצרים ושל היחסים בין מספר החלקיקים של המגיבים והתוצרים.</a:t>
            </a:r>
            <a:endParaRPr sz="2400">
              <a:solidFill>
                <a:schemeClr val="dk1"/>
              </a:solidFill>
              <a:latin typeface="Calibri"/>
              <a:ea typeface="Calibri"/>
              <a:cs typeface="Calibri"/>
              <a:sym typeface="Calibri"/>
            </a:endParaRPr>
          </a:p>
          <a:p>
            <a:pPr marL="342900" marR="0" lvl="0" indent="-342900" algn="r" rtl="1">
              <a:lnSpc>
                <a:spcPct val="115000"/>
              </a:lnSpc>
              <a:spcBef>
                <a:spcPts val="1200"/>
              </a:spcBef>
              <a:spcAft>
                <a:spcPts val="0"/>
              </a:spcAft>
              <a:buClr>
                <a:schemeClr val="dk1"/>
              </a:buClr>
              <a:buSzPts val="2400"/>
              <a:buFont typeface="Calibri"/>
              <a:buAutoNum type="arabicPeriod"/>
            </a:pPr>
            <a:r>
              <a:rPr lang="iw-IL" sz="2400">
                <a:solidFill>
                  <a:schemeClr val="dk1"/>
                </a:solidFill>
                <a:latin typeface="Calibri"/>
                <a:ea typeface="Calibri"/>
                <a:cs typeface="Calibri"/>
                <a:sym typeface="Calibri"/>
              </a:rPr>
              <a:t>תפיסה חלופית של התלמיד: בתהליך הפעפוע לאוויר יש תפקיד בנשיאת החומר המפעפע.</a:t>
            </a:r>
            <a:endParaRPr sz="2400">
              <a:solidFill>
                <a:schemeClr val="dk1"/>
              </a:solidFill>
              <a:latin typeface="Calibri"/>
              <a:ea typeface="Calibri"/>
              <a:cs typeface="Calibri"/>
              <a:sym typeface="Calibri"/>
            </a:endParaRPr>
          </a:p>
        </p:txBody>
      </p:sp>
      <p:sp>
        <p:nvSpPr>
          <p:cNvPr id="2" name="Title 1" hidden="1"/>
          <p:cNvSpPr>
            <a:spLocks noGrp="1"/>
          </p:cNvSpPr>
          <p:nvPr>
            <p:ph type="title" idx="4294967295"/>
          </p:nvPr>
        </p:nvSpPr>
        <p:spPr/>
        <p:txBody>
          <a:bodyPr/>
          <a:lstStyle/>
          <a:p>
            <a:pPr rtl="1"/>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קשיים</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הנוגעים</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לידע</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חסר</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חלקי</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שגוי</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של</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התלמידים</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b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b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במושגים</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ועקרונות</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מדעיים</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ספציפיים</a:t>
            </a:r>
            <a:endParaRPr lang="en-US" dirty="0" smtClean="0">
              <a:effectLst/>
            </a:endParaRPr>
          </a:p>
        </p:txBody>
      </p:sp>
    </p:spTree>
  </p:cSld>
  <p:clrMapOvr>
    <a:masterClrMapping/>
  </p:clrMapOvr>
  <p:transition spd="slow">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3"/>
          <p:cNvSpPr/>
          <p:nvPr/>
        </p:nvSpPr>
        <p:spPr>
          <a:xfrm>
            <a:off x="1575003" y="346841"/>
            <a:ext cx="9211377" cy="991169"/>
          </a:xfrm>
          <a:prstGeom prst="rect">
            <a:avLst/>
          </a:prstGeom>
          <a:noFill/>
          <a:ln>
            <a:noFill/>
          </a:ln>
        </p:spPr>
        <p:txBody>
          <a:bodyPr spcFirstLastPara="1" wrap="square" lIns="91425" tIns="45700" rIns="91425" bIns="45700" anchor="t" anchorCtr="0">
            <a:noAutofit/>
          </a:bodyPr>
          <a:lstStyle/>
          <a:p>
            <a:pPr marL="0" marR="0" lvl="0" indent="0" algn="ctr" rtl="1">
              <a:lnSpc>
                <a:spcPct val="107000"/>
              </a:lnSpc>
              <a:spcBef>
                <a:spcPts val="0"/>
              </a:spcBef>
              <a:spcAft>
                <a:spcPts val="0"/>
              </a:spcAft>
              <a:buNone/>
            </a:pPr>
            <a:r>
              <a:rPr lang="iw-IL" sz="2800" b="1" dirty="0">
                <a:solidFill>
                  <a:srgbClr val="7030A0"/>
                </a:solidFill>
                <a:latin typeface="Calibri"/>
                <a:ea typeface="Calibri"/>
                <a:cs typeface="Calibri"/>
                <a:sym typeface="Calibri"/>
              </a:rPr>
              <a:t>קשיים הנוגעים לידע חסר/ חלקי/ שגוי של התלמידים </a:t>
            </a:r>
            <a:br>
              <a:rPr lang="iw-IL" sz="2800" b="1" dirty="0">
                <a:solidFill>
                  <a:srgbClr val="7030A0"/>
                </a:solidFill>
                <a:latin typeface="Calibri"/>
                <a:ea typeface="Calibri"/>
                <a:cs typeface="Calibri"/>
                <a:sym typeface="Calibri"/>
              </a:rPr>
            </a:br>
            <a:r>
              <a:rPr lang="iw-IL" sz="2800" b="1" dirty="0">
                <a:solidFill>
                  <a:srgbClr val="7030A0"/>
                </a:solidFill>
                <a:latin typeface="Calibri"/>
                <a:ea typeface="Calibri"/>
                <a:cs typeface="Calibri"/>
                <a:sym typeface="Calibri"/>
              </a:rPr>
              <a:t>במושגים ועקרונות מדעיים ספציפיים</a:t>
            </a:r>
            <a:endParaRPr sz="2800" b="1" dirty="0">
              <a:solidFill>
                <a:srgbClr val="7030A0"/>
              </a:solidFill>
              <a:latin typeface="Calibri"/>
              <a:ea typeface="Calibri"/>
              <a:cs typeface="Calibri"/>
              <a:sym typeface="Calibri"/>
            </a:endParaRPr>
          </a:p>
        </p:txBody>
      </p:sp>
      <p:sp>
        <p:nvSpPr>
          <p:cNvPr id="153" name="Google Shape;153;p23"/>
          <p:cNvSpPr/>
          <p:nvPr/>
        </p:nvSpPr>
        <p:spPr>
          <a:xfrm>
            <a:off x="580171" y="1566813"/>
            <a:ext cx="10818796" cy="3047373"/>
          </a:xfrm>
          <a:prstGeom prst="rect">
            <a:avLst/>
          </a:prstGeom>
          <a:noFill/>
          <a:ln>
            <a:noFill/>
          </a:ln>
        </p:spPr>
        <p:txBody>
          <a:bodyPr spcFirstLastPara="1" wrap="square" lIns="91425" tIns="45700" rIns="91425" bIns="45700" anchor="t" anchorCtr="0">
            <a:noAutofit/>
          </a:bodyPr>
          <a:lstStyle/>
          <a:p>
            <a:pPr marL="0" marR="0" lvl="0" indent="0" algn="r" rtl="1">
              <a:lnSpc>
                <a:spcPct val="107000"/>
              </a:lnSpc>
              <a:spcBef>
                <a:spcPts val="0"/>
              </a:spcBef>
              <a:spcAft>
                <a:spcPts val="0"/>
              </a:spcAft>
              <a:buNone/>
            </a:pPr>
            <a:r>
              <a:rPr lang="iw-IL" sz="2400" b="1" i="1">
                <a:solidFill>
                  <a:schemeClr val="dk1"/>
                </a:solidFill>
                <a:latin typeface="Calibri"/>
                <a:ea typeface="Calibri"/>
                <a:cs typeface="Calibri"/>
                <a:sym typeface="Calibri"/>
              </a:rPr>
              <a:t>חומרים</a:t>
            </a:r>
            <a:endParaRPr/>
          </a:p>
          <a:p>
            <a:pPr marL="0" marR="0" lvl="0" indent="0" algn="r" rtl="1">
              <a:spcBef>
                <a:spcPts val="800"/>
              </a:spcBef>
              <a:spcAft>
                <a:spcPts val="0"/>
              </a:spcAft>
              <a:buNone/>
            </a:pPr>
            <a:r>
              <a:rPr lang="iw-IL" sz="2400" i="1">
                <a:solidFill>
                  <a:schemeClr val="dk1"/>
                </a:solidFill>
                <a:latin typeface="Calibri"/>
                <a:ea typeface="Calibri"/>
                <a:cs typeface="Calibri"/>
                <a:sym typeface="Calibri"/>
              </a:rPr>
              <a:t>תפיסות חלופיות של תלמידים</a:t>
            </a:r>
            <a:endParaRPr sz="2400">
              <a:solidFill>
                <a:schemeClr val="dk1"/>
              </a:solidFill>
              <a:latin typeface="Calibri"/>
              <a:ea typeface="Calibri"/>
              <a:cs typeface="Calibri"/>
              <a:sym typeface="Calibri"/>
            </a:endParaRPr>
          </a:p>
          <a:p>
            <a:pPr marL="342900" marR="0" lvl="0" indent="-342900" algn="r" rtl="1">
              <a:spcBef>
                <a:spcPts val="1200"/>
              </a:spcBef>
              <a:spcAft>
                <a:spcPts val="0"/>
              </a:spcAft>
              <a:buClr>
                <a:schemeClr val="dk1"/>
              </a:buClr>
              <a:buSzPts val="2400"/>
              <a:buFont typeface="Arial"/>
              <a:buChar char="•"/>
            </a:pPr>
            <a:r>
              <a:rPr lang="iw-IL" sz="2400">
                <a:solidFill>
                  <a:schemeClr val="dk1"/>
                </a:solidFill>
                <a:latin typeface="Calibri"/>
                <a:ea typeface="Calibri"/>
                <a:cs typeface="Calibri"/>
                <a:sym typeface="Calibri"/>
              </a:rPr>
              <a:t>יש קשר בין מספר הפרוטונים באטום למספר האטומים במולקולה  ו/או כי לאטומים של אותו יסוד יתכן מספר פרוטונים שונה.</a:t>
            </a:r>
            <a:endParaRPr sz="2400">
              <a:solidFill>
                <a:schemeClr val="dk1"/>
              </a:solidFill>
              <a:latin typeface="Calibri"/>
              <a:ea typeface="Calibri"/>
              <a:cs typeface="Calibri"/>
              <a:sym typeface="Calibri"/>
            </a:endParaRPr>
          </a:p>
          <a:p>
            <a:pPr marL="342900" marR="0" lvl="0" indent="-342900" algn="r" rtl="1">
              <a:spcBef>
                <a:spcPts val="1200"/>
              </a:spcBef>
              <a:spcAft>
                <a:spcPts val="0"/>
              </a:spcAft>
              <a:buClr>
                <a:schemeClr val="dk1"/>
              </a:buClr>
              <a:buSzPts val="2400"/>
              <a:buFont typeface="Arial"/>
              <a:buChar char="•"/>
            </a:pPr>
            <a:r>
              <a:rPr lang="iw-IL" sz="2400">
                <a:solidFill>
                  <a:schemeClr val="dk1"/>
                </a:solidFill>
                <a:latin typeface="Calibri"/>
                <a:ea typeface="Calibri"/>
                <a:cs typeface="Calibri"/>
                <a:sym typeface="Calibri"/>
              </a:rPr>
              <a:t>שינוי כימי מאופיין בכך שאינו הפיך או מאופיין בכך שמתרחש  ללא התערבות אנושית. </a:t>
            </a:r>
            <a:endParaRPr sz="2400">
              <a:solidFill>
                <a:schemeClr val="dk1"/>
              </a:solidFill>
              <a:latin typeface="Calibri"/>
              <a:ea typeface="Calibri"/>
              <a:cs typeface="Calibri"/>
              <a:sym typeface="Calibri"/>
            </a:endParaRPr>
          </a:p>
          <a:p>
            <a:pPr marL="0" marR="0" lvl="0" indent="0" algn="l" rtl="1">
              <a:spcBef>
                <a:spcPts val="0"/>
              </a:spcBef>
              <a:spcAft>
                <a:spcPts val="0"/>
              </a:spcAft>
              <a:buNone/>
            </a:pPr>
            <a:r>
              <a:rPr lang="iw-IL"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a:p>
            <a:pPr marL="0" marR="0" lvl="0" indent="0" algn="r" rtl="1">
              <a:lnSpc>
                <a:spcPct val="107000"/>
              </a:lnSpc>
              <a:spcBef>
                <a:spcPts val="0"/>
              </a:spcBef>
              <a:spcAft>
                <a:spcPts val="0"/>
              </a:spcAft>
              <a:buNone/>
            </a:pPr>
            <a:endParaRPr sz="2400">
              <a:solidFill>
                <a:schemeClr val="dk1"/>
              </a:solidFill>
              <a:latin typeface="Calibri"/>
              <a:ea typeface="Calibri"/>
              <a:cs typeface="Calibri"/>
              <a:sym typeface="Calibri"/>
            </a:endParaRPr>
          </a:p>
        </p:txBody>
      </p:sp>
      <p:sp>
        <p:nvSpPr>
          <p:cNvPr id="2" name="Title 1" hidden="1"/>
          <p:cNvSpPr>
            <a:spLocks noGrp="1"/>
          </p:cNvSpPr>
          <p:nvPr>
            <p:ph type="title" idx="4294967295"/>
          </p:nvPr>
        </p:nvSpPr>
        <p:spPr/>
        <p:txBody>
          <a:bodyPr/>
          <a:lstStyle/>
          <a:p>
            <a:pPr rtl="1"/>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קשיים</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הנוגעים</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לידע</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חסר</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חלקי</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שגוי</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של</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התלמידים</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b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b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במושגים</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ועקרונות</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מדעיים</a:t>
            </a:r>
            <a:r>
              <a:rPr lang="en-US" sz="2800" b="1" i="0" dirty="0"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US" sz="2800" b="1" i="0" dirty="0" err="1" smtClean="0">
                <a:solidFill>
                  <a:srgbClr val="7030A0"/>
                </a:solidFill>
                <a:effectLst/>
                <a:latin typeface="Calibri" panose="020F0502020204030204" pitchFamily="34" charset="0"/>
                <a:ea typeface="Calibri" panose="020F0502020204030204" pitchFamily="34" charset="0"/>
                <a:cs typeface="Calibri" panose="020F0502020204030204" pitchFamily="34" charset="0"/>
              </a:rPr>
              <a:t>ספציפיים</a:t>
            </a:r>
            <a:endParaRPr lang="en-US" dirty="0" smtClean="0">
              <a:effectLst/>
            </a:endParaRPr>
          </a:p>
        </p:txBody>
      </p:sp>
    </p:spTree>
  </p:cSld>
  <p:clrMapOvr>
    <a:masterClrMapping/>
  </p:clrMapOvr>
  <p:transition spd="slow">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24"/>
          <p:cNvSpPr txBox="1"/>
          <p:nvPr/>
        </p:nvSpPr>
        <p:spPr>
          <a:xfrm>
            <a:off x="1082566" y="625642"/>
            <a:ext cx="10169367" cy="1877437"/>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4400" b="1" dirty="0">
                <a:solidFill>
                  <a:srgbClr val="548135"/>
                </a:solidFill>
                <a:latin typeface="Calibri"/>
                <a:ea typeface="Calibri"/>
                <a:cs typeface="Calibri"/>
                <a:sym typeface="Calibri"/>
              </a:rPr>
              <a:t>דיון</a:t>
            </a:r>
            <a:endParaRPr dirty="0"/>
          </a:p>
          <a:p>
            <a:pPr marL="0" marR="0" lvl="0" indent="0" algn="r" rtl="1">
              <a:spcBef>
                <a:spcPts val="0"/>
              </a:spcBef>
              <a:spcAft>
                <a:spcPts val="0"/>
              </a:spcAft>
              <a:buNone/>
            </a:pPr>
            <a:endParaRPr sz="3600" dirty="0">
              <a:solidFill>
                <a:schemeClr val="dk1"/>
              </a:solidFill>
              <a:latin typeface="Calibri"/>
              <a:ea typeface="Calibri"/>
              <a:cs typeface="Calibri"/>
              <a:sym typeface="Calibri"/>
            </a:endParaRPr>
          </a:p>
          <a:p>
            <a:pPr marL="0" marR="0" lvl="0" indent="0" algn="r" rtl="1">
              <a:spcBef>
                <a:spcPts val="0"/>
              </a:spcBef>
              <a:spcAft>
                <a:spcPts val="0"/>
              </a:spcAft>
              <a:buNone/>
            </a:pPr>
            <a:r>
              <a:rPr lang="iw-IL" sz="3600" dirty="0">
                <a:solidFill>
                  <a:schemeClr val="dk1"/>
                </a:solidFill>
                <a:latin typeface="Calibri"/>
                <a:ea typeface="Calibri"/>
                <a:cs typeface="Calibri"/>
                <a:sym typeface="Calibri"/>
              </a:rPr>
              <a:t>אלו שימושים תוכלו לעשות עם מסמך מסוג זה?</a:t>
            </a:r>
            <a:endParaRPr sz="3600" dirty="0">
              <a:solidFill>
                <a:schemeClr val="dk1"/>
              </a:solidFill>
              <a:latin typeface="Calibri"/>
              <a:ea typeface="Calibri"/>
              <a:cs typeface="Calibri"/>
              <a:sym typeface="Calibri"/>
            </a:endParaRPr>
          </a:p>
        </p:txBody>
      </p:sp>
      <p:pic>
        <p:nvPicPr>
          <p:cNvPr id="159" name="Google Shape;159;p24" title="דיון"/>
          <p:cNvPicPr preferRelativeResize="0"/>
          <p:nvPr/>
        </p:nvPicPr>
        <p:blipFill rotWithShape="1">
          <a:blip r:embed="rId3">
            <a:alphaModFix/>
          </a:blip>
          <a:srcRect/>
          <a:stretch/>
        </p:blipFill>
        <p:spPr>
          <a:xfrm>
            <a:off x="3808396" y="2575560"/>
            <a:ext cx="4036996" cy="4036996"/>
          </a:xfrm>
          <a:prstGeom prst="rect">
            <a:avLst/>
          </a:prstGeom>
          <a:noFill/>
          <a:ln>
            <a:noFill/>
          </a:ln>
        </p:spPr>
      </p:pic>
      <p:sp>
        <p:nvSpPr>
          <p:cNvPr id="2" name="Title 1" hidden="1"/>
          <p:cNvSpPr>
            <a:spLocks noGrp="1"/>
          </p:cNvSpPr>
          <p:nvPr>
            <p:ph type="title" idx="4294967295"/>
          </p:nvPr>
        </p:nvSpPr>
        <p:spPr/>
        <p:txBody>
          <a:bodyPr/>
          <a:lstStyle/>
          <a:p>
            <a:r>
              <a:rPr lang="en-US" sz="4400" b="1" i="0" dirty="0" err="1"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דיון</a:t>
            </a:r>
            <a:endParaRPr lang="en-US" dirty="0"/>
          </a:p>
        </p:txBody>
      </p:sp>
    </p:spTree>
  </p:cSld>
  <p:clrMapOvr>
    <a:masterClrMapping/>
  </p:clrMapOvr>
  <p:transition spd="slow">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pic>
        <p:nvPicPr>
          <p:cNvPr id="95" name="Google Shape;95;p14" descr="פריטים סגורים 64.1%&#10;פריטים פתוחים 25.6%&#10;פריטים משולבים: סגור ופתוח 10.3%&#10;&#10;" title="התפלגות סוגי השאלות במיצ&quot;ב (%) ב ו' עשת"/>
          <p:cNvPicPr preferRelativeResize="0"/>
          <p:nvPr/>
        </p:nvPicPr>
        <p:blipFill rotWithShape="1">
          <a:blip r:embed="rId3">
            <a:alphaModFix/>
          </a:blip>
          <a:srcRect/>
          <a:stretch/>
        </p:blipFill>
        <p:spPr>
          <a:xfrm>
            <a:off x="4511274" y="1416791"/>
            <a:ext cx="6121433" cy="4311433"/>
          </a:xfrm>
          <a:prstGeom prst="rect">
            <a:avLst/>
          </a:prstGeom>
          <a:noFill/>
          <a:ln>
            <a:noFill/>
          </a:ln>
        </p:spPr>
      </p:pic>
      <p:pic>
        <p:nvPicPr>
          <p:cNvPr id="96" name="Google Shape;96;p14"/>
          <p:cNvPicPr preferRelativeResize="0"/>
          <p:nvPr/>
        </p:nvPicPr>
        <p:blipFill rotWithShape="1">
          <a:blip r:embed="rId4">
            <a:alphaModFix/>
          </a:blip>
          <a:srcRect/>
          <a:stretch/>
        </p:blipFill>
        <p:spPr>
          <a:xfrm>
            <a:off x="1025926" y="1799439"/>
            <a:ext cx="4730750" cy="3413125"/>
          </a:xfrm>
          <a:prstGeom prst="rect">
            <a:avLst/>
          </a:prstGeom>
          <a:noFill/>
          <a:ln>
            <a:noFill/>
          </a:ln>
        </p:spPr>
      </p:pic>
      <p:pic>
        <p:nvPicPr>
          <p:cNvPr id="97" name="Google Shape;97;p14" descr="פריטים סגורים 55.3%&#10;פריטים פתוחים 23.7%&#10;פריטים משולבים: סגור ופתוח 21.1%&#10;" title="התפלגות סוגי השאלות במיצ&quot;ב (%) ב ז' עשת"/>
          <p:cNvPicPr preferRelativeResize="0"/>
          <p:nvPr/>
        </p:nvPicPr>
        <p:blipFill rotWithShape="1">
          <a:blip r:embed="rId5">
            <a:alphaModFix/>
          </a:blip>
          <a:srcRect/>
          <a:stretch/>
        </p:blipFill>
        <p:spPr>
          <a:xfrm>
            <a:off x="-124845" y="1309295"/>
            <a:ext cx="5259150" cy="4393411"/>
          </a:xfrm>
          <a:prstGeom prst="rect">
            <a:avLst/>
          </a:prstGeom>
          <a:noFill/>
          <a:ln>
            <a:noFill/>
          </a:ln>
        </p:spPr>
      </p:pic>
      <p:sp>
        <p:nvSpPr>
          <p:cNvPr id="98" name="Google Shape;98;p14"/>
          <p:cNvSpPr txBox="1"/>
          <p:nvPr/>
        </p:nvSpPr>
        <p:spPr>
          <a:xfrm>
            <a:off x="2566786" y="402376"/>
            <a:ext cx="6379779" cy="584775"/>
          </a:xfrm>
          <a:prstGeom prst="rect">
            <a:avLst/>
          </a:prstGeom>
          <a:solidFill>
            <a:srgbClr val="548135"/>
          </a:solidFill>
          <a:ln>
            <a:noFill/>
          </a:ln>
        </p:spPr>
        <p:txBody>
          <a:bodyPr spcFirstLastPara="1" wrap="square" lIns="91425" tIns="45700" rIns="91425" bIns="45700" anchor="t" anchorCtr="0">
            <a:noAutofit/>
          </a:bodyPr>
          <a:lstStyle/>
          <a:p>
            <a:pPr marL="0" marR="0" lvl="0" indent="0" algn="ctr" rtl="1">
              <a:spcBef>
                <a:spcPts val="0"/>
              </a:spcBef>
              <a:spcAft>
                <a:spcPts val="0"/>
              </a:spcAft>
              <a:buNone/>
            </a:pPr>
            <a:r>
              <a:rPr lang="iw-IL" sz="3200" b="1" i="0" u="none" strike="noStrike" cap="none" dirty="0">
                <a:solidFill>
                  <a:schemeClr val="lt1"/>
                </a:solidFill>
                <a:latin typeface="Calibri"/>
                <a:ea typeface="Calibri"/>
                <a:cs typeface="Calibri"/>
                <a:sym typeface="Calibri"/>
              </a:rPr>
              <a:t>התפלגות סוגי השאלות במיצ"ב (%)</a:t>
            </a:r>
            <a:endParaRPr sz="3200" b="0" i="0" u="none" strike="noStrike" cap="none" dirty="0">
              <a:solidFill>
                <a:schemeClr val="lt1"/>
              </a:solidFill>
              <a:latin typeface="Calibri"/>
              <a:ea typeface="Calibri"/>
              <a:cs typeface="Calibri"/>
              <a:sym typeface="Calibri"/>
            </a:endParaRPr>
          </a:p>
        </p:txBody>
      </p:sp>
      <p:grpSp>
        <p:nvGrpSpPr>
          <p:cNvPr id="99" name="Google Shape;99;p14" title="פריטים סגורים צבע ירוק"/>
          <p:cNvGrpSpPr/>
          <p:nvPr/>
        </p:nvGrpSpPr>
        <p:grpSpPr>
          <a:xfrm>
            <a:off x="9986211" y="1350098"/>
            <a:ext cx="1872118" cy="707886"/>
            <a:chOff x="9735954" y="5708292"/>
            <a:chExt cx="1872118" cy="707886"/>
          </a:xfrm>
        </p:grpSpPr>
        <p:sp>
          <p:nvSpPr>
            <p:cNvPr id="100" name="Google Shape;100;p14"/>
            <p:cNvSpPr/>
            <p:nvPr/>
          </p:nvSpPr>
          <p:spPr>
            <a:xfrm>
              <a:off x="9735954" y="5844737"/>
              <a:ext cx="327259" cy="308008"/>
            </a:xfrm>
            <a:prstGeom prst="rect">
              <a:avLst/>
            </a:prstGeom>
            <a:solidFill>
              <a:srgbClr val="00CC00"/>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1" name="Google Shape;101;p14" title="פריטים סגורים צבע ירוק"/>
            <p:cNvSpPr txBox="1"/>
            <p:nvPr/>
          </p:nvSpPr>
          <p:spPr>
            <a:xfrm>
              <a:off x="10063213" y="5708292"/>
              <a:ext cx="1544859" cy="707886"/>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None/>
              </a:pPr>
              <a:r>
                <a:rPr lang="iw-IL" sz="2000" b="0" i="0" u="none" strike="noStrike" cap="none" dirty="0">
                  <a:solidFill>
                    <a:schemeClr val="dk1"/>
                  </a:solidFill>
                  <a:latin typeface="Calibri"/>
                  <a:ea typeface="Calibri"/>
                  <a:cs typeface="Calibri"/>
                  <a:sym typeface="Calibri"/>
                </a:rPr>
                <a:t>פריטים סגורים</a:t>
              </a:r>
              <a:endParaRPr sz="2000" b="0" i="0" u="none" strike="noStrike" cap="none" dirty="0">
                <a:solidFill>
                  <a:schemeClr val="dk1"/>
                </a:solidFill>
                <a:latin typeface="Calibri"/>
                <a:ea typeface="Calibri"/>
                <a:cs typeface="Calibri"/>
                <a:sym typeface="Calibri"/>
              </a:endParaRPr>
            </a:p>
          </p:txBody>
        </p:sp>
      </p:grpSp>
      <p:grpSp>
        <p:nvGrpSpPr>
          <p:cNvPr id="102" name="Google Shape;102;p14" title="פריטים פתוחים צבע כחול"/>
          <p:cNvGrpSpPr/>
          <p:nvPr/>
        </p:nvGrpSpPr>
        <p:grpSpPr>
          <a:xfrm>
            <a:off x="9986211" y="2487624"/>
            <a:ext cx="1856027" cy="707886"/>
            <a:chOff x="6984733" y="5725720"/>
            <a:chExt cx="1856027" cy="707886"/>
          </a:xfrm>
        </p:grpSpPr>
        <p:sp>
          <p:nvSpPr>
            <p:cNvPr id="103" name="Google Shape;103;p14"/>
            <p:cNvSpPr/>
            <p:nvPr/>
          </p:nvSpPr>
          <p:spPr>
            <a:xfrm>
              <a:off x="6984733" y="5849856"/>
              <a:ext cx="327259" cy="308008"/>
            </a:xfrm>
            <a:prstGeom prst="rect">
              <a:avLst/>
            </a:prstGeom>
            <a:solidFill>
              <a:srgbClr val="0066FF"/>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4" name="Google Shape;104;p14"/>
            <p:cNvSpPr txBox="1"/>
            <p:nvPr/>
          </p:nvSpPr>
          <p:spPr>
            <a:xfrm>
              <a:off x="7295901" y="5725720"/>
              <a:ext cx="1544859" cy="707886"/>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None/>
              </a:pPr>
              <a:r>
                <a:rPr lang="iw-IL" sz="2000" b="0" i="0" u="none" strike="noStrike" cap="none" dirty="0">
                  <a:solidFill>
                    <a:schemeClr val="dk1"/>
                  </a:solidFill>
                  <a:latin typeface="Calibri"/>
                  <a:ea typeface="Calibri"/>
                  <a:cs typeface="Calibri"/>
                  <a:sym typeface="Calibri"/>
                </a:rPr>
                <a:t>פריטים פתוחים</a:t>
              </a:r>
              <a:endParaRPr sz="2000" b="0" i="0" u="none" strike="noStrike" cap="none" dirty="0">
                <a:solidFill>
                  <a:schemeClr val="dk1"/>
                </a:solidFill>
                <a:latin typeface="Calibri"/>
                <a:ea typeface="Calibri"/>
                <a:cs typeface="Calibri"/>
                <a:sym typeface="Calibri"/>
              </a:endParaRPr>
            </a:p>
          </p:txBody>
        </p:sp>
      </p:grpSp>
      <p:grpSp>
        <p:nvGrpSpPr>
          <p:cNvPr id="105" name="Google Shape;105;p14" title="פריטים משולבים: סגור ופתוח צבע צהוב"/>
          <p:cNvGrpSpPr/>
          <p:nvPr/>
        </p:nvGrpSpPr>
        <p:grpSpPr>
          <a:xfrm>
            <a:off x="9986211" y="3816164"/>
            <a:ext cx="1900998" cy="1015663"/>
            <a:chOff x="9986211" y="3816164"/>
            <a:chExt cx="1900998" cy="1015663"/>
          </a:xfrm>
        </p:grpSpPr>
        <p:sp>
          <p:nvSpPr>
            <p:cNvPr id="106" name="Google Shape;106;p14"/>
            <p:cNvSpPr/>
            <p:nvPr/>
          </p:nvSpPr>
          <p:spPr>
            <a:xfrm>
              <a:off x="9986211" y="3971859"/>
              <a:ext cx="327259" cy="308008"/>
            </a:xfrm>
            <a:prstGeom prst="rect">
              <a:avLst/>
            </a:prstGeom>
            <a:solidFill>
              <a:srgbClr val="FFD653"/>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7" name="Google Shape;107;p14"/>
            <p:cNvSpPr txBox="1"/>
            <p:nvPr/>
          </p:nvSpPr>
          <p:spPr>
            <a:xfrm>
              <a:off x="10342350" y="3816164"/>
              <a:ext cx="1544859" cy="1015663"/>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None/>
              </a:pPr>
              <a:r>
                <a:rPr lang="iw-IL" sz="2000" b="0" i="0" u="none" strike="noStrike" cap="none" dirty="0">
                  <a:solidFill>
                    <a:schemeClr val="dk1"/>
                  </a:solidFill>
                  <a:latin typeface="Calibri"/>
                  <a:ea typeface="Calibri"/>
                  <a:cs typeface="Calibri"/>
                  <a:sym typeface="Calibri"/>
                </a:rPr>
                <a:t>פריטים משולבים: סגור ופתוח</a:t>
              </a:r>
              <a:endParaRPr sz="2000" b="0" i="0" u="none" strike="noStrike" cap="none" dirty="0">
                <a:solidFill>
                  <a:schemeClr val="dk1"/>
                </a:solidFill>
                <a:latin typeface="Calibri"/>
                <a:ea typeface="Calibri"/>
                <a:cs typeface="Calibri"/>
                <a:sym typeface="Calibri"/>
              </a:endParaRPr>
            </a:p>
          </p:txBody>
        </p:sp>
      </p:grpSp>
      <p:sp>
        <p:nvSpPr>
          <p:cNvPr id="3" name="Title 2" hidden="1"/>
          <p:cNvSpPr>
            <a:spLocks noGrp="1"/>
          </p:cNvSpPr>
          <p:nvPr>
            <p:ph type="title" idx="4294967295"/>
          </p:nvPr>
        </p:nvSpPr>
        <p:spPr/>
        <p:txBody>
          <a:bodyPr/>
          <a:lstStyle/>
          <a:p>
            <a:pPr rtl="1"/>
            <a:r>
              <a:rPr lang="en-US" sz="3200" b="1" i="0" dirty="0" err="1" smtClean="0">
                <a:solidFill>
                  <a:srgbClr val="FFFFFF"/>
                </a:solidFill>
                <a:effectLst/>
                <a:latin typeface="Calibri" panose="020F0502020204030204" pitchFamily="34" charset="0"/>
                <a:ea typeface="Calibri" panose="020F0502020204030204" pitchFamily="34" charset="0"/>
                <a:cs typeface="Calibri" panose="020F0502020204030204" pitchFamily="34" charset="0"/>
              </a:rPr>
              <a:t>התפלגות</a:t>
            </a:r>
            <a:r>
              <a:rPr lang="en-US" sz="3200" b="1" i="0" dirty="0" smtClean="0">
                <a:solidFill>
                  <a:srgbClr val="FFFFFF"/>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FFFFFF"/>
                </a:solidFill>
                <a:effectLst/>
                <a:latin typeface="Calibri" panose="020F0502020204030204" pitchFamily="34" charset="0"/>
                <a:ea typeface="Calibri" panose="020F0502020204030204" pitchFamily="34" charset="0"/>
                <a:cs typeface="Calibri" panose="020F0502020204030204" pitchFamily="34" charset="0"/>
              </a:rPr>
              <a:t>סוגי</a:t>
            </a:r>
            <a:r>
              <a:rPr lang="en-US" sz="3200" b="1" i="0" dirty="0" smtClean="0">
                <a:solidFill>
                  <a:srgbClr val="FFFFFF"/>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FFFFFF"/>
                </a:solidFill>
                <a:effectLst/>
                <a:latin typeface="Calibri" panose="020F0502020204030204" pitchFamily="34" charset="0"/>
                <a:ea typeface="Calibri" panose="020F0502020204030204" pitchFamily="34" charset="0"/>
                <a:cs typeface="Calibri" panose="020F0502020204030204" pitchFamily="34" charset="0"/>
              </a:rPr>
              <a:t>השאלות</a:t>
            </a:r>
            <a:r>
              <a:rPr lang="en-US" sz="3200" b="1" i="0" dirty="0" smtClean="0">
                <a:solidFill>
                  <a:srgbClr val="FFFFFF"/>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FFFFFF"/>
                </a:solidFill>
                <a:effectLst/>
                <a:latin typeface="Calibri" panose="020F0502020204030204" pitchFamily="34" charset="0"/>
                <a:ea typeface="Calibri" panose="020F0502020204030204" pitchFamily="34" charset="0"/>
                <a:cs typeface="Calibri" panose="020F0502020204030204" pitchFamily="34" charset="0"/>
              </a:rPr>
              <a:t>במיצ"ב</a:t>
            </a:r>
            <a:r>
              <a:rPr lang="en-US" sz="3200" b="1" i="0" dirty="0" smtClean="0">
                <a:solidFill>
                  <a:srgbClr val="FFFFFF"/>
                </a:solidFill>
                <a:effectLst/>
                <a:latin typeface="Calibri" panose="020F0502020204030204" pitchFamily="34" charset="0"/>
                <a:ea typeface="Calibri" panose="020F0502020204030204" pitchFamily="34" charset="0"/>
                <a:cs typeface="Calibri" panose="020F0502020204030204" pitchFamily="34" charset="0"/>
              </a:rPr>
              <a:t> (%)</a:t>
            </a:r>
            <a:endParaRPr lang="en-US" dirty="0" smtClean="0">
              <a:effectLst/>
            </a:endParaRPr>
          </a:p>
        </p:txBody>
      </p:sp>
    </p:spTree>
    <p:extLst>
      <p:ext uri="{BB962C8B-B14F-4D97-AF65-F5344CB8AC3E}">
        <p14:creationId xmlns:p14="http://schemas.microsoft.com/office/powerpoint/2010/main" val="2473043734"/>
      </p:ext>
    </p:extLst>
  </p:cSld>
  <p:clrMapOvr>
    <a:masterClrMapping/>
  </p:clrMapOvr>
  <p:transition spd="slow">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descr="הערות:&#10;קשיים בהיחידה כוללת מצגת מבוא, 3 פעילות שבכל אחת יש פעילות לתלמיד, כלי עזר לתלמיד, מדריך למורה ותשובון למורה.&#10;פעילויות עזר לפיצוח שאלה ולניסוח תשובה נכונה קיימות במקצועות רבים.&#10;כאן הוספתי פעילויות מהוראת שפה ומהוראת הביולוגיה. &#10;&#10;רעיונות לפעילות והפנייה לחומרי הוראה והדרכה:&#10;(ציינו את שם הפעילות באופן מלא ואת מקורה והפנו אליה באמצעות קישור, הפנייה לעמודים בספר, או צירוף הפעילות מתחת לטבלה זו).&#10;יחידת הוראה לשעה הפרטנית לכיתות&#10;ת ז-ח- פיתוח שאלה ותכנון תשובה (באתר המקצוע).&#10;פעילויות נוספות מתוך  &quot;ארגז כלים&quot; למדריך ולמורה: כלי עזר ודרכי התמודדות עם קשיי אוריינות של תלמידים&#10;מילות הוראה ומשמעותן בשלהב&quot;ת- מיכל גבסי ושרית קוטלובסקי ממחוז תל אביב &#10;כרטיס לפיצוח שאלה- מיכל גיבס הדרכת שפה במחוז תל אביב&#10;כלי עזר לפיצוח שאלה ולניסוח תשובה - מרכז מורים למו&quot;ט בחט&quot;ב&#10;תבנית לבניית תשובת טיעון - מרכז ארצי למו&quot;ט בחט&quot;ב&#10;כלי עזר לפיצוח מילות שאלה והוראה- מרכז ארצי ביולוגיה&#10;ללמוד משגיאות ולהשתפר- הדרכה ארצית למו&quot;ט בחט&quot;ב.&#10;שם ומחוז:&#10;יהבית לוריא-ארצי&#10;יהבית לוריא- ארצי&#10;&#10;&#10;&#10;&#10;&#10;&#10;&#10;&#10;" title="רעיונות לפעילות והפנייה לחומרי הוראה והדרכה "/>
          <p:cNvGraphicFramePr>
            <a:graphicFrameLocks noGrp="1"/>
          </p:cNvGraphicFramePr>
          <p:nvPr>
            <p:extLst>
              <p:ext uri="{D42A27DB-BD31-4B8C-83A1-F6EECF244321}">
                <p14:modId xmlns:p14="http://schemas.microsoft.com/office/powerpoint/2010/main" val="1310753549"/>
              </p:ext>
            </p:extLst>
          </p:nvPr>
        </p:nvGraphicFramePr>
        <p:xfrm>
          <a:off x="586408" y="546652"/>
          <a:ext cx="10933043" cy="5943601"/>
        </p:xfrm>
        <a:graphic>
          <a:graphicData uri="http://schemas.openxmlformats.org/drawingml/2006/table">
            <a:tbl>
              <a:tblPr firstRow="1"/>
              <a:tblGrid>
                <a:gridCol w="1640519">
                  <a:extLst>
                    <a:ext uri="{9D8B030D-6E8A-4147-A177-3AD203B41FA5}">
                      <a16:colId xmlns:a16="http://schemas.microsoft.com/office/drawing/2014/main" val="1037839765"/>
                    </a:ext>
                  </a:extLst>
                </a:gridCol>
                <a:gridCol w="5887887">
                  <a:extLst>
                    <a:ext uri="{9D8B030D-6E8A-4147-A177-3AD203B41FA5}">
                      <a16:colId xmlns:a16="http://schemas.microsoft.com/office/drawing/2014/main" val="3741481094"/>
                    </a:ext>
                  </a:extLst>
                </a:gridCol>
                <a:gridCol w="3404637">
                  <a:extLst>
                    <a:ext uri="{9D8B030D-6E8A-4147-A177-3AD203B41FA5}">
                      <a16:colId xmlns:a16="http://schemas.microsoft.com/office/drawing/2014/main" val="864826026"/>
                    </a:ext>
                  </a:extLst>
                </a:gridCol>
              </a:tblGrid>
              <a:tr h="1282595">
                <a:tc>
                  <a:txBody>
                    <a:bodyPr/>
                    <a:lstStyle/>
                    <a:p>
                      <a:pPr algn="r" rtl="1" fontAlgn="t">
                        <a:spcBef>
                          <a:spcPts val="0"/>
                        </a:spcBef>
                        <a:spcAft>
                          <a:spcPts val="0"/>
                        </a:spcAft>
                      </a:pPr>
                      <a:r>
                        <a:rPr lang="he-IL" sz="1100" b="1" i="0" u="none" strike="noStrike" dirty="0">
                          <a:solidFill>
                            <a:srgbClr val="000000"/>
                          </a:solidFill>
                          <a:effectLst/>
                          <a:latin typeface="Arial" panose="020B0604020202020204" pitchFamily="34" charset="0"/>
                        </a:rPr>
                        <a:t>שם ומחוז</a:t>
                      </a:r>
                      <a:endParaRPr lang="he-IL" sz="1100" dirty="0">
                        <a:effectLst/>
                      </a:endParaRPr>
                    </a:p>
                  </a:txBody>
                  <a:tcPr marL="49946" marR="49946" marT="49946" marB="4994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fontAlgn="t">
                        <a:spcBef>
                          <a:spcPts val="0"/>
                        </a:spcBef>
                        <a:spcAft>
                          <a:spcPts val="0"/>
                        </a:spcAft>
                      </a:pPr>
                      <a:r>
                        <a:rPr lang="he-IL" sz="1100" b="1" i="0" u="none" strike="noStrike" dirty="0">
                          <a:solidFill>
                            <a:srgbClr val="000000"/>
                          </a:solidFill>
                          <a:effectLst/>
                          <a:latin typeface="Arial" panose="020B0604020202020204" pitchFamily="34" charset="0"/>
                        </a:rPr>
                        <a:t>רעיונות לפעילות והפנייה לחומרי הוראה והדרכה </a:t>
                      </a:r>
                      <a:br>
                        <a:rPr lang="he-IL" sz="1100" b="1" i="0" u="none" strike="noStrike" dirty="0">
                          <a:solidFill>
                            <a:srgbClr val="000000"/>
                          </a:solidFill>
                          <a:effectLst/>
                          <a:latin typeface="Arial" panose="020B0604020202020204" pitchFamily="34" charset="0"/>
                        </a:rPr>
                      </a:br>
                      <a:r>
                        <a:rPr lang="he-IL" sz="1100" b="0" i="0" u="none" strike="noStrike" dirty="0">
                          <a:solidFill>
                            <a:srgbClr val="FF0000"/>
                          </a:solidFill>
                          <a:effectLst/>
                          <a:latin typeface="Arial" panose="020B0604020202020204" pitchFamily="34" charset="0"/>
                        </a:rPr>
                        <a:t>(ציינו את שם הפעילות באופן מלא ואת מקורה והפנו אליה באמצעות קישור, הפנייה לעמודים בספר, או צירוף הפעילות מתחת לטבלה זו)</a:t>
                      </a:r>
                      <a:endParaRPr lang="he-IL" sz="1100" dirty="0">
                        <a:effectLst/>
                      </a:endParaRPr>
                    </a:p>
                  </a:txBody>
                  <a:tcPr marL="49946" marR="49946" marT="49946" marB="4994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fontAlgn="t">
                        <a:spcBef>
                          <a:spcPts val="0"/>
                        </a:spcBef>
                        <a:spcAft>
                          <a:spcPts val="0"/>
                        </a:spcAft>
                      </a:pPr>
                      <a:r>
                        <a:rPr lang="he-IL" sz="1100" b="1" i="0" u="none" strike="noStrike" dirty="0">
                          <a:solidFill>
                            <a:srgbClr val="000000"/>
                          </a:solidFill>
                          <a:effectLst/>
                          <a:latin typeface="Arial" panose="020B0604020202020204" pitchFamily="34" charset="0"/>
                        </a:rPr>
                        <a:t>הערות</a:t>
                      </a:r>
                      <a:endParaRPr lang="he-IL" sz="1100" dirty="0">
                        <a:effectLst/>
                      </a:endParaRPr>
                    </a:p>
                  </a:txBody>
                  <a:tcPr marL="49946" marR="49946" marT="49946" marB="4994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5074143"/>
                  </a:ext>
                </a:extLst>
              </a:tr>
              <a:tr h="1118859">
                <a:tc>
                  <a:txBody>
                    <a:bodyPr/>
                    <a:lstStyle/>
                    <a:p>
                      <a:pPr algn="r" rtl="1" fontAlgn="t">
                        <a:spcBef>
                          <a:spcPts val="0"/>
                        </a:spcBef>
                        <a:spcAft>
                          <a:spcPts val="0"/>
                        </a:spcAft>
                      </a:pPr>
                      <a:r>
                        <a:rPr lang="he-IL" sz="900" b="0" i="0" u="none" strike="noStrike" dirty="0" err="1">
                          <a:solidFill>
                            <a:srgbClr val="000000"/>
                          </a:solidFill>
                          <a:effectLst/>
                          <a:latin typeface="Arial" panose="020B0604020202020204" pitchFamily="34" charset="0"/>
                        </a:rPr>
                        <a:t>יהבית</a:t>
                      </a:r>
                      <a:r>
                        <a:rPr lang="he-IL" sz="900" b="0" i="0" u="none" strike="noStrike" dirty="0">
                          <a:solidFill>
                            <a:srgbClr val="000000"/>
                          </a:solidFill>
                          <a:effectLst/>
                          <a:latin typeface="Arial" panose="020B0604020202020204" pitchFamily="34" charset="0"/>
                        </a:rPr>
                        <a:t> לוריא-ארצי</a:t>
                      </a:r>
                      <a:endParaRPr lang="he-IL" sz="1100" dirty="0">
                        <a:effectLst/>
                      </a:endParaRPr>
                    </a:p>
                  </a:txBody>
                  <a:tcPr marL="49946" marR="49946" marT="49946" marB="4994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fontAlgn="t">
                        <a:spcBef>
                          <a:spcPts val="0"/>
                        </a:spcBef>
                        <a:spcAft>
                          <a:spcPts val="0"/>
                        </a:spcAft>
                      </a:pPr>
                      <a:r>
                        <a:rPr lang="he-IL" sz="900" b="0" i="0" u="sng" strike="noStrike" dirty="0">
                          <a:solidFill>
                            <a:srgbClr val="1155CC"/>
                          </a:solidFill>
                          <a:effectLst/>
                          <a:latin typeface="Arial" panose="020B0604020202020204" pitchFamily="34" charset="0"/>
                          <a:hlinkClick r:id="rId2"/>
                        </a:rPr>
                        <a:t>יחידת הוראה לשעה הפרטנית לכיתו</a:t>
                      </a:r>
                      <a:r>
                        <a:rPr lang="he-IL" sz="900" b="0" i="0" u="none" strike="noStrike" dirty="0">
                          <a:solidFill>
                            <a:srgbClr val="000000"/>
                          </a:solidFill>
                          <a:effectLst/>
                          <a:latin typeface="Arial" panose="020B0604020202020204" pitchFamily="34" charset="0"/>
                        </a:rPr>
                        <a:t>ת</a:t>
                      </a:r>
                      <a:endParaRPr lang="he-IL" sz="1100" dirty="0">
                        <a:effectLst/>
                      </a:endParaRPr>
                    </a:p>
                    <a:p>
                      <a:pPr algn="r" rtl="1" fontAlgn="t">
                        <a:spcBef>
                          <a:spcPts val="0"/>
                        </a:spcBef>
                        <a:spcAft>
                          <a:spcPts val="0"/>
                        </a:spcAft>
                      </a:pPr>
                      <a:r>
                        <a:rPr lang="he-IL" sz="900" b="0" i="0" u="sng" strike="noStrike" dirty="0">
                          <a:solidFill>
                            <a:srgbClr val="1155CC"/>
                          </a:solidFill>
                          <a:effectLst/>
                          <a:latin typeface="Arial" panose="020B0604020202020204" pitchFamily="34" charset="0"/>
                          <a:hlinkClick r:id="rId2"/>
                        </a:rPr>
                        <a:t>ת ז-ח- פיתוח שאלה ותכנון תשובה</a:t>
                      </a:r>
                      <a:r>
                        <a:rPr lang="he-IL" sz="900" b="0" i="0" u="none" strike="noStrike" dirty="0">
                          <a:solidFill>
                            <a:srgbClr val="000000"/>
                          </a:solidFill>
                          <a:effectLst/>
                          <a:latin typeface="Arial" panose="020B0604020202020204" pitchFamily="34" charset="0"/>
                        </a:rPr>
                        <a:t> (באתר המקצוע)</a:t>
                      </a:r>
                      <a:endParaRPr lang="he-IL" sz="1100" dirty="0">
                        <a:effectLst/>
                      </a:endParaRPr>
                    </a:p>
                  </a:txBody>
                  <a:tcPr marL="49946" marR="49946" marT="49946" marB="4994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fontAlgn="t">
                        <a:spcBef>
                          <a:spcPts val="0"/>
                        </a:spcBef>
                        <a:spcAft>
                          <a:spcPts val="0"/>
                        </a:spcAft>
                      </a:pPr>
                      <a:r>
                        <a:rPr lang="he-IL" sz="900" b="0" i="0" u="none" strike="noStrike" dirty="0">
                          <a:solidFill>
                            <a:srgbClr val="000000"/>
                          </a:solidFill>
                          <a:effectLst/>
                          <a:latin typeface="Arial" panose="020B0604020202020204" pitchFamily="34" charset="0"/>
                        </a:rPr>
                        <a:t>קשיים </a:t>
                      </a:r>
                      <a:r>
                        <a:rPr lang="he-IL" sz="900" b="0" i="0" u="none" strike="noStrike" dirty="0" err="1">
                          <a:solidFill>
                            <a:srgbClr val="000000"/>
                          </a:solidFill>
                          <a:effectLst/>
                          <a:latin typeface="Arial" panose="020B0604020202020204" pitchFamily="34" charset="0"/>
                        </a:rPr>
                        <a:t>בהיחידה</a:t>
                      </a:r>
                      <a:r>
                        <a:rPr lang="he-IL" sz="900" b="0" i="0" u="none" strike="noStrike" dirty="0">
                          <a:solidFill>
                            <a:srgbClr val="000000"/>
                          </a:solidFill>
                          <a:effectLst/>
                          <a:latin typeface="Arial" panose="020B0604020202020204" pitchFamily="34" charset="0"/>
                        </a:rPr>
                        <a:t> כוללת מצגת מבוא, 3 פעילות שבכל אחת יש פעילות לתלמיד, כלי עזר לתלמיד, מדריך למורה ותשובון למורה</a:t>
                      </a:r>
                      <a:endParaRPr lang="he-IL" sz="1100" dirty="0">
                        <a:effectLst/>
                      </a:endParaRPr>
                    </a:p>
                  </a:txBody>
                  <a:tcPr marL="49946" marR="49946" marT="49946" marB="4994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5352722"/>
                  </a:ext>
                </a:extLst>
              </a:tr>
              <a:tr h="3542147">
                <a:tc>
                  <a:txBody>
                    <a:bodyPr/>
                    <a:lstStyle/>
                    <a:p>
                      <a:pPr algn="r" rtl="1" fontAlgn="t">
                        <a:spcBef>
                          <a:spcPts val="0"/>
                        </a:spcBef>
                        <a:spcAft>
                          <a:spcPts val="0"/>
                        </a:spcAft>
                      </a:pPr>
                      <a:r>
                        <a:rPr lang="he-IL" sz="900" b="0" i="0" u="none" strike="noStrike" dirty="0" err="1">
                          <a:solidFill>
                            <a:srgbClr val="000000"/>
                          </a:solidFill>
                          <a:effectLst/>
                          <a:latin typeface="Arial" panose="020B0604020202020204" pitchFamily="34" charset="0"/>
                        </a:rPr>
                        <a:t>יהבית</a:t>
                      </a:r>
                      <a:r>
                        <a:rPr lang="he-IL" sz="900" b="0" i="0" u="none" strike="noStrike" dirty="0">
                          <a:solidFill>
                            <a:srgbClr val="000000"/>
                          </a:solidFill>
                          <a:effectLst/>
                          <a:latin typeface="Arial" panose="020B0604020202020204" pitchFamily="34" charset="0"/>
                        </a:rPr>
                        <a:t> לוריא- ארצי</a:t>
                      </a:r>
                      <a:endParaRPr lang="he-IL" sz="1100" dirty="0">
                        <a:effectLst/>
                      </a:endParaRPr>
                    </a:p>
                  </a:txBody>
                  <a:tcPr marL="49946" marR="49946" marT="49946" marB="4994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fontAlgn="t">
                        <a:spcBef>
                          <a:spcPts val="0"/>
                        </a:spcBef>
                        <a:spcAft>
                          <a:spcPts val="1200"/>
                        </a:spcAft>
                      </a:pPr>
                      <a:r>
                        <a:rPr lang="he-IL" sz="900" b="0" i="0" u="none" strike="noStrike" dirty="0">
                          <a:solidFill>
                            <a:srgbClr val="000000"/>
                          </a:solidFill>
                          <a:effectLst/>
                          <a:latin typeface="Arial" panose="020B0604020202020204" pitchFamily="34" charset="0"/>
                        </a:rPr>
                        <a:t>פעילויות נוספות מתוך </a:t>
                      </a:r>
                      <a:r>
                        <a:rPr lang="he-IL" sz="900" b="0" i="0" u="none" strike="noStrike" dirty="0">
                          <a:solidFill>
                            <a:srgbClr val="1155CC"/>
                          </a:solidFill>
                          <a:effectLst/>
                          <a:latin typeface="Arial" panose="020B0604020202020204" pitchFamily="34" charset="0"/>
                        </a:rPr>
                        <a:t> </a:t>
                      </a:r>
                      <a:r>
                        <a:rPr lang="he-IL" sz="900" b="0" i="0" u="sng" strike="noStrike" dirty="0">
                          <a:solidFill>
                            <a:srgbClr val="1155CC"/>
                          </a:solidFill>
                          <a:effectLst/>
                          <a:latin typeface="Arial" panose="020B0604020202020204" pitchFamily="34" charset="0"/>
                          <a:hlinkClick r:id="rId3"/>
                        </a:rPr>
                        <a:t>"ארגז כלים" למדריך ולמורה: כלי עזר ודרכי התמודדות עם קשיי אוריינות של תלמידים</a:t>
                      </a:r>
                      <a:endParaRPr lang="he-IL" sz="1100" dirty="0">
                        <a:effectLst/>
                      </a:endParaRPr>
                    </a:p>
                    <a:p>
                      <a:pPr algn="r" rtl="1" fontAlgn="t">
                        <a:spcBef>
                          <a:spcPts val="0"/>
                        </a:spcBef>
                        <a:spcAft>
                          <a:spcPts val="1200"/>
                        </a:spcAft>
                      </a:pPr>
                      <a:r>
                        <a:rPr lang="he-IL" sz="900" b="0" i="0" u="sng" strike="noStrike" dirty="0">
                          <a:solidFill>
                            <a:srgbClr val="0000FF"/>
                          </a:solidFill>
                          <a:effectLst/>
                          <a:latin typeface="Arial" panose="020B0604020202020204" pitchFamily="34" charset="0"/>
                          <a:hlinkClick r:id="rId4"/>
                        </a:rPr>
                        <a:t>מילות הוראה ומשמעותן </a:t>
                      </a:r>
                      <a:r>
                        <a:rPr lang="he-IL" sz="900" b="0" i="0" u="sng" strike="noStrike" dirty="0" err="1">
                          <a:solidFill>
                            <a:srgbClr val="0000FF"/>
                          </a:solidFill>
                          <a:effectLst/>
                          <a:latin typeface="Arial" panose="020B0604020202020204" pitchFamily="34" charset="0"/>
                          <a:hlinkClick r:id="rId4"/>
                        </a:rPr>
                        <a:t>בשלהב"ת</a:t>
                      </a:r>
                      <a:r>
                        <a:rPr lang="he-IL" sz="900" b="0" i="0" u="sng" strike="noStrike" dirty="0">
                          <a:solidFill>
                            <a:srgbClr val="0000FF"/>
                          </a:solidFill>
                          <a:effectLst/>
                          <a:latin typeface="Arial" panose="020B0604020202020204" pitchFamily="34" charset="0"/>
                          <a:hlinkClick r:id="rId4"/>
                        </a:rPr>
                        <a:t>- מיכל גבסי ושרית </a:t>
                      </a:r>
                      <a:r>
                        <a:rPr lang="he-IL" sz="900" b="0" i="0" u="sng" strike="noStrike" dirty="0" err="1">
                          <a:solidFill>
                            <a:srgbClr val="0000FF"/>
                          </a:solidFill>
                          <a:effectLst/>
                          <a:latin typeface="Arial" panose="020B0604020202020204" pitchFamily="34" charset="0"/>
                          <a:hlinkClick r:id="rId4"/>
                        </a:rPr>
                        <a:t>קוטלובסקי</a:t>
                      </a:r>
                      <a:r>
                        <a:rPr lang="he-IL" sz="900" b="0" i="0" u="sng" strike="noStrike" dirty="0">
                          <a:solidFill>
                            <a:srgbClr val="0000FF"/>
                          </a:solidFill>
                          <a:effectLst/>
                          <a:latin typeface="Arial" panose="020B0604020202020204" pitchFamily="34" charset="0"/>
                          <a:hlinkClick r:id="rId4"/>
                        </a:rPr>
                        <a:t> ממחוז תל אביב</a:t>
                      </a:r>
                      <a:r>
                        <a:rPr lang="he-IL" sz="900" b="0" i="0" u="none" strike="noStrike" dirty="0">
                          <a:solidFill>
                            <a:srgbClr val="000000"/>
                          </a:solidFill>
                          <a:effectLst/>
                          <a:latin typeface="Arial" panose="020B0604020202020204" pitchFamily="34" charset="0"/>
                        </a:rPr>
                        <a:t> </a:t>
                      </a:r>
                      <a:br>
                        <a:rPr lang="he-IL" sz="900" b="0" i="0" u="none" strike="noStrike" dirty="0">
                          <a:solidFill>
                            <a:srgbClr val="000000"/>
                          </a:solidFill>
                          <a:effectLst/>
                          <a:latin typeface="Arial" panose="020B0604020202020204" pitchFamily="34" charset="0"/>
                        </a:rPr>
                      </a:br>
                      <a:r>
                        <a:rPr lang="he-IL" sz="900" b="0" i="0" u="sng" strike="noStrike" dirty="0">
                          <a:solidFill>
                            <a:srgbClr val="0000FF"/>
                          </a:solidFill>
                          <a:effectLst/>
                          <a:latin typeface="Arial" panose="020B0604020202020204" pitchFamily="34" charset="0"/>
                          <a:hlinkClick r:id="rId5"/>
                        </a:rPr>
                        <a:t>כרטיס לפיצוח שאלה- מיכל גיבס הדרכת שפה במחוז תל אביב</a:t>
                      </a:r>
                      <a:endParaRPr lang="he-IL" sz="1100" dirty="0">
                        <a:effectLst/>
                      </a:endParaRPr>
                    </a:p>
                    <a:p>
                      <a:pPr algn="r" rtl="1" fontAlgn="t">
                        <a:spcBef>
                          <a:spcPts val="0"/>
                        </a:spcBef>
                        <a:spcAft>
                          <a:spcPts val="1200"/>
                        </a:spcAft>
                      </a:pPr>
                      <a:r>
                        <a:rPr lang="he-IL" sz="900" b="0" i="0" u="sng" strike="noStrike" dirty="0">
                          <a:solidFill>
                            <a:srgbClr val="0000FF"/>
                          </a:solidFill>
                          <a:effectLst/>
                          <a:latin typeface="Arial" panose="020B0604020202020204" pitchFamily="34" charset="0"/>
                          <a:hlinkClick r:id="rId6"/>
                        </a:rPr>
                        <a:t>כלי עזר לפיצוח שאלה ולניסוח תשובה - מרכז מורים </a:t>
                      </a:r>
                      <a:r>
                        <a:rPr lang="he-IL" sz="900" b="0" i="0" u="sng" strike="noStrike" dirty="0" err="1">
                          <a:solidFill>
                            <a:srgbClr val="0000FF"/>
                          </a:solidFill>
                          <a:effectLst/>
                          <a:latin typeface="Arial" panose="020B0604020202020204" pitchFamily="34" charset="0"/>
                          <a:hlinkClick r:id="rId6"/>
                        </a:rPr>
                        <a:t>למו"ט</a:t>
                      </a:r>
                      <a:r>
                        <a:rPr lang="he-IL" sz="900" b="0" i="0" u="sng" strike="noStrike" dirty="0">
                          <a:solidFill>
                            <a:srgbClr val="0000FF"/>
                          </a:solidFill>
                          <a:effectLst/>
                          <a:latin typeface="Arial" panose="020B0604020202020204" pitchFamily="34" charset="0"/>
                          <a:hlinkClick r:id="rId6"/>
                        </a:rPr>
                        <a:t> בחט"ב</a:t>
                      </a:r>
                      <a:r>
                        <a:rPr lang="he-IL" sz="900" b="0" i="0" u="none" strike="noStrike" dirty="0">
                          <a:solidFill>
                            <a:srgbClr val="000000"/>
                          </a:solidFill>
                          <a:effectLst/>
                          <a:latin typeface="Arial" panose="020B0604020202020204" pitchFamily="34" charset="0"/>
                          <a:hlinkClick r:id="rId6"/>
                        </a:rPr>
                        <a:t/>
                      </a:r>
                      <a:br>
                        <a:rPr lang="he-IL" sz="900" b="0" i="0" u="none" strike="noStrike" dirty="0">
                          <a:solidFill>
                            <a:srgbClr val="000000"/>
                          </a:solidFill>
                          <a:effectLst/>
                          <a:latin typeface="Arial" panose="020B0604020202020204" pitchFamily="34" charset="0"/>
                          <a:hlinkClick r:id="rId6"/>
                        </a:rPr>
                      </a:br>
                      <a:r>
                        <a:rPr lang="he-IL" sz="900" b="0" i="0" u="sng" strike="noStrike" dirty="0">
                          <a:solidFill>
                            <a:srgbClr val="0000FF"/>
                          </a:solidFill>
                          <a:effectLst/>
                          <a:latin typeface="Arial" panose="020B0604020202020204" pitchFamily="34" charset="0"/>
                          <a:hlinkClick r:id="rId7"/>
                        </a:rPr>
                        <a:t>תבנית לבניית תשובת טיעון - מרכז ארצי </a:t>
                      </a:r>
                      <a:r>
                        <a:rPr lang="he-IL" sz="900" b="0" i="0" u="sng" strike="noStrike" dirty="0" err="1">
                          <a:solidFill>
                            <a:srgbClr val="0000FF"/>
                          </a:solidFill>
                          <a:effectLst/>
                          <a:latin typeface="Arial" panose="020B0604020202020204" pitchFamily="34" charset="0"/>
                          <a:hlinkClick r:id="rId7"/>
                        </a:rPr>
                        <a:t>למו"ט</a:t>
                      </a:r>
                      <a:r>
                        <a:rPr lang="he-IL" sz="900" b="0" i="0" u="sng" strike="noStrike" dirty="0">
                          <a:solidFill>
                            <a:srgbClr val="0000FF"/>
                          </a:solidFill>
                          <a:effectLst/>
                          <a:latin typeface="Arial" panose="020B0604020202020204" pitchFamily="34" charset="0"/>
                          <a:hlinkClick r:id="rId7"/>
                        </a:rPr>
                        <a:t> בחט"ב</a:t>
                      </a:r>
                      <a:endParaRPr lang="he-IL" sz="1100" dirty="0">
                        <a:effectLst/>
                      </a:endParaRPr>
                    </a:p>
                    <a:p>
                      <a:pPr algn="r" rtl="1" fontAlgn="t">
                        <a:spcBef>
                          <a:spcPts val="0"/>
                        </a:spcBef>
                        <a:spcAft>
                          <a:spcPts val="1200"/>
                        </a:spcAft>
                      </a:pPr>
                      <a:r>
                        <a:rPr lang="he-IL" sz="900" b="0" i="0" u="sng" strike="noStrike" dirty="0">
                          <a:solidFill>
                            <a:srgbClr val="0000FF"/>
                          </a:solidFill>
                          <a:effectLst/>
                          <a:latin typeface="Arial" panose="020B0604020202020204" pitchFamily="34" charset="0"/>
                          <a:hlinkClick r:id="rId8"/>
                        </a:rPr>
                        <a:t>כלי עזר לפיצוח מילות שאלה והוראה- מרכז ארצי ביולוגיה</a:t>
                      </a:r>
                      <a:endParaRPr lang="he-IL" sz="1100" dirty="0">
                        <a:effectLst/>
                      </a:endParaRPr>
                    </a:p>
                    <a:p>
                      <a:pPr algn="r" rtl="1" fontAlgn="t">
                        <a:spcBef>
                          <a:spcPts val="0"/>
                        </a:spcBef>
                        <a:spcAft>
                          <a:spcPts val="1200"/>
                        </a:spcAft>
                      </a:pPr>
                      <a:r>
                        <a:rPr lang="he-IL" sz="900" b="0" i="0" u="sng" strike="noStrike" dirty="0">
                          <a:solidFill>
                            <a:srgbClr val="0000FF"/>
                          </a:solidFill>
                          <a:effectLst/>
                          <a:latin typeface="Arial" panose="020B0604020202020204" pitchFamily="34" charset="0"/>
                          <a:hlinkClick r:id="rId9"/>
                        </a:rPr>
                        <a:t>ללמוד משגיאות ולהשתפר- הדרכה ארצית </a:t>
                      </a:r>
                      <a:r>
                        <a:rPr lang="he-IL" sz="900" b="0" i="0" u="sng" strike="noStrike" dirty="0" err="1">
                          <a:solidFill>
                            <a:srgbClr val="0000FF"/>
                          </a:solidFill>
                          <a:effectLst/>
                          <a:latin typeface="Arial" panose="020B0604020202020204" pitchFamily="34" charset="0"/>
                          <a:hlinkClick r:id="rId9"/>
                        </a:rPr>
                        <a:t>למו"ט</a:t>
                      </a:r>
                      <a:r>
                        <a:rPr lang="he-IL" sz="900" b="0" i="0" u="sng" strike="noStrike" dirty="0">
                          <a:solidFill>
                            <a:srgbClr val="0000FF"/>
                          </a:solidFill>
                          <a:effectLst/>
                          <a:latin typeface="Arial" panose="020B0604020202020204" pitchFamily="34" charset="0"/>
                          <a:hlinkClick r:id="rId9"/>
                        </a:rPr>
                        <a:t> בחט"ב</a:t>
                      </a:r>
                      <a:endParaRPr lang="he-IL" sz="1100" dirty="0">
                        <a:effectLst/>
                      </a:endParaRPr>
                    </a:p>
                  </a:txBody>
                  <a:tcPr marL="49946" marR="49946" marT="49946" marB="4994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fontAlgn="t">
                        <a:spcBef>
                          <a:spcPts val="0"/>
                        </a:spcBef>
                        <a:spcAft>
                          <a:spcPts val="0"/>
                        </a:spcAft>
                      </a:pPr>
                      <a:r>
                        <a:rPr lang="he-IL" sz="900" b="0" i="0" u="none" strike="noStrike" dirty="0">
                          <a:solidFill>
                            <a:srgbClr val="000000"/>
                          </a:solidFill>
                          <a:effectLst/>
                          <a:latin typeface="Arial" panose="020B0604020202020204" pitchFamily="34" charset="0"/>
                        </a:rPr>
                        <a:t>פעילויות עזר לפיצוח שאלה ולניסוח תשובה נכונה קיימות במקצועות רבים.</a:t>
                      </a:r>
                      <a:br>
                        <a:rPr lang="he-IL" sz="900" b="0" i="0" u="none" strike="noStrike" dirty="0">
                          <a:solidFill>
                            <a:srgbClr val="000000"/>
                          </a:solidFill>
                          <a:effectLst/>
                          <a:latin typeface="Arial" panose="020B0604020202020204" pitchFamily="34" charset="0"/>
                        </a:rPr>
                      </a:br>
                      <a:r>
                        <a:rPr lang="he-IL" sz="900" b="0" i="0" u="none" strike="noStrike" dirty="0">
                          <a:solidFill>
                            <a:srgbClr val="000000"/>
                          </a:solidFill>
                          <a:effectLst/>
                          <a:latin typeface="Arial" panose="020B0604020202020204" pitchFamily="34" charset="0"/>
                        </a:rPr>
                        <a:t>כאן הוספתי פעילויות מהוראת שפה ומהוראת הביולוגיה. </a:t>
                      </a:r>
                      <a:endParaRPr lang="he-IL" sz="1100" dirty="0">
                        <a:effectLst/>
                      </a:endParaRPr>
                    </a:p>
                  </a:txBody>
                  <a:tcPr marL="49946" marR="49946" marT="49946" marB="4994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935492"/>
                  </a:ext>
                </a:extLst>
              </a:tr>
            </a:tbl>
          </a:graphicData>
        </a:graphic>
      </p:graphicFrame>
      <p:sp>
        <p:nvSpPr>
          <p:cNvPr id="6" name="Rectangle 2"/>
          <p:cNvSpPr>
            <a:spLocks noChangeArrowheads="1"/>
          </p:cNvSpPr>
          <p:nvPr/>
        </p:nvSpPr>
        <p:spPr bwMode="auto">
          <a:xfrm>
            <a:off x="-3280868" y="807020"/>
            <a:ext cx="27428257"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e-IL" altLang="he-IL" sz="1800" b="0" i="0" u="none" strike="noStrike" cap="none" normalizeH="0" baseline="0" smtClean="0">
                <a:ln>
                  <a:noFill/>
                </a:ln>
                <a:solidFill>
                  <a:schemeClr val="tx1"/>
                </a:solidFill>
                <a:effectLst/>
                <a:latin typeface="Arial" panose="020B0604020202020204" pitchFamily="34" charset="0"/>
              </a:rPr>
              <a:t/>
            </a:r>
            <a:br>
              <a:rPr kumimoji="0" lang="he-IL" altLang="he-IL" sz="1800" b="0" i="0" u="none" strike="noStrike" cap="none" normalizeH="0" baseline="0" smtClean="0">
                <a:ln>
                  <a:noFill/>
                </a:ln>
                <a:solidFill>
                  <a:schemeClr val="tx1"/>
                </a:solidFill>
                <a:effectLst/>
                <a:latin typeface="Arial" panose="020B0604020202020204" pitchFamily="34" charset="0"/>
              </a:rPr>
            </a:br>
            <a:endParaRPr kumimoji="0" lang="he-IL" altLang="he-IL"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he-IL" altLang="he-IL" sz="1800" b="0" i="0" u="none" strike="noStrike" cap="none" normalizeH="0" baseline="0" smtClean="0">
              <a:ln>
                <a:noFill/>
              </a:ln>
              <a:solidFill>
                <a:schemeClr val="tx1"/>
              </a:solidFill>
              <a:effectLst/>
              <a:latin typeface="Arial" panose="020B0604020202020204" pitchFamily="34" charset="0"/>
            </a:endParaRPr>
          </a:p>
        </p:txBody>
      </p:sp>
      <p:sp>
        <p:nvSpPr>
          <p:cNvPr id="2" name="Title 1" hidden="1"/>
          <p:cNvSpPr>
            <a:spLocks noGrp="1"/>
          </p:cNvSpPr>
          <p:nvPr>
            <p:ph type="title" idx="4294967295"/>
          </p:nvPr>
        </p:nvSpPr>
        <p:spPr/>
        <p:txBody>
          <a:bodyPr/>
          <a:lstStyle/>
          <a:p>
            <a:r>
              <a:rPr lang="en-US" sz="4400" b="1" i="0" dirty="0" err="1"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דיון</a:t>
            </a:r>
            <a:endParaRPr lang="en-US" dirty="0"/>
          </a:p>
        </p:txBody>
      </p:sp>
    </p:spTree>
    <p:extLst>
      <p:ext uri="{BB962C8B-B14F-4D97-AF65-F5344CB8AC3E}">
        <p14:creationId xmlns:p14="http://schemas.microsoft.com/office/powerpoint/2010/main" val="109882489"/>
      </p:ext>
    </p:extLst>
  </p:cSld>
  <p:clrMapOvr>
    <a:masterClrMapping/>
  </p:clrMapOvr>
  <p:transition spd="slow">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5"/>
          <p:cNvSpPr txBox="1"/>
          <p:nvPr/>
        </p:nvSpPr>
        <p:spPr>
          <a:xfrm>
            <a:off x="693684" y="872359"/>
            <a:ext cx="9879724" cy="4154984"/>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3600" b="1" dirty="0">
                <a:solidFill>
                  <a:srgbClr val="C00000"/>
                </a:solidFill>
                <a:latin typeface="Calibri"/>
                <a:ea typeface="Calibri"/>
                <a:cs typeface="Calibri"/>
                <a:sym typeface="Calibri"/>
              </a:rPr>
              <a:t>סיכום</a:t>
            </a:r>
            <a:endParaRPr dirty="0"/>
          </a:p>
          <a:p>
            <a:pPr marL="0" marR="0" lvl="0" indent="0" algn="r" rtl="1">
              <a:spcBef>
                <a:spcPts val="1200"/>
              </a:spcBef>
              <a:spcAft>
                <a:spcPts val="0"/>
              </a:spcAft>
              <a:buNone/>
            </a:pPr>
            <a:endParaRPr sz="2800" dirty="0">
              <a:solidFill>
                <a:schemeClr val="dk1"/>
              </a:solidFill>
              <a:latin typeface="Calibri"/>
              <a:ea typeface="Calibri"/>
              <a:cs typeface="Calibri"/>
              <a:sym typeface="Calibri"/>
            </a:endParaRPr>
          </a:p>
          <a:p>
            <a:pPr marL="0" marR="0" lvl="0" indent="0" algn="r" rtl="1">
              <a:spcBef>
                <a:spcPts val="1200"/>
              </a:spcBef>
              <a:spcAft>
                <a:spcPts val="0"/>
              </a:spcAft>
              <a:buNone/>
            </a:pPr>
            <a:r>
              <a:rPr lang="iw-IL" sz="2800" dirty="0">
                <a:solidFill>
                  <a:schemeClr val="dk1"/>
                </a:solidFill>
                <a:latin typeface="Calibri"/>
                <a:ea typeface="Calibri"/>
                <a:cs typeface="Calibri"/>
                <a:sym typeface="Calibri"/>
              </a:rPr>
              <a:t>בחרו באחד מן ההיבטים הבאים והתייחסו אליו במשפט:</a:t>
            </a:r>
            <a:endParaRPr dirty="0"/>
          </a:p>
          <a:p>
            <a:pPr marL="457200" marR="0" lvl="0" indent="-457200" algn="r" rtl="1">
              <a:spcBef>
                <a:spcPts val="1200"/>
              </a:spcBef>
              <a:spcAft>
                <a:spcPts val="0"/>
              </a:spcAft>
              <a:buClr>
                <a:srgbClr val="C00000"/>
              </a:buClr>
              <a:buSzPts val="2800"/>
              <a:buFont typeface="Noto Sans Symbols"/>
              <a:buChar char="❑"/>
            </a:pPr>
            <a:r>
              <a:rPr lang="iw-IL" sz="2800" dirty="0">
                <a:solidFill>
                  <a:schemeClr val="dk1"/>
                </a:solidFill>
                <a:latin typeface="Calibri"/>
                <a:ea typeface="Calibri"/>
                <a:cs typeface="Calibri"/>
                <a:sym typeface="Calibri"/>
              </a:rPr>
              <a:t>משהו שהפתיע אותי</a:t>
            </a:r>
            <a:endParaRPr dirty="0"/>
          </a:p>
          <a:p>
            <a:pPr marL="457200" marR="0" lvl="0" indent="-457200" algn="r" rtl="1">
              <a:spcBef>
                <a:spcPts val="1200"/>
              </a:spcBef>
              <a:spcAft>
                <a:spcPts val="0"/>
              </a:spcAft>
              <a:buClr>
                <a:srgbClr val="C00000"/>
              </a:buClr>
              <a:buSzPts val="2800"/>
              <a:buFont typeface="Noto Sans Symbols"/>
              <a:buChar char="❑"/>
            </a:pPr>
            <a:r>
              <a:rPr lang="iw-IL" sz="2800" dirty="0">
                <a:solidFill>
                  <a:schemeClr val="dk1"/>
                </a:solidFill>
                <a:latin typeface="Calibri"/>
                <a:ea typeface="Calibri"/>
                <a:cs typeface="Calibri"/>
                <a:sym typeface="Calibri"/>
              </a:rPr>
              <a:t>משהו ששימח אותי</a:t>
            </a:r>
            <a:endParaRPr dirty="0"/>
          </a:p>
          <a:p>
            <a:pPr marL="457200" marR="0" lvl="0" indent="-457200" algn="r" rtl="1">
              <a:spcBef>
                <a:spcPts val="1200"/>
              </a:spcBef>
              <a:spcAft>
                <a:spcPts val="0"/>
              </a:spcAft>
              <a:buClr>
                <a:srgbClr val="C00000"/>
              </a:buClr>
              <a:buSzPts val="2800"/>
              <a:buFont typeface="Noto Sans Symbols"/>
              <a:buChar char="❑"/>
            </a:pPr>
            <a:r>
              <a:rPr lang="iw-IL" sz="2800" dirty="0">
                <a:solidFill>
                  <a:schemeClr val="dk1"/>
                </a:solidFill>
                <a:latin typeface="Calibri"/>
                <a:ea typeface="Calibri"/>
                <a:cs typeface="Calibri"/>
                <a:sym typeface="Calibri"/>
              </a:rPr>
              <a:t>משהו שאכזב אותי</a:t>
            </a:r>
            <a:endParaRPr dirty="0"/>
          </a:p>
          <a:p>
            <a:pPr marL="457200" marR="0" lvl="0" indent="-457200" algn="r" rtl="1">
              <a:spcBef>
                <a:spcPts val="1200"/>
              </a:spcBef>
              <a:spcAft>
                <a:spcPts val="0"/>
              </a:spcAft>
              <a:buClr>
                <a:srgbClr val="C00000"/>
              </a:buClr>
              <a:buSzPts val="2800"/>
              <a:buFont typeface="Noto Sans Symbols"/>
              <a:buChar char="❑"/>
            </a:pPr>
            <a:r>
              <a:rPr lang="iw-IL" sz="2800" dirty="0">
                <a:solidFill>
                  <a:schemeClr val="dk1"/>
                </a:solidFill>
                <a:latin typeface="Calibri"/>
                <a:ea typeface="Calibri"/>
                <a:cs typeface="Calibri"/>
                <a:sym typeface="Calibri"/>
              </a:rPr>
              <a:t>משהו שמדרבן אותי לעשות משהו</a:t>
            </a:r>
            <a:endParaRPr sz="2800" dirty="0">
              <a:solidFill>
                <a:schemeClr val="dk1"/>
              </a:solidFill>
              <a:latin typeface="Calibri"/>
              <a:ea typeface="Calibri"/>
              <a:cs typeface="Calibri"/>
              <a:sym typeface="Calibri"/>
            </a:endParaRPr>
          </a:p>
        </p:txBody>
      </p:sp>
      <p:sp>
        <p:nvSpPr>
          <p:cNvPr id="2" name="Title 1" hidden="1"/>
          <p:cNvSpPr>
            <a:spLocks noGrp="1"/>
          </p:cNvSpPr>
          <p:nvPr>
            <p:ph type="title" idx="4294967295"/>
          </p:nvPr>
        </p:nvSpPr>
        <p:spPr/>
        <p:txBody>
          <a:bodyPr/>
          <a:lstStyle/>
          <a:p>
            <a:r>
              <a:rPr lang="en-US" sz="3600" b="1" i="0" dirty="0" err="1"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סיכום</a:t>
            </a:r>
            <a:endParaRPr lang="en-US" dirty="0"/>
          </a:p>
        </p:txBody>
      </p:sp>
    </p:spTree>
  </p:cSld>
  <p:clrMapOvr>
    <a:masterClrMapping/>
  </p:clrMapOvr>
  <p:transition spd="slow">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5"/>
          <p:cNvSpPr txBox="1"/>
          <p:nvPr/>
        </p:nvSpPr>
        <p:spPr>
          <a:xfrm>
            <a:off x="442762" y="558263"/>
            <a:ext cx="11511815" cy="553998"/>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3000" b="1" i="0" u="none" strike="noStrike" cap="none" dirty="0" smtClean="0">
                <a:solidFill>
                  <a:srgbClr val="548135"/>
                </a:solidFill>
                <a:latin typeface="Calibri"/>
                <a:ea typeface="Calibri"/>
                <a:cs typeface="Calibri"/>
                <a:sym typeface="Calibri"/>
              </a:rPr>
              <a:t>מאפייני המסמך להפקת התועלת מניתוח תשובות תלמידים במבחני מיצ"ב</a:t>
            </a:r>
            <a:endParaRPr sz="3000" b="1" i="0" u="none" strike="noStrike" cap="none" dirty="0">
              <a:solidFill>
                <a:srgbClr val="548135"/>
              </a:solidFill>
              <a:latin typeface="Calibri"/>
              <a:ea typeface="Calibri"/>
              <a:cs typeface="Calibri"/>
              <a:sym typeface="Calibri"/>
            </a:endParaRPr>
          </a:p>
        </p:txBody>
      </p:sp>
      <p:sp>
        <p:nvSpPr>
          <p:cNvPr id="113" name="Google Shape;113;p15"/>
          <p:cNvSpPr/>
          <p:nvPr/>
        </p:nvSpPr>
        <p:spPr>
          <a:xfrm>
            <a:off x="1222408" y="1485743"/>
            <a:ext cx="9962148" cy="1655838"/>
          </a:xfrm>
          <a:prstGeom prst="rect">
            <a:avLst/>
          </a:prstGeom>
          <a:noFill/>
          <a:ln>
            <a:noFill/>
          </a:ln>
        </p:spPr>
        <p:txBody>
          <a:bodyPr spcFirstLastPara="1" wrap="square" lIns="91425" tIns="45700" rIns="91425" bIns="45700" anchor="t" anchorCtr="0">
            <a:noAutofit/>
          </a:bodyPr>
          <a:lstStyle/>
          <a:p>
            <a:pPr marL="342900" marR="0" lvl="0" indent="-342900" algn="r" rtl="1">
              <a:lnSpc>
                <a:spcPct val="115000"/>
              </a:lnSpc>
              <a:spcBef>
                <a:spcPts val="0"/>
              </a:spcBef>
              <a:spcAft>
                <a:spcPts val="0"/>
              </a:spcAft>
              <a:buClr>
                <a:schemeClr val="dk1"/>
              </a:buClr>
              <a:buSzPts val="2800"/>
              <a:buFont typeface="Calibri"/>
              <a:buAutoNum type="arabicPeriod"/>
            </a:pPr>
            <a:r>
              <a:rPr lang="iw-IL" sz="2800" b="0" i="0" u="none" strike="noStrike" cap="none">
                <a:solidFill>
                  <a:schemeClr val="dk1"/>
                </a:solidFill>
                <a:latin typeface="Calibri"/>
                <a:ea typeface="Calibri"/>
                <a:cs typeface="Calibri"/>
                <a:sym typeface="Calibri"/>
              </a:rPr>
              <a:t>מרבית הפריטים שנבחרו, הם כאלה שמידת ההצלחה בהם לא עלתה על 50%.</a:t>
            </a:r>
            <a:endParaRPr/>
          </a:p>
          <a:p>
            <a:pPr marL="342900" marR="0" lvl="0" indent="-342900" algn="r" rtl="1">
              <a:lnSpc>
                <a:spcPct val="115000"/>
              </a:lnSpc>
              <a:spcBef>
                <a:spcPts val="600"/>
              </a:spcBef>
              <a:spcAft>
                <a:spcPts val="0"/>
              </a:spcAft>
              <a:buClr>
                <a:schemeClr val="dk1"/>
              </a:buClr>
              <a:buSzPts val="2800"/>
              <a:buFont typeface="Calibri"/>
              <a:buAutoNum type="arabicPeriod"/>
            </a:pPr>
            <a:r>
              <a:rPr lang="iw-IL" sz="2800" b="0" i="0" u="none" strike="noStrike" cap="none">
                <a:solidFill>
                  <a:schemeClr val="dk1"/>
                </a:solidFill>
                <a:latin typeface="Calibri"/>
                <a:ea typeface="Calibri"/>
                <a:cs typeface="Calibri"/>
                <a:sym typeface="Calibri"/>
              </a:rPr>
              <a:t>התייחסות לפריטים משני הנוסחים: א' ו-ב'. </a:t>
            </a:r>
            <a:endParaRPr sz="2800" b="0" i="0" u="none" strike="noStrike" cap="none">
              <a:solidFill>
                <a:schemeClr val="dk1"/>
              </a:solidFill>
              <a:latin typeface="Calibri"/>
              <a:ea typeface="Calibri"/>
              <a:cs typeface="Calibri"/>
              <a:sym typeface="Calibri"/>
            </a:endParaRPr>
          </a:p>
        </p:txBody>
      </p:sp>
      <p:sp>
        <p:nvSpPr>
          <p:cNvPr id="114" name="Google Shape;114;p15"/>
          <p:cNvSpPr txBox="1"/>
          <p:nvPr/>
        </p:nvSpPr>
        <p:spPr>
          <a:xfrm>
            <a:off x="5245768" y="3580599"/>
            <a:ext cx="5582653" cy="1384995"/>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2800" b="1" i="0" u="none" strike="noStrike" cap="none">
                <a:solidFill>
                  <a:srgbClr val="548135"/>
                </a:solidFill>
                <a:latin typeface="Calibri"/>
                <a:ea typeface="Calibri"/>
                <a:cs typeface="Calibri"/>
                <a:sym typeface="Calibri"/>
              </a:rPr>
              <a:t>אחוז הפריטים שנותחו</a:t>
            </a:r>
            <a:endParaRPr/>
          </a:p>
          <a:p>
            <a:pPr marL="0" marR="0" lvl="0" indent="0" algn="r" rtl="1">
              <a:spcBef>
                <a:spcPts val="0"/>
              </a:spcBef>
              <a:spcAft>
                <a:spcPts val="0"/>
              </a:spcAft>
              <a:buNone/>
            </a:pPr>
            <a:r>
              <a:rPr lang="iw-IL" sz="2800" b="0" i="0" u="none" strike="noStrike" cap="none">
                <a:solidFill>
                  <a:schemeClr val="dk1"/>
                </a:solidFill>
                <a:latin typeface="Calibri"/>
                <a:ea typeface="Calibri"/>
                <a:cs typeface="Calibri"/>
                <a:sym typeface="Calibri"/>
              </a:rPr>
              <a:t>תשע"ו:  56.4</a:t>
            </a:r>
            <a:endParaRPr/>
          </a:p>
          <a:p>
            <a:pPr marL="0" marR="0" lvl="0" indent="0" algn="r" rtl="1">
              <a:spcBef>
                <a:spcPts val="0"/>
              </a:spcBef>
              <a:spcAft>
                <a:spcPts val="0"/>
              </a:spcAft>
              <a:buNone/>
            </a:pPr>
            <a:r>
              <a:rPr lang="iw-IL" sz="2800" b="0" i="0" u="none" strike="noStrike" cap="none">
                <a:solidFill>
                  <a:schemeClr val="dk1"/>
                </a:solidFill>
                <a:latin typeface="Calibri"/>
                <a:ea typeface="Calibri"/>
                <a:cs typeface="Calibri"/>
                <a:sym typeface="Calibri"/>
              </a:rPr>
              <a:t>תשע"ז: 65.8</a:t>
            </a:r>
            <a:endParaRPr/>
          </a:p>
        </p:txBody>
      </p:sp>
      <p:sp>
        <p:nvSpPr>
          <p:cNvPr id="115" name="Google Shape;115;p15"/>
          <p:cNvSpPr txBox="1"/>
          <p:nvPr/>
        </p:nvSpPr>
        <p:spPr>
          <a:xfrm>
            <a:off x="654517" y="5404612"/>
            <a:ext cx="10828421" cy="954107"/>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None/>
            </a:pPr>
            <a:r>
              <a:rPr lang="iw-IL" sz="2800" b="0" i="0" u="none" strike="noStrike" cap="none">
                <a:solidFill>
                  <a:schemeClr val="dk1"/>
                </a:solidFill>
                <a:latin typeface="Calibri"/>
                <a:ea typeface="Calibri"/>
                <a:cs typeface="Calibri"/>
                <a:sym typeface="Calibri"/>
              </a:rPr>
              <a:t>המסמך מורכב משני חלקים בני 70 עמודים לערך כל אחד (תשע"ו ותשע"ז), סיכום וקובץ אקסל לריכוז הקשיים.</a:t>
            </a:r>
            <a:endParaRPr sz="2800" b="0" i="0" u="none" strike="noStrike" cap="none">
              <a:solidFill>
                <a:schemeClr val="dk1"/>
              </a:solidFill>
              <a:latin typeface="Calibri"/>
              <a:ea typeface="Calibri"/>
              <a:cs typeface="Calibri"/>
              <a:sym typeface="Calibri"/>
            </a:endParaRPr>
          </a:p>
        </p:txBody>
      </p:sp>
      <p:sp>
        <p:nvSpPr>
          <p:cNvPr id="2" name="Title 1" hidden="1"/>
          <p:cNvSpPr>
            <a:spLocks noGrp="1"/>
          </p:cNvSpPr>
          <p:nvPr>
            <p:ph type="title" idx="4294967295"/>
          </p:nvPr>
        </p:nvSpPr>
        <p:spPr/>
        <p:txBody>
          <a:bodyPr/>
          <a:lstStyle/>
          <a:p>
            <a:pPr rtl="1"/>
            <a:r>
              <a:rPr lang="en-US" sz="3000" b="1" i="0" dirty="0" err="1"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מאפייני</a:t>
            </a:r>
            <a:r>
              <a:rPr lang="en-US" sz="3000" b="1" i="0" dirty="0"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 </a:t>
            </a:r>
            <a:r>
              <a:rPr lang="en-US" sz="3000" b="1" i="0" dirty="0" err="1"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המסמך</a:t>
            </a:r>
            <a:r>
              <a:rPr lang="en-US" sz="3000" b="1" i="0" dirty="0"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 </a:t>
            </a:r>
            <a:r>
              <a:rPr lang="en-US" sz="3000" b="1" i="0" dirty="0" err="1"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להפקת</a:t>
            </a:r>
            <a:r>
              <a:rPr lang="en-US" sz="3000" b="1" i="0" dirty="0"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 </a:t>
            </a:r>
            <a:r>
              <a:rPr lang="en-US" sz="3000" b="1" i="0" dirty="0" err="1"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התועלת</a:t>
            </a:r>
            <a:r>
              <a:rPr lang="en-US" sz="3000" b="1" i="0" dirty="0"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 </a:t>
            </a:r>
            <a:r>
              <a:rPr lang="en-US" sz="3000" b="1" i="0" dirty="0" err="1"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מניתוח</a:t>
            </a:r>
            <a:r>
              <a:rPr lang="en-US" sz="3000" b="1" i="0" dirty="0"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 </a:t>
            </a:r>
            <a:r>
              <a:rPr lang="en-US" sz="3000" b="1" i="0" dirty="0" err="1"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תשובות</a:t>
            </a:r>
            <a:r>
              <a:rPr lang="en-US" sz="3000" b="1" i="0" dirty="0"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 </a:t>
            </a:r>
            <a:r>
              <a:rPr lang="en-US" sz="3000" b="1" i="0" dirty="0" err="1"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תלמידים</a:t>
            </a:r>
            <a:r>
              <a:rPr lang="en-US" sz="3000" b="1" i="0" dirty="0"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 </a:t>
            </a:r>
            <a:r>
              <a:rPr lang="en-US" sz="3000" b="1" i="0" dirty="0" err="1"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במבחני</a:t>
            </a:r>
            <a:r>
              <a:rPr lang="en-US" sz="3000" b="1" i="0" dirty="0"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 </a:t>
            </a:r>
            <a:r>
              <a:rPr lang="en-US" sz="3000" b="1" i="0" dirty="0" err="1" smtClean="0">
                <a:solidFill>
                  <a:srgbClr val="548135"/>
                </a:solidFill>
                <a:effectLst/>
                <a:latin typeface="Calibri" panose="020F0502020204030204" pitchFamily="34" charset="0"/>
                <a:ea typeface="Calibri" panose="020F0502020204030204" pitchFamily="34" charset="0"/>
                <a:cs typeface="Calibri" panose="020F0502020204030204" pitchFamily="34" charset="0"/>
              </a:rPr>
              <a:t>מיצ"ב</a:t>
            </a:r>
            <a:endParaRPr lang="en-US" dirty="0" smtClean="0">
              <a:effectLst/>
            </a:endParaRPr>
          </a:p>
        </p:txBody>
      </p:sp>
    </p:spTree>
    <p:extLst>
      <p:ext uri="{BB962C8B-B14F-4D97-AF65-F5344CB8AC3E}">
        <p14:creationId xmlns:p14="http://schemas.microsoft.com/office/powerpoint/2010/main" val="3601382266"/>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4"/>
                                        </p:tgtEl>
                                        <p:attrNameLst>
                                          <p:attrName>style.visibility</p:attrName>
                                        </p:attrNameLst>
                                      </p:cBhvr>
                                      <p:to>
                                        <p:strVal val="visible"/>
                                      </p:to>
                                    </p:set>
                                    <p:animEffect transition="in" filter="fade">
                                      <p:cBhvr>
                                        <p:cTn id="7" dur="1000"/>
                                        <p:tgtEl>
                                          <p:spTgt spid="1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5"/>
                                        </p:tgtEl>
                                        <p:attrNameLst>
                                          <p:attrName>style.visibility</p:attrName>
                                        </p:attrNameLst>
                                      </p:cBhvr>
                                      <p:to>
                                        <p:strVal val="visible"/>
                                      </p:to>
                                    </p:set>
                                    <p:animEffect transition="in" filter="fade">
                                      <p:cBhvr>
                                        <p:cTn id="12" dur="750"/>
                                        <p:tgtEl>
                                          <p:spTgt spid="1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pic>
        <p:nvPicPr>
          <p:cNvPr id="121" name="Google Shape;121;p16" descr="פריטים סגורים 40.9%&#10;פריטים פתוחים 36.4%&#10;פריטים משולבים: סגור ופתוח 22.7%&#10;" title="התפלגות סוגי השאלות שנותחו (%)"/>
          <p:cNvPicPr preferRelativeResize="0"/>
          <p:nvPr/>
        </p:nvPicPr>
        <p:blipFill rotWithShape="1">
          <a:blip r:embed="rId3">
            <a:alphaModFix/>
          </a:blip>
          <a:srcRect/>
          <a:stretch/>
        </p:blipFill>
        <p:spPr>
          <a:xfrm>
            <a:off x="4608896" y="1963554"/>
            <a:ext cx="5776762" cy="3530065"/>
          </a:xfrm>
          <a:prstGeom prst="rect">
            <a:avLst/>
          </a:prstGeom>
          <a:noFill/>
          <a:ln>
            <a:noFill/>
          </a:ln>
        </p:spPr>
      </p:pic>
      <p:sp>
        <p:nvSpPr>
          <p:cNvPr id="122" name="Google Shape;122;p16"/>
          <p:cNvSpPr txBox="1"/>
          <p:nvPr/>
        </p:nvSpPr>
        <p:spPr>
          <a:xfrm>
            <a:off x="2624538" y="402376"/>
            <a:ext cx="6379779" cy="584775"/>
          </a:xfrm>
          <a:prstGeom prst="rect">
            <a:avLst/>
          </a:prstGeom>
          <a:solidFill>
            <a:srgbClr val="0070C0"/>
          </a:solidFill>
          <a:ln>
            <a:noFill/>
          </a:ln>
        </p:spPr>
        <p:txBody>
          <a:bodyPr spcFirstLastPara="1" wrap="square" lIns="91425" tIns="45700" rIns="91425" bIns="45700" anchor="t" anchorCtr="0">
            <a:noAutofit/>
          </a:bodyPr>
          <a:lstStyle/>
          <a:p>
            <a:pPr marL="0" marR="0" lvl="0" indent="0" algn="ctr" rtl="1">
              <a:spcBef>
                <a:spcPts val="0"/>
              </a:spcBef>
              <a:spcAft>
                <a:spcPts val="0"/>
              </a:spcAft>
              <a:buNone/>
            </a:pPr>
            <a:r>
              <a:rPr lang="iw-IL" sz="3200" b="1" i="0" u="none" strike="noStrike" cap="none" dirty="0">
                <a:solidFill>
                  <a:schemeClr val="lt1"/>
                </a:solidFill>
                <a:latin typeface="Calibri"/>
                <a:ea typeface="Calibri"/>
                <a:cs typeface="Calibri"/>
                <a:sym typeface="Calibri"/>
              </a:rPr>
              <a:t>התפלגות סוגי השאלות שנותחו (%)</a:t>
            </a:r>
            <a:endParaRPr sz="3200" b="0" i="0" u="none" strike="noStrike" cap="none" dirty="0">
              <a:solidFill>
                <a:schemeClr val="lt1"/>
              </a:solidFill>
              <a:latin typeface="Calibri"/>
              <a:ea typeface="Calibri"/>
              <a:cs typeface="Calibri"/>
              <a:sym typeface="Calibri"/>
            </a:endParaRPr>
          </a:p>
        </p:txBody>
      </p:sp>
      <p:sp>
        <p:nvSpPr>
          <p:cNvPr id="123" name="Google Shape;123;p16" title="פרטים סגורים - צבע כחול"/>
          <p:cNvSpPr/>
          <p:nvPr/>
        </p:nvSpPr>
        <p:spPr>
          <a:xfrm>
            <a:off x="10015091" y="1476918"/>
            <a:ext cx="327259" cy="308008"/>
          </a:xfrm>
          <a:prstGeom prst="rect">
            <a:avLst/>
          </a:prstGeom>
          <a:solidFill>
            <a:schemeClr val="accent1"/>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4" name="Google Shape;124;p16"/>
          <p:cNvSpPr txBox="1"/>
          <p:nvPr/>
        </p:nvSpPr>
        <p:spPr>
          <a:xfrm>
            <a:off x="10342350" y="1340473"/>
            <a:ext cx="1544859" cy="707886"/>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None/>
            </a:pPr>
            <a:r>
              <a:rPr lang="iw-IL" sz="2000" b="0" i="0" u="none" strike="noStrike" cap="none" dirty="0">
                <a:solidFill>
                  <a:schemeClr val="dk1"/>
                </a:solidFill>
                <a:latin typeface="Calibri"/>
                <a:ea typeface="Calibri"/>
                <a:cs typeface="Calibri"/>
                <a:sym typeface="Calibri"/>
              </a:rPr>
              <a:t>פריטים סגורים</a:t>
            </a:r>
            <a:endParaRPr sz="2000" b="0" i="0" u="none" strike="noStrike" cap="none" dirty="0">
              <a:solidFill>
                <a:schemeClr val="dk1"/>
              </a:solidFill>
              <a:latin typeface="Calibri"/>
              <a:ea typeface="Calibri"/>
              <a:cs typeface="Calibri"/>
              <a:sym typeface="Calibri"/>
            </a:endParaRPr>
          </a:p>
        </p:txBody>
      </p:sp>
      <p:sp>
        <p:nvSpPr>
          <p:cNvPr id="125" name="Google Shape;125;p16" title="פריטים פתוחים - צבע כתום"/>
          <p:cNvSpPr/>
          <p:nvPr/>
        </p:nvSpPr>
        <p:spPr>
          <a:xfrm>
            <a:off x="9986211" y="2611760"/>
            <a:ext cx="327259" cy="308008"/>
          </a:xfrm>
          <a:prstGeom prst="rect">
            <a:avLst/>
          </a:prstGeom>
          <a:solidFill>
            <a:srgbClr val="FF9933"/>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6" name="Google Shape;126;p16"/>
          <p:cNvSpPr txBox="1"/>
          <p:nvPr/>
        </p:nvSpPr>
        <p:spPr>
          <a:xfrm>
            <a:off x="10297379" y="2487624"/>
            <a:ext cx="1544859" cy="707886"/>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None/>
            </a:pPr>
            <a:r>
              <a:rPr lang="iw-IL" sz="2000" b="0" i="0" u="none" strike="noStrike" cap="none" dirty="0">
                <a:solidFill>
                  <a:schemeClr val="dk1"/>
                </a:solidFill>
                <a:latin typeface="Calibri"/>
                <a:ea typeface="Calibri"/>
                <a:cs typeface="Calibri"/>
                <a:sym typeface="Calibri"/>
              </a:rPr>
              <a:t>פריטים פתוחים</a:t>
            </a:r>
            <a:endParaRPr sz="2000" b="0" i="0" u="none" strike="noStrike" cap="none" dirty="0">
              <a:solidFill>
                <a:schemeClr val="dk1"/>
              </a:solidFill>
              <a:latin typeface="Calibri"/>
              <a:ea typeface="Calibri"/>
              <a:cs typeface="Calibri"/>
              <a:sym typeface="Calibri"/>
            </a:endParaRPr>
          </a:p>
        </p:txBody>
      </p:sp>
      <p:sp>
        <p:nvSpPr>
          <p:cNvPr id="127" name="Google Shape;127;p16" title="פריטים משולבים: סגור ופתוח - צבע אפור"/>
          <p:cNvSpPr/>
          <p:nvPr/>
        </p:nvSpPr>
        <p:spPr>
          <a:xfrm>
            <a:off x="9986211" y="3971859"/>
            <a:ext cx="327259" cy="308008"/>
          </a:xfrm>
          <a:prstGeom prst="rect">
            <a:avLst/>
          </a:prstGeom>
          <a:solidFill>
            <a:srgbClr val="A5A5A5"/>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8" name="Google Shape;128;p16"/>
          <p:cNvSpPr txBox="1"/>
          <p:nvPr/>
        </p:nvSpPr>
        <p:spPr>
          <a:xfrm>
            <a:off x="10342350" y="3816164"/>
            <a:ext cx="1544859" cy="1015663"/>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None/>
            </a:pPr>
            <a:r>
              <a:rPr lang="iw-IL" sz="2000" b="0" i="0" u="none" strike="noStrike" cap="none" dirty="0">
                <a:solidFill>
                  <a:schemeClr val="dk1"/>
                </a:solidFill>
                <a:latin typeface="Calibri"/>
                <a:ea typeface="Calibri"/>
                <a:cs typeface="Calibri"/>
                <a:sym typeface="Calibri"/>
              </a:rPr>
              <a:t>פריטים משולבים: סגור ופתוח</a:t>
            </a:r>
            <a:endParaRPr sz="2000" b="0" i="0" u="none" strike="noStrike" cap="none" dirty="0">
              <a:solidFill>
                <a:schemeClr val="dk1"/>
              </a:solidFill>
              <a:latin typeface="Calibri"/>
              <a:ea typeface="Calibri"/>
              <a:cs typeface="Calibri"/>
              <a:sym typeface="Calibri"/>
            </a:endParaRPr>
          </a:p>
        </p:txBody>
      </p:sp>
      <p:pic>
        <p:nvPicPr>
          <p:cNvPr id="129" name="Google Shape;129;p16" descr="פריטים סגורים 40%&#10;פריטים פתוחים 36%&#10;פריטים משולבים: סגור ופתוח 24%" title="התפלגות סוגי השאלות שנותחו (%)"/>
          <p:cNvPicPr preferRelativeResize="0"/>
          <p:nvPr/>
        </p:nvPicPr>
        <p:blipFill rotWithShape="1">
          <a:blip r:embed="rId4">
            <a:alphaModFix/>
          </a:blip>
          <a:srcRect/>
          <a:stretch/>
        </p:blipFill>
        <p:spPr>
          <a:xfrm>
            <a:off x="808522" y="1963554"/>
            <a:ext cx="5130265" cy="3447082"/>
          </a:xfrm>
          <a:prstGeom prst="rect">
            <a:avLst/>
          </a:prstGeom>
          <a:noFill/>
          <a:ln>
            <a:noFill/>
          </a:ln>
        </p:spPr>
      </p:pic>
      <p:sp>
        <p:nvSpPr>
          <p:cNvPr id="2" name="Title 1" hidden="1"/>
          <p:cNvSpPr>
            <a:spLocks noGrp="1"/>
          </p:cNvSpPr>
          <p:nvPr>
            <p:ph type="title" idx="4294967295"/>
          </p:nvPr>
        </p:nvSpPr>
        <p:spPr/>
        <p:txBody>
          <a:bodyPr/>
          <a:lstStyle/>
          <a:p>
            <a:pPr rtl="1"/>
            <a:r>
              <a:rPr lang="en-US" sz="3200" b="1" i="0" dirty="0" err="1" smtClean="0">
                <a:solidFill>
                  <a:srgbClr val="FFFFFF"/>
                </a:solidFill>
                <a:effectLst/>
                <a:latin typeface="Calibri" panose="020F0502020204030204" pitchFamily="34" charset="0"/>
                <a:ea typeface="Calibri" panose="020F0502020204030204" pitchFamily="34" charset="0"/>
                <a:cs typeface="Calibri" panose="020F0502020204030204" pitchFamily="34" charset="0"/>
              </a:rPr>
              <a:t>התפלגות</a:t>
            </a:r>
            <a:r>
              <a:rPr lang="en-US" sz="3200" b="1" i="0" dirty="0" smtClean="0">
                <a:solidFill>
                  <a:srgbClr val="FFFFFF"/>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FFFFFF"/>
                </a:solidFill>
                <a:effectLst/>
                <a:latin typeface="Calibri" panose="020F0502020204030204" pitchFamily="34" charset="0"/>
                <a:ea typeface="Calibri" panose="020F0502020204030204" pitchFamily="34" charset="0"/>
                <a:cs typeface="Calibri" panose="020F0502020204030204" pitchFamily="34" charset="0"/>
              </a:rPr>
              <a:t>סוגי</a:t>
            </a:r>
            <a:r>
              <a:rPr lang="en-US" sz="3200" b="1" i="0" dirty="0" smtClean="0">
                <a:solidFill>
                  <a:srgbClr val="FFFFFF"/>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FFFFFF"/>
                </a:solidFill>
                <a:effectLst/>
                <a:latin typeface="Calibri" panose="020F0502020204030204" pitchFamily="34" charset="0"/>
                <a:ea typeface="Calibri" panose="020F0502020204030204" pitchFamily="34" charset="0"/>
                <a:cs typeface="Calibri" panose="020F0502020204030204" pitchFamily="34" charset="0"/>
              </a:rPr>
              <a:t>השאלות</a:t>
            </a:r>
            <a:r>
              <a:rPr lang="en-US" sz="3200" b="1" i="0" dirty="0" smtClean="0">
                <a:solidFill>
                  <a:srgbClr val="FFFFFF"/>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FFFFFF"/>
                </a:solidFill>
                <a:effectLst/>
                <a:latin typeface="Calibri" panose="020F0502020204030204" pitchFamily="34" charset="0"/>
                <a:ea typeface="Calibri" panose="020F0502020204030204" pitchFamily="34" charset="0"/>
                <a:cs typeface="Calibri" panose="020F0502020204030204" pitchFamily="34" charset="0"/>
              </a:rPr>
              <a:t>שנותחו</a:t>
            </a:r>
            <a:r>
              <a:rPr lang="en-US" sz="3200" b="1" i="0" dirty="0" smtClean="0">
                <a:solidFill>
                  <a:srgbClr val="FFFFFF"/>
                </a:solidFill>
                <a:effectLst/>
                <a:latin typeface="Calibri" panose="020F0502020204030204" pitchFamily="34" charset="0"/>
                <a:ea typeface="Calibri" panose="020F0502020204030204" pitchFamily="34" charset="0"/>
                <a:cs typeface="Calibri" panose="020F0502020204030204" pitchFamily="34" charset="0"/>
              </a:rPr>
              <a:t> (%)</a:t>
            </a:r>
            <a:endParaRPr lang="en-US" dirty="0" smtClean="0">
              <a:effectLst/>
            </a:endParaRPr>
          </a:p>
        </p:txBody>
      </p:sp>
    </p:spTree>
    <p:extLst>
      <p:ext uri="{BB962C8B-B14F-4D97-AF65-F5344CB8AC3E}">
        <p14:creationId xmlns:p14="http://schemas.microsoft.com/office/powerpoint/2010/main" val="2144388836"/>
      </p:ext>
    </p:extLst>
  </p:cSld>
  <p:clrMapOvr>
    <a:masterClrMapping/>
  </p:clrMapOvr>
  <p:transition spd="slow">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17"/>
          <p:cNvSpPr txBox="1"/>
          <p:nvPr/>
        </p:nvSpPr>
        <p:spPr>
          <a:xfrm>
            <a:off x="4687504" y="192505"/>
            <a:ext cx="6612556" cy="584775"/>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3200" b="1" i="0" u="none" strike="noStrike" cap="none" dirty="0">
                <a:solidFill>
                  <a:srgbClr val="C00000"/>
                </a:solidFill>
                <a:latin typeface="Calibri"/>
                <a:ea typeface="Calibri"/>
                <a:cs typeface="Calibri"/>
                <a:sym typeface="Calibri"/>
              </a:rPr>
              <a:t>סוג המידע אודות כל פריט שנותח</a:t>
            </a:r>
            <a:endParaRPr sz="3200" b="1" i="0" u="none" strike="noStrike" cap="none" dirty="0">
              <a:solidFill>
                <a:srgbClr val="C00000"/>
              </a:solidFill>
              <a:latin typeface="Calibri"/>
              <a:ea typeface="Calibri"/>
              <a:cs typeface="Calibri"/>
              <a:sym typeface="Calibri"/>
            </a:endParaRPr>
          </a:p>
        </p:txBody>
      </p:sp>
      <p:sp>
        <p:nvSpPr>
          <p:cNvPr id="135" name="Google Shape;135;p17"/>
          <p:cNvSpPr txBox="1"/>
          <p:nvPr/>
        </p:nvSpPr>
        <p:spPr>
          <a:xfrm>
            <a:off x="741146" y="952901"/>
            <a:ext cx="10558914" cy="5586145"/>
          </a:xfrm>
          <a:prstGeom prst="rect">
            <a:avLst/>
          </a:prstGeom>
          <a:noFill/>
          <a:ln>
            <a:noFill/>
          </a:ln>
        </p:spPr>
        <p:txBody>
          <a:bodyPr spcFirstLastPara="1" wrap="square" lIns="91425" tIns="45700" rIns="91425" bIns="45700" anchor="t" anchorCtr="0">
            <a:noAutofit/>
          </a:bodyPr>
          <a:lstStyle/>
          <a:p>
            <a:pPr marL="457200" marR="0" lvl="0" indent="-457200" algn="r" rtl="1">
              <a:spcBef>
                <a:spcPts val="0"/>
              </a:spcBef>
              <a:spcAft>
                <a:spcPts val="0"/>
              </a:spcAft>
              <a:buClr>
                <a:srgbClr val="C00000"/>
              </a:buClr>
              <a:buSzPts val="3360"/>
              <a:buFont typeface="Noto Sans Symbols"/>
              <a:buChar char="❑"/>
            </a:pPr>
            <a:r>
              <a:rPr lang="iw-IL" sz="2800" b="0" i="0" u="none" strike="noStrike" cap="none">
                <a:solidFill>
                  <a:schemeClr val="dk1"/>
                </a:solidFill>
                <a:latin typeface="Calibri"/>
                <a:ea typeface="Calibri"/>
                <a:cs typeface="Calibri"/>
                <a:sym typeface="Calibri"/>
              </a:rPr>
              <a:t>נושא הפרק במבחן</a:t>
            </a:r>
            <a:endParaRPr/>
          </a:p>
          <a:p>
            <a:pPr marL="457200" marR="0" lvl="0" indent="-457200" algn="r" rtl="1">
              <a:spcBef>
                <a:spcPts val="1800"/>
              </a:spcBef>
              <a:spcAft>
                <a:spcPts val="0"/>
              </a:spcAft>
              <a:buClr>
                <a:srgbClr val="C00000"/>
              </a:buClr>
              <a:buSzPts val="3360"/>
              <a:buFont typeface="Noto Sans Symbols"/>
              <a:buChar char="❑"/>
            </a:pPr>
            <a:r>
              <a:rPr lang="iw-IL" sz="2800" b="0" i="0" u="none" strike="noStrike" cap="none">
                <a:solidFill>
                  <a:schemeClr val="dk1"/>
                </a:solidFill>
                <a:latin typeface="Calibri"/>
                <a:ea typeface="Calibri"/>
                <a:cs typeface="Calibri"/>
                <a:sym typeface="Calibri"/>
              </a:rPr>
              <a:t>מספר השאלה</a:t>
            </a:r>
            <a:endParaRPr/>
          </a:p>
          <a:p>
            <a:pPr marL="457200" marR="0" lvl="0" indent="-457200" algn="r" rtl="1">
              <a:spcBef>
                <a:spcPts val="1800"/>
              </a:spcBef>
              <a:spcAft>
                <a:spcPts val="0"/>
              </a:spcAft>
              <a:buClr>
                <a:srgbClr val="C00000"/>
              </a:buClr>
              <a:buSzPts val="3360"/>
              <a:buFont typeface="Noto Sans Symbols"/>
              <a:buChar char="❑"/>
            </a:pPr>
            <a:r>
              <a:rPr lang="iw-IL" sz="2800" b="0" i="0" u="none" strike="noStrike" cap="none">
                <a:solidFill>
                  <a:schemeClr val="dk1"/>
                </a:solidFill>
                <a:latin typeface="Calibri"/>
                <a:ea typeface="Calibri"/>
                <a:cs typeface="Calibri"/>
                <a:sym typeface="Calibri"/>
              </a:rPr>
              <a:t>נוסח השאלה </a:t>
            </a:r>
            <a:endParaRPr/>
          </a:p>
          <a:p>
            <a:pPr marL="457200" marR="0" lvl="0" indent="-457200" algn="r" rtl="1">
              <a:spcBef>
                <a:spcPts val="1800"/>
              </a:spcBef>
              <a:spcAft>
                <a:spcPts val="0"/>
              </a:spcAft>
              <a:buClr>
                <a:srgbClr val="C00000"/>
              </a:buClr>
              <a:buSzPts val="3360"/>
              <a:buFont typeface="Noto Sans Symbols"/>
              <a:buChar char="❑"/>
            </a:pPr>
            <a:r>
              <a:rPr lang="iw-IL" sz="2800" b="0" i="0" u="none" strike="noStrike" cap="none">
                <a:solidFill>
                  <a:schemeClr val="dk1"/>
                </a:solidFill>
                <a:latin typeface="Calibri"/>
                <a:ea typeface="Calibri"/>
                <a:cs typeface="Calibri"/>
                <a:sym typeface="Calibri"/>
              </a:rPr>
              <a:t>סימון תשובה נכונה או תמצית המחוון לתשובה</a:t>
            </a:r>
            <a:endParaRPr/>
          </a:p>
          <a:p>
            <a:pPr marL="457200" marR="0" lvl="0" indent="-457200" algn="r" rtl="1">
              <a:spcBef>
                <a:spcPts val="1800"/>
              </a:spcBef>
              <a:spcAft>
                <a:spcPts val="0"/>
              </a:spcAft>
              <a:buClr>
                <a:srgbClr val="C00000"/>
              </a:buClr>
              <a:buSzPts val="3360"/>
              <a:buFont typeface="Noto Sans Symbols"/>
              <a:buChar char="❑"/>
            </a:pPr>
            <a:r>
              <a:rPr lang="iw-IL" sz="2800" b="0" i="0" u="sng" strike="noStrike" cap="none">
                <a:solidFill>
                  <a:schemeClr val="hlink"/>
                </a:solidFill>
                <a:latin typeface="Calibri"/>
                <a:ea typeface="Calibri"/>
                <a:cs typeface="Calibri"/>
                <a:sym typeface="Calibri"/>
                <a:hlinkClick r:id="" action="ppaction://noaction"/>
              </a:rPr>
              <a:t>נתונים כמותיים: </a:t>
            </a:r>
            <a:r>
              <a:rPr lang="iw-IL" sz="2800" b="0" i="0" u="none" strike="noStrike" cap="none">
                <a:solidFill>
                  <a:srgbClr val="548135"/>
                </a:solidFill>
                <a:latin typeface="Calibri"/>
                <a:ea typeface="Calibri"/>
                <a:cs typeface="Calibri"/>
                <a:sym typeface="Calibri"/>
              </a:rPr>
              <a:t>אחוז התלמידים שענו נכון לשאלה </a:t>
            </a:r>
            <a:r>
              <a:rPr lang="iw-IL" sz="2400" b="0" i="0" u="none" strike="noStrike" cap="none">
                <a:solidFill>
                  <a:schemeClr val="dk1"/>
                </a:solidFill>
                <a:latin typeface="Calibri"/>
                <a:ea typeface="Calibri"/>
                <a:cs typeface="Calibri"/>
                <a:sym typeface="Calibri"/>
              </a:rPr>
              <a:t>(פתוחה או משולבת) </a:t>
            </a:r>
            <a:r>
              <a:rPr lang="iw-IL" sz="2800" b="1" i="0" u="none" strike="noStrike" cap="none">
                <a:solidFill>
                  <a:schemeClr val="dk1"/>
                </a:solidFill>
                <a:latin typeface="Calibri"/>
                <a:ea typeface="Calibri"/>
                <a:cs typeface="Calibri"/>
                <a:sym typeface="Calibri"/>
              </a:rPr>
              <a:t>או</a:t>
            </a:r>
            <a:r>
              <a:rPr lang="iw-IL" sz="2800" b="0" i="0" u="none" strike="noStrike" cap="none">
                <a:solidFill>
                  <a:schemeClr val="dk1"/>
                </a:solidFill>
                <a:latin typeface="Calibri"/>
                <a:ea typeface="Calibri"/>
                <a:cs typeface="Calibri"/>
                <a:sym typeface="Calibri"/>
              </a:rPr>
              <a:t> </a:t>
            </a:r>
            <a:r>
              <a:rPr lang="iw-IL" sz="2800" b="0" i="0" u="none" strike="noStrike" cap="none">
                <a:solidFill>
                  <a:srgbClr val="0070C0"/>
                </a:solidFill>
                <a:latin typeface="Calibri"/>
                <a:ea typeface="Calibri"/>
                <a:cs typeface="Calibri"/>
                <a:sym typeface="Calibri"/>
              </a:rPr>
              <a:t>התפלגות תשובות התלמידים לפי מסיח </a:t>
            </a:r>
            <a:r>
              <a:rPr lang="iw-IL" sz="2800" b="0" i="0" u="none" strike="noStrike" cap="none">
                <a:solidFill>
                  <a:schemeClr val="dk1"/>
                </a:solidFill>
                <a:latin typeface="Calibri"/>
                <a:ea typeface="Calibri"/>
                <a:cs typeface="Calibri"/>
                <a:sym typeface="Calibri"/>
              </a:rPr>
              <a:t>בשאלות רבות ברירה.</a:t>
            </a:r>
            <a:endParaRPr sz="2800" b="0" i="0" u="none" strike="noStrike" cap="none">
              <a:solidFill>
                <a:schemeClr val="dk1"/>
              </a:solidFill>
              <a:latin typeface="Calibri"/>
              <a:ea typeface="Calibri"/>
              <a:cs typeface="Calibri"/>
              <a:sym typeface="Calibri"/>
            </a:endParaRPr>
          </a:p>
          <a:p>
            <a:pPr marL="457200" marR="0" lvl="0" indent="-457200" algn="r" rtl="1">
              <a:spcBef>
                <a:spcPts val="1800"/>
              </a:spcBef>
              <a:spcAft>
                <a:spcPts val="0"/>
              </a:spcAft>
              <a:buClr>
                <a:srgbClr val="C00000"/>
              </a:buClr>
              <a:buSzPts val="3360"/>
              <a:buFont typeface="Noto Sans Symbols"/>
              <a:buChar char="❑"/>
            </a:pPr>
            <a:r>
              <a:rPr lang="iw-IL" sz="2800" b="0" i="0" u="none" strike="noStrike" cap="none">
                <a:solidFill>
                  <a:schemeClr val="dk1"/>
                </a:solidFill>
                <a:latin typeface="Calibri"/>
                <a:ea typeface="Calibri"/>
                <a:cs typeface="Calibri"/>
                <a:sym typeface="Calibri"/>
              </a:rPr>
              <a:t>טבלת קשיים ודרכי התמודדות </a:t>
            </a:r>
            <a:endParaRPr/>
          </a:p>
          <a:p>
            <a:pPr marL="457200" marR="0" lvl="0" indent="-457200" algn="r" rtl="1">
              <a:spcBef>
                <a:spcPts val="1800"/>
              </a:spcBef>
              <a:spcAft>
                <a:spcPts val="0"/>
              </a:spcAft>
              <a:buClr>
                <a:srgbClr val="C00000"/>
              </a:buClr>
              <a:buSzPts val="3360"/>
              <a:buFont typeface="Noto Sans Symbols"/>
              <a:buChar char="❑"/>
            </a:pPr>
            <a:r>
              <a:rPr lang="iw-IL" sz="2800" b="0" i="0" u="none" strike="noStrike" cap="none">
                <a:solidFill>
                  <a:schemeClr val="dk1"/>
                </a:solidFill>
                <a:latin typeface="Calibri"/>
                <a:ea typeface="Calibri"/>
                <a:cs typeface="Calibri"/>
                <a:sym typeface="Calibri"/>
              </a:rPr>
              <a:t>דוגמאות לתשובות שגויות ממויינות לקשיים</a:t>
            </a:r>
            <a:endParaRPr/>
          </a:p>
          <a:p>
            <a:pPr marL="457200" marR="0" lvl="0" indent="-457200" algn="r" rtl="1">
              <a:spcBef>
                <a:spcPts val="1800"/>
              </a:spcBef>
              <a:spcAft>
                <a:spcPts val="0"/>
              </a:spcAft>
              <a:buClr>
                <a:srgbClr val="C00000"/>
              </a:buClr>
              <a:buSzPts val="3360"/>
              <a:buFont typeface="Noto Sans Symbols"/>
              <a:buChar char="❑"/>
            </a:pPr>
            <a:r>
              <a:rPr lang="iw-IL" sz="2800" b="0" i="0" u="none" strike="noStrike" cap="none">
                <a:solidFill>
                  <a:schemeClr val="dk1"/>
                </a:solidFill>
                <a:latin typeface="Calibri"/>
                <a:ea typeface="Calibri"/>
                <a:cs typeface="Calibri"/>
                <a:sym typeface="Calibri"/>
              </a:rPr>
              <a:t>שאלות לאבחון חוזר או תרגול נוסף</a:t>
            </a:r>
            <a:endParaRPr sz="2800" b="0" i="0" u="none" strike="noStrike" cap="none">
              <a:solidFill>
                <a:schemeClr val="dk1"/>
              </a:solidFill>
              <a:latin typeface="Calibri"/>
              <a:ea typeface="Calibri"/>
              <a:cs typeface="Calibri"/>
              <a:sym typeface="Calibri"/>
            </a:endParaRPr>
          </a:p>
        </p:txBody>
      </p:sp>
      <p:sp>
        <p:nvSpPr>
          <p:cNvPr id="136" name="Google Shape;136;p17"/>
          <p:cNvSpPr txBox="1"/>
          <p:nvPr/>
        </p:nvSpPr>
        <p:spPr>
          <a:xfrm>
            <a:off x="3445844" y="1029904"/>
            <a:ext cx="4158113" cy="461665"/>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2400" b="0" i="0" u="none" strike="noStrike" cap="none">
                <a:solidFill>
                  <a:srgbClr val="C00000"/>
                </a:solidFill>
                <a:latin typeface="David"/>
                <a:ea typeface="David"/>
                <a:cs typeface="David"/>
                <a:sym typeface="David"/>
              </a:rPr>
              <a:t>לדוגמא, אקולוגיה/ חומרים....</a:t>
            </a:r>
            <a:endParaRPr sz="2400" b="0" i="0" u="none" strike="noStrike" cap="none">
              <a:solidFill>
                <a:srgbClr val="C00000"/>
              </a:solidFill>
              <a:latin typeface="David"/>
              <a:ea typeface="David"/>
              <a:cs typeface="David"/>
              <a:sym typeface="David"/>
            </a:endParaRPr>
          </a:p>
        </p:txBody>
      </p:sp>
      <p:sp>
        <p:nvSpPr>
          <p:cNvPr id="137" name="Google Shape;137;p17"/>
          <p:cNvSpPr txBox="1"/>
          <p:nvPr/>
        </p:nvSpPr>
        <p:spPr>
          <a:xfrm>
            <a:off x="-67377" y="1645920"/>
            <a:ext cx="8710863" cy="830997"/>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2400" b="0" i="0" u="none" strike="noStrike" cap="none">
                <a:solidFill>
                  <a:srgbClr val="C00000"/>
                </a:solidFill>
                <a:latin typeface="David"/>
                <a:ea typeface="David"/>
                <a:cs typeface="David"/>
                <a:sym typeface="David"/>
              </a:rPr>
              <a:t>מוצג לשני הנוסחים באופן הבא: X / Y  (X- נוסח א' ו-Yנוסח ב' בהתאמה).  </a:t>
            </a:r>
            <a:r>
              <a:rPr lang="iw-IL" sz="2400" b="0" i="1" u="none" strike="noStrike" cap="none">
                <a:solidFill>
                  <a:srgbClr val="C00000"/>
                </a:solidFill>
                <a:latin typeface="David"/>
                <a:ea typeface="David"/>
                <a:cs typeface="David"/>
                <a:sym typeface="David"/>
              </a:rPr>
              <a:t>לדוגמא: </a:t>
            </a:r>
            <a:r>
              <a:rPr lang="iw-IL" sz="2400" b="1" i="1" u="none" strike="noStrike" cap="none">
                <a:solidFill>
                  <a:srgbClr val="C00000"/>
                </a:solidFill>
                <a:latin typeface="David"/>
                <a:ea typeface="David"/>
                <a:cs typeface="David"/>
                <a:sym typeface="David"/>
              </a:rPr>
              <a:t>שאלה מספר 2/21 </a:t>
            </a:r>
            <a:endParaRPr sz="2400" b="0" i="0" u="none" strike="noStrike" cap="none">
              <a:solidFill>
                <a:srgbClr val="C00000"/>
              </a:solidFill>
              <a:latin typeface="David"/>
              <a:ea typeface="David"/>
              <a:cs typeface="David"/>
              <a:sym typeface="David"/>
            </a:endParaRPr>
          </a:p>
        </p:txBody>
      </p:sp>
      <p:sp>
        <p:nvSpPr>
          <p:cNvPr id="138" name="Google Shape;138;p17"/>
          <p:cNvSpPr txBox="1"/>
          <p:nvPr/>
        </p:nvSpPr>
        <p:spPr>
          <a:xfrm>
            <a:off x="1232034" y="2346679"/>
            <a:ext cx="7498080" cy="461665"/>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2400" b="0" i="0" u="none" strike="noStrike" cap="none">
                <a:solidFill>
                  <a:srgbClr val="C00000"/>
                </a:solidFill>
                <a:latin typeface="David"/>
                <a:ea typeface="David"/>
                <a:cs typeface="David"/>
                <a:sym typeface="David"/>
              </a:rPr>
              <a:t>(ע"פ נוסח א' אלא אם היא מופיעה רק בנוסח ב')</a:t>
            </a:r>
            <a:endParaRPr sz="2400" b="0" i="0" u="none" strike="noStrike" cap="none">
              <a:solidFill>
                <a:schemeClr val="dk1"/>
              </a:solidFill>
              <a:latin typeface="Calibri"/>
              <a:ea typeface="Calibri"/>
              <a:cs typeface="Calibri"/>
              <a:sym typeface="Calibri"/>
            </a:endParaRPr>
          </a:p>
        </p:txBody>
      </p:sp>
      <p:sp>
        <p:nvSpPr>
          <p:cNvPr id="2" name="Title 1" hidden="1"/>
          <p:cNvSpPr>
            <a:spLocks noGrp="1"/>
          </p:cNvSpPr>
          <p:nvPr>
            <p:ph type="title" idx="4294967295"/>
          </p:nvPr>
        </p:nvSpPr>
        <p:spPr/>
        <p:txBody>
          <a:bodyPr/>
          <a:lstStyle/>
          <a:p>
            <a:pPr rtl="1"/>
            <a:r>
              <a:rPr lang="en-US" sz="3200" b="1" i="0" dirty="0" err="1"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סוג</a:t>
            </a:r>
            <a:r>
              <a:rPr lang="en-US" sz="3200" b="1" i="0" dirty="0"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המידע</a:t>
            </a:r>
            <a:r>
              <a:rPr lang="en-US" sz="3200" b="1" i="0" dirty="0"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אודות</a:t>
            </a:r>
            <a:r>
              <a:rPr lang="en-US" sz="3200" b="1" i="0" dirty="0"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כל</a:t>
            </a:r>
            <a:r>
              <a:rPr lang="en-US" sz="3200" b="1" i="0" dirty="0"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פריט</a:t>
            </a:r>
            <a:r>
              <a:rPr lang="en-US" sz="3200" b="1" i="0" dirty="0"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שנותח</a:t>
            </a:r>
            <a:endParaRPr lang="en-US" dirty="0" smtClean="0">
              <a:effectLst/>
            </a:endParaRPr>
          </a:p>
        </p:txBody>
      </p:sp>
    </p:spTree>
    <p:extLst>
      <p:ext uri="{BB962C8B-B14F-4D97-AF65-F5344CB8AC3E}">
        <p14:creationId xmlns:p14="http://schemas.microsoft.com/office/powerpoint/2010/main" val="1963048070"/>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5">
                                            <p:txEl>
                                              <p:pRg st="0" end="0"/>
                                            </p:txEl>
                                          </p:spTgt>
                                        </p:tgtEl>
                                        <p:attrNameLst>
                                          <p:attrName>style.visibility</p:attrName>
                                        </p:attrNameLst>
                                      </p:cBhvr>
                                      <p:to>
                                        <p:strVal val="visible"/>
                                      </p:to>
                                    </p:set>
                                    <p:animEffect transition="in" filter="fade">
                                      <p:cBhvr>
                                        <p:cTn id="7" dur="750"/>
                                        <p:tgtEl>
                                          <p:spTgt spid="1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5">
                                            <p:txEl>
                                              <p:pRg st="1" end="1"/>
                                            </p:txEl>
                                          </p:spTgt>
                                        </p:tgtEl>
                                        <p:attrNameLst>
                                          <p:attrName>style.visibility</p:attrName>
                                        </p:attrNameLst>
                                      </p:cBhvr>
                                      <p:to>
                                        <p:strVal val="visible"/>
                                      </p:to>
                                    </p:set>
                                    <p:animEffect transition="in" filter="fade">
                                      <p:cBhvr>
                                        <p:cTn id="12" dur="750"/>
                                        <p:tgtEl>
                                          <p:spTgt spid="1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5">
                                            <p:txEl>
                                              <p:pRg st="2" end="2"/>
                                            </p:txEl>
                                          </p:spTgt>
                                        </p:tgtEl>
                                        <p:attrNameLst>
                                          <p:attrName>style.visibility</p:attrName>
                                        </p:attrNameLst>
                                      </p:cBhvr>
                                      <p:to>
                                        <p:strVal val="visible"/>
                                      </p:to>
                                    </p:set>
                                    <p:animEffect transition="in" filter="fade">
                                      <p:cBhvr>
                                        <p:cTn id="17" dur="750"/>
                                        <p:tgtEl>
                                          <p:spTgt spid="13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5">
                                            <p:txEl>
                                              <p:pRg st="3" end="3"/>
                                            </p:txEl>
                                          </p:spTgt>
                                        </p:tgtEl>
                                        <p:attrNameLst>
                                          <p:attrName>style.visibility</p:attrName>
                                        </p:attrNameLst>
                                      </p:cBhvr>
                                      <p:to>
                                        <p:strVal val="visible"/>
                                      </p:to>
                                    </p:set>
                                    <p:animEffect transition="in" filter="fade">
                                      <p:cBhvr>
                                        <p:cTn id="22" dur="750"/>
                                        <p:tgtEl>
                                          <p:spTgt spid="13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35">
                                            <p:txEl>
                                              <p:pRg st="4" end="4"/>
                                            </p:txEl>
                                          </p:spTgt>
                                        </p:tgtEl>
                                        <p:attrNameLst>
                                          <p:attrName>style.visibility</p:attrName>
                                        </p:attrNameLst>
                                      </p:cBhvr>
                                      <p:to>
                                        <p:strVal val="visible"/>
                                      </p:to>
                                    </p:set>
                                    <p:animEffect transition="in" filter="fade">
                                      <p:cBhvr>
                                        <p:cTn id="27" dur="750"/>
                                        <p:tgtEl>
                                          <p:spTgt spid="13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35">
                                            <p:txEl>
                                              <p:pRg st="5" end="5"/>
                                            </p:txEl>
                                          </p:spTgt>
                                        </p:tgtEl>
                                        <p:attrNameLst>
                                          <p:attrName>style.visibility</p:attrName>
                                        </p:attrNameLst>
                                      </p:cBhvr>
                                      <p:to>
                                        <p:strVal val="visible"/>
                                      </p:to>
                                    </p:set>
                                    <p:animEffect transition="in" filter="fade">
                                      <p:cBhvr>
                                        <p:cTn id="32" dur="750"/>
                                        <p:tgtEl>
                                          <p:spTgt spid="13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35">
                                            <p:txEl>
                                              <p:pRg st="6" end="6"/>
                                            </p:txEl>
                                          </p:spTgt>
                                        </p:tgtEl>
                                        <p:attrNameLst>
                                          <p:attrName>style.visibility</p:attrName>
                                        </p:attrNameLst>
                                      </p:cBhvr>
                                      <p:to>
                                        <p:strVal val="visible"/>
                                      </p:to>
                                    </p:set>
                                    <p:animEffect transition="in" filter="fade">
                                      <p:cBhvr>
                                        <p:cTn id="37" dur="750"/>
                                        <p:tgtEl>
                                          <p:spTgt spid="13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35">
                                            <p:txEl>
                                              <p:pRg st="7" end="7"/>
                                            </p:txEl>
                                          </p:spTgt>
                                        </p:tgtEl>
                                        <p:attrNameLst>
                                          <p:attrName>style.visibility</p:attrName>
                                        </p:attrNameLst>
                                      </p:cBhvr>
                                      <p:to>
                                        <p:strVal val="visible"/>
                                      </p:to>
                                    </p:set>
                                    <p:animEffect transition="in" filter="fade">
                                      <p:cBhvr>
                                        <p:cTn id="42" dur="750"/>
                                        <p:tgtEl>
                                          <p:spTgt spid="13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36"/>
                                        </p:tgtEl>
                                        <p:attrNameLst>
                                          <p:attrName>style.visibility</p:attrName>
                                        </p:attrNameLst>
                                      </p:cBhvr>
                                      <p:to>
                                        <p:strVal val="visible"/>
                                      </p:to>
                                    </p:set>
                                    <p:animEffect transition="in" filter="fade">
                                      <p:cBhvr>
                                        <p:cTn id="47" dur="500"/>
                                        <p:tgtEl>
                                          <p:spTgt spid="136"/>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750"/>
                                        <p:tgtEl>
                                          <p:spTgt spid="136"/>
                                        </p:tgtEl>
                                      </p:cBhvr>
                                    </p:animEffect>
                                    <p:set>
                                      <p:cBhvr>
                                        <p:cTn id="52" dur="1" fill="hold">
                                          <p:stCondLst>
                                            <p:cond delay="750"/>
                                          </p:stCondLst>
                                        </p:cTn>
                                        <p:tgtEl>
                                          <p:spTgt spid="136"/>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37"/>
                                        </p:tgtEl>
                                        <p:attrNameLst>
                                          <p:attrName>style.visibility</p:attrName>
                                        </p:attrNameLst>
                                      </p:cBhvr>
                                      <p:to>
                                        <p:strVal val="visible"/>
                                      </p:to>
                                    </p:set>
                                    <p:animEffect transition="in" filter="fade">
                                      <p:cBhvr>
                                        <p:cTn id="57" dur="750"/>
                                        <p:tgtEl>
                                          <p:spTgt spid="137"/>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750"/>
                                        <p:tgtEl>
                                          <p:spTgt spid="137"/>
                                        </p:tgtEl>
                                      </p:cBhvr>
                                    </p:animEffect>
                                    <p:set>
                                      <p:cBhvr>
                                        <p:cTn id="62" dur="1" fill="hold">
                                          <p:stCondLst>
                                            <p:cond delay="750"/>
                                          </p:stCondLst>
                                        </p:cTn>
                                        <p:tgtEl>
                                          <p:spTgt spid="137"/>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138"/>
                                        </p:tgtEl>
                                        <p:attrNameLst>
                                          <p:attrName>style.visibility</p:attrName>
                                        </p:attrNameLst>
                                      </p:cBhvr>
                                      <p:to>
                                        <p:strVal val="visible"/>
                                      </p:to>
                                    </p:set>
                                    <p:animEffect transition="in" filter="fade">
                                      <p:cBhvr>
                                        <p:cTn id="67" dur="750"/>
                                        <p:tgtEl>
                                          <p:spTgt spid="138"/>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nodeType="clickEffect">
                                  <p:stCondLst>
                                    <p:cond delay="0"/>
                                  </p:stCondLst>
                                  <p:childTnLst>
                                    <p:animEffect transition="out" filter="fade">
                                      <p:cBhvr>
                                        <p:cTn id="71" dur="750"/>
                                        <p:tgtEl>
                                          <p:spTgt spid="138"/>
                                        </p:tgtEl>
                                      </p:cBhvr>
                                    </p:animEffect>
                                    <p:set>
                                      <p:cBhvr>
                                        <p:cTn id="72" dur="1" fill="hold">
                                          <p:stCondLst>
                                            <p:cond delay="750"/>
                                          </p:stCondLst>
                                        </p:cTn>
                                        <p:tgtEl>
                                          <p:spTgt spid="13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pic>
        <p:nvPicPr>
          <p:cNvPr id="143" name="Google Shape;143;p18" descr="דני ערך ניסוי: הוא הכניס קליפה של ביצה לכלי פתוח שיש בו חומץ ומיד החלו לעלות בועות מהקליפה.&#10;דני מדד את המסה של הכלי מיד לאחר שהכניס את הקליפה לכלי.&#10;הוא מדד את המסה שוב לאחר עשר דקות. מה קרה למסה של הכלי לאחר עשר דקות?&#10;1. המסה עלתה&#10;2. המסה ירדה&#10;3. המסה לא השתנתה&#10;הסבירו את בחירתכם.&#10;מחוון&#10;&#10;התפלגות הישגי התלמידים (%)&#10;נוסח א&#10;15.1&#10;&#10;קשיים והצעות להתמודדות&#10;&#10;קשיים: &#10;קושי בהבנת חוק שימור המסה&#10;דוגמא לתשובה שגויה או חלקית&#10;&quot;המסה עלתה מפני שהתווסף עוד חומר&quot;&#10;&quot;מכיוון שכאשר קליפת הביצה התרכבה עם החומץ. ירדה כמות&quot;&#10;&#10;הצעות להתמודדות:&#10;• ביצוע ניסויים והדגמות בגישת PO2 של תהליכים כימיים ופיזיקליים תוך בדיקת המסה של התוצרים והמסה של המגיבים. (כולל שלב ההשערה שבו התלמידים מתבקשים לנמק מה לדעתם תהיה המסה של התוצרים ולבסס את השערתם על ידע מדעי.)&#10;" title="שאלה מספר 22 נוסא א"/>
          <p:cNvPicPr preferRelativeResize="0"/>
          <p:nvPr/>
        </p:nvPicPr>
        <p:blipFill rotWithShape="1">
          <a:blip r:embed="rId3">
            <a:alphaModFix/>
          </a:blip>
          <a:srcRect l="29646" t="23286" r="28759" b="8628"/>
          <a:stretch/>
        </p:blipFill>
        <p:spPr>
          <a:xfrm>
            <a:off x="2607012" y="-38909"/>
            <a:ext cx="7607031" cy="7003915"/>
          </a:xfrm>
          <a:prstGeom prst="rect">
            <a:avLst/>
          </a:prstGeom>
          <a:noFill/>
          <a:ln>
            <a:noFill/>
          </a:ln>
        </p:spPr>
      </p:pic>
      <p:sp>
        <p:nvSpPr>
          <p:cNvPr id="144" name="Google Shape;144;p18"/>
          <p:cNvSpPr txBox="1"/>
          <p:nvPr/>
        </p:nvSpPr>
        <p:spPr>
          <a:xfrm rot="-1264414">
            <a:off x="661481" y="1706569"/>
            <a:ext cx="3151762" cy="769441"/>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None/>
            </a:pPr>
            <a:r>
              <a:rPr lang="iw-IL" sz="4400" b="1" i="0" u="none" strike="noStrike" cap="none">
                <a:solidFill>
                  <a:srgbClr val="A5A5A5"/>
                </a:solidFill>
                <a:latin typeface="Calibri"/>
                <a:ea typeface="Calibri"/>
                <a:cs typeface="Calibri"/>
                <a:sym typeface="Calibri"/>
              </a:rPr>
              <a:t>דוגמא</a:t>
            </a:r>
            <a:endParaRPr sz="4400" b="1" i="0" u="none" strike="noStrike" cap="none">
              <a:solidFill>
                <a:srgbClr val="A5A5A5"/>
              </a:solidFill>
              <a:latin typeface="Calibri"/>
              <a:ea typeface="Calibri"/>
              <a:cs typeface="Calibri"/>
              <a:sym typeface="Calibri"/>
            </a:endParaRPr>
          </a:p>
        </p:txBody>
      </p:sp>
      <p:sp>
        <p:nvSpPr>
          <p:cNvPr id="2" name="Title 1" hidden="1"/>
          <p:cNvSpPr>
            <a:spLocks noGrp="1"/>
          </p:cNvSpPr>
          <p:nvPr>
            <p:ph type="title" idx="4294967295"/>
          </p:nvPr>
        </p:nvSpPr>
        <p:spPr/>
        <p:txBody>
          <a:bodyPr/>
          <a:lstStyle/>
          <a:p>
            <a:pPr rtl="1"/>
            <a:r>
              <a:rPr lang="en-US" sz="3200" b="1" i="0" dirty="0" err="1"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סוג</a:t>
            </a:r>
            <a:r>
              <a:rPr lang="en-US" sz="3200" b="1" i="0" dirty="0"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המידע</a:t>
            </a:r>
            <a:r>
              <a:rPr lang="en-US" sz="3200" b="1" i="0" dirty="0"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אודות</a:t>
            </a:r>
            <a:r>
              <a:rPr lang="en-US" sz="3200" b="1" i="0" dirty="0"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כל</a:t>
            </a:r>
            <a:r>
              <a:rPr lang="en-US" sz="3200" b="1" i="0" dirty="0"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פריט</a:t>
            </a:r>
            <a:r>
              <a:rPr lang="en-US" sz="3200" b="1" i="0" dirty="0"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שנותח</a:t>
            </a:r>
            <a:endParaRPr lang="en-US" dirty="0" smtClean="0">
              <a:effectLst/>
            </a:endParaRPr>
          </a:p>
        </p:txBody>
      </p:sp>
    </p:spTree>
    <p:extLst>
      <p:ext uri="{BB962C8B-B14F-4D97-AF65-F5344CB8AC3E}">
        <p14:creationId xmlns:p14="http://schemas.microsoft.com/office/powerpoint/2010/main" val="249609722"/>
      </p:ext>
    </p:extLst>
  </p:cSld>
  <p:clrMapOvr>
    <a:masterClrMapping/>
  </p:clrMapOvr>
  <p:transition spd="slow">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graphicFrame>
        <p:nvGraphicFramePr>
          <p:cNvPr id="149" name="Google Shape;149;p19" descr="מתוך מיצ&quot;ב תשע&quot;ד&#10;1. במהלך ניסוי במעבדה הכניסה תלמידה שני חומרים למבחנה פתוחה, ובין החומרים התרחש תהליך כימי. בתחילת התהליך הייתה המסה של המבחנה ושל החומרים 20 גרם, ובסיום התהליך הייתה המסה של המבחנה ושל התוצרים 18 גרם. &#10;מכך אפשר להסיק שאחד החומרים שנוצרו בתהליך הוא –&#10;1. מוצק.&#10;2. גז.&#10;3. נוזל.&#10;הסבירו את בחירתכם.&#10; &#10;מתוך מיצ&quot;ב פנימי תשע&quot;ג &#10;1. מורה הכניסה 10 גר' אבקת קאלי (KMnO4) למבחנה וחיממה. גז חמצן נפלט מהמבחנה ונשאר בתוכה חומר שחור. המורה מדדה את המסה של החומר שנשאר במבחנה ומצאה שהיא 9 גרם.&#10;מה היתה המסה של גז החמצן שנפלט מהמבחנה?&#10;על איזה חוק הסתמכתם בחישוב המסה?&#10;" title="שאלה לתרגול נוסף/ אבחון נוסף"/>
          <p:cNvGraphicFramePr/>
          <p:nvPr>
            <p:extLst>
              <p:ext uri="{D42A27DB-BD31-4B8C-83A1-F6EECF244321}">
                <p14:modId xmlns:p14="http://schemas.microsoft.com/office/powerpoint/2010/main" val="3238932065"/>
              </p:ext>
            </p:extLst>
          </p:nvPr>
        </p:nvGraphicFramePr>
        <p:xfrm>
          <a:off x="2664142" y="657545"/>
          <a:ext cx="8333750" cy="5498592"/>
        </p:xfrm>
        <a:graphic>
          <a:graphicData uri="http://schemas.openxmlformats.org/drawingml/2006/table">
            <a:tbl>
              <a:tblPr firstRow="1" firstCol="1" bandRow="1">
                <a:noFill/>
              </a:tblPr>
              <a:tblGrid>
                <a:gridCol w="8333750">
                  <a:extLst>
                    <a:ext uri="{9D8B030D-6E8A-4147-A177-3AD203B41FA5}">
                      <a16:colId xmlns:a16="http://schemas.microsoft.com/office/drawing/2014/main" val="20000"/>
                    </a:ext>
                  </a:extLst>
                </a:gridCol>
              </a:tblGrid>
              <a:tr h="228600">
                <a:tc>
                  <a:txBody>
                    <a:bodyPr/>
                    <a:lstStyle/>
                    <a:p>
                      <a:pPr marL="0" marR="0" lvl="0" indent="0" algn="r" rtl="1">
                        <a:lnSpc>
                          <a:spcPct val="110000"/>
                        </a:lnSpc>
                        <a:spcBef>
                          <a:spcPts val="0"/>
                        </a:spcBef>
                        <a:spcAft>
                          <a:spcPts val="0"/>
                        </a:spcAft>
                        <a:buNone/>
                      </a:pPr>
                      <a:r>
                        <a:rPr lang="iw-IL" sz="1600" u="none" strike="noStrike" cap="none" dirty="0"/>
                        <a:t>מתוך</a:t>
                      </a:r>
                      <a:r>
                        <a:rPr lang="iw-IL" sz="1200" u="none" strike="noStrike" cap="none" dirty="0"/>
                        <a:t> </a:t>
                      </a:r>
                      <a:r>
                        <a:rPr lang="iw-IL" sz="1600" u="none" strike="noStrike" cap="none" dirty="0"/>
                        <a:t>מיצ"ב תשע"ד</a:t>
                      </a:r>
                      <a:endParaRPr sz="1600" u="none" strike="noStrike" cap="none" dirty="0"/>
                    </a:p>
                    <a:p>
                      <a:pPr marL="742950" marR="44450" lvl="1" indent="-285750" algn="r" rtl="1">
                        <a:lnSpc>
                          <a:spcPct val="110000"/>
                        </a:lnSpc>
                        <a:spcBef>
                          <a:spcPts val="600"/>
                        </a:spcBef>
                        <a:spcAft>
                          <a:spcPts val="0"/>
                        </a:spcAft>
                        <a:buClr>
                          <a:schemeClr val="dk1"/>
                        </a:buClr>
                        <a:buSzPts val="1800"/>
                        <a:buFont typeface="Calibri"/>
                        <a:buAutoNum type="arabicPeriod"/>
                      </a:pPr>
                      <a:r>
                        <a:rPr lang="iw-IL" sz="1800" u="none" strike="noStrike" cap="none" dirty="0"/>
                        <a:t>במהלך ניסוי במעבדה הכניסה תלמידה שני חומרים למבחנה פתוחה, ובין החומרים התרחש תהליך כימי. בתחילת התהליך הייתה המסה של המבחנה ושל החומרים 20 גרם, ובסיום התהליך הייתה המסה של המבחנה ושל התוצרים 18 גרם. </a:t>
                      </a:r>
                      <a:endParaRPr sz="1200" u="none" strike="noStrike" cap="none" dirty="0"/>
                    </a:p>
                    <a:p>
                      <a:pPr marL="0" marR="0" lvl="0" indent="171450" algn="r" rtl="1">
                        <a:lnSpc>
                          <a:spcPct val="110000"/>
                        </a:lnSpc>
                        <a:spcBef>
                          <a:spcPts val="600"/>
                        </a:spcBef>
                        <a:spcAft>
                          <a:spcPts val="0"/>
                        </a:spcAft>
                        <a:buNone/>
                      </a:pPr>
                      <a:r>
                        <a:rPr lang="iw-IL" sz="1800" u="none" strike="noStrike" cap="none" dirty="0"/>
                        <a:t>מכך אפשר להסיק שאחד החומרים שנוצרו בתהליך הוא –</a:t>
                      </a:r>
                      <a:endParaRPr sz="1200" u="none" strike="noStrike" cap="none" dirty="0"/>
                    </a:p>
                    <a:p>
                      <a:pPr marL="742950" marR="0" lvl="1" indent="-285750" algn="r" rtl="1">
                        <a:lnSpc>
                          <a:spcPct val="110000"/>
                        </a:lnSpc>
                        <a:spcBef>
                          <a:spcPts val="600"/>
                        </a:spcBef>
                        <a:spcAft>
                          <a:spcPts val="0"/>
                        </a:spcAft>
                        <a:buClr>
                          <a:schemeClr val="dk1"/>
                        </a:buClr>
                        <a:buSzPts val="1800"/>
                        <a:buFont typeface="Calibri"/>
                        <a:buAutoNum type="arabicPeriod"/>
                      </a:pPr>
                      <a:r>
                        <a:rPr lang="iw-IL" sz="1800" u="none" strike="noStrike" cap="none" dirty="0"/>
                        <a:t>מוצק.</a:t>
                      </a:r>
                      <a:endParaRPr sz="1200" u="none" strike="noStrike" cap="none" dirty="0"/>
                    </a:p>
                    <a:p>
                      <a:pPr marL="742950" marR="0" lvl="1" indent="-285750" algn="r" rtl="1">
                        <a:lnSpc>
                          <a:spcPct val="110000"/>
                        </a:lnSpc>
                        <a:spcBef>
                          <a:spcPts val="600"/>
                        </a:spcBef>
                        <a:spcAft>
                          <a:spcPts val="0"/>
                        </a:spcAft>
                        <a:buClr>
                          <a:schemeClr val="dk1"/>
                        </a:buClr>
                        <a:buSzPts val="1800"/>
                        <a:buFont typeface="Calibri"/>
                        <a:buAutoNum type="arabicPeriod"/>
                      </a:pPr>
                      <a:r>
                        <a:rPr lang="iw-IL" sz="1800" u="none" strike="noStrike" cap="none" dirty="0"/>
                        <a:t>גז.</a:t>
                      </a:r>
                      <a:endParaRPr sz="1200" u="none" strike="noStrike" cap="none" dirty="0"/>
                    </a:p>
                    <a:p>
                      <a:pPr marL="742950" marR="0" lvl="1" indent="-285750" algn="r" rtl="1">
                        <a:lnSpc>
                          <a:spcPct val="110000"/>
                        </a:lnSpc>
                        <a:spcBef>
                          <a:spcPts val="600"/>
                        </a:spcBef>
                        <a:spcAft>
                          <a:spcPts val="0"/>
                        </a:spcAft>
                        <a:buClr>
                          <a:schemeClr val="dk1"/>
                        </a:buClr>
                        <a:buSzPts val="1800"/>
                        <a:buFont typeface="Calibri"/>
                        <a:buAutoNum type="arabicPeriod"/>
                      </a:pPr>
                      <a:r>
                        <a:rPr lang="iw-IL" sz="1800" u="none" strike="noStrike" cap="none" dirty="0"/>
                        <a:t>נוזל.</a:t>
                      </a:r>
                      <a:endParaRPr sz="1200" u="none" strike="noStrike" cap="none" dirty="0"/>
                    </a:p>
                    <a:p>
                      <a:pPr marL="0" marR="0" lvl="0" indent="171450" algn="r" rtl="1">
                        <a:lnSpc>
                          <a:spcPct val="110000"/>
                        </a:lnSpc>
                        <a:spcBef>
                          <a:spcPts val="600"/>
                        </a:spcBef>
                        <a:spcAft>
                          <a:spcPts val="0"/>
                        </a:spcAft>
                        <a:buNone/>
                      </a:pPr>
                      <a:r>
                        <a:rPr lang="iw-IL" sz="1800" u="none" strike="noStrike" cap="none" dirty="0"/>
                        <a:t>הסבירו את בחירתכם.</a:t>
                      </a:r>
                      <a:endParaRPr sz="1200" u="none" strike="noStrike" cap="none" dirty="0"/>
                    </a:p>
                    <a:p>
                      <a:pPr marL="0" marR="0" lvl="0" indent="0" algn="r" rtl="1">
                        <a:lnSpc>
                          <a:spcPct val="110000"/>
                        </a:lnSpc>
                        <a:spcBef>
                          <a:spcPts val="600"/>
                        </a:spcBef>
                        <a:spcAft>
                          <a:spcPts val="0"/>
                        </a:spcAft>
                        <a:buNone/>
                      </a:pPr>
                      <a:r>
                        <a:rPr lang="iw-IL" sz="1200" u="none" strike="noStrike" cap="none" dirty="0"/>
                        <a:t> </a:t>
                      </a:r>
                      <a:endParaRPr sz="1200" u="none" strike="noStrike" cap="none" dirty="0"/>
                    </a:p>
                    <a:p>
                      <a:pPr marL="0" marR="0" lvl="0" indent="0" algn="r" rtl="1">
                        <a:lnSpc>
                          <a:spcPct val="110000"/>
                        </a:lnSpc>
                        <a:spcBef>
                          <a:spcPts val="600"/>
                        </a:spcBef>
                        <a:spcAft>
                          <a:spcPts val="0"/>
                        </a:spcAft>
                        <a:buNone/>
                      </a:pPr>
                      <a:r>
                        <a:rPr lang="iw-IL" sz="1600" u="none" strike="noStrike" cap="none" dirty="0"/>
                        <a:t>מתוך מיצ"ב פנימי תשע"ג </a:t>
                      </a:r>
                      <a:endParaRPr sz="1600" u="none" strike="noStrike" cap="none" dirty="0"/>
                    </a:p>
                    <a:p>
                      <a:pPr marL="742950" marR="44450" lvl="1" indent="-285750" algn="r" rtl="1">
                        <a:lnSpc>
                          <a:spcPct val="110000"/>
                        </a:lnSpc>
                        <a:spcBef>
                          <a:spcPts val="600"/>
                        </a:spcBef>
                        <a:spcAft>
                          <a:spcPts val="0"/>
                        </a:spcAft>
                        <a:buClr>
                          <a:schemeClr val="dk1"/>
                        </a:buClr>
                        <a:buSzPts val="1800"/>
                        <a:buFont typeface="Calibri"/>
                        <a:buAutoNum type="arabicPeriod"/>
                      </a:pPr>
                      <a:r>
                        <a:rPr lang="iw-IL" sz="1800" u="none" strike="noStrike" cap="none" dirty="0"/>
                        <a:t>מורה הכניסה 10 גר' אבקת קאלי (KMnO4) למבחנה וחיממה. גז חמצן נפלט מהמבחנה ונשאר בתוכה חומר שחור. המורה מדדה את המסה של החומר שנשאר במבחנה ומצאה שהיא 9 גרם.</a:t>
                      </a:r>
                      <a:endParaRPr sz="1200" u="none" strike="noStrike" cap="none" dirty="0"/>
                    </a:p>
                    <a:p>
                      <a:pPr marL="0" marR="0" lvl="0" indent="171450" algn="r" rtl="1">
                        <a:lnSpc>
                          <a:spcPct val="110000"/>
                        </a:lnSpc>
                        <a:spcBef>
                          <a:spcPts val="600"/>
                        </a:spcBef>
                        <a:spcAft>
                          <a:spcPts val="0"/>
                        </a:spcAft>
                        <a:buNone/>
                      </a:pPr>
                      <a:r>
                        <a:rPr lang="iw-IL" sz="1800" u="none" strike="noStrike" cap="none" dirty="0"/>
                        <a:t>מה היתה המסה של גז החמצן שנפלט מהמבחנה?</a:t>
                      </a:r>
                      <a:endParaRPr sz="1200" u="none" strike="noStrike" cap="none" dirty="0"/>
                    </a:p>
                    <a:p>
                      <a:pPr marL="0" marR="0" lvl="0" indent="171450" algn="r" rtl="1">
                        <a:lnSpc>
                          <a:spcPct val="110000"/>
                        </a:lnSpc>
                        <a:spcBef>
                          <a:spcPts val="600"/>
                        </a:spcBef>
                        <a:spcAft>
                          <a:spcPts val="0"/>
                        </a:spcAft>
                        <a:buNone/>
                      </a:pPr>
                      <a:r>
                        <a:rPr lang="iw-IL" sz="1800" u="none" strike="noStrike" cap="none" dirty="0"/>
                        <a:t>על איזה חוק הסתמכתם בחישוב המסה?</a:t>
                      </a:r>
                      <a:endParaRPr sz="1200" u="none" strike="noStrike" cap="none" dirty="0">
                        <a:latin typeface="Calibri"/>
                        <a:ea typeface="Calibri"/>
                        <a:cs typeface="Calibri"/>
                        <a:sym typeface="Calibri"/>
                      </a:endParaRPr>
                    </a:p>
                  </a:txBody>
                  <a:tcPr marL="68575" marR="68575" marT="0" marB="0"/>
                </a:tc>
                <a:extLst>
                  <a:ext uri="{0D108BD9-81ED-4DB2-BD59-A6C34878D82A}">
                    <a16:rowId xmlns:a16="http://schemas.microsoft.com/office/drawing/2014/main" val="10000"/>
                  </a:ext>
                </a:extLst>
              </a:tr>
            </a:tbl>
          </a:graphicData>
        </a:graphic>
      </p:graphicFrame>
      <p:sp>
        <p:nvSpPr>
          <p:cNvPr id="150" name="Google Shape;150;p19"/>
          <p:cNvSpPr/>
          <p:nvPr/>
        </p:nvSpPr>
        <p:spPr>
          <a:xfrm>
            <a:off x="6654800" y="246221"/>
            <a:ext cx="4343082" cy="394972"/>
          </a:xfrm>
          <a:prstGeom prst="rect">
            <a:avLst/>
          </a:prstGeom>
          <a:noFill/>
          <a:ln>
            <a:noFill/>
          </a:ln>
        </p:spPr>
        <p:txBody>
          <a:bodyPr spcFirstLastPara="1" wrap="square" lIns="0" tIns="25375" rIns="0" bIns="0" anchor="ctr" anchorCtr="0">
            <a:noAutofit/>
          </a:bodyPr>
          <a:lstStyle/>
          <a:p>
            <a:pPr marL="0" marR="0" lvl="0" indent="171450" algn="r" rtl="1">
              <a:lnSpc>
                <a:spcPct val="100000"/>
              </a:lnSpc>
              <a:spcBef>
                <a:spcPts val="0"/>
              </a:spcBef>
              <a:spcAft>
                <a:spcPts val="0"/>
              </a:spcAft>
              <a:buClr>
                <a:srgbClr val="44546A"/>
              </a:buClr>
              <a:buSzPts val="2400"/>
              <a:buFont typeface="Calibri"/>
              <a:buNone/>
            </a:pPr>
            <a:r>
              <a:rPr lang="iw-IL" sz="2400" b="0" i="0" u="none" strike="noStrike" cap="none" dirty="0">
                <a:solidFill>
                  <a:srgbClr val="44546A"/>
                </a:solidFill>
                <a:latin typeface="Calibri"/>
                <a:ea typeface="Calibri"/>
                <a:cs typeface="Calibri"/>
                <a:sym typeface="Calibri"/>
              </a:rPr>
              <a:t>שאלה לתרגול נוסף/ אבחון נוסף</a:t>
            </a:r>
            <a:endParaRPr sz="3200" b="0" i="0" u="none" strike="noStrike" cap="none" dirty="0">
              <a:solidFill>
                <a:schemeClr val="dk1"/>
              </a:solidFill>
              <a:latin typeface="Arial"/>
              <a:ea typeface="Arial"/>
              <a:cs typeface="Arial"/>
              <a:sym typeface="Arial"/>
            </a:endParaRPr>
          </a:p>
        </p:txBody>
      </p:sp>
      <p:sp>
        <p:nvSpPr>
          <p:cNvPr id="2" name="Title 1" hidden="1"/>
          <p:cNvSpPr>
            <a:spLocks noGrp="1"/>
          </p:cNvSpPr>
          <p:nvPr>
            <p:ph type="title" idx="4294967295"/>
          </p:nvPr>
        </p:nvSpPr>
        <p:spPr/>
        <p:txBody>
          <a:bodyPr/>
          <a:lstStyle/>
          <a:p>
            <a:pPr rtl="1"/>
            <a:r>
              <a:rPr lang="en-US" sz="3200" b="1" i="0" dirty="0" err="1"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סוג</a:t>
            </a:r>
            <a:r>
              <a:rPr lang="en-US" sz="3200" b="1" i="0" dirty="0"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המידע</a:t>
            </a:r>
            <a:r>
              <a:rPr lang="en-US" sz="3200" b="1" i="0" dirty="0"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אודות</a:t>
            </a:r>
            <a:r>
              <a:rPr lang="en-US" sz="3200" b="1" i="0" dirty="0"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כל</a:t>
            </a:r>
            <a:r>
              <a:rPr lang="en-US" sz="3200" b="1" i="0" dirty="0"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פריט</a:t>
            </a:r>
            <a:r>
              <a:rPr lang="en-US" sz="3200" b="1" i="0" dirty="0"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 </a:t>
            </a:r>
            <a:r>
              <a:rPr lang="en-US" sz="3200" b="1" i="0" dirty="0" err="1"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שנותח</a:t>
            </a:r>
            <a:endParaRPr lang="en-US" dirty="0" smtClean="0">
              <a:effectLst/>
            </a:endParaRPr>
          </a:p>
        </p:txBody>
      </p:sp>
    </p:spTree>
    <p:extLst>
      <p:ext uri="{BB962C8B-B14F-4D97-AF65-F5344CB8AC3E}">
        <p14:creationId xmlns:p14="http://schemas.microsoft.com/office/powerpoint/2010/main" val="1934771642"/>
      </p:ext>
    </p:extLst>
  </p:cSld>
  <p:clrMapOvr>
    <a:masterClrMapping/>
  </p:clrMapOvr>
  <p:transition spd="slow">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3"/>
          <p:cNvSpPr txBox="1"/>
          <p:nvPr/>
        </p:nvSpPr>
        <p:spPr>
          <a:xfrm>
            <a:off x="1031875" y="936625"/>
            <a:ext cx="10048800" cy="4746600"/>
          </a:xfrm>
          <a:prstGeom prst="rect">
            <a:avLst/>
          </a:prstGeom>
          <a:noFill/>
          <a:ln>
            <a:noFill/>
          </a:ln>
        </p:spPr>
        <p:txBody>
          <a:bodyPr spcFirstLastPara="1" wrap="square" lIns="91425" tIns="91425" rIns="91425" bIns="91425" anchor="t" anchorCtr="0">
            <a:noAutofit/>
          </a:bodyPr>
          <a:lstStyle/>
          <a:p>
            <a:pPr marL="0" lvl="0" indent="0" algn="r" rtl="1">
              <a:spcBef>
                <a:spcPts val="0"/>
              </a:spcBef>
              <a:spcAft>
                <a:spcPts val="0"/>
              </a:spcAft>
              <a:buNone/>
            </a:pPr>
            <a:r>
              <a:rPr lang="iw-IL" sz="3600" u="sng" dirty="0"/>
              <a:t>משימה </a:t>
            </a:r>
            <a:endParaRPr lang="he-IL" sz="3600" u="sng" dirty="0" smtClean="0"/>
          </a:p>
          <a:p>
            <a:pPr marL="0" lvl="0" indent="0" algn="r" rtl="1">
              <a:spcBef>
                <a:spcPts val="0"/>
              </a:spcBef>
              <a:spcAft>
                <a:spcPts val="0"/>
              </a:spcAft>
              <a:buNone/>
            </a:pPr>
            <a:endParaRPr lang="he-IL" sz="3600" u="sng" dirty="0"/>
          </a:p>
          <a:p>
            <a:pPr marL="0" lvl="0" indent="0" algn="r" rtl="1">
              <a:spcBef>
                <a:spcPts val="0"/>
              </a:spcBef>
              <a:spcAft>
                <a:spcPts val="0"/>
              </a:spcAft>
              <a:buNone/>
            </a:pPr>
            <a:r>
              <a:rPr lang="iw-IL" sz="3600" dirty="0" smtClean="0"/>
              <a:t>א</a:t>
            </a:r>
            <a:r>
              <a:rPr lang="iw-IL" sz="3600" dirty="0"/>
              <a:t>. כתבו שאלה מיצ"ב  בהשראת התמונה שקבלתם</a:t>
            </a:r>
            <a:endParaRPr sz="3600" dirty="0"/>
          </a:p>
          <a:p>
            <a:pPr marL="0" lvl="0" indent="0" algn="r" rtl="1">
              <a:spcBef>
                <a:spcPts val="0"/>
              </a:spcBef>
              <a:spcAft>
                <a:spcPts val="0"/>
              </a:spcAft>
              <a:buNone/>
            </a:pPr>
            <a:r>
              <a:rPr lang="iw-IL" sz="3600" dirty="0"/>
              <a:t>ב. כתבו מה נדרש מהתלמידים בכדי לענות על השאלה (מבחינת ידע ומיומנויות)</a:t>
            </a:r>
            <a:endParaRPr sz="3600" dirty="0"/>
          </a:p>
          <a:p>
            <a:pPr marL="0" lvl="0" indent="0" algn="r" rtl="1">
              <a:spcBef>
                <a:spcPts val="0"/>
              </a:spcBef>
              <a:spcAft>
                <a:spcPts val="0"/>
              </a:spcAft>
              <a:buNone/>
            </a:pPr>
            <a:r>
              <a:rPr lang="iw-IL" sz="3600" dirty="0"/>
              <a:t>ג. היעזרו בפירמידת היכולות הקוגניטיביות של בלום ואפיינו את רמת השאלה.  </a:t>
            </a:r>
            <a:endParaRPr sz="3600" dirty="0"/>
          </a:p>
        </p:txBody>
      </p:sp>
      <p:sp>
        <p:nvSpPr>
          <p:cNvPr id="2" name="Rectangle 1"/>
          <p:cNvSpPr/>
          <p:nvPr/>
        </p:nvSpPr>
        <p:spPr>
          <a:xfrm>
            <a:off x="5978820" y="3275112"/>
            <a:ext cx="234360" cy="307777"/>
          </a:xfrm>
          <a:prstGeom prst="rect">
            <a:avLst/>
          </a:prstGeom>
        </p:spPr>
        <p:txBody>
          <a:bodyPr wrap="none">
            <a:spAutoFit/>
          </a:bodyPr>
          <a:lstStyle/>
          <a:p>
            <a:r>
              <a:rPr lang="he-IL" dirty="0"/>
              <a:t> </a:t>
            </a:r>
          </a:p>
        </p:txBody>
      </p:sp>
      <p:sp>
        <p:nvSpPr>
          <p:cNvPr id="3" name="Rectangle 2"/>
          <p:cNvSpPr/>
          <p:nvPr/>
        </p:nvSpPr>
        <p:spPr>
          <a:xfrm>
            <a:off x="5978820" y="3275112"/>
            <a:ext cx="234360" cy="307777"/>
          </a:xfrm>
          <a:prstGeom prst="rect">
            <a:avLst/>
          </a:prstGeom>
        </p:spPr>
        <p:txBody>
          <a:bodyPr wrap="none">
            <a:spAutoFit/>
          </a:bodyPr>
          <a:lstStyle/>
          <a:p>
            <a:r>
              <a:rPr lang="he-IL" dirty="0"/>
              <a:t> </a:t>
            </a:r>
          </a:p>
        </p:txBody>
      </p:sp>
      <p:sp>
        <p:nvSpPr>
          <p:cNvPr id="4" name="Rectangle 3"/>
          <p:cNvSpPr/>
          <p:nvPr/>
        </p:nvSpPr>
        <p:spPr>
          <a:xfrm>
            <a:off x="5978820" y="3275112"/>
            <a:ext cx="234360" cy="307777"/>
          </a:xfrm>
          <a:prstGeom prst="rect">
            <a:avLst/>
          </a:prstGeom>
        </p:spPr>
        <p:txBody>
          <a:bodyPr wrap="none">
            <a:spAutoFit/>
          </a:bodyPr>
          <a:lstStyle/>
          <a:p>
            <a:r>
              <a:rPr lang="he-IL" dirty="0"/>
              <a:t> </a:t>
            </a:r>
          </a:p>
        </p:txBody>
      </p:sp>
      <p:sp>
        <p:nvSpPr>
          <p:cNvPr id="5" name="Title 4" hidden="1"/>
          <p:cNvSpPr>
            <a:spLocks noGrp="1"/>
          </p:cNvSpPr>
          <p:nvPr>
            <p:ph type="title" idx="4294967295"/>
          </p:nvPr>
        </p:nvSpPr>
        <p:spPr/>
        <p:txBody>
          <a:bodyPr/>
          <a:lstStyle/>
          <a:p>
            <a:pPr rtl="1"/>
            <a:r>
              <a:rPr lang="en-US" sz="3600" b="0" i="0" u="sng" dirty="0" err="1" smtClean="0">
                <a:solidFill>
                  <a:srgbClr val="000000"/>
                </a:solidFill>
                <a:effectLst/>
                <a:latin typeface="Arial" panose="020B0604020202020204" pitchFamily="34" charset="0"/>
                <a:ea typeface="Arial" panose="020B0604020202020204" pitchFamily="34" charset="0"/>
                <a:cs typeface="Arial" panose="020B0604020202020204" pitchFamily="34" charset="0"/>
              </a:rPr>
              <a:t>משימה</a:t>
            </a:r>
            <a:r>
              <a:rPr lang="en-US" sz="3600" b="0" i="0" u="sng" dirty="0" smtClean="0">
                <a:solidFill>
                  <a:srgbClr val="000000"/>
                </a:solidFill>
                <a:effectLst/>
                <a:latin typeface="Arial" panose="020B0604020202020204" pitchFamily="34" charset="0"/>
                <a:ea typeface="Arial" panose="020B0604020202020204" pitchFamily="34" charset="0"/>
                <a:cs typeface="Arial" panose="020B0604020202020204" pitchFamily="34" charset="0"/>
              </a:rPr>
              <a:t> </a:t>
            </a:r>
            <a:endParaRPr lang="en-US" dirty="0" smtClean="0">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11" name="Rectangle 10"/>
          <p:cNvSpPr/>
          <p:nvPr/>
        </p:nvSpPr>
        <p:spPr>
          <a:xfrm>
            <a:off x="695325" y="233319"/>
            <a:ext cx="10858500" cy="1863202"/>
          </a:xfrm>
          <a:prstGeom prst="rect">
            <a:avLst/>
          </a:prstGeom>
        </p:spPr>
        <p:txBody>
          <a:bodyPr wrap="square">
            <a:spAutoFit/>
          </a:bodyPr>
          <a:lstStyle/>
          <a:p>
            <a:pPr algn="r" rtl="1">
              <a:lnSpc>
                <a:spcPct val="115000"/>
              </a:lnSpc>
            </a:pPr>
            <a:r>
              <a:rPr lang="he-IL" sz="1800" dirty="0">
                <a:solidFill>
                  <a:srgbClr val="980000"/>
                </a:solidFill>
                <a:latin typeface="Arial" panose="020B0604020202020204" pitchFamily="34" charset="0"/>
                <a:ea typeface="Arial" panose="020B0604020202020204" pitchFamily="34" charset="0"/>
              </a:rPr>
              <a:t>משימה א'</a:t>
            </a:r>
            <a:endParaRPr lang="en-US" sz="1800" dirty="0">
              <a:latin typeface="Arial" panose="020B0604020202020204" pitchFamily="34" charset="0"/>
              <a:ea typeface="Arial" panose="020B0604020202020204" pitchFamily="34" charset="0"/>
            </a:endParaRPr>
          </a:p>
          <a:p>
            <a:pPr algn="r" rtl="1">
              <a:lnSpc>
                <a:spcPct val="115000"/>
              </a:lnSpc>
              <a:spcAft>
                <a:spcPts val="800"/>
              </a:spcAft>
            </a:pPr>
            <a:r>
              <a:rPr lang="he-IL" sz="1800" dirty="0">
                <a:latin typeface="Arial" panose="020B0604020202020204" pitchFamily="34" charset="0"/>
                <a:ea typeface="Arial" panose="020B0604020202020204" pitchFamily="34" charset="0"/>
              </a:rPr>
              <a:t>1.  עיינו בשאלה ובתשובת התלמיד שקבלתם.</a:t>
            </a:r>
            <a:endParaRPr lang="en-US" sz="1800" dirty="0">
              <a:latin typeface="Arial" panose="020B0604020202020204" pitchFamily="34" charset="0"/>
              <a:ea typeface="Arial" panose="020B0604020202020204" pitchFamily="34" charset="0"/>
            </a:endParaRPr>
          </a:p>
          <a:p>
            <a:pPr algn="r" rtl="1">
              <a:lnSpc>
                <a:spcPct val="115000"/>
              </a:lnSpc>
              <a:spcAft>
                <a:spcPts val="800"/>
              </a:spcAft>
            </a:pPr>
            <a:r>
              <a:rPr lang="he-IL" sz="1800" dirty="0">
                <a:latin typeface="Arial" panose="020B0604020202020204" pitchFamily="34" charset="0"/>
                <a:ea typeface="Arial" panose="020B0604020202020204" pitchFamily="34" charset="0"/>
              </a:rPr>
              <a:t>2.  נסו לאפיין את הקושי המתבטא בתשובת התלמיד. היעזרו במסמך "פירמידת</a:t>
            </a:r>
            <a:br>
              <a:rPr lang="he-IL" sz="1800" dirty="0">
                <a:latin typeface="Arial" panose="020B0604020202020204" pitchFamily="34" charset="0"/>
                <a:ea typeface="Arial" panose="020B0604020202020204" pitchFamily="34" charset="0"/>
              </a:rPr>
            </a:br>
            <a:r>
              <a:rPr lang="he-IL" sz="1800" dirty="0">
                <a:latin typeface="Arial" panose="020B0604020202020204" pitchFamily="34" charset="0"/>
                <a:ea typeface="Arial" panose="020B0604020202020204" pitchFamily="34" charset="0"/>
              </a:rPr>
              <a:t>     היכולות הקוגניטיביות של בלום“.</a:t>
            </a:r>
            <a:endParaRPr lang="en-US" sz="1800" dirty="0">
              <a:latin typeface="Arial" panose="020B0604020202020204" pitchFamily="34" charset="0"/>
              <a:ea typeface="Arial" panose="020B0604020202020204" pitchFamily="34" charset="0"/>
            </a:endParaRPr>
          </a:p>
          <a:p>
            <a:pPr algn="r" rtl="1">
              <a:lnSpc>
                <a:spcPct val="115000"/>
              </a:lnSpc>
              <a:spcAft>
                <a:spcPts val="800"/>
              </a:spcAft>
            </a:pPr>
            <a:r>
              <a:rPr lang="he-IL" sz="1800" dirty="0">
                <a:latin typeface="Arial" panose="020B0604020202020204" pitchFamily="34" charset="0"/>
                <a:ea typeface="Arial" panose="020B0604020202020204" pitchFamily="34" charset="0"/>
              </a:rPr>
              <a:t>3.  הציעו דרכים להתמודד עם הקושי</a:t>
            </a:r>
            <a:r>
              <a:rPr lang="he-IL" dirty="0">
                <a:latin typeface="Arial" panose="020B0604020202020204" pitchFamily="34" charset="0"/>
                <a:ea typeface="Arial" panose="020B0604020202020204" pitchFamily="34" charset="0"/>
              </a:rPr>
              <a:t>.</a:t>
            </a:r>
            <a:endParaRPr lang="en-US" sz="1200" dirty="0">
              <a:effectLst/>
              <a:latin typeface="Arial" panose="020B0604020202020204" pitchFamily="34" charset="0"/>
              <a:ea typeface="Arial" panose="020B0604020202020204" pitchFamily="34" charset="0"/>
            </a:endParaRPr>
          </a:p>
        </p:txBody>
      </p:sp>
      <p:graphicFrame>
        <p:nvGraphicFramePr>
          <p:cNvPr id="12" name="Table 11" descr="מדוע פעולת הלב המלאכותי בקצב קבוע ובלתי משתנה היא חיסרון לחולה לעומת פעולת הלב הטבעי?  הסבירו את תשובתכם.&#10;" title="שאלה מספר 3/22- סעיף ד/ סעיף ה – מיצ&quot;ב תשע&quot;ו  "/>
          <p:cNvGraphicFramePr>
            <a:graphicFrameLocks noGrp="1"/>
          </p:cNvGraphicFramePr>
          <p:nvPr>
            <p:extLst>
              <p:ext uri="{D42A27DB-BD31-4B8C-83A1-F6EECF244321}">
                <p14:modId xmlns:p14="http://schemas.microsoft.com/office/powerpoint/2010/main" val="564247610"/>
              </p:ext>
            </p:extLst>
          </p:nvPr>
        </p:nvGraphicFramePr>
        <p:xfrm>
          <a:off x="2857500" y="2297468"/>
          <a:ext cx="8797925" cy="1044448"/>
        </p:xfrm>
        <a:graphic>
          <a:graphicData uri="http://schemas.openxmlformats.org/drawingml/2006/table">
            <a:tbl>
              <a:tblPr rtl="1" firstRow="1">
                <a:tableStyleId>{2D5ABB26-0587-4C30-8999-92F81FD0307C}</a:tableStyleId>
              </a:tblPr>
              <a:tblGrid>
                <a:gridCol w="8797925">
                  <a:extLst>
                    <a:ext uri="{9D8B030D-6E8A-4147-A177-3AD203B41FA5}">
                      <a16:colId xmlns:a16="http://schemas.microsoft.com/office/drawing/2014/main" val="2104800491"/>
                    </a:ext>
                  </a:extLst>
                </a:gridCol>
              </a:tblGrid>
              <a:tr h="990600">
                <a:tc>
                  <a:txBody>
                    <a:bodyPr/>
                    <a:lstStyle/>
                    <a:p>
                      <a:pPr marL="215900" algn="r" rtl="1">
                        <a:lnSpc>
                          <a:spcPct val="115000"/>
                        </a:lnSpc>
                        <a:spcBef>
                          <a:spcPts val="1800"/>
                        </a:spcBef>
                        <a:spcAft>
                          <a:spcPts val="0"/>
                        </a:spcAft>
                      </a:pPr>
                      <a:r>
                        <a:rPr lang="he-IL" sz="1600" dirty="0">
                          <a:effectLst/>
                        </a:rPr>
                        <a:t>שאלה מספר 3/22- סעיף ד/ סעיף ה – מיצ"ב תשע"ו  </a:t>
                      </a:r>
                      <a:endParaRPr lang="en-US" sz="1600" dirty="0">
                        <a:effectLst/>
                      </a:endParaRPr>
                    </a:p>
                    <a:p>
                      <a:pPr algn="r" rtl="1">
                        <a:lnSpc>
                          <a:spcPct val="115000"/>
                        </a:lnSpc>
                        <a:spcBef>
                          <a:spcPts val="600"/>
                        </a:spcBef>
                        <a:spcAft>
                          <a:spcPts val="0"/>
                        </a:spcAft>
                      </a:pPr>
                      <a:r>
                        <a:rPr lang="he-IL" sz="1600" dirty="0">
                          <a:effectLst/>
                        </a:rPr>
                        <a:t>מדוע פעולת הלב המלאכותי בקצב קבוע ובלתי משתנה היא חיסרון לחולה לעומת פעולת </a:t>
                      </a:r>
                      <a:br>
                        <a:rPr lang="he-IL" sz="1600" dirty="0">
                          <a:effectLst/>
                        </a:rPr>
                      </a:br>
                      <a:r>
                        <a:rPr lang="he-IL" sz="1600" dirty="0">
                          <a:effectLst/>
                        </a:rPr>
                        <a:t>הלב הטבעי?  הסבירו את תשובתכם.</a:t>
                      </a:r>
                      <a:endParaRPr lang="en-US" sz="1600" dirty="0">
                        <a:effectLst/>
                        <a:latin typeface="Arial" panose="020B0604020202020204" pitchFamily="34" charset="0"/>
                        <a:ea typeface="Arial" panose="020B0604020202020204" pitchFamily="34" charset="0"/>
                      </a:endParaRPr>
                    </a:p>
                  </a:txBody>
                  <a:tcPr marL="63500" marR="63500" marT="63500" marB="63500">
                    <a:solidFill>
                      <a:schemeClr val="bg2">
                        <a:lumMod val="20000"/>
                        <a:lumOff val="80000"/>
                      </a:schemeClr>
                    </a:solidFill>
                  </a:tcPr>
                </a:tc>
                <a:extLst>
                  <a:ext uri="{0D108BD9-81ED-4DB2-BD59-A6C34878D82A}">
                    <a16:rowId xmlns:a16="http://schemas.microsoft.com/office/drawing/2014/main" val="956312663"/>
                  </a:ext>
                </a:extLst>
              </a:tr>
            </a:tbl>
          </a:graphicData>
        </a:graphic>
      </p:graphicFrame>
      <p:graphicFrame>
        <p:nvGraphicFramePr>
          <p:cNvPr id="13" name="Table 12" descr="מחוון &#10;תשובה העוסקת בכך שלב מלאכותי אינו יכול להתאים את קצב פעולתו למצבים משתנים, או תשובה שיש בה קשר בין מאמץ ובין שינויים בקצב פעולת הלב.&#10;דוגמאות לתשובות מלאות:&#10;-      מכיוון שאסור לחולה להתרגש או לפחד, כי פעולת הלב המלאכותי לא יכולה להאיץ בהתאם&#10;-     החולה לא יוכל לרוץ, משום שכאשר רצים קצב הלב גדל וזרימת הדם מואצת.&#10;" title="מחוון"/>
          <p:cNvGraphicFramePr>
            <a:graphicFrameLocks noGrp="1"/>
          </p:cNvGraphicFramePr>
          <p:nvPr>
            <p:extLst>
              <p:ext uri="{D42A27DB-BD31-4B8C-83A1-F6EECF244321}">
                <p14:modId xmlns:p14="http://schemas.microsoft.com/office/powerpoint/2010/main" val="1467747816"/>
              </p:ext>
            </p:extLst>
          </p:nvPr>
        </p:nvGraphicFramePr>
        <p:xfrm>
          <a:off x="2133600" y="3385852"/>
          <a:ext cx="9521825" cy="2202688"/>
        </p:xfrm>
        <a:graphic>
          <a:graphicData uri="http://schemas.openxmlformats.org/drawingml/2006/table">
            <a:tbl>
              <a:tblPr rtl="1" firstRow="1">
                <a:tableStyleId>{2D5ABB26-0587-4C30-8999-92F81FD0307C}</a:tableStyleId>
              </a:tblPr>
              <a:tblGrid>
                <a:gridCol w="9521825">
                  <a:extLst>
                    <a:ext uri="{9D8B030D-6E8A-4147-A177-3AD203B41FA5}">
                      <a16:colId xmlns:a16="http://schemas.microsoft.com/office/drawing/2014/main" val="3367247592"/>
                    </a:ext>
                  </a:extLst>
                </a:gridCol>
              </a:tblGrid>
              <a:tr h="1422400">
                <a:tc>
                  <a:txBody>
                    <a:bodyPr/>
                    <a:lstStyle/>
                    <a:p>
                      <a:pPr algn="r" rtl="1">
                        <a:lnSpc>
                          <a:spcPct val="150000"/>
                        </a:lnSpc>
                        <a:spcAft>
                          <a:spcPts val="800"/>
                        </a:spcAft>
                      </a:pPr>
                      <a:r>
                        <a:rPr lang="he-IL" sz="1400" dirty="0" smtClean="0">
                          <a:effectLst/>
                        </a:rPr>
                        <a:t>מחוון</a:t>
                      </a:r>
                      <a:r>
                        <a:rPr lang="he-IL" sz="1400" baseline="0" dirty="0" smtClean="0">
                          <a:effectLst/>
                        </a:rPr>
                        <a:t> </a:t>
                      </a:r>
                    </a:p>
                    <a:p>
                      <a:pPr algn="r" rtl="1">
                        <a:lnSpc>
                          <a:spcPct val="150000"/>
                        </a:lnSpc>
                        <a:spcAft>
                          <a:spcPts val="800"/>
                        </a:spcAft>
                      </a:pPr>
                      <a:r>
                        <a:rPr lang="he-IL" sz="1400" dirty="0" smtClean="0">
                          <a:effectLst/>
                        </a:rPr>
                        <a:t>תשובה </a:t>
                      </a:r>
                      <a:r>
                        <a:rPr lang="he-IL" sz="1400" dirty="0">
                          <a:effectLst/>
                        </a:rPr>
                        <a:t>העוסקת בכך שלב מלאכותי אינו יכול להתאים את קצב פעולתו למצבים משתנים, או תשובה שיש בה קשר בין מאמץ ובין שינויים בקצב פעולת הלב.</a:t>
                      </a:r>
                      <a:endParaRPr lang="en-US" sz="1400" dirty="0">
                        <a:effectLst/>
                      </a:endParaRPr>
                    </a:p>
                    <a:p>
                      <a:pPr algn="r" rtl="1">
                        <a:lnSpc>
                          <a:spcPct val="115000"/>
                        </a:lnSpc>
                        <a:spcAft>
                          <a:spcPts val="800"/>
                        </a:spcAft>
                      </a:pPr>
                      <a:r>
                        <a:rPr lang="he-IL" sz="1400" dirty="0">
                          <a:effectLst/>
                        </a:rPr>
                        <a:t>דוגמאות לתשובות מלאות:</a:t>
                      </a:r>
                      <a:endParaRPr lang="en-US" sz="1400" dirty="0">
                        <a:effectLst/>
                      </a:endParaRPr>
                    </a:p>
                    <a:p>
                      <a:pPr marL="165100" marR="203200" algn="r" rtl="1">
                        <a:lnSpc>
                          <a:spcPct val="150000"/>
                        </a:lnSpc>
                        <a:spcAft>
                          <a:spcPts val="0"/>
                        </a:spcAft>
                      </a:pPr>
                      <a:r>
                        <a:rPr lang="en-US" sz="1400" dirty="0">
                          <a:effectLst/>
                        </a:rPr>
                        <a:t>-     </a:t>
                      </a:r>
                      <a:r>
                        <a:rPr lang="he-IL" sz="1400" dirty="0">
                          <a:effectLst/>
                        </a:rPr>
                        <a:t> מכיוון שאסור לחולה להתרגש או לפחד, כי פעולת הלב המלאכותי לא יכולה להאיץ בהתאם</a:t>
                      </a:r>
                      <a:endParaRPr lang="en-US" sz="1400" dirty="0">
                        <a:effectLst/>
                      </a:endParaRPr>
                    </a:p>
                    <a:p>
                      <a:pPr marL="177800" marR="203200" algn="r" rtl="1">
                        <a:lnSpc>
                          <a:spcPct val="115000"/>
                        </a:lnSpc>
                        <a:spcAft>
                          <a:spcPts val="800"/>
                        </a:spcAft>
                      </a:pPr>
                      <a:r>
                        <a:rPr lang="en-US" sz="1400" dirty="0">
                          <a:effectLst/>
                        </a:rPr>
                        <a:t>-     </a:t>
                      </a:r>
                      <a:r>
                        <a:rPr lang="he-IL" sz="1400" dirty="0">
                          <a:effectLst/>
                        </a:rPr>
                        <a:t>החולה לא יוכל לרוץ, משום שכאשר רצים קצב הלב גדל וזרימת הדם מואצת.</a:t>
                      </a:r>
                      <a:endParaRPr lang="en-US" sz="1400" dirty="0">
                        <a:effectLst/>
                        <a:latin typeface="Arial" panose="020B0604020202020204" pitchFamily="34" charset="0"/>
                        <a:ea typeface="Arial" panose="020B0604020202020204" pitchFamily="34" charset="0"/>
                      </a:endParaRPr>
                    </a:p>
                  </a:txBody>
                  <a:tcPr marL="63500" marR="63500" marT="63500" marB="63500">
                    <a:solidFill>
                      <a:schemeClr val="bg2">
                        <a:lumMod val="20000"/>
                        <a:lumOff val="80000"/>
                      </a:schemeClr>
                    </a:solidFill>
                  </a:tcPr>
                </a:tc>
                <a:extLst>
                  <a:ext uri="{0D108BD9-81ED-4DB2-BD59-A6C34878D82A}">
                    <a16:rowId xmlns:a16="http://schemas.microsoft.com/office/drawing/2014/main" val="3939744053"/>
                  </a:ext>
                </a:extLst>
              </a:tr>
            </a:tbl>
          </a:graphicData>
        </a:graphic>
      </p:graphicFrame>
      <p:graphicFrame>
        <p:nvGraphicFramePr>
          <p:cNvPr id="14" name="Table 13" title="נוסח א: 46.5 נוסח ב: 40.4"/>
          <p:cNvGraphicFramePr>
            <a:graphicFrameLocks noGrp="1"/>
          </p:cNvGraphicFramePr>
          <p:nvPr>
            <p:extLst>
              <p:ext uri="{D42A27DB-BD31-4B8C-83A1-F6EECF244321}">
                <p14:modId xmlns:p14="http://schemas.microsoft.com/office/powerpoint/2010/main" val="3990108193"/>
              </p:ext>
            </p:extLst>
          </p:nvPr>
        </p:nvGraphicFramePr>
        <p:xfrm>
          <a:off x="9090025" y="5703273"/>
          <a:ext cx="2565400" cy="814832"/>
        </p:xfrm>
        <a:graphic>
          <a:graphicData uri="http://schemas.openxmlformats.org/drawingml/2006/table">
            <a:tbl>
              <a:tblPr rtl="1" firstRow="1">
                <a:tableStyleId>{2D5ABB26-0587-4C30-8999-92F81FD0307C}</a:tableStyleId>
              </a:tblPr>
              <a:tblGrid>
                <a:gridCol w="1277932">
                  <a:extLst>
                    <a:ext uri="{9D8B030D-6E8A-4147-A177-3AD203B41FA5}">
                      <a16:colId xmlns:a16="http://schemas.microsoft.com/office/drawing/2014/main" val="1681269368"/>
                    </a:ext>
                  </a:extLst>
                </a:gridCol>
                <a:gridCol w="1287468">
                  <a:extLst>
                    <a:ext uri="{9D8B030D-6E8A-4147-A177-3AD203B41FA5}">
                      <a16:colId xmlns:a16="http://schemas.microsoft.com/office/drawing/2014/main" val="4013396418"/>
                    </a:ext>
                  </a:extLst>
                </a:gridCol>
              </a:tblGrid>
              <a:tr h="355600">
                <a:tc>
                  <a:txBody>
                    <a:bodyPr/>
                    <a:lstStyle/>
                    <a:p>
                      <a:pPr algn="ctr" rtl="1">
                        <a:lnSpc>
                          <a:spcPct val="115000"/>
                        </a:lnSpc>
                        <a:spcAft>
                          <a:spcPts val="0"/>
                        </a:spcAft>
                      </a:pPr>
                      <a:r>
                        <a:rPr lang="he-IL" sz="1600" dirty="0">
                          <a:effectLst/>
                        </a:rPr>
                        <a:t>נוסח א</a:t>
                      </a:r>
                      <a:endParaRPr lang="en-US" sz="1600" dirty="0">
                        <a:effectLst/>
                        <a:latin typeface="Arial" panose="020B0604020202020204" pitchFamily="34" charset="0"/>
                        <a:ea typeface="Arial" panose="020B0604020202020204" pitchFamily="34" charset="0"/>
                      </a:endParaRPr>
                    </a:p>
                  </a:txBody>
                  <a:tcPr marL="63500" marR="63500" marT="63500" marB="63500">
                    <a:solidFill>
                      <a:schemeClr val="bg1"/>
                    </a:solidFill>
                  </a:tcPr>
                </a:tc>
                <a:tc>
                  <a:txBody>
                    <a:bodyPr/>
                    <a:lstStyle/>
                    <a:p>
                      <a:pPr algn="ctr" rtl="1">
                        <a:lnSpc>
                          <a:spcPct val="115000"/>
                        </a:lnSpc>
                        <a:spcAft>
                          <a:spcPts val="0"/>
                        </a:spcAft>
                      </a:pPr>
                      <a:r>
                        <a:rPr lang="he-IL" sz="1600" dirty="0">
                          <a:effectLst/>
                        </a:rPr>
                        <a:t>נוסח ב</a:t>
                      </a:r>
                      <a:endParaRPr lang="en-US" sz="1600" dirty="0">
                        <a:effectLst/>
                        <a:latin typeface="Arial" panose="020B0604020202020204" pitchFamily="34" charset="0"/>
                        <a:ea typeface="Arial" panose="020B0604020202020204" pitchFamily="34" charset="0"/>
                      </a:endParaRPr>
                    </a:p>
                  </a:txBody>
                  <a:tcPr marL="63500" marR="63500" marT="63500" marB="63500">
                    <a:solidFill>
                      <a:schemeClr val="bg1"/>
                    </a:solidFill>
                  </a:tcPr>
                </a:tc>
                <a:extLst>
                  <a:ext uri="{0D108BD9-81ED-4DB2-BD59-A6C34878D82A}">
                    <a16:rowId xmlns:a16="http://schemas.microsoft.com/office/drawing/2014/main" val="770632871"/>
                  </a:ext>
                </a:extLst>
              </a:tr>
              <a:tr h="317500">
                <a:tc>
                  <a:txBody>
                    <a:bodyPr/>
                    <a:lstStyle/>
                    <a:p>
                      <a:pPr algn="ctr" rtl="1">
                        <a:lnSpc>
                          <a:spcPct val="115000"/>
                        </a:lnSpc>
                        <a:spcAft>
                          <a:spcPts val="0"/>
                        </a:spcAft>
                      </a:pPr>
                      <a:r>
                        <a:rPr lang="en-US" sz="1600" dirty="0">
                          <a:effectLst/>
                        </a:rPr>
                        <a:t>46.5</a:t>
                      </a:r>
                      <a:endParaRPr lang="en-US" sz="1600" dirty="0">
                        <a:effectLst/>
                        <a:latin typeface="Arial" panose="020B0604020202020204" pitchFamily="34" charset="0"/>
                        <a:ea typeface="Arial" panose="020B0604020202020204" pitchFamily="34" charset="0"/>
                      </a:endParaRPr>
                    </a:p>
                  </a:txBody>
                  <a:tcPr marL="63500" marR="63500" marT="63500" marB="63500"/>
                </a:tc>
                <a:tc>
                  <a:txBody>
                    <a:bodyPr/>
                    <a:lstStyle/>
                    <a:p>
                      <a:pPr algn="ctr" rtl="1">
                        <a:lnSpc>
                          <a:spcPct val="115000"/>
                        </a:lnSpc>
                        <a:spcAft>
                          <a:spcPts val="0"/>
                        </a:spcAft>
                      </a:pPr>
                      <a:r>
                        <a:rPr lang="en-US" sz="1600" dirty="0">
                          <a:effectLst/>
                        </a:rPr>
                        <a:t>40.4</a:t>
                      </a:r>
                      <a:endParaRPr lang="en-US" sz="1600" dirty="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2251639367"/>
                  </a:ext>
                </a:extLst>
              </a:tr>
            </a:tbl>
          </a:graphicData>
        </a:graphic>
      </p:graphicFrame>
      <p:sp>
        <p:nvSpPr>
          <p:cNvPr id="2" name="Title 1" hidden="1"/>
          <p:cNvSpPr>
            <a:spLocks noGrp="1"/>
          </p:cNvSpPr>
          <p:nvPr>
            <p:ph type="title" idx="4294967295"/>
          </p:nvPr>
        </p:nvSpPr>
        <p:spPr/>
        <p:txBody>
          <a:bodyPr/>
          <a:lstStyle/>
          <a:p>
            <a:pPr rtl="1"/>
            <a:r>
              <a:rPr lang="en-US" sz="3600" b="0" i="0" u="sng" dirty="0" err="1" smtClean="0">
                <a:solidFill>
                  <a:srgbClr val="000000"/>
                </a:solidFill>
                <a:effectLst/>
                <a:latin typeface="Arial" panose="020B0604020202020204" pitchFamily="34" charset="0"/>
                <a:ea typeface="Arial" panose="020B0604020202020204" pitchFamily="34" charset="0"/>
                <a:cs typeface="Arial" panose="020B0604020202020204" pitchFamily="34" charset="0"/>
              </a:rPr>
              <a:t>משימה</a:t>
            </a:r>
            <a:r>
              <a:rPr lang="en-US" sz="3600" b="0" i="0" u="sng" dirty="0" smtClean="0">
                <a:solidFill>
                  <a:srgbClr val="000000"/>
                </a:solidFill>
                <a:effectLst/>
                <a:latin typeface="Arial" panose="020B0604020202020204" pitchFamily="34" charset="0"/>
                <a:ea typeface="Arial" panose="020B0604020202020204" pitchFamily="34" charset="0"/>
                <a:cs typeface="Arial" panose="020B0604020202020204" pitchFamily="34" charset="0"/>
              </a:rPr>
              <a:t> </a:t>
            </a:r>
            <a:endParaRPr lang="en-US" dirty="0" smtClean="0">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367</TotalTime>
  <Words>1339</Words>
  <Application>Microsoft Office PowerPoint</Application>
  <PresentationFormat>Widescreen</PresentationFormat>
  <Paragraphs>177</Paragraphs>
  <Slides>21</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David</vt:lpstr>
      <vt:lpstr>Noto Sans Symbols</vt:lpstr>
      <vt:lpstr>Office Theme</vt:lpstr>
      <vt:lpstr>הפקת תועלת מניתוח תשובות תלמידים במבחני מיצ"ב בתשע"ו ותשע"ז</vt:lpstr>
      <vt:lpstr>התפלגות סוגי השאלות במיצ"ב (%)</vt:lpstr>
      <vt:lpstr>מאפייני המסמך להפקת התועלת מניתוח תשובות תלמידים במבחני מיצ"ב</vt:lpstr>
      <vt:lpstr>התפלגות סוגי השאלות שנותחו (%)</vt:lpstr>
      <vt:lpstr>סוג המידע אודות כל פריט שנותח</vt:lpstr>
      <vt:lpstr>סוג המידע אודות כל פריט שנותח</vt:lpstr>
      <vt:lpstr>סוג המידע אודות כל פריט שנותח</vt:lpstr>
      <vt:lpstr>משימה </vt:lpstr>
      <vt:lpstr>משימה </vt:lpstr>
      <vt:lpstr>מתנסים בניתוח תשובות תלמיד לפריט</vt:lpstr>
      <vt:lpstr>מהרהרים על...</vt:lpstr>
      <vt:lpstr>לסיכום, מה ניתן ללמוד מן ההתנסות?</vt:lpstr>
      <vt:lpstr>קשיים כלליים הקשורים ברובם למיומנויות ואסטרטגיות חשיבה </vt:lpstr>
      <vt:lpstr>קשיים כלליים הקשורים ברובם למיומנויות ואסטרטגיות חשיבה </vt:lpstr>
      <vt:lpstr>קשיים הנוגעים לידע חסר/ חלקי/ שגוי של התלמידים  במושגים ועקרונות מדעיים ספציפיים</vt:lpstr>
      <vt:lpstr>קשיים הנוגעים לידע חסר/ חלקי/ שגוי של התלמידים  במושגים ועקרונות מדעיים ספציפיים</vt:lpstr>
      <vt:lpstr>קשיים הנוגעים לידע חסר/ חלקי/ שגוי של התלמידים  במושגים ועקרונות מדעיים ספציפיים</vt:lpstr>
      <vt:lpstr>קשיים הנוגעים לידע חסר/ חלקי/ שגוי של התלמידים  במושגים ועקרונות מדעיים ספציפיים</vt:lpstr>
      <vt:lpstr>דיון</vt:lpstr>
      <vt:lpstr>דיון</vt:lpstr>
      <vt:lpstr>סיכום</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weizmann</dc:creator>
  <cp:lastModifiedBy>Windows User</cp:lastModifiedBy>
  <cp:revision>15</cp:revision>
  <dcterms:modified xsi:type="dcterms:W3CDTF">2019-02-13T11:17:12Z</dcterms:modified>
</cp:coreProperties>
</file>