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0" r:id="rId4"/>
    <p:sldId id="259" r:id="rId5"/>
    <p:sldId id="260" r:id="rId6"/>
    <p:sldId id="261" r:id="rId7"/>
    <p:sldId id="262" r:id="rId8"/>
    <p:sldId id="263" r:id="rId9"/>
    <p:sldId id="265" r:id="rId10"/>
    <p:sldId id="267" r:id="rId11"/>
    <p:sldId id="264" r:id="rId12"/>
    <p:sldId id="266" r:id="rId13"/>
    <p:sldId id="269" r:id="rId14"/>
    <p:sldId id="268" r:id="rId15"/>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65418" autoAdjust="0"/>
    <p:restoredTop sz="86427" autoAdjust="0"/>
  </p:normalViewPr>
  <p:slideViewPr>
    <p:cSldViewPr>
      <p:cViewPr varScale="1">
        <p:scale>
          <a:sx n="66" d="100"/>
          <a:sy n="66" d="100"/>
        </p:scale>
        <p:origin x="84" y="816"/>
      </p:cViewPr>
      <p:guideLst>
        <p:guide orient="horz" pos="2160"/>
        <p:guide pos="2880"/>
      </p:guideLst>
    </p:cSldViewPr>
  </p:slideViewPr>
  <p:outlineViewPr>
    <p:cViewPr>
      <p:scale>
        <a:sx n="33" d="100"/>
        <a:sy n="33" d="100"/>
      </p:scale>
      <p:origin x="0" y="-1209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267902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984352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1730349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2699579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1568294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116336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2339009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2391735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1237670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1047582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6683D8-0391-47B6-A77E-D319EB60ACC7}" type="datetimeFigureOut">
              <a:rPr lang="he-IL" smtClean="0"/>
              <a:t>י"ט/אדר א/תשע"ט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9A240BE-0A60-43C4-A0B2-43522480BC79}" type="slidenum">
              <a:rPr lang="he-IL" smtClean="0"/>
              <a:t>‹#›</a:t>
            </a:fld>
            <a:endParaRPr lang="he-IL"/>
          </a:p>
        </p:txBody>
      </p:sp>
    </p:spTree>
    <p:extLst>
      <p:ext uri="{BB962C8B-B14F-4D97-AF65-F5344CB8AC3E}">
        <p14:creationId xmlns:p14="http://schemas.microsoft.com/office/powerpoint/2010/main" val="2190640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86683D8-0391-47B6-A77E-D319EB60ACC7}" type="datetimeFigureOut">
              <a:rPr lang="he-IL" smtClean="0"/>
              <a:t>י"ט/אדר א/תשע"ט</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9A240BE-0A60-43C4-A0B2-43522480BC79}" type="slidenum">
              <a:rPr lang="he-IL" smtClean="0"/>
              <a:t>‹#›</a:t>
            </a:fld>
            <a:endParaRPr lang="he-IL"/>
          </a:p>
        </p:txBody>
      </p:sp>
    </p:spTree>
    <p:extLst>
      <p:ext uri="{BB962C8B-B14F-4D97-AF65-F5344CB8AC3E}">
        <p14:creationId xmlns:p14="http://schemas.microsoft.com/office/powerpoint/2010/main" val="2129849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551" y="1916832"/>
            <a:ext cx="7772400" cy="1802631"/>
          </a:xfrm>
        </p:spPr>
        <p:txBody>
          <a:bodyPr>
            <a:normAutofit fontScale="90000"/>
          </a:bodyPr>
          <a:lstStyle/>
          <a:p>
            <a:r>
              <a:rPr lang="he-IL" dirty="0" smtClean="0">
                <a:cs typeface="+mn-cs"/>
              </a:rPr>
              <a:t>מפגש למידה בנושא:</a:t>
            </a:r>
            <a:r>
              <a:rPr lang="en-US" dirty="0" smtClean="0">
                <a:cs typeface="+mn-cs"/>
              </a:rPr>
              <a:t/>
            </a:r>
            <a:br>
              <a:rPr lang="en-US" dirty="0" smtClean="0">
                <a:cs typeface="+mn-cs"/>
              </a:rPr>
            </a:br>
            <a:r>
              <a:rPr lang="he-IL" b="1" dirty="0" smtClean="0">
                <a:solidFill>
                  <a:srgbClr val="0070C0"/>
                </a:solidFill>
                <a:cs typeface="+mn-cs"/>
              </a:rPr>
              <a:t>מחוונים </a:t>
            </a:r>
            <a:r>
              <a:rPr lang="he-IL" b="1" dirty="0">
                <a:solidFill>
                  <a:srgbClr val="0070C0"/>
                </a:solidFill>
                <a:cs typeface="+mn-cs"/>
              </a:rPr>
              <a:t>להערכת תהליכי </a:t>
            </a:r>
            <a:r>
              <a:rPr lang="en-US" b="1" dirty="0" smtClean="0">
                <a:solidFill>
                  <a:srgbClr val="0070C0"/>
                </a:solidFill>
                <a:cs typeface="+mn-cs"/>
              </a:rPr>
              <a:t/>
            </a:r>
            <a:br>
              <a:rPr lang="en-US" b="1" dirty="0" smtClean="0">
                <a:solidFill>
                  <a:srgbClr val="0070C0"/>
                </a:solidFill>
                <a:cs typeface="+mn-cs"/>
              </a:rPr>
            </a:br>
            <a:r>
              <a:rPr lang="he-IL" b="1" dirty="0" smtClean="0">
                <a:solidFill>
                  <a:srgbClr val="0070C0"/>
                </a:solidFill>
                <a:cs typeface="+mn-cs"/>
              </a:rPr>
              <a:t>חקר </a:t>
            </a:r>
            <a:r>
              <a:rPr lang="he-IL" b="1" dirty="0">
                <a:solidFill>
                  <a:srgbClr val="0070C0"/>
                </a:solidFill>
                <a:cs typeface="+mn-cs"/>
              </a:rPr>
              <a:t>ופתרון </a:t>
            </a:r>
            <a:r>
              <a:rPr lang="he-IL" b="1" dirty="0" smtClean="0">
                <a:solidFill>
                  <a:srgbClr val="0070C0"/>
                </a:solidFill>
                <a:cs typeface="+mn-cs"/>
              </a:rPr>
              <a:t>בעיות</a:t>
            </a:r>
            <a:endParaRPr lang="he-IL" dirty="0">
              <a:solidFill>
                <a:srgbClr val="0070C0"/>
              </a:solidFill>
              <a:cs typeface="+mn-cs"/>
            </a:endParaRPr>
          </a:p>
        </p:txBody>
      </p:sp>
      <p:sp>
        <p:nvSpPr>
          <p:cNvPr id="3" name="Subtitle 2"/>
          <p:cNvSpPr>
            <a:spLocks noGrp="1"/>
          </p:cNvSpPr>
          <p:nvPr>
            <p:ph type="subTitle" idx="1"/>
          </p:nvPr>
        </p:nvSpPr>
        <p:spPr>
          <a:xfrm>
            <a:off x="1331640" y="4437112"/>
            <a:ext cx="6400800" cy="1752600"/>
          </a:xfrm>
        </p:spPr>
        <p:txBody>
          <a:bodyPr>
            <a:normAutofit fontScale="92500" lnSpcReduction="20000"/>
          </a:bodyPr>
          <a:lstStyle/>
          <a:p>
            <a:r>
              <a:rPr lang="he-IL" dirty="0" smtClean="0">
                <a:solidFill>
                  <a:schemeClr val="tx1"/>
                </a:solidFill>
              </a:rPr>
              <a:t>דר' יעל שורץ</a:t>
            </a:r>
            <a:r>
              <a:rPr lang="en-US" dirty="0" smtClean="0">
                <a:solidFill>
                  <a:schemeClr val="tx1"/>
                </a:solidFill>
              </a:rPr>
              <a:t/>
            </a:r>
            <a:br>
              <a:rPr lang="en-US" dirty="0" smtClean="0">
                <a:solidFill>
                  <a:schemeClr val="tx1"/>
                </a:solidFill>
              </a:rPr>
            </a:br>
            <a:r>
              <a:rPr lang="he-IL" dirty="0" smtClean="0">
                <a:solidFill>
                  <a:schemeClr val="tx1"/>
                </a:solidFill>
              </a:rPr>
              <a:t>מרכז ארצי מדע וטכנולוגיה בחט"ב</a:t>
            </a:r>
          </a:p>
          <a:p>
            <a:r>
              <a:rPr lang="he-IL" sz="3000" dirty="0" smtClean="0">
                <a:solidFill>
                  <a:schemeClr val="tx1"/>
                </a:solidFill>
              </a:rPr>
              <a:t>יום למידה מרכזים ארציים, מדריכות ארציות ומחוזיות 12.1.17</a:t>
            </a:r>
            <a:endParaRPr lang="he-IL" sz="3000" dirty="0">
              <a:solidFill>
                <a:schemeClr val="tx1"/>
              </a:solidFill>
            </a:endParaRPr>
          </a:p>
        </p:txBody>
      </p:sp>
      <p:pic>
        <p:nvPicPr>
          <p:cNvPr id="1029" name="Picture 5" descr="לוגו:&#10;מרכז מורים רצי למדע וטכנולוגיה בחטיבות הביניים&#10;משרד החינוך המזכירות הפדגוגית הפיקוח על הוראת מדע וטכנולוגיה&#10;מנהלת מל&quot;מ המרכז הישראלי לחינוך מדעי טכנולוגי ע&quot;ש עמוס דה שליט&#10;מרכז מורים ארצי למדע וטכנולוגיה לבית הספר היסודי" title="לוגו  מרכז מורים ארצי, משרד החינוך, מנהלת מל&quot;מ, מרכז מורים ארצי"/>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404664"/>
            <a:ext cx="6872287" cy="137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0319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600" b="1" dirty="0" smtClean="0">
                <a:solidFill>
                  <a:schemeClr val="accent6">
                    <a:lumMod val="75000"/>
                  </a:schemeClr>
                </a:solidFill>
              </a:rPr>
              <a:t>סוגיות שהועלו בנוגע לפתרון בעיות בטכנולוגיה</a:t>
            </a:r>
            <a:endParaRPr lang="he-IL" sz="3600" b="1" dirty="0">
              <a:solidFill>
                <a:schemeClr val="accent6">
                  <a:lumMod val="75000"/>
                </a:schemeClr>
              </a:solidFill>
            </a:endParaRPr>
          </a:p>
        </p:txBody>
      </p:sp>
      <p:sp>
        <p:nvSpPr>
          <p:cNvPr id="3" name="Content Placeholder 2"/>
          <p:cNvSpPr>
            <a:spLocks noGrp="1"/>
          </p:cNvSpPr>
          <p:nvPr>
            <p:ph idx="1"/>
          </p:nvPr>
        </p:nvSpPr>
        <p:spPr/>
        <p:txBody>
          <a:bodyPr/>
          <a:lstStyle/>
          <a:p>
            <a:pPr marL="0" indent="0">
              <a:buNone/>
            </a:pPr>
            <a:r>
              <a:rPr lang="he-IL" sz="2800" dirty="0" smtClean="0"/>
              <a:t>אורך המחוון</a:t>
            </a:r>
          </a:p>
          <a:p>
            <a:pPr marL="0" indent="0">
              <a:buNone/>
            </a:pPr>
            <a:endParaRPr lang="he-IL" sz="2800" dirty="0" smtClean="0"/>
          </a:p>
          <a:p>
            <a:pPr marL="0" indent="0">
              <a:buNone/>
            </a:pPr>
            <a:r>
              <a:rPr lang="he-IL" sz="2800" dirty="0" smtClean="0"/>
              <a:t>לא ברור נושא </a:t>
            </a:r>
            <a:r>
              <a:rPr lang="he-IL" sz="2800" b="1" dirty="0" smtClean="0"/>
              <a:t>הדגם בפתרון בעיות בטכנולוגיה</a:t>
            </a:r>
            <a:r>
              <a:rPr lang="he-IL" sz="2800" dirty="0" smtClean="0"/>
              <a:t>. עד לאיזו קירבה למוצר </a:t>
            </a:r>
            <a:r>
              <a:rPr lang="he-IL" sz="2800" dirty="0" err="1" smtClean="0"/>
              <a:t>האמיתי</a:t>
            </a:r>
            <a:r>
              <a:rPr lang="he-IL" sz="2800" dirty="0" smtClean="0"/>
              <a:t> צריך להגיע. </a:t>
            </a:r>
          </a:p>
          <a:p>
            <a:pPr marL="0" indent="0">
              <a:buNone/>
            </a:pPr>
            <a:endParaRPr lang="he-IL" sz="2800" dirty="0" smtClean="0"/>
          </a:p>
          <a:p>
            <a:pPr marL="0" indent="0">
              <a:buNone/>
            </a:pPr>
            <a:r>
              <a:rPr lang="he-IL" sz="2800" dirty="0" smtClean="0"/>
              <a:t>לא ברור מהי מערכת טכנולוגית, מה ההבדל בין דגם לבין תוצר, האם צריך להכין דגם פועל, למה הכוונה בשרטוט הדגם וכיצד משרטטים.</a:t>
            </a:r>
          </a:p>
          <a:p>
            <a:endParaRPr lang="he-IL" dirty="0"/>
          </a:p>
        </p:txBody>
      </p:sp>
    </p:spTree>
    <p:extLst>
      <p:ext uri="{BB962C8B-B14F-4D97-AF65-F5344CB8AC3E}">
        <p14:creationId xmlns:p14="http://schemas.microsoft.com/office/powerpoint/2010/main" val="4015679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600" b="1" dirty="0" smtClean="0">
                <a:solidFill>
                  <a:schemeClr val="accent6">
                    <a:lumMod val="75000"/>
                  </a:schemeClr>
                </a:solidFill>
              </a:rPr>
              <a:t>תשובות מדאיגות</a:t>
            </a:r>
            <a:endParaRPr lang="he-IL" sz="3600" b="1" dirty="0">
              <a:solidFill>
                <a:schemeClr val="accent6">
                  <a:lumMod val="75000"/>
                </a:schemeClr>
              </a:solidFill>
            </a:endParaRPr>
          </a:p>
        </p:txBody>
      </p:sp>
      <p:sp>
        <p:nvSpPr>
          <p:cNvPr id="3" name="Content Placeholder 2"/>
          <p:cNvSpPr>
            <a:spLocks noGrp="1"/>
          </p:cNvSpPr>
          <p:nvPr>
            <p:ph idx="1"/>
          </p:nvPr>
        </p:nvSpPr>
        <p:spPr/>
        <p:txBody>
          <a:bodyPr>
            <a:normAutofit/>
          </a:bodyPr>
          <a:lstStyle/>
          <a:p>
            <a:r>
              <a:rPr lang="he-IL" sz="2800" dirty="0" smtClean="0"/>
              <a:t>כבר שנתיים שאני לא מלמדת בשכבה ט ולא יודעת מה אומר הצוות. בישיבות כלליות לא עולה בכלל שאלת/סוגיית מחוון החקר. לדעתי מחוון וסוגיית חקר בכללה צריכה לעלות גם בשכבות ז'-ח'</a:t>
            </a:r>
            <a:endParaRPr lang="he-IL" sz="2800" dirty="0"/>
          </a:p>
        </p:txBody>
      </p:sp>
    </p:spTree>
    <p:extLst>
      <p:ext uri="{BB962C8B-B14F-4D97-AF65-F5344CB8AC3E}">
        <p14:creationId xmlns:p14="http://schemas.microsoft.com/office/powerpoint/2010/main" val="3730066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4000" b="1" dirty="0" smtClean="0">
                <a:solidFill>
                  <a:srgbClr val="0070C0"/>
                </a:solidFill>
              </a:rPr>
              <a:t>תקפות, מהימנות ושימושיות</a:t>
            </a:r>
            <a:endParaRPr lang="he-IL" sz="4000" b="1" dirty="0">
              <a:solidFill>
                <a:srgbClr val="0070C0"/>
              </a:solidFill>
            </a:endParaRPr>
          </a:p>
        </p:txBody>
      </p:sp>
      <p:sp>
        <p:nvSpPr>
          <p:cNvPr id="3" name="Content Placeholder 2"/>
          <p:cNvSpPr>
            <a:spLocks noGrp="1"/>
          </p:cNvSpPr>
          <p:nvPr>
            <p:ph idx="1"/>
          </p:nvPr>
        </p:nvSpPr>
        <p:spPr>
          <a:xfrm>
            <a:off x="467544" y="1459710"/>
            <a:ext cx="8291264" cy="4713387"/>
          </a:xfrm>
        </p:spPr>
        <p:txBody>
          <a:bodyPr>
            <a:normAutofit fontScale="85000" lnSpcReduction="20000"/>
          </a:bodyPr>
          <a:lstStyle/>
          <a:p>
            <a:pPr marL="0" indent="0">
              <a:buNone/>
            </a:pPr>
            <a:r>
              <a:rPr lang="he-IL" b="1" dirty="0" smtClean="0">
                <a:solidFill>
                  <a:srgbClr val="FF0000"/>
                </a:solidFill>
              </a:rPr>
              <a:t>תקפות</a:t>
            </a:r>
            <a:r>
              <a:rPr lang="he-IL" dirty="0" smtClean="0"/>
              <a:t> - </a:t>
            </a:r>
            <a:r>
              <a:rPr lang="he-IL" dirty="0"/>
              <a:t>באיזו מידה </a:t>
            </a:r>
            <a:r>
              <a:rPr lang="he-IL" dirty="0" smtClean="0"/>
              <a:t>ניתן לסמוך </a:t>
            </a:r>
            <a:r>
              <a:rPr lang="he-IL" dirty="0"/>
              <a:t>על תוצאות המבחן כדי להשתמש בהן </a:t>
            </a:r>
            <a:r>
              <a:rPr lang="he-IL" dirty="0" smtClean="0"/>
              <a:t>לשם </a:t>
            </a:r>
            <a:r>
              <a:rPr lang="he-IL" dirty="0"/>
              <a:t>קבלת החלטות.</a:t>
            </a:r>
            <a:endParaRPr lang="en-US" dirty="0"/>
          </a:p>
          <a:p>
            <a:pPr marL="0" indent="0">
              <a:buNone/>
            </a:pPr>
            <a:endParaRPr lang="he-IL" dirty="0" smtClean="0"/>
          </a:p>
          <a:p>
            <a:pPr marL="0" indent="0">
              <a:buNone/>
            </a:pPr>
            <a:r>
              <a:rPr lang="he-IL" dirty="0" smtClean="0"/>
              <a:t>מקבלי </a:t>
            </a:r>
            <a:r>
              <a:rPr lang="he-IL" dirty="0"/>
              <a:t>ההחלטות רוצים להיות בטוחים </a:t>
            </a:r>
            <a:r>
              <a:rPr lang="he-IL" dirty="0" smtClean="0"/>
              <a:t>שהמסקנות המבוססות </a:t>
            </a:r>
            <a:r>
              <a:rPr lang="he-IL" dirty="0"/>
              <a:t>על המבחן ועל תוצאותיו הן אכן מסקנות מבוססות. הם גם רוצים גם לשלול הסברים חלופיים לתוצאות שהתקבלו.</a:t>
            </a:r>
            <a:endParaRPr lang="en-US" dirty="0"/>
          </a:p>
          <a:p>
            <a:pPr marL="0" indent="0">
              <a:buNone/>
            </a:pPr>
            <a:endParaRPr lang="en-US" dirty="0"/>
          </a:p>
          <a:p>
            <a:pPr marL="0" indent="0">
              <a:buNone/>
            </a:pPr>
            <a:r>
              <a:rPr lang="he-IL" dirty="0"/>
              <a:t>מבחן תקף הוא מבחן אשר מודד:</a:t>
            </a:r>
            <a:endParaRPr lang="en-US" dirty="0"/>
          </a:p>
          <a:p>
            <a:pPr marL="0" lvl="0" indent="0">
              <a:buNone/>
            </a:pPr>
            <a:r>
              <a:rPr lang="he-IL" b="1" dirty="0" smtClean="0"/>
              <a:t>מה </a:t>
            </a:r>
            <a:r>
              <a:rPr lang="he-IL" b="1" dirty="0"/>
              <a:t>שהוא אמור למדוד</a:t>
            </a:r>
            <a:endParaRPr lang="en-US" b="1" dirty="0"/>
          </a:p>
          <a:p>
            <a:pPr marL="0" lvl="0" indent="0">
              <a:buNone/>
            </a:pPr>
            <a:r>
              <a:rPr lang="he-IL" b="1" dirty="0"/>
              <a:t>כל מה שהוא אמור למדוד</a:t>
            </a:r>
            <a:endParaRPr lang="en-US" b="1" dirty="0"/>
          </a:p>
          <a:p>
            <a:pPr marL="0" lvl="0" indent="0">
              <a:buNone/>
            </a:pPr>
            <a:r>
              <a:rPr lang="he-IL" b="1" dirty="0"/>
              <a:t>שום דבר מלבד מה שהוא אמור </a:t>
            </a:r>
            <a:r>
              <a:rPr lang="he-IL" b="1" dirty="0" smtClean="0"/>
              <a:t>למדוד</a:t>
            </a:r>
          </a:p>
          <a:p>
            <a:pPr marL="0" lvl="0" indent="0">
              <a:buNone/>
            </a:pPr>
            <a:endParaRPr lang="he-IL" b="1" dirty="0"/>
          </a:p>
        </p:txBody>
      </p:sp>
      <p:sp>
        <p:nvSpPr>
          <p:cNvPr id="8" name="Cloud 7"/>
          <p:cNvSpPr/>
          <p:nvPr/>
        </p:nvSpPr>
        <p:spPr>
          <a:xfrm>
            <a:off x="683568" y="4638735"/>
            <a:ext cx="1728192" cy="1652776"/>
          </a:xfrm>
          <a:prstGeom prst="cloud">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Cloud 8"/>
          <p:cNvSpPr/>
          <p:nvPr/>
        </p:nvSpPr>
        <p:spPr>
          <a:xfrm>
            <a:off x="1907704" y="3733892"/>
            <a:ext cx="1728192" cy="1652776"/>
          </a:xfrm>
          <a:prstGeom prst="cloud">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TextBox 9"/>
          <p:cNvSpPr txBox="1"/>
          <p:nvPr/>
        </p:nvSpPr>
        <p:spPr>
          <a:xfrm>
            <a:off x="2164478" y="4269403"/>
            <a:ext cx="1224136" cy="400110"/>
          </a:xfrm>
          <a:prstGeom prst="rect">
            <a:avLst/>
          </a:prstGeom>
          <a:noFill/>
        </p:spPr>
        <p:txBody>
          <a:bodyPr wrap="square" rtlCol="1">
            <a:spAutoFit/>
          </a:bodyPr>
          <a:lstStyle/>
          <a:p>
            <a:r>
              <a:rPr lang="he-IL" sz="2000" dirty="0" smtClean="0"/>
              <a:t>תוקף תוכן</a:t>
            </a:r>
            <a:endParaRPr lang="he-IL" sz="2000" dirty="0"/>
          </a:p>
        </p:txBody>
      </p:sp>
      <p:sp>
        <p:nvSpPr>
          <p:cNvPr id="11" name="TextBox 10"/>
          <p:cNvSpPr txBox="1"/>
          <p:nvPr/>
        </p:nvSpPr>
        <p:spPr>
          <a:xfrm>
            <a:off x="935596" y="5280457"/>
            <a:ext cx="1224136" cy="400110"/>
          </a:xfrm>
          <a:prstGeom prst="rect">
            <a:avLst/>
          </a:prstGeom>
          <a:noFill/>
        </p:spPr>
        <p:txBody>
          <a:bodyPr wrap="square" rtlCol="1">
            <a:spAutoFit/>
          </a:bodyPr>
          <a:lstStyle/>
          <a:p>
            <a:r>
              <a:rPr lang="he-IL" sz="2000" dirty="0" smtClean="0"/>
              <a:t>תוקף ניבוי</a:t>
            </a:r>
            <a:endParaRPr lang="he-IL" sz="2000" dirty="0"/>
          </a:p>
        </p:txBody>
      </p:sp>
    </p:spTree>
    <p:extLst>
      <p:ext uri="{BB962C8B-B14F-4D97-AF65-F5344CB8AC3E}">
        <p14:creationId xmlns:p14="http://schemas.microsoft.com/office/powerpoint/2010/main" val="821156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r>
              <a:rPr lang="he-IL" sz="4400" b="1" kern="1200" dirty="0" smtClean="0">
                <a:solidFill>
                  <a:schemeClr val="tx1"/>
                </a:solidFill>
                <a:effectLst/>
                <a:latin typeface="+mj-lt"/>
                <a:ea typeface="+mj-ea"/>
                <a:cs typeface="+mj-cs"/>
              </a:rPr>
              <a:t>תקפות, מהימנות ושימושיות</a:t>
            </a:r>
            <a:endParaRPr lang="he-IL" dirty="0"/>
          </a:p>
        </p:txBody>
      </p:sp>
      <p:sp>
        <p:nvSpPr>
          <p:cNvPr id="3" name="Content Placeholder 2"/>
          <p:cNvSpPr>
            <a:spLocks noGrp="1"/>
          </p:cNvSpPr>
          <p:nvPr>
            <p:ph idx="1"/>
          </p:nvPr>
        </p:nvSpPr>
        <p:spPr/>
        <p:txBody>
          <a:bodyPr/>
          <a:lstStyle/>
          <a:p>
            <a:pPr lvl="0"/>
            <a:r>
              <a:rPr lang="he-IL" dirty="0" smtClean="0"/>
              <a:t>בניית מסגרת תיאורטית ברורה, אשר מגדירה את המובן של המבנה </a:t>
            </a:r>
            <a:r>
              <a:rPr lang="en-US" dirty="0" smtClean="0"/>
              <a:t>(construct)</a:t>
            </a:r>
            <a:r>
              <a:rPr lang="he-IL" dirty="0" smtClean="0"/>
              <a:t> שאותו מבקשים להעריך </a:t>
            </a:r>
            <a:endParaRPr lang="he-IL" dirty="0" smtClean="0"/>
          </a:p>
          <a:p>
            <a:pPr marL="0" lvl="0" indent="0">
              <a:buNone/>
            </a:pPr>
            <a:endParaRPr lang="he-IL" dirty="0" smtClean="0"/>
          </a:p>
          <a:p>
            <a:pPr lvl="0"/>
            <a:endParaRPr lang="he-IL" dirty="0" smtClean="0"/>
          </a:p>
          <a:p>
            <a:pPr lvl="0"/>
            <a:r>
              <a:rPr lang="he-IL" dirty="0" smtClean="0"/>
              <a:t>קביעה ברורה של ההיסקים שבהם מעוניינים מקבלי ההחלטות </a:t>
            </a:r>
          </a:p>
          <a:p>
            <a:pPr lvl="0"/>
            <a:endParaRPr lang="he-IL" b="1" dirty="0" smtClean="0"/>
          </a:p>
          <a:p>
            <a:endParaRPr lang="he-IL" dirty="0" smtClean="0"/>
          </a:p>
          <a:p>
            <a:endParaRPr lang="he-IL" dirty="0"/>
          </a:p>
        </p:txBody>
      </p:sp>
      <p:cxnSp>
        <p:nvCxnSpPr>
          <p:cNvPr id="4" name="Straight Arrow Connector 3"/>
          <p:cNvCxnSpPr/>
          <p:nvPr/>
        </p:nvCxnSpPr>
        <p:spPr>
          <a:xfrm>
            <a:off x="4067944" y="2824073"/>
            <a:ext cx="0" cy="14690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V="1">
            <a:off x="4644008" y="2824073"/>
            <a:ext cx="0" cy="1469023"/>
          </a:xfrm>
          <a:prstGeom prst="straightConnector1">
            <a:avLst/>
          </a:prstGeom>
          <a:ln w="254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3235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he-IL" b="1" dirty="0" smtClean="0">
                <a:solidFill>
                  <a:srgbClr val="FF0000"/>
                </a:solidFill>
              </a:rPr>
              <a:t>מהימנות שיפוט</a:t>
            </a:r>
            <a:r>
              <a:rPr lang="he-IL" b="1" dirty="0" smtClean="0"/>
              <a:t> - </a:t>
            </a:r>
            <a:r>
              <a:rPr lang="he-IL" dirty="0" smtClean="0"/>
              <a:t>השוואה </a:t>
            </a:r>
            <a:r>
              <a:rPr lang="he-IL" dirty="0"/>
              <a:t>של הציונים שהתקבלו משני </a:t>
            </a:r>
            <a:r>
              <a:rPr lang="he-IL" dirty="0" smtClean="0"/>
              <a:t>בודקים, המעריכים את העבודה באופן בלתי תלוי. </a:t>
            </a:r>
            <a:endParaRPr lang="en-US" dirty="0"/>
          </a:p>
          <a:p>
            <a:pPr marL="0" indent="0">
              <a:buNone/>
            </a:pPr>
            <a:r>
              <a:rPr lang="he-IL" dirty="0" smtClean="0"/>
              <a:t>מחשבים </a:t>
            </a:r>
            <a:r>
              <a:rPr lang="he-IL" dirty="0"/>
              <a:t>את המתאם בין שני הציונים שקיבל כל נבדק או מעניקים לתלמיד את הציון הממוצע.</a:t>
            </a:r>
            <a:endParaRPr lang="en-US" dirty="0"/>
          </a:p>
          <a:p>
            <a:pPr marL="0" indent="0">
              <a:buNone/>
            </a:pPr>
            <a:r>
              <a:rPr lang="he-IL" dirty="0"/>
              <a:t> </a:t>
            </a:r>
            <a:endParaRPr lang="en-US" dirty="0"/>
          </a:p>
          <a:p>
            <a:pPr marL="0" indent="0">
              <a:buNone/>
            </a:pPr>
            <a:r>
              <a:rPr lang="he-IL" b="1" dirty="0" smtClean="0">
                <a:solidFill>
                  <a:srgbClr val="FF0000"/>
                </a:solidFill>
              </a:rPr>
              <a:t>שימושיות</a:t>
            </a:r>
          </a:p>
          <a:p>
            <a:pPr marL="0" indent="0">
              <a:buNone/>
            </a:pPr>
            <a:r>
              <a:rPr lang="he-IL" b="1" dirty="0" smtClean="0">
                <a:solidFill>
                  <a:srgbClr val="FF0000"/>
                </a:solidFill>
              </a:rPr>
              <a:t>היוריסטיקה</a:t>
            </a:r>
            <a:r>
              <a:rPr lang="he-IL" dirty="0" smtClean="0"/>
              <a:t> - כלל </a:t>
            </a:r>
            <a:r>
              <a:rPr lang="he-IL" dirty="0"/>
              <a:t>חשיבה פשוט, </a:t>
            </a:r>
            <a:r>
              <a:rPr lang="he-IL" dirty="0" smtClean="0"/>
              <a:t>המבוסס </a:t>
            </a:r>
            <a:r>
              <a:rPr lang="he-IL" dirty="0"/>
              <a:t>על </a:t>
            </a:r>
            <a:r>
              <a:rPr lang="he-IL" dirty="0" smtClean="0"/>
              <a:t>היגיון או אינטואיציה, </a:t>
            </a:r>
            <a:r>
              <a:rPr lang="he-IL" dirty="0"/>
              <a:t>המציע דרך קלה ומהירה </a:t>
            </a:r>
            <a:r>
              <a:rPr lang="he-IL" dirty="0" smtClean="0"/>
              <a:t>לקבלת החלטות ופתרון בעיות, ללא </a:t>
            </a:r>
            <a:r>
              <a:rPr lang="he-IL" dirty="0"/>
              <a:t>התעמקות ובמחיר דיוק נמוך.</a:t>
            </a:r>
            <a:endParaRPr lang="he-IL" b="1" dirty="0" smtClean="0">
              <a:solidFill>
                <a:srgbClr val="FF0000"/>
              </a:solidFill>
            </a:endParaRPr>
          </a:p>
          <a:p>
            <a:endParaRPr lang="he-IL" dirty="0"/>
          </a:p>
        </p:txBody>
      </p:sp>
      <p:sp>
        <p:nvSpPr>
          <p:cNvPr id="2" name="Title 1" hidden="1"/>
          <p:cNvSpPr>
            <a:spLocks noGrp="1"/>
          </p:cNvSpPr>
          <p:nvPr>
            <p:ph type="title"/>
          </p:nvPr>
        </p:nvSpPr>
        <p:spPr/>
        <p:txBody>
          <a:bodyPr/>
          <a:lstStyle/>
          <a:p>
            <a:r>
              <a:rPr lang="he-IL" sz="4000" b="1" kern="1200" dirty="0" smtClean="0">
                <a:solidFill>
                  <a:srgbClr val="0070C0"/>
                </a:solidFill>
                <a:effectLst/>
                <a:latin typeface="Calibri" panose="020F0502020204030204" pitchFamily="34" charset="0"/>
                <a:ea typeface="+mj-ea"/>
                <a:cs typeface="Times New Roman" panose="02020603050405020304" pitchFamily="18" charset="0"/>
              </a:rPr>
              <a:t>תקפות, מהימנות ושימושיות</a:t>
            </a:r>
            <a:endParaRPr lang="en-US" dirty="0"/>
          </a:p>
        </p:txBody>
      </p:sp>
    </p:spTree>
    <p:extLst>
      <p:ext uri="{BB962C8B-B14F-4D97-AF65-F5344CB8AC3E}">
        <p14:creationId xmlns:p14="http://schemas.microsoft.com/office/powerpoint/2010/main" val="1078764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4000" b="1" dirty="0" smtClean="0">
                <a:solidFill>
                  <a:srgbClr val="0070C0"/>
                </a:solidFill>
              </a:rPr>
              <a:t>מטרות המפגש</a:t>
            </a:r>
            <a:endParaRPr lang="he-IL" sz="4000" b="1"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r>
              <a:rPr lang="he-IL" dirty="0" smtClean="0"/>
              <a:t>ללמוד מה אירע בשטח מאז פרסום מחווני החקר המדעי ופתרון בעיות בטכנולוגיה?</a:t>
            </a:r>
          </a:p>
          <a:p>
            <a:r>
              <a:rPr lang="he-IL" dirty="0" smtClean="0"/>
              <a:t>האם </a:t>
            </a:r>
            <a:r>
              <a:rPr lang="he-IL" dirty="0"/>
              <a:t>יש בעיות שמעלים המורים והמדריכים שדורשות </a:t>
            </a:r>
            <a:r>
              <a:rPr lang="he-IL" dirty="0" smtClean="0"/>
              <a:t>התייחסות?</a:t>
            </a:r>
          </a:p>
          <a:p>
            <a:r>
              <a:rPr lang="he-IL" dirty="0" smtClean="0"/>
              <a:t>לחשוב יחד מה ניתן לעשות כדי שהמחוונים יגיעו למירב המורים, יובנו על ידיהם וייעשה בהם שימוש?</a:t>
            </a:r>
          </a:p>
          <a:p>
            <a:r>
              <a:rPr lang="he-IL" dirty="0" smtClean="0"/>
              <a:t>גיבוש </a:t>
            </a:r>
            <a:r>
              <a:rPr lang="he-IL" dirty="0"/>
              <a:t>כלים </a:t>
            </a:r>
            <a:r>
              <a:rPr lang="he-IL" dirty="0" err="1"/>
              <a:t>ו</a:t>
            </a:r>
            <a:r>
              <a:rPr lang="he-IL" dirty="0" err="1" smtClean="0"/>
              <a:t>יוריסטיקות</a:t>
            </a:r>
            <a:r>
              <a:rPr lang="he-IL" dirty="0" smtClean="0"/>
              <a:t> להתנסות </a:t>
            </a:r>
            <a:r>
              <a:rPr lang="he-IL" dirty="0"/>
              <a:t>בהערכה </a:t>
            </a:r>
            <a:r>
              <a:rPr lang="he-IL" dirty="0" smtClean="0"/>
              <a:t>מקצועית</a:t>
            </a:r>
          </a:p>
          <a:p>
            <a:r>
              <a:rPr lang="he-IL" dirty="0" smtClean="0"/>
              <a:t>גיבוש דרכים לסייע </a:t>
            </a:r>
            <a:r>
              <a:rPr lang="he-IL" dirty="0"/>
              <a:t>למורים </a:t>
            </a:r>
            <a:r>
              <a:rPr lang="he-IL" dirty="0" smtClean="0"/>
              <a:t>בהנחיית התלמידים, </a:t>
            </a:r>
            <a:r>
              <a:rPr lang="he-IL" dirty="0"/>
              <a:t>בתיקון ושיפור </a:t>
            </a:r>
            <a:r>
              <a:rPr lang="he-IL" dirty="0" smtClean="0"/>
              <a:t>העבודות.</a:t>
            </a:r>
          </a:p>
          <a:p>
            <a:endParaRPr lang="he-IL" dirty="0"/>
          </a:p>
        </p:txBody>
      </p:sp>
    </p:spTree>
    <p:extLst>
      <p:ext uri="{BB962C8B-B14F-4D97-AF65-F5344CB8AC3E}">
        <p14:creationId xmlns:p14="http://schemas.microsoft.com/office/powerpoint/2010/main" val="193355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23082" y="188640"/>
            <a:ext cx="8229600" cy="490066"/>
          </a:xfrm>
        </p:spPr>
        <p:txBody>
          <a:bodyPr>
            <a:noAutofit/>
          </a:bodyPr>
          <a:lstStyle/>
          <a:p>
            <a:r>
              <a:rPr lang="he-IL" sz="3200" b="1" dirty="0" smtClean="0">
                <a:solidFill>
                  <a:srgbClr val="0070C0"/>
                </a:solidFill>
              </a:rPr>
              <a:t>שאלון מקדים ליום הלמידה</a:t>
            </a:r>
            <a:endParaRPr lang="he-IL" sz="3200" b="1" dirty="0">
              <a:solidFill>
                <a:srgbClr val="0070C0"/>
              </a:solidFill>
            </a:endParaRPr>
          </a:p>
        </p:txBody>
      </p:sp>
      <p:sp>
        <p:nvSpPr>
          <p:cNvPr id="26" name="TextBox 25"/>
          <p:cNvSpPr txBox="1"/>
          <p:nvPr/>
        </p:nvSpPr>
        <p:spPr>
          <a:xfrm>
            <a:off x="370506" y="832058"/>
            <a:ext cx="8305950" cy="5909310"/>
          </a:xfrm>
          <a:prstGeom prst="rect">
            <a:avLst/>
          </a:prstGeom>
          <a:noFill/>
        </p:spPr>
        <p:txBody>
          <a:bodyPr wrap="square" rtlCol="1">
            <a:spAutoFit/>
          </a:bodyPr>
          <a:lstStyle/>
          <a:p>
            <a:r>
              <a:rPr lang="he-IL" dirty="0" smtClean="0"/>
              <a:t>במהלך </a:t>
            </a:r>
            <a:r>
              <a:rPr lang="he-IL" dirty="0"/>
              <a:t>מפגש הלמידה נדון בהערכת עבודות חקר מדעי ועבודות בפתרון בעיות בטכנולוגיה. נשמח עם תענו בכנות על שאלון קצר זה על מנת שנוכל להתכונן טוב יותר למפגש הלמידה. </a:t>
            </a:r>
          </a:p>
          <a:p>
            <a:r>
              <a:rPr lang="he-IL" dirty="0" smtClean="0"/>
              <a:t>1. מה </a:t>
            </a:r>
            <a:r>
              <a:rPr lang="he-IL" dirty="0"/>
              <a:t>נעשה על ידי המדריכים במחוזך בהקשר למחוון המעודכן?</a:t>
            </a:r>
          </a:p>
          <a:p>
            <a:pPr marL="285750" indent="-285750">
              <a:buFont typeface="Calibri" panose="020F0502020204030204" pitchFamily="34" charset="0"/>
              <a:buChar char="⁻"/>
            </a:pPr>
            <a:r>
              <a:rPr lang="he-IL" dirty="0"/>
              <a:t>נשלח מייל עם המחוון או קישור אליו</a:t>
            </a:r>
          </a:p>
          <a:p>
            <a:pPr marL="285750" indent="-285750">
              <a:buFont typeface="Calibri" panose="020F0502020204030204" pitchFamily="34" charset="0"/>
              <a:buChar char="⁻"/>
            </a:pPr>
            <a:r>
              <a:rPr lang="he-IL" dirty="0"/>
              <a:t>נשלח מייל עם המחוון או קישור אליו וניתן הסבר איך עובדים אתו.</a:t>
            </a:r>
          </a:p>
          <a:p>
            <a:pPr marL="285750" indent="-285750">
              <a:buFont typeface="Calibri" panose="020F0502020204030204" pitchFamily="34" charset="0"/>
              <a:buChar char="⁻"/>
            </a:pPr>
            <a:r>
              <a:rPr lang="he-IL" dirty="0"/>
              <a:t>נערכה שיחה עם המורים על המחוון במפגש </a:t>
            </a:r>
            <a:r>
              <a:rPr lang="he-IL" dirty="0" smtClean="0"/>
              <a:t>קבוצתי</a:t>
            </a:r>
            <a:r>
              <a:rPr lang="en-US" dirty="0" smtClean="0"/>
              <a:t/>
            </a:r>
            <a:br>
              <a:rPr lang="en-US" dirty="0" smtClean="0"/>
            </a:br>
            <a:endParaRPr lang="he-IL" dirty="0"/>
          </a:p>
          <a:p>
            <a:r>
              <a:rPr lang="he-IL" dirty="0" smtClean="0"/>
              <a:t>2. אם </a:t>
            </a:r>
            <a:r>
              <a:rPr lang="he-IL" dirty="0"/>
              <a:t>סימנת כי נערך מפגש קבוצתי - אנא ציין/י הערכה של מספר המורים שהשתתפו במפגשים כאלו</a:t>
            </a:r>
          </a:p>
          <a:p>
            <a:endParaRPr lang="he-IL" dirty="0" smtClean="0"/>
          </a:p>
          <a:p>
            <a:r>
              <a:rPr lang="he-IL" dirty="0" smtClean="0"/>
              <a:t>3. אם </a:t>
            </a:r>
            <a:r>
              <a:rPr lang="he-IL" dirty="0"/>
              <a:t>סימנת כי </a:t>
            </a:r>
            <a:r>
              <a:rPr lang="he-IL" dirty="0" err="1"/>
              <a:t>נערךמפגש</a:t>
            </a:r>
            <a:r>
              <a:rPr lang="he-IL" dirty="0"/>
              <a:t> אישי - אנא ציין/י הערכה של מספר המורים שהשתתפו במפגשים אישיים עם המדריך שדנו </a:t>
            </a:r>
            <a:r>
              <a:rPr lang="he-IL" dirty="0" smtClean="0"/>
              <a:t>במחוון.</a:t>
            </a:r>
          </a:p>
          <a:p>
            <a:r>
              <a:rPr lang="en-US" dirty="0" smtClean="0"/>
              <a:t/>
            </a:r>
            <a:br>
              <a:rPr lang="en-US" dirty="0" smtClean="0"/>
            </a:br>
            <a:r>
              <a:rPr lang="he-IL" dirty="0" smtClean="0"/>
              <a:t>4. אם </a:t>
            </a:r>
            <a:r>
              <a:rPr lang="he-IL" dirty="0"/>
              <a:t>סימנת אחר פרט/י</a:t>
            </a:r>
          </a:p>
          <a:p>
            <a:endParaRPr lang="he-IL" dirty="0" smtClean="0"/>
          </a:p>
          <a:p>
            <a:r>
              <a:rPr lang="he-IL" dirty="0" smtClean="0"/>
              <a:t>5. האם </a:t>
            </a:r>
            <a:r>
              <a:rPr lang="he-IL" dirty="0"/>
              <a:t>לדעתך צריך לעשות יותר על מנת להביא את השינויים במחוון למודעות המורים</a:t>
            </a:r>
          </a:p>
          <a:p>
            <a:r>
              <a:rPr lang="he-IL" dirty="0" smtClean="0"/>
              <a:t>כן / לא/ פרט/י </a:t>
            </a:r>
            <a:endParaRPr lang="he-IL" dirty="0"/>
          </a:p>
          <a:p>
            <a:endParaRPr lang="he-IL" dirty="0" smtClean="0"/>
          </a:p>
          <a:p>
            <a:r>
              <a:rPr lang="he-IL" dirty="0" smtClean="0"/>
              <a:t>6. מהן </a:t>
            </a:r>
            <a:r>
              <a:rPr lang="he-IL" dirty="0"/>
              <a:t>הסוגיות העיקריות שמעלים המדריכים והמורים בהקשר למחוון חקר מדעי?</a:t>
            </a:r>
          </a:p>
          <a:p>
            <a:endParaRPr lang="he-IL" dirty="0" smtClean="0"/>
          </a:p>
          <a:p>
            <a:r>
              <a:rPr lang="he-IL" dirty="0" smtClean="0"/>
              <a:t>7. מהן </a:t>
            </a:r>
            <a:r>
              <a:rPr lang="he-IL" dirty="0"/>
              <a:t>הסוגיות העיקריות שמעלים המדריכים והמורים בהקשר למחוון פתרון בעיות טכנולוגי</a:t>
            </a:r>
            <a:r>
              <a:rPr lang="he-IL" dirty="0" smtClean="0"/>
              <a:t>?</a:t>
            </a:r>
            <a:endParaRPr lang="he-IL" dirty="0"/>
          </a:p>
        </p:txBody>
      </p:sp>
    </p:spTree>
    <p:extLst>
      <p:ext uri="{BB962C8B-B14F-4D97-AF65-F5344CB8AC3E}">
        <p14:creationId xmlns:p14="http://schemas.microsoft.com/office/powerpoint/2010/main" val="3697131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4000" b="1" dirty="0">
                <a:solidFill>
                  <a:srgbClr val="0070C0"/>
                </a:solidFill>
              </a:rPr>
              <a:t>מה קרה בשטח מאז פרסום </a:t>
            </a:r>
            <a:r>
              <a:rPr lang="he-IL" sz="4000" b="1" dirty="0" smtClean="0">
                <a:solidFill>
                  <a:srgbClr val="0070C0"/>
                </a:solidFill>
              </a:rPr>
              <a:t>המחוונים?</a:t>
            </a:r>
            <a:endParaRPr lang="he-IL" sz="4000" b="1"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r>
              <a:rPr lang="he-IL" dirty="0" smtClean="0"/>
              <a:t>94.7% מהמדריכים העונים שלחו מייל</a:t>
            </a:r>
          </a:p>
          <a:p>
            <a:r>
              <a:rPr lang="he-IL" dirty="0" smtClean="0"/>
              <a:t>8 מדריכים הציגו את המחוון במפגש קבוצתי </a:t>
            </a:r>
          </a:p>
          <a:p>
            <a:pPr marL="0" indent="0">
              <a:buNone/>
            </a:pPr>
            <a:r>
              <a:rPr lang="he-IL" dirty="0" smtClean="0"/>
              <a:t>   	</a:t>
            </a:r>
            <a:r>
              <a:rPr lang="he-IL" sz="2400" dirty="0" err="1"/>
              <a:t>צויינו</a:t>
            </a:r>
            <a:r>
              <a:rPr lang="he-IL" sz="2400" dirty="0"/>
              <a:t> במפורש מפגשים קבוצתיים עם כ-114 מורים  	</a:t>
            </a:r>
          </a:p>
          <a:p>
            <a:pPr marL="457200" lvl="1" indent="0">
              <a:buNone/>
            </a:pPr>
            <a:r>
              <a:rPr lang="he-IL" sz="2400" dirty="0"/>
              <a:t>	מחוז ת"א – בכל עיר מרכזית</a:t>
            </a:r>
          </a:p>
          <a:p>
            <a:pPr marL="914400" lvl="2" indent="0">
              <a:buNone/>
            </a:pPr>
            <a:r>
              <a:rPr lang="he-IL" dirty="0" smtClean="0"/>
              <a:t>"בבתי </a:t>
            </a:r>
            <a:r>
              <a:rPr lang="he-IL" dirty="0"/>
              <a:t>ספר בהם התקיים מפגש </a:t>
            </a:r>
            <a:r>
              <a:rPr lang="he-IL" dirty="0" smtClean="0"/>
              <a:t>הדרכה", "בכל </a:t>
            </a:r>
            <a:r>
              <a:rPr lang="he-IL" dirty="0"/>
              <a:t>בית ספר </a:t>
            </a:r>
            <a:r>
              <a:rPr lang="he-IL" dirty="0" smtClean="0"/>
              <a:t>בישוב"</a:t>
            </a:r>
            <a:endParaRPr lang="he-IL" dirty="0"/>
          </a:p>
          <a:p>
            <a:pPr marL="914400" lvl="2" indent="0">
              <a:buNone/>
            </a:pPr>
            <a:r>
              <a:rPr lang="he-IL" dirty="0"/>
              <a:t>(בכל מפגש נכחו 4-10 מורים)</a:t>
            </a:r>
          </a:p>
          <a:p>
            <a:pPr marL="914400" lvl="2" indent="0">
              <a:buNone/>
            </a:pPr>
            <a:r>
              <a:rPr lang="he-IL" dirty="0" smtClean="0"/>
              <a:t>"במפגשי </a:t>
            </a:r>
            <a:r>
              <a:rPr lang="he-IL" dirty="0"/>
              <a:t>השתלמויות </a:t>
            </a:r>
            <a:r>
              <a:rPr lang="he-IL" dirty="0" smtClean="0"/>
              <a:t>במחוזות" </a:t>
            </a:r>
            <a:r>
              <a:rPr lang="he-IL" dirty="0"/>
              <a:t>(בכל מפגש נוכחים 10-20 מורים)</a:t>
            </a:r>
          </a:p>
          <a:p>
            <a:pPr marL="914400" lvl="2" indent="0">
              <a:buNone/>
            </a:pPr>
            <a:endParaRPr lang="he-IL" dirty="0" smtClean="0"/>
          </a:p>
          <a:p>
            <a:r>
              <a:rPr lang="he-IL" dirty="0" smtClean="0"/>
              <a:t>10 מדריכים דנו במחוון עם מורים במפגש אישי (מס' מורים = 58) </a:t>
            </a:r>
          </a:p>
          <a:p>
            <a:endParaRPr lang="he-IL" dirty="0" smtClean="0"/>
          </a:p>
          <a:p>
            <a:endParaRPr lang="he-IL" dirty="0" smtClean="0"/>
          </a:p>
          <a:p>
            <a:endParaRPr lang="he-IL" dirty="0" smtClean="0"/>
          </a:p>
          <a:p>
            <a:endParaRPr lang="he-IL" dirty="0" smtClean="0"/>
          </a:p>
          <a:p>
            <a:pPr marL="0" indent="0">
              <a:buNone/>
            </a:pPr>
            <a:endParaRPr lang="he-IL" dirty="0"/>
          </a:p>
        </p:txBody>
      </p:sp>
    </p:spTree>
    <p:extLst>
      <p:ext uri="{BB962C8B-B14F-4D97-AF65-F5344CB8AC3E}">
        <p14:creationId xmlns:p14="http://schemas.microsoft.com/office/powerpoint/2010/main" val="100019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600" b="1" dirty="0" smtClean="0">
                <a:solidFill>
                  <a:schemeClr val="accent6">
                    <a:lumMod val="75000"/>
                  </a:schemeClr>
                </a:solidFill>
              </a:rPr>
              <a:t>תשובות "מדאיגות"</a:t>
            </a:r>
            <a:endParaRPr lang="he-IL" sz="3600" b="1" dirty="0">
              <a:solidFill>
                <a:schemeClr val="accent6">
                  <a:lumMod val="75000"/>
                </a:schemeClr>
              </a:solidFill>
            </a:endParaRPr>
          </a:p>
        </p:txBody>
      </p:sp>
      <p:sp>
        <p:nvSpPr>
          <p:cNvPr id="3" name="Content Placeholder 2"/>
          <p:cNvSpPr>
            <a:spLocks noGrp="1"/>
          </p:cNvSpPr>
          <p:nvPr>
            <p:ph idx="1"/>
          </p:nvPr>
        </p:nvSpPr>
        <p:spPr/>
        <p:txBody>
          <a:bodyPr/>
          <a:lstStyle/>
          <a:p>
            <a:pPr marL="0" indent="0">
              <a:buNone/>
            </a:pPr>
            <a:r>
              <a:rPr lang="he-IL" dirty="0" smtClean="0"/>
              <a:t>"כמדריכה </a:t>
            </a:r>
            <a:r>
              <a:rPr lang="he-IL" dirty="0"/>
              <a:t>קבלתי קישור של המחוונים. לא ידוע לי על מפגשים של מורים במחוז </a:t>
            </a:r>
            <a:r>
              <a:rPr lang="he-IL" dirty="0" smtClean="0"/>
              <a:t>שלנו"</a:t>
            </a:r>
          </a:p>
          <a:p>
            <a:pPr marL="0" indent="0">
              <a:buNone/>
            </a:pPr>
            <a:endParaRPr lang="he-IL" dirty="0"/>
          </a:p>
          <a:p>
            <a:pPr marL="0" indent="0">
              <a:buNone/>
            </a:pPr>
            <a:r>
              <a:rPr lang="he-IL" dirty="0" smtClean="0"/>
              <a:t>"אין </a:t>
            </a:r>
            <a:r>
              <a:rPr lang="he-IL" dirty="0"/>
              <a:t>לנו </a:t>
            </a:r>
            <a:r>
              <a:rPr lang="he-IL" dirty="0" smtClean="0"/>
              <a:t>מושג"</a:t>
            </a:r>
            <a:endParaRPr lang="he-IL" dirty="0"/>
          </a:p>
        </p:txBody>
      </p:sp>
    </p:spTree>
    <p:extLst>
      <p:ext uri="{BB962C8B-B14F-4D97-AF65-F5344CB8AC3E}">
        <p14:creationId xmlns:p14="http://schemas.microsoft.com/office/powerpoint/2010/main" val="2940068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4000" b="1" dirty="0" smtClean="0">
                <a:solidFill>
                  <a:schemeClr val="accent6">
                    <a:lumMod val="75000"/>
                  </a:schemeClr>
                </a:solidFill>
              </a:rPr>
              <a:t>מה נעשה בשטח (2)</a:t>
            </a:r>
            <a:endParaRPr lang="he-IL" sz="4000" b="1" dirty="0">
              <a:solidFill>
                <a:schemeClr val="accent6">
                  <a:lumMod val="75000"/>
                </a:schemeClr>
              </a:solidFill>
            </a:endParaRPr>
          </a:p>
        </p:txBody>
      </p:sp>
      <p:sp>
        <p:nvSpPr>
          <p:cNvPr id="3" name="Content Placeholder 2"/>
          <p:cNvSpPr>
            <a:spLocks noGrp="1"/>
          </p:cNvSpPr>
          <p:nvPr>
            <p:ph idx="1"/>
          </p:nvPr>
        </p:nvSpPr>
        <p:spPr/>
        <p:txBody>
          <a:bodyPr/>
          <a:lstStyle/>
          <a:p>
            <a:pPr marL="0" indent="0">
              <a:buNone/>
            </a:pPr>
            <a:r>
              <a:rPr lang="he-IL" dirty="0" smtClean="0"/>
              <a:t>"שוחחתי עם צוות המדריכים בדגש על השינויים"</a:t>
            </a:r>
          </a:p>
          <a:p>
            <a:pPr marL="0" indent="0">
              <a:buNone/>
            </a:pPr>
            <a:r>
              <a:rPr lang="he-IL" dirty="0" smtClean="0"/>
              <a:t>"יוצג באשכולות הדרכה בסוף ינואר"</a:t>
            </a:r>
          </a:p>
          <a:p>
            <a:pPr marL="0" indent="0">
              <a:buNone/>
            </a:pPr>
            <a:r>
              <a:rPr lang="he-IL" dirty="0" smtClean="0"/>
              <a:t>"כל המורים בהשתלמות יעריכו עבודות על סמך המחוון המעודכן"</a:t>
            </a:r>
            <a:endParaRPr lang="he-IL" dirty="0"/>
          </a:p>
        </p:txBody>
      </p:sp>
    </p:spTree>
    <p:extLst>
      <p:ext uri="{BB962C8B-B14F-4D97-AF65-F5344CB8AC3E}">
        <p14:creationId xmlns:p14="http://schemas.microsoft.com/office/powerpoint/2010/main" val="4243005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600" b="1" dirty="0" smtClean="0">
                <a:solidFill>
                  <a:schemeClr val="accent6">
                    <a:lumMod val="75000"/>
                  </a:schemeClr>
                </a:solidFill>
              </a:rPr>
              <a:t>כמחצית (55.6%) חושבים שיש לעשות יותר</a:t>
            </a:r>
            <a:endParaRPr lang="he-IL" sz="3600" b="1" dirty="0">
              <a:solidFill>
                <a:schemeClr val="accent6">
                  <a:lumMod val="75000"/>
                </a:schemeClr>
              </a:solidFill>
            </a:endParaRPr>
          </a:p>
        </p:txBody>
      </p:sp>
      <p:sp>
        <p:nvSpPr>
          <p:cNvPr id="3" name="Content Placeholder 2"/>
          <p:cNvSpPr>
            <a:spLocks noGrp="1"/>
          </p:cNvSpPr>
          <p:nvPr>
            <p:ph idx="1"/>
          </p:nvPr>
        </p:nvSpPr>
        <p:spPr>
          <a:xfrm>
            <a:off x="457200" y="1600200"/>
            <a:ext cx="8229600" cy="5069160"/>
          </a:xfrm>
        </p:spPr>
        <p:txBody>
          <a:bodyPr>
            <a:normAutofit fontScale="70000" lnSpcReduction="20000"/>
          </a:bodyPr>
          <a:lstStyle/>
          <a:p>
            <a:r>
              <a:rPr lang="he-IL" dirty="0" smtClean="0"/>
              <a:t>יש </a:t>
            </a:r>
            <a:r>
              <a:rPr lang="he-IL" dirty="0"/>
              <a:t>צורך </a:t>
            </a:r>
            <a:r>
              <a:rPr lang="he-IL" b="1" dirty="0"/>
              <a:t>לקיים תהליך הטמעה של המחוונים - לפי סוג המורה</a:t>
            </a:r>
            <a:r>
              <a:rPr lang="he-IL" dirty="0"/>
              <a:t>: האם הוא מורה מתחיל, מורה וותיק, מורה מומחה... ולהתאים השתלמות לתהליך ההטעמה כדי להגיע עד אחרון המורים.</a:t>
            </a:r>
          </a:p>
          <a:p>
            <a:r>
              <a:rPr lang="he-IL" b="1" dirty="0"/>
              <a:t>לתת למורים להתנסות במחוון</a:t>
            </a:r>
          </a:p>
          <a:p>
            <a:r>
              <a:rPr lang="he-IL" dirty="0"/>
              <a:t>להעביר את המידע דרך </a:t>
            </a:r>
            <a:r>
              <a:rPr lang="he-IL" b="1" dirty="0"/>
              <a:t>המפקחים הכוללים </a:t>
            </a:r>
            <a:r>
              <a:rPr lang="he-IL" dirty="0"/>
              <a:t>לכלל בתי הספר.</a:t>
            </a:r>
          </a:p>
          <a:p>
            <a:r>
              <a:rPr lang="he-IL" dirty="0" smtClean="0"/>
              <a:t>כמורה </a:t>
            </a:r>
            <a:r>
              <a:rPr lang="he-IL" dirty="0"/>
              <a:t>בבית הספר אני לא מקבלת בכלל או לא מספיק עדכונים בנושאים שונים בכלל, בכללם החקר. כמדריכה אני רואה עשייה מפוארת ותכניות ברורות על התקדמות התלמידים, אבל כמורה זה בכלל לא מגיע אלי כך שלמעשה </a:t>
            </a:r>
            <a:r>
              <a:rPr lang="he-IL" b="1" dirty="0"/>
              <a:t>נשמר הניתוק בין התכניות לבין הביצוע</a:t>
            </a:r>
          </a:p>
          <a:p>
            <a:r>
              <a:rPr lang="he-IL" dirty="0" smtClean="0"/>
              <a:t>צוות </a:t>
            </a:r>
            <a:r>
              <a:rPr lang="he-IL" dirty="0"/>
              <a:t>ההדרכה הארצית צריך </a:t>
            </a:r>
            <a:r>
              <a:rPr lang="he-IL" b="1" dirty="0"/>
              <a:t>לפרסם מסמך המדגיש את השינויים העקרוניים</a:t>
            </a:r>
            <a:r>
              <a:rPr lang="he-IL" dirty="0"/>
              <a:t> שנעשו במסמכי החקר. </a:t>
            </a:r>
            <a:endParaRPr lang="he-IL" dirty="0" smtClean="0"/>
          </a:p>
          <a:p>
            <a:r>
              <a:rPr lang="he-IL" dirty="0" smtClean="0"/>
              <a:t>צריכה להיות </a:t>
            </a:r>
            <a:r>
              <a:rPr lang="he-IL" b="1" dirty="0" smtClean="0"/>
              <a:t>בקרה </a:t>
            </a:r>
            <a:r>
              <a:rPr lang="he-IL" b="1" dirty="0"/>
              <a:t>וידיעה על שמות בתי הספר שקראו את </a:t>
            </a:r>
            <a:r>
              <a:rPr lang="he-IL" b="1" dirty="0" smtClean="0"/>
              <a:t>המסמך</a:t>
            </a:r>
            <a:r>
              <a:rPr lang="he-IL" dirty="0" smtClean="0"/>
              <a:t>.</a:t>
            </a:r>
            <a:endParaRPr lang="he-IL" dirty="0"/>
          </a:p>
          <a:p>
            <a:r>
              <a:rPr lang="he-IL" b="1" dirty="0">
                <a:solidFill>
                  <a:srgbClr val="FF0000"/>
                </a:solidFill>
              </a:rPr>
              <a:t>למידה משותפת ולעומק של המחוונים </a:t>
            </a:r>
            <a:r>
              <a:rPr lang="he-IL" b="1" dirty="0" smtClean="0">
                <a:solidFill>
                  <a:srgbClr val="FF0000"/>
                </a:solidFill>
              </a:rPr>
              <a:t>ע"י </a:t>
            </a:r>
            <a:r>
              <a:rPr lang="he-IL" b="1" dirty="0">
                <a:solidFill>
                  <a:srgbClr val="FF0000"/>
                </a:solidFill>
              </a:rPr>
              <a:t>המדריכים כדי להפיץ אותם לקהל המורים בצורה יעילה ומובנית. </a:t>
            </a:r>
            <a:endParaRPr lang="he-IL" b="1" dirty="0" smtClean="0">
              <a:solidFill>
                <a:srgbClr val="FF0000"/>
              </a:solidFill>
            </a:endParaRPr>
          </a:p>
          <a:p>
            <a:r>
              <a:rPr lang="he-IL" dirty="0" smtClean="0"/>
              <a:t>קריאת </a:t>
            </a:r>
            <a:r>
              <a:rPr lang="he-IL" dirty="0"/>
              <a:t>המחוונים </a:t>
            </a:r>
            <a:r>
              <a:rPr lang="he-IL" dirty="0" smtClean="0"/>
              <a:t>ניתוחם </a:t>
            </a:r>
            <a:r>
              <a:rPr lang="he-IL" b="1" dirty="0"/>
              <a:t>והתאמתם למגזר הערבי</a:t>
            </a:r>
            <a:r>
              <a:rPr lang="he-IL" dirty="0"/>
              <a:t>.</a:t>
            </a:r>
          </a:p>
          <a:p>
            <a:endParaRPr lang="he-IL" dirty="0"/>
          </a:p>
        </p:txBody>
      </p:sp>
    </p:spTree>
    <p:extLst>
      <p:ext uri="{BB962C8B-B14F-4D97-AF65-F5344CB8AC3E}">
        <p14:creationId xmlns:p14="http://schemas.microsoft.com/office/powerpoint/2010/main" val="25763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r>
              <a:rPr lang="he-IL" sz="3600" b="1" dirty="0" smtClean="0">
                <a:solidFill>
                  <a:schemeClr val="accent6">
                    <a:lumMod val="75000"/>
                  </a:schemeClr>
                </a:solidFill>
              </a:rPr>
              <a:t>סוגיות שהועלו בנוגע למחוון החקר המדעי</a:t>
            </a:r>
            <a:endParaRPr lang="he-IL" sz="3600" b="1" dirty="0">
              <a:solidFill>
                <a:schemeClr val="accent6">
                  <a:lumMod val="75000"/>
                </a:schemeClr>
              </a:solidFill>
            </a:endParaRPr>
          </a:p>
        </p:txBody>
      </p:sp>
      <p:sp>
        <p:nvSpPr>
          <p:cNvPr id="3" name="Content Placeholder 2"/>
          <p:cNvSpPr>
            <a:spLocks noGrp="1"/>
          </p:cNvSpPr>
          <p:nvPr>
            <p:ph idx="1"/>
          </p:nvPr>
        </p:nvSpPr>
        <p:spPr>
          <a:xfrm>
            <a:off x="467544" y="1412776"/>
            <a:ext cx="8229600" cy="4032448"/>
          </a:xfrm>
        </p:spPr>
        <p:txBody>
          <a:bodyPr>
            <a:normAutofit fontScale="40000" lnSpcReduction="20000"/>
          </a:bodyPr>
          <a:lstStyle/>
          <a:p>
            <a:pPr marL="0" indent="0">
              <a:buNone/>
            </a:pPr>
            <a:r>
              <a:rPr lang="he-IL" sz="4500" dirty="0" smtClean="0"/>
              <a:t>ברוב המקרים מברכים על השינוי שחל בתהליך- משקף את העבודה מול התלמידים. מזה כמה שנים חושבים ששילוב של מאמר מדעי אינו אפשרי ברוב המקרים</a:t>
            </a:r>
          </a:p>
          <a:p>
            <a:pPr marL="0" indent="0">
              <a:buNone/>
            </a:pPr>
            <a:endParaRPr lang="he-IL" sz="4500" dirty="0" smtClean="0"/>
          </a:p>
          <a:p>
            <a:pPr marL="0" indent="0">
              <a:buNone/>
            </a:pPr>
            <a:r>
              <a:rPr lang="he-IL" sz="4500" dirty="0" smtClean="0"/>
              <a:t>ארוך </a:t>
            </a:r>
            <a:r>
              <a:rPr lang="he-IL" sz="4500" dirty="0"/>
              <a:t>מידי</a:t>
            </a:r>
          </a:p>
          <a:p>
            <a:pPr marL="0" indent="0">
              <a:buNone/>
            </a:pPr>
            <a:endParaRPr lang="he-IL" sz="4500" dirty="0" smtClean="0"/>
          </a:p>
          <a:p>
            <a:pPr marL="0" indent="0">
              <a:buNone/>
            </a:pPr>
            <a:r>
              <a:rPr lang="he-IL" sz="4500" b="1" dirty="0" smtClean="0"/>
              <a:t>בעיות של ניסוחים</a:t>
            </a:r>
            <a:r>
              <a:rPr lang="he-IL" sz="4500" dirty="0" smtClean="0"/>
              <a:t>, התלבטות לגבי סוג השאלות שמתאימות, לא תמיד ברורה השפה במחוון</a:t>
            </a:r>
          </a:p>
          <a:p>
            <a:pPr marL="0" indent="0">
              <a:buNone/>
            </a:pPr>
            <a:endParaRPr lang="he-IL" sz="4500" dirty="0" smtClean="0"/>
          </a:p>
          <a:p>
            <a:pPr marL="0" indent="0">
              <a:buNone/>
            </a:pPr>
            <a:r>
              <a:rPr lang="he-IL" sz="4500" b="1" dirty="0" smtClean="0"/>
              <a:t>אין ביטוי למספר התלמידים </a:t>
            </a:r>
            <a:r>
              <a:rPr lang="he-IL" sz="4500" dirty="0" smtClean="0"/>
              <a:t>שבאמת השתתפו בחקר - קבוצה אחת מצטיינת כדין כיתה של 40 שכולם ביצעו</a:t>
            </a:r>
          </a:p>
          <a:p>
            <a:pPr marL="0" indent="0">
              <a:buNone/>
            </a:pPr>
            <a:endParaRPr lang="he-IL" sz="4500" dirty="0" smtClean="0"/>
          </a:p>
          <a:p>
            <a:pPr marL="0" indent="0">
              <a:buNone/>
            </a:pPr>
            <a:r>
              <a:rPr lang="he-IL" sz="4500" dirty="0" smtClean="0"/>
              <a:t>לעיתים היקף עבודת החקר קטן יותר, וצריך להתאים את המחוון</a:t>
            </a:r>
          </a:p>
          <a:p>
            <a:pPr marL="0" indent="0">
              <a:buNone/>
            </a:pPr>
            <a:endParaRPr lang="he-IL" sz="4500" dirty="0" smtClean="0"/>
          </a:p>
          <a:p>
            <a:pPr marL="0" indent="0">
              <a:buNone/>
            </a:pPr>
            <a:r>
              <a:rPr lang="he-IL" sz="4500" b="1" dirty="0" smtClean="0"/>
              <a:t>שיטת המחקר מקבלת נק' אחת בלבד</a:t>
            </a:r>
            <a:r>
              <a:rPr lang="he-IL" sz="4500" dirty="0" smtClean="0"/>
              <a:t>, כך שאם שיטת המחקר שנבחרה היא לא נכונה ולא מתאימה לשאלת החקר, הניקוד כמעט ולא ישפיע על ציון העבודה אבל זה ממש קריטי לעבודה.</a:t>
            </a:r>
            <a:endParaRPr lang="he-IL" dirty="0" smtClean="0"/>
          </a:p>
        </p:txBody>
      </p:sp>
    </p:spTree>
    <p:extLst>
      <p:ext uri="{BB962C8B-B14F-4D97-AF65-F5344CB8AC3E}">
        <p14:creationId xmlns:p14="http://schemas.microsoft.com/office/powerpoint/2010/main" val="4251660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600" b="1" dirty="0" smtClean="0">
                <a:solidFill>
                  <a:schemeClr val="accent6">
                    <a:lumMod val="75000"/>
                  </a:schemeClr>
                </a:solidFill>
              </a:rPr>
              <a:t>סוגיות שהועלו בנוגע לחקר המדעי עצמו</a:t>
            </a:r>
            <a:endParaRPr lang="he-IL" sz="3600" b="1" dirty="0">
              <a:solidFill>
                <a:schemeClr val="accent6">
                  <a:lumMod val="75000"/>
                </a:schemeClr>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he-IL" dirty="0" smtClean="0"/>
              <a:t>קושי בביצוע ניסויים כי הרכב הקבוצה גדולה, נדרש זמן רב והשקעה רבה להנחיית התלמידים</a:t>
            </a:r>
          </a:p>
          <a:p>
            <a:endParaRPr lang="he-IL" dirty="0" smtClean="0"/>
          </a:p>
          <a:p>
            <a:pPr marL="0" indent="0">
              <a:buNone/>
            </a:pPr>
            <a:r>
              <a:rPr lang="he-IL" dirty="0" smtClean="0"/>
              <a:t>חלק החדשנות </a:t>
            </a:r>
          </a:p>
          <a:p>
            <a:pPr marL="0" indent="0">
              <a:buNone/>
            </a:pPr>
            <a:endParaRPr lang="he-IL" dirty="0" smtClean="0"/>
          </a:p>
          <a:p>
            <a:pPr marL="0" indent="0">
              <a:buNone/>
            </a:pPr>
            <a:r>
              <a:rPr lang="he-IL" dirty="0" smtClean="0"/>
              <a:t>חלק כתיבת המבוא</a:t>
            </a:r>
          </a:p>
          <a:p>
            <a:pPr marL="0" indent="0">
              <a:buNone/>
            </a:pPr>
            <a:endParaRPr lang="he-IL" dirty="0"/>
          </a:p>
          <a:p>
            <a:pPr marL="0" indent="0">
              <a:buNone/>
            </a:pPr>
            <a:r>
              <a:rPr lang="he-IL" dirty="0" smtClean="0"/>
              <a:t>אם אין תקציב לבית הספר העבודות חוזרות על עצמן שוב ושוב</a:t>
            </a:r>
          </a:p>
          <a:p>
            <a:pPr marL="0" indent="0">
              <a:buNone/>
            </a:pPr>
            <a:endParaRPr lang="he-IL" dirty="0" smtClean="0"/>
          </a:p>
          <a:p>
            <a:pPr marL="0" indent="0">
              <a:buNone/>
            </a:pPr>
            <a:r>
              <a:rPr lang="he-IL" dirty="0" smtClean="0"/>
              <a:t>חזרות</a:t>
            </a:r>
          </a:p>
          <a:p>
            <a:endParaRPr lang="he-IL" dirty="0"/>
          </a:p>
        </p:txBody>
      </p:sp>
    </p:spTree>
    <p:extLst>
      <p:ext uri="{BB962C8B-B14F-4D97-AF65-F5344CB8AC3E}">
        <p14:creationId xmlns:p14="http://schemas.microsoft.com/office/powerpoint/2010/main" val="4122054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1383</TotalTime>
  <Words>743</Words>
  <Application>Microsoft Office PowerPoint</Application>
  <PresentationFormat>On-screen Show (4:3)</PresentationFormat>
  <Paragraphs>109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מפגש למידה בנושא: מחוונים להערכת תהליכי  חקר ופתרון בעיות</vt:lpstr>
      <vt:lpstr>מטרות המפגש</vt:lpstr>
      <vt:lpstr>שאלון מקדים ליום הלמידה</vt:lpstr>
      <vt:lpstr>מה קרה בשטח מאז פרסום המחוונים?</vt:lpstr>
      <vt:lpstr>תשובות "מדאיגות"</vt:lpstr>
      <vt:lpstr>מה נעשה בשטח (2)</vt:lpstr>
      <vt:lpstr>כמחצית (55.6%) חושבים שיש לעשות יותר</vt:lpstr>
      <vt:lpstr>סוגיות שהועלו בנוגע למחוון החקר המדעי</vt:lpstr>
      <vt:lpstr>סוגיות שהועלו בנוגע לחקר המדעי עצמו</vt:lpstr>
      <vt:lpstr>סוגיות שהועלו בנוגע לפתרון בעיות בטכנולוגיה</vt:lpstr>
      <vt:lpstr>תשובות מדאיגות</vt:lpstr>
      <vt:lpstr>תקפות, מהימנות ושימושיות</vt:lpstr>
      <vt:lpstr>תקפות, מהימנות ושימושיות</vt:lpstr>
      <vt:lpstr>תקפות, מהימנות ושימושיות</vt:lpstr>
    </vt:vector>
  </TitlesOfParts>
  <Company>Weizmann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מפגש למידה בנושא "מחוונים להערכת תהליכי חקר ופתרון בעיות"</dc:title>
  <dc:creator>WICC</dc:creator>
  <cp:lastModifiedBy>Windows User</cp:lastModifiedBy>
  <cp:revision>19</cp:revision>
  <dcterms:created xsi:type="dcterms:W3CDTF">2017-01-08T09:17:43Z</dcterms:created>
  <dcterms:modified xsi:type="dcterms:W3CDTF">2019-02-24T14:50:30Z</dcterms:modified>
</cp:coreProperties>
</file>