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handoutMasterIdLst>
    <p:handoutMasterId r:id="rId21"/>
  </p:handoutMasterIdLst>
  <p:sldIdLst>
    <p:sldId id="257" r:id="rId2"/>
    <p:sldId id="297" r:id="rId3"/>
    <p:sldId id="299" r:id="rId4"/>
    <p:sldId id="258" r:id="rId5"/>
    <p:sldId id="265" r:id="rId6"/>
    <p:sldId id="266" r:id="rId7"/>
    <p:sldId id="282" r:id="rId8"/>
    <p:sldId id="259" r:id="rId9"/>
    <p:sldId id="300" r:id="rId10"/>
    <p:sldId id="260" r:id="rId11"/>
    <p:sldId id="318" r:id="rId12"/>
    <p:sldId id="321" r:id="rId13"/>
    <p:sldId id="283" r:id="rId14"/>
    <p:sldId id="284" r:id="rId15"/>
    <p:sldId id="285" r:id="rId16"/>
    <p:sldId id="286" r:id="rId17"/>
    <p:sldId id="293" r:id="rId18"/>
    <p:sldId id="296" r:id="rId19"/>
  </p:sldIdLst>
  <p:sldSz cx="9144000" cy="6858000" type="screen4x3"/>
  <p:notesSz cx="6797675" cy="9928225"/>
  <p:defaultTextStyle>
    <a:defPPr>
      <a:defRPr lang="he-I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4" autoAdjust="0"/>
    <p:restoredTop sz="94664" autoAdjust="0"/>
  </p:normalViewPr>
  <p:slideViewPr>
    <p:cSldViewPr>
      <p:cViewPr varScale="1">
        <p:scale>
          <a:sx n="107" d="100"/>
          <a:sy n="107" d="100"/>
        </p:scale>
        <p:origin x="78"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vl1pPr>
          </a:lstStyle>
          <a:p>
            <a:pPr>
              <a:defRPr/>
            </a:pPr>
            <a:endParaRPr lang="en-US"/>
          </a:p>
        </p:txBody>
      </p:sp>
      <p:sp>
        <p:nvSpPr>
          <p:cNvPr id="65539" name="Rectangle 3"/>
          <p:cNvSpPr>
            <a:spLocks noGrp="1" noChangeArrowheads="1"/>
          </p:cNvSpPr>
          <p:nvPr>
            <p:ph type="dt" sz="quarter" idx="1"/>
          </p:nvPr>
        </p:nvSpPr>
        <p:spPr bwMode="auto">
          <a:xfrm>
            <a:off x="1574"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200"/>
            </a:lvl1pPr>
          </a:lstStyle>
          <a:p>
            <a:pPr>
              <a:defRPr/>
            </a:pPr>
            <a:endParaRPr lang="en-US"/>
          </a:p>
        </p:txBody>
      </p:sp>
      <p:sp>
        <p:nvSpPr>
          <p:cNvPr id="65540" name="Rectangle 4"/>
          <p:cNvSpPr>
            <a:spLocks noGrp="1" noChangeArrowheads="1"/>
          </p:cNvSpPr>
          <p:nvPr>
            <p:ph type="ftr" sz="quarter" idx="2"/>
          </p:nvPr>
        </p:nvSpPr>
        <p:spPr bwMode="auto">
          <a:xfrm>
            <a:off x="3852016"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vl1pPr>
          </a:lstStyle>
          <a:p>
            <a:pPr>
              <a:defRPr/>
            </a:pPr>
            <a:endParaRPr lang="en-US"/>
          </a:p>
        </p:txBody>
      </p:sp>
      <p:sp>
        <p:nvSpPr>
          <p:cNvPr id="65541" name="Rectangle 5"/>
          <p:cNvSpPr>
            <a:spLocks noGrp="1" noChangeArrowheads="1"/>
          </p:cNvSpPr>
          <p:nvPr>
            <p:ph type="sldNum" sz="quarter" idx="3"/>
          </p:nvPr>
        </p:nvSpPr>
        <p:spPr bwMode="auto">
          <a:xfrm>
            <a:off x="1574"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1" hangingPunct="1">
              <a:defRPr sz="1200" smtClean="0"/>
            </a:lvl1pPr>
          </a:lstStyle>
          <a:p>
            <a:pPr>
              <a:defRPr/>
            </a:pPr>
            <a:fld id="{16C964EE-7A71-4E6E-B53E-1D971153F4CE}" type="slidenum">
              <a:rPr lang="he-IL" altLang="he-IL"/>
              <a:pPr>
                <a:defRPr/>
              </a:pPr>
              <a:t>‹#›</a:t>
            </a:fld>
            <a:endParaRPr lang="en-US" altLang="he-I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vl1pPr>
          </a:lstStyle>
          <a:p>
            <a:pPr>
              <a:defRPr/>
            </a:pPr>
            <a:endParaRPr lang="en-US"/>
          </a:p>
        </p:txBody>
      </p:sp>
      <p:sp>
        <p:nvSpPr>
          <p:cNvPr id="74755" name="Rectangle 3"/>
          <p:cNvSpPr>
            <a:spLocks noGrp="1" noChangeArrowheads="1"/>
          </p:cNvSpPr>
          <p:nvPr>
            <p:ph type="dt" idx="1"/>
          </p:nvPr>
        </p:nvSpPr>
        <p:spPr bwMode="auto">
          <a:xfrm>
            <a:off x="1574"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200"/>
            </a:lvl1pPr>
          </a:lstStyle>
          <a:p>
            <a:pPr>
              <a:defRPr/>
            </a:pPr>
            <a:endParaRPr lang="en-US"/>
          </a:p>
        </p:txBody>
      </p:sp>
      <p:sp>
        <p:nvSpPr>
          <p:cNvPr id="205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noProof="0" smtClean="0"/>
              <a:t>לחץ כדי לערוך סגנונות טקסט של תבנית בסיס</a:t>
            </a:r>
            <a:endParaRPr lang="en-US" noProof="0" smtClean="0"/>
          </a:p>
          <a:p>
            <a:pPr lvl="1"/>
            <a:r>
              <a:rPr lang="he-IL" noProof="0" smtClean="0"/>
              <a:t>רמה שנייה</a:t>
            </a:r>
            <a:endParaRPr lang="en-US" noProof="0" smtClean="0"/>
          </a:p>
          <a:p>
            <a:pPr lvl="2"/>
            <a:r>
              <a:rPr lang="he-IL" noProof="0" smtClean="0"/>
              <a:t>רמה שלישית</a:t>
            </a:r>
            <a:endParaRPr lang="en-US" noProof="0" smtClean="0"/>
          </a:p>
          <a:p>
            <a:pPr lvl="3"/>
            <a:r>
              <a:rPr lang="he-IL" noProof="0" smtClean="0"/>
              <a:t>רמה רביעית</a:t>
            </a:r>
            <a:endParaRPr lang="en-US" noProof="0" smtClean="0"/>
          </a:p>
          <a:p>
            <a:pPr lvl="4"/>
            <a:r>
              <a:rPr lang="he-IL" noProof="0" smtClean="0"/>
              <a:t>רמה חמישית</a:t>
            </a:r>
            <a:endParaRPr lang="en-US" noProof="0" smtClean="0"/>
          </a:p>
        </p:txBody>
      </p:sp>
      <p:sp>
        <p:nvSpPr>
          <p:cNvPr id="74758" name="Rectangle 6"/>
          <p:cNvSpPr>
            <a:spLocks noGrp="1" noChangeArrowheads="1"/>
          </p:cNvSpPr>
          <p:nvPr>
            <p:ph type="ftr" sz="quarter" idx="4"/>
          </p:nvPr>
        </p:nvSpPr>
        <p:spPr bwMode="auto">
          <a:xfrm>
            <a:off x="3852016"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vl1pPr>
          </a:lstStyle>
          <a:p>
            <a:pPr>
              <a:defRPr/>
            </a:pPr>
            <a:endParaRPr lang="en-US"/>
          </a:p>
        </p:txBody>
      </p:sp>
      <p:sp>
        <p:nvSpPr>
          <p:cNvPr id="74759" name="Rectangle 7"/>
          <p:cNvSpPr>
            <a:spLocks noGrp="1" noChangeArrowheads="1"/>
          </p:cNvSpPr>
          <p:nvPr>
            <p:ph type="sldNum" sz="quarter" idx="5"/>
          </p:nvPr>
        </p:nvSpPr>
        <p:spPr bwMode="auto">
          <a:xfrm>
            <a:off x="1574"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1" hangingPunct="1">
              <a:defRPr sz="1200" smtClean="0"/>
            </a:lvl1pPr>
          </a:lstStyle>
          <a:p>
            <a:pPr>
              <a:defRPr/>
            </a:pPr>
            <a:fld id="{535721D2-7531-40CE-B890-29C7D8710BA4}" type="slidenum">
              <a:rPr lang="he-IL" altLang="he-IL"/>
              <a:pPr>
                <a:defRPr/>
              </a:pPr>
              <a:t>‹#›</a:t>
            </a:fld>
            <a:endParaRPr lang="en-US" alt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C9B7A3C-4639-4400-A15F-2BEB4987B4D0}" type="slidenum">
              <a:rPr lang="he-IL" altLang="he-IL"/>
              <a:pPr algn="l">
                <a:spcBef>
                  <a:spcPct val="0"/>
                </a:spcBef>
              </a:pPr>
              <a:t>4</a:t>
            </a:fld>
            <a:endParaRPr lang="en-US" altLang="he-IL"/>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e-IL" altLang="he-IL" smtClean="0"/>
              <a:t>להתייחס לקשר בין מסה ומשקל ולכך שאם התלמידים ניתן לבצע זאת באופן איכותי , כלומר לקחת גופים שווים וללראות שכאשר יש לנו מסה שגדולה פי שתיים אז המרחק..... </a:t>
            </a:r>
            <a:r>
              <a:rPr lang="en-US" altLang="he-IL" smtClean="0"/>
              <a:t/>
            </a:r>
            <a:br>
              <a:rPr lang="en-US" altLang="he-IL" smtClean="0"/>
            </a:br>
            <a:r>
              <a:rPr lang="he-IL" altLang="he-IL" smtClean="0"/>
              <a:t>בקיצור צריך לתת את הדעת לנושא של מסה ומשקל. </a:t>
            </a:r>
            <a:endParaRPr lang="en-US" altLang="he-I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smtClean="0"/>
              <a:t>לחץ כדי לערוך סגנון כותרת משנה של תבנית בסיס</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2F18D8-B8F2-4D37-AE67-14882A501B81}" type="slidenum">
              <a:rPr lang="he-IL" altLang="he-IL"/>
              <a:pPr>
                <a:defRPr/>
              </a:pPr>
              <a:t>‹#›</a:t>
            </a:fld>
            <a:endParaRPr lang="en-US" altLang="he-IL"/>
          </a:p>
        </p:txBody>
      </p:sp>
    </p:spTree>
    <p:extLst>
      <p:ext uri="{BB962C8B-B14F-4D97-AF65-F5344CB8AC3E}">
        <p14:creationId xmlns:p14="http://schemas.microsoft.com/office/powerpoint/2010/main" val="3723860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20BAA0-80E7-4843-BD72-5BC06DF7A64D}" type="slidenum">
              <a:rPr lang="he-IL" altLang="he-IL"/>
              <a:pPr>
                <a:defRPr/>
              </a:pPr>
              <a:t>‹#›</a:t>
            </a:fld>
            <a:endParaRPr lang="en-US" altLang="he-IL"/>
          </a:p>
        </p:txBody>
      </p:sp>
    </p:spTree>
    <p:extLst>
      <p:ext uri="{BB962C8B-B14F-4D97-AF65-F5344CB8AC3E}">
        <p14:creationId xmlns:p14="http://schemas.microsoft.com/office/powerpoint/2010/main" val="94265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B3D79B-E911-49B4-94FF-D1A825A5F640}" type="slidenum">
              <a:rPr lang="he-IL" altLang="he-IL"/>
              <a:pPr>
                <a:defRPr/>
              </a:pPr>
              <a:t>‹#›</a:t>
            </a:fld>
            <a:endParaRPr lang="en-US" altLang="he-IL"/>
          </a:p>
        </p:txBody>
      </p:sp>
    </p:spTree>
    <p:extLst>
      <p:ext uri="{BB962C8B-B14F-4D97-AF65-F5344CB8AC3E}">
        <p14:creationId xmlns:p14="http://schemas.microsoft.com/office/powerpoint/2010/main" val="162828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5CB58B-DE54-4C72-B269-C1EF5C8801FF}" type="slidenum">
              <a:rPr lang="he-IL" altLang="he-IL"/>
              <a:pPr>
                <a:defRPr/>
              </a:pPr>
              <a:t>‹#›</a:t>
            </a:fld>
            <a:endParaRPr lang="en-US" altLang="he-IL"/>
          </a:p>
        </p:txBody>
      </p:sp>
    </p:spTree>
    <p:extLst>
      <p:ext uri="{BB962C8B-B14F-4D97-AF65-F5344CB8AC3E}">
        <p14:creationId xmlns:p14="http://schemas.microsoft.com/office/powerpoint/2010/main" val="3405998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93815D-0423-4652-99C4-F9AB161FD549}" type="slidenum">
              <a:rPr lang="he-IL" altLang="he-IL"/>
              <a:pPr>
                <a:defRPr/>
              </a:pPr>
              <a:t>‹#›</a:t>
            </a:fld>
            <a:endParaRPr lang="en-US" altLang="he-IL"/>
          </a:p>
        </p:txBody>
      </p:sp>
    </p:spTree>
    <p:extLst>
      <p:ext uri="{BB962C8B-B14F-4D97-AF65-F5344CB8AC3E}">
        <p14:creationId xmlns:p14="http://schemas.microsoft.com/office/powerpoint/2010/main" val="320046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33998A-D453-4AE7-B4B6-92B7101AF48C}" type="slidenum">
              <a:rPr lang="he-IL" altLang="he-IL"/>
              <a:pPr>
                <a:defRPr/>
              </a:pPr>
              <a:t>‹#›</a:t>
            </a:fld>
            <a:endParaRPr lang="en-US" altLang="he-IL"/>
          </a:p>
        </p:txBody>
      </p:sp>
    </p:spTree>
    <p:extLst>
      <p:ext uri="{BB962C8B-B14F-4D97-AF65-F5344CB8AC3E}">
        <p14:creationId xmlns:p14="http://schemas.microsoft.com/office/powerpoint/2010/main" val="96032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F7182C-E757-4CA1-90B6-9EB3CA7270DC}" type="slidenum">
              <a:rPr lang="he-IL" altLang="he-IL"/>
              <a:pPr>
                <a:defRPr/>
              </a:pPr>
              <a:t>‹#›</a:t>
            </a:fld>
            <a:endParaRPr lang="en-US" altLang="he-IL"/>
          </a:p>
        </p:txBody>
      </p:sp>
    </p:spTree>
    <p:extLst>
      <p:ext uri="{BB962C8B-B14F-4D97-AF65-F5344CB8AC3E}">
        <p14:creationId xmlns:p14="http://schemas.microsoft.com/office/powerpoint/2010/main" val="271587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7FC6F7B-99A8-4B6D-A399-36B019FECE2C}" type="slidenum">
              <a:rPr lang="he-IL" altLang="he-IL"/>
              <a:pPr>
                <a:defRPr/>
              </a:pPr>
              <a:t>‹#›</a:t>
            </a:fld>
            <a:endParaRPr lang="en-US" altLang="he-IL"/>
          </a:p>
        </p:txBody>
      </p:sp>
    </p:spTree>
    <p:extLst>
      <p:ext uri="{BB962C8B-B14F-4D97-AF65-F5344CB8AC3E}">
        <p14:creationId xmlns:p14="http://schemas.microsoft.com/office/powerpoint/2010/main" val="332463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A14D2EA-C37D-4A7F-A55F-BB7379831144}" type="slidenum">
              <a:rPr lang="he-IL" altLang="he-IL"/>
              <a:pPr>
                <a:defRPr/>
              </a:pPr>
              <a:t>‹#›</a:t>
            </a:fld>
            <a:endParaRPr lang="en-US" altLang="he-IL"/>
          </a:p>
        </p:txBody>
      </p:sp>
    </p:spTree>
    <p:extLst>
      <p:ext uri="{BB962C8B-B14F-4D97-AF65-F5344CB8AC3E}">
        <p14:creationId xmlns:p14="http://schemas.microsoft.com/office/powerpoint/2010/main" val="393305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68445E-B549-4306-A0F9-8CD4DD8C0EE1}" type="slidenum">
              <a:rPr lang="he-IL" altLang="he-IL"/>
              <a:pPr>
                <a:defRPr/>
              </a:pPr>
              <a:t>‹#›</a:t>
            </a:fld>
            <a:endParaRPr lang="en-US" altLang="he-IL"/>
          </a:p>
        </p:txBody>
      </p:sp>
    </p:spTree>
    <p:extLst>
      <p:ext uri="{BB962C8B-B14F-4D97-AF65-F5344CB8AC3E}">
        <p14:creationId xmlns:p14="http://schemas.microsoft.com/office/powerpoint/2010/main" val="321831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ECB687-B4E7-4B23-B13D-07F880C22181}" type="slidenum">
              <a:rPr lang="he-IL" altLang="he-IL"/>
              <a:pPr>
                <a:defRPr/>
              </a:pPr>
              <a:t>‹#›</a:t>
            </a:fld>
            <a:endParaRPr lang="en-US" altLang="he-IL"/>
          </a:p>
        </p:txBody>
      </p:sp>
    </p:spTree>
    <p:extLst>
      <p:ext uri="{BB962C8B-B14F-4D97-AF65-F5344CB8AC3E}">
        <p14:creationId xmlns:p14="http://schemas.microsoft.com/office/powerpoint/2010/main" val="252594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smtClean="0"/>
            </a:lvl1pPr>
          </a:lstStyle>
          <a:p>
            <a:pPr>
              <a:defRPr/>
            </a:pPr>
            <a:fld id="{63B45377-B5FB-4D68-962F-C452637F7B30}" type="slidenum">
              <a:rPr lang="he-IL" altLang="he-IL"/>
              <a:pPr>
                <a:defRPr/>
              </a:pPr>
              <a:t>‹#›</a:t>
            </a:fld>
            <a:endParaRPr lang="en-US" alt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3635375" y="260350"/>
            <a:ext cx="5905500" cy="950913"/>
          </a:xfrm>
        </p:spPr>
        <p:txBody>
          <a:bodyPr anchor="b"/>
          <a:lstStyle/>
          <a:p>
            <a:pPr eaLnBrk="1" hangingPunct="1">
              <a:defRPr/>
            </a:pPr>
            <a:r>
              <a:rPr lang="he-IL" sz="4000" b="1" dirty="0" smtClean="0">
                <a:solidFill>
                  <a:srgbClr val="990000"/>
                </a:solidFill>
                <a:effectLst>
                  <a:outerShdw blurRad="38100" dist="38100" dir="2700000" algn="tl">
                    <a:srgbClr val="C0C0C0"/>
                  </a:outerShdw>
                </a:effectLst>
              </a:rPr>
              <a:t>כוחות בשירות האדם- </a:t>
            </a:r>
            <a:r>
              <a:rPr lang="en-US" sz="4000" b="1" dirty="0" smtClean="0">
                <a:solidFill>
                  <a:srgbClr val="990000"/>
                </a:solidFill>
                <a:effectLst>
                  <a:outerShdw blurRad="38100" dist="38100" dir="2700000" algn="tl">
                    <a:srgbClr val="C0C0C0"/>
                  </a:outerShdw>
                </a:effectLst>
              </a:rPr>
              <a:t/>
            </a:r>
            <a:br>
              <a:rPr lang="en-US" sz="4000" b="1" dirty="0" smtClean="0">
                <a:solidFill>
                  <a:srgbClr val="990000"/>
                </a:solidFill>
                <a:effectLst>
                  <a:outerShdw blurRad="38100" dist="38100" dir="2700000" algn="tl">
                    <a:srgbClr val="C0C0C0"/>
                  </a:outerShdw>
                </a:effectLst>
              </a:rPr>
            </a:br>
            <a:r>
              <a:rPr lang="he-IL" sz="4000" b="1" dirty="0" smtClean="0">
                <a:solidFill>
                  <a:srgbClr val="990000"/>
                </a:solidFill>
                <a:effectLst>
                  <a:outerShdw blurRad="38100" dist="38100" dir="2700000" algn="tl">
                    <a:srgbClr val="C0C0C0"/>
                  </a:outerShdw>
                </a:effectLst>
              </a:rPr>
              <a:t>מנופים</a:t>
            </a:r>
          </a:p>
        </p:txBody>
      </p:sp>
      <p:sp>
        <p:nvSpPr>
          <p:cNvPr id="4099" name="מציין מיקום תוכן 2"/>
          <p:cNvSpPr>
            <a:spLocks noGrp="1"/>
          </p:cNvSpPr>
          <p:nvPr>
            <p:ph idx="4294967295"/>
          </p:nvPr>
        </p:nvSpPr>
        <p:spPr/>
        <p:txBody>
          <a:bodyPr/>
          <a:lstStyle/>
          <a:p>
            <a:pPr eaLnBrk="1" hangingPunct="1"/>
            <a:endParaRPr lang="he-IL" altLang="he-IL" smtClean="0"/>
          </a:p>
        </p:txBody>
      </p:sp>
      <p:pic>
        <p:nvPicPr>
          <p:cNvPr id="4100" name="Picture 4" descr="http://www.yalla.co.il/yala/uploads/u448/n/1268648943-1.jpg" title="מנוף המכניס נכים לבריכ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638" y="1700213"/>
            <a:ext cx="4368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http://www.philohome.com/towercrane/crane1.jpg" title="מנוף"/>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0"/>
            <a:ext cx="3995738" cy="391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descr="http://www.alatas.com/images/scm/scm-crane.jpg" title="מנוף"/>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713" y="3716338"/>
            <a:ext cx="2728912"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15848" y="-171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latin typeface="Verdana" panose="020B0604030504040204" pitchFamily="34" charset="0"/>
            </a:endParaRPr>
          </a:p>
        </p:txBody>
      </p:sp>
      <p:pic>
        <p:nvPicPr>
          <p:cNvPr id="14339" name="Picture 1" descr="נדנדה" title="נדנד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565400"/>
            <a:ext cx="6661150"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מחבר חץ ישר 6" title="הכוח הפועל"/>
          <p:cNvCxnSpPr/>
          <p:nvPr/>
        </p:nvCxnSpPr>
        <p:spPr>
          <a:xfrm rot="5400000" flipH="1" flipV="1">
            <a:off x="1693069" y="4220369"/>
            <a:ext cx="863600" cy="1588"/>
          </a:xfrm>
          <a:prstGeom prst="straightConnector1">
            <a:avLst/>
          </a:prstGeom>
          <a:ln w="38100">
            <a:solidFill>
              <a:schemeClr val="accent6">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341" name="TextBox 9"/>
          <p:cNvSpPr txBox="1">
            <a:spLocks noChangeArrowheads="1"/>
          </p:cNvSpPr>
          <p:nvPr/>
        </p:nvSpPr>
        <p:spPr bwMode="auto">
          <a:xfrm>
            <a:off x="1835150" y="4581525"/>
            <a:ext cx="503238" cy="369888"/>
          </a:xfrm>
          <a:prstGeom prst="rect">
            <a:avLst/>
          </a:prstGeom>
          <a:solidFill>
            <a:srgbClr val="5F5F5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latin typeface="Verdana" panose="020B0604030504040204" pitchFamily="34" charset="0"/>
            </a:endParaRPr>
          </a:p>
        </p:txBody>
      </p:sp>
      <p:grpSp>
        <p:nvGrpSpPr>
          <p:cNvPr id="14342" name="Group 21" descr="נקודת המשען במרכז הציר&#10;d1  שווה למרחק בין נקודת המשען ל F1&#10;d2  שווה למרחק בין נקודת המשען ל F2 שהוא המשא&#10;" title="מנוף מסוג ראשון"/>
          <p:cNvGrpSpPr>
            <a:grpSpLocks/>
          </p:cNvGrpSpPr>
          <p:nvPr/>
        </p:nvGrpSpPr>
        <p:grpSpPr bwMode="auto">
          <a:xfrm>
            <a:off x="1619250" y="333375"/>
            <a:ext cx="5537200" cy="2017713"/>
            <a:chOff x="5665" y="5878"/>
            <a:chExt cx="5400" cy="2317"/>
          </a:xfrm>
        </p:grpSpPr>
        <p:sp>
          <p:nvSpPr>
            <p:cNvPr id="14345" name="Text Box 22"/>
            <p:cNvSpPr txBox="1">
              <a:spLocks noChangeArrowheads="1"/>
            </p:cNvSpPr>
            <p:nvPr/>
          </p:nvSpPr>
          <p:spPr bwMode="auto">
            <a:xfrm>
              <a:off x="6438" y="7858"/>
              <a:ext cx="2107" cy="3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a:t>נקודת משען (ציר)</a:t>
              </a:r>
              <a:endParaRPr lang="he-IL" altLang="he-IL" sz="1800" b="1">
                <a:latin typeface="Verdana" panose="020B0604030504040204" pitchFamily="34" charset="0"/>
              </a:endParaRPr>
            </a:p>
          </p:txBody>
        </p:sp>
        <p:grpSp>
          <p:nvGrpSpPr>
            <p:cNvPr id="14346" name="Group 23"/>
            <p:cNvGrpSpPr>
              <a:grpSpLocks/>
            </p:cNvGrpSpPr>
            <p:nvPr/>
          </p:nvGrpSpPr>
          <p:grpSpPr bwMode="auto">
            <a:xfrm>
              <a:off x="5665" y="5878"/>
              <a:ext cx="5400" cy="1994"/>
              <a:chOff x="5278" y="13188"/>
              <a:chExt cx="5400" cy="1994"/>
            </a:xfrm>
          </p:grpSpPr>
          <p:grpSp>
            <p:nvGrpSpPr>
              <p:cNvPr id="14347" name="Group 24"/>
              <p:cNvGrpSpPr>
                <a:grpSpLocks/>
              </p:cNvGrpSpPr>
              <p:nvPr/>
            </p:nvGrpSpPr>
            <p:grpSpPr bwMode="auto">
              <a:xfrm>
                <a:off x="5278" y="13562"/>
                <a:ext cx="5400" cy="1620"/>
                <a:chOff x="5278" y="12780"/>
                <a:chExt cx="5400" cy="1620"/>
              </a:xfrm>
            </p:grpSpPr>
            <p:sp>
              <p:nvSpPr>
                <p:cNvPr id="14358" name="AutoShape 25"/>
                <p:cNvSpPr>
                  <a:spLocks noChangeArrowheads="1"/>
                </p:cNvSpPr>
                <p:nvPr/>
              </p:nvSpPr>
              <p:spPr bwMode="auto">
                <a:xfrm>
                  <a:off x="7258" y="14040"/>
                  <a:ext cx="540" cy="360"/>
                </a:xfrm>
                <a:prstGeom prst="triangle">
                  <a:avLst>
                    <a:gd name="adj" fmla="val 50000"/>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4359" name="Rectangle 26"/>
                <p:cNvSpPr>
                  <a:spLocks noChangeArrowheads="1"/>
                </p:cNvSpPr>
                <p:nvPr/>
              </p:nvSpPr>
              <p:spPr bwMode="auto">
                <a:xfrm>
                  <a:off x="5278" y="13860"/>
                  <a:ext cx="5400" cy="180"/>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4360" name="Text Box 27"/>
                <p:cNvSpPr txBox="1">
                  <a:spLocks noChangeArrowheads="1"/>
                </p:cNvSpPr>
                <p:nvPr/>
              </p:nvSpPr>
              <p:spPr bwMode="auto">
                <a:xfrm>
                  <a:off x="5458" y="13500"/>
                  <a:ext cx="720" cy="360"/>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dirty="0"/>
                    <a:t>משא</a:t>
                  </a:r>
                  <a:endParaRPr lang="he-IL" altLang="he-IL" sz="1800" b="1" dirty="0">
                    <a:latin typeface="Verdana" panose="020B0604030504040204" pitchFamily="34" charset="0"/>
                  </a:endParaRPr>
                </a:p>
              </p:txBody>
            </p:sp>
            <p:sp>
              <p:nvSpPr>
                <p:cNvPr id="14361" name="AutoShape 29"/>
                <p:cNvSpPr>
                  <a:spLocks noChangeArrowheads="1"/>
                </p:cNvSpPr>
                <p:nvPr/>
              </p:nvSpPr>
              <p:spPr bwMode="auto">
                <a:xfrm>
                  <a:off x="10138" y="13452"/>
                  <a:ext cx="360" cy="360"/>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4362" name="AutoShape 30"/>
                <p:cNvSpPr>
                  <a:spLocks noChangeArrowheads="1"/>
                </p:cNvSpPr>
                <p:nvPr/>
              </p:nvSpPr>
              <p:spPr bwMode="auto">
                <a:xfrm rot="10800000">
                  <a:off x="5638" y="12780"/>
                  <a:ext cx="360" cy="720"/>
                </a:xfrm>
                <a:prstGeom prst="downArrow">
                  <a:avLst>
                    <a:gd name="adj1" fmla="val 50000"/>
                    <a:gd name="adj2" fmla="val 50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grpSp>
          <p:grpSp>
            <p:nvGrpSpPr>
              <p:cNvPr id="14348" name="Group 31"/>
              <p:cNvGrpSpPr>
                <a:grpSpLocks/>
              </p:cNvGrpSpPr>
              <p:nvPr/>
            </p:nvGrpSpPr>
            <p:grpSpPr bwMode="auto">
              <a:xfrm>
                <a:off x="5818" y="14760"/>
                <a:ext cx="1728" cy="360"/>
                <a:chOff x="5818" y="14580"/>
                <a:chExt cx="1728" cy="360"/>
              </a:xfrm>
            </p:grpSpPr>
            <p:sp>
              <p:nvSpPr>
                <p:cNvPr id="14355" name="Text Box 32"/>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a:t>
                  </a:r>
                  <a:r>
                    <a:rPr lang="en-US" altLang="he-IL" sz="1800" b="1" baseline="-25000">
                      <a:latin typeface="Calibri" panose="020F0502020204030204" pitchFamily="34" charset="0"/>
                    </a:rPr>
                    <a:t>2</a:t>
                  </a:r>
                  <a:endParaRPr lang="he-IL" altLang="he-IL" sz="1800" b="1">
                    <a:latin typeface="Verdana" panose="020B0604030504040204" pitchFamily="34" charset="0"/>
                  </a:endParaRPr>
                </a:p>
              </p:txBody>
            </p:sp>
            <p:sp>
              <p:nvSpPr>
                <p:cNvPr id="14356" name="Line 33"/>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7" name="Line 34"/>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4349" name="Group 35"/>
              <p:cNvGrpSpPr>
                <a:grpSpLocks/>
              </p:cNvGrpSpPr>
              <p:nvPr/>
            </p:nvGrpSpPr>
            <p:grpSpPr bwMode="auto">
              <a:xfrm>
                <a:off x="7568" y="14760"/>
                <a:ext cx="2748" cy="360"/>
                <a:chOff x="5818" y="14580"/>
                <a:chExt cx="1728" cy="360"/>
              </a:xfrm>
            </p:grpSpPr>
            <p:sp>
              <p:nvSpPr>
                <p:cNvPr id="14352" name="Text Box 36"/>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dirty="0">
                      <a:latin typeface="Calibri" panose="020F0502020204030204" pitchFamily="34" charset="0"/>
                    </a:rPr>
                    <a:t>d</a:t>
                  </a:r>
                  <a:r>
                    <a:rPr lang="en-US" altLang="he-IL" sz="1800" b="1" baseline="-25000" dirty="0">
                      <a:latin typeface="Calibri" panose="020F0502020204030204" pitchFamily="34" charset="0"/>
                    </a:rPr>
                    <a:t>1</a:t>
                  </a:r>
                  <a:endParaRPr lang="he-IL" altLang="he-IL" sz="1800" b="1" dirty="0">
                    <a:latin typeface="Verdana" panose="020B0604030504040204" pitchFamily="34" charset="0"/>
                  </a:endParaRPr>
                </a:p>
              </p:txBody>
            </p:sp>
            <p:sp>
              <p:nvSpPr>
                <p:cNvPr id="14353" name="Line 37"/>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4" name="Line 38"/>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4350" name="Text Box 39"/>
              <p:cNvSpPr txBox="1">
                <a:spLocks noChangeArrowheads="1"/>
              </p:cNvSpPr>
              <p:nvPr/>
            </p:nvSpPr>
            <p:spPr bwMode="auto">
              <a:xfrm>
                <a:off x="5374" y="13188"/>
                <a:ext cx="7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a:t>
                </a:r>
                <a:r>
                  <a:rPr lang="en-US" altLang="he-IL" sz="1800" b="1" baseline="-25000">
                    <a:latin typeface="Calibri" panose="020F0502020204030204" pitchFamily="34" charset="0"/>
                  </a:rPr>
                  <a:t>2</a:t>
                </a:r>
                <a:endParaRPr lang="he-IL" altLang="he-IL" sz="1800" b="1">
                  <a:latin typeface="Verdana" panose="020B0604030504040204" pitchFamily="34" charset="0"/>
                </a:endParaRPr>
              </a:p>
            </p:txBody>
          </p:sp>
          <p:sp>
            <p:nvSpPr>
              <p:cNvPr id="14351" name="Text Box 40"/>
              <p:cNvSpPr txBox="1">
                <a:spLocks noChangeArrowheads="1"/>
              </p:cNvSpPr>
              <p:nvPr/>
            </p:nvSpPr>
            <p:spPr bwMode="auto">
              <a:xfrm>
                <a:off x="9772" y="13738"/>
                <a:ext cx="7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a:t>
                </a:r>
                <a:r>
                  <a:rPr lang="en-US" altLang="he-IL" sz="1800" b="1" baseline="-25000">
                    <a:latin typeface="Calibri" panose="020F0502020204030204" pitchFamily="34" charset="0"/>
                  </a:rPr>
                  <a:t>1</a:t>
                </a:r>
                <a:endParaRPr lang="he-IL" altLang="he-IL" sz="1800" b="1">
                  <a:latin typeface="Verdana" panose="020B0604030504040204" pitchFamily="34" charset="0"/>
                </a:endParaRPr>
              </a:p>
            </p:txBody>
          </p:sp>
        </p:grpSp>
      </p:grpSp>
      <p:sp>
        <p:nvSpPr>
          <p:cNvPr id="14343" name="TextBox 24"/>
          <p:cNvSpPr txBox="1">
            <a:spLocks noChangeArrowheads="1"/>
          </p:cNvSpPr>
          <p:nvPr/>
        </p:nvSpPr>
        <p:spPr bwMode="auto">
          <a:xfrm>
            <a:off x="6731000" y="115888"/>
            <a:ext cx="2305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000" b="1" dirty="0">
                <a:latin typeface="Verdana" panose="020B0604030504040204" pitchFamily="34" charset="0"/>
              </a:rPr>
              <a:t>מנוף מסוג ראשון</a:t>
            </a:r>
            <a:endParaRPr lang="he-IL" altLang="he-IL" sz="1800" b="1" dirty="0">
              <a:latin typeface="Verdana" panose="020B0604030504040204" pitchFamily="34" charset="0"/>
            </a:endParaRPr>
          </a:p>
        </p:txBody>
      </p:sp>
      <p:sp>
        <p:nvSpPr>
          <p:cNvPr id="14344" name="Text Box 22"/>
          <p:cNvSpPr txBox="1">
            <a:spLocks noChangeArrowheads="1"/>
          </p:cNvSpPr>
          <p:nvPr/>
        </p:nvSpPr>
        <p:spPr bwMode="auto">
          <a:xfrm>
            <a:off x="6875463" y="793750"/>
            <a:ext cx="1225550" cy="3317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dirty="0"/>
              <a:t>הכוח הפועל</a:t>
            </a:r>
            <a:endParaRPr lang="he-IL" altLang="he-IL" sz="1600" b="1" dirty="0">
              <a:latin typeface="Verdana" panose="020B0604030504040204" pitchFamily="34" charset="0"/>
            </a:endParaRPr>
          </a:p>
        </p:txBody>
      </p:sp>
      <p:sp>
        <p:nvSpPr>
          <p:cNvPr id="2" name="Title 1" hidden="1"/>
          <p:cNvSpPr>
            <a:spLocks noGrp="1"/>
          </p:cNvSpPr>
          <p:nvPr>
            <p:ph type="title" idx="4294967295"/>
          </p:nvPr>
        </p:nvSpPr>
        <p:spPr/>
        <p:txBody>
          <a:bodyPr/>
          <a:lstStyle/>
          <a:p>
            <a:r>
              <a:rPr lang="en-US" dirty="0" smtClean="0"/>
              <a:t>מ</a:t>
            </a:r>
            <a:r>
              <a:rPr lang="he-IL" dirty="0" smtClean="0"/>
              <a:t>נוף מסוג</a:t>
            </a:r>
            <a:r>
              <a:rPr lang="he-IL" baseline="0" dirty="0" smtClean="0"/>
              <a:t> ראשון</a:t>
            </a:r>
            <a:endParaRPr lang="en-US" dirty="0"/>
          </a:p>
        </p:txBody>
      </p:sp>
      <p:sp>
        <p:nvSpPr>
          <p:cNvPr id="3" name="Rectangle 2" title="מנוף מסוג ראשון"/>
          <p:cNvSpPr/>
          <p:nvPr/>
        </p:nvSpPr>
        <p:spPr>
          <a:xfrm>
            <a:off x="2286000" y="2690336"/>
            <a:ext cx="4572000" cy="1477328"/>
          </a:xfrm>
          <a:prstGeom prst="rect">
            <a:avLst/>
          </a:prstGeom>
        </p:spPr>
        <p:txBody>
          <a:bodyPr>
            <a:spAutoFit/>
          </a:bodyPr>
          <a:lstStyle/>
          <a:p>
            <a:r>
              <a:rPr lang="en-US" dirty="0" err="1"/>
              <a:t>נקודת</a:t>
            </a:r>
            <a:r>
              <a:rPr lang="en-US" dirty="0"/>
              <a:t> </a:t>
            </a:r>
            <a:r>
              <a:rPr lang="en-US" dirty="0" err="1"/>
              <a:t>המשען</a:t>
            </a:r>
            <a:r>
              <a:rPr lang="en-US" dirty="0"/>
              <a:t> </a:t>
            </a:r>
            <a:r>
              <a:rPr lang="en-US" dirty="0" err="1"/>
              <a:t>במרכז</a:t>
            </a:r>
            <a:r>
              <a:rPr lang="en-US" dirty="0"/>
              <a:t> </a:t>
            </a:r>
            <a:r>
              <a:rPr lang="en-US" dirty="0" err="1"/>
              <a:t>הציר</a:t>
            </a:r>
            <a:endParaRPr lang="en-US" dirty="0"/>
          </a:p>
          <a:p>
            <a:r>
              <a:rPr lang="en-US" dirty="0"/>
              <a:t>d1  </a:t>
            </a:r>
            <a:r>
              <a:rPr lang="en-US" dirty="0" err="1"/>
              <a:t>שהוא</a:t>
            </a:r>
            <a:r>
              <a:rPr lang="en-US" dirty="0"/>
              <a:t> </a:t>
            </a:r>
            <a:r>
              <a:rPr lang="en-US" dirty="0" err="1"/>
              <a:t>זרוע</a:t>
            </a:r>
            <a:r>
              <a:rPr lang="en-US" dirty="0"/>
              <a:t> </a:t>
            </a:r>
            <a:r>
              <a:rPr lang="en-US" dirty="0" err="1"/>
              <a:t>הכוח</a:t>
            </a:r>
            <a:r>
              <a:rPr lang="en-US" dirty="0"/>
              <a:t>, </a:t>
            </a:r>
            <a:r>
              <a:rPr lang="en-US" dirty="0" err="1"/>
              <a:t>שווה</a:t>
            </a:r>
            <a:r>
              <a:rPr lang="en-US" dirty="0"/>
              <a:t> </a:t>
            </a:r>
            <a:r>
              <a:rPr lang="en-US" dirty="0" err="1"/>
              <a:t>למרחק</a:t>
            </a:r>
            <a:r>
              <a:rPr lang="en-US" dirty="0"/>
              <a:t> </a:t>
            </a:r>
            <a:r>
              <a:rPr lang="en-US" dirty="0" err="1"/>
              <a:t>בין</a:t>
            </a:r>
            <a:r>
              <a:rPr lang="en-US" dirty="0"/>
              <a:t> </a:t>
            </a:r>
            <a:r>
              <a:rPr lang="en-US" dirty="0" err="1"/>
              <a:t>נקודת</a:t>
            </a:r>
            <a:r>
              <a:rPr lang="en-US" dirty="0"/>
              <a:t> </a:t>
            </a:r>
            <a:r>
              <a:rPr lang="en-US" dirty="0" err="1"/>
              <a:t>המשען</a:t>
            </a:r>
            <a:r>
              <a:rPr lang="en-US" dirty="0"/>
              <a:t> ל F1</a:t>
            </a:r>
          </a:p>
          <a:p>
            <a:r>
              <a:rPr lang="en-US" dirty="0"/>
              <a:t>d2 </a:t>
            </a:r>
            <a:r>
              <a:rPr lang="en-US" dirty="0" err="1"/>
              <a:t>שהוא</a:t>
            </a:r>
            <a:r>
              <a:rPr lang="en-US" dirty="0"/>
              <a:t> </a:t>
            </a:r>
            <a:r>
              <a:rPr lang="en-US" dirty="0" err="1"/>
              <a:t>זרוע</a:t>
            </a:r>
            <a:r>
              <a:rPr lang="en-US" dirty="0"/>
              <a:t> </a:t>
            </a:r>
            <a:r>
              <a:rPr lang="en-US" dirty="0" err="1"/>
              <a:t>המשא</a:t>
            </a:r>
            <a:r>
              <a:rPr lang="en-US" dirty="0"/>
              <a:t> </a:t>
            </a:r>
            <a:r>
              <a:rPr lang="en-US" dirty="0" err="1"/>
              <a:t>שווה</a:t>
            </a:r>
            <a:r>
              <a:rPr lang="en-US" dirty="0"/>
              <a:t> </a:t>
            </a:r>
            <a:r>
              <a:rPr lang="en-US" dirty="0" err="1"/>
              <a:t>למרחק</a:t>
            </a:r>
            <a:r>
              <a:rPr lang="en-US" dirty="0"/>
              <a:t> </a:t>
            </a:r>
            <a:r>
              <a:rPr lang="en-US" dirty="0" err="1"/>
              <a:t>בין</a:t>
            </a:r>
            <a:r>
              <a:rPr lang="en-US" dirty="0"/>
              <a:t> </a:t>
            </a:r>
            <a:r>
              <a:rPr lang="en-US" dirty="0" err="1"/>
              <a:t>נקודת</a:t>
            </a:r>
            <a:r>
              <a:rPr lang="en-US" dirty="0"/>
              <a:t> </a:t>
            </a:r>
            <a:r>
              <a:rPr lang="en-US" dirty="0" err="1"/>
              <a:t>המשען</a:t>
            </a:r>
            <a:r>
              <a:rPr lang="en-US" dirty="0"/>
              <a:t> ל F2 </a:t>
            </a:r>
            <a:r>
              <a:rPr lang="en-US" dirty="0" err="1"/>
              <a:t>שהוא</a:t>
            </a:r>
            <a:r>
              <a:rPr lang="en-US" dirty="0"/>
              <a:t> </a:t>
            </a:r>
            <a:r>
              <a:rPr lang="en-US" dirty="0" err="1"/>
              <a:t>המשא</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נדנדה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908050"/>
            <a:ext cx="397668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5"/>
          <p:cNvSpPr txBox="1">
            <a:spLocks noChangeArrowheads="1"/>
          </p:cNvSpPr>
          <p:nvPr/>
        </p:nvSpPr>
        <p:spPr bwMode="auto">
          <a:xfrm>
            <a:off x="1692275" y="3933825"/>
            <a:ext cx="5976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he-IL" altLang="he-IL" sz="2800" dirty="0"/>
              <a:t>איך ילד קטן "יכול על" </a:t>
            </a:r>
            <a:r>
              <a:rPr lang="he-IL" altLang="he-IL" sz="2800" dirty="0" err="1"/>
              <a:t>אמא</a:t>
            </a:r>
            <a:r>
              <a:rPr lang="he-IL" altLang="he-IL" sz="2800" dirty="0"/>
              <a:t> גדולה? </a:t>
            </a:r>
            <a:endParaRPr lang="en-US" altLang="he-IL" sz="2800" dirty="0"/>
          </a:p>
        </p:txBody>
      </p:sp>
      <p:sp>
        <p:nvSpPr>
          <p:cNvPr id="2" name="Title 1" hidden="1"/>
          <p:cNvSpPr>
            <a:spLocks noGrp="1"/>
          </p:cNvSpPr>
          <p:nvPr>
            <p:ph type="title"/>
          </p:nvPr>
        </p:nvSpPr>
        <p:spPr/>
        <p:txBody>
          <a:bodyPr/>
          <a:lstStyle/>
          <a:p>
            <a:pPr rtl="0" eaLnBrk="1" fontAlgn="base" hangingPunct="1"/>
            <a:r>
              <a:rPr lang="he-IL" sz="2800" kern="1200" dirty="0" smtClean="0">
                <a:solidFill>
                  <a:srgbClr val="000000"/>
                </a:solidFill>
                <a:effectLst/>
                <a:latin typeface="Arial" panose="020B0604020202020204" pitchFamily="34" charset="0"/>
                <a:ea typeface="+mn-ea"/>
                <a:cs typeface="Arial" panose="020B0604020202020204" pitchFamily="34" charset="0"/>
              </a:rPr>
              <a:t>איך ילד קטן "יכול על" </a:t>
            </a:r>
            <a:r>
              <a:rPr lang="he-IL" sz="2800" kern="1200" dirty="0" err="1" smtClean="0">
                <a:solidFill>
                  <a:srgbClr val="000000"/>
                </a:solidFill>
                <a:effectLst/>
                <a:latin typeface="Arial" panose="020B0604020202020204" pitchFamily="34" charset="0"/>
                <a:ea typeface="+mn-ea"/>
                <a:cs typeface="Arial" panose="020B0604020202020204" pitchFamily="34" charset="0"/>
              </a:rPr>
              <a:t>אמא</a:t>
            </a:r>
            <a:r>
              <a:rPr lang="he-IL" sz="2800" kern="1200" dirty="0" smtClean="0">
                <a:solidFill>
                  <a:srgbClr val="000000"/>
                </a:solidFill>
                <a:effectLst/>
                <a:latin typeface="Arial" panose="020B0604020202020204" pitchFamily="34" charset="0"/>
                <a:ea typeface="+mn-ea"/>
                <a:cs typeface="Arial" panose="020B0604020202020204" pitchFamily="34" charset="0"/>
              </a:rPr>
              <a:t> גדולה?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he-IL" altLang="he-IL" sz="3600" b="1" dirty="0" smtClean="0"/>
              <a:t>הצעה לשיעורי בית</a:t>
            </a:r>
            <a:endParaRPr lang="en-US" altLang="he-IL" dirty="0" smtClean="0"/>
          </a:p>
        </p:txBody>
      </p:sp>
      <p:pic>
        <p:nvPicPr>
          <p:cNvPr id="16387" name="Picture 4" descr="חכ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1916113"/>
            <a:ext cx="3554413" cy="403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260350"/>
            <a:ext cx="8229600" cy="1143000"/>
          </a:xfrm>
        </p:spPr>
        <p:txBody>
          <a:bodyPr/>
          <a:lstStyle/>
          <a:p>
            <a:pPr eaLnBrk="1" hangingPunct="1"/>
            <a:r>
              <a:rPr lang="he-IL" altLang="he-IL" sz="4000" dirty="0" smtClean="0"/>
              <a:t>שאלה</a:t>
            </a:r>
            <a:endParaRPr lang="en-US" altLang="he-IL" sz="4000" dirty="0" smtClean="0"/>
          </a:p>
        </p:txBody>
      </p:sp>
      <p:sp>
        <p:nvSpPr>
          <p:cNvPr id="17411" name="Rectangle 19"/>
          <p:cNvSpPr>
            <a:spLocks noChangeArrowheads="1"/>
          </p:cNvSpPr>
          <p:nvPr/>
        </p:nvSpPr>
        <p:spPr bwMode="auto">
          <a:xfrm>
            <a:off x="233363" y="1350963"/>
            <a:ext cx="85153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000"/>
              <a:t>דוד האינסטלאטור מנסה לשחרר אום (סוג של בורג) "עקשן" בעזרת מפתח אומים (ראו איור).</a:t>
            </a:r>
            <a:endParaRPr lang="en-US" altLang="he-IL" sz="2000"/>
          </a:p>
          <a:p>
            <a:pPr rtl="0">
              <a:spcBef>
                <a:spcPct val="0"/>
              </a:spcBef>
              <a:buFontTx/>
              <a:buNone/>
            </a:pPr>
            <a:endParaRPr lang="en-US" altLang="he-IL" sz="2000"/>
          </a:p>
        </p:txBody>
      </p:sp>
      <p:grpSp>
        <p:nvGrpSpPr>
          <p:cNvPr id="17412" name="Group 4" descr="מפת אומים.&#10;בקצה השמאלי, האום.&#10;במרכז המפתח הנודה ב'&#10;בקמה הימני נקודה א'" title="מפתח האומים"/>
          <p:cNvGrpSpPr>
            <a:grpSpLocks/>
          </p:cNvGrpSpPr>
          <p:nvPr/>
        </p:nvGrpSpPr>
        <p:grpSpPr bwMode="auto">
          <a:xfrm>
            <a:off x="1763713" y="3860800"/>
            <a:ext cx="4473575" cy="2574925"/>
            <a:chOff x="714" y="1892"/>
            <a:chExt cx="3982" cy="2265"/>
          </a:xfrm>
        </p:grpSpPr>
        <p:grpSp>
          <p:nvGrpSpPr>
            <p:cNvPr id="17414" name="Group 7"/>
            <p:cNvGrpSpPr>
              <a:grpSpLocks/>
            </p:cNvGrpSpPr>
            <p:nvPr/>
          </p:nvGrpSpPr>
          <p:grpSpPr bwMode="auto">
            <a:xfrm>
              <a:off x="1707" y="1892"/>
              <a:ext cx="2989" cy="2265"/>
              <a:chOff x="1707" y="1892"/>
              <a:chExt cx="2989" cy="2265"/>
            </a:xfrm>
          </p:grpSpPr>
          <p:grpSp>
            <p:nvGrpSpPr>
              <p:cNvPr id="17417" name="Group 12"/>
              <p:cNvGrpSpPr>
                <a:grpSpLocks/>
              </p:cNvGrpSpPr>
              <p:nvPr/>
            </p:nvGrpSpPr>
            <p:grpSpPr bwMode="auto">
              <a:xfrm>
                <a:off x="1707" y="1892"/>
                <a:ext cx="2989" cy="1179"/>
                <a:chOff x="1620" y="1995"/>
                <a:chExt cx="2989" cy="1179"/>
              </a:xfrm>
            </p:grpSpPr>
            <p:grpSp>
              <p:nvGrpSpPr>
                <p:cNvPr id="17422" name="Group 16"/>
                <p:cNvGrpSpPr>
                  <a:grpSpLocks/>
                </p:cNvGrpSpPr>
                <p:nvPr/>
              </p:nvGrpSpPr>
              <p:grpSpPr bwMode="auto">
                <a:xfrm>
                  <a:off x="1620" y="1995"/>
                  <a:ext cx="2989" cy="1179"/>
                  <a:chOff x="1620" y="1995"/>
                  <a:chExt cx="2989" cy="1179"/>
                </a:xfrm>
              </p:grpSpPr>
              <p:sp>
                <p:nvSpPr>
                  <p:cNvPr id="17426" name="AutoShape 18"/>
                  <p:cNvSpPr>
                    <a:spLocks noChangeArrowheads="1"/>
                  </p:cNvSpPr>
                  <p:nvPr/>
                </p:nvSpPr>
                <p:spPr bwMode="auto">
                  <a:xfrm>
                    <a:off x="1620" y="1995"/>
                    <a:ext cx="1080" cy="900"/>
                  </a:xfrm>
                  <a:prstGeom prst="hexagon">
                    <a:avLst>
                      <a:gd name="adj" fmla="val 30000"/>
                      <a:gd name="vf" fmla="val 115470"/>
                    </a:avLst>
                  </a:prstGeom>
                  <a:solidFill>
                    <a:srgbClr val="3366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7427" name="Rectangle 17"/>
                  <p:cNvSpPr>
                    <a:spLocks noChangeArrowheads="1"/>
                  </p:cNvSpPr>
                  <p:nvPr/>
                </p:nvSpPr>
                <p:spPr bwMode="auto">
                  <a:xfrm rot="1417040">
                    <a:off x="2449" y="2994"/>
                    <a:ext cx="2160" cy="180"/>
                  </a:xfrm>
                  <a:prstGeom prst="rect">
                    <a:avLst/>
                  </a:prstGeom>
                  <a:solidFill>
                    <a:srgbClr val="3366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grpSp>
              <p:nvGrpSpPr>
                <p:cNvPr id="17423" name="Group 13"/>
                <p:cNvGrpSpPr>
                  <a:grpSpLocks/>
                </p:cNvGrpSpPr>
                <p:nvPr/>
              </p:nvGrpSpPr>
              <p:grpSpPr bwMode="auto">
                <a:xfrm>
                  <a:off x="1800" y="2164"/>
                  <a:ext cx="720" cy="540"/>
                  <a:chOff x="1619" y="3175"/>
                  <a:chExt cx="720" cy="540"/>
                </a:xfrm>
              </p:grpSpPr>
              <p:sp>
                <p:nvSpPr>
                  <p:cNvPr id="17424" name="AutoShape 15"/>
                  <p:cNvSpPr>
                    <a:spLocks noChangeArrowheads="1"/>
                  </p:cNvSpPr>
                  <p:nvPr/>
                </p:nvSpPr>
                <p:spPr bwMode="auto">
                  <a:xfrm>
                    <a:off x="1619" y="3175"/>
                    <a:ext cx="720" cy="540"/>
                  </a:xfrm>
                  <a:prstGeom prst="hexagon">
                    <a:avLst>
                      <a:gd name="adj" fmla="val 33333"/>
                      <a:gd name="vf" fmla="val 115470"/>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7425" name="Oval 14"/>
                  <p:cNvSpPr>
                    <a:spLocks noChangeArrowheads="1"/>
                  </p:cNvSpPr>
                  <p:nvPr/>
                </p:nvSpPr>
                <p:spPr bwMode="auto">
                  <a:xfrm>
                    <a:off x="1800" y="3250"/>
                    <a:ext cx="360" cy="360"/>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grpSp>
          <p:sp>
            <p:nvSpPr>
              <p:cNvPr id="17418" name="Line 11"/>
              <p:cNvSpPr>
                <a:spLocks noChangeShapeType="1"/>
              </p:cNvSpPr>
              <p:nvPr/>
            </p:nvSpPr>
            <p:spPr bwMode="auto">
              <a:xfrm flipV="1">
                <a:off x="3127" y="2981"/>
                <a:ext cx="181" cy="362"/>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9" name="Line 10"/>
              <p:cNvSpPr>
                <a:spLocks noChangeShapeType="1"/>
              </p:cNvSpPr>
              <p:nvPr/>
            </p:nvSpPr>
            <p:spPr bwMode="auto">
              <a:xfrm flipV="1">
                <a:off x="4153" y="3434"/>
                <a:ext cx="181" cy="362"/>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0" name="Text Box 9"/>
              <p:cNvSpPr txBox="1">
                <a:spLocks noChangeArrowheads="1"/>
              </p:cNvSpPr>
              <p:nvPr/>
            </p:nvSpPr>
            <p:spPr bwMode="auto">
              <a:xfrm>
                <a:off x="2751" y="3358"/>
                <a:ext cx="543"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800">
                    <a:ea typeface="Times New Roman" panose="02020603050405020304" pitchFamily="18" charset="0"/>
                    <a:cs typeface="Narkisim" panose="020E0502050101010101" pitchFamily="34" charset="-79"/>
                  </a:rPr>
                  <a:t>א</a:t>
                </a:r>
              </a:p>
            </p:txBody>
          </p:sp>
          <p:sp>
            <p:nvSpPr>
              <p:cNvPr id="17421" name="Text Box 8"/>
              <p:cNvSpPr txBox="1">
                <a:spLocks noChangeArrowheads="1"/>
              </p:cNvSpPr>
              <p:nvPr/>
            </p:nvSpPr>
            <p:spPr bwMode="auto">
              <a:xfrm>
                <a:off x="3791" y="3795"/>
                <a:ext cx="543"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800">
                    <a:ea typeface="Times New Roman" panose="02020603050405020304" pitchFamily="18" charset="0"/>
                    <a:cs typeface="Narkisim" panose="020E0502050101010101" pitchFamily="34" charset="-79"/>
                  </a:rPr>
                  <a:t>ב</a:t>
                </a:r>
              </a:p>
            </p:txBody>
          </p:sp>
        </p:grpSp>
        <p:sp>
          <p:nvSpPr>
            <p:cNvPr id="17415" name="Line 6"/>
            <p:cNvSpPr>
              <a:spLocks noChangeShapeType="1"/>
            </p:cNvSpPr>
            <p:nvPr/>
          </p:nvSpPr>
          <p:spPr bwMode="auto">
            <a:xfrm flipV="1">
              <a:off x="1588" y="2496"/>
              <a:ext cx="543" cy="90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6" name="Text Box 5"/>
            <p:cNvSpPr txBox="1">
              <a:spLocks noChangeArrowheads="1"/>
            </p:cNvSpPr>
            <p:nvPr/>
          </p:nvSpPr>
          <p:spPr bwMode="auto">
            <a:xfrm>
              <a:off x="714" y="3431"/>
              <a:ext cx="1086"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800">
                  <a:ea typeface="Times New Roman" panose="02020603050405020304" pitchFamily="18" charset="0"/>
                  <a:cs typeface="Narkisim" panose="020E0502050101010101" pitchFamily="34" charset="-79"/>
                </a:rPr>
                <a:t>אום</a:t>
              </a:r>
            </a:p>
          </p:txBody>
        </p:sp>
      </p:grpSp>
      <p:sp>
        <p:nvSpPr>
          <p:cNvPr id="17413" name="Rectangle 23"/>
          <p:cNvSpPr>
            <a:spLocks noChangeArrowheads="1"/>
          </p:cNvSpPr>
          <p:nvPr/>
        </p:nvSpPr>
        <p:spPr bwMode="auto">
          <a:xfrm>
            <a:off x="1403350" y="2133600"/>
            <a:ext cx="72580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2000">
              <a:ea typeface="Times New Roman" panose="02020603050405020304" pitchFamily="18" charset="0"/>
              <a:cs typeface="Narkisim" panose="020E0502050101010101" pitchFamily="34" charset="-79"/>
            </a:endParaRPr>
          </a:p>
          <a:p>
            <a:pPr>
              <a:spcBef>
                <a:spcPct val="0"/>
              </a:spcBef>
              <a:buFontTx/>
              <a:buNone/>
            </a:pPr>
            <a:r>
              <a:rPr lang="he-IL" altLang="he-IL" sz="2000">
                <a:ea typeface="Times New Roman" panose="02020603050405020304" pitchFamily="18" charset="0"/>
                <a:cs typeface="Narkisim" panose="020E0502050101010101" pitchFamily="34" charset="-79"/>
              </a:rPr>
              <a:t>באיזה נקודה כדאי לדוד לאחוז במפתח האומים, בנקודה א' או בנקודה ב'?</a:t>
            </a:r>
            <a:endParaRPr lang="en-US" altLang="he-IL" sz="2000">
              <a:ea typeface="Times New Roman" panose="02020603050405020304" pitchFamily="18" charset="0"/>
              <a:cs typeface="Narkisim" panose="020E0502050101010101" pitchFamily="34" charset="-79"/>
            </a:endParaRPr>
          </a:p>
          <a:p>
            <a:pPr>
              <a:spcBef>
                <a:spcPct val="0"/>
              </a:spcBef>
              <a:buFontTx/>
              <a:buNone/>
            </a:pPr>
            <a:r>
              <a:rPr lang="he-IL" altLang="he-IL" sz="2000">
                <a:ea typeface="Times New Roman" panose="02020603050405020304" pitchFamily="18" charset="0"/>
                <a:cs typeface="Narkisim" panose="020E0502050101010101" pitchFamily="34" charset="-79"/>
              </a:rPr>
              <a:t>הסבירו את תשובתכם. </a:t>
            </a:r>
            <a:endParaRPr lang="en-US" altLang="he-IL" sz="2000">
              <a:ea typeface="Times New Roman" panose="02020603050405020304" pitchFamily="18" charset="0"/>
              <a:cs typeface="Narkisim" panose="020E0502050101010101" pitchFamily="34" charset="-79"/>
            </a:endParaRPr>
          </a:p>
          <a:p>
            <a:pPr rtl="0">
              <a:spcBef>
                <a:spcPct val="0"/>
              </a:spcBef>
              <a:buFontTx/>
              <a:buNone/>
            </a:pPr>
            <a:endParaRPr lang="en-US" altLang="he-IL" sz="2000">
              <a:ea typeface="Times New Roman" panose="02020603050405020304" pitchFamily="18" charset="0"/>
              <a:cs typeface="Narkisim" panose="020E0502050101010101" pitchFamily="34" charset="-79"/>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260350"/>
            <a:ext cx="8229600" cy="1143000"/>
          </a:xfrm>
        </p:spPr>
        <p:txBody>
          <a:bodyPr/>
          <a:lstStyle/>
          <a:p>
            <a:pPr eaLnBrk="1" hangingPunct="1"/>
            <a:r>
              <a:rPr lang="he-IL" altLang="he-IL" sz="4000" dirty="0" smtClean="0"/>
              <a:t>שאלה</a:t>
            </a:r>
            <a:endParaRPr lang="en-US" altLang="he-IL" sz="4000" dirty="0" smtClean="0"/>
          </a:p>
        </p:txBody>
      </p:sp>
      <p:sp>
        <p:nvSpPr>
          <p:cNvPr id="18435" name="Rectangle 31"/>
          <p:cNvSpPr>
            <a:spLocks noChangeArrowheads="1"/>
          </p:cNvSpPr>
          <p:nvPr/>
        </p:nvSpPr>
        <p:spPr bwMode="auto">
          <a:xfrm>
            <a:off x="1116013" y="1330325"/>
            <a:ext cx="77343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000" dirty="0"/>
              <a:t>לפניכם איור של סרגל ועליו תלויה </a:t>
            </a:r>
            <a:r>
              <a:rPr lang="he-IL" altLang="he-IL" sz="2000" dirty="0" err="1"/>
              <a:t>בצידו</a:t>
            </a:r>
            <a:r>
              <a:rPr lang="he-IL" altLang="he-IL" sz="2000" dirty="0"/>
              <a:t> האחד משקולת שמשקלה 10 ניוטון. מרחק נקודת התלייה של המשקולת מהציר הוא 20 ס"מ (ראו איור). לרשותכם 3 משקולות נוספות במשקל  5, 10 ו- 20 ניוטון. הציעו שלוש אפשרויות לאזן את הסרגל בעזרת המשקולות הנוספות. </a:t>
            </a:r>
            <a:endParaRPr lang="en-US" altLang="he-IL" sz="2000" dirty="0"/>
          </a:p>
          <a:p>
            <a:pPr>
              <a:spcBef>
                <a:spcPct val="0"/>
              </a:spcBef>
              <a:buFontTx/>
              <a:buNone/>
            </a:pPr>
            <a:r>
              <a:rPr lang="he-IL" altLang="he-IL" sz="2000" dirty="0"/>
              <a:t>הערה: עליכם להתייחס למשקל המשקולת ולמרחקה מהציר.</a:t>
            </a:r>
            <a:endParaRPr lang="en-US" altLang="he-IL" sz="2000" dirty="0"/>
          </a:p>
          <a:p>
            <a:pPr rtl="0">
              <a:spcBef>
                <a:spcPct val="0"/>
              </a:spcBef>
              <a:buFontTx/>
              <a:buNone/>
            </a:pPr>
            <a:endParaRPr lang="en-US" altLang="he-IL" sz="2000" dirty="0"/>
          </a:p>
        </p:txBody>
      </p:sp>
      <p:sp>
        <p:nvSpPr>
          <p:cNvPr id="18436" name="AutoShape 30" title="מוט ועליו הסרגל"/>
          <p:cNvSpPr>
            <a:spLocks noChangeArrowheads="1"/>
          </p:cNvSpPr>
          <p:nvPr/>
        </p:nvSpPr>
        <p:spPr bwMode="auto">
          <a:xfrm rot="10800000">
            <a:off x="4038600" y="3933825"/>
            <a:ext cx="1217613" cy="2159000"/>
          </a:xfrm>
          <a:custGeom>
            <a:avLst/>
            <a:gdLst>
              <a:gd name="T0" fmla="*/ 2147483646 w 21600"/>
              <a:gd name="T1" fmla="*/ 2147483646 h 21600"/>
              <a:gd name="T2" fmla="*/ 1934597876 w 21600"/>
              <a:gd name="T3" fmla="*/ 2147483646 h 21600"/>
              <a:gd name="T4" fmla="*/ 707559537 w 21600"/>
              <a:gd name="T5" fmla="*/ 2147483646 h 21600"/>
              <a:gd name="T6" fmla="*/ 1934597876 w 21600"/>
              <a:gd name="T7" fmla="*/ 0 h 21600"/>
              <a:gd name="T8" fmla="*/ 0 60000 65536"/>
              <a:gd name="T9" fmla="*/ 0 60000 65536"/>
              <a:gd name="T10" fmla="*/ 0 60000 65536"/>
              <a:gd name="T11" fmla="*/ 0 60000 65536"/>
              <a:gd name="T12" fmla="*/ 5750 w 21600"/>
              <a:gd name="T13" fmla="*/ 5750 h 21600"/>
              <a:gd name="T14" fmla="*/ 15850 w 21600"/>
              <a:gd name="T15" fmla="*/ 15850 h 21600"/>
            </a:gdLst>
            <a:ahLst/>
            <a:cxnLst>
              <a:cxn ang="T8">
                <a:pos x="T0" y="T1"/>
              </a:cxn>
              <a:cxn ang="T9">
                <a:pos x="T2" y="T3"/>
              </a:cxn>
              <a:cxn ang="T10">
                <a:pos x="T4" y="T5"/>
              </a:cxn>
              <a:cxn ang="T11">
                <a:pos x="T6" y="T7"/>
              </a:cxn>
            </a:cxnLst>
            <a:rect l="T12" t="T13" r="T14" b="T15"/>
            <a:pathLst>
              <a:path w="21600" h="21600">
                <a:moveTo>
                  <a:pt x="0" y="0"/>
                </a:moveTo>
                <a:lnTo>
                  <a:pt x="7900" y="21600"/>
                </a:lnTo>
                <a:lnTo>
                  <a:pt x="137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grpSp>
        <p:nvGrpSpPr>
          <p:cNvPr id="18437" name="Group 27" descr="נקודת המשען במרכז הסרגל.&#10;מונחת משקולחת במשקל 10 ניוטון במרחק של 20 ס&quot;מ ממרכז המשען" title="סרגל "/>
          <p:cNvGrpSpPr>
            <a:grpSpLocks/>
          </p:cNvGrpSpPr>
          <p:nvPr/>
        </p:nvGrpSpPr>
        <p:grpSpPr bwMode="auto">
          <a:xfrm>
            <a:off x="2379663" y="4256088"/>
            <a:ext cx="4537075" cy="214312"/>
            <a:chOff x="3067" y="6689"/>
            <a:chExt cx="2715" cy="181"/>
          </a:xfrm>
        </p:grpSpPr>
        <p:sp>
          <p:nvSpPr>
            <p:cNvPr id="18445" name="Rectangle 29"/>
            <p:cNvSpPr>
              <a:spLocks noChangeArrowheads="1"/>
            </p:cNvSpPr>
            <p:nvPr/>
          </p:nvSpPr>
          <p:spPr bwMode="auto">
            <a:xfrm>
              <a:off x="3067" y="6689"/>
              <a:ext cx="2715" cy="181"/>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8446" name="Oval 28"/>
            <p:cNvSpPr>
              <a:spLocks noChangeArrowheads="1"/>
            </p:cNvSpPr>
            <p:nvPr/>
          </p:nvSpPr>
          <p:spPr bwMode="auto">
            <a:xfrm>
              <a:off x="4334" y="6689"/>
              <a:ext cx="181" cy="181"/>
            </a:xfrm>
            <a:prstGeom prst="ellipse">
              <a:avLst/>
            </a:prstGeom>
            <a:solidFill>
              <a:srgbClr val="3366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18438" name="AutoShape 26" title="משקולת"/>
          <p:cNvSpPr>
            <a:spLocks noChangeArrowheads="1"/>
          </p:cNvSpPr>
          <p:nvPr/>
        </p:nvSpPr>
        <p:spPr bwMode="auto">
          <a:xfrm>
            <a:off x="5621338" y="4487863"/>
            <a:ext cx="606425" cy="641350"/>
          </a:xfrm>
          <a:prstGeom prst="hexagon">
            <a:avLst>
              <a:gd name="adj" fmla="val 25000"/>
              <a:gd name="vf" fmla="val 115470"/>
            </a:avLst>
          </a:prstGeom>
          <a:solidFill>
            <a:srgbClr val="FFFF0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8439" name="Text Box 25"/>
          <p:cNvSpPr txBox="1">
            <a:spLocks noChangeArrowheads="1"/>
          </p:cNvSpPr>
          <p:nvPr/>
        </p:nvSpPr>
        <p:spPr bwMode="auto">
          <a:xfrm>
            <a:off x="5205413" y="4176713"/>
            <a:ext cx="9080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20</a:t>
            </a:r>
          </a:p>
        </p:txBody>
      </p:sp>
      <p:sp>
        <p:nvSpPr>
          <p:cNvPr id="18440" name="Text Box 24"/>
          <p:cNvSpPr txBox="1">
            <a:spLocks noChangeArrowheads="1"/>
          </p:cNvSpPr>
          <p:nvPr/>
        </p:nvSpPr>
        <p:spPr bwMode="auto">
          <a:xfrm>
            <a:off x="6054725" y="4195763"/>
            <a:ext cx="9080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40</a:t>
            </a:r>
          </a:p>
        </p:txBody>
      </p:sp>
      <p:sp>
        <p:nvSpPr>
          <p:cNvPr id="18441" name="Text Box 23"/>
          <p:cNvSpPr txBox="1">
            <a:spLocks noChangeArrowheads="1"/>
          </p:cNvSpPr>
          <p:nvPr/>
        </p:nvSpPr>
        <p:spPr bwMode="auto">
          <a:xfrm>
            <a:off x="5219700" y="4789488"/>
            <a:ext cx="15128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he-IL" sz="1800">
                <a:ea typeface="Times New Roman" panose="02020603050405020304" pitchFamily="18" charset="0"/>
                <a:cs typeface="Narkisim" panose="020E0502050101010101" pitchFamily="34" charset="-79"/>
              </a:rPr>
              <a:t>N</a:t>
            </a:r>
            <a:r>
              <a:rPr lang="he-IL" altLang="he-IL" sz="1800">
                <a:ea typeface="Times New Roman" panose="02020603050405020304" pitchFamily="18" charset="0"/>
                <a:cs typeface="Narkisim" panose="020E0502050101010101" pitchFamily="34" charset="-79"/>
              </a:rPr>
              <a:t> 10</a:t>
            </a:r>
            <a:r>
              <a:rPr lang="he-IL" altLang="he-IL" sz="1000">
                <a:ea typeface="Times New Roman" panose="02020603050405020304" pitchFamily="18" charset="0"/>
                <a:cs typeface="Narkisim" panose="020E0502050101010101" pitchFamily="34" charset="-79"/>
              </a:rPr>
              <a:t> </a:t>
            </a:r>
            <a:endParaRPr lang="he-IL" altLang="he-IL" sz="1800"/>
          </a:p>
        </p:txBody>
      </p:sp>
      <p:sp>
        <p:nvSpPr>
          <p:cNvPr id="18442" name="Text Box 22"/>
          <p:cNvSpPr txBox="1">
            <a:spLocks noChangeArrowheads="1"/>
          </p:cNvSpPr>
          <p:nvPr/>
        </p:nvSpPr>
        <p:spPr bwMode="auto">
          <a:xfrm>
            <a:off x="2989263" y="4148138"/>
            <a:ext cx="9080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20</a:t>
            </a:r>
          </a:p>
        </p:txBody>
      </p:sp>
      <p:sp>
        <p:nvSpPr>
          <p:cNvPr id="18443" name="Text Box 21"/>
          <p:cNvSpPr txBox="1">
            <a:spLocks noChangeArrowheads="1"/>
          </p:cNvSpPr>
          <p:nvPr/>
        </p:nvSpPr>
        <p:spPr bwMode="auto">
          <a:xfrm>
            <a:off x="2051050" y="4149725"/>
            <a:ext cx="9080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40</a:t>
            </a:r>
          </a:p>
        </p:txBody>
      </p:sp>
      <p:sp>
        <p:nvSpPr>
          <p:cNvPr id="18444" name="Rectangle 37"/>
          <p:cNvSpPr>
            <a:spLocks noChangeArrowheads="1"/>
          </p:cNvSpPr>
          <p:nvPr/>
        </p:nvSpPr>
        <p:spPr bwMode="auto">
          <a:xfrm>
            <a:off x="-2898775" y="32067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he-IL"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he-IL" altLang="he-IL" sz="4000" dirty="0" smtClean="0"/>
              <a:t>שאלה</a:t>
            </a:r>
            <a:endParaRPr lang="en-US" altLang="he-IL" sz="4000" dirty="0" smtClean="0"/>
          </a:p>
        </p:txBody>
      </p:sp>
      <p:sp>
        <p:nvSpPr>
          <p:cNvPr id="19459" name="Rectangle 21"/>
          <p:cNvSpPr>
            <a:spLocks noChangeArrowheads="1"/>
          </p:cNvSpPr>
          <p:nvPr/>
        </p:nvSpPr>
        <p:spPr bwMode="auto">
          <a:xfrm>
            <a:off x="1258888" y="1436688"/>
            <a:ext cx="72929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000" dirty="0"/>
              <a:t>שמוליק יכול להוביל בעצמו (ללא כלי עזר) אבן במשקל של 500 ניוטון. כמה אבנים כאלה יוכל להוביל אם ישתמש במריצה שמידותיה מתוארים באיור. </a:t>
            </a:r>
            <a:endParaRPr lang="en-US" altLang="he-IL" sz="2000" dirty="0"/>
          </a:p>
          <a:p>
            <a:pPr rtl="0">
              <a:spcBef>
                <a:spcPct val="0"/>
              </a:spcBef>
              <a:buFontTx/>
              <a:buNone/>
            </a:pPr>
            <a:endParaRPr lang="en-US" altLang="he-IL" sz="2000" dirty="0"/>
          </a:p>
        </p:txBody>
      </p:sp>
      <p:grpSp>
        <p:nvGrpSpPr>
          <p:cNvPr id="19460" name="Group 26" descr="המרחק בין המשא, אבן שמשקלה 500 ניוטון , לנקודת המשען הוא 20 ס&quot;מ.&#10;המרחק בין המשא, אבן שמשקלה 500, לידית האחיזה הוא 100 ס&quot;מ" title="מריצה"/>
          <p:cNvGrpSpPr>
            <a:grpSpLocks/>
          </p:cNvGrpSpPr>
          <p:nvPr/>
        </p:nvGrpSpPr>
        <p:grpSpPr bwMode="auto">
          <a:xfrm>
            <a:off x="1403350" y="3357563"/>
            <a:ext cx="3008313" cy="1493837"/>
            <a:chOff x="884" y="2115"/>
            <a:chExt cx="1895" cy="941"/>
          </a:xfrm>
        </p:grpSpPr>
        <p:grpSp>
          <p:nvGrpSpPr>
            <p:cNvPr id="19462" name="Group 11"/>
            <p:cNvGrpSpPr>
              <a:grpSpLocks/>
            </p:cNvGrpSpPr>
            <p:nvPr/>
          </p:nvGrpSpPr>
          <p:grpSpPr bwMode="auto">
            <a:xfrm>
              <a:off x="884" y="2115"/>
              <a:ext cx="1840" cy="796"/>
              <a:chOff x="2630" y="2345"/>
              <a:chExt cx="4600" cy="1991"/>
            </a:xfrm>
          </p:grpSpPr>
          <p:grpSp>
            <p:nvGrpSpPr>
              <p:cNvPr id="19468" name="Group 18"/>
              <p:cNvGrpSpPr>
                <a:grpSpLocks/>
              </p:cNvGrpSpPr>
              <p:nvPr/>
            </p:nvGrpSpPr>
            <p:grpSpPr bwMode="auto">
              <a:xfrm>
                <a:off x="2886" y="2345"/>
                <a:ext cx="4163" cy="1086"/>
                <a:chOff x="2886" y="2345"/>
                <a:chExt cx="4163" cy="1086"/>
              </a:xfrm>
            </p:grpSpPr>
            <p:sp>
              <p:nvSpPr>
                <p:cNvPr id="19475" name="AutoShape 20"/>
                <p:cNvSpPr>
                  <a:spLocks noChangeArrowheads="1"/>
                </p:cNvSpPr>
                <p:nvPr/>
              </p:nvSpPr>
              <p:spPr bwMode="auto">
                <a:xfrm>
                  <a:off x="3067" y="2345"/>
                  <a:ext cx="1810" cy="905"/>
                </a:xfrm>
                <a:custGeom>
                  <a:avLst/>
                  <a:gdLst>
                    <a:gd name="T0" fmla="*/ 11 w 21600"/>
                    <a:gd name="T1" fmla="*/ 1 h 21600"/>
                    <a:gd name="T2" fmla="*/ 6 w 21600"/>
                    <a:gd name="T3" fmla="*/ 2 h 21600"/>
                    <a:gd name="T4" fmla="*/ 2 w 21600"/>
                    <a:gd name="T5" fmla="*/ 1 h 21600"/>
                    <a:gd name="T6" fmla="*/ 6 w 21600"/>
                    <a:gd name="T7" fmla="*/ 0 h 21600"/>
                    <a:gd name="T8" fmla="*/ 0 60000 65536"/>
                    <a:gd name="T9" fmla="*/ 0 60000 65536"/>
                    <a:gd name="T10" fmla="*/ 0 60000 65536"/>
                    <a:gd name="T11" fmla="*/ 0 60000 65536"/>
                    <a:gd name="T12" fmla="*/ 4499 w 21600"/>
                    <a:gd name="T13" fmla="*/ 4511 h 21600"/>
                    <a:gd name="T14" fmla="*/ 17101 w 21600"/>
                    <a:gd name="T15" fmla="*/ 1708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sp>
              <p:nvSpPr>
                <p:cNvPr id="19476" name="Rectangle 19"/>
                <p:cNvSpPr>
                  <a:spLocks noChangeArrowheads="1"/>
                </p:cNvSpPr>
                <p:nvPr/>
              </p:nvSpPr>
              <p:spPr bwMode="auto">
                <a:xfrm>
                  <a:off x="2886" y="3250"/>
                  <a:ext cx="4163" cy="181"/>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grpSp>
            <p:nvGrpSpPr>
              <p:cNvPr id="19469" name="Group 15"/>
              <p:cNvGrpSpPr>
                <a:grpSpLocks/>
              </p:cNvGrpSpPr>
              <p:nvPr/>
            </p:nvGrpSpPr>
            <p:grpSpPr bwMode="auto">
              <a:xfrm>
                <a:off x="2630" y="3431"/>
                <a:ext cx="905" cy="905"/>
                <a:chOff x="3429" y="3793"/>
                <a:chExt cx="905" cy="905"/>
              </a:xfrm>
            </p:grpSpPr>
            <p:sp>
              <p:nvSpPr>
                <p:cNvPr id="19473" name="Oval 17"/>
                <p:cNvSpPr>
                  <a:spLocks noChangeArrowheads="1"/>
                </p:cNvSpPr>
                <p:nvPr/>
              </p:nvSpPr>
              <p:spPr bwMode="auto">
                <a:xfrm>
                  <a:off x="3429" y="3793"/>
                  <a:ext cx="905" cy="905"/>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9474" name="Oval 16"/>
                <p:cNvSpPr>
                  <a:spLocks noChangeArrowheads="1"/>
                </p:cNvSpPr>
                <p:nvPr/>
              </p:nvSpPr>
              <p:spPr bwMode="auto">
                <a:xfrm>
                  <a:off x="3776" y="4155"/>
                  <a:ext cx="181" cy="181"/>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19470" name="AutoShape 14"/>
              <p:cNvSpPr>
                <a:spLocks noChangeArrowheads="1"/>
              </p:cNvSpPr>
              <p:nvPr/>
            </p:nvSpPr>
            <p:spPr bwMode="auto">
              <a:xfrm>
                <a:off x="2886" y="3431"/>
                <a:ext cx="362" cy="5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75 w 21600"/>
                  <a:gd name="T13" fmla="*/ 4495 h 21600"/>
                  <a:gd name="T14" fmla="*/ 17125 w 21600"/>
                  <a:gd name="T15" fmla="*/ 1710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sp>
            <p:nvSpPr>
              <p:cNvPr id="19471" name="Oval 13"/>
              <p:cNvSpPr>
                <a:spLocks noChangeArrowheads="1"/>
              </p:cNvSpPr>
              <p:nvPr/>
            </p:nvSpPr>
            <p:spPr bwMode="auto">
              <a:xfrm>
                <a:off x="2976" y="3778"/>
                <a:ext cx="181" cy="181"/>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9472" name="Rectangle 12"/>
              <p:cNvSpPr>
                <a:spLocks noChangeArrowheads="1"/>
              </p:cNvSpPr>
              <p:nvPr/>
            </p:nvSpPr>
            <p:spPr bwMode="auto">
              <a:xfrm>
                <a:off x="6506" y="3250"/>
                <a:ext cx="724" cy="181"/>
              </a:xfrm>
              <a:prstGeom prst="rect">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19463" name="Line 10"/>
            <p:cNvSpPr>
              <a:spLocks noChangeShapeType="1"/>
            </p:cNvSpPr>
            <p:nvPr/>
          </p:nvSpPr>
          <p:spPr bwMode="auto">
            <a:xfrm>
              <a:off x="1059" y="2839"/>
              <a:ext cx="362"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4" name="Line 9"/>
            <p:cNvSpPr>
              <a:spLocks noChangeShapeType="1"/>
            </p:cNvSpPr>
            <p:nvPr/>
          </p:nvSpPr>
          <p:spPr bwMode="auto">
            <a:xfrm>
              <a:off x="1059" y="2984"/>
              <a:ext cx="152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5" name="Text Box 8"/>
            <p:cNvSpPr txBox="1">
              <a:spLocks noChangeArrowheads="1"/>
            </p:cNvSpPr>
            <p:nvPr/>
          </p:nvSpPr>
          <p:spPr bwMode="auto">
            <a:xfrm>
              <a:off x="1638" y="2911"/>
              <a:ext cx="434" cy="1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400">
                  <a:ea typeface="Times New Roman" panose="02020603050405020304" pitchFamily="18" charset="0"/>
                  <a:cs typeface="Narkisim" panose="020E0502050101010101" pitchFamily="34" charset="-79"/>
                </a:rPr>
                <a:t>100 ס"מ</a:t>
              </a:r>
            </a:p>
          </p:txBody>
        </p:sp>
        <p:sp>
          <p:nvSpPr>
            <p:cNvPr id="19466" name="Text Box 7"/>
            <p:cNvSpPr txBox="1">
              <a:spLocks noChangeArrowheads="1"/>
            </p:cNvSpPr>
            <p:nvPr/>
          </p:nvSpPr>
          <p:spPr bwMode="auto">
            <a:xfrm>
              <a:off x="1111" y="2614"/>
              <a:ext cx="36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20</a:t>
              </a:r>
              <a:r>
                <a:rPr lang="he-IL" altLang="he-IL" sz="1100">
                  <a:ea typeface="Times New Roman" panose="02020603050405020304" pitchFamily="18" charset="0"/>
                  <a:cs typeface="Narkisim" panose="020E0502050101010101" pitchFamily="34" charset="-79"/>
                </a:rPr>
                <a:t> </a:t>
              </a:r>
              <a:r>
                <a:rPr lang="he-IL" altLang="he-IL" sz="1600">
                  <a:ea typeface="Times New Roman" panose="02020603050405020304" pitchFamily="18" charset="0"/>
                  <a:cs typeface="Narkisim" panose="020E0502050101010101" pitchFamily="34" charset="-79"/>
                </a:rPr>
                <a:t>ס"מ</a:t>
              </a:r>
            </a:p>
          </p:txBody>
        </p:sp>
        <p:sp>
          <p:nvSpPr>
            <p:cNvPr id="19467" name="Text Box 5"/>
            <p:cNvSpPr txBox="1">
              <a:spLocks noChangeArrowheads="1"/>
            </p:cNvSpPr>
            <p:nvPr/>
          </p:nvSpPr>
          <p:spPr bwMode="auto">
            <a:xfrm>
              <a:off x="2200" y="2115"/>
              <a:ext cx="57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800" dirty="0">
                  <a:ea typeface="Times New Roman" panose="02020603050405020304" pitchFamily="18" charset="0"/>
                  <a:cs typeface="Narkisim" panose="020E0502050101010101" pitchFamily="34" charset="-79"/>
                </a:rPr>
                <a:t>ידית אחיזה</a:t>
              </a:r>
            </a:p>
          </p:txBody>
        </p:sp>
      </p:grpSp>
      <p:sp>
        <p:nvSpPr>
          <p:cNvPr id="19461" name="Rectangle 25"/>
          <p:cNvSpPr>
            <a:spLocks noChangeArrowheads="1"/>
          </p:cNvSpPr>
          <p:nvPr/>
        </p:nvSpPr>
        <p:spPr bwMode="auto">
          <a:xfrm>
            <a:off x="5849938" y="2706688"/>
            <a:ext cx="2598737"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he-IL" sz="1800"/>
              <a:t/>
            </a:r>
            <a:br>
              <a:rPr lang="en-US" altLang="he-IL" sz="1800"/>
            </a:br>
            <a:endParaRPr lang="en-US" altLang="he-IL" sz="1800"/>
          </a:p>
          <a:p>
            <a:pPr>
              <a:spcBef>
                <a:spcPct val="0"/>
              </a:spcBef>
              <a:buFontTx/>
              <a:buNone/>
            </a:pPr>
            <a:r>
              <a:rPr lang="he-IL" altLang="he-IL" sz="2000"/>
              <a:t>א.    2 אבנים  (</a:t>
            </a:r>
            <a:r>
              <a:rPr lang="en-US" altLang="he-IL" sz="2000"/>
              <a:t>N</a:t>
            </a:r>
            <a:r>
              <a:rPr lang="he-IL" altLang="he-IL" sz="2000"/>
              <a:t> 1000)</a:t>
            </a:r>
            <a:endParaRPr lang="en-US" altLang="he-IL" sz="2000"/>
          </a:p>
          <a:p>
            <a:pPr>
              <a:spcBef>
                <a:spcPct val="0"/>
              </a:spcBef>
              <a:buFontTx/>
              <a:buNone/>
            </a:pPr>
            <a:r>
              <a:rPr lang="he-IL" altLang="he-IL" sz="2000"/>
              <a:t>ב.    4 אבנים  (</a:t>
            </a:r>
            <a:r>
              <a:rPr lang="en-US" altLang="he-IL" sz="2000"/>
              <a:t>N</a:t>
            </a:r>
            <a:r>
              <a:rPr lang="he-IL" altLang="he-IL" sz="2000"/>
              <a:t> 2000)</a:t>
            </a:r>
            <a:endParaRPr lang="en-US" altLang="he-IL" sz="2000"/>
          </a:p>
          <a:p>
            <a:pPr>
              <a:spcBef>
                <a:spcPct val="0"/>
              </a:spcBef>
              <a:buFontTx/>
              <a:buNone/>
            </a:pPr>
            <a:r>
              <a:rPr lang="he-IL" altLang="he-IL" sz="2000"/>
              <a:t>ג.    5 אבנים  (</a:t>
            </a:r>
            <a:r>
              <a:rPr lang="en-US" altLang="he-IL" sz="2000"/>
              <a:t>N</a:t>
            </a:r>
            <a:r>
              <a:rPr lang="he-IL" altLang="he-IL" sz="2000"/>
              <a:t> 2500)</a:t>
            </a:r>
            <a:endParaRPr lang="en-US" altLang="he-IL" sz="2000"/>
          </a:p>
          <a:p>
            <a:pPr>
              <a:spcBef>
                <a:spcPct val="0"/>
              </a:spcBef>
              <a:buFontTx/>
              <a:buNone/>
            </a:pPr>
            <a:r>
              <a:rPr lang="he-IL" altLang="he-IL" sz="2000"/>
              <a:t>ד.    6 אבנים  (</a:t>
            </a:r>
            <a:r>
              <a:rPr lang="en-US" altLang="he-IL" sz="2000"/>
              <a:t>N</a:t>
            </a:r>
            <a:r>
              <a:rPr lang="he-IL" altLang="he-IL" sz="2000"/>
              <a:t> 3000)</a:t>
            </a:r>
            <a:endParaRPr lang="en-US" altLang="he-IL" sz="2000"/>
          </a:p>
          <a:p>
            <a:pPr rtl="0">
              <a:spcBef>
                <a:spcPct val="0"/>
              </a:spcBef>
              <a:buFontTx/>
              <a:buNone/>
            </a:pPr>
            <a:endParaRPr lang="en-US" altLang="he-IL" sz="2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he-IL" altLang="he-IL" sz="4000" dirty="0" smtClean="0"/>
              <a:t>שאלה</a:t>
            </a:r>
            <a:endParaRPr lang="en-US" altLang="he-IL" sz="4000" dirty="0" smtClean="0"/>
          </a:p>
        </p:txBody>
      </p:sp>
      <p:sp>
        <p:nvSpPr>
          <p:cNvPr id="20483" name="Rectangle 29"/>
          <p:cNvSpPr>
            <a:spLocks noChangeArrowheads="1"/>
          </p:cNvSpPr>
          <p:nvPr/>
        </p:nvSpPr>
        <p:spPr bwMode="auto">
          <a:xfrm>
            <a:off x="1895475" y="1446213"/>
            <a:ext cx="660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000"/>
              <a:t>לפניכם שתי מריצות. איזה מריצה תאפשר להוביל משא כבד יותר? </a:t>
            </a:r>
            <a:r>
              <a:rPr lang="en-US" altLang="he-IL" sz="2000"/>
              <a:t/>
            </a:r>
            <a:br>
              <a:rPr lang="en-US" altLang="he-IL" sz="2000"/>
            </a:br>
            <a:r>
              <a:rPr lang="he-IL" altLang="he-IL" sz="2000"/>
              <a:t>הסבירו את תשובתכם.</a:t>
            </a:r>
            <a:endParaRPr lang="en-US" altLang="he-IL" sz="2000"/>
          </a:p>
          <a:p>
            <a:pPr rtl="0">
              <a:spcBef>
                <a:spcPct val="0"/>
              </a:spcBef>
              <a:buFontTx/>
              <a:buNone/>
            </a:pPr>
            <a:endParaRPr lang="en-US" altLang="he-IL" sz="2000"/>
          </a:p>
        </p:txBody>
      </p:sp>
      <p:grpSp>
        <p:nvGrpSpPr>
          <p:cNvPr id="20484" name="Group 4" descr="מריצה א' ומריצה ב' לשתיהן המרחק בין נקודת המשען למשא זהה והוא 20ס&quot;מ.&#10;במריצה א': המרחק בין ידית האחיזה למשא ( d1) קצר בהשוואה למריצה ב'&#10;במריצה ב' המרחק בין ידית האחיזה למשא ( d2 ארוך בהשוואה למריצה בא'." title="שתי מריצות מריצה א' ומריצה ב'"/>
          <p:cNvGrpSpPr>
            <a:grpSpLocks/>
          </p:cNvGrpSpPr>
          <p:nvPr/>
        </p:nvGrpSpPr>
        <p:grpSpPr bwMode="auto">
          <a:xfrm>
            <a:off x="1979613" y="3141663"/>
            <a:ext cx="5632450" cy="1263650"/>
            <a:chOff x="2575" y="2840"/>
            <a:chExt cx="8869" cy="1991"/>
          </a:xfrm>
        </p:grpSpPr>
        <p:grpSp>
          <p:nvGrpSpPr>
            <p:cNvPr id="20485" name="Group 7"/>
            <p:cNvGrpSpPr>
              <a:grpSpLocks/>
            </p:cNvGrpSpPr>
            <p:nvPr/>
          </p:nvGrpSpPr>
          <p:grpSpPr bwMode="auto">
            <a:xfrm>
              <a:off x="2575" y="2840"/>
              <a:ext cx="8688" cy="1991"/>
              <a:chOff x="1257" y="6689"/>
              <a:chExt cx="8688" cy="1991"/>
            </a:xfrm>
          </p:grpSpPr>
          <p:grpSp>
            <p:nvGrpSpPr>
              <p:cNvPr id="20488" name="Group 19"/>
              <p:cNvGrpSpPr>
                <a:grpSpLocks/>
              </p:cNvGrpSpPr>
              <p:nvPr/>
            </p:nvGrpSpPr>
            <p:grpSpPr bwMode="auto">
              <a:xfrm>
                <a:off x="1257" y="6689"/>
                <a:ext cx="4600" cy="1991"/>
                <a:chOff x="2630" y="2345"/>
                <a:chExt cx="4600" cy="1991"/>
              </a:xfrm>
            </p:grpSpPr>
            <p:grpSp>
              <p:nvGrpSpPr>
                <p:cNvPr id="20500" name="Group 26"/>
                <p:cNvGrpSpPr>
                  <a:grpSpLocks/>
                </p:cNvGrpSpPr>
                <p:nvPr/>
              </p:nvGrpSpPr>
              <p:grpSpPr bwMode="auto">
                <a:xfrm>
                  <a:off x="2886" y="2345"/>
                  <a:ext cx="4163" cy="1086"/>
                  <a:chOff x="2886" y="2345"/>
                  <a:chExt cx="4163" cy="1086"/>
                </a:xfrm>
              </p:grpSpPr>
              <p:sp>
                <p:nvSpPr>
                  <p:cNvPr id="20507" name="AutoShape 28"/>
                  <p:cNvSpPr>
                    <a:spLocks noChangeArrowheads="1"/>
                  </p:cNvSpPr>
                  <p:nvPr/>
                </p:nvSpPr>
                <p:spPr bwMode="auto">
                  <a:xfrm>
                    <a:off x="3067" y="2345"/>
                    <a:ext cx="1810" cy="905"/>
                  </a:xfrm>
                  <a:custGeom>
                    <a:avLst/>
                    <a:gdLst>
                      <a:gd name="T0" fmla="*/ 11 w 21600"/>
                      <a:gd name="T1" fmla="*/ 1 h 21600"/>
                      <a:gd name="T2" fmla="*/ 6 w 21600"/>
                      <a:gd name="T3" fmla="*/ 2 h 21600"/>
                      <a:gd name="T4" fmla="*/ 2 w 21600"/>
                      <a:gd name="T5" fmla="*/ 1 h 21600"/>
                      <a:gd name="T6" fmla="*/ 6 w 21600"/>
                      <a:gd name="T7" fmla="*/ 0 h 21600"/>
                      <a:gd name="T8" fmla="*/ 0 60000 65536"/>
                      <a:gd name="T9" fmla="*/ 0 60000 65536"/>
                      <a:gd name="T10" fmla="*/ 0 60000 65536"/>
                      <a:gd name="T11" fmla="*/ 0 60000 65536"/>
                      <a:gd name="T12" fmla="*/ 4499 w 21600"/>
                      <a:gd name="T13" fmla="*/ 4511 h 21600"/>
                      <a:gd name="T14" fmla="*/ 17101 w 21600"/>
                      <a:gd name="T15" fmla="*/ 1708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sp>
                <p:nvSpPr>
                  <p:cNvPr id="20508" name="Rectangle 27"/>
                  <p:cNvSpPr>
                    <a:spLocks noChangeArrowheads="1"/>
                  </p:cNvSpPr>
                  <p:nvPr/>
                </p:nvSpPr>
                <p:spPr bwMode="auto">
                  <a:xfrm>
                    <a:off x="2886" y="3250"/>
                    <a:ext cx="4163" cy="181"/>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grpSp>
              <p:nvGrpSpPr>
                <p:cNvPr id="20501" name="Group 23"/>
                <p:cNvGrpSpPr>
                  <a:grpSpLocks/>
                </p:cNvGrpSpPr>
                <p:nvPr/>
              </p:nvGrpSpPr>
              <p:grpSpPr bwMode="auto">
                <a:xfrm>
                  <a:off x="2630" y="3431"/>
                  <a:ext cx="905" cy="905"/>
                  <a:chOff x="3429" y="3793"/>
                  <a:chExt cx="905" cy="905"/>
                </a:xfrm>
              </p:grpSpPr>
              <p:sp>
                <p:nvSpPr>
                  <p:cNvPr id="20505" name="Oval 25"/>
                  <p:cNvSpPr>
                    <a:spLocks noChangeArrowheads="1"/>
                  </p:cNvSpPr>
                  <p:nvPr/>
                </p:nvSpPr>
                <p:spPr bwMode="auto">
                  <a:xfrm>
                    <a:off x="3429" y="3793"/>
                    <a:ext cx="905" cy="905"/>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0506" name="Oval 24"/>
                  <p:cNvSpPr>
                    <a:spLocks noChangeArrowheads="1"/>
                  </p:cNvSpPr>
                  <p:nvPr/>
                </p:nvSpPr>
                <p:spPr bwMode="auto">
                  <a:xfrm>
                    <a:off x="3776" y="4155"/>
                    <a:ext cx="181" cy="181"/>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20502" name="AutoShape 22"/>
                <p:cNvSpPr>
                  <a:spLocks noChangeArrowheads="1"/>
                </p:cNvSpPr>
                <p:nvPr/>
              </p:nvSpPr>
              <p:spPr bwMode="auto">
                <a:xfrm>
                  <a:off x="2886" y="3431"/>
                  <a:ext cx="362" cy="5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75 w 21600"/>
                    <a:gd name="T13" fmla="*/ 4495 h 21600"/>
                    <a:gd name="T14" fmla="*/ 17125 w 21600"/>
                    <a:gd name="T15" fmla="*/ 1710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sp>
              <p:nvSpPr>
                <p:cNvPr id="20503" name="Oval 21"/>
                <p:cNvSpPr>
                  <a:spLocks noChangeArrowheads="1"/>
                </p:cNvSpPr>
                <p:nvPr/>
              </p:nvSpPr>
              <p:spPr bwMode="auto">
                <a:xfrm>
                  <a:off x="2976" y="3778"/>
                  <a:ext cx="181" cy="181"/>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0504" name="Rectangle 20"/>
                <p:cNvSpPr>
                  <a:spLocks noChangeArrowheads="1"/>
                </p:cNvSpPr>
                <p:nvPr/>
              </p:nvSpPr>
              <p:spPr bwMode="auto">
                <a:xfrm>
                  <a:off x="6506" y="3250"/>
                  <a:ext cx="724" cy="181"/>
                </a:xfrm>
                <a:prstGeom prst="rect">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20489" name="Text Box 18"/>
              <p:cNvSpPr txBox="1">
                <a:spLocks noChangeArrowheads="1"/>
              </p:cNvSpPr>
              <p:nvPr/>
            </p:nvSpPr>
            <p:spPr bwMode="auto">
              <a:xfrm>
                <a:off x="3067" y="8318"/>
                <a:ext cx="1086" cy="3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he-IL" altLang="he-IL" sz="1600">
                    <a:ea typeface="Times New Roman" panose="02020603050405020304" pitchFamily="18" charset="0"/>
                    <a:cs typeface="Narkisim" panose="020E0502050101010101" pitchFamily="34" charset="-79"/>
                  </a:rPr>
                  <a:t>מריצה ב</a:t>
                </a:r>
              </a:p>
            </p:txBody>
          </p:sp>
          <p:grpSp>
            <p:nvGrpSpPr>
              <p:cNvPr id="20490" name="Group 9"/>
              <p:cNvGrpSpPr>
                <a:grpSpLocks/>
              </p:cNvGrpSpPr>
              <p:nvPr/>
            </p:nvGrpSpPr>
            <p:grpSpPr bwMode="auto">
              <a:xfrm>
                <a:off x="6325" y="6689"/>
                <a:ext cx="3620" cy="1991"/>
                <a:chOff x="6325" y="6689"/>
                <a:chExt cx="3620" cy="1991"/>
              </a:xfrm>
            </p:grpSpPr>
            <p:sp>
              <p:nvSpPr>
                <p:cNvPr id="20492" name="AutoShape 17"/>
                <p:cNvSpPr>
                  <a:spLocks noChangeArrowheads="1"/>
                </p:cNvSpPr>
                <p:nvPr/>
              </p:nvSpPr>
              <p:spPr bwMode="auto">
                <a:xfrm>
                  <a:off x="6762" y="6689"/>
                  <a:ext cx="1810" cy="905"/>
                </a:xfrm>
                <a:custGeom>
                  <a:avLst/>
                  <a:gdLst>
                    <a:gd name="T0" fmla="*/ 11 w 21600"/>
                    <a:gd name="T1" fmla="*/ 1 h 21600"/>
                    <a:gd name="T2" fmla="*/ 6 w 21600"/>
                    <a:gd name="T3" fmla="*/ 2 h 21600"/>
                    <a:gd name="T4" fmla="*/ 2 w 21600"/>
                    <a:gd name="T5" fmla="*/ 1 h 21600"/>
                    <a:gd name="T6" fmla="*/ 6 w 21600"/>
                    <a:gd name="T7" fmla="*/ 0 h 21600"/>
                    <a:gd name="T8" fmla="*/ 0 60000 65536"/>
                    <a:gd name="T9" fmla="*/ 0 60000 65536"/>
                    <a:gd name="T10" fmla="*/ 0 60000 65536"/>
                    <a:gd name="T11" fmla="*/ 0 60000 65536"/>
                    <a:gd name="T12" fmla="*/ 4499 w 21600"/>
                    <a:gd name="T13" fmla="*/ 4511 h 21600"/>
                    <a:gd name="T14" fmla="*/ 17101 w 21600"/>
                    <a:gd name="T15" fmla="*/ 1708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sp>
              <p:nvSpPr>
                <p:cNvPr id="20493" name="Rectangle 16"/>
                <p:cNvSpPr>
                  <a:spLocks noChangeArrowheads="1"/>
                </p:cNvSpPr>
                <p:nvPr/>
              </p:nvSpPr>
              <p:spPr bwMode="auto">
                <a:xfrm>
                  <a:off x="6581" y="7594"/>
                  <a:ext cx="3364" cy="181"/>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nvGrpSpPr>
                <p:cNvPr id="20494" name="Group 13"/>
                <p:cNvGrpSpPr>
                  <a:grpSpLocks/>
                </p:cNvGrpSpPr>
                <p:nvPr/>
              </p:nvGrpSpPr>
              <p:grpSpPr bwMode="auto">
                <a:xfrm>
                  <a:off x="6325" y="7775"/>
                  <a:ext cx="905" cy="905"/>
                  <a:chOff x="3429" y="3793"/>
                  <a:chExt cx="905" cy="905"/>
                </a:xfrm>
              </p:grpSpPr>
              <p:sp>
                <p:nvSpPr>
                  <p:cNvPr id="20498" name="Oval 15"/>
                  <p:cNvSpPr>
                    <a:spLocks noChangeArrowheads="1"/>
                  </p:cNvSpPr>
                  <p:nvPr/>
                </p:nvSpPr>
                <p:spPr bwMode="auto">
                  <a:xfrm>
                    <a:off x="3429" y="3793"/>
                    <a:ext cx="905" cy="905"/>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0499" name="Oval 14"/>
                  <p:cNvSpPr>
                    <a:spLocks noChangeArrowheads="1"/>
                  </p:cNvSpPr>
                  <p:nvPr/>
                </p:nvSpPr>
                <p:spPr bwMode="auto">
                  <a:xfrm>
                    <a:off x="3776" y="4155"/>
                    <a:ext cx="181" cy="181"/>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20495" name="AutoShape 12"/>
                <p:cNvSpPr>
                  <a:spLocks noChangeArrowheads="1"/>
                </p:cNvSpPr>
                <p:nvPr/>
              </p:nvSpPr>
              <p:spPr bwMode="auto">
                <a:xfrm>
                  <a:off x="6581" y="7775"/>
                  <a:ext cx="362" cy="54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475 w 21600"/>
                    <a:gd name="T13" fmla="*/ 4495 h 21600"/>
                    <a:gd name="T14" fmla="*/ 17125 w 21600"/>
                    <a:gd name="T15" fmla="*/ 1710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FFFF"/>
                </a:solidFill>
                <a:ln w="9525">
                  <a:solidFill>
                    <a:srgbClr val="000000"/>
                  </a:solidFill>
                  <a:miter lim="800000"/>
                  <a:headEnd/>
                  <a:tailEnd/>
                </a:ln>
              </p:spPr>
              <p:txBody>
                <a:bodyPr/>
                <a:lstStyle/>
                <a:p>
                  <a:endParaRPr lang="en-US"/>
                </a:p>
              </p:txBody>
            </p:sp>
            <p:sp>
              <p:nvSpPr>
                <p:cNvPr id="20496" name="Oval 11"/>
                <p:cNvSpPr>
                  <a:spLocks noChangeArrowheads="1"/>
                </p:cNvSpPr>
                <p:nvPr/>
              </p:nvSpPr>
              <p:spPr bwMode="auto">
                <a:xfrm>
                  <a:off x="6671" y="8122"/>
                  <a:ext cx="181" cy="181"/>
                </a:xfrm>
                <a:prstGeom prst="ellipse">
                  <a:avLst/>
                </a:prstGeom>
                <a:solidFill>
                  <a:srgbClr val="FFFF00"/>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0497" name="Rectangle 10"/>
                <p:cNvSpPr>
                  <a:spLocks noChangeArrowheads="1"/>
                </p:cNvSpPr>
                <p:nvPr/>
              </p:nvSpPr>
              <p:spPr bwMode="auto">
                <a:xfrm>
                  <a:off x="9221" y="7594"/>
                  <a:ext cx="724" cy="181"/>
                </a:xfrm>
                <a:prstGeom prst="rect">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
            <p:nvSpPr>
              <p:cNvPr id="20491" name="Text Box 8"/>
              <p:cNvSpPr txBox="1">
                <a:spLocks noChangeArrowheads="1"/>
              </p:cNvSpPr>
              <p:nvPr/>
            </p:nvSpPr>
            <p:spPr bwMode="auto">
              <a:xfrm>
                <a:off x="7954" y="8318"/>
                <a:ext cx="1086" cy="3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he-IL" altLang="he-IL" sz="1600">
                    <a:ea typeface="Times New Roman" panose="02020603050405020304" pitchFamily="18" charset="0"/>
                    <a:cs typeface="Narkisim" panose="020E0502050101010101" pitchFamily="34" charset="-79"/>
                  </a:rPr>
                  <a:t>מריצה א</a:t>
                </a:r>
              </a:p>
            </p:txBody>
          </p:sp>
        </p:grpSp>
        <p:sp>
          <p:nvSpPr>
            <p:cNvPr id="20486" name="Text Box 6"/>
            <p:cNvSpPr txBox="1">
              <a:spLocks noChangeArrowheads="1"/>
            </p:cNvSpPr>
            <p:nvPr/>
          </p:nvSpPr>
          <p:spPr bwMode="auto">
            <a:xfrm>
              <a:off x="6014" y="3368"/>
              <a:ext cx="1448" cy="3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ידית אחיזה</a:t>
              </a:r>
              <a:endParaRPr lang="he-IL" altLang="he-IL" sz="1800">
                <a:ea typeface="Times New Roman" panose="02020603050405020304" pitchFamily="18" charset="0"/>
                <a:cs typeface="Narkisim" panose="020E0502050101010101" pitchFamily="34" charset="-79"/>
              </a:endParaRPr>
            </a:p>
          </p:txBody>
        </p:sp>
        <p:sp>
          <p:nvSpPr>
            <p:cNvPr id="20487" name="Text Box 5"/>
            <p:cNvSpPr txBox="1">
              <a:spLocks noChangeArrowheads="1"/>
            </p:cNvSpPr>
            <p:nvPr/>
          </p:nvSpPr>
          <p:spPr bwMode="auto">
            <a:xfrm>
              <a:off x="9996" y="3368"/>
              <a:ext cx="1448" cy="3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ידית אחיזה</a:t>
              </a:r>
              <a:endParaRPr lang="he-IL" altLang="he-IL" sz="1800">
                <a:ea typeface="Times New Roman" panose="02020603050405020304" pitchFamily="18" charset="0"/>
                <a:cs typeface="Narkisim" panose="020E0502050101010101" pitchFamily="34" charset="-79"/>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he-IL" altLang="he-IL" sz="4000" dirty="0" smtClean="0"/>
              <a:t>שאלה</a:t>
            </a:r>
            <a:endParaRPr lang="en-US" altLang="he-IL" sz="4000" dirty="0" smtClean="0"/>
          </a:p>
        </p:txBody>
      </p:sp>
      <p:sp>
        <p:nvSpPr>
          <p:cNvPr id="21507" name="Rectangle 83"/>
          <p:cNvSpPr>
            <a:spLocks noChangeArrowheads="1"/>
          </p:cNvSpPr>
          <p:nvPr/>
        </p:nvSpPr>
        <p:spPr bwMode="auto">
          <a:xfrm>
            <a:off x="323850" y="1268413"/>
            <a:ext cx="85693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800"/>
              <a:t>איזה ציור מבין ציורים א-ד, מראה את הדרך הנוחה לאדם לאזן דלי המכיל עשרה ליטר מים ודלי קטן יותר המכיל חמישה ליטר מים?  הסבירו את בחירתכם.</a:t>
            </a:r>
            <a:endParaRPr lang="en-US" altLang="he-IL" sz="2800"/>
          </a:p>
          <a:p>
            <a:pPr rtl="0">
              <a:spcBef>
                <a:spcPct val="0"/>
              </a:spcBef>
              <a:buFontTx/>
              <a:buNone/>
            </a:pPr>
            <a:endParaRPr lang="en-US" altLang="he-IL" sz="2800"/>
          </a:p>
        </p:txBody>
      </p:sp>
      <p:grpSp>
        <p:nvGrpSpPr>
          <p:cNvPr id="21508" name="Group 4" descr="נקודת המשען היא האדם&#10;ציור א': המרחק בין נקודת המשען לדלי המכיל 10 ליטר מים קצר יותר מהמרחק בין נקודת המשען לדלי המכיל 5 ליטל מים d2 &lt;d1&#10;ציור ב': המרחק בין נקודת המשען לדלי המכיל 10 ליטר מים ארוך יותר מהמרחק בין נקודת המשען לדלי המכיל 5 ליטל מים d2 &gt;d10&#10;ציור ג': המרחק בין נקודת המשען לדלי המכיל 10 ליטר מים קטן ושווה למרחק בין נקודת המשען לדלי המכיל 5 ליטל מים. d2 =d10&#10;ציור ד':  המרחק בין נקודת המשען לדלי המכיל 10 ליטר מים גדול ושווה למרחק בין נקודת המשען לדלי המכיל 5 ליטל מים. d2 =d10&#10;&#10;&#10;" title="ציורים א', ב', ג', ד'"/>
          <p:cNvGrpSpPr>
            <a:grpSpLocks/>
          </p:cNvGrpSpPr>
          <p:nvPr/>
        </p:nvGrpSpPr>
        <p:grpSpPr bwMode="auto">
          <a:xfrm>
            <a:off x="1258888" y="2781300"/>
            <a:ext cx="6086475" cy="3448050"/>
            <a:chOff x="525" y="9585"/>
            <a:chExt cx="9585" cy="5430"/>
          </a:xfrm>
        </p:grpSpPr>
        <p:grpSp>
          <p:nvGrpSpPr>
            <p:cNvPr id="21510" name="Group 75"/>
            <p:cNvGrpSpPr>
              <a:grpSpLocks/>
            </p:cNvGrpSpPr>
            <p:nvPr/>
          </p:nvGrpSpPr>
          <p:grpSpPr bwMode="auto">
            <a:xfrm>
              <a:off x="1080" y="10150"/>
              <a:ext cx="3420" cy="1620"/>
              <a:chOff x="1080" y="8280"/>
              <a:chExt cx="3420" cy="1620"/>
            </a:xfrm>
          </p:grpSpPr>
          <p:sp>
            <p:nvSpPr>
              <p:cNvPr id="21581" name="Oval 82"/>
              <p:cNvSpPr>
                <a:spLocks noChangeArrowheads="1"/>
              </p:cNvSpPr>
              <p:nvPr/>
            </p:nvSpPr>
            <p:spPr bwMode="auto">
              <a:xfrm>
                <a:off x="2520" y="8280"/>
                <a:ext cx="360" cy="360"/>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82" name="Line 81"/>
              <p:cNvSpPr>
                <a:spLocks noChangeShapeType="1"/>
              </p:cNvSpPr>
              <p:nvPr/>
            </p:nvSpPr>
            <p:spPr bwMode="auto">
              <a:xfrm>
                <a:off x="2700" y="8640"/>
                <a:ext cx="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3" name="Line 80"/>
              <p:cNvSpPr>
                <a:spLocks noChangeShapeType="1"/>
              </p:cNvSpPr>
              <p:nvPr/>
            </p:nvSpPr>
            <p:spPr bwMode="auto">
              <a:xfrm flipH="1">
                <a:off x="234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4" name="Line 79"/>
              <p:cNvSpPr>
                <a:spLocks noChangeShapeType="1"/>
              </p:cNvSpPr>
              <p:nvPr/>
            </p:nvSpPr>
            <p:spPr bwMode="auto">
              <a:xfrm>
                <a:off x="270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5" name="Line 78"/>
              <p:cNvSpPr>
                <a:spLocks noChangeShapeType="1"/>
              </p:cNvSpPr>
              <p:nvPr/>
            </p:nvSpPr>
            <p:spPr bwMode="auto">
              <a:xfrm flipV="1">
                <a:off x="270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6" name="Line 77"/>
              <p:cNvSpPr>
                <a:spLocks noChangeShapeType="1"/>
              </p:cNvSpPr>
              <p:nvPr/>
            </p:nvSpPr>
            <p:spPr bwMode="auto">
              <a:xfrm flipH="1" flipV="1">
                <a:off x="216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7" name="Line 76"/>
              <p:cNvSpPr>
                <a:spLocks noChangeShapeType="1"/>
              </p:cNvSpPr>
              <p:nvPr/>
            </p:nvSpPr>
            <p:spPr bwMode="auto">
              <a:xfrm>
                <a:off x="1080" y="8640"/>
                <a:ext cx="3420" cy="0"/>
              </a:xfrm>
              <a:prstGeom prst="line">
                <a:avLst/>
              </a:prstGeom>
              <a:noFill/>
              <a:ln w="2857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1" name="Group 71"/>
            <p:cNvGrpSpPr>
              <a:grpSpLocks/>
            </p:cNvGrpSpPr>
            <p:nvPr/>
          </p:nvGrpSpPr>
          <p:grpSpPr bwMode="auto">
            <a:xfrm>
              <a:off x="855" y="10510"/>
              <a:ext cx="555" cy="720"/>
              <a:chOff x="1260" y="9900"/>
              <a:chExt cx="555" cy="720"/>
            </a:xfrm>
          </p:grpSpPr>
          <p:sp>
            <p:nvSpPr>
              <p:cNvPr id="21578" name="AutoShape 74"/>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79" name="Line 73"/>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0" name="Line 72"/>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2" name="Group 67"/>
            <p:cNvGrpSpPr>
              <a:grpSpLocks/>
            </p:cNvGrpSpPr>
            <p:nvPr/>
          </p:nvGrpSpPr>
          <p:grpSpPr bwMode="auto">
            <a:xfrm>
              <a:off x="3420" y="10510"/>
              <a:ext cx="360" cy="540"/>
              <a:chOff x="1260" y="9900"/>
              <a:chExt cx="555" cy="720"/>
            </a:xfrm>
          </p:grpSpPr>
          <p:sp>
            <p:nvSpPr>
              <p:cNvPr id="21575" name="AutoShape 70"/>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76" name="Line 69"/>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7" name="Line 68"/>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3" name="Group 63"/>
            <p:cNvGrpSpPr>
              <a:grpSpLocks/>
            </p:cNvGrpSpPr>
            <p:nvPr/>
          </p:nvGrpSpPr>
          <p:grpSpPr bwMode="auto">
            <a:xfrm>
              <a:off x="7020" y="10510"/>
              <a:ext cx="555" cy="720"/>
              <a:chOff x="1260" y="9900"/>
              <a:chExt cx="555" cy="720"/>
            </a:xfrm>
          </p:grpSpPr>
          <p:sp>
            <p:nvSpPr>
              <p:cNvPr id="21572" name="AutoShape 66"/>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73" name="Line 65"/>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4" name="Line 64"/>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4" name="Group 59"/>
            <p:cNvGrpSpPr>
              <a:grpSpLocks/>
            </p:cNvGrpSpPr>
            <p:nvPr/>
          </p:nvGrpSpPr>
          <p:grpSpPr bwMode="auto">
            <a:xfrm>
              <a:off x="9660" y="10540"/>
              <a:ext cx="360" cy="540"/>
              <a:chOff x="1260" y="9900"/>
              <a:chExt cx="555" cy="720"/>
            </a:xfrm>
          </p:grpSpPr>
          <p:sp>
            <p:nvSpPr>
              <p:cNvPr id="21569" name="AutoShape 62"/>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70" name="Line 61"/>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1" name="Line 60"/>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5" name="Group 51"/>
            <p:cNvGrpSpPr>
              <a:grpSpLocks/>
            </p:cNvGrpSpPr>
            <p:nvPr/>
          </p:nvGrpSpPr>
          <p:grpSpPr bwMode="auto">
            <a:xfrm>
              <a:off x="6480" y="10150"/>
              <a:ext cx="3420" cy="1620"/>
              <a:chOff x="1080" y="8280"/>
              <a:chExt cx="3420" cy="1620"/>
            </a:xfrm>
          </p:grpSpPr>
          <p:sp>
            <p:nvSpPr>
              <p:cNvPr id="21562" name="Oval 58"/>
              <p:cNvSpPr>
                <a:spLocks noChangeArrowheads="1"/>
              </p:cNvSpPr>
              <p:nvPr/>
            </p:nvSpPr>
            <p:spPr bwMode="auto">
              <a:xfrm>
                <a:off x="2520" y="8280"/>
                <a:ext cx="360" cy="360"/>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63" name="Line 57"/>
              <p:cNvSpPr>
                <a:spLocks noChangeShapeType="1"/>
              </p:cNvSpPr>
              <p:nvPr/>
            </p:nvSpPr>
            <p:spPr bwMode="auto">
              <a:xfrm>
                <a:off x="2700" y="8640"/>
                <a:ext cx="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4" name="Line 56"/>
              <p:cNvSpPr>
                <a:spLocks noChangeShapeType="1"/>
              </p:cNvSpPr>
              <p:nvPr/>
            </p:nvSpPr>
            <p:spPr bwMode="auto">
              <a:xfrm flipH="1">
                <a:off x="234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5" name="Line 55"/>
              <p:cNvSpPr>
                <a:spLocks noChangeShapeType="1"/>
              </p:cNvSpPr>
              <p:nvPr/>
            </p:nvSpPr>
            <p:spPr bwMode="auto">
              <a:xfrm>
                <a:off x="270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6" name="Line 54"/>
              <p:cNvSpPr>
                <a:spLocks noChangeShapeType="1"/>
              </p:cNvSpPr>
              <p:nvPr/>
            </p:nvSpPr>
            <p:spPr bwMode="auto">
              <a:xfrm flipV="1">
                <a:off x="270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7" name="Line 53"/>
              <p:cNvSpPr>
                <a:spLocks noChangeShapeType="1"/>
              </p:cNvSpPr>
              <p:nvPr/>
            </p:nvSpPr>
            <p:spPr bwMode="auto">
              <a:xfrm flipH="1" flipV="1">
                <a:off x="216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8" name="Line 52"/>
              <p:cNvSpPr>
                <a:spLocks noChangeShapeType="1"/>
              </p:cNvSpPr>
              <p:nvPr/>
            </p:nvSpPr>
            <p:spPr bwMode="auto">
              <a:xfrm>
                <a:off x="1080" y="8640"/>
                <a:ext cx="3420" cy="0"/>
              </a:xfrm>
              <a:prstGeom prst="line">
                <a:avLst/>
              </a:prstGeom>
              <a:noFill/>
              <a:ln w="2857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6" name="Text Box 50"/>
            <p:cNvSpPr txBox="1">
              <a:spLocks noChangeArrowheads="1"/>
            </p:cNvSpPr>
            <p:nvPr/>
          </p:nvSpPr>
          <p:spPr bwMode="auto">
            <a:xfrm>
              <a:off x="525" y="10855"/>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10 ל'</a:t>
              </a:r>
              <a:endParaRPr lang="he-IL" altLang="he-IL" sz="1800">
                <a:ea typeface="Times New Roman" panose="02020603050405020304" pitchFamily="18" charset="0"/>
                <a:cs typeface="Narkisim" panose="020E0502050101010101" pitchFamily="34" charset="-79"/>
              </a:endParaRPr>
            </a:p>
          </p:txBody>
        </p:sp>
        <p:sp>
          <p:nvSpPr>
            <p:cNvPr id="21517" name="Text Box 49"/>
            <p:cNvSpPr txBox="1">
              <a:spLocks noChangeArrowheads="1"/>
            </p:cNvSpPr>
            <p:nvPr/>
          </p:nvSpPr>
          <p:spPr bwMode="auto">
            <a:xfrm>
              <a:off x="6690" y="1084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400">
                  <a:ea typeface="Times New Roman" panose="02020603050405020304" pitchFamily="18" charset="0"/>
                  <a:cs typeface="Narkisim" panose="020E0502050101010101" pitchFamily="34" charset="-79"/>
                </a:rPr>
                <a:t>10 ל'</a:t>
              </a:r>
            </a:p>
          </p:txBody>
        </p:sp>
        <p:sp>
          <p:nvSpPr>
            <p:cNvPr id="21518" name="Text Box 48"/>
            <p:cNvSpPr txBox="1">
              <a:spLocks noChangeArrowheads="1"/>
            </p:cNvSpPr>
            <p:nvPr/>
          </p:nvSpPr>
          <p:spPr bwMode="auto">
            <a:xfrm>
              <a:off x="2970" y="10705"/>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5 ל'</a:t>
              </a:r>
              <a:endParaRPr lang="he-IL" altLang="he-IL" sz="1800">
                <a:ea typeface="Times New Roman" panose="02020603050405020304" pitchFamily="18" charset="0"/>
                <a:cs typeface="Narkisim" panose="020E0502050101010101" pitchFamily="34" charset="-79"/>
              </a:endParaRPr>
            </a:p>
          </p:txBody>
        </p:sp>
        <p:sp>
          <p:nvSpPr>
            <p:cNvPr id="21519" name="Text Box 47"/>
            <p:cNvSpPr txBox="1">
              <a:spLocks noChangeArrowheads="1"/>
            </p:cNvSpPr>
            <p:nvPr/>
          </p:nvSpPr>
          <p:spPr bwMode="auto">
            <a:xfrm>
              <a:off x="9210" y="1072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400">
                  <a:ea typeface="Times New Roman" panose="02020603050405020304" pitchFamily="18" charset="0"/>
                  <a:cs typeface="Narkisim" panose="020E0502050101010101" pitchFamily="34" charset="-79"/>
                </a:rPr>
                <a:t>5 ל</a:t>
              </a:r>
              <a:r>
                <a:rPr lang="he-IL" altLang="he-IL" sz="1000">
                  <a:ea typeface="Times New Roman" panose="02020603050405020304" pitchFamily="18" charset="0"/>
                  <a:cs typeface="Narkisim" panose="020E0502050101010101" pitchFamily="34" charset="-79"/>
                </a:rPr>
                <a:t>'</a:t>
              </a:r>
              <a:endParaRPr lang="he-IL" altLang="he-IL" sz="1800">
                <a:ea typeface="Times New Roman" panose="02020603050405020304" pitchFamily="18" charset="0"/>
                <a:cs typeface="Narkisim" panose="020E0502050101010101" pitchFamily="34" charset="-79"/>
              </a:endParaRPr>
            </a:p>
          </p:txBody>
        </p:sp>
        <p:grpSp>
          <p:nvGrpSpPr>
            <p:cNvPr id="21520" name="Group 9"/>
            <p:cNvGrpSpPr>
              <a:grpSpLocks/>
            </p:cNvGrpSpPr>
            <p:nvPr/>
          </p:nvGrpSpPr>
          <p:grpSpPr bwMode="auto">
            <a:xfrm>
              <a:off x="1080" y="13395"/>
              <a:ext cx="9000" cy="1620"/>
              <a:chOff x="1080" y="12490"/>
              <a:chExt cx="9000" cy="1620"/>
            </a:xfrm>
          </p:grpSpPr>
          <p:grpSp>
            <p:nvGrpSpPr>
              <p:cNvPr id="21525" name="Group 43"/>
              <p:cNvGrpSpPr>
                <a:grpSpLocks/>
              </p:cNvGrpSpPr>
              <p:nvPr/>
            </p:nvGrpSpPr>
            <p:grpSpPr bwMode="auto">
              <a:xfrm>
                <a:off x="8820" y="12850"/>
                <a:ext cx="555" cy="720"/>
                <a:chOff x="1260" y="9900"/>
                <a:chExt cx="555" cy="720"/>
              </a:xfrm>
            </p:grpSpPr>
            <p:sp>
              <p:nvSpPr>
                <p:cNvPr id="21559" name="AutoShape 46"/>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60" name="Line 45"/>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1" name="Line 44"/>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26" name="Group 39"/>
              <p:cNvGrpSpPr>
                <a:grpSpLocks/>
              </p:cNvGrpSpPr>
              <p:nvPr/>
            </p:nvGrpSpPr>
            <p:grpSpPr bwMode="auto">
              <a:xfrm>
                <a:off x="1395" y="12850"/>
                <a:ext cx="555" cy="720"/>
                <a:chOff x="1260" y="9900"/>
                <a:chExt cx="555" cy="720"/>
              </a:xfrm>
            </p:grpSpPr>
            <p:sp>
              <p:nvSpPr>
                <p:cNvPr id="21556" name="AutoShape 42"/>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57" name="Line 41"/>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8" name="Line 40"/>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27" name="Group 35"/>
              <p:cNvGrpSpPr>
                <a:grpSpLocks/>
              </p:cNvGrpSpPr>
              <p:nvPr/>
            </p:nvGrpSpPr>
            <p:grpSpPr bwMode="auto">
              <a:xfrm>
                <a:off x="7380" y="12850"/>
                <a:ext cx="360" cy="540"/>
                <a:chOff x="1260" y="9900"/>
                <a:chExt cx="555" cy="720"/>
              </a:xfrm>
            </p:grpSpPr>
            <p:sp>
              <p:nvSpPr>
                <p:cNvPr id="21553" name="AutoShape 38"/>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54" name="Line 37"/>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5" name="Line 36"/>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28" name="Group 31"/>
              <p:cNvGrpSpPr>
                <a:grpSpLocks/>
              </p:cNvGrpSpPr>
              <p:nvPr/>
            </p:nvGrpSpPr>
            <p:grpSpPr bwMode="auto">
              <a:xfrm>
                <a:off x="4770" y="12865"/>
                <a:ext cx="360" cy="540"/>
                <a:chOff x="1260" y="9900"/>
                <a:chExt cx="555" cy="720"/>
              </a:xfrm>
            </p:grpSpPr>
            <p:sp>
              <p:nvSpPr>
                <p:cNvPr id="21550" name="AutoShape 34"/>
                <p:cNvSpPr>
                  <a:spLocks noChangeArrowheads="1"/>
                </p:cNvSpPr>
                <p:nvPr/>
              </p:nvSpPr>
              <p:spPr bwMode="auto">
                <a:xfrm>
                  <a:off x="1260" y="10080"/>
                  <a:ext cx="540" cy="540"/>
                </a:xfrm>
                <a:prstGeom prst="can">
                  <a:avLst>
                    <a:gd name="adj" fmla="val 25000"/>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51" name="Line 33"/>
                <p:cNvSpPr>
                  <a:spLocks noChangeShapeType="1"/>
                </p:cNvSpPr>
                <p:nvPr/>
              </p:nvSpPr>
              <p:spPr bwMode="auto">
                <a:xfrm flipV="1">
                  <a:off x="1305" y="9915"/>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2" name="Line 32"/>
                <p:cNvSpPr>
                  <a:spLocks noChangeShapeType="1"/>
                </p:cNvSpPr>
                <p:nvPr/>
              </p:nvSpPr>
              <p:spPr bwMode="auto">
                <a:xfrm>
                  <a:off x="1620" y="9900"/>
                  <a:ext cx="195" cy="2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29" name="Group 23"/>
              <p:cNvGrpSpPr>
                <a:grpSpLocks/>
              </p:cNvGrpSpPr>
              <p:nvPr/>
            </p:nvGrpSpPr>
            <p:grpSpPr bwMode="auto">
              <a:xfrm>
                <a:off x="1620" y="12490"/>
                <a:ext cx="3420" cy="1620"/>
                <a:chOff x="1080" y="8280"/>
                <a:chExt cx="3420" cy="1620"/>
              </a:xfrm>
            </p:grpSpPr>
            <p:sp>
              <p:nvSpPr>
                <p:cNvPr id="21543" name="Oval 30"/>
                <p:cNvSpPr>
                  <a:spLocks noChangeArrowheads="1"/>
                </p:cNvSpPr>
                <p:nvPr/>
              </p:nvSpPr>
              <p:spPr bwMode="auto">
                <a:xfrm>
                  <a:off x="2520" y="8280"/>
                  <a:ext cx="360" cy="360"/>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44" name="Line 29"/>
                <p:cNvSpPr>
                  <a:spLocks noChangeShapeType="1"/>
                </p:cNvSpPr>
                <p:nvPr/>
              </p:nvSpPr>
              <p:spPr bwMode="auto">
                <a:xfrm>
                  <a:off x="2700" y="8640"/>
                  <a:ext cx="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5" name="Line 28"/>
                <p:cNvSpPr>
                  <a:spLocks noChangeShapeType="1"/>
                </p:cNvSpPr>
                <p:nvPr/>
              </p:nvSpPr>
              <p:spPr bwMode="auto">
                <a:xfrm flipH="1">
                  <a:off x="234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6" name="Line 27"/>
                <p:cNvSpPr>
                  <a:spLocks noChangeShapeType="1"/>
                </p:cNvSpPr>
                <p:nvPr/>
              </p:nvSpPr>
              <p:spPr bwMode="auto">
                <a:xfrm>
                  <a:off x="270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7" name="Line 26"/>
                <p:cNvSpPr>
                  <a:spLocks noChangeShapeType="1"/>
                </p:cNvSpPr>
                <p:nvPr/>
              </p:nvSpPr>
              <p:spPr bwMode="auto">
                <a:xfrm flipV="1">
                  <a:off x="270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8" name="Line 25"/>
                <p:cNvSpPr>
                  <a:spLocks noChangeShapeType="1"/>
                </p:cNvSpPr>
                <p:nvPr/>
              </p:nvSpPr>
              <p:spPr bwMode="auto">
                <a:xfrm flipH="1" flipV="1">
                  <a:off x="216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9" name="Line 24"/>
                <p:cNvSpPr>
                  <a:spLocks noChangeShapeType="1"/>
                </p:cNvSpPr>
                <p:nvPr/>
              </p:nvSpPr>
              <p:spPr bwMode="auto">
                <a:xfrm>
                  <a:off x="1080" y="8640"/>
                  <a:ext cx="3420" cy="0"/>
                </a:xfrm>
                <a:prstGeom prst="line">
                  <a:avLst/>
                </a:prstGeom>
                <a:noFill/>
                <a:ln w="2857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30" name="Group 15"/>
              <p:cNvGrpSpPr>
                <a:grpSpLocks/>
              </p:cNvGrpSpPr>
              <p:nvPr/>
            </p:nvGrpSpPr>
            <p:grpSpPr bwMode="auto">
              <a:xfrm>
                <a:off x="6660" y="12490"/>
                <a:ext cx="3420" cy="1620"/>
                <a:chOff x="1080" y="8280"/>
                <a:chExt cx="3420" cy="1620"/>
              </a:xfrm>
            </p:grpSpPr>
            <p:sp>
              <p:nvSpPr>
                <p:cNvPr id="21536" name="Oval 22"/>
                <p:cNvSpPr>
                  <a:spLocks noChangeArrowheads="1"/>
                </p:cNvSpPr>
                <p:nvPr/>
              </p:nvSpPr>
              <p:spPr bwMode="auto">
                <a:xfrm>
                  <a:off x="2520" y="8280"/>
                  <a:ext cx="360" cy="360"/>
                </a:xfrm>
                <a:prstGeom prst="ellipse">
                  <a:avLst/>
                </a:prstGeom>
                <a:solidFill>
                  <a:srgbClr val="FFFFFF"/>
                </a:solidFill>
                <a:ln w="9525">
                  <a:solidFill>
                    <a:srgbClr val="000000"/>
                  </a:solidFill>
                  <a:round/>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21537" name="Line 21"/>
                <p:cNvSpPr>
                  <a:spLocks noChangeShapeType="1"/>
                </p:cNvSpPr>
                <p:nvPr/>
              </p:nvSpPr>
              <p:spPr bwMode="auto">
                <a:xfrm>
                  <a:off x="2700" y="8640"/>
                  <a:ext cx="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8" name="Line 20"/>
                <p:cNvSpPr>
                  <a:spLocks noChangeShapeType="1"/>
                </p:cNvSpPr>
                <p:nvPr/>
              </p:nvSpPr>
              <p:spPr bwMode="auto">
                <a:xfrm flipH="1">
                  <a:off x="234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9" name="Line 19"/>
                <p:cNvSpPr>
                  <a:spLocks noChangeShapeType="1"/>
                </p:cNvSpPr>
                <p:nvPr/>
              </p:nvSpPr>
              <p:spPr bwMode="auto">
                <a:xfrm>
                  <a:off x="2700" y="9180"/>
                  <a:ext cx="360" cy="7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0" name="Line 18"/>
                <p:cNvSpPr>
                  <a:spLocks noChangeShapeType="1"/>
                </p:cNvSpPr>
                <p:nvPr/>
              </p:nvSpPr>
              <p:spPr bwMode="auto">
                <a:xfrm flipV="1">
                  <a:off x="270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1" name="Line 17"/>
                <p:cNvSpPr>
                  <a:spLocks noChangeShapeType="1"/>
                </p:cNvSpPr>
                <p:nvPr/>
              </p:nvSpPr>
              <p:spPr bwMode="auto">
                <a:xfrm flipH="1" flipV="1">
                  <a:off x="2160" y="8640"/>
                  <a:ext cx="54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2" name="Line 16"/>
                <p:cNvSpPr>
                  <a:spLocks noChangeShapeType="1"/>
                </p:cNvSpPr>
                <p:nvPr/>
              </p:nvSpPr>
              <p:spPr bwMode="auto">
                <a:xfrm>
                  <a:off x="1080" y="8640"/>
                  <a:ext cx="3420" cy="0"/>
                </a:xfrm>
                <a:prstGeom prst="line">
                  <a:avLst/>
                </a:prstGeom>
                <a:noFill/>
                <a:ln w="2857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31" name="Group 10"/>
              <p:cNvGrpSpPr>
                <a:grpSpLocks/>
              </p:cNvGrpSpPr>
              <p:nvPr/>
            </p:nvGrpSpPr>
            <p:grpSpPr bwMode="auto">
              <a:xfrm>
                <a:off x="1080" y="13024"/>
                <a:ext cx="8295" cy="660"/>
                <a:chOff x="1080" y="13030"/>
                <a:chExt cx="8295" cy="660"/>
              </a:xfrm>
            </p:grpSpPr>
            <p:sp>
              <p:nvSpPr>
                <p:cNvPr id="21532" name="Text Box 14"/>
                <p:cNvSpPr txBox="1">
                  <a:spLocks noChangeArrowheads="1"/>
                </p:cNvSpPr>
                <p:nvPr/>
              </p:nvSpPr>
              <p:spPr bwMode="auto">
                <a:xfrm>
                  <a:off x="1080" y="1315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10 ל'</a:t>
                  </a:r>
                  <a:endParaRPr lang="he-IL" altLang="he-IL" sz="1800">
                    <a:ea typeface="Times New Roman" panose="02020603050405020304" pitchFamily="18" charset="0"/>
                    <a:cs typeface="Narkisim" panose="020E0502050101010101" pitchFamily="34" charset="-79"/>
                  </a:endParaRPr>
                </a:p>
              </p:txBody>
            </p:sp>
            <p:sp>
              <p:nvSpPr>
                <p:cNvPr id="21533" name="Text Box 13"/>
                <p:cNvSpPr txBox="1">
                  <a:spLocks noChangeArrowheads="1"/>
                </p:cNvSpPr>
                <p:nvPr/>
              </p:nvSpPr>
              <p:spPr bwMode="auto">
                <a:xfrm>
                  <a:off x="8475" y="13135"/>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10 ל'</a:t>
                  </a:r>
                  <a:endParaRPr lang="he-IL" altLang="he-IL" sz="1800">
                    <a:ea typeface="Times New Roman" panose="02020603050405020304" pitchFamily="18" charset="0"/>
                    <a:cs typeface="Narkisim" panose="020E0502050101010101" pitchFamily="34" charset="-79"/>
                  </a:endParaRPr>
                </a:p>
              </p:txBody>
            </p:sp>
            <p:sp>
              <p:nvSpPr>
                <p:cNvPr id="21534" name="Text Box 12"/>
                <p:cNvSpPr txBox="1">
                  <a:spLocks noChangeArrowheads="1"/>
                </p:cNvSpPr>
                <p:nvPr/>
              </p:nvSpPr>
              <p:spPr bwMode="auto">
                <a:xfrm>
                  <a:off x="4320" y="1303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5 ל'</a:t>
                  </a:r>
                  <a:endParaRPr lang="he-IL" altLang="he-IL" sz="1800">
                    <a:ea typeface="Times New Roman" panose="02020603050405020304" pitchFamily="18" charset="0"/>
                    <a:cs typeface="Narkisim" panose="020E0502050101010101" pitchFamily="34" charset="-79"/>
                  </a:endParaRPr>
                </a:p>
              </p:txBody>
            </p:sp>
            <p:sp>
              <p:nvSpPr>
                <p:cNvPr id="21535" name="Text Box 11"/>
                <p:cNvSpPr txBox="1">
                  <a:spLocks noChangeArrowheads="1"/>
                </p:cNvSpPr>
                <p:nvPr/>
              </p:nvSpPr>
              <p:spPr bwMode="auto">
                <a:xfrm>
                  <a:off x="6945" y="13030"/>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000">
                      <a:ea typeface="Times New Roman" panose="02020603050405020304" pitchFamily="18" charset="0"/>
                      <a:cs typeface="Narkisim" panose="020E0502050101010101" pitchFamily="34" charset="-79"/>
                    </a:rPr>
                    <a:t>5 ל'</a:t>
                  </a:r>
                  <a:endParaRPr lang="he-IL" altLang="he-IL" sz="1800">
                    <a:ea typeface="Times New Roman" panose="02020603050405020304" pitchFamily="18" charset="0"/>
                    <a:cs typeface="Narkisim" panose="020E0502050101010101" pitchFamily="34" charset="-79"/>
                  </a:endParaRPr>
                </a:p>
              </p:txBody>
            </p:sp>
          </p:grpSp>
        </p:grpSp>
        <p:sp>
          <p:nvSpPr>
            <p:cNvPr id="21521" name="Text Box 8"/>
            <p:cNvSpPr txBox="1">
              <a:spLocks noChangeArrowheads="1"/>
            </p:cNvSpPr>
            <p:nvPr/>
          </p:nvSpPr>
          <p:spPr bwMode="auto">
            <a:xfrm>
              <a:off x="7773" y="9585"/>
              <a:ext cx="543"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א</a:t>
              </a:r>
            </a:p>
          </p:txBody>
        </p:sp>
        <p:sp>
          <p:nvSpPr>
            <p:cNvPr id="21522" name="Text Box 7"/>
            <p:cNvSpPr txBox="1">
              <a:spLocks noChangeArrowheads="1"/>
            </p:cNvSpPr>
            <p:nvPr/>
          </p:nvSpPr>
          <p:spPr bwMode="auto">
            <a:xfrm>
              <a:off x="2343" y="9585"/>
              <a:ext cx="543"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ב</a:t>
              </a:r>
            </a:p>
          </p:txBody>
        </p:sp>
        <p:sp>
          <p:nvSpPr>
            <p:cNvPr id="21523" name="Text Box 6"/>
            <p:cNvSpPr txBox="1">
              <a:spLocks noChangeArrowheads="1"/>
            </p:cNvSpPr>
            <p:nvPr/>
          </p:nvSpPr>
          <p:spPr bwMode="auto">
            <a:xfrm>
              <a:off x="7954" y="12843"/>
              <a:ext cx="543"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ג</a:t>
              </a:r>
            </a:p>
          </p:txBody>
        </p:sp>
        <p:sp>
          <p:nvSpPr>
            <p:cNvPr id="21524" name="Text Box 5"/>
            <p:cNvSpPr txBox="1">
              <a:spLocks noChangeArrowheads="1"/>
            </p:cNvSpPr>
            <p:nvPr/>
          </p:nvSpPr>
          <p:spPr bwMode="auto">
            <a:xfrm>
              <a:off x="2886" y="12843"/>
              <a:ext cx="543"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600">
                  <a:ea typeface="Times New Roman" panose="02020603050405020304" pitchFamily="18" charset="0"/>
                  <a:cs typeface="Narkisim" panose="020E0502050101010101" pitchFamily="34" charset="-79"/>
                </a:rPr>
                <a:t>ד</a:t>
              </a:r>
            </a:p>
          </p:txBody>
        </p:sp>
      </p:grpSp>
      <p:sp>
        <p:nvSpPr>
          <p:cNvPr id="21509" name="Rectangle 96"/>
          <p:cNvSpPr>
            <a:spLocks noChangeArrowheads="1"/>
          </p:cNvSpPr>
          <p:nvPr/>
        </p:nvSpPr>
        <p:spPr bwMode="auto">
          <a:xfrm>
            <a:off x="646113" y="1936750"/>
            <a:ext cx="1841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200">
                <a:latin typeface="Times New Roman" panose="02020603050405020304" pitchFamily="18" charset="0"/>
                <a:ea typeface="Times New Roman" panose="02020603050405020304" pitchFamily="18" charset="0"/>
                <a:cs typeface="Narkisim" panose="020E0502050101010101" pitchFamily="34" charset="-79"/>
              </a:rPr>
              <a:t/>
            </a:r>
            <a:br>
              <a:rPr lang="he-IL" altLang="he-IL" sz="1200">
                <a:latin typeface="Times New Roman" panose="02020603050405020304" pitchFamily="18" charset="0"/>
                <a:ea typeface="Times New Roman" panose="02020603050405020304" pitchFamily="18" charset="0"/>
                <a:cs typeface="Narkisim" panose="020E0502050101010101" pitchFamily="34" charset="-79"/>
              </a:rPr>
            </a:br>
            <a:endParaRPr lang="he-IL" altLang="he-IL" sz="1800">
              <a:ea typeface="Times New Roman" panose="02020603050405020304" pitchFamily="18" charset="0"/>
              <a:cs typeface="Narkisim" panose="020E0502050101010101" pitchFamily="34" charset="-79"/>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דוד וגנית קראו כי שישה אנשים יכלום להרים יחד אבן ששוקלת 30000 ניוטון. אדם אחד היה אמור לפיכך להיות מסוגל להרים שישית ממשקל זה (5000 ניוטון). הם החליטו לחשב כמה מאמץ נדרש כל אדם להפעיל על מוט העץ שלו.&#10;דויד מצא את הנוסחה הבאה בספר לי מוד:&#10;מרחק בין המאמץ לבין נקודת המשען חלקי&#10;המרחק בין המשא לבין נקודת המשען &#10;שווה&#10;הכוח המופעל על ידי המשא &#10;חלקי&#10;הכוח המופעל על ידי המאמץ&#10;&#10;כמה כוח נדרש מכל אחד מששת האנשים להפעיל גדי להרים את גוש האבן?&#10;&#10;" title="שאלה ממבחן TIM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60350"/>
            <a:ext cx="7489825" cy="637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ext Box 4"/>
          <p:cNvSpPr txBox="1">
            <a:spLocks noChangeArrowheads="1"/>
          </p:cNvSpPr>
          <p:nvPr/>
        </p:nvSpPr>
        <p:spPr bwMode="auto">
          <a:xfrm rot="-2327534">
            <a:off x="611188" y="2708275"/>
            <a:ext cx="1584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he-IL" altLang="he-IL" sz="1800">
                <a:latin typeface="Verdana" panose="020B0604030504040204" pitchFamily="34" charset="0"/>
              </a:rPr>
              <a:t>שאלה ממבחן </a:t>
            </a:r>
            <a:r>
              <a:rPr lang="en-US" altLang="he-IL" sz="1800">
                <a:latin typeface="Verdana" panose="020B0604030504040204" pitchFamily="34" charset="0"/>
              </a:rPr>
              <a:t>TIMSS</a:t>
            </a:r>
          </a:p>
        </p:txBody>
      </p:sp>
      <p:sp>
        <p:nvSpPr>
          <p:cNvPr id="2" name="Title 1" hidden="1"/>
          <p:cNvSpPr>
            <a:spLocks noGrp="1"/>
          </p:cNvSpPr>
          <p:nvPr>
            <p:ph type="title" idx="4294967295"/>
          </p:nvPr>
        </p:nvSpPr>
        <p:spPr/>
        <p:txBody>
          <a:bodyPr/>
          <a:lstStyle/>
          <a:p>
            <a:r>
              <a:rPr lang="en-US" dirty="0" smtClean="0"/>
              <a:t>ש</a:t>
            </a:r>
            <a:r>
              <a:rPr lang="he-IL" dirty="0" smtClean="0"/>
              <a:t>אלה ממבחן </a:t>
            </a:r>
            <a:r>
              <a:rPr lang="en-US" dirty="0" smtClean="0"/>
              <a:t>TIMSS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11188" y="981075"/>
            <a:ext cx="8229600" cy="4525963"/>
          </a:xfrm>
        </p:spPr>
        <p:txBody>
          <a:bodyPr/>
          <a:lstStyle/>
          <a:p>
            <a:pPr eaLnBrk="1" hangingPunct="1"/>
            <a:r>
              <a:rPr lang="he-IL" altLang="he-IL" sz="3600" smtClean="0"/>
              <a:t>מהו מנוף? </a:t>
            </a:r>
            <a:r>
              <a:rPr lang="en-US" altLang="he-IL" sz="3600" smtClean="0"/>
              <a:t/>
            </a:r>
            <a:br>
              <a:rPr lang="en-US" altLang="he-IL" sz="3600" smtClean="0"/>
            </a:br>
            <a:endParaRPr lang="en-US" altLang="he-IL" sz="3600" smtClean="0"/>
          </a:p>
          <a:p>
            <a:pPr eaLnBrk="1" hangingPunct="1"/>
            <a:r>
              <a:rPr lang="he-IL" altLang="he-IL" sz="3600" smtClean="0"/>
              <a:t>מה היתרון בשימוש במנוף?</a:t>
            </a:r>
            <a:endParaRPr lang="en-US" altLang="he-IL" sz="3600" dirty="0" smtClean="0"/>
          </a:p>
        </p:txBody>
      </p:sp>
      <p:pic>
        <p:nvPicPr>
          <p:cNvPr id="5123" name="Picture 5" descr="27137-About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36888"/>
            <a:ext cx="3821113" cy="382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hidden="1"/>
          <p:cNvSpPr>
            <a:spLocks noGrp="1"/>
          </p:cNvSpPr>
          <p:nvPr>
            <p:ph type="title"/>
          </p:nvPr>
        </p:nvSpPr>
        <p:spPr/>
        <p:txBody>
          <a:bodyPr/>
          <a:lstStyle/>
          <a:p>
            <a:pPr rtl="1" eaLnBrk="1" fontAlgn="base" hangingPunct="1"/>
            <a:r>
              <a:rPr lang="he-IL" sz="3600" dirty="0" smtClean="0">
                <a:solidFill>
                  <a:srgbClr val="000000"/>
                </a:solidFill>
                <a:effectLst/>
                <a:latin typeface="Arial" panose="020B0604020202020204" pitchFamily="34" charset="0"/>
                <a:ea typeface="+mn-ea"/>
                <a:cs typeface="Arial" panose="020B0604020202020204" pitchFamily="34" charset="0"/>
              </a:rPr>
              <a:t>מהו מנוף? </a:t>
            </a:r>
            <a:endParaRPr lang="en-US" sz="3600" dirty="0" smtClean="0">
              <a:effectLst/>
            </a:endParaRPr>
          </a:p>
          <a:p>
            <a:pPr rtl="1" eaLnBrk="1" fontAlgn="base" hangingPunct="1"/>
            <a:r>
              <a:rPr lang="he-IL" sz="3600" dirty="0" smtClean="0">
                <a:solidFill>
                  <a:srgbClr val="000000"/>
                </a:solidFill>
                <a:effectLst/>
                <a:latin typeface="Arial" panose="020B0604020202020204" pitchFamily="34" charset="0"/>
                <a:ea typeface="+mn-ea"/>
                <a:cs typeface="Arial" panose="020B0604020202020204" pitchFamily="34" charset="0"/>
              </a:rPr>
              <a:t>מה היתרון בשימוש במנוף?</a:t>
            </a:r>
            <a:endParaRPr lang="en-US" dirty="0" smtClean="0">
              <a:effectLst/>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836613"/>
            <a:ext cx="8229600" cy="1143000"/>
          </a:xfrm>
        </p:spPr>
        <p:txBody>
          <a:bodyPr/>
          <a:lstStyle/>
          <a:p>
            <a:pPr eaLnBrk="1" hangingPunct="1"/>
            <a:r>
              <a:rPr lang="he-IL" altLang="he-IL" sz="3600" b="1" dirty="0" smtClean="0">
                <a:solidFill>
                  <a:srgbClr val="990000"/>
                </a:solidFill>
              </a:rPr>
              <a:t>מגלים את חוק המנוף</a:t>
            </a:r>
            <a:r>
              <a:rPr lang="he-IL" altLang="he-IL" dirty="0" smtClean="0"/>
              <a:t> </a:t>
            </a:r>
            <a:endParaRPr lang="en-US" altLang="he-IL" dirty="0" smtClean="0"/>
          </a:p>
        </p:txBody>
      </p:sp>
      <p:sp>
        <p:nvSpPr>
          <p:cNvPr id="6147" name="Rectangle 3"/>
          <p:cNvSpPr>
            <a:spLocks noGrp="1" noChangeArrowheads="1"/>
          </p:cNvSpPr>
          <p:nvPr>
            <p:ph type="body" idx="1"/>
          </p:nvPr>
        </p:nvSpPr>
        <p:spPr>
          <a:xfrm>
            <a:off x="395288" y="3357563"/>
            <a:ext cx="8229600" cy="3805237"/>
          </a:xfrm>
        </p:spPr>
        <p:txBody>
          <a:bodyPr/>
          <a:lstStyle/>
          <a:p>
            <a:pPr eaLnBrk="1" hangingPunct="1">
              <a:buFontTx/>
              <a:buNone/>
            </a:pPr>
            <a:endParaRPr lang="he-IL" altLang="he-IL" smtClean="0"/>
          </a:p>
          <a:p>
            <a:pPr eaLnBrk="1" hangingPunct="1">
              <a:buFontTx/>
              <a:buNone/>
            </a:pPr>
            <a:r>
              <a:rPr lang="en-US" altLang="he-IL" smtClean="0"/>
              <a:t/>
            </a:r>
            <a:br>
              <a:rPr lang="en-US" altLang="he-IL" smtClean="0"/>
            </a:br>
            <a:endParaRPr lang="en-US" altLang="he-IL" smtClean="0"/>
          </a:p>
        </p:txBody>
      </p:sp>
      <p:pic>
        <p:nvPicPr>
          <p:cNvPr id="6148" name="Picture 6" descr="http://www.philohome.com/towercrane/crane1.jpg" title="מנו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788" y="0"/>
            <a:ext cx="2663825" cy="260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914400" y="0"/>
            <a:ext cx="8229600" cy="763588"/>
          </a:xfrm>
        </p:spPr>
        <p:txBody>
          <a:bodyPr anchor="b"/>
          <a:lstStyle/>
          <a:p>
            <a:pPr eaLnBrk="1" hangingPunct="1">
              <a:defRPr/>
            </a:pPr>
            <a:r>
              <a:rPr lang="he-IL" dirty="0" smtClean="0">
                <a:effectLst>
                  <a:outerShdw blurRad="38100" dist="38100" dir="2700000" algn="tl">
                    <a:srgbClr val="C0C0C0"/>
                  </a:outerShdw>
                </a:effectLst>
              </a:rPr>
              <a:t>מנופים</a:t>
            </a:r>
          </a:p>
        </p:txBody>
      </p:sp>
      <p:pic>
        <p:nvPicPr>
          <p:cNvPr id="7171" name="Picture 42" descr="http://t0.gstatic.com/images?q=tbn:ANd9GcSTLbk1Dq1ktK3-ZVdyJzi8jhZGq0BBa6oWOgfmP64greayK9dlER4AtNl6w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836613"/>
            <a:ext cx="3744913" cy="168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Box 24"/>
          <p:cNvSpPr txBox="1">
            <a:spLocks noChangeArrowheads="1"/>
          </p:cNvSpPr>
          <p:nvPr/>
        </p:nvSpPr>
        <p:spPr bwMode="auto">
          <a:xfrm>
            <a:off x="1619250" y="2565400"/>
            <a:ext cx="720248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000" b="1" dirty="0">
                <a:latin typeface="Verdana" panose="020B0604030504040204" pitchFamily="34" charset="0"/>
              </a:rPr>
              <a:t>לפניכם משקולת הממוקמת בקצה מוט המונח על נקודת משען. עליכם לאזן את המוט ע"י שימוש במספר משקולות שונות העומדות לרשותכם. </a:t>
            </a:r>
          </a:p>
          <a:p>
            <a:pPr eaLnBrk="1" hangingPunct="1">
              <a:spcBef>
                <a:spcPct val="0"/>
              </a:spcBef>
              <a:buFontTx/>
              <a:buNone/>
            </a:pPr>
            <a:r>
              <a:rPr lang="he-IL" altLang="he-IL" sz="2000" b="1" dirty="0">
                <a:latin typeface="Verdana" panose="020B0604030504040204" pitchFamily="34" charset="0"/>
              </a:rPr>
              <a:t>עליכם לרשום את כל האפשרויות שבהן הצלחתם לאזן את המשקולת הכבדה. לצורך כך היעזרו בטבלה הבאה:</a:t>
            </a:r>
          </a:p>
        </p:txBody>
      </p:sp>
      <p:sp>
        <p:nvSpPr>
          <p:cNvPr id="7173" name="TextBox 25"/>
          <p:cNvSpPr txBox="1">
            <a:spLocks noChangeArrowheads="1"/>
          </p:cNvSpPr>
          <p:nvPr/>
        </p:nvSpPr>
        <p:spPr bwMode="auto">
          <a:xfrm>
            <a:off x="5508625" y="1341438"/>
            <a:ext cx="33115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800">
                <a:solidFill>
                  <a:schemeClr val="hlink"/>
                </a:solidFill>
                <a:latin typeface="Verdana" panose="020B0604030504040204" pitchFamily="34" charset="0"/>
              </a:rPr>
              <a:t>ניסוי מפתח:</a:t>
            </a:r>
            <a:r>
              <a:rPr lang="he-IL" altLang="he-IL" sz="2800">
                <a:latin typeface="Verdana" panose="020B0604030504040204" pitchFamily="34" charset="0"/>
              </a:rPr>
              <a:t> </a:t>
            </a:r>
          </a:p>
          <a:p>
            <a:pPr eaLnBrk="1" hangingPunct="1">
              <a:spcBef>
                <a:spcPct val="0"/>
              </a:spcBef>
              <a:buFontTx/>
              <a:buNone/>
            </a:pPr>
            <a:r>
              <a:rPr lang="he-IL" altLang="he-IL" sz="2800">
                <a:latin typeface="Verdana" panose="020B0604030504040204" pitchFamily="34" charset="0"/>
              </a:rPr>
              <a:t>מגלים את חוק המנוף</a:t>
            </a:r>
          </a:p>
        </p:txBody>
      </p:sp>
      <p:graphicFrame>
        <p:nvGraphicFramePr>
          <p:cNvPr id="39983" name="Group 47" descr="משקל המשקולת&#10;מרחק מנקודת המשען&#10;מכפלת משקל המשקולת והמרחק מנקודת המשען&#10;" title="האפשרויות בהן ניתן לאזן  את המשקולת הכבדה"/>
          <p:cNvGraphicFramePr>
            <a:graphicFrameLocks noGrp="1"/>
          </p:cNvGraphicFramePr>
          <p:nvPr>
            <p:extLst>
              <p:ext uri="{D42A27DB-BD31-4B8C-83A1-F6EECF244321}">
                <p14:modId xmlns:p14="http://schemas.microsoft.com/office/powerpoint/2010/main" val="1765850594"/>
              </p:ext>
            </p:extLst>
          </p:nvPr>
        </p:nvGraphicFramePr>
        <p:xfrm>
          <a:off x="395288" y="4292600"/>
          <a:ext cx="8256587" cy="1784418"/>
        </p:xfrm>
        <a:graphic>
          <a:graphicData uri="http://schemas.openxmlformats.org/drawingml/2006/table">
            <a:tbl>
              <a:tblPr rtl="1" firstRow="1"/>
              <a:tblGrid>
                <a:gridCol w="1009650">
                  <a:extLst>
                    <a:ext uri="{9D8B030D-6E8A-4147-A177-3AD203B41FA5}">
                      <a16:colId xmlns:a16="http://schemas.microsoft.com/office/drawing/2014/main" val="20000"/>
                    </a:ext>
                  </a:extLst>
                </a:gridCol>
                <a:gridCol w="1860550">
                  <a:extLst>
                    <a:ext uri="{9D8B030D-6E8A-4147-A177-3AD203B41FA5}">
                      <a16:colId xmlns:a16="http://schemas.microsoft.com/office/drawing/2014/main" val="20001"/>
                    </a:ext>
                  </a:extLst>
                </a:gridCol>
                <a:gridCol w="2693987">
                  <a:extLst>
                    <a:ext uri="{9D8B030D-6E8A-4147-A177-3AD203B41FA5}">
                      <a16:colId xmlns:a16="http://schemas.microsoft.com/office/drawing/2014/main" val="20002"/>
                    </a:ext>
                  </a:extLst>
                </a:gridCol>
                <a:gridCol w="2692400">
                  <a:extLst>
                    <a:ext uri="{9D8B030D-6E8A-4147-A177-3AD203B41FA5}">
                      <a16:colId xmlns:a16="http://schemas.microsoft.com/office/drawing/2014/main" val="20003"/>
                    </a:ext>
                  </a:extLst>
                </a:gridCol>
              </a:tblGrid>
              <a:tr h="6704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dirty="0" smtClean="0">
                          <a:ln>
                            <a:noFill/>
                          </a:ln>
                          <a:solidFill>
                            <a:srgbClr val="FFFFFF"/>
                          </a:solidFill>
                          <a:effectLst/>
                          <a:latin typeface="Verdana" pitchFamily="34" charset="0"/>
                          <a:cs typeface="Arial" pitchFamily="34" charset="0"/>
                        </a:rPr>
                        <a:t>אפשרות</a:t>
                      </a: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5682"/>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dirty="0" smtClean="0">
                          <a:ln>
                            <a:noFill/>
                          </a:ln>
                          <a:solidFill>
                            <a:srgbClr val="FFFFFF"/>
                          </a:solidFill>
                          <a:effectLst/>
                          <a:latin typeface="Verdana" pitchFamily="34" charset="0"/>
                          <a:cs typeface="Arial" pitchFamily="34" charset="0"/>
                        </a:rPr>
                        <a:t>משקל המשקולת</a:t>
                      </a: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5682"/>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dirty="0" smtClean="0">
                          <a:ln>
                            <a:noFill/>
                          </a:ln>
                          <a:solidFill>
                            <a:srgbClr val="FFFFFF"/>
                          </a:solidFill>
                          <a:effectLst/>
                          <a:latin typeface="Verdana" pitchFamily="34" charset="0"/>
                          <a:cs typeface="Arial" pitchFamily="34" charset="0"/>
                        </a:rPr>
                        <a:t>מרחק מנקודת המשען</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2000" b="1" i="0" u="none" strike="noStrike" cap="none" normalizeH="0" baseline="0" dirty="0" smtClean="0">
                        <a:ln>
                          <a:noFill/>
                        </a:ln>
                        <a:solidFill>
                          <a:srgbClr val="FFFFFF"/>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5682"/>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800" b="1" i="0" u="none" strike="noStrike" cap="none" normalizeH="0" baseline="0" dirty="0" smtClean="0">
                          <a:ln>
                            <a:noFill/>
                          </a:ln>
                          <a:solidFill>
                            <a:srgbClr val="FFFFFF"/>
                          </a:solidFill>
                          <a:effectLst/>
                          <a:latin typeface="Verdana" pitchFamily="34" charset="0"/>
                          <a:cs typeface="Arial" pitchFamily="34" charset="0"/>
                        </a:rPr>
                        <a:t>מכפלת משקל המשקולת והמרחק מנקודת המשען</a:t>
                      </a: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5682"/>
                    </a:solidFill>
                  </a:tcPr>
                </a:tc>
                <a:extLst>
                  <a:ext uri="{0D108BD9-81ED-4DB2-BD59-A6C34878D82A}">
                    <a16:rowId xmlns:a16="http://schemas.microsoft.com/office/drawing/2014/main" val="10000"/>
                  </a:ext>
                </a:extLst>
              </a:tr>
              <a:tr h="3713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800" b="0" i="0" u="none" strike="noStrike" cap="none" normalizeH="0" baseline="0" dirty="0" smtClean="0">
                          <a:ln>
                            <a:noFill/>
                          </a:ln>
                          <a:solidFill>
                            <a:srgbClr val="006699"/>
                          </a:solidFill>
                          <a:effectLst/>
                          <a:latin typeface="Verdana" pitchFamily="34" charset="0"/>
                          <a:cs typeface="Arial" pitchFamily="34" charset="0"/>
                        </a:rPr>
                        <a:t>1</a:t>
                      </a: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dirty="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extLst>
                  <a:ext uri="{0D108BD9-81ED-4DB2-BD59-A6C34878D82A}">
                    <a16:rowId xmlns:a16="http://schemas.microsoft.com/office/drawing/2014/main" val="10001"/>
                  </a:ext>
                </a:extLst>
              </a:tr>
              <a:tr h="3713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800" b="0" i="0" u="none" strike="noStrike" cap="none" normalizeH="0" baseline="0" smtClean="0">
                          <a:ln>
                            <a:noFill/>
                          </a:ln>
                          <a:solidFill>
                            <a:srgbClr val="006699"/>
                          </a:solidFill>
                          <a:effectLst/>
                          <a:latin typeface="Verdana" pitchFamily="34" charset="0"/>
                          <a:cs typeface="Arial" pitchFamily="34" charset="0"/>
                        </a:rPr>
                        <a:t>2</a:t>
                      </a: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9ED"/>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9ED"/>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9ED"/>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dirty="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9ED"/>
                    </a:solidFill>
                  </a:tcPr>
                </a:tc>
                <a:extLst>
                  <a:ext uri="{0D108BD9-81ED-4DB2-BD59-A6C34878D82A}">
                    <a16:rowId xmlns:a16="http://schemas.microsoft.com/office/drawing/2014/main" val="10002"/>
                  </a:ext>
                </a:extLst>
              </a:tr>
              <a:tr h="3713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800" b="0" i="0" u="none" strike="noStrike" cap="none" normalizeH="0" baseline="0" smtClean="0">
                          <a:ln>
                            <a:noFill/>
                          </a:ln>
                          <a:solidFill>
                            <a:srgbClr val="006699"/>
                          </a:solidFill>
                          <a:effectLst/>
                          <a:latin typeface="Verdana" pitchFamily="34" charset="0"/>
                          <a:cs typeface="Arial" pitchFamily="34" charset="0"/>
                        </a:rPr>
                        <a:t>3</a:t>
                      </a: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sz="1800" b="0" i="0" u="none" strike="noStrike" cap="none" normalizeH="0" baseline="0" dirty="0" smtClean="0">
                        <a:ln>
                          <a:noFill/>
                        </a:ln>
                        <a:solidFill>
                          <a:srgbClr val="006699"/>
                        </a:solidFill>
                        <a:effectLst/>
                        <a:latin typeface="Verdana" pitchFamily="34" charset="0"/>
                        <a:cs typeface="Arial" pitchFamily="34" charset="0"/>
                      </a:endParaRPr>
                    </a:p>
                  </a:txBody>
                  <a:tcPr marT="45699" marB="456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1D8"/>
                    </a:solidFill>
                  </a:tcPr>
                </a:tc>
                <a:extLst>
                  <a:ext uri="{0D108BD9-81ED-4DB2-BD59-A6C34878D82A}">
                    <a16:rowId xmlns:a16="http://schemas.microsoft.com/office/drawing/2014/main" val="10003"/>
                  </a:ext>
                </a:extLst>
              </a:tr>
            </a:tbl>
          </a:graphicData>
        </a:graphic>
      </p:graphicFrame>
      <p:sp>
        <p:nvSpPr>
          <p:cNvPr id="29729" name="TextBox 27"/>
          <p:cNvSpPr txBox="1">
            <a:spLocks noChangeArrowheads="1"/>
          </p:cNvSpPr>
          <p:nvPr/>
        </p:nvSpPr>
        <p:spPr bwMode="auto">
          <a:xfrm>
            <a:off x="0" y="6165850"/>
            <a:ext cx="9144000" cy="396875"/>
          </a:xfrm>
          <a:prstGeom prst="rect">
            <a:avLst/>
          </a:prstGeom>
          <a:noFill/>
          <a:ln w="9525">
            <a:noFill/>
            <a:miter lim="800000"/>
            <a:headEnd/>
            <a:tailEnd/>
          </a:ln>
        </p:spPr>
        <p:txBody>
          <a:bodyPr>
            <a:spAutoFit/>
          </a:bodyPr>
          <a:lstStyle/>
          <a:p>
            <a:pPr algn="r" rtl="1" eaLnBrk="1" hangingPunct="1">
              <a:defRPr/>
            </a:pPr>
            <a:r>
              <a:rPr lang="he-IL" sz="2000" b="1" dirty="0">
                <a:solidFill>
                  <a:srgbClr val="4A680C"/>
                </a:solidFill>
                <a:latin typeface="Verdana" pitchFamily="34" charset="0"/>
              </a:rPr>
              <a:t>הכפילו את משקל המשקולת במרחקה מנקודת המשען. </a:t>
            </a:r>
            <a:r>
              <a:rPr lang="he-IL" sz="2000" b="1" dirty="0">
                <a:solidFill>
                  <a:srgbClr val="4A680C"/>
                </a:solidFill>
                <a:effectLst>
                  <a:outerShdw blurRad="38100" dist="38100" dir="2700000" algn="tl">
                    <a:srgbClr val="C0C0C0"/>
                  </a:outerShdw>
                </a:effectLst>
                <a:latin typeface="Verdana" pitchFamily="34" charset="0"/>
              </a:rPr>
              <a:t>האם קבלתם בקירוב גודל קבוע?</a:t>
            </a:r>
          </a:p>
        </p:txBody>
      </p:sp>
      <p:sp>
        <p:nvSpPr>
          <p:cNvPr id="7202" name="Text Box 34"/>
          <p:cNvSpPr txBox="1">
            <a:spLocks noChangeArrowheads="1"/>
          </p:cNvSpPr>
          <p:nvPr/>
        </p:nvSpPr>
        <p:spPr bwMode="auto">
          <a:xfrm>
            <a:off x="827088" y="1196975"/>
            <a:ext cx="792162" cy="36671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457200" y="274638"/>
            <a:ext cx="8229600" cy="763587"/>
          </a:xfrm>
        </p:spPr>
        <p:txBody>
          <a:bodyPr anchor="b"/>
          <a:lstStyle/>
          <a:p>
            <a:pPr eaLnBrk="1" hangingPunct="1">
              <a:defRPr/>
            </a:pPr>
            <a:r>
              <a:rPr lang="he-IL" sz="3600" b="1" dirty="0" smtClean="0">
                <a:effectLst>
                  <a:outerShdw blurRad="38100" dist="38100" dir="2700000" algn="tl">
                    <a:srgbClr val="C0C0C0"/>
                  </a:outerShdw>
                </a:effectLst>
              </a:rPr>
              <a:t>מסבירים את חוק המנוף</a:t>
            </a:r>
          </a:p>
        </p:txBody>
      </p:sp>
      <p:pic>
        <p:nvPicPr>
          <p:cNvPr id="9219" name="Picture 42" descr="http://t0.gstatic.com/images?q=tbn:ANd9GcSTLbk1Dq1ktK3-ZVdyJzi8jhZGq0BBa6oWOgfmP64greayK9dlER4AtNl6w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268413"/>
            <a:ext cx="2089150"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Box 23"/>
          <p:cNvSpPr txBox="1">
            <a:spLocks noChangeArrowheads="1"/>
          </p:cNvSpPr>
          <p:nvPr/>
        </p:nvSpPr>
        <p:spPr bwMode="auto">
          <a:xfrm>
            <a:off x="4787900" y="1341438"/>
            <a:ext cx="403225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400" b="1">
                <a:latin typeface="Verdana" panose="020B0604030504040204" pitchFamily="34" charset="0"/>
              </a:rPr>
              <a:t>חוק המנוף:   </a:t>
            </a:r>
            <a:r>
              <a:rPr lang="en-US" altLang="he-IL" sz="2400" b="1">
                <a:latin typeface="Verdana" panose="020B0604030504040204" pitchFamily="34" charset="0"/>
              </a:rPr>
              <a:t>F</a:t>
            </a:r>
            <a:r>
              <a:rPr lang="en-US" altLang="he-IL" sz="2400" b="1" baseline="-25000">
                <a:latin typeface="Verdana" panose="020B0604030504040204" pitchFamily="34" charset="0"/>
              </a:rPr>
              <a:t>1</a:t>
            </a:r>
            <a:r>
              <a:rPr lang="en-US" altLang="he-IL" sz="2400" b="1">
                <a:latin typeface="Verdana" panose="020B0604030504040204" pitchFamily="34" charset="0"/>
              </a:rPr>
              <a:t>d</a:t>
            </a:r>
            <a:r>
              <a:rPr lang="en-US" altLang="he-IL" sz="2400" b="1" baseline="-25000">
                <a:latin typeface="Verdana" panose="020B0604030504040204" pitchFamily="34" charset="0"/>
              </a:rPr>
              <a:t>1</a:t>
            </a:r>
            <a:r>
              <a:rPr lang="en-US" altLang="he-IL" sz="2400" b="1">
                <a:latin typeface="Verdana" panose="020B0604030504040204" pitchFamily="34" charset="0"/>
              </a:rPr>
              <a:t>=F</a:t>
            </a:r>
            <a:r>
              <a:rPr lang="en-US" altLang="he-IL" sz="2400" b="1" baseline="-25000">
                <a:latin typeface="Verdana" panose="020B0604030504040204" pitchFamily="34" charset="0"/>
              </a:rPr>
              <a:t>2</a:t>
            </a:r>
            <a:r>
              <a:rPr lang="en-US" altLang="he-IL" sz="2400" b="1">
                <a:latin typeface="Verdana" panose="020B0604030504040204" pitchFamily="34" charset="0"/>
              </a:rPr>
              <a:t>d</a:t>
            </a:r>
            <a:r>
              <a:rPr lang="en-US" altLang="he-IL" sz="2400" b="1" baseline="-25000">
                <a:latin typeface="Verdana" panose="020B0604030504040204" pitchFamily="34" charset="0"/>
              </a:rPr>
              <a:t>2</a:t>
            </a:r>
            <a:endParaRPr lang="he-IL" altLang="he-IL" sz="2400" b="1" baseline="-25000">
              <a:latin typeface="Verdana" panose="020B0604030504040204" pitchFamily="34" charset="0"/>
            </a:endParaRPr>
          </a:p>
          <a:p>
            <a:pPr eaLnBrk="1" hangingPunct="1">
              <a:spcBef>
                <a:spcPct val="0"/>
              </a:spcBef>
              <a:buFontTx/>
              <a:buNone/>
            </a:pPr>
            <a:endParaRPr lang="he-IL" altLang="he-IL" sz="2400" b="1" baseline="-25000">
              <a:latin typeface="Verdana" panose="020B0604030504040204" pitchFamily="34" charset="0"/>
            </a:endParaRPr>
          </a:p>
          <a:p>
            <a:pPr eaLnBrk="1" hangingPunct="1">
              <a:spcBef>
                <a:spcPct val="0"/>
              </a:spcBef>
              <a:buFontTx/>
              <a:buNone/>
            </a:pPr>
            <a:r>
              <a:rPr lang="he-IL" altLang="he-IL" sz="2400" b="1">
                <a:latin typeface="Verdana" panose="020B0604030504040204" pitchFamily="34" charset="0"/>
              </a:rPr>
              <a:t>מבוסס על חוק שימור האנרגיה</a:t>
            </a:r>
          </a:p>
          <a:p>
            <a:pPr eaLnBrk="1" hangingPunct="1">
              <a:spcBef>
                <a:spcPct val="0"/>
              </a:spcBef>
              <a:buFontTx/>
              <a:buNone/>
            </a:pPr>
            <a:r>
              <a:rPr lang="he-IL" altLang="he-IL" sz="2000" b="1">
                <a:latin typeface="Verdana" panose="020B0604030504040204" pitchFamily="34" charset="0"/>
              </a:rPr>
              <a:t>(ערכי הכוח מוחלטים)</a:t>
            </a:r>
          </a:p>
          <a:p>
            <a:pPr eaLnBrk="1" hangingPunct="1">
              <a:spcBef>
                <a:spcPct val="0"/>
              </a:spcBef>
              <a:buFontTx/>
              <a:buNone/>
            </a:pPr>
            <a:endParaRPr lang="he-IL" altLang="he-IL" sz="2000" b="1">
              <a:latin typeface="Verdana" panose="020B0604030504040204" pitchFamily="34" charset="0"/>
            </a:endParaRPr>
          </a:p>
          <a:p>
            <a:pPr eaLnBrk="1" hangingPunct="1">
              <a:spcBef>
                <a:spcPct val="0"/>
              </a:spcBef>
              <a:buFontTx/>
              <a:buNone/>
            </a:pPr>
            <a:endParaRPr lang="he-IL" altLang="he-IL" sz="2000" b="1">
              <a:latin typeface="Verdana" panose="020B0604030504040204" pitchFamily="34" charset="0"/>
            </a:endParaRPr>
          </a:p>
          <a:p>
            <a:pPr eaLnBrk="1" hangingPunct="1">
              <a:spcBef>
                <a:spcPct val="0"/>
              </a:spcBef>
              <a:buFontTx/>
              <a:buNone/>
            </a:pPr>
            <a:endParaRPr lang="he-IL" altLang="he-IL" sz="2400" b="1" baseline="-25000">
              <a:latin typeface="Verdana" panose="020B0604030504040204" pitchFamily="34" charset="0"/>
            </a:endParaRPr>
          </a:p>
        </p:txBody>
      </p:sp>
      <p:grpSp>
        <p:nvGrpSpPr>
          <p:cNvPr id="9221" name="Group 31" descr="נקודת המשען במרכז הציר&#10;d1 שווה למרחק בין נקודת המשען ל F1&#10;d2 שווה למרחק בין נקודת המשען ל F2" title="חוק המנוף F1d1 = F2d2"/>
          <p:cNvGrpSpPr>
            <a:grpSpLocks/>
          </p:cNvGrpSpPr>
          <p:nvPr/>
        </p:nvGrpSpPr>
        <p:grpSpPr bwMode="auto">
          <a:xfrm>
            <a:off x="1908175" y="4149725"/>
            <a:ext cx="6956425" cy="1512888"/>
            <a:chOff x="1202" y="2614"/>
            <a:chExt cx="4382" cy="953"/>
          </a:xfrm>
        </p:grpSpPr>
        <p:sp>
          <p:nvSpPr>
            <p:cNvPr id="9222" name="Text Box 22"/>
            <p:cNvSpPr txBox="1">
              <a:spLocks noChangeArrowheads="1"/>
            </p:cNvSpPr>
            <p:nvPr/>
          </p:nvSpPr>
          <p:spPr bwMode="auto">
            <a:xfrm>
              <a:off x="2245" y="3382"/>
              <a:ext cx="1361" cy="1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a:t>נקודת משען </a:t>
              </a:r>
            </a:p>
            <a:p>
              <a:pPr eaLnBrk="1" hangingPunct="1">
                <a:spcBef>
                  <a:spcPct val="0"/>
                </a:spcBef>
                <a:spcAft>
                  <a:spcPts val="1000"/>
                </a:spcAft>
                <a:buFontTx/>
                <a:buNone/>
              </a:pPr>
              <a:r>
                <a:rPr lang="he-IL" altLang="he-IL" sz="1800" b="1"/>
                <a:t>      (ציר)</a:t>
              </a:r>
              <a:endParaRPr lang="he-IL" altLang="he-IL" sz="1800" b="1">
                <a:latin typeface="Verdana" panose="020B0604030504040204" pitchFamily="34" charset="0"/>
              </a:endParaRPr>
            </a:p>
          </p:txBody>
        </p:sp>
        <p:sp>
          <p:nvSpPr>
            <p:cNvPr id="9223" name="AutoShape 25"/>
            <p:cNvSpPr>
              <a:spLocks noChangeArrowheads="1"/>
            </p:cNvSpPr>
            <p:nvPr/>
          </p:nvSpPr>
          <p:spPr bwMode="auto">
            <a:xfrm>
              <a:off x="3030" y="3192"/>
              <a:ext cx="349" cy="198"/>
            </a:xfrm>
            <a:prstGeom prst="triangle">
              <a:avLst>
                <a:gd name="adj" fmla="val 50000"/>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9224" name="Rectangle 26"/>
            <p:cNvSpPr>
              <a:spLocks noChangeArrowheads="1"/>
            </p:cNvSpPr>
            <p:nvPr/>
          </p:nvSpPr>
          <p:spPr bwMode="auto">
            <a:xfrm>
              <a:off x="1429" y="3094"/>
              <a:ext cx="3488" cy="98"/>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9225" name="AutoShape 29"/>
            <p:cNvSpPr>
              <a:spLocks noChangeArrowheads="1"/>
            </p:cNvSpPr>
            <p:nvPr/>
          </p:nvSpPr>
          <p:spPr bwMode="auto">
            <a:xfrm>
              <a:off x="4608" y="2897"/>
              <a:ext cx="232" cy="19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grpSp>
          <p:nvGrpSpPr>
            <p:cNvPr id="9226" name="Group 31"/>
            <p:cNvGrpSpPr>
              <a:grpSpLocks/>
            </p:cNvGrpSpPr>
            <p:nvPr/>
          </p:nvGrpSpPr>
          <p:grpSpPr bwMode="auto">
            <a:xfrm>
              <a:off x="1414" y="3158"/>
              <a:ext cx="1511" cy="198"/>
              <a:chOff x="5818" y="14580"/>
              <a:chExt cx="1728" cy="360"/>
            </a:xfrm>
          </p:grpSpPr>
          <p:sp>
            <p:nvSpPr>
              <p:cNvPr id="9236" name="Text Box 32"/>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d2</a:t>
                </a:r>
                <a:endParaRPr lang="he-IL" altLang="he-IL" sz="1800" b="1">
                  <a:latin typeface="Verdana" panose="020B0604030504040204" pitchFamily="34" charset="0"/>
                </a:endParaRPr>
              </a:p>
            </p:txBody>
          </p:sp>
          <p:sp>
            <p:nvSpPr>
              <p:cNvPr id="9237" name="Line 33"/>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8" name="Line 34"/>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9227" name="Group 35"/>
            <p:cNvGrpSpPr>
              <a:grpSpLocks/>
            </p:cNvGrpSpPr>
            <p:nvPr/>
          </p:nvGrpSpPr>
          <p:grpSpPr bwMode="auto">
            <a:xfrm>
              <a:off x="3419" y="3158"/>
              <a:ext cx="1502" cy="198"/>
              <a:chOff x="5818" y="14580"/>
              <a:chExt cx="1728" cy="360"/>
            </a:xfrm>
          </p:grpSpPr>
          <p:sp>
            <p:nvSpPr>
              <p:cNvPr id="9233" name="Text Box 36"/>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d1</a:t>
                </a:r>
                <a:endParaRPr lang="he-IL" altLang="he-IL" sz="1800" b="1">
                  <a:latin typeface="Verdana" panose="020B0604030504040204" pitchFamily="34" charset="0"/>
                </a:endParaRPr>
              </a:p>
            </p:txBody>
          </p:sp>
          <p:sp>
            <p:nvSpPr>
              <p:cNvPr id="9234" name="Line 37"/>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5" name="Line 38"/>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9228" name="Text Box 40"/>
            <p:cNvSpPr txBox="1">
              <a:spLocks noChangeArrowheads="1"/>
            </p:cNvSpPr>
            <p:nvPr/>
          </p:nvSpPr>
          <p:spPr bwMode="auto">
            <a:xfrm>
              <a:off x="4374" y="2633"/>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F1</a:t>
              </a:r>
              <a:endParaRPr lang="he-IL" altLang="he-IL" sz="1800" b="1">
                <a:latin typeface="Verdana" panose="020B0604030504040204" pitchFamily="34" charset="0"/>
              </a:endParaRPr>
            </a:p>
          </p:txBody>
        </p:sp>
        <p:sp>
          <p:nvSpPr>
            <p:cNvPr id="9229" name="Text Box 22"/>
            <p:cNvSpPr txBox="1">
              <a:spLocks noChangeArrowheads="1"/>
            </p:cNvSpPr>
            <p:nvPr/>
          </p:nvSpPr>
          <p:spPr bwMode="auto">
            <a:xfrm>
              <a:off x="4813" y="2641"/>
              <a:ext cx="771" cy="2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הכוח הפועל</a:t>
              </a:r>
              <a:endParaRPr lang="he-IL" altLang="he-IL" sz="1600" b="1">
                <a:latin typeface="Verdana" panose="020B0604030504040204" pitchFamily="34" charset="0"/>
              </a:endParaRPr>
            </a:p>
          </p:txBody>
        </p:sp>
        <p:sp>
          <p:nvSpPr>
            <p:cNvPr id="9230" name="Text Box 22"/>
            <p:cNvSpPr txBox="1">
              <a:spLocks noChangeArrowheads="1"/>
            </p:cNvSpPr>
            <p:nvPr/>
          </p:nvSpPr>
          <p:spPr bwMode="auto">
            <a:xfrm>
              <a:off x="1655" y="2614"/>
              <a:ext cx="771" cy="2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הכוח מופעל</a:t>
              </a:r>
              <a:endParaRPr lang="he-IL" altLang="he-IL" sz="1600" b="1">
                <a:latin typeface="Verdana" panose="020B0604030504040204" pitchFamily="34" charset="0"/>
              </a:endParaRPr>
            </a:p>
          </p:txBody>
        </p:sp>
        <p:sp>
          <p:nvSpPr>
            <p:cNvPr id="9231" name="AutoShape 29"/>
            <p:cNvSpPr>
              <a:spLocks noChangeArrowheads="1"/>
            </p:cNvSpPr>
            <p:nvPr/>
          </p:nvSpPr>
          <p:spPr bwMode="auto">
            <a:xfrm>
              <a:off x="1428" y="2888"/>
              <a:ext cx="232" cy="19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9232" name="Text Box 40"/>
            <p:cNvSpPr txBox="1">
              <a:spLocks noChangeArrowheads="1"/>
            </p:cNvSpPr>
            <p:nvPr/>
          </p:nvSpPr>
          <p:spPr bwMode="auto">
            <a:xfrm>
              <a:off x="1202" y="2614"/>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F2</a:t>
              </a:r>
              <a:endParaRPr lang="he-IL" altLang="he-IL" sz="1800" b="1">
                <a:latin typeface="Verdana" panose="020B0604030504040204" pitchFamily="34"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395288" y="188913"/>
            <a:ext cx="8229600" cy="763587"/>
          </a:xfrm>
        </p:spPr>
        <p:txBody>
          <a:bodyPr anchor="b"/>
          <a:lstStyle/>
          <a:p>
            <a:pPr eaLnBrk="1" hangingPunct="1">
              <a:defRPr/>
            </a:pPr>
            <a:r>
              <a:rPr lang="he-IL" sz="3600" b="1" dirty="0" smtClean="0">
                <a:effectLst>
                  <a:outerShdw blurRad="38100" dist="38100" dir="2700000" algn="tl">
                    <a:srgbClr val="C0C0C0"/>
                  </a:outerShdw>
                </a:effectLst>
              </a:rPr>
              <a:t>מסבירים את חוק המנוף</a:t>
            </a:r>
          </a:p>
        </p:txBody>
      </p:sp>
      <p:pic>
        <p:nvPicPr>
          <p:cNvPr id="10243" name="Picture 42" descr="http://t0.gstatic.com/images?q=tbn:ANd9GcSTLbk1Dq1ktK3-ZVdyJzi8jhZGq0BBa6oWOgfmP64greayK9dlER4AtNl6w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268413"/>
            <a:ext cx="2089150"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23"/>
          <p:cNvSpPr txBox="1">
            <a:spLocks noChangeArrowheads="1"/>
          </p:cNvSpPr>
          <p:nvPr/>
        </p:nvSpPr>
        <p:spPr bwMode="auto">
          <a:xfrm>
            <a:off x="4787900" y="1341438"/>
            <a:ext cx="4032250"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2000" b="1">
              <a:latin typeface="Verdana" panose="020B0604030504040204" pitchFamily="34" charset="0"/>
            </a:endParaRPr>
          </a:p>
          <a:p>
            <a:pPr eaLnBrk="1" hangingPunct="1">
              <a:spcBef>
                <a:spcPct val="0"/>
              </a:spcBef>
              <a:buFontTx/>
              <a:buNone/>
            </a:pPr>
            <a:r>
              <a:rPr lang="he-IL" altLang="he-IL" sz="2000" b="1">
                <a:latin typeface="Verdana" panose="020B0604030504040204" pitchFamily="34" charset="0"/>
              </a:rPr>
              <a:t>הסבר אפשרי: סימטריה</a:t>
            </a:r>
          </a:p>
          <a:p>
            <a:pPr eaLnBrk="1" hangingPunct="1">
              <a:spcBef>
                <a:spcPct val="0"/>
              </a:spcBef>
              <a:buFontTx/>
              <a:buNone/>
            </a:pPr>
            <a:endParaRPr lang="he-IL" altLang="he-IL" sz="1800" b="1"/>
          </a:p>
          <a:p>
            <a:pPr eaLnBrk="1" hangingPunct="1">
              <a:spcBef>
                <a:spcPct val="0"/>
              </a:spcBef>
              <a:buFontTx/>
              <a:buNone/>
            </a:pPr>
            <a:r>
              <a:rPr lang="he-IL" altLang="he-IL" sz="1800" b="1"/>
              <a:t>נפרק את הכוח השמאלי לשני כוחות זהים ונרחיקם זה מזה </a:t>
            </a:r>
          </a:p>
          <a:p>
            <a:pPr eaLnBrk="1" hangingPunct="1">
              <a:spcBef>
                <a:spcPct val="0"/>
              </a:spcBef>
              <a:buFontTx/>
              <a:buNone/>
            </a:pPr>
            <a:endParaRPr lang="he-IL" altLang="he-IL" sz="2000" b="1">
              <a:latin typeface="Verdana" panose="020B0604030504040204" pitchFamily="34" charset="0"/>
            </a:endParaRPr>
          </a:p>
          <a:p>
            <a:pPr eaLnBrk="1" hangingPunct="1">
              <a:spcBef>
                <a:spcPct val="0"/>
              </a:spcBef>
              <a:buFontTx/>
              <a:buNone/>
            </a:pPr>
            <a:endParaRPr lang="he-IL" altLang="he-IL" sz="2400" b="1" baseline="-25000">
              <a:latin typeface="Verdana" panose="020B0604030504040204" pitchFamily="34" charset="0"/>
            </a:endParaRPr>
          </a:p>
        </p:txBody>
      </p:sp>
      <p:grpSp>
        <p:nvGrpSpPr>
          <p:cNvPr id="10245" name="Group 43" descr="נקודת המשען במרכז הציר&#10;d1 שווה למרחק בין נקודת המשען ל F1&#10;d2 שווה למרחק בין נקודת המשען לחצי F2" title="חוק המנוף F1d1 = F2d2"/>
          <p:cNvGrpSpPr>
            <a:grpSpLocks/>
          </p:cNvGrpSpPr>
          <p:nvPr/>
        </p:nvGrpSpPr>
        <p:grpSpPr bwMode="auto">
          <a:xfrm>
            <a:off x="449263" y="3933825"/>
            <a:ext cx="8415337" cy="1733550"/>
            <a:chOff x="283" y="2478"/>
            <a:chExt cx="5301" cy="1092"/>
          </a:xfrm>
        </p:grpSpPr>
        <p:sp>
          <p:nvSpPr>
            <p:cNvPr id="10246" name="Text Box 22"/>
            <p:cNvSpPr txBox="1">
              <a:spLocks noChangeArrowheads="1"/>
            </p:cNvSpPr>
            <p:nvPr/>
          </p:nvSpPr>
          <p:spPr bwMode="auto">
            <a:xfrm>
              <a:off x="2426" y="3385"/>
              <a:ext cx="1361" cy="1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a:t>נקודת משען </a:t>
              </a:r>
            </a:p>
            <a:p>
              <a:pPr eaLnBrk="1" hangingPunct="1">
                <a:spcBef>
                  <a:spcPct val="0"/>
                </a:spcBef>
                <a:spcAft>
                  <a:spcPts val="1000"/>
                </a:spcAft>
                <a:buFontTx/>
                <a:buNone/>
              </a:pPr>
              <a:r>
                <a:rPr lang="he-IL" altLang="he-IL" sz="1800" b="1"/>
                <a:t>      (ציר)</a:t>
              </a:r>
              <a:endParaRPr lang="he-IL" altLang="he-IL" sz="1800" b="1">
                <a:latin typeface="Verdana" panose="020B0604030504040204" pitchFamily="34" charset="0"/>
              </a:endParaRPr>
            </a:p>
          </p:txBody>
        </p:sp>
        <p:sp>
          <p:nvSpPr>
            <p:cNvPr id="10247" name="AutoShape 25"/>
            <p:cNvSpPr>
              <a:spLocks noChangeArrowheads="1"/>
            </p:cNvSpPr>
            <p:nvPr/>
          </p:nvSpPr>
          <p:spPr bwMode="auto">
            <a:xfrm>
              <a:off x="3166" y="3158"/>
              <a:ext cx="349" cy="198"/>
            </a:xfrm>
            <a:prstGeom prst="triangle">
              <a:avLst>
                <a:gd name="adj" fmla="val 50000"/>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0248" name="Rectangle 26"/>
            <p:cNvSpPr>
              <a:spLocks noChangeArrowheads="1"/>
            </p:cNvSpPr>
            <p:nvPr/>
          </p:nvSpPr>
          <p:spPr bwMode="auto">
            <a:xfrm>
              <a:off x="1837" y="3067"/>
              <a:ext cx="2948" cy="91"/>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0249" name="AutoShape 29"/>
            <p:cNvSpPr>
              <a:spLocks noChangeArrowheads="1"/>
            </p:cNvSpPr>
            <p:nvPr/>
          </p:nvSpPr>
          <p:spPr bwMode="auto">
            <a:xfrm>
              <a:off x="4608" y="2861"/>
              <a:ext cx="232" cy="19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grpSp>
          <p:nvGrpSpPr>
            <p:cNvPr id="10250" name="Group 31"/>
            <p:cNvGrpSpPr>
              <a:grpSpLocks/>
            </p:cNvGrpSpPr>
            <p:nvPr/>
          </p:nvGrpSpPr>
          <p:grpSpPr bwMode="auto">
            <a:xfrm>
              <a:off x="1837" y="3203"/>
              <a:ext cx="1270" cy="153"/>
              <a:chOff x="5818" y="14580"/>
              <a:chExt cx="1728" cy="360"/>
            </a:xfrm>
          </p:grpSpPr>
          <p:sp>
            <p:nvSpPr>
              <p:cNvPr id="10263" name="Text Box 32"/>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d2</a:t>
                </a:r>
                <a:endParaRPr lang="he-IL" altLang="he-IL" sz="1800" b="1">
                  <a:latin typeface="Verdana" panose="020B0604030504040204" pitchFamily="34" charset="0"/>
                </a:endParaRPr>
              </a:p>
            </p:txBody>
          </p:sp>
          <p:sp>
            <p:nvSpPr>
              <p:cNvPr id="10264" name="Line 33"/>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5" name="Line 34"/>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0251" name="Group 35"/>
            <p:cNvGrpSpPr>
              <a:grpSpLocks/>
            </p:cNvGrpSpPr>
            <p:nvPr/>
          </p:nvGrpSpPr>
          <p:grpSpPr bwMode="auto">
            <a:xfrm>
              <a:off x="3510" y="3158"/>
              <a:ext cx="1275" cy="198"/>
              <a:chOff x="5818" y="14580"/>
              <a:chExt cx="1728" cy="360"/>
            </a:xfrm>
          </p:grpSpPr>
          <p:sp>
            <p:nvSpPr>
              <p:cNvPr id="10260" name="Text Box 36"/>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d1</a:t>
                </a:r>
                <a:endParaRPr lang="he-IL" altLang="he-IL" sz="1800" b="1">
                  <a:latin typeface="Verdana" panose="020B0604030504040204" pitchFamily="34" charset="0"/>
                </a:endParaRPr>
              </a:p>
            </p:txBody>
          </p:sp>
          <p:sp>
            <p:nvSpPr>
              <p:cNvPr id="10261" name="Line 37"/>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2" name="Line 38"/>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0252" name="Text Box 40"/>
            <p:cNvSpPr txBox="1">
              <a:spLocks noChangeArrowheads="1"/>
            </p:cNvSpPr>
            <p:nvPr/>
          </p:nvSpPr>
          <p:spPr bwMode="auto">
            <a:xfrm>
              <a:off x="4374" y="2633"/>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F1</a:t>
              </a:r>
              <a:endParaRPr lang="he-IL" altLang="he-IL" sz="1800" b="1">
                <a:latin typeface="Verdana" panose="020B0604030504040204" pitchFamily="34" charset="0"/>
              </a:endParaRPr>
            </a:p>
          </p:txBody>
        </p:sp>
        <p:sp>
          <p:nvSpPr>
            <p:cNvPr id="10253" name="Text Box 22"/>
            <p:cNvSpPr txBox="1">
              <a:spLocks noChangeArrowheads="1"/>
            </p:cNvSpPr>
            <p:nvPr/>
          </p:nvSpPr>
          <p:spPr bwMode="auto">
            <a:xfrm>
              <a:off x="4813" y="2641"/>
              <a:ext cx="771" cy="2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הכוח הפועל</a:t>
              </a:r>
              <a:endParaRPr lang="he-IL" altLang="he-IL" sz="1600" b="1">
                <a:latin typeface="Verdana" panose="020B0604030504040204" pitchFamily="34" charset="0"/>
              </a:endParaRPr>
            </a:p>
          </p:txBody>
        </p:sp>
        <p:sp>
          <p:nvSpPr>
            <p:cNvPr id="10254" name="AutoShape 29"/>
            <p:cNvSpPr>
              <a:spLocks noChangeArrowheads="1"/>
            </p:cNvSpPr>
            <p:nvPr/>
          </p:nvSpPr>
          <p:spPr bwMode="auto">
            <a:xfrm>
              <a:off x="476" y="2750"/>
              <a:ext cx="232" cy="10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0255" name="Text Box 40"/>
            <p:cNvSpPr txBox="1">
              <a:spLocks noChangeArrowheads="1"/>
            </p:cNvSpPr>
            <p:nvPr/>
          </p:nvSpPr>
          <p:spPr bwMode="auto">
            <a:xfrm>
              <a:off x="283" y="2523"/>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½ F2</a:t>
              </a:r>
              <a:endParaRPr lang="he-IL" altLang="he-IL" sz="1800" b="1">
                <a:latin typeface="Verdana" panose="020B0604030504040204" pitchFamily="34" charset="0"/>
              </a:endParaRPr>
            </a:p>
          </p:txBody>
        </p:sp>
        <p:sp>
          <p:nvSpPr>
            <p:cNvPr id="10256" name="AutoShape 29"/>
            <p:cNvSpPr>
              <a:spLocks noChangeArrowheads="1"/>
            </p:cNvSpPr>
            <p:nvPr/>
          </p:nvSpPr>
          <p:spPr bwMode="auto">
            <a:xfrm>
              <a:off x="3228" y="2750"/>
              <a:ext cx="232" cy="10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0257" name="Text Box 40"/>
            <p:cNvSpPr txBox="1">
              <a:spLocks noChangeArrowheads="1"/>
            </p:cNvSpPr>
            <p:nvPr/>
          </p:nvSpPr>
          <p:spPr bwMode="auto">
            <a:xfrm>
              <a:off x="3061" y="2478"/>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½ F2</a:t>
              </a:r>
              <a:endParaRPr lang="he-IL" altLang="he-IL" sz="1800" b="1">
                <a:latin typeface="Verdana" panose="020B0604030504040204" pitchFamily="34" charset="0"/>
              </a:endParaRPr>
            </a:p>
          </p:txBody>
        </p:sp>
        <p:sp>
          <p:nvSpPr>
            <p:cNvPr id="10258" name="Line 41"/>
            <p:cNvSpPr>
              <a:spLocks noChangeShapeType="1"/>
            </p:cNvSpPr>
            <p:nvPr/>
          </p:nvSpPr>
          <p:spPr bwMode="auto">
            <a:xfrm>
              <a:off x="521" y="2886"/>
              <a:ext cx="2903"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9" name="AutoShape 42"/>
            <p:cNvSpPr>
              <a:spLocks noChangeArrowheads="1"/>
            </p:cNvSpPr>
            <p:nvPr/>
          </p:nvSpPr>
          <p:spPr bwMode="auto">
            <a:xfrm>
              <a:off x="1836" y="2886"/>
              <a:ext cx="91" cy="181"/>
            </a:xfrm>
            <a:prstGeom prst="triangle">
              <a:avLst>
                <a:gd name="adj" fmla="val 50000"/>
              </a:avLst>
            </a:prstGeom>
            <a:solidFill>
              <a:schemeClr val="folHlink"/>
            </a:soli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457200" y="274638"/>
            <a:ext cx="8229600" cy="763587"/>
          </a:xfrm>
        </p:spPr>
        <p:txBody>
          <a:bodyPr anchor="b"/>
          <a:lstStyle/>
          <a:p>
            <a:pPr eaLnBrk="1" hangingPunct="1">
              <a:defRPr/>
            </a:pPr>
            <a:r>
              <a:rPr lang="he-IL" sz="3600" b="1" dirty="0" smtClean="0">
                <a:effectLst>
                  <a:outerShdw blurRad="38100" dist="38100" dir="2700000" algn="tl">
                    <a:srgbClr val="C0C0C0"/>
                  </a:outerShdw>
                </a:effectLst>
              </a:rPr>
              <a:t>מסבירים את חוק המנוף</a:t>
            </a:r>
          </a:p>
        </p:txBody>
      </p:sp>
      <p:pic>
        <p:nvPicPr>
          <p:cNvPr id="11267" name="Picture 42" descr="http://t0.gstatic.com/images?q=tbn:ANd9GcSTLbk1Dq1ktK3-ZVdyJzi8jhZGq0BBa6oWOgfmP64greayK9dlER4AtNl6w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268413"/>
            <a:ext cx="2089150"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Box 23"/>
          <p:cNvSpPr txBox="1">
            <a:spLocks noChangeArrowheads="1"/>
          </p:cNvSpPr>
          <p:nvPr/>
        </p:nvSpPr>
        <p:spPr bwMode="auto">
          <a:xfrm>
            <a:off x="4643438" y="1989138"/>
            <a:ext cx="4032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2000" b="1">
              <a:latin typeface="Verdana" panose="020B0604030504040204" pitchFamily="34" charset="0"/>
            </a:endParaRPr>
          </a:p>
          <a:p>
            <a:pPr eaLnBrk="1" hangingPunct="1">
              <a:spcBef>
                <a:spcPct val="0"/>
              </a:spcBef>
              <a:buFontTx/>
              <a:buNone/>
            </a:pPr>
            <a:r>
              <a:rPr lang="he-IL" altLang="he-IL" sz="1800" b="1"/>
              <a:t>הכוח מעל נקודת המשען אינו משפיע על סיבוב המוט</a:t>
            </a:r>
          </a:p>
        </p:txBody>
      </p:sp>
      <p:grpSp>
        <p:nvGrpSpPr>
          <p:cNvPr id="11269" name="Group 5" descr="נקודת המשען במרכז הציר&#10;d1 שווה למרחק בין נקודת המשען ל F1&#10;d2 שווה למרחק בין נקודת המשען לחצי F2&#10;2d2 שווה ל F2" title="חוק המנוף:  1½ F2 * 2d2 = F1 * d"/>
          <p:cNvGrpSpPr>
            <a:grpSpLocks/>
          </p:cNvGrpSpPr>
          <p:nvPr/>
        </p:nvGrpSpPr>
        <p:grpSpPr bwMode="auto">
          <a:xfrm>
            <a:off x="539750" y="3644900"/>
            <a:ext cx="8415338" cy="2628900"/>
            <a:chOff x="283" y="2633"/>
            <a:chExt cx="5301" cy="1455"/>
          </a:xfrm>
        </p:grpSpPr>
        <p:sp>
          <p:nvSpPr>
            <p:cNvPr id="11270" name="Text Box 22"/>
            <p:cNvSpPr txBox="1">
              <a:spLocks noChangeArrowheads="1"/>
            </p:cNvSpPr>
            <p:nvPr/>
          </p:nvSpPr>
          <p:spPr bwMode="auto">
            <a:xfrm>
              <a:off x="2426" y="3385"/>
              <a:ext cx="1361" cy="1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a:t>נקודת משען </a:t>
              </a:r>
            </a:p>
            <a:p>
              <a:pPr eaLnBrk="1" hangingPunct="1">
                <a:spcBef>
                  <a:spcPct val="0"/>
                </a:spcBef>
                <a:spcAft>
                  <a:spcPts val="1000"/>
                </a:spcAft>
                <a:buFontTx/>
                <a:buNone/>
              </a:pPr>
              <a:r>
                <a:rPr lang="he-IL" altLang="he-IL" sz="1800" b="1"/>
                <a:t>      (ציר)</a:t>
              </a:r>
              <a:endParaRPr lang="he-IL" altLang="he-IL" sz="1800" b="1">
                <a:latin typeface="Verdana" panose="020B0604030504040204" pitchFamily="34" charset="0"/>
              </a:endParaRPr>
            </a:p>
          </p:txBody>
        </p:sp>
        <p:sp>
          <p:nvSpPr>
            <p:cNvPr id="11271" name="AutoShape 25"/>
            <p:cNvSpPr>
              <a:spLocks noChangeArrowheads="1"/>
            </p:cNvSpPr>
            <p:nvPr/>
          </p:nvSpPr>
          <p:spPr bwMode="auto">
            <a:xfrm>
              <a:off x="3166" y="3158"/>
              <a:ext cx="349" cy="198"/>
            </a:xfrm>
            <a:prstGeom prst="triangle">
              <a:avLst>
                <a:gd name="adj" fmla="val 50000"/>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1272" name="Rectangle 26"/>
            <p:cNvSpPr>
              <a:spLocks noChangeArrowheads="1"/>
            </p:cNvSpPr>
            <p:nvPr/>
          </p:nvSpPr>
          <p:spPr bwMode="auto">
            <a:xfrm>
              <a:off x="1837" y="3067"/>
              <a:ext cx="2948" cy="91"/>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1273" name="AutoShape 29"/>
            <p:cNvSpPr>
              <a:spLocks noChangeArrowheads="1"/>
            </p:cNvSpPr>
            <p:nvPr/>
          </p:nvSpPr>
          <p:spPr bwMode="auto">
            <a:xfrm>
              <a:off x="4608" y="2861"/>
              <a:ext cx="232" cy="19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grpSp>
          <p:nvGrpSpPr>
            <p:cNvPr id="11274" name="Group 31"/>
            <p:cNvGrpSpPr>
              <a:grpSpLocks/>
            </p:cNvGrpSpPr>
            <p:nvPr/>
          </p:nvGrpSpPr>
          <p:grpSpPr bwMode="auto">
            <a:xfrm>
              <a:off x="1837" y="3203"/>
              <a:ext cx="1270" cy="153"/>
              <a:chOff x="5818" y="14580"/>
              <a:chExt cx="1728" cy="360"/>
            </a:xfrm>
          </p:grpSpPr>
          <p:sp>
            <p:nvSpPr>
              <p:cNvPr id="11291" name="Text Box 32"/>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d2</a:t>
                </a:r>
                <a:endParaRPr lang="he-IL" altLang="he-IL" sz="1800" b="1">
                  <a:latin typeface="Verdana" panose="020B0604030504040204" pitchFamily="34" charset="0"/>
                </a:endParaRPr>
              </a:p>
            </p:txBody>
          </p:sp>
          <p:sp>
            <p:nvSpPr>
              <p:cNvPr id="11292" name="Line 33"/>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93" name="Line 34"/>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1275" name="Group 35"/>
            <p:cNvGrpSpPr>
              <a:grpSpLocks/>
            </p:cNvGrpSpPr>
            <p:nvPr/>
          </p:nvGrpSpPr>
          <p:grpSpPr bwMode="auto">
            <a:xfrm>
              <a:off x="3510" y="3158"/>
              <a:ext cx="1275" cy="198"/>
              <a:chOff x="5818" y="14580"/>
              <a:chExt cx="1728" cy="360"/>
            </a:xfrm>
          </p:grpSpPr>
          <p:sp>
            <p:nvSpPr>
              <p:cNvPr id="11288" name="Text Box 36"/>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d1</a:t>
                </a:r>
                <a:endParaRPr lang="he-IL" altLang="he-IL" sz="1800" b="1">
                  <a:latin typeface="Verdana" panose="020B0604030504040204" pitchFamily="34" charset="0"/>
                </a:endParaRPr>
              </a:p>
            </p:txBody>
          </p:sp>
          <p:sp>
            <p:nvSpPr>
              <p:cNvPr id="11289" name="Line 37"/>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90" name="Line 38"/>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276" name="Text Box 40"/>
            <p:cNvSpPr txBox="1">
              <a:spLocks noChangeArrowheads="1"/>
            </p:cNvSpPr>
            <p:nvPr/>
          </p:nvSpPr>
          <p:spPr bwMode="auto">
            <a:xfrm>
              <a:off x="4374" y="2633"/>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F1</a:t>
              </a:r>
              <a:endParaRPr lang="he-IL" altLang="he-IL" sz="1800" b="1">
                <a:latin typeface="Verdana" panose="020B0604030504040204" pitchFamily="34" charset="0"/>
              </a:endParaRPr>
            </a:p>
          </p:txBody>
        </p:sp>
        <p:sp>
          <p:nvSpPr>
            <p:cNvPr id="11277" name="Text Box 22"/>
            <p:cNvSpPr txBox="1">
              <a:spLocks noChangeArrowheads="1"/>
            </p:cNvSpPr>
            <p:nvPr/>
          </p:nvSpPr>
          <p:spPr bwMode="auto">
            <a:xfrm>
              <a:off x="4813" y="2641"/>
              <a:ext cx="771" cy="2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הכוח הפועל</a:t>
              </a:r>
              <a:endParaRPr lang="he-IL" altLang="he-IL" sz="1600" b="1">
                <a:latin typeface="Verdana" panose="020B0604030504040204" pitchFamily="34" charset="0"/>
              </a:endParaRPr>
            </a:p>
          </p:txBody>
        </p:sp>
        <p:sp>
          <p:nvSpPr>
            <p:cNvPr id="11278" name="AutoShape 29"/>
            <p:cNvSpPr>
              <a:spLocks noChangeArrowheads="1"/>
            </p:cNvSpPr>
            <p:nvPr/>
          </p:nvSpPr>
          <p:spPr bwMode="auto">
            <a:xfrm>
              <a:off x="476" y="2941"/>
              <a:ext cx="232" cy="10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1279" name="Text Box 40"/>
            <p:cNvSpPr txBox="1">
              <a:spLocks noChangeArrowheads="1"/>
            </p:cNvSpPr>
            <p:nvPr/>
          </p:nvSpPr>
          <p:spPr bwMode="auto">
            <a:xfrm>
              <a:off x="283" y="2704"/>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½ F2</a:t>
              </a:r>
              <a:endParaRPr lang="he-IL" altLang="he-IL" sz="1800" b="1">
                <a:latin typeface="Verdana" panose="020B0604030504040204" pitchFamily="34" charset="0"/>
              </a:endParaRPr>
            </a:p>
          </p:txBody>
        </p:sp>
        <p:sp>
          <p:nvSpPr>
            <p:cNvPr id="11280" name="AutoShape 29"/>
            <p:cNvSpPr>
              <a:spLocks noChangeArrowheads="1"/>
            </p:cNvSpPr>
            <p:nvPr/>
          </p:nvSpPr>
          <p:spPr bwMode="auto">
            <a:xfrm>
              <a:off x="3228" y="2941"/>
              <a:ext cx="232" cy="108"/>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grpSp>
          <p:nvGrpSpPr>
            <p:cNvPr id="11281" name="Group 31"/>
            <p:cNvGrpSpPr>
              <a:grpSpLocks/>
            </p:cNvGrpSpPr>
            <p:nvPr/>
          </p:nvGrpSpPr>
          <p:grpSpPr bwMode="auto">
            <a:xfrm>
              <a:off x="521" y="3203"/>
              <a:ext cx="1270" cy="153"/>
              <a:chOff x="5818" y="14580"/>
              <a:chExt cx="1728" cy="360"/>
            </a:xfrm>
          </p:grpSpPr>
          <p:sp>
            <p:nvSpPr>
              <p:cNvPr id="11285" name="Text Box 32"/>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d2</a:t>
                </a:r>
                <a:endParaRPr lang="he-IL" altLang="he-IL" sz="1800" b="1">
                  <a:latin typeface="Verdana" panose="020B0604030504040204" pitchFamily="34" charset="0"/>
                </a:endParaRPr>
              </a:p>
            </p:txBody>
          </p:sp>
          <p:sp>
            <p:nvSpPr>
              <p:cNvPr id="11286" name="Line 33"/>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7" name="Line 34"/>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282" name="Rectangle 27"/>
            <p:cNvSpPr>
              <a:spLocks noChangeArrowheads="1"/>
            </p:cNvSpPr>
            <p:nvPr/>
          </p:nvSpPr>
          <p:spPr bwMode="auto">
            <a:xfrm>
              <a:off x="521" y="3067"/>
              <a:ext cx="1316" cy="91"/>
            </a:xfrm>
            <a:prstGeom prst="rect">
              <a:avLst/>
            </a:prstGeom>
            <a:solidFill>
              <a:schemeClr val="accent1"/>
            </a:soli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a:p>
          </p:txBody>
        </p:sp>
        <p:sp>
          <p:nvSpPr>
            <p:cNvPr id="11283" name="Text Box 40"/>
            <p:cNvSpPr txBox="1">
              <a:spLocks noChangeArrowheads="1"/>
            </p:cNvSpPr>
            <p:nvPr/>
          </p:nvSpPr>
          <p:spPr bwMode="auto">
            <a:xfrm>
              <a:off x="3061" y="2704"/>
              <a:ext cx="46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½ F2</a:t>
              </a:r>
              <a:endParaRPr lang="he-IL" altLang="he-IL" sz="1800" b="1">
                <a:latin typeface="Verdana" panose="020B0604030504040204" pitchFamily="34" charset="0"/>
              </a:endParaRPr>
            </a:p>
          </p:txBody>
        </p:sp>
        <p:sp>
          <p:nvSpPr>
            <p:cNvPr id="11284" name="Text Box 29" title="חוק המנוף:  1½ F2 * 2d2 = F1 * d"/>
            <p:cNvSpPr txBox="1">
              <a:spLocks noChangeArrowheads="1"/>
            </p:cNvSpPr>
            <p:nvPr/>
          </p:nvSpPr>
          <p:spPr bwMode="auto">
            <a:xfrm>
              <a:off x="340" y="3657"/>
              <a:ext cx="2177"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1800" b="1" dirty="0"/>
                <a:t>חוק המנוף:  </a:t>
              </a:r>
              <a:r>
                <a:rPr lang="he-IL" altLang="he-IL" sz="1800" b="1" baseline="-25000" dirty="0"/>
                <a:t>1</a:t>
              </a:r>
              <a:r>
                <a:rPr lang="en-US" altLang="he-IL" sz="1800" b="1" dirty="0"/>
                <a:t>½ F2 * 2d</a:t>
              </a:r>
              <a:r>
                <a:rPr lang="en-US" altLang="he-IL" sz="1800" b="1" baseline="-25000" dirty="0"/>
                <a:t>2</a:t>
              </a:r>
              <a:r>
                <a:rPr lang="en-US" altLang="he-IL" sz="1800" b="1" dirty="0"/>
                <a:t> = F1 * d</a:t>
              </a:r>
              <a:endParaRPr lang="he-IL" altLang="he-IL" sz="1800" b="1" dirty="0"/>
            </a:p>
            <a:p>
              <a:pPr eaLnBrk="1" hangingPunct="1">
                <a:spcBef>
                  <a:spcPct val="50000"/>
                </a:spcBef>
                <a:buFontTx/>
                <a:buNone/>
              </a:pPr>
              <a:endParaRPr lang="en-US" altLang="he-IL" sz="1800" dirty="0"/>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457200" y="274638"/>
            <a:ext cx="8229600" cy="763587"/>
          </a:xfrm>
        </p:spPr>
        <p:txBody>
          <a:bodyPr anchor="b"/>
          <a:lstStyle/>
          <a:p>
            <a:pPr eaLnBrk="1" hangingPunct="1">
              <a:defRPr/>
            </a:pPr>
            <a:r>
              <a:rPr lang="he-IL" dirty="0" smtClean="0">
                <a:effectLst>
                  <a:outerShdw blurRad="38100" dist="38100" dir="2700000" algn="tl">
                    <a:srgbClr val="C0C0C0"/>
                  </a:outerShdw>
                </a:effectLst>
              </a:rPr>
              <a:t>מנופים</a:t>
            </a:r>
          </a:p>
        </p:txBody>
      </p:sp>
      <p:pic>
        <p:nvPicPr>
          <p:cNvPr id="12291" name="Picture 42" descr="http://t0.gstatic.com/images?q=tbn:ANd9GcSTLbk1Dq1ktK3-ZVdyJzi8jhZGq0BBa6oWOgfmP64greayK9dlER4AtNl6w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268413"/>
            <a:ext cx="3744912" cy="168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Box 23"/>
          <p:cNvSpPr txBox="1">
            <a:spLocks noChangeArrowheads="1"/>
          </p:cNvSpPr>
          <p:nvPr/>
        </p:nvSpPr>
        <p:spPr bwMode="auto">
          <a:xfrm>
            <a:off x="4716463" y="2276475"/>
            <a:ext cx="40322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he-IL" altLang="he-IL" sz="2400" b="1" dirty="0">
                <a:latin typeface="Verdana" panose="020B0604030504040204" pitchFamily="34" charset="0"/>
              </a:rPr>
              <a:t>חוק המנוף:   </a:t>
            </a:r>
            <a:r>
              <a:rPr lang="en-US" altLang="he-IL" sz="2400" b="1" dirty="0">
                <a:latin typeface="Verdana" panose="020B0604030504040204" pitchFamily="34" charset="0"/>
              </a:rPr>
              <a:t>F</a:t>
            </a:r>
            <a:r>
              <a:rPr lang="en-US" altLang="he-IL" sz="2400" b="1" baseline="-25000" dirty="0">
                <a:latin typeface="Verdana" panose="020B0604030504040204" pitchFamily="34" charset="0"/>
              </a:rPr>
              <a:t>1</a:t>
            </a:r>
            <a:r>
              <a:rPr lang="en-US" altLang="he-IL" sz="2400" b="1" dirty="0">
                <a:latin typeface="Verdana" panose="020B0604030504040204" pitchFamily="34" charset="0"/>
              </a:rPr>
              <a:t>d</a:t>
            </a:r>
            <a:r>
              <a:rPr lang="en-US" altLang="he-IL" sz="2400" b="1" baseline="-25000" dirty="0">
                <a:latin typeface="Verdana" panose="020B0604030504040204" pitchFamily="34" charset="0"/>
              </a:rPr>
              <a:t>1</a:t>
            </a:r>
            <a:r>
              <a:rPr lang="en-US" altLang="he-IL" sz="2400" b="1" dirty="0">
                <a:latin typeface="Verdana" panose="020B0604030504040204" pitchFamily="34" charset="0"/>
              </a:rPr>
              <a:t>=F</a:t>
            </a:r>
            <a:r>
              <a:rPr lang="en-US" altLang="he-IL" sz="2400" b="1" baseline="-25000" dirty="0">
                <a:latin typeface="Verdana" panose="020B0604030504040204" pitchFamily="34" charset="0"/>
              </a:rPr>
              <a:t>2</a:t>
            </a:r>
            <a:r>
              <a:rPr lang="en-US" altLang="he-IL" sz="2400" b="1" dirty="0">
                <a:latin typeface="Verdana" panose="020B0604030504040204" pitchFamily="34" charset="0"/>
              </a:rPr>
              <a:t>d</a:t>
            </a:r>
            <a:r>
              <a:rPr lang="en-US" altLang="he-IL" sz="2400" b="1" baseline="-25000" dirty="0">
                <a:latin typeface="Verdana" panose="020B0604030504040204" pitchFamily="34" charset="0"/>
              </a:rPr>
              <a:t>2</a:t>
            </a:r>
            <a:endParaRPr lang="he-IL" altLang="he-IL" sz="2400" b="1" baseline="-25000" dirty="0">
              <a:latin typeface="Verdana" panose="020B0604030504040204" pitchFamily="34" charset="0"/>
            </a:endParaRPr>
          </a:p>
          <a:p>
            <a:pPr eaLnBrk="1" hangingPunct="1">
              <a:spcBef>
                <a:spcPct val="0"/>
              </a:spcBef>
              <a:buFontTx/>
              <a:buNone/>
            </a:pPr>
            <a:endParaRPr lang="he-IL" altLang="he-IL" sz="2400" b="1" baseline="-25000" dirty="0">
              <a:latin typeface="Verdana" panose="020B0604030504040204" pitchFamily="34" charset="0"/>
            </a:endParaRPr>
          </a:p>
          <a:p>
            <a:pPr eaLnBrk="1" hangingPunct="1">
              <a:spcBef>
                <a:spcPct val="0"/>
              </a:spcBef>
              <a:buFontTx/>
              <a:buNone/>
            </a:pPr>
            <a:r>
              <a:rPr lang="he-IL" altLang="he-IL" sz="2400" b="1" dirty="0">
                <a:latin typeface="Verdana" panose="020B0604030504040204" pitchFamily="34" charset="0"/>
              </a:rPr>
              <a:t>מושגים עיקריים:</a:t>
            </a:r>
            <a:endParaRPr lang="he-IL" altLang="he-IL" sz="2000" b="1" dirty="0">
              <a:latin typeface="Verdana" panose="020B0604030504040204" pitchFamily="34" charset="0"/>
            </a:endParaRPr>
          </a:p>
          <a:p>
            <a:pPr eaLnBrk="1" hangingPunct="1">
              <a:spcBef>
                <a:spcPct val="0"/>
              </a:spcBef>
              <a:buFontTx/>
              <a:buNone/>
            </a:pPr>
            <a:endParaRPr lang="he-IL" altLang="he-IL" sz="2400" b="1" baseline="-25000" dirty="0">
              <a:latin typeface="Verdana" panose="020B0604030504040204" pitchFamily="34" charset="0"/>
            </a:endParaRPr>
          </a:p>
        </p:txBody>
      </p:sp>
      <p:grpSp>
        <p:nvGrpSpPr>
          <p:cNvPr id="12293" name="Group 21" descr="נקודת המשען במרכז הציר&#10;d1  שהוא זרוע הכוח, שווה למרחק בין נקודת המשען ל F1&#10;d2 שהוא זרוע המשא שווה למרחק בין נקודת המשען ל F2 שהוא המשא&#10;" title="חוק המנוף:   F1d1=F2d2"/>
          <p:cNvGrpSpPr>
            <a:grpSpLocks/>
          </p:cNvGrpSpPr>
          <p:nvPr/>
        </p:nvGrpSpPr>
        <p:grpSpPr bwMode="auto">
          <a:xfrm>
            <a:off x="2268538" y="3644900"/>
            <a:ext cx="5537200" cy="2017713"/>
            <a:chOff x="5665" y="5878"/>
            <a:chExt cx="5400" cy="2317"/>
          </a:xfrm>
        </p:grpSpPr>
        <p:sp>
          <p:nvSpPr>
            <p:cNvPr id="12298" name="Text Box 22"/>
            <p:cNvSpPr txBox="1">
              <a:spLocks noChangeArrowheads="1"/>
            </p:cNvSpPr>
            <p:nvPr/>
          </p:nvSpPr>
          <p:spPr bwMode="auto">
            <a:xfrm>
              <a:off x="6438" y="7858"/>
              <a:ext cx="2107" cy="3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a:t>נקודת משען </a:t>
              </a:r>
            </a:p>
            <a:p>
              <a:pPr eaLnBrk="1" hangingPunct="1">
                <a:spcBef>
                  <a:spcPct val="0"/>
                </a:spcBef>
                <a:spcAft>
                  <a:spcPts val="1000"/>
                </a:spcAft>
                <a:buFontTx/>
                <a:buNone/>
              </a:pPr>
              <a:r>
                <a:rPr lang="he-IL" altLang="he-IL" sz="1800" b="1"/>
                <a:t>      (ציר)</a:t>
              </a:r>
              <a:endParaRPr lang="he-IL" altLang="he-IL" sz="1800" b="1">
                <a:latin typeface="Verdana" panose="020B0604030504040204" pitchFamily="34" charset="0"/>
              </a:endParaRPr>
            </a:p>
          </p:txBody>
        </p:sp>
        <p:grpSp>
          <p:nvGrpSpPr>
            <p:cNvPr id="12299" name="Group 23"/>
            <p:cNvGrpSpPr>
              <a:grpSpLocks/>
            </p:cNvGrpSpPr>
            <p:nvPr/>
          </p:nvGrpSpPr>
          <p:grpSpPr bwMode="auto">
            <a:xfrm>
              <a:off x="5665" y="5878"/>
              <a:ext cx="5400" cy="1994"/>
              <a:chOff x="5278" y="13188"/>
              <a:chExt cx="5400" cy="1994"/>
            </a:xfrm>
          </p:grpSpPr>
          <p:grpSp>
            <p:nvGrpSpPr>
              <p:cNvPr id="12300" name="Group 24"/>
              <p:cNvGrpSpPr>
                <a:grpSpLocks/>
              </p:cNvGrpSpPr>
              <p:nvPr/>
            </p:nvGrpSpPr>
            <p:grpSpPr bwMode="auto">
              <a:xfrm>
                <a:off x="5278" y="13562"/>
                <a:ext cx="5400" cy="1620"/>
                <a:chOff x="5278" y="12780"/>
                <a:chExt cx="5400" cy="1620"/>
              </a:xfrm>
            </p:grpSpPr>
            <p:sp>
              <p:nvSpPr>
                <p:cNvPr id="12311" name="AutoShape 25"/>
                <p:cNvSpPr>
                  <a:spLocks noChangeArrowheads="1"/>
                </p:cNvSpPr>
                <p:nvPr/>
              </p:nvSpPr>
              <p:spPr bwMode="auto">
                <a:xfrm>
                  <a:off x="7258" y="14040"/>
                  <a:ext cx="540" cy="360"/>
                </a:xfrm>
                <a:prstGeom prst="triangle">
                  <a:avLst>
                    <a:gd name="adj" fmla="val 50000"/>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2312" name="Rectangle 26"/>
                <p:cNvSpPr>
                  <a:spLocks noChangeArrowheads="1"/>
                </p:cNvSpPr>
                <p:nvPr/>
              </p:nvSpPr>
              <p:spPr bwMode="auto">
                <a:xfrm>
                  <a:off x="5278" y="13860"/>
                  <a:ext cx="5400" cy="180"/>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2313" name="Text Box 27"/>
                <p:cNvSpPr txBox="1">
                  <a:spLocks noChangeArrowheads="1"/>
                </p:cNvSpPr>
                <p:nvPr/>
              </p:nvSpPr>
              <p:spPr bwMode="auto">
                <a:xfrm>
                  <a:off x="5458" y="13500"/>
                  <a:ext cx="720" cy="360"/>
                </a:xfrm>
                <a:prstGeom prst="rect">
                  <a:avLst/>
                </a:prstGeom>
                <a:solidFill>
                  <a:srgbClr val="FFFFFF"/>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800" b="1" dirty="0"/>
                    <a:t>משא</a:t>
                  </a:r>
                  <a:endParaRPr lang="he-IL" altLang="he-IL" sz="1800" b="1" dirty="0">
                    <a:latin typeface="Verdana" panose="020B0604030504040204" pitchFamily="34" charset="0"/>
                  </a:endParaRPr>
                </a:p>
              </p:txBody>
            </p:sp>
            <p:sp>
              <p:nvSpPr>
                <p:cNvPr id="12314" name="AutoShape 29"/>
                <p:cNvSpPr>
                  <a:spLocks noChangeArrowheads="1"/>
                </p:cNvSpPr>
                <p:nvPr/>
              </p:nvSpPr>
              <p:spPr bwMode="auto">
                <a:xfrm>
                  <a:off x="10199" y="13502"/>
                  <a:ext cx="360" cy="360"/>
                </a:xfrm>
                <a:prstGeom prst="downArrow">
                  <a:avLst>
                    <a:gd name="adj1" fmla="val 50000"/>
                    <a:gd name="adj2" fmla="val 25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sp>
              <p:nvSpPr>
                <p:cNvPr id="12315" name="AutoShape 30"/>
                <p:cNvSpPr>
                  <a:spLocks noChangeArrowheads="1"/>
                </p:cNvSpPr>
                <p:nvPr/>
              </p:nvSpPr>
              <p:spPr bwMode="auto">
                <a:xfrm rot="10800000">
                  <a:off x="5638" y="12780"/>
                  <a:ext cx="360" cy="720"/>
                </a:xfrm>
                <a:prstGeom prst="downArrow">
                  <a:avLst>
                    <a:gd name="adj1" fmla="val 50000"/>
                    <a:gd name="adj2" fmla="val 50000"/>
                  </a:avLst>
                </a:prstGeom>
                <a:solidFill>
                  <a:srgbClr val="C0C0C0"/>
                </a:solidFill>
                <a:ln w="9525">
                  <a:solidFill>
                    <a:srgbClr val="000000"/>
                  </a:solidFill>
                  <a:miter lim="800000"/>
                  <a:headEnd/>
                  <a:tailEnd/>
                </a:ln>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altLang="he-IL" sz="1800" b="1">
                    <a:latin typeface="Verdana" panose="020B0604030504040204" pitchFamily="34" charset="0"/>
                  </a:endParaRPr>
                </a:p>
              </p:txBody>
            </p:sp>
          </p:grpSp>
          <p:grpSp>
            <p:nvGrpSpPr>
              <p:cNvPr id="12301" name="Group 31"/>
              <p:cNvGrpSpPr>
                <a:grpSpLocks/>
              </p:cNvGrpSpPr>
              <p:nvPr/>
            </p:nvGrpSpPr>
            <p:grpSpPr bwMode="auto">
              <a:xfrm>
                <a:off x="5818" y="14760"/>
                <a:ext cx="1728" cy="360"/>
                <a:chOff x="5818" y="14580"/>
                <a:chExt cx="1728" cy="360"/>
              </a:xfrm>
            </p:grpSpPr>
            <p:sp>
              <p:nvSpPr>
                <p:cNvPr id="12308" name="Text Box 32"/>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a:t>
                  </a:r>
                  <a:r>
                    <a:rPr lang="en-US" altLang="he-IL" sz="1800" b="1" baseline="-25000">
                      <a:latin typeface="Calibri" panose="020F0502020204030204" pitchFamily="34" charset="0"/>
                    </a:rPr>
                    <a:t>2</a:t>
                  </a:r>
                  <a:endParaRPr lang="he-IL" altLang="he-IL" sz="1800" b="1">
                    <a:latin typeface="Verdana" panose="020B0604030504040204" pitchFamily="34" charset="0"/>
                  </a:endParaRPr>
                </a:p>
              </p:txBody>
            </p:sp>
            <p:sp>
              <p:nvSpPr>
                <p:cNvPr id="12309" name="Line 33"/>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10" name="Line 34"/>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2302" name="Group 35"/>
              <p:cNvGrpSpPr>
                <a:grpSpLocks/>
              </p:cNvGrpSpPr>
              <p:nvPr/>
            </p:nvGrpSpPr>
            <p:grpSpPr bwMode="auto">
              <a:xfrm>
                <a:off x="7566" y="14760"/>
                <a:ext cx="2748" cy="360"/>
                <a:chOff x="5818" y="14580"/>
                <a:chExt cx="1728" cy="360"/>
              </a:xfrm>
            </p:grpSpPr>
            <p:sp>
              <p:nvSpPr>
                <p:cNvPr id="12305" name="Text Box 36"/>
                <p:cNvSpPr txBox="1">
                  <a:spLocks noChangeArrowheads="1"/>
                </p:cNvSpPr>
                <p:nvPr/>
              </p:nvSpPr>
              <p:spPr bwMode="auto">
                <a:xfrm>
                  <a:off x="5950" y="1458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d</a:t>
                  </a:r>
                  <a:r>
                    <a:rPr lang="en-US" altLang="he-IL" sz="1800" b="1" baseline="-25000">
                      <a:latin typeface="Calibri" panose="020F0502020204030204" pitchFamily="34" charset="0"/>
                    </a:rPr>
                    <a:t>1</a:t>
                  </a:r>
                  <a:endParaRPr lang="he-IL" altLang="he-IL" sz="1800" b="1">
                    <a:latin typeface="Verdana" panose="020B0604030504040204" pitchFamily="34" charset="0"/>
                  </a:endParaRPr>
                </a:p>
              </p:txBody>
            </p:sp>
            <p:sp>
              <p:nvSpPr>
                <p:cNvPr id="12306" name="Line 37"/>
                <p:cNvSpPr>
                  <a:spLocks noChangeShapeType="1"/>
                </p:cNvSpPr>
                <p:nvPr/>
              </p:nvSpPr>
              <p:spPr bwMode="auto">
                <a:xfrm>
                  <a:off x="6826" y="14760"/>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7" name="Line 38"/>
                <p:cNvSpPr>
                  <a:spLocks noChangeShapeType="1"/>
                </p:cNvSpPr>
                <p:nvPr/>
              </p:nvSpPr>
              <p:spPr bwMode="auto">
                <a:xfrm flipH="1">
                  <a:off x="5818" y="14760"/>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2303" name="Text Box 39"/>
              <p:cNvSpPr txBox="1">
                <a:spLocks noChangeArrowheads="1"/>
              </p:cNvSpPr>
              <p:nvPr/>
            </p:nvSpPr>
            <p:spPr bwMode="auto">
              <a:xfrm>
                <a:off x="5374" y="13188"/>
                <a:ext cx="7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a:t>
                </a:r>
                <a:r>
                  <a:rPr lang="en-US" altLang="he-IL" sz="1800" b="1" baseline="-25000">
                    <a:latin typeface="Calibri" panose="020F0502020204030204" pitchFamily="34" charset="0"/>
                  </a:rPr>
                  <a:t>2</a:t>
                </a:r>
                <a:endParaRPr lang="he-IL" altLang="he-IL" sz="1800" b="1">
                  <a:latin typeface="Verdana" panose="020B0604030504040204" pitchFamily="34" charset="0"/>
                </a:endParaRPr>
              </a:p>
            </p:txBody>
          </p:sp>
          <p:sp>
            <p:nvSpPr>
              <p:cNvPr id="12304" name="Text Box 40"/>
              <p:cNvSpPr txBox="1">
                <a:spLocks noChangeArrowheads="1"/>
              </p:cNvSpPr>
              <p:nvPr/>
            </p:nvSpPr>
            <p:spPr bwMode="auto">
              <a:xfrm>
                <a:off x="9838" y="13803"/>
                <a:ext cx="7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en-US" altLang="he-IL" sz="1800" b="1">
                    <a:latin typeface="Calibri" panose="020F0502020204030204" pitchFamily="34" charset="0"/>
                  </a:rPr>
                  <a:t>F</a:t>
                </a:r>
                <a:r>
                  <a:rPr lang="en-US" altLang="he-IL" sz="1800" b="1" baseline="-25000">
                    <a:latin typeface="Calibri" panose="020F0502020204030204" pitchFamily="34" charset="0"/>
                  </a:rPr>
                  <a:t>1</a:t>
                </a:r>
                <a:endParaRPr lang="he-IL" altLang="he-IL" sz="1800" b="1">
                  <a:latin typeface="Verdana" panose="020B0604030504040204" pitchFamily="34" charset="0"/>
                </a:endParaRPr>
              </a:p>
            </p:txBody>
          </p:sp>
        </p:grpSp>
      </p:grpSp>
      <p:sp>
        <p:nvSpPr>
          <p:cNvPr id="12294" name="Text Box 22"/>
          <p:cNvSpPr txBox="1">
            <a:spLocks noChangeArrowheads="1"/>
          </p:cNvSpPr>
          <p:nvPr/>
        </p:nvSpPr>
        <p:spPr bwMode="auto">
          <a:xfrm>
            <a:off x="5364163" y="4581525"/>
            <a:ext cx="1296987" cy="2873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dirty="0"/>
              <a:t>זרוע הכוח</a:t>
            </a:r>
            <a:endParaRPr lang="he-IL" altLang="he-IL" sz="1600" b="1" dirty="0">
              <a:latin typeface="Verdana" panose="020B0604030504040204" pitchFamily="34" charset="0"/>
            </a:endParaRPr>
          </a:p>
        </p:txBody>
      </p:sp>
      <p:sp>
        <p:nvSpPr>
          <p:cNvPr id="12295" name="Text Box 22"/>
          <p:cNvSpPr txBox="1">
            <a:spLocks noChangeArrowheads="1"/>
          </p:cNvSpPr>
          <p:nvPr/>
        </p:nvSpPr>
        <p:spPr bwMode="auto">
          <a:xfrm>
            <a:off x="3276600" y="4581525"/>
            <a:ext cx="1150938" cy="2873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זרוע המשא</a:t>
            </a:r>
            <a:endParaRPr lang="he-IL" altLang="he-IL" sz="1600" b="1">
              <a:latin typeface="Verdana" panose="020B0604030504040204" pitchFamily="34" charset="0"/>
            </a:endParaRPr>
          </a:p>
        </p:txBody>
      </p:sp>
      <p:sp>
        <p:nvSpPr>
          <p:cNvPr id="12296" name="Text Box 22"/>
          <p:cNvSpPr txBox="1">
            <a:spLocks noChangeArrowheads="1"/>
          </p:cNvSpPr>
          <p:nvPr/>
        </p:nvSpPr>
        <p:spPr bwMode="auto">
          <a:xfrm>
            <a:off x="7640638" y="4192588"/>
            <a:ext cx="1223962" cy="330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הכוח הפועל</a:t>
            </a:r>
            <a:endParaRPr lang="he-IL" altLang="he-IL" sz="1600" b="1">
              <a:latin typeface="Verdana" panose="020B0604030504040204" pitchFamily="34" charset="0"/>
            </a:endParaRPr>
          </a:p>
        </p:txBody>
      </p:sp>
      <p:sp>
        <p:nvSpPr>
          <p:cNvPr id="12297" name="Text Box 22"/>
          <p:cNvSpPr txBox="1">
            <a:spLocks noChangeArrowheads="1"/>
          </p:cNvSpPr>
          <p:nvPr/>
        </p:nvSpPr>
        <p:spPr bwMode="auto">
          <a:xfrm>
            <a:off x="1519238" y="3630613"/>
            <a:ext cx="1223962" cy="3317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1000"/>
              </a:spcAft>
              <a:buFontTx/>
              <a:buNone/>
            </a:pPr>
            <a:r>
              <a:rPr lang="he-IL" altLang="he-IL" sz="1600" b="1"/>
              <a:t>הכוח מופעל</a:t>
            </a:r>
            <a:endParaRPr lang="he-IL" altLang="he-IL" sz="1600" b="1">
              <a:latin typeface="Verdana" panose="020B060403050404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he-IL" altLang="he-IL" sz="4000" b="1" smtClean="0">
                <a:solidFill>
                  <a:srgbClr val="990000"/>
                </a:solidFill>
              </a:rPr>
              <a:t>מתארים מוצגים ומסבירים</a:t>
            </a:r>
            <a:r>
              <a:rPr lang="he-IL" altLang="he-IL" smtClean="0"/>
              <a:t> </a:t>
            </a:r>
            <a:endParaRPr lang="en-US" altLang="he-IL" smtClean="0"/>
          </a:p>
        </p:txBody>
      </p:sp>
      <p:sp>
        <p:nvSpPr>
          <p:cNvPr id="13315" name="Rectangle 3"/>
          <p:cNvSpPr>
            <a:spLocks noGrp="1" noChangeArrowheads="1"/>
          </p:cNvSpPr>
          <p:nvPr>
            <p:ph type="body" idx="1"/>
          </p:nvPr>
        </p:nvSpPr>
        <p:spPr/>
        <p:txBody>
          <a:bodyPr/>
          <a:lstStyle/>
          <a:p>
            <a:pPr eaLnBrk="1" hangingPunct="1"/>
            <a:r>
              <a:rPr lang="he-IL" altLang="he-IL" dirty="0" smtClean="0"/>
              <a:t>לפניכם איור של נדנדה </a:t>
            </a:r>
            <a:r>
              <a:rPr lang="en-US" altLang="he-IL" dirty="0" smtClean="0"/>
              <a:t/>
            </a:r>
            <a:br>
              <a:rPr lang="en-US" altLang="he-IL" dirty="0" smtClean="0"/>
            </a:br>
            <a:endParaRPr lang="he-IL" altLang="he-IL" dirty="0" smtClean="0"/>
          </a:p>
          <a:p>
            <a:pPr eaLnBrk="1" hangingPunct="1"/>
            <a:endParaRPr lang="he-IL" altLang="he-IL" dirty="0" smtClean="0"/>
          </a:p>
          <a:p>
            <a:pPr eaLnBrk="1" hangingPunct="1">
              <a:buFontTx/>
              <a:buNone/>
            </a:pPr>
            <a:endParaRPr lang="he-IL" altLang="he-IL" dirty="0" smtClean="0"/>
          </a:p>
          <a:p>
            <a:pPr eaLnBrk="1" hangingPunct="1"/>
            <a:endParaRPr lang="he-IL" altLang="he-IL" dirty="0" smtClean="0"/>
          </a:p>
          <a:p>
            <a:pPr eaLnBrk="1" hangingPunct="1"/>
            <a:r>
              <a:rPr lang="he-IL" altLang="he-IL" dirty="0" smtClean="0"/>
              <a:t>שרטטו באופן </a:t>
            </a:r>
            <a:r>
              <a:rPr lang="he-IL" altLang="he-IL" dirty="0" err="1" smtClean="0"/>
              <a:t>סכמטי</a:t>
            </a:r>
            <a:r>
              <a:rPr lang="he-IL" altLang="he-IL" dirty="0" smtClean="0"/>
              <a:t> את הנדנדה וסמנו את נקודת המשען , זרוע הכוח, זרוע המשא, הכוח הפועל, הכוח המופעל </a:t>
            </a:r>
            <a:endParaRPr lang="en-US" altLang="he-IL" dirty="0" smtClean="0"/>
          </a:p>
        </p:txBody>
      </p:sp>
      <p:pic>
        <p:nvPicPr>
          <p:cNvPr id="13316" name="Picture 4" descr="נדנד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484313"/>
            <a:ext cx="3255962" cy="263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3170</TotalTime>
  <Words>563</Words>
  <Application>Microsoft Office PowerPoint</Application>
  <PresentationFormat>On-screen Show (4:3)</PresentationFormat>
  <Paragraphs>148</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Narkisim</vt:lpstr>
      <vt:lpstr>Times New Roman</vt:lpstr>
      <vt:lpstr>Verdana</vt:lpstr>
      <vt:lpstr>עיצוב ברירת מחדל</vt:lpstr>
      <vt:lpstr>כוחות בשירות האדם-  מנופים</vt:lpstr>
      <vt:lpstr>מהו מנוף?  מה היתרון בשימוש במנוף? </vt:lpstr>
      <vt:lpstr>מגלים את חוק המנוף </vt:lpstr>
      <vt:lpstr>מנופים</vt:lpstr>
      <vt:lpstr>מסבירים את חוק המנוף</vt:lpstr>
      <vt:lpstr>מסבירים את חוק המנוף</vt:lpstr>
      <vt:lpstr>מסבירים את חוק המנוף</vt:lpstr>
      <vt:lpstr>מנופים</vt:lpstr>
      <vt:lpstr>מתארים מוצגים ומסבירים </vt:lpstr>
      <vt:lpstr>מנוף מסוג ראשון</vt:lpstr>
      <vt:lpstr>איך ילד קטן "יכול על" אמא גדולה? </vt:lpstr>
      <vt:lpstr>הצעה לשיעורי בית</vt:lpstr>
      <vt:lpstr>שאלה</vt:lpstr>
      <vt:lpstr>שאלה</vt:lpstr>
      <vt:lpstr>שאלה</vt:lpstr>
      <vt:lpstr>שאלה</vt:lpstr>
      <vt:lpstr>שאלה</vt:lpstr>
      <vt:lpstr>שאלה ממבחן TIMSS</vt:lpstr>
    </vt:vector>
  </TitlesOfParts>
  <Company>Weizmann Institute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מנופים</dc:title>
  <dc:creator>Science Teaching</dc:creator>
  <cp:lastModifiedBy>Windows User</cp:lastModifiedBy>
  <cp:revision>73</cp:revision>
  <cp:lastPrinted>2019-02-13T11:30:29Z</cp:lastPrinted>
  <dcterms:created xsi:type="dcterms:W3CDTF">2011-01-13T09:46:23Z</dcterms:created>
  <dcterms:modified xsi:type="dcterms:W3CDTF">2019-02-17T11:58:20Z</dcterms:modified>
</cp:coreProperties>
</file>