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99" r:id="rId3"/>
    <p:sldId id="300" r:id="rId4"/>
    <p:sldId id="303" r:id="rId5"/>
    <p:sldId id="304" r:id="rId6"/>
    <p:sldId id="302" r:id="rId7"/>
    <p:sldId id="301" r:id="rId8"/>
    <p:sldId id="311" r:id="rId9"/>
    <p:sldId id="312" r:id="rId10"/>
    <p:sldId id="313" r:id="rId11"/>
    <p:sldId id="296" r:id="rId12"/>
    <p:sldId id="269" r:id="rId13"/>
    <p:sldId id="298" r:id="rId14"/>
    <p:sldId id="292" r:id="rId15"/>
  </p:sldIdLst>
  <p:sldSz cx="9144000" cy="6858000" type="screen4x3"/>
  <p:notesSz cx="6797675" cy="985678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88051" autoAdjust="0"/>
  </p:normalViewPr>
  <p:slideViewPr>
    <p:cSldViewPr>
      <p:cViewPr varScale="1">
        <p:scale>
          <a:sx n="115" d="100"/>
          <a:sy n="115" d="100"/>
        </p:scale>
        <p:origin x="73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74A76473-7A88-453A-A953-9C822281E1C6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5" y="9361488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361488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F6F56287-8CAB-4B32-9D46-7D23F9D52345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DD0060F7-D20F-4050-982E-8086454DBF17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361488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361488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9D43554A-8B52-4506-AA82-EE00D31F6801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3554A-8B52-4506-AA82-EE00D31F6801}" type="slidenum">
              <a:rPr lang="he-IL" altLang="he-IL" smtClean="0"/>
              <a:pPr>
                <a:defRPr/>
              </a:pPr>
              <a:t>1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6781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3554A-8B52-4506-AA82-EE00D31F6801}" type="slidenum">
              <a:rPr lang="he-IL" altLang="he-IL" smtClean="0"/>
              <a:pPr>
                <a:defRPr/>
              </a:pPr>
              <a:t>8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3512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971B42E-7D6C-44D0-AD78-6EFE0E292E85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10</a:t>
            </a:fld>
            <a:endParaRPr lang="he-IL" altLang="he-I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20F5-AB2B-4C36-AF33-D3CA74CD5CC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2981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D674-73F3-401D-B205-D71B66CD3A7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2852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6A2F-B9CF-4A4D-B31A-3CFD7B9BFD8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1879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Image" r:id="rId3" imgW="10209524" imgH="1815873" progId="">
                  <p:embed/>
                </p:oleObj>
              </mc:Choice>
              <mc:Fallback>
                <p:oleObj name="Image" r:id="rId3" imgW="10209524" imgH="1815873" progId="">
                  <p:embed/>
                  <p:pic>
                    <p:nvPicPr>
                      <p:cNvPr id="307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393950"/>
                        <a:ext cx="9077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he-IL" smtClean="0">
                <a:solidFill>
                  <a:srgbClr val="1D528D"/>
                </a:solidFill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D528D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D528D"/>
              </a:solidFill>
              <a:latin typeface="Arial"/>
              <a:cs typeface="Arial" charset="0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he-IL" smtClean="0">
                <a:solidFill>
                  <a:srgbClr val="1D528D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5 h 384"/>
                <a:gd name="T2" fmla="*/ 0 w 336"/>
                <a:gd name="T3" fmla="*/ 39 h 384"/>
                <a:gd name="T4" fmla="*/ 28 w 336"/>
                <a:gd name="T5" fmla="*/ 20 h 384"/>
                <a:gd name="T6" fmla="*/ 56 w 336"/>
                <a:gd name="T7" fmla="*/ 5 h 384"/>
                <a:gd name="T8" fmla="*/ 99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9 h 384"/>
                <a:gd name="T4" fmla="*/ 96 w 336"/>
                <a:gd name="T5" fmla="*/ 5 h 384"/>
                <a:gd name="T6" fmla="*/ 192 w 336"/>
                <a:gd name="T7" fmla="*/ 1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 h 384"/>
                <a:gd name="T2" fmla="*/ 0 w 336"/>
                <a:gd name="T3" fmla="*/ 37 h 384"/>
                <a:gd name="T4" fmla="*/ 5 w 336"/>
                <a:gd name="T5" fmla="*/ 19 h 384"/>
                <a:gd name="T6" fmla="*/ 10 w 336"/>
                <a:gd name="T7" fmla="*/ 4 h 384"/>
                <a:gd name="T8" fmla="*/ 17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5 h 384"/>
                <a:gd name="T2" fmla="*/ 0 w 336"/>
                <a:gd name="T3" fmla="*/ 39 h 384"/>
                <a:gd name="T4" fmla="*/ 28 w 336"/>
                <a:gd name="T5" fmla="*/ 20 h 384"/>
                <a:gd name="T6" fmla="*/ 56 w 336"/>
                <a:gd name="T7" fmla="*/ 5 h 384"/>
                <a:gd name="T8" fmla="*/ 99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16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D528D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D528D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1D528D"/>
                </a:solidFill>
              </a:defRPr>
            </a:lvl1pPr>
          </a:lstStyle>
          <a:p>
            <a:pPr>
              <a:defRPr/>
            </a:pPr>
            <a:fld id="{E484F0FC-28A0-43AF-8BC4-66290260DE5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1608373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831407-97B8-4FF5-B50A-65653FAE9FF8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8755-AA23-40B5-9610-48E49483578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9769572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61B1F5-B9F1-4BCB-9553-47D1D565F666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DFC7-C36A-4692-A35A-BBDF47360E4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0044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1FBE08-D78C-46D1-85FF-28F161116FAA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BE6F-F1F3-4075-AFFC-A7919745251E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4022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CDE626-B6AD-4735-BF71-45E17BC4B1AD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7FEF-3C04-4FF9-8324-20D7AD02A37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0708876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07B7BD-DF5D-4BA1-9C9C-9113B26C1372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3060-DC1B-443C-9703-DE413271192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1700128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3927A2-C535-4A9A-84A5-204734CC6F57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67DB-C044-430A-8FA8-FA6C86E8C4C1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20992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F8E9EF-2192-4186-8C27-56BFA4431058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7B12-C1CC-44DA-9293-94441473124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570668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D7C7-45E2-4644-AE03-80E80C3B027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0018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D528D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D528D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D528D"/>
                </a:solidFill>
              </a:defRPr>
            </a:lvl1pPr>
          </a:lstStyle>
          <a:p>
            <a:pPr>
              <a:defRPr/>
            </a:pPr>
            <a:fld id="{FBCFC33B-0132-44B4-ABD3-05FED2893F5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4444086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1C14E1-7744-4E0B-869E-401E7CB868E1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504E-297C-4D24-A539-DCD84DF04510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5901856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5663A6-AB4E-4382-B052-8F3FF00E1F1D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5B84-C836-41BA-8366-51A328F94E55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6909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טבלה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DE5670-F59F-4B6C-9041-E04967B142D1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2B1E-3A7B-4985-8F5D-F975C2A6198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5410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40DF-B5B3-4EDF-9058-F78039D93CE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1101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BB89-BA0F-4E3E-9015-D126F67BC6C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0036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C2A48-B4E3-414F-9AF0-B8CC287F608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9730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DB9B2-5BE5-4C7F-9F93-0162D23AC71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9949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9576-9FC7-4EAF-A0AA-66E74B05E0F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5247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B87A8-06F7-40A8-BF11-2EAEFF56677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982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1228-D953-43A8-A273-CE77EF5E9F3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1616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pPr>
              <a:defRPr/>
            </a:pPr>
            <a:fld id="{A1C4F470-4118-4BD2-A613-4A31F2C0800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2060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he-IL" smtClean="0">
                <a:solidFill>
                  <a:srgbClr val="1D528D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D528D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D528D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D528D"/>
              </a:solidFill>
              <a:latin typeface="Arial"/>
              <a:cs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D528D"/>
              </a:solidFill>
              <a:latin typeface="Arial"/>
              <a:cs typeface="Arial" charset="0"/>
            </a:endParaRPr>
          </a:p>
        </p:txBody>
      </p:sp>
      <p:pic>
        <p:nvPicPr>
          <p:cNvPr id="2053" name="Picture 17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" descr="Untitled-1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323232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F521A8FF-86E5-476C-A5BF-207E6C3D16DC}" type="datetimeFigureOut">
              <a:rPr lang="he-IL"/>
              <a:pPr>
                <a:defRPr/>
              </a:pPr>
              <a:t>כ"ח/אדר א/תשע"ט</a:t>
            </a:fld>
            <a:endParaRPr lang="he-IL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323232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fld id="{8A9AA1C1-82AA-45C8-8433-33A89D15BA7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digital.lms.education.gov.il/" TargetMode="External"/><Relationship Id="rId2" Type="http://schemas.openxmlformats.org/officeDocument/2006/relationships/hyperlink" Target="https://docs.google.com/document/d/1-PL6Nl8UK5C7PAKXHNwXnuATwxY_x3ArG_WEaOMtY0E/edi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o3HKLOBFSQ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t4NaW0lz7-gV7U-l6mvIRAXDRkHgQOqd2yboJJ_oDB39gsg/viewfo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het.colorado.edu/sims/pendulum-lab/pendulum-lab_iw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sims/eating-and-exercise/eating-and-exercise_iw.jnlp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mybag.ebaghigh.cet.ac.il/Dashboard/Common/Login.aspx?returnUrl=http://mybag.ebaghigh.cet.ac.il/content/player.aspx?manifest%3d/api/manifests/item/he/0c872491-35c4-4cc8-a2ef-8126c481b2e7/" TargetMode="External"/><Relationship Id="rId7" Type="http://schemas.openxmlformats.org/officeDocument/2006/relationships/hyperlink" Target="http://www.olamot.org/BooksItems.asp?catalogid=285&amp;topcategory=113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docs.google.com/document/d/1885RC0CxZys4y7P_Q6NRBh6ZQGhbyapYdpjKDuDXbdw/edit?ts=58ac0a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lamot.org/BooksItems.asp?catalogid=286&amp;topcategory=113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olamot.org/BooksItems.asp?catalogid=278&amp;topcategory=113" TargetMode="External"/><Relationship Id="rId10" Type="http://schemas.openxmlformats.org/officeDocument/2006/relationships/hyperlink" Target="http://hativa.snunit.org.il/science_hativa/piza/pages/4232/13858" TargetMode="External"/><Relationship Id="rId4" Type="http://schemas.openxmlformats.org/officeDocument/2006/relationships/hyperlink" Target="http://mybag.ebaghigh.cet.ac.il/Dashboard/Common/Login.aspx?returnUrl=http://mybag.ebaghigh.cet.ac.il/content/player.aspx?manifest%3d/api/manifests/item/he/85ec0168-2a40-4c43-89cb-1d727a85c016/" TargetMode="External"/><Relationship Id="rId9" Type="http://schemas.openxmlformats.org/officeDocument/2006/relationships/hyperlink" Target="https://phet.colorado.edu/sims/states-of-matter/states-of-matter_iw.jnl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885RC0CxZys4y7P_Q6NRBh6ZQGhbyapYdpjKDuDXbdw/edit?ts=58ac0aad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</a:rPr>
              <a:t>הדמיות ממוחשבות ככלי</a:t>
            </a:r>
            <a:br>
              <a:rPr lang="he-IL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</a:rPr>
              <a:t>להוראה, למידה והערכה</a:t>
            </a:r>
            <a:br>
              <a:rPr lang="he-IL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</a:rPr>
              <a:t>במדע וטכנולוגיה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731963" y="4397375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he-IL" altLang="he-IL" sz="2400" b="1"/>
              <a:t>צוות הדרכה מחוז צפון תשע"ז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/>
          <p:cNvSpPr>
            <a:spLocks noGrp="1"/>
          </p:cNvSpPr>
          <p:nvPr>
            <p:ph type="title"/>
          </p:nvPr>
        </p:nvSpPr>
        <p:spPr>
          <a:xfrm>
            <a:off x="487363" y="0"/>
            <a:ext cx="7924800" cy="754063"/>
          </a:xfrm>
        </p:spPr>
        <p:txBody>
          <a:bodyPr/>
          <a:lstStyle/>
          <a:p>
            <a:pPr eaLnBrk="1" hangingPunct="1"/>
            <a:r>
              <a:rPr lang="he-IL" altLang="he-IL" sz="2800" b="1" dirty="0" smtClean="0">
                <a:solidFill>
                  <a:srgbClr val="002060"/>
                </a:solidFill>
              </a:rPr>
              <a:t>אתגרים ללומד במרחב </a:t>
            </a:r>
            <a:r>
              <a:rPr lang="he-IL" altLang="he-IL" sz="2800" b="1" dirty="0" err="1" smtClean="0">
                <a:solidFill>
                  <a:srgbClr val="002060"/>
                </a:solidFill>
              </a:rPr>
              <a:t>הוירטואלי</a:t>
            </a:r>
            <a:r>
              <a:rPr lang="he-IL" altLang="he-IL" sz="2800" b="1" dirty="0" smtClean="0">
                <a:solidFill>
                  <a:srgbClr val="002060"/>
                </a:solidFill>
              </a:rPr>
              <a:t> של ההדמיה</a:t>
            </a:r>
            <a:br>
              <a:rPr lang="he-IL" altLang="he-IL" sz="2800" b="1" dirty="0" smtClean="0">
                <a:solidFill>
                  <a:srgbClr val="002060"/>
                </a:solidFill>
              </a:rPr>
            </a:br>
            <a:r>
              <a:rPr lang="he-IL" altLang="he-IL" sz="2000" b="1" dirty="0" smtClean="0">
                <a:solidFill>
                  <a:srgbClr val="002060"/>
                </a:solidFill>
              </a:rPr>
              <a:t>המידע מוצג ע"י ייצוגים רבים ובאופן אינטראקטיבי </a:t>
            </a:r>
          </a:p>
        </p:txBody>
      </p:sp>
      <p:grpSp>
        <p:nvGrpSpPr>
          <p:cNvPr id="26627" name="קבוצה 1" descr="אתגרים ללומד:&#10;פענוח ומיזוג מידע מכל הייצוגים&#10;תפיסה של כל הפריטים&#10;קשירת המידע יחד מכל הייצוגים&#10;הבנת היתרון של כל ייצוג בהצגת מידע מסוים &#10;פיצול תשומת לב בין ייצוגים&#10;ריתוק בין ייצוגים שמעובדים יחד&#10;הבנת השינוי שנעשה במידע בעקבות האינטראקציה&#10;התמצאות מרחבית&#10;&#10;" title="אתגרים ללומד במרחב הוירטואלי של ההדמיה"/>
          <p:cNvGrpSpPr>
            <a:grpSpLocks/>
          </p:cNvGrpSpPr>
          <p:nvPr/>
        </p:nvGrpSpPr>
        <p:grpSpPr bwMode="auto">
          <a:xfrm>
            <a:off x="850900" y="793750"/>
            <a:ext cx="7631113" cy="5759450"/>
            <a:chOff x="598310" y="592736"/>
            <a:chExt cx="8088489" cy="6236689"/>
          </a:xfrm>
        </p:grpSpPr>
        <p:sp>
          <p:nvSpPr>
            <p:cNvPr id="3" name="אליפסה 2"/>
            <p:cNvSpPr/>
            <p:nvPr/>
          </p:nvSpPr>
          <p:spPr>
            <a:xfrm>
              <a:off x="3653999" y="592736"/>
              <a:ext cx="1687696" cy="1473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b="1" dirty="0">
                  <a:solidFill>
                    <a:schemeClr val="accent2">
                      <a:lumMod val="50000"/>
                    </a:schemeClr>
                  </a:solidFill>
                </a:rPr>
                <a:t>התמצאות מרחבית</a:t>
              </a:r>
            </a:p>
          </p:txBody>
        </p:sp>
        <p:sp>
          <p:nvSpPr>
            <p:cNvPr id="4" name="אליפסה 3"/>
            <p:cNvSpPr/>
            <p:nvPr/>
          </p:nvSpPr>
          <p:spPr>
            <a:xfrm>
              <a:off x="6312582" y="1204715"/>
              <a:ext cx="1687696" cy="14715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b="1" dirty="0">
                  <a:solidFill>
                    <a:schemeClr val="accent2">
                      <a:lumMod val="50000"/>
                    </a:schemeClr>
                  </a:solidFill>
                </a:rPr>
                <a:t>פענוח ומיזוג מידע מכל הייצוגים</a:t>
              </a:r>
            </a:p>
          </p:txBody>
        </p:sp>
        <p:sp>
          <p:nvSpPr>
            <p:cNvPr id="5" name="אליפסה 4"/>
            <p:cNvSpPr/>
            <p:nvPr/>
          </p:nvSpPr>
          <p:spPr>
            <a:xfrm>
              <a:off x="1283148" y="1230502"/>
              <a:ext cx="1834086" cy="1626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sz="1600" b="1" dirty="0">
                  <a:solidFill>
                    <a:schemeClr val="accent2">
                      <a:lumMod val="50000"/>
                    </a:schemeClr>
                  </a:solidFill>
                </a:rPr>
                <a:t>הבנת השינוי שנעשה במידע בעקבות האינטראקציה</a:t>
              </a:r>
            </a:p>
          </p:txBody>
        </p:sp>
        <p:sp>
          <p:nvSpPr>
            <p:cNvPr id="6" name="אליפסה 5"/>
            <p:cNvSpPr/>
            <p:nvPr/>
          </p:nvSpPr>
          <p:spPr>
            <a:xfrm>
              <a:off x="598310" y="3123168"/>
              <a:ext cx="1687696" cy="1473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b="1" dirty="0">
                  <a:solidFill>
                    <a:schemeClr val="accent2">
                      <a:lumMod val="50000"/>
                    </a:schemeClr>
                  </a:solidFill>
                </a:rPr>
                <a:t>ריתוק בין ייצוגים שמעובדים יחד</a:t>
              </a:r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1190602" y="4745945"/>
              <a:ext cx="1687696" cy="14715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b="1" dirty="0">
                  <a:solidFill>
                    <a:schemeClr val="accent2">
                      <a:lumMod val="50000"/>
                    </a:schemeClr>
                  </a:solidFill>
                </a:rPr>
                <a:t>פיצול תשומת לב בין ייצוגים</a:t>
              </a:r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3633807" y="5149920"/>
              <a:ext cx="1882884" cy="16795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b="1" dirty="0">
                  <a:solidFill>
                    <a:schemeClr val="accent2">
                      <a:lumMod val="50000"/>
                    </a:schemeClr>
                  </a:solidFill>
                </a:rPr>
                <a:t>הבנת היתרון של כל ייצוג בהצגת מידע מסוים </a:t>
              </a:r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5942400" y="4850807"/>
              <a:ext cx="1687696" cy="14715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b="1" dirty="0">
                  <a:solidFill>
                    <a:schemeClr val="accent2">
                      <a:lumMod val="50000"/>
                    </a:schemeClr>
                  </a:solidFill>
                </a:rPr>
                <a:t>קשירת המידע יחד מכל הייצוגים</a:t>
              </a:r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6999103" y="3078473"/>
              <a:ext cx="1687696" cy="1473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b="1" dirty="0">
                  <a:solidFill>
                    <a:schemeClr val="accent2">
                      <a:lumMod val="50000"/>
                    </a:schemeClr>
                  </a:solidFill>
                </a:rPr>
                <a:t>תפיסה של כל הפריטים</a:t>
              </a:r>
            </a:p>
          </p:txBody>
        </p:sp>
        <p:sp>
          <p:nvSpPr>
            <p:cNvPr id="11" name="אליפסה 10"/>
            <p:cNvSpPr/>
            <p:nvPr/>
          </p:nvSpPr>
          <p:spPr>
            <a:xfrm>
              <a:off x="3653999" y="2891097"/>
              <a:ext cx="1687696" cy="14732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b="1" dirty="0">
                  <a:solidFill>
                    <a:schemeClr val="accent2">
                      <a:lumMod val="50000"/>
                    </a:schemeClr>
                  </a:solidFill>
                </a:rPr>
                <a:t>אתגרים ללומד</a:t>
              </a:r>
            </a:p>
          </p:txBody>
        </p:sp>
        <p:sp>
          <p:nvSpPr>
            <p:cNvPr id="13" name="חץ ימינה 12"/>
            <p:cNvSpPr/>
            <p:nvPr/>
          </p:nvSpPr>
          <p:spPr>
            <a:xfrm rot="19080438">
              <a:off x="5489768" y="2588546"/>
              <a:ext cx="733634" cy="4366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  <p:sp>
          <p:nvSpPr>
            <p:cNvPr id="14" name="חץ ימינה 13"/>
            <p:cNvSpPr/>
            <p:nvPr/>
          </p:nvSpPr>
          <p:spPr>
            <a:xfrm rot="12697099">
              <a:off x="2694889" y="2808583"/>
              <a:ext cx="733634" cy="4383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  <p:sp>
          <p:nvSpPr>
            <p:cNvPr id="15" name="חץ ימינה 14"/>
            <p:cNvSpPr/>
            <p:nvPr/>
          </p:nvSpPr>
          <p:spPr>
            <a:xfrm>
              <a:off x="5747213" y="3487605"/>
              <a:ext cx="735318" cy="4366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  <p:sp>
          <p:nvSpPr>
            <p:cNvPr id="16" name="חץ ימינה 15"/>
            <p:cNvSpPr/>
            <p:nvPr/>
          </p:nvSpPr>
          <p:spPr>
            <a:xfrm rot="16200000">
              <a:off x="4085805" y="2260387"/>
              <a:ext cx="775288" cy="413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  <p:sp>
          <p:nvSpPr>
            <p:cNvPr id="17" name="חץ ימינה 16"/>
            <p:cNvSpPr/>
            <p:nvPr/>
          </p:nvSpPr>
          <p:spPr>
            <a:xfrm rot="2721354">
              <a:off x="5330964" y="4333553"/>
              <a:ext cx="775288" cy="413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  <p:sp>
          <p:nvSpPr>
            <p:cNvPr id="18" name="חץ ימינה 17"/>
            <p:cNvSpPr/>
            <p:nvPr/>
          </p:nvSpPr>
          <p:spPr>
            <a:xfrm rot="8220272">
              <a:off x="3036467" y="4402136"/>
              <a:ext cx="733634" cy="4366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  <p:sp>
          <p:nvSpPr>
            <p:cNvPr id="19" name="חץ ימינה 18"/>
            <p:cNvSpPr/>
            <p:nvPr/>
          </p:nvSpPr>
          <p:spPr>
            <a:xfrm rot="5400000">
              <a:off x="4085805" y="4550152"/>
              <a:ext cx="775288" cy="413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  <p:sp>
          <p:nvSpPr>
            <p:cNvPr id="20" name="חץ ימינה 19"/>
            <p:cNvSpPr/>
            <p:nvPr/>
          </p:nvSpPr>
          <p:spPr>
            <a:xfrm rot="10012789">
              <a:off x="2578787" y="3678419"/>
              <a:ext cx="733634" cy="4383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</p:grpSp>
      <p:sp>
        <p:nvSpPr>
          <p:cNvPr id="26628" name="TextBox 20"/>
          <p:cNvSpPr txBox="1">
            <a:spLocks noChangeArrowheads="1"/>
          </p:cNvSpPr>
          <p:nvPr/>
        </p:nvSpPr>
        <p:spPr bwMode="auto">
          <a:xfrm>
            <a:off x="111125" y="6119813"/>
            <a:ext cx="3051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 b="1">
                <a:solidFill>
                  <a:srgbClr val="FF0000"/>
                </a:solidFill>
                <a:latin typeface="Tahoma" panose="020B0604030504040204" pitchFamily="34" charset="0"/>
              </a:rPr>
              <a:t>ע"פ מצגת של לימור ליבוביץ, אגף טכנולוגיות מידע- קורס מובילי אוריינות מדעית בסביבה מתוקשבת</a:t>
            </a:r>
            <a:endParaRPr lang="he-IL" altLang="he-IL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he-IL" altLang="he-IL" sz="3600" b="1" dirty="0" smtClean="0"/>
              <a:t>מתמצאים במרחב הדמיה</a:t>
            </a:r>
            <a:br>
              <a:rPr lang="he-IL" altLang="he-IL" sz="3600" b="1" dirty="0" smtClean="0"/>
            </a:br>
            <a:r>
              <a:rPr lang="he-IL" altLang="he-IL" sz="3600" b="1" dirty="0" smtClean="0"/>
              <a:t>כרטיס ניווט</a:t>
            </a:r>
            <a:endParaRPr lang="en-US" altLang="he-IL" sz="36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10200"/>
          </a:xfrm>
          <a:solidFill>
            <a:srgbClr val="FFC000"/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e-IL" altLang="he-IL" sz="2800" b="1" dirty="0" smtClean="0"/>
              <a:t>1. אפיון של ההדמיה: </a:t>
            </a:r>
          </a:p>
          <a:p>
            <a:pPr eaLnBrk="1" hangingPunct="1">
              <a:defRPr/>
            </a:pPr>
            <a:r>
              <a:rPr lang="he-IL" altLang="he-IL" sz="2800" b="1" dirty="0" smtClean="0"/>
              <a:t>הנכם נמצאים במרחב הדמיה בשם ________</a:t>
            </a:r>
          </a:p>
          <a:p>
            <a:pPr eaLnBrk="1" hangingPunct="1">
              <a:defRPr/>
            </a:pPr>
            <a:r>
              <a:rPr lang="he-IL" altLang="he-IL" sz="2800" b="1" dirty="0" smtClean="0"/>
              <a:t>מה סוג ההדמיה? </a:t>
            </a:r>
            <a:r>
              <a:rPr lang="he-IL" altLang="he-IL" sz="2400" b="1" dirty="0" smtClean="0"/>
              <a:t>אנימציה / סימולציה </a:t>
            </a:r>
            <a:r>
              <a:rPr lang="he-IL" altLang="he-IL" sz="1600" b="1" dirty="0">
                <a:solidFill>
                  <a:srgbClr val="000000"/>
                </a:solidFill>
              </a:rPr>
              <a:t>רכישת מושגים בייצוג מידע דיגיטלי דינאמי</a:t>
            </a:r>
          </a:p>
          <a:p>
            <a:pPr eaLnBrk="1" hangingPunct="1">
              <a:defRPr/>
            </a:pPr>
            <a:r>
              <a:rPr lang="he-IL" altLang="he-IL" sz="2800" b="1" dirty="0" smtClean="0"/>
              <a:t>במה עוסקת הדמיה זו לדעתך?________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he-IL" altLang="he-IL" sz="2800" b="1" dirty="0" smtClean="0"/>
              <a:t>2. היכרות עם מרחב ההדמיה- </a:t>
            </a:r>
            <a:r>
              <a:rPr lang="he-IL" altLang="he-IL" sz="2400" b="1" dirty="0" smtClean="0"/>
              <a:t>התבוננו בכל חלקי המסך: </a:t>
            </a:r>
          </a:p>
          <a:p>
            <a:pPr eaLnBrk="1" hangingPunct="1">
              <a:defRPr/>
            </a:pPr>
            <a:r>
              <a:rPr lang="he-IL" altLang="he-IL" sz="2800" b="1" dirty="0" smtClean="0"/>
              <a:t>אלו רכיבים יש בהדמיה? </a:t>
            </a:r>
            <a:r>
              <a:rPr lang="he-IL" altLang="he-IL" sz="2400" dirty="0" smtClean="0"/>
              <a:t>(חפצים, יצורים חיים, כלי מדידה, טבלה, גרפים )</a:t>
            </a:r>
            <a:r>
              <a:rPr lang="he-IL" altLang="he-IL" sz="2400" dirty="0" smtClean="0">
                <a:solidFill>
                  <a:srgbClr val="000000"/>
                </a:solidFill>
              </a:rPr>
              <a:t> </a:t>
            </a:r>
            <a:r>
              <a:rPr lang="he-IL" altLang="he-IL" sz="1600" b="1" dirty="0" smtClean="0">
                <a:solidFill>
                  <a:srgbClr val="000000"/>
                </a:solidFill>
              </a:rPr>
              <a:t>זיהוי הרכיבים בייצוג</a:t>
            </a:r>
          </a:p>
          <a:p>
            <a:pPr eaLnBrk="1" hangingPunct="1">
              <a:defRPr/>
            </a:pPr>
            <a:r>
              <a:rPr lang="he-IL" altLang="he-IL" sz="2800" b="1" dirty="0" smtClean="0"/>
              <a:t>אלו אמצעים חזותיים יש </a:t>
            </a:r>
            <a:r>
              <a:rPr lang="he-IL" altLang="he-IL" sz="2800" b="1" dirty="0" err="1" smtClean="0"/>
              <a:t>בהדמייה</a:t>
            </a:r>
            <a:r>
              <a:rPr lang="he-IL" altLang="he-IL" sz="2800" b="1" dirty="0" smtClean="0"/>
              <a:t>: צבעים? סימנים? מה משמעותם? </a:t>
            </a:r>
            <a:r>
              <a:rPr lang="he-IL" altLang="he-IL" sz="1600" b="1" dirty="0">
                <a:solidFill>
                  <a:srgbClr val="000000"/>
                </a:solidFill>
              </a:rPr>
              <a:t>ניתוח השפה החזותית</a:t>
            </a:r>
          </a:p>
          <a:p>
            <a:pPr eaLnBrk="1" hangingPunct="1">
              <a:defRPr/>
            </a:pPr>
            <a:r>
              <a:rPr lang="he-IL" altLang="he-IL" sz="2800" b="1" dirty="0" smtClean="0"/>
              <a:t>אם יש כלי מדידה, מהם? מהם יחידות המידה? </a:t>
            </a:r>
            <a:r>
              <a:rPr lang="he-IL" altLang="he-IL" sz="1400" dirty="0" smtClean="0">
                <a:solidFill>
                  <a:srgbClr val="000000"/>
                </a:solidFill>
              </a:rPr>
              <a:t>אפיון </a:t>
            </a:r>
            <a:r>
              <a:rPr lang="he-IL" altLang="he-IL" sz="1400" dirty="0">
                <a:solidFill>
                  <a:srgbClr val="000000"/>
                </a:solidFill>
              </a:rPr>
              <a:t>המשתנים הנמדדים</a:t>
            </a:r>
          </a:p>
          <a:p>
            <a:pPr eaLnBrk="1" hangingPunct="1">
              <a:lnSpc>
                <a:spcPct val="90000"/>
              </a:lnSpc>
              <a:defRPr/>
            </a:pPr>
            <a:endParaRPr lang="he-IL" altLang="he-IL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he-IL" dirty="0" smtClean="0"/>
          </a:p>
        </p:txBody>
      </p:sp>
      <p:pic>
        <p:nvPicPr>
          <p:cNvPr id="28676" name="Picture 5" descr="תוצאת תמונה עבור ניווט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52400" y="6473825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he-IL" altLang="he-IL" sz="1400" b="1"/>
              <a:t>צוות ההדרכה במו"ט מחוז צפון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he-IL" altLang="he-IL" sz="3600" b="1" dirty="0" smtClean="0"/>
              <a:t>מתמצאים במרחב הדמיה</a:t>
            </a:r>
            <a:br>
              <a:rPr lang="he-IL" altLang="he-IL" sz="3600" b="1" dirty="0" smtClean="0"/>
            </a:br>
            <a:r>
              <a:rPr lang="he-IL" altLang="he-IL" sz="3600" b="1" dirty="0" smtClean="0"/>
              <a:t>כרטיס ניווט</a:t>
            </a:r>
            <a:endParaRPr lang="en-US" altLang="he-IL" sz="3600" b="1" dirty="0" smtClean="0"/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52400" y="64008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he-IL" altLang="he-IL" sz="1400" b="1"/>
              <a:t>צוות ההדרכה במו"ט מחוז צפון</a:t>
            </a:r>
          </a:p>
        </p:txBody>
      </p:sp>
      <p:sp>
        <p:nvSpPr>
          <p:cNvPr id="7" name="מלבן 6"/>
          <p:cNvSpPr/>
          <p:nvPr/>
        </p:nvSpPr>
        <p:spPr>
          <a:xfrm>
            <a:off x="393700" y="1447800"/>
            <a:ext cx="8305800" cy="36258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1" hangingPunct="1">
              <a:spcBef>
                <a:spcPct val="20000"/>
              </a:spcBef>
              <a:defRPr/>
            </a:pPr>
            <a:r>
              <a:rPr lang="he-IL" altLang="he-IL" sz="2800" b="1" dirty="0">
                <a:latin typeface="+mn-lt"/>
                <a:cs typeface="+mn-cs"/>
              </a:rPr>
              <a:t>2. הפעלת ההדמיה:</a:t>
            </a:r>
          </a:p>
          <a:p>
            <a:pPr marL="457200" indent="-457200" algn="r" rtl="1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800" b="1" dirty="0"/>
              <a:t>מה הגורמים שאתה יכול לשנות בהדמיה? </a:t>
            </a:r>
            <a:r>
              <a:rPr lang="he-IL" altLang="he-IL" sz="1600" b="1" dirty="0">
                <a:solidFill>
                  <a:srgbClr val="000000"/>
                </a:solidFill>
              </a:rPr>
              <a:t>זיהוי המשתנים</a:t>
            </a:r>
          </a:p>
          <a:p>
            <a:pPr marL="457200" indent="-457200" algn="r" rtl="1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800" b="1" dirty="0">
                <a:latin typeface="+mn-lt"/>
                <a:cs typeface="+mn-cs"/>
              </a:rPr>
              <a:t>נסו לשנות גורם מסוים בהדמיה - מה קורה בעקבות כך? מה עוד השתנה?</a:t>
            </a:r>
            <a:r>
              <a:rPr lang="he-IL" altLang="he-IL" sz="1400" dirty="0">
                <a:solidFill>
                  <a:srgbClr val="000000"/>
                </a:solidFill>
              </a:rPr>
              <a:t> </a:t>
            </a:r>
            <a:r>
              <a:rPr lang="he-IL" altLang="he-IL" sz="1600" b="1" dirty="0">
                <a:solidFill>
                  <a:srgbClr val="000000"/>
                </a:solidFill>
              </a:rPr>
              <a:t>הכרת אופן הצגת התוצאות, פענוח ייצוגים שונים</a:t>
            </a:r>
          </a:p>
          <a:p>
            <a:pPr algn="r" rtl="1" eaLnBrk="1" hangingPunct="1">
              <a:spcBef>
                <a:spcPct val="20000"/>
              </a:spcBef>
              <a:defRPr/>
            </a:pPr>
            <a:r>
              <a:rPr lang="he-IL" altLang="he-IL" sz="2800" b="1" dirty="0">
                <a:latin typeface="+mn-lt"/>
                <a:cs typeface="+mn-cs"/>
              </a:rPr>
              <a:t>3. תכנון חקר:</a:t>
            </a:r>
          </a:p>
          <a:p>
            <a:pPr marL="457200" indent="-457200" algn="r" rtl="1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800" b="1" dirty="0">
                <a:latin typeface="+mn-lt"/>
                <a:cs typeface="+mn-cs"/>
              </a:rPr>
              <a:t>איזו שאלת חקר ניתן לחקור בעזרת ההדמיה? </a:t>
            </a:r>
            <a:r>
              <a:rPr lang="he-IL" altLang="he-IL" sz="1600" b="1" dirty="0">
                <a:solidFill>
                  <a:srgbClr val="000000"/>
                </a:solidFill>
              </a:rPr>
              <a:t>חשיבת חקר בעקבות ההיכרות עם הגורמים המשתנים והקשר ביניהם</a:t>
            </a:r>
          </a:p>
        </p:txBody>
      </p:sp>
      <p:pic>
        <p:nvPicPr>
          <p:cNvPr id="29701" name="Picture 5" descr="תוצאת תמונה עבור ניווט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43888" cy="18288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342900" indent="-342900" algn="r" defTabSz="4572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e-IL" sz="3200" kern="1200" dirty="0" smtClean="0">
                <a:solidFill>
                  <a:prstClr val="black"/>
                </a:solidFill>
                <a:latin typeface="David" pitchFamily="34" charset="-79"/>
                <a:ea typeface="+mn-ea"/>
                <a:cs typeface="David" pitchFamily="34" charset="-79"/>
              </a:rPr>
              <a:t/>
            </a:r>
            <a:br>
              <a:rPr lang="he-IL" sz="3200" kern="1200" dirty="0" smtClean="0">
                <a:solidFill>
                  <a:prstClr val="black"/>
                </a:solidFill>
                <a:latin typeface="David" pitchFamily="34" charset="-79"/>
                <a:ea typeface="+mn-ea"/>
                <a:cs typeface="David" pitchFamily="34" charset="-79"/>
              </a:rPr>
            </a:br>
            <a:r>
              <a:rPr lang="he-IL" sz="3200" kern="1200" dirty="0" smtClean="0">
                <a:solidFill>
                  <a:prstClr val="black"/>
                </a:solidFill>
                <a:latin typeface="David" pitchFamily="34" charset="-79"/>
                <a:ea typeface="+mn-ea"/>
                <a:cs typeface="David" pitchFamily="34" charset="-79"/>
              </a:rPr>
              <a:t/>
            </a:r>
            <a:br>
              <a:rPr lang="he-IL" sz="3200" kern="1200" dirty="0" smtClean="0">
                <a:solidFill>
                  <a:prstClr val="black"/>
                </a:solidFill>
                <a:latin typeface="David" pitchFamily="34" charset="-79"/>
                <a:ea typeface="+mn-ea"/>
                <a:cs typeface="David" pitchFamily="34" charset="-79"/>
              </a:rPr>
            </a:br>
            <a:r>
              <a:rPr lang="he-IL" sz="3200" kern="1200" dirty="0" smtClean="0">
                <a:solidFill>
                  <a:prstClr val="black"/>
                </a:solidFill>
                <a:latin typeface="David" pitchFamily="34" charset="-79"/>
                <a:ea typeface="+mn-ea"/>
                <a:cs typeface="David" pitchFamily="34" charset="-79"/>
              </a:rPr>
              <a:t/>
            </a:r>
            <a:br>
              <a:rPr lang="he-IL" sz="3200" kern="1200" dirty="0" smtClean="0">
                <a:solidFill>
                  <a:prstClr val="black"/>
                </a:solidFill>
                <a:latin typeface="David" pitchFamily="34" charset="-79"/>
                <a:ea typeface="+mn-ea"/>
                <a:cs typeface="David" pitchFamily="34" charset="-79"/>
              </a:rPr>
            </a:br>
            <a:r>
              <a:rPr lang="he-IL" sz="3200" kern="1200" dirty="0" smtClean="0">
                <a:solidFill>
                  <a:schemeClr val="tx1">
                    <a:lumMod val="75000"/>
                  </a:schemeClr>
                </a:solidFill>
                <a:latin typeface="David" pitchFamily="34" charset="-79"/>
                <a:ea typeface="+mn-ea"/>
                <a:cs typeface="David" pitchFamily="34" charset="-79"/>
              </a:rPr>
              <a:t>היכנסו לאחת ממשימות האוריינות בפעילות הבאה ואפיינו אותה - </a:t>
            </a:r>
            <a:r>
              <a:rPr lang="he-IL" sz="3200" kern="1200" dirty="0" smtClean="0">
                <a:solidFill>
                  <a:schemeClr val="tx1">
                    <a:lumMod val="75000"/>
                  </a:schemeClr>
                </a:solidFill>
                <a:latin typeface="David" pitchFamily="34" charset="-79"/>
                <a:ea typeface="+mn-ea"/>
                <a:cs typeface="David" pitchFamily="34" charset="-79"/>
                <a:hlinkClick r:id="rId2"/>
              </a:rPr>
              <a:t> רשמו בטבלה בחלק ב' של הסדנה </a:t>
            </a:r>
            <a:r>
              <a:rPr lang="he-IL" sz="3200" kern="1200" dirty="0" smtClean="0">
                <a:solidFill>
                  <a:schemeClr val="tx1">
                    <a:lumMod val="75000"/>
                  </a:schemeClr>
                </a:solidFill>
                <a:latin typeface="David" pitchFamily="34" charset="-79"/>
                <a:ea typeface="+mn-ea"/>
                <a:cs typeface="David" pitchFamily="34" charset="-79"/>
              </a:rPr>
              <a:t/>
            </a:r>
            <a:br>
              <a:rPr lang="he-IL" sz="3200" kern="1200" dirty="0" smtClean="0">
                <a:solidFill>
                  <a:schemeClr val="tx1">
                    <a:lumMod val="75000"/>
                  </a:schemeClr>
                </a:solidFill>
                <a:latin typeface="David" pitchFamily="34" charset="-79"/>
                <a:ea typeface="+mn-ea"/>
                <a:cs typeface="David" pitchFamily="34" charset="-79"/>
              </a:rPr>
            </a:br>
            <a:r>
              <a:rPr lang="he-IL" sz="3200" kern="1200" dirty="0" smtClean="0">
                <a:solidFill>
                  <a:schemeClr val="tx1">
                    <a:lumMod val="75000"/>
                  </a:schemeClr>
                </a:solidFill>
                <a:latin typeface="David" pitchFamily="34" charset="-79"/>
                <a:ea typeface="+mn-ea"/>
                <a:cs typeface="David" pitchFamily="34" charset="-79"/>
              </a:rPr>
              <a:t>מומלץ לעבודה בצוותי ההוראה בביה"ס</a:t>
            </a:r>
            <a:br>
              <a:rPr lang="he-IL" sz="3200" kern="1200" dirty="0" smtClean="0">
                <a:solidFill>
                  <a:schemeClr val="tx1">
                    <a:lumMod val="75000"/>
                  </a:schemeClr>
                </a:solidFill>
                <a:latin typeface="David" pitchFamily="34" charset="-79"/>
                <a:ea typeface="+mn-ea"/>
                <a:cs typeface="David" pitchFamily="34" charset="-79"/>
              </a:rPr>
            </a:br>
            <a:r>
              <a:rPr lang="he-IL" sz="3200" kern="1200" dirty="0" smtClean="0">
                <a:solidFill>
                  <a:schemeClr val="tx1">
                    <a:lumMod val="75000"/>
                  </a:schemeClr>
                </a:solidFill>
                <a:latin typeface="David" pitchFamily="34" charset="-79"/>
                <a:ea typeface="+mn-ea"/>
                <a:cs typeface="David" pitchFamily="34" charset="-79"/>
              </a:rPr>
              <a:t/>
            </a:r>
            <a:br>
              <a:rPr lang="he-IL" sz="3200" kern="1200" dirty="0" smtClean="0">
                <a:solidFill>
                  <a:schemeClr val="tx1">
                    <a:lumMod val="75000"/>
                  </a:schemeClr>
                </a:solidFill>
                <a:latin typeface="David" pitchFamily="34" charset="-79"/>
                <a:ea typeface="+mn-ea"/>
                <a:cs typeface="David" pitchFamily="34" charset="-79"/>
              </a:rPr>
            </a:br>
            <a:r>
              <a:rPr lang="he-IL" sz="3200" b="1" kern="1200" dirty="0" smtClean="0">
                <a:solidFill>
                  <a:prstClr val="black"/>
                </a:solidFill>
                <a:latin typeface="David" pitchFamily="34" charset="-79"/>
                <a:ea typeface="+mn-ea"/>
                <a:cs typeface="David" pitchFamily="34" charset="-79"/>
              </a:rPr>
              <a:t/>
            </a:r>
            <a:br>
              <a:rPr lang="he-IL" sz="3200" b="1" kern="1200" dirty="0" smtClean="0">
                <a:solidFill>
                  <a:prstClr val="black"/>
                </a:solidFill>
                <a:latin typeface="David" pitchFamily="34" charset="-79"/>
                <a:ea typeface="+mn-ea"/>
                <a:cs typeface="David" pitchFamily="34" charset="-79"/>
              </a:rPr>
            </a:b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4000" b="1" dirty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האוריינות באתר משרד החינוך</a:t>
            </a:r>
          </a:p>
        </p:txBody>
      </p:sp>
      <p:graphicFrame>
        <p:nvGraphicFramePr>
          <p:cNvPr id="4" name="טבלה 3" descr="הכניסה היא דרך הזדהות משרד החינוך.&#10;בכניסה הראשונה נדרש רישום גם למורה וגם לתלמיד.&#10;מצורף קישור לסרטון הדרכה. &#10;לסרטון הסבר&#10;" title="קישור לאתר החדש של משימות הפיז&quot;ה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96443"/>
              </p:ext>
            </p:extLst>
          </p:nvPr>
        </p:nvGraphicFramePr>
        <p:xfrm>
          <a:off x="609600" y="1600200"/>
          <a:ext cx="7467600" cy="1946540"/>
        </p:xfrm>
        <a:graphic>
          <a:graphicData uri="http://schemas.openxmlformats.org/drawingml/2006/table">
            <a:tbl>
              <a:tblPr firstRow="1"/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6275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ה</a:t>
                      </a:r>
                      <a:r>
                        <a:rPr lang="he-IL" sz="2400" b="1" i="0" u="sng" strike="noStrike" dirty="0" smtClean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אתר </a:t>
                      </a:r>
                      <a:r>
                        <a:rPr lang="he-IL" sz="2400" b="1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החדש של משימות </a:t>
                      </a:r>
                      <a:r>
                        <a:rPr lang="he-IL" sz="2400" b="1" i="0" u="sng" strike="noStrike" dirty="0" err="1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הפיז"ה</a:t>
                      </a:r>
                      <a:r>
                        <a:rPr lang="he-IL" sz="2400" b="1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lang="he-IL" sz="2400" b="1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he-IL" sz="2400" dirty="0">
                        <a:effectLst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הכניסה היא דרך הזדהות משרד החינוך.</a:t>
                      </a:r>
                      <a:endParaRPr lang="he-IL" sz="2400" dirty="0">
                        <a:effectLst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בכניסה הראשונה נדרש רישום גם למורה וגם לתלמיד.</a:t>
                      </a:r>
                      <a:endParaRPr lang="he-IL" sz="2400" dirty="0">
                        <a:effectLst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מצורף קישור לסרטון הדרכה. </a:t>
                      </a:r>
                      <a:endParaRPr lang="he-IL" sz="2400" dirty="0">
                        <a:effectLst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i="0" u="sng" strike="noStrike" dirty="0" smtClean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לסרטון </a:t>
                      </a:r>
                      <a:r>
                        <a:rPr lang="he-IL" sz="2400" b="1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הסבר</a:t>
                      </a:r>
                      <a:endParaRPr lang="he-IL" sz="2400" dirty="0">
                        <a:effectLst/>
                      </a:endParaRPr>
                    </a:p>
                  </a:txBody>
                  <a:tcPr marL="58961" marR="58961" marT="58870" marB="588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31" name="TextBox 5"/>
          <p:cNvSpPr txBox="1">
            <a:spLocks noChangeArrowheads="1"/>
          </p:cNvSpPr>
          <p:nvPr/>
        </p:nvSpPr>
        <p:spPr bwMode="auto">
          <a:xfrm>
            <a:off x="152400" y="5943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הצגה במליאה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מכירים ומתווכים הדמיות</a:t>
            </a:r>
            <a:endParaRPr lang="en-US" altLang="he-IL" dirty="0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14400" y="3733800"/>
            <a:ext cx="7391400" cy="1631216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he-IL" altLang="he-IL" sz="2000" b="1" dirty="0" smtClean="0">
                <a:solidFill>
                  <a:srgbClr val="FF0066"/>
                </a:solidFill>
                <a:hlinkClick r:id="rId2"/>
              </a:rPr>
              <a:t>היכנסו לפעילות להיכרות עם הדמיות</a:t>
            </a:r>
            <a:endParaRPr lang="en-US" altLang="he-IL" sz="2000" dirty="0" smtClean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he-IL" sz="20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e-IL" altLang="he-IL" sz="2000" b="1" dirty="0" smtClean="0"/>
              <a:t>הכירו </a:t>
            </a:r>
            <a:r>
              <a:rPr lang="he-IL" altLang="he-IL" sz="2000" b="1" dirty="0"/>
              <a:t>הדמיה לדוגמה, חישבו  ותכננו –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2000" b="1" dirty="0" smtClean="0">
                <a:solidFill>
                  <a:srgbClr val="FF0066"/>
                </a:solidFill>
                <a:hlinkClick r:id="rId2"/>
              </a:rPr>
              <a:t> </a:t>
            </a:r>
            <a:endParaRPr lang="en-US" altLang="he-IL" sz="2000" dirty="0">
              <a:solidFill>
                <a:srgbClr val="FF0066"/>
              </a:solidFill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066800" y="1387475"/>
            <a:ext cx="6781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e-IL" sz="1800"/>
              <a:t> </a:t>
            </a:r>
            <a:r>
              <a:rPr lang="he-IL" altLang="he-IL" sz="2400"/>
              <a:t>מהם הקשיים שלדעתכם יתעוררו כאשר התלמידים יפגשו בהדמיה? האם נתקלתם בקשיים 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he-IL" sz="2400"/>
              <a:t>כיצד מתיידדים עם סביבת ההדמיה?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he-IL" sz="2400"/>
              <a:t> אילו כלים נקנה לתלמידים לניווט והבנת   ההדמיות?</a:t>
            </a:r>
            <a:endParaRPr lang="en-US" altLang="he-IL" sz="2400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he-IL" altLang="he-IL" sz="1400" b="1"/>
              <a:t>צוות ההדרכה במו"ט מחוז צפון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he-IL" altLang="he-IL" sz="3200" dirty="0" smtClean="0"/>
              <a:t>משימה מקוונת: </a:t>
            </a:r>
            <a:r>
              <a:rPr lang="en-US" altLang="he-IL" sz="3200" dirty="0" smtClean="0"/>
              <a:t/>
            </a:r>
            <a:br>
              <a:rPr lang="en-US" altLang="he-IL" sz="3200" dirty="0" smtClean="0"/>
            </a:br>
            <a:r>
              <a:rPr lang="he-IL" altLang="he-IL" sz="3200" dirty="0" smtClean="0"/>
              <a:t>מכירים ומתווכים הדמיות במדעים - פיזיקה מטוטלת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7696200" cy="132343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he-IL" sz="2000" dirty="0"/>
              <a:t>מטרת הפעילות תיווך הדמיה לתלמידים כהכנה להדמיות מבחן </a:t>
            </a:r>
            <a:r>
              <a:rPr lang="he-IL" sz="2000" dirty="0" err="1"/>
              <a:t>הפיזה</a:t>
            </a:r>
            <a:endParaRPr lang="he-IL" sz="2000" dirty="0"/>
          </a:p>
          <a:p>
            <a:pPr marL="342900" indent="-342900" algn="r" rtl="1">
              <a:buFontTx/>
              <a:buAutoNum type="arabicPeriod"/>
              <a:defRPr/>
            </a:pPr>
            <a:r>
              <a:rPr lang="he-IL" sz="2000" dirty="0" smtClean="0">
                <a:hlinkClick r:id="rId2"/>
              </a:rPr>
              <a:t>הדמיית מטוטלת</a:t>
            </a:r>
            <a:endParaRPr lang="en-US" sz="2000" dirty="0"/>
          </a:p>
          <a:p>
            <a:pPr marL="342900" indent="-342900" algn="r" rtl="1">
              <a:buFontTx/>
              <a:buAutoNum type="arabicPeriod"/>
              <a:defRPr/>
            </a:pPr>
            <a:r>
              <a:rPr lang="en-US" sz="2000" dirty="0"/>
              <a:t> </a:t>
            </a:r>
            <a:r>
              <a:rPr lang="he-IL" sz="2000" dirty="0"/>
              <a:t>איזו תופעה היא מתארת?</a:t>
            </a:r>
          </a:p>
          <a:p>
            <a:pPr algn="r">
              <a:defRPr/>
            </a:pPr>
            <a:endParaRPr lang="he-IL" sz="2000" dirty="0"/>
          </a:p>
        </p:txBody>
      </p:sp>
      <p:pic>
        <p:nvPicPr>
          <p:cNvPr id="2" name="Picture 1" title="הדמייה של מטוטלת מאתר PH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79203"/>
            <a:ext cx="7315200" cy="447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altLang="he-IL" dirty="0" smtClean="0"/>
              <a:t>שאלות מנחות:</a:t>
            </a:r>
          </a:p>
        </p:txBody>
      </p:sp>
      <p:sp>
        <p:nvSpPr>
          <p:cNvPr id="4" name="מלבן 3"/>
          <p:cNvSpPr/>
          <p:nvPr/>
        </p:nvSpPr>
        <p:spPr>
          <a:xfrm>
            <a:off x="381000" y="1447800"/>
            <a:ext cx="83058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Tx/>
              <a:buAutoNum type="arabicPeriod"/>
              <a:defRPr/>
            </a:pPr>
            <a:r>
              <a:rPr lang="he-IL" sz="2400" dirty="0"/>
              <a:t>האם נתקלתם בקשיים? אלו?</a:t>
            </a:r>
          </a:p>
          <a:p>
            <a:pPr marL="342900" indent="-342900" algn="r" rtl="1">
              <a:buFontTx/>
              <a:buAutoNum type="arabicPeriod"/>
              <a:defRPr/>
            </a:pPr>
            <a:r>
              <a:rPr lang="he-IL" sz="2400" dirty="0"/>
              <a:t>מהם הקשיים שאתה כמורה חושב שתלמידיך יפגשו בעת העבודה עם ההדמיה? </a:t>
            </a:r>
          </a:p>
          <a:p>
            <a:pPr marL="342900" indent="-342900" algn="r" rtl="1">
              <a:buFontTx/>
              <a:buAutoNum type="arabicPeriod"/>
              <a:defRPr/>
            </a:pPr>
            <a:r>
              <a:rPr lang="he-IL" sz="2400" dirty="0"/>
              <a:t>מהם המרכיבים בהדמיה שכדאי לדעתך לתווך אותם לתלמידים בכיתתך? </a:t>
            </a:r>
          </a:p>
          <a:p>
            <a:pPr marL="342900" indent="-342900" algn="r" rtl="1">
              <a:buFontTx/>
              <a:buAutoNum type="arabicPeriod"/>
              <a:defRPr/>
            </a:pPr>
            <a:r>
              <a:rPr lang="he-IL" sz="2400" dirty="0"/>
              <a:t>תכננו הנחיות לתלמיד, לשימוש בהדמיה זו או באופן כללי בהנחיה דיגיטלית. </a:t>
            </a:r>
          </a:p>
          <a:p>
            <a:pPr algn="r" rtl="1">
              <a:defRPr/>
            </a:pPr>
            <a:r>
              <a:rPr lang="he-IL" sz="2400" dirty="0"/>
              <a:t>בהצלחה!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רונית וטובה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/>
              <a:t>משוב המורים מההתנסות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38200" y="1905000"/>
            <a:ext cx="7620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  <a:buFontTx/>
              <a:buNone/>
            </a:pPr>
            <a:r>
              <a:rPr lang="he-IL" altLang="he-IL" sz="2400"/>
              <a:t>קשיים :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he-IL" altLang="he-IL" sz="2400"/>
              <a:t>הבנת הקשרים בין השינויים באנרגיה</a:t>
            </a:r>
            <a:endParaRPr lang="en-US" altLang="he-IL" sz="2400"/>
          </a:p>
          <a:p>
            <a:pPr rtl="0">
              <a:spcBef>
                <a:spcPct val="0"/>
              </a:spcBef>
              <a:buFontTx/>
              <a:buNone/>
            </a:pPr>
            <a:r>
              <a:rPr lang="en-US" altLang="he-IL" sz="2400"/>
              <a:t>.</a:t>
            </a:r>
            <a:r>
              <a:rPr lang="he-IL" altLang="he-IL" sz="2400"/>
              <a:t>זיהוי חלקים במערכת</a:t>
            </a:r>
            <a:endParaRPr lang="en-US" altLang="he-IL" sz="2400"/>
          </a:p>
          <a:p>
            <a:pPr rtl="0">
              <a:spcBef>
                <a:spcPct val="0"/>
              </a:spcBef>
              <a:buFontTx/>
              <a:buNone/>
            </a:pPr>
            <a:r>
              <a:rPr lang="he-IL" altLang="he-IL" sz="2400"/>
              <a:t>חלוקת קשב בין גורמים שמשתנים בהדמיה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he-IL" altLang="he-IL" sz="2400"/>
              <a:t>המון פריטים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he-IL" altLang="he-IL" sz="2400"/>
              <a:t>קריאת גרף והבנתו בהתאם ליישום - גרף דינאמי</a:t>
            </a:r>
          </a:p>
          <a:p>
            <a:pPr rtl="0">
              <a:spcBef>
                <a:spcPct val="0"/>
              </a:spcBef>
              <a:buFontTx/>
              <a:buNone/>
            </a:pPr>
            <a:endParaRPr lang="he-IL" altLang="he-IL" sz="2400"/>
          </a:p>
          <a:p>
            <a:pPr rtl="0">
              <a:spcBef>
                <a:spcPct val="0"/>
              </a:spcBef>
              <a:buFontTx/>
              <a:buNone/>
            </a:pPr>
            <a:endParaRPr lang="en-US" altLang="he-I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38125"/>
            <a:ext cx="8315325" cy="2105025"/>
          </a:xfrm>
          <a:solidFill>
            <a:srgbClr val="FFCC99"/>
          </a:solidFill>
        </p:spPr>
        <p:txBody>
          <a:bodyPr/>
          <a:lstStyle/>
          <a:p>
            <a:pPr eaLnBrk="1" hangingPunct="1">
              <a:defRPr/>
            </a:pPr>
            <a:r>
              <a:rPr lang="he-IL" sz="3200" b="1" dirty="0" smtClean="0">
                <a:solidFill>
                  <a:schemeClr val="accent6">
                    <a:lumMod val="75000"/>
                  </a:schemeClr>
                </a:solidFill>
              </a:rPr>
              <a:t>עבודה בזוגות –</a:t>
            </a:r>
            <a:br>
              <a:rPr lang="he-IL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sz="2400" dirty="0" smtClean="0"/>
              <a:t>בחרו הדמיה מהרשימה</a:t>
            </a:r>
            <a:br>
              <a:rPr lang="he-IL" sz="2400" dirty="0" smtClean="0"/>
            </a:br>
            <a:r>
              <a:rPr lang="he-IL" sz="2400" dirty="0" smtClean="0"/>
              <a:t>הכינו כרטיס ניווט לתלמיד בתוך ההדמיה והמשימה. </a:t>
            </a:r>
            <a:br>
              <a:rPr lang="he-IL" sz="2400" dirty="0" smtClean="0"/>
            </a:br>
            <a:r>
              <a:rPr lang="he-IL" sz="2400" dirty="0" smtClean="0"/>
              <a:t>אילו נושאים </a:t>
            </a:r>
            <a:r>
              <a:rPr lang="he-IL" sz="2400" dirty="0" err="1" smtClean="0"/>
              <a:t>מת"ל</a:t>
            </a:r>
            <a:r>
              <a:rPr lang="he-IL" sz="2400" dirty="0" smtClean="0"/>
              <a:t> תוכלו ללמד  בעזרת הדמיה זו?</a:t>
            </a:r>
            <a:br>
              <a:rPr lang="he-IL" sz="2400" dirty="0" smtClean="0"/>
            </a:br>
            <a:r>
              <a:rPr lang="he-IL" sz="2400" dirty="0" smtClean="0"/>
              <a:t>מלאו בטבלה </a:t>
            </a:r>
            <a:r>
              <a:rPr lang="he-IL" sz="2400" dirty="0" smtClean="0">
                <a:hlinkClick r:id="rId2"/>
              </a:rPr>
              <a:t>מתווכים הנחיות לתלמיד</a:t>
            </a:r>
            <a:endParaRPr lang="en-US" sz="1200" dirty="0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410200" y="2343150"/>
            <a:ext cx="3305175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2000" b="1" u="sng"/>
              <a:t>הדמיות לבחירה: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000" b="1"/>
              <a:t/>
            </a:r>
            <a:br>
              <a:rPr lang="en-US" altLang="he-IL" sz="2000" b="1"/>
            </a:br>
            <a:r>
              <a:rPr lang="he-IL" altLang="he-IL" sz="2000" b="1" u="sng">
                <a:hlinkClick r:id="rId3"/>
              </a:rPr>
              <a:t>מתכננים דוד שמש</a:t>
            </a:r>
            <a:endParaRPr lang="en-US" altLang="he-IL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 u="sng">
                <a:hlinkClick r:id="rId4"/>
              </a:rPr>
              <a:t>תכנון בית מגורים חסכוני באנרגיה</a:t>
            </a:r>
            <a:endParaRPr lang="en-US" altLang="he-IL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>
                <a:hlinkClick r:id="rId5"/>
              </a:rPr>
              <a:t>נדנדה</a:t>
            </a:r>
            <a:r>
              <a:rPr lang="en-US" altLang="he-IL" sz="2000" b="1">
                <a:hlinkClick r:id="rId5"/>
              </a:rPr>
              <a:t> </a:t>
            </a:r>
            <a:endParaRPr lang="he-IL" altLang="he-IL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>
                <a:hlinkClick r:id="rId6"/>
              </a:rPr>
              <a:t>גוף מחליק</a:t>
            </a:r>
            <a:endParaRPr lang="en-US" altLang="he-IL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 u="sng">
                <a:hlinkClick r:id="rId7"/>
              </a:rPr>
              <a:t>קפיץ</a:t>
            </a:r>
            <a:endParaRPr lang="he-IL" altLang="he-IL" sz="2000" b="1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 u="sng">
                <a:hlinkClick r:id="rId8"/>
              </a:rPr>
              <a:t>מזון ופעילות גופנית</a:t>
            </a:r>
            <a:r>
              <a:rPr lang="en-US" altLang="he-IL" sz="2000" b="1"/>
              <a:t> </a:t>
            </a:r>
            <a:endParaRPr lang="he-IL" altLang="he-IL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 u="sng">
                <a:hlinkClick r:id="rId9"/>
              </a:rPr>
              <a:t>מצבי צבירה</a:t>
            </a:r>
            <a:r>
              <a:rPr lang="en-US" altLang="he-IL" sz="20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>
                <a:hlinkClick r:id="rId10"/>
              </a:rPr>
              <a:t>בריכת הדגים</a:t>
            </a:r>
            <a:endParaRPr lang="en-US" altLang="he-IL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000" b="1"/>
              <a:t/>
            </a:r>
            <a:br>
              <a:rPr lang="en-US" altLang="he-IL" sz="2000" b="1"/>
            </a:br>
            <a:r>
              <a:rPr lang="he-IL" altLang="he-IL" sz="2000" b="1"/>
              <a:t> </a:t>
            </a:r>
            <a:endParaRPr lang="en-US" altLang="he-IL" sz="2000" b="1"/>
          </a:p>
        </p:txBody>
      </p:sp>
      <p:pic>
        <p:nvPicPr>
          <p:cNvPr id="22532" name="תמונה 1" title="צילום מסך בנושא תכנון בית מגורים חסכוני באנרגיה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903663"/>
            <a:ext cx="28860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תמונה 2" title="צילום מסך בנושא מתכננין דוד שמש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667000"/>
            <a:ext cx="24717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תמונה 5" title="צילום מסך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4289425"/>
            <a:ext cx="239553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6248400" y="6499225"/>
            <a:ext cx="2757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he-IL" altLang="he-IL" sz="1400" b="1"/>
              <a:t>צוות ההדרכה במו"ט מחוז צפון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7" title="המורים כתבו הוראות ספציפיות להדמיה ולא כלליות"/>
          <p:cNvSpPr>
            <a:spLocks noChangeArrowheads="1"/>
          </p:cNvSpPr>
          <p:nvPr/>
        </p:nvSpPr>
        <p:spPr bwMode="auto">
          <a:xfrm>
            <a:off x="0" y="1828800"/>
            <a:ext cx="1524000" cy="1828800"/>
          </a:xfrm>
          <a:prstGeom prst="wedgeRoundRectCallout">
            <a:avLst>
              <a:gd name="adj1" fmla="val 97815"/>
              <a:gd name="adj2" fmla="val 27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המורים כתבו הוראות ספציפיות להדמיה ולא כלליות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 title="מגוון קישורים להדמיות שונות,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83076"/>
              </p:ext>
            </p:extLst>
          </p:nvPr>
        </p:nvGraphicFramePr>
        <p:xfrm>
          <a:off x="1524000" y="1524000"/>
          <a:ext cx="6896099" cy="4785690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145304">
                  <a:extLst>
                    <a:ext uri="{9D8B030D-6E8A-4147-A177-3AD203B41FA5}">
                      <a16:colId xmlns:a16="http://schemas.microsoft.com/office/drawing/2014/main" val="681738781"/>
                    </a:ext>
                  </a:extLst>
                </a:gridCol>
                <a:gridCol w="1325105">
                  <a:extLst>
                    <a:ext uri="{9D8B030D-6E8A-4147-A177-3AD203B41FA5}">
                      <a16:colId xmlns:a16="http://schemas.microsoft.com/office/drawing/2014/main" val="2215690963"/>
                    </a:ext>
                  </a:extLst>
                </a:gridCol>
                <a:gridCol w="4425690">
                  <a:extLst>
                    <a:ext uri="{9D8B030D-6E8A-4147-A177-3AD203B41FA5}">
                      <a16:colId xmlns:a16="http://schemas.microsoft.com/office/drawing/2014/main" val="4107920528"/>
                    </a:ext>
                  </a:extLst>
                </a:gridCol>
              </a:tblGrid>
              <a:tr h="49846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שם ההדמיה וקישור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מהם האתגרים ללומד במהלך ההתנסות בהדמיה?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צרפו הוראות ניווט בהדמיה למשתמש בה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917252"/>
                  </a:ext>
                </a:extLst>
              </a:tr>
              <a:tr h="142106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u="sng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גוף מחליק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המרות אנרגיה (גובה תנועה ותרמית) הדמיה פשוטה וטובה. קלה להבנה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צפה בהדמיה בשטף.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הבט בשינויי האנרגיה הבאים לידי ביטוי.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חזור על ההדמיה – ועצור את הגוף מיד בתחילת הירידה. מהי האנרגיה העיקרית המופיעה?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תן לגוף לנוע ולעצור רגע לפני המישור. מהי האנרגיה העיקרית המופיעה?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על סמך ההתנסות הקודמת? מה יקרה כשהגוף נמצא בחצי הדרך?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בדוק זאת.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הוסף את החיכוך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919515"/>
                  </a:ext>
                </a:extLst>
              </a:tr>
              <a:tr h="286616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u="sng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קפוץ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הבנת הקשר בין השינויים באנרגיה 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זיהוי חלקים במערכת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מציאת הקשר בין הדמיית התנועה להדמיה המתארת את שינויי האנרגיה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תאר את המערכת 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חשב מה יקרה כאשר...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הפעל את המערכת 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צפה בתנועת הקפיץ, האם התנועה חוזרת על עצמה?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נסה לראות האם חל שינוי באנרגיית הכללית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נסה לראות האם חל שינוי באנרגיה האלסטית, מתי האנרגיה האלסטית היא מקסימלית? ומתי מינימלית?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נסה לראות האם חל שינוי באנרגיית התנועה, מתי אנרגיית התנועה היא מקסימלית? ומתי מינימלית?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נסה לצפות בשתי רמות האנרגיה יחדיו – האלסטית והתנועה, מה הקשר בין אחת לשנייה?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כעת חשוב, מה יקרה כאשר נוסיף חיכוך למערכת?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הפעל את כפתור תוספת החיכוך וצפה בתופעה, נסה לראות מה משתנה בעמודות המתארות את השינוי באנרגיה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האם האנרגיה משתנה? אם כן, מה קורה לתנועת הקפיץ בעקבות כך?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כיצד משפיע החיכוך על אנרגיית התנועה ועל האנרגיה האלסטית?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כיצד פעילות זו מסבירה את חוק שימור האנרגיה? האם האנרגיה משתמרת תמיד? 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270001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649117"/>
            <a:ext cx="8229600" cy="1143000"/>
          </a:xfrm>
        </p:spPr>
        <p:txBody>
          <a:bodyPr/>
          <a:lstStyle/>
          <a:p>
            <a:r>
              <a:rPr lang="he-IL" sz="3200" u="sng" dirty="0" smtClean="0"/>
              <a:t>מתווכים הדמיות לתלמיד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he-IL" sz="2400" dirty="0">
                <a:solidFill>
                  <a:srgbClr val="C00000"/>
                </a:solidFill>
              </a:rPr>
              <a:t>לפניכם מגוון קישורים להדמיות שונות, </a:t>
            </a:r>
            <a:br>
              <a:rPr lang="he-IL" sz="2400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בחרו אחת ומלאו עליה את השורה המתאימה בטבלה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6616701"/>
            <a:ext cx="1905000" cy="155575"/>
          </a:xfrm>
        </p:spPr>
        <p:txBody>
          <a:bodyPr/>
          <a:lstStyle/>
          <a:p>
            <a:r>
              <a:rPr lang="he-IL" sz="800" dirty="0">
                <a:hlinkClick r:id="rId2"/>
              </a:rPr>
              <a:t>הפנייה למתווכים הנחיות לתלמיד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319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title="מגוון קישורים להדמיות שמזון ופעילות גופנית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86992"/>
              </p:ext>
            </p:extLst>
          </p:nvPr>
        </p:nvGraphicFramePr>
        <p:xfrm>
          <a:off x="1565930" y="198120"/>
          <a:ext cx="6772275" cy="6659880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588893">
                  <a:extLst>
                    <a:ext uri="{9D8B030D-6E8A-4147-A177-3AD203B41FA5}">
                      <a16:colId xmlns:a16="http://schemas.microsoft.com/office/drawing/2014/main" val="681738781"/>
                    </a:ext>
                  </a:extLst>
                </a:gridCol>
                <a:gridCol w="813986">
                  <a:extLst>
                    <a:ext uri="{9D8B030D-6E8A-4147-A177-3AD203B41FA5}">
                      <a16:colId xmlns:a16="http://schemas.microsoft.com/office/drawing/2014/main" val="2215690963"/>
                    </a:ext>
                  </a:extLst>
                </a:gridCol>
                <a:gridCol w="5369396">
                  <a:extLst>
                    <a:ext uri="{9D8B030D-6E8A-4147-A177-3AD203B41FA5}">
                      <a16:colId xmlns:a16="http://schemas.microsoft.com/office/drawing/2014/main" val="4107920528"/>
                    </a:ext>
                  </a:extLst>
                </a:gridCol>
              </a:tblGrid>
              <a:tr h="575671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מזון ופעילות גופנית</a:t>
                      </a:r>
                      <a:endParaRPr lang="en-US" sz="95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הגרפים של הצריכה והשריפה של הקלוריות צמודים ומבלבלים. התפריט כולל התייחסות למרכיבי מזון והגרף רק לקלוריות.</a:t>
                      </a:r>
                      <a:endParaRPr lang="en-US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מאמץ הלב בסקלה לא ברורה.</a:t>
                      </a:r>
                      <a:endParaRPr lang="en-US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המון פריטים – ק/ה מאוד לעבוד עם המון גורמים משפיעים ביחד.</a:t>
                      </a:r>
                      <a:endParaRPr lang="en-US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קשה לבודד את הגורם המשפיע.</a:t>
                      </a:r>
                      <a:endParaRPr lang="en-US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עלול ליצור טעות עבור תלמידים עם בעיות משקל צריך הנחייה ברורה בבחירת המזון</a:t>
                      </a:r>
                      <a:endParaRPr lang="en-US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e-IL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משדר בעיקר השמנה מול הרזייה ולא בריאות מול חולי</a:t>
                      </a:r>
                      <a:endParaRPr lang="en-US" sz="950" b="0" dirty="0">
                        <a:solidFill>
                          <a:srgbClr val="0096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גרור מזון מרשימת המזונות לצלחת.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בחר בצד שמאל (אין פעילות).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לחץ על הפעל והתבונן באדם האם מסתו מהשמנה.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כעת בחר בפעילות גבוהה והתבונן שוב במסתו של האדם.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לחץ על איפוס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בחר במספר מזונות מצומצם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ובצע שוב את אותו התהליך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מאזן אנרגיה בגוף</a:t>
                      </a: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he-IL" sz="950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דף עבודה </a:t>
                      </a:r>
                      <a:r>
                        <a:rPr lang="he-IL" sz="950" u="sng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לישומון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במסך שנפתח לפניכם, יש בצד שמאל מספר נתונים (גיל, מסה, גובה, מין) שעליכן לרשום לפני שתפעילו את ההדמיה. הנכם יכולים לרשום נתונים משוערים לגבי מסה וגובה.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הכניסו את הנתונים להדמיה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גררו (בעזרת העכבר) מזונות שונים "ממחסן" המזונות לצלחת על פי התפריט היומי שלכם.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גררו ממאגר הפעילויות (בעזרת העכבר) ליומן את הפעילויות שהנכם מקיימים ביממה. שימו לב למשך זמן הפעילות.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הפעילו את ההדמיה למספר חודשים ועצרו אותה.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התבוננו בגרפים המתאימים והקיפו בסוף כל משפט את המילה המתאימה.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צריכת הקלוריות גדלה/ נשמרת/ קטנה?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שריפת הקלוריות גדלה/ נשמרת/ קטנה?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מסת/ נפח גוף גדל/ נשמר/ קטן?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מאמץ הלב גדל/ נשמר/ קטן?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הפעילו שוב את ההדמיה עם הנתונים של תלמיד/ה אחר/ת ורשמו שוב את התוצאות.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בשתי ההדמיות התקבלו אותן התוצאות? _____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הסבירו במילים שלכם את הקשר בין התפריט והפעילויות לבין התוצאות שהתקבלו בשתי ההדמיות.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הפעילו את ההדמיה פעם נוספת אך הפעם בתפריט תכללו אוכל "לא בריא" ופעילות מועטה.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למה גרמו השינויים בתפריט?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נסו להגיע למצב שבו יש איזון של המסה על ידי שינויים בהדמיה.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מה למדתם מהתרגול שעשיתם בקשר למאזן האנרגיה, מאמץ הלב ואורח חיים בריא?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במסך שנפתח לפניכם, יש בצד שמאל מספר נתונים (גיל, מסה, גובה, מין) שעליכם לרשום לפני שתפעילו את ההדמיה. הנכם יכולים לרשום נתונים משוערים לגבי מסה וגובה.</a:t>
                      </a:r>
                      <a:b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הכניסו את הנתונים לדמיה.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גררו (בעזרת העכבר) מזונות שונים "ממחסן” המזונות לצלחת על פי התפריט היומי שלכם. </a:t>
                      </a:r>
                      <a:b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גררו ממאגר הפעילויות (בעזרת העכבר) ליומן את הפעילויות שהנכם מקיימים ביממה. שימו לב למשך זמן הפעילות.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הפעילו את ההדמיה למספר חודשים, ועצרו אותה.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התבוננו בגרפים המתאימים והקיפו בסוף כל משפט את המילה המתאימה.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צריכת הקלוריות גדלה/ נשמרת/ קטנה?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שריפת הקלוריות גדלה/ נשמרת/ קטנה?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מסת/ נפח גוף גדל/ נשמר/ קטן?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מאמץ הלב גדל/ נשמר/ קטן?</a:t>
                      </a:r>
                      <a:b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הפעילו שוב את ההדמיה עם נתונים של תלמיד/ה אחר/ת ורשמו שוב את התוצאות.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האם שתי ההדמיות התקבלו אותן התוצאות?____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הסבירו במילים שלכם את הקשר בין התפריט והפעילויות לבין התוצאות שהתקבלו בשתי ההדמיות.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הפעילו את ההדמיה פעם נוספת אך הפעם בתפריט תכללו אוכל "לא בריא" ופעילות מועטה.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למה גרמו השינויים בתפריו ובפעילות?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נסו להגיע למצב בו יש איזון של המסה על ידי שינויים בהדמיה.</a:t>
                      </a:r>
                    </a:p>
                    <a:p>
                      <a:pPr marL="228600" lvl="0" indent="-228600" rtl="1">
                        <a:buFont typeface="+mj-lt"/>
                        <a:buAutoNum type="arabicPeriod"/>
                      </a:pPr>
                      <a:r>
                        <a:rPr lang="he-IL" sz="95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מה למדתם מהתרגול שעשיתם בקשר למאזן האנרגיה, מאמץ הלב ואורח חיים בריא?</a:t>
                      </a:r>
                      <a:endParaRPr lang="en-US" sz="95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917252"/>
                  </a:ext>
                </a:extLst>
              </a:tr>
            </a:tbl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1930" y="2133600"/>
            <a:ext cx="1524000" cy="762000"/>
          </a:xfrm>
          <a:prstGeom prst="wedgeRoundRectCallout">
            <a:avLst>
              <a:gd name="adj1" fmla="val 107815"/>
              <a:gd name="adj2" fmla="val 135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he-IL" altLang="he-IL" sz="1800"/>
              <a:t>שאלות על ההדמיה</a:t>
            </a:r>
            <a:endParaRPr lang="en-US" altLang="he-IL" sz="1800"/>
          </a:p>
        </p:txBody>
      </p:sp>
      <p:sp>
        <p:nvSpPr>
          <p:cNvPr id="6" name="Title 5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מ</a:t>
            </a:r>
            <a:r>
              <a:rPr lang="he-IL" dirty="0" smtClean="0"/>
              <a:t>תווכים והדמיות לתלמיד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מזון ופעילות גופנית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title="מגוון קישורים להדמיות שונות,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58095"/>
              </p:ext>
            </p:extLst>
          </p:nvPr>
        </p:nvGraphicFramePr>
        <p:xfrm>
          <a:off x="1676400" y="990600"/>
          <a:ext cx="7454900" cy="5791200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238109">
                  <a:extLst>
                    <a:ext uri="{9D8B030D-6E8A-4147-A177-3AD203B41FA5}">
                      <a16:colId xmlns:a16="http://schemas.microsoft.com/office/drawing/2014/main" val="681738781"/>
                    </a:ext>
                  </a:extLst>
                </a:gridCol>
                <a:gridCol w="1432480">
                  <a:extLst>
                    <a:ext uri="{9D8B030D-6E8A-4147-A177-3AD203B41FA5}">
                      <a16:colId xmlns:a16="http://schemas.microsoft.com/office/drawing/2014/main" val="2215690963"/>
                    </a:ext>
                  </a:extLst>
                </a:gridCol>
                <a:gridCol w="4784311">
                  <a:extLst>
                    <a:ext uri="{9D8B030D-6E8A-4147-A177-3AD203B41FA5}">
                      <a16:colId xmlns:a16="http://schemas.microsoft.com/office/drawing/2014/main" val="4107920528"/>
                    </a:ext>
                  </a:extLst>
                </a:gridCol>
              </a:tblGrid>
              <a:tr h="414240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u="sng" dirty="0" smtClean="0">
                          <a:solidFill>
                            <a:srgbClr val="0070C0"/>
                          </a:solidFill>
                          <a:effectLst/>
                        </a:rPr>
                        <a:t>מצבי צבירה</a:t>
                      </a:r>
                      <a:endParaRPr lang="en-US" sz="950" u="sng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 smtClean="0">
                          <a:solidFill>
                            <a:schemeClr val="tx1"/>
                          </a:solidFill>
                          <a:effectLst/>
                        </a:rPr>
                        <a:t>הבנת הקשרים בין פרטים שונים</a:t>
                      </a:r>
                      <a:r>
                        <a:rPr lang="en-US" sz="95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95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950" dirty="0" smtClean="0">
                          <a:solidFill>
                            <a:schemeClr val="tx1"/>
                          </a:solidFill>
                          <a:effectLst/>
                        </a:rPr>
                        <a:t>* המעבר בין מצבי</a:t>
                      </a: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> הצבירה השונים – והטמפרטורה.</a:t>
                      </a:r>
                      <a:r>
                        <a:rPr lang="en-US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95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>* הקשר בין טמפרטורה למהירות החלקיקים</a:t>
                      </a:r>
                      <a:r>
                        <a:rPr lang="en-US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95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>*הקשר בין שני הנ"ל במולקולות שונות (ניאון, חמצן, ארגון ומים)</a:t>
                      </a:r>
                      <a:r>
                        <a:rPr lang="en-US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95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>* הקשר בין חימום וקירור לשינויים בטמפרטורה.</a:t>
                      </a:r>
                    </a:p>
                    <a:p>
                      <a:pPr marL="22860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הבנת הקשרים בין הפעילויות השונות</a:t>
                      </a:r>
                    </a:p>
                    <a:p>
                      <a:pPr marL="22860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קריאת גרף והבנתו בהתאם ליישום (גרף דינאמי)</a:t>
                      </a:r>
                    </a:p>
                    <a:p>
                      <a:pPr marL="22860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מספר רב של גורמים המשפיעים אחד על השני (כולל מספר רב של ניסוים אפשריים): גורמים כמו: טמפרטורה, נפח כלי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dirty="0" smtClean="0">
                          <a:solidFill>
                            <a:schemeClr val="tx1"/>
                          </a:solidFill>
                          <a:effectLst/>
                        </a:rPr>
                        <a:t>התחילו בחימום המוצק שבכלי ועקבו אחר השינויים: טמפרטורה, מהירות החלקיקים,</a:t>
                      </a: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> המרחקים ביניהם ושינוי מצבי הצבירה.</a:t>
                      </a:r>
                    </a:p>
                    <a:p>
                      <a:pPr marL="22860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חזרו על סעיף 1 עבור החומים הנוספים בהדמיה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917252"/>
                  </a:ext>
                </a:extLst>
              </a:tr>
              <a:tr h="164879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u="sng" dirty="0" smtClean="0">
                          <a:solidFill>
                            <a:srgbClr val="0070C0"/>
                          </a:solidFill>
                          <a:effectLst/>
                        </a:rPr>
                        <a:t>בריכת דגים</a:t>
                      </a:r>
                      <a:endParaRPr lang="en-US" sz="95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50" dirty="0" smtClean="0">
                          <a:solidFill>
                            <a:schemeClr val="tx1"/>
                          </a:solidFill>
                          <a:effectLst/>
                        </a:rPr>
                        <a:t>המשימה ארוכה וההדמיה היא טובה קשיים: להסתכל</a:t>
                      </a: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</a:rPr>
                        <a:t> גם על מד הטמפרטורה וגם על מד החמצן. קושי בבידוד משתנים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e-IL" sz="950" dirty="0" smtClean="0">
                          <a:solidFill>
                            <a:schemeClr val="tx1"/>
                          </a:solidFill>
                          <a:effectLst/>
                        </a:rPr>
                        <a:t>שאלת תיווך:</a:t>
                      </a:r>
                    </a:p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e-IL" sz="9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אילו מכשירי מדידה יש בהדמיה? מהם יחדות המידה שלהם?</a:t>
                      </a:r>
                    </a:p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e-IL" sz="95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e-IL" sz="9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שאלות תיווך קטנות</a:t>
                      </a: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לבידוד משתנים:</a:t>
                      </a:r>
                      <a:endParaRPr lang="he-IL" sz="9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228600" lvl="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כסה את הבריכה וכתוב מה קרה ללחץ? מה קרה לטמפרטורה? מה קרה ל...</a:t>
                      </a:r>
                    </a:p>
                    <a:p>
                      <a:pPr marL="228600" lvl="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הוסף צמחי מים </a:t>
                      </a:r>
                      <a:r>
                        <a:rPr lang="he-IL" sz="95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וכו</a:t>
                      </a: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'...</a:t>
                      </a:r>
                    </a:p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שאלו שאלות שמתייחסות לחקר:</a:t>
                      </a:r>
                    </a:p>
                    <a:p>
                      <a:pPr marL="228600" lvl="0" indent="-2286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e-IL" sz="9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מה הגורמים הקבועים בבריכת הדגים? מה הגורים שניתן לשנות?</a:t>
                      </a:r>
                    </a:p>
                  </a:txBody>
                  <a:tcPr marL="27831" marR="278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919515"/>
                  </a:ext>
                </a:extLst>
              </a:tr>
            </a:tbl>
          </a:graphicData>
        </a:graphic>
      </p:graphicFrame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2400" y="4724400"/>
            <a:ext cx="1524000" cy="1143000"/>
          </a:xfrm>
          <a:prstGeom prst="wedgeRoundRectCallout">
            <a:avLst>
              <a:gd name="adj1" fmla="val 116148"/>
              <a:gd name="adj2" fmla="val 315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he-IL" altLang="he-IL" sz="1800"/>
              <a:t>קצת יותר כללי</a:t>
            </a:r>
            <a:endParaRPr lang="en-US" altLang="he-IL" sz="1800"/>
          </a:p>
        </p:txBody>
      </p:sp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מ</a:t>
            </a:r>
            <a:r>
              <a:rPr lang="he-IL" dirty="0" smtClean="0"/>
              <a:t>תווכים והדמיות לתלמיד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מצבי צבירה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בריכת דגים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המסגרת המושגית במדעים כנס פיזה (1)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1"/>
          </a:solidFill>
        </a:ln>
      </a:spPr>
      <a:bodyPr anchor="ctr"/>
      <a:lstStyle>
        <a:defPPr algn="ctr">
          <a:defRPr sz="2000"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925</Words>
  <Application>Microsoft Office PowerPoint</Application>
  <PresentationFormat>On-screen Show (4:3)</PresentationFormat>
  <Paragraphs>181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David</vt:lpstr>
      <vt:lpstr>Tahoma</vt:lpstr>
      <vt:lpstr>עיצוב ברירת מחדל</vt:lpstr>
      <vt:lpstr>המסגרת המושגית במדעים כנס פיזה (1)</vt:lpstr>
      <vt:lpstr>Image</vt:lpstr>
      <vt:lpstr>הדמיות ממוחשבות ככלי להוראה, למידה והערכה במדע וטכנולוגיה</vt:lpstr>
      <vt:lpstr>מכירים ומתווכים הדמיות</vt:lpstr>
      <vt:lpstr>משימה מקוונת:  מכירים ומתווכים הדמיות במדעים - פיזיקה מטוטלת </vt:lpstr>
      <vt:lpstr>שאלות מנחות:</vt:lpstr>
      <vt:lpstr>משוב המורים מההתנסות</vt:lpstr>
      <vt:lpstr>עבודה בזוגות – בחרו הדמיה מהרשימה הכינו כרטיס ניווט לתלמיד בתוך ההדמיה והמשימה.  אילו נושאים מת"ל תוכלו ללמד  בעזרת הדמיה זו? מלאו בטבלה מתווכים הנחיות לתלמיד</vt:lpstr>
      <vt:lpstr>מתווכים הדמיות לתלמיד לפניכם מגוון קישורים להדמיות שונות,  בחרו אחת ומלאו עליה את השורה המתאימה בטבלה  </vt:lpstr>
      <vt:lpstr>מתווכים והדמיות לתלמיד מזון ופעילות גופנית</vt:lpstr>
      <vt:lpstr>מתווכים והדמיות לתלמיד מצבי צבירה בריכת דגים</vt:lpstr>
      <vt:lpstr>אתגרים ללומד במרחב הוירטואלי של ההדמיה המידע מוצג ע"י ייצוגים רבים ובאופן אינטראקטיבי </vt:lpstr>
      <vt:lpstr>מתמצאים במרחב הדמיה כרטיס ניווט</vt:lpstr>
      <vt:lpstr>מתמצאים במרחב הדמיה כרטיס ניווט</vt:lpstr>
      <vt:lpstr>   היכנסו לאחת ממשימות האוריינות בפעילות הבאה ואפיינו אותה -  רשמו בטבלה בחלק ב' של הסדנה  מומלץ לעבודה בצוותי ההוראה בביה"ס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קידום אוריינות מדעית טכנולוגית  בדרכים שונות</dc:title>
  <dc:creator>g</dc:creator>
  <cp:lastModifiedBy>Windows User</cp:lastModifiedBy>
  <cp:revision>64</cp:revision>
  <cp:lastPrinted>2017-02-21T10:26:01Z</cp:lastPrinted>
  <dcterms:created xsi:type="dcterms:W3CDTF">2017-02-20T20:27:02Z</dcterms:created>
  <dcterms:modified xsi:type="dcterms:W3CDTF">2019-03-05T09:53:17Z</dcterms:modified>
</cp:coreProperties>
</file>