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notesMasterIdLst>
    <p:notesMasterId r:id="rId28"/>
  </p:notesMasterIdLst>
  <p:sldIdLst>
    <p:sldId id="299" r:id="rId2"/>
    <p:sldId id="260" r:id="rId3"/>
    <p:sldId id="257" r:id="rId4"/>
    <p:sldId id="258" r:id="rId5"/>
    <p:sldId id="295" r:id="rId6"/>
    <p:sldId id="292" r:id="rId7"/>
    <p:sldId id="291" r:id="rId8"/>
    <p:sldId id="293" r:id="rId9"/>
    <p:sldId id="294" r:id="rId10"/>
    <p:sldId id="286" r:id="rId11"/>
    <p:sldId id="285" r:id="rId12"/>
    <p:sldId id="287" r:id="rId13"/>
    <p:sldId id="288" r:id="rId14"/>
    <p:sldId id="281" r:id="rId15"/>
    <p:sldId id="282" r:id="rId16"/>
    <p:sldId id="283" r:id="rId17"/>
    <p:sldId id="284" r:id="rId18"/>
    <p:sldId id="296" r:id="rId19"/>
    <p:sldId id="297" r:id="rId20"/>
    <p:sldId id="298" r:id="rId21"/>
    <p:sldId id="263" r:id="rId22"/>
    <p:sldId id="262" r:id="rId23"/>
    <p:sldId id="290" r:id="rId24"/>
    <p:sldId id="269" r:id="rId25"/>
    <p:sldId id="270" r:id="rId26"/>
    <p:sldId id="267" r:id="rId2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617B"/>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428" autoAdjust="0"/>
    <p:restoredTop sz="86427" autoAdjust="0"/>
  </p:normalViewPr>
  <p:slideViewPr>
    <p:cSldViewPr>
      <p:cViewPr varScale="1">
        <p:scale>
          <a:sx n="100" d="100"/>
          <a:sy n="100" d="100"/>
        </p:scale>
        <p:origin x="1536" y="78"/>
      </p:cViewPr>
      <p:guideLst>
        <p:guide orient="horz" pos="2160"/>
        <p:guide pos="2880"/>
      </p:guideLst>
    </p:cSldViewPr>
  </p:slideViewPr>
  <p:outlineViewPr>
    <p:cViewPr>
      <p:scale>
        <a:sx n="33" d="100"/>
        <a:sy n="33" d="100"/>
      </p:scale>
      <p:origin x="0" y="-7710"/>
    </p:cViewPr>
  </p:outlineViewPr>
  <p:notesTextViewPr>
    <p:cViewPr>
      <p:scale>
        <a:sx n="1" d="1"/>
        <a:sy n="1" d="1"/>
      </p:scale>
      <p:origin x="0" y="0"/>
    </p:cViewPr>
  </p:notesTextViewPr>
  <p:sorterViewPr>
    <p:cViewPr>
      <p:scale>
        <a:sx n="100" d="100"/>
        <a:sy n="100" d="100"/>
      </p:scale>
      <p:origin x="0" y="-37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F5CDA2-2DE2-47D5-A121-8AAD44B2758F}" type="doc">
      <dgm:prSet loTypeId="urn:microsoft.com/office/officeart/2005/8/layout/gear1" loCatId="relationship" qsTypeId="urn:microsoft.com/office/officeart/2005/8/quickstyle/simple1" qsCatId="simple" csTypeId="urn:microsoft.com/office/officeart/2005/8/colors/accent1_2" csCatId="accent1" phldr="1"/>
      <dgm:spPr/>
      <dgm:t>
        <a:bodyPr/>
        <a:lstStyle/>
        <a:p>
          <a:endParaRPr lang="en-US"/>
        </a:p>
      </dgm:t>
    </dgm:pt>
    <dgm:pt modelId="{0C56CD39-A794-4F58-98A5-5F17AA42C306}">
      <dgm:prSet phldrT="[טקסט]" custT="1"/>
      <dgm:spPr/>
      <dgm:t>
        <a:bodyPr/>
        <a:lstStyle/>
        <a:p>
          <a:pPr rtl="1"/>
          <a:r>
            <a:rPr lang="he-IL" sz="2000" b="1" dirty="0" smtClean="0"/>
            <a:t>הפקת תועלת מניתוח תשובות תלמידים </a:t>
          </a:r>
          <a:r>
            <a:rPr lang="en-US" sz="2000" b="1" dirty="0" smtClean="0"/>
            <a:t/>
          </a:r>
          <a:br>
            <a:rPr lang="en-US" sz="2000" b="1" dirty="0" smtClean="0"/>
          </a:br>
          <a:r>
            <a:rPr lang="he-IL" sz="2000" b="1" dirty="0" smtClean="0"/>
            <a:t>לשיפור הישגים </a:t>
          </a:r>
          <a:endParaRPr lang="he-IL" sz="2000" b="1" dirty="0"/>
        </a:p>
      </dgm:t>
      <dgm:extLst>
        <a:ext uri="{E40237B7-FDA0-4F09-8148-C483321AD2D9}">
          <dgm14:cNvPr xmlns:dgm14="http://schemas.microsoft.com/office/drawing/2010/diagram" id="0" name="" title="הפקת תועלת מניתוח תשובות תלמידים "/>
        </a:ext>
      </dgm:extLst>
    </dgm:pt>
    <dgm:pt modelId="{88361359-80CF-478E-A30E-0964B5842569}" type="parTrans" cxnId="{3D315002-547D-4E16-BC20-1E8674D10F3F}">
      <dgm:prSet/>
      <dgm:spPr/>
      <dgm:t>
        <a:bodyPr/>
        <a:lstStyle/>
        <a:p>
          <a:pPr rtl="1"/>
          <a:endParaRPr lang="he-IL"/>
        </a:p>
      </dgm:t>
    </dgm:pt>
    <dgm:pt modelId="{3E32A01D-FA4E-4DA8-8816-BB95BA7A8F22}" type="sibTrans" cxnId="{3D315002-547D-4E16-BC20-1E8674D10F3F}">
      <dgm:prSet/>
      <dgm:spPr/>
      <dgm:t>
        <a:bodyPr/>
        <a:lstStyle/>
        <a:p>
          <a:pPr rtl="1"/>
          <a:endParaRPr lang="he-IL"/>
        </a:p>
      </dgm:t>
    </dgm:pt>
    <dgm:pt modelId="{6457DB93-D1B0-4280-989A-7E5F4BE1184B}">
      <dgm:prSet phldrT="[טקסט]" custT="1"/>
      <dgm:spPr/>
      <dgm:t>
        <a:bodyPr/>
        <a:lstStyle/>
        <a:p>
          <a:pPr rtl="1"/>
          <a:r>
            <a:rPr lang="he-IL" sz="2000" b="1" dirty="0" smtClean="0"/>
            <a:t>משימות אוריינות ליישום מיומנויות ולבדיקת השליטה בהן</a:t>
          </a:r>
          <a:endParaRPr lang="he-IL" sz="2000" b="1" dirty="0"/>
        </a:p>
      </dgm:t>
      <dgm:extLst>
        <a:ext uri="{E40237B7-FDA0-4F09-8148-C483321AD2D9}">
          <dgm14:cNvPr xmlns:dgm14="http://schemas.microsoft.com/office/drawing/2010/diagram" id="0" name="" title="משימות אוריינות ליישום מיומנויות ולבדיקת השליטה בהן"/>
        </a:ext>
      </dgm:extLst>
    </dgm:pt>
    <dgm:pt modelId="{99C3ABB4-91C1-4CCF-949F-CEAE86E0D42E}" type="parTrans" cxnId="{17949E2D-4FCE-495B-B694-90E19866976A}">
      <dgm:prSet/>
      <dgm:spPr/>
      <dgm:t>
        <a:bodyPr/>
        <a:lstStyle/>
        <a:p>
          <a:pPr rtl="1"/>
          <a:endParaRPr lang="he-IL"/>
        </a:p>
      </dgm:t>
    </dgm:pt>
    <dgm:pt modelId="{F9E5AE13-BDB4-47D1-846A-473755B98D80}" type="sibTrans" cxnId="{17949E2D-4FCE-495B-B694-90E19866976A}">
      <dgm:prSet/>
      <dgm:spPr/>
      <dgm:t>
        <a:bodyPr/>
        <a:lstStyle/>
        <a:p>
          <a:pPr rtl="1"/>
          <a:endParaRPr lang="he-IL"/>
        </a:p>
      </dgm:t>
    </dgm:pt>
    <dgm:pt modelId="{31B90A9F-ED2D-402C-94B5-E2646421ADD6}">
      <dgm:prSet phldrT="[טקסט]" custT="1"/>
      <dgm:spPr/>
      <dgm:t>
        <a:bodyPr/>
        <a:lstStyle/>
        <a:p>
          <a:pPr rtl="1"/>
          <a:r>
            <a:rPr lang="he-IL" sz="2000" b="1" dirty="0" smtClean="0"/>
            <a:t>משימות</a:t>
          </a:r>
          <a:r>
            <a:rPr lang="en-US" sz="2000" b="1" dirty="0" smtClean="0"/>
            <a:t>  </a:t>
          </a:r>
          <a:r>
            <a:rPr lang="he-IL" sz="2000" b="1" dirty="0" smtClean="0"/>
            <a:t>אוריינות משולבות</a:t>
          </a:r>
          <a:r>
            <a:rPr lang="en-US" sz="2000" b="1" dirty="0" smtClean="0"/>
            <a:t/>
          </a:r>
          <a:br>
            <a:rPr lang="en-US" sz="2000" b="1" dirty="0" smtClean="0"/>
          </a:br>
          <a:r>
            <a:rPr lang="he-IL" sz="2000" b="1" dirty="0" smtClean="0"/>
            <a:t> בנושאי הלימוד</a:t>
          </a:r>
          <a:endParaRPr lang="he-IL" sz="2000" b="1" dirty="0"/>
        </a:p>
      </dgm:t>
      <dgm:extLst>
        <a:ext uri="{E40237B7-FDA0-4F09-8148-C483321AD2D9}">
          <dgm14:cNvPr xmlns:dgm14="http://schemas.microsoft.com/office/drawing/2010/diagram" id="0" name="" title="משימות  אוריינות משולבות בנושאי הלימוד"/>
        </a:ext>
      </dgm:extLst>
    </dgm:pt>
    <dgm:pt modelId="{75788953-89E0-49C8-89F6-491108948D79}" type="parTrans" cxnId="{79278445-A338-42DA-B05E-983173AA0B0F}">
      <dgm:prSet/>
      <dgm:spPr/>
      <dgm:t>
        <a:bodyPr/>
        <a:lstStyle/>
        <a:p>
          <a:pPr rtl="1"/>
          <a:endParaRPr lang="he-IL"/>
        </a:p>
      </dgm:t>
    </dgm:pt>
    <dgm:pt modelId="{96B9EA2B-F222-4DB9-AAC7-7775ABF71FC8}" type="sibTrans" cxnId="{79278445-A338-42DA-B05E-983173AA0B0F}">
      <dgm:prSet/>
      <dgm:spPr/>
      <dgm:t>
        <a:bodyPr/>
        <a:lstStyle/>
        <a:p>
          <a:pPr rtl="1"/>
          <a:endParaRPr lang="he-IL"/>
        </a:p>
      </dgm:t>
    </dgm:pt>
    <dgm:pt modelId="{7DE04D00-FFE8-47D0-AA69-88314B6634F2}">
      <dgm:prSet/>
      <dgm:spPr/>
      <dgm:t>
        <a:bodyPr/>
        <a:lstStyle/>
        <a:p>
          <a:endParaRPr lang="en-US"/>
        </a:p>
      </dgm:t>
    </dgm:pt>
    <dgm:pt modelId="{CE040FF5-0611-4DBE-8701-793AD9AD2C8D}" type="parTrans" cxnId="{A08A05A8-C371-4689-8A2A-7BB52AB14071}">
      <dgm:prSet/>
      <dgm:spPr/>
      <dgm:t>
        <a:bodyPr/>
        <a:lstStyle/>
        <a:p>
          <a:endParaRPr lang="en-US"/>
        </a:p>
      </dgm:t>
    </dgm:pt>
    <dgm:pt modelId="{A584FBA4-7885-4D3F-AA4B-C11E6EF3C4B1}" type="sibTrans" cxnId="{A08A05A8-C371-4689-8A2A-7BB52AB14071}">
      <dgm:prSet/>
      <dgm:spPr/>
      <dgm:t>
        <a:bodyPr/>
        <a:lstStyle/>
        <a:p>
          <a:endParaRPr lang="en-US"/>
        </a:p>
      </dgm:t>
    </dgm:pt>
    <dgm:pt modelId="{6F798327-E8FC-4065-8468-F2372A65C093}" type="pres">
      <dgm:prSet presAssocID="{1CF5CDA2-2DE2-47D5-A121-8AAD44B2758F}" presName="composite" presStyleCnt="0">
        <dgm:presLayoutVars>
          <dgm:chMax val="3"/>
          <dgm:animLvl val="lvl"/>
          <dgm:resizeHandles val="exact"/>
        </dgm:presLayoutVars>
      </dgm:prSet>
      <dgm:spPr/>
      <dgm:t>
        <a:bodyPr/>
        <a:lstStyle/>
        <a:p>
          <a:endParaRPr lang="en-US"/>
        </a:p>
      </dgm:t>
    </dgm:pt>
    <dgm:pt modelId="{4D5900B3-A561-4A40-971A-B1616CE9C149}" type="pres">
      <dgm:prSet presAssocID="{0C56CD39-A794-4F58-98A5-5F17AA42C306}" presName="gear1" presStyleLbl="node1" presStyleIdx="0" presStyleCnt="3" custScaleX="97557" custScaleY="76841" custLinFactNeighborX="1811" custLinFactNeighborY="6256">
        <dgm:presLayoutVars>
          <dgm:chMax val="1"/>
          <dgm:bulletEnabled val="1"/>
        </dgm:presLayoutVars>
      </dgm:prSet>
      <dgm:spPr/>
      <dgm:t>
        <a:bodyPr/>
        <a:lstStyle/>
        <a:p>
          <a:pPr rtl="1"/>
          <a:endParaRPr lang="he-IL"/>
        </a:p>
      </dgm:t>
    </dgm:pt>
    <dgm:pt modelId="{2B21C025-F393-4854-9052-E067AF4268E4}" type="pres">
      <dgm:prSet presAssocID="{0C56CD39-A794-4F58-98A5-5F17AA42C306}" presName="gear1srcNode" presStyleLbl="node1" presStyleIdx="0" presStyleCnt="3"/>
      <dgm:spPr/>
      <dgm:t>
        <a:bodyPr/>
        <a:lstStyle/>
        <a:p>
          <a:pPr rtl="1"/>
          <a:endParaRPr lang="he-IL"/>
        </a:p>
      </dgm:t>
    </dgm:pt>
    <dgm:pt modelId="{45E90540-2AEF-43D3-9791-01700A9D0A9B}" type="pres">
      <dgm:prSet presAssocID="{0C56CD39-A794-4F58-98A5-5F17AA42C306}" presName="gear1dstNode" presStyleLbl="node1" presStyleIdx="0" presStyleCnt="3"/>
      <dgm:spPr/>
      <dgm:t>
        <a:bodyPr/>
        <a:lstStyle/>
        <a:p>
          <a:pPr rtl="1"/>
          <a:endParaRPr lang="he-IL"/>
        </a:p>
      </dgm:t>
    </dgm:pt>
    <dgm:pt modelId="{3907E51A-4247-4B76-9B03-5F71BA156799}" type="pres">
      <dgm:prSet presAssocID="{6457DB93-D1B0-4280-989A-7E5F4BE1184B}" presName="gear2" presStyleLbl="node1" presStyleIdx="1" presStyleCnt="3" custScaleX="133596" custScaleY="109834" custLinFactNeighborX="-10621" custLinFactNeighborY="6001">
        <dgm:presLayoutVars>
          <dgm:chMax val="1"/>
          <dgm:bulletEnabled val="1"/>
        </dgm:presLayoutVars>
      </dgm:prSet>
      <dgm:spPr/>
      <dgm:t>
        <a:bodyPr/>
        <a:lstStyle/>
        <a:p>
          <a:pPr rtl="1"/>
          <a:endParaRPr lang="he-IL"/>
        </a:p>
      </dgm:t>
    </dgm:pt>
    <dgm:pt modelId="{ACD2B61F-6A3A-43CD-BE80-138DE8E1956D}" type="pres">
      <dgm:prSet presAssocID="{6457DB93-D1B0-4280-989A-7E5F4BE1184B}" presName="gear2srcNode" presStyleLbl="node1" presStyleIdx="1" presStyleCnt="3"/>
      <dgm:spPr/>
      <dgm:t>
        <a:bodyPr/>
        <a:lstStyle/>
        <a:p>
          <a:pPr rtl="1"/>
          <a:endParaRPr lang="he-IL"/>
        </a:p>
      </dgm:t>
    </dgm:pt>
    <dgm:pt modelId="{10035C23-C754-449F-AC47-C25CD00CCA74}" type="pres">
      <dgm:prSet presAssocID="{6457DB93-D1B0-4280-989A-7E5F4BE1184B}" presName="gear2dstNode" presStyleLbl="node1" presStyleIdx="1" presStyleCnt="3"/>
      <dgm:spPr/>
      <dgm:t>
        <a:bodyPr/>
        <a:lstStyle/>
        <a:p>
          <a:pPr rtl="1"/>
          <a:endParaRPr lang="he-IL"/>
        </a:p>
      </dgm:t>
    </dgm:pt>
    <dgm:pt modelId="{2593279F-6F2C-4780-907D-240332C4D943}" type="pres">
      <dgm:prSet presAssocID="{31B90A9F-ED2D-402C-94B5-E2646421ADD6}" presName="gear3" presStyleLbl="node1" presStyleIdx="2" presStyleCnt="3" custAng="21446013" custScaleX="120565" custScaleY="114959" custLinFactNeighborX="2869" custLinFactNeighborY="-4911"/>
      <dgm:spPr/>
      <dgm:t>
        <a:bodyPr/>
        <a:lstStyle/>
        <a:p>
          <a:pPr rtl="1"/>
          <a:endParaRPr lang="he-IL"/>
        </a:p>
      </dgm:t>
    </dgm:pt>
    <dgm:pt modelId="{7B5F5A86-2DCF-441A-A45A-3EBAD811E46C}" type="pres">
      <dgm:prSet presAssocID="{31B90A9F-ED2D-402C-94B5-E2646421ADD6}" presName="gear3tx" presStyleLbl="node1" presStyleIdx="2" presStyleCnt="3">
        <dgm:presLayoutVars>
          <dgm:chMax val="1"/>
          <dgm:bulletEnabled val="1"/>
        </dgm:presLayoutVars>
      </dgm:prSet>
      <dgm:spPr/>
      <dgm:t>
        <a:bodyPr/>
        <a:lstStyle/>
        <a:p>
          <a:pPr rtl="1"/>
          <a:endParaRPr lang="he-IL"/>
        </a:p>
      </dgm:t>
    </dgm:pt>
    <dgm:pt modelId="{E3FF9002-3602-4539-AB19-3C1B26E8F193}" type="pres">
      <dgm:prSet presAssocID="{31B90A9F-ED2D-402C-94B5-E2646421ADD6}" presName="gear3srcNode" presStyleLbl="node1" presStyleIdx="2" presStyleCnt="3"/>
      <dgm:spPr/>
      <dgm:t>
        <a:bodyPr/>
        <a:lstStyle/>
        <a:p>
          <a:pPr rtl="1"/>
          <a:endParaRPr lang="he-IL"/>
        </a:p>
      </dgm:t>
    </dgm:pt>
    <dgm:pt modelId="{D8247565-0CC5-4FFE-B40D-789BC0FCAE7C}" type="pres">
      <dgm:prSet presAssocID="{31B90A9F-ED2D-402C-94B5-E2646421ADD6}" presName="gear3dstNode" presStyleLbl="node1" presStyleIdx="2" presStyleCnt="3"/>
      <dgm:spPr/>
      <dgm:t>
        <a:bodyPr/>
        <a:lstStyle/>
        <a:p>
          <a:pPr rtl="1"/>
          <a:endParaRPr lang="he-IL"/>
        </a:p>
      </dgm:t>
    </dgm:pt>
    <dgm:pt modelId="{5333239A-4FC4-4410-A581-AA1E4129C128}" type="pres">
      <dgm:prSet presAssocID="{3E32A01D-FA4E-4DA8-8816-BB95BA7A8F22}" presName="connector1" presStyleLbl="sibTrans2D1" presStyleIdx="0" presStyleCnt="3" custAng="0" custScaleX="92885" custScaleY="89838" custLinFactNeighborX="2404" custLinFactNeighborY="-37828"/>
      <dgm:spPr/>
      <dgm:t>
        <a:bodyPr/>
        <a:lstStyle/>
        <a:p>
          <a:pPr rtl="1"/>
          <a:endParaRPr lang="he-IL"/>
        </a:p>
      </dgm:t>
    </dgm:pt>
    <dgm:pt modelId="{80A44B02-12E1-4A19-8533-CB2168281B81}" type="pres">
      <dgm:prSet presAssocID="{F9E5AE13-BDB4-47D1-846A-473755B98D80}" presName="connector2" presStyleLbl="sibTrans2D1" presStyleIdx="1" presStyleCnt="3" custAng="5400000" custFlipHor="1"/>
      <dgm:spPr/>
      <dgm:t>
        <a:bodyPr/>
        <a:lstStyle/>
        <a:p>
          <a:pPr rtl="1"/>
          <a:endParaRPr lang="he-IL"/>
        </a:p>
      </dgm:t>
    </dgm:pt>
    <dgm:pt modelId="{E00C5C14-E367-4554-9EEA-CF4524173941}" type="pres">
      <dgm:prSet presAssocID="{96B9EA2B-F222-4DB9-AAC7-7775ABF71FC8}" presName="connector3" presStyleLbl="sibTrans2D1" presStyleIdx="2" presStyleCnt="3" custAng="13253518"/>
      <dgm:spPr/>
      <dgm:t>
        <a:bodyPr/>
        <a:lstStyle/>
        <a:p>
          <a:pPr rtl="1"/>
          <a:endParaRPr lang="he-IL"/>
        </a:p>
      </dgm:t>
    </dgm:pt>
  </dgm:ptLst>
  <dgm:cxnLst>
    <dgm:cxn modelId="{17949E2D-4FCE-495B-B694-90E19866976A}" srcId="{1CF5CDA2-2DE2-47D5-A121-8AAD44B2758F}" destId="{6457DB93-D1B0-4280-989A-7E5F4BE1184B}" srcOrd="1" destOrd="0" parTransId="{99C3ABB4-91C1-4CCF-949F-CEAE86E0D42E}" sibTransId="{F9E5AE13-BDB4-47D1-846A-473755B98D80}"/>
    <dgm:cxn modelId="{CAA15AAC-24BC-4C5F-81AE-18A099CB3544}" type="presOf" srcId="{96B9EA2B-F222-4DB9-AAC7-7775ABF71FC8}" destId="{E00C5C14-E367-4554-9EEA-CF4524173941}" srcOrd="0" destOrd="0" presId="urn:microsoft.com/office/officeart/2005/8/layout/gear1"/>
    <dgm:cxn modelId="{A84BA910-7FED-4C21-8F74-B4645F76FCA7}" type="presOf" srcId="{1CF5CDA2-2DE2-47D5-A121-8AAD44B2758F}" destId="{6F798327-E8FC-4065-8468-F2372A65C093}" srcOrd="0" destOrd="0" presId="urn:microsoft.com/office/officeart/2005/8/layout/gear1"/>
    <dgm:cxn modelId="{3C5D2E82-FC7F-44F9-9316-A47ED93FC551}" type="presOf" srcId="{31B90A9F-ED2D-402C-94B5-E2646421ADD6}" destId="{7B5F5A86-2DCF-441A-A45A-3EBAD811E46C}" srcOrd="1" destOrd="0" presId="urn:microsoft.com/office/officeart/2005/8/layout/gear1"/>
    <dgm:cxn modelId="{097DB92C-29F9-4E6C-A9B6-83BD9B58ED6F}" type="presOf" srcId="{6457DB93-D1B0-4280-989A-7E5F4BE1184B}" destId="{ACD2B61F-6A3A-43CD-BE80-138DE8E1956D}" srcOrd="1" destOrd="0" presId="urn:microsoft.com/office/officeart/2005/8/layout/gear1"/>
    <dgm:cxn modelId="{94AA98B8-9335-4048-89A4-936F32771236}" type="presOf" srcId="{6457DB93-D1B0-4280-989A-7E5F4BE1184B}" destId="{10035C23-C754-449F-AC47-C25CD00CCA74}" srcOrd="2" destOrd="0" presId="urn:microsoft.com/office/officeart/2005/8/layout/gear1"/>
    <dgm:cxn modelId="{3D315002-547D-4E16-BC20-1E8674D10F3F}" srcId="{1CF5CDA2-2DE2-47D5-A121-8AAD44B2758F}" destId="{0C56CD39-A794-4F58-98A5-5F17AA42C306}" srcOrd="0" destOrd="0" parTransId="{88361359-80CF-478E-A30E-0964B5842569}" sibTransId="{3E32A01D-FA4E-4DA8-8816-BB95BA7A8F22}"/>
    <dgm:cxn modelId="{F8C4B700-1B4E-4BF3-9ED5-65F134D38489}" type="presOf" srcId="{31B90A9F-ED2D-402C-94B5-E2646421ADD6}" destId="{2593279F-6F2C-4780-907D-240332C4D943}" srcOrd="0" destOrd="0" presId="urn:microsoft.com/office/officeart/2005/8/layout/gear1"/>
    <dgm:cxn modelId="{79278445-A338-42DA-B05E-983173AA0B0F}" srcId="{1CF5CDA2-2DE2-47D5-A121-8AAD44B2758F}" destId="{31B90A9F-ED2D-402C-94B5-E2646421ADD6}" srcOrd="2" destOrd="0" parTransId="{75788953-89E0-49C8-89F6-491108948D79}" sibTransId="{96B9EA2B-F222-4DB9-AAC7-7775ABF71FC8}"/>
    <dgm:cxn modelId="{2DFF4BF7-B6EB-4C0E-99B2-F8C8D55CC356}" type="presOf" srcId="{0C56CD39-A794-4F58-98A5-5F17AA42C306}" destId="{2B21C025-F393-4854-9052-E067AF4268E4}" srcOrd="1" destOrd="0" presId="urn:microsoft.com/office/officeart/2005/8/layout/gear1"/>
    <dgm:cxn modelId="{488DA544-4FF8-4940-B0A5-6B8720482C74}" type="presOf" srcId="{31B90A9F-ED2D-402C-94B5-E2646421ADD6}" destId="{D8247565-0CC5-4FFE-B40D-789BC0FCAE7C}" srcOrd="3" destOrd="0" presId="urn:microsoft.com/office/officeart/2005/8/layout/gear1"/>
    <dgm:cxn modelId="{A00DABB2-B627-4CC4-BB10-00993C98E644}" type="presOf" srcId="{0C56CD39-A794-4F58-98A5-5F17AA42C306}" destId="{4D5900B3-A561-4A40-971A-B1616CE9C149}" srcOrd="0" destOrd="0" presId="urn:microsoft.com/office/officeart/2005/8/layout/gear1"/>
    <dgm:cxn modelId="{0348EF1B-265B-447F-B565-B24EB0A8A167}" type="presOf" srcId="{0C56CD39-A794-4F58-98A5-5F17AA42C306}" destId="{45E90540-2AEF-43D3-9791-01700A9D0A9B}" srcOrd="2" destOrd="0" presId="urn:microsoft.com/office/officeart/2005/8/layout/gear1"/>
    <dgm:cxn modelId="{D1A634EE-B79C-4660-83A4-6D93B8494722}" type="presOf" srcId="{31B90A9F-ED2D-402C-94B5-E2646421ADD6}" destId="{E3FF9002-3602-4539-AB19-3C1B26E8F193}" srcOrd="2" destOrd="0" presId="urn:microsoft.com/office/officeart/2005/8/layout/gear1"/>
    <dgm:cxn modelId="{DC0A07D7-F8C0-4D3B-A83E-CE4C6F123B96}" type="presOf" srcId="{F9E5AE13-BDB4-47D1-846A-473755B98D80}" destId="{80A44B02-12E1-4A19-8533-CB2168281B81}" srcOrd="0" destOrd="0" presId="urn:microsoft.com/office/officeart/2005/8/layout/gear1"/>
    <dgm:cxn modelId="{A08A05A8-C371-4689-8A2A-7BB52AB14071}" srcId="{1CF5CDA2-2DE2-47D5-A121-8AAD44B2758F}" destId="{7DE04D00-FFE8-47D0-AA69-88314B6634F2}" srcOrd="3" destOrd="0" parTransId="{CE040FF5-0611-4DBE-8701-793AD9AD2C8D}" sibTransId="{A584FBA4-7885-4D3F-AA4B-C11E6EF3C4B1}"/>
    <dgm:cxn modelId="{7383B164-6D9D-41CD-BCB9-5984659C1D41}" type="presOf" srcId="{3E32A01D-FA4E-4DA8-8816-BB95BA7A8F22}" destId="{5333239A-4FC4-4410-A581-AA1E4129C128}" srcOrd="0" destOrd="0" presId="urn:microsoft.com/office/officeart/2005/8/layout/gear1"/>
    <dgm:cxn modelId="{80C2253C-9C88-40E4-8CAB-7B327C3EB407}" type="presOf" srcId="{6457DB93-D1B0-4280-989A-7E5F4BE1184B}" destId="{3907E51A-4247-4B76-9B03-5F71BA156799}" srcOrd="0" destOrd="0" presId="urn:microsoft.com/office/officeart/2005/8/layout/gear1"/>
    <dgm:cxn modelId="{14DD9A06-ADEB-4EAC-B423-4BAA59FA982B}" type="presParOf" srcId="{6F798327-E8FC-4065-8468-F2372A65C093}" destId="{4D5900B3-A561-4A40-971A-B1616CE9C149}" srcOrd="0" destOrd="0" presId="urn:microsoft.com/office/officeart/2005/8/layout/gear1"/>
    <dgm:cxn modelId="{B4EA4C05-8073-4C50-932F-83E81BEB70F3}" type="presParOf" srcId="{6F798327-E8FC-4065-8468-F2372A65C093}" destId="{2B21C025-F393-4854-9052-E067AF4268E4}" srcOrd="1" destOrd="0" presId="urn:microsoft.com/office/officeart/2005/8/layout/gear1"/>
    <dgm:cxn modelId="{492C7FDE-B37D-4A3A-93C1-44DB031642C1}" type="presParOf" srcId="{6F798327-E8FC-4065-8468-F2372A65C093}" destId="{45E90540-2AEF-43D3-9791-01700A9D0A9B}" srcOrd="2" destOrd="0" presId="urn:microsoft.com/office/officeart/2005/8/layout/gear1"/>
    <dgm:cxn modelId="{80F4503C-0A7A-45F5-B348-C6A5488EC392}" type="presParOf" srcId="{6F798327-E8FC-4065-8468-F2372A65C093}" destId="{3907E51A-4247-4B76-9B03-5F71BA156799}" srcOrd="3" destOrd="0" presId="urn:microsoft.com/office/officeart/2005/8/layout/gear1"/>
    <dgm:cxn modelId="{201FEC98-30CE-48BC-9565-D09DEF719566}" type="presParOf" srcId="{6F798327-E8FC-4065-8468-F2372A65C093}" destId="{ACD2B61F-6A3A-43CD-BE80-138DE8E1956D}" srcOrd="4" destOrd="0" presId="urn:microsoft.com/office/officeart/2005/8/layout/gear1"/>
    <dgm:cxn modelId="{7139AB61-06C9-4B0C-A99E-947BE83C23D2}" type="presParOf" srcId="{6F798327-E8FC-4065-8468-F2372A65C093}" destId="{10035C23-C754-449F-AC47-C25CD00CCA74}" srcOrd="5" destOrd="0" presId="urn:microsoft.com/office/officeart/2005/8/layout/gear1"/>
    <dgm:cxn modelId="{45D3A82D-AAAA-4645-80B8-61EF01000610}" type="presParOf" srcId="{6F798327-E8FC-4065-8468-F2372A65C093}" destId="{2593279F-6F2C-4780-907D-240332C4D943}" srcOrd="6" destOrd="0" presId="urn:microsoft.com/office/officeart/2005/8/layout/gear1"/>
    <dgm:cxn modelId="{867D01F6-DD67-4654-B94E-68C49C5BEC3E}" type="presParOf" srcId="{6F798327-E8FC-4065-8468-F2372A65C093}" destId="{7B5F5A86-2DCF-441A-A45A-3EBAD811E46C}" srcOrd="7" destOrd="0" presId="urn:microsoft.com/office/officeart/2005/8/layout/gear1"/>
    <dgm:cxn modelId="{B13311B4-4E62-4537-8B6B-9FB24D8A28E3}" type="presParOf" srcId="{6F798327-E8FC-4065-8468-F2372A65C093}" destId="{E3FF9002-3602-4539-AB19-3C1B26E8F193}" srcOrd="8" destOrd="0" presId="urn:microsoft.com/office/officeart/2005/8/layout/gear1"/>
    <dgm:cxn modelId="{2B8FD089-162F-49D3-95D5-EBAE1403A1DE}" type="presParOf" srcId="{6F798327-E8FC-4065-8468-F2372A65C093}" destId="{D8247565-0CC5-4FFE-B40D-789BC0FCAE7C}" srcOrd="9" destOrd="0" presId="urn:microsoft.com/office/officeart/2005/8/layout/gear1"/>
    <dgm:cxn modelId="{B9284170-18C1-4CD5-8AC5-7BCE2A1227A9}" type="presParOf" srcId="{6F798327-E8FC-4065-8468-F2372A65C093}" destId="{5333239A-4FC4-4410-A581-AA1E4129C128}" srcOrd="10" destOrd="0" presId="urn:microsoft.com/office/officeart/2005/8/layout/gear1"/>
    <dgm:cxn modelId="{F402E20F-A0C0-4D27-8E4B-25DA4FA73845}" type="presParOf" srcId="{6F798327-E8FC-4065-8468-F2372A65C093}" destId="{80A44B02-12E1-4A19-8533-CB2168281B81}" srcOrd="11" destOrd="0" presId="urn:microsoft.com/office/officeart/2005/8/layout/gear1"/>
    <dgm:cxn modelId="{6C6B296E-4AC2-4EB5-95BB-DAF5D09C83E2}" type="presParOf" srcId="{6F798327-E8FC-4065-8468-F2372A65C093}" destId="{E00C5C14-E367-4554-9EEA-CF452417394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900B3-A561-4A40-971A-B1616CE9C149}">
      <dsp:nvSpPr>
        <dsp:cNvPr id="0" name=""/>
        <dsp:cNvSpPr/>
      </dsp:nvSpPr>
      <dsp:spPr>
        <a:xfrm>
          <a:off x="3894582" y="3503591"/>
          <a:ext cx="3176401" cy="2564552"/>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t>הפקת תועלת מניתוח תשובות תלמידים </a:t>
          </a:r>
          <a:r>
            <a:rPr lang="en-US" sz="2000" b="1" kern="1200" dirty="0" smtClean="0"/>
            <a:t/>
          </a:r>
          <a:br>
            <a:rPr lang="en-US" sz="2000" b="1" kern="1200" dirty="0" smtClean="0"/>
          </a:br>
          <a:r>
            <a:rPr lang="he-IL" sz="2000" b="1" kern="1200" dirty="0" smtClean="0"/>
            <a:t>לשיפור הישגים </a:t>
          </a:r>
          <a:endParaRPr lang="he-IL" sz="2000" b="1" kern="1200" dirty="0"/>
        </a:p>
      </dsp:txBody>
      <dsp:txXfrm>
        <a:off x="4487451" y="4104325"/>
        <a:ext cx="1990663" cy="1318233"/>
      </dsp:txXfrm>
    </dsp:sp>
    <dsp:sp modelId="{3907E51A-4247-4B76-9B03-5F71BA156799}">
      <dsp:nvSpPr>
        <dsp:cNvPr id="0" name=""/>
        <dsp:cNvSpPr/>
      </dsp:nvSpPr>
      <dsp:spPr>
        <a:xfrm>
          <a:off x="1188509" y="2210749"/>
          <a:ext cx="3242719" cy="266595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t>משימות אוריינות ליישום מיומנויות ולבדיקת השליטה בהן</a:t>
          </a:r>
          <a:endParaRPr lang="he-IL" sz="2000" b="1" kern="1200" dirty="0"/>
        </a:p>
      </dsp:txBody>
      <dsp:txXfrm>
        <a:off x="1943510" y="2885967"/>
        <a:ext cx="1732717" cy="1315518"/>
      </dsp:txXfrm>
    </dsp:sp>
    <dsp:sp modelId="{2593279F-6F2C-4780-907D-240332C4D943}">
      <dsp:nvSpPr>
        <dsp:cNvPr id="0" name=""/>
        <dsp:cNvSpPr/>
      </dsp:nvSpPr>
      <dsp:spPr>
        <a:xfrm rot="20546013">
          <a:off x="3028177" y="251320"/>
          <a:ext cx="2916096" cy="268517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b="1" kern="1200" dirty="0" smtClean="0"/>
            <a:t>משימות</a:t>
          </a:r>
          <a:r>
            <a:rPr lang="en-US" sz="2000" b="1" kern="1200" dirty="0" smtClean="0"/>
            <a:t>  </a:t>
          </a:r>
          <a:r>
            <a:rPr lang="he-IL" sz="2000" b="1" kern="1200" dirty="0" smtClean="0"/>
            <a:t>אוריינות משולבות</a:t>
          </a:r>
          <a:r>
            <a:rPr lang="en-US" sz="2000" b="1" kern="1200" dirty="0" smtClean="0"/>
            <a:t/>
          </a:r>
          <a:br>
            <a:rPr lang="en-US" sz="2000" b="1" kern="1200" dirty="0" smtClean="0"/>
          </a:br>
          <a:r>
            <a:rPr lang="he-IL" sz="2000" b="1" kern="1200" dirty="0" smtClean="0"/>
            <a:t> בנושאי הלימוד</a:t>
          </a:r>
          <a:endParaRPr lang="he-IL" sz="2000" b="1" kern="1200" dirty="0"/>
        </a:p>
      </dsp:txBody>
      <dsp:txXfrm rot="900000">
        <a:off x="3681459" y="826561"/>
        <a:ext cx="1609532" cy="1534693"/>
      </dsp:txXfrm>
    </dsp:sp>
    <dsp:sp modelId="{5333239A-4FC4-4410-A581-AA1E4129C128}">
      <dsp:nvSpPr>
        <dsp:cNvPr id="0" name=""/>
        <dsp:cNvSpPr/>
      </dsp:nvSpPr>
      <dsp:spPr>
        <a:xfrm>
          <a:off x="3814974" y="1058650"/>
          <a:ext cx="3968022" cy="3837855"/>
        </a:xfrm>
        <a:prstGeom prst="circularArrow">
          <a:avLst>
            <a:gd name="adj1" fmla="val 4688"/>
            <a:gd name="adj2" fmla="val 299029"/>
            <a:gd name="adj3" fmla="val 2548097"/>
            <a:gd name="adj4" fmla="val 15794129"/>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A44B02-12E1-4A19-8533-CB2168281B81}">
      <dsp:nvSpPr>
        <dsp:cNvPr id="0" name=""/>
        <dsp:cNvSpPr/>
      </dsp:nvSpPr>
      <dsp:spPr>
        <a:xfrm rot="16200000" flipH="1">
          <a:off x="1424177" y="1639335"/>
          <a:ext cx="3103855" cy="3103855"/>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0C5C14-E367-4554-9EEA-CF4524173941}">
      <dsp:nvSpPr>
        <dsp:cNvPr id="0" name=""/>
        <dsp:cNvSpPr/>
      </dsp:nvSpPr>
      <dsp:spPr>
        <a:xfrm rot="13253518">
          <a:off x="2663445" y="-19082"/>
          <a:ext cx="3346581" cy="3346581"/>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25B80F-F380-4EE5-A71E-B9763DE4F9BF}" type="datetimeFigureOut">
              <a:rPr lang="en-US" smtClean="0"/>
              <a:t>3/19/2019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6CAE9-BCF5-4857-B07A-5EC88E0FF654}" type="slidenum">
              <a:rPr lang="en-US" smtClean="0"/>
              <a:t>‹#›</a:t>
            </a:fld>
            <a:endParaRPr lang="en-US"/>
          </a:p>
        </p:txBody>
      </p:sp>
    </p:spTree>
    <p:extLst>
      <p:ext uri="{BB962C8B-B14F-4D97-AF65-F5344CB8AC3E}">
        <p14:creationId xmlns:p14="http://schemas.microsoft.com/office/powerpoint/2010/main" val="2692382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6CAE9-BCF5-4857-B07A-5EC88E0FF654}" type="slidenum">
              <a:rPr lang="en-US" smtClean="0"/>
              <a:t>10</a:t>
            </a:fld>
            <a:endParaRPr lang="en-US"/>
          </a:p>
        </p:txBody>
      </p:sp>
    </p:spTree>
    <p:extLst>
      <p:ext uri="{BB962C8B-B14F-4D97-AF65-F5344CB8AC3E}">
        <p14:creationId xmlns:p14="http://schemas.microsoft.com/office/powerpoint/2010/main" val="116255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6CAE9-BCF5-4857-B07A-5EC88E0FF654}" type="slidenum">
              <a:rPr lang="en-US" smtClean="0"/>
              <a:t>11</a:t>
            </a:fld>
            <a:endParaRPr lang="en-US"/>
          </a:p>
        </p:txBody>
      </p:sp>
    </p:spTree>
    <p:extLst>
      <p:ext uri="{BB962C8B-B14F-4D97-AF65-F5344CB8AC3E}">
        <p14:creationId xmlns:p14="http://schemas.microsoft.com/office/powerpoint/2010/main" val="2494634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7768941-AD63-4266-BC2E-34FE857766B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7768941-AD63-4266-BC2E-34FE857766BB}" type="slidenum">
              <a:rPr lang="he-IL" smtClean="0"/>
              <a:t>‹#›</a:t>
            </a:fld>
            <a:endParaRPr lang="he-IL"/>
          </a:p>
        </p:txBody>
      </p:sp>
      <p:sp>
        <p:nvSpPr>
          <p:cNvPr id="9" name="Content Placeholder 8"/>
          <p:cNvSpPr>
            <a:spLocks noGrp="1"/>
          </p:cNvSpPr>
          <p:nvPr>
            <p:ph sz="quarter" idx="13"/>
          </p:nvPr>
        </p:nvSpPr>
        <p:spPr>
          <a:xfrm>
            <a:off x="304800" y="381000"/>
            <a:ext cx="7772400" cy="494284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8" name="Date Placeholder 7"/>
          <p:cNvSpPr>
            <a:spLocks noGrp="1"/>
          </p:cNvSpPr>
          <p:nvPr>
            <p:ph type="dt" sz="half" idx="10"/>
          </p:nvPr>
        </p:nvSpPr>
        <p:spPr/>
        <p:txBody>
          <a:bodyPr/>
          <a:lstStyle/>
          <a:p>
            <a:fld id="{140C2A5D-E012-4F10-8EEA-9D95CCFACFC9}" type="datetimeFigureOut">
              <a:rPr lang="he-IL" smtClean="0"/>
              <a:t>י"ב/אדר ב/תשע"ט</a:t>
            </a:fld>
            <a:endParaRPr lang="he-IL"/>
          </a:p>
        </p:txBody>
      </p:sp>
      <p:sp>
        <p:nvSpPr>
          <p:cNvPr id="9" name="Slide Number Placeholder 8"/>
          <p:cNvSpPr>
            <a:spLocks noGrp="1"/>
          </p:cNvSpPr>
          <p:nvPr>
            <p:ph type="sldNum" sz="quarter" idx="11"/>
          </p:nvPr>
        </p:nvSpPr>
        <p:spPr/>
        <p:txBody>
          <a:bodyPr/>
          <a:lstStyle/>
          <a:p>
            <a:fld id="{67768941-AD63-4266-BC2E-34FE857766BB}" type="slidenum">
              <a:rPr lang="he-IL" smtClean="0"/>
              <a:t>‹#›</a:t>
            </a:fld>
            <a:endParaRPr lang="he-IL"/>
          </a:p>
        </p:txBody>
      </p:sp>
      <p:sp>
        <p:nvSpPr>
          <p:cNvPr id="10" name="Footer Placeholder 9"/>
          <p:cNvSpPr>
            <a:spLocks noGrp="1"/>
          </p:cNvSpPr>
          <p:nvPr>
            <p:ph type="ftr" sz="quarter" idx="12"/>
          </p:nvPr>
        </p:nvSpPr>
        <p:spPr/>
        <p:txBody>
          <a:bodyPr/>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7768941-AD63-4266-BC2E-34FE857766BB}" type="slidenum">
              <a:rPr lang="he-IL" smtClean="0"/>
              <a:t>‹#›</a:t>
            </a:fld>
            <a:endParaRPr lang="he-IL"/>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he-IL"/>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40C2A5D-E012-4F10-8EEA-9D95CCFACFC9}" type="datetimeFigureOut">
              <a:rPr lang="he-IL" smtClean="0"/>
              <a:t>י"ב/אדר ב/תשע"ט</a:t>
            </a:fld>
            <a:endParaRPr lang="he-IL"/>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meyda.education.gov.il/files/Mazkirut_Pedagogit/MadaTechnologya/hatab/argaz_2017.doc" TargetMode="External"/><Relationship Id="rId2" Type="http://schemas.openxmlformats.org/officeDocument/2006/relationships/hyperlink" Target="http://meyda.education.gov.il/files/Mazkirut_Pedagogit/MadaTechnologya/hatab/Errors_2017.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meyda.education.gov.il/files/Mazkirut_Pedagogit/MadaTechnologya/hatab/argaz_2017.doc" TargetMode="External"/><Relationship Id="rId2" Type="http://schemas.openxmlformats.org/officeDocument/2006/relationships/hyperlink" Target="http://meyda.education.gov.il/files/Mazkirut_Pedagogit/MadaTechnologya/hatab/Errors_2017.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hyperlink" Target="http://www.oecd.org/pisa/PISA2015Questions/platform/index.html?user=&amp;domain=SCI&amp;unit=S623-RunningInHotWeather&amp;lang=heb-IS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rive.google.com/file/d/0ByTFj7I__6MwUWRDSWp6M1lJRGc/view?usp=sha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7620000" cy="1143000"/>
          </a:xfrm>
        </p:spPr>
        <p:txBody>
          <a:bodyPr/>
          <a:lstStyle/>
          <a:p>
            <a:pPr algn="ctr"/>
            <a:r>
              <a:rPr lang="he-IL" sz="3600" b="1" dirty="0">
                <a:solidFill>
                  <a:srgbClr val="CC3300"/>
                </a:solidFill>
                <a:latin typeface="Tahoma" panose="020B0604030504040204" pitchFamily="34" charset="0"/>
                <a:ea typeface="Tahoma" panose="020B0604030504040204" pitchFamily="34" charset="0"/>
                <a:cs typeface="+mn-cs"/>
              </a:rPr>
              <a:t>אסטרטגיות וכלים </a:t>
            </a:r>
            <a:r>
              <a:rPr lang="en-US" sz="3600" b="1" dirty="0">
                <a:solidFill>
                  <a:srgbClr val="CC3300"/>
                </a:solidFill>
                <a:latin typeface="Tahoma" panose="020B0604030504040204" pitchFamily="34" charset="0"/>
                <a:ea typeface="Tahoma" panose="020B0604030504040204" pitchFamily="34" charset="0"/>
                <a:cs typeface="+mn-cs"/>
              </a:rPr>
              <a:t/>
            </a:r>
            <a:br>
              <a:rPr lang="en-US" sz="3600" b="1" dirty="0">
                <a:solidFill>
                  <a:srgbClr val="CC3300"/>
                </a:solidFill>
                <a:latin typeface="Tahoma" panose="020B0604030504040204" pitchFamily="34" charset="0"/>
                <a:ea typeface="Tahoma" panose="020B0604030504040204" pitchFamily="34" charset="0"/>
                <a:cs typeface="+mn-cs"/>
              </a:rPr>
            </a:br>
            <a:r>
              <a:rPr lang="he-IL" sz="3600" b="1" dirty="0">
                <a:solidFill>
                  <a:srgbClr val="CC3300"/>
                </a:solidFill>
                <a:latin typeface="Tahoma" panose="020B0604030504040204" pitchFamily="34" charset="0"/>
                <a:ea typeface="Tahoma" panose="020B0604030504040204" pitchFamily="34" charset="0"/>
                <a:cs typeface="+mn-cs"/>
              </a:rPr>
              <a:t>לקידום הישגי התלמידים באוריינות מדעית- טכנולוגית בסביבה דיגיטלית</a:t>
            </a:r>
            <a:endParaRPr lang="en-US" sz="3600" dirty="0">
              <a:cs typeface="+mn-cs"/>
            </a:endParaRPr>
          </a:p>
        </p:txBody>
      </p:sp>
      <p:sp>
        <p:nvSpPr>
          <p:cNvPr id="3" name="Content Placeholder 2"/>
          <p:cNvSpPr>
            <a:spLocks noGrp="1"/>
          </p:cNvSpPr>
          <p:nvPr>
            <p:ph idx="1"/>
          </p:nvPr>
        </p:nvSpPr>
        <p:spPr>
          <a:xfrm>
            <a:off x="2113384" y="2924944"/>
            <a:ext cx="4307632" cy="1466234"/>
          </a:xfrm>
        </p:spPr>
        <p:txBody>
          <a:bodyPr>
            <a:normAutofit/>
          </a:bodyPr>
          <a:lstStyle/>
          <a:p>
            <a:pPr marL="114300" indent="0" algn="ctr">
              <a:buNone/>
            </a:pPr>
            <a:r>
              <a:rPr lang="he-IL" sz="2400" b="1" dirty="0">
                <a:solidFill>
                  <a:schemeClr val="accent1"/>
                </a:solidFill>
                <a:latin typeface="Tahoma" panose="020B0604030504040204" pitchFamily="34" charset="0"/>
                <a:ea typeface="Tahoma" panose="020B0604030504040204" pitchFamily="34" charset="0"/>
              </a:rPr>
              <a:t>יום למידה משותף 16.3.17</a:t>
            </a:r>
            <a:r>
              <a:rPr lang="en-US" sz="2400" b="1" dirty="0">
                <a:solidFill>
                  <a:schemeClr val="accent1"/>
                </a:solidFill>
                <a:latin typeface="Tahoma" panose="020B0604030504040204" pitchFamily="34" charset="0"/>
                <a:ea typeface="Tahoma" panose="020B0604030504040204" pitchFamily="34" charset="0"/>
              </a:rPr>
              <a:t/>
            </a:r>
            <a:br>
              <a:rPr lang="en-US" sz="2400" b="1" dirty="0">
                <a:solidFill>
                  <a:schemeClr val="accent1"/>
                </a:solidFill>
                <a:latin typeface="Tahoma" panose="020B0604030504040204" pitchFamily="34" charset="0"/>
                <a:ea typeface="Tahoma" panose="020B0604030504040204" pitchFamily="34" charset="0"/>
              </a:rPr>
            </a:br>
            <a:r>
              <a:rPr lang="he-IL" sz="2400" b="1" dirty="0">
                <a:solidFill>
                  <a:schemeClr val="accent1"/>
                </a:solidFill>
                <a:latin typeface="Tahoma" panose="020B0604030504040204" pitchFamily="34" charset="0"/>
                <a:ea typeface="Tahoma" panose="020B0604030504040204" pitchFamily="34" charset="0"/>
              </a:rPr>
              <a:t>מרכז ארצי חט"ב, מכון דוידסון</a:t>
            </a:r>
            <a:br>
              <a:rPr lang="he-IL" sz="2400" b="1" dirty="0">
                <a:solidFill>
                  <a:schemeClr val="accent1"/>
                </a:solidFill>
                <a:latin typeface="Tahoma" panose="020B0604030504040204" pitchFamily="34" charset="0"/>
                <a:ea typeface="Tahoma" panose="020B0604030504040204" pitchFamily="34" charset="0"/>
              </a:rPr>
            </a:br>
            <a:endParaRPr lang="en-US" sz="2400" dirty="0">
              <a:solidFill>
                <a:schemeClr val="accent1"/>
              </a:solidFill>
            </a:endParaRPr>
          </a:p>
        </p:txBody>
      </p:sp>
      <p:sp>
        <p:nvSpPr>
          <p:cNvPr id="4" name="כותרת משנה 11"/>
          <p:cNvSpPr txBox="1">
            <a:spLocks/>
          </p:cNvSpPr>
          <p:nvPr/>
        </p:nvSpPr>
        <p:spPr>
          <a:xfrm>
            <a:off x="-612576" y="5157192"/>
            <a:ext cx="6461760" cy="1066800"/>
          </a:xfrm>
          <a:prstGeom prst="rect">
            <a:avLst/>
          </a:prstGeom>
        </p:spPr>
        <p:txBody>
          <a:bodyPr vert="horz" lIns="91440" tIns="45720" rIns="91440" bIns="45720" rtlCol="0">
            <a:noAutofit/>
          </a:bodyPr>
          <a:lst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None/>
            </a:pPr>
            <a:r>
              <a:rPr lang="he-IL" sz="2000" spc="-100" dirty="0" err="1" smtClean="0">
                <a:latin typeface="Tahoma" panose="020B0604030504040204" pitchFamily="34" charset="0"/>
                <a:ea typeface="Tahoma" panose="020B0604030504040204" pitchFamily="34" charset="0"/>
              </a:rPr>
              <a:t>יהבית</a:t>
            </a:r>
            <a:r>
              <a:rPr lang="he-IL" sz="2000" spc="-100" dirty="0" smtClean="0">
                <a:latin typeface="Tahoma" panose="020B0604030504040204" pitchFamily="34" charset="0"/>
                <a:ea typeface="Tahoma" panose="020B0604030504040204" pitchFamily="34" charset="0"/>
              </a:rPr>
              <a:t> לוריא, דר' יונית חביב ואיריס חרות, </a:t>
            </a:r>
          </a:p>
          <a:p>
            <a:pPr marL="114300" indent="0" algn="ctr">
              <a:buNone/>
            </a:pPr>
            <a:r>
              <a:rPr lang="he-IL" sz="2000" spc="-100" dirty="0" smtClean="0">
                <a:latin typeface="Tahoma" panose="020B0604030504040204" pitchFamily="34" charset="0"/>
                <a:ea typeface="Tahoma" panose="020B0604030504040204" pitchFamily="34" charset="0"/>
              </a:rPr>
              <a:t>מדריכות ארציות למדע וטכנולוגיה.</a:t>
            </a:r>
            <a:r>
              <a:rPr lang="en-US" sz="2000" spc="-100" dirty="0" smtClean="0">
                <a:latin typeface="Tahoma" panose="020B0604030504040204" pitchFamily="34" charset="0"/>
                <a:ea typeface="Tahoma" panose="020B0604030504040204" pitchFamily="34" charset="0"/>
              </a:rPr>
              <a:t/>
            </a:r>
            <a:br>
              <a:rPr lang="en-US" sz="2000" spc="-100" dirty="0" smtClean="0">
                <a:latin typeface="Tahoma" panose="020B0604030504040204" pitchFamily="34" charset="0"/>
                <a:ea typeface="Tahoma" panose="020B0604030504040204" pitchFamily="34" charset="0"/>
              </a:rPr>
            </a:br>
            <a:endParaRPr lang="he-IL" sz="2000" spc="-100" dirty="0">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2406518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99392"/>
            <a:ext cx="8640960" cy="1045200"/>
          </a:xfrm>
        </p:spPr>
        <p:txBody>
          <a:bodyPr/>
          <a:lstStyle/>
          <a:p>
            <a:r>
              <a:rPr lang="he-IL" sz="3600" b="1" dirty="0">
                <a:solidFill>
                  <a:schemeClr val="tx2">
                    <a:lumMod val="60000"/>
                    <a:lumOff val="40000"/>
                  </a:schemeClr>
                </a:solidFill>
                <a:latin typeface="David" panose="020E0502060401010101" pitchFamily="34" charset="-79"/>
                <a:cs typeface="+mn-cs"/>
              </a:rPr>
              <a:t>ריכוז ציונים (ממוצע) שאלות סגורות</a:t>
            </a:r>
            <a:br>
              <a:rPr lang="he-IL" sz="3600" b="1" dirty="0">
                <a:solidFill>
                  <a:schemeClr val="tx2">
                    <a:lumMod val="60000"/>
                    <a:lumOff val="40000"/>
                  </a:schemeClr>
                </a:solidFill>
                <a:latin typeface="David" panose="020E0502060401010101" pitchFamily="34" charset="-79"/>
                <a:cs typeface="+mn-cs"/>
              </a:rPr>
            </a:br>
            <a:endParaRPr lang="en-US" sz="3600" dirty="0">
              <a:cs typeface="+mn-cs"/>
            </a:endParaRPr>
          </a:p>
        </p:txBody>
      </p:sp>
      <p:graphicFrame>
        <p:nvGraphicFramePr>
          <p:cNvPr id="4" name="Content Placeholder 3" title="ריכוז ציונים (ממוצע) שאלות סגורות"/>
          <p:cNvGraphicFramePr>
            <a:graphicFrameLocks noGrp="1"/>
          </p:cNvGraphicFramePr>
          <p:nvPr>
            <p:ph idx="1"/>
            <p:extLst>
              <p:ext uri="{D42A27DB-BD31-4B8C-83A1-F6EECF244321}">
                <p14:modId xmlns:p14="http://schemas.microsoft.com/office/powerpoint/2010/main" val="3773709323"/>
              </p:ext>
            </p:extLst>
          </p:nvPr>
        </p:nvGraphicFramePr>
        <p:xfrm>
          <a:off x="0" y="295064"/>
          <a:ext cx="8532948" cy="6562936"/>
        </p:xfrm>
        <a:graphic>
          <a:graphicData uri="http://schemas.openxmlformats.org/drawingml/2006/table">
            <a:tbl>
              <a:tblPr firstRow="1" bandRow="1">
                <a:tableStyleId>{2D5ABB26-0587-4C30-8999-92F81FD0307C}</a:tableStyleId>
              </a:tblPr>
              <a:tblGrid>
                <a:gridCol w="1944217">
                  <a:extLst>
                    <a:ext uri="{9D8B030D-6E8A-4147-A177-3AD203B41FA5}">
                      <a16:colId xmlns:a16="http://schemas.microsoft.com/office/drawing/2014/main" val="1761007989"/>
                    </a:ext>
                  </a:extLst>
                </a:gridCol>
                <a:gridCol w="864096">
                  <a:extLst>
                    <a:ext uri="{9D8B030D-6E8A-4147-A177-3AD203B41FA5}">
                      <a16:colId xmlns:a16="http://schemas.microsoft.com/office/drawing/2014/main" val="677047295"/>
                    </a:ext>
                  </a:extLst>
                </a:gridCol>
                <a:gridCol w="1152128">
                  <a:extLst>
                    <a:ext uri="{9D8B030D-6E8A-4147-A177-3AD203B41FA5}">
                      <a16:colId xmlns:a16="http://schemas.microsoft.com/office/drawing/2014/main" val="4077563962"/>
                    </a:ext>
                  </a:extLst>
                </a:gridCol>
                <a:gridCol w="1194023">
                  <a:extLst>
                    <a:ext uri="{9D8B030D-6E8A-4147-A177-3AD203B41FA5}">
                      <a16:colId xmlns:a16="http://schemas.microsoft.com/office/drawing/2014/main" val="2899181272"/>
                    </a:ext>
                  </a:extLst>
                </a:gridCol>
                <a:gridCol w="966217">
                  <a:extLst>
                    <a:ext uri="{9D8B030D-6E8A-4147-A177-3AD203B41FA5}">
                      <a16:colId xmlns:a16="http://schemas.microsoft.com/office/drawing/2014/main" val="3976161357"/>
                    </a:ext>
                  </a:extLst>
                </a:gridCol>
                <a:gridCol w="1584176">
                  <a:extLst>
                    <a:ext uri="{9D8B030D-6E8A-4147-A177-3AD203B41FA5}">
                      <a16:colId xmlns:a16="http://schemas.microsoft.com/office/drawing/2014/main" val="3936582479"/>
                    </a:ext>
                  </a:extLst>
                </a:gridCol>
                <a:gridCol w="828091">
                  <a:extLst>
                    <a:ext uri="{9D8B030D-6E8A-4147-A177-3AD203B41FA5}">
                      <a16:colId xmlns:a16="http://schemas.microsoft.com/office/drawing/2014/main" val="1066462252"/>
                    </a:ext>
                  </a:extLst>
                </a:gridCol>
              </a:tblGrid>
              <a:tr h="2441035">
                <a:tc>
                  <a:txBody>
                    <a:bodyPr/>
                    <a:lstStyle/>
                    <a:p>
                      <a:pPr algn="ctr">
                        <a:lnSpc>
                          <a:spcPct val="107000"/>
                        </a:lnSpc>
                        <a:spcAft>
                          <a:spcPts val="0"/>
                        </a:spcAft>
                      </a:pPr>
                      <a:r>
                        <a:rPr lang="he-IL" sz="950" dirty="0">
                          <a:effectLst/>
                          <a:cs typeface="+mn-cs"/>
                        </a:rPr>
                        <a:t>אחוז משיבים נכון  שאלה 13:קרינת השמש הנופל בשעת צהריים על שטח של מטר </a:t>
                      </a:r>
                      <a:r>
                        <a:rPr lang="he-IL" sz="950" dirty="0" smtClean="0">
                          <a:effectLst/>
                          <a:cs typeface="+mn-cs"/>
                        </a:rPr>
                        <a:t>מרובע הוא מסדר גודל של קילוואט. (100- וואט שם 1000 ג'אול בשנייה). בהנחה שנצילות</a:t>
                      </a:r>
                      <a:r>
                        <a:rPr lang="he-IL" sz="950" baseline="0" dirty="0" smtClean="0">
                          <a:effectLst/>
                          <a:cs typeface="+mn-cs"/>
                        </a:rPr>
                        <a:t> המערכת 60% (כלומר אחוז זה מקרינת השמש נקלט בתנור והפך לחום), מהו סך הכול כמות האנרגיה שניתן להצל במשך שעה ... 1 מ"ר?</a:t>
                      </a:r>
                      <a:r>
                        <a:rPr lang="he-IL" sz="950" dirty="0" smtClean="0">
                          <a:effectLst/>
                          <a:cs typeface="+mn-cs"/>
                        </a:rPr>
                        <a:t> </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he-IL" sz="950" kern="1200" dirty="0" smtClean="0">
                          <a:effectLst/>
                          <a:cs typeface="+mn-cs"/>
                        </a:rPr>
                        <a:t>אחוז משיבים נכון שאלה 10: כיצד זיהית את הרכיב בהדמיה שאותו צריך להפעיל כדי לשנות את הצבע של החלק הפנימי בתנור</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he-IL" sz="950" kern="1200" dirty="0" smtClean="0">
                          <a:effectLst/>
                          <a:cs typeface="+mn-cs"/>
                        </a:rPr>
                        <a:t>אחוז משיבים נכון שאלה 9: איזה רכיב בהדמיה (סימולציה) יש להפעיל כדי לבחון את השפעת צבע החלק הפנימי של התנור על הטמפרטורה בתנור</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he-IL" sz="950" kern="1200" dirty="0" smtClean="0">
                          <a:effectLst/>
                          <a:cs typeface="+mn-cs"/>
                        </a:rPr>
                        <a:t>אחוש משיבים נכון שאלה 7: באיזה טווח זווית של המראה מתקבלת בתוך התנור כמות אנרגיית הקרינה הגדולה ביותר ( קרינת האור הנראה)</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he-IL" sz="950" kern="1200" dirty="0" smtClean="0">
                          <a:effectLst/>
                          <a:cs typeface="+mn-cs"/>
                        </a:rPr>
                        <a:t>אחוז משיבים נכון, שאלה 5: מה הטמפרטורה המתקבלת בתוך התנור כאשר המראה בזווית של 55 מעלות?</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he-IL" sz="950" kern="1200" dirty="0" smtClean="0">
                          <a:effectLst/>
                          <a:cs typeface="+mn-cs"/>
                        </a:rPr>
                        <a:t>אחוז משיבים נכון שאלה 4: .... מוצג קשר בין שני גורמים. גורמים אלה נמדדים בעזרת שני מכשירי מדידה המוצגים בהדמיה. מהו הגורם המשפיעה, מהו הגורם המושפע?</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he-IL" sz="950" dirty="0">
                          <a:effectLst/>
                          <a:cs typeface="+mn-cs"/>
                        </a:rPr>
                        <a:t>אחוז משיבים נכון, שאלה 1: מהן המרות האנרגיה המתרחשות בעת פעולת תנור השמש </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0150432"/>
                  </a:ext>
                </a:extLst>
              </a:tr>
              <a:tr h="303049">
                <a:tc>
                  <a:txBody>
                    <a:bodyPr/>
                    <a:lstStyle/>
                    <a:p>
                      <a:pPr algn="ctr" rtl="1">
                        <a:lnSpc>
                          <a:spcPct val="107000"/>
                        </a:lnSpc>
                        <a:spcAft>
                          <a:spcPts val="0"/>
                        </a:spcAft>
                      </a:pPr>
                      <a:r>
                        <a:rPr lang="he-IL" sz="950">
                          <a:effectLst/>
                          <a:cs typeface="+mn-cs"/>
                        </a:rPr>
                        <a:t>57.7</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53.8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80.8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96.2</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100</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80.8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100</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2693127"/>
                  </a:ext>
                </a:extLst>
              </a:tr>
              <a:tr h="303049">
                <a:tc>
                  <a:txBody>
                    <a:bodyPr/>
                    <a:lstStyle/>
                    <a:p>
                      <a:pPr algn="ctr" rtl="1">
                        <a:lnSpc>
                          <a:spcPct val="107000"/>
                        </a:lnSpc>
                        <a:spcAft>
                          <a:spcPts val="0"/>
                        </a:spcAft>
                      </a:pPr>
                      <a:r>
                        <a:rPr lang="he-IL" sz="950">
                          <a:effectLst/>
                          <a:cs typeface="+mn-cs"/>
                        </a:rPr>
                        <a:t>56</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56</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80</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92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80</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100</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8234959"/>
                  </a:ext>
                </a:extLst>
              </a:tr>
              <a:tr h="303049">
                <a:tc>
                  <a:txBody>
                    <a:bodyPr/>
                    <a:lstStyle/>
                    <a:p>
                      <a:pPr algn="ctr" rtl="1">
                        <a:lnSpc>
                          <a:spcPct val="107000"/>
                        </a:lnSpc>
                        <a:spcAft>
                          <a:spcPts val="0"/>
                        </a:spcAft>
                      </a:pPr>
                      <a:r>
                        <a:rPr lang="he-IL" sz="950" dirty="0">
                          <a:effectLst/>
                          <a:cs typeface="+mn-cs"/>
                        </a:rPr>
                        <a:t>68.4</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21.1</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68.4</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73.7</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78.9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73.7</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100</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12205275"/>
                  </a:ext>
                </a:extLst>
              </a:tr>
              <a:tr h="303049">
                <a:tc>
                  <a:txBody>
                    <a:bodyPr/>
                    <a:lstStyle/>
                    <a:p>
                      <a:pPr algn="ctr" rtl="1">
                        <a:lnSpc>
                          <a:spcPct val="107000"/>
                        </a:lnSpc>
                        <a:spcAft>
                          <a:spcPts val="0"/>
                        </a:spcAft>
                      </a:pPr>
                      <a:r>
                        <a:rPr lang="he-IL" sz="950">
                          <a:effectLst/>
                          <a:cs typeface="+mn-cs"/>
                        </a:rPr>
                        <a:t>41.2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41.2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64.7</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82.4</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91.2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52.9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94.1</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2445453"/>
                  </a:ext>
                </a:extLst>
              </a:tr>
              <a:tr h="303049">
                <a:tc>
                  <a:txBody>
                    <a:bodyPr/>
                    <a:lstStyle/>
                    <a:p>
                      <a:pPr algn="ctr" rtl="1">
                        <a:lnSpc>
                          <a:spcPct val="107000"/>
                        </a:lnSpc>
                        <a:spcAft>
                          <a:spcPts val="0"/>
                        </a:spcAft>
                      </a:pPr>
                      <a:r>
                        <a:rPr lang="he-IL" sz="950">
                          <a:effectLst/>
                          <a:cs typeface="+mn-cs"/>
                        </a:rPr>
                        <a:t>57.1</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28.6</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78.6</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78.6</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64.3</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57.1</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100</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404492"/>
                  </a:ext>
                </a:extLst>
              </a:tr>
              <a:tr h="303049">
                <a:tc>
                  <a:txBody>
                    <a:bodyPr/>
                    <a:lstStyle/>
                    <a:p>
                      <a:pPr algn="ctr" rtl="1">
                        <a:lnSpc>
                          <a:spcPct val="107000"/>
                        </a:lnSpc>
                        <a:spcAft>
                          <a:spcPts val="0"/>
                        </a:spcAft>
                      </a:pPr>
                      <a:r>
                        <a:rPr lang="he-IL" sz="950">
                          <a:effectLst/>
                          <a:cs typeface="+mn-cs"/>
                        </a:rPr>
                        <a:t>25</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54.2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87.5</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79.2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95.8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79.2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95.8</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1455204"/>
                  </a:ext>
                </a:extLst>
              </a:tr>
              <a:tr h="303049">
                <a:tc>
                  <a:txBody>
                    <a:bodyPr/>
                    <a:lstStyle/>
                    <a:p>
                      <a:pPr algn="ctr" rtl="1">
                        <a:lnSpc>
                          <a:spcPct val="107000"/>
                        </a:lnSpc>
                        <a:spcAft>
                          <a:spcPts val="0"/>
                        </a:spcAft>
                      </a:pPr>
                      <a:r>
                        <a:rPr lang="he-IL" sz="950">
                          <a:effectLst/>
                          <a:cs typeface="+mn-cs"/>
                        </a:rPr>
                        <a:t>53.8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56.4</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69.2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76.9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61.5</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82.1</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84.5</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1838812"/>
                  </a:ext>
                </a:extLst>
              </a:tr>
              <a:tr h="303049">
                <a:tc>
                  <a:txBody>
                    <a:bodyPr/>
                    <a:lstStyle/>
                    <a:p>
                      <a:pPr algn="ctr" rtl="1">
                        <a:lnSpc>
                          <a:spcPct val="107000"/>
                        </a:lnSpc>
                        <a:spcAft>
                          <a:spcPts val="0"/>
                        </a:spcAft>
                      </a:pPr>
                      <a:r>
                        <a:rPr lang="he-IL" sz="950">
                          <a:effectLst/>
                          <a:cs typeface="+mn-cs"/>
                        </a:rPr>
                        <a:t>44.8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53.8</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76.9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96.4</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76.9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75</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93.3</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8688494"/>
                  </a:ext>
                </a:extLst>
              </a:tr>
              <a:tr h="303049">
                <a:tc>
                  <a:txBody>
                    <a:bodyPr/>
                    <a:lstStyle/>
                    <a:p>
                      <a:pPr algn="ctr" rtl="1">
                        <a:lnSpc>
                          <a:spcPct val="107000"/>
                        </a:lnSpc>
                        <a:spcAft>
                          <a:spcPts val="0"/>
                        </a:spcAft>
                      </a:pPr>
                      <a:r>
                        <a:rPr lang="he-IL" sz="950" dirty="0">
                          <a:effectLst/>
                          <a:cs typeface="+mn-cs"/>
                        </a:rPr>
                        <a:t>75</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59.2</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42.7</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61.9</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63.1</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a:effectLst/>
                          <a:cs typeface="+mn-cs"/>
                        </a:rPr>
                        <a:t>46.5</a:t>
                      </a:r>
                      <a:endParaRPr lang="en-US" sz="95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lnSpc>
                          <a:spcPct val="107000"/>
                        </a:lnSpc>
                        <a:spcAft>
                          <a:spcPts val="0"/>
                        </a:spcAft>
                      </a:pPr>
                      <a:r>
                        <a:rPr lang="he-IL" sz="950" dirty="0">
                          <a:effectLst/>
                          <a:cs typeface="+mn-cs"/>
                        </a:rPr>
                        <a:t>96.6</a:t>
                      </a:r>
                      <a:endParaRPr lang="en-US" sz="9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9973397"/>
                  </a:ext>
                </a:extLst>
              </a:tr>
              <a:tr h="1265685">
                <a:tc>
                  <a:txBody>
                    <a:bodyPr/>
                    <a:lstStyle/>
                    <a:p>
                      <a:pPr marL="228600" lvl="0" indent="-228600" rtl="1">
                        <a:buFont typeface="+mj-lt"/>
                        <a:buAutoNum type="arabicPeriod"/>
                      </a:pPr>
                      <a:r>
                        <a:rPr lang="he-IL" sz="850" kern="1200" dirty="0" smtClean="0">
                          <a:solidFill>
                            <a:schemeClr val="tx1"/>
                          </a:solidFill>
                          <a:effectLst/>
                          <a:latin typeface="+mn-lt"/>
                          <a:ea typeface="+mn-ea"/>
                          <a:cs typeface="+mn-cs"/>
                        </a:rPr>
                        <a:t>הפקת מידע מטקסט ידע: קשר בין יחידות זמן (שניה, דקה, שעה)</a:t>
                      </a:r>
                    </a:p>
                    <a:p>
                      <a:pPr marL="228600" lvl="0" indent="-228600" rtl="1">
                        <a:buFont typeface="+mj-lt"/>
                        <a:buAutoNum type="arabicPeriod"/>
                      </a:pPr>
                      <a:r>
                        <a:rPr lang="he-IL" sz="850" kern="1200" dirty="0" smtClean="0">
                          <a:solidFill>
                            <a:schemeClr val="tx1"/>
                          </a:solidFill>
                          <a:effectLst/>
                          <a:latin typeface="+mn-lt"/>
                          <a:ea typeface="+mn-ea"/>
                          <a:cs typeface="+mn-cs"/>
                        </a:rPr>
                        <a:t>עשיית הקשר בין מידע (נתונים) לבין </a:t>
                      </a:r>
                      <a:r>
                        <a:rPr lang="he-IL" sz="850" kern="1200" dirty="0" err="1" smtClean="0">
                          <a:solidFill>
                            <a:schemeClr val="tx1"/>
                          </a:solidFill>
                          <a:effectLst/>
                          <a:latin typeface="+mn-lt"/>
                          <a:ea typeface="+mn-ea"/>
                          <a:cs typeface="+mn-cs"/>
                        </a:rPr>
                        <a:t>יחדת</a:t>
                      </a:r>
                      <a:r>
                        <a:rPr lang="he-IL" sz="850" kern="1200" dirty="0" smtClean="0">
                          <a:solidFill>
                            <a:schemeClr val="tx1"/>
                          </a:solidFill>
                          <a:effectLst/>
                          <a:latin typeface="+mn-lt"/>
                          <a:ea typeface="+mn-ea"/>
                          <a:cs typeface="+mn-cs"/>
                        </a:rPr>
                        <a:t> זמן</a:t>
                      </a:r>
                      <a:endParaRPr lang="en-US" sz="8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950" kern="1200" dirty="0" smtClean="0">
                          <a:solidFill>
                            <a:schemeClr val="tx1"/>
                          </a:solidFill>
                          <a:effectLst/>
                          <a:latin typeface="+mn-lt"/>
                          <a:ea typeface="+mn-ea"/>
                          <a:cs typeface="+mn-cs"/>
                        </a:rPr>
                        <a:t>זיהוי רכיב דיגיטלי דינמי</a:t>
                      </a:r>
                      <a:endParaRPr lang="en-US" sz="950" dirty="0" smtClean="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rtl="1">
                        <a:buFont typeface="+mj-lt"/>
                        <a:buAutoNum type="arabicPeriod"/>
                      </a:pPr>
                      <a:r>
                        <a:rPr lang="he-IL" sz="950" kern="1200" dirty="0" smtClean="0">
                          <a:solidFill>
                            <a:schemeClr val="tx1"/>
                          </a:solidFill>
                          <a:effectLst/>
                          <a:latin typeface="+mn-lt"/>
                          <a:ea typeface="+mn-ea"/>
                          <a:cs typeface="+mn-cs"/>
                        </a:rPr>
                        <a:t>הפקת מידע מתרשים</a:t>
                      </a:r>
                    </a:p>
                    <a:p>
                      <a:pPr marL="342900" lvl="0" indent="-342900" rtl="1">
                        <a:buFont typeface="+mj-lt"/>
                        <a:buAutoNum type="arabicPeriod"/>
                      </a:pPr>
                      <a:r>
                        <a:rPr lang="he-IL" sz="950" kern="1200" dirty="0" smtClean="0">
                          <a:solidFill>
                            <a:schemeClr val="tx1"/>
                          </a:solidFill>
                          <a:effectLst/>
                          <a:latin typeface="+mn-lt"/>
                          <a:ea typeface="+mn-ea"/>
                          <a:cs typeface="+mn-cs"/>
                        </a:rPr>
                        <a:t>זיהוי רכיב דיגיטלי דינמי</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rtl="1">
                        <a:buFont typeface="+mj-lt"/>
                        <a:buAutoNum type="arabicPeriod"/>
                      </a:pPr>
                      <a:r>
                        <a:rPr lang="he-IL" sz="950" kern="1200" dirty="0" smtClean="0">
                          <a:solidFill>
                            <a:schemeClr val="tx1"/>
                          </a:solidFill>
                          <a:effectLst/>
                          <a:latin typeface="+mn-lt"/>
                          <a:ea typeface="+mn-ea"/>
                          <a:cs typeface="+mn-cs"/>
                        </a:rPr>
                        <a:t>הפקת מידע מטקסט של שאלה </a:t>
                      </a:r>
                    </a:p>
                    <a:p>
                      <a:pPr marL="342900" lvl="0" indent="-342900" rtl="1">
                        <a:buFont typeface="+mj-lt"/>
                        <a:buAutoNum type="arabicPeriod"/>
                      </a:pPr>
                      <a:r>
                        <a:rPr lang="he-IL" sz="950" kern="1200" dirty="0" smtClean="0">
                          <a:solidFill>
                            <a:schemeClr val="tx1"/>
                          </a:solidFill>
                          <a:effectLst/>
                          <a:latin typeface="+mn-lt"/>
                          <a:ea typeface="+mn-ea"/>
                          <a:cs typeface="+mn-cs"/>
                        </a:rPr>
                        <a:t>הפקת מידע מייצג דינמי </a:t>
                      </a:r>
                    </a:p>
                    <a:p>
                      <a:pPr marL="342900" lvl="0" indent="-342900" rtl="1">
                        <a:buFont typeface="+mj-lt"/>
                        <a:buAutoNum type="arabicPeriod"/>
                      </a:pPr>
                      <a:r>
                        <a:rPr lang="he-IL" sz="950" kern="1200" dirty="0" smtClean="0">
                          <a:solidFill>
                            <a:schemeClr val="tx1"/>
                          </a:solidFill>
                          <a:effectLst/>
                          <a:latin typeface="+mn-lt"/>
                          <a:ea typeface="+mn-ea"/>
                          <a:cs typeface="+mn-cs"/>
                        </a:rPr>
                        <a:t>זיהוי שינויים בהדמיה דינמית</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95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rtl="1">
                        <a:buFont typeface="+mj-lt"/>
                        <a:buAutoNum type="arabicPeriod"/>
                      </a:pPr>
                      <a:r>
                        <a:rPr lang="he-IL" sz="950" kern="1200" dirty="0" smtClean="0">
                          <a:solidFill>
                            <a:schemeClr val="tx1"/>
                          </a:solidFill>
                          <a:effectLst/>
                          <a:latin typeface="+mn-lt"/>
                          <a:ea typeface="+mn-ea"/>
                          <a:cs typeface="+mn-cs"/>
                        </a:rPr>
                        <a:t>הפקת מידע מטקסט ומתרשים דינמי</a:t>
                      </a:r>
                    </a:p>
                    <a:p>
                      <a:pPr marL="342900" lvl="0" indent="-342900" rtl="1">
                        <a:buFont typeface="+mj-lt"/>
                        <a:buAutoNum type="arabicPeriod"/>
                      </a:pPr>
                      <a:r>
                        <a:rPr lang="he-IL" sz="950" kern="1200" dirty="0" smtClean="0">
                          <a:solidFill>
                            <a:schemeClr val="tx1"/>
                          </a:solidFill>
                          <a:effectLst/>
                          <a:latin typeface="+mn-lt"/>
                          <a:ea typeface="+mn-ea"/>
                          <a:cs typeface="+mn-cs"/>
                        </a:rPr>
                        <a:t>הפקת מידע מייצג בתרשים</a:t>
                      </a:r>
                    </a:p>
                    <a:p>
                      <a:pPr marL="342900" lvl="0" indent="-342900" rtl="1">
                        <a:buFont typeface="+mj-lt"/>
                        <a:buAutoNum type="arabicPeriod"/>
                      </a:pPr>
                      <a:r>
                        <a:rPr lang="he-IL" sz="950" kern="1200" dirty="0" smtClean="0">
                          <a:solidFill>
                            <a:schemeClr val="tx1"/>
                          </a:solidFill>
                          <a:effectLst/>
                          <a:latin typeface="+mn-lt"/>
                          <a:ea typeface="+mn-ea"/>
                          <a:cs typeface="+mn-cs"/>
                        </a:rPr>
                        <a:t>זיהוי גורם משפיע וגורם מושפע</a:t>
                      </a:r>
                    </a:p>
                    <a:p>
                      <a:pPr marL="342900" lvl="0" indent="-342900" rtl="1">
                        <a:buFont typeface="+mj-lt"/>
                        <a:buAutoNum type="arabicPeriod"/>
                      </a:pPr>
                      <a:r>
                        <a:rPr lang="he-IL" sz="950" kern="1200" dirty="0" smtClean="0">
                          <a:solidFill>
                            <a:schemeClr val="tx1"/>
                          </a:solidFill>
                          <a:effectLst/>
                          <a:latin typeface="+mn-lt"/>
                          <a:ea typeface="+mn-ea"/>
                          <a:cs typeface="+mn-cs"/>
                        </a:rPr>
                        <a:t>שיוך מכשיר המדידה לגורם משפיע או מושפע</a:t>
                      </a:r>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9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8339972"/>
                  </a:ext>
                </a:extLst>
              </a:tr>
            </a:tbl>
          </a:graphicData>
        </a:graphic>
      </p:graphicFrame>
    </p:spTree>
    <p:extLst>
      <p:ext uri="{BB962C8B-B14F-4D97-AF65-F5344CB8AC3E}">
        <p14:creationId xmlns:p14="http://schemas.microsoft.com/office/powerpoint/2010/main" val="3140167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he-IL" dirty="0" smtClean="0"/>
              <a:t>הדמיה והאתגרים ללמוד במהלך התנסות בהדמיה</a:t>
            </a:r>
            <a:endParaRPr lang="en-US" dirty="0"/>
          </a:p>
        </p:txBody>
      </p:sp>
      <p:graphicFrame>
        <p:nvGraphicFramePr>
          <p:cNvPr id="4" name="Table 3" title="מגוון קישורים להדמיות שונות, "/>
          <p:cNvGraphicFramePr>
            <a:graphicFrameLocks noGrp="1"/>
          </p:cNvGraphicFramePr>
          <p:nvPr>
            <p:extLst>
              <p:ext uri="{D42A27DB-BD31-4B8C-83A1-F6EECF244321}">
                <p14:modId xmlns:p14="http://schemas.microsoft.com/office/powerpoint/2010/main" val="1297818839"/>
              </p:ext>
            </p:extLst>
          </p:nvPr>
        </p:nvGraphicFramePr>
        <p:xfrm>
          <a:off x="12251" y="399646"/>
          <a:ext cx="8520189" cy="6389081"/>
        </p:xfrm>
        <a:graphic>
          <a:graphicData uri="http://schemas.openxmlformats.org/drawingml/2006/table">
            <a:tbl>
              <a:tblPr rtl="1" firstRow="1" firstCol="1" bandRow="1"/>
              <a:tblGrid>
                <a:gridCol w="1415033">
                  <a:extLst>
                    <a:ext uri="{9D8B030D-6E8A-4147-A177-3AD203B41FA5}">
                      <a16:colId xmlns:a16="http://schemas.microsoft.com/office/drawing/2014/main" val="681738781"/>
                    </a:ext>
                  </a:extLst>
                </a:gridCol>
                <a:gridCol w="1637178">
                  <a:extLst>
                    <a:ext uri="{9D8B030D-6E8A-4147-A177-3AD203B41FA5}">
                      <a16:colId xmlns:a16="http://schemas.microsoft.com/office/drawing/2014/main" val="2215690963"/>
                    </a:ext>
                  </a:extLst>
                </a:gridCol>
                <a:gridCol w="5467978">
                  <a:extLst>
                    <a:ext uri="{9D8B030D-6E8A-4147-A177-3AD203B41FA5}">
                      <a16:colId xmlns:a16="http://schemas.microsoft.com/office/drawing/2014/main" val="4107920528"/>
                    </a:ext>
                  </a:extLst>
                </a:gridCol>
              </a:tblGrid>
              <a:tr h="630871">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dirty="0">
                          <a:solidFill>
                            <a:schemeClr val="tx1"/>
                          </a:solidFill>
                          <a:effectLst/>
                          <a:cs typeface="+mn-cs"/>
                        </a:rPr>
                        <a:t>שם ההדמיה וקישור</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dirty="0">
                          <a:solidFill>
                            <a:schemeClr val="tx1"/>
                          </a:solidFill>
                          <a:effectLst/>
                          <a:cs typeface="+mn-cs"/>
                        </a:rPr>
                        <a:t>מהם האתגרים ללומד במהלך ההתנסות בהדמיה?</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dirty="0">
                          <a:solidFill>
                            <a:schemeClr val="tx1"/>
                          </a:solidFill>
                          <a:effectLst/>
                          <a:cs typeface="+mn-cs"/>
                        </a:rPr>
                        <a:t>צרפו הוראות ניווט בהדמיה למשתמש בה</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8917252"/>
                  </a:ext>
                </a:extLst>
              </a:tr>
              <a:tr h="1914143">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u="sng" dirty="0">
                          <a:solidFill>
                            <a:schemeClr val="tx1"/>
                          </a:solidFill>
                          <a:effectLst/>
                          <a:cs typeface="+mn-cs"/>
                        </a:rPr>
                        <a:t>גוף מחליק</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dirty="0">
                          <a:solidFill>
                            <a:schemeClr val="tx1"/>
                          </a:solidFill>
                          <a:effectLst/>
                          <a:cs typeface="+mn-cs"/>
                        </a:rPr>
                        <a:t>המרות אנרגיה (גובה תנועה ותרמית) הדמיה פשוטה וטובה. קלה להבנה</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marL="342900" lvl="0" indent="-342900" algn="r" rtl="1">
                        <a:lnSpc>
                          <a:spcPct val="107000"/>
                        </a:lnSpc>
                        <a:spcAft>
                          <a:spcPts val="0"/>
                        </a:spcAft>
                        <a:buFont typeface="+mj-lt"/>
                        <a:buAutoNum type="arabicPeriod"/>
                      </a:pPr>
                      <a:r>
                        <a:rPr lang="he-IL" sz="1300" dirty="0">
                          <a:solidFill>
                            <a:schemeClr val="tx1"/>
                          </a:solidFill>
                          <a:effectLst/>
                          <a:cs typeface="+mn-cs"/>
                        </a:rPr>
                        <a:t>צפה בהדמיה בשטף.</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הבט בשינויי האנרגיה הבאים לידי ביטוי.</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חזור על ההדמיה – ועצור את הגוף מיד בתחילת הירידה. מהי האנרגיה העיקרית המופיעה?</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תן לגוף לנוע ולעצור רגע לפני המישור. מהי האנרגיה העיקרית המופיעה?</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על סמך ההתנסות הקודמת? מה יקרה כשהגוף נמצא בחצי הדרך?</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בדוק זאת.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הוסף את החיכוך</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en-US" sz="1300" dirty="0">
                          <a:solidFill>
                            <a:schemeClr val="tx1"/>
                          </a:solidFill>
                          <a:effectLst/>
                          <a:cs typeface="+mn-cs"/>
                        </a:rPr>
                        <a:t> </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1919515"/>
                  </a:ext>
                </a:extLst>
              </a:tr>
              <a:tr h="3839049">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r" rtl="1">
                        <a:lnSpc>
                          <a:spcPct val="107000"/>
                        </a:lnSpc>
                        <a:spcAft>
                          <a:spcPts val="0"/>
                        </a:spcAft>
                      </a:pPr>
                      <a:r>
                        <a:rPr lang="he-IL" sz="1300" u="sng" dirty="0">
                          <a:solidFill>
                            <a:schemeClr val="tx1"/>
                          </a:solidFill>
                          <a:effectLst/>
                          <a:cs typeface="+mn-cs"/>
                        </a:rPr>
                        <a:t>קפוץ</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marL="342900" lvl="0" indent="-342900" algn="r" rtl="1">
                        <a:lnSpc>
                          <a:spcPct val="107000"/>
                        </a:lnSpc>
                        <a:spcAft>
                          <a:spcPts val="0"/>
                        </a:spcAft>
                        <a:buFont typeface="+mj-lt"/>
                        <a:buAutoNum type="arabicPeriod"/>
                      </a:pPr>
                      <a:r>
                        <a:rPr lang="he-IL" sz="1300" dirty="0">
                          <a:solidFill>
                            <a:schemeClr val="tx1"/>
                          </a:solidFill>
                          <a:effectLst/>
                          <a:cs typeface="+mn-cs"/>
                        </a:rPr>
                        <a:t>הבנת הקשר בין השינויים באנרגיה </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זיהוי חלקים במערכת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מציאת הקשר בין הדמיית התנועה להדמיה המתארת את שינויי האנרגיה</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marL="342900" lvl="0" indent="-342900" algn="r" rtl="1">
                        <a:lnSpc>
                          <a:spcPct val="107000"/>
                        </a:lnSpc>
                        <a:spcAft>
                          <a:spcPts val="0"/>
                        </a:spcAft>
                        <a:buFont typeface="+mj-lt"/>
                        <a:buAutoNum type="arabicPeriod"/>
                      </a:pPr>
                      <a:r>
                        <a:rPr lang="he-IL" sz="1300" dirty="0">
                          <a:solidFill>
                            <a:schemeClr val="tx1"/>
                          </a:solidFill>
                          <a:effectLst/>
                          <a:cs typeface="+mn-cs"/>
                        </a:rPr>
                        <a:t>תאר את המערכת </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חשב מה יקרה כאשר...</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הפעל את המערכת </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צפה בתנועת הקפיץ, האם התנועה חוזרת על עצמה?</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נסה לראות האם חל שינוי באנרגיית הכללית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נסה לראות האם חל שינוי באנרגיה האלסטית, מתי האנרגיה האלסטית היא מקסימלית? ומתי מינימלית?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נסה לראות האם חל שינוי באנרגיית התנועה, מתי אנרגיית התנועה היא מקסימלית? ומתי מינימלית?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נסה לצפות בשתי רמות האנרגיה יחדיו – האלסטית והתנועה, מה הקשר בין אחת לשנייה?</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כעת חשוב, מה יקרה כאשר נוסיף חיכוך למערכת?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הפעל את כפתור תוספת החיכוך וצפה בתופעה, נסה לראות מה משתנה בעמודות המתארות את השינוי באנרגיה</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האם האנרגיה משתנה? אם כן, מה קורה לתנועת הקפיץ בעקבות כך?</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כיצד משפיע החיכוך על אנרגיית התנועה ועל האנרגיה האלסטית?</a:t>
                      </a:r>
                      <a:endParaRPr lang="en-US" sz="1300" dirty="0">
                        <a:solidFill>
                          <a:schemeClr val="tx1"/>
                        </a:solidFill>
                        <a:effectLst/>
                        <a:cs typeface="+mn-cs"/>
                      </a:endParaRPr>
                    </a:p>
                    <a:p>
                      <a:pPr marL="342900" lvl="0" indent="-342900" algn="r" rtl="1">
                        <a:lnSpc>
                          <a:spcPct val="107000"/>
                        </a:lnSpc>
                        <a:spcAft>
                          <a:spcPts val="0"/>
                        </a:spcAft>
                        <a:buFont typeface="+mj-lt"/>
                        <a:buAutoNum type="arabicPeriod"/>
                      </a:pPr>
                      <a:r>
                        <a:rPr lang="he-IL" sz="1300" dirty="0">
                          <a:solidFill>
                            <a:schemeClr val="tx1"/>
                          </a:solidFill>
                          <a:effectLst/>
                          <a:cs typeface="+mn-cs"/>
                        </a:rPr>
                        <a:t>כיצד פעילות זו מסבירה את חוק שימור האנרגיה? האם האנרגיה משתמרת תמיד? </a:t>
                      </a:r>
                      <a:endParaRPr lang="en-US" sz="1300" dirty="0">
                        <a:solidFill>
                          <a:schemeClr val="tx1"/>
                        </a:solidFill>
                        <a:effectLst/>
                        <a:latin typeface="Calibri" panose="020F0502020204030204" pitchFamily="34" charset="0"/>
                        <a:ea typeface="Calibri" panose="020F0502020204030204" pitchFamily="34" charset="0"/>
                        <a:cs typeface="+mn-cs"/>
                      </a:endParaRPr>
                    </a:p>
                  </a:txBody>
                  <a:tcPr marL="27831" marR="27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270001"/>
                  </a:ext>
                </a:extLst>
              </a:tr>
            </a:tbl>
          </a:graphicData>
        </a:graphic>
      </p:graphicFrame>
    </p:spTree>
    <p:extLst>
      <p:ext uri="{BB962C8B-B14F-4D97-AF65-F5344CB8AC3E}">
        <p14:creationId xmlns:p14="http://schemas.microsoft.com/office/powerpoint/2010/main" val="1326106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969" y="-306288"/>
            <a:ext cx="8291264" cy="1143000"/>
          </a:xfrm>
        </p:spPr>
        <p:txBody>
          <a:bodyPr/>
          <a:lstStyle/>
          <a:p>
            <a:r>
              <a:rPr lang="he-IL" sz="3600" b="1" dirty="0">
                <a:solidFill>
                  <a:schemeClr val="tx2">
                    <a:lumMod val="60000"/>
                    <a:lumOff val="40000"/>
                  </a:schemeClr>
                </a:solidFill>
                <a:latin typeface="David" panose="020E0502060401010101" pitchFamily="34" charset="-79"/>
                <a:cs typeface="+mn-cs"/>
              </a:rPr>
              <a:t>שאלות סגורות - ממוצע משיבים נכון</a:t>
            </a:r>
            <a:endParaRPr lang="en-US" sz="3600" dirty="0">
              <a:cs typeface="+mn-cs"/>
            </a:endParaRPr>
          </a:p>
        </p:txBody>
      </p:sp>
      <p:graphicFrame>
        <p:nvGraphicFramePr>
          <p:cNvPr id="4" name="Content Placeholder 3" title="שאלות סגורות - ממוצע משיבים נכון"/>
          <p:cNvGraphicFramePr>
            <a:graphicFrameLocks noGrp="1"/>
          </p:cNvGraphicFramePr>
          <p:nvPr>
            <p:ph idx="1"/>
            <p:extLst>
              <p:ext uri="{D42A27DB-BD31-4B8C-83A1-F6EECF244321}">
                <p14:modId xmlns:p14="http://schemas.microsoft.com/office/powerpoint/2010/main" val="3582743236"/>
              </p:ext>
            </p:extLst>
          </p:nvPr>
        </p:nvGraphicFramePr>
        <p:xfrm>
          <a:off x="0" y="548681"/>
          <a:ext cx="8532440" cy="6309320"/>
        </p:xfrm>
        <a:graphic>
          <a:graphicData uri="http://schemas.openxmlformats.org/drawingml/2006/table">
            <a:tbl>
              <a:tblPr firstRow="1" bandRow="1">
                <a:tableStyleId>{2D5ABB26-0587-4C30-8999-92F81FD0307C}</a:tableStyleId>
              </a:tblPr>
              <a:tblGrid>
                <a:gridCol w="1066555">
                  <a:extLst>
                    <a:ext uri="{9D8B030D-6E8A-4147-A177-3AD203B41FA5}">
                      <a16:colId xmlns:a16="http://schemas.microsoft.com/office/drawing/2014/main" val="790247217"/>
                    </a:ext>
                  </a:extLst>
                </a:gridCol>
                <a:gridCol w="1066555">
                  <a:extLst>
                    <a:ext uri="{9D8B030D-6E8A-4147-A177-3AD203B41FA5}">
                      <a16:colId xmlns:a16="http://schemas.microsoft.com/office/drawing/2014/main" val="1664580320"/>
                    </a:ext>
                  </a:extLst>
                </a:gridCol>
                <a:gridCol w="1066555">
                  <a:extLst>
                    <a:ext uri="{9D8B030D-6E8A-4147-A177-3AD203B41FA5}">
                      <a16:colId xmlns:a16="http://schemas.microsoft.com/office/drawing/2014/main" val="983752956"/>
                    </a:ext>
                  </a:extLst>
                </a:gridCol>
                <a:gridCol w="1066555">
                  <a:extLst>
                    <a:ext uri="{9D8B030D-6E8A-4147-A177-3AD203B41FA5}">
                      <a16:colId xmlns:a16="http://schemas.microsoft.com/office/drawing/2014/main" val="3221198862"/>
                    </a:ext>
                  </a:extLst>
                </a:gridCol>
                <a:gridCol w="1066555">
                  <a:extLst>
                    <a:ext uri="{9D8B030D-6E8A-4147-A177-3AD203B41FA5}">
                      <a16:colId xmlns:a16="http://schemas.microsoft.com/office/drawing/2014/main" val="2791403117"/>
                    </a:ext>
                  </a:extLst>
                </a:gridCol>
                <a:gridCol w="1066555">
                  <a:extLst>
                    <a:ext uri="{9D8B030D-6E8A-4147-A177-3AD203B41FA5}">
                      <a16:colId xmlns:a16="http://schemas.microsoft.com/office/drawing/2014/main" val="3245762707"/>
                    </a:ext>
                  </a:extLst>
                </a:gridCol>
                <a:gridCol w="1066555">
                  <a:extLst>
                    <a:ext uri="{9D8B030D-6E8A-4147-A177-3AD203B41FA5}">
                      <a16:colId xmlns:a16="http://schemas.microsoft.com/office/drawing/2014/main" val="1487274788"/>
                    </a:ext>
                  </a:extLst>
                </a:gridCol>
                <a:gridCol w="1066555">
                  <a:extLst>
                    <a:ext uri="{9D8B030D-6E8A-4147-A177-3AD203B41FA5}">
                      <a16:colId xmlns:a16="http://schemas.microsoft.com/office/drawing/2014/main" val="1381890579"/>
                    </a:ext>
                  </a:extLst>
                </a:gridCol>
              </a:tblGrid>
              <a:tr h="5446998">
                <a:tc>
                  <a:txBody>
                    <a:bodyPr/>
                    <a:lstStyle/>
                    <a:p>
                      <a:pPr algn="ctr">
                        <a:lnSpc>
                          <a:spcPct val="107000"/>
                        </a:lnSpc>
                        <a:spcAft>
                          <a:spcPts val="0"/>
                        </a:spcAft>
                      </a:pPr>
                      <a:r>
                        <a:rPr lang="he-IL" sz="1250" dirty="0">
                          <a:effectLst/>
                          <a:cs typeface="+mn-cs"/>
                        </a:rPr>
                        <a:t>אחוז משיבים נכון  שאלה 13:קרינת השמש הנופל בשעת צהריים על שטח של מטר </a:t>
                      </a:r>
                      <a:r>
                        <a:rPr lang="he-IL" sz="1250" dirty="0" smtClean="0">
                          <a:effectLst/>
                          <a:cs typeface="+mn-cs"/>
                        </a:rPr>
                        <a:t>מרובע הוא מסדר גודל של קילוואט. (100- וואט שם 1000 ג'אול בשנייה). בהנחה שנצילות</a:t>
                      </a:r>
                      <a:r>
                        <a:rPr lang="he-IL" sz="1250" baseline="0" dirty="0" smtClean="0">
                          <a:effectLst/>
                          <a:cs typeface="+mn-cs"/>
                        </a:rPr>
                        <a:t> המערכת 60% (כלומר אחוז זה מקרינת השמש נקלט בתנור והפך לחום), מהו סך הכול כמות האנרגיה שניתן להצל במשך שעה ... 1 מ"ר?</a:t>
                      </a:r>
                      <a:r>
                        <a:rPr lang="he-IL" sz="1250" dirty="0" smtClean="0">
                          <a:effectLst/>
                          <a:cs typeface="+mn-cs"/>
                        </a:rPr>
                        <a:t> </a:t>
                      </a:r>
                      <a:endParaRPr lang="en-US" sz="125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effectLst/>
                          <a:cs typeface="+mn-cs"/>
                        </a:rPr>
                        <a:t>אחוז משיבים נכון שאלה 10: כיצד זיהית את הרכיב בהדמיה שאותו צריך להפעיל כדי לשנות את הצבע של החלק הפנימי בתנור</a:t>
                      </a:r>
                      <a:endParaRPr lang="en-US" sz="12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effectLst/>
                          <a:cs typeface="+mn-cs"/>
                        </a:rPr>
                        <a:t>אחוז משיבים נכון שאלה 9: איזה רכיב בהדמיה (סימולציה) יש להפעיל כדי לבחון את השפעת צבע החלק הפנימי של התנור על הטמפרטורה בתנור</a:t>
                      </a:r>
                      <a:endParaRPr lang="en-US" sz="12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effectLst/>
                          <a:cs typeface="+mn-cs"/>
                        </a:rPr>
                        <a:t>אחוש משיבים נכון שאלה 7: באיזה טווח זווית של המראה מתקבלת בתוך התנור כמות אנרגיית הקרינה הגדולה ביותר ( קרינת האור הנראה)</a:t>
                      </a:r>
                      <a:endParaRPr lang="en-US" sz="12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effectLst/>
                          <a:cs typeface="+mn-cs"/>
                        </a:rPr>
                        <a:t>אחוז משיבים נכון, שאלה 5: מה הטמפרטורה המתקבלת בתוך התנור כאשר המראה בזווית של 55 מעלות?</a:t>
                      </a:r>
                      <a:endParaRPr lang="en-US" sz="12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effectLst/>
                          <a:cs typeface="+mn-cs"/>
                        </a:rPr>
                        <a:t>אחוז משיבים נכון שאלה 4: .... מוצג קשר בין שני גורמים. גורמים אלה נמדדים בעזרת שני מכשירי מדידה המוצגים בהדמיה. מהו הגורם המשפיעה, מהו הגורם המושפע?</a:t>
                      </a:r>
                      <a:endParaRPr lang="en-US" sz="125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אחוז משיבים נכון, שאלה 1: מהן המרות האנרגיה המתרחשות בעת פעולת תנור השמש</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1250" kern="1200" dirty="0" smtClean="0">
                          <a:solidFill>
                            <a:schemeClr val="tx1"/>
                          </a:solidFill>
                          <a:effectLst/>
                          <a:latin typeface="+mn-lt"/>
                          <a:ea typeface="+mn-ea"/>
                          <a:cs typeface="+mn-cs"/>
                        </a:rPr>
                        <a:t>שאלות</a:t>
                      </a:r>
                      <a:endParaRPr lang="en-US" sz="12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308481"/>
                  </a:ext>
                </a:extLst>
              </a:tr>
              <a:tr h="862322">
                <a:tc>
                  <a:txBody>
                    <a:bodyPr/>
                    <a:lstStyle/>
                    <a:p>
                      <a:pPr algn="r" rtl="1">
                        <a:lnSpc>
                          <a:spcPct val="107000"/>
                        </a:lnSpc>
                        <a:spcAft>
                          <a:spcPts val="0"/>
                        </a:spcAft>
                      </a:pPr>
                      <a:r>
                        <a:rPr lang="he-IL" sz="1250" b="1" dirty="0">
                          <a:effectLst/>
                          <a:latin typeface="Calibri" panose="020F0502020204030204" pitchFamily="34" charset="0"/>
                          <a:ea typeface="Calibri" panose="020F0502020204030204" pitchFamily="34" charset="0"/>
                          <a:cs typeface="Arial" panose="020B0604020202020204" pitchFamily="34" charset="0"/>
                        </a:rPr>
                        <a:t>ממוצע 53.2</a:t>
                      </a:r>
                      <a:endParaRPr lang="en-US" sz="125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סטיית תקן 14.8</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1250" b="1" kern="1200" dirty="0" smtClean="0">
                          <a:solidFill>
                            <a:schemeClr val="tx1"/>
                          </a:solidFill>
                          <a:effectLst/>
                          <a:latin typeface="+mn-lt"/>
                          <a:ea typeface="+mn-ea"/>
                          <a:cs typeface="+mn-cs"/>
                        </a:rPr>
                        <a:t>ממוצע 47.1</a:t>
                      </a:r>
                      <a:endParaRPr lang="en-US" sz="1250" kern="1200" dirty="0" smtClean="0">
                        <a:solidFill>
                          <a:schemeClr val="tx1"/>
                        </a:solidFill>
                        <a:effectLst/>
                        <a:latin typeface="+mn-lt"/>
                        <a:ea typeface="+mn-ea"/>
                        <a:cs typeface="+mn-cs"/>
                      </a:endParaRPr>
                    </a:p>
                    <a:p>
                      <a:r>
                        <a:rPr lang="he-IL" sz="1250" kern="1200" dirty="0" smtClean="0">
                          <a:solidFill>
                            <a:schemeClr val="tx1"/>
                          </a:solidFill>
                          <a:effectLst/>
                          <a:latin typeface="+mn-lt"/>
                          <a:ea typeface="+mn-ea"/>
                          <a:cs typeface="+mn-cs"/>
                        </a:rPr>
                        <a:t>סטיית תקן 13.7</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1250" b="1" kern="1200" dirty="0" smtClean="0">
                          <a:solidFill>
                            <a:schemeClr val="tx1"/>
                          </a:solidFill>
                          <a:effectLst/>
                          <a:latin typeface="+mn-lt"/>
                          <a:ea typeface="+mn-ea"/>
                          <a:cs typeface="+mn-cs"/>
                        </a:rPr>
                        <a:t>ממוצע 68.9</a:t>
                      </a:r>
                      <a:endParaRPr lang="en-US" sz="1250" kern="1200" dirty="0" smtClean="0">
                        <a:solidFill>
                          <a:schemeClr val="tx1"/>
                        </a:solidFill>
                        <a:effectLst/>
                        <a:latin typeface="+mn-lt"/>
                        <a:ea typeface="+mn-ea"/>
                        <a:cs typeface="+mn-cs"/>
                      </a:endParaRPr>
                    </a:p>
                    <a:p>
                      <a:pPr rtl="1"/>
                      <a:r>
                        <a:rPr lang="he-IL" sz="1250" kern="1200" dirty="0" smtClean="0">
                          <a:solidFill>
                            <a:schemeClr val="tx1"/>
                          </a:solidFill>
                          <a:effectLst/>
                          <a:latin typeface="+mn-lt"/>
                          <a:ea typeface="+mn-ea"/>
                          <a:cs typeface="+mn-cs"/>
                        </a:rPr>
                        <a:t>סטיית תקן 14.3</a:t>
                      </a:r>
                      <a:endParaRPr lang="en-US" sz="1250" kern="1200" dirty="0" smtClean="0">
                        <a:solidFill>
                          <a:schemeClr val="tx1"/>
                        </a:solidFill>
                        <a:effectLst/>
                        <a:latin typeface="+mn-lt"/>
                        <a:ea typeface="+mn-ea"/>
                        <a:cs typeface="+mn-cs"/>
                      </a:endParaRPr>
                    </a:p>
                    <a:p>
                      <a:pPr algn="r" rtl="1">
                        <a:lnSpc>
                          <a:spcPct val="107000"/>
                        </a:lnSpc>
                        <a:spcAft>
                          <a:spcPts val="0"/>
                        </a:spcAft>
                      </a:pP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1250" kern="1200" dirty="0" smtClean="0">
                          <a:solidFill>
                            <a:schemeClr val="tx1"/>
                          </a:solidFill>
                          <a:effectLst/>
                          <a:latin typeface="+mn-lt"/>
                          <a:ea typeface="+mn-ea"/>
                          <a:cs typeface="+mn-cs"/>
                        </a:rPr>
                        <a:t>ממוצע 80.6</a:t>
                      </a:r>
                      <a:endParaRPr lang="en-US" sz="1250" kern="1200" dirty="0" smtClean="0">
                        <a:solidFill>
                          <a:schemeClr val="tx1"/>
                        </a:solidFill>
                        <a:effectLst/>
                        <a:latin typeface="+mn-lt"/>
                        <a:ea typeface="+mn-ea"/>
                        <a:cs typeface="+mn-cs"/>
                      </a:endParaRPr>
                    </a:p>
                    <a:p>
                      <a:r>
                        <a:rPr lang="he-IL" sz="1250" kern="1200" dirty="0" smtClean="0">
                          <a:solidFill>
                            <a:schemeClr val="tx1"/>
                          </a:solidFill>
                          <a:effectLst/>
                          <a:latin typeface="+mn-lt"/>
                          <a:ea typeface="+mn-ea"/>
                          <a:cs typeface="+mn-cs"/>
                        </a:rPr>
                        <a:t>סטיית תקן 10.7</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250" dirty="0" smtClean="0">
                          <a:effectLst/>
                          <a:latin typeface="Calibri" panose="020F0502020204030204" pitchFamily="34" charset="0"/>
                          <a:ea typeface="Calibri" panose="020F0502020204030204" pitchFamily="34" charset="0"/>
                          <a:cs typeface="+mn-cs"/>
                        </a:rPr>
                        <a:t>ממוצע 80.4</a:t>
                      </a:r>
                      <a:endParaRPr lang="en-US" sz="125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smtClean="0">
                          <a:effectLst/>
                          <a:latin typeface="Calibri" panose="020F0502020204030204" pitchFamily="34" charset="0"/>
                          <a:ea typeface="Calibri" panose="020F0502020204030204" pitchFamily="34" charset="0"/>
                          <a:cs typeface="+mn-cs"/>
                        </a:rPr>
                        <a:t>סטיית תקן 15</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250" b="1" dirty="0" smtClean="0">
                          <a:effectLst/>
                          <a:latin typeface="Calibri" panose="020F0502020204030204" pitchFamily="34" charset="0"/>
                          <a:ea typeface="Calibri" panose="020F0502020204030204" pitchFamily="34" charset="0"/>
                          <a:cs typeface="+mn-cs"/>
                        </a:rPr>
                        <a:t>ממוצע 69.7</a:t>
                      </a:r>
                      <a:endParaRPr lang="en-US" sz="125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smtClean="0">
                          <a:effectLst/>
                          <a:latin typeface="Calibri" panose="020F0502020204030204" pitchFamily="34" charset="0"/>
                          <a:ea typeface="Calibri" panose="020F0502020204030204" pitchFamily="34" charset="0"/>
                          <a:cs typeface="+mn-cs"/>
                        </a:rPr>
                        <a:t>סטיית תקן 13.6</a:t>
                      </a:r>
                      <a:endParaRPr lang="en-US" sz="125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 </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ממוצע 96</a:t>
                      </a:r>
                      <a:endParaRPr lang="en-US" sz="125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סטיית תקן 5.1</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סה"כ</a:t>
                      </a:r>
                      <a:endParaRPr lang="en-US" sz="125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50" dirty="0">
                          <a:effectLst/>
                          <a:latin typeface="Calibri" panose="020F0502020204030204" pitchFamily="34" charset="0"/>
                          <a:ea typeface="Calibri" panose="020F0502020204030204" pitchFamily="34" charset="0"/>
                          <a:cs typeface="Arial" panose="020B0604020202020204" pitchFamily="34" charset="0"/>
                        </a:rPr>
                        <a:t>503</a:t>
                      </a:r>
                      <a:endParaRPr lang="en-US" sz="125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2809608"/>
                  </a:ext>
                </a:extLst>
              </a:tr>
            </a:tbl>
          </a:graphicData>
        </a:graphic>
      </p:graphicFrame>
    </p:spTree>
    <p:extLst>
      <p:ext uri="{BB962C8B-B14F-4D97-AF65-F5344CB8AC3E}">
        <p14:creationId xmlns:p14="http://schemas.microsoft.com/office/powerpoint/2010/main" val="722657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260648"/>
            <a:ext cx="8837748" cy="1143000"/>
          </a:xfrm>
        </p:spPr>
        <p:txBody>
          <a:bodyPr/>
          <a:lstStyle/>
          <a:p>
            <a:r>
              <a:rPr lang="he-IL" sz="4800" b="1" dirty="0">
                <a:solidFill>
                  <a:schemeClr val="tx2">
                    <a:lumMod val="60000"/>
                    <a:lumOff val="40000"/>
                  </a:schemeClr>
                </a:solidFill>
                <a:latin typeface="David" panose="020E0502060401010101" pitchFamily="34" charset="-79"/>
                <a:cs typeface="+mn-cs"/>
              </a:rPr>
              <a:t>שאלות פתוחות - ממוצע משיבים נכון</a:t>
            </a:r>
            <a:endParaRPr lang="en-US" dirty="0">
              <a:cs typeface="+mn-cs"/>
            </a:endParaRPr>
          </a:p>
        </p:txBody>
      </p:sp>
      <p:graphicFrame>
        <p:nvGraphicFramePr>
          <p:cNvPr id="4" name="Content Placeholder 3" title="שאלות פתוחות - ממוצע משיבים נכון"/>
          <p:cNvGraphicFramePr>
            <a:graphicFrameLocks noGrp="1"/>
          </p:cNvGraphicFramePr>
          <p:nvPr>
            <p:ph idx="1"/>
            <p:extLst>
              <p:ext uri="{D42A27DB-BD31-4B8C-83A1-F6EECF244321}">
                <p14:modId xmlns:p14="http://schemas.microsoft.com/office/powerpoint/2010/main" val="178994762"/>
              </p:ext>
            </p:extLst>
          </p:nvPr>
        </p:nvGraphicFramePr>
        <p:xfrm>
          <a:off x="0" y="2102376"/>
          <a:ext cx="8417610" cy="4754880"/>
        </p:xfrm>
        <a:graphic>
          <a:graphicData uri="http://schemas.openxmlformats.org/drawingml/2006/table">
            <a:tbl>
              <a:tblPr firstRow="1" bandRow="1">
                <a:tableStyleId>{2D5ABB26-0587-4C30-8999-92F81FD0307C}</a:tableStyleId>
              </a:tblPr>
              <a:tblGrid>
                <a:gridCol w="1683522">
                  <a:extLst>
                    <a:ext uri="{9D8B030D-6E8A-4147-A177-3AD203B41FA5}">
                      <a16:colId xmlns:a16="http://schemas.microsoft.com/office/drawing/2014/main" val="2656224755"/>
                    </a:ext>
                  </a:extLst>
                </a:gridCol>
                <a:gridCol w="1683522">
                  <a:extLst>
                    <a:ext uri="{9D8B030D-6E8A-4147-A177-3AD203B41FA5}">
                      <a16:colId xmlns:a16="http://schemas.microsoft.com/office/drawing/2014/main" val="1370836347"/>
                    </a:ext>
                  </a:extLst>
                </a:gridCol>
                <a:gridCol w="1683522">
                  <a:extLst>
                    <a:ext uri="{9D8B030D-6E8A-4147-A177-3AD203B41FA5}">
                      <a16:colId xmlns:a16="http://schemas.microsoft.com/office/drawing/2014/main" val="3371913183"/>
                    </a:ext>
                  </a:extLst>
                </a:gridCol>
                <a:gridCol w="1683522">
                  <a:extLst>
                    <a:ext uri="{9D8B030D-6E8A-4147-A177-3AD203B41FA5}">
                      <a16:colId xmlns:a16="http://schemas.microsoft.com/office/drawing/2014/main" val="887867712"/>
                    </a:ext>
                  </a:extLst>
                </a:gridCol>
                <a:gridCol w="1683522">
                  <a:extLst>
                    <a:ext uri="{9D8B030D-6E8A-4147-A177-3AD203B41FA5}">
                      <a16:colId xmlns:a16="http://schemas.microsoft.com/office/drawing/2014/main" val="1181918255"/>
                    </a:ext>
                  </a:extLst>
                </a:gridCol>
              </a:tblGrid>
              <a:tr h="1800147">
                <a:tc>
                  <a:txBody>
                    <a:bodyPr/>
                    <a:lstStyle/>
                    <a:p>
                      <a:pPr rtl="1"/>
                      <a:r>
                        <a:rPr lang="he-IL" sz="2000" kern="1200" dirty="0" smtClean="0">
                          <a:solidFill>
                            <a:schemeClr val="tx1"/>
                          </a:solidFill>
                          <a:effectLst/>
                          <a:latin typeface="+mn-lt"/>
                          <a:ea typeface="+mn-ea"/>
                          <a:cs typeface="+mn-cs"/>
                        </a:rPr>
                        <a:t>18</a:t>
                      </a:r>
                    </a:p>
                    <a:p>
                      <a:pPr rtl="1"/>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kern="1200" dirty="0" smtClean="0">
                          <a:solidFill>
                            <a:schemeClr val="tx1"/>
                          </a:solidFill>
                          <a:effectLst/>
                          <a:latin typeface="+mn-lt"/>
                          <a:ea typeface="+mn-ea"/>
                          <a:cs typeface="+mn-cs"/>
                        </a:rPr>
                        <a:t>אחוז משיבים נכון, שאלה 8:</a:t>
                      </a:r>
                      <a:endParaRPr lang="en-US" sz="2000" kern="1200" dirty="0" smtClean="0">
                        <a:solidFill>
                          <a:schemeClr val="tx1"/>
                        </a:solidFill>
                        <a:effectLst/>
                        <a:latin typeface="+mn-lt"/>
                        <a:ea typeface="+mn-ea"/>
                        <a:cs typeface="+mn-cs"/>
                      </a:endParaRPr>
                    </a:p>
                    <a:p>
                      <a:pPr rtl="1"/>
                      <a:r>
                        <a:rPr lang="he-IL" sz="2000" kern="1200" dirty="0" smtClean="0">
                          <a:solidFill>
                            <a:schemeClr val="tx1"/>
                          </a:solidFill>
                          <a:effectLst/>
                          <a:latin typeface="+mn-lt"/>
                          <a:ea typeface="+mn-ea"/>
                          <a:cs typeface="+mn-cs"/>
                        </a:rPr>
                        <a:t>נסחו מסקנה על הקשר בין כמות אנרגיית הקרינה הנכנסת לתנור לבין הטמפרטורה בסיסת הסיר?</a:t>
                      </a:r>
                      <a:endParaRPr lang="en-US" sz="2000" kern="1200" dirty="0" smtClean="0">
                        <a:solidFill>
                          <a:schemeClr val="tx1"/>
                        </a:solidFill>
                        <a:effectLst/>
                        <a:latin typeface="+mn-lt"/>
                        <a:ea typeface="+mn-ea"/>
                        <a:cs typeface="+mn-cs"/>
                      </a:endParaRPr>
                    </a:p>
                    <a:p>
                      <a:r>
                        <a:rPr lang="he-IL" sz="2000" kern="1200" dirty="0" smtClean="0">
                          <a:solidFill>
                            <a:schemeClr val="tx1"/>
                          </a:solidFill>
                          <a:effectLst/>
                          <a:latin typeface="+mn-lt"/>
                          <a:ea typeface="+mn-ea"/>
                          <a:cs typeface="+mn-cs"/>
                        </a:rPr>
                        <a:t>(התשובה מבוססת על שאלות 6,7)</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kern="1200" dirty="0" smtClean="0">
                          <a:solidFill>
                            <a:schemeClr val="tx1"/>
                          </a:solidFill>
                          <a:effectLst/>
                          <a:latin typeface="+mn-lt"/>
                          <a:ea typeface="+mn-ea"/>
                          <a:cs typeface="+mn-cs"/>
                        </a:rPr>
                        <a:t>אחוז משיבים נכון, שאלה 3:</a:t>
                      </a:r>
                      <a:endParaRPr lang="en-US" sz="2000" kern="1200" dirty="0" smtClean="0">
                        <a:solidFill>
                          <a:schemeClr val="tx1"/>
                        </a:solidFill>
                        <a:effectLst/>
                        <a:latin typeface="+mn-lt"/>
                        <a:ea typeface="+mn-ea"/>
                        <a:cs typeface="+mn-cs"/>
                      </a:endParaRPr>
                    </a:p>
                    <a:p>
                      <a:r>
                        <a:rPr lang="he-IL" sz="2000" kern="1200" dirty="0" smtClean="0">
                          <a:solidFill>
                            <a:schemeClr val="tx1"/>
                          </a:solidFill>
                          <a:effectLst/>
                          <a:latin typeface="+mn-lt"/>
                          <a:ea typeface="+mn-ea"/>
                          <a:cs typeface="+mn-cs"/>
                        </a:rPr>
                        <a:t>מה תקפיד המראה המישורית הנמצאת בתנור השמש?</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kern="1200" dirty="0" smtClean="0">
                          <a:solidFill>
                            <a:schemeClr val="tx1"/>
                          </a:solidFill>
                          <a:effectLst/>
                          <a:latin typeface="+mn-lt"/>
                          <a:ea typeface="+mn-ea"/>
                          <a:cs typeface="+mn-cs"/>
                        </a:rPr>
                        <a:t>אחוז משיבים נכון, שאלה 2:</a:t>
                      </a:r>
                      <a:endParaRPr lang="en-US" sz="2000" kern="1200" dirty="0" smtClean="0">
                        <a:solidFill>
                          <a:schemeClr val="tx1"/>
                        </a:solidFill>
                        <a:effectLst/>
                        <a:latin typeface="+mn-lt"/>
                        <a:ea typeface="+mn-ea"/>
                        <a:cs typeface="+mn-cs"/>
                      </a:endParaRPr>
                    </a:p>
                    <a:p>
                      <a:r>
                        <a:rPr lang="he-IL" sz="2000" kern="1200" dirty="0" smtClean="0">
                          <a:solidFill>
                            <a:schemeClr val="tx1"/>
                          </a:solidFill>
                          <a:effectLst/>
                          <a:latin typeface="+mn-lt"/>
                          <a:ea typeface="+mn-ea"/>
                          <a:cs typeface="+mn-cs"/>
                        </a:rPr>
                        <a:t>העתק מהטקסט את המידע בו נעזרת כדי להשיב על שאלה מספר 1 (המרת קרינה לחום)</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dirty="0" smtClean="0">
                          <a:cs typeface="+mn-cs"/>
                        </a:rPr>
                        <a:t>שאלות</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2914583"/>
                  </a:ext>
                </a:extLst>
              </a:tr>
              <a:tr h="620741">
                <a:tc>
                  <a:txBody>
                    <a:bodyPr/>
                    <a:lstStyle/>
                    <a:p>
                      <a:r>
                        <a:rPr lang="he-IL" sz="2000" b="1" kern="1200" dirty="0" smtClean="0">
                          <a:solidFill>
                            <a:schemeClr val="tx1"/>
                          </a:solidFill>
                          <a:effectLst/>
                          <a:latin typeface="+mn-lt"/>
                          <a:ea typeface="+mn-ea"/>
                          <a:cs typeface="+mn-cs"/>
                        </a:rPr>
                        <a:t>12</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b="1" kern="1200" dirty="0" smtClean="0">
                          <a:solidFill>
                            <a:schemeClr val="tx1"/>
                          </a:solidFill>
                          <a:effectLst/>
                          <a:latin typeface="+mn-lt"/>
                          <a:ea typeface="+mn-ea"/>
                          <a:cs typeface="+mn-cs"/>
                        </a:rPr>
                        <a:t>36</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07000"/>
                        </a:lnSpc>
                        <a:spcAft>
                          <a:spcPts val="0"/>
                        </a:spcAft>
                      </a:pPr>
                      <a:r>
                        <a:rPr lang="he-IL" sz="2000" b="1" dirty="0">
                          <a:effectLst/>
                          <a:latin typeface="Calibri" panose="020F0502020204030204" pitchFamily="34" charset="0"/>
                          <a:ea typeface="Calibri" panose="020F0502020204030204" pitchFamily="34" charset="0"/>
                          <a:cs typeface="+mn-cs"/>
                        </a:rPr>
                        <a:t>64</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e-IL" sz="2000" kern="1200" dirty="0" smtClean="0">
                          <a:solidFill>
                            <a:schemeClr val="tx1"/>
                          </a:solidFill>
                          <a:effectLst/>
                          <a:latin typeface="+mn-lt"/>
                          <a:ea typeface="+mn-ea"/>
                          <a:cs typeface="+mn-cs"/>
                        </a:rPr>
                        <a:t>87</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he-IL" sz="2000" kern="1200" dirty="0" smtClean="0">
                          <a:solidFill>
                            <a:schemeClr val="tx1"/>
                          </a:solidFill>
                          <a:effectLst/>
                          <a:latin typeface="+mn-lt"/>
                          <a:ea typeface="+mn-ea"/>
                          <a:cs typeface="+mn-cs"/>
                        </a:rPr>
                        <a:t>2000</a:t>
                      </a:r>
                      <a:endParaRPr lang="en-US" sz="2000" kern="1200" dirty="0" smtClean="0">
                        <a:solidFill>
                          <a:schemeClr val="tx1"/>
                        </a:solidFill>
                        <a:effectLst/>
                        <a:latin typeface="+mn-lt"/>
                        <a:ea typeface="+mn-ea"/>
                        <a:cs typeface="+mn-cs"/>
                      </a:endParaRPr>
                    </a:p>
                    <a:p>
                      <a:r>
                        <a:rPr lang="he-IL" sz="2000" kern="1200" dirty="0" smtClean="0">
                          <a:solidFill>
                            <a:schemeClr val="tx1"/>
                          </a:solidFill>
                          <a:effectLst/>
                          <a:latin typeface="+mn-lt"/>
                          <a:ea typeface="+mn-ea"/>
                          <a:cs typeface="+mn-cs"/>
                        </a:rPr>
                        <a:t>משיבים</a:t>
                      </a:r>
                      <a:endParaRPr lang="en-US" sz="2000" dirty="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4778252"/>
                  </a:ext>
                </a:extLst>
              </a:tr>
            </a:tbl>
          </a:graphicData>
        </a:graphic>
      </p:graphicFrame>
    </p:spTree>
    <p:extLst>
      <p:ext uri="{BB962C8B-B14F-4D97-AF65-F5344CB8AC3E}">
        <p14:creationId xmlns:p14="http://schemas.microsoft.com/office/powerpoint/2010/main" val="2306194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lstStyle/>
          <a:p>
            <a:pPr algn="ctr"/>
            <a:r>
              <a:rPr lang="en-US" sz="3600" b="1" dirty="0" err="1" smtClean="0">
                <a:solidFill>
                  <a:schemeClr val="tx2">
                    <a:lumMod val="60000"/>
                    <a:lumOff val="40000"/>
                  </a:schemeClr>
                </a:solidFill>
                <a:latin typeface="Arial" panose="020B0604020202020204" pitchFamily="34" charset="0"/>
                <a:cs typeface="Arial" panose="020B0604020202020204" pitchFamily="34" charset="0"/>
              </a:rPr>
              <a:t>fisfusim</a:t>
            </a:r>
            <a:endParaRPr lang="en-US" sz="3600" b="1"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a:xfrm>
            <a:off x="152400" y="1628800"/>
            <a:ext cx="8229600" cy="4876800"/>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lstStyle/>
          <a:p>
            <a:pPr marL="0" indent="0" algn="r" rtl="1">
              <a:buNone/>
            </a:pPr>
            <a:r>
              <a:rPr lang="he-IL" b="1" dirty="0">
                <a:solidFill>
                  <a:schemeClr val="tx1"/>
                </a:solidFill>
                <a:latin typeface="David" panose="020E0502060401010101" pitchFamily="34" charset="-79"/>
              </a:rPr>
              <a:t>מה תפקיד המראה המישורית הנמצאת בתנור השמש? </a:t>
            </a:r>
            <a:endParaRPr lang="en-US" b="1" dirty="0" smtClean="0">
              <a:solidFill>
                <a:schemeClr val="tx1"/>
              </a:solidFill>
              <a:latin typeface="David" panose="020E0502060401010101" pitchFamily="34" charset="-79"/>
            </a:endParaRPr>
          </a:p>
          <a:p>
            <a:pPr marL="0" indent="0" algn="r" rtl="1">
              <a:buNone/>
            </a:pPr>
            <a:endParaRPr lang="en-US" b="1"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תפקיד </a:t>
            </a:r>
            <a:r>
              <a:rPr lang="he-IL" dirty="0">
                <a:solidFill>
                  <a:schemeClr val="tx1"/>
                </a:solidFill>
                <a:latin typeface="David" panose="020E0502060401010101" pitchFamily="34" charset="-79"/>
              </a:rPr>
              <a:t>המראה לכוון את הקרינה לאזור של </a:t>
            </a:r>
            <a:r>
              <a:rPr lang="he-IL" dirty="0" smtClean="0">
                <a:solidFill>
                  <a:schemeClr val="tx1"/>
                </a:solidFill>
                <a:latin typeface="David" panose="020E0502060401010101" pitchFamily="34" charset="-79"/>
              </a:rPr>
              <a:t>הסיר,</a:t>
            </a:r>
            <a:r>
              <a:rPr lang="en-US" dirty="0" smtClean="0">
                <a:solidFill>
                  <a:schemeClr val="tx1"/>
                </a:solidFill>
                <a:latin typeface="David" panose="020E0502060401010101" pitchFamily="34" charset="-79"/>
              </a:rPr>
              <a:t/>
            </a:r>
            <a:br>
              <a:rPr lang="en-US" dirty="0" smtClean="0">
                <a:solidFill>
                  <a:schemeClr val="tx1"/>
                </a:solidFill>
                <a:latin typeface="David" panose="020E0502060401010101" pitchFamily="34" charset="-79"/>
              </a:rPr>
            </a:br>
            <a:r>
              <a:rPr lang="he-IL" dirty="0" smtClean="0">
                <a:solidFill>
                  <a:schemeClr val="tx1"/>
                </a:solidFill>
                <a:latin typeface="David" panose="020E0502060401010101" pitchFamily="34" charset="-79"/>
              </a:rPr>
              <a:t> </a:t>
            </a:r>
            <a:r>
              <a:rPr lang="he-IL" dirty="0">
                <a:solidFill>
                  <a:schemeClr val="tx1"/>
                </a:solidFill>
                <a:latin typeface="David" panose="020E0502060401010101" pitchFamily="34" charset="-79"/>
              </a:rPr>
              <a:t>כך שאנרגיה הקרינה </a:t>
            </a:r>
            <a:r>
              <a:rPr lang="he-IL" dirty="0" err="1">
                <a:solidFill>
                  <a:schemeClr val="tx1"/>
                </a:solidFill>
                <a:latin typeface="David" panose="020E0502060401010101" pitchFamily="34" charset="-79"/>
              </a:rPr>
              <a:t>תהומר</a:t>
            </a:r>
            <a:r>
              <a:rPr lang="he-IL" dirty="0">
                <a:solidFill>
                  <a:schemeClr val="tx1"/>
                </a:solidFill>
                <a:latin typeface="David" panose="020E0502060401010101" pitchFamily="34" charset="-79"/>
              </a:rPr>
              <a:t> לאנרגיה חום, </a:t>
            </a:r>
            <a:endParaRPr lang="en-US"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להטעות </a:t>
            </a:r>
            <a:r>
              <a:rPr lang="he-IL" dirty="0">
                <a:solidFill>
                  <a:schemeClr val="tx1"/>
                </a:solidFill>
                <a:latin typeface="David" panose="020E0502060401010101" pitchFamily="34" charset="-79"/>
              </a:rPr>
              <a:t>את קרני השמש לתוך הקופסא, </a:t>
            </a:r>
            <a:endParaRPr lang="en-US"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להחזיר </a:t>
            </a:r>
            <a:r>
              <a:rPr lang="he-IL" dirty="0">
                <a:solidFill>
                  <a:schemeClr val="tx1"/>
                </a:solidFill>
                <a:latin typeface="David" panose="020E0502060401010101" pitchFamily="34" charset="-79"/>
              </a:rPr>
              <a:t>את השמש, </a:t>
            </a:r>
            <a:endParaRPr lang="en-US"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להבעיר </a:t>
            </a:r>
            <a:r>
              <a:rPr lang="he-IL" dirty="0">
                <a:solidFill>
                  <a:schemeClr val="tx1"/>
                </a:solidFill>
                <a:latin typeface="David" panose="020E0502060401010101" pitchFamily="34" charset="-79"/>
              </a:rPr>
              <a:t>את האנרגיה, </a:t>
            </a:r>
            <a:endParaRPr lang="en-US"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למחזר </a:t>
            </a:r>
            <a:r>
              <a:rPr lang="he-IL" dirty="0">
                <a:solidFill>
                  <a:schemeClr val="tx1"/>
                </a:solidFill>
                <a:latin typeface="David" panose="020E0502060401010101" pitchFamily="34" charset="-79"/>
              </a:rPr>
              <a:t>מהמראה לתוך הקופסא </a:t>
            </a:r>
            <a:endParaRPr lang="en-US" dirty="0">
              <a:solidFill>
                <a:schemeClr val="tx1"/>
              </a:solidFill>
              <a:latin typeface="David" panose="020E0502060401010101" pitchFamily="34" charset="-79"/>
            </a:endParaRPr>
          </a:p>
        </p:txBody>
      </p:sp>
    </p:spTree>
    <p:extLst>
      <p:ext uri="{BB962C8B-B14F-4D97-AF65-F5344CB8AC3E}">
        <p14:creationId xmlns:p14="http://schemas.microsoft.com/office/powerpoint/2010/main" val="3548241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lstStyle/>
          <a:p>
            <a:pPr algn="ctr"/>
            <a:r>
              <a:rPr lang="he-IL" sz="3600" b="1" dirty="0" smtClean="0">
                <a:solidFill>
                  <a:schemeClr val="tx2">
                    <a:lumMod val="60000"/>
                    <a:lumOff val="40000"/>
                  </a:schemeClr>
                </a:solidFill>
                <a:latin typeface="David" panose="020E0502060401010101" pitchFamily="34" charset="-79"/>
              </a:rPr>
              <a:t>עיבוד פשוט של תוצאות</a:t>
            </a:r>
            <a:endParaRPr lang="en-US" sz="3600" b="1" dirty="0">
              <a:solidFill>
                <a:schemeClr val="tx2">
                  <a:lumMod val="60000"/>
                  <a:lumOff val="40000"/>
                </a:schemeClr>
              </a:solidFill>
              <a:latin typeface="David" panose="020E0502060401010101" pitchFamily="34" charset="-79"/>
            </a:endParaRPr>
          </a:p>
        </p:txBody>
      </p:sp>
      <p:sp>
        <p:nvSpPr>
          <p:cNvPr id="3" name="מציין מיקום תוכן 2"/>
          <p:cNvSpPr>
            <a:spLocks noGrp="1"/>
          </p:cNvSpPr>
          <p:nvPr>
            <p:ph idx="1"/>
          </p:nvPr>
        </p:nvSpPr>
        <p:spPr>
          <a:xfrm>
            <a:off x="152400" y="1556792"/>
            <a:ext cx="8229600" cy="4648200"/>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noAutofit/>
          </a:bodyPr>
          <a:lstStyle/>
          <a:p>
            <a:pPr algn="r" rtl="1">
              <a:buClrTx/>
            </a:pPr>
            <a:endParaRPr lang="en-US" dirty="0" smtClean="0">
              <a:latin typeface="David" panose="020E0502060401010101" pitchFamily="34" charset="-79"/>
            </a:endParaRPr>
          </a:p>
          <a:p>
            <a:pPr>
              <a:buClrTx/>
            </a:pPr>
            <a:r>
              <a:rPr lang="he-IL" dirty="0" smtClean="0">
                <a:latin typeface="David" panose="020E0502060401010101" pitchFamily="34" charset="-79"/>
              </a:rPr>
              <a:t>שאלה 2: העתק מהטקסט את המידע </a:t>
            </a:r>
            <a:r>
              <a:rPr lang="he-IL" dirty="0">
                <a:latin typeface="David" panose="020E0502060401010101" pitchFamily="34" charset="-79"/>
              </a:rPr>
              <a:t>... </a:t>
            </a:r>
            <a:endParaRPr lang="en-US" dirty="0" smtClean="0">
              <a:latin typeface="David" panose="020E0502060401010101" pitchFamily="34" charset="-79"/>
            </a:endParaRPr>
          </a:p>
          <a:p>
            <a:pPr marL="114300" indent="0">
              <a:buClrTx/>
              <a:buNone/>
            </a:pPr>
            <a:r>
              <a:rPr lang="he-IL" dirty="0" smtClean="0">
                <a:latin typeface="David" panose="020E0502060401010101" pitchFamily="34" charset="-79"/>
              </a:rPr>
              <a:t>87</a:t>
            </a:r>
            <a:r>
              <a:rPr lang="he-IL" dirty="0">
                <a:latin typeface="David" panose="020E0502060401010101" pitchFamily="34" charset="-79"/>
              </a:rPr>
              <a:t>% השיבו נכון</a:t>
            </a:r>
            <a:endParaRPr lang="en-US" dirty="0">
              <a:latin typeface="David" panose="020E0502060401010101" pitchFamily="34" charset="-79"/>
            </a:endParaRPr>
          </a:p>
          <a:p>
            <a:pPr marL="0" indent="0" algn="r" rtl="1">
              <a:buClrTx/>
              <a:buNone/>
            </a:pPr>
            <a:r>
              <a:rPr lang="he-IL" dirty="0" smtClean="0">
                <a:latin typeface="David" panose="020E0502060401010101" pitchFamily="34" charset="-79"/>
              </a:rPr>
              <a:t>מסקנה: שליטה טובה במיומנות זיהוי טקסט רלוונטי</a:t>
            </a:r>
          </a:p>
          <a:p>
            <a:pPr indent="-342900" algn="r" rtl="1">
              <a:buClrTx/>
            </a:pPr>
            <a:endParaRPr lang="he-IL" dirty="0" smtClean="0">
              <a:latin typeface="David" panose="020E0502060401010101" pitchFamily="34" charset="-79"/>
            </a:endParaRPr>
          </a:p>
          <a:p>
            <a:pPr algn="r" rtl="1">
              <a:buClrTx/>
            </a:pPr>
            <a:r>
              <a:rPr lang="he-IL" dirty="0">
                <a:latin typeface="David" panose="020E0502060401010101" pitchFamily="34" charset="-79"/>
              </a:rPr>
              <a:t>שאלה 12: הסבירו מדוע </a:t>
            </a:r>
            <a:r>
              <a:rPr lang="he-IL" dirty="0" smtClean="0">
                <a:latin typeface="David" panose="020E0502060401010101" pitchFamily="34" charset="-79"/>
              </a:rPr>
              <a:t>...</a:t>
            </a:r>
          </a:p>
          <a:p>
            <a:pPr marL="0" indent="0" algn="r" rtl="1">
              <a:buClrTx/>
              <a:buNone/>
            </a:pPr>
            <a:r>
              <a:rPr lang="he-IL" dirty="0" smtClean="0">
                <a:latin typeface="David" panose="020E0502060401010101" pitchFamily="34" charset="-79"/>
              </a:rPr>
              <a:t>12% השיבו נכון</a:t>
            </a:r>
          </a:p>
          <a:p>
            <a:pPr marL="0" indent="0" algn="r" rtl="1">
              <a:buClrTx/>
              <a:buNone/>
            </a:pPr>
            <a:r>
              <a:rPr lang="he-IL" dirty="0" smtClean="0">
                <a:latin typeface="David" panose="020E0502060401010101" pitchFamily="34" charset="-79"/>
              </a:rPr>
              <a:t>מסקנה: אוי ואבוי</a:t>
            </a:r>
            <a:endParaRPr lang="en-US" dirty="0">
              <a:latin typeface="David" panose="020E0502060401010101" pitchFamily="34" charset="-79"/>
            </a:endParaRPr>
          </a:p>
        </p:txBody>
      </p:sp>
    </p:spTree>
    <p:extLst>
      <p:ext uri="{BB962C8B-B14F-4D97-AF65-F5344CB8AC3E}">
        <p14:creationId xmlns:p14="http://schemas.microsoft.com/office/powerpoint/2010/main" val="645015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64700" y="0"/>
            <a:ext cx="5904656" cy="1143000"/>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normAutofit/>
          </a:bodyPr>
          <a:lstStyle/>
          <a:p>
            <a:pPr algn="ctr"/>
            <a:r>
              <a:rPr lang="he-IL" sz="3600" b="1" dirty="0" smtClean="0">
                <a:solidFill>
                  <a:schemeClr val="tx2">
                    <a:lumMod val="60000"/>
                    <a:lumOff val="40000"/>
                  </a:schemeClr>
                </a:solidFill>
                <a:latin typeface="David" panose="020E0502060401010101" pitchFamily="34" charset="-79"/>
              </a:rPr>
              <a:t>אז מה צריך לחזק?</a:t>
            </a:r>
            <a:endParaRPr lang="en-US" sz="3600" b="1" dirty="0">
              <a:solidFill>
                <a:schemeClr val="tx2">
                  <a:lumMod val="60000"/>
                  <a:lumOff val="40000"/>
                </a:schemeClr>
              </a:solidFill>
              <a:latin typeface="David" panose="020E0502060401010101" pitchFamily="34" charset="-79"/>
            </a:endParaRPr>
          </a:p>
        </p:txBody>
      </p:sp>
      <p:sp>
        <p:nvSpPr>
          <p:cNvPr id="3" name="מציין מיקום תוכן 2"/>
          <p:cNvSpPr>
            <a:spLocks noGrp="1"/>
          </p:cNvSpPr>
          <p:nvPr>
            <p:ph idx="1"/>
          </p:nvPr>
        </p:nvSpPr>
        <p:spPr>
          <a:xfrm>
            <a:off x="-324544" y="1475508"/>
            <a:ext cx="8763000" cy="5153891"/>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noAutofit/>
          </a:bodyPr>
          <a:lstStyle/>
          <a:p>
            <a:pPr marL="0" indent="0" algn="r" rtl="1">
              <a:buNone/>
            </a:pPr>
            <a:r>
              <a:rPr lang="he-IL" sz="3600" b="1" dirty="0" smtClean="0">
                <a:solidFill>
                  <a:schemeClr val="tx1"/>
                </a:solidFill>
                <a:latin typeface="David" panose="020E0502060401010101" pitchFamily="34" charset="-79"/>
              </a:rPr>
              <a:t>מיומנויות ותיקות ומוכרות: </a:t>
            </a:r>
            <a:endParaRPr lang="en-US" sz="3600" b="1" dirty="0" smtClean="0">
              <a:solidFill>
                <a:schemeClr val="tx1"/>
              </a:solidFill>
              <a:latin typeface="David" panose="020E0502060401010101" pitchFamily="34" charset="-79"/>
            </a:endParaRPr>
          </a:p>
          <a:p>
            <a:pPr marL="0" indent="0" algn="r" rtl="1">
              <a:buNone/>
            </a:pPr>
            <a:endParaRPr lang="he-IL" sz="3600" b="1"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קריאה </a:t>
            </a:r>
            <a:r>
              <a:rPr lang="he-IL" b="1" dirty="0">
                <a:solidFill>
                  <a:schemeClr val="tx1"/>
                </a:solidFill>
                <a:latin typeface="David" panose="020E0502060401010101" pitchFamily="34" charset="-79"/>
              </a:rPr>
              <a:t>כדי להפיק מידע</a:t>
            </a:r>
            <a:r>
              <a:rPr lang="he-IL" dirty="0">
                <a:solidFill>
                  <a:schemeClr val="tx1"/>
                </a:solidFill>
                <a:latin typeface="David" panose="020E0502060401010101" pitchFamily="34" charset="-79"/>
              </a:rPr>
              <a:t>, </a:t>
            </a:r>
            <a:endParaRPr lang="he-IL" dirty="0" smtClean="0">
              <a:solidFill>
                <a:schemeClr val="tx1"/>
              </a:solidFill>
              <a:latin typeface="David" panose="020E0502060401010101" pitchFamily="34" charset="-79"/>
            </a:endParaRPr>
          </a:p>
          <a:p>
            <a:pPr algn="r" rtl="1">
              <a:buClrTx/>
            </a:pPr>
            <a:r>
              <a:rPr lang="he-IL" dirty="0" smtClean="0">
                <a:solidFill>
                  <a:schemeClr val="tx1"/>
                </a:solidFill>
                <a:latin typeface="David" panose="020E0502060401010101" pitchFamily="34" charset="-79"/>
              </a:rPr>
              <a:t>העלאת </a:t>
            </a:r>
            <a:r>
              <a:rPr lang="he-IL" b="1" dirty="0" smtClean="0">
                <a:solidFill>
                  <a:schemeClr val="tx1"/>
                </a:solidFill>
                <a:latin typeface="David" panose="020E0502060401010101" pitchFamily="34" charset="-79"/>
              </a:rPr>
              <a:t>שאלות והשערות </a:t>
            </a:r>
            <a:r>
              <a:rPr lang="he-IL" dirty="0" smtClean="0">
                <a:solidFill>
                  <a:schemeClr val="tx1"/>
                </a:solidFill>
                <a:latin typeface="David" panose="020E0502060401010101" pitchFamily="34" charset="-79"/>
              </a:rPr>
              <a:t>לא </a:t>
            </a:r>
            <a:r>
              <a:rPr lang="he-IL" dirty="0">
                <a:solidFill>
                  <a:schemeClr val="tx1"/>
                </a:solidFill>
                <a:latin typeface="David" panose="020E0502060401010101" pitchFamily="34" charset="-79"/>
              </a:rPr>
              <a:t>רק </a:t>
            </a:r>
            <a:r>
              <a:rPr lang="he-IL" dirty="0" smtClean="0">
                <a:solidFill>
                  <a:schemeClr val="tx1"/>
                </a:solidFill>
                <a:latin typeface="David" panose="020E0502060401010101" pitchFamily="34" charset="-79"/>
              </a:rPr>
              <a:t>בתהליך החקר,</a:t>
            </a:r>
          </a:p>
          <a:p>
            <a:pPr algn="r" rtl="1">
              <a:buClrTx/>
            </a:pPr>
            <a:r>
              <a:rPr lang="he-IL" b="1" dirty="0" smtClean="0">
                <a:solidFill>
                  <a:schemeClr val="tx1"/>
                </a:solidFill>
                <a:latin typeface="David" panose="020E0502060401010101" pitchFamily="34" charset="-79"/>
              </a:rPr>
              <a:t>לעצור ולחשוב</a:t>
            </a:r>
            <a:r>
              <a:rPr lang="he-IL" dirty="0" smtClean="0">
                <a:solidFill>
                  <a:schemeClr val="tx1"/>
                </a:solidFill>
                <a:latin typeface="David" panose="020E0502060401010101" pitchFamily="34" charset="-79"/>
              </a:rPr>
              <a:t>, להתלבט לפני החלטה,</a:t>
            </a:r>
          </a:p>
          <a:p>
            <a:pPr algn="r" rtl="1">
              <a:buClrTx/>
            </a:pPr>
            <a:r>
              <a:rPr lang="he-IL" dirty="0">
                <a:solidFill>
                  <a:schemeClr val="tx1"/>
                </a:solidFill>
                <a:latin typeface="David" panose="020E0502060401010101" pitchFamily="34" charset="-79"/>
              </a:rPr>
              <a:t> הסבר מדעי </a:t>
            </a:r>
            <a:r>
              <a:rPr lang="he-IL" dirty="0" smtClean="0">
                <a:solidFill>
                  <a:schemeClr val="tx1"/>
                </a:solidFill>
                <a:latin typeface="David" panose="020E0502060401010101" pitchFamily="34" charset="-79"/>
              </a:rPr>
              <a:t>מלא ומדויק, </a:t>
            </a:r>
          </a:p>
          <a:p>
            <a:pPr algn="r" rtl="1">
              <a:buClrTx/>
            </a:pPr>
            <a:r>
              <a:rPr lang="he-IL" dirty="0" smtClean="0">
                <a:solidFill>
                  <a:schemeClr val="tx1"/>
                </a:solidFill>
                <a:latin typeface="David" panose="020E0502060401010101" pitchFamily="34" charset="-79"/>
              </a:rPr>
              <a:t>ניסוח </a:t>
            </a:r>
            <a:r>
              <a:rPr lang="he-IL" dirty="0">
                <a:solidFill>
                  <a:schemeClr val="tx1"/>
                </a:solidFill>
                <a:latin typeface="David" panose="020E0502060401010101" pitchFamily="34" charset="-79"/>
              </a:rPr>
              <a:t>מסקנה מדעית, </a:t>
            </a:r>
            <a:endParaRPr lang="he-IL" dirty="0" smtClean="0">
              <a:solidFill>
                <a:schemeClr val="tx1"/>
              </a:solidFill>
              <a:latin typeface="David" panose="020E0502060401010101" pitchFamily="34" charset="-79"/>
            </a:endParaRPr>
          </a:p>
          <a:p>
            <a:pPr algn="r" rtl="1">
              <a:buClrTx/>
            </a:pPr>
            <a:r>
              <a:rPr lang="he-IL" b="1" dirty="0" smtClean="0">
                <a:solidFill>
                  <a:schemeClr val="tx1"/>
                </a:solidFill>
                <a:latin typeface="David" panose="020E0502060401010101" pitchFamily="34" charset="-79"/>
              </a:rPr>
              <a:t>שימוש </a:t>
            </a:r>
            <a:r>
              <a:rPr lang="he-IL" b="1" dirty="0">
                <a:solidFill>
                  <a:schemeClr val="tx1"/>
                </a:solidFill>
                <a:latin typeface="David" panose="020E0502060401010101" pitchFamily="34" charset="-79"/>
              </a:rPr>
              <a:t>במושגים נכונים ושימוש נכון במושגים </a:t>
            </a:r>
            <a:r>
              <a:rPr lang="he-IL" b="1" dirty="0" smtClean="0">
                <a:solidFill>
                  <a:schemeClr val="tx1"/>
                </a:solidFill>
                <a:latin typeface="David" panose="020E0502060401010101" pitchFamily="34" charset="-79"/>
              </a:rPr>
              <a:t>מדעיים</a:t>
            </a:r>
            <a:r>
              <a:rPr lang="he-IL" dirty="0" smtClean="0">
                <a:solidFill>
                  <a:schemeClr val="tx1"/>
                </a:solidFill>
                <a:latin typeface="David" panose="020E0502060401010101" pitchFamily="34" charset="-79"/>
              </a:rPr>
              <a:t>.</a:t>
            </a:r>
          </a:p>
          <a:p>
            <a:pPr algn="r" rtl="1">
              <a:buClrTx/>
            </a:pPr>
            <a:r>
              <a:rPr lang="he-IL" b="1" dirty="0" smtClean="0">
                <a:solidFill>
                  <a:schemeClr val="tx1"/>
                </a:solidFill>
                <a:latin typeface="David" panose="020E0502060401010101" pitchFamily="34" charset="-79"/>
              </a:rPr>
              <a:t>תשובה לשאלה </a:t>
            </a:r>
            <a:r>
              <a:rPr lang="he-IL" dirty="0" smtClean="0">
                <a:solidFill>
                  <a:schemeClr val="tx1"/>
                </a:solidFill>
                <a:latin typeface="David" panose="020E0502060401010101" pitchFamily="34" charset="-79"/>
              </a:rPr>
              <a:t>(ולא חזרה </a:t>
            </a:r>
            <a:r>
              <a:rPr lang="he-IL" dirty="0">
                <a:solidFill>
                  <a:schemeClr val="tx1"/>
                </a:solidFill>
                <a:latin typeface="David" panose="020E0502060401010101" pitchFamily="34" charset="-79"/>
              </a:rPr>
              <a:t>על נתוני </a:t>
            </a:r>
            <a:r>
              <a:rPr lang="he-IL" dirty="0" smtClean="0">
                <a:solidFill>
                  <a:schemeClr val="tx1"/>
                </a:solidFill>
                <a:latin typeface="David" panose="020E0502060401010101" pitchFamily="34" charset="-79"/>
              </a:rPr>
              <a:t>השאלה או מקבץ </a:t>
            </a:r>
            <a:r>
              <a:rPr lang="he-IL" dirty="0">
                <a:solidFill>
                  <a:schemeClr val="tx1"/>
                </a:solidFill>
                <a:latin typeface="David" panose="020E0502060401010101" pitchFamily="34" charset="-79"/>
              </a:rPr>
              <a:t>מושגים רלוונטיים)</a:t>
            </a:r>
            <a:endParaRPr lang="en-US" dirty="0">
              <a:solidFill>
                <a:schemeClr val="tx1"/>
              </a:solidFill>
              <a:latin typeface="David" panose="020E0502060401010101" pitchFamily="34" charset="-79"/>
            </a:endParaRPr>
          </a:p>
        </p:txBody>
      </p:sp>
    </p:spTree>
    <p:extLst>
      <p:ext uri="{BB962C8B-B14F-4D97-AF65-F5344CB8AC3E}">
        <p14:creationId xmlns:p14="http://schemas.microsoft.com/office/powerpoint/2010/main" val="241140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260648"/>
            <a:ext cx="8229600" cy="1143000"/>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normAutofit fontScale="90000"/>
          </a:bodyPr>
          <a:lstStyle/>
          <a:p>
            <a:pPr algn="ctr" rtl="1"/>
            <a:r>
              <a:rPr lang="he-IL" sz="4000" b="1" dirty="0" smtClean="0">
                <a:solidFill>
                  <a:schemeClr val="tx2">
                    <a:lumMod val="60000"/>
                    <a:lumOff val="40000"/>
                  </a:schemeClr>
                </a:solidFill>
                <a:latin typeface="David" panose="020E0502060401010101" pitchFamily="34" charset="-79"/>
              </a:rPr>
              <a:t>"המובן </a:t>
            </a:r>
            <a:r>
              <a:rPr lang="he-IL" sz="4000" b="1" dirty="0">
                <a:solidFill>
                  <a:schemeClr val="tx2">
                    <a:lumMod val="60000"/>
                    <a:lumOff val="40000"/>
                  </a:schemeClr>
                </a:solidFill>
                <a:latin typeface="David" panose="020E0502060401010101" pitchFamily="34" charset="-79"/>
              </a:rPr>
              <a:t>מאליו"</a:t>
            </a:r>
            <a:br>
              <a:rPr lang="he-IL" sz="4000" b="1" dirty="0">
                <a:solidFill>
                  <a:schemeClr val="tx2">
                    <a:lumMod val="60000"/>
                    <a:lumOff val="40000"/>
                  </a:schemeClr>
                </a:solidFill>
                <a:latin typeface="David" panose="020E0502060401010101" pitchFamily="34" charset="-79"/>
              </a:rPr>
            </a:br>
            <a:r>
              <a:rPr lang="he-IL" sz="4000" b="1" dirty="0">
                <a:solidFill>
                  <a:schemeClr val="tx2">
                    <a:lumMod val="60000"/>
                    <a:lumOff val="40000"/>
                  </a:schemeClr>
                </a:solidFill>
                <a:latin typeface="David" panose="020E0502060401010101" pitchFamily="34" charset="-79"/>
              </a:rPr>
              <a:t>מיומנויות </a:t>
            </a:r>
            <a:r>
              <a:rPr lang="he-IL" sz="4000" b="1" dirty="0" smtClean="0">
                <a:solidFill>
                  <a:schemeClr val="tx2">
                    <a:lumMod val="60000"/>
                    <a:lumOff val="40000"/>
                  </a:schemeClr>
                </a:solidFill>
                <a:latin typeface="David" panose="020E0502060401010101" pitchFamily="34" charset="-79"/>
              </a:rPr>
              <a:t>דיגיטליות והוראה בכיתה</a:t>
            </a:r>
            <a:endParaRPr lang="en-US" sz="4000" b="1" dirty="0">
              <a:solidFill>
                <a:schemeClr val="tx2">
                  <a:lumMod val="60000"/>
                  <a:lumOff val="40000"/>
                </a:schemeClr>
              </a:solidFill>
              <a:latin typeface="David" panose="020E0502060401010101" pitchFamily="34" charset="-79"/>
            </a:endParaRPr>
          </a:p>
        </p:txBody>
      </p:sp>
      <p:sp>
        <p:nvSpPr>
          <p:cNvPr id="3" name="מציין מיקום תוכן 2"/>
          <p:cNvSpPr>
            <a:spLocks noGrp="1"/>
          </p:cNvSpPr>
          <p:nvPr>
            <p:ph idx="1"/>
          </p:nvPr>
        </p:nvSpPr>
        <p:spPr>
          <a:xfrm>
            <a:off x="493828" y="1772816"/>
            <a:ext cx="7753672" cy="4925144"/>
          </a:xfrm>
          <a:solidFill>
            <a:schemeClr val="bg1"/>
          </a:solidFill>
          <a:ln>
            <a:solidFill>
              <a:schemeClr val="bg1"/>
            </a:solidFill>
          </a:ln>
        </p:spPr>
        <p:style>
          <a:lnRef idx="1">
            <a:schemeClr val="accent6"/>
          </a:lnRef>
          <a:fillRef idx="2">
            <a:schemeClr val="accent6"/>
          </a:fillRef>
          <a:effectRef idx="1">
            <a:schemeClr val="accent6"/>
          </a:effectRef>
          <a:fontRef idx="minor">
            <a:schemeClr val="dk1"/>
          </a:fontRef>
        </p:style>
        <p:txBody>
          <a:bodyPr>
            <a:normAutofit/>
          </a:bodyPr>
          <a:lstStyle/>
          <a:p>
            <a:pPr algn="r" rtl="1">
              <a:spcBef>
                <a:spcPts val="0"/>
              </a:spcBef>
              <a:buClrTx/>
            </a:pPr>
            <a:r>
              <a:rPr lang="he-IL" b="1" dirty="0" smtClean="0">
                <a:solidFill>
                  <a:schemeClr val="tx2">
                    <a:lumMod val="60000"/>
                    <a:lumOff val="40000"/>
                  </a:schemeClr>
                </a:solidFill>
                <a:latin typeface="David" panose="020E0502060401010101" pitchFamily="34" charset="-79"/>
              </a:rPr>
              <a:t>"המובן מאליו לתלמיד": </a:t>
            </a:r>
            <a:r>
              <a:rPr lang="he-IL" b="1" dirty="0" smtClean="0">
                <a:latin typeface="David" panose="020E0502060401010101" pitchFamily="34" charset="-79"/>
              </a:rPr>
              <a:t>הוראה</a:t>
            </a:r>
            <a:r>
              <a:rPr lang="he-IL" dirty="0" smtClean="0">
                <a:latin typeface="David" panose="020E0502060401010101" pitchFamily="34" charset="-79"/>
              </a:rPr>
              <a:t> </a:t>
            </a:r>
            <a:r>
              <a:rPr lang="he-IL" b="1" dirty="0">
                <a:latin typeface="David" panose="020E0502060401010101" pitchFamily="34" charset="-79"/>
              </a:rPr>
              <a:t>מפורשת של מיומנויות ומושגים בסיסיים בהפעלה דיגיטלית </a:t>
            </a:r>
            <a:r>
              <a:rPr lang="he-IL" dirty="0">
                <a:latin typeface="David" panose="020E0502060401010101" pitchFamily="34" charset="-79"/>
              </a:rPr>
              <a:t>(חץ או כף יד, שמירת קבצים </a:t>
            </a:r>
            <a:r>
              <a:rPr lang="he-IL" dirty="0" smtClean="0">
                <a:latin typeface="David" panose="020E0502060401010101" pitchFamily="34" charset="-79"/>
              </a:rPr>
              <a:t>בתיקיות, מעבר בין קבצים פתוחים, עבודה בשני חלונות, עיצוב גרפי של </a:t>
            </a:r>
            <a:r>
              <a:rPr lang="en-US" dirty="0" smtClean="0">
                <a:latin typeface="David" panose="020E0502060401010101" pitchFamily="34" charset="-79"/>
              </a:rPr>
              <a:t>word</a:t>
            </a:r>
            <a:r>
              <a:rPr lang="he-IL" dirty="0" smtClean="0">
                <a:latin typeface="David" panose="020E0502060401010101" pitchFamily="34" charset="-79"/>
              </a:rPr>
              <a:t>).</a:t>
            </a:r>
          </a:p>
          <a:p>
            <a:pPr algn="r" rtl="1">
              <a:spcBef>
                <a:spcPts val="0"/>
              </a:spcBef>
              <a:buClrTx/>
            </a:pPr>
            <a:endParaRPr lang="he-IL" dirty="0" smtClean="0">
              <a:latin typeface="David" panose="020E0502060401010101" pitchFamily="34" charset="-79"/>
            </a:endParaRPr>
          </a:p>
          <a:p>
            <a:pPr algn="r" rtl="1">
              <a:spcBef>
                <a:spcPts val="0"/>
              </a:spcBef>
              <a:buClrTx/>
            </a:pPr>
            <a:r>
              <a:rPr lang="he-IL" b="1" dirty="0">
                <a:solidFill>
                  <a:schemeClr val="tx2">
                    <a:lumMod val="60000"/>
                    <a:lumOff val="40000"/>
                  </a:schemeClr>
                </a:solidFill>
                <a:latin typeface="David" panose="020E0502060401010101" pitchFamily="34" charset="-79"/>
              </a:rPr>
              <a:t>"המובן מאליו למורה": </a:t>
            </a:r>
            <a:r>
              <a:rPr lang="he-IL" b="1" dirty="0" smtClean="0">
                <a:latin typeface="David" panose="020E0502060401010101" pitchFamily="34" charset="-79"/>
              </a:rPr>
              <a:t>התייחסות מפורשת בכיתה </a:t>
            </a:r>
            <a:r>
              <a:rPr lang="he-IL" b="1" dirty="0">
                <a:latin typeface="David" panose="020E0502060401010101" pitchFamily="34" charset="-79"/>
              </a:rPr>
              <a:t>לכל סימולציה </a:t>
            </a:r>
            <a:r>
              <a:rPr lang="he-IL" dirty="0">
                <a:latin typeface="David" panose="020E0502060401010101" pitchFamily="34" charset="-79"/>
              </a:rPr>
              <a:t>שניתנה כתרגול </a:t>
            </a:r>
            <a:r>
              <a:rPr lang="he-IL" dirty="0" smtClean="0">
                <a:latin typeface="David" panose="020E0502060401010101" pitchFamily="34" charset="-79"/>
              </a:rPr>
              <a:t>(ברבות מהן יש אפשרות בדיקה עצמית).</a:t>
            </a:r>
            <a:endParaRPr lang="en-US" dirty="0">
              <a:latin typeface="David" panose="020E0502060401010101" pitchFamily="34" charset="-79"/>
            </a:endParaRPr>
          </a:p>
          <a:p>
            <a:pPr algn="r" rtl="1"/>
            <a:endParaRPr lang="en-US" dirty="0"/>
          </a:p>
        </p:txBody>
      </p:sp>
    </p:spTree>
    <p:extLst>
      <p:ext uri="{BB962C8B-B14F-4D97-AF65-F5344CB8AC3E}">
        <p14:creationId xmlns:p14="http://schemas.microsoft.com/office/powerpoint/2010/main" val="389466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84" y="457200"/>
            <a:ext cx="8460432" cy="1143000"/>
          </a:xfrm>
        </p:spPr>
        <p:txBody>
          <a:bodyPr/>
          <a:lstStyle/>
          <a:p>
            <a:pPr algn="ctr"/>
            <a:r>
              <a:rPr lang="he-IL" sz="3600" b="1" dirty="0">
                <a:solidFill>
                  <a:srgbClr val="CC3300"/>
                </a:solidFill>
                <a:latin typeface="Tahoma" panose="020B0604030504040204" pitchFamily="34" charset="0"/>
                <a:ea typeface="Tahoma" panose="020B0604030504040204" pitchFamily="34" charset="0"/>
              </a:rPr>
              <a:t>קשיים נפוצים  במשימות אוריינות מדעית דיגיטלית, דרכי התמודדות וכלי עזר</a:t>
            </a:r>
            <a:br>
              <a:rPr lang="he-IL" sz="3600" b="1" dirty="0">
                <a:solidFill>
                  <a:srgbClr val="CC3300"/>
                </a:solidFill>
                <a:latin typeface="Tahoma" panose="020B0604030504040204" pitchFamily="34" charset="0"/>
                <a:ea typeface="Tahoma" panose="020B0604030504040204" pitchFamily="34" charset="0"/>
              </a:rPr>
            </a:br>
            <a:endParaRPr lang="en-US" sz="3600" dirty="0"/>
          </a:p>
        </p:txBody>
      </p:sp>
      <p:sp>
        <p:nvSpPr>
          <p:cNvPr id="3" name="Content Placeholder 2"/>
          <p:cNvSpPr>
            <a:spLocks noGrp="1"/>
          </p:cNvSpPr>
          <p:nvPr>
            <p:ph idx="1"/>
          </p:nvPr>
        </p:nvSpPr>
        <p:spPr/>
        <p:txBody>
          <a:bodyPr/>
          <a:lstStyle/>
          <a:p>
            <a:pPr marL="457200" indent="-457200">
              <a:buClrTx/>
            </a:pPr>
            <a:r>
              <a:rPr lang="he-IL" sz="2400" b="1" dirty="0">
                <a:latin typeface="Tahoma" panose="020B0604030504040204" pitchFamily="34" charset="0"/>
                <a:ea typeface="Tahoma" panose="020B0604030504040204" pitchFamily="34" charset="0"/>
              </a:rPr>
              <a:t>טקסונומיה של קשיים לניתוח תשובות שגויות של תלמידים</a:t>
            </a:r>
          </a:p>
          <a:p>
            <a:pPr marL="457200" indent="-457200">
              <a:buClrTx/>
            </a:pPr>
            <a:r>
              <a:rPr lang="he-IL" sz="2400" b="1" dirty="0">
                <a:latin typeface="Tahoma" panose="020B0604030504040204" pitchFamily="34" charset="0"/>
                <a:ea typeface="Tahoma" panose="020B0604030504040204" pitchFamily="34" charset="0"/>
                <a:hlinkClick r:id="rId2"/>
              </a:rPr>
              <a:t>שגיאות נפוצות של תלמידים במשימות אוריינות מדעית </a:t>
            </a:r>
            <a:r>
              <a:rPr lang="he-IL" sz="2400" b="1" dirty="0" smtClean="0">
                <a:latin typeface="Tahoma" panose="020B0604030504040204" pitchFamily="34" charset="0"/>
                <a:ea typeface="Tahoma" panose="020B0604030504040204" pitchFamily="34" charset="0"/>
                <a:hlinkClick r:id="rId2"/>
              </a:rPr>
              <a:t>דיגיטלית</a:t>
            </a:r>
            <a:endParaRPr lang="he-IL" sz="2400" b="1" dirty="0" smtClean="0">
              <a:latin typeface="Tahoma" panose="020B0604030504040204" pitchFamily="34" charset="0"/>
              <a:ea typeface="Tahoma" panose="020B0604030504040204" pitchFamily="34" charset="0"/>
            </a:endParaRPr>
          </a:p>
          <a:p>
            <a:pPr marL="0" indent="0">
              <a:buClrTx/>
              <a:buNone/>
            </a:pPr>
            <a:endParaRPr lang="he-IL" sz="2400" b="1" dirty="0">
              <a:latin typeface="Tahoma" panose="020B0604030504040204" pitchFamily="34" charset="0"/>
              <a:ea typeface="Tahoma" panose="020B0604030504040204" pitchFamily="34" charset="0"/>
            </a:endParaRPr>
          </a:p>
          <a:p>
            <a:pPr marL="457200" indent="-457200">
              <a:buClrTx/>
            </a:pPr>
            <a:r>
              <a:rPr lang="he-IL" sz="2400" b="1" dirty="0" smtClean="0">
                <a:latin typeface="Tahoma" panose="020B0604030504040204" pitchFamily="34" charset="0"/>
                <a:ea typeface="Tahoma" panose="020B0604030504040204" pitchFamily="34" charset="0"/>
                <a:hlinkClick r:id="rId3"/>
              </a:rPr>
              <a:t>"</a:t>
            </a:r>
            <a:r>
              <a:rPr lang="he-IL" sz="2400" b="1" dirty="0">
                <a:latin typeface="Tahoma" panose="020B0604030504040204" pitchFamily="34" charset="0"/>
                <a:ea typeface="Tahoma" panose="020B0604030504040204" pitchFamily="34" charset="0"/>
                <a:hlinkClick r:id="rId3"/>
              </a:rPr>
              <a:t>ארגז כלים" </a:t>
            </a:r>
            <a:r>
              <a:rPr lang="he-IL" sz="2400" b="1" dirty="0">
                <a:latin typeface="Tahoma" panose="020B0604030504040204" pitchFamily="34" charset="0"/>
                <a:ea typeface="Tahoma" panose="020B0604030504040204" pitchFamily="34" charset="0"/>
              </a:rPr>
              <a:t>למדריכים: דרכי התמודדות וכלי עזר להתמודדות עם קשיי אוריינות</a:t>
            </a:r>
            <a:r>
              <a:rPr lang="en-US" sz="2400" b="1" dirty="0">
                <a:latin typeface="Tahoma" panose="020B0604030504040204" pitchFamily="34" charset="0"/>
                <a:ea typeface="Tahoma" panose="020B0604030504040204" pitchFamily="34" charset="0"/>
              </a:rPr>
              <a:t/>
            </a:r>
            <a:br>
              <a:rPr lang="en-US" sz="2400" b="1" dirty="0">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124281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92" y="467932"/>
            <a:ext cx="8761784" cy="1143000"/>
          </a:xfrm>
        </p:spPr>
        <p:txBody>
          <a:bodyPr/>
          <a:lstStyle/>
          <a:p>
            <a:pPr algn="ctr"/>
            <a:r>
              <a:rPr lang="he-IL" sz="3600" b="1" dirty="0">
                <a:solidFill>
                  <a:srgbClr val="CC3300"/>
                </a:solidFill>
                <a:latin typeface="Tahoma" panose="020B0604030504040204" pitchFamily="34" charset="0"/>
                <a:ea typeface="Tahoma" panose="020B0604030504040204" pitchFamily="34" charset="0"/>
                <a:cs typeface="+mn-cs"/>
              </a:rPr>
              <a:t>קשיים נפוצים  במשימות אוריינות מדעית דיגיטלית, דרכי התמודדות וכלי עזר</a:t>
            </a:r>
            <a:br>
              <a:rPr lang="he-IL" sz="3600" b="1" dirty="0">
                <a:solidFill>
                  <a:srgbClr val="CC3300"/>
                </a:solidFill>
                <a:latin typeface="Tahoma" panose="020B0604030504040204" pitchFamily="34" charset="0"/>
                <a:ea typeface="Tahoma" panose="020B0604030504040204" pitchFamily="34" charset="0"/>
                <a:cs typeface="+mn-cs"/>
              </a:rPr>
            </a:br>
            <a:endParaRPr lang="en-US" sz="3600" dirty="0">
              <a:cs typeface="+mn-cs"/>
            </a:endParaRPr>
          </a:p>
        </p:txBody>
      </p:sp>
      <p:sp>
        <p:nvSpPr>
          <p:cNvPr id="3" name="Content Placeholder 2"/>
          <p:cNvSpPr>
            <a:spLocks noGrp="1"/>
          </p:cNvSpPr>
          <p:nvPr>
            <p:ph idx="1"/>
          </p:nvPr>
        </p:nvSpPr>
        <p:spPr/>
        <p:txBody>
          <a:bodyPr/>
          <a:lstStyle/>
          <a:p>
            <a:pPr marL="457200" indent="-457200">
              <a:buClrTx/>
            </a:pPr>
            <a:r>
              <a:rPr lang="he-IL" sz="2400" b="1" dirty="0">
                <a:latin typeface="Tahoma" panose="020B0604030504040204" pitchFamily="34" charset="0"/>
                <a:ea typeface="Tahoma" panose="020B0604030504040204" pitchFamily="34" charset="0"/>
              </a:rPr>
              <a:t>טקסונומיה של קשיים לניתוח תשובות שגויות של תלמידים</a:t>
            </a:r>
          </a:p>
          <a:p>
            <a:pPr marL="457200" indent="-457200">
              <a:buClrTx/>
            </a:pPr>
            <a:r>
              <a:rPr lang="he-IL" sz="2400" b="1" dirty="0">
                <a:latin typeface="Tahoma" panose="020B0604030504040204" pitchFamily="34" charset="0"/>
                <a:ea typeface="Tahoma" panose="020B0604030504040204" pitchFamily="34" charset="0"/>
                <a:hlinkClick r:id="rId2"/>
              </a:rPr>
              <a:t>שגיאות נפוצות של תלמידים במשימות אוריינות מדעית </a:t>
            </a:r>
            <a:r>
              <a:rPr lang="he-IL" sz="2400" b="1" dirty="0" smtClean="0">
                <a:latin typeface="Tahoma" panose="020B0604030504040204" pitchFamily="34" charset="0"/>
                <a:ea typeface="Tahoma" panose="020B0604030504040204" pitchFamily="34" charset="0"/>
                <a:hlinkClick r:id="rId2"/>
              </a:rPr>
              <a:t>דיגיטלית</a:t>
            </a:r>
            <a:endParaRPr lang="he-IL" sz="2400" b="1" dirty="0" smtClean="0">
              <a:latin typeface="Tahoma" panose="020B0604030504040204" pitchFamily="34" charset="0"/>
              <a:ea typeface="Tahoma" panose="020B0604030504040204" pitchFamily="34" charset="0"/>
            </a:endParaRPr>
          </a:p>
          <a:p>
            <a:pPr marL="0" indent="0">
              <a:buClrTx/>
              <a:buNone/>
            </a:pPr>
            <a:endParaRPr lang="he-IL" sz="2400" b="1" dirty="0">
              <a:latin typeface="Tahoma" panose="020B0604030504040204" pitchFamily="34" charset="0"/>
              <a:ea typeface="Tahoma" panose="020B0604030504040204" pitchFamily="34" charset="0"/>
            </a:endParaRPr>
          </a:p>
          <a:p>
            <a:pPr marL="457200" indent="-457200">
              <a:buClrTx/>
            </a:pPr>
            <a:r>
              <a:rPr lang="he-IL" sz="2400" b="1" dirty="0" smtClean="0">
                <a:latin typeface="Tahoma" panose="020B0604030504040204" pitchFamily="34" charset="0"/>
                <a:ea typeface="Tahoma" panose="020B0604030504040204" pitchFamily="34" charset="0"/>
                <a:hlinkClick r:id="rId3"/>
              </a:rPr>
              <a:t>"ארגז </a:t>
            </a:r>
            <a:r>
              <a:rPr lang="he-IL" sz="2400" b="1" dirty="0">
                <a:latin typeface="Tahoma" panose="020B0604030504040204" pitchFamily="34" charset="0"/>
                <a:ea typeface="Tahoma" panose="020B0604030504040204" pitchFamily="34" charset="0"/>
                <a:hlinkClick r:id="rId3"/>
              </a:rPr>
              <a:t>כלים" </a:t>
            </a:r>
            <a:r>
              <a:rPr lang="he-IL" sz="2400" b="1" dirty="0">
                <a:latin typeface="Tahoma" panose="020B0604030504040204" pitchFamily="34" charset="0"/>
                <a:ea typeface="Tahoma" panose="020B0604030504040204" pitchFamily="34" charset="0"/>
              </a:rPr>
              <a:t>למדריכים: דרכי התמודדות וכלי עזר להתמודדות עם קשיי אוריינות</a:t>
            </a:r>
            <a:r>
              <a:rPr lang="en-US" sz="2400" b="1" dirty="0">
                <a:latin typeface="Tahoma" panose="020B0604030504040204" pitchFamily="34" charset="0"/>
                <a:ea typeface="Tahoma" panose="020B0604030504040204" pitchFamily="34" charset="0"/>
              </a:rPr>
              <a:t/>
            </a:r>
            <a:br>
              <a:rPr lang="en-US" sz="2400" b="1" dirty="0">
                <a:latin typeface="Tahoma" panose="020B0604030504040204" pitchFamily="34" charset="0"/>
                <a:ea typeface="Tahoma" panose="020B0604030504040204" pitchFamily="34" charset="0"/>
              </a:rPr>
            </a:br>
            <a:endParaRPr lang="en-US" dirty="0"/>
          </a:p>
        </p:txBody>
      </p:sp>
    </p:spTree>
    <p:extLst>
      <p:ext uri="{BB962C8B-B14F-4D97-AF65-F5344CB8AC3E}">
        <p14:creationId xmlns:p14="http://schemas.microsoft.com/office/powerpoint/2010/main" val="3884105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מציין מיקום תוכן 5" descr="משימות  אוריינות משולבות בנושאי הלימוד&#10;משימות אוריינות ליישום מיומנויות ולבדיקת השליטה בהן&#10;הפקת תועלת מניתוח תשובות תלמידים " title="אוריינות מדעית ודיגיטאלית כשגרת הוראה"/>
          <p:cNvGraphicFramePr>
            <a:graphicFrameLocks noGrp="1"/>
          </p:cNvGraphicFramePr>
          <p:nvPr>
            <p:ph idx="1"/>
            <p:extLst>
              <p:ext uri="{D42A27DB-BD31-4B8C-83A1-F6EECF244321}">
                <p14:modId xmlns:p14="http://schemas.microsoft.com/office/powerpoint/2010/main" val="2424986632"/>
              </p:ext>
            </p:extLst>
          </p:nvPr>
        </p:nvGraphicFramePr>
        <p:xfrm>
          <a:off x="-108520" y="620688"/>
          <a:ext cx="8077200" cy="6068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0" y="188640"/>
            <a:ext cx="8360528" cy="646331"/>
          </a:xfrm>
          <a:prstGeom prst="rect">
            <a:avLst/>
          </a:prstGeom>
          <a:noFill/>
        </p:spPr>
        <p:txBody>
          <a:bodyPr wrap="square" rtlCol="1">
            <a:spAutoFit/>
          </a:bodyPr>
          <a:lstStyle/>
          <a:p>
            <a:pPr algn="ctr"/>
            <a:r>
              <a:rPr lang="he-IL" sz="3600" b="1" dirty="0" smtClean="0">
                <a:solidFill>
                  <a:srgbClr val="CC3300"/>
                </a:solidFill>
                <a:latin typeface="Tahoma" panose="020B0604030504040204" pitchFamily="34" charset="0"/>
                <a:ea typeface="Tahoma" panose="020B0604030504040204" pitchFamily="34" charset="0"/>
              </a:rPr>
              <a:t>אוריינות מדעית ודיגיטאלית כשגרת הוראה</a:t>
            </a:r>
            <a:endParaRPr lang="he-IL" sz="3600" b="1" dirty="0">
              <a:solidFill>
                <a:srgbClr val="CC3300"/>
              </a:solidFill>
              <a:latin typeface="Tahoma" panose="020B0604030504040204" pitchFamily="34" charset="0"/>
              <a:ea typeface="Tahoma" panose="020B0604030504040204" pitchFamily="34" charset="0"/>
            </a:endParaRPr>
          </a:p>
        </p:txBody>
      </p:sp>
      <p:sp>
        <p:nvSpPr>
          <p:cNvPr id="2" name="Title 1" hidden="1"/>
          <p:cNvSpPr>
            <a:spLocks noGrp="1"/>
          </p:cNvSpPr>
          <p:nvPr>
            <p:ph type="title"/>
          </p:nvPr>
        </p:nvSpPr>
        <p:spPr/>
        <p:txBody>
          <a:bodyPr/>
          <a:lstStyle/>
          <a:p>
            <a:pPr rtl="1" eaLnBrk="1" latinLnBrk="0" hangingPunct="1"/>
            <a:r>
              <a:rPr lang="he-IL" sz="3000" b="1" kern="1200" dirty="0" smtClean="0">
                <a:solidFill>
                  <a:srgbClr val="CC3300"/>
                </a:solidFill>
                <a:effectLst/>
                <a:latin typeface="Tahoma" panose="020B0604030504040204" pitchFamily="34" charset="0"/>
                <a:ea typeface="Tahoma" panose="020B0604030504040204" pitchFamily="34" charset="0"/>
                <a:cs typeface="Tahoma" panose="020B0604030504040204" pitchFamily="34" charset="0"/>
              </a:rPr>
              <a:t>אוריינות מדעית ודיגיטאלית כשגרת הוראה</a:t>
            </a:r>
            <a:endParaRPr lang="en-US" dirty="0" smtClean="0">
              <a:effectLst/>
            </a:endParaRPr>
          </a:p>
          <a:p>
            <a:endParaRPr lang="en-US" dirty="0"/>
          </a:p>
        </p:txBody>
      </p:sp>
    </p:spTree>
    <p:extLst>
      <p:ext uri="{BB962C8B-B14F-4D97-AF65-F5344CB8AC3E}">
        <p14:creationId xmlns:p14="http://schemas.microsoft.com/office/powerpoint/2010/main" val="396727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7620000" cy="1143000"/>
          </a:xfrm>
        </p:spPr>
        <p:txBody>
          <a:bodyPr/>
          <a:lstStyle/>
          <a:p>
            <a:pPr algn="ctr"/>
            <a:r>
              <a:rPr lang="he-IL" sz="3600" b="1" dirty="0">
                <a:solidFill>
                  <a:schemeClr val="accent1"/>
                </a:solidFill>
                <a:latin typeface="Tahoma" panose="020B0604030504040204" pitchFamily="34" charset="0"/>
                <a:ea typeface="Tahoma" panose="020B0604030504040204" pitchFamily="34" charset="0"/>
                <a:cs typeface="+mn-cs"/>
              </a:rPr>
              <a:t>סדנה 1: ריצה במזג אויר חם</a:t>
            </a:r>
            <a:r>
              <a:rPr lang="en-US" sz="3600" b="1" dirty="0">
                <a:solidFill>
                  <a:schemeClr val="accent1"/>
                </a:solidFill>
                <a:latin typeface="Tahoma" panose="020B0604030504040204" pitchFamily="34" charset="0"/>
                <a:ea typeface="Tahoma" panose="020B0604030504040204" pitchFamily="34" charset="0"/>
                <a:cs typeface="+mn-cs"/>
              </a:rPr>
              <a:t/>
            </a:r>
            <a:br>
              <a:rPr lang="en-US" sz="3600" b="1" dirty="0">
                <a:solidFill>
                  <a:schemeClr val="accent1"/>
                </a:solidFill>
                <a:latin typeface="Tahoma" panose="020B0604030504040204" pitchFamily="34" charset="0"/>
                <a:ea typeface="Tahoma" panose="020B0604030504040204" pitchFamily="34" charset="0"/>
                <a:cs typeface="+mn-cs"/>
              </a:rPr>
            </a:br>
            <a:r>
              <a:rPr lang="he-IL" sz="3600" b="1" dirty="0">
                <a:solidFill>
                  <a:schemeClr val="accent1"/>
                </a:solidFill>
                <a:latin typeface="Tahoma" panose="020B0604030504040204" pitchFamily="34" charset="0"/>
                <a:ea typeface="Tahoma" panose="020B0604030504040204" pitchFamily="34" charset="0"/>
                <a:cs typeface="+mn-cs"/>
              </a:rPr>
              <a:t/>
            </a:r>
            <a:br>
              <a:rPr lang="he-IL" sz="3600" b="1" dirty="0">
                <a:solidFill>
                  <a:schemeClr val="accent1"/>
                </a:solidFill>
                <a:latin typeface="Tahoma" panose="020B0604030504040204" pitchFamily="34" charset="0"/>
                <a:ea typeface="Tahoma" panose="020B0604030504040204" pitchFamily="34" charset="0"/>
                <a:cs typeface="+mn-cs"/>
              </a:rPr>
            </a:br>
            <a:endParaRPr lang="en-US" sz="3600" dirty="0">
              <a:cs typeface="+mn-cs"/>
            </a:endParaRPr>
          </a:p>
        </p:txBody>
      </p:sp>
      <p:sp>
        <p:nvSpPr>
          <p:cNvPr id="3" name="Content Placeholder 2"/>
          <p:cNvSpPr>
            <a:spLocks noGrp="1"/>
          </p:cNvSpPr>
          <p:nvPr>
            <p:ph idx="1"/>
          </p:nvPr>
        </p:nvSpPr>
        <p:spPr>
          <a:xfrm>
            <a:off x="179512" y="1124744"/>
            <a:ext cx="7620000" cy="4800600"/>
          </a:xfrm>
        </p:spPr>
        <p:txBody>
          <a:bodyPr>
            <a:normAutofit lnSpcReduction="10000"/>
          </a:bodyPr>
          <a:lstStyle/>
          <a:p>
            <a:pPr marL="571500" indent="-457200">
              <a:spcBef>
                <a:spcPts val="600"/>
              </a:spcBef>
              <a:spcAft>
                <a:spcPts val="600"/>
              </a:spcAft>
              <a:buClrTx/>
              <a:buFont typeface="+mj-lt"/>
              <a:buAutoNum type="arabicPeriod"/>
            </a:pPr>
            <a:endParaRPr lang="he-IL" sz="2400" b="1" dirty="0">
              <a:solidFill>
                <a:schemeClr val="accent1"/>
              </a:solidFill>
              <a:latin typeface="Tahoma" panose="020B0604030504040204" pitchFamily="34" charset="0"/>
              <a:ea typeface="Tahoma" panose="020B0604030504040204" pitchFamily="34" charset="0"/>
            </a:endParaRPr>
          </a:p>
          <a:p>
            <a:pPr marL="628650" indent="-514350">
              <a:spcBef>
                <a:spcPts val="600"/>
              </a:spcBef>
              <a:spcAft>
                <a:spcPts val="600"/>
              </a:spcAft>
              <a:buClrTx/>
              <a:buFont typeface="+mj-lt"/>
              <a:buAutoNum type="arabicPeriod"/>
            </a:pPr>
            <a:r>
              <a:rPr lang="he-IL" sz="2400" dirty="0"/>
              <a:t>היכנסו למשימת </a:t>
            </a:r>
            <a:r>
              <a:rPr lang="he-IL" sz="2400" b="1" u="sng" dirty="0">
                <a:hlinkClick r:id="rId2"/>
              </a:rPr>
              <a:t>ריצה במזג אויר חם</a:t>
            </a:r>
            <a:r>
              <a:rPr lang="he-IL" sz="2400" dirty="0"/>
              <a:t>. קראו את קטע הטקסט בפתיח, הפעילו את הסימולציה והשיבו לשאלה 4.</a:t>
            </a:r>
          </a:p>
          <a:p>
            <a:pPr marL="628650" indent="-514350">
              <a:spcBef>
                <a:spcPts val="600"/>
              </a:spcBef>
              <a:spcAft>
                <a:spcPts val="600"/>
              </a:spcAft>
              <a:buClrTx/>
              <a:buFont typeface="+mj-lt"/>
              <a:buAutoNum type="arabicPeriod"/>
            </a:pPr>
            <a:r>
              <a:rPr lang="he-IL" sz="2400" dirty="0"/>
              <a:t>אלו קשיים צפויים לדעתכם לתלמידים בהתמודדות עם משימה זו? </a:t>
            </a:r>
          </a:p>
          <a:p>
            <a:pPr marL="628650" indent="-514350">
              <a:buClrTx/>
              <a:buFont typeface="+mj-lt"/>
              <a:buAutoNum type="arabicPeriod"/>
            </a:pPr>
            <a:r>
              <a:rPr lang="he-IL" sz="2400" dirty="0"/>
              <a:t>אלו כלי עזר הייתם בוחרים כדי לסייע לתלמידים? </a:t>
            </a:r>
            <a:r>
              <a:rPr lang="en-US" sz="2400" dirty="0"/>
              <a:t/>
            </a:r>
            <a:br>
              <a:rPr lang="en-US" sz="2400" dirty="0"/>
            </a:br>
            <a:r>
              <a:rPr lang="he-IL" sz="2400" dirty="0"/>
              <a:t> (בחרו מ"ארגז הכלים").</a:t>
            </a:r>
          </a:p>
          <a:p>
            <a:pPr marL="628650" indent="-514350">
              <a:buClrTx/>
              <a:buFont typeface="+mj-lt"/>
              <a:buAutoNum type="arabicPeriod"/>
            </a:pPr>
            <a:r>
              <a:rPr lang="he-IL" sz="2400" dirty="0"/>
              <a:t>התנסו בשימוש בכלים הדרושים כדי להשיב לשאלה 4.</a:t>
            </a:r>
          </a:p>
          <a:p>
            <a:pPr marL="628650" indent="-514350">
              <a:spcBef>
                <a:spcPts val="600"/>
              </a:spcBef>
              <a:spcAft>
                <a:spcPts val="600"/>
              </a:spcAft>
              <a:buClrTx/>
              <a:buFont typeface="+mj-lt"/>
              <a:buAutoNum type="arabicPeriod"/>
            </a:pPr>
            <a:r>
              <a:rPr lang="he-IL" sz="2400" dirty="0"/>
              <a:t>שתפו בתהליך שהתנסיתם. מה ניתן ללמוד ממנו?</a:t>
            </a:r>
          </a:p>
          <a:p>
            <a:pPr marL="628650" indent="-514350">
              <a:buClrTx/>
              <a:buFont typeface="+mj-lt"/>
              <a:buAutoNum type="arabicPeriod"/>
            </a:pPr>
            <a:r>
              <a:rPr lang="he-IL" sz="2400" dirty="0"/>
              <a:t>כיצד הייתם משלבים כלים אלו במהלך ההוראה?</a:t>
            </a:r>
          </a:p>
          <a:p>
            <a:pPr marL="628650" indent="-514350">
              <a:buClrTx/>
              <a:buFont typeface="+mj-lt"/>
              <a:buAutoNum type="arabicPeriod"/>
            </a:pPr>
            <a:r>
              <a:rPr lang="he-IL" sz="2400" dirty="0"/>
              <a:t>כיצד הייתם מטמיעים כלים אלו בקרב המורים?</a:t>
            </a:r>
          </a:p>
        </p:txBody>
      </p:sp>
    </p:spTree>
    <p:extLst>
      <p:ext uri="{BB962C8B-B14F-4D97-AF65-F5344CB8AC3E}">
        <p14:creationId xmlns:p14="http://schemas.microsoft.com/office/powerpoint/2010/main" val="25358947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4600" b="1" kern="1200" cap="none" spc="-100" baseline="0" dirty="0" smtClean="0">
                <a:ln>
                  <a:noFill/>
                </a:ln>
                <a:solidFill>
                  <a:schemeClr val="tx2"/>
                </a:solidFill>
                <a:effectLst/>
                <a:latin typeface="+mj-lt"/>
                <a:ea typeface="+mj-ea"/>
                <a:cs typeface="+mj-cs"/>
              </a:rPr>
              <a:t>סדנה 1: ריצה במזג אויר חם</a:t>
            </a:r>
            <a:endParaRPr lang="he-IL" dirty="0"/>
          </a:p>
        </p:txBody>
      </p:sp>
      <p:sp>
        <p:nvSpPr>
          <p:cNvPr id="3" name="מציין מיקום תוכן 2"/>
          <p:cNvSpPr>
            <a:spLocks noGrp="1"/>
          </p:cNvSpPr>
          <p:nvPr>
            <p:ph idx="1"/>
          </p:nvPr>
        </p:nvSpPr>
        <p:spPr/>
        <p:txBody>
          <a:bodyPr/>
          <a:lstStyle/>
          <a:p>
            <a:endParaRPr lang="he-IL"/>
          </a:p>
        </p:txBody>
      </p:sp>
      <p:pic>
        <p:nvPicPr>
          <p:cNvPr id="1026" name="Picture 2" descr="ריצה במדרג אוויר חם, שאלה 4 מתוך 5&#10;כיצד להפעיל את ההדמיה" title="צילום מסך PISA 20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52" y="173440"/>
            <a:ext cx="8460432" cy="6350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3360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84272" y="1556792"/>
            <a:ext cx="7620000" cy="4824536"/>
          </a:xfrm>
        </p:spPr>
        <p:txBody>
          <a:bodyPr>
            <a:normAutofit fontScale="92500" lnSpcReduction="20000"/>
          </a:bodyPr>
          <a:lstStyle/>
          <a:p>
            <a:pPr marL="628650" indent="-514350">
              <a:spcAft>
                <a:spcPts val="600"/>
              </a:spcAft>
              <a:buClrTx/>
              <a:buFont typeface="+mj-lt"/>
              <a:buAutoNum type="arabicPeriod"/>
            </a:pPr>
            <a:r>
              <a:rPr lang="he-IL" sz="2800" dirty="0" smtClean="0"/>
              <a:t>קראו את המשימה "מדוע הדבורים נעלמות?" - בשקפים הבאים (מצורף גם בדף עבודה).</a:t>
            </a:r>
          </a:p>
          <a:p>
            <a:pPr marL="628650" indent="-514350">
              <a:spcAft>
                <a:spcPts val="600"/>
              </a:spcAft>
              <a:buClrTx/>
              <a:buFont typeface="+mj-lt"/>
              <a:buAutoNum type="arabicPeriod"/>
            </a:pPr>
            <a:r>
              <a:rPr lang="he-IL" sz="2800" dirty="0" smtClean="0"/>
              <a:t>אלו קשיים צפויים לדעתכם לתלמידים בהתמודדות עם משימה זו? </a:t>
            </a:r>
          </a:p>
          <a:p>
            <a:pPr marL="628650" indent="-514350">
              <a:spcAft>
                <a:spcPts val="600"/>
              </a:spcAft>
              <a:buClrTx/>
              <a:buFont typeface="+mj-lt"/>
              <a:buAutoNum type="arabicPeriod"/>
            </a:pPr>
            <a:r>
              <a:rPr lang="he-IL" sz="2800" dirty="0" smtClean="0"/>
              <a:t>אלו כלי עזר הייתם בוחרים כדי לסייע לתלמידים? </a:t>
            </a:r>
            <a:r>
              <a:rPr lang="en-US" sz="2800" dirty="0" smtClean="0"/>
              <a:t/>
            </a:r>
            <a:br>
              <a:rPr lang="en-US" sz="2800" dirty="0" smtClean="0"/>
            </a:br>
            <a:r>
              <a:rPr lang="he-IL" sz="2800" dirty="0" smtClean="0"/>
              <a:t> (בחרו מ"ארגז הכלים").</a:t>
            </a:r>
          </a:p>
          <a:p>
            <a:pPr marL="628650" indent="-514350">
              <a:spcAft>
                <a:spcPts val="600"/>
              </a:spcAft>
              <a:buClrTx/>
              <a:buFont typeface="+mj-lt"/>
              <a:buAutoNum type="arabicPeriod"/>
            </a:pPr>
            <a:r>
              <a:rPr lang="he-IL" sz="2800" dirty="0" smtClean="0"/>
              <a:t>התנסו בשימוש בכלים הדרושים לביצוע המשימה, לפחות באחד מהם. מה ניתן ללמוד מההתנסות שלכם?</a:t>
            </a:r>
          </a:p>
          <a:p>
            <a:pPr marL="628650" indent="-514350">
              <a:spcAft>
                <a:spcPts val="600"/>
              </a:spcAft>
              <a:buClrTx/>
              <a:buFont typeface="+mj-lt"/>
              <a:buAutoNum type="arabicPeriod"/>
            </a:pPr>
            <a:r>
              <a:rPr lang="he-IL" sz="2800" dirty="0" smtClean="0"/>
              <a:t>כיצד הייתם משלבים כלים אלו במהלך ההוראה?</a:t>
            </a:r>
          </a:p>
          <a:p>
            <a:pPr marL="628650" indent="-514350">
              <a:spcAft>
                <a:spcPts val="600"/>
              </a:spcAft>
              <a:buClrTx/>
              <a:buFont typeface="+mj-lt"/>
              <a:buAutoNum type="arabicPeriod"/>
            </a:pPr>
            <a:r>
              <a:rPr lang="he-IL" sz="2800" dirty="0"/>
              <a:t>כיצד הייתם מטמיעים כלים אלו בקרב המורים</a:t>
            </a:r>
            <a:r>
              <a:rPr lang="he-IL" sz="2800" dirty="0" smtClean="0"/>
              <a:t>?</a:t>
            </a:r>
          </a:p>
          <a:p>
            <a:pPr marL="628650" indent="-514350">
              <a:spcAft>
                <a:spcPts val="600"/>
              </a:spcAft>
              <a:buFont typeface="+mj-lt"/>
              <a:buAutoNum type="arabicPeriod"/>
            </a:pPr>
            <a:endParaRPr lang="he-IL" sz="2800" dirty="0" smtClean="0"/>
          </a:p>
          <a:p>
            <a:pPr marL="628650" indent="-514350">
              <a:spcAft>
                <a:spcPts val="600"/>
              </a:spcAft>
              <a:buFont typeface="+mj-lt"/>
              <a:buAutoNum type="arabicPeriod"/>
            </a:pPr>
            <a:endParaRPr lang="he-IL" sz="2800" dirty="0"/>
          </a:p>
        </p:txBody>
      </p:sp>
      <p:sp>
        <p:nvSpPr>
          <p:cNvPr id="4" name="כותרת 1"/>
          <p:cNvSpPr txBox="1">
            <a:spLocks/>
          </p:cNvSpPr>
          <p:nvPr/>
        </p:nvSpPr>
        <p:spPr>
          <a:xfrm>
            <a:off x="484272" y="11048"/>
            <a:ext cx="7620000" cy="1113696"/>
          </a:xfrm>
          <a:prstGeom prst="rect">
            <a:avLst/>
          </a:prstGeom>
        </p:spPr>
        <p:txBody>
          <a:bodyPr vert="horz" lIns="91440" tIns="45720" rIns="91440" bIns="45720" rtlCol="0" anchor="ctr">
            <a:noAutofit/>
          </a:bodyPr>
          <a:lst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he-IL" sz="3600" b="1" dirty="0" smtClean="0">
                <a:solidFill>
                  <a:schemeClr val="accent1"/>
                </a:solidFill>
                <a:latin typeface="Tahoma" panose="020B0604030504040204" pitchFamily="34" charset="0"/>
                <a:ea typeface="Tahoma" panose="020B0604030504040204" pitchFamily="34" charset="0"/>
                <a:cs typeface="+mn-cs"/>
              </a:rPr>
              <a:t>סדנה 2: מדוע הדבורים נעלמות?</a:t>
            </a:r>
            <a:endParaRPr lang="he-IL" sz="3600" b="1" dirty="0">
              <a:solidFill>
                <a:schemeClr val="accent1"/>
              </a:solidFill>
              <a:latin typeface="Tahoma" panose="020B0604030504040204" pitchFamily="34" charset="0"/>
              <a:ea typeface="Tahoma" panose="020B0604030504040204" pitchFamily="34" charset="0"/>
              <a:cs typeface="+mn-cs"/>
            </a:endParaRPr>
          </a:p>
        </p:txBody>
      </p:sp>
      <p:sp>
        <p:nvSpPr>
          <p:cNvPr id="2" name="Title 1" hidden="1"/>
          <p:cNvSpPr>
            <a:spLocks noGrp="1"/>
          </p:cNvSpPr>
          <p:nvPr>
            <p:ph type="title"/>
          </p:nvPr>
        </p:nvSpPr>
        <p:spPr/>
        <p:txBody>
          <a:bodyPr/>
          <a:lstStyle/>
          <a:p>
            <a:pPr rtl="1" eaLnBrk="1" latinLnBrk="0" hangingPunct="1"/>
            <a:r>
              <a:rPr lang="he-IL" sz="2600" b="1" kern="1200" dirty="0" smtClean="0">
                <a:solidFill>
                  <a:srgbClr val="0F6FC6"/>
                </a:solidFill>
                <a:effectLst/>
                <a:latin typeface="Tahoma" panose="020B0604030504040204" pitchFamily="34" charset="0"/>
                <a:ea typeface="Tahoma" panose="020B0604030504040204" pitchFamily="34" charset="0"/>
                <a:cs typeface="Tahoma" panose="020B0604030504040204" pitchFamily="34" charset="0"/>
              </a:rPr>
              <a:t>סדנה 2: מדוע הדבורים נעלמות?</a:t>
            </a:r>
            <a:endParaRPr lang="en-US" dirty="0" smtClean="0">
              <a:effectLst/>
            </a:endParaRPr>
          </a:p>
          <a:p>
            <a:endParaRPr lang="en-US" dirty="0"/>
          </a:p>
        </p:txBody>
      </p:sp>
    </p:spTree>
    <p:extLst>
      <p:ext uri="{BB962C8B-B14F-4D97-AF65-F5344CB8AC3E}">
        <p14:creationId xmlns:p14="http://schemas.microsoft.com/office/powerpoint/2010/main" val="11912919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329"/>
            <a:ext cx="7931224" cy="1143000"/>
          </a:xfrm>
        </p:spPr>
        <p:txBody>
          <a:bodyPr/>
          <a:lstStyle/>
          <a:p>
            <a:pPr algn="ctr"/>
            <a:r>
              <a:rPr lang="he-IL" sz="3600" b="1" dirty="0">
                <a:solidFill>
                  <a:schemeClr val="accent1"/>
                </a:solidFill>
              </a:rPr>
              <a:t>משימה לסדנה 2: מדוע נעלמות הדבורים?</a:t>
            </a:r>
            <a:r>
              <a:rPr lang="en-US" sz="3600" b="1" dirty="0">
                <a:solidFill>
                  <a:schemeClr val="accent1"/>
                </a:solidFill>
              </a:rPr>
              <a:t/>
            </a:r>
            <a:br>
              <a:rPr lang="en-US" sz="3600" b="1" dirty="0">
                <a:solidFill>
                  <a:schemeClr val="accent1"/>
                </a:solidFill>
              </a:rPr>
            </a:br>
            <a:endParaRPr lang="en-US" sz="3600" b="1" dirty="0">
              <a:solidFill>
                <a:schemeClr val="accent1"/>
              </a:solidFill>
            </a:endParaRPr>
          </a:p>
        </p:txBody>
      </p:sp>
      <p:sp>
        <p:nvSpPr>
          <p:cNvPr id="3" name="Content Placeholder 2"/>
          <p:cNvSpPr>
            <a:spLocks noGrp="1"/>
          </p:cNvSpPr>
          <p:nvPr>
            <p:ph idx="1"/>
          </p:nvPr>
        </p:nvSpPr>
        <p:spPr>
          <a:xfrm>
            <a:off x="0" y="692696"/>
            <a:ext cx="8447584" cy="4800600"/>
          </a:xfrm>
        </p:spPr>
        <p:txBody>
          <a:bodyPr/>
          <a:lstStyle/>
          <a:p>
            <a:pPr marL="114300" indent="0" algn="just">
              <a:buNone/>
            </a:pPr>
            <a:r>
              <a:rPr lang="he-IL" sz="2000" dirty="0"/>
              <a:t>התופעה העולמית של הידלדלות האוכלוסיות של דבורי הדבש בשני העשורים האחרונים מעוררת דאגה רבה בקרב הדבוראים, חקלאים וקובעי מדיניות כלכלית. מדענים סבורים שמספר גורמים יכולים לגרום לתופעה זו כמו שינויי אקלים, צמצום שטחי מרעה טבעיים, מחלות וחומרי </a:t>
            </a:r>
            <a:r>
              <a:rPr lang="he-IL" sz="2000" dirty="0" smtClean="0"/>
              <a:t>הדברה. כ- </a:t>
            </a:r>
            <a:r>
              <a:rPr lang="he-IL" sz="2000" dirty="0"/>
              <a:t>75% ממיני הגידולים החקלאים המרכזיים בעולם דורשים האבקה על ידי דבורים כדי להתרבות ולייצר פירות וזרעים. כך גם במערכות טבעיות, כשני שלישים ממני צמחי הבר  מתבססים על האבקת דבורים. דבורת הדבש זקוקה לצוף ולאבקת פרחים כדי להאכיל את צאצאיה. ככל שירבו ביקורי הדבורה בפרחים, כך יגדלו הסיכויים </a:t>
            </a:r>
            <a:r>
              <a:rPr lang="he-IL" sz="2000" dirty="0" err="1"/>
              <a:t>להאבקתם</a:t>
            </a:r>
            <a:r>
              <a:rPr lang="he-IL" sz="2000" dirty="0"/>
              <a:t> וכמות היבול של הפרי </a:t>
            </a:r>
            <a:r>
              <a:rPr lang="he-IL" sz="2000" dirty="0" smtClean="0"/>
              <a:t>תגדל.</a:t>
            </a:r>
          </a:p>
          <a:p>
            <a:pPr marL="114300" indent="0">
              <a:buNone/>
            </a:pPr>
            <a:endParaRPr lang="he-IL" sz="2000" dirty="0"/>
          </a:p>
          <a:p>
            <a:pPr marL="114300" indent="0">
              <a:buNone/>
            </a:pPr>
            <a:r>
              <a:rPr lang="he-IL" sz="2000" dirty="0" smtClean="0"/>
              <a:t> </a:t>
            </a:r>
            <a:endParaRPr lang="en-US" sz="2000" dirty="0"/>
          </a:p>
          <a:p>
            <a:endParaRPr lang="en-US" dirty="0"/>
          </a:p>
        </p:txBody>
      </p:sp>
      <p:pic>
        <p:nvPicPr>
          <p:cNvPr id="4" name="Content Placeholder 3" title="דבורה על פרח"/>
          <p:cNvPicPr>
            <a:picLocks noChangeAspect="1"/>
          </p:cNvPicPr>
          <p:nvPr/>
        </p:nvPicPr>
        <p:blipFill>
          <a:blip r:embed="rId2"/>
          <a:stretch>
            <a:fillRect/>
          </a:stretch>
        </p:blipFill>
        <p:spPr>
          <a:xfrm>
            <a:off x="2395537" y="3717032"/>
            <a:ext cx="3743325" cy="2962275"/>
          </a:xfrm>
          <a:prstGeom prst="rect">
            <a:avLst/>
          </a:prstGeom>
        </p:spPr>
      </p:pic>
    </p:spTree>
    <p:extLst>
      <p:ext uri="{BB962C8B-B14F-4D97-AF65-F5344CB8AC3E}">
        <p14:creationId xmlns:p14="http://schemas.microsoft.com/office/powerpoint/2010/main" val="1181233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he-IL" dirty="0" smtClean="0"/>
              <a:t>משימה לסדנה </a:t>
            </a:r>
            <a:endParaRPr lang="en-US" dirty="0"/>
          </a:p>
        </p:txBody>
      </p:sp>
      <p:sp>
        <p:nvSpPr>
          <p:cNvPr id="3" name="Content Placeholder 2"/>
          <p:cNvSpPr>
            <a:spLocks noGrp="1"/>
          </p:cNvSpPr>
          <p:nvPr>
            <p:ph idx="1"/>
          </p:nvPr>
        </p:nvSpPr>
        <p:spPr>
          <a:xfrm>
            <a:off x="0" y="116632"/>
            <a:ext cx="8589436" cy="1584176"/>
          </a:xfrm>
        </p:spPr>
        <p:txBody>
          <a:bodyPr>
            <a:normAutofit fontScale="92500" lnSpcReduction="10000"/>
          </a:bodyPr>
          <a:lstStyle/>
          <a:p>
            <a:pPr marL="571500" lvl="0" indent="-457200">
              <a:buClrTx/>
              <a:buFont typeface="+mj-lt"/>
              <a:buAutoNum type="arabicPeriod"/>
            </a:pPr>
            <a:r>
              <a:rPr lang="he-IL" dirty="0"/>
              <a:t>במחקר שנערך בעונת הפריחה, ביקשו חקרים לבדוק מהי השפעת טמפרטורת האוויר על פעילות הדבורים. הם בחרו קבוצה ל פרחי חמנייה, ובמשך 15 דקות ספרו כמה פעמים ביקרו הדבורים את הפרחים האלה. הם חזרו על המדידות בטמפרטורות שונות. </a:t>
            </a:r>
            <a:br>
              <a:rPr lang="he-IL" dirty="0"/>
            </a:br>
            <a:r>
              <a:rPr lang="he-IL" dirty="0"/>
              <a:t>תוצאו המחקר מוצגות בגרף שלפניכם</a:t>
            </a:r>
            <a:endParaRPr lang="en-US" dirty="0"/>
          </a:p>
          <a:p>
            <a:endParaRPr lang="en-US" dirty="0"/>
          </a:p>
        </p:txBody>
      </p:sp>
      <p:pic>
        <p:nvPicPr>
          <p:cNvPr id="4" name="Picture 3" title="גרף המתאר את השפעת טמפרטורת האוויר על פעילות הדבורים, הקשר בין הטמפרטורה למספר הביקורים הממוצע של דבורה."/>
          <p:cNvPicPr>
            <a:picLocks noChangeAspect="1"/>
          </p:cNvPicPr>
          <p:nvPr/>
        </p:nvPicPr>
        <p:blipFill>
          <a:blip r:embed="rId2"/>
          <a:stretch>
            <a:fillRect/>
          </a:stretch>
        </p:blipFill>
        <p:spPr>
          <a:xfrm>
            <a:off x="2627784" y="1556792"/>
            <a:ext cx="4536504" cy="3572741"/>
          </a:xfrm>
          <a:prstGeom prst="rect">
            <a:avLst/>
          </a:prstGeom>
        </p:spPr>
      </p:pic>
      <p:sp>
        <p:nvSpPr>
          <p:cNvPr id="6" name="Content Placeholder 2"/>
          <p:cNvSpPr txBox="1">
            <a:spLocks/>
          </p:cNvSpPr>
          <p:nvPr/>
        </p:nvSpPr>
        <p:spPr>
          <a:xfrm>
            <a:off x="467544" y="4941168"/>
            <a:ext cx="7869356" cy="1224136"/>
          </a:xfrm>
          <a:prstGeom prst="rect">
            <a:avLst/>
          </a:prstGeom>
        </p:spPr>
        <p:txBody>
          <a:bodyPr vert="horz" lIns="91440" tIns="45720" rIns="91440" bIns="45720" rtlCol="0">
            <a:noAutofit/>
          </a:bodyPr>
          <a:lst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lvl="0" indent="0">
              <a:buNone/>
            </a:pPr>
            <a:r>
              <a:rPr lang="he-IL" dirty="0" smtClean="0"/>
              <a:t>א. מה </a:t>
            </a:r>
            <a:r>
              <a:rPr lang="he-IL" dirty="0"/>
              <a:t>ניתן להסיק מתוצאות מחקר זה</a:t>
            </a:r>
            <a:r>
              <a:rPr lang="he-IL" dirty="0" smtClean="0"/>
              <a:t>?</a:t>
            </a:r>
            <a:endParaRPr lang="en-US" dirty="0"/>
          </a:p>
          <a:p>
            <a:pPr marL="114300" lvl="0" indent="0">
              <a:buNone/>
            </a:pPr>
            <a:r>
              <a:rPr lang="he-IL" dirty="0" smtClean="0"/>
              <a:t>ב. איזו </a:t>
            </a:r>
            <a:r>
              <a:rPr lang="he-IL" dirty="0"/>
              <a:t>משמעות ניתן להפיק מתוצאות מחקר זה לגבי סכנת הידלדלות אוכלוסיית </a:t>
            </a:r>
            <a:r>
              <a:rPr lang="he-IL" dirty="0" smtClean="0"/>
              <a:t>הדבורים?</a:t>
            </a:r>
            <a:endParaRPr lang="he-IL" dirty="0"/>
          </a:p>
          <a:p>
            <a:pPr marL="114300" lvl="0" indent="0">
              <a:buNone/>
            </a:pPr>
            <a:r>
              <a:rPr lang="he-IL" dirty="0"/>
              <a:t>ג</a:t>
            </a:r>
            <a:r>
              <a:rPr lang="he-IL" dirty="0" smtClean="0"/>
              <a:t>. איזו </a:t>
            </a:r>
            <a:r>
              <a:rPr lang="he-IL" dirty="0"/>
              <a:t>משמעות ניתן להפיק ממסקנה זו לגבי גודל אוכלוסיית בני האדם בעולם?</a:t>
            </a:r>
            <a:endParaRPr lang="en-US" dirty="0"/>
          </a:p>
        </p:txBody>
      </p:sp>
    </p:spTree>
    <p:extLst>
      <p:ext uri="{BB962C8B-B14F-4D97-AF65-F5344CB8AC3E}">
        <p14:creationId xmlns:p14="http://schemas.microsoft.com/office/powerpoint/2010/main" val="2163181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3561"/>
            <a:ext cx="8444383" cy="2397579"/>
          </a:xfrm>
          <a:prstGeom prst="rect">
            <a:avLst/>
          </a:prstGeom>
        </p:spPr>
        <p:txBody>
          <a:bodyPr wrap="square">
            <a:spAutoFit/>
          </a:bodyPr>
          <a:lstStyle/>
          <a:p>
            <a:pPr marL="457200" indent="-457200">
              <a:lnSpc>
                <a:spcPct val="107000"/>
              </a:lnSpc>
              <a:spcAft>
                <a:spcPts val="800"/>
              </a:spcAft>
              <a:buFont typeface="+mj-lt"/>
              <a:buAutoNum type="arabicPeriod" startAt="2"/>
            </a:pPr>
            <a:r>
              <a:rPr lang="he-IL" sz="2000" dirty="0" smtClean="0">
                <a:latin typeface="Calibri" panose="020F0502020204030204" pitchFamily="34" charset="0"/>
                <a:ea typeface="Calibri" panose="020F0502020204030204" pitchFamily="34" charset="0"/>
              </a:rPr>
              <a:t>בשנים </a:t>
            </a:r>
            <a:r>
              <a:rPr lang="he-IL" sz="2000" dirty="0">
                <a:latin typeface="Calibri" panose="020F0502020204030204" pitchFamily="34" charset="0"/>
                <a:ea typeface="Calibri" panose="020F0502020204030204" pitchFamily="34" charset="0"/>
              </a:rPr>
              <a:t>2007-2006 הבחינו חקלאים בארה"ב בתופעה מדאיגה: עשרות מיליארדי דבורים נטשו את הכוורות שבהן חיו, ולא שבו אליהן. אחד הגורמים האפשריים לכך הוא קוטל החרקים </a:t>
            </a:r>
            <a:r>
              <a:rPr lang="he-IL" sz="2000" dirty="0" err="1">
                <a:latin typeface="Calibri" panose="020F0502020204030204" pitchFamily="34" charset="0"/>
                <a:ea typeface="Calibri" panose="020F0502020204030204" pitchFamily="34" charset="0"/>
              </a:rPr>
              <a:t>אימידקלופריד</a:t>
            </a:r>
            <a:r>
              <a:rPr lang="he-IL" sz="2000" dirty="0">
                <a:latin typeface="Calibri" panose="020F0502020204030204" pitchFamily="34" charset="0"/>
                <a:ea typeface="Calibri" panose="020F0502020204030204" pitchFamily="34" charset="0"/>
              </a:rPr>
              <a:t> שעלול לגרום לדבורים לאבד את חוץ ההתמצאות שלהם כשהן מחות לכוורת. חוקרים הוסיפו את קוטל החרקים למזון של הדבורים בכמה כוורות,  במשך שלושה שבועות. הכוורות נחשפו לריכוזים שונים של קוטל החרקים שנמדד במיקרוגרמים לכל ק"ג מזון. חלק מהכוורות לא נחשפו לקוטל </a:t>
            </a:r>
            <a:r>
              <a:rPr lang="he-IL" sz="2000" dirty="0" smtClean="0">
                <a:latin typeface="Calibri" panose="020F0502020204030204" pitchFamily="34" charset="0"/>
                <a:ea typeface="Calibri" panose="020F0502020204030204" pitchFamily="34" charset="0"/>
              </a:rPr>
              <a:t>החרקים. תוצאות </a:t>
            </a:r>
            <a:r>
              <a:rPr lang="he-IL" sz="2000" dirty="0">
                <a:latin typeface="Calibri" panose="020F0502020204030204" pitchFamily="34" charset="0"/>
                <a:ea typeface="Calibri" panose="020F0502020204030204" pitchFamily="34" charset="0"/>
              </a:rPr>
              <a:t>החקר מוצגות בגרף שלפניכם</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
        <p:nvSpPr>
          <p:cNvPr id="6" name="Content Placeholder 5"/>
          <p:cNvSpPr>
            <a:spLocks noGrp="1"/>
          </p:cNvSpPr>
          <p:nvPr>
            <p:ph idx="1"/>
          </p:nvPr>
        </p:nvSpPr>
        <p:spPr>
          <a:xfrm>
            <a:off x="-756592" y="4837072"/>
            <a:ext cx="9073008" cy="2120320"/>
          </a:xfrm>
        </p:spPr>
        <p:txBody>
          <a:bodyPr>
            <a:normAutofit fontScale="85000" lnSpcReduction="20000"/>
          </a:bodyPr>
          <a:lstStyle/>
          <a:p>
            <a:pPr marL="114300" lvl="0" indent="0">
              <a:buClrTx/>
              <a:buNone/>
            </a:pPr>
            <a:r>
              <a:rPr lang="he-IL" sz="2000" dirty="0" smtClean="0"/>
              <a:t>א. אלו </a:t>
            </a:r>
            <a:r>
              <a:rPr lang="he-IL" sz="2000" dirty="0"/>
              <a:t>מהמסקנות שלפניכם ניתן להסיק מתוצאות </a:t>
            </a:r>
            <a:r>
              <a:rPr lang="he-IL" sz="2000" dirty="0" smtClean="0"/>
              <a:t>המחקר:</a:t>
            </a:r>
            <a:endParaRPr lang="he-IL" sz="2000" dirty="0"/>
          </a:p>
          <a:p>
            <a:pPr>
              <a:buClrTx/>
            </a:pPr>
            <a:r>
              <a:rPr lang="he-IL" sz="2000" dirty="0" smtClean="0"/>
              <a:t>מושבות </a:t>
            </a:r>
            <a:r>
              <a:rPr lang="he-IL" sz="2000" dirty="0"/>
              <a:t>הנחשפות לריכוז גבוהה יותר של קוטל החרקים נוטות להתמוטט במידה רבה יותר</a:t>
            </a:r>
            <a:endParaRPr lang="en-US" sz="2000" dirty="0"/>
          </a:p>
          <a:p>
            <a:pPr lvl="0">
              <a:buClrTx/>
            </a:pPr>
            <a:r>
              <a:rPr lang="he-IL" sz="2000" dirty="0"/>
              <a:t>מושבות הנחשפות לקוטל חרקים מתמוטטות להתמוטט בתוך 10 שבועות מהחשיפה</a:t>
            </a:r>
            <a:endParaRPr lang="en-US" sz="2000" dirty="0"/>
          </a:p>
          <a:p>
            <a:pPr lvl="0">
              <a:buClrTx/>
            </a:pPr>
            <a:r>
              <a:rPr lang="he-IL" sz="2000" dirty="0"/>
              <a:t>חשיפה לקוטל החרקים בריכוז הנמוך מ – 20 מיקרוגרם/ק"ג אינה פוגעת במושבות</a:t>
            </a:r>
            <a:endParaRPr lang="en-US" sz="2000" dirty="0"/>
          </a:p>
          <a:p>
            <a:pPr lvl="0">
              <a:buClrTx/>
            </a:pPr>
            <a:r>
              <a:rPr lang="he-IL" sz="2000" dirty="0"/>
              <a:t>מושבות הנחשפות לקוטל החרקים אינן יכולות לשקוד יותר מ14 </a:t>
            </a:r>
            <a:r>
              <a:rPr lang="he-IL" sz="2000" dirty="0" smtClean="0"/>
              <a:t>שבועות</a:t>
            </a:r>
            <a:endParaRPr lang="he-IL" sz="2000" dirty="0"/>
          </a:p>
          <a:p>
            <a:pPr marL="114300" lvl="0" indent="0">
              <a:buClrTx/>
              <a:buNone/>
            </a:pPr>
            <a:endParaRPr lang="he-IL" sz="2000" dirty="0"/>
          </a:p>
          <a:p>
            <a:pPr marL="114300" lvl="0" indent="0">
              <a:buClrTx/>
              <a:buNone/>
            </a:pPr>
            <a:r>
              <a:rPr lang="he-IL" sz="2000" dirty="0" smtClean="0"/>
              <a:t>ב. בשבוע </a:t>
            </a:r>
            <a:r>
              <a:rPr lang="he-IL" sz="2000" dirty="0"/>
              <a:t>ה – 20 התקבלה תוצאה מפתיעה בכוורות שלא נחשפו לקטל החרקים.</a:t>
            </a:r>
            <a:br>
              <a:rPr lang="he-IL" sz="2000" dirty="0"/>
            </a:br>
            <a:r>
              <a:rPr lang="he-IL" sz="2000" dirty="0"/>
              <a:t>מהי לדעתכם הסיבה לתוצאה שהתקבלה? נמקו</a:t>
            </a:r>
            <a:endParaRPr lang="en-US" sz="2000" dirty="0"/>
          </a:p>
          <a:p>
            <a:pPr marL="114300" indent="0">
              <a:buClrTx/>
              <a:buNone/>
            </a:pPr>
            <a:endParaRPr lang="en-US" sz="2000" dirty="0"/>
          </a:p>
          <a:p>
            <a:endParaRPr lang="en-US" sz="2000" dirty="0"/>
          </a:p>
        </p:txBody>
      </p:sp>
      <p:sp>
        <p:nvSpPr>
          <p:cNvPr id="8" name="Title 1" hidden="1"/>
          <p:cNvSpPr>
            <a:spLocks noGrp="1"/>
          </p:cNvSpPr>
          <p:nvPr>
            <p:ph type="title"/>
          </p:nvPr>
        </p:nvSpPr>
        <p:spPr/>
        <p:txBody>
          <a:bodyPr/>
          <a:lstStyle/>
          <a:p>
            <a:r>
              <a:rPr lang="he-IL" dirty="0" smtClean="0"/>
              <a:t>משימה לסדנה </a:t>
            </a:r>
            <a:endParaRPr lang="en-US" dirty="0"/>
          </a:p>
        </p:txBody>
      </p:sp>
      <p:pic>
        <p:nvPicPr>
          <p:cNvPr id="9" name="Picture 8" descr="ישר כחול 0 מק&quot;ג/ ק&quot;ג&#10;שבועות 18-0 : 0%&#10;שבועות 20-18 : 0% - 25%&#10;שבועות 22-20 : 25%&#10;&#10;ישר אדום: 20 מק&quot;ג/ק&quot;ג&#10;שבועות 12-10 : 0%&#10;שבועות 14-12 : 0% - 25%&#10;שבועות 18-14 : 25%&#10;שבועות 20-18 : 25% - 75%&#10;שבועות 22-20 : 75% - 100%&#10;&#10;ישר ירוק: 400 מק&quot;ג/ק&quot;ג&#10;שבועות 12-10 : 0%&#10;שבועות 14-12: 50%&#10;שבועות 18-16 : 50% - 100%&#10;שבועות 2218 : 100%" title="גרף המתאר את הקשר בין מספר השבועות לאחר החשיפה לקוטל החרקים לבין אחוז המושבות שהתמוטטו"/>
          <p:cNvPicPr>
            <a:picLocks noChangeAspect="1"/>
          </p:cNvPicPr>
          <p:nvPr/>
        </p:nvPicPr>
        <p:blipFill>
          <a:blip r:embed="rId2"/>
          <a:stretch>
            <a:fillRect/>
          </a:stretch>
        </p:blipFill>
        <p:spPr>
          <a:xfrm>
            <a:off x="107504" y="2363684"/>
            <a:ext cx="4896544" cy="2537070"/>
          </a:xfrm>
          <a:prstGeom prst="rect">
            <a:avLst/>
          </a:prstGeom>
        </p:spPr>
      </p:pic>
    </p:spTree>
    <p:extLst>
      <p:ext uri="{BB962C8B-B14F-4D97-AF65-F5344CB8AC3E}">
        <p14:creationId xmlns:p14="http://schemas.microsoft.com/office/powerpoint/2010/main" val="3828738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marL="114300" indent="0" algn="ctr">
              <a:buNone/>
            </a:pPr>
            <a:r>
              <a:rPr lang="he-IL" sz="6000" dirty="0" smtClean="0">
                <a:solidFill>
                  <a:schemeClr val="accent1"/>
                </a:solidFill>
              </a:rPr>
              <a:t>דיון:</a:t>
            </a:r>
          </a:p>
          <a:p>
            <a:pPr marL="114300" indent="0" algn="ctr">
              <a:buNone/>
            </a:pPr>
            <a:r>
              <a:rPr lang="he-IL" sz="6000" dirty="0" smtClean="0">
                <a:solidFill>
                  <a:schemeClr val="accent1"/>
                </a:solidFill>
              </a:rPr>
              <a:t>כיצד נטמיע את כלי העזר בקרב המורים?</a:t>
            </a:r>
          </a:p>
          <a:p>
            <a:pPr marL="114300" indent="0" algn="ctr">
              <a:buNone/>
            </a:pPr>
            <a:endParaRPr lang="he-IL" sz="6000" dirty="0">
              <a:solidFill>
                <a:schemeClr val="accent1"/>
              </a:solidFill>
            </a:endParaRPr>
          </a:p>
        </p:txBody>
      </p:sp>
      <p:sp>
        <p:nvSpPr>
          <p:cNvPr id="2" name="Title 1" hidden="1"/>
          <p:cNvSpPr>
            <a:spLocks noGrp="1"/>
          </p:cNvSpPr>
          <p:nvPr>
            <p:ph type="title"/>
          </p:nvPr>
        </p:nvSpPr>
        <p:spPr/>
        <p:txBody>
          <a:bodyPr/>
          <a:lstStyle/>
          <a:p>
            <a:r>
              <a:rPr lang="he-IL" sz="6000" kern="1200" dirty="0" smtClean="0">
                <a:solidFill>
                  <a:srgbClr val="0F6FC6"/>
                </a:solidFill>
                <a:effectLst/>
                <a:latin typeface="Calibri" panose="020F0502020204030204" pitchFamily="34" charset="0"/>
                <a:ea typeface="+mn-ea"/>
                <a:cs typeface="Arial" panose="020B0604020202020204" pitchFamily="34" charset="0"/>
              </a:rPr>
              <a:t>דיון</a:t>
            </a:r>
            <a:endParaRPr lang="en-US" dirty="0"/>
          </a:p>
        </p:txBody>
      </p:sp>
    </p:spTree>
    <p:extLst>
      <p:ext uri="{BB962C8B-B14F-4D97-AF65-F5344CB8AC3E}">
        <p14:creationId xmlns:p14="http://schemas.microsoft.com/office/powerpoint/2010/main" val="1653461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188640"/>
            <a:ext cx="7620000" cy="1296144"/>
          </a:xfrm>
          <a:solidFill>
            <a:schemeClr val="bg1">
              <a:lumMod val="85000"/>
            </a:schemeClr>
          </a:solidFill>
        </p:spPr>
        <p:txBody>
          <a:bodyPr/>
          <a:lstStyle/>
          <a:p>
            <a:pPr algn="ctr"/>
            <a:r>
              <a:rPr lang="he-IL" sz="3600" b="1" dirty="0" smtClean="0">
                <a:solidFill>
                  <a:srgbClr val="CC3300"/>
                </a:solidFill>
                <a:latin typeface="Tahoma" panose="020B0604030504040204" pitchFamily="34" charset="0"/>
                <a:ea typeface="Tahoma" panose="020B0604030504040204" pitchFamily="34" charset="0"/>
                <a:cs typeface="+mn-cs"/>
              </a:rPr>
              <a:t>משימות מומלצות לתרגול בכיתות ט' </a:t>
            </a:r>
            <a:r>
              <a:rPr lang="en-US" sz="3600" b="1" dirty="0" smtClean="0">
                <a:solidFill>
                  <a:srgbClr val="CC3300"/>
                </a:solidFill>
                <a:latin typeface="Tahoma" panose="020B0604030504040204" pitchFamily="34" charset="0"/>
                <a:ea typeface="Tahoma" panose="020B0604030504040204" pitchFamily="34" charset="0"/>
                <a:cs typeface="+mn-cs"/>
              </a:rPr>
              <a:t/>
            </a:r>
            <a:br>
              <a:rPr lang="en-US" sz="3600" b="1" dirty="0" smtClean="0">
                <a:solidFill>
                  <a:srgbClr val="CC3300"/>
                </a:solidFill>
                <a:latin typeface="Tahoma" panose="020B0604030504040204" pitchFamily="34" charset="0"/>
                <a:ea typeface="Tahoma" panose="020B0604030504040204" pitchFamily="34" charset="0"/>
                <a:cs typeface="+mn-cs"/>
              </a:rPr>
            </a:br>
            <a:r>
              <a:rPr lang="he-IL" sz="3600" b="1" dirty="0" smtClean="0">
                <a:solidFill>
                  <a:srgbClr val="CC3300"/>
                </a:solidFill>
                <a:latin typeface="Tahoma" panose="020B0604030504040204" pitchFamily="34" charset="0"/>
                <a:ea typeface="Tahoma" panose="020B0604030504040204" pitchFamily="34" charset="0"/>
                <a:cs typeface="+mn-cs"/>
              </a:rPr>
              <a:t>+ כלים לאיסוף וניתוח תשובות התלמידים</a:t>
            </a:r>
            <a:r>
              <a:rPr lang="en-US" sz="3600" b="1" dirty="0" smtClean="0">
                <a:solidFill>
                  <a:srgbClr val="CC3300"/>
                </a:solidFill>
                <a:latin typeface="Tahoma" panose="020B0604030504040204" pitchFamily="34" charset="0"/>
                <a:ea typeface="Tahoma" panose="020B0604030504040204" pitchFamily="34" charset="0"/>
                <a:cs typeface="+mn-cs"/>
              </a:rPr>
              <a:t/>
            </a:r>
            <a:br>
              <a:rPr lang="en-US" sz="3600" b="1" dirty="0" smtClean="0">
                <a:solidFill>
                  <a:srgbClr val="CC3300"/>
                </a:solidFill>
                <a:latin typeface="Tahoma" panose="020B0604030504040204" pitchFamily="34" charset="0"/>
                <a:ea typeface="Tahoma" panose="020B0604030504040204" pitchFamily="34" charset="0"/>
                <a:cs typeface="+mn-cs"/>
              </a:rPr>
            </a:br>
            <a:r>
              <a:rPr lang="he-IL" sz="3600" b="1" dirty="0" smtClean="0">
                <a:solidFill>
                  <a:srgbClr val="CC3300"/>
                </a:solidFill>
                <a:latin typeface="Tahoma" panose="020B0604030504040204" pitchFamily="34" charset="0"/>
                <a:ea typeface="Tahoma" panose="020B0604030504040204" pitchFamily="34" charset="0"/>
                <a:cs typeface="+mn-cs"/>
                <a:hlinkClick r:id="rId2"/>
              </a:rPr>
              <a:t>אפיון משימות אוריינות מתוקשבות</a:t>
            </a:r>
            <a:endParaRPr lang="he-IL" sz="3600" b="1" dirty="0">
              <a:solidFill>
                <a:srgbClr val="CC3300"/>
              </a:solidFill>
              <a:latin typeface="Tahoma" panose="020B0604030504040204" pitchFamily="34" charset="0"/>
              <a:ea typeface="Tahoma" panose="020B0604030504040204" pitchFamily="34" charset="0"/>
              <a:cs typeface="+mn-cs"/>
            </a:endParaRPr>
          </a:p>
        </p:txBody>
      </p:sp>
      <p:sp>
        <p:nvSpPr>
          <p:cNvPr id="3" name="מציין מיקום תוכן 2"/>
          <p:cNvSpPr>
            <a:spLocks noGrp="1"/>
          </p:cNvSpPr>
          <p:nvPr>
            <p:ph idx="1"/>
          </p:nvPr>
        </p:nvSpPr>
        <p:spPr>
          <a:xfrm>
            <a:off x="179512" y="1772816"/>
            <a:ext cx="8064896" cy="4800600"/>
          </a:xfrm>
        </p:spPr>
        <p:txBody>
          <a:bodyPr>
            <a:normAutofit fontScale="92500" lnSpcReduction="10000"/>
          </a:bodyPr>
          <a:lstStyle/>
          <a:p>
            <a:pPr>
              <a:buClrTx/>
            </a:pPr>
            <a:r>
              <a:rPr lang="he-IL" sz="2400" b="1" spc="-100" dirty="0">
                <a:solidFill>
                  <a:schemeClr val="tx2"/>
                </a:solidFill>
                <a:latin typeface="Tahoma" panose="020B0604030504040204" pitchFamily="34" charset="0"/>
                <a:ea typeface="Tahoma" panose="020B0604030504040204" pitchFamily="34" charset="0"/>
              </a:rPr>
              <a:t>פריטים ששוחררו מ </a:t>
            </a:r>
            <a:r>
              <a:rPr lang="en-US" sz="2400" b="1" spc="-100" dirty="0">
                <a:solidFill>
                  <a:schemeClr val="tx2"/>
                </a:solidFill>
                <a:latin typeface="Tahoma" panose="020B0604030504040204" pitchFamily="34" charset="0"/>
                <a:ea typeface="Tahoma" panose="020B0604030504040204" pitchFamily="34" charset="0"/>
              </a:rPr>
              <a:t>PISA 2015</a:t>
            </a:r>
            <a:r>
              <a:rPr lang="he-IL" sz="2400" b="1" spc="-100" dirty="0">
                <a:solidFill>
                  <a:schemeClr val="tx2"/>
                </a:solidFill>
                <a:latin typeface="Tahoma" panose="020B0604030504040204" pitchFamily="34" charset="0"/>
                <a:ea typeface="Tahoma" panose="020B0604030504040204" pitchFamily="34" charset="0"/>
              </a:rPr>
              <a:t>:</a:t>
            </a:r>
          </a:p>
          <a:p>
            <a:pPr>
              <a:buClrTx/>
            </a:pPr>
            <a:r>
              <a:rPr lang="he-IL" sz="2400" b="1" dirty="0" smtClean="0"/>
              <a:t>ריצה במזג אויר חם</a:t>
            </a:r>
          </a:p>
          <a:p>
            <a:pPr>
              <a:buClrTx/>
            </a:pPr>
            <a:r>
              <a:rPr lang="he-IL" sz="2400" b="1" dirty="0" smtClean="0"/>
              <a:t>חוות דגים לגידול בר קיימא</a:t>
            </a:r>
          </a:p>
          <a:p>
            <a:pPr>
              <a:buClrTx/>
            </a:pPr>
            <a:r>
              <a:rPr lang="he-IL" sz="2400" b="1" dirty="0" smtClean="0"/>
              <a:t>התמוטטות מושבות הדבורים</a:t>
            </a:r>
          </a:p>
          <a:p>
            <a:pPr>
              <a:buClrTx/>
            </a:pPr>
            <a:endParaRPr lang="he-IL" sz="2400" b="1" dirty="0" smtClean="0"/>
          </a:p>
          <a:p>
            <a:pPr>
              <a:buClrTx/>
            </a:pPr>
            <a:r>
              <a:rPr lang="he-IL" sz="2400" b="1" spc="-100" dirty="0">
                <a:solidFill>
                  <a:schemeClr val="tx2"/>
                </a:solidFill>
                <a:latin typeface="Tahoma" panose="020B0604030504040204" pitchFamily="34" charset="0"/>
                <a:ea typeface="Tahoma" panose="020B0604030504040204" pitchFamily="34" charset="0"/>
              </a:rPr>
              <a:t>משימות אוריינות מתוקשבות במדע </a:t>
            </a:r>
            <a:r>
              <a:rPr lang="he-IL" sz="2400" b="1" spc="-100" dirty="0" smtClean="0">
                <a:solidFill>
                  <a:schemeClr val="tx2"/>
                </a:solidFill>
                <a:latin typeface="Tahoma" panose="020B0604030504040204" pitchFamily="34" charset="0"/>
                <a:ea typeface="Tahoma" panose="020B0604030504040204" pitchFamily="34" charset="0"/>
              </a:rPr>
              <a:t>וטכנולוגיה</a:t>
            </a:r>
          </a:p>
          <a:p>
            <a:pPr>
              <a:buClrTx/>
            </a:pPr>
            <a:r>
              <a:rPr lang="he-IL" sz="2400" b="1" dirty="0"/>
              <a:t>תנור </a:t>
            </a:r>
            <a:r>
              <a:rPr lang="he-IL" sz="2400" b="1" dirty="0" smtClean="0"/>
              <a:t>שמש</a:t>
            </a:r>
          </a:p>
          <a:p>
            <a:pPr>
              <a:buClrTx/>
            </a:pPr>
            <a:r>
              <a:rPr lang="he-IL" sz="2400" b="1" dirty="0" smtClean="0"/>
              <a:t>רכבת הרים</a:t>
            </a:r>
          </a:p>
          <a:p>
            <a:pPr>
              <a:buClrTx/>
            </a:pPr>
            <a:r>
              <a:rPr lang="he-IL" sz="2400" b="1" dirty="0" smtClean="0"/>
              <a:t>בריכת </a:t>
            </a:r>
            <a:r>
              <a:rPr lang="he-IL" sz="2400" b="1" dirty="0"/>
              <a:t>הדגים</a:t>
            </a:r>
          </a:p>
          <a:p>
            <a:pPr>
              <a:buClrTx/>
            </a:pPr>
            <a:r>
              <a:rPr lang="en-US" sz="2400" b="1" dirty="0" smtClean="0"/>
              <a:t/>
            </a:r>
            <a:br>
              <a:rPr lang="en-US" sz="2400" b="1" dirty="0" smtClean="0"/>
            </a:br>
            <a:r>
              <a:rPr lang="he-IL" sz="2400" b="1" spc="-100" dirty="0">
                <a:solidFill>
                  <a:schemeClr val="tx2"/>
                </a:solidFill>
                <a:latin typeface="Tahoma" panose="020B0604030504040204" pitchFamily="34" charset="0"/>
                <a:ea typeface="Tahoma" panose="020B0604030504040204" pitchFamily="34" charset="0"/>
              </a:rPr>
              <a:t>משימות אוריינות מתוקשבות </a:t>
            </a:r>
            <a:r>
              <a:rPr lang="he-IL" sz="2400" b="1" spc="-100" dirty="0" smtClean="0">
                <a:solidFill>
                  <a:schemeClr val="tx2"/>
                </a:solidFill>
                <a:latin typeface="Tahoma" panose="020B0604030504040204" pitchFamily="34" charset="0"/>
                <a:ea typeface="Tahoma" panose="020B0604030504040204" pitchFamily="34" charset="0"/>
              </a:rPr>
              <a:t>שפותחו לביולוגיה ולכימיה</a:t>
            </a:r>
          </a:p>
          <a:p>
            <a:pPr>
              <a:buClrTx/>
            </a:pPr>
            <a:r>
              <a:rPr lang="he-IL" sz="2400" b="1" dirty="0" smtClean="0"/>
              <a:t>רמת </a:t>
            </a:r>
            <a:r>
              <a:rPr lang="he-IL" sz="2400" b="1" dirty="0"/>
              <a:t>הגלוקוז בדם</a:t>
            </a:r>
          </a:p>
          <a:p>
            <a:pPr>
              <a:buClrTx/>
            </a:pPr>
            <a:r>
              <a:rPr lang="he-IL" sz="2400" b="1" dirty="0"/>
              <a:t>המצאה מדליקה</a:t>
            </a:r>
          </a:p>
        </p:txBody>
      </p:sp>
    </p:spTree>
    <p:extLst>
      <p:ext uri="{BB962C8B-B14F-4D97-AF65-F5344CB8AC3E}">
        <p14:creationId xmlns:p14="http://schemas.microsoft.com/office/powerpoint/2010/main" val="2155743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493128" y="1628800"/>
            <a:ext cx="7620000" cy="2664296"/>
          </a:xfrm>
          <a:prstGeom prst="rect">
            <a:avLst/>
          </a:prstGeom>
        </p:spPr>
        <p:txBody>
          <a:bodyPr vert="horz" lIns="91440" tIns="45720" rIns="91440" bIns="45720" rtlCol="0" anchor="ctr">
            <a:noAutofit/>
          </a:bodyPr>
          <a:lst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he-IL" sz="3600" b="1" dirty="0" smtClean="0">
                <a:solidFill>
                  <a:srgbClr val="CC3300"/>
                </a:solidFill>
                <a:latin typeface="Tahoma" panose="020B0604030504040204" pitchFamily="34" charset="0"/>
                <a:ea typeface="Tahoma" panose="020B0604030504040204" pitchFamily="34" charset="0"/>
                <a:cs typeface="+mn-cs"/>
              </a:rPr>
              <a:t>חיזוק השליטה במיומנויות אוריינות מדעית בסביבה דיגיטאלית</a:t>
            </a:r>
            <a:r>
              <a:rPr lang="en-US" sz="3600" b="1" dirty="0" smtClean="0">
                <a:solidFill>
                  <a:srgbClr val="C00000"/>
                </a:solidFill>
                <a:latin typeface="Tahoma" panose="020B0604030504040204" pitchFamily="34" charset="0"/>
                <a:ea typeface="Tahoma" panose="020B0604030504040204" pitchFamily="34" charset="0"/>
                <a:cs typeface="+mn-cs"/>
              </a:rPr>
              <a:t/>
            </a:r>
            <a:br>
              <a:rPr lang="en-US" sz="3600" b="1" dirty="0" smtClean="0">
                <a:solidFill>
                  <a:srgbClr val="C00000"/>
                </a:solidFill>
                <a:latin typeface="Tahoma" panose="020B0604030504040204" pitchFamily="34" charset="0"/>
                <a:ea typeface="Tahoma" panose="020B0604030504040204" pitchFamily="34" charset="0"/>
                <a:cs typeface="+mn-cs"/>
              </a:rPr>
            </a:br>
            <a:r>
              <a:rPr lang="he-IL" sz="3600" b="1" dirty="0" smtClean="0">
                <a:solidFill>
                  <a:schemeClr val="tx1"/>
                </a:solidFill>
                <a:latin typeface="Tahoma" panose="020B0604030504040204" pitchFamily="34" charset="0"/>
                <a:ea typeface="Tahoma" panose="020B0604030504040204" pitchFamily="34" charset="0"/>
                <a:cs typeface="+mn-cs"/>
              </a:rPr>
              <a:t>איריס </a:t>
            </a:r>
            <a:r>
              <a:rPr lang="he-IL" sz="3600" b="1" dirty="0">
                <a:solidFill>
                  <a:schemeClr val="tx1"/>
                </a:solidFill>
                <a:latin typeface="Tahoma" panose="020B0604030504040204" pitchFamily="34" charset="0"/>
                <a:ea typeface="Tahoma" panose="020B0604030504040204" pitchFamily="34" charset="0"/>
                <a:cs typeface="+mn-cs"/>
              </a:rPr>
              <a:t>חרות </a:t>
            </a:r>
          </a:p>
        </p:txBody>
      </p:sp>
      <p:sp>
        <p:nvSpPr>
          <p:cNvPr id="2" name="Title 1" hidden="1"/>
          <p:cNvSpPr>
            <a:spLocks noGrp="1"/>
          </p:cNvSpPr>
          <p:nvPr>
            <p:ph type="title"/>
          </p:nvPr>
        </p:nvSpPr>
        <p:spPr/>
        <p:txBody>
          <a:bodyPr/>
          <a:lstStyle/>
          <a:p>
            <a:pPr rtl="1" eaLnBrk="1" latinLnBrk="0" hangingPunct="1"/>
            <a:r>
              <a:rPr lang="he-IL" sz="2800" b="1" kern="1200" dirty="0" smtClean="0">
                <a:solidFill>
                  <a:srgbClr val="CC3300"/>
                </a:solidFill>
                <a:effectLst/>
                <a:latin typeface="Tahoma" panose="020B0604030504040204" pitchFamily="34" charset="0"/>
                <a:ea typeface="Tahoma" panose="020B0604030504040204" pitchFamily="34" charset="0"/>
                <a:cs typeface="Tahoma" panose="020B0604030504040204" pitchFamily="34" charset="0"/>
              </a:rPr>
              <a:t>חיזוק השליטה במיומנויות אוריינות מדעית בסביבה דיגיטאלית</a:t>
            </a:r>
            <a:r>
              <a:rPr lang="en-US" sz="2800" b="1"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
            </a:r>
            <a:br>
              <a:rPr lang="en-US" sz="2800" b="1"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br>
            <a:r>
              <a:rPr lang="he-IL" sz="2800" b="1" kern="1200" dirty="0" smtClean="0">
                <a:solidFill>
                  <a:srgbClr val="000000"/>
                </a:solidFill>
                <a:effectLst/>
                <a:latin typeface="Tahoma" panose="020B0604030504040204" pitchFamily="34" charset="0"/>
                <a:ea typeface="Tahoma" panose="020B0604030504040204" pitchFamily="34" charset="0"/>
                <a:cs typeface="Arial" panose="020B0604020202020204" pitchFamily="34" charset="0"/>
              </a:rPr>
              <a:t>איריס חרות </a:t>
            </a:r>
            <a:endParaRPr lang="en-US" dirty="0" smtClean="0">
              <a:effectLst/>
            </a:endParaRPr>
          </a:p>
          <a:p>
            <a:endParaRPr lang="en-US" dirty="0"/>
          </a:p>
        </p:txBody>
      </p:sp>
    </p:spTree>
    <p:extLst>
      <p:ext uri="{BB962C8B-B14F-4D97-AF65-F5344CB8AC3E}">
        <p14:creationId xmlns:p14="http://schemas.microsoft.com/office/powerpoint/2010/main" val="4026348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241" y="332656"/>
            <a:ext cx="10324882" cy="1143000"/>
          </a:xfrm>
        </p:spPr>
        <p:txBody>
          <a:bodyPr/>
          <a:lstStyle/>
          <a:p>
            <a:pPr algn="ctr"/>
            <a:r>
              <a:rPr lang="he-IL" sz="3600" b="1" dirty="0">
                <a:solidFill>
                  <a:schemeClr val="tx2">
                    <a:lumMod val="60000"/>
                    <a:lumOff val="40000"/>
                  </a:schemeClr>
                </a:solidFill>
                <a:latin typeface="David" panose="020E0502060401010101" pitchFamily="34" charset="-79"/>
                <a:cs typeface="+mn-cs"/>
              </a:rPr>
              <a:t>חיזוק השליטה במיומנויות </a:t>
            </a:r>
            <a:r>
              <a:rPr lang="he-IL" sz="3600" b="1" dirty="0" smtClean="0">
                <a:solidFill>
                  <a:schemeClr val="tx2">
                    <a:lumMod val="60000"/>
                    <a:lumOff val="40000"/>
                  </a:schemeClr>
                </a:solidFill>
                <a:latin typeface="David" panose="020E0502060401010101" pitchFamily="34" charset="-79"/>
                <a:cs typeface="+mn-cs"/>
              </a:rPr>
              <a:t> אוריינות  מדעית </a:t>
            </a:r>
            <a:br>
              <a:rPr lang="he-IL" sz="3600" b="1" dirty="0" smtClean="0">
                <a:solidFill>
                  <a:schemeClr val="tx2">
                    <a:lumMod val="60000"/>
                    <a:lumOff val="40000"/>
                  </a:schemeClr>
                </a:solidFill>
                <a:latin typeface="David" panose="020E0502060401010101" pitchFamily="34" charset="-79"/>
                <a:cs typeface="+mn-cs"/>
              </a:rPr>
            </a:br>
            <a:r>
              <a:rPr lang="he-IL" sz="3600" b="1" dirty="0" smtClean="0">
                <a:solidFill>
                  <a:schemeClr val="tx2">
                    <a:lumMod val="60000"/>
                    <a:lumOff val="40000"/>
                  </a:schemeClr>
                </a:solidFill>
                <a:latin typeface="David" panose="020E0502060401010101" pitchFamily="34" charset="-79"/>
                <a:cs typeface="+mn-cs"/>
              </a:rPr>
              <a:t>בסביבה </a:t>
            </a:r>
            <a:r>
              <a:rPr lang="he-IL" sz="3600" b="1" dirty="0">
                <a:solidFill>
                  <a:schemeClr val="tx2">
                    <a:lumMod val="60000"/>
                    <a:lumOff val="40000"/>
                  </a:schemeClr>
                </a:solidFill>
                <a:latin typeface="David" panose="020E0502060401010101" pitchFamily="34" charset="-79"/>
                <a:cs typeface="+mn-cs"/>
              </a:rPr>
              <a:t>דיגיטלית </a:t>
            </a:r>
            <a:br>
              <a:rPr lang="he-IL" sz="3600" b="1" dirty="0">
                <a:solidFill>
                  <a:schemeClr val="tx2">
                    <a:lumMod val="60000"/>
                    <a:lumOff val="40000"/>
                  </a:schemeClr>
                </a:solidFill>
                <a:latin typeface="David" panose="020E0502060401010101" pitchFamily="34" charset="-79"/>
                <a:cs typeface="+mn-cs"/>
              </a:rPr>
            </a:br>
            <a:endParaRPr lang="en-US" sz="3600" dirty="0">
              <a:cs typeface="+mn-cs"/>
            </a:endParaRPr>
          </a:p>
        </p:txBody>
      </p:sp>
      <p:sp>
        <p:nvSpPr>
          <p:cNvPr id="3" name="Content Placeholder 2"/>
          <p:cNvSpPr>
            <a:spLocks noGrp="1"/>
          </p:cNvSpPr>
          <p:nvPr>
            <p:ph idx="1"/>
          </p:nvPr>
        </p:nvSpPr>
        <p:spPr>
          <a:xfrm>
            <a:off x="457200" y="2057400"/>
            <a:ext cx="7620000" cy="4800600"/>
          </a:xfrm>
        </p:spPr>
        <p:txBody>
          <a:bodyPr/>
          <a:lstStyle/>
          <a:p>
            <a:pPr marL="0" indent="0">
              <a:lnSpc>
                <a:spcPct val="110000"/>
              </a:lnSpc>
              <a:buNone/>
            </a:pPr>
            <a:r>
              <a:rPr lang="he-IL" sz="2400" dirty="0" smtClean="0">
                <a:latin typeface="David" panose="020E0502060401010101" pitchFamily="34" charset="-79"/>
              </a:rPr>
              <a:t>שלבים:</a:t>
            </a:r>
          </a:p>
          <a:p>
            <a:pPr marL="0" indent="0">
              <a:lnSpc>
                <a:spcPct val="110000"/>
              </a:lnSpc>
              <a:buNone/>
            </a:pPr>
            <a:endParaRPr lang="he-IL" sz="2400" dirty="0" smtClean="0">
              <a:latin typeface="David" panose="020E0502060401010101" pitchFamily="34" charset="-79"/>
            </a:endParaRPr>
          </a:p>
          <a:p>
            <a:pPr marL="457200" indent="-457200">
              <a:lnSpc>
                <a:spcPct val="110000"/>
              </a:lnSpc>
              <a:buClrTx/>
              <a:buFont typeface="+mj-lt"/>
              <a:buAutoNum type="arabicPeriod"/>
            </a:pPr>
            <a:r>
              <a:rPr lang="he-IL" sz="2400" dirty="0" smtClean="0">
                <a:latin typeface="David" panose="020E0502060401010101" pitchFamily="34" charset="-79"/>
              </a:rPr>
              <a:t>זיהוי </a:t>
            </a:r>
            <a:r>
              <a:rPr lang="he-IL" sz="2400" dirty="0">
                <a:latin typeface="David" panose="020E0502060401010101" pitchFamily="34" charset="-79"/>
              </a:rPr>
              <a:t>מיומנויות שהשליטה בהן נמוכה, הבנת מקור הקושי, </a:t>
            </a:r>
            <a:r>
              <a:rPr lang="he-IL" sz="2400" dirty="0" smtClean="0">
                <a:latin typeface="David" panose="020E0502060401010101" pitchFamily="34" charset="-79"/>
              </a:rPr>
              <a:t>תובנות.</a:t>
            </a:r>
          </a:p>
          <a:p>
            <a:pPr marL="457200" indent="-457200">
              <a:lnSpc>
                <a:spcPct val="110000"/>
              </a:lnSpc>
              <a:buClrTx/>
              <a:buFont typeface="+mj-lt"/>
              <a:buAutoNum type="arabicPeriod"/>
            </a:pPr>
            <a:r>
              <a:rPr lang="he-IL" sz="2400" dirty="0" smtClean="0">
                <a:latin typeface="David" panose="020E0502060401010101" pitchFamily="34" charset="-79"/>
              </a:rPr>
              <a:t>הוראה </a:t>
            </a:r>
            <a:r>
              <a:rPr lang="he-IL" sz="2400" dirty="0">
                <a:latin typeface="David" panose="020E0502060401010101" pitchFamily="34" charset="-79"/>
              </a:rPr>
              <a:t>מפורשת ותרגול </a:t>
            </a:r>
            <a:r>
              <a:rPr lang="he-IL" sz="2400" dirty="0" smtClean="0">
                <a:latin typeface="David" panose="020E0502060401010101" pitchFamily="34" charset="-79"/>
              </a:rPr>
              <a:t>מתאים.</a:t>
            </a:r>
            <a:endParaRPr lang="he-IL" sz="2400" dirty="0">
              <a:latin typeface="David" panose="020E0502060401010101" pitchFamily="34" charset="-79"/>
            </a:endParaRPr>
          </a:p>
          <a:p>
            <a:pPr marL="0" indent="0">
              <a:lnSpc>
                <a:spcPct val="150000"/>
              </a:lnSpc>
              <a:buNone/>
            </a:pPr>
            <a:endParaRPr lang="he-IL" sz="2400" dirty="0" smtClean="0">
              <a:latin typeface="David" panose="020E0502060401010101" pitchFamily="34" charset="-79"/>
            </a:endParaRPr>
          </a:p>
          <a:p>
            <a:pPr marL="0" indent="0">
              <a:lnSpc>
                <a:spcPct val="150000"/>
              </a:lnSpc>
              <a:buNone/>
            </a:pPr>
            <a:r>
              <a:rPr lang="he-IL" sz="2400" dirty="0" smtClean="0">
                <a:latin typeface="David" panose="020E0502060401010101" pitchFamily="34" charset="-79"/>
              </a:rPr>
              <a:t>במקביל </a:t>
            </a:r>
            <a:r>
              <a:rPr lang="he-IL" sz="2400" dirty="0">
                <a:latin typeface="David" panose="020E0502060401010101" pitchFamily="34" charset="-79"/>
              </a:rPr>
              <a:t>לו: שילוב מודגש במשימות חדשות.</a:t>
            </a:r>
          </a:p>
          <a:p>
            <a:endParaRPr lang="en-US" dirty="0"/>
          </a:p>
        </p:txBody>
      </p:sp>
    </p:spTree>
    <p:extLst>
      <p:ext uri="{BB962C8B-B14F-4D97-AF65-F5344CB8AC3E}">
        <p14:creationId xmlns:p14="http://schemas.microsoft.com/office/powerpoint/2010/main" val="1520176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328" y="476672"/>
            <a:ext cx="9505056" cy="1143000"/>
          </a:xfrm>
        </p:spPr>
        <p:txBody>
          <a:bodyPr/>
          <a:lstStyle/>
          <a:p>
            <a:pPr algn="ctr">
              <a:spcBef>
                <a:spcPts val="0"/>
              </a:spcBef>
            </a:pPr>
            <a:r>
              <a:rPr lang="he-IL" sz="3600" b="1" dirty="0">
                <a:solidFill>
                  <a:schemeClr val="tx2">
                    <a:lumMod val="60000"/>
                    <a:lumOff val="40000"/>
                  </a:schemeClr>
                </a:solidFill>
                <a:latin typeface="David" panose="020E0502060401010101" pitchFamily="34" charset="-79"/>
                <a:cs typeface="+mn-cs"/>
              </a:rPr>
              <a:t>זיהוי מיומנויות </a:t>
            </a:r>
            <a:r>
              <a:rPr lang="he-IL" sz="3600" b="1" dirty="0" smtClean="0">
                <a:solidFill>
                  <a:schemeClr val="tx2">
                    <a:lumMod val="60000"/>
                    <a:lumOff val="40000"/>
                  </a:schemeClr>
                </a:solidFill>
                <a:latin typeface="David" panose="020E0502060401010101" pitchFamily="34" charset="-79"/>
                <a:cs typeface="+mn-cs"/>
              </a:rPr>
              <a:t> שהשליטה </a:t>
            </a:r>
            <a:r>
              <a:rPr lang="he-IL" sz="3600" b="1" dirty="0">
                <a:solidFill>
                  <a:schemeClr val="tx2">
                    <a:lumMod val="60000"/>
                    <a:lumOff val="40000"/>
                  </a:schemeClr>
                </a:solidFill>
                <a:latin typeface="David" panose="020E0502060401010101" pitchFamily="34" charset="-79"/>
                <a:cs typeface="+mn-cs"/>
              </a:rPr>
              <a:t>בהן נמוכה </a:t>
            </a:r>
            <a:r>
              <a:rPr lang="he-IL" sz="3600" b="1" dirty="0" smtClean="0">
                <a:solidFill>
                  <a:schemeClr val="tx2">
                    <a:lumMod val="60000"/>
                    <a:lumOff val="40000"/>
                  </a:schemeClr>
                </a:solidFill>
                <a:latin typeface="David" panose="020E0502060401010101" pitchFamily="34" charset="-79"/>
                <a:cs typeface="+mn-cs"/>
              </a:rPr>
              <a:t>–</a:t>
            </a:r>
            <a:br>
              <a:rPr lang="he-IL" sz="3600" b="1" dirty="0" smtClean="0">
                <a:solidFill>
                  <a:schemeClr val="tx2">
                    <a:lumMod val="60000"/>
                    <a:lumOff val="40000"/>
                  </a:schemeClr>
                </a:solidFill>
                <a:latin typeface="David" panose="020E0502060401010101" pitchFamily="34" charset="-79"/>
                <a:cs typeface="+mn-cs"/>
              </a:rPr>
            </a:br>
            <a:r>
              <a:rPr lang="he-IL" sz="3600" b="1" dirty="0" smtClean="0">
                <a:solidFill>
                  <a:schemeClr val="tx2">
                    <a:lumMod val="60000"/>
                    <a:lumOff val="40000"/>
                  </a:schemeClr>
                </a:solidFill>
                <a:latin typeface="David" panose="020E0502060401010101" pitchFamily="34" charset="-79"/>
                <a:cs typeface="+mn-cs"/>
              </a:rPr>
              <a:t>שיטת העבודה</a:t>
            </a:r>
            <a:r>
              <a:rPr lang="he-IL" sz="3600" b="1" dirty="0">
                <a:solidFill>
                  <a:schemeClr val="tx2">
                    <a:lumMod val="60000"/>
                    <a:lumOff val="40000"/>
                  </a:schemeClr>
                </a:solidFill>
                <a:latin typeface="David" panose="020E0502060401010101" pitchFamily="34" charset="-79"/>
                <a:cs typeface="+mn-cs"/>
              </a:rPr>
              <a:t/>
            </a:r>
            <a:br>
              <a:rPr lang="he-IL" sz="3600" b="1" dirty="0">
                <a:solidFill>
                  <a:schemeClr val="tx2">
                    <a:lumMod val="60000"/>
                    <a:lumOff val="40000"/>
                  </a:schemeClr>
                </a:solidFill>
                <a:latin typeface="David" panose="020E0502060401010101" pitchFamily="34" charset="-79"/>
                <a:cs typeface="+mn-cs"/>
              </a:rPr>
            </a:br>
            <a:endParaRPr lang="en-US" sz="3600" dirty="0">
              <a:cs typeface="+mn-cs"/>
            </a:endParaRPr>
          </a:p>
        </p:txBody>
      </p:sp>
      <p:sp>
        <p:nvSpPr>
          <p:cNvPr id="3" name="Content Placeholder 2"/>
          <p:cNvSpPr>
            <a:spLocks noGrp="1"/>
          </p:cNvSpPr>
          <p:nvPr>
            <p:ph idx="1"/>
          </p:nvPr>
        </p:nvSpPr>
        <p:spPr>
          <a:xfrm>
            <a:off x="457200" y="2348880"/>
            <a:ext cx="7620000" cy="4800600"/>
          </a:xfrm>
        </p:spPr>
        <p:txBody>
          <a:bodyPr/>
          <a:lstStyle/>
          <a:p>
            <a:pPr>
              <a:lnSpc>
                <a:spcPct val="150000"/>
              </a:lnSpc>
              <a:buClrTx/>
            </a:pPr>
            <a:r>
              <a:rPr lang="he-IL" sz="2400" b="1" dirty="0">
                <a:latin typeface="David" panose="020E0502060401010101" pitchFamily="34" charset="-79"/>
              </a:rPr>
              <a:t>בניית משימה מתאימה, עם מגוון מיומנויות, בטופס מקוון </a:t>
            </a:r>
            <a:r>
              <a:rPr lang="en-US" sz="2400" b="1" dirty="0">
                <a:latin typeface="David" panose="020E0502060401010101" pitchFamily="34" charset="-79"/>
              </a:rPr>
              <a:t>(google forms)</a:t>
            </a:r>
            <a:r>
              <a:rPr lang="he-IL" sz="2400" b="1" dirty="0">
                <a:latin typeface="David" panose="020E0502060401010101" pitchFamily="34" charset="-79"/>
              </a:rPr>
              <a:t>. </a:t>
            </a:r>
          </a:p>
          <a:p>
            <a:pPr>
              <a:lnSpc>
                <a:spcPct val="150000"/>
              </a:lnSpc>
              <a:buClrTx/>
            </a:pPr>
            <a:r>
              <a:rPr lang="he-IL" sz="2400" b="1" dirty="0">
                <a:latin typeface="David" panose="020E0502060401010101" pitchFamily="34" charset="-79"/>
              </a:rPr>
              <a:t>פרסום ושיווק,</a:t>
            </a:r>
          </a:p>
          <a:p>
            <a:pPr>
              <a:lnSpc>
                <a:spcPct val="150000"/>
              </a:lnSpc>
              <a:buClrTx/>
            </a:pPr>
            <a:r>
              <a:rPr lang="he-IL" sz="2400" b="1" dirty="0">
                <a:latin typeface="David" panose="020E0502060401010101" pitchFamily="34" charset="-79"/>
              </a:rPr>
              <a:t>בדיקת תשובות לשאלות סגורות ופתוחות,</a:t>
            </a:r>
          </a:p>
          <a:p>
            <a:pPr>
              <a:lnSpc>
                <a:spcPct val="150000"/>
              </a:lnSpc>
              <a:buClrTx/>
            </a:pPr>
            <a:r>
              <a:rPr lang="he-IL" sz="2400" b="1" dirty="0">
                <a:latin typeface="David" panose="020E0502060401010101" pitchFamily="34" charset="-79"/>
              </a:rPr>
              <a:t>עיבוד נתונים, הפקת תובנות.</a:t>
            </a:r>
            <a:endParaRPr lang="en-US" sz="2400" b="1" dirty="0">
              <a:latin typeface="David" panose="020E0502060401010101" pitchFamily="34" charset="-79"/>
            </a:endParaRPr>
          </a:p>
          <a:p>
            <a:pPr>
              <a:buClrTx/>
            </a:pPr>
            <a:endParaRPr lang="en-US" dirty="0"/>
          </a:p>
        </p:txBody>
      </p:sp>
    </p:spTree>
    <p:extLst>
      <p:ext uri="{BB962C8B-B14F-4D97-AF65-F5344CB8AC3E}">
        <p14:creationId xmlns:p14="http://schemas.microsoft.com/office/powerpoint/2010/main" val="54219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9304" y="764704"/>
            <a:ext cx="9073008" cy="1143000"/>
          </a:xfrm>
        </p:spPr>
        <p:txBody>
          <a:bodyPr/>
          <a:lstStyle/>
          <a:p>
            <a:pPr algn="ctr">
              <a:spcBef>
                <a:spcPts val="0"/>
              </a:spcBef>
            </a:pPr>
            <a:r>
              <a:rPr lang="he-IL" sz="3600" b="1" dirty="0">
                <a:solidFill>
                  <a:schemeClr val="tx2">
                    <a:lumMod val="60000"/>
                    <a:lumOff val="40000"/>
                  </a:schemeClr>
                </a:solidFill>
                <a:latin typeface="David" panose="020E0502060401010101" pitchFamily="34" charset="-79"/>
                <a:cs typeface="+mn-cs"/>
              </a:rPr>
              <a:t>משימת המדגם התבססה על </a:t>
            </a:r>
            <a:r>
              <a:rPr lang="he-IL" sz="3600" b="1" dirty="0" smtClean="0">
                <a:solidFill>
                  <a:schemeClr val="tx2">
                    <a:lumMod val="60000"/>
                    <a:lumOff val="40000"/>
                  </a:schemeClr>
                </a:solidFill>
                <a:latin typeface="David" panose="020E0502060401010101" pitchFamily="34" charset="-79"/>
                <a:cs typeface="+mn-cs"/>
              </a:rPr>
              <a:t> משימת </a:t>
            </a:r>
            <a:r>
              <a:rPr lang="he-IL" sz="3600" b="1" dirty="0">
                <a:solidFill>
                  <a:schemeClr val="tx2">
                    <a:lumMod val="60000"/>
                    <a:lumOff val="40000"/>
                  </a:schemeClr>
                </a:solidFill>
                <a:latin typeface="David" panose="020E0502060401010101" pitchFamily="34" charset="-79"/>
                <a:cs typeface="+mn-cs"/>
              </a:rPr>
              <a:t>תנור שמש </a:t>
            </a:r>
            <a:r>
              <a:rPr lang="he-IL" sz="3600" dirty="0">
                <a:solidFill>
                  <a:schemeClr val="tx2">
                    <a:lumMod val="60000"/>
                    <a:lumOff val="40000"/>
                  </a:schemeClr>
                </a:solidFill>
                <a:latin typeface="David" panose="020E0502060401010101" pitchFamily="34" charset="-79"/>
                <a:cs typeface="+mn-cs"/>
              </a:rPr>
              <a:t>(פלטפורמה סנונית) </a:t>
            </a:r>
            <a:br>
              <a:rPr lang="he-IL" sz="3600" dirty="0">
                <a:solidFill>
                  <a:schemeClr val="tx2">
                    <a:lumMod val="60000"/>
                    <a:lumOff val="40000"/>
                  </a:schemeClr>
                </a:solidFill>
                <a:latin typeface="David" panose="020E0502060401010101" pitchFamily="34" charset="-79"/>
                <a:cs typeface="+mn-cs"/>
              </a:rPr>
            </a:br>
            <a:r>
              <a:rPr lang="he-IL" sz="3600" dirty="0">
                <a:solidFill>
                  <a:schemeClr val="tx1"/>
                </a:solidFill>
                <a:latin typeface="David" panose="020E0502060401010101" pitchFamily="34" charset="-79"/>
                <a:cs typeface="+mn-cs"/>
              </a:rPr>
              <a:t>*  13 שאלות       * המיומנויות הבאות:</a:t>
            </a:r>
            <a:r>
              <a:rPr lang="he-IL" sz="3600" b="1" dirty="0">
                <a:latin typeface="David" panose="020E0502060401010101" pitchFamily="34" charset="-79"/>
                <a:cs typeface="+mn-cs"/>
              </a:rPr>
              <a:t/>
            </a:r>
            <a:br>
              <a:rPr lang="he-IL" sz="3600" b="1" dirty="0">
                <a:latin typeface="David" panose="020E0502060401010101" pitchFamily="34" charset="-79"/>
                <a:cs typeface="+mn-cs"/>
              </a:rPr>
            </a:br>
            <a:endParaRPr lang="en-US" sz="3600" dirty="0">
              <a:cs typeface="+mn-cs"/>
            </a:endParaRPr>
          </a:p>
        </p:txBody>
      </p:sp>
      <p:graphicFrame>
        <p:nvGraphicFramePr>
          <p:cNvPr id="4" name="Content Placeholder 3" descr="המיומנויות הבאות:&#10;מיומנויות מוכרות וותיקות&#10;הסבר מדעי ודיוק מדעי&#10;הפקת מידע מטקסט והדמיה&#10;זיהוי מידע רלוונטי&#10;זיהוי רכיבי המחקר המדעי והקשר ביניהם&#10;הסבר מדעי ודיוק מדעי&#10;&#10;מיומנויות דיגיטליות&#10;לא תאמינו, &quot;המובן מאליו&quot;&#10; זיהוי רכיב דיגיטלי דינמי&#10;&#10;" title="משימת המדגם התבססה על  משימת תנור שמש (פלטפורמה סנונית) "/>
          <p:cNvGraphicFramePr>
            <a:graphicFrameLocks noGrp="1"/>
          </p:cNvGraphicFramePr>
          <p:nvPr>
            <p:ph idx="1"/>
            <p:extLst>
              <p:ext uri="{D42A27DB-BD31-4B8C-83A1-F6EECF244321}">
                <p14:modId xmlns:p14="http://schemas.microsoft.com/office/powerpoint/2010/main" val="629774940"/>
              </p:ext>
            </p:extLst>
          </p:nvPr>
        </p:nvGraphicFramePr>
        <p:xfrm>
          <a:off x="36984" y="2060848"/>
          <a:ext cx="8460432" cy="4460650"/>
        </p:xfrm>
        <a:graphic>
          <a:graphicData uri="http://schemas.openxmlformats.org/drawingml/2006/table">
            <a:tbl>
              <a:tblPr firstRow="1" bandRow="1">
                <a:tableStyleId>{2D5ABB26-0587-4C30-8999-92F81FD0307C}</a:tableStyleId>
              </a:tblPr>
              <a:tblGrid>
                <a:gridCol w="4230216">
                  <a:extLst>
                    <a:ext uri="{9D8B030D-6E8A-4147-A177-3AD203B41FA5}">
                      <a16:colId xmlns:a16="http://schemas.microsoft.com/office/drawing/2014/main" val="2988293338"/>
                    </a:ext>
                  </a:extLst>
                </a:gridCol>
                <a:gridCol w="4230216">
                  <a:extLst>
                    <a:ext uri="{9D8B030D-6E8A-4147-A177-3AD203B41FA5}">
                      <a16:colId xmlns:a16="http://schemas.microsoft.com/office/drawing/2014/main" val="4127228386"/>
                    </a:ext>
                  </a:extLst>
                </a:gridCol>
              </a:tblGrid>
              <a:tr h="818908">
                <a:tc>
                  <a:txBody>
                    <a:bodyPr/>
                    <a:lstStyle/>
                    <a:p>
                      <a:pPr algn="ctr" rtl="1"/>
                      <a:r>
                        <a:rPr lang="he-IL" sz="2400" dirty="0" smtClean="0">
                          <a:solidFill>
                            <a:schemeClr val="tx1"/>
                          </a:solidFill>
                          <a:latin typeface="David" panose="020E0502060401010101" pitchFamily="34" charset="-79"/>
                          <a:cs typeface="+mn-cs"/>
                        </a:rPr>
                        <a:t>מיומנויות דיגיטליות</a:t>
                      </a:r>
                    </a:p>
                    <a:p>
                      <a:pPr algn="ctr" rtl="1"/>
                      <a:r>
                        <a:rPr lang="he-IL" sz="2400" dirty="0" smtClean="0">
                          <a:solidFill>
                            <a:schemeClr val="tx1"/>
                          </a:solidFill>
                          <a:latin typeface="David" panose="020E0502060401010101" pitchFamily="34" charset="-79"/>
                          <a:cs typeface="+mn-cs"/>
                        </a:rPr>
                        <a:t>לא תאמינו, "המובן מאליו"</a:t>
                      </a:r>
                      <a:endParaRPr lang="en-US" sz="2400" dirty="0" smtClean="0">
                        <a:solidFill>
                          <a:schemeClr val="tx1"/>
                        </a:solidFill>
                        <a:latin typeface="David" panose="020E0502060401010101" pitchFamily="34" charset="-79"/>
                        <a:cs typeface="+mn-cs"/>
                      </a:endParaRPr>
                    </a:p>
                    <a:p>
                      <a:endParaRPr lang="en-US" sz="2400" dirty="0">
                        <a:solidFill>
                          <a:schemeClr val="tx1"/>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400" dirty="0" smtClean="0">
                          <a:solidFill>
                            <a:schemeClr val="tx1"/>
                          </a:solidFill>
                          <a:latin typeface="David" panose="020E0502060401010101" pitchFamily="34" charset="-79"/>
                          <a:cs typeface="+mn-cs"/>
                        </a:rPr>
                        <a:t>מיומנויות מוכרות</a:t>
                      </a:r>
                      <a:r>
                        <a:rPr lang="he-IL" sz="2400" baseline="0" dirty="0" smtClean="0">
                          <a:solidFill>
                            <a:schemeClr val="tx1"/>
                          </a:solidFill>
                          <a:latin typeface="David" panose="020E0502060401010101" pitchFamily="34" charset="-79"/>
                          <a:cs typeface="+mn-cs"/>
                        </a:rPr>
                        <a:t> וותיקות</a:t>
                      </a:r>
                      <a:endParaRPr lang="en-US" sz="2400" dirty="0" smtClean="0">
                        <a:solidFill>
                          <a:schemeClr val="tx1"/>
                        </a:solidFill>
                        <a:latin typeface="David" panose="020E0502060401010101" pitchFamily="34" charset="-79"/>
                        <a:cs typeface="+mn-cs"/>
                      </a:endParaRPr>
                    </a:p>
                    <a:p>
                      <a:endParaRPr lang="en-US" sz="2400" dirty="0">
                        <a:solidFill>
                          <a:schemeClr val="tx1"/>
                        </a:solidFill>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4419634"/>
                  </a:ext>
                </a:extLst>
              </a:tr>
              <a:tr h="510943">
                <a:tc rowSpan="6">
                  <a:txBody>
                    <a:bodyPr/>
                    <a:lstStyle/>
                    <a:p>
                      <a:pPr algn="ctr" rtl="1"/>
                      <a:r>
                        <a:rPr lang="he-IL" sz="2400" dirty="0" smtClean="0">
                          <a:latin typeface="David" panose="020E0502060401010101" pitchFamily="34" charset="-79"/>
                          <a:cs typeface="+mn-cs"/>
                        </a:rPr>
                        <a:t> זיהוי</a:t>
                      </a:r>
                      <a:r>
                        <a:rPr lang="he-IL" sz="2400" baseline="0" dirty="0" smtClean="0">
                          <a:latin typeface="David" panose="020E0502060401010101" pitchFamily="34" charset="-79"/>
                          <a:cs typeface="+mn-cs"/>
                        </a:rPr>
                        <a:t> רכיב דיגיטלי דינמי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he-IL" sz="2400" dirty="0" smtClean="0">
                          <a:latin typeface="David" panose="020E0502060401010101" pitchFamily="34" charset="-79"/>
                          <a:cs typeface="+mn-cs"/>
                        </a:rPr>
                        <a:t>הסבר מדעי ודיוק מדעי</a:t>
                      </a:r>
                      <a:endParaRPr lang="en-US" sz="2400" dirty="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4024260"/>
                  </a:ext>
                </a:extLst>
              </a:tr>
              <a:tr h="45894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he-IL" sz="2400" dirty="0" smtClean="0">
                          <a:latin typeface="David" panose="020E0502060401010101" pitchFamily="34" charset="-79"/>
                          <a:cs typeface="+mn-cs"/>
                        </a:rPr>
                        <a:t>מסקנה וטיעון</a:t>
                      </a:r>
                      <a:endParaRPr lang="en-US" sz="2400" dirty="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1051097"/>
                  </a:ext>
                </a:extLst>
              </a:tr>
              <a:tr h="406937">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he-IL" sz="2400" dirty="0" smtClean="0">
                          <a:latin typeface="David" panose="020E0502060401010101" pitchFamily="34" charset="-79"/>
                          <a:cs typeface="+mn-cs"/>
                        </a:rPr>
                        <a:t>הפקת מידע מטקסט והדמיה</a:t>
                      </a:r>
                      <a:endParaRPr lang="en-US" sz="2400" dirty="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103603"/>
                  </a:ext>
                </a:extLst>
              </a:tr>
              <a:tr h="51094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400" dirty="0" smtClean="0">
                          <a:latin typeface="David" panose="020E0502060401010101" pitchFamily="34" charset="-79"/>
                          <a:cs typeface="+mn-cs"/>
                        </a:rPr>
                        <a:t>זיהוי מידע רלוונטי</a:t>
                      </a:r>
                      <a:endParaRPr lang="en-US" sz="2400" dirty="0" smtClean="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6161507"/>
                  </a:ext>
                </a:extLst>
              </a:tr>
              <a:tr h="770957">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2400" dirty="0" smtClean="0">
                          <a:latin typeface="David" panose="020E0502060401010101" pitchFamily="34" charset="-79"/>
                          <a:cs typeface="+mn-cs"/>
                        </a:rPr>
                        <a:t>זיהוי רכיבי המחקר המדעי והקשר ביניהם</a:t>
                      </a:r>
                      <a:endParaRPr lang="en-US" sz="2400" dirty="0" smtClean="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03106"/>
                  </a:ext>
                </a:extLst>
              </a:tr>
              <a:tr h="510943">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he-IL" sz="2400" dirty="0" smtClean="0">
                          <a:latin typeface="David" panose="020E0502060401010101" pitchFamily="34" charset="-79"/>
                          <a:cs typeface="+mn-cs"/>
                        </a:rPr>
                        <a:t>הסבר מדעי ודיוק מדעי</a:t>
                      </a:r>
                      <a:endParaRPr lang="en-US" sz="2400" dirty="0">
                        <a:latin typeface="David" panose="020E0502060401010101" pitchFamily="34" charset="-79"/>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787586"/>
                  </a:ext>
                </a:extLst>
              </a:tr>
            </a:tbl>
          </a:graphicData>
        </a:graphic>
      </p:graphicFrame>
    </p:spTree>
    <p:extLst>
      <p:ext uri="{BB962C8B-B14F-4D97-AF65-F5344CB8AC3E}">
        <p14:creationId xmlns:p14="http://schemas.microsoft.com/office/powerpoint/2010/main" val="3319635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84" y="457200"/>
            <a:ext cx="8460432" cy="1143000"/>
          </a:xfrm>
        </p:spPr>
        <p:txBody>
          <a:bodyPr/>
          <a:lstStyle/>
          <a:p>
            <a:pPr algn="ctr"/>
            <a:r>
              <a:rPr lang="he-IL" sz="3600" b="1" dirty="0">
                <a:solidFill>
                  <a:schemeClr val="tx2">
                    <a:lumMod val="60000"/>
                    <a:lumOff val="40000"/>
                  </a:schemeClr>
                </a:solidFill>
                <a:latin typeface="David" panose="020E0502060401010101" pitchFamily="34" charset="-79"/>
                <a:cs typeface="+mn-cs"/>
              </a:rPr>
              <a:t>יתרונות השימוש בטופס </a:t>
            </a:r>
            <a:r>
              <a:rPr lang="he-IL" sz="3600" b="1" dirty="0" smtClean="0">
                <a:solidFill>
                  <a:schemeClr val="tx2">
                    <a:lumMod val="60000"/>
                    <a:lumOff val="40000"/>
                  </a:schemeClr>
                </a:solidFill>
                <a:latin typeface="David" panose="020E0502060401010101" pitchFamily="34" charset="-79"/>
                <a:cs typeface="+mn-cs"/>
              </a:rPr>
              <a:t>מקוון למשימת </a:t>
            </a:r>
            <a:r>
              <a:rPr lang="he-IL" sz="3600" b="1" dirty="0">
                <a:solidFill>
                  <a:schemeClr val="tx2">
                    <a:lumMod val="60000"/>
                    <a:lumOff val="40000"/>
                  </a:schemeClr>
                </a:solidFill>
                <a:latin typeface="David" panose="020E0502060401010101" pitchFamily="34" charset="-79"/>
                <a:cs typeface="+mn-cs"/>
              </a:rPr>
              <a:t>המיפוי: </a:t>
            </a:r>
            <a:br>
              <a:rPr lang="he-IL" sz="3600" b="1" dirty="0">
                <a:solidFill>
                  <a:schemeClr val="tx2">
                    <a:lumMod val="60000"/>
                    <a:lumOff val="40000"/>
                  </a:schemeClr>
                </a:solidFill>
                <a:latin typeface="David" panose="020E0502060401010101" pitchFamily="34" charset="-79"/>
                <a:cs typeface="+mn-cs"/>
              </a:rPr>
            </a:br>
            <a:endParaRPr lang="en-US" sz="3600" dirty="0">
              <a:cs typeface="+mn-cs"/>
            </a:endParaRPr>
          </a:p>
        </p:txBody>
      </p:sp>
      <p:sp>
        <p:nvSpPr>
          <p:cNvPr id="3" name="Content Placeholder 2"/>
          <p:cNvSpPr>
            <a:spLocks noGrp="1"/>
          </p:cNvSpPr>
          <p:nvPr>
            <p:ph idx="1"/>
          </p:nvPr>
        </p:nvSpPr>
        <p:spPr>
          <a:xfrm>
            <a:off x="457200" y="1772816"/>
            <a:ext cx="7620000" cy="4800600"/>
          </a:xfrm>
        </p:spPr>
        <p:txBody>
          <a:bodyPr/>
          <a:lstStyle/>
          <a:p>
            <a:pPr>
              <a:lnSpc>
                <a:spcPct val="110000"/>
              </a:lnSpc>
              <a:buClrTx/>
            </a:pPr>
            <a:r>
              <a:rPr lang="he-IL" b="1" dirty="0">
                <a:latin typeface="David" panose="020E0502060401010101" pitchFamily="34" charset="-79"/>
              </a:rPr>
              <a:t>נוחות: מדגם ארצי 'בנעלי בית'</a:t>
            </a:r>
          </a:p>
          <a:p>
            <a:pPr>
              <a:lnSpc>
                <a:spcPct val="110000"/>
              </a:lnSpc>
              <a:buClrTx/>
            </a:pPr>
            <a:r>
              <a:rPr lang="he-IL" b="1" dirty="0">
                <a:latin typeface="David" panose="020E0502060401010101" pitchFamily="34" charset="-79"/>
              </a:rPr>
              <a:t>חיסכון בזמן: בדיקה אוטומטית של שאלות 'סגורות'</a:t>
            </a:r>
          </a:p>
          <a:p>
            <a:pPr>
              <a:lnSpc>
                <a:spcPct val="110000"/>
              </a:lnSpc>
              <a:buClrTx/>
            </a:pPr>
            <a:r>
              <a:rPr lang="he-IL" b="1" dirty="0">
                <a:latin typeface="David" panose="020E0502060401010101" pitchFamily="34" charset="-79"/>
              </a:rPr>
              <a:t>חסיון: טופס אישי לכל בי"ס, ריכוז תגובות רק אצלי</a:t>
            </a:r>
          </a:p>
          <a:p>
            <a:pPr indent="-342900" algn="ctr">
              <a:lnSpc>
                <a:spcPct val="110000"/>
              </a:lnSpc>
              <a:buClrTx/>
            </a:pPr>
            <a:endParaRPr lang="he-IL" b="1" dirty="0">
              <a:solidFill>
                <a:schemeClr val="tx2">
                  <a:lumMod val="60000"/>
                  <a:lumOff val="40000"/>
                </a:schemeClr>
              </a:solidFill>
              <a:latin typeface="David" panose="020E0502060401010101" pitchFamily="34" charset="-79"/>
            </a:endParaRPr>
          </a:p>
          <a:p>
            <a:pPr marL="0" indent="0" algn="ctr">
              <a:lnSpc>
                <a:spcPct val="110000"/>
              </a:lnSpc>
              <a:buClrTx/>
              <a:buNone/>
            </a:pPr>
            <a:r>
              <a:rPr lang="he-IL" b="1" dirty="0">
                <a:solidFill>
                  <a:schemeClr val="tx2">
                    <a:lumMod val="60000"/>
                    <a:lumOff val="40000"/>
                  </a:schemeClr>
                </a:solidFill>
                <a:latin typeface="David" panose="020E0502060401010101" pitchFamily="34" charset="-79"/>
              </a:rPr>
              <a:t>אילוץ/חיסרון:</a:t>
            </a:r>
          </a:p>
          <a:p>
            <a:pPr>
              <a:lnSpc>
                <a:spcPct val="110000"/>
              </a:lnSpc>
              <a:buClrTx/>
            </a:pPr>
            <a:r>
              <a:rPr lang="he-IL" b="1" dirty="0">
                <a:latin typeface="David" panose="020E0502060401010101" pitchFamily="34" charset="-79"/>
              </a:rPr>
              <a:t>קושי לתלמיד: השימוש בהדמיות דינמיות מתוך יחידת סנונית מחייב 'דילוג' בין שני קבצים</a:t>
            </a:r>
            <a:endParaRPr lang="en-US" b="1" dirty="0">
              <a:latin typeface="David" panose="020E0502060401010101" pitchFamily="34" charset="-79"/>
            </a:endParaRPr>
          </a:p>
          <a:p>
            <a:endParaRPr lang="en-US" dirty="0"/>
          </a:p>
        </p:txBody>
      </p:sp>
    </p:spTree>
    <p:extLst>
      <p:ext uri="{BB962C8B-B14F-4D97-AF65-F5344CB8AC3E}">
        <p14:creationId xmlns:p14="http://schemas.microsoft.com/office/powerpoint/2010/main" val="3802028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89" y="332656"/>
            <a:ext cx="7620000" cy="1143000"/>
          </a:xfrm>
        </p:spPr>
        <p:txBody>
          <a:bodyPr/>
          <a:lstStyle/>
          <a:p>
            <a:pPr algn="ctr"/>
            <a:r>
              <a:rPr lang="he-IL" sz="3600" b="1" dirty="0">
                <a:solidFill>
                  <a:schemeClr val="tx2">
                    <a:lumMod val="60000"/>
                    <a:lumOff val="40000"/>
                  </a:schemeClr>
                </a:solidFill>
                <a:latin typeface="David" panose="020E0502060401010101" pitchFamily="34" charset="-79"/>
                <a:cs typeface="+mn-cs"/>
              </a:rPr>
              <a:t>המדגם כלל: </a:t>
            </a:r>
            <a:br>
              <a:rPr lang="he-IL" sz="3600" b="1" dirty="0">
                <a:solidFill>
                  <a:schemeClr val="tx2">
                    <a:lumMod val="60000"/>
                    <a:lumOff val="40000"/>
                  </a:schemeClr>
                </a:solidFill>
                <a:latin typeface="David" panose="020E0502060401010101" pitchFamily="34" charset="-79"/>
                <a:cs typeface="+mn-cs"/>
              </a:rPr>
            </a:br>
            <a:endParaRPr lang="en-US" sz="3600" dirty="0">
              <a:cs typeface="+mn-cs"/>
            </a:endParaRPr>
          </a:p>
        </p:txBody>
      </p:sp>
      <p:sp>
        <p:nvSpPr>
          <p:cNvPr id="3" name="Content Placeholder 2"/>
          <p:cNvSpPr>
            <a:spLocks noGrp="1"/>
          </p:cNvSpPr>
          <p:nvPr>
            <p:ph idx="1"/>
          </p:nvPr>
        </p:nvSpPr>
        <p:spPr>
          <a:xfrm>
            <a:off x="251520" y="1844824"/>
            <a:ext cx="7620000" cy="4800600"/>
          </a:xfrm>
        </p:spPr>
        <p:txBody>
          <a:bodyPr/>
          <a:lstStyle/>
          <a:p>
            <a:pPr>
              <a:buClrTx/>
            </a:pPr>
            <a:r>
              <a:rPr lang="he-IL" sz="2400" b="1" dirty="0">
                <a:latin typeface="David" panose="020E0502060401010101" pitchFamily="34" charset="-79"/>
              </a:rPr>
              <a:t>38 בנות אולפנה בני עקיבא</a:t>
            </a:r>
          </a:p>
          <a:p>
            <a:pPr>
              <a:buClrTx/>
            </a:pPr>
            <a:r>
              <a:rPr lang="he-IL" sz="2400" b="1" dirty="0">
                <a:latin typeface="David" panose="020E0502060401010101" pitchFamily="34" charset="-79"/>
              </a:rPr>
              <a:t>260 תלמידי המגזר הדרוזי מ-6 בתי ספר</a:t>
            </a:r>
          </a:p>
          <a:p>
            <a:pPr>
              <a:buClrTx/>
            </a:pPr>
            <a:r>
              <a:rPr lang="he-IL" sz="2400" b="1" dirty="0">
                <a:latin typeface="David" panose="020E0502060401010101" pitchFamily="34" charset="-79"/>
              </a:rPr>
              <a:t>85 תלמידים בני העיר, מ-3 בתי ספר</a:t>
            </a:r>
          </a:p>
          <a:p>
            <a:pPr>
              <a:buClrTx/>
            </a:pPr>
            <a:r>
              <a:rPr lang="he-IL" sz="2400" b="1" dirty="0">
                <a:latin typeface="David" panose="020E0502060401010101" pitchFamily="34" charset="-79"/>
              </a:rPr>
              <a:t>120 בני מושבים מ-2 בתי ספר (התיישבותי) </a:t>
            </a:r>
          </a:p>
          <a:p>
            <a:pPr>
              <a:buClrTx/>
            </a:pPr>
            <a:endParaRPr lang="he-IL" sz="2400" b="1" dirty="0">
              <a:latin typeface="David" panose="020E0502060401010101" pitchFamily="34" charset="-79"/>
            </a:endParaRPr>
          </a:p>
          <a:p>
            <a:pPr marL="0" indent="0">
              <a:buClrTx/>
              <a:buNone/>
            </a:pPr>
            <a:r>
              <a:rPr lang="he-IL" sz="2400" b="1" dirty="0">
                <a:latin typeface="David" panose="020E0502060401010101" pitchFamily="34" charset="-79"/>
              </a:rPr>
              <a:t>סך </a:t>
            </a:r>
            <a:r>
              <a:rPr lang="he-IL" sz="2400" b="1" dirty="0" err="1">
                <a:latin typeface="David" panose="020E0502060401010101" pitchFamily="34" charset="-79"/>
              </a:rPr>
              <a:t>הכל</a:t>
            </a:r>
            <a:r>
              <a:rPr lang="he-IL" sz="2400" b="1" dirty="0">
                <a:latin typeface="David" panose="020E0502060401010101" pitchFamily="34" charset="-79"/>
              </a:rPr>
              <a:t>  503 נדגמים </a:t>
            </a:r>
          </a:p>
          <a:p>
            <a:endParaRPr lang="en-US" dirty="0"/>
          </a:p>
        </p:txBody>
      </p:sp>
    </p:spTree>
    <p:extLst>
      <p:ext uri="{BB962C8B-B14F-4D97-AF65-F5344CB8AC3E}">
        <p14:creationId xmlns:p14="http://schemas.microsoft.com/office/powerpoint/2010/main" val="18295402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קירב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קירבה">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2479</TotalTime>
  <Words>1937</Words>
  <Application>Microsoft Office PowerPoint</Application>
  <PresentationFormat>On-screen Show (4:3)</PresentationFormat>
  <Paragraphs>299</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Cambria</vt:lpstr>
      <vt:lpstr>David</vt:lpstr>
      <vt:lpstr>Tahoma</vt:lpstr>
      <vt:lpstr>Times New Roman</vt:lpstr>
      <vt:lpstr>קירבה</vt:lpstr>
      <vt:lpstr>אסטרטגיות וכלים  לקידום הישגי התלמידים באוריינות מדעית- טכנולוגית בסביבה דיגיטלית</vt:lpstr>
      <vt:lpstr>אוריינות מדעית ודיגיטאלית כשגרת הוראה </vt:lpstr>
      <vt:lpstr>משימות מומלצות לתרגול בכיתות ט'  + כלים לאיסוף וניתוח תשובות התלמידים אפיון משימות אוריינות מתוקשבות</vt:lpstr>
      <vt:lpstr>חיזוק השליטה במיומנויות אוריינות מדעית בסביבה דיגיטאלית איריס חרות  </vt:lpstr>
      <vt:lpstr>חיזוק השליטה במיומנויות  אוריינות  מדעית  בסביבה דיגיטלית  </vt:lpstr>
      <vt:lpstr>זיהוי מיומנויות  שהשליטה בהן נמוכה – שיטת העבודה </vt:lpstr>
      <vt:lpstr>משימת המדגם התבססה על  משימת תנור שמש (פלטפורמה סנונית)  *  13 שאלות       * המיומנויות הבאות: </vt:lpstr>
      <vt:lpstr>יתרונות השימוש בטופס מקוון למשימת המיפוי:  </vt:lpstr>
      <vt:lpstr>המדגם כלל:  </vt:lpstr>
      <vt:lpstr>ריכוז ציונים (ממוצע) שאלות סגורות </vt:lpstr>
      <vt:lpstr>הדמיה והאתגרים ללמוד במהלך התנסות בהדמיה</vt:lpstr>
      <vt:lpstr>שאלות סגורות - ממוצע משיבים נכון</vt:lpstr>
      <vt:lpstr>שאלות פתוחות - ממוצע משיבים נכון</vt:lpstr>
      <vt:lpstr>fisfusim</vt:lpstr>
      <vt:lpstr>עיבוד פשוט של תוצאות</vt:lpstr>
      <vt:lpstr>אז מה צריך לחזק?</vt:lpstr>
      <vt:lpstr>"המובן מאליו" מיומנויות דיגיטליות והוראה בכיתה</vt:lpstr>
      <vt:lpstr>קשיים נפוצים  במשימות אוריינות מדעית דיגיטלית, דרכי התמודדות וכלי עזר </vt:lpstr>
      <vt:lpstr>קשיים נפוצים  במשימות אוריינות מדעית דיגיטלית, דרכי התמודדות וכלי עזר </vt:lpstr>
      <vt:lpstr>סדנה 1: ריצה במזג אויר חם  </vt:lpstr>
      <vt:lpstr>סדנה 1: ריצה במזג אויר חם</vt:lpstr>
      <vt:lpstr>סדנה 2: מדוע הדבורים נעלמות? </vt:lpstr>
      <vt:lpstr>משימה לסדנה 2: מדוע נעלמות הדבורים? </vt:lpstr>
      <vt:lpstr>משימה לסדנה </vt:lpstr>
      <vt:lpstr>משימה לסדנה </vt:lpstr>
      <vt:lpstr>דיון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אסטרטגיות וכלים להפקת תועלת מתשובות תלמידים  במשימות אוריינות מתוקשבות  יום למידה משותף 16.3.17</dc:title>
  <dc:creator>Admin</dc:creator>
  <cp:lastModifiedBy>Windows User</cp:lastModifiedBy>
  <cp:revision>75</cp:revision>
  <dcterms:created xsi:type="dcterms:W3CDTF">2017-03-14T15:55:06Z</dcterms:created>
  <dcterms:modified xsi:type="dcterms:W3CDTF">2019-03-19T12:32:51Z</dcterms:modified>
</cp:coreProperties>
</file>