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1"/>
  </p:notesMasterIdLst>
  <p:sldIdLst>
    <p:sldId id="256" r:id="rId2"/>
    <p:sldId id="257" r:id="rId3"/>
    <p:sldId id="258" r:id="rId4"/>
    <p:sldId id="261" r:id="rId5"/>
    <p:sldId id="260" r:id="rId6"/>
    <p:sldId id="259" r:id="rId7"/>
    <p:sldId id="262" r:id="rId8"/>
    <p:sldId id="263" r:id="rId9"/>
    <p:sldId id="264" r:id="rId1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varScale="1">
        <p:scale>
          <a:sx n="115" d="100"/>
          <a:sy n="115" d="100"/>
        </p:scale>
        <p:origin x="61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DECFB7C-7381-446A-A821-84FABF3646A0}" type="datetimeFigureOut">
              <a:rPr lang="he-IL" smtClean="0"/>
              <a:t>כ"ב/אדר א/תשע"ט</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CC08CD4-4E1C-40DB-A27B-16130884977F}" type="slidenum">
              <a:rPr lang="he-IL" smtClean="0"/>
              <a:t>‹#›</a:t>
            </a:fld>
            <a:endParaRPr lang="he-IL"/>
          </a:p>
        </p:txBody>
      </p:sp>
    </p:spTree>
    <p:extLst>
      <p:ext uri="{BB962C8B-B14F-4D97-AF65-F5344CB8AC3E}">
        <p14:creationId xmlns:p14="http://schemas.microsoft.com/office/powerpoint/2010/main" val="395924881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FCC08CD4-4E1C-40DB-A27B-16130884977F}" type="slidenum">
              <a:rPr lang="he-IL" smtClean="0"/>
              <a:t>3</a:t>
            </a:fld>
            <a:endParaRPr lang="he-IL"/>
          </a:p>
        </p:txBody>
      </p:sp>
    </p:spTree>
    <p:extLst>
      <p:ext uri="{BB962C8B-B14F-4D97-AF65-F5344CB8AC3E}">
        <p14:creationId xmlns:p14="http://schemas.microsoft.com/office/powerpoint/2010/main" val="27897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CC08CD4-4E1C-40DB-A27B-16130884977F}" type="slidenum">
              <a:rPr lang="he-IL" smtClean="0"/>
              <a:t>6</a:t>
            </a:fld>
            <a:endParaRPr lang="he-IL"/>
          </a:p>
        </p:txBody>
      </p:sp>
    </p:spTree>
    <p:extLst>
      <p:ext uri="{BB962C8B-B14F-4D97-AF65-F5344CB8AC3E}">
        <p14:creationId xmlns:p14="http://schemas.microsoft.com/office/powerpoint/2010/main" val="1282391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FCC08CD4-4E1C-40DB-A27B-16130884977F}" type="slidenum">
              <a:rPr lang="he-IL" smtClean="0"/>
              <a:t>7</a:t>
            </a:fld>
            <a:endParaRPr lang="he-IL"/>
          </a:p>
        </p:txBody>
      </p:sp>
    </p:spTree>
    <p:extLst>
      <p:ext uri="{BB962C8B-B14F-4D97-AF65-F5344CB8AC3E}">
        <p14:creationId xmlns:p14="http://schemas.microsoft.com/office/powerpoint/2010/main" val="4133941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FCC08CD4-4E1C-40DB-A27B-16130884977F}" type="slidenum">
              <a:rPr lang="he-IL" smtClean="0"/>
              <a:t>9</a:t>
            </a:fld>
            <a:endParaRPr lang="he-IL"/>
          </a:p>
        </p:txBody>
      </p:sp>
    </p:spTree>
    <p:extLst>
      <p:ext uri="{BB962C8B-B14F-4D97-AF65-F5344CB8AC3E}">
        <p14:creationId xmlns:p14="http://schemas.microsoft.com/office/powerpoint/2010/main" val="4247143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42ED2C5-FA9F-4785-AB35-40F8D4DBF84D}" type="slidenum">
              <a:rPr lang="he-IL" smtClean="0"/>
              <a:t>‹#›</a:t>
            </a:fld>
            <a:endParaRPr lang="he-I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42ED2C5-FA9F-4785-AB35-40F8D4DBF84D}" type="slidenum">
              <a:rPr lang="he-IL" smtClean="0"/>
              <a:t>‹#›</a:t>
            </a:fld>
            <a:endParaRPr lang="he-IL"/>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42ED2C5-FA9F-4785-AB35-40F8D4DBF84D}" type="slidenum">
              <a:rPr lang="he-IL" smtClean="0"/>
              <a:t>‹#›</a:t>
            </a:fld>
            <a:endParaRPr lang="he-IL"/>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42ED2C5-FA9F-4785-AB35-40F8D4DBF84D}"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42ED2C5-FA9F-4785-AB35-40F8D4DBF84D}" type="slidenum">
              <a:rPr lang="he-IL" smtClean="0"/>
              <a:t>‹#›</a:t>
            </a:fld>
            <a:endParaRPr lang="he-I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EDF083-CD80-4C73-8F4B-8980EB647C7A}" type="datetimeFigureOut">
              <a:rPr lang="he-IL" smtClean="0"/>
              <a:t>כ"ב/אדר א/תשע"ט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42ED2C5-FA9F-4785-AB35-40F8D4DBF84D}" type="slidenum">
              <a:rPr lang="he-IL" smtClean="0"/>
              <a:t>‹#›</a:t>
            </a:fld>
            <a:endParaRPr lang="he-I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BEDF083-CD80-4C73-8F4B-8980EB647C7A}" type="datetimeFigureOut">
              <a:rPr lang="he-IL" smtClean="0"/>
              <a:t>כ"ב/אדר א/תשע"ט</a:t>
            </a:fld>
            <a:endParaRPr lang="he-I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e-I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42ED2C5-FA9F-4785-AB35-40F8D4DBF84D}" type="slidenum">
              <a:rPr lang="he-IL" smtClean="0"/>
              <a:t>‹#›</a:t>
            </a:fld>
            <a:endParaRPr lang="he-I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3096344"/>
          </a:xfrm>
        </p:spPr>
        <p:txBody>
          <a:bodyPr>
            <a:normAutofit fontScale="90000"/>
          </a:bodyPr>
          <a:lstStyle/>
          <a:p>
            <a:r>
              <a:rPr lang="he-IL" dirty="0"/>
              <a:t>פעולות שנעשות בהדרכה ובבתי הספר, לצורך ההטמעה של אוריינות מדעית-טכנולוגית בסביבה </a:t>
            </a:r>
            <a:r>
              <a:rPr lang="he-IL" dirty="0" smtClean="0"/>
              <a:t>מתוקשבת</a:t>
            </a:r>
            <a:br>
              <a:rPr lang="he-IL" dirty="0" smtClean="0"/>
            </a:br>
            <a:r>
              <a:rPr lang="en-US" dirty="0" smtClean="0"/>
              <a:t/>
            </a:r>
            <a:br>
              <a:rPr lang="en-US" dirty="0" smtClean="0"/>
            </a:br>
            <a:r>
              <a:rPr lang="he-IL" sz="4000" b="1" dirty="0" smtClean="0"/>
              <a:t>ניתוח התשובות לסקר בין המדריכים</a:t>
            </a:r>
            <a:endParaRPr lang="he-IL" sz="4000" b="1" dirty="0"/>
          </a:p>
        </p:txBody>
      </p:sp>
      <p:sp>
        <p:nvSpPr>
          <p:cNvPr id="3" name="Subtitle 2"/>
          <p:cNvSpPr>
            <a:spLocks noGrp="1"/>
          </p:cNvSpPr>
          <p:nvPr>
            <p:ph type="subTitle" idx="1"/>
          </p:nvPr>
        </p:nvSpPr>
        <p:spPr>
          <a:xfrm>
            <a:off x="1403648" y="4077072"/>
            <a:ext cx="6400800" cy="1473200"/>
          </a:xfrm>
        </p:spPr>
        <p:txBody>
          <a:bodyPr/>
          <a:lstStyle/>
          <a:p>
            <a:r>
              <a:rPr lang="he-IL" sz="2400" dirty="0" smtClean="0"/>
              <a:t>דר' יעל שוורץ </a:t>
            </a:r>
            <a:r>
              <a:rPr lang="en-US" sz="2400" dirty="0" smtClean="0"/>
              <a:t/>
            </a:r>
            <a:br>
              <a:rPr lang="en-US" sz="2400" dirty="0" smtClean="0"/>
            </a:br>
            <a:r>
              <a:rPr lang="he-IL" sz="2400" dirty="0" smtClean="0"/>
              <a:t>מנהלת מרכז ארצי למורי מדע וטכנולוגיה בחט"ב</a:t>
            </a:r>
          </a:p>
          <a:p>
            <a:endParaRPr lang="he-IL" dirty="0"/>
          </a:p>
          <a:p>
            <a:endParaRPr lang="en-US" dirty="0" smtClean="0"/>
          </a:p>
          <a:p>
            <a:endParaRPr lang="he-IL" dirty="0"/>
          </a:p>
        </p:txBody>
      </p:sp>
    </p:spTree>
    <p:extLst>
      <p:ext uri="{BB962C8B-B14F-4D97-AF65-F5344CB8AC3E}">
        <p14:creationId xmlns:p14="http://schemas.microsoft.com/office/powerpoint/2010/main" val="1646206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852936"/>
            <a:ext cx="8568952" cy="2553733"/>
          </a:xfrm>
        </p:spPr>
        <p:txBody>
          <a:bodyPr/>
          <a:lstStyle/>
          <a:p>
            <a:r>
              <a:rPr lang="he-IL" dirty="0" smtClean="0"/>
              <a:t>דר' יעל שורץ - תובנות מהסקר שהופץ בין המדריכים</a:t>
            </a:r>
          </a:p>
          <a:p>
            <a:r>
              <a:rPr lang="he-IL" dirty="0" smtClean="0"/>
              <a:t>שושי פלטין – מדריכה ארצית לביולוגיה </a:t>
            </a:r>
            <a:r>
              <a:rPr lang="he-IL" dirty="0" err="1" smtClean="0"/>
              <a:t>בחט"ע</a:t>
            </a:r>
            <a:endParaRPr lang="he-IL" dirty="0" smtClean="0"/>
          </a:p>
          <a:p>
            <a:r>
              <a:rPr lang="he-IL" dirty="0"/>
              <a:t>שרית </a:t>
            </a:r>
            <a:r>
              <a:rPr lang="he-IL" dirty="0" err="1"/>
              <a:t>קוטלובסקי</a:t>
            </a:r>
            <a:r>
              <a:rPr lang="he-IL" dirty="0"/>
              <a:t> </a:t>
            </a:r>
            <a:r>
              <a:rPr lang="he-IL" dirty="0" smtClean="0"/>
              <a:t>– מדריכה מחוזית </a:t>
            </a:r>
            <a:r>
              <a:rPr lang="he-IL" dirty="0" err="1" smtClean="0"/>
              <a:t>למו"ט</a:t>
            </a:r>
            <a:r>
              <a:rPr lang="he-IL" dirty="0" smtClean="0"/>
              <a:t> בחט"ב, מחוז תל אביב</a:t>
            </a:r>
          </a:p>
          <a:p>
            <a:r>
              <a:rPr lang="he-IL" dirty="0" smtClean="0"/>
              <a:t>טובה גולן- מדריכה מחוזית </a:t>
            </a:r>
            <a:r>
              <a:rPr lang="he-IL" dirty="0" err="1" smtClean="0"/>
              <a:t>למו"ט</a:t>
            </a:r>
            <a:r>
              <a:rPr lang="he-IL" dirty="0" smtClean="0"/>
              <a:t> בחט"ב, מחוז צפון</a:t>
            </a:r>
          </a:p>
          <a:p>
            <a:r>
              <a:rPr lang="he-IL" dirty="0" smtClean="0"/>
              <a:t>אירנה </a:t>
            </a:r>
            <a:r>
              <a:rPr lang="he-IL" dirty="0" err="1" smtClean="0"/>
              <a:t>וייסמן</a:t>
            </a:r>
            <a:r>
              <a:rPr lang="he-IL" dirty="0"/>
              <a:t> </a:t>
            </a:r>
            <a:r>
              <a:rPr lang="he-IL" dirty="0" smtClean="0"/>
              <a:t>– מדריכה ארצית לפיסיקה </a:t>
            </a:r>
            <a:r>
              <a:rPr lang="he-IL" dirty="0" err="1" smtClean="0"/>
              <a:t>בחט"ע</a:t>
            </a:r>
            <a:endParaRPr lang="he-IL" dirty="0" smtClean="0"/>
          </a:p>
          <a:p>
            <a:endParaRPr lang="he-IL" dirty="0"/>
          </a:p>
        </p:txBody>
      </p:sp>
      <p:sp>
        <p:nvSpPr>
          <p:cNvPr id="2" name="Title 1"/>
          <p:cNvSpPr>
            <a:spLocks noGrp="1"/>
          </p:cNvSpPr>
          <p:nvPr>
            <p:ph type="title"/>
          </p:nvPr>
        </p:nvSpPr>
        <p:spPr>
          <a:xfrm>
            <a:off x="395536" y="404664"/>
            <a:ext cx="8229600" cy="1143000"/>
          </a:xfrm>
        </p:spPr>
        <p:txBody>
          <a:bodyPr/>
          <a:lstStyle/>
          <a:p>
            <a:r>
              <a:rPr lang="he-IL" dirty="0" smtClean="0"/>
              <a:t>מה נשמע במושב זה?</a:t>
            </a:r>
            <a:endParaRPr lang="he-IL" dirty="0"/>
          </a:p>
        </p:txBody>
      </p:sp>
    </p:spTree>
    <p:extLst>
      <p:ext uri="{BB962C8B-B14F-4D97-AF65-F5344CB8AC3E}">
        <p14:creationId xmlns:p14="http://schemas.microsoft.com/office/powerpoint/2010/main" val="1530883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e-IL" dirty="0" smtClean="0"/>
              <a:t>90% מהמדריכים שוחחו עם המורים </a:t>
            </a:r>
          </a:p>
          <a:p>
            <a:r>
              <a:rPr lang="he-IL" dirty="0"/>
              <a:t>ניסיתי במהלך כחודשיים להעלות דיון בתחום אוריינות מדעית דיגיטלית ובכל פעם רכזת המקצוע (מדריכה חדשה של עתודה מדעית טכנולוגית) דוחה ודוחה בטענות שונות, ומורה </a:t>
            </a:r>
            <a:r>
              <a:rPr lang="he-IL" dirty="0" smtClean="0"/>
              <a:t>אחרת </a:t>
            </a:r>
            <a:r>
              <a:rPr lang="he-IL" dirty="0"/>
              <a:t>מגלה תהליכי התנגדות </a:t>
            </a:r>
            <a:r>
              <a:rPr lang="he-IL" dirty="0" smtClean="0"/>
              <a:t>. </a:t>
            </a:r>
            <a:r>
              <a:rPr lang="he-IL" dirty="0"/>
              <a:t>כל המושג חדש ולא מוכר </a:t>
            </a:r>
            <a:r>
              <a:rPr lang="he-IL" dirty="0" smtClean="0"/>
              <a:t>.. המדריכה הבית ספרית שלי </a:t>
            </a:r>
            <a:r>
              <a:rPr lang="he-IL" dirty="0"/>
              <a:t>טענה שכל החומר נשלח במיילים לרכזת הצוות.</a:t>
            </a:r>
          </a:p>
          <a:p>
            <a:endParaRPr lang="he-IL" dirty="0" smtClean="0"/>
          </a:p>
        </p:txBody>
      </p:sp>
      <p:sp>
        <p:nvSpPr>
          <p:cNvPr id="2" name="Title 1"/>
          <p:cNvSpPr>
            <a:spLocks noGrp="1"/>
          </p:cNvSpPr>
          <p:nvPr>
            <p:ph type="title"/>
          </p:nvPr>
        </p:nvSpPr>
        <p:spPr/>
        <p:txBody>
          <a:bodyPr>
            <a:normAutofit/>
          </a:bodyPr>
          <a:lstStyle/>
          <a:p>
            <a:pPr algn="r"/>
            <a:r>
              <a:rPr lang="he-IL" sz="3600" dirty="0" smtClean="0"/>
              <a:t>1. שיחות </a:t>
            </a:r>
            <a:r>
              <a:rPr lang="he-IL" sz="3600" dirty="0"/>
              <a:t>עם מורים </a:t>
            </a:r>
            <a:r>
              <a:rPr lang="he-IL" sz="3600" dirty="0" smtClean="0"/>
              <a:t>על </a:t>
            </a:r>
            <a:r>
              <a:rPr lang="he-IL" sz="3600" dirty="0"/>
              <a:t>אופני הטמעת אוריינות מדעית-טכנולוגית בסביבה </a:t>
            </a:r>
            <a:r>
              <a:rPr lang="he-IL" sz="3600" dirty="0" smtClean="0"/>
              <a:t>מתוקשבת</a:t>
            </a:r>
            <a:endParaRPr lang="he-IL" sz="3600" dirty="0"/>
          </a:p>
        </p:txBody>
      </p:sp>
    </p:spTree>
    <p:extLst>
      <p:ext uri="{BB962C8B-B14F-4D97-AF65-F5344CB8AC3E}">
        <p14:creationId xmlns:p14="http://schemas.microsoft.com/office/powerpoint/2010/main" val="4218086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301608" cy="5184576"/>
          </a:xfrm>
        </p:spPr>
        <p:txBody>
          <a:bodyPr>
            <a:noAutofit/>
          </a:bodyPr>
          <a:lstStyle/>
          <a:p>
            <a:endParaRPr lang="he-IL" sz="1600" dirty="0"/>
          </a:p>
          <a:p>
            <a:r>
              <a:rPr lang="he-IL" dirty="0"/>
              <a:t>הוצגו משימות , הדמיות , פעילויות </a:t>
            </a:r>
            <a:r>
              <a:rPr lang="he-IL" dirty="0" smtClean="0"/>
              <a:t>מתוקשבות באתר משרד החינוך, אתרים </a:t>
            </a:r>
            <a:r>
              <a:rPr lang="he-IL" dirty="0"/>
              <a:t>מוכרים כמו </a:t>
            </a:r>
            <a:r>
              <a:rPr lang="he-IL" dirty="0" err="1"/>
              <a:t>בריינפופ</a:t>
            </a:r>
            <a:r>
              <a:rPr lang="he-IL" dirty="0"/>
              <a:t> ואופק וכן לסרטים </a:t>
            </a:r>
            <a:r>
              <a:rPr lang="he-IL" dirty="0" err="1" smtClean="0"/>
              <a:t>ביוטוב</a:t>
            </a:r>
            <a:endParaRPr lang="he-IL" b="1" dirty="0" smtClean="0"/>
          </a:p>
          <a:p>
            <a:pPr marL="0" indent="0">
              <a:buNone/>
            </a:pPr>
            <a:r>
              <a:rPr lang="he-IL" b="1" dirty="0" smtClean="0"/>
              <a:t>נקודות שעלו בדיון</a:t>
            </a:r>
          </a:p>
          <a:p>
            <a:r>
              <a:rPr lang="he-IL" sz="2000" dirty="0" smtClean="0"/>
              <a:t>כיצד לשלב פעילויות מתוקשבות בתכנית </a:t>
            </a:r>
            <a:r>
              <a:rPr lang="he-IL" sz="2000" dirty="0"/>
              <a:t>הלימודים הבית ספרית</a:t>
            </a:r>
          </a:p>
          <a:p>
            <a:r>
              <a:rPr lang="he-IL" sz="2000" dirty="0" smtClean="0"/>
              <a:t>מה </a:t>
            </a:r>
            <a:r>
              <a:rPr lang="he-IL" sz="2000" dirty="0"/>
              <a:t>הקושי ואיך </a:t>
            </a:r>
            <a:r>
              <a:rPr lang="he-IL" sz="2000" dirty="0" smtClean="0"/>
              <a:t>מתווכים?</a:t>
            </a:r>
          </a:p>
          <a:p>
            <a:r>
              <a:rPr lang="he-IL" sz="2000" dirty="0" smtClean="0"/>
              <a:t>אתגרים </a:t>
            </a:r>
            <a:r>
              <a:rPr lang="he-IL" sz="2000" dirty="0"/>
              <a:t>בהתמצאות במרחב המתוקשב, בנינו שלד לניווט במרחב המתוקשב</a:t>
            </a:r>
          </a:p>
          <a:p>
            <a:r>
              <a:rPr lang="he-IL" sz="2000" dirty="0"/>
              <a:t>בחשיבה מסדר גבוה, </a:t>
            </a:r>
            <a:r>
              <a:rPr lang="he-IL" sz="2000" dirty="0" smtClean="0"/>
              <a:t>מיומנויות</a:t>
            </a:r>
          </a:p>
          <a:p>
            <a:r>
              <a:rPr lang="he-IL" sz="2000" dirty="0"/>
              <a:t>כיתה </a:t>
            </a:r>
            <a:r>
              <a:rPr lang="he-IL" sz="2000" dirty="0" smtClean="0"/>
              <a:t>הפוכה</a:t>
            </a:r>
            <a:endParaRPr lang="he-IL" sz="2000" b="1" dirty="0"/>
          </a:p>
          <a:p>
            <a:pPr marL="0" indent="0">
              <a:buNone/>
            </a:pPr>
            <a:r>
              <a:rPr lang="he-IL" b="1" dirty="0" smtClean="0"/>
              <a:t>בעיות: </a:t>
            </a:r>
          </a:p>
          <a:p>
            <a:r>
              <a:rPr lang="he-IL" sz="2000" b="1" dirty="0" smtClean="0"/>
              <a:t> </a:t>
            </a:r>
            <a:r>
              <a:rPr lang="he-IL" sz="2000" dirty="0"/>
              <a:t>יש צורך לאחד את כל המאגרים יחד תחת כותרת אחת.</a:t>
            </a:r>
          </a:p>
          <a:p>
            <a:r>
              <a:rPr lang="he-IL" sz="2000" dirty="0" smtClean="0"/>
              <a:t>ריבוי </a:t>
            </a:r>
            <a:r>
              <a:rPr lang="he-IL" sz="2000" dirty="0"/>
              <a:t>משימות שחלקן מתאימות וחלקן מתאימות רק בחלקן, מקשה על הפניה ברורה. </a:t>
            </a:r>
            <a:endParaRPr lang="he-IL" sz="2000" dirty="0" smtClean="0"/>
          </a:p>
          <a:p>
            <a:r>
              <a:rPr lang="he-IL" sz="2000" dirty="0" smtClean="0"/>
              <a:t>חוסר הבנה בסיסי </a:t>
            </a:r>
            <a:r>
              <a:rPr lang="he-IL" sz="2000" dirty="0"/>
              <a:t>בצוותים </a:t>
            </a:r>
            <a:r>
              <a:rPr lang="he-IL" sz="2000" dirty="0" smtClean="0"/>
              <a:t>של </a:t>
            </a:r>
            <a:r>
              <a:rPr lang="he-IL" sz="2000" dirty="0"/>
              <a:t>הגדרת המיומנות </a:t>
            </a:r>
            <a:r>
              <a:rPr lang="he-IL" sz="2000" dirty="0" smtClean="0"/>
              <a:t>הדיגיטלית</a:t>
            </a:r>
          </a:p>
          <a:p>
            <a:endParaRPr lang="he-IL" sz="2000" b="1" dirty="0"/>
          </a:p>
          <a:p>
            <a:pPr marL="0" indent="0">
              <a:buNone/>
            </a:pPr>
            <a:r>
              <a:rPr lang="he-IL" sz="2000" dirty="0" smtClean="0"/>
              <a:t>רב המדריכים </a:t>
            </a:r>
            <a:r>
              <a:rPr lang="he-IL" sz="2000" dirty="0"/>
              <a:t>קיבלו מערך הדרכה בנושא והתבקשו להעבירו בבתי הספר </a:t>
            </a:r>
          </a:p>
        </p:txBody>
      </p:sp>
      <p:sp>
        <p:nvSpPr>
          <p:cNvPr id="2" name="Title 1"/>
          <p:cNvSpPr>
            <a:spLocks noGrp="1"/>
          </p:cNvSpPr>
          <p:nvPr>
            <p:ph type="title"/>
          </p:nvPr>
        </p:nvSpPr>
        <p:spPr/>
        <p:txBody>
          <a:bodyPr>
            <a:normAutofit fontScale="90000"/>
          </a:bodyPr>
          <a:lstStyle/>
          <a:p>
            <a:r>
              <a:rPr lang="he-IL" b="1" dirty="0"/>
              <a:t>על מה שוחחנו?</a:t>
            </a:r>
            <a:br>
              <a:rPr lang="he-IL" b="1" dirty="0"/>
            </a:br>
            <a:endParaRPr lang="he-IL" dirty="0"/>
          </a:p>
        </p:txBody>
      </p:sp>
    </p:spTree>
    <p:extLst>
      <p:ext uri="{BB962C8B-B14F-4D97-AF65-F5344CB8AC3E}">
        <p14:creationId xmlns:p14="http://schemas.microsoft.com/office/powerpoint/2010/main" val="1859123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44824"/>
            <a:ext cx="8604944" cy="5013176"/>
          </a:xfrm>
        </p:spPr>
        <p:txBody>
          <a:bodyPr>
            <a:noAutofit/>
          </a:bodyPr>
          <a:lstStyle/>
          <a:p>
            <a:r>
              <a:rPr lang="he-IL" sz="2000" b="1" dirty="0" smtClean="0"/>
              <a:t>25% שיתוף פעולה טכני   </a:t>
            </a:r>
            <a:r>
              <a:rPr lang="he-IL" sz="2000" dirty="0" smtClean="0"/>
              <a:t>- </a:t>
            </a:r>
            <a:r>
              <a:rPr lang="he-IL" sz="2000" dirty="0"/>
              <a:t>רכז תקשוב </a:t>
            </a:r>
            <a:r>
              <a:rPr lang="he-IL" sz="2000" dirty="0" smtClean="0"/>
              <a:t>מספק </a:t>
            </a:r>
            <a:r>
              <a:rPr lang="he-IL" sz="2000" dirty="0" err="1" smtClean="0"/>
              <a:t>יסמאות</a:t>
            </a:r>
            <a:r>
              <a:rPr lang="he-IL" sz="2000" dirty="0" smtClean="0"/>
              <a:t> </a:t>
            </a:r>
            <a:r>
              <a:rPr lang="he-IL" sz="2000" dirty="0"/>
              <a:t>וכתובת מיל לכל </a:t>
            </a:r>
            <a:r>
              <a:rPr lang="he-IL" sz="2000" dirty="0" smtClean="0"/>
              <a:t>תלמיד, </a:t>
            </a:r>
            <a:r>
              <a:rPr lang="he-IL" sz="2000" dirty="0"/>
              <a:t>ישנם בתי ספר שיש חדר מחשבים יחיד והמורה למחשבים מעביר את המשימות בהנחיית המורה </a:t>
            </a:r>
            <a:r>
              <a:rPr lang="he-IL" sz="2000" dirty="0" smtClean="0"/>
              <a:t>למדעים</a:t>
            </a:r>
          </a:p>
          <a:p>
            <a:endParaRPr lang="he-IL" sz="2000" dirty="0"/>
          </a:p>
          <a:p>
            <a:r>
              <a:rPr lang="he-IL" sz="2000" dirty="0" smtClean="0"/>
              <a:t> 42% </a:t>
            </a:r>
            <a:r>
              <a:rPr lang="he-IL" sz="2000" b="1" dirty="0" smtClean="0"/>
              <a:t>שיתוף פעולה פדגוגי עם צוותי  שפה </a:t>
            </a:r>
            <a:r>
              <a:rPr lang="he-IL" sz="2000" dirty="0" smtClean="0"/>
              <a:t>– מהחלפת רעיונות ושיח, דרך אירועים מיוחדים (שבוע </a:t>
            </a:r>
            <a:r>
              <a:rPr lang="he-IL" sz="2000" dirty="0"/>
              <a:t>קיימות, שבוע חלל, תקופה של נדידת ציפורים, עונת הגשמים, ט"ו </a:t>
            </a:r>
            <a:r>
              <a:rPr lang="he-IL" sz="2000" dirty="0" smtClean="0"/>
              <a:t>בשבט), וכלה בהתנסויות משותפות במשימות אוריינות ובהכנה למיצב. </a:t>
            </a:r>
          </a:p>
          <a:p>
            <a:endParaRPr lang="he-IL" sz="2000" dirty="0" smtClean="0"/>
          </a:p>
          <a:p>
            <a:r>
              <a:rPr lang="he-IL" sz="2000" dirty="0" smtClean="0"/>
              <a:t>8.3% בביה"ס </a:t>
            </a:r>
            <a:r>
              <a:rPr lang="he-IL" sz="2000" dirty="0"/>
              <a:t>ניסינו במהלך שנים קודמות </a:t>
            </a:r>
            <a:r>
              <a:rPr lang="he-IL" sz="2000" dirty="0" smtClean="0"/>
              <a:t>לשתף </a:t>
            </a:r>
            <a:r>
              <a:rPr lang="he-IL" sz="2000" dirty="0"/>
              <a:t>עם צוות שפה וזה לא הצליח. המורות לשפה כל כך לא מבינות </a:t>
            </a:r>
            <a:r>
              <a:rPr lang="he-IL" sz="2000" dirty="0" smtClean="0"/>
              <a:t>במדעים, שלא </a:t>
            </a:r>
            <a:r>
              <a:rPr lang="he-IL" sz="2000" dirty="0"/>
              <a:t>הצלחנו למצוא אפילו טקסט פשוט שהן יכלו להתמודד </a:t>
            </a:r>
            <a:r>
              <a:rPr lang="he-IL" sz="2000" dirty="0" err="1"/>
              <a:t>איתו</a:t>
            </a:r>
            <a:r>
              <a:rPr lang="he-IL" sz="2000" dirty="0"/>
              <a:t>. את ההתמודדות עם ניסוח טיעון והעשרת השפה אנחנו עשינו בצוות מדעים</a:t>
            </a:r>
            <a:r>
              <a:rPr lang="he-IL" sz="2000" dirty="0" smtClean="0"/>
              <a:t>.</a:t>
            </a:r>
          </a:p>
          <a:p>
            <a:endParaRPr lang="he-IL" sz="2000" dirty="0"/>
          </a:p>
          <a:p>
            <a:r>
              <a:rPr lang="he-IL" sz="2000" dirty="0"/>
              <a:t>8.3% לא ידוע לי</a:t>
            </a:r>
          </a:p>
          <a:p>
            <a:endParaRPr lang="he-IL" sz="2000" dirty="0"/>
          </a:p>
          <a:p>
            <a:pPr marL="0" indent="0">
              <a:buNone/>
            </a:pPr>
            <a:endParaRPr lang="he-IL" sz="2000" dirty="0"/>
          </a:p>
        </p:txBody>
      </p:sp>
      <p:sp>
        <p:nvSpPr>
          <p:cNvPr id="2" name="Title 1"/>
          <p:cNvSpPr>
            <a:spLocks noGrp="1"/>
          </p:cNvSpPr>
          <p:nvPr>
            <p:ph type="title"/>
          </p:nvPr>
        </p:nvSpPr>
        <p:spPr/>
        <p:txBody>
          <a:bodyPr>
            <a:normAutofit/>
          </a:bodyPr>
          <a:lstStyle/>
          <a:p>
            <a:pPr algn="r"/>
            <a:r>
              <a:rPr lang="he-IL" sz="3600" dirty="0" smtClean="0"/>
              <a:t>2. שיתופי פעולה בין צוותים בית </a:t>
            </a:r>
            <a:r>
              <a:rPr lang="he-IL" sz="3600" dirty="0" err="1" smtClean="0"/>
              <a:t>ספריים</a:t>
            </a:r>
            <a:endParaRPr lang="he-IL" sz="3600" dirty="0"/>
          </a:p>
        </p:txBody>
      </p:sp>
    </p:spTree>
    <p:extLst>
      <p:ext uri="{BB962C8B-B14F-4D97-AF65-F5344CB8AC3E}">
        <p14:creationId xmlns:p14="http://schemas.microsoft.com/office/powerpoint/2010/main" val="2932132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496944" cy="5400600"/>
          </a:xfrm>
        </p:spPr>
        <p:txBody>
          <a:bodyPr>
            <a:normAutofit/>
          </a:bodyPr>
          <a:lstStyle/>
          <a:p>
            <a:pPr marL="0" indent="0">
              <a:buNone/>
            </a:pPr>
            <a:endParaRPr lang="he-IL" dirty="0"/>
          </a:p>
          <a:p>
            <a:pPr marL="0" indent="0">
              <a:buNone/>
            </a:pPr>
            <a:r>
              <a:rPr lang="he-IL" dirty="0" smtClean="0"/>
              <a:t>כמעט </a:t>
            </a:r>
            <a:r>
              <a:rPr lang="he-IL" dirty="0"/>
              <a:t>בכל שבוע ניתנת לפחות משימה אחת או </a:t>
            </a:r>
            <a:r>
              <a:rPr lang="he-IL" dirty="0" smtClean="0"/>
              <a:t>יותר, באופן שוטף,  במסגרת היערכות למיצ"ב </a:t>
            </a:r>
            <a:r>
              <a:rPr lang="he-IL" dirty="0" err="1" smtClean="0"/>
              <a:t>בח</a:t>
            </a:r>
            <a:r>
              <a:rPr lang="he-IL" dirty="0" smtClean="0"/>
              <a:t>', הפעלה חלקית, עדיין לא באופן קבוע, </a:t>
            </a:r>
          </a:p>
          <a:p>
            <a:pPr marL="0" indent="0">
              <a:buNone/>
            </a:pPr>
            <a:endParaRPr lang="he-IL" dirty="0"/>
          </a:p>
          <a:p>
            <a:pPr marL="0" indent="0">
              <a:buNone/>
            </a:pPr>
            <a:r>
              <a:rPr lang="he-IL" dirty="0" smtClean="0"/>
              <a:t>המורים </a:t>
            </a:r>
            <a:r>
              <a:rPr lang="he-IL" dirty="0"/>
              <a:t>מפנים את התלמידים למשימות בבתים כמשימת בית או בבתי </a:t>
            </a:r>
            <a:r>
              <a:rPr lang="he-IL" dirty="0" smtClean="0"/>
              <a:t>ספר.</a:t>
            </a:r>
            <a:endParaRPr lang="he-IL" dirty="0"/>
          </a:p>
          <a:p>
            <a:pPr marL="0" indent="0">
              <a:buNone/>
            </a:pPr>
            <a:endParaRPr lang="he-IL" dirty="0" smtClean="0"/>
          </a:p>
          <a:p>
            <a:pPr marL="0" indent="0">
              <a:buNone/>
            </a:pPr>
            <a:r>
              <a:rPr lang="he-IL" dirty="0" smtClean="0"/>
              <a:t>50</a:t>
            </a:r>
            <a:r>
              <a:rPr lang="he-IL" dirty="0"/>
              <a:t>% </a:t>
            </a:r>
            <a:r>
              <a:rPr lang="he-IL" dirty="0" smtClean="0"/>
              <a:t>ממורים בהדרכתי משתמשים במשימות באופן </a:t>
            </a:r>
            <a:r>
              <a:rPr lang="he-IL" dirty="0"/>
              <a:t>שוטף. </a:t>
            </a:r>
          </a:p>
          <a:p>
            <a:pPr marL="0" indent="0">
              <a:buNone/>
            </a:pPr>
            <a:r>
              <a:rPr lang="he-IL" dirty="0" smtClean="0"/>
              <a:t>לא </a:t>
            </a:r>
            <a:r>
              <a:rPr lang="he-IL" dirty="0"/>
              <a:t>בהיקף נרחב ידוע לי על כ- 5 בתי </a:t>
            </a:r>
            <a:r>
              <a:rPr lang="he-IL" dirty="0" smtClean="0"/>
              <a:t>ספר</a:t>
            </a:r>
          </a:p>
          <a:p>
            <a:pPr marL="0" indent="0">
              <a:buNone/>
            </a:pPr>
            <a:r>
              <a:rPr lang="he-IL" dirty="0"/>
              <a:t>כן יש מורים... </a:t>
            </a:r>
          </a:p>
          <a:p>
            <a:pPr marL="0" indent="0">
              <a:buNone/>
            </a:pPr>
            <a:endParaRPr lang="he-IL" dirty="0"/>
          </a:p>
          <a:p>
            <a:pPr marL="0" indent="0">
              <a:buNone/>
            </a:pPr>
            <a:r>
              <a:rPr lang="he-IL" dirty="0" smtClean="0"/>
              <a:t>אין </a:t>
            </a:r>
            <a:r>
              <a:rPr lang="he-IL" dirty="0"/>
              <a:t>לי נתונים </a:t>
            </a:r>
            <a:r>
              <a:rPr lang="he-IL" dirty="0" err="1" smtClean="0"/>
              <a:t>מדוייקים</a:t>
            </a:r>
            <a:endParaRPr lang="he-IL" dirty="0"/>
          </a:p>
        </p:txBody>
      </p:sp>
      <p:sp>
        <p:nvSpPr>
          <p:cNvPr id="2" name="Title 1"/>
          <p:cNvSpPr>
            <a:spLocks noGrp="1"/>
          </p:cNvSpPr>
          <p:nvPr>
            <p:ph type="title"/>
          </p:nvPr>
        </p:nvSpPr>
        <p:spPr>
          <a:xfrm>
            <a:off x="467544" y="620688"/>
            <a:ext cx="8229600" cy="1143000"/>
          </a:xfrm>
        </p:spPr>
        <p:txBody>
          <a:bodyPr>
            <a:noAutofit/>
          </a:bodyPr>
          <a:lstStyle/>
          <a:p>
            <a:pPr algn="r"/>
            <a:r>
              <a:rPr lang="he-IL" sz="3600" dirty="0" smtClean="0"/>
              <a:t>3. הפעלה בכיתה - </a:t>
            </a:r>
            <a:r>
              <a:rPr lang="he-IL" sz="3600" b="1" dirty="0" smtClean="0"/>
              <a:t>75% כן </a:t>
            </a:r>
            <a:br>
              <a:rPr lang="he-IL" sz="3600" b="1" dirty="0" smtClean="0"/>
            </a:br>
            <a:r>
              <a:rPr lang="he-IL" sz="3600" dirty="0" smtClean="0"/>
              <a:t/>
            </a:r>
            <a:br>
              <a:rPr lang="he-IL" sz="3600" dirty="0" smtClean="0"/>
            </a:br>
            <a:endParaRPr lang="he-IL" sz="3600" dirty="0"/>
          </a:p>
        </p:txBody>
      </p:sp>
    </p:spTree>
    <p:extLst>
      <p:ext uri="{BB962C8B-B14F-4D97-AF65-F5344CB8AC3E}">
        <p14:creationId xmlns:p14="http://schemas.microsoft.com/office/powerpoint/2010/main" val="2508217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04864"/>
            <a:ext cx="8291264" cy="5217443"/>
          </a:xfrm>
        </p:spPr>
        <p:txBody>
          <a:bodyPr>
            <a:noAutofit/>
          </a:bodyPr>
          <a:lstStyle/>
          <a:p>
            <a:r>
              <a:rPr lang="he-IL" sz="2200" b="1" dirty="0" smtClean="0"/>
              <a:t>בעיות חומרה ותקשורת </a:t>
            </a:r>
            <a:r>
              <a:rPr lang="he-IL" sz="2200" dirty="0" smtClean="0"/>
              <a:t>:</a:t>
            </a:r>
          </a:p>
          <a:p>
            <a:r>
              <a:rPr lang="he-IL" sz="2200" dirty="0" smtClean="0"/>
              <a:t>רמקולים </a:t>
            </a:r>
            <a:r>
              <a:rPr lang="he-IL" sz="2200" dirty="0"/>
              <a:t>לא </a:t>
            </a:r>
            <a:r>
              <a:rPr lang="he-IL" sz="2200" dirty="0" smtClean="0"/>
              <a:t>עובדים</a:t>
            </a:r>
            <a:endParaRPr lang="he-IL" sz="2200" dirty="0"/>
          </a:p>
          <a:p>
            <a:r>
              <a:rPr lang="he-IL" sz="2200" dirty="0" smtClean="0"/>
              <a:t>אין ברקו</a:t>
            </a:r>
          </a:p>
          <a:p>
            <a:r>
              <a:rPr lang="he-IL" sz="2200" dirty="0" smtClean="0"/>
              <a:t>יש </a:t>
            </a:r>
            <a:r>
              <a:rPr lang="he-IL" sz="2200" dirty="0"/>
              <a:t>צורך בהחשכת </a:t>
            </a:r>
            <a:r>
              <a:rPr lang="he-IL" sz="2200" dirty="0" smtClean="0"/>
              <a:t>הכתות.</a:t>
            </a:r>
            <a:endParaRPr lang="he-IL" sz="2200" dirty="0"/>
          </a:p>
          <a:p>
            <a:r>
              <a:rPr lang="he-IL" sz="2200" dirty="0" smtClean="0"/>
              <a:t>זמינות </a:t>
            </a:r>
            <a:r>
              <a:rPr lang="he-IL" sz="2200" dirty="0"/>
              <a:t>מחשבים או חדר מחשבים </a:t>
            </a:r>
            <a:endParaRPr lang="he-IL" sz="2200" dirty="0" smtClean="0"/>
          </a:p>
          <a:p>
            <a:r>
              <a:rPr lang="he-IL" sz="2200" dirty="0" smtClean="0"/>
              <a:t>מספר המחשבים קטן </a:t>
            </a:r>
          </a:p>
          <a:p>
            <a:r>
              <a:rPr lang="he-IL" sz="2200" dirty="0" smtClean="0"/>
              <a:t>אין אינטרנט זמין</a:t>
            </a:r>
          </a:p>
          <a:p>
            <a:endParaRPr lang="he-IL" sz="2200" dirty="0" smtClean="0"/>
          </a:p>
          <a:p>
            <a:r>
              <a:rPr lang="he-IL" sz="2200" b="1" dirty="0" smtClean="0"/>
              <a:t>בעיות לוגיסטיות</a:t>
            </a:r>
          </a:p>
          <a:p>
            <a:r>
              <a:rPr lang="he-IL" sz="2200" dirty="0"/>
              <a:t>לא תמיד התלמידים זוכרים את הסיסמאות שלהם</a:t>
            </a:r>
          </a:p>
        </p:txBody>
      </p:sp>
      <p:sp>
        <p:nvSpPr>
          <p:cNvPr id="2" name="Title 1"/>
          <p:cNvSpPr>
            <a:spLocks noGrp="1"/>
          </p:cNvSpPr>
          <p:nvPr>
            <p:ph type="title"/>
          </p:nvPr>
        </p:nvSpPr>
        <p:spPr/>
        <p:txBody>
          <a:bodyPr>
            <a:normAutofit/>
          </a:bodyPr>
          <a:lstStyle/>
          <a:p>
            <a:pPr algn="r"/>
            <a:r>
              <a:rPr lang="he-IL" sz="3600" dirty="0" smtClean="0"/>
              <a:t>4. קשיים בהטמעה</a:t>
            </a:r>
            <a:br>
              <a:rPr lang="he-IL" sz="3600" dirty="0" smtClean="0"/>
            </a:br>
            <a:endParaRPr lang="he-IL" sz="3600" dirty="0"/>
          </a:p>
        </p:txBody>
      </p:sp>
    </p:spTree>
    <p:extLst>
      <p:ext uri="{BB962C8B-B14F-4D97-AF65-F5344CB8AC3E}">
        <p14:creationId xmlns:p14="http://schemas.microsoft.com/office/powerpoint/2010/main" val="325841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84784"/>
            <a:ext cx="8435280" cy="5328592"/>
          </a:xfrm>
        </p:spPr>
        <p:txBody>
          <a:bodyPr>
            <a:noAutofit/>
          </a:bodyPr>
          <a:lstStyle/>
          <a:p>
            <a:pPr marL="0" indent="0">
              <a:buNone/>
            </a:pPr>
            <a:r>
              <a:rPr lang="he-IL" sz="2000" b="1" dirty="0"/>
              <a:t>בעיות פדגוגיות:</a:t>
            </a:r>
          </a:p>
          <a:p>
            <a:r>
              <a:rPr lang="he-IL" sz="2000" dirty="0"/>
              <a:t>הקושי ביכולת לעקוב אחר עבודתו של התלמיד ולתת לו פידבק</a:t>
            </a:r>
            <a:r>
              <a:rPr lang="he-IL" sz="2000" dirty="0" smtClean="0"/>
              <a:t>.</a:t>
            </a:r>
          </a:p>
          <a:p>
            <a:r>
              <a:rPr lang="he-IL" sz="2000" dirty="0" smtClean="0"/>
              <a:t>זמן </a:t>
            </a:r>
            <a:r>
              <a:rPr lang="he-IL" sz="2000" dirty="0"/>
              <a:t>שכרגע מוקדש ללימוד רצף ההוראה כדי לעמוד בתכנים הנדרשים. </a:t>
            </a:r>
            <a:endParaRPr lang="he-IL" sz="2000" dirty="0" smtClean="0"/>
          </a:p>
          <a:p>
            <a:r>
              <a:rPr lang="he-IL" sz="2000" dirty="0" smtClean="0"/>
              <a:t>חוסר </a:t>
            </a:r>
            <a:r>
              <a:rPr lang="he-IL" sz="2000" dirty="0"/>
              <a:t>מיומנויות של מורה בניהול כיתה שפועלת במרחב מתוקשב. </a:t>
            </a:r>
          </a:p>
          <a:p>
            <a:r>
              <a:rPr lang="he-IL" sz="2000" dirty="0"/>
              <a:t>חוסר הידידותיות של המשימות המתוקשבות - אינן גמישות, אינן משלבות תמיכה און ליין. אינן בנויות ברמות כך שיתאימו לכלל התלמידים גם לא במגמות מדעים.. </a:t>
            </a:r>
          </a:p>
          <a:p>
            <a:r>
              <a:rPr lang="he-IL" sz="2000" dirty="0"/>
              <a:t>הקשיים נובעים מתפיסה שגויה של הטכנולוגיות כעוזרת בהוראת הלמידה הקיימת. אשליה בהבנת שילובן בפדגוגיה בעקבות שליטה חלקית במיומנויות המחשב. התנגדות לשינוי פרדיגמת הוראה-למידה</a:t>
            </a:r>
            <a:r>
              <a:rPr lang="he-IL" sz="2000" dirty="0" smtClean="0"/>
              <a:t>.</a:t>
            </a:r>
            <a:endParaRPr lang="he-IL" sz="2000" dirty="0"/>
          </a:p>
          <a:p>
            <a:r>
              <a:rPr lang="he-IL" sz="2000" dirty="0"/>
              <a:t>הקושי הראשוני, המגביל - הכרת המורים בענף המקצועי שכולל את מיומנויות התקשוב. זה יהיה סוג של 'חזרה לאחור' לימים בהם היו שיעורי מחשב, אבל ללא הוראה מפורשת והקצאת זמן אמתי ללמידה ותרגול, להערכתי לא תהייה התקדמות. באלה יש לכלול מיומנויות פרקטיות כמו אקסל, בניית תיקיות במחשב, שמירת קבצים לפי נושאים, מיון, חיפוש חומר במחשב האישי שלי, חיפוש ברשת, סימון 'מועדפים' ועוד. הילדים לא יודעים את כל אלה ואנחנו מתפלאים איפה כל החומר נעלם להם.  </a:t>
            </a:r>
          </a:p>
        </p:txBody>
      </p:sp>
      <p:sp>
        <p:nvSpPr>
          <p:cNvPr id="2" name="Title 1"/>
          <p:cNvSpPr>
            <a:spLocks noGrp="1"/>
          </p:cNvSpPr>
          <p:nvPr>
            <p:ph type="title"/>
          </p:nvPr>
        </p:nvSpPr>
        <p:spPr>
          <a:xfrm>
            <a:off x="395536" y="188640"/>
            <a:ext cx="8229600" cy="1143000"/>
          </a:xfrm>
        </p:spPr>
        <p:txBody>
          <a:bodyPr>
            <a:normAutofit/>
          </a:bodyPr>
          <a:lstStyle/>
          <a:p>
            <a:pPr algn="r"/>
            <a:r>
              <a:rPr lang="he-IL" sz="4000" dirty="0" smtClean="0"/>
              <a:t>קשיים בהטמעה – בעיות פדגוגיות </a:t>
            </a:r>
            <a:endParaRPr lang="he-IL" sz="4000" dirty="0"/>
          </a:p>
        </p:txBody>
      </p:sp>
    </p:spTree>
    <p:extLst>
      <p:ext uri="{BB962C8B-B14F-4D97-AF65-F5344CB8AC3E}">
        <p14:creationId xmlns:p14="http://schemas.microsoft.com/office/powerpoint/2010/main" val="245912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28800"/>
            <a:ext cx="8661648" cy="4968552"/>
          </a:xfrm>
        </p:spPr>
        <p:txBody>
          <a:bodyPr>
            <a:noAutofit/>
          </a:bodyPr>
          <a:lstStyle/>
          <a:p>
            <a:r>
              <a:rPr lang="he-IL" sz="2000" dirty="0"/>
              <a:t>שיתוף פעולה עם מורי התקשוב לצורך הטמעה</a:t>
            </a:r>
          </a:p>
          <a:p>
            <a:r>
              <a:rPr lang="he-IL" sz="2000" dirty="0"/>
              <a:t>מתן ציון בונוס על המשימות להעלאת מוטיבציית </a:t>
            </a:r>
            <a:r>
              <a:rPr lang="he-IL" sz="2000" dirty="0" smtClean="0"/>
              <a:t>התלמידים</a:t>
            </a:r>
          </a:p>
          <a:p>
            <a:r>
              <a:rPr lang="he-IL" sz="2000" dirty="0" smtClean="0"/>
              <a:t>ליצור </a:t>
            </a:r>
            <a:r>
              <a:rPr lang="he-IL" sz="2000" dirty="0"/>
              <a:t>מרחבי למידה קטנים לפעילויות מתוקשבות, מחשבים ניידים, </a:t>
            </a:r>
            <a:r>
              <a:rPr lang="he-IL" sz="2000" dirty="0" smtClean="0"/>
              <a:t>לאפשר  </a:t>
            </a:r>
            <a:r>
              <a:rPr lang="he-IL" sz="2000" dirty="0"/>
              <a:t>שימוש </a:t>
            </a:r>
            <a:r>
              <a:rPr lang="he-IL" sz="2000" dirty="0" smtClean="0"/>
              <a:t>בנייד</a:t>
            </a:r>
          </a:p>
          <a:p>
            <a:r>
              <a:rPr lang="he-IL" sz="2000" dirty="0" smtClean="0"/>
              <a:t>משחק / חידון </a:t>
            </a:r>
            <a:r>
              <a:rPr lang="he-IL" sz="2000" dirty="0"/>
              <a:t>מתוקשב נושא פרסים עם חידות, לאורך כל השנה. כל חודש תפורסם משימה שונה ובתי ספר יאספו נקודות.</a:t>
            </a:r>
          </a:p>
          <a:p>
            <a:r>
              <a:rPr lang="he-IL" sz="2000" dirty="0" smtClean="0"/>
              <a:t>הגדרת שעות חובה לתקשוב, חלוקת </a:t>
            </a:r>
            <a:r>
              <a:rPr lang="he-IL" sz="2000" dirty="0"/>
              <a:t>אחת השעות  המדעים </a:t>
            </a:r>
            <a:r>
              <a:rPr lang="he-IL" sz="2000" dirty="0" smtClean="0"/>
              <a:t>לשתיים ( </a:t>
            </a:r>
            <a:r>
              <a:rPr lang="he-IL" sz="2000" dirty="0"/>
              <a:t>מדובר בשיעור נוסף במדעים</a:t>
            </a:r>
            <a:r>
              <a:rPr lang="he-IL" sz="2000" dirty="0" smtClean="0"/>
              <a:t>).</a:t>
            </a:r>
          </a:p>
          <a:p>
            <a:r>
              <a:rPr lang="he-IL" sz="2000" dirty="0" smtClean="0"/>
              <a:t>להגדיר נושאים </a:t>
            </a:r>
            <a:r>
              <a:rPr lang="he-IL" sz="2000" dirty="0"/>
              <a:t>לבחירה </a:t>
            </a:r>
            <a:r>
              <a:rPr lang="he-IL" sz="2000" dirty="0" smtClean="0"/>
              <a:t>/להסרה </a:t>
            </a:r>
            <a:r>
              <a:rPr lang="he-IL" sz="2000" dirty="0"/>
              <a:t>מההוראה כדי לפנות את הזמן</a:t>
            </a:r>
          </a:p>
          <a:p>
            <a:r>
              <a:rPr lang="he-IL" sz="2000" dirty="0" smtClean="0"/>
              <a:t>הגדרת השליטה באוריינות מדעית בסביבה טכנולוגית כחובה: שילוב </a:t>
            </a:r>
            <a:r>
              <a:rPr lang="he-IL" sz="2000" dirty="0"/>
              <a:t>משימה מתוקשבת כחלק ממבחן ארצי</a:t>
            </a:r>
            <a:r>
              <a:rPr lang="he-IL" sz="2000" dirty="0" smtClean="0"/>
              <a:t>.</a:t>
            </a:r>
            <a:endParaRPr lang="he-IL" sz="2000" dirty="0"/>
          </a:p>
          <a:p>
            <a:r>
              <a:rPr lang="he-IL" sz="2000" dirty="0" smtClean="0"/>
              <a:t>שילוב </a:t>
            </a:r>
            <a:r>
              <a:rPr lang="he-IL" sz="2000" dirty="0"/>
              <a:t>הנושא </a:t>
            </a:r>
            <a:r>
              <a:rPr lang="he-IL" sz="2000" dirty="0" smtClean="0"/>
              <a:t>בפיתוח מקצועי: בניית </a:t>
            </a:r>
            <a:r>
              <a:rPr lang="he-IL" sz="2000" dirty="0"/>
              <a:t>מדרגות הדרכה פשוטות ועקביות והפצה ישירות לשטח. </a:t>
            </a:r>
            <a:endParaRPr lang="he-IL" sz="2000" dirty="0" smtClean="0"/>
          </a:p>
          <a:p>
            <a:r>
              <a:rPr lang="he-IL" sz="2000" dirty="0" smtClean="0"/>
              <a:t>לפתוח </a:t>
            </a:r>
            <a:r>
              <a:rPr lang="he-IL" sz="2000" dirty="0"/>
              <a:t>קו פתוח מיילים לעזרה. פעמיים בשבוע מדריכה מתאימה תענה.</a:t>
            </a:r>
          </a:p>
          <a:p>
            <a:endParaRPr lang="he-IL" sz="2000" dirty="0"/>
          </a:p>
        </p:txBody>
      </p:sp>
      <p:sp>
        <p:nvSpPr>
          <p:cNvPr id="2" name="Title 1"/>
          <p:cNvSpPr>
            <a:spLocks noGrp="1"/>
          </p:cNvSpPr>
          <p:nvPr>
            <p:ph type="title"/>
          </p:nvPr>
        </p:nvSpPr>
        <p:spPr>
          <a:xfrm>
            <a:off x="467544" y="260648"/>
            <a:ext cx="8229600" cy="1143000"/>
          </a:xfrm>
        </p:spPr>
        <p:txBody>
          <a:bodyPr>
            <a:normAutofit/>
          </a:bodyPr>
          <a:lstStyle/>
          <a:p>
            <a:pPr algn="r"/>
            <a:r>
              <a:rPr lang="he-IL" sz="3600" dirty="0" smtClean="0"/>
              <a:t>5. הצעות שלכם לשיפור ההטמעה</a:t>
            </a:r>
            <a:endParaRPr lang="he-IL" sz="3600" dirty="0"/>
          </a:p>
        </p:txBody>
      </p:sp>
    </p:spTree>
    <p:extLst>
      <p:ext uri="{BB962C8B-B14F-4D97-AF65-F5344CB8AC3E}">
        <p14:creationId xmlns:p14="http://schemas.microsoft.com/office/powerpoint/2010/main" val="2952770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694</TotalTime>
  <Words>789</Words>
  <Application>Microsoft Office PowerPoint</Application>
  <PresentationFormat>On-screen Show (4:3)</PresentationFormat>
  <Paragraphs>79</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Candara</vt:lpstr>
      <vt:lpstr>Symbol</vt:lpstr>
      <vt:lpstr>Waveform</vt:lpstr>
      <vt:lpstr>פעולות שנעשות בהדרכה ובבתי הספר, לצורך ההטמעה של אוריינות מדעית-טכנולוגית בסביבה מתוקשבת  ניתוח התשובות לסקר בין המדריכים</vt:lpstr>
      <vt:lpstr>מה נשמע במושב זה?</vt:lpstr>
      <vt:lpstr>1. שיחות עם מורים על אופני הטמעת אוריינות מדעית-טכנולוגית בסביבה מתוקשבת</vt:lpstr>
      <vt:lpstr>על מה שוחחנו? </vt:lpstr>
      <vt:lpstr>2. שיתופי פעולה בין צוותים בית ספריים</vt:lpstr>
      <vt:lpstr>3. הפעלה בכיתה - 75% כן   </vt:lpstr>
      <vt:lpstr>4. קשיים בהטמעה </vt:lpstr>
      <vt:lpstr>קשיים בהטמעה – בעיות פדגוגיות </vt:lpstr>
      <vt:lpstr>5. הצעות שלכם לשיפור ההטמעה</vt:lpstr>
    </vt:vector>
  </TitlesOfParts>
  <Company>Weizmann Institute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פעולות שנעשות בהדרכה ובבתי הספר, לצורך ההטמעה של אוריינות מדעית-טכנולוגית בסביבה מתוקשבת</dc:title>
  <dc:creator>WICC</dc:creator>
  <cp:lastModifiedBy>Windows User</cp:lastModifiedBy>
  <cp:revision>15</cp:revision>
  <dcterms:created xsi:type="dcterms:W3CDTF">2017-03-12T13:02:01Z</dcterms:created>
  <dcterms:modified xsi:type="dcterms:W3CDTF">2019-02-27T07:30:41Z</dcterms:modified>
</cp:coreProperties>
</file>