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90" autoAdjust="0"/>
    <p:restoredTop sz="86427" autoAdjust="0"/>
  </p:normalViewPr>
  <p:slideViewPr>
    <p:cSldViewPr>
      <p:cViewPr varScale="1">
        <p:scale>
          <a:sx n="85" d="100"/>
          <a:sy n="85" d="100"/>
        </p:scale>
        <p:origin x="90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E34DDD-65D1-4FC9-A1CE-2D83E35F945C}" type="datetimeFigureOut">
              <a:rPr lang="he-IL" smtClean="0"/>
              <a:pPr/>
              <a:t>כ"ב/אדר א/תשע"ט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F455FC-CB2F-4742-ACFD-5F42CE5295A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storage.cet.ac.il/bagrut/storage/examfiles/043007-2015-html/exam.html" TargetMode="External"/><Relationship Id="rId3" Type="http://schemas.openxmlformats.org/officeDocument/2006/relationships/hyperlink" Target="http://cms.education.gov.il/EducationCMS/Units/Mazkirut_Pedagogit/Biology/TochnitLimudimMaasit/PilutMaabada/Maabada1.htm" TargetMode="External"/><Relationship Id="rId7" Type="http://schemas.openxmlformats.org/officeDocument/2006/relationships/hyperlink" Target="http://ebagcourses.cet.ac.il/" TargetMode="External"/><Relationship Id="rId2" Type="http://schemas.openxmlformats.org/officeDocument/2006/relationships/hyperlink" Target="https://www.bioteach.org.i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ms.education.gov.il/EducationCMS/Units/Mazkirut_Pedagogit/Biology/PeiluyoHoraa/mesimot+orianiot.htm" TargetMode="External"/><Relationship Id="rId5" Type="http://schemas.openxmlformats.org/officeDocument/2006/relationships/hyperlink" Target="http://learn.genetics.utah.edu/content/cloning/clickandclone/" TargetMode="External"/><Relationship Id="rId4" Type="http://schemas.openxmlformats.org/officeDocument/2006/relationships/hyperlink" Target="http://cms.education.gov.il/EducationCMS/Units/Mazkirut_Pedagogit/Biology/TochnitLimudimMaasit/cheker/bioheker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torage.cet.ac.il/bagrut/storage/examfiles/043007-2015-html/exam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הטמעת </a:t>
            </a:r>
            <a:r>
              <a:rPr lang="he-IL" dirty="0"/>
              <a:t>משימות אוריינות מדעית-טכנולוגית בסביבה מתוקשבת</a:t>
            </a:r>
            <a:r>
              <a:rPr lang="he-IL" dirty="0" smtClean="0"/>
              <a:t>,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הוראת</a:t>
            </a:r>
            <a:r>
              <a:rPr lang="he-IL" b="1" dirty="0" smtClean="0"/>
              <a:t> הביולוגיה </a:t>
            </a:r>
            <a:r>
              <a:rPr lang="he-IL" dirty="0" smtClean="0"/>
              <a:t>בחטיבה עליונה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הוראת ה</a:t>
            </a:r>
            <a:r>
              <a:rPr lang="he-IL" b="1" dirty="0" smtClean="0"/>
              <a:t>ביולוגיה</a:t>
            </a:r>
            <a:r>
              <a:rPr lang="he-IL" dirty="0" smtClean="0"/>
              <a:t> מזמנת מגוון ההזדמנויות לקידום התלמידים בנושא: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smtClean="0">
                <a:hlinkClick r:id="rId2"/>
              </a:rPr>
              <a:t>קטעי טקסט ומאמרי חקר (באתר המורים בחינות בגרות) </a:t>
            </a:r>
            <a:r>
              <a:rPr lang="he-IL" b="1" dirty="0" smtClean="0"/>
              <a:t>- </a:t>
            </a:r>
            <a:r>
              <a:rPr lang="he-IL" dirty="0" smtClean="0"/>
              <a:t>מיומנויות אוריינות קריאה של טקסט והייצוגים החזותיים שמשולבים בו.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smtClean="0">
                <a:hlinkClick r:id="rId3"/>
              </a:rPr>
              <a:t>מעבדה "רטובה</a:t>
            </a:r>
            <a:r>
              <a:rPr lang="he-IL" b="1" dirty="0" smtClean="0"/>
              <a:t>", </a:t>
            </a:r>
            <a:r>
              <a:rPr lang="he-IL" b="1" dirty="0" smtClean="0">
                <a:hlinkClick r:id="rId4"/>
              </a:rPr>
              <a:t>עבודת חקר </a:t>
            </a:r>
            <a:r>
              <a:rPr lang="he-IL" b="1" dirty="0" smtClean="0"/>
              <a:t>כולל </a:t>
            </a:r>
            <a:r>
              <a:rPr lang="he-IL" b="1" dirty="0" smtClean="0">
                <a:hlinkClick r:id="rId4"/>
              </a:rPr>
              <a:t>ביוחקר ברשת   </a:t>
            </a:r>
            <a:r>
              <a:rPr lang="he-IL" b="1" dirty="0" smtClean="0">
                <a:hlinkClick r:id="rId5"/>
              </a:rPr>
              <a:t>ומעבדה וירטואלית </a:t>
            </a:r>
            <a:r>
              <a:rPr lang="he-IL" dirty="0" smtClean="0"/>
              <a:t>– תכנון וביצוע חקר, הערכת חקר. ייצוג תוצאות והסקת מסקנות, הסבר ביולוגי לתופעות ולתוצאות.</a:t>
            </a:r>
            <a:br>
              <a:rPr lang="he-IL" dirty="0" smtClean="0"/>
            </a:br>
            <a:endParaRPr lang="he-IL" dirty="0" smtClean="0"/>
          </a:p>
          <a:p>
            <a:r>
              <a:rPr lang="he-IL" b="1" dirty="0" smtClean="0">
                <a:hlinkClick r:id="rId6"/>
              </a:rPr>
              <a:t>משימות אוריינות מדעית מתוקשבות ברצף ההוראה בי</a:t>
            </a:r>
            <a:r>
              <a:rPr lang="he-IL" dirty="0" smtClean="0">
                <a:hlinkClick r:id="rId6"/>
              </a:rPr>
              <a:t>' </a:t>
            </a:r>
            <a:r>
              <a:rPr lang="he-IL" dirty="0" smtClean="0"/>
              <a:t>– משולבות בהתאם לרצף התכנים, ניתנות לתלמידים להתנסות בשילוב בדיקה עצמית ואח"כ דיון על קשיים וטיפול בהם.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sz="2200" dirty="0" smtClean="0"/>
              <a:t>הערה: </a:t>
            </a:r>
            <a:r>
              <a:rPr lang="he-IL" sz="2200" b="1" dirty="0" smtClean="0"/>
              <a:t>תרגום המשימות לערבית</a:t>
            </a:r>
            <a:r>
              <a:rPr lang="he-IL" sz="2200" dirty="0" smtClean="0"/>
              <a:t> מאד חשוב. חלק תורגם בעבר, לא תמיד תרגום מקצועי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b="1" dirty="0" smtClean="0"/>
              <a:t>הספר הדיגיטאלי </a:t>
            </a:r>
            <a:r>
              <a:rPr lang="he-IL" dirty="0" smtClean="0"/>
              <a:t>"</a:t>
            </a:r>
            <a:r>
              <a:rPr lang="he-IL" b="1" dirty="0" smtClean="0">
                <a:hlinkClick r:id="rId7"/>
              </a:rPr>
              <a:t>גוף האדם בדגש הומאסטזיס</a:t>
            </a:r>
            <a:r>
              <a:rPr lang="he-IL" dirty="0" smtClean="0"/>
              <a:t>" של מט"ח- קידום אוריינות דיגיטאלית באמצעות משימות ושאלות המשלבות אנימציות וסימולציות</a:t>
            </a:r>
          </a:p>
          <a:p>
            <a:pPr>
              <a:buNone/>
            </a:pPr>
            <a:endParaRPr lang="he-IL" dirty="0" smtClean="0"/>
          </a:p>
          <a:p>
            <a:r>
              <a:rPr lang="he-IL" b="1" dirty="0" smtClean="0">
                <a:hlinkClick r:id="rId8"/>
              </a:rPr>
              <a:t>בחינת בגרות מתוקשבת </a:t>
            </a:r>
            <a:r>
              <a:rPr lang="he-IL" dirty="0" smtClean="0"/>
              <a:t>– עם שאלות הבודקות גם מיומנויות אורייניות ודיגיטאליות.</a:t>
            </a:r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אוריינות מדעית ואוריינות דיגיטאלית כאורח חיים בהוראת הביולוגיה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 title="מבנה תכנית הלימודים בביולוגיה לחטיבה העליונה מותאמת ללמידה משמעותית  (תשע&quot;ה)"/>
          <p:cNvSpPr>
            <a:spLocks noGrp="1"/>
          </p:cNvSpPr>
          <p:nvPr>
            <p:ph idx="1"/>
          </p:nvPr>
        </p:nvSpPr>
        <p:spPr>
          <a:xfrm>
            <a:off x="320322" y="1529809"/>
            <a:ext cx="8686800" cy="1137191"/>
          </a:xfrm>
        </p:spPr>
        <p:txBody>
          <a:bodyPr/>
          <a:lstStyle/>
          <a:p>
            <a:r>
              <a:rPr lang="he-IL" sz="2800" dirty="0"/>
              <a:t>מבנה תכנית הלימודים בביולוגיה לחטיבה העליונה מותאמת ללמידה משמעותית  (תשע"ה)</a:t>
            </a:r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-1984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err="1" smtClean="0"/>
              <a:t>תוכנית</a:t>
            </a:r>
            <a:r>
              <a:rPr lang="he-IL" dirty="0" smtClean="0"/>
              <a:t> הלימודים המשלבת מיומנויות אורייניות</a:t>
            </a:r>
            <a:endParaRPr lang="he-IL" dirty="0"/>
          </a:p>
        </p:txBody>
      </p:sp>
      <p:pic>
        <p:nvPicPr>
          <p:cNvPr id="6" name="Picture 5" descr="להנגשה פרטנית נא לפנות לאי מייל st.negishut@weizmann.ac.il" title="מבנה תכנית הלימודים בביולוגיה לחטיבה העליונה מותאמת ללמידה משמעותית  (תשע&quot;ה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407" y="2443395"/>
            <a:ext cx="8066630" cy="4059005"/>
          </a:xfrm>
          <a:prstGeom prst="rect">
            <a:avLst/>
          </a:prstGeom>
        </p:spPr>
      </p:pic>
      <p:sp>
        <p:nvSpPr>
          <p:cNvPr id="10" name="Title 2"/>
          <p:cNvSpPr txBox="1">
            <a:spLocks/>
          </p:cNvSpPr>
          <p:nvPr/>
        </p:nvSpPr>
        <p:spPr>
          <a:xfrm>
            <a:off x="2743200" y="534045"/>
            <a:ext cx="91440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he-IL" sz="3600" dirty="0" smtClean="0"/>
              <a:t>מסגרת התכנית</a:t>
            </a:r>
            <a:endParaRPr lang="he-I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הקורס/הספר הדיגיטלי</a:t>
            </a:r>
            <a:endParaRPr lang="he-IL" dirty="0"/>
          </a:p>
        </p:txBody>
      </p:sp>
      <p:pic>
        <p:nvPicPr>
          <p:cNvPr id="3074" name="Picture 2" title="צילום מסך מאתר הקטלוג החינוכי להגדרה &quot;גוף האדם בדגש הומיאוסטזיס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524000"/>
            <a:ext cx="6934200" cy="413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hlinkClick r:id="rId2"/>
              </a:rPr>
              <a:t>דוגמא בחינה 2015</a:t>
            </a: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pic>
        <p:nvPicPr>
          <p:cNvPr id="1026" name="Picture 2" title="בחינת בגרות מתוקשבת בביולוגיה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124200"/>
            <a:ext cx="81153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 eaLnBrk="1" latinLnBrk="0" hangingPunct="1"/>
            <a:r>
              <a:rPr lang="he-IL" sz="2700" kern="1200" dirty="0" smtClean="0">
                <a:solidFill>
                  <a:srgbClr val="000000"/>
                </a:solidFill>
                <a:effectLst/>
                <a:latin typeface="Lucida Sans Unicode" panose="020B0602030504020204" pitchFamily="34" charset="0"/>
                <a:ea typeface="+mn-ea"/>
                <a:cs typeface="Arial" panose="020B0604020202020204" pitchFamily="34" charset="0"/>
              </a:rPr>
              <a:t>דוגמא בחינה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במסגרת ההשתלמות לומדים כיצד להכין את התלמיד למשימות מתוקשבות – מיומנויות התבוננות ותאור,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כלים מתוקשבים</a:t>
            </a:r>
          </a:p>
          <a:p>
            <a:r>
              <a:rPr lang="he-IL" dirty="0" smtClean="0"/>
              <a:t>.כמו כן מתרגלים הפיכת שאלות מבחינות הבגרות לשאלות עתירות מדיה</a:t>
            </a:r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השתלמות לקראת ההכנה לבחינה המתוקשבת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1525</TotalTime>
  <Words>74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Lucida Sans Unicode</vt:lpstr>
      <vt:lpstr>Verdana</vt:lpstr>
      <vt:lpstr>Wingdings 2</vt:lpstr>
      <vt:lpstr>Wingdings 3</vt:lpstr>
      <vt:lpstr>Concourse</vt:lpstr>
      <vt:lpstr>הטמעת משימות אוריינות מדעית-טכנולוגית בסביבה מתוקשבת,</vt:lpstr>
      <vt:lpstr>אוריינות מדעית ואוריינות דיגיטאלית כאורח חיים בהוראת הביולוגיה</vt:lpstr>
      <vt:lpstr>תוכנית הלימודים המשלבת מיומנויות אורייניות</vt:lpstr>
      <vt:lpstr>הקורס/הספר הדיגיטלי</vt:lpstr>
      <vt:lpstr>דוגמא בחינה 2015 </vt:lpstr>
      <vt:lpstr>השתלמות לקראת ההכנה לבחינה המתוקשבת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הטמעת משימות אוריינות מדעית-טכנולוגית בסביבה מתוקשבת,</dc:title>
  <dc:creator>shoshi</dc:creator>
  <cp:lastModifiedBy>Windows User</cp:lastModifiedBy>
  <cp:revision>155</cp:revision>
  <dcterms:created xsi:type="dcterms:W3CDTF">2017-03-15T04:00:12Z</dcterms:created>
  <dcterms:modified xsi:type="dcterms:W3CDTF">2019-02-27T11:50:42Z</dcterms:modified>
</cp:coreProperties>
</file>