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65428" autoAdjust="0"/>
    <p:restoredTop sz="86427" autoAdjust="0"/>
  </p:normalViewPr>
  <p:slideViewPr>
    <p:cSldViewPr>
      <p:cViewPr varScale="1">
        <p:scale>
          <a:sx n="79" d="100"/>
          <a:sy n="79" d="100"/>
        </p:scale>
        <p:origin x="120" y="54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2055927523"/>
      </p:ext>
    </p:extLst>
  </p:cSld>
  <p:clrMap bg1="lt1" tx1="dk1" bg2="dk2" tx2="lt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ctr" anchorCtr="0">
            <a:noAutofit/>
          </a:bodyPr>
          <a:lstStyle/>
          <a:p>
            <a:pPr marL="0" lvl="0" indent="0">
              <a:spcBef>
                <a:spcPts val="0"/>
              </a:spcBef>
              <a:buNone/>
            </a:pPr>
            <a:endParaRPr/>
          </a:p>
        </p:txBody>
      </p:sp>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3"/>
            <a:ext cx="9144000" cy="2387600"/>
          </a:xfrm>
          <a:prstGeom prst="rect">
            <a:avLst/>
          </a:prstGeom>
          <a:noFill/>
          <a:ln>
            <a:noFill/>
          </a:ln>
        </p:spPr>
        <p:txBody>
          <a:bodyPr wrap="square" lIns="91425" tIns="91425" rIns="91425" bIns="91425" anchor="b" anchorCtr="0"/>
          <a:lstStyle>
            <a:lvl1pPr marL="0" marR="0" lvl="0" indent="0" algn="ctr" rtl="0">
              <a:lnSpc>
                <a:spcPct val="90000"/>
              </a:lnSpc>
              <a:spcBef>
                <a:spcPts val="0"/>
              </a:spcBef>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13" name="Shape 13"/>
          <p:cNvSpPr txBox="1">
            <a:spLocks noGrp="1"/>
          </p:cNvSpPr>
          <p:nvPr>
            <p:ph type="subTitle" idx="1"/>
          </p:nvPr>
        </p:nvSpPr>
        <p:spPr>
          <a:xfrm>
            <a:off x="1524000" y="3602038"/>
            <a:ext cx="9144000" cy="1655762"/>
          </a:xfrm>
          <a:prstGeom prst="rect">
            <a:avLst/>
          </a:prstGeom>
          <a:noFill/>
          <a:ln>
            <a:noFill/>
          </a:ln>
        </p:spPr>
        <p:txBody>
          <a:bodyPr wrap="square" lIns="91425" tIns="91425" rIns="91425" bIns="91425" anchor="t" anchorCtr="0"/>
          <a:lstStyle>
            <a:lvl1pPr marL="0" marR="0" lvl="0" indent="0" algn="ctr" rtl="0">
              <a:lnSpc>
                <a:spcPct val="90000"/>
              </a:lnSpc>
              <a:spcBef>
                <a:spcPts val="1000"/>
              </a:spcBef>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6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70" name="Shape 70"/>
          <p:cNvSpPr txBox="1">
            <a:spLocks noGrp="1"/>
          </p:cNvSpPr>
          <p:nvPr>
            <p:ph type="body" idx="1"/>
          </p:nvPr>
        </p:nvSpPr>
        <p:spPr>
          <a:xfrm rot="5400000">
            <a:off x="3920331" y="-1256506"/>
            <a:ext cx="4351338" cy="10515600"/>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900"/>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76" name="Shape 76"/>
          <p:cNvSpPr txBox="1">
            <a:spLocks noGrp="1"/>
          </p:cNvSpPr>
          <p:nvPr>
            <p:ph type="body" idx="1"/>
          </p:nvPr>
        </p:nvSpPr>
        <p:spPr>
          <a:xfrm rot="5400000">
            <a:off x="1799431" y="-596106"/>
            <a:ext cx="5811838" cy="7734300"/>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6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19" name="Shape 19"/>
          <p:cNvSpPr txBox="1">
            <a:spLocks noGrp="1"/>
          </p:cNvSpPr>
          <p:nvPr>
            <p:ph type="body" idx="1"/>
          </p:nvPr>
        </p:nvSpPr>
        <p:spPr>
          <a:xfrm>
            <a:off x="838200" y="1825625"/>
            <a:ext cx="10515600" cy="435133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600" cy="2852737"/>
          </a:xfrm>
          <a:prstGeom prst="rect">
            <a:avLst/>
          </a:prstGeom>
          <a:noFill/>
          <a:ln>
            <a:noFill/>
          </a:ln>
        </p:spPr>
        <p:txBody>
          <a:bodyPr wrap="square" lIns="91425" tIns="91425" rIns="91425" bIns="91425" anchor="b" anchorCtr="0"/>
          <a:lstStyle>
            <a:lvl1pPr marL="0" marR="0" lvl="0" indent="0" algn="l" rtl="0">
              <a:lnSpc>
                <a:spcPct val="90000"/>
              </a:lnSpc>
              <a:spcBef>
                <a:spcPts val="0"/>
              </a:spcBef>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25" name="Shape 25"/>
          <p:cNvSpPr txBox="1">
            <a:spLocks noGrp="1"/>
          </p:cNvSpPr>
          <p:nvPr>
            <p:ph type="body" idx="1"/>
          </p:nvPr>
        </p:nvSpPr>
        <p:spPr>
          <a:xfrm>
            <a:off x="831850" y="4589463"/>
            <a:ext cx="10515600" cy="1500187"/>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6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8" y="365125"/>
            <a:ext cx="105156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38" name="Shape 38"/>
          <p:cNvSpPr txBox="1">
            <a:spLocks noGrp="1"/>
          </p:cNvSpPr>
          <p:nvPr>
            <p:ph type="body" idx="1"/>
          </p:nvPr>
        </p:nvSpPr>
        <p:spPr>
          <a:xfrm>
            <a:off x="839788" y="1681163"/>
            <a:ext cx="5157787"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839788" y="2505075"/>
            <a:ext cx="5157787" cy="368458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6172200" y="1681163"/>
            <a:ext cx="5183188" cy="823912"/>
          </a:xfrm>
          <a:prstGeom prst="rect">
            <a:avLst/>
          </a:prstGeom>
          <a:noFill/>
          <a:ln>
            <a:noFill/>
          </a:ln>
        </p:spPr>
        <p:txBody>
          <a:bodyPr wrap="square" lIns="91425" tIns="91425" rIns="91425" bIns="91425" anchor="b" anchorCtr="0"/>
          <a:lstStyle>
            <a:lvl1pPr marL="0" marR="0" lvl="0" indent="0" algn="l" rtl="0">
              <a:lnSpc>
                <a:spcPct val="90000"/>
              </a:lnSpc>
              <a:spcBef>
                <a:spcPts val="1000"/>
              </a:spcBef>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6172200" y="2505075"/>
            <a:ext cx="5183188" cy="368458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6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47" name="Shape 47"/>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8" y="457200"/>
            <a:ext cx="3932237" cy="1600200"/>
          </a:xfrm>
          <a:prstGeom prst="rect">
            <a:avLst/>
          </a:prstGeom>
          <a:noFill/>
          <a:ln>
            <a:noFill/>
          </a:ln>
        </p:spPr>
        <p:txBody>
          <a:bodyPr wrap="square" lIns="91425" tIns="91425" rIns="91425" bIns="91425" anchor="b" anchorCtr="0"/>
          <a:lstStyle>
            <a:lvl1pPr marL="0" marR="0" lvl="0" indent="0" algn="l" rtl="0">
              <a:lnSpc>
                <a:spcPct val="90000"/>
              </a:lnSpc>
              <a:spcBef>
                <a:spcPts val="0"/>
              </a:spcBef>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56" name="Shape 56"/>
          <p:cNvSpPr txBox="1">
            <a:spLocks noGrp="1"/>
          </p:cNvSpPr>
          <p:nvPr>
            <p:ph type="body" idx="1"/>
          </p:nvPr>
        </p:nvSpPr>
        <p:spPr>
          <a:xfrm>
            <a:off x="5183188" y="987425"/>
            <a:ext cx="6172200" cy="4873625"/>
          </a:xfrm>
          <a:prstGeom prst="rect">
            <a:avLst/>
          </a:prstGeom>
          <a:noFill/>
          <a:ln>
            <a:noFill/>
          </a:ln>
        </p:spPr>
        <p:txBody>
          <a:bodyPr wrap="square" lIns="91425" tIns="91425" rIns="91425" bIns="91425" anchor="t" anchorCtr="0"/>
          <a:lstStyle>
            <a:lvl1pPr marL="228600" marR="0" lvl="0" indent="-25400" algn="l" rtl="0">
              <a:lnSpc>
                <a:spcPct val="90000"/>
              </a:lnSpc>
              <a:spcBef>
                <a:spcPts val="1000"/>
              </a:spcBef>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8" y="2057400"/>
            <a:ext cx="3932237"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8" y="457200"/>
            <a:ext cx="3932237" cy="1600200"/>
          </a:xfrm>
          <a:prstGeom prst="rect">
            <a:avLst/>
          </a:prstGeom>
          <a:noFill/>
          <a:ln>
            <a:noFill/>
          </a:ln>
        </p:spPr>
        <p:txBody>
          <a:bodyPr wrap="square" lIns="91425" tIns="91425" rIns="91425" bIns="91425" anchor="b" anchorCtr="0"/>
          <a:lstStyle>
            <a:lvl1pPr marL="0" marR="0" lvl="0" indent="0" algn="l" rtl="0">
              <a:lnSpc>
                <a:spcPct val="90000"/>
              </a:lnSpc>
              <a:spcBef>
                <a:spcPts val="0"/>
              </a:spcBef>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63" name="Shape 63"/>
          <p:cNvSpPr>
            <a:spLocks noGrp="1"/>
          </p:cNvSpPr>
          <p:nvPr>
            <p:ph type="pic" idx="2"/>
          </p:nvPr>
        </p:nvSpPr>
        <p:spPr>
          <a:xfrm>
            <a:off x="5183188" y="987425"/>
            <a:ext cx="6172200" cy="4873625"/>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8" y="2057400"/>
            <a:ext cx="3932237" cy="3811588"/>
          </a:xfrm>
          <a:prstGeom prst="rect">
            <a:avLst/>
          </a:prstGeom>
          <a:noFill/>
          <a:ln>
            <a:noFill/>
          </a:ln>
        </p:spPr>
        <p:txBody>
          <a:bodyPr wrap="square" lIns="91425" tIns="91425" rIns="91425" bIns="91425" anchor="t" anchorCtr="0"/>
          <a:lstStyle>
            <a:lvl1pPr marL="0" marR="0" lvl="0" indent="0" algn="l" rtl="0">
              <a:lnSpc>
                <a:spcPct val="90000"/>
              </a:lnSpc>
              <a:spcBef>
                <a:spcPts val="1000"/>
              </a:spcBef>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600" cy="1325563"/>
          </a:xfrm>
          <a:prstGeom prst="rect">
            <a:avLst/>
          </a:prstGeom>
          <a:noFill/>
          <a:ln>
            <a:noFill/>
          </a:ln>
        </p:spPr>
        <p:txBody>
          <a:bodyPr wrap="square" lIns="91425" tIns="91425" rIns="91425" bIns="91425" anchor="ctr" anchorCtr="0"/>
          <a:lstStyle>
            <a:lvl1pPr marL="0" marR="0" lvl="0" indent="0" algn="l" rtl="0">
              <a:lnSpc>
                <a:spcPct val="90000"/>
              </a:lnSpc>
              <a:spcBef>
                <a:spcPts val="0"/>
              </a:spcBef>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indent="0">
              <a:spcBef>
                <a:spcPts val="0"/>
              </a:spcBef>
              <a:buSzPts val="1400"/>
              <a:buNone/>
              <a:defRPr sz="1800"/>
            </a:lvl2pPr>
            <a:lvl3pPr lvl="2" indent="0">
              <a:spcBef>
                <a:spcPts val="0"/>
              </a:spcBef>
              <a:buSzPts val="1400"/>
              <a:buNone/>
              <a:defRPr sz="1800"/>
            </a:lvl3pPr>
            <a:lvl4pPr lvl="3" indent="0">
              <a:spcBef>
                <a:spcPts val="0"/>
              </a:spcBef>
              <a:buSzPts val="1400"/>
              <a:buNone/>
              <a:defRPr sz="1800"/>
            </a:lvl4pPr>
            <a:lvl5pPr lvl="4" indent="0">
              <a:spcBef>
                <a:spcPts val="0"/>
              </a:spcBef>
              <a:buSzPts val="1400"/>
              <a:buNone/>
              <a:defRPr sz="1800"/>
            </a:lvl5pPr>
            <a:lvl6pPr lvl="5" indent="0">
              <a:spcBef>
                <a:spcPts val="0"/>
              </a:spcBef>
              <a:buSzPts val="1400"/>
              <a:buNone/>
              <a:defRPr sz="1800"/>
            </a:lvl6pPr>
            <a:lvl7pPr lvl="6" indent="0">
              <a:spcBef>
                <a:spcPts val="0"/>
              </a:spcBef>
              <a:buSzPts val="1400"/>
              <a:buNone/>
              <a:defRPr sz="1800"/>
            </a:lvl7pPr>
            <a:lvl8pPr lvl="7" indent="0">
              <a:spcBef>
                <a:spcPts val="0"/>
              </a:spcBef>
              <a:buSzPts val="1400"/>
              <a:buNone/>
              <a:defRPr sz="1800"/>
            </a:lvl8pPr>
            <a:lvl9pPr lvl="8" indent="0">
              <a:spcBef>
                <a:spcPts val="0"/>
              </a:spcBef>
              <a:buSzPts val="1400"/>
              <a:buNone/>
              <a:defRPr sz="1800"/>
            </a:lvl9pPr>
          </a:lstStyle>
          <a:p>
            <a:endParaRPr/>
          </a:p>
        </p:txBody>
      </p:sp>
      <p:sp>
        <p:nvSpPr>
          <p:cNvPr id="7" name="Shape 7"/>
          <p:cNvSpPr txBox="1">
            <a:spLocks noGrp="1"/>
          </p:cNvSpPr>
          <p:nvPr>
            <p:ph type="body" idx="1"/>
          </p:nvPr>
        </p:nvSpPr>
        <p:spPr>
          <a:xfrm>
            <a:off x="838200" y="1825625"/>
            <a:ext cx="10515600" cy="4351338"/>
          </a:xfrm>
          <a:prstGeom prst="rect">
            <a:avLst/>
          </a:prstGeom>
          <a:noFill/>
          <a:ln>
            <a:noFill/>
          </a:ln>
        </p:spPr>
        <p:txBody>
          <a:bodyPr wrap="square" lIns="91425" tIns="91425" rIns="91425" bIns="91425" anchor="t" anchorCtr="0"/>
          <a:lstStyle>
            <a:lvl1pPr marL="228600" marR="0" lvl="0" indent="-50800" algn="l" rtl="0">
              <a:lnSpc>
                <a:spcPct val="90000"/>
              </a:lnSpc>
              <a:spcBef>
                <a:spcPts val="1000"/>
              </a:spcBef>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200" cy="365125"/>
          </a:xfrm>
          <a:prstGeom prst="rect">
            <a:avLst/>
          </a:prstGeom>
          <a:noFill/>
          <a:ln>
            <a:noFill/>
          </a:ln>
        </p:spPr>
        <p:txBody>
          <a:bodyPr wrap="square" lIns="91425" tIns="91425" rIns="91425" bIns="91425" anchor="ctr" anchorCtr="0"/>
          <a:lstStyle>
            <a:lvl1pPr marL="0" marR="0" lvl="0" indent="0" algn="l"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wrap="square" lIns="91425" tIns="91425" rIns="91425" bIns="91425" anchor="ctr" anchorCtr="0"/>
          <a:lstStyle>
            <a:lvl1pPr marL="0" marR="0" lvl="0" indent="0" algn="ctr" rtl="0">
              <a:spcBef>
                <a:spcPts val="0"/>
              </a:spcBef>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200" cy="365125"/>
          </a:xfrm>
          <a:prstGeom prst="rect">
            <a:avLst/>
          </a:prstGeom>
          <a:noFill/>
          <a:ln>
            <a:noFill/>
          </a:ln>
        </p:spPr>
        <p:txBody>
          <a:bodyPr wrap="square" lIns="91425" tIns="45700" rIns="91425" bIns="45700" anchor="ctr" anchorCtr="0">
            <a:noAutofit/>
          </a:bodyPr>
          <a:lstStyle/>
          <a:p>
            <a:pPr marL="0" marR="0" lvl="0" indent="0" algn="r" rtl="0">
              <a:spcBef>
                <a:spcPts val="0"/>
              </a:spcBef>
              <a:buNone/>
            </a:pPr>
            <a:fld id="{00000000-1234-1234-1234-123412341234}" type="slidenum">
              <a:rPr lang="x-none" sz="1200" b="0" i="0" u="none" strike="noStrike" cap="none">
                <a:solidFill>
                  <a:srgbClr val="888888"/>
                </a:solidFill>
                <a:latin typeface="Calibri"/>
                <a:ea typeface="Calibri"/>
                <a:cs typeface="Calibri"/>
                <a:sym typeface="Calibri"/>
              </a:rPr>
              <a:t>‹#›</a:t>
            </a:fld>
            <a:endParaRPr lang="x-none"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1524000" y="1122363"/>
            <a:ext cx="9144000" cy="2387600"/>
          </a:xfrm>
          <a:prstGeom prst="rect">
            <a:avLst/>
          </a:prstGeom>
          <a:noFill/>
          <a:ln>
            <a:noFill/>
          </a:ln>
        </p:spPr>
        <p:txBody>
          <a:bodyPr wrap="square" lIns="91425" tIns="45700" rIns="91425" bIns="45700" anchor="b" anchorCtr="0">
            <a:noAutofit/>
          </a:bodyPr>
          <a:lstStyle/>
          <a:p>
            <a:pPr marL="0" marR="0" lvl="0" indent="-342900" algn="ctr" rtl="1">
              <a:lnSpc>
                <a:spcPct val="90000"/>
              </a:lnSpc>
              <a:spcBef>
                <a:spcPts val="0"/>
              </a:spcBef>
              <a:buClr>
                <a:schemeClr val="dk1"/>
              </a:buClr>
              <a:buSzPts val="5400"/>
              <a:buFont typeface="Calibri"/>
              <a:buNone/>
            </a:pPr>
            <a:r>
              <a:rPr lang="x-none" sz="4800" b="0" i="0" u="none" strike="noStrike" cap="none" dirty="0">
                <a:solidFill>
                  <a:srgbClr val="980000"/>
                </a:solidFill>
                <a:latin typeface="Calibri"/>
                <a:ea typeface="Calibri"/>
                <a:cs typeface="Calibri"/>
                <a:sym typeface="Calibri"/>
              </a:rPr>
              <a:t>רעיונות והמלצות לקידום שיתוף הפעולה בסוגיות של הוראת מדעי החיים </a:t>
            </a:r>
            <a:br>
              <a:rPr lang="x-none" sz="4800" b="0" i="0" u="none" strike="noStrike" cap="none" dirty="0">
                <a:solidFill>
                  <a:srgbClr val="980000"/>
                </a:solidFill>
                <a:latin typeface="Calibri"/>
                <a:ea typeface="Calibri"/>
                <a:cs typeface="Calibri"/>
                <a:sym typeface="Calibri"/>
              </a:rPr>
            </a:br>
            <a:r>
              <a:rPr lang="x-none" sz="4800" b="0" i="0" u="none" strike="noStrike" cap="none" dirty="0">
                <a:solidFill>
                  <a:srgbClr val="980000"/>
                </a:solidFill>
                <a:latin typeface="Calibri"/>
                <a:ea typeface="Calibri"/>
                <a:cs typeface="Calibri"/>
                <a:sym typeface="Calibri"/>
              </a:rPr>
              <a:t>בחט"ב –חט"ע</a:t>
            </a:r>
          </a:p>
        </p:txBody>
      </p:sp>
      <p:sp>
        <p:nvSpPr>
          <p:cNvPr id="85" name="Shape 85"/>
          <p:cNvSpPr txBox="1">
            <a:spLocks noGrp="1"/>
          </p:cNvSpPr>
          <p:nvPr>
            <p:ph type="subTitle" idx="1"/>
          </p:nvPr>
        </p:nvSpPr>
        <p:spPr>
          <a:xfrm>
            <a:off x="1524000" y="3602038"/>
            <a:ext cx="9144000" cy="1655762"/>
          </a:xfrm>
          <a:prstGeom prst="rect">
            <a:avLst/>
          </a:prstGeom>
          <a:noFill/>
          <a:ln>
            <a:noFill/>
          </a:ln>
        </p:spPr>
        <p:txBody>
          <a:bodyPr wrap="square" lIns="91425" tIns="45700" rIns="91425" bIns="45700" anchor="t" anchorCtr="0">
            <a:noAutofit/>
          </a:bodyPr>
          <a:lstStyle/>
          <a:p>
            <a:pPr marL="0" marR="0" lvl="0" indent="-152400" algn="ctr" rtl="0">
              <a:lnSpc>
                <a:spcPct val="90000"/>
              </a:lnSpc>
              <a:spcBef>
                <a:spcPts val="0"/>
              </a:spcBef>
              <a:spcAft>
                <a:spcPts val="0"/>
              </a:spcAft>
              <a:buClr>
                <a:schemeClr val="dk1"/>
              </a:buClr>
              <a:buSzPts val="2400"/>
              <a:buFont typeface="Arial"/>
              <a:buNone/>
            </a:pPr>
            <a:r>
              <a:rPr lang="x-none" sz="3000" b="1" i="0" u="none" strike="noStrike" cap="none">
                <a:solidFill>
                  <a:schemeClr val="dk1"/>
                </a:solidFill>
              </a:rPr>
              <a:t>יום למידה משותף 2.1.18</a:t>
            </a:r>
          </a:p>
          <a:p>
            <a:pPr marL="0" marR="0" lvl="0" indent="-152400" algn="ctr" rtl="0">
              <a:lnSpc>
                <a:spcPct val="90000"/>
              </a:lnSpc>
              <a:spcBef>
                <a:spcPts val="1000"/>
              </a:spcBef>
              <a:buClr>
                <a:schemeClr val="dk1"/>
              </a:buClr>
              <a:buSzPts val="2400"/>
              <a:buFont typeface="Arial"/>
              <a:buNone/>
            </a:pPr>
            <a:endParaRPr sz="24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838200" y="365125"/>
            <a:ext cx="10515600" cy="1325563"/>
          </a:xfrm>
          <a:prstGeom prst="rect">
            <a:avLst/>
          </a:prstGeom>
          <a:noFill/>
          <a:ln>
            <a:noFill/>
          </a:ln>
        </p:spPr>
        <p:txBody>
          <a:bodyPr wrap="square" lIns="91425" tIns="45700" rIns="91425" bIns="45700" anchor="ctr" anchorCtr="0">
            <a:noAutofit/>
          </a:bodyPr>
          <a:lstStyle/>
          <a:p>
            <a:pPr marL="0" marR="0" lvl="0" indent="-251396" algn="ctr" rtl="1">
              <a:lnSpc>
                <a:spcPct val="90000"/>
              </a:lnSpc>
              <a:spcBef>
                <a:spcPts val="0"/>
              </a:spcBef>
              <a:buClr>
                <a:schemeClr val="dk1"/>
              </a:buClr>
              <a:buSzPts val="3959"/>
              <a:buFont typeface="Calibri"/>
              <a:buNone/>
            </a:pPr>
            <a:r>
              <a:rPr lang="x-none" sz="3600" b="1" i="0" u="none" strike="noStrike" cap="none">
                <a:solidFill>
                  <a:srgbClr val="1C4587"/>
                </a:solidFill>
              </a:rPr>
              <a:t>קבוצת מעוררי מוטיבציה ללמידת נושאים בביולוגיה, </a:t>
            </a:r>
            <a:br>
              <a:rPr lang="x-none" sz="3600" b="1" i="0" u="none" strike="noStrike" cap="none">
                <a:solidFill>
                  <a:srgbClr val="1C4587"/>
                </a:solidFill>
              </a:rPr>
            </a:br>
            <a:r>
              <a:rPr lang="x-none" sz="3600" b="1" i="0" u="none" strike="noStrike" cap="none">
                <a:solidFill>
                  <a:srgbClr val="1C4587"/>
                </a:solidFill>
              </a:rPr>
              <a:t>עידוד בחירת מגמה</a:t>
            </a:r>
          </a:p>
        </p:txBody>
      </p:sp>
      <p:sp>
        <p:nvSpPr>
          <p:cNvPr id="91" name="Shape 91"/>
          <p:cNvSpPr txBox="1">
            <a:spLocks noGrp="1"/>
          </p:cNvSpPr>
          <p:nvPr>
            <p:ph type="body" idx="1"/>
          </p:nvPr>
        </p:nvSpPr>
        <p:spPr>
          <a:xfrm>
            <a:off x="838200" y="1825625"/>
            <a:ext cx="10515600" cy="4351338"/>
          </a:xfrm>
          <a:prstGeom prst="rect">
            <a:avLst/>
          </a:prstGeom>
          <a:noFill/>
          <a:ln>
            <a:noFill/>
          </a:ln>
        </p:spPr>
        <p:txBody>
          <a:bodyPr wrap="square" lIns="91425" tIns="45700" rIns="91425" bIns="45700" anchor="t" anchorCtr="0">
            <a:noAutofit/>
          </a:bodyPr>
          <a:lstStyle/>
          <a:p>
            <a:pPr marL="0" marR="0" lvl="0" indent="-177800" algn="r" rtl="1">
              <a:lnSpc>
                <a:spcPct val="90000"/>
              </a:lnSpc>
              <a:spcBef>
                <a:spcPts val="0"/>
              </a:spcBef>
              <a:spcAft>
                <a:spcPts val="0"/>
              </a:spcAft>
              <a:buClr>
                <a:schemeClr val="dk1"/>
              </a:buClr>
              <a:buSzPts val="2800"/>
              <a:buFont typeface="Arial"/>
              <a:buNone/>
            </a:pPr>
            <a:r>
              <a:rPr lang="x-none" sz="2800" b="1" i="0" u="none" strike="noStrike" cap="none">
                <a:solidFill>
                  <a:schemeClr val="dk1"/>
                </a:solidFill>
              </a:rPr>
              <a:t>מנחות: חט"ב- </a:t>
            </a:r>
            <a:r>
              <a:rPr lang="x-none" b="1"/>
              <a:t>ורד זיידמן</a:t>
            </a:r>
            <a:r>
              <a:rPr lang="x-none" sz="2800" b="1" i="0" u="none" strike="noStrike" cap="none">
                <a:solidFill>
                  <a:schemeClr val="dk1"/>
                </a:solidFill>
              </a:rPr>
              <a:t>, חט"ע- סיגל שפירא</a:t>
            </a:r>
          </a:p>
          <a:p>
            <a:pPr marL="0" marR="0" lvl="0" indent="-177800" algn="r" rtl="1">
              <a:lnSpc>
                <a:spcPct val="90000"/>
              </a:lnSpc>
              <a:spcBef>
                <a:spcPts val="1000"/>
              </a:spcBef>
              <a:buClr>
                <a:schemeClr val="dk1"/>
              </a:buClr>
              <a:buSzPts val="2800"/>
              <a:buFont typeface="Arial"/>
              <a:buNone/>
            </a:pPr>
            <a:r>
              <a:rPr lang="x-none" sz="2800" b="0" i="0" u="none" strike="noStrike" cap="none" smtClean="0">
                <a:solidFill>
                  <a:schemeClr val="dk1"/>
                </a:solidFill>
                <a:latin typeface="Calibri"/>
                <a:ea typeface="Calibri"/>
                <a:cs typeface="Calibri"/>
                <a:sym typeface="Calibri"/>
              </a:rPr>
              <a:t>משתתפים</a:t>
            </a:r>
            <a:r>
              <a:rPr lang="he-IL" sz="2800" b="0" i="0" u="none" strike="noStrike" cap="none" dirty="0" smtClean="0">
                <a:solidFill>
                  <a:schemeClr val="dk1"/>
                </a:solidFill>
                <a:latin typeface="Calibri"/>
                <a:ea typeface="Calibri"/>
                <a:cs typeface="Calibri"/>
                <a:sym typeface="Calibri"/>
              </a:rPr>
              <a:t> נוספים</a:t>
            </a:r>
            <a:r>
              <a:rPr lang="x-none" sz="2800" b="0" i="0" u="none" strike="noStrike" cap="none" smtClean="0">
                <a:solidFill>
                  <a:schemeClr val="dk1"/>
                </a:solidFill>
                <a:latin typeface="Calibri"/>
                <a:ea typeface="Calibri"/>
                <a:cs typeface="Calibri"/>
                <a:sym typeface="Calibri"/>
              </a:rPr>
              <a:t>: </a:t>
            </a:r>
            <a:r>
              <a:rPr lang="he-IL" sz="2800" b="0" i="0" u="none" strike="noStrike" cap="none" dirty="0" smtClean="0">
                <a:solidFill>
                  <a:schemeClr val="dk1"/>
                </a:solidFill>
                <a:latin typeface="Calibri"/>
                <a:ea typeface="Calibri"/>
                <a:cs typeface="Calibri"/>
                <a:sym typeface="Calibri"/>
              </a:rPr>
              <a:t> </a:t>
            </a:r>
            <a:r>
              <a:rPr lang="x-none" sz="2800" b="0" i="0" u="none" strike="noStrike" cap="none" smtClean="0">
                <a:solidFill>
                  <a:schemeClr val="dk1"/>
                </a:solidFill>
                <a:latin typeface="Calibri"/>
                <a:ea typeface="Calibri"/>
                <a:cs typeface="Calibri"/>
                <a:sym typeface="Calibri"/>
              </a:rPr>
              <a:t>חנה כהן</a:t>
            </a:r>
            <a:r>
              <a:rPr lang="he-IL" sz="2800" b="0" i="0" u="none" strike="noStrike" cap="none" dirty="0" smtClean="0">
                <a:solidFill>
                  <a:schemeClr val="dk1"/>
                </a:solidFill>
                <a:latin typeface="Calibri"/>
                <a:ea typeface="Calibri"/>
                <a:cs typeface="Calibri"/>
                <a:sym typeface="Calibri"/>
              </a:rPr>
              <a:t>,</a:t>
            </a:r>
            <a:r>
              <a:rPr lang="x-none" sz="2800" b="0" i="0" u="none" strike="noStrike" cap="none" smtClean="0">
                <a:solidFill>
                  <a:schemeClr val="dk1"/>
                </a:solidFill>
                <a:latin typeface="Calibri"/>
                <a:ea typeface="Calibri"/>
                <a:cs typeface="Calibri"/>
                <a:sym typeface="Calibri"/>
              </a:rPr>
              <a:t> </a:t>
            </a:r>
            <a:r>
              <a:rPr lang="x-none" sz="2800" b="0" i="0" u="none" strike="noStrike" cap="none">
                <a:solidFill>
                  <a:schemeClr val="dk1"/>
                </a:solidFill>
                <a:latin typeface="Calibri"/>
                <a:ea typeface="Calibri"/>
                <a:cs typeface="Calibri"/>
                <a:sym typeface="Calibri"/>
              </a:rPr>
              <a:t>סמדר </a:t>
            </a:r>
            <a:r>
              <a:rPr lang="x-none" sz="2800" b="0" i="0" u="none" strike="noStrike" cap="none" smtClean="0">
                <a:solidFill>
                  <a:schemeClr val="dk1"/>
                </a:solidFill>
                <a:latin typeface="Calibri"/>
                <a:ea typeface="Calibri"/>
                <a:cs typeface="Calibri"/>
                <a:sym typeface="Calibri"/>
              </a:rPr>
              <a:t>שטוקלמן</a:t>
            </a:r>
            <a:r>
              <a:rPr lang="he-IL" sz="2800" b="0" i="0" u="none" strike="noStrike" cap="none" dirty="0" smtClean="0">
                <a:solidFill>
                  <a:schemeClr val="dk1"/>
                </a:solidFill>
                <a:latin typeface="Calibri"/>
                <a:ea typeface="Calibri"/>
                <a:cs typeface="Calibri"/>
                <a:sym typeface="Calibri"/>
              </a:rPr>
              <a:t>,</a:t>
            </a:r>
            <a:r>
              <a:rPr lang="x-none" sz="2800" b="0" i="0" u="none" strike="noStrike" cap="none" smtClean="0">
                <a:solidFill>
                  <a:schemeClr val="dk1"/>
                </a:solidFill>
                <a:latin typeface="Calibri"/>
                <a:ea typeface="Calibri"/>
                <a:cs typeface="Calibri"/>
                <a:sym typeface="Calibri"/>
              </a:rPr>
              <a:t> </a:t>
            </a:r>
            <a:r>
              <a:rPr lang="x-none" sz="2800" b="0" i="0" u="none" strike="noStrike" cap="none">
                <a:solidFill>
                  <a:schemeClr val="dk1"/>
                </a:solidFill>
                <a:latin typeface="Calibri"/>
                <a:ea typeface="Calibri"/>
                <a:cs typeface="Calibri"/>
                <a:sym typeface="Calibri"/>
              </a:rPr>
              <a:t>עדנה </a:t>
            </a:r>
            <a:r>
              <a:rPr lang="x-none" sz="2800" b="0" i="0" u="none" strike="noStrike" cap="none" smtClean="0">
                <a:solidFill>
                  <a:schemeClr val="dk1"/>
                </a:solidFill>
                <a:latin typeface="Calibri"/>
                <a:ea typeface="Calibri"/>
                <a:cs typeface="Calibri"/>
                <a:sym typeface="Calibri"/>
              </a:rPr>
              <a:t>כהן</a:t>
            </a:r>
            <a:r>
              <a:rPr lang="he-IL" sz="2800" b="0" i="0" u="none" strike="noStrike" cap="none" dirty="0" smtClean="0">
                <a:solidFill>
                  <a:schemeClr val="dk1"/>
                </a:solidFill>
                <a:latin typeface="Calibri"/>
                <a:ea typeface="Calibri"/>
                <a:cs typeface="Calibri"/>
                <a:sym typeface="Calibri"/>
              </a:rPr>
              <a:t>, </a:t>
            </a:r>
            <a:r>
              <a:rPr lang="x-none" sz="2800" b="0" i="0" u="none" strike="noStrike" cap="none" smtClean="0">
                <a:solidFill>
                  <a:schemeClr val="dk1"/>
                </a:solidFill>
                <a:latin typeface="Calibri"/>
                <a:ea typeface="Calibri"/>
                <a:cs typeface="Calibri"/>
                <a:sym typeface="Calibri"/>
              </a:rPr>
              <a:t>לאה יפרח</a:t>
            </a:r>
            <a:r>
              <a:rPr lang="he-IL" sz="2800" b="0" i="0" u="none" strike="noStrike" cap="none" dirty="0" smtClean="0">
                <a:solidFill>
                  <a:schemeClr val="dk1"/>
                </a:solidFill>
                <a:latin typeface="Calibri"/>
                <a:ea typeface="Calibri"/>
                <a:cs typeface="Calibri"/>
                <a:sym typeface="Calibri"/>
              </a:rPr>
              <a:t>,</a:t>
            </a:r>
            <a:r>
              <a:rPr lang="x-none" sz="2800" b="0" i="0" u="none" strike="noStrike" cap="none" smtClean="0">
                <a:solidFill>
                  <a:schemeClr val="dk1"/>
                </a:solidFill>
                <a:latin typeface="Calibri"/>
                <a:ea typeface="Calibri"/>
                <a:cs typeface="Calibri"/>
                <a:sym typeface="Calibri"/>
              </a:rPr>
              <a:t> </a:t>
            </a:r>
            <a:r>
              <a:rPr lang="x-none" sz="2800" b="0" i="0" u="none" strike="noStrike" cap="none">
                <a:solidFill>
                  <a:schemeClr val="dk1"/>
                </a:solidFill>
                <a:latin typeface="Calibri"/>
                <a:ea typeface="Calibri"/>
                <a:cs typeface="Calibri"/>
                <a:sym typeface="Calibri"/>
              </a:rPr>
              <a:t>מנאל ותד</a:t>
            </a:r>
          </a:p>
          <a:p>
            <a:pPr marL="457200" marR="0" lvl="0" indent="-406400" algn="r" rtl="1">
              <a:lnSpc>
                <a:spcPct val="90000"/>
              </a:lnSpc>
              <a:spcBef>
                <a:spcPts val="1000"/>
              </a:spcBef>
              <a:buClr>
                <a:srgbClr val="38761D"/>
              </a:buClr>
              <a:buSzPts val="2800"/>
              <a:buChar char="•"/>
            </a:pPr>
            <a:endParaRPr dirty="0">
              <a:solidFill>
                <a:srgbClr val="38761D"/>
              </a:solidFill>
            </a:endParaRPr>
          </a:p>
          <a:p>
            <a:pPr marL="0" marR="0" lvl="0" indent="-177800" algn="r" rtl="1">
              <a:lnSpc>
                <a:spcPct val="90000"/>
              </a:lnSpc>
              <a:spcBef>
                <a:spcPts val="1000"/>
              </a:spcBef>
              <a:buClr>
                <a:schemeClr val="dk1"/>
              </a:buClr>
              <a:buSzPts val="2800"/>
              <a:buFont typeface="Arial"/>
              <a:buNone/>
            </a:pPr>
            <a:endParaRPr dirty="0">
              <a:solidFill>
                <a:srgbClr val="38761D"/>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838200" y="365125"/>
            <a:ext cx="10515600" cy="1325563"/>
          </a:xfrm>
          <a:prstGeom prst="rect">
            <a:avLst/>
          </a:prstGeom>
          <a:noFill/>
          <a:ln>
            <a:noFill/>
          </a:ln>
        </p:spPr>
        <p:txBody>
          <a:bodyPr wrap="square" lIns="91425" tIns="45700" rIns="91425" bIns="45700" anchor="ctr" anchorCtr="0">
            <a:noAutofit/>
          </a:bodyPr>
          <a:lstStyle/>
          <a:p>
            <a:pPr marL="0" lvl="0" indent="-251396" algn="ctr" rtl="1">
              <a:spcBef>
                <a:spcPts val="0"/>
              </a:spcBef>
              <a:buClr>
                <a:schemeClr val="dk1"/>
              </a:buClr>
              <a:buSzPts val="3959"/>
              <a:buFont typeface="Calibri"/>
              <a:buNone/>
            </a:pPr>
            <a:r>
              <a:rPr lang="x-none" sz="3200" b="1" dirty="0">
                <a:solidFill>
                  <a:srgbClr val="1C4587"/>
                </a:solidFill>
              </a:rPr>
              <a:t>קבוצת מעוררי מוטיבציה ללמידת נושאים בביולוגיה, </a:t>
            </a:r>
            <a:br>
              <a:rPr lang="x-none" sz="3200" b="1" dirty="0">
                <a:solidFill>
                  <a:srgbClr val="1C4587"/>
                </a:solidFill>
              </a:rPr>
            </a:br>
            <a:r>
              <a:rPr lang="x-none" sz="3200" b="1" dirty="0">
                <a:solidFill>
                  <a:srgbClr val="1C4587"/>
                </a:solidFill>
              </a:rPr>
              <a:t>עידוד בחירת מגמה- המשך</a:t>
            </a:r>
          </a:p>
        </p:txBody>
      </p:sp>
      <p:sp>
        <p:nvSpPr>
          <p:cNvPr id="97" name="Shape 97"/>
          <p:cNvSpPr txBox="1">
            <a:spLocks noGrp="1"/>
          </p:cNvSpPr>
          <p:nvPr>
            <p:ph type="body" idx="1"/>
          </p:nvPr>
        </p:nvSpPr>
        <p:spPr>
          <a:xfrm>
            <a:off x="838200" y="1825625"/>
            <a:ext cx="10515600" cy="4351338"/>
          </a:xfrm>
          <a:prstGeom prst="rect">
            <a:avLst/>
          </a:prstGeom>
          <a:noFill/>
          <a:ln>
            <a:noFill/>
          </a:ln>
        </p:spPr>
        <p:txBody>
          <a:bodyPr wrap="square" lIns="91425" tIns="45700" rIns="91425" bIns="45700" anchor="t" anchorCtr="0">
            <a:noAutofit/>
          </a:bodyPr>
          <a:lstStyle/>
          <a:p>
            <a:pPr marL="0" lvl="0" indent="-69850" algn="r" rtl="1">
              <a:spcBef>
                <a:spcPts val="0"/>
              </a:spcBef>
              <a:buClr>
                <a:srgbClr val="000000"/>
              </a:buClr>
              <a:buSzPts val="1100"/>
              <a:buFont typeface="Arial"/>
              <a:buNone/>
            </a:pPr>
            <a:r>
              <a:rPr lang="x-none" dirty="0">
                <a:solidFill>
                  <a:srgbClr val="38761D"/>
                </a:solidFill>
              </a:rPr>
              <a:t>הצעות לפעולות אופרטיביות להעלאת המוטיבציה:</a:t>
            </a:r>
          </a:p>
          <a:p>
            <a:pPr marL="457200" lvl="0" indent="-406400" algn="r" rtl="1">
              <a:spcBef>
                <a:spcPts val="0"/>
              </a:spcBef>
              <a:spcAft>
                <a:spcPts val="0"/>
              </a:spcAft>
              <a:buClr>
                <a:srgbClr val="38761D"/>
              </a:buClr>
              <a:buSzPts val="2800"/>
              <a:buChar char="•"/>
            </a:pPr>
            <a:r>
              <a:rPr lang="x-none" dirty="0">
                <a:solidFill>
                  <a:srgbClr val="38761D"/>
                </a:solidFill>
              </a:rPr>
              <a:t>דגש על רלוונטיות</a:t>
            </a:r>
          </a:p>
          <a:p>
            <a:pPr marL="457200" lvl="0" indent="-406400" algn="r" rtl="1">
              <a:spcBef>
                <a:spcPts val="0"/>
              </a:spcBef>
              <a:spcAft>
                <a:spcPts val="0"/>
              </a:spcAft>
              <a:buClr>
                <a:srgbClr val="38761D"/>
              </a:buClr>
              <a:buSzPts val="2800"/>
              <a:buChar char="•"/>
            </a:pPr>
            <a:r>
              <a:rPr lang="x-none" dirty="0">
                <a:solidFill>
                  <a:srgbClr val="38761D"/>
                </a:solidFill>
              </a:rPr>
              <a:t>מתן אוטונומיה למורה ולתלמיד</a:t>
            </a:r>
          </a:p>
          <a:p>
            <a:pPr marL="457200" lvl="0" indent="-406400" algn="r" rtl="1">
              <a:spcBef>
                <a:spcPts val="0"/>
              </a:spcBef>
              <a:spcAft>
                <a:spcPts val="0"/>
              </a:spcAft>
              <a:buClr>
                <a:srgbClr val="38761D"/>
              </a:buClr>
              <a:buSzPts val="2800"/>
              <a:buChar char="•"/>
            </a:pPr>
            <a:r>
              <a:rPr lang="x-none" dirty="0">
                <a:solidFill>
                  <a:srgbClr val="38761D"/>
                </a:solidFill>
              </a:rPr>
              <a:t>למידה במרחבים פתוחים</a:t>
            </a:r>
          </a:p>
          <a:p>
            <a:pPr marL="457200" marR="0" lvl="0" indent="-406400" algn="r" rtl="1">
              <a:lnSpc>
                <a:spcPct val="90000"/>
              </a:lnSpc>
              <a:spcBef>
                <a:spcPts val="0"/>
              </a:spcBef>
              <a:spcAft>
                <a:spcPts val="0"/>
              </a:spcAft>
              <a:buClr>
                <a:srgbClr val="38761D"/>
              </a:buClr>
              <a:buSzPts val="2800"/>
              <a:buChar char="•"/>
            </a:pPr>
            <a:r>
              <a:rPr lang="x-none" dirty="0">
                <a:solidFill>
                  <a:srgbClr val="38761D"/>
                </a:solidFill>
              </a:rPr>
              <a:t>למידה בדרך החקר</a:t>
            </a:r>
          </a:p>
          <a:p>
            <a:pPr marL="457200" marR="0" lvl="0" indent="-406400" algn="r" rtl="1">
              <a:lnSpc>
                <a:spcPct val="90000"/>
              </a:lnSpc>
              <a:spcBef>
                <a:spcPts val="0"/>
              </a:spcBef>
              <a:spcAft>
                <a:spcPts val="0"/>
              </a:spcAft>
              <a:buClr>
                <a:srgbClr val="38761D"/>
              </a:buClr>
              <a:buSzPts val="2800"/>
              <a:buChar char="•"/>
            </a:pPr>
            <a:r>
              <a:rPr lang="x-none" dirty="0">
                <a:solidFill>
                  <a:srgbClr val="38761D"/>
                </a:solidFill>
              </a:rPr>
              <a:t>משימות מעוררות מסוגלות ושייכות</a:t>
            </a:r>
          </a:p>
          <a:p>
            <a:pPr marL="457200" marR="0" lvl="0" indent="-406400" algn="r" rtl="1">
              <a:lnSpc>
                <a:spcPct val="90000"/>
              </a:lnSpc>
              <a:spcBef>
                <a:spcPts val="0"/>
              </a:spcBef>
              <a:spcAft>
                <a:spcPts val="0"/>
              </a:spcAft>
              <a:buClr>
                <a:srgbClr val="38761D"/>
              </a:buClr>
              <a:buSzPts val="2800"/>
              <a:buChar char="•"/>
            </a:pPr>
            <a:r>
              <a:rPr lang="x-none" dirty="0">
                <a:solidFill>
                  <a:srgbClr val="38761D"/>
                </a:solidFill>
              </a:rPr>
              <a:t>פעילויות משותפות חט"ב- חט"ע</a:t>
            </a:r>
          </a:p>
          <a:p>
            <a:pPr marL="457200" marR="0" lvl="0" indent="-406400" algn="r" rtl="1">
              <a:lnSpc>
                <a:spcPct val="90000"/>
              </a:lnSpc>
              <a:spcBef>
                <a:spcPts val="0"/>
              </a:spcBef>
              <a:buClr>
                <a:srgbClr val="38761D"/>
              </a:buClr>
              <a:buSzPts val="2800"/>
              <a:buChar char="•"/>
            </a:pPr>
            <a:r>
              <a:rPr lang="x-none" dirty="0">
                <a:solidFill>
                  <a:srgbClr val="38761D"/>
                </a:solidFill>
              </a:rPr>
              <a:t>ארועי התערבות וימי חשיפה לגורמים מחוץ למערכת </a:t>
            </a:r>
            <a:r>
              <a:rPr lang="he-IL" dirty="0" smtClean="0">
                <a:solidFill>
                  <a:srgbClr val="38761D"/>
                </a:solidFill>
              </a:rPr>
              <a:t>(</a:t>
            </a:r>
            <a:r>
              <a:rPr lang="x-none" dirty="0" smtClean="0">
                <a:solidFill>
                  <a:srgbClr val="38761D"/>
                </a:solidFill>
              </a:rPr>
              <a:t>חוקרים</a:t>
            </a:r>
            <a:r>
              <a:rPr lang="x-none" dirty="0">
                <a:solidFill>
                  <a:srgbClr val="38761D"/>
                </a:solidFill>
              </a:rPr>
              <a:t>, הורים, ארגונים שונים, מוזאונים </a:t>
            </a:r>
            <a:r>
              <a:rPr lang="x-none" dirty="0" smtClean="0">
                <a:solidFill>
                  <a:srgbClr val="38761D"/>
                </a:solidFill>
              </a:rPr>
              <a:t>וכו</a:t>
            </a:r>
            <a:r>
              <a:rPr lang="he-IL" dirty="0" smtClean="0">
                <a:solidFill>
                  <a:srgbClr val="38761D"/>
                </a:solidFill>
              </a:rPr>
              <a:t>')</a:t>
            </a:r>
            <a:endParaRPr sz="2800" b="0" i="0" u="none" strike="noStrike" cap="none" dirty="0">
              <a:solidFill>
                <a:schemeClr val="dk1"/>
              </a:solidFill>
              <a:latin typeface="Calibri"/>
              <a:ea typeface="Calibri"/>
              <a:cs typeface="Calibri"/>
              <a:sym typeface="Calibri"/>
            </a:endParaRPr>
          </a:p>
        </p:txBody>
      </p:sp>
      <p:pic>
        <p:nvPicPr>
          <p:cNvPr id="98" name="Shape 98"/>
          <p:cNvPicPr preferRelativeResize="0"/>
          <p:nvPr/>
        </p:nvPicPr>
        <p:blipFill>
          <a:blip r:embed="rId3">
            <a:alphaModFix/>
          </a:blip>
          <a:stretch>
            <a:fillRect/>
          </a:stretch>
        </p:blipFill>
        <p:spPr>
          <a:xfrm>
            <a:off x="1137513" y="1825613"/>
            <a:ext cx="3190875" cy="23907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838200" y="365125"/>
            <a:ext cx="10515600" cy="1325563"/>
          </a:xfrm>
          <a:prstGeom prst="rect">
            <a:avLst/>
          </a:prstGeom>
          <a:noFill/>
          <a:ln>
            <a:noFill/>
          </a:ln>
        </p:spPr>
        <p:txBody>
          <a:bodyPr wrap="square" lIns="91425" tIns="45700" rIns="91425" bIns="45700" anchor="ctr" anchorCtr="0">
            <a:noAutofit/>
          </a:bodyPr>
          <a:lstStyle/>
          <a:p>
            <a:pPr marL="0" marR="0" lvl="0" indent="-251396" algn="ctr" rtl="1">
              <a:lnSpc>
                <a:spcPct val="90000"/>
              </a:lnSpc>
              <a:spcBef>
                <a:spcPts val="0"/>
              </a:spcBef>
              <a:buClr>
                <a:schemeClr val="dk1"/>
              </a:buClr>
              <a:buSzPts val="3959"/>
              <a:buFont typeface="Calibri"/>
              <a:buNone/>
            </a:pPr>
            <a:r>
              <a:rPr lang="x-none" sz="3600" b="1" i="0" u="none" strike="noStrike" cap="none" dirty="0">
                <a:solidFill>
                  <a:srgbClr val="1C4587"/>
                </a:solidFill>
              </a:rPr>
              <a:t>קבוצת הוראת החקר ברצף שש-שנתי </a:t>
            </a:r>
            <a:br>
              <a:rPr lang="x-none" sz="3600" b="1" i="0" u="none" strike="noStrike" cap="none" dirty="0">
                <a:solidFill>
                  <a:srgbClr val="1C4587"/>
                </a:solidFill>
              </a:rPr>
            </a:br>
            <a:r>
              <a:rPr lang="x-none" sz="3600" b="1" i="0" u="none" strike="noStrike" cap="none" dirty="0">
                <a:solidFill>
                  <a:srgbClr val="1C4587"/>
                </a:solidFill>
              </a:rPr>
              <a:t>- שפת החקר וקשיים נפוצים</a:t>
            </a:r>
          </a:p>
        </p:txBody>
      </p:sp>
      <p:sp>
        <p:nvSpPr>
          <p:cNvPr id="104" name="Shape 104"/>
          <p:cNvSpPr txBox="1">
            <a:spLocks noGrp="1"/>
          </p:cNvSpPr>
          <p:nvPr>
            <p:ph type="body" idx="1"/>
          </p:nvPr>
        </p:nvSpPr>
        <p:spPr>
          <a:xfrm>
            <a:off x="839416" y="1700808"/>
            <a:ext cx="10515600" cy="4627711"/>
          </a:xfrm>
          <a:prstGeom prst="rect">
            <a:avLst/>
          </a:prstGeom>
          <a:noFill/>
          <a:ln>
            <a:noFill/>
          </a:ln>
        </p:spPr>
        <p:txBody>
          <a:bodyPr wrap="square" lIns="91425" tIns="45700" rIns="91425" bIns="45700" anchor="t" anchorCtr="0">
            <a:noAutofit/>
          </a:bodyPr>
          <a:lstStyle/>
          <a:p>
            <a:pPr marL="0" lvl="0" indent="-177800" algn="r" rtl="1">
              <a:spcBef>
                <a:spcPts val="0"/>
              </a:spcBef>
              <a:buNone/>
            </a:pPr>
            <a:r>
              <a:rPr lang="he-IL" b="1" dirty="0">
                <a:cs typeface="+mn-cs"/>
              </a:rPr>
              <a:t>מנחות: חט"ב- </a:t>
            </a:r>
            <a:r>
              <a:rPr lang="he-IL" b="1" dirty="0" smtClean="0">
                <a:cs typeface="+mn-cs"/>
              </a:rPr>
              <a:t>יהבית לוריא, </a:t>
            </a:r>
            <a:r>
              <a:rPr lang="he-IL" b="1" dirty="0" err="1">
                <a:cs typeface="+mn-cs"/>
              </a:rPr>
              <a:t>חט"ע</a:t>
            </a:r>
            <a:r>
              <a:rPr lang="he-IL" b="1" dirty="0">
                <a:cs typeface="+mn-cs"/>
              </a:rPr>
              <a:t>- </a:t>
            </a:r>
            <a:r>
              <a:rPr lang="he-IL" b="1" dirty="0" smtClean="0">
                <a:cs typeface="+mn-cs"/>
              </a:rPr>
              <a:t>יעלה בוסתן</a:t>
            </a:r>
          </a:p>
          <a:p>
            <a:pPr marL="0" lvl="0" indent="-177800" algn="r" rtl="1">
              <a:spcBef>
                <a:spcPts val="0"/>
              </a:spcBef>
              <a:buNone/>
            </a:pPr>
            <a:r>
              <a:rPr lang="he-IL" dirty="0" smtClean="0">
                <a:cs typeface="+mn-cs"/>
              </a:rPr>
              <a:t>משתתפים נוספים: </a:t>
            </a:r>
            <a:r>
              <a:rPr lang="he-IL" dirty="0">
                <a:cs typeface="+mn-cs"/>
              </a:rPr>
              <a:t>יהושע צדוק , פרחי וקסמן, רימרמן שמואלי אתי, </a:t>
            </a:r>
            <a:r>
              <a:rPr lang="he-IL" dirty="0" err="1">
                <a:cs typeface="+mn-cs"/>
              </a:rPr>
              <a:t>עטייה</a:t>
            </a:r>
            <a:r>
              <a:rPr lang="he-IL" dirty="0">
                <a:cs typeface="+mn-cs"/>
              </a:rPr>
              <a:t> אבו-</a:t>
            </a:r>
            <a:r>
              <a:rPr lang="he-IL" dirty="0" err="1">
                <a:cs typeface="+mn-cs"/>
              </a:rPr>
              <a:t>דבייה</a:t>
            </a:r>
            <a:r>
              <a:rPr lang="he-IL" dirty="0">
                <a:cs typeface="+mn-cs"/>
              </a:rPr>
              <a:t>, נסרין סלאמה, איל נחום</a:t>
            </a:r>
            <a:endParaRPr lang="en-US" dirty="0">
              <a:cs typeface="+mn-cs"/>
            </a:endParaRPr>
          </a:p>
          <a:p>
            <a:pPr marL="0" lvl="0" indent="-177800" algn="r" rtl="1">
              <a:buNone/>
            </a:pPr>
            <a:r>
              <a:rPr lang="en-US" b="1" dirty="0" smtClean="0">
                <a:cs typeface="+mn-cs"/>
              </a:rPr>
              <a:t/>
            </a:r>
            <a:br>
              <a:rPr lang="en-US" b="1" dirty="0" smtClean="0">
                <a:cs typeface="+mn-cs"/>
              </a:rPr>
            </a:br>
            <a:r>
              <a:rPr lang="x-none" b="1" smtClean="0">
                <a:cs typeface="+mn-cs"/>
              </a:rPr>
              <a:t>הזדמנויות</a:t>
            </a:r>
            <a:r>
              <a:rPr lang="x-none" smtClean="0">
                <a:cs typeface="+mn-cs"/>
              </a:rPr>
              <a:t>- </a:t>
            </a:r>
            <a:r>
              <a:rPr lang="x-none">
                <a:cs typeface="+mn-cs"/>
              </a:rPr>
              <a:t>בתי ספר שש שנתיים מורי חט"ע יכולים לסייע ולתמוך במורי חט"ב. החקר מעודד סקרנות ועניין אישי. שמשפרים מעורבות בלמידה</a:t>
            </a:r>
          </a:p>
          <a:p>
            <a:pPr marL="0" lvl="0" indent="0" algn="r" rtl="1">
              <a:spcBef>
                <a:spcPts val="0"/>
              </a:spcBef>
              <a:buNone/>
            </a:pPr>
            <a:endParaRPr lang="he-IL" b="1" dirty="0" smtClean="0">
              <a:cs typeface="+mn-cs"/>
            </a:endParaRPr>
          </a:p>
          <a:p>
            <a:pPr marL="0" lvl="0" indent="0" algn="r" rtl="1">
              <a:spcBef>
                <a:spcPts val="0"/>
              </a:spcBef>
              <a:buNone/>
            </a:pPr>
            <a:r>
              <a:rPr lang="x-none" b="1" smtClean="0">
                <a:cs typeface="+mn-cs"/>
              </a:rPr>
              <a:t>קשיים </a:t>
            </a:r>
            <a:r>
              <a:rPr lang="x-none" b="1">
                <a:cs typeface="+mn-cs"/>
              </a:rPr>
              <a:t>בחט"ב</a:t>
            </a:r>
            <a:r>
              <a:rPr lang="x-none">
                <a:cs typeface="+mn-cs"/>
              </a:rPr>
              <a:t>- מחסור בזמן מובנה ומספק לעבוד עם תלמידים על מגוון תהליכי חקר בהיקפים שונים וגם לבצוע מטקוגניציה על  מהות החקר . וחיבור להבנת רעיונות מרכזייים בתחום.</a:t>
            </a:r>
          </a:p>
          <a:p>
            <a:pPr marL="0" lvl="0" indent="0" algn="r" rtl="1">
              <a:spcBef>
                <a:spcPts val="0"/>
              </a:spcBef>
              <a:buNone/>
            </a:pPr>
            <a:endParaRPr dirty="0">
              <a:cs typeface="+mn-cs"/>
            </a:endParaRPr>
          </a:p>
          <a:p>
            <a:pPr marL="0" lvl="0" indent="0" algn="r" rtl="1">
              <a:spcBef>
                <a:spcPts val="0"/>
              </a:spcBef>
              <a:buNone/>
            </a:pPr>
            <a:endParaRPr dirty="0">
              <a:cs typeface="+mn-cs"/>
            </a:endParaRPr>
          </a:p>
          <a:p>
            <a:pPr marL="0" lvl="0" indent="0" algn="r" rtl="1">
              <a:spcBef>
                <a:spcPts val="0"/>
              </a:spcBef>
              <a:buNone/>
            </a:pPr>
            <a:endParaRPr dirty="0">
              <a:cs typeface="+mn-cs"/>
            </a:endParaRPr>
          </a:p>
          <a:p>
            <a:pPr marL="0" lvl="0" indent="0" algn="r" rtl="1">
              <a:spcBef>
                <a:spcPts val="0"/>
              </a:spcBef>
              <a:buNone/>
            </a:pPr>
            <a:r>
              <a:rPr lang="x-none">
                <a:cs typeface="+mn-cs"/>
              </a:rPr>
              <a:t> </a:t>
            </a:r>
          </a:p>
          <a:p>
            <a:pPr marL="228600" lvl="0" indent="-50800" algn="ctr" rtl="0">
              <a:spcBef>
                <a:spcPts val="0"/>
              </a:spcBef>
              <a:buNone/>
            </a:pPr>
            <a:endParaRPr dirty="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839416" y="188640"/>
            <a:ext cx="10515600" cy="1325563"/>
          </a:xfrm>
          <a:prstGeom prst="rect">
            <a:avLst/>
          </a:prstGeom>
          <a:noFill/>
          <a:ln>
            <a:noFill/>
          </a:ln>
        </p:spPr>
        <p:txBody>
          <a:bodyPr wrap="square" lIns="91425" tIns="45700" rIns="91425" bIns="45700" anchor="ctr" anchorCtr="0">
            <a:noAutofit/>
          </a:bodyPr>
          <a:lstStyle/>
          <a:p>
            <a:pPr marL="0" lvl="0" indent="-251396" algn="ctr" rtl="1">
              <a:spcBef>
                <a:spcPts val="0"/>
              </a:spcBef>
              <a:buClr>
                <a:schemeClr val="dk1"/>
              </a:buClr>
              <a:buSzPts val="3959"/>
              <a:buFont typeface="Calibri"/>
              <a:buNone/>
            </a:pPr>
            <a:r>
              <a:rPr lang="x-none" sz="3600" b="1">
                <a:solidFill>
                  <a:srgbClr val="1C4587"/>
                </a:solidFill>
              </a:rPr>
              <a:t>קבוצת הוראת החקר ברצף שש-שנתי </a:t>
            </a:r>
            <a:br>
              <a:rPr lang="x-none" sz="3600" b="1">
                <a:solidFill>
                  <a:srgbClr val="1C4587"/>
                </a:solidFill>
              </a:rPr>
            </a:br>
            <a:r>
              <a:rPr lang="x-none" sz="3600" b="1">
                <a:solidFill>
                  <a:srgbClr val="1C4587"/>
                </a:solidFill>
              </a:rPr>
              <a:t>- שפת החקר </a:t>
            </a:r>
            <a:r>
              <a:rPr lang="x-none" sz="3600" b="1" smtClean="0">
                <a:solidFill>
                  <a:srgbClr val="1C4587"/>
                </a:solidFill>
              </a:rPr>
              <a:t>וקשיים </a:t>
            </a:r>
            <a:r>
              <a:rPr lang="x-none" sz="3600" b="1">
                <a:solidFill>
                  <a:srgbClr val="1C4587"/>
                </a:solidFill>
              </a:rPr>
              <a:t>נפוצים</a:t>
            </a:r>
          </a:p>
        </p:txBody>
      </p:sp>
      <p:sp>
        <p:nvSpPr>
          <p:cNvPr id="110" name="Shape 110"/>
          <p:cNvSpPr txBox="1">
            <a:spLocks noGrp="1"/>
          </p:cNvSpPr>
          <p:nvPr>
            <p:ph type="body" idx="1"/>
          </p:nvPr>
        </p:nvSpPr>
        <p:spPr>
          <a:xfrm>
            <a:off x="839416" y="1556792"/>
            <a:ext cx="10515600" cy="4968552"/>
          </a:xfrm>
          <a:prstGeom prst="rect">
            <a:avLst/>
          </a:prstGeom>
          <a:noFill/>
          <a:ln>
            <a:noFill/>
          </a:ln>
        </p:spPr>
        <p:txBody>
          <a:bodyPr wrap="square" lIns="91425" tIns="45700" rIns="91425" bIns="45700" anchor="t" anchorCtr="0">
            <a:noAutofit/>
          </a:bodyPr>
          <a:lstStyle/>
          <a:p>
            <a:pPr indent="-228600" algn="r" rtl="1">
              <a:spcBef>
                <a:spcPts val="0"/>
              </a:spcBef>
              <a:buNone/>
            </a:pPr>
            <a:r>
              <a:rPr lang="x-none" b="1" dirty="0">
                <a:cs typeface="+mn-cs"/>
              </a:rPr>
              <a:t>קשיים משותפים</a:t>
            </a:r>
            <a:r>
              <a:rPr lang="x-none" dirty="0">
                <a:cs typeface="+mn-cs"/>
              </a:rPr>
              <a:t>- תרבות החקר מבחינת </a:t>
            </a:r>
            <a:r>
              <a:rPr lang="x-none" dirty="0" smtClean="0">
                <a:cs typeface="+mn-cs"/>
              </a:rPr>
              <a:t>שפה</a:t>
            </a:r>
            <a:r>
              <a:rPr lang="he-IL" dirty="0" smtClean="0">
                <a:cs typeface="+mn-cs"/>
              </a:rPr>
              <a:t>,</a:t>
            </a:r>
            <a:r>
              <a:rPr lang="x-none" dirty="0" smtClean="0">
                <a:cs typeface="+mn-cs"/>
              </a:rPr>
              <a:t>חשיבה,</a:t>
            </a:r>
            <a:r>
              <a:rPr lang="he-IL" dirty="0" smtClean="0">
                <a:cs typeface="+mn-cs"/>
              </a:rPr>
              <a:t>חוויה אישית מדעית.</a:t>
            </a:r>
          </a:p>
          <a:p>
            <a:pPr indent="-228600" algn="r" rtl="1">
              <a:spcBef>
                <a:spcPts val="0"/>
              </a:spcBef>
              <a:buNone/>
            </a:pPr>
            <a:r>
              <a:rPr lang="x-none" dirty="0" smtClean="0">
                <a:cs typeface="+mn-cs"/>
              </a:rPr>
              <a:t>הבנת </a:t>
            </a:r>
            <a:r>
              <a:rPr lang="x-none" dirty="0">
                <a:cs typeface="+mn-cs"/>
              </a:rPr>
              <a:t>הקשר </a:t>
            </a:r>
            <a:r>
              <a:rPr lang="he-IL" dirty="0" smtClean="0">
                <a:cs typeface="+mn-cs"/>
              </a:rPr>
              <a:t>בין תהליך החקר </a:t>
            </a:r>
            <a:r>
              <a:rPr lang="x-none" dirty="0" smtClean="0">
                <a:cs typeface="+mn-cs"/>
              </a:rPr>
              <a:t>למדע</a:t>
            </a:r>
            <a:r>
              <a:rPr lang="he-IL" dirty="0" smtClean="0">
                <a:cs typeface="+mn-cs"/>
              </a:rPr>
              <a:t>.</a:t>
            </a:r>
            <a:endParaRPr lang="x-none" dirty="0">
              <a:cs typeface="+mn-cs"/>
            </a:endParaRPr>
          </a:p>
          <a:p>
            <a:pPr marL="228600" marR="0" lvl="0" indent="-228600" algn="r" rtl="1">
              <a:lnSpc>
                <a:spcPct val="90000"/>
              </a:lnSpc>
              <a:spcBef>
                <a:spcPts val="0"/>
              </a:spcBef>
              <a:buClr>
                <a:schemeClr val="dk1"/>
              </a:buClr>
              <a:buSzPts val="2800"/>
              <a:buFont typeface="Arial"/>
              <a:buNone/>
            </a:pPr>
            <a:endParaRPr lang="he-IL" sz="1600" b="1" dirty="0" smtClean="0">
              <a:cs typeface="+mn-cs"/>
            </a:endParaRPr>
          </a:p>
          <a:p>
            <a:pPr marL="228600" marR="0" lvl="0" indent="-228600" algn="r" rtl="1">
              <a:lnSpc>
                <a:spcPct val="90000"/>
              </a:lnSpc>
              <a:spcBef>
                <a:spcPts val="0"/>
              </a:spcBef>
              <a:buClr>
                <a:schemeClr val="dk1"/>
              </a:buClr>
              <a:buSzPts val="2800"/>
              <a:buFont typeface="Arial"/>
              <a:buNone/>
            </a:pPr>
            <a:r>
              <a:rPr lang="x-none" b="1" dirty="0" smtClean="0">
                <a:cs typeface="+mn-cs"/>
              </a:rPr>
              <a:t>אתגרים </a:t>
            </a:r>
            <a:r>
              <a:rPr lang="x-none" b="1" dirty="0">
                <a:cs typeface="+mn-cs"/>
              </a:rPr>
              <a:t>משותפים</a:t>
            </a:r>
          </a:p>
          <a:p>
            <a:pPr marL="228600" marR="0" lvl="0" indent="-228600" algn="r" rtl="1">
              <a:lnSpc>
                <a:spcPct val="90000"/>
              </a:lnSpc>
              <a:spcBef>
                <a:spcPts val="0"/>
              </a:spcBef>
              <a:buClr>
                <a:schemeClr val="dk1"/>
              </a:buClr>
              <a:buSzPts val="2800"/>
              <a:buFont typeface="Arial"/>
              <a:buNone/>
            </a:pPr>
            <a:r>
              <a:rPr lang="he-IL" dirty="0" smtClean="0">
                <a:cs typeface="+mn-cs"/>
              </a:rPr>
              <a:t>טיפול </a:t>
            </a:r>
            <a:r>
              <a:rPr lang="x-none" dirty="0" smtClean="0">
                <a:cs typeface="+mn-cs"/>
              </a:rPr>
              <a:t>שפת </a:t>
            </a:r>
            <a:r>
              <a:rPr lang="x-none" dirty="0">
                <a:cs typeface="+mn-cs"/>
              </a:rPr>
              <a:t>מושגים </a:t>
            </a:r>
            <a:r>
              <a:rPr lang="x-none" dirty="0" smtClean="0">
                <a:cs typeface="+mn-cs"/>
              </a:rPr>
              <a:t>משותפת</a:t>
            </a:r>
            <a:r>
              <a:rPr lang="he-IL" dirty="0" smtClean="0">
                <a:cs typeface="+mn-cs"/>
              </a:rPr>
              <a:t>- למשל גורם משפיע- משתנה בלתי תלוי או בקרה (חיצונית פנימית). </a:t>
            </a:r>
            <a:endParaRPr lang="x-none" dirty="0">
              <a:cs typeface="+mn-cs"/>
            </a:endParaRPr>
          </a:p>
          <a:p>
            <a:pPr marL="228600" marR="0" lvl="0" indent="-228600" algn="r" rtl="1">
              <a:lnSpc>
                <a:spcPct val="90000"/>
              </a:lnSpc>
              <a:spcBef>
                <a:spcPts val="0"/>
              </a:spcBef>
              <a:buClr>
                <a:schemeClr val="dk1"/>
              </a:buClr>
              <a:buSzPts val="2800"/>
              <a:buFont typeface="Arial"/>
              <a:buNone/>
            </a:pPr>
            <a:r>
              <a:rPr lang="he-IL" dirty="0" smtClean="0">
                <a:cs typeface="+mn-cs"/>
              </a:rPr>
              <a:t>יצירת </a:t>
            </a:r>
            <a:r>
              <a:rPr lang="x-none" dirty="0" smtClean="0">
                <a:cs typeface="+mn-cs"/>
              </a:rPr>
              <a:t>רצף </a:t>
            </a:r>
            <a:r>
              <a:rPr lang="x-none" dirty="0">
                <a:cs typeface="+mn-cs"/>
              </a:rPr>
              <a:t>ספירלי של הבניית </a:t>
            </a:r>
            <a:r>
              <a:rPr lang="x-none" dirty="0" smtClean="0">
                <a:cs typeface="+mn-cs"/>
              </a:rPr>
              <a:t>מיומנויות</a:t>
            </a:r>
            <a:r>
              <a:rPr lang="he-IL" dirty="0" smtClean="0">
                <a:cs typeface="+mn-cs"/>
              </a:rPr>
              <a:t> – במה להעמיק בכל שכבת גיל ובאיזו רמת קושי ומורכבות</a:t>
            </a:r>
            <a:endParaRPr lang="x-none" dirty="0">
              <a:cs typeface="+mn-cs"/>
            </a:endParaRPr>
          </a:p>
          <a:p>
            <a:pPr marL="228600" marR="0" lvl="0" indent="-228600" algn="r" rtl="1">
              <a:lnSpc>
                <a:spcPct val="90000"/>
              </a:lnSpc>
              <a:spcBef>
                <a:spcPts val="0"/>
              </a:spcBef>
              <a:buClr>
                <a:schemeClr val="dk1"/>
              </a:buClr>
              <a:buSzPts val="2800"/>
              <a:buFont typeface="Arial"/>
              <a:buNone/>
            </a:pPr>
            <a:endParaRPr dirty="0">
              <a:cs typeface="+mn-cs"/>
            </a:endParaRPr>
          </a:p>
          <a:p>
            <a:pPr marL="228600" marR="0" lvl="0" indent="-228600" algn="r" rtl="1">
              <a:lnSpc>
                <a:spcPct val="90000"/>
              </a:lnSpc>
              <a:spcBef>
                <a:spcPts val="0"/>
              </a:spcBef>
              <a:buClr>
                <a:schemeClr val="dk1"/>
              </a:buClr>
              <a:buSzPts val="2800"/>
              <a:buFont typeface="Arial"/>
              <a:buNone/>
            </a:pPr>
            <a:r>
              <a:rPr lang="he-IL" b="1" dirty="0" smtClean="0">
                <a:cs typeface="+mn-cs"/>
              </a:rPr>
              <a:t>שאלות לבדיקה:</a:t>
            </a:r>
            <a:r>
              <a:rPr lang="en-US" dirty="0" smtClean="0">
                <a:cs typeface="+mn-cs"/>
              </a:rPr>
              <a:t/>
            </a:r>
            <a:br>
              <a:rPr lang="en-US" dirty="0" smtClean="0">
                <a:cs typeface="+mn-cs"/>
              </a:rPr>
            </a:br>
            <a:r>
              <a:rPr lang="x-none" dirty="0" smtClean="0">
                <a:cs typeface="+mn-cs"/>
              </a:rPr>
              <a:t>האם </a:t>
            </a:r>
            <a:r>
              <a:rPr lang="x-none" dirty="0">
                <a:cs typeface="+mn-cs"/>
              </a:rPr>
              <a:t>תלמיד שהתנסה </a:t>
            </a:r>
            <a:r>
              <a:rPr lang="x-none" dirty="0" smtClean="0">
                <a:cs typeface="+mn-cs"/>
              </a:rPr>
              <a:t>ב</a:t>
            </a:r>
            <a:r>
              <a:rPr lang="he-IL" dirty="0" smtClean="0">
                <a:cs typeface="+mn-cs"/>
              </a:rPr>
              <a:t>תהליך </a:t>
            </a:r>
            <a:r>
              <a:rPr lang="x-none" dirty="0" smtClean="0">
                <a:cs typeface="+mn-cs"/>
              </a:rPr>
              <a:t>חקר </a:t>
            </a:r>
            <a:r>
              <a:rPr lang="he-IL" dirty="0" smtClean="0">
                <a:cs typeface="+mn-cs"/>
              </a:rPr>
              <a:t>אכן </a:t>
            </a:r>
            <a:r>
              <a:rPr lang="x-none" dirty="0" smtClean="0">
                <a:cs typeface="+mn-cs"/>
              </a:rPr>
              <a:t>מבין </a:t>
            </a:r>
            <a:r>
              <a:rPr lang="x-none" dirty="0">
                <a:cs typeface="+mn-cs"/>
              </a:rPr>
              <a:t>את מהות החקר?</a:t>
            </a:r>
          </a:p>
          <a:p>
            <a:pPr marL="228600" marR="0" lvl="0" indent="-228600" algn="r" rtl="1">
              <a:lnSpc>
                <a:spcPct val="90000"/>
              </a:lnSpc>
              <a:spcBef>
                <a:spcPts val="0"/>
              </a:spcBef>
              <a:buClr>
                <a:schemeClr val="dk1"/>
              </a:buClr>
              <a:buSzPts val="2800"/>
              <a:buFont typeface="Arial"/>
              <a:buNone/>
            </a:pPr>
            <a:r>
              <a:rPr lang="x-none" dirty="0">
                <a:cs typeface="+mn-cs"/>
              </a:rPr>
              <a:t>האם תלמיד שהתנסה </a:t>
            </a:r>
            <a:r>
              <a:rPr lang="x-none" dirty="0" smtClean="0">
                <a:cs typeface="+mn-cs"/>
              </a:rPr>
              <a:t>ב</a:t>
            </a:r>
            <a:r>
              <a:rPr lang="he-IL" dirty="0" smtClean="0">
                <a:cs typeface="+mn-cs"/>
              </a:rPr>
              <a:t>תהליך </a:t>
            </a:r>
            <a:r>
              <a:rPr lang="x-none" dirty="0" smtClean="0">
                <a:cs typeface="+mn-cs"/>
              </a:rPr>
              <a:t>חקר </a:t>
            </a:r>
            <a:r>
              <a:rPr lang="he-IL" dirty="0" smtClean="0">
                <a:cs typeface="+mn-cs"/>
              </a:rPr>
              <a:t>אכן </a:t>
            </a:r>
            <a:r>
              <a:rPr lang="x-none" dirty="0" smtClean="0">
                <a:cs typeface="+mn-cs"/>
              </a:rPr>
              <a:t>מבין </a:t>
            </a:r>
            <a:r>
              <a:rPr lang="x-none" dirty="0">
                <a:cs typeface="+mn-cs"/>
              </a:rPr>
              <a:t>יותר מדע?</a:t>
            </a:r>
          </a:p>
          <a:p>
            <a:pPr marL="228600" marR="0" lvl="0" indent="-228600" algn="r" rtl="1">
              <a:lnSpc>
                <a:spcPct val="90000"/>
              </a:lnSpc>
              <a:spcBef>
                <a:spcPts val="0"/>
              </a:spcBef>
              <a:buClr>
                <a:schemeClr val="dk1"/>
              </a:buClr>
              <a:buSzPts val="2800"/>
              <a:buFont typeface="Arial"/>
              <a:buNone/>
            </a:pPr>
            <a:r>
              <a:rPr lang="x-none" dirty="0">
                <a:cs typeface="+mn-cs"/>
              </a:rPr>
              <a:t>האם תלמיד שהתנסה </a:t>
            </a:r>
            <a:r>
              <a:rPr lang="x-none" dirty="0" smtClean="0">
                <a:cs typeface="+mn-cs"/>
              </a:rPr>
              <a:t>ב</a:t>
            </a:r>
            <a:r>
              <a:rPr lang="he-IL" dirty="0" smtClean="0">
                <a:cs typeface="+mn-cs"/>
              </a:rPr>
              <a:t>תהליך </a:t>
            </a:r>
            <a:r>
              <a:rPr lang="x-none" dirty="0" smtClean="0">
                <a:cs typeface="+mn-cs"/>
              </a:rPr>
              <a:t>חקר </a:t>
            </a:r>
            <a:r>
              <a:rPr lang="he-IL" dirty="0" smtClean="0">
                <a:cs typeface="+mn-cs"/>
              </a:rPr>
              <a:t>אכן </a:t>
            </a:r>
            <a:r>
              <a:rPr lang="x-none" dirty="0" smtClean="0">
                <a:cs typeface="+mn-cs"/>
              </a:rPr>
              <a:t>אוהב  </a:t>
            </a:r>
            <a:r>
              <a:rPr lang="x-none" dirty="0">
                <a:cs typeface="+mn-cs"/>
              </a:rPr>
              <a:t>יותר ללמוד מדעים?</a:t>
            </a:r>
          </a:p>
          <a:p>
            <a:pPr marL="228600" marR="0" lvl="0" indent="-228600" algn="r" rtl="1">
              <a:lnSpc>
                <a:spcPct val="90000"/>
              </a:lnSpc>
              <a:spcBef>
                <a:spcPts val="0"/>
              </a:spcBef>
              <a:buClr>
                <a:schemeClr val="dk1"/>
              </a:buClr>
              <a:buSzPts val="2800"/>
              <a:buFont typeface="Arial"/>
              <a:buNone/>
            </a:pPr>
            <a:endParaRPr dirty="0">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838200" y="365125"/>
            <a:ext cx="10515600" cy="1325563"/>
          </a:xfrm>
          <a:prstGeom prst="rect">
            <a:avLst/>
          </a:prstGeom>
          <a:noFill/>
          <a:ln>
            <a:noFill/>
          </a:ln>
        </p:spPr>
        <p:txBody>
          <a:bodyPr wrap="square" lIns="91425" tIns="45700" rIns="91425" bIns="45700" anchor="ctr" anchorCtr="0">
            <a:noAutofit/>
          </a:bodyPr>
          <a:lstStyle/>
          <a:p>
            <a:pPr marL="0" marR="0" lvl="0" indent="-251396" algn="ctr" rtl="1">
              <a:lnSpc>
                <a:spcPct val="90000"/>
              </a:lnSpc>
              <a:spcBef>
                <a:spcPts val="0"/>
              </a:spcBef>
              <a:buClr>
                <a:schemeClr val="dk1"/>
              </a:buClr>
              <a:buSzPts val="3959"/>
              <a:buFont typeface="Calibri"/>
              <a:buNone/>
            </a:pPr>
            <a:r>
              <a:rPr lang="x-none" sz="3600" b="1" i="0" u="none" strike="noStrike" cap="none" dirty="0">
                <a:solidFill>
                  <a:srgbClr val="1C4587"/>
                </a:solidFill>
              </a:rPr>
              <a:t>קבוצת תפישות שגויות בהוראת נושאים משותפים בביולוגיה ודרכי ההתמודדות איתן</a:t>
            </a:r>
          </a:p>
        </p:txBody>
      </p:sp>
      <p:sp>
        <p:nvSpPr>
          <p:cNvPr id="116" name="Shape 116"/>
          <p:cNvSpPr txBox="1">
            <a:spLocks noGrp="1"/>
          </p:cNvSpPr>
          <p:nvPr>
            <p:ph type="body" idx="1"/>
          </p:nvPr>
        </p:nvSpPr>
        <p:spPr>
          <a:xfrm>
            <a:off x="838200" y="1825625"/>
            <a:ext cx="10515600" cy="4351338"/>
          </a:xfrm>
          <a:prstGeom prst="rect">
            <a:avLst/>
          </a:prstGeom>
          <a:noFill/>
          <a:ln>
            <a:noFill/>
          </a:ln>
        </p:spPr>
        <p:txBody>
          <a:bodyPr wrap="square" lIns="91425" tIns="45700" rIns="91425" bIns="45700" anchor="t" anchorCtr="0">
            <a:noAutofit/>
          </a:bodyPr>
          <a:lstStyle/>
          <a:p>
            <a:pPr marL="0" marR="0" lvl="0" indent="-177800" algn="r" rtl="1">
              <a:lnSpc>
                <a:spcPct val="90000"/>
              </a:lnSpc>
              <a:spcBef>
                <a:spcPts val="0"/>
              </a:spcBef>
              <a:spcAft>
                <a:spcPts val="0"/>
              </a:spcAft>
              <a:buClr>
                <a:schemeClr val="dk1"/>
              </a:buClr>
              <a:buSzPts val="2800"/>
              <a:buFont typeface="Arial"/>
              <a:buNone/>
            </a:pPr>
            <a:r>
              <a:rPr lang="x-none" sz="2800" b="1" i="0" u="none" strike="noStrike" cap="none">
                <a:solidFill>
                  <a:schemeClr val="dk1"/>
                </a:solidFill>
              </a:rPr>
              <a:t>מנחות: חט"ב- דר' ליאורה ביאלר, חט"ע -</a:t>
            </a:r>
            <a:r>
              <a:rPr lang="x-none" b="1"/>
              <a:t>דר' </a:t>
            </a:r>
            <a:r>
              <a:rPr lang="x-none" sz="2800" b="1" i="0" u="none" strike="noStrike" cap="none">
                <a:solidFill>
                  <a:schemeClr val="dk1"/>
                </a:solidFill>
              </a:rPr>
              <a:t>ציפי הופמן</a:t>
            </a:r>
          </a:p>
          <a:p>
            <a:pPr marL="0" marR="0" lvl="0" indent="-177800" algn="r" rtl="1">
              <a:lnSpc>
                <a:spcPct val="90000"/>
              </a:lnSpc>
              <a:spcBef>
                <a:spcPts val="1000"/>
              </a:spcBef>
              <a:buClr>
                <a:schemeClr val="dk1"/>
              </a:buClr>
              <a:buSzPts val="2800"/>
              <a:buFont typeface="Arial"/>
              <a:buNone/>
            </a:pPr>
            <a:r>
              <a:rPr lang="x-none" sz="2800" b="0" i="0" u="none" strike="noStrike" cap="none" smtClean="0">
                <a:solidFill>
                  <a:schemeClr val="dk1"/>
                </a:solidFill>
                <a:latin typeface="Calibri"/>
                <a:ea typeface="Calibri"/>
                <a:cs typeface="Calibri"/>
                <a:sym typeface="Calibri"/>
              </a:rPr>
              <a:t>משתתפים</a:t>
            </a:r>
            <a:r>
              <a:rPr lang="he-IL" sz="2800" b="0" i="0" u="none" strike="noStrike" cap="none" dirty="0" smtClean="0">
                <a:solidFill>
                  <a:schemeClr val="dk1"/>
                </a:solidFill>
                <a:latin typeface="Calibri"/>
                <a:ea typeface="Calibri"/>
                <a:cs typeface="Calibri"/>
                <a:sym typeface="Calibri"/>
              </a:rPr>
              <a:t> נוספים</a:t>
            </a:r>
            <a:r>
              <a:rPr lang="x-none" sz="2800" b="0" i="0" u="none" strike="noStrike" cap="none" smtClean="0">
                <a:solidFill>
                  <a:schemeClr val="dk1"/>
                </a:solidFill>
                <a:latin typeface="Calibri"/>
                <a:ea typeface="Calibri"/>
                <a:cs typeface="Calibri"/>
                <a:sym typeface="Calibri"/>
              </a:rPr>
              <a:t>:</a:t>
            </a:r>
            <a:endParaRPr lang="he-IL" sz="2800" b="0" i="0" u="none" strike="noStrike" cap="none" dirty="0" smtClean="0">
              <a:solidFill>
                <a:schemeClr val="dk1"/>
              </a:solidFill>
              <a:latin typeface="Calibri"/>
              <a:ea typeface="Calibri"/>
              <a:cs typeface="Calibri"/>
              <a:sym typeface="Calibri"/>
            </a:endParaRPr>
          </a:p>
          <a:p>
            <a:pPr marL="0" lvl="0" indent="-177800" algn="r" rtl="1">
              <a:buNone/>
            </a:pPr>
            <a:r>
              <a:rPr lang="en-US" dirty="0" smtClean="0"/>
              <a:t/>
            </a:r>
            <a:br>
              <a:rPr lang="en-US" dirty="0" smtClean="0"/>
            </a:br>
            <a:r>
              <a:rPr lang="x-none" smtClean="0"/>
              <a:t>הוראה </a:t>
            </a:r>
            <a:r>
              <a:rPr lang="x-none"/>
              <a:t>מפורשת - התמודדות עם תפישות שגויות</a:t>
            </a:r>
          </a:p>
          <a:p>
            <a:pPr marL="0" lvl="0" indent="-177800" algn="r" rtl="1">
              <a:buNone/>
            </a:pPr>
            <a:r>
              <a:rPr lang="x-none"/>
              <a:t>היכרות של מורים עם תפישות שגויות נפוצות הופכת את הבלתי צפוי לצפוי</a:t>
            </a:r>
          </a:p>
          <a:p>
            <a:pPr marL="0" lvl="0" indent="-177800" algn="r" rtl="1">
              <a:buNone/>
            </a:pPr>
            <a:r>
              <a:rPr lang="x-none"/>
              <a:t>חשיבה על המקור לתפישה השגויה - למשל שתהליכים קורים בטור ולא במקביל</a:t>
            </a:r>
          </a:p>
          <a:p>
            <a:pPr marL="0" marR="0" lvl="0" indent="-177800" algn="r" rtl="1">
              <a:lnSpc>
                <a:spcPct val="90000"/>
              </a:lnSpc>
              <a:spcBef>
                <a:spcPts val="1000"/>
              </a:spcBef>
              <a:buClr>
                <a:schemeClr val="dk1"/>
              </a:buClr>
              <a:buSzPts val="2800"/>
              <a:buFont typeface="Arial"/>
              <a:buNone/>
            </a:pPr>
            <a:endParaRPr lang="x-none" sz="28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839416" y="188640"/>
            <a:ext cx="10515600" cy="1325563"/>
          </a:xfrm>
          <a:prstGeom prst="rect">
            <a:avLst/>
          </a:prstGeom>
          <a:noFill/>
          <a:ln>
            <a:noFill/>
          </a:ln>
        </p:spPr>
        <p:txBody>
          <a:bodyPr wrap="square" lIns="91425" tIns="45700" rIns="91425" bIns="45700" anchor="ctr" anchorCtr="0">
            <a:noAutofit/>
          </a:bodyPr>
          <a:lstStyle/>
          <a:p>
            <a:pPr marL="0" marR="0" lvl="0" indent="-279400" algn="ctr" rtl="1">
              <a:lnSpc>
                <a:spcPct val="90000"/>
              </a:lnSpc>
              <a:spcBef>
                <a:spcPts val="0"/>
              </a:spcBef>
              <a:buClr>
                <a:schemeClr val="dk1"/>
              </a:buClr>
              <a:buSzPts val="4400"/>
              <a:buFont typeface="Calibri"/>
              <a:buNone/>
            </a:pPr>
            <a:r>
              <a:rPr lang="x-none" sz="3600" b="1" i="0" u="none" strike="noStrike" cap="none">
                <a:solidFill>
                  <a:srgbClr val="1C4587"/>
                </a:solidFill>
              </a:rPr>
              <a:t>קבוצת שיתוף רב-גילאי בין חט"ב לחט"ע </a:t>
            </a:r>
          </a:p>
        </p:txBody>
      </p:sp>
      <p:sp>
        <p:nvSpPr>
          <p:cNvPr id="128" name="Shape 128"/>
          <p:cNvSpPr txBox="1">
            <a:spLocks noGrp="1"/>
          </p:cNvSpPr>
          <p:nvPr>
            <p:ph type="body" idx="1"/>
          </p:nvPr>
        </p:nvSpPr>
        <p:spPr>
          <a:xfrm>
            <a:off x="767408" y="1340768"/>
            <a:ext cx="10515600" cy="5112568"/>
          </a:xfrm>
          <a:prstGeom prst="rect">
            <a:avLst/>
          </a:prstGeom>
          <a:noFill/>
          <a:ln>
            <a:noFill/>
          </a:ln>
        </p:spPr>
        <p:txBody>
          <a:bodyPr wrap="square" lIns="91425" tIns="45700" rIns="91425" bIns="45700" anchor="t" anchorCtr="0">
            <a:noAutofit/>
          </a:bodyPr>
          <a:lstStyle/>
          <a:p>
            <a:pPr marL="0" marR="0" lvl="0" indent="-177800" algn="r" rtl="1">
              <a:lnSpc>
                <a:spcPct val="90000"/>
              </a:lnSpc>
              <a:spcBef>
                <a:spcPts val="0"/>
              </a:spcBef>
              <a:spcAft>
                <a:spcPts val="0"/>
              </a:spcAft>
              <a:buClr>
                <a:schemeClr val="dk1"/>
              </a:buClr>
              <a:buSzPts val="2800"/>
              <a:buFont typeface="Arial"/>
              <a:buNone/>
            </a:pPr>
            <a:r>
              <a:rPr lang="x-none" sz="2800" b="1" i="0" u="none" strike="noStrike" cap="none">
                <a:solidFill>
                  <a:schemeClr val="dk1"/>
                </a:solidFill>
              </a:rPr>
              <a:t>מנחות: חט"ב- </a:t>
            </a:r>
            <a:r>
              <a:rPr lang="x-none" b="1"/>
              <a:t>ד"ר יעל שוורץ, חט</a:t>
            </a:r>
            <a:r>
              <a:rPr lang="x-none" sz="2800" b="1" i="0" u="none" strike="noStrike" cap="none">
                <a:solidFill>
                  <a:schemeClr val="dk1"/>
                </a:solidFill>
              </a:rPr>
              <a:t>"ע- דפנה צוק </a:t>
            </a:r>
          </a:p>
          <a:p>
            <a:pPr marL="0" lvl="0" indent="-177800" algn="r" rtl="1">
              <a:buNone/>
            </a:pPr>
            <a:r>
              <a:rPr lang="x-none" sz="2800" b="0" i="0" u="none" strike="noStrike" cap="none" smtClean="0">
                <a:solidFill>
                  <a:schemeClr val="dk1"/>
                </a:solidFill>
                <a:latin typeface="Calibri"/>
                <a:ea typeface="Calibri"/>
                <a:cs typeface="Calibri"/>
                <a:sym typeface="Calibri"/>
              </a:rPr>
              <a:t>משתתפים</a:t>
            </a:r>
            <a:r>
              <a:rPr lang="he-IL" sz="2800" b="0" i="0" u="none" strike="noStrike" cap="none" dirty="0" smtClean="0">
                <a:solidFill>
                  <a:schemeClr val="dk1"/>
                </a:solidFill>
                <a:latin typeface="Calibri"/>
                <a:ea typeface="Calibri"/>
                <a:cs typeface="Calibri"/>
                <a:sym typeface="Calibri"/>
              </a:rPr>
              <a:t> נוספים</a:t>
            </a:r>
            <a:r>
              <a:rPr lang="x-none" sz="2800" b="0" i="0" u="none" strike="noStrike" cap="none" smtClean="0">
                <a:solidFill>
                  <a:schemeClr val="dk1"/>
                </a:solidFill>
                <a:latin typeface="Calibri"/>
                <a:ea typeface="Calibri"/>
                <a:cs typeface="Calibri"/>
                <a:sym typeface="Calibri"/>
              </a:rPr>
              <a:t>:</a:t>
            </a:r>
            <a:r>
              <a:rPr lang="en-US" sz="2800" b="0" i="0" u="none" strike="noStrike" cap="none" dirty="0" smtClean="0">
                <a:solidFill>
                  <a:schemeClr val="dk1"/>
                </a:solidFill>
                <a:latin typeface="Calibri"/>
                <a:ea typeface="Calibri"/>
                <a:cs typeface="Calibri"/>
                <a:sym typeface="Calibri"/>
              </a:rPr>
              <a:t/>
            </a:r>
            <a:br>
              <a:rPr lang="en-US" sz="2800" b="0" i="0" u="none" strike="noStrike" cap="none" dirty="0" smtClean="0">
                <a:solidFill>
                  <a:schemeClr val="dk1"/>
                </a:solidFill>
                <a:latin typeface="Calibri"/>
                <a:ea typeface="Calibri"/>
                <a:cs typeface="Calibri"/>
                <a:sym typeface="Calibri"/>
              </a:rPr>
            </a:br>
            <a:r>
              <a:rPr lang="he-IL" sz="2800" b="0" i="0" u="none" strike="noStrike" cap="none" dirty="0" smtClean="0">
                <a:solidFill>
                  <a:schemeClr val="dk1"/>
                </a:solidFill>
                <a:latin typeface="Calibri"/>
                <a:ea typeface="Calibri"/>
                <a:cs typeface="Calibri"/>
                <a:sym typeface="Calibri"/>
              </a:rPr>
              <a:t>חט"ב- </a:t>
            </a:r>
            <a:r>
              <a:rPr lang="x-none" smtClean="0"/>
              <a:t>חנה</a:t>
            </a:r>
            <a:r>
              <a:rPr lang="he-IL" dirty="0" smtClean="0"/>
              <a:t> כהן</a:t>
            </a:r>
            <a:r>
              <a:rPr lang="x-none" smtClean="0"/>
              <a:t>, דבי,</a:t>
            </a:r>
            <a:r>
              <a:rPr lang="he-IL" dirty="0" smtClean="0"/>
              <a:t> סומך, </a:t>
            </a:r>
            <a:r>
              <a:rPr lang="x-none" smtClean="0"/>
              <a:t>חוסאם</a:t>
            </a:r>
            <a:r>
              <a:rPr lang="he-IL" dirty="0" smtClean="0"/>
              <a:t> </a:t>
            </a:r>
            <a:r>
              <a:rPr lang="he-IL" dirty="0"/>
              <a:t>דיאב</a:t>
            </a:r>
            <a:r>
              <a:rPr lang="x-none"/>
              <a:t>, </a:t>
            </a:r>
            <a:r>
              <a:rPr lang="x-none" smtClean="0"/>
              <a:t>אסנת </a:t>
            </a:r>
            <a:r>
              <a:rPr lang="he-IL" dirty="0" err="1" smtClean="0"/>
              <a:t>יוטקו</a:t>
            </a:r>
            <a:r>
              <a:rPr lang="he-IL" dirty="0" smtClean="0"/>
              <a:t> צרפתי, </a:t>
            </a:r>
            <a:r>
              <a:rPr lang="x-none" smtClean="0"/>
              <a:t>ריבי</a:t>
            </a:r>
            <a:r>
              <a:rPr lang="he-IL" dirty="0" smtClean="0"/>
              <a:t> גבע</a:t>
            </a:r>
            <a:r>
              <a:rPr lang="x-none"/>
              <a:t>מרב</a:t>
            </a:r>
            <a:r>
              <a:rPr lang="he-IL" dirty="0"/>
              <a:t> אברהמי</a:t>
            </a:r>
            <a:r>
              <a:rPr lang="x-none"/>
              <a:t>,</a:t>
            </a:r>
          </a:p>
          <a:p>
            <a:pPr marL="0" marR="0" lvl="0" indent="-177800" algn="r" rtl="1">
              <a:lnSpc>
                <a:spcPct val="90000"/>
              </a:lnSpc>
              <a:spcBef>
                <a:spcPts val="1000"/>
              </a:spcBef>
              <a:spcAft>
                <a:spcPts val="0"/>
              </a:spcAft>
              <a:buClr>
                <a:schemeClr val="dk1"/>
              </a:buClr>
              <a:buSzPts val="2800"/>
              <a:buFont typeface="Arial"/>
              <a:buNone/>
            </a:pPr>
            <a:r>
              <a:rPr lang="en-US" b="1" dirty="0" smtClean="0"/>
              <a:t/>
            </a:r>
            <a:br>
              <a:rPr lang="en-US" b="1" dirty="0" smtClean="0"/>
            </a:br>
            <a:r>
              <a:rPr lang="x-none" b="1" smtClean="0"/>
              <a:t>יתרונות</a:t>
            </a:r>
            <a:r>
              <a:rPr lang="x-none"/>
              <a:t>: מעורר מוטיבציה, מאפשר אמפתיה, פותח אפשרויות לחשיבה על העתיד, מאפשר פיתוח משותף של מיומנויות, דומה לחיבורים הרב-גילאים בעולם האמיתי</a:t>
            </a:r>
          </a:p>
          <a:p>
            <a:pPr marL="0" marR="0" lvl="0" indent="-177800" algn="r" rtl="1">
              <a:lnSpc>
                <a:spcPct val="90000"/>
              </a:lnSpc>
              <a:spcBef>
                <a:spcPts val="1000"/>
              </a:spcBef>
              <a:spcAft>
                <a:spcPts val="0"/>
              </a:spcAft>
              <a:buClr>
                <a:schemeClr val="dk1"/>
              </a:buClr>
              <a:buSzPts val="2800"/>
              <a:buFont typeface="Arial"/>
              <a:buNone/>
            </a:pPr>
            <a:r>
              <a:rPr lang="x-none" b="1"/>
              <a:t>חסרונות</a:t>
            </a:r>
            <a:r>
              <a:rPr lang="x-none"/>
              <a:t>:קשיים לוגיסטיים, דורש מחוייבות התלמידים, דורש מחוייבות של מורים מובילים, דורש הכנת התלמידים עצמם, לעיתים יש בעיות משמעת</a:t>
            </a:r>
          </a:p>
          <a:p>
            <a:pPr marL="0" marR="0" lvl="0" indent="-177800" algn="r" rtl="1">
              <a:lnSpc>
                <a:spcPct val="90000"/>
              </a:lnSpc>
              <a:spcBef>
                <a:spcPts val="1000"/>
              </a:spcBef>
              <a:spcAft>
                <a:spcPts val="0"/>
              </a:spcAft>
              <a:buClr>
                <a:schemeClr val="dk1"/>
              </a:buClr>
              <a:buSzPts val="2800"/>
              <a:buFont typeface="Arial"/>
              <a:buNone/>
            </a:pPr>
            <a:r>
              <a:rPr lang="x-none" b="1"/>
              <a:t>תנאים להצלחה</a:t>
            </a:r>
            <a:r>
              <a:rPr lang="x-none"/>
              <a:t>: תהליך מתמשך ולא חד-פעמי, קביעה שנתית של יח' זמן ללימוד משותף, ניסוח מדדי הצלחה, הגדרת תוצר מצופה</a:t>
            </a:r>
          </a:p>
          <a:p>
            <a:pPr marL="0" marR="0" lvl="0" indent="-177800" algn="r" rtl="1">
              <a:lnSpc>
                <a:spcPct val="90000"/>
              </a:lnSpc>
              <a:spcBef>
                <a:spcPts val="1000"/>
              </a:spcBef>
              <a:spcAft>
                <a:spcPts val="0"/>
              </a:spcAft>
              <a:buClr>
                <a:schemeClr val="dk1"/>
              </a:buClr>
              <a:buSzPts val="2800"/>
              <a:buFont typeface="Arial"/>
              <a:buNone/>
            </a:pPr>
            <a:r>
              <a:rPr lang="x-none" sz="3000" b="1"/>
              <a:t>העובדה שהתוכנית ספירלית היא הזדמנות ללמידה רב-גילאית</a:t>
            </a:r>
          </a:p>
          <a:p>
            <a:pPr marL="0" marR="0" lvl="0" indent="-177800" algn="r" rtl="1">
              <a:lnSpc>
                <a:spcPct val="90000"/>
              </a:lnSpc>
              <a:spcBef>
                <a:spcPts val="1000"/>
              </a:spcBef>
              <a:spcAft>
                <a:spcPts val="0"/>
              </a:spcAft>
              <a:buClr>
                <a:schemeClr val="dk1"/>
              </a:buClr>
              <a:buSzPts val="2800"/>
              <a:buFont typeface="Arial"/>
              <a:buNone/>
            </a:pPr>
            <a:endParaRPr dirty="0"/>
          </a:p>
          <a:p>
            <a:pPr marL="0" marR="0" lvl="0" indent="-177800" algn="r" rtl="1">
              <a:lnSpc>
                <a:spcPct val="90000"/>
              </a:lnSpc>
              <a:spcBef>
                <a:spcPts val="1000"/>
              </a:spcBef>
              <a:spcAft>
                <a:spcPts val="0"/>
              </a:spcAft>
              <a:buClr>
                <a:schemeClr val="dk1"/>
              </a:buClr>
              <a:buSzPts val="2800"/>
              <a:buFont typeface="Arial"/>
              <a:buNone/>
            </a:pPr>
            <a:endParaRPr dirty="0"/>
          </a:p>
          <a:p>
            <a:pPr marL="0" marR="0" lvl="0" indent="-177800" algn="r" rtl="1">
              <a:lnSpc>
                <a:spcPct val="90000"/>
              </a:lnSpc>
              <a:spcBef>
                <a:spcPts val="1000"/>
              </a:spcBef>
              <a:buClr>
                <a:schemeClr val="dk1"/>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838200" y="365125"/>
            <a:ext cx="10515600" cy="1047651"/>
          </a:xfrm>
          <a:prstGeom prst="rect">
            <a:avLst/>
          </a:prstGeom>
          <a:noFill/>
          <a:ln>
            <a:noFill/>
          </a:ln>
        </p:spPr>
        <p:txBody>
          <a:bodyPr wrap="square" lIns="91425" tIns="45700" rIns="91425" bIns="45700" anchor="ctr" anchorCtr="0">
            <a:noAutofit/>
          </a:bodyPr>
          <a:lstStyle/>
          <a:p>
            <a:pPr marL="0" marR="0" lvl="0" indent="-279400" algn="ctr" rtl="1">
              <a:lnSpc>
                <a:spcPct val="90000"/>
              </a:lnSpc>
              <a:spcBef>
                <a:spcPts val="0"/>
              </a:spcBef>
              <a:buClr>
                <a:schemeClr val="dk1"/>
              </a:buClr>
              <a:buSzPts val="4400"/>
              <a:buFont typeface="Calibri"/>
              <a:buNone/>
            </a:pPr>
            <a:r>
              <a:rPr lang="x-none" sz="3600" b="1"/>
              <a:t>הזדמנויות ללמידה רב-גילאית</a:t>
            </a:r>
          </a:p>
        </p:txBody>
      </p:sp>
      <p:sp>
        <p:nvSpPr>
          <p:cNvPr id="134" name="Shape 134"/>
          <p:cNvSpPr txBox="1">
            <a:spLocks noGrp="1"/>
          </p:cNvSpPr>
          <p:nvPr>
            <p:ph type="body" idx="1"/>
          </p:nvPr>
        </p:nvSpPr>
        <p:spPr>
          <a:xfrm>
            <a:off x="839416" y="1484784"/>
            <a:ext cx="10515600" cy="5040560"/>
          </a:xfrm>
          <a:prstGeom prst="rect">
            <a:avLst/>
          </a:prstGeom>
          <a:noFill/>
          <a:ln>
            <a:noFill/>
          </a:ln>
        </p:spPr>
        <p:txBody>
          <a:bodyPr wrap="square" lIns="91425" tIns="45700" rIns="91425" bIns="45700" anchor="t" anchorCtr="0">
            <a:noAutofit/>
          </a:bodyPr>
          <a:lstStyle/>
          <a:p>
            <a:pPr marL="0" marR="0" lvl="0" indent="0" algn="r" rtl="1">
              <a:lnSpc>
                <a:spcPct val="90000"/>
              </a:lnSpc>
              <a:spcBef>
                <a:spcPts val="0"/>
              </a:spcBef>
              <a:buNone/>
            </a:pPr>
            <a:r>
              <a:rPr lang="x-none"/>
              <a:t>ימי שיא, שיווק מגמת ביולוגיה לתלמידי ט, האקתונים, תלמידי חט”ע כשופטים בימי חקר </a:t>
            </a:r>
          </a:p>
          <a:p>
            <a:pPr marL="0" marR="0" lvl="0" indent="0" algn="r" rtl="1">
              <a:lnSpc>
                <a:spcPct val="90000"/>
              </a:lnSpc>
              <a:spcBef>
                <a:spcPts val="0"/>
              </a:spcBef>
              <a:buNone/>
            </a:pPr>
            <a:endParaRPr dirty="0"/>
          </a:p>
          <a:p>
            <a:pPr marL="0" marR="0" lvl="0" indent="0" algn="r" rtl="1">
              <a:lnSpc>
                <a:spcPct val="90000"/>
              </a:lnSpc>
              <a:spcBef>
                <a:spcPts val="0"/>
              </a:spcBef>
              <a:buNone/>
            </a:pPr>
            <a:r>
              <a:rPr lang="x-none"/>
              <a:t>למידה רב-גילאית מתמשכת: לימוד משותף לבחינה, חקר ציפרים, פרוייקט סביב דילמות  לכיתת מבוא למדעים וכיתה ט’, למידת עמיתים של נושא לאורך תקופה, (תלמידי חט”ב יתמקדו ברמת האורגניזם והמערכת, תלמידי חט”ע יתמקדו בהיבטים תאים ומולקלוריים) , מחוייבות אישית,  שעה פרטנית  מתן קרדיטציה על קורס וירטואלי בו תתקיים הוראה רב-גילאית, למידה חוץ כיתתית, דיבייט, עבודות חקר כיתה ט וחט”ע</a:t>
            </a:r>
          </a:p>
          <a:p>
            <a:pPr marL="0" marR="0" lvl="0" indent="0" algn="r" rtl="1">
              <a:lnSpc>
                <a:spcPct val="90000"/>
              </a:lnSpc>
              <a:spcBef>
                <a:spcPts val="0"/>
              </a:spcBef>
              <a:buNone/>
            </a:pPr>
            <a:endParaRPr dirty="0"/>
          </a:p>
          <a:p>
            <a:pPr marL="0" marR="0" lvl="0" indent="0" algn="r" rtl="1">
              <a:lnSpc>
                <a:spcPct val="90000"/>
              </a:lnSpc>
              <a:spcBef>
                <a:spcPts val="0"/>
              </a:spcBef>
              <a:buNone/>
            </a:pPr>
            <a:r>
              <a:rPr lang="x-none"/>
              <a:t>סיכום: מעוניינים בפיתוח של 2-3 יחידות מובנות כפלטפורמה להתנסות וכמודל  אפשרי סביב חגים, סביב דילמות</a:t>
            </a:r>
          </a:p>
          <a:p>
            <a:pPr marL="0" marR="0" lvl="0" indent="0" algn="r" rtl="1">
              <a:lnSpc>
                <a:spcPct val="90000"/>
              </a:lnSpc>
              <a:spcBef>
                <a:spcPts val="0"/>
              </a:spcBef>
              <a:buNone/>
            </a:pPr>
            <a:endParaRPr dirty="0"/>
          </a:p>
          <a:p>
            <a:pPr marL="0" marR="0" lvl="0" indent="0" algn="r" rtl="1">
              <a:lnSpc>
                <a:spcPct val="90000"/>
              </a:lnSpc>
              <a:spcBef>
                <a:spcPts val="0"/>
              </a:spcBef>
              <a:buNone/>
            </a:pP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347</Words>
  <Application>Microsoft Office PowerPoint</Application>
  <PresentationFormat>Widescreen</PresentationFormat>
  <Paragraphs>55</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רעיונות והמלצות לקידום שיתוף הפעולה בסוגיות של הוראת מדעי החיים  בחט"ב –חט"ע</vt:lpstr>
      <vt:lpstr>קבוצת מעוררי מוטיבציה ללמידת נושאים בביולוגיה,  עידוד בחירת מגמה</vt:lpstr>
      <vt:lpstr>קבוצת מעוררי מוטיבציה ללמידת נושאים בביולוגיה,  עידוד בחירת מגמה- המשך</vt:lpstr>
      <vt:lpstr>קבוצת הוראת החקר ברצף שש-שנתי  - שפת החקר וקשיים נפוצים</vt:lpstr>
      <vt:lpstr>קבוצת הוראת החקר ברצף שש-שנתי  - שפת החקר וקשיים נפוצים</vt:lpstr>
      <vt:lpstr>קבוצת תפישות שגויות בהוראת נושאים משותפים בביולוגיה ודרכי ההתמודדות איתן</vt:lpstr>
      <vt:lpstr>קבוצת שיתוף רב-גילאי בין חט"ב לחט"ע </vt:lpstr>
      <vt:lpstr>הזדמנויות ללמידה רב-גילאית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רעיונות והמלצות לקידום שיתוף הפעולה בסוגיות של הוראת מדעי החיים  בחט"ב –חט"ע</dc:title>
  <dc:creator>weizmann</dc:creator>
  <cp:lastModifiedBy>Windows User</cp:lastModifiedBy>
  <cp:revision>12</cp:revision>
  <dcterms:modified xsi:type="dcterms:W3CDTF">2019-05-13T12:38:07Z</dcterms:modified>
</cp:coreProperties>
</file>