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 saveSubsetFonts="1" autoCompressPictures="0">
  <p:sldMasterIdLst>
    <p:sldMasterId id="2147483724" r:id="rId1"/>
  </p:sldMasterIdLst>
  <p:notesMasterIdLst>
    <p:notesMasterId r:id="rId19"/>
  </p:notesMasterIdLst>
  <p:sldIdLst>
    <p:sldId id="256" r:id="rId2"/>
    <p:sldId id="284" r:id="rId3"/>
    <p:sldId id="305" r:id="rId4"/>
    <p:sldId id="316" r:id="rId5"/>
    <p:sldId id="326" r:id="rId6"/>
    <p:sldId id="328" r:id="rId7"/>
    <p:sldId id="295" r:id="rId8"/>
    <p:sldId id="294" r:id="rId9"/>
    <p:sldId id="310" r:id="rId10"/>
    <p:sldId id="332" r:id="rId11"/>
    <p:sldId id="334" r:id="rId12"/>
    <p:sldId id="309" r:id="rId13"/>
    <p:sldId id="259" r:id="rId14"/>
    <p:sldId id="289" r:id="rId15"/>
    <p:sldId id="292" r:id="rId16"/>
    <p:sldId id="290" r:id="rId17"/>
    <p:sldId id="315" r:id="rId18"/>
  </p:sldIdLst>
  <p:sldSz cx="9144000" cy="5143500" type="screen16x9"/>
  <p:notesSz cx="6858000" cy="9144000"/>
  <p:embeddedFontLst>
    <p:embeddedFont>
      <p:font typeface="Nyala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Roboto Slab Light" panose="020B0604020202020204" charset="0"/>
      <p:regular r:id="rId27"/>
      <p:bold r:id="rId28"/>
    </p:embeddedFont>
    <p:embeddedFont>
      <p:font typeface="Lato Ligh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1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96A888-5314-4A1D-849D-DB969FDA8990}">
  <a:tblStyle styleId="{1B96A888-5314-4A1D-849D-DB969FDA89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2C8C85-51F0-491E-9774-3900AFEF0FD7}" styleName="סגנון בהיר 2 - הדגשה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01" autoAdjust="0"/>
    <p:restoredTop sz="58256" autoAdjust="0"/>
  </p:normalViewPr>
  <p:slideViewPr>
    <p:cSldViewPr>
      <p:cViewPr varScale="1">
        <p:scale>
          <a:sx n="89" d="100"/>
          <a:sy n="89" d="100"/>
        </p:scale>
        <p:origin x="94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495;&#1493;&#1489;&#1512;&#1514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idm\Desktop\&#1489;&#1511;&#1513;&#1493;&#1514;%20&#1500;&#1502;&#1497;&#1491;&#1506;\2016\&#1504;&#1489;&#1495;&#1504;&#1497;%20&#1502;&#1497;&#1510;&#1489;%20&#1489;&#1512;&#1502;&#1492;%20&#1502;&#1493;&#1490;&#1489;&#1512;&#1514;%20&#1489;&#1502;&#1491;&#1506;%20&#1493;&#1496;&#1499;&#1504;&#1493;&#1500;&#1493;&#1490;&#1497;&#1492;_22Nov_1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גיליון1!$D$3</c:f>
              <c:strCache>
                <c:ptCount val="1"/>
                <c:pt idx="0">
                  <c:v>כללי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-5.2386918505204589E-3"/>
                  <c:y val="1.1023080768803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6F-480B-B5F0-70C0A277FC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גיליון1!$C$4:$C$10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גיליון1!$D$4:$D$10</c:f>
              <c:numCache>
                <c:formatCode>General</c:formatCode>
                <c:ptCount val="7"/>
                <c:pt idx="0">
                  <c:v>565</c:v>
                </c:pt>
                <c:pt idx="1">
                  <c:v>587</c:v>
                </c:pt>
                <c:pt idx="2">
                  <c:v>575</c:v>
                </c:pt>
                <c:pt idx="3">
                  <c:v>583</c:v>
                </c:pt>
                <c:pt idx="4">
                  <c:v>592</c:v>
                </c:pt>
                <c:pt idx="5">
                  <c:v>596</c:v>
                </c:pt>
                <c:pt idx="6">
                  <c:v>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F-480B-B5F0-70C0A277FCF2}"/>
            </c:ext>
          </c:extLst>
        </c:ser>
        <c:ser>
          <c:idx val="1"/>
          <c:order val="1"/>
          <c:tx>
            <c:strRef>
              <c:f>גיליון1!$E$3</c:f>
              <c:strCache>
                <c:ptCount val="1"/>
                <c:pt idx="0">
                  <c:v>דוברי עברית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46230616840153E-3"/>
                  <c:y val="-2.5720521793874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6F-480B-B5F0-70C0A277FCF2}"/>
                </c:ext>
              </c:extLst>
            </c:dLbl>
            <c:dLbl>
              <c:idx val="1"/>
              <c:layout>
                <c:manualLayout>
                  <c:x val="3.4924612336803382E-3"/>
                  <c:y val="-1.8371801281339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6F-480B-B5F0-70C0A277FCF2}"/>
                </c:ext>
              </c:extLst>
            </c:dLbl>
            <c:dLbl>
              <c:idx val="2"/>
              <c:layout>
                <c:manualLayout>
                  <c:x val="5.2386918505204589E-3"/>
                  <c:y val="-2.5720521793874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6F-480B-B5F0-70C0A277FCF2}"/>
                </c:ext>
              </c:extLst>
            </c:dLbl>
            <c:dLbl>
              <c:idx val="3"/>
              <c:layout>
                <c:manualLayout>
                  <c:x val="-6.4027716297163251E-17"/>
                  <c:y val="-2.20461615376069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6F-480B-B5F0-70C0A277FCF2}"/>
                </c:ext>
              </c:extLst>
            </c:dLbl>
            <c:dLbl>
              <c:idx val="4"/>
              <c:layout>
                <c:manualLayout>
                  <c:x val="5.2386918505204589E-3"/>
                  <c:y val="-2.57205217938747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6F-480B-B5F0-70C0A277FCF2}"/>
                </c:ext>
              </c:extLst>
            </c:dLbl>
            <c:dLbl>
              <c:idx val="5"/>
              <c:layout>
                <c:manualLayout>
                  <c:x val="6.9849224673606122E-3"/>
                  <c:y val="-2.93948820501425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6F-480B-B5F0-70C0A277FCF2}"/>
                </c:ext>
              </c:extLst>
            </c:dLbl>
            <c:dLbl>
              <c:idx val="6"/>
              <c:layout>
                <c:manualLayout>
                  <c:x val="1.746230616840153E-3"/>
                  <c:y val="-2.5720521793874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6F-480B-B5F0-70C0A277FC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גיליון1!$C$4:$C$10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גיליון1!$E$4:$E$10</c:f>
              <c:numCache>
                <c:formatCode>General</c:formatCode>
                <c:ptCount val="7"/>
                <c:pt idx="0">
                  <c:v>573</c:v>
                </c:pt>
                <c:pt idx="1">
                  <c:v>592</c:v>
                </c:pt>
                <c:pt idx="2">
                  <c:v>580</c:v>
                </c:pt>
                <c:pt idx="3">
                  <c:v>588</c:v>
                </c:pt>
                <c:pt idx="4">
                  <c:v>597</c:v>
                </c:pt>
                <c:pt idx="5">
                  <c:v>600</c:v>
                </c:pt>
                <c:pt idx="6">
                  <c:v>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76F-480B-B5F0-70C0A277FCF2}"/>
            </c:ext>
          </c:extLst>
        </c:ser>
        <c:ser>
          <c:idx val="2"/>
          <c:order val="2"/>
          <c:tx>
            <c:strRef>
              <c:f>גיליון1!$F$3</c:f>
              <c:strCache>
                <c:ptCount val="1"/>
                <c:pt idx="0">
                  <c:v>דוברי ערבית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0477383701040918E-2"/>
                  <c:y val="-1.83718012813391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76F-480B-B5F0-70C0A277FCF2}"/>
                </c:ext>
              </c:extLst>
            </c:dLbl>
            <c:dLbl>
              <c:idx val="1"/>
              <c:layout>
                <c:manualLayout>
                  <c:x val="1.5716075551561379E-2"/>
                  <c:y val="-7.3487205125356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6F-480B-B5F0-70C0A277FCF2}"/>
                </c:ext>
              </c:extLst>
            </c:dLbl>
            <c:dLbl>
              <c:idx val="2"/>
              <c:layout>
                <c:manualLayout>
                  <c:x val="6.9849224673606122E-3"/>
                  <c:y val="7.34872051253564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6F-480B-B5F0-70C0A277FCF2}"/>
                </c:ext>
              </c:extLst>
            </c:dLbl>
            <c:dLbl>
              <c:idx val="3"/>
              <c:layout>
                <c:manualLayout>
                  <c:x val="8.7311530842008288E-3"/>
                  <c:y val="-3.368124659382025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76F-480B-B5F0-70C0A277FCF2}"/>
                </c:ext>
              </c:extLst>
            </c:dLbl>
            <c:dLbl>
              <c:idx val="4"/>
              <c:layout>
                <c:manualLayout>
                  <c:x val="1.0477383701040918E-2"/>
                  <c:y val="1.10230807688034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76F-480B-B5F0-70C0A277FCF2}"/>
                </c:ext>
              </c:extLst>
            </c:dLbl>
            <c:dLbl>
              <c:idx val="5"/>
              <c:layout>
                <c:manualLayout>
                  <c:x val="1.0477383701040918E-2"/>
                  <c:y val="1.46974410250712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76F-480B-B5F0-70C0A277FCF2}"/>
                </c:ext>
              </c:extLst>
            </c:dLbl>
            <c:dLbl>
              <c:idx val="6"/>
              <c:layout>
                <c:manualLayout>
                  <c:x val="1.2223614317881071E-2"/>
                  <c:y val="3.67436025626780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76F-480B-B5F0-70C0A277FC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גיליון1!$C$4:$C$10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גיליון1!$F$4:$F$10</c:f>
              <c:numCache>
                <c:formatCode>General</c:formatCode>
                <c:ptCount val="7"/>
                <c:pt idx="0">
                  <c:v>543</c:v>
                </c:pt>
                <c:pt idx="1">
                  <c:v>576</c:v>
                </c:pt>
                <c:pt idx="2">
                  <c:v>561</c:v>
                </c:pt>
                <c:pt idx="3">
                  <c:v>570</c:v>
                </c:pt>
                <c:pt idx="4">
                  <c:v>580</c:v>
                </c:pt>
                <c:pt idx="5">
                  <c:v>590</c:v>
                </c:pt>
                <c:pt idx="6">
                  <c:v>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76F-480B-B5F0-70C0A277FC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8953472"/>
        <c:axId val="228971648"/>
      </c:barChart>
      <c:catAx>
        <c:axId val="22895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8971648"/>
        <c:crosses val="autoZero"/>
        <c:auto val="1"/>
        <c:lblAlgn val="ctr"/>
        <c:lblOffset val="100"/>
        <c:noMultiLvlLbl val="0"/>
      </c:catAx>
      <c:valAx>
        <c:axId val="228971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953472"/>
        <c:crosses val="autoZero"/>
        <c:crossBetween val="between"/>
      </c:valAx>
      <c:spPr>
        <a:noFill/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263765633990077E-2"/>
          <c:y val="6.7700340263511224E-2"/>
          <c:w val="0.90809557745616343"/>
          <c:h val="0.48024513283834752"/>
        </c:manualLayout>
      </c:layout>
      <c:lineChart>
        <c:grouping val="standard"/>
        <c:varyColors val="0"/>
        <c:ser>
          <c:idx val="0"/>
          <c:order val="0"/>
          <c:tx>
            <c:strRef>
              <c:f>'רבע עליון מתוקנן'!$W$79</c:f>
              <c:strCache>
                <c:ptCount val="1"/>
                <c:pt idx="0">
                  <c:v>מתמטיקה 5</c:v>
                </c:pt>
              </c:strCache>
            </c:strRef>
          </c:tx>
          <c:marker>
            <c:symbol val="none"/>
          </c:marker>
          <c:cat>
            <c:multiLvlStrRef>
              <c:f>'רבע עליון מתוקנן'!$U$80:$V$105</c:f>
              <c:multiLvlStrCache>
                <c:ptCount val="26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2008</c:v>
                  </c:pt>
                  <c:pt idx="6">
                    <c:v>2009</c:v>
                  </c:pt>
                  <c:pt idx="7">
                    <c:v>2010</c:v>
                  </c:pt>
                  <c:pt idx="9">
                    <c:v>2002</c:v>
                  </c:pt>
                  <c:pt idx="10">
                    <c:v>2003</c:v>
                  </c:pt>
                  <c:pt idx="11">
                    <c:v>2004</c:v>
                  </c:pt>
                  <c:pt idx="12">
                    <c:v>2005</c:v>
                  </c:pt>
                  <c:pt idx="13">
                    <c:v>2006</c:v>
                  </c:pt>
                  <c:pt idx="14">
                    <c:v>2008</c:v>
                  </c:pt>
                  <c:pt idx="15">
                    <c:v>2009</c:v>
                  </c:pt>
                  <c:pt idx="16">
                    <c:v>2010</c:v>
                  </c:pt>
                  <c:pt idx="18">
                    <c:v>2002</c:v>
                  </c:pt>
                  <c:pt idx="19">
                    <c:v>2003</c:v>
                  </c:pt>
                  <c:pt idx="20">
                    <c:v>2004</c:v>
                  </c:pt>
                  <c:pt idx="21">
                    <c:v>2005</c:v>
                  </c:pt>
                  <c:pt idx="22">
                    <c:v>2006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</c:lvl>
                <c:lvl>
                  <c:pt idx="0">
                    <c:v>ממ</c:v>
                  </c:pt>
                  <c:pt idx="9">
                    <c:v>ממד</c:v>
                  </c:pt>
                  <c:pt idx="18">
                    <c:v>ערבי</c:v>
                  </c:pt>
                </c:lvl>
              </c:multiLvlStrCache>
            </c:multiLvlStrRef>
          </c:cat>
          <c:val>
            <c:numRef>
              <c:f>'רבע עליון מתוקנן'!$W$80:$W$105</c:f>
              <c:numCache>
                <c:formatCode>General</c:formatCode>
                <c:ptCount val="26"/>
                <c:pt idx="0">
                  <c:v>58.78</c:v>
                </c:pt>
                <c:pt idx="1">
                  <c:v>46.35</c:v>
                </c:pt>
                <c:pt idx="2">
                  <c:v>41.53</c:v>
                </c:pt>
                <c:pt idx="3">
                  <c:v>33.950000000000003</c:v>
                </c:pt>
                <c:pt idx="4">
                  <c:v>38.479999999999997</c:v>
                </c:pt>
                <c:pt idx="5">
                  <c:v>51.27</c:v>
                </c:pt>
                <c:pt idx="6">
                  <c:v>45.6</c:v>
                </c:pt>
                <c:pt idx="7">
                  <c:v>49.91</c:v>
                </c:pt>
                <c:pt idx="9">
                  <c:v>51.99</c:v>
                </c:pt>
                <c:pt idx="10">
                  <c:v>37.22</c:v>
                </c:pt>
                <c:pt idx="11">
                  <c:v>36.82</c:v>
                </c:pt>
                <c:pt idx="12">
                  <c:v>27.85</c:v>
                </c:pt>
                <c:pt idx="13">
                  <c:v>31.64</c:v>
                </c:pt>
                <c:pt idx="14">
                  <c:v>40.950000000000003</c:v>
                </c:pt>
                <c:pt idx="15">
                  <c:v>41.74</c:v>
                </c:pt>
                <c:pt idx="16">
                  <c:v>36.97</c:v>
                </c:pt>
                <c:pt idx="18">
                  <c:v>30.23</c:v>
                </c:pt>
                <c:pt idx="19">
                  <c:v>32.57</c:v>
                </c:pt>
                <c:pt idx="20">
                  <c:v>28.31</c:v>
                </c:pt>
                <c:pt idx="21">
                  <c:v>24.4</c:v>
                </c:pt>
                <c:pt idx="22">
                  <c:v>24.87</c:v>
                </c:pt>
                <c:pt idx="23">
                  <c:v>27.28</c:v>
                </c:pt>
                <c:pt idx="24">
                  <c:v>21.7</c:v>
                </c:pt>
                <c:pt idx="25">
                  <c:v>30.72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94-41CB-B8D4-9C0CC777134D}"/>
            </c:ext>
          </c:extLst>
        </c:ser>
        <c:ser>
          <c:idx val="1"/>
          <c:order val="1"/>
          <c:tx>
            <c:strRef>
              <c:f>'רבע עליון מתוקנן'!$X$79</c:f>
              <c:strCache>
                <c:ptCount val="1"/>
                <c:pt idx="0">
                  <c:v>פיסיקה 5</c:v>
                </c:pt>
              </c:strCache>
            </c:strRef>
          </c:tx>
          <c:marker>
            <c:symbol val="none"/>
          </c:marker>
          <c:cat>
            <c:multiLvlStrRef>
              <c:f>'רבע עליון מתוקנן'!$U$80:$V$105</c:f>
              <c:multiLvlStrCache>
                <c:ptCount val="26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2008</c:v>
                  </c:pt>
                  <c:pt idx="6">
                    <c:v>2009</c:v>
                  </c:pt>
                  <c:pt idx="7">
                    <c:v>2010</c:v>
                  </c:pt>
                  <c:pt idx="9">
                    <c:v>2002</c:v>
                  </c:pt>
                  <c:pt idx="10">
                    <c:v>2003</c:v>
                  </c:pt>
                  <c:pt idx="11">
                    <c:v>2004</c:v>
                  </c:pt>
                  <c:pt idx="12">
                    <c:v>2005</c:v>
                  </c:pt>
                  <c:pt idx="13">
                    <c:v>2006</c:v>
                  </c:pt>
                  <c:pt idx="14">
                    <c:v>2008</c:v>
                  </c:pt>
                  <c:pt idx="15">
                    <c:v>2009</c:v>
                  </c:pt>
                  <c:pt idx="16">
                    <c:v>2010</c:v>
                  </c:pt>
                  <c:pt idx="18">
                    <c:v>2002</c:v>
                  </c:pt>
                  <c:pt idx="19">
                    <c:v>2003</c:v>
                  </c:pt>
                  <c:pt idx="20">
                    <c:v>2004</c:v>
                  </c:pt>
                  <c:pt idx="21">
                    <c:v>2005</c:v>
                  </c:pt>
                  <c:pt idx="22">
                    <c:v>2006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</c:lvl>
                <c:lvl>
                  <c:pt idx="0">
                    <c:v>ממ</c:v>
                  </c:pt>
                  <c:pt idx="9">
                    <c:v>ממד</c:v>
                  </c:pt>
                  <c:pt idx="18">
                    <c:v>ערבי</c:v>
                  </c:pt>
                </c:lvl>
              </c:multiLvlStrCache>
            </c:multiLvlStrRef>
          </c:cat>
          <c:val>
            <c:numRef>
              <c:f>'רבע עליון מתוקנן'!$X$80:$X$105</c:f>
              <c:numCache>
                <c:formatCode>General</c:formatCode>
                <c:ptCount val="26"/>
                <c:pt idx="0">
                  <c:v>33.75</c:v>
                </c:pt>
                <c:pt idx="1">
                  <c:v>27.25</c:v>
                </c:pt>
                <c:pt idx="2">
                  <c:v>25.09</c:v>
                </c:pt>
                <c:pt idx="3">
                  <c:v>20.97</c:v>
                </c:pt>
                <c:pt idx="4">
                  <c:v>25.08</c:v>
                </c:pt>
                <c:pt idx="5">
                  <c:v>36.22</c:v>
                </c:pt>
                <c:pt idx="6">
                  <c:v>34.869999999999997</c:v>
                </c:pt>
                <c:pt idx="7">
                  <c:v>35.17</c:v>
                </c:pt>
                <c:pt idx="9">
                  <c:v>26.64</c:v>
                </c:pt>
                <c:pt idx="10">
                  <c:v>22.45</c:v>
                </c:pt>
                <c:pt idx="11">
                  <c:v>20.57</c:v>
                </c:pt>
                <c:pt idx="12">
                  <c:v>15.73</c:v>
                </c:pt>
                <c:pt idx="13">
                  <c:v>17.95</c:v>
                </c:pt>
                <c:pt idx="14">
                  <c:v>21.72</c:v>
                </c:pt>
                <c:pt idx="15">
                  <c:v>32.340000000000003</c:v>
                </c:pt>
                <c:pt idx="16">
                  <c:v>23.06</c:v>
                </c:pt>
                <c:pt idx="18">
                  <c:v>23.15</c:v>
                </c:pt>
                <c:pt idx="19">
                  <c:v>24.32</c:v>
                </c:pt>
                <c:pt idx="20">
                  <c:v>25.03</c:v>
                </c:pt>
                <c:pt idx="21">
                  <c:v>21.36</c:v>
                </c:pt>
                <c:pt idx="22">
                  <c:v>23.99</c:v>
                </c:pt>
                <c:pt idx="23">
                  <c:v>27.75</c:v>
                </c:pt>
                <c:pt idx="24">
                  <c:v>25.94</c:v>
                </c:pt>
                <c:pt idx="25">
                  <c:v>32.79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94-41CB-B8D4-9C0CC777134D}"/>
            </c:ext>
          </c:extLst>
        </c:ser>
        <c:ser>
          <c:idx val="2"/>
          <c:order val="2"/>
          <c:tx>
            <c:strRef>
              <c:f>'רבע עליון מתוקנן'!$Y$79</c:f>
              <c:strCache>
                <c:ptCount val="1"/>
                <c:pt idx="0">
                  <c:v>כימיה 5</c:v>
                </c:pt>
              </c:strCache>
            </c:strRef>
          </c:tx>
          <c:marker>
            <c:symbol val="none"/>
          </c:marker>
          <c:cat>
            <c:multiLvlStrRef>
              <c:f>'רבע עליון מתוקנן'!$U$80:$V$105</c:f>
              <c:multiLvlStrCache>
                <c:ptCount val="26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2008</c:v>
                  </c:pt>
                  <c:pt idx="6">
                    <c:v>2009</c:v>
                  </c:pt>
                  <c:pt idx="7">
                    <c:v>2010</c:v>
                  </c:pt>
                  <c:pt idx="9">
                    <c:v>2002</c:v>
                  </c:pt>
                  <c:pt idx="10">
                    <c:v>2003</c:v>
                  </c:pt>
                  <c:pt idx="11">
                    <c:v>2004</c:v>
                  </c:pt>
                  <c:pt idx="12">
                    <c:v>2005</c:v>
                  </c:pt>
                  <c:pt idx="13">
                    <c:v>2006</c:v>
                  </c:pt>
                  <c:pt idx="14">
                    <c:v>2008</c:v>
                  </c:pt>
                  <c:pt idx="15">
                    <c:v>2009</c:v>
                  </c:pt>
                  <c:pt idx="16">
                    <c:v>2010</c:v>
                  </c:pt>
                  <c:pt idx="18">
                    <c:v>2002</c:v>
                  </c:pt>
                  <c:pt idx="19">
                    <c:v>2003</c:v>
                  </c:pt>
                  <c:pt idx="20">
                    <c:v>2004</c:v>
                  </c:pt>
                  <c:pt idx="21">
                    <c:v>2005</c:v>
                  </c:pt>
                  <c:pt idx="22">
                    <c:v>2006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</c:lvl>
                <c:lvl>
                  <c:pt idx="0">
                    <c:v>ממ</c:v>
                  </c:pt>
                  <c:pt idx="9">
                    <c:v>ממד</c:v>
                  </c:pt>
                  <c:pt idx="18">
                    <c:v>ערבי</c:v>
                  </c:pt>
                </c:lvl>
              </c:multiLvlStrCache>
            </c:multiLvlStrRef>
          </c:cat>
          <c:val>
            <c:numRef>
              <c:f>'רבע עליון מתוקנן'!$Y$80:$Y$105</c:f>
              <c:numCache>
                <c:formatCode>General</c:formatCode>
                <c:ptCount val="26"/>
                <c:pt idx="0">
                  <c:v>19.59</c:v>
                </c:pt>
                <c:pt idx="1">
                  <c:v>17.100000000000001</c:v>
                </c:pt>
                <c:pt idx="2">
                  <c:v>17.95</c:v>
                </c:pt>
                <c:pt idx="3">
                  <c:v>17.14</c:v>
                </c:pt>
                <c:pt idx="4">
                  <c:v>16.059999999999999</c:v>
                </c:pt>
                <c:pt idx="5">
                  <c:v>22.42</c:v>
                </c:pt>
                <c:pt idx="6">
                  <c:v>21.79</c:v>
                </c:pt>
                <c:pt idx="7">
                  <c:v>21.73</c:v>
                </c:pt>
                <c:pt idx="9">
                  <c:v>7.21</c:v>
                </c:pt>
                <c:pt idx="10">
                  <c:v>6.79</c:v>
                </c:pt>
                <c:pt idx="11">
                  <c:v>6.93</c:v>
                </c:pt>
                <c:pt idx="12">
                  <c:v>4.42</c:v>
                </c:pt>
                <c:pt idx="13">
                  <c:v>6.2</c:v>
                </c:pt>
                <c:pt idx="14">
                  <c:v>6.33</c:v>
                </c:pt>
                <c:pt idx="15">
                  <c:v>11.68</c:v>
                </c:pt>
                <c:pt idx="16">
                  <c:v>6.16</c:v>
                </c:pt>
                <c:pt idx="18">
                  <c:v>27.15</c:v>
                </c:pt>
                <c:pt idx="19">
                  <c:v>31.2</c:v>
                </c:pt>
                <c:pt idx="20">
                  <c:v>30.2</c:v>
                </c:pt>
                <c:pt idx="21">
                  <c:v>31.36</c:v>
                </c:pt>
                <c:pt idx="22">
                  <c:v>32.22</c:v>
                </c:pt>
                <c:pt idx="23">
                  <c:v>31.03</c:v>
                </c:pt>
                <c:pt idx="24">
                  <c:v>43</c:v>
                </c:pt>
                <c:pt idx="25">
                  <c:v>36.119999999999997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94-41CB-B8D4-9C0CC777134D}"/>
            </c:ext>
          </c:extLst>
        </c:ser>
        <c:ser>
          <c:idx val="3"/>
          <c:order val="3"/>
          <c:tx>
            <c:strRef>
              <c:f>'רבע עליון מתוקנן'!$Z$79</c:f>
              <c:strCache>
                <c:ptCount val="1"/>
                <c:pt idx="0">
                  <c:v>ביולוגיה 5</c:v>
                </c:pt>
              </c:strCache>
            </c:strRef>
          </c:tx>
          <c:marker>
            <c:symbol val="none"/>
          </c:marker>
          <c:cat>
            <c:multiLvlStrRef>
              <c:f>'רבע עליון מתוקנן'!$U$80:$V$105</c:f>
              <c:multiLvlStrCache>
                <c:ptCount val="26"/>
                <c:lvl>
                  <c:pt idx="0">
                    <c:v>2002</c:v>
                  </c:pt>
                  <c:pt idx="1">
                    <c:v>2003</c:v>
                  </c:pt>
                  <c:pt idx="2">
                    <c:v>2004</c:v>
                  </c:pt>
                  <c:pt idx="3">
                    <c:v>2005</c:v>
                  </c:pt>
                  <c:pt idx="4">
                    <c:v>2006</c:v>
                  </c:pt>
                  <c:pt idx="5">
                    <c:v>2008</c:v>
                  </c:pt>
                  <c:pt idx="6">
                    <c:v>2009</c:v>
                  </c:pt>
                  <c:pt idx="7">
                    <c:v>2010</c:v>
                  </c:pt>
                  <c:pt idx="9">
                    <c:v>2002</c:v>
                  </c:pt>
                  <c:pt idx="10">
                    <c:v>2003</c:v>
                  </c:pt>
                  <c:pt idx="11">
                    <c:v>2004</c:v>
                  </c:pt>
                  <c:pt idx="12">
                    <c:v>2005</c:v>
                  </c:pt>
                  <c:pt idx="13">
                    <c:v>2006</c:v>
                  </c:pt>
                  <c:pt idx="14">
                    <c:v>2008</c:v>
                  </c:pt>
                  <c:pt idx="15">
                    <c:v>2009</c:v>
                  </c:pt>
                  <c:pt idx="16">
                    <c:v>2010</c:v>
                  </c:pt>
                  <c:pt idx="18">
                    <c:v>2002</c:v>
                  </c:pt>
                  <c:pt idx="19">
                    <c:v>2003</c:v>
                  </c:pt>
                  <c:pt idx="20">
                    <c:v>2004</c:v>
                  </c:pt>
                  <c:pt idx="21">
                    <c:v>2005</c:v>
                  </c:pt>
                  <c:pt idx="22">
                    <c:v>2006</c:v>
                  </c:pt>
                  <c:pt idx="23">
                    <c:v>2008</c:v>
                  </c:pt>
                  <c:pt idx="24">
                    <c:v>2009</c:v>
                  </c:pt>
                  <c:pt idx="25">
                    <c:v>2010</c:v>
                  </c:pt>
                </c:lvl>
                <c:lvl>
                  <c:pt idx="0">
                    <c:v>ממ</c:v>
                  </c:pt>
                  <c:pt idx="9">
                    <c:v>ממד</c:v>
                  </c:pt>
                  <c:pt idx="18">
                    <c:v>ערבי</c:v>
                  </c:pt>
                </c:lvl>
              </c:multiLvlStrCache>
            </c:multiLvlStrRef>
          </c:cat>
          <c:val>
            <c:numRef>
              <c:f>'רבע עליון מתוקנן'!$Z$80:$Z$105</c:f>
              <c:numCache>
                <c:formatCode>General</c:formatCode>
                <c:ptCount val="26"/>
                <c:pt idx="0">
                  <c:v>19.260000000000002</c:v>
                </c:pt>
                <c:pt idx="1">
                  <c:v>21.07</c:v>
                </c:pt>
                <c:pt idx="2">
                  <c:v>18.600000000000001</c:v>
                </c:pt>
                <c:pt idx="3">
                  <c:v>22.16</c:v>
                </c:pt>
                <c:pt idx="4">
                  <c:v>20.43</c:v>
                </c:pt>
                <c:pt idx="5">
                  <c:v>24.12</c:v>
                </c:pt>
                <c:pt idx="6">
                  <c:v>21.5</c:v>
                </c:pt>
                <c:pt idx="7">
                  <c:v>25.44</c:v>
                </c:pt>
                <c:pt idx="9">
                  <c:v>14.54</c:v>
                </c:pt>
                <c:pt idx="10">
                  <c:v>20.100000000000001</c:v>
                </c:pt>
                <c:pt idx="11">
                  <c:v>20.14</c:v>
                </c:pt>
                <c:pt idx="12">
                  <c:v>20.76</c:v>
                </c:pt>
                <c:pt idx="13">
                  <c:v>21.7</c:v>
                </c:pt>
                <c:pt idx="14">
                  <c:v>27.38</c:v>
                </c:pt>
                <c:pt idx="15">
                  <c:v>19.8</c:v>
                </c:pt>
                <c:pt idx="16">
                  <c:v>20.95</c:v>
                </c:pt>
                <c:pt idx="18">
                  <c:v>34.36</c:v>
                </c:pt>
                <c:pt idx="19">
                  <c:v>30.16</c:v>
                </c:pt>
                <c:pt idx="20">
                  <c:v>35.36</c:v>
                </c:pt>
                <c:pt idx="21">
                  <c:v>29.81</c:v>
                </c:pt>
                <c:pt idx="22">
                  <c:v>36.6</c:v>
                </c:pt>
                <c:pt idx="23">
                  <c:v>39.11</c:v>
                </c:pt>
                <c:pt idx="24">
                  <c:v>34.75</c:v>
                </c:pt>
                <c:pt idx="25">
                  <c:v>32.270000000000003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94-41CB-B8D4-9C0CC7771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740544"/>
        <c:axId val="233758720"/>
      </c:lineChart>
      <c:catAx>
        <c:axId val="23374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3758720"/>
        <c:crosses val="autoZero"/>
        <c:auto val="1"/>
        <c:lblAlgn val="ctr"/>
        <c:lblOffset val="100"/>
        <c:tickLblSkip val="1"/>
        <c:noMultiLvlLbl val="0"/>
      </c:catAx>
      <c:valAx>
        <c:axId val="2337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3740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27272"/>
              <a:buChar char="●"/>
              <a:defRPr sz="1100"/>
            </a:lvl1pPr>
            <a:lvl2pPr lvl="1">
              <a:spcBef>
                <a:spcPts val="0"/>
              </a:spcBef>
              <a:buSzPct val="127272"/>
              <a:buChar char="○"/>
              <a:defRPr sz="1100"/>
            </a:lvl2pPr>
            <a:lvl3pPr lvl="2">
              <a:spcBef>
                <a:spcPts val="0"/>
              </a:spcBef>
              <a:buSzPct val="127272"/>
              <a:buChar char="■"/>
              <a:defRPr sz="1100"/>
            </a:lvl3pPr>
            <a:lvl4pPr lvl="3">
              <a:spcBef>
                <a:spcPts val="0"/>
              </a:spcBef>
              <a:buSzPct val="127272"/>
              <a:buChar char="●"/>
              <a:defRPr sz="1100"/>
            </a:lvl4pPr>
            <a:lvl5pPr lvl="4">
              <a:spcBef>
                <a:spcPts val="0"/>
              </a:spcBef>
              <a:buSzPct val="127272"/>
              <a:buChar char="○"/>
              <a:defRPr sz="1100"/>
            </a:lvl5pPr>
            <a:lvl6pPr lvl="5">
              <a:spcBef>
                <a:spcPts val="0"/>
              </a:spcBef>
              <a:buSzPct val="127272"/>
              <a:buChar char="■"/>
              <a:defRPr sz="1100"/>
            </a:lvl6pPr>
            <a:lvl7pPr lvl="6">
              <a:spcBef>
                <a:spcPts val="0"/>
              </a:spcBef>
              <a:buSzPct val="127272"/>
              <a:buChar char="●"/>
              <a:defRPr sz="1100"/>
            </a:lvl7pPr>
            <a:lvl8pPr lvl="7">
              <a:spcBef>
                <a:spcPts val="0"/>
              </a:spcBef>
              <a:buSzPct val="127272"/>
              <a:buChar char="○"/>
              <a:defRPr sz="1100"/>
            </a:lvl8pPr>
            <a:lvl9pPr lvl="8">
              <a:spcBef>
                <a:spcPts val="0"/>
              </a:spcBef>
              <a:buSzPct val="127272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8836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בשנת הלימודים 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מתונה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 12 נקודות בהישגי התלמידים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במבחן במתמטיקה לכיתות ה'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בהשוואה לשנה הקודמת (תשע"ו), שגם בה נרשמה עלייה קלה (9 נקודות) בהשוואה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בהתבוננות רב-שנתית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בין השנים תשס"ח-תשע"ז חלה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ניכרת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66 נקודות בהישגי התלמידים, המשקפת עלייה ממוצעת של כשבע נקודות בשנה. מרבית העלייה התרחשה בין השנים תשס"ח-תשע"א (46 נקודות), ועלייה נוספת נרשמה בין תשע"ה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(21 נקודות).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במהלך השנים חל צמצום מתון של 28 נקודות בפיזור הציונים (ס"ת). מגמת הצמצום חלה באופן עקבי ומדורג, גם אם לא אחיד בגודלו, לאורך מרבית השנים.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בקרב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העברית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בשנת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תשע"ז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קלה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7 נקודות בהישגים בהשוואה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סה"כ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בין השנים תשס"ח-תשע"ז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חלה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ניכרת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52 נקודות בהישגי דוברי העברית, המשקפת עלייה ממוצעת של כשש נקודות בשנה.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בקרב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הערבית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בשנת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תשע"ז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26 נקודות בהישגים בהשוואה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סה"כ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בין השנים תשס"ח-תשע"ז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חלה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 מאוד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100 נקודות בהישגי דוברי הערבית, המשקפת עלייה ממוצעת של כ-11 נקודות בשנה.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בשני מגזרי השפה, עיקר העלייה התרחשה בשנים תשס"ח-תשע"א, לאחריה נרשמה יציבות (דוברי עברית) או תנודתיות (דוברי ערבית) בהישגים שנמשכה עד תשע"ה, ונוספה לה עלייה מתמשכת בהישגים בשנתיים האחרונות (תשע"ו-תשע"ז) – עלייה חדה יותר בקרב בתי-ספר דוברי ערבית (של 39 נקודות במצטבר) מאשר בבתי-ספר דוברי עברית (14 נקודות במצטבר).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כפועל יוצא, רוב ה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פער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בהישגים בין דוברי העברית לבין דוברי הערבית נמחק: הפער עמד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בתשס"ח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על 71 נקודות, הצטמצם תחילה עד לשנת תשע"א (38 נקודות), ומאז נותר יציב יחסית עד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הצטמצם שוב וכעת עומד על 23 נקודות בלבד.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דפוסי השינויים בפיזור הציונים (ס"ת) לאורך השנים יחסית דומים בשני מגזרי השפה: במהלך השנים חל צמצום מתון של כ-22 נקודות בפיזור הציונים בשני מגזרי השפה. עיקר הצמצום בפיזור הציונים חל בשתי שנים: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(בשני מגזרי השפה),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ובתש"ע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(דוברי עברית) או תשע"א (דוברי ערבית).</a:t>
            </a:r>
          </a:p>
          <a:p>
            <a:endParaRPr lang="he-I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7272"/>
              <a:buFontTx/>
              <a:buChar char="●"/>
              <a:tabLst/>
              <a:defRPr/>
            </a:pP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הערה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נתוני המבחן במתמטיקה לכיתות ה' תשע"ז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אינם כוללים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את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ציוניהם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תלמידים שנבחנו ב-9 כיתות (בבית-ספר יחיד) עקב חשד לפגיעה בטוהר הבחינות. כיתות אלו מהוות כאחוז מתוך 1,335 הכיתות שנבחנו, וכולן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בבתיספר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דוברי ערבית.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43367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המבחן במדע וטכנולוגיה</a:t>
            </a:r>
            <a:endParaRPr lang="en-US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כיתות ח'</a:t>
            </a:r>
            <a:endParaRPr lang="en-US" sz="11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dirty="0" smtClean="0">
                <a:effectLst/>
              </a:rPr>
              <a:t>מבחני המיצ"ב במדע וטכנולוגיה לכיתות ח' בודקים שליטה בנושאי לימוד הנלמדים בכיתות ז' ו-ח' ברמות שונות של חשיבה ואוריינות מדעית וטכנולוגית. מפרט המבחן </a:t>
            </a:r>
            <a:r>
              <a:rPr lang="he-IL" dirty="0" err="1" smtClean="0">
                <a:effectLst/>
              </a:rPr>
              <a:t>בתשע"ז</a:t>
            </a:r>
            <a:r>
              <a:rPr lang="he-IL" dirty="0" smtClean="0">
                <a:effectLst/>
              </a:rPr>
              <a:t> התבסס על תכנית הלימודים המעודכנת במדע וטכנולוגיה לחטיבת הביניים ועל מסמכי מדיניות נוספים שבאחריות מפמ"ר תחום הדעת (מסמך האב, מסמכי התנסויות, מסמך מיומנויות). </a:t>
            </a:r>
            <a:endParaRPr lang="en-US" dirty="0" smtClean="0">
              <a:effectLst/>
            </a:endParaRPr>
          </a:p>
          <a:p>
            <a:pPr rtl="1"/>
            <a:r>
              <a:rPr lang="he-IL" b="1" dirty="0" smtClean="0">
                <a:effectLst/>
              </a:rPr>
              <a:t>הנושאים הראשיים</a:t>
            </a:r>
            <a:r>
              <a:rPr lang="he-IL" dirty="0" smtClean="0">
                <a:effectLst/>
              </a:rPr>
              <a:t> שנבדקו במבחן הם: (א) חומרים; (ב) אנרגיה, כוחות ותנועה; (ג) מערכות אקולוגיות; (ד) מערכות ותהליכים ביצורים חיים. נושאים אלו נבדקו תוך שזירת מיומנויות חשיבה ברמות שונות: </a:t>
            </a:r>
            <a:r>
              <a:rPr lang="he-IL" b="1" dirty="0" smtClean="0">
                <a:effectLst/>
              </a:rPr>
              <a:t>מיומנויות חשיבה</a:t>
            </a:r>
            <a:r>
              <a:rPr lang="he-IL" dirty="0" smtClean="0">
                <a:effectLst/>
              </a:rPr>
              <a:t> מסדר נמוך (ידע/איתור מידע), מיומנויות חשיבה מסדר בינוני (הבנה ויישום) ומיומנויות חשיבה מסדר גבוה (חקר ניסויי; ניתוח נתונים; בניית הנמקות והסקת מסקנות).  פירוט נוסף על תוכן המבחן מוצג במפרט המבחן (ראו באתר </a:t>
            </a:r>
            <a:r>
              <a:rPr lang="he-IL" dirty="0" err="1" smtClean="0">
                <a:effectLst/>
              </a:rPr>
              <a:t>ראמ"ה</a:t>
            </a:r>
            <a:r>
              <a:rPr lang="he-IL" dirty="0" smtClean="0">
                <a:effectLst/>
              </a:rPr>
              <a:t>, בחלונית "הערכה פנימית בית-ספרית", בנושא "מבחני מדף").</a:t>
            </a:r>
            <a:endParaRPr lang="en-US" dirty="0" smtClean="0">
              <a:effectLst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5601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1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אנחנו מחנכים גם את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7430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בשנת הלימודים תשע"ז לא חל שינוי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ממש בהישגי התלמידים במבחן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במתמטיקה לכיתות ח'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בהשוואה לשנה הקודמת (תשע"ו).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בהתבוננות רב שנתית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בין השנים תשס"ח-תשע"ז חלה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מתונה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34 נקודות בהישגי התלמידים, המשקפת עלייה ממוצעת של כארבע נקודות בשנה. העלייה התרחשה ברציפות עד לשנת תשע"ה (למעט ירידה חריגה בשנת תשע"ב), ומאז נרשמה יציבות בהישגים.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בשנת תשע"ז פיזור הציונים (ס"ת) בקרב כלל התלמידים הצטמצם במקצת (ב-7 נקודות) בהשוואה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לאחר העלייה הקלה שנרשמה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ובכך חזר לפיזור שנותר יציב לאורך השנים תשס"ח-תשע"ה.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בקרב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עברית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בשנת תשע"ז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חל שינוי של ממש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בהישגים בהשוואה לשנתיים קודמות תשע"ו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ותשע"ה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והם גבוהים מההישגים בשנים תשס"ח-תשע"ג. סה"כ בין השנים תשס"ח-תשע"ז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מתונה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33 נקודות בהישגי דוברי עברית, המשקפת עלייה ממוצעת של כארבע נקודות בשנה.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בקרב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ערבית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בשנת תשע"ז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מתונה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12 נקודות בהישגים בהשוואה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והם מהווים הישג שיא לאורך שנות המדידה. סה"כ בין השנים תשס"ח-תשע"ז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מתונה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37 נקודות בהישגי דוברי הערבית, המשקפת עלייה ממוצעת של כארבע נקודות בשנה.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בשני מגזרי השפה,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העברית ודוברי הערבית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נרשמה עלייה יחסית רציפה וממושכת בין השנים תשס"ח-תשע"ה (למעט ירידה חריגה בגודלה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בתשע"ב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ובקרב דוברי ערבית חלה ירידה קלה גם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בתש"ע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ולאחריה בקרב דוברי עברית נרשמה יציבות עד וכולל תשע"ז בעוד בקרב דוברי הערבית שוב נרשמה עלייה בהישגים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לאורך השנים קיים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פער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בהישגים לטובת דוברי העברית, כאשר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הפער לטובת דוברי העברית העומד על 37 נקודות, הצטמצם ביחס לפער 53 הנקודות שנרשם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לאורך התקופה, העלייה הממוצעת בהישגי תלמידי כיתות ה' גדולה יותר מהעלייה המקבילה בהישגי תלמידי כיתות ח', בעיקר בקרב התלמידים דוברי הערבית (כ-11 נקודות בשנה לעומת כארבע נקודות בשנה, בהתאמה) אך גם בקרב התלמידים דוברי העברית (כשש נקודות בשנה לעומת כארבע נקודות בשנה, בהתאמה).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בשני מגזרי השפה נרשם צמצום קל בפיזור הציונים (ס"ת)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בהשוואה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וזאת לאחר תקופה של יציבות (בקרב דוברי עברית) או תנודתיות (בקרב דוברי ערבית) בפיזור ההישגים. במהלך השנים תשס"ח-תשע"ז בקרב דוברי ערבית פיזור הציונים התרחב במעט (ב-9 נקודות) ואילו בקרב דוברי העברית הפיזור דווקא הצטמצם במעט (ב-7 נקודות).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855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בשנת הלימודים 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23 נקודות בהישגי התלמידים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במבחן במדע וטכנולוגיה לכיתות ח'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בהשוואה לשנה הקודמת (תשע"ו), והם מהווים הישג שיא לאורך כל שנות המדידה.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בהתבוננות רב שנתית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בין השנים תשס"ח-תשע"ז חלה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87 נקודות בהישגי התלמידים, המשקפת עלייה ממוצעת של כעשר נקודות בשנה. העלייה התרחשה באופן רציף לאורך השנים עד תשע"ז, למעט בשנים תשע"ב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ותשע"ה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במהלך השנים חלה התרחבות קלה של 13 נקודות בפיזור הציונים (ס"ת), כאשר כמחצית מן ההתרחבות ניתן לשייך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בקרב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העברית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בשנת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תשע"ז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ניכרת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19 נקודות בהישגים בהשוואה לשנה קודמת תשע"ו, והם מהווים הישג שיא לאורך כל שנות המדידה. סה"כ בין השנים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תשס"ח-תשע"ז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79 נקודות בהישגי דוברי העברית, המשקפת עלייה ממוצעת של כתשע נקודות בשנה. העלייה התרחשה ברציפות לאורך כל שנות המדידה, למעט ירידה קלה בהישגים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בקרב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דוברי הערבית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בשנת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תשע"ז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 מאוד 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של 33 נקודות בהישגים בהשוואה לשנה קודמת תשע"ו, וגם הם מהווים הישג שיא לאורך כל שנות המדידה. סה"כ בין השנים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תשס"ח-תשע"ז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נרשמה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עלייה גדולה מאוד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110 נקודות בהישגי דוברי הערבית, המשקפת עלייה ממוצעת של כ-12 נקודות בשנה. עיקר העלייה התרחשה בשנים תש"ע-תשע"א (עלייה מצטברת של 66 נקודות ביחס לשנת תשס"ט), ועלייה נוספת התרחשה בשנים תשע"ו-תשע"ז (עלייה מצטברת של 56 נקודות ביחס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בכל השנים, הישגי התלמידים דוברי העברית גבוהים מהישגי התלמידים דוברי הערבית (47 נקודות בשנת הבסיס תשס"ח, ופער שיא של 66 נקודות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בתשס"ט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אך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הפער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לטובת דוברי העברית הצטמצם במידה ניכרת הן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(ל-30 נקודות) והן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(עומד על 16 נקודות).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נרשמה התרחבות בפיזור הציונים (ס"ת)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בהשוואה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לתשע"ו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הן בקרב דוברי עברית (ב-9 נקודות) והן בקרב דוברי ערבית (ב-5 נקודות). במהלך השנים תשס"ח-תשע"ז בקרב דוברי עברית חלה התרחבות מתונה (20 נקודות) בפיזור הציונים (ס"ת). בקרב דוברי ערבית אמנם פיזור הציונים (ס"ת)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בתשע"ז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דומה יחסית לזה בשנת הבסיס תשס"ח, אך לאורך השנים נרשמו בו שינויים, ובין היתר הוא היה נמוך יותר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בתשע"ב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-תשע"ג.</a:t>
            </a:r>
          </a:p>
          <a:p>
            <a:endParaRPr lang="he-I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הערה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נתוני המבחן במדע וטכנולוגיה לכיתות ח' תשע"ז </a:t>
            </a:r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אינם כוללים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את </a:t>
            </a:r>
            <a:r>
              <a:rPr lang="he-IL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ציוניהם</a:t>
            </a:r>
            <a:r>
              <a:rPr lang="he-IL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של תלמידים שנבחנו ב-17 כיתות (ב-3 בתי-ספר) עקב חשד לפגיעה בטוהר הבחינות. כיתות אלו מהוות כאחוז וחצי מתוך 1,227 הכיתות שנבחנו, וכולן בבתי-ספר דוברי ערבית.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he-IL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954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141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3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191827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1721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92067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2757250" y="961350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911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Aqua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14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5874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44075" y="559475"/>
            <a:ext cx="2142000" cy="263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683000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2"/>
          </p:nvPr>
        </p:nvSpPr>
        <p:spPr>
          <a:xfrm>
            <a:off x="4637114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3"/>
          </p:nvPr>
        </p:nvSpPr>
        <p:spPr>
          <a:xfrm>
            <a:off x="6591228" y="1428750"/>
            <a:ext cx="1858800" cy="2739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300"/>
            </a:lvl1pPr>
            <a:lvl2pPr lvl="1" rtl="0">
              <a:spcBef>
                <a:spcPts val="0"/>
              </a:spcBef>
              <a:buSzPct val="100000"/>
              <a:defRPr sz="1300"/>
            </a:lvl2pPr>
            <a:lvl3pPr lvl="2" rtl="0">
              <a:spcBef>
                <a:spcPts val="0"/>
              </a:spcBef>
              <a:buSzPct val="100000"/>
              <a:defRPr sz="1300"/>
            </a:lvl3pPr>
            <a:lvl4pPr lvl="3" rtl="0">
              <a:spcBef>
                <a:spcPts val="0"/>
              </a:spcBef>
              <a:buSzPct val="100000"/>
              <a:defRPr sz="1300"/>
            </a:lvl4pPr>
            <a:lvl5pPr lvl="4" rtl="0">
              <a:spcBef>
                <a:spcPts val="0"/>
              </a:spcBef>
              <a:buSzPct val="100000"/>
              <a:defRPr sz="1300"/>
            </a:lvl5pPr>
            <a:lvl6pPr lvl="5" rtl="0">
              <a:spcBef>
                <a:spcPts val="0"/>
              </a:spcBef>
              <a:buSzPct val="100000"/>
              <a:defRPr sz="1300"/>
            </a:lvl6pPr>
            <a:lvl7pPr lvl="6" rtl="0">
              <a:spcBef>
                <a:spcPts val="0"/>
              </a:spcBef>
              <a:buSzPct val="100000"/>
              <a:defRPr sz="1300"/>
            </a:lvl7pPr>
            <a:lvl8pPr lvl="7" rtl="0">
              <a:spcBef>
                <a:spcPts val="0"/>
              </a:spcBef>
              <a:buSzPct val="100000"/>
              <a:defRPr sz="1300"/>
            </a:lvl8pPr>
            <a:lvl9pPr lvl="8" rtl="0">
              <a:spcBef>
                <a:spcPts val="0"/>
              </a:spcBef>
              <a:buSzPct val="100000"/>
              <a:defRPr sz="13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117984" y="41806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2282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86100" y="1888150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02BDC7"/>
              </a:buClr>
              <a:buSzPct val="100000"/>
              <a:defRPr sz="3000">
                <a:solidFill>
                  <a:srgbClr val="02BDC7"/>
                </a:solidFill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2886100" y="2916252"/>
            <a:ext cx="33717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B600"/>
              </a:buClr>
              <a:buNone/>
              <a:defRPr>
                <a:solidFill>
                  <a:srgbClr val="FFB6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B600"/>
              </a:buClr>
              <a:buSzPct val="100000"/>
              <a:buNone/>
              <a:defRPr sz="3000">
                <a:solidFill>
                  <a:srgbClr val="FFB6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97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756235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77884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83361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2164095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318098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618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8892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850164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DE16B-8A46-4BBD-9BA7-06021BC7D4EB}" type="datetimeFigureOut">
              <a:rPr lang="en-US" smtClean="0"/>
              <a:t>6/11/2019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 smtClean="0">
                <a:solidFill>
                  <a:srgbClr val="A6BCC9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200">
              <a:solidFill>
                <a:srgbClr val="A6BCC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4466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ctrTitle"/>
          </p:nvPr>
        </p:nvSpPr>
        <p:spPr>
          <a:xfrm>
            <a:off x="1691680" y="2608248"/>
            <a:ext cx="3629400" cy="322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e-IL" sz="6000" b="1" dirty="0" smtClean="0">
                <a:latin typeface="Nyala" panose="02000504070300020003" pitchFamily="2" charset="0"/>
                <a:cs typeface="+mn-cs"/>
              </a:rPr>
              <a:t>המדעים </a:t>
            </a:r>
            <a:r>
              <a:rPr lang="he-IL" b="1" dirty="0" smtClean="0">
                <a:latin typeface="Nyala" panose="02000504070300020003" pitchFamily="2" charset="0"/>
                <a:cs typeface="+mn-cs"/>
              </a:rPr>
              <a:t>בחטיבת הביניים</a:t>
            </a:r>
            <a:endParaRPr lang="en" b="1" dirty="0">
              <a:latin typeface="Nyala" panose="02000504070300020003" pitchFamily="2" charset="0"/>
              <a:cs typeface="+mn-cs"/>
            </a:endParaRPr>
          </a:p>
        </p:txBody>
      </p:sp>
      <p:grpSp>
        <p:nvGrpSpPr>
          <p:cNvPr id="4" name="Group 3" descr="לוגו משרד החינוך" title="לוגו"/>
          <p:cNvGrpSpPr/>
          <p:nvPr/>
        </p:nvGrpSpPr>
        <p:grpSpPr>
          <a:xfrm>
            <a:off x="7020272" y="0"/>
            <a:ext cx="2123728" cy="5143500"/>
            <a:chOff x="7020272" y="0"/>
            <a:chExt cx="2123728" cy="5143500"/>
          </a:xfrm>
        </p:grpSpPr>
        <p:sp>
          <p:nvSpPr>
            <p:cNvPr id="3" name="מלבן 2"/>
            <p:cNvSpPr/>
            <p:nvPr/>
          </p:nvSpPr>
          <p:spPr>
            <a:xfrm>
              <a:off x="7020272" y="0"/>
              <a:ext cx="2123728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026" name="Picture 2" descr="משרד החינוך" title="לוגו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0"/>
              <a:ext cx="1504950" cy="141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020272" y="771550"/>
            <a:ext cx="2123728" cy="344709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he-IL" sz="2000" b="1" dirty="0" smtClean="0">
                <a:solidFill>
                  <a:schemeClr val="accent5">
                    <a:lumMod val="50000"/>
                  </a:schemeClr>
                </a:solidFill>
              </a:rPr>
              <a:t>משרד החינוך</a:t>
            </a:r>
          </a:p>
          <a:p>
            <a:pPr algn="ctr" rtl="1"/>
            <a:r>
              <a:rPr lang="he-IL" sz="1800" dirty="0" smtClean="0">
                <a:solidFill>
                  <a:schemeClr val="accent5">
                    <a:lumMod val="50000"/>
                  </a:schemeClr>
                </a:solidFill>
              </a:rPr>
              <a:t>המזכירות הפדגוגית</a:t>
            </a:r>
          </a:p>
          <a:p>
            <a:pPr algn="ctr" rtl="1"/>
            <a:r>
              <a:rPr lang="he-IL" sz="1800" dirty="0" smtClean="0">
                <a:solidFill>
                  <a:schemeClr val="accent5">
                    <a:lumMod val="50000"/>
                  </a:schemeClr>
                </a:solidFill>
              </a:rPr>
              <a:t>אגף א' למדעים</a:t>
            </a:r>
          </a:p>
          <a:p>
            <a:pPr algn="ctr" rtl="1"/>
            <a:r>
              <a:rPr lang="he-IL" sz="1800" dirty="0">
                <a:solidFill>
                  <a:schemeClr val="accent5">
                    <a:lumMod val="50000"/>
                  </a:schemeClr>
                </a:solidFill>
              </a:rPr>
              <a:t>ד"ר גילמור קשת</a:t>
            </a:r>
          </a:p>
          <a:p>
            <a:pPr algn="ctr" rtl="1"/>
            <a:endParaRPr lang="he-IL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rtl="1"/>
            <a:endParaRPr lang="he-IL" sz="1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 rtl="1"/>
            <a:r>
              <a:rPr lang="he-IL" sz="1800" dirty="0" smtClean="0">
                <a:solidFill>
                  <a:schemeClr val="accent5">
                    <a:lumMod val="50000"/>
                  </a:schemeClr>
                </a:solidFill>
              </a:rPr>
              <a:t>הפיקוח על מדע וטכנולוגיה</a:t>
            </a:r>
          </a:p>
          <a:p>
            <a:pPr algn="ctr" rtl="1"/>
            <a:r>
              <a:rPr lang="he-IL" sz="1800" dirty="0" smtClean="0">
                <a:solidFill>
                  <a:schemeClr val="accent5">
                    <a:lumMod val="50000"/>
                  </a:schemeClr>
                </a:solidFill>
              </a:rPr>
              <a:t>בכיתות א'-ט'</a:t>
            </a:r>
          </a:p>
          <a:p>
            <a:pPr algn="ctr" rtl="1"/>
            <a:r>
              <a:rPr lang="he-IL" sz="1800" dirty="0" smtClean="0">
                <a:solidFill>
                  <a:schemeClr val="accent5">
                    <a:lumMod val="50000"/>
                  </a:schemeClr>
                </a:solidFill>
              </a:rPr>
              <a:t>ד"ר אביבה בריינר</a:t>
            </a:r>
          </a:p>
          <a:p>
            <a:pPr algn="ctr" rtl="1"/>
            <a:endParaRPr lang="he-IL" sz="1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 rtl="1"/>
            <a:endParaRPr lang="he-IL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2819400" y="217432"/>
            <a:ext cx="5208984" cy="790796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  <a:cs typeface="+mn-cs"/>
              </a:rPr>
              <a:t>החסמים</a:t>
            </a:r>
            <a:endParaRPr lang="he-IL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פערים סוציואקונומיים ובין מגזריים</a:t>
            </a:r>
          </a:p>
          <a:p>
            <a:pPr algn="r" rtl="1"/>
            <a:r>
              <a:rPr lang="he-IL" sz="2400" dirty="0" err="1" smtClean="0">
                <a:solidFill>
                  <a:srgbClr val="002060"/>
                </a:solidFill>
                <a:cs typeface="+mn-cs"/>
              </a:rPr>
              <a:t>טישטוש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 בין התחומים המדעיים</a:t>
            </a:r>
          </a:p>
          <a:p>
            <a:pPr marL="457200" lvl="1" indent="-457200" algn="r" rtl="1"/>
            <a:r>
              <a:rPr lang="he-IL" sz="2400" dirty="0">
                <a:solidFill>
                  <a:srgbClr val="002060"/>
                </a:solidFill>
                <a:cs typeface="+mn-cs"/>
              </a:rPr>
              <a:t>גרם לשטחיות בהכשרת המורים במכללות</a:t>
            </a:r>
          </a:p>
          <a:p>
            <a:pPr marL="457200" lvl="1" indent="-457200" algn="r" rtl="1"/>
            <a:r>
              <a:rPr lang="he-IL" sz="2400" dirty="0">
                <a:solidFill>
                  <a:srgbClr val="002060"/>
                </a:solidFill>
                <a:cs typeface="+mn-cs"/>
              </a:rPr>
              <a:t>גרם 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לצמצום </a:t>
            </a:r>
            <a:r>
              <a:rPr lang="he-IL" sz="2400" dirty="0">
                <a:solidFill>
                  <a:srgbClr val="002060"/>
                </a:solidFill>
                <a:cs typeface="+mn-cs"/>
              </a:rPr>
              <a:t>שעות 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הלימוד</a:t>
            </a:r>
          </a:p>
          <a:p>
            <a:pPr marL="457200" lvl="1" indent="-457200"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המורים נתלים בתכנית הלימודים: תכנים ומיומנויות</a:t>
            </a:r>
            <a:endParaRPr lang="he-IL" sz="2400" dirty="0">
              <a:solidFill>
                <a:srgbClr val="002060"/>
              </a:solidFill>
              <a:cs typeface="+mn-cs"/>
            </a:endParaRPr>
          </a:p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אי בהירות לגבי שילוב הטכנולוגיה</a:t>
            </a:r>
          </a:p>
        </p:txBody>
      </p:sp>
    </p:spTree>
    <p:extLst>
      <p:ext uri="{BB962C8B-B14F-4D97-AF65-F5344CB8AC3E}">
        <p14:creationId xmlns:p14="http://schemas.microsoft.com/office/powerpoint/2010/main" val="42782266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-198859" y="559475"/>
            <a:ext cx="2610619" cy="26304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he-IL" sz="2800" b="1" dirty="0" smtClean="0"/>
              <a:t>פעולות מרכזיות בתכנית החומש</a:t>
            </a:r>
            <a:endParaRPr lang="en" sz="2800" b="1" dirty="0"/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899592" y="339502"/>
            <a:ext cx="7416824" cy="446449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r>
              <a:rPr lang="he-IL" sz="2400" b="1" dirty="0" smtClean="0">
                <a:solidFill>
                  <a:srgbClr val="0070C0"/>
                </a:solidFill>
                <a:cs typeface="+mn-cs"/>
              </a:rPr>
              <a:t>תלמידים</a:t>
            </a:r>
            <a:endParaRPr lang="en" sz="2400" b="1" dirty="0">
              <a:solidFill>
                <a:srgbClr val="0070C0"/>
              </a:solidFill>
              <a:cs typeface="+mn-cs"/>
            </a:endParaRPr>
          </a:p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התנסויות מעבדה</a:t>
            </a:r>
          </a:p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חיבור לחינוך הלא פורמלי, לתעשייה ולאקדמיה</a:t>
            </a:r>
          </a:p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למידה על פי דיסציפלינות בכיתה ט'</a:t>
            </a:r>
            <a:endParaRPr lang="he-IL" sz="2400" dirty="0">
              <a:solidFill>
                <a:srgbClr val="002060"/>
              </a:solidFill>
              <a:cs typeface="+mn-cs"/>
            </a:endParaRPr>
          </a:p>
          <a:p>
            <a:pPr lvl="0" algn="r" rtl="1">
              <a:buNone/>
            </a:pPr>
            <a:r>
              <a:rPr lang="he-IL" sz="2400" b="1" dirty="0">
                <a:solidFill>
                  <a:srgbClr val="0070C0"/>
                </a:solidFill>
                <a:cs typeface="+mn-cs"/>
              </a:rPr>
              <a:t>מורים</a:t>
            </a:r>
          </a:p>
          <a:p>
            <a:pPr algn="r" rtl="1"/>
            <a:r>
              <a:rPr lang="he-IL" sz="2400" dirty="0">
                <a:solidFill>
                  <a:srgbClr val="002060"/>
                </a:solidFill>
                <a:cs typeface="+mn-cs"/>
              </a:rPr>
              <a:t>התמקצעות המורים להוראת כימיה 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ופיזיקה</a:t>
            </a:r>
          </a:p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העמקת </a:t>
            </a:r>
            <a:r>
              <a:rPr lang="he-IL" sz="2400" dirty="0">
                <a:solidFill>
                  <a:srgbClr val="002060"/>
                </a:solidFill>
                <a:cs typeface="+mn-cs"/>
              </a:rPr>
              <a:t>ידע מדעי של מורים וידע בעשייה מדעית 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וטכנולוגית</a:t>
            </a:r>
          </a:p>
          <a:p>
            <a:pPr algn="r" rtl="1"/>
            <a:r>
              <a:rPr lang="he-IL" sz="2400" dirty="0" smtClean="0">
                <a:solidFill>
                  <a:srgbClr val="002060"/>
                </a:solidFill>
                <a:cs typeface="+mn-cs"/>
              </a:rPr>
              <a:t>התמקצעות בפדגוגיות חדשניות, </a:t>
            </a:r>
            <a:r>
              <a:rPr lang="en-US" sz="2400" dirty="0" smtClean="0">
                <a:solidFill>
                  <a:srgbClr val="002060"/>
                </a:solidFill>
                <a:cs typeface="+mn-cs"/>
              </a:rPr>
              <a:t>Maker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 וייצור הדיגיטלי</a:t>
            </a:r>
          </a:p>
          <a:p>
            <a:pPr algn="r" rtl="1"/>
            <a:r>
              <a:rPr lang="he-IL" sz="2400" b="1" dirty="0" smtClean="0">
                <a:solidFill>
                  <a:srgbClr val="0070C0"/>
                </a:solidFill>
                <a:cs typeface="+mn-cs"/>
              </a:rPr>
              <a:t>             תשתיות: 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מעבדות, </a:t>
            </a:r>
            <a:r>
              <a:rPr lang="en-US" sz="2400" dirty="0" smtClean="0">
                <a:solidFill>
                  <a:srgbClr val="002060"/>
                </a:solidFill>
                <a:cs typeface="+mn-cs"/>
              </a:rPr>
              <a:t>Maker space</a:t>
            </a:r>
            <a:r>
              <a:rPr lang="he-IL" sz="2400" dirty="0" smtClean="0">
                <a:solidFill>
                  <a:srgbClr val="002060"/>
                </a:solidFill>
                <a:cs typeface="+mn-cs"/>
              </a:rPr>
              <a:t>, לבורנטים</a:t>
            </a:r>
            <a:endParaRPr lang="he-IL" sz="24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8593340" y="0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73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תרשים של מספר בתי ספר בהם כתות מצויינות - יעדים. 2016: 380, 2017: 380, 2018: 480, 2019: 580, 2020: 680, 2021: 780, 2022: 900." title="תרשים כתות מצויינו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599642"/>
            <a:ext cx="6120680" cy="2646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572" y="548555"/>
            <a:ext cx="82089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 </a:t>
            </a:r>
            <a:endParaRPr lang="he-IL" sz="4800" b="1" u="sng" dirty="0"/>
          </a:p>
          <a:p>
            <a:pPr algn="ctr"/>
            <a:r>
              <a:rPr lang="he-IL" sz="2800" b="1" dirty="0" smtClean="0"/>
              <a:t>מס' בתיה"ס שיש בהם כתות </a:t>
            </a:r>
            <a:r>
              <a:rPr lang="he-IL" sz="2800" b="1" dirty="0" err="1" smtClean="0"/>
              <a:t>מצויינות</a:t>
            </a:r>
            <a:r>
              <a:rPr lang="he-IL" sz="2800" b="1" dirty="0" smtClean="0"/>
              <a:t> במדעים</a:t>
            </a:r>
            <a:endParaRPr lang="he-IL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195736" y="26749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he-IL" sz="4800" b="1" i="0" u="sng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מדע וטכנולוגיה בחט"ב </a:t>
            </a:r>
            <a:r>
              <a:rPr lang="he-IL" sz="4800" b="1" u="sng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sz="4800" b="1" u="sng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ctrTitle"/>
          </p:nvPr>
        </p:nvSpPr>
        <p:spPr>
          <a:xfrm>
            <a:off x="2928492" y="1707654"/>
            <a:ext cx="3371700" cy="1159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e-IL" sz="8000" b="1" dirty="0" smtClean="0">
                <a:solidFill>
                  <a:srgbClr val="00B0F0"/>
                </a:solidFill>
                <a:cs typeface="+mn-cs"/>
              </a:rPr>
              <a:t>תודה</a:t>
            </a:r>
            <a:endParaRPr lang="en" sz="8000" b="1" dirty="0">
              <a:solidFill>
                <a:srgbClr val="00B0F0"/>
              </a:solidFill>
              <a:cs typeface="+mn-cs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e-IL" sz="4800" b="1" dirty="0" smtClean="0"/>
              <a:t>שאלות?</a:t>
            </a:r>
            <a:endParaRPr lang="e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074" name="Picture 2" descr="תרשים דוברי עברית וערבית כיתות ה מתמטיקה. &#10;&#10;בקרב דוברי העברית בשנת תשע&quot;ז נרשמה עלייה קלה של 7 נקודות בהישגים בהשוואה לתשע&quot;ו. סה&quot;כ בין השנים תשס&quot;ח-תשע&quot;ז חלה עלייה ניכרת של 52 נקודות בהישגי דוברי העברית, המשקפת עלייה ממוצעת של כשש נקודות בשנה. &#10;בקרב דוברי הערבית בשנת תשע&quot;ז נרשמה עלייה גדולה של 26 נקודות בהישגים בהשוואה לתשע&quot;ו. סה&quot;כ בין השנים תשס&quot;ח-תשע&quot;ז חלה עלייה גדולה מאוד של 100 נקודות בהישגי דוברי הערבית, המשקפת עלייה ממוצעת של כ-11 נקודות בשנה. &#10;בשני מגזרי השפה, עיקר העלייה התרחשה בשנים תשס&quot;ח-תשע&quot;א, לאחריה נרשמה יציבות (דוברי עברית) או תנודתיות (דוברי ערבית) בהישגים שנמשכה עד תשע&quot;ה, ונוספה לה עלייה מתמשכת בהישגים בשנתיים האחרונות (תשע&quot;ו-תשע&quot;ז) – עלייה חדה יותר בקרב בתי-ספר דוברי ערבית (של 39 נקודות במצטבר) מאשר בבתי-ספר דוברי עברית (14 נקודות במצטבר).&#10;כפועל יוצא, רוב הפער בהישגים בין דוברי העברית לבין דוברי הערבית נמחק: הפער עמד בתשס&quot;ח על 71 נקודות, הצטמצם תחילה עד לשנת תשע&quot;א (38 נקודות), ומאז נותר יציב יחסית עד שבתשע&quot;ז הצטמצם שוב וכעת עומד על 23 נקודות בלבד. &#10;דפוסי השינויים בפיזור הציונים (ס&quot;ת) לאורך השנים יחסית דומים בשני מגזרי השפה: במהלך השנים חל צמצום מתון של כ-22 נקודות בפיזור הציונים בשני מגזרי השפה. עיקר הצמצום בפיזור הציונים חל בשתי שנים: בתשע&quot;ו (בשני מגזרי השפה), ובתש&quot;ע (דוברי עברית) או תשע&quot;א (דוברי ערבית).&#10;&#10;הערה: נתוני המבחן במתמטיקה לכיתות ה' תשע&quot;ז אינם כוללים את ציוניהם של תלמידים שנבחנו ב-9 כיתות (בבית-ספר יחיד) עקב חשד לפגיעה בטוהר הבחינות. כיתות אלו מהוות כאחוז מתוך 1,335 הכיתות שנבחנו, וכולן בבתיספר דוברי ערבית." title="תרשים דוברי עברית וערבית כיתות ה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9" t="9182"/>
          <a:stretch/>
        </p:blipFill>
        <p:spPr bwMode="auto">
          <a:xfrm>
            <a:off x="4211960" y="1635646"/>
            <a:ext cx="3240360" cy="33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83568" y="799458"/>
            <a:ext cx="9038828" cy="11610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ת</a:t>
            </a:r>
            <a:r>
              <a:rPr lang="he-IL" b="1" dirty="0" smtClean="0"/>
              <a:t>רשים 5: ממוצעי הציון הכולל במתמטיקה </a:t>
            </a:r>
            <a:br>
              <a:rPr lang="he-IL" b="1" dirty="0" smtClean="0"/>
            </a:br>
            <a:r>
              <a:rPr lang="he-IL" b="1" dirty="0" smtClean="0"/>
              <a:t>לכיתות ה' בכלל בתי-הספר ולפי מגזרי שפה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7" name="Picture 2" descr="תיאור תרשים כלל בתיה&quot;ס כיתות ה מתמטיקה. &#10;&#10;בשנת הלימודים תשע&quot;ז נרשמה עלייה מתונה של 12 נקודות בהישגי התלמידים במבחן במתמטיקה לכיתות ה' בהשוואה לשנה הקודמת (תשע&quot;ו), שגם בה נרשמה עלייה קלה (9 נקודות) בהשוואה לתשע&quot;ה.&#10;בהתבוננות רב-שנתית, בין השנים תשס&quot;ח-תשע&quot;ז חלה עלייה ניכרת של 66 נקודות בהישגי התלמידים, המשקפת עלייה ממוצעת של כשבע נקודות בשנה. מרבית העלייה התרחשה בין השנים תשס&quot;ח-תשע&quot;א (46 נקודות), ועלייה נוספת נרשמה בין תשע&quot;ה לתשע&quot;ז (21 נקודות).&#10;במהלך השנים חל צמצום מתון של 28 נקודות בפיזור הציונים (ס&quot;ת). מגמת הצמצום חלה באופן עקבי ומדורג, גם אם לא אחיד בגודלו, לאורך מרבית השנים.&#10;" title="תרשים כלל בתיה&quot;ס כיתות ה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2" r="49451"/>
          <a:stretch/>
        </p:blipFill>
        <p:spPr bwMode="auto">
          <a:xfrm>
            <a:off x="899592" y="1635646"/>
            <a:ext cx="3312368" cy="331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5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146" name="Picture 2" descr="כיתות ח'&#10;מבחני המיצ&quot;ב במדע וטכנולוגיה לכיתות ח' בודקים שליטה בנושאי לימוד הנלמדים בכיתות ז' ו-ח' ברמות שונות של חשיבה ואוריינות מדעית וטכנולוגית. מפרט המבחן בתשע&quot;ז התבסס על תכנית הלימודים המעודכנת במדע וטכנולוגיה לחטיבת הביניים ועל מסמכי מדיניות נוספים שבאחריות מפמ&quot;ר תחום הדעת (מסמך האב, מסמכי התנסויות, מסמך מיומנויות). &#10;הנושאים הראשיים שנבדקו במבחן הם: (א) חומרים; (ב) אנרגיה, כוחות ותנועה; (ג) מערכות אקולוגיות; (ד) מערכות ותהליכים ביצורים חיים. נושאים אלו נבדקו תוך שזירת מיומנויות חשיבה ברמות שונות: מיומנויות חשיבה מסדר נמוך (ידע/איתור מידע), מיומנויות חשיבה מסדר בינוני (הבנה ויישום) ומיומנויות חשיבה מסדר גבוה (חקר ניסויי; ניתוח נתונים; בניית הנמקות והסקת מסקנות).  פירוט נוסף על תוכן המבחן מוצג במפרט המבחן (ראו באתר ראמ&quot;ה, בחלונית &quot;הערכה פנימית בית-ספרית&quot;, בנושא &quot;מבחני מדף&quot;).&#10;&#10;" title="לוח 10: ההישגים במדע וטכנולוגיה לכיתות ח' בכלל בתי-הספר ולפי מגזרי שפ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7" y="1635646"/>
            <a:ext cx="8277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>
                <a:latin typeface="+mn-lt"/>
              </a:rPr>
              <a:t>ל</a:t>
            </a:r>
            <a:r>
              <a:rPr lang="he-IL" dirty="0" smtClean="0">
                <a:latin typeface="+mn-lt"/>
              </a:rPr>
              <a:t>וח 10: ההישגים במדע</a:t>
            </a:r>
            <a:r>
              <a:rPr lang="he-IL" baseline="0" dirty="0" smtClean="0">
                <a:latin typeface="+mn-lt"/>
              </a:rPr>
              <a:t> וטכנולוגיה </a:t>
            </a:r>
            <a:br>
              <a:rPr lang="he-IL" baseline="0" dirty="0" smtClean="0">
                <a:latin typeface="+mn-lt"/>
              </a:rPr>
            </a:br>
            <a:r>
              <a:rPr lang="he-IL" baseline="0" dirty="0" smtClean="0">
                <a:latin typeface="+mn-lt"/>
              </a:rPr>
              <a:t>לכיתות ח' בכלל בתי-הספר ולפי מגזרי שפה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4098" name="Picture 2" title="לוח 7: ההישגים במתמטיקה לכיתות ח' בכלל בתי הספר ולפי מגזרי שפ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44" y="1563638"/>
            <a:ext cx="7685874" cy="302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he-IL" dirty="0"/>
              <a:t>ל</a:t>
            </a:r>
            <a:r>
              <a:rPr lang="he-IL" dirty="0" smtClean="0"/>
              <a:t>וח 7: ההישגים במתמטיקה לכיתות ח'</a:t>
            </a:r>
            <a:br>
              <a:rPr lang="he-IL" dirty="0" smtClean="0"/>
            </a:br>
            <a:r>
              <a:rPr lang="he-IL" dirty="0" smtClean="0"/>
              <a:t>בכלל בתי הספר ולפי מגזרי שפה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תרשים 6" descr="להנגשה פרטנית נא לפנות לאי מייל st.negishut@weizmann.ac.il" title="שיעור הנבחנים ברמה מוגברת בבגרות מקרב נבחני מיצ&quot;ב ברבע העליון של הישגי המיצ&quot;ב במתמטיקה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154849"/>
              </p:ext>
            </p:extLst>
          </p:nvPr>
        </p:nvGraphicFramePr>
        <p:xfrm>
          <a:off x="107504" y="895028"/>
          <a:ext cx="885698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24838" y="195486"/>
            <a:ext cx="7886700" cy="994172"/>
          </a:xfrm>
        </p:spPr>
        <p:txBody>
          <a:bodyPr/>
          <a:lstStyle/>
          <a:p>
            <a:pPr rtl="0"/>
            <a:r>
              <a:rPr lang="he-IL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שיעור הנבחנים ברמה מוגברת בבגרות מקרב נבחני מיצ"ב ברבע העליון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של הישגי המיצ"ב במתמטיקה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322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1">
              <a:spcBef>
                <a:spcPts val="0"/>
              </a:spcBef>
              <a:buNone/>
            </a:pPr>
            <a:fld id="{00000000-1234-1234-1234-123412341234}" type="slidenum">
              <a:rPr lang="en" sz="1800" b="1">
                <a:solidFill>
                  <a:srgbClr val="0070C0"/>
                </a:solidFill>
                <a:cs typeface="+mn-cs"/>
              </a:rPr>
              <a:pPr lvl="0" algn="r" rtl="1">
                <a:spcBef>
                  <a:spcPts val="0"/>
                </a:spcBef>
                <a:buNone/>
              </a:pPr>
              <a:t>2</a:t>
            </a:fld>
            <a:endParaRPr lang="en" sz="1800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518" name="Shape 518"/>
          <p:cNvSpPr txBox="1">
            <a:spLocks noGrp="1"/>
          </p:cNvSpPr>
          <p:nvPr>
            <p:ph type="ctrTitle" idx="4294967295"/>
          </p:nvPr>
        </p:nvSpPr>
        <p:spPr>
          <a:xfrm>
            <a:off x="0" y="339725"/>
            <a:ext cx="7772400" cy="89535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1">
              <a:spcBef>
                <a:spcPts val="0"/>
              </a:spcBef>
              <a:buNone/>
            </a:pPr>
            <a:r>
              <a:rPr lang="he-IL" sz="6000" b="1" dirty="0" smtClean="0">
                <a:cs typeface="+mn-cs"/>
              </a:rPr>
              <a:t>מטרות החינוך המדעי</a:t>
            </a:r>
            <a:endParaRPr lang="en" sz="6000" b="1" dirty="0"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491630"/>
            <a:ext cx="6318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002060"/>
                </a:solidFill>
              </a:rPr>
              <a:t>פיתוח חשיבה מדעית: </a:t>
            </a:r>
            <a:r>
              <a:rPr lang="he-IL" sz="2400" dirty="0">
                <a:solidFill>
                  <a:srgbClr val="002060"/>
                </a:solidFill>
              </a:rPr>
              <a:t>חשיבה ביקורתית, יצירתית ומיומנויות המאה ה-21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002060"/>
                </a:solidFill>
              </a:rPr>
              <a:t>פיתוח ידע מדעי </a:t>
            </a:r>
            <a:r>
              <a:rPr lang="he-IL" sz="2400" dirty="0">
                <a:solidFill>
                  <a:srgbClr val="002060"/>
                </a:solidFill>
              </a:rPr>
              <a:t>- עקרונות, רעיונות ומושגים 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002060"/>
                </a:solidFill>
              </a:rPr>
              <a:t>פיתוח עמדות חיוביות </a:t>
            </a:r>
            <a:r>
              <a:rPr lang="he-IL" sz="2400" dirty="0">
                <a:solidFill>
                  <a:srgbClr val="002060"/>
                </a:solidFill>
              </a:rPr>
              <a:t>כלפי מדע וטכנולוגיה והגברת העניין והמוטיבציה ללמוד מדעים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002060"/>
                </a:solidFill>
              </a:rPr>
              <a:t>פיתוח ערכי מדע: </a:t>
            </a:r>
            <a:r>
              <a:rPr lang="he-IL" sz="2400" dirty="0">
                <a:solidFill>
                  <a:srgbClr val="002060"/>
                </a:solidFill>
              </a:rPr>
              <a:t>סקרנות, ספקנות, יושרה אובייקטיביות ומודעות מוסרית.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002060"/>
                </a:solidFill>
              </a:rPr>
              <a:t>פיתוח מעורבות </a:t>
            </a:r>
            <a:r>
              <a:rPr lang="he-IL" sz="2400" dirty="0">
                <a:solidFill>
                  <a:srgbClr val="002060"/>
                </a:solidFill>
              </a:rPr>
              <a:t>המתבססת על ידע מדעי 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002060"/>
                </a:solidFill>
              </a:rPr>
              <a:t>הבנת מקצועות המדע כבסיס לפיתוח טכנולוגי</a:t>
            </a:r>
          </a:p>
        </p:txBody>
      </p:sp>
    </p:spTree>
    <p:extLst>
      <p:ext uri="{BB962C8B-B14F-4D97-AF65-F5344CB8AC3E}">
        <p14:creationId xmlns:p14="http://schemas.microsoft.com/office/powerpoint/2010/main" val="14969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  <a:cs typeface="+mn-cs"/>
              </a:rPr>
              <a:t>3</a:t>
            </a:fld>
            <a:endParaRPr lang="en">
              <a:solidFill>
                <a:srgbClr val="FFFFFF"/>
              </a:solidFill>
              <a:cs typeface="+mn-cs"/>
            </a:endParaRPr>
          </a:p>
        </p:txBody>
      </p:sp>
      <p:sp>
        <p:nvSpPr>
          <p:cNvPr id="3" name="Shape 518"/>
          <p:cNvSpPr txBox="1">
            <a:spLocks/>
          </p:cNvSpPr>
          <p:nvPr/>
        </p:nvSpPr>
        <p:spPr>
          <a:xfrm>
            <a:off x="685800" y="339502"/>
            <a:ext cx="7772400" cy="89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20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algn="ctr" rtl="1"/>
            <a:r>
              <a:rPr lang="he-IL" sz="4800" b="1" dirty="0" smtClean="0">
                <a:cs typeface="+mn-cs"/>
              </a:rPr>
              <a:t>יעדי החינוך המדעי בחט"ב</a:t>
            </a:r>
            <a:endParaRPr lang="en" sz="4800" b="1" dirty="0"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1131590"/>
            <a:ext cx="5526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002060"/>
                </a:solidFill>
                <a:cs typeface="+mn-cs"/>
              </a:rPr>
              <a:t>מהווים בסיס להמשך לימודי המדעים בחטיבה העליונה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002060"/>
                </a:solidFill>
                <a:cs typeface="+mn-cs"/>
              </a:rPr>
              <a:t>מקנים אוריינות מדעית ומיומנויות  לכלל בוגרי מערכת החינוך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>
                <a:solidFill>
                  <a:srgbClr val="002060"/>
                </a:solidFill>
                <a:cs typeface="+mn-cs"/>
              </a:rPr>
              <a:t>נלמדים עקרונות ומיומנויות המשותפים לכלל המדעים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/>
            <a:r>
              <a:rPr lang="he-IL" dirty="0">
                <a:cs typeface="+mn-cs"/>
              </a:rPr>
              <a:t>מ</a:t>
            </a:r>
            <a:r>
              <a:rPr lang="he-IL" dirty="0" smtClean="0">
                <a:cs typeface="+mn-cs"/>
              </a:rPr>
              <a:t>טרות החינוך</a:t>
            </a:r>
            <a:r>
              <a:rPr lang="he-IL" baseline="0" dirty="0" smtClean="0">
                <a:cs typeface="+mn-cs"/>
              </a:rPr>
              <a:t> המדעי (המשך)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5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915566"/>
          </a:xfrm>
        </p:spPr>
        <p:txBody>
          <a:bodyPr anchor="t">
            <a:noAutofit/>
          </a:bodyPr>
          <a:lstStyle/>
          <a:p>
            <a:pPr algn="ctr"/>
            <a:r>
              <a:rPr lang="he-IL" sz="4800" b="1" dirty="0" smtClean="0">
                <a:solidFill>
                  <a:srgbClr val="002060"/>
                </a:solidFill>
                <a:cs typeface="+mn-cs"/>
              </a:rPr>
              <a:t>מדע וטכנולוגיה ז'-ט'</a:t>
            </a:r>
            <a:r>
              <a:rPr lang="he-I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+mn-cs"/>
              </a:rPr>
              <a:t/>
            </a:r>
            <a:br>
              <a:rPr lang="he-I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cs typeface="+mn-cs"/>
              </a:rPr>
            </a:br>
            <a:endParaRPr lang="he-I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cs typeface="+mn-cs"/>
            </a:endParaRP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49D-194F-4F8B-8003-8CF274E43589}" type="datetime8">
              <a:rPr lang="he-IL" smtClean="0">
                <a:cs typeface="+mn-cs"/>
              </a:rPr>
              <a:t>11 יוני 19</a:t>
            </a:fld>
            <a:endParaRPr lang="he-IL">
              <a:cs typeface="+mn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cs typeface="+mn-cs"/>
              </a:rPr>
              <a:t>משרד החינוך מזכירות פדגוגית, אגף א' מדעים </a:t>
            </a:r>
            <a:endParaRPr lang="he-IL">
              <a:cs typeface="+mn-cs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A2EB-FC91-46A6-8CE3-05E60D9BC3D9}" type="slidenum">
              <a:rPr lang="he-IL" smtClean="0">
                <a:cs typeface="+mn-cs"/>
              </a:rPr>
              <a:t>4</a:t>
            </a:fld>
            <a:endParaRPr lang="he-IL">
              <a:cs typeface="+mn-cs"/>
            </a:endParaRPr>
          </a:p>
        </p:txBody>
      </p:sp>
      <p:graphicFrame>
        <p:nvGraphicFramePr>
          <p:cNvPr id="7" name="Table 6" descr="בתי ספר: 892&#10;שש שנתי ז'-י&quot;ב: 595&#10;יסודי א'-ח' או ט': 262&#10;עצמאי ז'-ט': 154&#10;תרבותי ייחודי: כמה עשרות" title="מדע וטכנולוגיה ז'-ט'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77401"/>
              </p:ext>
            </p:extLst>
          </p:nvPr>
        </p:nvGraphicFramePr>
        <p:xfrm>
          <a:off x="1657350" y="1419622"/>
          <a:ext cx="6096000" cy="2476500"/>
        </p:xfrm>
        <a:graphic>
          <a:graphicData uri="http://schemas.openxmlformats.org/drawingml/2006/table">
            <a:tbl>
              <a:tblPr firstRow="1" bandRow="1">
                <a:tableStyleId>{1B96A888-5314-4A1D-849D-DB969FDA8990}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0794167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648200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892</a:t>
                      </a:r>
                      <a:endParaRPr lang="he-IL" sz="2800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בתי ספר</a:t>
                      </a:r>
                      <a:endParaRPr lang="he-IL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515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rgbClr val="002060"/>
                          </a:solidFill>
                        </a:rPr>
                        <a:t>595</a:t>
                      </a:r>
                      <a:endParaRPr lang="he-IL" sz="2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002060"/>
                          </a:solidFill>
                        </a:rPr>
                        <a:t>שש</a:t>
                      </a:r>
                      <a:r>
                        <a:rPr lang="he-IL" sz="2400" baseline="0" dirty="0" smtClean="0">
                          <a:solidFill>
                            <a:srgbClr val="002060"/>
                          </a:solidFill>
                        </a:rPr>
                        <a:t> שנתי ז'-י"ב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52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rgbClr val="002060"/>
                          </a:solidFill>
                        </a:rPr>
                        <a:t>262</a:t>
                      </a:r>
                      <a:endParaRPr lang="he-IL" sz="2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002060"/>
                          </a:solidFill>
                        </a:rPr>
                        <a:t>יסודי א'-ח' או ט'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86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rgbClr val="002060"/>
                          </a:solidFill>
                        </a:rPr>
                        <a:t>154</a:t>
                      </a:r>
                      <a:endParaRPr lang="he-IL" sz="2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002060"/>
                          </a:solidFill>
                        </a:rPr>
                        <a:t>עצמאי ז'-ט'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38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>
                          <a:solidFill>
                            <a:srgbClr val="002060"/>
                          </a:solidFill>
                        </a:rPr>
                        <a:t>כמה</a:t>
                      </a:r>
                      <a:r>
                        <a:rPr lang="he-IL" sz="2800" baseline="0" dirty="0" smtClean="0">
                          <a:solidFill>
                            <a:srgbClr val="002060"/>
                          </a:solidFill>
                        </a:rPr>
                        <a:t> עשרות</a:t>
                      </a:r>
                      <a:endParaRPr lang="he-IL" sz="2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solidFill>
                            <a:srgbClr val="002060"/>
                          </a:solidFill>
                        </a:rPr>
                        <a:t>תרבותי ייחודי</a:t>
                      </a:r>
                      <a:endParaRPr lang="he-IL" sz="24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463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6512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915566"/>
          </a:xfrm>
        </p:spPr>
        <p:txBody>
          <a:bodyPr anchor="t">
            <a:noAutofit/>
          </a:bodyPr>
          <a:lstStyle/>
          <a:p>
            <a:pPr algn="ctr"/>
            <a:r>
              <a:rPr lang="he-IL" sz="4800" b="1" dirty="0" smtClean="0">
                <a:solidFill>
                  <a:srgbClr val="0070C0"/>
                </a:solidFill>
                <a:cs typeface="+mn-cs"/>
              </a:rPr>
              <a:t>מדע וטכנולוגיה ז'-ט'</a:t>
            </a:r>
            <a:r>
              <a:rPr lang="he-I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cs typeface="+mn-cs"/>
              </a:rPr>
              <a:t/>
            </a:r>
            <a:br>
              <a:rPr lang="he-IL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cs typeface="+mn-cs"/>
              </a:rPr>
            </a:br>
            <a:endParaRPr lang="he-I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cs typeface="+mn-cs"/>
            </a:endParaRPr>
          </a:p>
        </p:txBody>
      </p:sp>
      <p:graphicFrame>
        <p:nvGraphicFramePr>
          <p:cNvPr id="7" name="מציין מיקום תוכן 6" descr="נתוני מספר התלמידים, המורים ושעות הלימוד בבתי הספר בכיתות ז עד ט." title="נתונים מדע וטכנולוגיה ז'-ט'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290007"/>
              </p:ext>
            </p:extLst>
          </p:nvPr>
        </p:nvGraphicFramePr>
        <p:xfrm>
          <a:off x="1331640" y="1059582"/>
          <a:ext cx="6120680" cy="3498984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232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01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סה"כ בתי ספר</a:t>
                      </a:r>
                      <a:endParaRPr lang="he-IL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892</a:t>
                      </a:r>
                      <a:endParaRPr lang="he-IL" sz="2800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341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תלמידים</a:t>
                      </a:r>
                      <a:endParaRPr lang="he-IL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281,013*</a:t>
                      </a:r>
                      <a:endParaRPr lang="he-IL" sz="2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701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מורים</a:t>
                      </a:r>
                      <a:endParaRPr lang="he-IL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3500 מורים</a:t>
                      </a:r>
                    </a:p>
                    <a:p>
                      <a:pPr algn="ctr" rtl="1"/>
                      <a:r>
                        <a:rPr lang="he-IL" sz="2800" dirty="0" smtClean="0"/>
                        <a:t> 70% בעלי </a:t>
                      </a:r>
                      <a:r>
                        <a:rPr lang="en-US" sz="2800" dirty="0" err="1" smtClean="0"/>
                        <a:t>BEd</a:t>
                      </a:r>
                      <a:r>
                        <a:rPr lang="en-US" sz="2800" dirty="0" smtClean="0"/>
                        <a:t> </a:t>
                      </a:r>
                      <a:r>
                        <a:rPr lang="he-IL" sz="2800" dirty="0" smtClean="0"/>
                        <a:t> במדעים</a:t>
                      </a:r>
                      <a:endParaRPr lang="he-IL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6603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שעות </a:t>
                      </a:r>
                      <a:endParaRPr lang="he-IL" sz="2800" b="1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 smtClean="0"/>
                        <a:t>14 שעות  </a:t>
                      </a:r>
                    </a:p>
                    <a:p>
                      <a:pPr algn="ctr" rtl="1"/>
                      <a:r>
                        <a:rPr lang="he-IL" sz="2800" baseline="0" dirty="0" smtClean="0"/>
                        <a:t>4</a:t>
                      </a:r>
                      <a:r>
                        <a:rPr lang="he-IL" sz="2800" dirty="0" smtClean="0"/>
                        <a:t>,5,5,</a:t>
                      </a:r>
                      <a:r>
                        <a:rPr lang="en-US" sz="2800" dirty="0" smtClean="0"/>
                        <a:t> </a:t>
                      </a:r>
                      <a:r>
                        <a:rPr lang="he-IL" sz="2800" dirty="0" smtClean="0"/>
                        <a:t>במקום 16</a:t>
                      </a:r>
                      <a:endParaRPr lang="he-IL" sz="2800" dirty="0">
                        <a:solidFill>
                          <a:srgbClr val="002060"/>
                        </a:solidFill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649D-194F-4F8B-8003-8CF274E43589}" type="datetime8">
              <a:rPr lang="he-IL" smtClean="0">
                <a:cs typeface="+mn-cs"/>
              </a:rPr>
              <a:t>11 יוני 19</a:t>
            </a:fld>
            <a:endParaRPr lang="he-IL">
              <a:cs typeface="+mn-cs"/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>
                <a:cs typeface="+mn-cs"/>
              </a:rPr>
              <a:t>משרד החינוך מזכירות פדגוגית, אגף א' מדעים </a:t>
            </a:r>
            <a:endParaRPr lang="he-IL">
              <a:cs typeface="+mn-cs"/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A2EB-FC91-46A6-8CE3-05E60D9BC3D9}" type="slidenum">
              <a:rPr lang="he-IL" smtClean="0">
                <a:cs typeface="+mn-cs"/>
              </a:rPr>
              <a:t>5</a:t>
            </a:fld>
            <a:endParaRPr lang="he-IL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5048" y="4620280"/>
            <a:ext cx="225895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dirty="0" smtClean="0"/>
              <a:t>הערכה המתבססת על חטב</a:t>
            </a:r>
          </a:p>
          <a:p>
            <a:pPr algn="r" rtl="1"/>
            <a:r>
              <a:rPr lang="he-IL" dirty="0" smtClean="0"/>
              <a:t>981 מתבסס על משרד החינוך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87808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687144" y="217432"/>
            <a:ext cx="4152056" cy="790796"/>
          </a:xfrm>
        </p:spPr>
        <p:txBody>
          <a:bodyPr/>
          <a:lstStyle/>
          <a:p>
            <a:r>
              <a:rPr lang="he-IL" b="1" dirty="0" smtClean="0">
                <a:solidFill>
                  <a:srgbClr val="0070C0"/>
                </a:solidFill>
              </a:rPr>
              <a:t>השכלת מורים</a:t>
            </a:r>
            <a:endParaRPr lang="he-IL" b="1" dirty="0">
              <a:solidFill>
                <a:srgbClr val="0070C0"/>
              </a:solidFill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4644008" y="1033400"/>
            <a:ext cx="3888432" cy="3267300"/>
          </a:xfrm>
        </p:spPr>
        <p:txBody>
          <a:bodyPr/>
          <a:lstStyle/>
          <a:p>
            <a:pPr algn="r" rtl="1"/>
            <a:r>
              <a:rPr lang="he-IL" dirty="0" smtClean="0">
                <a:solidFill>
                  <a:srgbClr val="002060"/>
                </a:solidFill>
              </a:rPr>
              <a:t>מספר מורים המלמדים בחט"ב</a:t>
            </a:r>
          </a:p>
          <a:p>
            <a:pPr algn="r" rtl="1"/>
            <a:r>
              <a:rPr lang="he-IL" dirty="0" smtClean="0">
                <a:solidFill>
                  <a:srgbClr val="002060"/>
                </a:solidFill>
              </a:rPr>
              <a:t>פירוט השכלה</a:t>
            </a:r>
          </a:p>
          <a:p>
            <a:pPr algn="r" rtl="1"/>
            <a:r>
              <a:rPr lang="he-IL" dirty="0" err="1" smtClean="0">
                <a:solidFill>
                  <a:srgbClr val="002060"/>
                </a:solidFill>
              </a:rPr>
              <a:t>דיסיפלינה</a:t>
            </a:r>
            <a:r>
              <a:rPr lang="he-IL" dirty="0" smtClean="0">
                <a:solidFill>
                  <a:srgbClr val="002060"/>
                </a:solidFill>
              </a:rPr>
              <a:t> שלמדו באקדמיה</a:t>
            </a:r>
          </a:p>
          <a:p>
            <a:pPr algn="r" rtl="1"/>
            <a:r>
              <a:rPr lang="he-IL" dirty="0" smtClean="0">
                <a:solidFill>
                  <a:srgbClr val="002060"/>
                </a:solidFill>
              </a:rPr>
              <a:t>כמה מהם התמחו בכימיה/פיזיקה</a:t>
            </a:r>
          </a:p>
          <a:p>
            <a:pPr algn="r" rtl="1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6285D-0A27-4122-BC58-94467BFCC504}" type="slidenum">
              <a:rPr lang="en-US" smtClean="0">
                <a:solidFill>
                  <a:srgbClr val="3B3B3B"/>
                </a:solidFill>
              </a:rPr>
              <a:pPr/>
              <a:t>6</a:t>
            </a:fld>
            <a:endParaRPr lang="en-US">
              <a:solidFill>
                <a:srgbClr val="3B3B3B"/>
              </a:solidFill>
            </a:endParaRPr>
          </a:p>
        </p:txBody>
      </p:sp>
      <p:sp>
        <p:nvSpPr>
          <p:cNvPr id="5" name="מציין מיקום תוכן 1"/>
          <p:cNvSpPr txBox="1">
            <a:spLocks/>
          </p:cNvSpPr>
          <p:nvPr/>
        </p:nvSpPr>
        <p:spPr>
          <a:xfrm>
            <a:off x="251520" y="1011454"/>
            <a:ext cx="3888432" cy="38645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1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○"/>
              <a:defRPr sz="24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r" rtl="1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r" rtl="1">
              <a:lnSpc>
                <a:spcPct val="100000"/>
              </a:lnSpc>
              <a:spcBef>
                <a:spcPts val="48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18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r" rtl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16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r" rtl="1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14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1000"/>
              </a:spcAft>
              <a:buClr>
                <a:srgbClr val="A6BCC9"/>
              </a:buClr>
              <a:buSzPct val="100000"/>
              <a:buFont typeface="Lato Light"/>
              <a:buChar char="◦"/>
              <a:defRPr sz="2000" b="0" i="0" u="none" strike="noStrike" cap="none">
                <a:solidFill>
                  <a:srgbClr val="4A5C65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r>
              <a:rPr lang="he-IL" dirty="0" smtClean="0">
                <a:solidFill>
                  <a:srgbClr val="002060"/>
                </a:solidFill>
              </a:rPr>
              <a:t>בכמה בתי ספר/כיתות מלמדים באופן דיסציפלינרי – ביולוגיה/כימיה/פיזיקה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בכמה מהם מלמדים מורים עם רקע השכלה מתאים</a:t>
            </a:r>
          </a:p>
          <a:p>
            <a:r>
              <a:rPr lang="he-IL" dirty="0" smtClean="0">
                <a:solidFill>
                  <a:srgbClr val="002060"/>
                </a:solidFill>
              </a:rPr>
              <a:t>האם בבית ספר אלו ניכרת בחירה גדולה יותר במקצועות המדעיים</a:t>
            </a:r>
          </a:p>
          <a:p>
            <a:endParaRPr lang="he-IL" dirty="0" smtClean="0">
              <a:solidFill>
                <a:srgbClr val="002060"/>
              </a:solidFill>
            </a:endParaRPr>
          </a:p>
          <a:p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7" name="כותרת 3"/>
          <p:cNvSpPr txBox="1">
            <a:spLocks/>
          </p:cNvSpPr>
          <p:nvPr/>
        </p:nvSpPr>
        <p:spPr>
          <a:xfrm>
            <a:off x="0" y="195486"/>
            <a:ext cx="4139952" cy="7907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oboto Slab Light"/>
              <a:buNone/>
              <a:defRPr sz="3600" b="0" i="0" u="none" strike="noStrike" cap="none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oboto Slab Light"/>
              <a:buNone/>
              <a:defRPr sz="20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r>
              <a:rPr lang="he-IL" b="1" dirty="0" smtClean="0">
                <a:solidFill>
                  <a:srgbClr val="0070C0"/>
                </a:solidFill>
              </a:rPr>
              <a:t>איך לומדים "מדעים"</a:t>
            </a:r>
            <a:endParaRPr lang="he-I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1383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122" name="Picture 2" descr="תרשים מתמטיקה ח'&#10;&#10;בשנת הלימודים תשע&quot;ז לא חל שינוי של ממש בהישגי התלמידים במבחן במתמטיקה לכיתות ח' בהשוואה לשנה הקודמת (תשע&quot;ו).&#10;בהתבוננות רב שנתית, בין השנים תשס&quot;ח-תשע&quot;ז חלה עלייה מתונה של 34 נקודות בהישגי התלמידים, המשקפת עלייה ממוצעת של כארבע נקודות בשנה. העלייה התרחשה ברציפות עד לשנת תשע&quot;ה (למעט ירידה חריגה בשנת תשע&quot;ב), ומאז נרשמה יציבות בהישגים.&#10;בשנת תשע&quot;ז פיזור הציונים (ס&quot;ת) בקרב כלל התלמידים הצטמצם במקצת (ב-7 נקודות) בהשוואה לתשע&quot;ו, לאחר העלייה הקלה שנרשמה בתשע&quot;ו, ובכך חזר לפיזור שנותר יציב לאורך השנים תשס&quot;ח-תשע&quot;ה. &#10;" title="תרשים מתמטיקה ח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05" y="915566"/>
            <a:ext cx="36290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בקרב דוברי עברית בשנת תשע&quot;ז לא חל שינוי של ממש בהישגים בהשוואה לשנתיים קודמות תשע&quot;ו ותשע&quot;ה, והם גבוהים מההישגים בשנים תשס&quot;ח-תשע&quot;ג. סה&quot;כ בין השנים תשס&quot;ח-תשע&quot;ז נרשמה עלייה מתונה של 33 נקודות בהישגי דוברי עברית, המשקפת עלייה ממוצעת של כארבע נקודות בשנה.&#10;בקרב דוברי ערבית בשנת תשע&quot;ז נרשמה עלייה מתונה של 12 נקודות בהישגים בהשוואה לתשע&quot;ו, והם מהווים הישג שיא לאורך שנות המדידה. סה&quot;כ בין השנים תשס&quot;ח-תשע&quot;ז נרשמה עלייה מתונה של 37 נקודות בהישגי דוברי הערבית, המשקפת עלייה ממוצעת של כארבע נקודות בשנה.&#10;בשני מגזרי השפה, דוברי העברית ודוברי הערבית, נרשמה עלייה יחסית רציפה וממושכת בין השנים תשס&quot;ח-תשע&quot;ה (למעט ירידה חריגה בגודלה בתשע&quot;ב, ובקרב דוברי ערבית חלה ירידה קלה גם בתש&quot;ע), ולאחריה בקרב דוברי עברית נרשמה יציבות עד וכולל תשע&quot;ז בעוד בקרב דוברי הערבית שוב נרשמה עלייה בהישגים בתשע&quot;ז.  &#10;לאורך השנים קיים פער בהישגים לטובת דוברי העברית, כאשר בתשע&quot;ז הפער לטובת דוברי העברית העומד על 37 נקודות, הצטמצם ביחס לפער 53 הנקודות שנרשם בתשע&quot;ו.&#10;לאורך התקופה, העלייה הממוצעת בהישגי תלמידי כיתות ה' גדולה יותר מהעלייה המקבילה בהישגי תלמידי כיתות ח', בעיקר בקרב התלמידים דוברי הערבית (כ-11 נקודות בשנה לעומת כארבע נקודות בשנה, בהתאמה) אך גם בקרב התלמידים דוברי העברית (כשש נקודות בשנה לעומת כארבע נקודות בשנה, בהתאמה).&#10;בשני מגזרי השפה נרשם צמצום קל בפיזור הציונים (ס&quot;ת) בתשע&quot;ז בהשוואה לתשע&quot;ו, וזאת לאחר תקופה של יציבות (בקרב דוברי עברית) או תנודתיות (בקרב דוברי ערבית) בפיזור ההישגים. במהלך השנים תשס&quot;ח-תשע&quot;ז בקרב דוברי ערבית פיזור הציונים התרחב במעט (ב-9 נקודות) ואילו בקרב דוברי העברית הפיזור דווקא הצטמצם במעט (ב-7 נקודות).&#10;" title="תרשים מתמתיטקה ח' עברית וערבי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09" y="1059582"/>
            <a:ext cx="34194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482403" y="195486"/>
            <a:ext cx="7886700" cy="994172"/>
          </a:xfrm>
        </p:spPr>
        <p:txBody>
          <a:bodyPr/>
          <a:lstStyle/>
          <a:p>
            <a:pPr rtl="1"/>
            <a:r>
              <a:rPr lang="he-IL" sz="36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תמונת מצב מתמטיקה ח'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מספר שקופית 1"/>
          <p:cNvSpPr>
            <a:spLocks noGrp="1"/>
          </p:cNvSpPr>
          <p:nvPr>
            <p:ph type="sldNum" idx="12"/>
          </p:nvPr>
        </p:nvSpPr>
        <p:spPr>
          <a:xfrm>
            <a:off x="8631812" y="-69539"/>
            <a:ext cx="548700" cy="393600"/>
          </a:xfrm>
        </p:spPr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7170" name="Picture 2" descr="בשנת הלימודים תשע&quot;ז נרשמה עלייה גדולה של 23 נקודות בהישגי התלמידים במבחן במדע וטכנולוגיה לכיתות ח' בהשוואה לשנה הקודמת (תשע&quot;ו), והם מהווים הישג שיא לאורך כל שנות המדידה.&#10;בהתבוננות רב שנתית, בין השנים תשס&quot;ח-תשע&quot;ז חלה עלייה גדולה של 87 נקודות בהישגי התלמידים, המשקפת עלייה ממוצעת של כעשר נקודות בשנה. העלייה התרחשה באופן רציף לאורך השנים עד תשע&quot;ז, למעט בשנים תשע&quot;ב ותשע&quot;ה.&#10;במהלך השנים חלה התרחבות קלה של 13 נקודות בפיזור הציונים (ס&quot;ת), כאשר כמחצית מן ההתרחבות ניתן לשייך לתשע&quot;ז. 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5960"/>
            <a:ext cx="39147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בקרב דוברי העברית בשנת תשע&quot;ז נרשמה עלייה ניכרת של 19 נקודות בהישגים בהשוואה לשנה קודמת תשע&quot;ו, והם מהווים הישג שיא לאורך כל שנות המדידה. סה&quot;כ בין השנים תשס&quot;ח-תשע&quot;ז נרשמה עלייה גדולה של 79 נקודות בהישגי דוברי העברית, המשקפת עלייה ממוצעת של כתשע נקודות בשנה. העלייה התרחשה ברציפות לאורך כל שנות המדידה, למעט ירידה קלה בהישגים בתשע&quot;ה.&#10;בקרב דוברי הערבית בשנת תשע&quot;ז נרשמה עלייה גדולה מאוד של 33 נקודות בהישגים בהשוואה לשנה קודמת תשע&quot;ו, וגם הם מהווים הישג שיא לאורך כל שנות המדידה. סה&quot;כ בין השנים תשס&quot;ח-תשע&quot;ז נרשמה עלייה גדולה מאוד של 110 נקודות בהישגי דוברי הערבית, המשקפת עלייה ממוצעת של כ-12 נקודות בשנה. עיקר העלייה התרחשה בשנים תש&quot;ע-תשע&quot;א (עלייה מצטברת של 66 נקודות ביחס לשנת תשס&quot;ט), ועלייה נוספת התרחשה בשנים תשע&quot;ו-תשע&quot;ז (עלייה מצטברת של 56 נקודות ביחס לתשע&quot;ה). &#10;בכל השנים, הישגי התלמידים דוברי העברית גבוהים מהישגי התלמידים דוברי הערבית (47 נקודות בשנת הבסיס תשס&quot;ח, ופער שיא של 66 נקודות בתשס&quot;ט) אך הפער לטובת דוברי העברית הצטמצם במידה ניכרת הן בתשע&quot;ו (ל-30 נקודות) והן בתשע&quot;ז (עומד על 16 נקודות). &#10;נרשמה התרחבות בפיזור הציונים (ס&quot;ת) בתשע&quot;ז בהשוואה לתשע&quot;ו, הן בקרב דוברי עברית (ב-9 נקודות) והן בקרב דוברי ערבית (ב-5 נקודות). במהלך השנים תשס&quot;ח-תשע&quot;ז בקרב דוברי עברית חלה התרחבות מתונה (20 נקודות) בפיזור הציונים (ס&quot;ת). בקרב דוברי ערבית אמנם פיזור הציונים (ס&quot;ת) בתשע&quot;ז דומה יחסית לזה בשנת הבסיס תשס&quot;ח, אך לאורך השנים נרשמו בו שינויים, ובין היתר הוא היה נמוך יותר בתשע&quot;ב-תשע&quot;ג.&#10;&#10;הערה: נתוני המבחן במדע וטכנולוגיה לכיתות ח' תשע&quot;ז אינם כוללים את ציוניהם של תלמידים שנבחנו ב-17 כיתות (ב-3 בתי-ספר) עקב חשד לפגיעה בטוהר הבחינות. כיתות אלו מהוות כאחוז וחצי מתוך 1,227 הכיתות שנבחנו, וכולן בבתי-ספר דוברי ערבית." title="תרשים מדע וטכנולוגיה עברית וערבי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3678"/>
            <a:ext cx="39243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19672" y="344129"/>
            <a:ext cx="7886700" cy="994172"/>
          </a:xfrm>
        </p:spPr>
        <p:txBody>
          <a:bodyPr/>
          <a:lstStyle/>
          <a:p>
            <a:pPr rtl="1"/>
            <a:r>
              <a:rPr lang="he-IL" sz="36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תמונת מצב מדע וטכנולוגיה ח'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שנת 2016: כללי - 565. דוברי עברית - 573, דוברי ערבית - 543. &#10;&#10;שנת 2017: כללי - 587. דוברי עברית - 592, דוברי ערבית - 576. &#10;&#10;שנת 2018: כללי - 575, דוברי עברית - 580, דוברי ערבית - 561. " title="תרשים הישגי מיצ&quot;ב"/>
          <p:cNvGrpSpPr/>
          <p:nvPr/>
        </p:nvGrpSpPr>
        <p:grpSpPr>
          <a:xfrm>
            <a:off x="827584" y="1059582"/>
            <a:ext cx="7560840" cy="3672408"/>
            <a:chOff x="827584" y="1059582"/>
            <a:chExt cx="7560840" cy="3672408"/>
          </a:xfrm>
        </p:grpSpPr>
        <p:graphicFrame>
          <p:nvGraphicFramePr>
            <p:cNvPr id="15" name="תרשים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2446923"/>
                </p:ext>
              </p:extLst>
            </p:nvPr>
          </p:nvGraphicFramePr>
          <p:xfrm>
            <a:off x="827584" y="1131590"/>
            <a:ext cx="7272808" cy="34563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מלבן 15"/>
            <p:cNvSpPr/>
            <p:nvPr/>
          </p:nvSpPr>
          <p:spPr>
            <a:xfrm>
              <a:off x="4351809" y="1059582"/>
              <a:ext cx="4036615" cy="36724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5122" name="Picture 2" descr="עמודה בצבע ירוק - דוברי ערבית, עמודה בצבע אפור דוברי עברית, עמודה בצבע כחול - כללי." title="פירוט העמודות בגרפי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73066"/>
            <a:ext cx="3448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886700" cy="994172"/>
          </a:xfrm>
        </p:spPr>
        <p:txBody>
          <a:bodyPr/>
          <a:lstStyle/>
          <a:p>
            <a:pPr rtl="1"/>
            <a:r>
              <a:rPr lang="he-IL" sz="3200" b="1" i="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הישגי מיצ"ב במדע וטכנולוגיה בכיתה ח'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55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8718</TotalTime>
  <Words>1746</Words>
  <Application>Microsoft Office PowerPoint</Application>
  <PresentationFormat>On-screen Show (16:9)</PresentationFormat>
  <Paragraphs>133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Wingdings</vt:lpstr>
      <vt:lpstr>Nyala</vt:lpstr>
      <vt:lpstr>Calibri</vt:lpstr>
      <vt:lpstr>Times New Roman</vt:lpstr>
      <vt:lpstr>Calibri Light</vt:lpstr>
      <vt:lpstr>Roboto Slab Light</vt:lpstr>
      <vt:lpstr>Lato Light</vt:lpstr>
      <vt:lpstr>Arial</vt:lpstr>
      <vt:lpstr>Office Theme</vt:lpstr>
      <vt:lpstr>המדעים בחטיבת הביניים</vt:lpstr>
      <vt:lpstr>מטרות החינוך המדעי</vt:lpstr>
      <vt:lpstr>מטרות החינוך המדעי (המשך)</vt:lpstr>
      <vt:lpstr>מדע וטכנולוגיה ז'-ט' </vt:lpstr>
      <vt:lpstr>מדע וטכנולוגיה ז'-ט' </vt:lpstr>
      <vt:lpstr>השכלת מורים</vt:lpstr>
      <vt:lpstr>תמונת מצב מתמטיקה ח' </vt:lpstr>
      <vt:lpstr>תמונת מצב מדע וטכנולוגיה ח' </vt:lpstr>
      <vt:lpstr> הישגי מיצ"ב במדע וטכנולוגיה בכיתה ח' </vt:lpstr>
      <vt:lpstr>החסמים</vt:lpstr>
      <vt:lpstr>פעולות מרכזיות בתכנית החומש</vt:lpstr>
      <vt:lpstr>מדע וטכנולוגיה בחט"ב  </vt:lpstr>
      <vt:lpstr>תודה</vt:lpstr>
      <vt:lpstr>תרשים 5: ממוצעי הציון הכולל במתמטיקה  לכיתות ה' בכלל בתי-הספר ולפי מגזרי שפה </vt:lpstr>
      <vt:lpstr>לוח 10: ההישגים במדע וטכנולוגיה  לכיתות ח' בכלל בתי-הספר ולפי מגזרי שפה</vt:lpstr>
      <vt:lpstr>לוח 7: ההישגים במתמטיקה לכיתות ח' בכלל בתי הספר ולפי מגזרי שפה</vt:lpstr>
      <vt:lpstr>שיעור הנבחנים ברמה מוגברת בבגרות מקרב נבחני מיצ"ב ברבע העליון של הישגי המיצ"ב במתמטיקה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מדע וטכנולוגיה בחטיבת הביניים</dc:title>
  <dc:creator>Administrator</dc:creator>
  <cp:lastModifiedBy>Windows User</cp:lastModifiedBy>
  <cp:revision>112</cp:revision>
  <dcterms:modified xsi:type="dcterms:W3CDTF">2019-06-11T13:54:41Z</dcterms:modified>
</cp:coreProperties>
</file>