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335" r:id="rId3"/>
    <p:sldId id="336" r:id="rId4"/>
    <p:sldId id="316" r:id="rId5"/>
    <p:sldId id="328" r:id="rId6"/>
    <p:sldId id="295" r:id="rId7"/>
    <p:sldId id="294" r:id="rId8"/>
    <p:sldId id="310" r:id="rId9"/>
    <p:sldId id="343" r:id="rId10"/>
    <p:sldId id="346" r:id="rId11"/>
    <p:sldId id="337" r:id="rId12"/>
    <p:sldId id="338" r:id="rId13"/>
    <p:sldId id="339" r:id="rId14"/>
    <p:sldId id="340" r:id="rId15"/>
    <p:sldId id="341" r:id="rId16"/>
    <p:sldId id="342" r:id="rId17"/>
    <p:sldId id="332" r:id="rId18"/>
    <p:sldId id="334" r:id="rId19"/>
    <p:sldId id="259" r:id="rId20"/>
  </p:sldIdLst>
  <p:sldSz cx="9144000" cy="5143500" type="screen16x9"/>
  <p:notesSz cx="6858000" cy="9144000"/>
  <p:embeddedFontLst>
    <p:embeddedFont>
      <p:font typeface="Nyala" panose="020B0604020202020204" charset="0"/>
      <p:regular r:id="rId22"/>
    </p:embeddedFont>
    <p:embeddedFont>
      <p:font typeface="Lato Light" panose="020B0604020202020204" charset="0"/>
      <p:regular r:id="rId23"/>
      <p:bold r:id="rId24"/>
      <p:italic r:id="rId25"/>
      <p:boldItalic r:id="rId26"/>
    </p:embeddedFont>
    <p:embeddedFont>
      <p:font typeface="Roboto Slab Light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Guttman Yad-Brush" panose="02010401010101010101" pitchFamily="2" charset="-79"/>
      <p:regular r:id="rId33"/>
    </p:embeddedFont>
    <p:embeddedFont>
      <p:font typeface="Onyx" panose="04050602080702020203" pitchFamily="82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96A888-5314-4A1D-849D-DB969FDA8990}">
  <a:tblStyle styleId="{1B96A888-5314-4A1D-849D-DB969FDA89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02" autoAdjust="0"/>
    <p:restoredTop sz="58290" autoAdjust="0"/>
  </p:normalViewPr>
  <p:slideViewPr>
    <p:cSldViewPr>
      <p:cViewPr varScale="1">
        <p:scale>
          <a:sx n="145" d="100"/>
          <a:sy n="145" d="100"/>
        </p:scale>
        <p:origin x="1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495;&#1493;&#1489;&#1512;&#1514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m\Desktop\&#1489;&#1511;&#1513;&#1493;&#1514;%20&#1500;&#1502;&#1497;&#1491;&#1506;\2016\&#1504;&#1489;&#1495;&#1504;&#1497;%20&#1502;&#1497;&#1510;&#1489;%20&#1489;&#1512;&#1502;&#1492;%20&#1502;&#1493;&#1490;&#1489;&#1512;&#1514;%20&#1489;&#1502;&#1491;&#1506;%20&#1493;&#1496;&#1499;&#1504;&#1493;&#1500;&#1493;&#1490;&#1497;&#1492;_22Nov_102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גיליון1!$D$3</c:f>
              <c:strCache>
                <c:ptCount val="1"/>
                <c:pt idx="0">
                  <c:v>כללי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-5.2386918505204589E-3"/>
                  <c:y val="1.1023080768803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E76-425A-95B0-51B5EDDFA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גיליון1!$C$4:$C$10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גיליון1!$D$4:$D$10</c:f>
              <c:numCache>
                <c:formatCode>General</c:formatCode>
                <c:ptCount val="7"/>
                <c:pt idx="0">
                  <c:v>565</c:v>
                </c:pt>
                <c:pt idx="1">
                  <c:v>587</c:v>
                </c:pt>
                <c:pt idx="2">
                  <c:v>575</c:v>
                </c:pt>
                <c:pt idx="3">
                  <c:v>583</c:v>
                </c:pt>
                <c:pt idx="4">
                  <c:v>592</c:v>
                </c:pt>
                <c:pt idx="5">
                  <c:v>596</c:v>
                </c:pt>
                <c:pt idx="6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6-425A-95B0-51B5EDDFAEA6}"/>
            </c:ext>
          </c:extLst>
        </c:ser>
        <c:ser>
          <c:idx val="1"/>
          <c:order val="1"/>
          <c:tx>
            <c:strRef>
              <c:f>גיליון1!$E$3</c:f>
              <c:strCache>
                <c:ptCount val="1"/>
                <c:pt idx="0">
                  <c:v>דוברי עברית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46230616840153E-3"/>
                  <c:y val="-2.572052179387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E76-425A-95B0-51B5EDDFAEA6}"/>
                </c:ext>
              </c:extLst>
            </c:dLbl>
            <c:dLbl>
              <c:idx val="1"/>
              <c:layout>
                <c:manualLayout>
                  <c:x val="3.4924612336803382E-3"/>
                  <c:y val="-1.8371801281339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76-425A-95B0-51B5EDDFAEA6}"/>
                </c:ext>
              </c:extLst>
            </c:dLbl>
            <c:dLbl>
              <c:idx val="2"/>
              <c:layout>
                <c:manualLayout>
                  <c:x val="5.2386918505204589E-3"/>
                  <c:y val="-2.572052179387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E76-425A-95B0-51B5EDDFAEA6}"/>
                </c:ext>
              </c:extLst>
            </c:dLbl>
            <c:dLbl>
              <c:idx val="3"/>
              <c:layout>
                <c:manualLayout>
                  <c:x val="-6.4027716297163251E-17"/>
                  <c:y val="-2.20461615376069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76-425A-95B0-51B5EDDFAEA6}"/>
                </c:ext>
              </c:extLst>
            </c:dLbl>
            <c:dLbl>
              <c:idx val="4"/>
              <c:layout>
                <c:manualLayout>
                  <c:x val="5.2386918505204589E-3"/>
                  <c:y val="-2.572052179387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76-425A-95B0-51B5EDDFAEA6}"/>
                </c:ext>
              </c:extLst>
            </c:dLbl>
            <c:dLbl>
              <c:idx val="5"/>
              <c:layout>
                <c:manualLayout>
                  <c:x val="6.9849224673606122E-3"/>
                  <c:y val="-2.9394882050142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E76-425A-95B0-51B5EDDFAEA6}"/>
                </c:ext>
              </c:extLst>
            </c:dLbl>
            <c:dLbl>
              <c:idx val="6"/>
              <c:layout>
                <c:manualLayout>
                  <c:x val="1.746230616840153E-3"/>
                  <c:y val="-2.5720521793874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E76-425A-95B0-51B5EDDFA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גיליון1!$C$4:$C$10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גיליון1!$E$4:$E$10</c:f>
              <c:numCache>
                <c:formatCode>General</c:formatCode>
                <c:ptCount val="7"/>
                <c:pt idx="0">
                  <c:v>573</c:v>
                </c:pt>
                <c:pt idx="1">
                  <c:v>592</c:v>
                </c:pt>
                <c:pt idx="2">
                  <c:v>580</c:v>
                </c:pt>
                <c:pt idx="3">
                  <c:v>588</c:v>
                </c:pt>
                <c:pt idx="4">
                  <c:v>597</c:v>
                </c:pt>
                <c:pt idx="5">
                  <c:v>600</c:v>
                </c:pt>
                <c:pt idx="6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E76-425A-95B0-51B5EDDFAEA6}"/>
            </c:ext>
          </c:extLst>
        </c:ser>
        <c:ser>
          <c:idx val="2"/>
          <c:order val="2"/>
          <c:tx>
            <c:strRef>
              <c:f>גיליון1!$F$3</c:f>
              <c:strCache>
                <c:ptCount val="1"/>
                <c:pt idx="0">
                  <c:v>דוברי ערבית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477383701040918E-2"/>
                  <c:y val="-1.8371801281339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E76-425A-95B0-51B5EDDFAEA6}"/>
                </c:ext>
              </c:extLst>
            </c:dLbl>
            <c:dLbl>
              <c:idx val="1"/>
              <c:layout>
                <c:manualLayout>
                  <c:x val="1.5716075551561379E-2"/>
                  <c:y val="-7.3487205125356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E76-425A-95B0-51B5EDDFAEA6}"/>
                </c:ext>
              </c:extLst>
            </c:dLbl>
            <c:dLbl>
              <c:idx val="2"/>
              <c:layout>
                <c:manualLayout>
                  <c:x val="6.9849224673606122E-3"/>
                  <c:y val="7.3487205125356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E76-425A-95B0-51B5EDDFAEA6}"/>
                </c:ext>
              </c:extLst>
            </c:dLbl>
            <c:dLbl>
              <c:idx val="3"/>
              <c:layout>
                <c:manualLayout>
                  <c:x val="8.7311530842008288E-3"/>
                  <c:y val="-3.36812465938202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E76-425A-95B0-51B5EDDFAEA6}"/>
                </c:ext>
              </c:extLst>
            </c:dLbl>
            <c:dLbl>
              <c:idx val="4"/>
              <c:layout>
                <c:manualLayout>
                  <c:x val="1.0477383701040918E-2"/>
                  <c:y val="1.1023080768803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E76-425A-95B0-51B5EDDFAEA6}"/>
                </c:ext>
              </c:extLst>
            </c:dLbl>
            <c:dLbl>
              <c:idx val="5"/>
              <c:layout>
                <c:manualLayout>
                  <c:x val="1.0477383701040918E-2"/>
                  <c:y val="1.46974410250712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E76-425A-95B0-51B5EDDFAEA6}"/>
                </c:ext>
              </c:extLst>
            </c:dLbl>
            <c:dLbl>
              <c:idx val="6"/>
              <c:layout>
                <c:manualLayout>
                  <c:x val="1.2223614317881071E-2"/>
                  <c:y val="3.67436025626780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E76-425A-95B0-51B5EDDFA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גיליון1!$C$4:$C$10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גיליון1!$F$4:$F$10</c:f>
              <c:numCache>
                <c:formatCode>General</c:formatCode>
                <c:ptCount val="7"/>
                <c:pt idx="0">
                  <c:v>543</c:v>
                </c:pt>
                <c:pt idx="1">
                  <c:v>576</c:v>
                </c:pt>
                <c:pt idx="2">
                  <c:v>561</c:v>
                </c:pt>
                <c:pt idx="3">
                  <c:v>570</c:v>
                </c:pt>
                <c:pt idx="4">
                  <c:v>580</c:v>
                </c:pt>
                <c:pt idx="5">
                  <c:v>590</c:v>
                </c:pt>
                <c:pt idx="6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E76-425A-95B0-51B5EDDFAE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4758528"/>
        <c:axId val="234760064"/>
      </c:barChart>
      <c:catAx>
        <c:axId val="2347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760064"/>
        <c:crosses val="autoZero"/>
        <c:auto val="1"/>
        <c:lblAlgn val="ctr"/>
        <c:lblOffset val="100"/>
        <c:noMultiLvlLbl val="0"/>
      </c:catAx>
      <c:valAx>
        <c:axId val="23476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758528"/>
        <c:crosses val="autoZero"/>
        <c:crossBetween val="between"/>
      </c:valAx>
      <c:spPr>
        <a:noFill/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'רבע עליון מתוקנן'!$W$79</c:f>
              <c:strCache>
                <c:ptCount val="1"/>
                <c:pt idx="0">
                  <c:v>מתמטיקה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מתוקנן'!$W$80:$W$105</c:f>
              <c:numCache>
                <c:formatCode>General</c:formatCode>
                <c:ptCount val="26"/>
                <c:pt idx="0">
                  <c:v>58.78</c:v>
                </c:pt>
                <c:pt idx="1">
                  <c:v>46.35</c:v>
                </c:pt>
                <c:pt idx="2">
                  <c:v>41.53</c:v>
                </c:pt>
                <c:pt idx="3">
                  <c:v>33.950000000000003</c:v>
                </c:pt>
                <c:pt idx="4">
                  <c:v>38.479999999999997</c:v>
                </c:pt>
                <c:pt idx="5">
                  <c:v>51.27</c:v>
                </c:pt>
                <c:pt idx="6">
                  <c:v>45.6</c:v>
                </c:pt>
                <c:pt idx="7">
                  <c:v>49.91</c:v>
                </c:pt>
                <c:pt idx="9">
                  <c:v>51.99</c:v>
                </c:pt>
                <c:pt idx="10">
                  <c:v>37.22</c:v>
                </c:pt>
                <c:pt idx="11">
                  <c:v>36.82</c:v>
                </c:pt>
                <c:pt idx="12">
                  <c:v>27.85</c:v>
                </c:pt>
                <c:pt idx="13">
                  <c:v>31.64</c:v>
                </c:pt>
                <c:pt idx="14">
                  <c:v>40.950000000000003</c:v>
                </c:pt>
                <c:pt idx="15">
                  <c:v>41.74</c:v>
                </c:pt>
                <c:pt idx="16">
                  <c:v>36.97</c:v>
                </c:pt>
                <c:pt idx="18">
                  <c:v>30.23</c:v>
                </c:pt>
                <c:pt idx="19">
                  <c:v>32.57</c:v>
                </c:pt>
                <c:pt idx="20">
                  <c:v>28.31</c:v>
                </c:pt>
                <c:pt idx="21">
                  <c:v>24.4</c:v>
                </c:pt>
                <c:pt idx="22">
                  <c:v>24.87</c:v>
                </c:pt>
                <c:pt idx="23">
                  <c:v>27.28</c:v>
                </c:pt>
                <c:pt idx="24">
                  <c:v>21.7</c:v>
                </c:pt>
                <c:pt idx="25">
                  <c:v>30.72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D7-4A57-BD27-DBC90EA286B5}"/>
            </c:ext>
          </c:extLst>
        </c:ser>
        <c:ser>
          <c:idx val="1"/>
          <c:order val="1"/>
          <c:tx>
            <c:strRef>
              <c:f>'רבע עליון מתוקנן'!$X$79</c:f>
              <c:strCache>
                <c:ptCount val="1"/>
                <c:pt idx="0">
                  <c:v>פיסיקה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מתוקנן'!$X$80:$X$105</c:f>
              <c:numCache>
                <c:formatCode>General</c:formatCode>
                <c:ptCount val="26"/>
                <c:pt idx="0">
                  <c:v>33.75</c:v>
                </c:pt>
                <c:pt idx="1">
                  <c:v>27.25</c:v>
                </c:pt>
                <c:pt idx="2">
                  <c:v>25.09</c:v>
                </c:pt>
                <c:pt idx="3">
                  <c:v>20.97</c:v>
                </c:pt>
                <c:pt idx="4">
                  <c:v>25.08</c:v>
                </c:pt>
                <c:pt idx="5">
                  <c:v>36.22</c:v>
                </c:pt>
                <c:pt idx="6">
                  <c:v>34.869999999999997</c:v>
                </c:pt>
                <c:pt idx="7">
                  <c:v>35.17</c:v>
                </c:pt>
                <c:pt idx="9">
                  <c:v>26.64</c:v>
                </c:pt>
                <c:pt idx="10">
                  <c:v>22.45</c:v>
                </c:pt>
                <c:pt idx="11">
                  <c:v>20.57</c:v>
                </c:pt>
                <c:pt idx="12">
                  <c:v>15.73</c:v>
                </c:pt>
                <c:pt idx="13">
                  <c:v>17.95</c:v>
                </c:pt>
                <c:pt idx="14">
                  <c:v>21.72</c:v>
                </c:pt>
                <c:pt idx="15">
                  <c:v>32.340000000000003</c:v>
                </c:pt>
                <c:pt idx="16">
                  <c:v>23.06</c:v>
                </c:pt>
                <c:pt idx="18">
                  <c:v>23.15</c:v>
                </c:pt>
                <c:pt idx="19">
                  <c:v>24.32</c:v>
                </c:pt>
                <c:pt idx="20">
                  <c:v>25.03</c:v>
                </c:pt>
                <c:pt idx="21">
                  <c:v>21.36</c:v>
                </c:pt>
                <c:pt idx="22">
                  <c:v>23.99</c:v>
                </c:pt>
                <c:pt idx="23">
                  <c:v>27.75</c:v>
                </c:pt>
                <c:pt idx="24">
                  <c:v>25.94</c:v>
                </c:pt>
                <c:pt idx="25">
                  <c:v>32.79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D7-4A57-BD27-DBC90EA286B5}"/>
            </c:ext>
          </c:extLst>
        </c:ser>
        <c:ser>
          <c:idx val="2"/>
          <c:order val="2"/>
          <c:tx>
            <c:strRef>
              <c:f>'רבע עליון מתוקנן'!$Y$79</c:f>
              <c:strCache>
                <c:ptCount val="1"/>
                <c:pt idx="0">
                  <c:v>כימיה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מתוקנן'!$Y$80:$Y$105</c:f>
              <c:numCache>
                <c:formatCode>General</c:formatCode>
                <c:ptCount val="26"/>
                <c:pt idx="0">
                  <c:v>19.59</c:v>
                </c:pt>
                <c:pt idx="1">
                  <c:v>17.100000000000001</c:v>
                </c:pt>
                <c:pt idx="2">
                  <c:v>17.95</c:v>
                </c:pt>
                <c:pt idx="3">
                  <c:v>17.14</c:v>
                </c:pt>
                <c:pt idx="4">
                  <c:v>16.059999999999999</c:v>
                </c:pt>
                <c:pt idx="5">
                  <c:v>22.42</c:v>
                </c:pt>
                <c:pt idx="6">
                  <c:v>21.79</c:v>
                </c:pt>
                <c:pt idx="7">
                  <c:v>21.73</c:v>
                </c:pt>
                <c:pt idx="9">
                  <c:v>7.21</c:v>
                </c:pt>
                <c:pt idx="10">
                  <c:v>6.79</c:v>
                </c:pt>
                <c:pt idx="11">
                  <c:v>6.93</c:v>
                </c:pt>
                <c:pt idx="12">
                  <c:v>4.42</c:v>
                </c:pt>
                <c:pt idx="13">
                  <c:v>6.2</c:v>
                </c:pt>
                <c:pt idx="14">
                  <c:v>6.33</c:v>
                </c:pt>
                <c:pt idx="15">
                  <c:v>11.68</c:v>
                </c:pt>
                <c:pt idx="16">
                  <c:v>6.16</c:v>
                </c:pt>
                <c:pt idx="18">
                  <c:v>27.15</c:v>
                </c:pt>
                <c:pt idx="19">
                  <c:v>31.2</c:v>
                </c:pt>
                <c:pt idx="20">
                  <c:v>30.2</c:v>
                </c:pt>
                <c:pt idx="21">
                  <c:v>31.36</c:v>
                </c:pt>
                <c:pt idx="22">
                  <c:v>32.22</c:v>
                </c:pt>
                <c:pt idx="23">
                  <c:v>31.03</c:v>
                </c:pt>
                <c:pt idx="24">
                  <c:v>43</c:v>
                </c:pt>
                <c:pt idx="25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D7-4A57-BD27-DBC90EA286B5}"/>
            </c:ext>
          </c:extLst>
        </c:ser>
        <c:ser>
          <c:idx val="3"/>
          <c:order val="3"/>
          <c:tx>
            <c:strRef>
              <c:f>'רבע עליון מתוקנן'!$Z$79</c:f>
              <c:strCache>
                <c:ptCount val="1"/>
                <c:pt idx="0">
                  <c:v>ביולוגיה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מתוקנן'!$Z$80:$Z$105</c:f>
              <c:numCache>
                <c:formatCode>General</c:formatCode>
                <c:ptCount val="26"/>
                <c:pt idx="0">
                  <c:v>19.260000000000002</c:v>
                </c:pt>
                <c:pt idx="1">
                  <c:v>21.07</c:v>
                </c:pt>
                <c:pt idx="2">
                  <c:v>18.600000000000001</c:v>
                </c:pt>
                <c:pt idx="3">
                  <c:v>22.16</c:v>
                </c:pt>
                <c:pt idx="4">
                  <c:v>20.43</c:v>
                </c:pt>
                <c:pt idx="5">
                  <c:v>24.12</c:v>
                </c:pt>
                <c:pt idx="6">
                  <c:v>21.5</c:v>
                </c:pt>
                <c:pt idx="7">
                  <c:v>25.44</c:v>
                </c:pt>
                <c:pt idx="9">
                  <c:v>14.54</c:v>
                </c:pt>
                <c:pt idx="10">
                  <c:v>20.100000000000001</c:v>
                </c:pt>
                <c:pt idx="11">
                  <c:v>20.14</c:v>
                </c:pt>
                <c:pt idx="12">
                  <c:v>20.76</c:v>
                </c:pt>
                <c:pt idx="13">
                  <c:v>21.7</c:v>
                </c:pt>
                <c:pt idx="14">
                  <c:v>27.38</c:v>
                </c:pt>
                <c:pt idx="15">
                  <c:v>19.8</c:v>
                </c:pt>
                <c:pt idx="16">
                  <c:v>20.95</c:v>
                </c:pt>
                <c:pt idx="18">
                  <c:v>34.36</c:v>
                </c:pt>
                <c:pt idx="19">
                  <c:v>30.16</c:v>
                </c:pt>
                <c:pt idx="20">
                  <c:v>35.36</c:v>
                </c:pt>
                <c:pt idx="21">
                  <c:v>29.81</c:v>
                </c:pt>
                <c:pt idx="22">
                  <c:v>36.6</c:v>
                </c:pt>
                <c:pt idx="23">
                  <c:v>39.11</c:v>
                </c:pt>
                <c:pt idx="24">
                  <c:v>34.75</c:v>
                </c:pt>
                <c:pt idx="25">
                  <c:v>32.270000000000003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D7-4A57-BD27-DBC90EA28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5238528"/>
        <c:axId val="235240064"/>
      </c:lineChart>
      <c:catAx>
        <c:axId val="23523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240064"/>
        <c:crosses val="autoZero"/>
        <c:auto val="1"/>
        <c:lblAlgn val="ctr"/>
        <c:lblOffset val="100"/>
        <c:tickLblSkip val="1"/>
        <c:noMultiLvlLbl val="0"/>
      </c:catAx>
      <c:valAx>
        <c:axId val="23524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2385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'מדעים - חתכ'!$F$6</c:f>
          <c:strCache>
            <c:ptCount val="1"/>
            <c:pt idx="0">
              <c:v>פיזה - אוריינות מדעים</c:v>
            </c:pt>
          </c:strCache>
        </c:strRef>
      </c:tx>
      <c:layout>
        <c:manualLayout>
          <c:xMode val="edge"/>
          <c:yMode val="edge"/>
          <c:x val="2.2547892720306642E-3"/>
          <c:y val="0.92226190476190473"/>
        </c:manualLayout>
      </c:layout>
      <c:overlay val="1"/>
      <c:txPr>
        <a:bodyPr/>
        <a:lstStyle/>
        <a:p>
          <a:pPr>
            <a:defRPr sz="1000">
              <a:solidFill>
                <a:schemeClr val="accent3">
                  <a:lumMod val="50000"/>
                </a:schemeClr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9375000000001"/>
          <c:y val="5.9192745609391036E-2"/>
          <c:w val="0.85478777777777781"/>
          <c:h val="0.63777037037037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'מדעים - חתכ'!$H$6</c:f>
              <c:strCache>
                <c:ptCount val="1"/>
                <c:pt idx="0">
                  <c:v>ציון ממוצע</c:v>
                </c:pt>
              </c:strCache>
            </c:strRef>
          </c:tx>
          <c:spPr>
            <a:noFill/>
            <a:ln w="31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E1-4A9D-BA92-6BB72C315C84}"/>
              </c:ext>
            </c:extLst>
          </c:dPt>
          <c:dPt>
            <c:idx val="1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E1-4A9D-BA92-6BB72C315C84}"/>
              </c:ext>
            </c:extLst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4E1-4A9D-BA92-6BB72C315C84}"/>
              </c:ext>
            </c:extLst>
          </c:dPt>
          <c:dPt>
            <c:idx val="3"/>
            <c:invertIfNegative val="0"/>
            <c:bubble3D val="0"/>
            <c:spPr>
              <a:solidFill>
                <a:srgbClr val="D6AD0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4E1-4A9D-BA92-6BB72C315C8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4E1-4A9D-BA92-6BB72C315C8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84E1-4A9D-BA92-6BB72C315C84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84E1-4A9D-BA92-6BB72C315C84}"/>
              </c:ext>
            </c:extLst>
          </c:dPt>
          <c:dPt>
            <c:idx val="7"/>
            <c:invertIfNegative val="0"/>
            <c:bubble3D val="0"/>
            <c:spPr>
              <a:solidFill>
                <a:srgbClr val="00823B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4E1-4A9D-BA92-6BB72C315C84}"/>
              </c:ext>
            </c:extLst>
          </c:dPt>
          <c:dPt>
            <c:idx val="8"/>
            <c:invertIfNegative val="0"/>
            <c:bubble3D val="0"/>
            <c:spPr>
              <a:solidFill>
                <a:srgbClr val="00823B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4E1-4A9D-BA92-6BB72C315C84}"/>
              </c:ext>
            </c:extLst>
          </c:dPt>
          <c:dPt>
            <c:idx val="9"/>
            <c:invertIfNegative val="0"/>
            <c:bubble3D val="0"/>
            <c:spPr>
              <a:solidFill>
                <a:srgbClr val="00823B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4E1-4A9D-BA92-6BB72C315C84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3B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84E1-4A9D-BA92-6BB72C315C84}"/>
              </c:ext>
            </c:extLst>
          </c:dPt>
          <c:dPt>
            <c:idx val="11"/>
            <c:invertIfNegative val="0"/>
            <c:bubble3D val="0"/>
            <c:spPr>
              <a:solidFill>
                <a:srgbClr val="00823B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84E1-4A9D-BA92-6BB72C315C84}"/>
              </c:ext>
            </c:extLst>
          </c:dPt>
          <c:dPt>
            <c:idx val="12"/>
            <c:invertIfNegative val="0"/>
            <c:bubble3D val="0"/>
            <c:spPr>
              <a:solidFill>
                <a:srgbClr val="00823B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84E1-4A9D-BA92-6BB72C315C8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84E1-4A9D-BA92-6BB72C315C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'מדעים - חתכ'!$F$7:$G$16</c:f>
              <c:multiLvlStrCache>
                <c:ptCount val="10"/>
                <c:lvl>
                  <c:pt idx="0">
                    <c:v>נמוך</c:v>
                  </c:pt>
                  <c:pt idx="1">
                    <c:v>בינוני</c:v>
                  </c:pt>
                  <c:pt idx="2">
                    <c:v>גבוה</c:v>
                  </c:pt>
                  <c:pt idx="4">
                    <c:v>נמוך</c:v>
                  </c:pt>
                  <c:pt idx="5">
                    <c:v>בינוני</c:v>
                  </c:pt>
                  <c:pt idx="6">
                    <c:v>גבוה</c:v>
                  </c:pt>
                  <c:pt idx="7">
                    <c:v>נמוך</c:v>
                  </c:pt>
                  <c:pt idx="8">
                    <c:v>בינוני</c:v>
                  </c:pt>
                  <c:pt idx="9">
                    <c:v>גבוה</c:v>
                  </c:pt>
                </c:lvl>
                <c:lvl>
                  <c:pt idx="0">
                    <c:v>ישראל</c:v>
                  </c:pt>
                  <c:pt idx="3">
                    <c:v> </c:v>
                  </c:pt>
                  <c:pt idx="4">
                    <c:v>דוברי עברית</c:v>
                  </c:pt>
                  <c:pt idx="7">
                    <c:v>דוברי ערבית</c:v>
                  </c:pt>
                </c:lvl>
              </c:multiLvlStrCache>
            </c:multiLvlStrRef>
          </c:cat>
          <c:val>
            <c:numRef>
              <c:f>'מדעים - חתכ'!$H$7:$H$16</c:f>
              <c:numCache>
                <c:formatCode>0</c:formatCode>
                <c:ptCount val="10"/>
                <c:pt idx="0">
                  <c:v>420.314318191273</c:v>
                </c:pt>
                <c:pt idx="1">
                  <c:v>472.18761036781802</c:v>
                </c:pt>
                <c:pt idx="2">
                  <c:v>510.98551383456498</c:v>
                </c:pt>
                <c:pt idx="3">
                  <c:v>0</c:v>
                </c:pt>
                <c:pt idx="4">
                  <c:v>438.15378273585799</c:v>
                </c:pt>
                <c:pt idx="5">
                  <c:v>487.20300780458302</c:v>
                </c:pt>
                <c:pt idx="6">
                  <c:v>532.20691564316405</c:v>
                </c:pt>
                <c:pt idx="7">
                  <c:v>391.87073462020498</c:v>
                </c:pt>
                <c:pt idx="8">
                  <c:v>399.69436214978401</c:v>
                </c:pt>
                <c:pt idx="9">
                  <c:v>423.27488440603997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4E1-4A9D-BA92-6BB72C315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55088512"/>
        <c:axId val="255090048"/>
      </c:barChart>
      <c:catAx>
        <c:axId val="2550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255090048"/>
        <c:crosses val="autoZero"/>
        <c:auto val="1"/>
        <c:lblAlgn val="ctr"/>
        <c:lblOffset val="100"/>
        <c:noMultiLvlLbl val="0"/>
      </c:catAx>
      <c:valAx>
        <c:axId val="255090048"/>
        <c:scaling>
          <c:orientation val="minMax"/>
          <c:max val="600"/>
          <c:min val="3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title>
          <c:tx>
            <c:strRef>
              <c:f>'מדעים - חתכ'!$H$6</c:f>
              <c:strCache>
                <c:ptCount val="1"/>
                <c:pt idx="0">
                  <c:v>ציון ממוצע</c:v>
                </c:pt>
              </c:strCache>
            </c:strRef>
          </c:tx>
          <c:layout/>
          <c:overlay val="0"/>
          <c:txPr>
            <a:bodyPr rot="-5400000" vert="horz"/>
            <a:lstStyle/>
            <a:p>
              <a:pPr>
                <a:defRPr sz="900"/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900" b="0"/>
            </a:pPr>
            <a:endParaRPr lang="en-US"/>
          </a:p>
        </c:txPr>
        <c:crossAx val="255088512"/>
        <c:crosses val="autoZero"/>
        <c:crossBetween val="between"/>
        <c:majorUnit val="50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  <a:ln w="3175">
      <a:solidFill>
        <a:schemeClr val="bg1">
          <a:lumMod val="50000"/>
        </a:schemeClr>
      </a:solidFill>
    </a:ln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8836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04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אנחנו מחנכים גם את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0742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הלימודים תשע"ז לא חל שינוי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ממש בהישגי התלמידים במבחן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במתמטיקה לכיתות ח'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לשנה הקודמת (תשע"ו).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בהתבוננות רב שנתית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בין השנים תשס"ח-תשע"ז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34 נקודות בהישגי התלמידים, המשקפת עלייה ממוצעת של כארבע נקודות בשנה. העלייה התרחשה ברציפות עד לשנת תשע"ה (למעט ירידה חריגה בשנת תשע"ב), ומאז נרשמה יציבות בהישגים.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תשע"ז פיזור הציונים (ס"ת) בקרב כלל התלמידים הצטמצם במקצת (ב-7 נקודות)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לאחר העלייה הקלה שנרשמה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ובכך חזר לפיזור שנותר יציב לאורך השנים תשס"ח-תשע"ה.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עברית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תשע"ז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חל שינוי של ממש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בהישגים בהשוואה לשנתיים קודמות תשע"ו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והם גבוהים מההישגים בשנים תשס"ח-תשע"ג. סה"כ בין השנים תשס"ח-תשע"ז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33 נקודות בהישגי דוברי עברית, המשקפת עלייה ממוצעת של כארבע נקודות בשנה.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תשע"ז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12 נקודות בהישגים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והם מהווים הישג שיא לאורך שנות המדידה. סה"כ בין השנים תשס"ח-תשע"ז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37 נקודות בהישגי דוברי הערבית, המשקפת עלייה ממוצעת של כארבע נקודות בשנה.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בשני מגזרי השפה,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העברית ודוברי הערבית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נרשמה עלייה יחסית רציפה וממושכת בין השנים תשס"ח-תשע"ה (למעט ירידה חריגה בגודלה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בתשע"ב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ובקרב דוברי ערבית חלה ירידה קלה גם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בתש"ע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ולאחריה בקרב דוברי עברית נרשמה יציבות עד וכולל תשע"ז בעוד בקרב דוברי הערבית שוב נרשמה עלייה בהישגים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לאורך השנים קיים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פער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בהישגים לטובת דוברי העברית, כאשר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הפער לטובת דוברי העברית העומד על 37 נקודות, הצטמצם ביחס לפער 53 הנקודות שנרשם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לאורך התקופה, העלייה הממוצעת בהישגי תלמידי כיתות ה' גדולה יותר מהעלייה המקבילה בהישגי תלמידי כיתות ח', בעיקר בקרב התלמידים דוברי הערבית (כ-11 נקודות בשנה לעומת כארבע נקודות בשנה, בהתאמה) אך גם בקרב התלמידים דוברי העברית (כשש נקודות בשנה לעומת כארבע נקודות בשנה, בהתאמה).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בשני מגזרי השפה נרשם צמצום קל בפיזור הציונים (ס"ת)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וזאת לאחר תקופה של יציבות (בקרב דוברי עברית) או תנודתיות (בקרב דוברי ערבית) בפיזור ההישגים. במהלך השנים תשס"ח-תשע"ז בקרב דוברי ערבית פיזור הציונים התרחב במעט (ב-9 נקודות) ואילו בקרב דוברי העברית הפיזור דווקא הצטמצם במעט (ב-7 נקודות).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855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הלימודים 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23 נקודות בהישגי התלמידים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במבחן במדע וטכנולוגיה לכיתות ח'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לשנה הקודמת (תשע"ו), והם מהווים הישג שיא לאורך כל שנות המדידה.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בהתבוננות רב שנתית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בין השנים תשס"ח-תשע"ז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87 נקודות בהישגי התלמידים, המשקפת עלייה ממוצעת של כעשר נקודות בשנה. העלייה התרחשה באופן רציף לאורך השנים עד תשע"ז, למעט בשנים תשע"ב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במהלך השנים חלה התרחבות קלה של 13 נקודות בפיזור הציונים (ס"ת), כאשר כמחצית מן ההתרחבות ניתן לשייך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העברית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תשע"ז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ניכרת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19 נקודות בהישגים בהשוואה לשנה קודמת תשע"ו, והם מהווים הישג שיא לאורך כל שנות המדידה. סה"כ בין השנים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תשס"ח-תשע"ז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79 נקודות בהישגי דוברי העברית, המשקפת עלייה ממוצעת של כתשע נקודות בשנה. העלייה התרחשה ברציפות לאורך כל שנות המדידה, למעט ירידה קלה בהישגים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תשע"ז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 מאוד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 33 נקודות בהישגים בהשוואה לשנה קודמת תשע"ו, וגם הם מהווים הישג שיא לאורך כל שנות המדידה. סה"כ בין השנים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תשס"ח-תשע"ז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 מאוד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110 נקודות בהישגי דוברי הערבית, המשקפת עלייה ממוצעת של כ-12 נקודות בשנה. עיקר העלייה התרחשה בשנים תש"ע-תשע"א (עלייה מצטברת של 66 נקודות ביחס לשנת תשס"ט), ועלייה נוספת התרחשה בשנים תשע"ו-תשע"ז (עלייה מצטברת של 56 נקודות ביחס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בכל השנים, הישגי התלמידים דוברי העברית גבוהים מהישגי התלמידים דוברי הערבית (47 נקודות בשנת הבסיס תשס"ח, ופער שיא של 66 נקודות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בתשס"ט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אך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הפער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לטובת דוברי העברית הצטמצם במידה ניכרת הן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(ל-30 נקודות) והן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(עומד על 16 נקודות).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התרחבות בפיזור הציונים (ס"ת)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הן בקרב דוברי עברית (ב-9 נקודות) והן בקרב דוברי ערבית (ב-5 נקודות). במהלך השנים תשס"ח-תשע"ז בקרב דוברי עברית חלה התרחבות מתונה (20 נקודות) בפיזור הציונים (ס"ת). בקרב דוברי ערבית אמנם פיזור הציונים (ס"ת)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דומה יחסית לזה בשנת הבסיס תשס"ח, אך לאורך השנים נרשמו בו שינויים, ובין היתר הוא היה נמוך יותר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בתשע"ב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-תשע"ג.</a:t>
            </a:r>
          </a:p>
          <a:p>
            <a:endParaRPr lang="he-I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נתוני המבחן במדע וטכנולוגיה לכיתות ח' תשע"ז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אינם כוללים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את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ציוניהם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תלמידים שנבחנו ב-17 כיתות (ב-3 בתי-ספר) עקב חשד לפגיעה בטוהר הבחינות. כיתות אלו מהוות כאחוז וחצי מתוך 1,227 הכיתות שנבחנו, וכולן בבתי-ספר דוברי ערבית.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954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he-IL" dirty="0" smtClean="0"/>
              <a:t>נערך על ידי ה-</a:t>
            </a:r>
            <a:r>
              <a:rPr lang="en-US" dirty="0" smtClean="0">
                <a:latin typeface="Calibri" panose="020F0502020204030204" pitchFamily="34" charset="0"/>
              </a:rPr>
              <a:t>OECD</a:t>
            </a:r>
            <a:r>
              <a:rPr lang="he-IL" dirty="0" smtClean="0"/>
              <a:t>, אחת לשלוש שנים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r>
              <a:rPr lang="he-IL" dirty="0" smtClean="0"/>
              <a:t>מיועד לתלמידים בני 15 (לרוב תלמידי כיתה י')</a:t>
            </a:r>
          </a:p>
          <a:p>
            <a:pPr algn="just">
              <a:lnSpc>
                <a:spcPct val="100000"/>
              </a:lnSpc>
              <a:spcBef>
                <a:spcPts val="2000"/>
              </a:spcBef>
              <a:defRPr/>
            </a:pPr>
            <a:r>
              <a:rPr lang="he-IL" sz="1200" dirty="0" smtClean="0"/>
              <a:t>המטרה המרכזית של מחקר פיזה היא להעריך: </a:t>
            </a:r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he-IL" dirty="0" smtClean="0">
                <a:solidFill>
                  <a:srgbClr val="C00000"/>
                </a:solidFill>
              </a:rPr>
              <a:t>"</a:t>
            </a:r>
            <a:r>
              <a:rPr lang="he-IL" dirty="0" smtClean="0">
                <a:solidFill>
                  <a:srgbClr val="C00000"/>
                </a:solidFill>
                <a:cs typeface="Guttman Yad-Brush" pitchFamily="2" charset="-79"/>
              </a:rPr>
              <a:t>באיזו מידה התלמידים 'מוכנים לחיים הבוגרים' </a:t>
            </a:r>
            <a:r>
              <a:rPr lang="he-IL" dirty="0" smtClean="0">
                <a:solidFill>
                  <a:srgbClr val="C00000"/>
                </a:solidFill>
              </a:rPr>
              <a:t>-</a:t>
            </a:r>
            <a:r>
              <a:rPr lang="he-IL" dirty="0" smtClean="0">
                <a:solidFill>
                  <a:srgbClr val="C00000"/>
                </a:solidFill>
                <a:cs typeface="Guttman Yad-Brush" pitchFamily="2" charset="-79"/>
              </a:rPr>
              <a:t> רכשו כלי חשיבה כלליים והבנה באופן המאפשר התמודדות טובה ויעילה עם סביבתם."</a:t>
            </a:r>
          </a:p>
          <a:p>
            <a:pPr algn="just">
              <a:lnSpc>
                <a:spcPct val="100000"/>
              </a:lnSpc>
              <a:spcBef>
                <a:spcPts val="2000"/>
              </a:spcBef>
              <a:defRPr/>
            </a:pPr>
            <a:r>
              <a:rPr lang="he-IL" sz="1200" dirty="0" smtClean="0"/>
              <a:t>לפיכך נבחר גיל 15 בו מסתיים חינוך חובה במרבית מדינות </a:t>
            </a:r>
            <a:r>
              <a:rPr lang="en-US" sz="1200" dirty="0" smtClean="0">
                <a:latin typeface="Calibri" panose="020F0502020204030204" pitchFamily="34" charset="0"/>
              </a:rPr>
              <a:t>OECD</a:t>
            </a:r>
            <a:r>
              <a:rPr lang="he-IL" sz="12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2000"/>
              </a:spcBef>
              <a:defRPr/>
            </a:pPr>
            <a:r>
              <a:rPr lang="he-IL" sz="1200" dirty="0" smtClean="0"/>
              <a:t>המטרה המרכזית של מחקר פיזה היא להעריך: </a:t>
            </a:r>
          </a:p>
          <a:p>
            <a:pPr marL="0" indent="0" algn="just">
              <a:lnSpc>
                <a:spcPct val="100000"/>
              </a:lnSpc>
              <a:spcBef>
                <a:spcPts val="2000"/>
              </a:spcBef>
              <a:buNone/>
              <a:defRPr/>
            </a:pPr>
            <a:r>
              <a:rPr lang="he-IL" dirty="0" smtClean="0">
                <a:solidFill>
                  <a:srgbClr val="C00000"/>
                </a:solidFill>
              </a:rPr>
              <a:t>"</a:t>
            </a:r>
            <a:r>
              <a:rPr lang="he-IL" dirty="0" smtClean="0">
                <a:solidFill>
                  <a:srgbClr val="C00000"/>
                </a:solidFill>
                <a:cs typeface="Guttman Yad-Brush" pitchFamily="2" charset="-79"/>
              </a:rPr>
              <a:t>באיזו מידה התלמידים 'מוכנים לחיים הבוגרים' </a:t>
            </a:r>
            <a:r>
              <a:rPr lang="he-IL" dirty="0" smtClean="0">
                <a:solidFill>
                  <a:srgbClr val="C00000"/>
                </a:solidFill>
              </a:rPr>
              <a:t>-</a:t>
            </a:r>
            <a:r>
              <a:rPr lang="he-IL" dirty="0" smtClean="0">
                <a:solidFill>
                  <a:srgbClr val="C00000"/>
                </a:solidFill>
                <a:cs typeface="Guttman Yad-Brush" pitchFamily="2" charset="-79"/>
              </a:rPr>
              <a:t> רכשו כלי חשיבה כלליים והבנה באופן המאפשר התמודדות טובה ויעילה עם סביבתם."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endParaRPr lang="he-IL" dirty="0" smtClean="0">
              <a:solidFill>
                <a:srgbClr val="C00000"/>
              </a:solidFill>
              <a:cs typeface="Guttman Yad-Brush" pitchFamily="2" charset="-79"/>
            </a:endParaRPr>
          </a:p>
          <a:p>
            <a:pPr algn="just">
              <a:lnSpc>
                <a:spcPct val="100000"/>
              </a:lnSpc>
              <a:defRPr/>
            </a:pPr>
            <a:r>
              <a:rPr lang="he-IL" dirty="0" smtClean="0">
                <a:solidFill>
                  <a:srgbClr val="000066"/>
                </a:solidFill>
              </a:rPr>
              <a:t>בישראל השתתפו 6,598 תלמידים מ-173 בתי ספר.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he-IL" dirty="0" smtClean="0">
                <a:solidFill>
                  <a:srgbClr val="000066"/>
                </a:solidFill>
              </a:rPr>
              <a:t>מדגם מייצג של האוכלוסייה בישראל (למעט בנים חרדים).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4962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lvl="0"/>
            <a:r>
              <a:rPr lang="he-IL" sz="3200" b="1" dirty="0" smtClean="0">
                <a:solidFill>
                  <a:schemeClr val="accent5"/>
                </a:solidFill>
              </a:rPr>
              <a:t>1. ידע תוכן (עקרונות ומושגים מדעיים)</a:t>
            </a:r>
          </a:p>
          <a:p>
            <a:pPr marL="109728" lvl="0" indent="0">
              <a:buNone/>
            </a:pPr>
            <a:r>
              <a:rPr lang="he-IL" sz="2800" dirty="0" smtClean="0"/>
              <a:t>מערכות פיסיקליות, מערכות חיים, מערכת </a:t>
            </a:r>
            <a:r>
              <a:rPr lang="he-IL" sz="2800" dirty="0" err="1" smtClean="0"/>
              <a:t>כדוה"א</a:t>
            </a:r>
            <a:r>
              <a:rPr lang="he-IL" sz="2800" dirty="0" smtClean="0"/>
              <a:t> והחלל</a:t>
            </a:r>
          </a:p>
          <a:p>
            <a:pPr marL="0" lvl="1"/>
            <a:endParaRPr lang="en-US" sz="2200" dirty="0" smtClean="0"/>
          </a:p>
          <a:p>
            <a:pPr marL="109728" lvl="0"/>
            <a:r>
              <a:rPr lang="he-IL" sz="3200" b="1" dirty="0" smtClean="0">
                <a:solidFill>
                  <a:schemeClr val="accent5"/>
                </a:solidFill>
              </a:rPr>
              <a:t>2. ידע פרוצדורלי</a:t>
            </a:r>
          </a:p>
          <a:p>
            <a:pPr lvl="0"/>
            <a:r>
              <a:rPr lang="he-IL" sz="2800" dirty="0" smtClean="0">
                <a:solidFill>
                  <a:schemeClr val="accent5"/>
                </a:solidFill>
              </a:rPr>
              <a:t> </a:t>
            </a:r>
            <a:r>
              <a:rPr lang="he-IL" sz="2800" dirty="0" smtClean="0"/>
              <a:t>הפרוצדורות והאסטרטגיות המשמשות בחקר מדעי: </a:t>
            </a:r>
          </a:p>
          <a:p>
            <a:pPr lvl="0"/>
            <a:r>
              <a:rPr lang="he-IL" sz="2800" dirty="0" smtClean="0"/>
              <a:t> בקרה, בידוד משתנים, חזרות, דרכי ייצוג ודיווח תוצאות</a:t>
            </a:r>
          </a:p>
          <a:p>
            <a:pPr lvl="0"/>
            <a:endParaRPr lang="en-US" sz="2200" dirty="0" smtClean="0">
              <a:solidFill>
                <a:schemeClr val="bg1"/>
              </a:solidFill>
            </a:endParaRPr>
          </a:p>
          <a:p>
            <a:pPr marL="109728" lvl="0"/>
            <a:r>
              <a:rPr lang="he-IL" sz="3200" b="1" dirty="0" smtClean="0">
                <a:solidFill>
                  <a:schemeClr val="accent5"/>
                </a:solidFill>
              </a:rPr>
              <a:t>3. ידע אפיסטמי </a:t>
            </a:r>
          </a:p>
          <a:p>
            <a:pPr lvl="0"/>
            <a:r>
              <a:rPr lang="he-IL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הבנת</a:t>
            </a:r>
            <a:r>
              <a:rPr lang="he-IL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האופן שבו מצדיקים ומוודאים רעיונות במדע ותפקיד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הפרקטיקות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המדעיות: שאלות חקר, תצפיות, תיאוריות,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השערות, מודלים, טיעונים מדעיים, ביקורת עמיתים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6132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Shape 2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Shape 2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Shape 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3" name="Shape 5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Shape 5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3" name="Shape 17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74" name="Shape 17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77" name="Shape 17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Shape 28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91" name="Shape 29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Shape 29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Shape 31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19" name="Shape 319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Shape 3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4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5E4ABC0C-844D-4C6A-9ED5-DA663B86ED3F}" type="datetime1">
              <a:rPr lang="en-US" smtClean="0">
                <a:solidFill>
                  <a:srgbClr val="3B3B3B"/>
                </a:solidFill>
              </a:rPr>
              <a:t>5/28/2019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85D-0A27-4122-BC58-94467BFCC504}" type="slidenum">
              <a:rPr lang="en-US" smtClean="0">
                <a:solidFill>
                  <a:srgbClr val="3B3B3B"/>
                </a:solidFill>
              </a:rPr>
              <a:pPr/>
              <a:t>‹#›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9400" y="217432"/>
            <a:ext cx="6019800" cy="790796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rgbClr val="DEE9F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0" name="Shape 26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Shape 26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3" name="Shape 26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Shape 26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503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  <p:sldLayoutId id="2147483658" r:id="rId5"/>
    <p:sldLayoutId id="2147483662" r:id="rId6"/>
    <p:sldLayoutId id="2147483663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sz="6000" b="1" dirty="0" smtClean="0">
                <a:latin typeface="Nyala" panose="02000504070300020003" pitchFamily="2" charset="0"/>
                <a:cs typeface="+mn-cs"/>
              </a:rPr>
              <a:t>המדעים </a:t>
            </a:r>
            <a:r>
              <a:rPr lang="he-IL" b="1" dirty="0" smtClean="0">
                <a:latin typeface="Nyala" panose="02000504070300020003" pitchFamily="2" charset="0"/>
                <a:cs typeface="+mn-cs"/>
              </a:rPr>
              <a:t>בחטיבת הביניים</a:t>
            </a:r>
            <a:endParaRPr lang="en" b="1" dirty="0">
              <a:latin typeface="Nyala" panose="02000504070300020003" pitchFamily="2" charset="0"/>
              <a:cs typeface="+mn-cs"/>
            </a:endParaRPr>
          </a:p>
        </p:txBody>
      </p:sp>
      <p:pic>
        <p:nvPicPr>
          <p:cNvPr id="1026" name="Picture 2" descr="C:\Users\Administrator\Downloads\לוגו אגף א מדעים a2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5049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0272" y="771550"/>
            <a:ext cx="2123728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chemeClr val="accent5">
                    <a:lumMod val="50000"/>
                  </a:schemeClr>
                </a:solidFill>
              </a:rPr>
              <a:t>משרד החינוך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המזכירות הפדגוגית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אגף א' למדעים</a:t>
            </a:r>
          </a:p>
          <a:p>
            <a:pPr algn="ctr" rtl="1"/>
            <a:r>
              <a:rPr lang="he-IL" sz="1800" dirty="0">
                <a:solidFill>
                  <a:schemeClr val="accent5">
                    <a:lumMod val="50000"/>
                  </a:schemeClr>
                </a:solidFill>
              </a:rPr>
              <a:t>ד"ר גילמור קשת</a:t>
            </a:r>
          </a:p>
          <a:p>
            <a:pPr algn="ctr" rtl="1"/>
            <a:endParaRPr lang="he-IL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rtl="1"/>
            <a:endParaRPr lang="he-IL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הפיקוח על מדע וטכנולוגיה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בכיתות א'-ט'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ד"ר אביבה בריינר</a:t>
            </a:r>
          </a:p>
          <a:p>
            <a:pPr algn="ctr" rtl="1"/>
            <a:endParaRPr lang="he-IL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rtl="1"/>
            <a:endParaRPr lang="he-IL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899592" y="0"/>
            <a:ext cx="7499176" cy="11381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he-IL" sz="2800" dirty="0" smtClean="0">
                <a:solidFill>
                  <a:schemeClr val="tx1"/>
                </a:solidFill>
              </a:rPr>
              <a:t>שיעור הנבחנים ברמה מוגברת בבגרות מקרב נבחני מיצ"ב ברבע העליון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he-IL" sz="2800" dirty="0" smtClean="0">
                <a:solidFill>
                  <a:schemeClr val="tx1"/>
                </a:solidFill>
              </a:rPr>
              <a:t>של הישגי המיצ"ב במתמטיקה</a:t>
            </a:r>
            <a:endParaRPr lang="he-IL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/>
          </p:nvPr>
        </p:nvGraphicFramePr>
        <p:xfrm>
          <a:off x="827584" y="829568"/>
          <a:ext cx="77048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מלבן 4"/>
          <p:cNvSpPr/>
          <p:nvPr/>
        </p:nvSpPr>
        <p:spPr>
          <a:xfrm>
            <a:off x="1691681" y="1473796"/>
            <a:ext cx="5184575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2000"/>
              </a:spcBef>
              <a:defRPr/>
            </a:pPr>
            <a:r>
              <a:rPr lang="he-IL" sz="2400" b="1" dirty="0" smtClean="0">
                <a:solidFill>
                  <a:srgbClr val="002060"/>
                </a:solidFill>
                <a:cs typeface="+mn-cs"/>
              </a:rPr>
              <a:t>מקר </a:t>
            </a:r>
            <a:r>
              <a:rPr lang="en-US" sz="2400" b="1" dirty="0" smtClean="0">
                <a:solidFill>
                  <a:srgbClr val="002060"/>
                </a:solidFill>
                <a:cs typeface="+mn-cs"/>
              </a:rPr>
              <a:t>PISA</a:t>
            </a:r>
            <a:r>
              <a:rPr lang="he-IL" sz="2400" b="1" dirty="0" smtClean="0">
                <a:solidFill>
                  <a:srgbClr val="002060"/>
                </a:solidFill>
                <a:cs typeface="+mn-cs"/>
              </a:rPr>
              <a:t> בודק באיזו </a:t>
            </a:r>
            <a:r>
              <a:rPr lang="he-IL" sz="2400" b="1" dirty="0">
                <a:solidFill>
                  <a:srgbClr val="002060"/>
                </a:solidFill>
                <a:cs typeface="+mn-cs"/>
              </a:rPr>
              <a:t>מידה התלמידים 'מוכנים לחיים הבוגרים</a:t>
            </a:r>
            <a:r>
              <a:rPr lang="he-IL" sz="2400" b="1" dirty="0" smtClean="0">
                <a:solidFill>
                  <a:srgbClr val="002060"/>
                </a:solidFill>
                <a:cs typeface="+mn-cs"/>
              </a:rPr>
              <a:t>'</a:t>
            </a:r>
          </a:p>
          <a:p>
            <a:pPr algn="just" rtl="1">
              <a:spcBef>
                <a:spcPts val="2000"/>
              </a:spcBef>
              <a:defRPr/>
            </a:pPr>
            <a:r>
              <a:rPr lang="he-IL" sz="2400" b="1" dirty="0" smtClean="0">
                <a:solidFill>
                  <a:srgbClr val="002060"/>
                </a:solidFill>
                <a:cs typeface="+mn-cs"/>
              </a:rPr>
              <a:t>רכשו </a:t>
            </a:r>
            <a:r>
              <a:rPr lang="he-IL" sz="2400" b="1" dirty="0">
                <a:solidFill>
                  <a:srgbClr val="002060"/>
                </a:solidFill>
                <a:cs typeface="+mn-cs"/>
              </a:rPr>
              <a:t>כלי חשיבה כלליים והבנה באופן המאפשר התמודדות טובה ויעילה עם </a:t>
            </a:r>
            <a:r>
              <a:rPr lang="he-IL" sz="2400" b="1" dirty="0" smtClean="0">
                <a:solidFill>
                  <a:srgbClr val="002060"/>
                </a:solidFill>
                <a:cs typeface="+mn-cs"/>
              </a:rPr>
              <a:t>סביבתם</a:t>
            </a:r>
          </a:p>
          <a:p>
            <a:pPr algn="just" rtl="1">
              <a:spcBef>
                <a:spcPts val="2000"/>
              </a:spcBef>
              <a:defRPr/>
            </a:pPr>
            <a:r>
              <a:rPr lang="he-IL" sz="2400" b="1" dirty="0" smtClean="0">
                <a:solidFill>
                  <a:srgbClr val="002060"/>
                </a:solidFill>
                <a:cs typeface="+mn-cs"/>
              </a:rPr>
              <a:t>ממוקד במיומנויות </a:t>
            </a:r>
            <a:endParaRPr lang="he-IL" sz="24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11510"/>
            <a:ext cx="7272808" cy="8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76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cxnSp>
        <p:nvCxnSpPr>
          <p:cNvPr id="3" name="Straight Connector 13"/>
          <p:cNvCxnSpPr/>
          <p:nvPr/>
        </p:nvCxnSpPr>
        <p:spPr>
          <a:xfrm flipH="1">
            <a:off x="5940152" y="3127086"/>
            <a:ext cx="144016" cy="380768"/>
          </a:xfrm>
          <a:prstGeom prst="line">
            <a:avLst/>
          </a:prstGeom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Rounded Rectangle 7"/>
          <p:cNvSpPr/>
          <p:nvPr/>
        </p:nvSpPr>
        <p:spPr>
          <a:xfrm>
            <a:off x="2987824" y="1339439"/>
            <a:ext cx="5400600" cy="188038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3600" b="1" dirty="0" smtClean="0">
                <a:solidFill>
                  <a:srgbClr val="002060"/>
                </a:solidFill>
              </a:rPr>
              <a:t>מיומנויות</a:t>
            </a:r>
          </a:p>
          <a:p>
            <a:pPr marL="9525" lvl="0" algn="ctr" rtl="1">
              <a:tabLst>
                <a:tab pos="16510" algn="l"/>
              </a:tabLst>
            </a:pPr>
            <a:r>
              <a:rPr lang="he-IL" sz="2400" b="1" dirty="0" smtClean="0">
                <a:solidFill>
                  <a:srgbClr val="002060"/>
                </a:solidFill>
              </a:rPr>
              <a:t>להסביר </a:t>
            </a:r>
            <a:r>
              <a:rPr lang="he-IL" sz="2400" b="1" dirty="0">
                <a:solidFill>
                  <a:srgbClr val="002060"/>
                </a:solidFill>
              </a:rPr>
              <a:t>תופעות באופן מדעי</a:t>
            </a:r>
          </a:p>
          <a:p>
            <a:pPr marL="9525" lvl="0" algn="ctr" rtl="1">
              <a:tabLst>
                <a:tab pos="16510" algn="l"/>
              </a:tabLst>
            </a:pPr>
            <a:r>
              <a:rPr lang="he-IL" sz="2400" b="1" dirty="0">
                <a:solidFill>
                  <a:srgbClr val="002060"/>
                </a:solidFill>
              </a:rPr>
              <a:t>להעריך ולתכנן חקר מדעי</a:t>
            </a:r>
          </a:p>
          <a:p>
            <a:pPr marL="9525" lvl="0" algn="ctr" rtl="1">
              <a:tabLst>
                <a:tab pos="16510" algn="l"/>
                <a:tab pos="130810" algn="l"/>
              </a:tabLst>
            </a:pPr>
            <a:r>
              <a:rPr lang="he-IL" sz="2400" b="1" dirty="0">
                <a:solidFill>
                  <a:srgbClr val="002060"/>
                </a:solidFill>
              </a:rPr>
              <a:t>לפרש נתונים וראיות באופן </a:t>
            </a:r>
            <a:r>
              <a:rPr lang="he-IL" sz="2400" b="1" dirty="0" smtClean="0">
                <a:solidFill>
                  <a:srgbClr val="002060"/>
                </a:solidFill>
              </a:rPr>
              <a:t>מדעי</a:t>
            </a:r>
          </a:p>
          <a:p>
            <a:pPr algn="ctr" rtl="1"/>
            <a:endParaRPr lang="he-IL" sz="2400" b="1" dirty="0" smtClean="0">
              <a:solidFill>
                <a:srgbClr val="002060"/>
              </a:solidFill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696936" y="1359823"/>
            <a:ext cx="1961938" cy="181629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/>
            <a:r>
              <a:rPr lang="he-IL" sz="2400" b="1" dirty="0" smtClean="0">
                <a:solidFill>
                  <a:srgbClr val="002060"/>
                </a:solidFill>
              </a:rPr>
              <a:t>ידע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</a:tabLst>
            </a:pPr>
            <a:r>
              <a:rPr lang="he-IL" sz="2400" b="1" dirty="0">
                <a:solidFill>
                  <a:srgbClr val="002060"/>
                </a:solidFill>
              </a:rPr>
              <a:t>תוכן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</a:tabLst>
            </a:pPr>
            <a:r>
              <a:rPr lang="he-IL" sz="2400" b="1" dirty="0">
                <a:solidFill>
                  <a:srgbClr val="002060"/>
                </a:solidFill>
              </a:rPr>
              <a:t>פרוצדורלי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  <a:tab pos="130810" algn="l"/>
              </a:tabLst>
            </a:pPr>
            <a:r>
              <a:rPr lang="he-IL" sz="2400" b="1" dirty="0" smtClean="0">
                <a:solidFill>
                  <a:srgbClr val="002060"/>
                </a:solidFill>
              </a:rPr>
              <a:t>אפיסטמי</a:t>
            </a:r>
          </a:p>
        </p:txBody>
      </p:sp>
      <p:sp>
        <p:nvSpPr>
          <p:cNvPr id="6" name="Rounded Rectangle 9"/>
          <p:cNvSpPr/>
          <p:nvPr/>
        </p:nvSpPr>
        <p:spPr>
          <a:xfrm>
            <a:off x="683566" y="3541884"/>
            <a:ext cx="4320481" cy="14781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/>
            <a:r>
              <a:rPr lang="he-IL" sz="2400" b="1" dirty="0" smtClean="0">
                <a:solidFill>
                  <a:srgbClr val="002060"/>
                </a:solidFill>
              </a:rPr>
              <a:t>עמדות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</a:tabLst>
            </a:pPr>
            <a:r>
              <a:rPr lang="he-IL" sz="2000" b="1" dirty="0" smtClean="0">
                <a:solidFill>
                  <a:srgbClr val="002060"/>
                </a:solidFill>
              </a:rPr>
              <a:t>התעניינות </a:t>
            </a:r>
            <a:r>
              <a:rPr lang="he-IL" sz="2000" b="1" dirty="0">
                <a:solidFill>
                  <a:srgbClr val="002060"/>
                </a:solidFill>
              </a:rPr>
              <a:t>במדע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  <a:tab pos="130810" algn="l"/>
              </a:tabLst>
            </a:pPr>
            <a:r>
              <a:rPr lang="he-IL" sz="2000" b="1" dirty="0">
                <a:solidFill>
                  <a:srgbClr val="002060"/>
                </a:solidFill>
              </a:rPr>
              <a:t>הערכה כלפי גישות מדעיות למחקר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  <a:tab pos="130810" algn="l"/>
              </a:tabLst>
            </a:pPr>
            <a:r>
              <a:rPr lang="he-IL" sz="2000" b="1" dirty="0">
                <a:solidFill>
                  <a:srgbClr val="002060"/>
                </a:solidFill>
              </a:rPr>
              <a:t>מודעות </a:t>
            </a:r>
            <a:r>
              <a:rPr lang="he-IL" sz="2000" b="1" dirty="0" smtClean="0">
                <a:solidFill>
                  <a:srgbClr val="002060"/>
                </a:solidFill>
              </a:rPr>
              <a:t>סביבתית</a:t>
            </a:r>
          </a:p>
        </p:txBody>
      </p:sp>
      <p:cxnSp>
        <p:nvCxnSpPr>
          <p:cNvPr id="7" name="Straight Connector 2"/>
          <p:cNvCxnSpPr/>
          <p:nvPr/>
        </p:nvCxnSpPr>
        <p:spPr>
          <a:xfrm flipH="1" flipV="1">
            <a:off x="4067944" y="3219822"/>
            <a:ext cx="216024" cy="322062"/>
          </a:xfrm>
          <a:prstGeom prst="line">
            <a:avLst/>
          </a:prstGeom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12"/>
          <p:cNvCxnSpPr>
            <a:stCxn id="5" idx="3"/>
          </p:cNvCxnSpPr>
          <p:nvPr/>
        </p:nvCxnSpPr>
        <p:spPr>
          <a:xfrm>
            <a:off x="2658874" y="2267971"/>
            <a:ext cx="328950" cy="0"/>
          </a:xfrm>
          <a:prstGeom prst="line">
            <a:avLst/>
          </a:prstGeom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Rounded Rectangle 10"/>
          <p:cNvSpPr/>
          <p:nvPr/>
        </p:nvSpPr>
        <p:spPr>
          <a:xfrm>
            <a:off x="5220072" y="3507854"/>
            <a:ext cx="2304256" cy="151216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/>
            <a:r>
              <a:rPr lang="he-IL" sz="2400" b="1" dirty="0" smtClean="0">
                <a:solidFill>
                  <a:srgbClr val="002060"/>
                </a:solidFill>
              </a:rPr>
              <a:t>הקשרים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</a:tabLst>
            </a:pPr>
            <a:r>
              <a:rPr lang="he-IL" sz="2000" b="1" dirty="0">
                <a:solidFill>
                  <a:srgbClr val="002060"/>
                </a:solidFill>
              </a:rPr>
              <a:t>אישיים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</a:tabLst>
            </a:pPr>
            <a:r>
              <a:rPr lang="he-IL" sz="2000" b="1" dirty="0">
                <a:solidFill>
                  <a:srgbClr val="002060"/>
                </a:solidFill>
              </a:rPr>
              <a:t>מקומיים/ארציים</a:t>
            </a:r>
          </a:p>
          <a:p>
            <a:pPr marL="176213" lvl="0" indent="-166688" algn="r" rtl="1">
              <a:buFont typeface="Symbol"/>
              <a:buChar char=""/>
              <a:tabLst>
                <a:tab pos="16510" algn="l"/>
                <a:tab pos="130810" algn="l"/>
              </a:tabLst>
            </a:pPr>
            <a:r>
              <a:rPr lang="he-IL" sz="2000" b="1" dirty="0">
                <a:solidFill>
                  <a:srgbClr val="002060"/>
                </a:solidFill>
              </a:rPr>
              <a:t>גלובליים</a:t>
            </a:r>
          </a:p>
          <a:p>
            <a:pPr algn="ctr" rtl="1"/>
            <a:endParaRPr lang="he-IL" sz="2000" b="1" dirty="0" smtClean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11510"/>
            <a:ext cx="7272808" cy="81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5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7170" name="Picture 2" descr="http://www.todayonline.com/sites/default/files/pisa_level4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9542"/>
            <a:ext cx="7092280" cy="42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5292079" y="1033400"/>
            <a:ext cx="2902095" cy="326730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</a:rPr>
              <a:t>פיזה 2015 – כיתה ט'-י'</a:t>
            </a:r>
            <a:endParaRPr lang="he-IL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3478"/>
            <a:ext cx="2448272" cy="479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779662"/>
            <a:ext cx="195438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rtl="1"/>
            <a:r>
              <a:rPr lang="he-IL" sz="2400" b="1" dirty="0" smtClean="0">
                <a:solidFill>
                  <a:srgbClr val="002060"/>
                </a:solidFill>
              </a:rPr>
              <a:t>ממוצע </a:t>
            </a:r>
            <a:r>
              <a:rPr lang="en-US" sz="2400" b="1" dirty="0" smtClean="0">
                <a:solidFill>
                  <a:srgbClr val="002060"/>
                </a:solidFill>
              </a:rPr>
              <a:t>OECD</a:t>
            </a:r>
            <a:endParaRPr lang="he-IL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2110085"/>
            <a:ext cx="17395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b="1" dirty="0" smtClean="0">
                <a:solidFill>
                  <a:srgbClr val="0070C0"/>
                </a:solidFill>
              </a:rPr>
              <a:t>דוברי עברית</a:t>
            </a:r>
            <a:endParaRPr lang="he-IL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982293"/>
            <a:ext cx="173957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b="1" dirty="0" smtClean="0">
                <a:solidFill>
                  <a:srgbClr val="00B050"/>
                </a:solidFill>
              </a:rPr>
              <a:t>דוברי ערבית</a:t>
            </a:r>
            <a:endParaRPr lang="he-IL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2686149"/>
            <a:ext cx="18598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b="1" dirty="0" smtClean="0">
                <a:solidFill>
                  <a:srgbClr val="C00000"/>
                </a:solidFill>
              </a:rPr>
              <a:t>ממוצע ישראל</a:t>
            </a:r>
            <a:endParaRPr lang="he-I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cs typeface="+mn-cs"/>
              </a:rPr>
              <a:t>15</a:t>
            </a:fld>
            <a:endParaRPr lang="en">
              <a:cs typeface="+mn-cs"/>
            </a:endParaRPr>
          </a:p>
        </p:txBody>
      </p:sp>
      <p:sp>
        <p:nvSpPr>
          <p:cNvPr id="9" name="כותרת 8"/>
          <p:cNvSpPr>
            <a:spLocks noGrp="1"/>
          </p:cNvSpPr>
          <p:nvPr>
            <p:ph type="title"/>
          </p:nvPr>
        </p:nvSpPr>
        <p:spPr>
          <a:xfrm>
            <a:off x="1763688" y="195486"/>
            <a:ext cx="6019800" cy="790796"/>
          </a:xfrm>
        </p:spPr>
        <p:txBody>
          <a:bodyPr/>
          <a:lstStyle/>
          <a:p>
            <a:pPr rtl="1"/>
            <a:r>
              <a:rPr lang="he-IL" b="1" dirty="0">
                <a:solidFill>
                  <a:srgbClr val="0070C0"/>
                </a:solidFill>
                <a:latin typeface="Onyx" panose="04050602080702020203" pitchFamily="82" charset="0"/>
                <a:cs typeface="+mn-cs"/>
              </a:rPr>
              <a:t>אוריינות מדעית </a:t>
            </a:r>
            <a:r>
              <a:rPr lang="he-IL" b="1" dirty="0" smtClean="0">
                <a:solidFill>
                  <a:srgbClr val="0070C0"/>
                </a:solidFill>
                <a:latin typeface="Onyx" panose="04050602080702020203" pitchFamily="82" charset="0"/>
                <a:cs typeface="+mn-cs"/>
              </a:rPr>
              <a:t>– לפי מגזרי שפה ומצב סוציואקונומי</a:t>
            </a:r>
            <a:r>
              <a:rPr lang="en-US" b="1" dirty="0" smtClean="0">
                <a:solidFill>
                  <a:srgbClr val="0070C0"/>
                </a:solidFill>
                <a:latin typeface="Onyx" panose="04050602080702020203" pitchFamily="82" charset="0"/>
                <a:cs typeface="+mn-cs"/>
              </a:rPr>
              <a:t> </a:t>
            </a:r>
            <a:endParaRPr lang="he-IL" dirty="0">
              <a:solidFill>
                <a:srgbClr val="0070C0"/>
              </a:solidFill>
              <a:latin typeface="Onyx" panose="04050602080702020203" pitchFamily="82" charset="0"/>
              <a:cs typeface="+mn-cs"/>
            </a:endParaRPr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/>
          </p:nvPr>
        </p:nvGraphicFramePr>
        <p:xfrm>
          <a:off x="107504" y="1419622"/>
          <a:ext cx="8640000" cy="244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50"/>
            <a:ext cx="68199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1365" y="2099632"/>
            <a:ext cx="1662635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r" rtl="1"/>
            <a:r>
              <a:rPr lang="he-IL" sz="2000" dirty="0" smtClean="0">
                <a:solidFill>
                  <a:srgbClr val="002060"/>
                </a:solidFill>
              </a:rPr>
              <a:t>ממוצע </a:t>
            </a:r>
            <a:r>
              <a:rPr lang="en-US" sz="2000" dirty="0" smtClean="0">
                <a:solidFill>
                  <a:srgbClr val="002060"/>
                </a:solidFill>
              </a:rPr>
              <a:t>OECD</a:t>
            </a:r>
            <a:endParaRPr lang="he-IL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436" y="987574"/>
            <a:ext cx="19285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smtClean="0">
                <a:solidFill>
                  <a:srgbClr val="0070C0"/>
                </a:solidFill>
              </a:rPr>
              <a:t>דוברי עברית</a:t>
            </a:r>
            <a:endParaRPr lang="he-IL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2969" y="3754606"/>
            <a:ext cx="166103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 smtClean="0">
                <a:solidFill>
                  <a:srgbClr val="00B050"/>
                </a:solidFill>
              </a:rPr>
              <a:t>דוברי ערבית</a:t>
            </a:r>
            <a:endParaRPr lang="he-IL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3555" y="2571750"/>
            <a:ext cx="178606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400" dirty="0" smtClean="0">
                <a:solidFill>
                  <a:srgbClr val="C00000"/>
                </a:solidFill>
              </a:rPr>
              <a:t>ממוצע ישראל</a:t>
            </a:r>
            <a:endParaRPr lang="he-I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>
                <a:solidFill>
                  <a:srgbClr val="002060"/>
                </a:solidFill>
                <a:cs typeface="+mn-cs"/>
              </a:rPr>
              <a:t>פערים סוציואקונומיים ובין מגזריים</a:t>
            </a:r>
          </a:p>
          <a:p>
            <a:r>
              <a:rPr lang="he-IL" dirty="0" smtClean="0">
                <a:solidFill>
                  <a:srgbClr val="002060"/>
                </a:solidFill>
                <a:cs typeface="+mn-cs"/>
              </a:rPr>
              <a:t>טשטוש בין התחומים המדעיים</a:t>
            </a:r>
          </a:p>
          <a:p>
            <a:pPr marL="457200" lvl="1" indent="-457200"/>
            <a:r>
              <a:rPr lang="he-IL" dirty="0">
                <a:solidFill>
                  <a:srgbClr val="002060"/>
                </a:solidFill>
                <a:cs typeface="+mn-cs"/>
              </a:rPr>
              <a:t>גרם לשטחיות בהכשרת המורים במכללות</a:t>
            </a:r>
          </a:p>
          <a:p>
            <a:pPr marL="457200" lvl="1" indent="-457200"/>
            <a:r>
              <a:rPr lang="he-IL" dirty="0">
                <a:solidFill>
                  <a:srgbClr val="002060"/>
                </a:solidFill>
                <a:cs typeface="+mn-cs"/>
              </a:rPr>
              <a:t>גרם </a:t>
            </a:r>
            <a:r>
              <a:rPr lang="he-IL" dirty="0" smtClean="0">
                <a:solidFill>
                  <a:srgbClr val="002060"/>
                </a:solidFill>
                <a:cs typeface="+mn-cs"/>
              </a:rPr>
              <a:t>לצמצום </a:t>
            </a:r>
            <a:r>
              <a:rPr lang="he-IL" dirty="0">
                <a:solidFill>
                  <a:srgbClr val="002060"/>
                </a:solidFill>
                <a:cs typeface="+mn-cs"/>
              </a:rPr>
              <a:t>שעות </a:t>
            </a:r>
            <a:r>
              <a:rPr lang="he-IL" dirty="0" smtClean="0">
                <a:solidFill>
                  <a:srgbClr val="002060"/>
                </a:solidFill>
                <a:cs typeface="+mn-cs"/>
              </a:rPr>
              <a:t>הלימוד</a:t>
            </a:r>
          </a:p>
          <a:p>
            <a:pPr marL="457200" lvl="1" indent="-457200"/>
            <a:r>
              <a:rPr lang="he-IL" dirty="0" smtClean="0">
                <a:solidFill>
                  <a:srgbClr val="002060"/>
                </a:solidFill>
                <a:cs typeface="+mn-cs"/>
              </a:rPr>
              <a:t>המורים נתלים בתכנית הלימודים: תכנים ומיומנויות</a:t>
            </a:r>
            <a:endParaRPr lang="he-IL" dirty="0">
              <a:solidFill>
                <a:srgbClr val="002060"/>
              </a:solidFill>
              <a:cs typeface="+mn-cs"/>
            </a:endParaRPr>
          </a:p>
          <a:p>
            <a:r>
              <a:rPr lang="he-IL" dirty="0" smtClean="0">
                <a:solidFill>
                  <a:srgbClr val="002060"/>
                </a:solidFill>
                <a:cs typeface="+mn-cs"/>
              </a:rPr>
              <a:t>אי בהירות לגבי שילוב הטכנולוגיה</a:t>
            </a: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819400" y="217432"/>
            <a:ext cx="5208984" cy="790796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cs typeface="+mn-cs"/>
              </a:rPr>
              <a:t>החסמים</a:t>
            </a:r>
            <a:endParaRPr lang="he-IL" b="1" dirty="0">
              <a:solidFill>
                <a:srgbClr val="007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22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-198859" y="559475"/>
            <a:ext cx="2610619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he-IL" sz="2800" b="1" dirty="0" smtClean="0"/>
              <a:t>פעולות מרכזיות בתכנית החומש</a:t>
            </a:r>
            <a:endParaRPr lang="en" sz="2800" b="1" dirty="0"/>
          </a:p>
        </p:txBody>
      </p:sp>
      <p:sp>
        <p:nvSpPr>
          <p:cNvPr id="461" name="Shape 461"/>
          <p:cNvSpPr txBox="1">
            <a:spLocks noGrp="1"/>
          </p:cNvSpPr>
          <p:nvPr>
            <p:ph type="body" idx="3"/>
          </p:nvPr>
        </p:nvSpPr>
        <p:spPr>
          <a:xfrm>
            <a:off x="899592" y="339502"/>
            <a:ext cx="7416824" cy="44644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he-IL" sz="2400" b="1" dirty="0" smtClean="0">
                <a:solidFill>
                  <a:srgbClr val="0070C0"/>
                </a:solidFill>
                <a:cs typeface="+mn-cs"/>
              </a:rPr>
              <a:t>תלמידים</a:t>
            </a:r>
            <a:endParaRPr lang="en" sz="2400" b="1" dirty="0">
              <a:solidFill>
                <a:srgbClr val="0070C0"/>
              </a:solidFill>
              <a:cs typeface="+mn-cs"/>
            </a:endParaRP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התנסויות מעבדה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חיבור לחינוך הלא פורמלי, לתעשייה ולאקדמיה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למידה על פי דיסציפלינות בכיתה ט'</a:t>
            </a:r>
            <a:endParaRPr lang="he-IL" sz="2400" dirty="0">
              <a:solidFill>
                <a:srgbClr val="002060"/>
              </a:solidFill>
              <a:cs typeface="+mn-cs"/>
            </a:endParaRPr>
          </a:p>
          <a:p>
            <a:pPr lvl="0" algn="r" rtl="1">
              <a:buNone/>
            </a:pPr>
            <a:r>
              <a:rPr lang="he-IL" sz="2400" b="1" dirty="0">
                <a:solidFill>
                  <a:srgbClr val="0070C0"/>
                </a:solidFill>
                <a:cs typeface="+mn-cs"/>
              </a:rPr>
              <a:t>מורים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cs typeface="+mn-cs"/>
              </a:rPr>
              <a:t>התמקצעות המורים להוראת כימיה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ופיזיקה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העמקת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ידע מדעי של מורים וידע בעשייה מדעית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וטכנולוגית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התמקצעות בפדגוגיות חדשניות, </a:t>
            </a:r>
            <a:r>
              <a:rPr lang="en-US" sz="2400" dirty="0" smtClean="0">
                <a:solidFill>
                  <a:srgbClr val="002060"/>
                </a:solidFill>
                <a:cs typeface="+mn-cs"/>
              </a:rPr>
              <a:t>Maker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 וייצור הדיגיטלי</a:t>
            </a:r>
          </a:p>
          <a:p>
            <a:pPr algn="r" rtl="1"/>
            <a:r>
              <a:rPr lang="he-IL" sz="2400" b="1" dirty="0" smtClean="0">
                <a:solidFill>
                  <a:srgbClr val="0070C0"/>
                </a:solidFill>
                <a:cs typeface="+mn-cs"/>
              </a:rPr>
              <a:t>             תשתיות: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מעבדות, </a:t>
            </a:r>
            <a:r>
              <a:rPr lang="en-US" sz="2400" dirty="0" smtClean="0">
                <a:solidFill>
                  <a:srgbClr val="002060"/>
                </a:solidFill>
                <a:cs typeface="+mn-cs"/>
              </a:rPr>
              <a:t>Maker space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, לבורנטים</a:t>
            </a:r>
            <a:endParaRPr lang="he-IL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8593340" y="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73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28492" y="1707654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e-IL" sz="8000" b="1" dirty="0" smtClean="0">
                <a:solidFill>
                  <a:srgbClr val="00B0F0"/>
                </a:solidFill>
                <a:cs typeface="+mn-cs"/>
              </a:rPr>
              <a:t>תודה</a:t>
            </a:r>
            <a:endParaRPr lang="en" sz="8000" b="1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e-IL" sz="4800" b="1" dirty="0" smtClean="0"/>
              <a:t>שאלות?</a:t>
            </a:r>
            <a:endParaRPr lang="e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685800" y="339502"/>
            <a:ext cx="7772400" cy="89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he-IL" sz="6000" b="1" dirty="0" smtClean="0">
                <a:cs typeface="+mn-cs"/>
              </a:rPr>
              <a:t>מטרות החינוך המדעי</a:t>
            </a:r>
            <a:endParaRPr lang="en" sz="6000" b="1" dirty="0">
              <a:cs typeface="+mn-cs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fld id="{00000000-1234-1234-1234-123412341234}" type="slidenum">
              <a:rPr lang="en" sz="1800" b="1">
                <a:solidFill>
                  <a:srgbClr val="0070C0"/>
                </a:solidFill>
                <a:cs typeface="+mn-cs"/>
              </a:rPr>
              <a:pPr lvl="0" algn="r" rtl="1">
                <a:spcBef>
                  <a:spcPts val="0"/>
                </a:spcBef>
                <a:buNone/>
              </a:pPr>
              <a:t>2</a:t>
            </a:fld>
            <a:endParaRPr lang="en" sz="18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331640" y="1347614"/>
            <a:ext cx="6336704" cy="3096344"/>
          </a:xfrm>
          <a:prstGeom prst="rect">
            <a:avLst/>
          </a:prstGeom>
          <a:solidFill>
            <a:srgbClr val="00B0F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srgbClr val="002060"/>
                </a:solidFill>
              </a:rPr>
              <a:t>פיתוח חשיבה מדעית: </a:t>
            </a:r>
            <a:r>
              <a:rPr lang="he-IL" sz="2400" dirty="0" smtClean="0">
                <a:solidFill>
                  <a:srgbClr val="002060"/>
                </a:solidFill>
              </a:rPr>
              <a:t>חשיבה ביקורתית, יצירתית ומיומנויות המאה ה-21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srgbClr val="002060"/>
                </a:solidFill>
              </a:rPr>
              <a:t>פיתוח </a:t>
            </a:r>
            <a:r>
              <a:rPr lang="he-IL" sz="2400" b="1" dirty="0">
                <a:solidFill>
                  <a:srgbClr val="002060"/>
                </a:solidFill>
              </a:rPr>
              <a:t>ידע מדעי </a:t>
            </a:r>
            <a:r>
              <a:rPr lang="he-IL" sz="2400" dirty="0">
                <a:solidFill>
                  <a:srgbClr val="002060"/>
                </a:solidFill>
              </a:rPr>
              <a:t>- עקרונות, רעיונות ומושגים </a:t>
            </a:r>
            <a:endParaRPr lang="he-IL" sz="2400" dirty="0" smtClean="0">
              <a:solidFill>
                <a:srgbClr val="00206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srgbClr val="002060"/>
                </a:solidFill>
              </a:rPr>
              <a:t>פיתוח עמדות חיוביות </a:t>
            </a:r>
            <a:r>
              <a:rPr lang="he-IL" sz="2400" dirty="0" smtClean="0">
                <a:solidFill>
                  <a:srgbClr val="002060"/>
                </a:solidFill>
              </a:rPr>
              <a:t>כלפי מדע וטכנולוגיה והגברת העניין והמוטיבציה ללמוד מדעים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srgbClr val="002060"/>
                </a:solidFill>
              </a:rPr>
              <a:t>פיתוח ערכי מדע: </a:t>
            </a:r>
            <a:r>
              <a:rPr lang="he-IL" sz="2400" dirty="0" smtClean="0">
                <a:solidFill>
                  <a:srgbClr val="002060"/>
                </a:solidFill>
              </a:rPr>
              <a:t>סקרנות, ספקנות, יושרה אובייקטיביות ומודעות מוסרית.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srgbClr val="002060"/>
                </a:solidFill>
              </a:rPr>
              <a:t>פיתוח מעורבות </a:t>
            </a:r>
            <a:r>
              <a:rPr lang="he-IL" sz="2400" dirty="0" smtClean="0">
                <a:solidFill>
                  <a:srgbClr val="002060"/>
                </a:solidFill>
              </a:rPr>
              <a:t>המתבססת על ידע מדעי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solidFill>
                  <a:srgbClr val="002060"/>
                </a:solidFill>
              </a:rPr>
              <a:t>הבנת מקצועות המדע כבסיס לפיתוח טכנולוגי</a:t>
            </a:r>
          </a:p>
        </p:txBody>
      </p:sp>
    </p:spTree>
    <p:extLst>
      <p:ext uri="{BB962C8B-B14F-4D97-AF65-F5344CB8AC3E}">
        <p14:creationId xmlns:p14="http://schemas.microsoft.com/office/powerpoint/2010/main" val="2247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3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3" name="Shape 518"/>
          <p:cNvSpPr txBox="1">
            <a:spLocks/>
          </p:cNvSpPr>
          <p:nvPr/>
        </p:nvSpPr>
        <p:spPr>
          <a:xfrm>
            <a:off x="685800" y="339502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 rtl="1"/>
            <a:r>
              <a:rPr lang="he-IL" sz="4800" b="1" dirty="0" smtClean="0">
                <a:cs typeface="+mn-cs"/>
              </a:rPr>
              <a:t>יעדי החינוך המדעי בחט"ב</a:t>
            </a:r>
            <a:endParaRPr lang="en" sz="4800" b="1" dirty="0"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187624" y="1347614"/>
            <a:ext cx="6480720" cy="3096344"/>
          </a:xfrm>
          <a:prstGeom prst="rect">
            <a:avLst/>
          </a:prstGeom>
          <a:solidFill>
            <a:srgbClr val="00B0F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800" b="1" dirty="0" smtClean="0">
                <a:solidFill>
                  <a:srgbClr val="002060"/>
                </a:solidFill>
              </a:rPr>
              <a:t>מהווים בסיס להמשך לימודי המדעים בחטיבה העליונה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800" b="1" dirty="0" smtClean="0">
                <a:solidFill>
                  <a:srgbClr val="002060"/>
                </a:solidFill>
              </a:rPr>
              <a:t>מקנים אוריינות מדעית ומיומנויות  לכלל בוגרי מערכת החינוך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800" b="1" dirty="0" smtClean="0">
                <a:solidFill>
                  <a:srgbClr val="002060"/>
                </a:solidFill>
              </a:rPr>
              <a:t>נלמדים עקרונות ומיומנויות המשותפים לכלל המדעים</a:t>
            </a:r>
            <a:endParaRPr lang="he-I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915566"/>
          </a:xfrm>
        </p:spPr>
        <p:txBody>
          <a:bodyPr anchor="t">
            <a:noAutofit/>
          </a:bodyPr>
          <a:lstStyle/>
          <a:p>
            <a:pPr algn="ctr"/>
            <a:r>
              <a:rPr lang="he-IL" sz="4800" b="1" dirty="0" smtClean="0">
                <a:solidFill>
                  <a:srgbClr val="002060"/>
                </a:solidFill>
                <a:cs typeface="+mn-cs"/>
              </a:rPr>
              <a:t>מדע וטכנולוגיה ז'-ט'</a:t>
            </a:r>
            <a: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+mn-cs"/>
              </a:rPr>
              <a:t/>
            </a:r>
            <a:b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+mn-cs"/>
              </a:rPr>
            </a:b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49D-194F-4F8B-8003-8CF274E43589}" type="datetime8">
              <a:rPr lang="he-IL" smtClean="0">
                <a:cs typeface="+mn-cs"/>
              </a:rPr>
              <a:t>28 מאי 19</a:t>
            </a:fld>
            <a:endParaRPr lang="he-IL"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cs typeface="+mn-cs"/>
              </a:rPr>
              <a:t>משרד החינוך מזכירות פדגוגית, אגף א' מדעים </a:t>
            </a:r>
            <a:endParaRPr lang="he-IL"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A2EB-FC91-46A6-8CE3-05E60D9BC3D9}" type="slidenum">
              <a:rPr lang="he-IL" smtClean="0">
                <a:cs typeface="+mn-cs"/>
              </a:rPr>
              <a:t>4</a:t>
            </a:fld>
            <a:endParaRPr lang="he-IL">
              <a:cs typeface="+mn-cs"/>
            </a:endParaRPr>
          </a:p>
        </p:txBody>
      </p:sp>
      <p:graphicFrame>
        <p:nvGraphicFramePr>
          <p:cNvPr id="8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84657"/>
              </p:ext>
            </p:extLst>
          </p:nvPr>
        </p:nvGraphicFramePr>
        <p:xfrm>
          <a:off x="1835696" y="987574"/>
          <a:ext cx="5256584" cy="364046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316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092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בתי ספר</a:t>
                      </a:r>
                      <a:endParaRPr lang="he-IL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892</a:t>
                      </a:r>
                      <a:endParaRPr lang="he-IL" sz="280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09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שש</a:t>
                      </a:r>
                      <a:r>
                        <a:rPr lang="he-IL" sz="2400" baseline="0" dirty="0" smtClean="0">
                          <a:solidFill>
                            <a:srgbClr val="002060"/>
                          </a:solidFill>
                        </a:rPr>
                        <a:t> שנתי ז'-י"ב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595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09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יסודי א'-ח' או ט'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262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09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עצמאי ז'-ט'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154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09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תרבותי ייחודי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כמה</a:t>
                      </a:r>
                      <a:r>
                        <a:rPr lang="he-IL" sz="2800" baseline="0" dirty="0" smtClean="0">
                          <a:solidFill>
                            <a:srgbClr val="002060"/>
                          </a:solidFill>
                        </a:rPr>
                        <a:t> עשרות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644008" y="1033400"/>
            <a:ext cx="3888432" cy="3267300"/>
          </a:xfrm>
        </p:spPr>
        <p:txBody>
          <a:bodyPr/>
          <a:lstStyle/>
          <a:p>
            <a:r>
              <a:rPr lang="he-IL" dirty="0" smtClean="0">
                <a:solidFill>
                  <a:srgbClr val="002060"/>
                </a:solidFill>
              </a:rPr>
              <a:t>מספר מורים המלמדים בחט"ב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פירוט השכלה</a:t>
            </a:r>
          </a:p>
          <a:p>
            <a:r>
              <a:rPr lang="he-IL" dirty="0" err="1" smtClean="0">
                <a:solidFill>
                  <a:srgbClr val="002060"/>
                </a:solidFill>
              </a:rPr>
              <a:t>דיסיפלינה</a:t>
            </a:r>
            <a:r>
              <a:rPr lang="he-IL" dirty="0" smtClean="0">
                <a:solidFill>
                  <a:srgbClr val="002060"/>
                </a:solidFill>
              </a:rPr>
              <a:t> שלמדו באקדמיה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כמה מהם התמחו בכימיה/פיזיקה</a:t>
            </a: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85D-0A27-4122-BC58-94467BFCC504}" type="slidenum">
              <a:rPr lang="en-US" smtClean="0">
                <a:solidFill>
                  <a:srgbClr val="3B3B3B"/>
                </a:solidFill>
              </a:rPr>
              <a:pPr/>
              <a:t>5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87144" y="217432"/>
            <a:ext cx="4152056" cy="790796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</a:rPr>
              <a:t>השכלת מורים</a:t>
            </a:r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5" name="מציין מיקום תוכן 1"/>
          <p:cNvSpPr txBox="1">
            <a:spLocks/>
          </p:cNvSpPr>
          <p:nvPr/>
        </p:nvSpPr>
        <p:spPr>
          <a:xfrm>
            <a:off x="251520" y="1011454"/>
            <a:ext cx="3888432" cy="3864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4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r" rtl="1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r" rtl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16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r" rtl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14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he-IL" dirty="0" smtClean="0">
                <a:solidFill>
                  <a:srgbClr val="002060"/>
                </a:solidFill>
              </a:rPr>
              <a:t>בכמה בתי ספר/כיתות מלמדים באופן דיסציפלינרי – ביולוגיה/כימיה/פיזיקה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בכמה מהם מלמדים מורים עם רקע השכלה מתאים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האם בבית ספר אלו ניכרת בחירה גדולה יותר במקצועות המדעיים</a:t>
            </a:r>
          </a:p>
          <a:p>
            <a:endParaRPr lang="he-IL" dirty="0" smtClean="0">
              <a:solidFill>
                <a:srgbClr val="002060"/>
              </a:solidFill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כותרת 3"/>
          <p:cNvSpPr txBox="1">
            <a:spLocks/>
          </p:cNvSpPr>
          <p:nvPr/>
        </p:nvSpPr>
        <p:spPr>
          <a:xfrm>
            <a:off x="0" y="195486"/>
            <a:ext cx="4139952" cy="7907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he-IL" b="1" dirty="0" smtClean="0">
                <a:solidFill>
                  <a:srgbClr val="0070C0"/>
                </a:solidFill>
              </a:rPr>
              <a:t>איך לומדים "מדעים"</a:t>
            </a:r>
            <a:endParaRPr lang="he-I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05" y="915566"/>
            <a:ext cx="3629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1075"/>
            <a:ext cx="34194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423"/>
          <p:cNvSpPr txBox="1">
            <a:spLocks/>
          </p:cNvSpPr>
          <p:nvPr/>
        </p:nvSpPr>
        <p:spPr>
          <a:xfrm>
            <a:off x="2051720" y="32779"/>
            <a:ext cx="5544616" cy="60694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he-IL" sz="3200" b="1" dirty="0" smtClean="0">
                <a:solidFill>
                  <a:srgbClr val="0070C0"/>
                </a:solidFill>
                <a:cs typeface="+mn-cs"/>
              </a:rPr>
              <a:t>מיצ"ב- תמונת מצב מתמטיקה ח'</a:t>
            </a:r>
            <a:endParaRPr lang="en" sz="3200" b="1" dirty="0">
              <a:solidFill>
                <a:srgbClr val="007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>
          <a:xfrm>
            <a:off x="8631812" y="-69539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5960"/>
            <a:ext cx="39147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3678"/>
            <a:ext cx="39243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423"/>
          <p:cNvSpPr txBox="1">
            <a:spLocks/>
          </p:cNvSpPr>
          <p:nvPr/>
        </p:nvSpPr>
        <p:spPr>
          <a:xfrm>
            <a:off x="2051720" y="127261"/>
            <a:ext cx="6408712" cy="60694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he-IL" sz="3200" b="1" dirty="0" smtClean="0">
                <a:solidFill>
                  <a:srgbClr val="0070C0"/>
                </a:solidFill>
                <a:cs typeface="+mn-cs"/>
              </a:rPr>
              <a:t>מיצ"ב- תמונת מצב מדע וטכנולוגיה ח'</a:t>
            </a:r>
            <a:endParaRPr lang="en" sz="3200" b="1" dirty="0">
              <a:solidFill>
                <a:srgbClr val="007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6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69156"/>
            <a:ext cx="9144793" cy="274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0"/>
            <a:ext cx="71287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 smtClean="0">
                <a:solidFill>
                  <a:srgbClr val="0070C0"/>
                </a:solidFill>
              </a:rPr>
              <a:t> הישגי מיצ"ב במדע וטכנולוגיה בכיתה ח'</a:t>
            </a:r>
            <a:endParaRPr lang="he-IL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430787"/>
              </p:ext>
            </p:extLst>
          </p:nvPr>
        </p:nvGraphicFramePr>
        <p:xfrm>
          <a:off x="827584" y="1131590"/>
          <a:ext cx="72728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מלבן 15"/>
          <p:cNvSpPr/>
          <p:nvPr/>
        </p:nvSpPr>
        <p:spPr>
          <a:xfrm>
            <a:off x="4351809" y="1059582"/>
            <a:ext cx="4036615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73066"/>
            <a:ext cx="3448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99642"/>
            <a:ext cx="5328592" cy="30603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69156"/>
            <a:ext cx="9144793" cy="274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87474"/>
            <a:ext cx="820891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 </a:t>
            </a:r>
            <a:r>
              <a:rPr lang="he-IL" sz="3200" b="1" u="sng" dirty="0" smtClean="0"/>
              <a:t>מדע וטכנולוגיה בחט"ב</a:t>
            </a:r>
            <a:r>
              <a:rPr lang="he-IL" sz="4400" b="1" u="sng" dirty="0" smtClean="0"/>
              <a:t> </a:t>
            </a:r>
            <a:endParaRPr lang="he-IL" sz="4400" b="1" u="sng" dirty="0"/>
          </a:p>
          <a:p>
            <a:pPr algn="ctr"/>
            <a:r>
              <a:rPr lang="he-IL" sz="2400" b="1" dirty="0" smtClean="0"/>
              <a:t>מס' בתיה"ס שיש בהם כתות </a:t>
            </a:r>
            <a:r>
              <a:rPr lang="he-IL" sz="2400" b="1" dirty="0" err="1" smtClean="0"/>
              <a:t>מצויינות</a:t>
            </a:r>
            <a:r>
              <a:rPr lang="he-IL" sz="2400" b="1" dirty="0" smtClean="0"/>
              <a:t> במדעים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29376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8543</TotalTime>
  <Words>1395</Words>
  <Application>Microsoft Office PowerPoint</Application>
  <PresentationFormat>On-screen Show (16:9)</PresentationFormat>
  <Paragraphs>163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Wingdings</vt:lpstr>
      <vt:lpstr>Nyala</vt:lpstr>
      <vt:lpstr>Lato Light</vt:lpstr>
      <vt:lpstr>Roboto Slab Light</vt:lpstr>
      <vt:lpstr>Calibri</vt:lpstr>
      <vt:lpstr>Guttman Yad-Brush</vt:lpstr>
      <vt:lpstr>Symbol</vt:lpstr>
      <vt:lpstr>Onyx</vt:lpstr>
      <vt:lpstr>Arial</vt:lpstr>
      <vt:lpstr>Kent template</vt:lpstr>
      <vt:lpstr>המדעים בחטיבת הביניים</vt:lpstr>
      <vt:lpstr>מטרות החינוך המדעי</vt:lpstr>
      <vt:lpstr>PowerPoint Presentation</vt:lpstr>
      <vt:lpstr>מדע וטכנולוגיה ז'-ט' </vt:lpstr>
      <vt:lpstr>השכלת מורים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פיזה 2015 – כיתה ט'-י'</vt:lpstr>
      <vt:lpstr>אוריינות מדעית – לפי מגזרי שפה ומצב סוציואקונומי </vt:lpstr>
      <vt:lpstr>PowerPoint Presentation</vt:lpstr>
      <vt:lpstr>החסמים</vt:lpstr>
      <vt:lpstr>פעולות מרכזיות בתכנית החומש</vt:lpstr>
      <vt:lpstr>תודה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מדע וטכנולוגיה בחטיבת הביניים</dc:title>
  <dc:creator>Administrator</dc:creator>
  <cp:lastModifiedBy>Windows User</cp:lastModifiedBy>
  <cp:revision>86</cp:revision>
  <dcterms:modified xsi:type="dcterms:W3CDTF">2019-05-28T13:31:47Z</dcterms:modified>
</cp:coreProperties>
</file>