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6"/>
  </p:notesMasterIdLst>
  <p:sldIdLst>
    <p:sldId id="256" r:id="rId2"/>
    <p:sldId id="257" r:id="rId3"/>
    <p:sldId id="258" r:id="rId4"/>
    <p:sldId id="267" r:id="rId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9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" name="Google Shape;3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f6b20ac9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Google Shape;42;gf6b20ac9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f6b20ac9_0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gf6b20ac9_0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f6b20ac9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f6b20ac9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372035" y="311040"/>
            <a:ext cx="8400000" cy="4440900"/>
          </a:xfrm>
          <a:prstGeom prst="roundRect">
            <a:avLst>
              <a:gd name="adj" fmla="val 3653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372035" y="4904401"/>
            <a:ext cx="8400000" cy="1206600"/>
          </a:xfrm>
          <a:prstGeom prst="roundRect">
            <a:avLst>
              <a:gd name="adj" fmla="val 15243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85800" y="630811"/>
            <a:ext cx="7772400" cy="378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None/>
              <a:defRPr sz="7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None/>
              <a:defRPr sz="7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None/>
              <a:defRPr sz="7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None/>
              <a:defRPr sz="7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None/>
              <a:defRPr sz="7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None/>
              <a:defRPr sz="7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None/>
              <a:defRPr sz="7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None/>
              <a:defRPr sz="7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Arial"/>
              <a:buNone/>
              <a:defRPr sz="7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685800" y="5195895"/>
            <a:ext cx="7772400" cy="6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>
            <a:off x="372035" y="1550894"/>
            <a:ext cx="8400000" cy="5170500"/>
          </a:xfrm>
          <a:prstGeom prst="roundRect">
            <a:avLst>
              <a:gd name="adj" fmla="val 297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3"/>
          <p:cNvSpPr/>
          <p:nvPr/>
        </p:nvSpPr>
        <p:spPr>
          <a:xfrm rot="10800000" flipH="1">
            <a:off x="372035" y="-120"/>
            <a:ext cx="8400000" cy="1399800"/>
          </a:xfrm>
          <a:prstGeom prst="round2SameRect">
            <a:avLst>
              <a:gd name="adj1" fmla="val 10590"/>
              <a:gd name="adj2" fmla="val 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57200" y="1860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372035" y="1550894"/>
            <a:ext cx="4114800" cy="5170500"/>
          </a:xfrm>
          <a:prstGeom prst="roundRect">
            <a:avLst>
              <a:gd name="adj" fmla="val 378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 rot="10800000" flipH="1">
            <a:off x="372035" y="-120"/>
            <a:ext cx="8400000" cy="1399800"/>
          </a:xfrm>
          <a:prstGeom prst="round2SameRect">
            <a:avLst>
              <a:gd name="adj1" fmla="val 10590"/>
              <a:gd name="adj2" fmla="val 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57200" y="1860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255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23" name="Google Shape;23;p4"/>
          <p:cNvSpPr/>
          <p:nvPr/>
        </p:nvSpPr>
        <p:spPr>
          <a:xfrm>
            <a:off x="4657165" y="1550894"/>
            <a:ext cx="4114800" cy="5170500"/>
          </a:xfrm>
          <a:prstGeom prst="roundRect">
            <a:avLst>
              <a:gd name="adj" fmla="val 378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2"/>
          </p:nvPr>
        </p:nvSpPr>
        <p:spPr>
          <a:xfrm>
            <a:off x="4761354" y="1600200"/>
            <a:ext cx="39255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/>
          <p:nvPr/>
        </p:nvSpPr>
        <p:spPr>
          <a:xfrm>
            <a:off x="372035" y="1550894"/>
            <a:ext cx="8400000" cy="5170500"/>
          </a:xfrm>
          <a:prstGeom prst="roundRect">
            <a:avLst>
              <a:gd name="adj" fmla="val 297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/>
          <p:nvPr/>
        </p:nvSpPr>
        <p:spPr>
          <a:xfrm rot="10800000" flipH="1">
            <a:off x="372035" y="-120"/>
            <a:ext cx="8400000" cy="1399800"/>
          </a:xfrm>
          <a:prstGeom prst="round2SameRect">
            <a:avLst>
              <a:gd name="adj1" fmla="val 10590"/>
              <a:gd name="adj2" fmla="val 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457200" y="1860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372035" y="5702203"/>
            <a:ext cx="84000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●"/>
              <a:defRPr sz="2400" b="1">
                <a:solidFill>
                  <a:schemeClr val="lt1"/>
                </a:solidFill>
              </a:defRPr>
            </a:lvl1pPr>
            <a:lvl2pPr marL="9144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○"/>
              <a:defRPr sz="2400" b="1">
                <a:solidFill>
                  <a:schemeClr val="lt1"/>
                </a:solidFill>
              </a:defRPr>
            </a:lvl2pPr>
            <a:lvl3pPr marL="137160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■"/>
              <a:defRPr sz="2400" b="1">
                <a:solidFill>
                  <a:schemeClr val="lt1"/>
                </a:solidFill>
              </a:defRPr>
            </a:lvl3pPr>
            <a:lvl4pPr marL="182880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●"/>
              <a:defRPr sz="2400" b="1">
                <a:solidFill>
                  <a:schemeClr val="lt1"/>
                </a:solidFill>
              </a:defRPr>
            </a:lvl4pPr>
            <a:lvl5pPr marL="228600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○"/>
              <a:defRPr sz="2400" b="1">
                <a:solidFill>
                  <a:schemeClr val="lt1"/>
                </a:solidFill>
              </a:defRPr>
            </a:lvl5pPr>
            <a:lvl6pPr marL="274320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■"/>
              <a:defRPr sz="2400" b="1">
                <a:solidFill>
                  <a:schemeClr val="lt1"/>
                </a:solidFill>
              </a:defRPr>
            </a:lvl6pPr>
            <a:lvl7pPr marL="320040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●"/>
              <a:defRPr sz="2400" b="1">
                <a:solidFill>
                  <a:schemeClr val="lt1"/>
                </a:solidFill>
              </a:defRPr>
            </a:lvl7pPr>
            <a:lvl8pPr marL="365760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○"/>
              <a:defRPr sz="2400" b="1">
                <a:solidFill>
                  <a:schemeClr val="lt1"/>
                </a:solidFill>
              </a:defRPr>
            </a:lvl8pPr>
            <a:lvl9pPr marL="411480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■"/>
              <a:defRPr sz="24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6"/>
          <p:cNvSpPr/>
          <p:nvPr/>
        </p:nvSpPr>
        <p:spPr>
          <a:xfrm>
            <a:off x="372035" y="311040"/>
            <a:ext cx="8400000" cy="5158200"/>
          </a:xfrm>
          <a:prstGeom prst="roundRect">
            <a:avLst>
              <a:gd name="adj" fmla="val 2776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/>
          <p:nvPr/>
        </p:nvSpPr>
        <p:spPr>
          <a:xfrm>
            <a:off x="372035" y="314113"/>
            <a:ext cx="8400000" cy="6229800"/>
          </a:xfrm>
          <a:prstGeom prst="roundRect">
            <a:avLst>
              <a:gd name="adj" fmla="val 225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1860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lvl="6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lvl="7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lvl="8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ctrTitle"/>
          </p:nvPr>
        </p:nvSpPr>
        <p:spPr>
          <a:xfrm>
            <a:off x="685800" y="630811"/>
            <a:ext cx="7772400" cy="378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iw" sz="4300" dirty="0">
                <a:solidFill>
                  <a:srgbClr val="A61C00"/>
                </a:solidFill>
                <a:highlight>
                  <a:srgbClr val="FFFFFF"/>
                </a:highlight>
              </a:rPr>
              <a:t>התערבות האדם בתורשה</a:t>
            </a:r>
            <a:endParaRPr sz="4300" dirty="0">
              <a:solidFill>
                <a:srgbClr val="A61C0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9" name="Google Shape;39;p8"/>
          <p:cNvSpPr txBox="1">
            <a:spLocks noGrp="1"/>
          </p:cNvSpPr>
          <p:nvPr>
            <p:ph type="subTitle" idx="1"/>
          </p:nvPr>
        </p:nvSpPr>
        <p:spPr>
          <a:xfrm>
            <a:off x="685800" y="5195895"/>
            <a:ext cx="7772400" cy="614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w" b="1">
                <a:solidFill>
                  <a:srgbClr val="0B5394"/>
                </a:solidFill>
              </a:rPr>
              <a:t>דונו בשתי השאלות שבמצגת והציגו טיעונים מנומקים בשקף המתאים לקבוצתכם</a:t>
            </a:r>
            <a:endParaRPr>
              <a:solidFill>
                <a:srgbClr val="0B5394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457200" y="186036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r"/>
            <a:r>
              <a:rPr lang="iw" dirty="0">
                <a:solidFill>
                  <a:srgbClr val="A61C00"/>
                </a:solidFill>
                <a:highlight>
                  <a:srgbClr val="FFFFFF"/>
                </a:highlight>
              </a:rPr>
              <a:t>התערבות האדם </a:t>
            </a:r>
            <a:r>
              <a:rPr lang="iw" dirty="0" smtClean="0">
                <a:solidFill>
                  <a:srgbClr val="A61C00"/>
                </a:solidFill>
                <a:highlight>
                  <a:srgbClr val="FFFFFF"/>
                </a:highlight>
              </a:rPr>
              <a:t>בתורשה</a:t>
            </a:r>
            <a:r>
              <a:rPr lang="en-US" dirty="0" smtClean="0">
                <a:solidFill>
                  <a:srgbClr val="A61C00"/>
                </a:solidFill>
                <a:highlight>
                  <a:srgbClr val="FFFFFF"/>
                </a:highlight>
              </a:rPr>
              <a:t/>
            </a:r>
            <a:br>
              <a:rPr lang="en-US" dirty="0" smtClean="0">
                <a:solidFill>
                  <a:srgbClr val="A61C00"/>
                </a:solidFill>
                <a:highlight>
                  <a:srgbClr val="FFFFFF"/>
                </a:highlight>
              </a:rPr>
            </a:br>
            <a:r>
              <a:rPr lang="he-IL" dirty="0">
                <a:solidFill>
                  <a:srgbClr val="A61C00"/>
                </a:solidFill>
                <a:highlight>
                  <a:srgbClr val="FFFFFF"/>
                </a:highlight>
              </a:rPr>
              <a:t>שאלות:</a:t>
            </a:r>
            <a:endParaRPr dirty="0">
              <a:solidFill>
                <a:srgbClr val="A61C00"/>
              </a:solidFill>
              <a:highlight>
                <a:srgbClr val="FFFFFF"/>
              </a:highlight>
            </a:endParaRPr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419100" lvl="0" indent="-3429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iw" sz="1800">
                <a:solidFill>
                  <a:srgbClr val="000000"/>
                </a:solidFill>
              </a:rPr>
              <a:t>השיטה המסורתית לטיפוח צמחים בעלי תכונות רצויות היא הכלאות בין זנים של אותו מין צמח. רשמו </a:t>
            </a:r>
            <a:r>
              <a:rPr lang="iw" sz="1800" b="1">
                <a:solidFill>
                  <a:srgbClr val="000000"/>
                </a:solidFill>
              </a:rPr>
              <a:t>יתרון של שיטת ההנדסה הגנטית בצמחים בהשוואה להכלאות</a:t>
            </a:r>
            <a:r>
              <a:rPr lang="iw" sz="1800">
                <a:solidFill>
                  <a:srgbClr val="000000"/>
                </a:solidFill>
              </a:rPr>
              <a:t>, והסבירו מדוע היא מהווה יתרון.</a:t>
            </a:r>
            <a:br>
              <a:rPr lang="iw" sz="1800">
                <a:solidFill>
                  <a:srgbClr val="000000"/>
                </a:solidFill>
              </a:rPr>
            </a:br>
            <a:r>
              <a:rPr lang="iw" sz="1800">
                <a:solidFill>
                  <a:srgbClr val="000000"/>
                </a:solidFill>
              </a:rPr>
              <a:t/>
            </a:r>
            <a:br>
              <a:rPr lang="iw" sz="1800">
                <a:solidFill>
                  <a:srgbClr val="000000"/>
                </a:solidFill>
              </a:rPr>
            </a:br>
            <a:r>
              <a:rPr lang="iw" sz="1800">
                <a:solidFill>
                  <a:srgbClr val="000000"/>
                </a:solidFill>
              </a:rPr>
              <a:t> </a:t>
            </a:r>
            <a:endParaRPr sz="1800">
              <a:solidFill>
                <a:srgbClr val="000000"/>
              </a:solidFill>
            </a:endParaRPr>
          </a:p>
          <a:p>
            <a:pPr marL="457200" marR="419100" lvl="0" indent="-3429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iw" sz="1800">
                <a:solidFill>
                  <a:srgbClr val="000000"/>
                </a:solidFill>
              </a:rPr>
              <a:t>דורית גילתה גם כי באירופה נאסר </a:t>
            </a:r>
            <a:r>
              <a:rPr lang="iw" sz="1800" b="1">
                <a:solidFill>
                  <a:srgbClr val="000000"/>
                </a:solidFill>
              </a:rPr>
              <a:t>גידול של צמחים מהונדסים ומכירתם</a:t>
            </a:r>
            <a:r>
              <a:rPr lang="iw" sz="1800">
                <a:solidFill>
                  <a:srgbClr val="000000"/>
                </a:solidFill>
              </a:rPr>
              <a:t>. במקומות אחרים בעולם יש התנגדות לייצור ולשיווק של מזון שמקורו בצמחים מהונדסים. האם לדעתכם יש להתיר בישראל ייצור ושיווק של מזונות שמקורם בצמחים שעברו הנדסה גנטית? נמקו.</a:t>
            </a:r>
            <a:endParaRPr sz="1800">
              <a:solidFill>
                <a:srgbClr val="000000"/>
              </a:solidFill>
            </a:endParaRPr>
          </a:p>
          <a:p>
            <a:pPr marL="0" marR="419100" lvl="0" indent="-177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457200" y="186036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indent="0" algn="r"/>
            <a:r>
              <a:rPr lang="he-IL" dirty="0">
                <a:solidFill>
                  <a:srgbClr val="A61C00"/>
                </a:solidFill>
                <a:highlight>
                  <a:srgbClr val="FFFFFF"/>
                </a:highlight>
              </a:rPr>
              <a:t>תשובות:</a:t>
            </a:r>
            <a:endParaRPr dirty="0">
              <a:solidFill>
                <a:srgbClr val="A61C00"/>
              </a:solidFill>
              <a:highlight>
                <a:srgbClr val="FFFFFF"/>
              </a:highlight>
            </a:endParaRPr>
          </a:p>
        </p:txBody>
      </p:sp>
      <p:sp>
        <p:nvSpPr>
          <p:cNvPr id="51" name="Google Shape;51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419100" lvl="0" indent="-1778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>
            <a:spLocks noGrp="1"/>
          </p:cNvSpPr>
          <p:nvPr>
            <p:ph type="title"/>
          </p:nvPr>
        </p:nvSpPr>
        <p:spPr>
          <a:xfrm>
            <a:off x="457200" y="186036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w"/>
              <a:t>סיכום כיתתי של הטיעונים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bel">
  <a:themeElements>
    <a:clrScheme name="Custom 352">
      <a:dk1>
        <a:srgbClr val="333333"/>
      </a:dk1>
      <a:lt1>
        <a:srgbClr val="FFFFFF"/>
      </a:lt1>
      <a:dk2>
        <a:srgbClr val="800000"/>
      </a:dk2>
      <a:lt2>
        <a:srgbClr val="CCCCCC"/>
      </a:lt2>
      <a:accent1>
        <a:srgbClr val="0E427E"/>
      </a:accent1>
      <a:accent2>
        <a:srgbClr val="C5AF48"/>
      </a:accent2>
      <a:accent3>
        <a:srgbClr val="327C56"/>
      </a:accent3>
      <a:accent4>
        <a:srgbClr val="387B7D"/>
      </a:accent4>
      <a:accent5>
        <a:srgbClr val="BA7436"/>
      </a:accent5>
      <a:accent6>
        <a:srgbClr val="804000"/>
      </a:accent6>
      <a:hlink>
        <a:srgbClr val="1D6B8D"/>
      </a:hlink>
      <a:folHlink>
        <a:srgbClr val="103B4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54</Words>
  <Application>Microsoft Office PowerPoint</Application>
  <PresentationFormat>On-screen Show (4:3)</PresentationFormat>
  <Paragraphs>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Label</vt:lpstr>
      <vt:lpstr>התערבות האדם בתורשה </vt:lpstr>
      <vt:lpstr>התערבות האדם בתורשה שאלות:</vt:lpstr>
      <vt:lpstr>תשובות:</vt:lpstr>
      <vt:lpstr>סיכום כיתתי של הטיעונים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התערבות האדם בתורשה</dc:title>
  <dc:creator>weizmann</dc:creator>
  <cp:lastModifiedBy>Windows User</cp:lastModifiedBy>
  <cp:revision>2</cp:revision>
  <dcterms:modified xsi:type="dcterms:W3CDTF">2019-08-22T11:43:12Z</dcterms:modified>
</cp:coreProperties>
</file>