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Roboto" panose="020B0604020202020204" charset="0"/>
      <p:regular r:id="rId27"/>
      <p:bold r:id="rId28"/>
      <p:italic r:id="rId29"/>
      <p:boldItalic r:id="rId30"/>
    </p:embeddedFont>
    <p:embeddedFont>
      <p:font typeface="David" panose="020E0502060401010101" pitchFamily="34" charset="-79"/>
      <p:regular r:id="rId31"/>
      <p:bold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768314-BB1D-4601-9E41-1E260551D118}">
  <a:tblStyle styleId="{CE768314-BB1D-4601-9E41-1E260551D11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44E58E-D63A-44E4-8867-1F91B80DC6E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3F1AE97-83B8-4444-A421-3F7431DDE1F8}"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a:t>לאפשר לבחון בתשובות האישיות האם דרכי ההתמודדות המוצעות שייכות למשוב לאחר מבחן או לקראת הוראה עתידית ואף למנות את התפלגות התשובות.</a:t>
            </a:r>
            <a:endParaRPr/>
          </a:p>
        </p:txBody>
      </p:sp>
      <p:sp>
        <p:nvSpPr>
          <p:cNvPr id="172" name="Google Shape;1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eyda.education.gov.il/files/Mazkirut_Pedagogit/MadaTechnologya/hafakat_toelet_tashag.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document/d/1I_hDqBM1ig2fRwfq3zF5E40PDJW70SeTLa64BDvugdQ/edi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hyperlink" Target="#_ftnref1"/></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oo.gl/exZo8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1FRg0qxjxCJ0fKl_MVpZVbEn1nXHYfd5d0iGbhfoBpM/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148615" y="1690254"/>
            <a:ext cx="9144000" cy="23876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chemeClr val="dk1"/>
              </a:buClr>
              <a:buSzPts val="5400"/>
              <a:buFont typeface="Calibri"/>
              <a:buNone/>
            </a:pPr>
            <a:r>
              <a:rPr lang="iw-IL" sz="5400" dirty="0">
                <a:cs typeface="+mn-cs"/>
              </a:rPr>
              <a:t>הפקת תועלת מניתוח תשובות תלמידים במבחני מיצ"ב בתשע"ו ותשע"ז</a:t>
            </a:r>
            <a:endParaRPr sz="5400" dirty="0">
              <a:cs typeface="+mn-cs"/>
            </a:endParaRPr>
          </a:p>
        </p:txBody>
      </p:sp>
      <p:sp>
        <p:nvSpPr>
          <p:cNvPr id="89" name="Google Shape;89;p13"/>
          <p:cNvSpPr txBox="1">
            <a:spLocks noGrp="1"/>
          </p:cNvSpPr>
          <p:nvPr>
            <p:ph type="subTitle" idx="1"/>
          </p:nvPr>
        </p:nvSpPr>
        <p:spPr>
          <a:xfrm>
            <a:off x="1610627" y="4439436"/>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a:p>
        </p:txBody>
      </p:sp>
      <p:pic>
        <p:nvPicPr>
          <p:cNvPr id="90" name="Google Shape;90;p13"/>
          <p:cNvPicPr preferRelativeResize="0"/>
          <p:nvPr/>
        </p:nvPicPr>
        <p:blipFill rotWithShape="1">
          <a:blip r:embed="rId3">
            <a:alphaModFix/>
          </a:blip>
          <a:srcRect/>
          <a:stretch/>
        </p:blipFill>
        <p:spPr>
          <a:xfrm>
            <a:off x="3082190" y="714778"/>
            <a:ext cx="5276850" cy="93345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p:nvPr/>
        </p:nvSpPr>
        <p:spPr>
          <a:xfrm>
            <a:off x="8653112" y="548640"/>
            <a:ext cx="2781701" cy="1038833"/>
          </a:xfrm>
          <a:prstGeom prst="cloudCallout">
            <a:avLst>
              <a:gd name="adj1" fmla="val -75504"/>
              <a:gd name="adj2" fmla="val 107901"/>
            </a:avLst>
          </a:prstGeom>
          <a:solidFill>
            <a:srgbClr val="C0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22"/>
          <p:cNvSpPr txBox="1"/>
          <p:nvPr/>
        </p:nvSpPr>
        <p:spPr>
          <a:xfrm>
            <a:off x="8345103" y="683393"/>
            <a:ext cx="2916455" cy="1077218"/>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3200" b="1">
                <a:solidFill>
                  <a:schemeClr val="lt1"/>
                </a:solidFill>
                <a:latin typeface="Calibri"/>
                <a:ea typeface="Calibri"/>
                <a:cs typeface="Calibri"/>
                <a:sym typeface="Calibri"/>
              </a:rPr>
              <a:t>מהרהרים על...</a:t>
            </a:r>
            <a:endParaRPr sz="3200" b="1">
              <a:solidFill>
                <a:schemeClr val="lt1"/>
              </a:solidFill>
              <a:latin typeface="Calibri"/>
              <a:ea typeface="Calibri"/>
              <a:cs typeface="Calibri"/>
              <a:sym typeface="Calibri"/>
            </a:endParaRPr>
          </a:p>
          <a:p>
            <a:pPr marL="0" marR="0" lvl="0" indent="0" algn="r" rtl="1">
              <a:spcBef>
                <a:spcPts val="0"/>
              </a:spcBef>
              <a:spcAft>
                <a:spcPts val="0"/>
              </a:spcAft>
              <a:buNone/>
            </a:pPr>
            <a:endParaRPr sz="3200" b="1">
              <a:solidFill>
                <a:schemeClr val="lt1"/>
              </a:solidFill>
              <a:latin typeface="Calibri"/>
              <a:ea typeface="Calibri"/>
              <a:cs typeface="Calibri"/>
              <a:sym typeface="Calibri"/>
            </a:endParaRPr>
          </a:p>
        </p:txBody>
      </p:sp>
      <p:sp>
        <p:nvSpPr>
          <p:cNvPr id="176" name="Google Shape;176;p22"/>
          <p:cNvSpPr txBox="1"/>
          <p:nvPr/>
        </p:nvSpPr>
        <p:spPr>
          <a:xfrm>
            <a:off x="1665171" y="2184239"/>
            <a:ext cx="9028497" cy="3447098"/>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rgbClr val="C00000"/>
              </a:buClr>
              <a:buSzPts val="3920"/>
              <a:buFont typeface="Arial"/>
              <a:buChar char="•"/>
            </a:pPr>
            <a:r>
              <a:rPr lang="iw-IL" sz="2800">
                <a:solidFill>
                  <a:schemeClr val="dk1"/>
                </a:solidFill>
                <a:latin typeface="Calibri"/>
                <a:ea typeface="Calibri"/>
                <a:cs typeface="Calibri"/>
                <a:sym typeface="Calibri"/>
              </a:rPr>
              <a:t>לאלו מסקנות ניתן להגיע בעקבות הניתוח?</a:t>
            </a:r>
            <a:endParaRPr/>
          </a:p>
          <a:p>
            <a:pPr marL="285750" marR="0" lvl="0" indent="-285750" algn="r" rtl="1">
              <a:spcBef>
                <a:spcPts val="1200"/>
              </a:spcBef>
              <a:spcAft>
                <a:spcPts val="0"/>
              </a:spcAft>
              <a:buClr>
                <a:srgbClr val="C00000"/>
              </a:buClr>
              <a:buSzPts val="3920"/>
              <a:buFont typeface="Arial"/>
              <a:buChar char="•"/>
            </a:pPr>
            <a:r>
              <a:rPr lang="iw-IL" sz="2800">
                <a:solidFill>
                  <a:schemeClr val="dk1"/>
                </a:solidFill>
                <a:latin typeface="Calibri"/>
                <a:ea typeface="Calibri"/>
                <a:cs typeface="Calibri"/>
                <a:sym typeface="Calibri"/>
              </a:rPr>
              <a:t>מה החשיבות של ניתוח תשובות תלמידים לשאלות?</a:t>
            </a:r>
            <a:endParaRPr/>
          </a:p>
          <a:p>
            <a:pPr marL="285750" marR="0" lvl="0" indent="-285750" algn="r" rtl="1">
              <a:spcBef>
                <a:spcPts val="1200"/>
              </a:spcBef>
              <a:spcAft>
                <a:spcPts val="0"/>
              </a:spcAft>
              <a:buClr>
                <a:srgbClr val="C00000"/>
              </a:buClr>
              <a:buSzPts val="3920"/>
              <a:buFont typeface="Arial"/>
              <a:buChar char="•"/>
            </a:pPr>
            <a:r>
              <a:rPr lang="iw-IL" sz="2800">
                <a:solidFill>
                  <a:schemeClr val="dk1"/>
                </a:solidFill>
                <a:latin typeface="Calibri"/>
                <a:ea typeface="Calibri"/>
                <a:cs typeface="Calibri"/>
                <a:sym typeface="Calibri"/>
              </a:rPr>
              <a:t>מה ניתן לעשות בעקבות הניתוח לאחר המבחן?</a:t>
            </a:r>
            <a:endParaRPr/>
          </a:p>
          <a:p>
            <a:pPr marL="285750" marR="0" lvl="0" indent="-285750" algn="r" rtl="1">
              <a:spcBef>
                <a:spcPts val="1200"/>
              </a:spcBef>
              <a:spcAft>
                <a:spcPts val="0"/>
              </a:spcAft>
              <a:buClr>
                <a:srgbClr val="C00000"/>
              </a:buClr>
              <a:buSzPts val="3920"/>
              <a:buFont typeface="Arial"/>
              <a:buChar char="•"/>
            </a:pPr>
            <a:r>
              <a:rPr lang="iw-IL" sz="2800">
                <a:solidFill>
                  <a:schemeClr val="dk1"/>
                </a:solidFill>
                <a:latin typeface="Calibri"/>
                <a:ea typeface="Calibri"/>
                <a:cs typeface="Calibri"/>
                <a:sym typeface="Calibri"/>
              </a:rPr>
              <a:t>מה ניתן לעשות בעקבות הניתוח לקראת הוראה עתידית?</a:t>
            </a:r>
            <a:endParaRPr/>
          </a:p>
          <a:p>
            <a:pPr marL="285750" marR="0" lvl="0" indent="-285750" algn="r" rtl="1">
              <a:spcBef>
                <a:spcPts val="1200"/>
              </a:spcBef>
              <a:spcAft>
                <a:spcPts val="0"/>
              </a:spcAft>
              <a:buClr>
                <a:srgbClr val="C00000"/>
              </a:buClr>
              <a:buSzPts val="3920"/>
              <a:buFont typeface="Arial"/>
              <a:buChar char="•"/>
            </a:pPr>
            <a:r>
              <a:rPr lang="iw-IL" sz="2800">
                <a:solidFill>
                  <a:schemeClr val="dk1"/>
                </a:solidFill>
                <a:latin typeface="Calibri"/>
                <a:ea typeface="Calibri"/>
                <a:cs typeface="Calibri"/>
                <a:sym typeface="Calibri"/>
              </a:rPr>
              <a:t>אלו קשיים חוויתם בעת הניתוח?</a:t>
            </a:r>
            <a:endParaRPr/>
          </a:p>
          <a:p>
            <a:pPr marL="285750" marR="0" lvl="0" indent="-107950" algn="r" rtl="1">
              <a:spcBef>
                <a:spcPts val="12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p:nvPr/>
        </p:nvSpPr>
        <p:spPr>
          <a:xfrm>
            <a:off x="1078029" y="1257391"/>
            <a:ext cx="10366408" cy="4256871"/>
          </a:xfrm>
          <a:prstGeom prst="rect">
            <a:avLst/>
          </a:prstGeom>
          <a:noFill/>
          <a:ln>
            <a:noFill/>
          </a:ln>
        </p:spPr>
        <p:txBody>
          <a:bodyPr spcFirstLastPara="1" wrap="square" lIns="91425" tIns="45700" rIns="91425" bIns="45700" anchor="t" anchorCtr="0">
            <a:noAutofit/>
          </a:bodyPr>
          <a:lstStyle/>
          <a:p>
            <a:pPr marL="0" marR="0" lvl="0" indent="0" algn="r" rtl="1">
              <a:lnSpc>
                <a:spcPct val="107000"/>
              </a:lnSpc>
              <a:spcBef>
                <a:spcPts val="0"/>
              </a:spcBef>
              <a:spcAft>
                <a:spcPts val="0"/>
              </a:spcAft>
              <a:buNone/>
            </a:pPr>
            <a:r>
              <a:rPr lang="iw-IL" sz="2800">
                <a:solidFill>
                  <a:schemeClr val="dk1"/>
                </a:solidFill>
                <a:latin typeface="Calibri"/>
                <a:ea typeface="Calibri"/>
                <a:cs typeface="Calibri"/>
                <a:sym typeface="Calibri"/>
              </a:rPr>
              <a:t>לתלמידים רבים יש קשיים שניתן למיין לשתי קבוצות: </a:t>
            </a:r>
            <a:endParaRPr sz="2800">
              <a:solidFill>
                <a:schemeClr val="dk1"/>
              </a:solidFill>
              <a:latin typeface="Calibri"/>
              <a:ea typeface="Calibri"/>
              <a:cs typeface="Calibri"/>
              <a:sym typeface="Calibri"/>
            </a:endParaRPr>
          </a:p>
          <a:p>
            <a:pPr marL="404813" marR="0" lvl="0" indent="-404813" algn="r" rtl="1">
              <a:lnSpc>
                <a:spcPct val="107000"/>
              </a:lnSpc>
              <a:spcBef>
                <a:spcPts val="800"/>
              </a:spcBef>
              <a:spcAft>
                <a:spcPts val="0"/>
              </a:spcAft>
              <a:buNone/>
            </a:pPr>
            <a:r>
              <a:rPr lang="iw-IL" sz="3200" b="1">
                <a:solidFill>
                  <a:srgbClr val="548135"/>
                </a:solidFill>
                <a:latin typeface="Calibri"/>
                <a:ea typeface="Calibri"/>
                <a:cs typeface="Calibri"/>
                <a:sym typeface="Calibri"/>
              </a:rPr>
              <a:t>א.</a:t>
            </a:r>
            <a:r>
              <a:rPr lang="iw-IL" sz="2800">
                <a:solidFill>
                  <a:schemeClr val="dk1"/>
                </a:solidFill>
                <a:latin typeface="Calibri"/>
                <a:ea typeface="Calibri"/>
                <a:cs typeface="Calibri"/>
                <a:sym typeface="Calibri"/>
              </a:rPr>
              <a:t> קשיים כלליים הקשורים ברובם למיומנויות ואסטרטגיות חשיבה בהם התלמידים מתפקדים באופן חלקי או לקוי. </a:t>
            </a:r>
            <a:endParaRPr/>
          </a:p>
          <a:p>
            <a:pPr marL="404813" marR="0" lvl="0" indent="-404813" algn="r" rtl="1">
              <a:lnSpc>
                <a:spcPct val="107000"/>
              </a:lnSpc>
              <a:spcBef>
                <a:spcPts val="800"/>
              </a:spcBef>
              <a:spcAft>
                <a:spcPts val="0"/>
              </a:spcAft>
              <a:buNone/>
            </a:pPr>
            <a:r>
              <a:rPr lang="iw-IL" sz="2800">
                <a:solidFill>
                  <a:schemeClr val="dk1"/>
                </a:solidFill>
                <a:latin typeface="Calibri"/>
                <a:ea typeface="Calibri"/>
                <a:cs typeface="Calibri"/>
                <a:sym typeface="Calibri"/>
              </a:rPr>
              <a:t>    </a:t>
            </a:r>
            <a:r>
              <a:rPr lang="iw-IL" sz="2400">
                <a:solidFill>
                  <a:schemeClr val="dk1"/>
                </a:solidFill>
                <a:latin typeface="Calibri"/>
                <a:ea typeface="Calibri"/>
                <a:cs typeface="Calibri"/>
                <a:sym typeface="Calibri"/>
              </a:rPr>
              <a:t>חלק מהקשיים האלו עלו כבר במסמך </a:t>
            </a:r>
            <a:r>
              <a:rPr lang="iw-IL" sz="2400" u="sng">
                <a:solidFill>
                  <a:schemeClr val="hlink"/>
                </a:solidFill>
                <a:latin typeface="Calibri"/>
                <a:ea typeface="Calibri"/>
                <a:cs typeface="Calibri"/>
                <a:sym typeface="Calibri"/>
                <a:hlinkClick r:id="rId3"/>
              </a:rPr>
              <a:t>הפקת תועלת מניתוח תשובות שגויות </a:t>
            </a:r>
            <a:r>
              <a:rPr lang="iw-IL" sz="2400">
                <a:solidFill>
                  <a:schemeClr val="dk1"/>
                </a:solidFill>
                <a:latin typeface="Calibri"/>
                <a:ea typeface="Calibri"/>
                <a:cs typeface="Calibri"/>
                <a:sym typeface="Calibri"/>
              </a:rPr>
              <a:t>שבוצע בתשע"ג ובו הוצגה טקסונומיה של קשיים.</a:t>
            </a:r>
            <a:endParaRPr/>
          </a:p>
          <a:p>
            <a:pPr marL="404813" marR="0" lvl="0" indent="-404813" algn="r" rtl="1">
              <a:lnSpc>
                <a:spcPct val="107000"/>
              </a:lnSpc>
              <a:spcBef>
                <a:spcPts val="800"/>
              </a:spcBef>
              <a:spcAft>
                <a:spcPts val="0"/>
              </a:spcAft>
              <a:buNone/>
            </a:pPr>
            <a:endParaRPr sz="2800">
              <a:solidFill>
                <a:schemeClr val="dk1"/>
              </a:solidFill>
              <a:latin typeface="Calibri"/>
              <a:ea typeface="Calibri"/>
              <a:cs typeface="Calibri"/>
              <a:sym typeface="Calibri"/>
            </a:endParaRPr>
          </a:p>
          <a:p>
            <a:pPr marL="0" marR="0" lvl="0" indent="0" algn="r" rtl="1">
              <a:lnSpc>
                <a:spcPct val="107000"/>
              </a:lnSpc>
              <a:spcBef>
                <a:spcPts val="800"/>
              </a:spcBef>
              <a:spcAft>
                <a:spcPts val="0"/>
              </a:spcAft>
              <a:buNone/>
            </a:pPr>
            <a:r>
              <a:rPr lang="iw-IL" sz="3200" b="1">
                <a:solidFill>
                  <a:srgbClr val="548135"/>
                </a:solidFill>
                <a:latin typeface="Calibri"/>
                <a:ea typeface="Calibri"/>
                <a:cs typeface="Calibri"/>
                <a:sym typeface="Calibri"/>
              </a:rPr>
              <a:t>ב.</a:t>
            </a:r>
            <a:r>
              <a:rPr lang="iw-IL" sz="2800">
                <a:solidFill>
                  <a:schemeClr val="dk1"/>
                </a:solidFill>
                <a:latin typeface="Calibri"/>
                <a:ea typeface="Calibri"/>
                <a:cs typeface="Calibri"/>
                <a:sym typeface="Calibri"/>
              </a:rPr>
              <a:t> קשיים הנוגעים לידע חסר/ חלקי/ שגוי של התלמידים במושגים ועקרונות </a:t>
            </a:r>
            <a:br>
              <a:rPr lang="iw-IL" sz="2800">
                <a:solidFill>
                  <a:schemeClr val="dk1"/>
                </a:solidFill>
                <a:latin typeface="Calibri"/>
                <a:ea typeface="Calibri"/>
                <a:cs typeface="Calibri"/>
                <a:sym typeface="Calibri"/>
              </a:rPr>
            </a:br>
            <a:r>
              <a:rPr lang="iw-IL" sz="2800">
                <a:solidFill>
                  <a:schemeClr val="dk1"/>
                </a:solidFill>
                <a:latin typeface="Calibri"/>
                <a:ea typeface="Calibri"/>
                <a:cs typeface="Calibri"/>
                <a:sym typeface="Calibri"/>
              </a:rPr>
              <a:t>     מדעיים ספציפיים.</a:t>
            </a:r>
            <a:endParaRPr sz="2800">
              <a:solidFill>
                <a:schemeClr val="dk1"/>
              </a:solidFill>
              <a:latin typeface="Calibri"/>
              <a:ea typeface="Calibri"/>
              <a:cs typeface="Calibri"/>
              <a:sym typeface="Calibri"/>
            </a:endParaRPr>
          </a:p>
        </p:txBody>
      </p:sp>
      <p:sp>
        <p:nvSpPr>
          <p:cNvPr id="182" name="Google Shape;182;p23"/>
          <p:cNvSpPr txBox="1"/>
          <p:nvPr/>
        </p:nvSpPr>
        <p:spPr>
          <a:xfrm>
            <a:off x="5390147" y="356134"/>
            <a:ext cx="6054290" cy="58477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3200" b="1">
                <a:solidFill>
                  <a:srgbClr val="548135"/>
                </a:solidFill>
                <a:latin typeface="Calibri"/>
                <a:ea typeface="Calibri"/>
                <a:cs typeface="Calibri"/>
                <a:sym typeface="Calibri"/>
              </a:rPr>
              <a:t>לסיכום, מה ניתן ללמוד מן המסמך?</a:t>
            </a:r>
            <a:endParaRPr sz="3200" b="1">
              <a:solidFill>
                <a:srgbClr val="548135"/>
              </a:solidFill>
              <a:latin typeface="Calibri"/>
              <a:ea typeface="Calibri"/>
              <a:cs typeface="Calibri"/>
              <a:sym typeface="Calibri"/>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p:nvPr/>
        </p:nvSpPr>
        <p:spPr>
          <a:xfrm>
            <a:off x="712269" y="1445726"/>
            <a:ext cx="11174929" cy="4617033"/>
          </a:xfrm>
          <a:prstGeom prst="rect">
            <a:avLst/>
          </a:prstGeom>
          <a:noFill/>
          <a:ln>
            <a:noFill/>
          </a:ln>
        </p:spPr>
        <p:txBody>
          <a:bodyPr spcFirstLastPara="1" wrap="square" lIns="91425" tIns="45700" rIns="91425" bIns="45700" anchor="t" anchorCtr="0">
            <a:noAutofit/>
          </a:bodyPr>
          <a:lstStyle/>
          <a:p>
            <a:pPr marL="342900" marR="0" lvl="0" indent="-342900" algn="r" rtl="1">
              <a:lnSpc>
                <a:spcPct val="115000"/>
              </a:lnSpc>
              <a:spcBef>
                <a:spcPts val="0"/>
              </a:spcBef>
              <a:spcAft>
                <a:spcPts val="0"/>
              </a:spcAft>
              <a:buClr>
                <a:schemeClr val="dk1"/>
              </a:buClr>
              <a:buSzPts val="2400"/>
              <a:buFont typeface="Calibri"/>
              <a:buAutoNum type="arabicPeriod"/>
            </a:pPr>
            <a:r>
              <a:rPr lang="iw-IL" sz="2400">
                <a:solidFill>
                  <a:schemeClr val="dk1"/>
                </a:solidFill>
                <a:latin typeface="Arial"/>
                <a:ea typeface="Arial"/>
                <a:cs typeface="Arial"/>
                <a:sym typeface="Arial"/>
              </a:rPr>
              <a:t> קושי ב</a:t>
            </a:r>
            <a:r>
              <a:rPr lang="iw-IL" sz="2400">
                <a:solidFill>
                  <a:srgbClr val="000000"/>
                </a:solidFill>
                <a:latin typeface="Arial"/>
                <a:ea typeface="Arial"/>
                <a:cs typeface="Arial"/>
                <a:sym typeface="Arial"/>
              </a:rPr>
              <a:t>פיצוח שאלה: זיהוי מוקד השאלה וההוראה שיש לבצע</a:t>
            </a:r>
            <a:r>
              <a:rPr lang="iw-IL" sz="2400">
                <a:solidFill>
                  <a:schemeClr val="dk1"/>
                </a:solidFill>
                <a:latin typeface="Arial"/>
                <a:ea typeface="Arial"/>
                <a:cs typeface="Arial"/>
                <a:sym typeface="Arial"/>
              </a:rPr>
              <a:t>.</a:t>
            </a:r>
            <a:endParaRPr sz="2400">
              <a:solidFill>
                <a:schemeClr val="dk1"/>
              </a:solidFill>
              <a:latin typeface="Calibri"/>
              <a:ea typeface="Calibri"/>
              <a:cs typeface="Calibri"/>
              <a:sym typeface="Calibri"/>
            </a:endParaRPr>
          </a:p>
          <a:p>
            <a:pPr marL="342900" marR="0" lvl="0" indent="-342900" algn="r" rtl="1">
              <a:lnSpc>
                <a:spcPct val="115000"/>
              </a:lnSpc>
              <a:spcBef>
                <a:spcPts val="1800"/>
              </a:spcBef>
              <a:spcAft>
                <a:spcPts val="0"/>
              </a:spcAft>
              <a:buClr>
                <a:srgbClr val="000000"/>
              </a:buClr>
              <a:buSzPts val="2400"/>
              <a:buFont typeface="Calibri"/>
              <a:buAutoNum type="arabicPeriod"/>
            </a:pPr>
            <a:r>
              <a:rPr lang="iw-IL" sz="2400">
                <a:solidFill>
                  <a:srgbClr val="000000"/>
                </a:solidFill>
                <a:latin typeface="Calibri"/>
                <a:ea typeface="Calibri"/>
                <a:cs typeface="Calibri"/>
                <a:sym typeface="Calibri"/>
              </a:rPr>
              <a:t>בעיות בשליפה של מידע מן הזכרון</a:t>
            </a:r>
            <a:r>
              <a:rPr lang="iw-IL"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342900" marR="0" lvl="0" indent="-342900" algn="r" rtl="1">
              <a:lnSpc>
                <a:spcPct val="115000"/>
              </a:lnSpc>
              <a:spcBef>
                <a:spcPts val="1800"/>
              </a:spcBef>
              <a:spcAft>
                <a:spcPts val="0"/>
              </a:spcAft>
              <a:buClr>
                <a:srgbClr val="000000"/>
              </a:buClr>
              <a:buSzPts val="2400"/>
              <a:buFont typeface="Calibri"/>
              <a:buAutoNum type="arabicPeriod"/>
            </a:pPr>
            <a:r>
              <a:rPr lang="iw-IL" sz="2400">
                <a:solidFill>
                  <a:srgbClr val="000000"/>
                </a:solidFill>
                <a:latin typeface="Calibri"/>
                <a:ea typeface="Calibri"/>
                <a:cs typeface="Calibri"/>
                <a:sym typeface="Calibri"/>
              </a:rPr>
              <a:t>קושי בניסוח של הסבר מדעי מלא או טיעון תוך שימוש במידע נכון ורלבנטי לשאלה הן מתוך המידע והנתונים בגוף השאלה והן מן הידע האישי.   </a:t>
            </a:r>
            <a:endParaRPr sz="2400">
              <a:solidFill>
                <a:srgbClr val="000000"/>
              </a:solidFill>
              <a:latin typeface="Calibri"/>
              <a:ea typeface="Calibri"/>
              <a:cs typeface="Calibri"/>
              <a:sym typeface="Calibri"/>
            </a:endParaRPr>
          </a:p>
          <a:p>
            <a:pPr marL="342900" marR="0" lvl="0" indent="-342900" algn="r" rtl="1">
              <a:lnSpc>
                <a:spcPct val="115000"/>
              </a:lnSpc>
              <a:spcBef>
                <a:spcPts val="1800"/>
              </a:spcBef>
              <a:spcAft>
                <a:spcPts val="0"/>
              </a:spcAft>
              <a:buClr>
                <a:srgbClr val="000000"/>
              </a:buClr>
              <a:buSzPts val="2400"/>
              <a:buFont typeface="Calibri"/>
              <a:buAutoNum type="arabicPeriod"/>
            </a:pPr>
            <a:r>
              <a:rPr lang="iw-IL" sz="2400">
                <a:solidFill>
                  <a:srgbClr val="000000"/>
                </a:solidFill>
                <a:latin typeface="Calibri"/>
                <a:ea typeface="Calibri"/>
                <a:cs typeface="Calibri"/>
                <a:sym typeface="Calibri"/>
              </a:rPr>
              <a:t>קשיים שפתיים בניסוח משפט שלם או פיסקה, הבנויים נכון מבחינה תחבירית וכן קישור בין חלקי המשפטים בתשובה, לצורך תיאור, השוואה, מסקנה, טיעון או הסבר מדעי.</a:t>
            </a:r>
            <a:endParaRPr sz="2400">
              <a:solidFill>
                <a:schemeClr val="dk1"/>
              </a:solidFill>
              <a:latin typeface="Calibri"/>
              <a:ea typeface="Calibri"/>
              <a:cs typeface="Calibri"/>
              <a:sym typeface="Calibri"/>
            </a:endParaRPr>
          </a:p>
          <a:p>
            <a:pPr marL="342900" marR="0" lvl="0" indent="-342900" algn="r" rtl="1">
              <a:lnSpc>
                <a:spcPct val="115000"/>
              </a:lnSpc>
              <a:spcBef>
                <a:spcPts val="1800"/>
              </a:spcBef>
              <a:spcAft>
                <a:spcPts val="0"/>
              </a:spcAft>
              <a:buClr>
                <a:srgbClr val="000000"/>
              </a:buClr>
              <a:buSzPts val="2400"/>
              <a:buFont typeface="Calibri"/>
              <a:buAutoNum type="arabicPeriod"/>
            </a:pPr>
            <a:r>
              <a:rPr lang="iw-IL" sz="2400">
                <a:solidFill>
                  <a:srgbClr val="000000"/>
                </a:solidFill>
                <a:latin typeface="Calibri"/>
                <a:ea typeface="Calibri"/>
                <a:cs typeface="Calibri"/>
                <a:sym typeface="Calibri"/>
              </a:rPr>
              <a:t>תשובות טאוטולוגיות החוזרות על הנאמר בשאלה במילות התלמיד מבלי להוסיף מידע נוסף.     </a:t>
            </a:r>
            <a:endParaRPr sz="2400">
              <a:solidFill>
                <a:schemeClr val="dk1"/>
              </a:solidFill>
              <a:latin typeface="Calibri"/>
              <a:ea typeface="Calibri"/>
              <a:cs typeface="Calibri"/>
              <a:sym typeface="Calibri"/>
            </a:endParaRPr>
          </a:p>
          <a:p>
            <a:pPr marL="342900" marR="0" lvl="0" indent="-342900" algn="r" rtl="1">
              <a:lnSpc>
                <a:spcPct val="115000"/>
              </a:lnSpc>
              <a:spcBef>
                <a:spcPts val="1800"/>
              </a:spcBef>
              <a:spcAft>
                <a:spcPts val="0"/>
              </a:spcAft>
              <a:buClr>
                <a:srgbClr val="000000"/>
              </a:buClr>
              <a:buSzPts val="2400"/>
              <a:buFont typeface="Calibri"/>
              <a:buAutoNum type="arabicPeriod"/>
            </a:pPr>
            <a:r>
              <a:rPr lang="iw-IL" sz="2400">
                <a:solidFill>
                  <a:srgbClr val="000000"/>
                </a:solidFill>
                <a:latin typeface="Calibri"/>
                <a:ea typeface="Calibri"/>
                <a:cs typeface="Calibri"/>
                <a:sym typeface="Calibri"/>
              </a:rPr>
              <a:t>קושי בהפקת מידע הולם ממגוון יצוגים חזותיים כמו תרשימי מבנה, טבלה וגרפים</a:t>
            </a:r>
            <a:r>
              <a:rPr lang="iw-IL"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188" name="Google Shape;188;p24"/>
          <p:cNvSpPr/>
          <p:nvPr/>
        </p:nvSpPr>
        <p:spPr>
          <a:xfrm>
            <a:off x="1178674" y="228953"/>
            <a:ext cx="1060258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w-IL" sz="3200" b="1">
                <a:solidFill>
                  <a:srgbClr val="548135"/>
                </a:solidFill>
                <a:latin typeface="Calibri"/>
                <a:ea typeface="Calibri"/>
                <a:cs typeface="Calibri"/>
                <a:sym typeface="Calibri"/>
              </a:rPr>
              <a:t>קשיים </a:t>
            </a:r>
            <a:r>
              <a:rPr lang="iw-IL" sz="3600" b="1">
                <a:solidFill>
                  <a:srgbClr val="548135"/>
                </a:solidFill>
                <a:latin typeface="Calibri"/>
                <a:ea typeface="Calibri"/>
                <a:cs typeface="Calibri"/>
                <a:sym typeface="Calibri"/>
              </a:rPr>
              <a:t>כלליים</a:t>
            </a:r>
            <a:r>
              <a:rPr lang="iw-IL" sz="3200" b="1">
                <a:solidFill>
                  <a:srgbClr val="548135"/>
                </a:solidFill>
                <a:latin typeface="Calibri"/>
                <a:ea typeface="Calibri"/>
                <a:cs typeface="Calibri"/>
                <a:sym typeface="Calibri"/>
              </a:rPr>
              <a:t> הקשורים ברובם למיומנויות ואסטרטגיות חשיבה </a:t>
            </a:r>
            <a:endParaRPr sz="3200" b="1">
              <a:solidFill>
                <a:srgbClr val="548135"/>
              </a:solidFill>
              <a:latin typeface="Calibri"/>
              <a:ea typeface="Calibri"/>
              <a:cs typeface="Calibri"/>
              <a:sym typeface="Calibri"/>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p:nvPr/>
        </p:nvSpPr>
        <p:spPr>
          <a:xfrm>
            <a:off x="661469" y="1435566"/>
            <a:ext cx="11174929" cy="4838248"/>
          </a:xfrm>
          <a:prstGeom prst="rect">
            <a:avLst/>
          </a:prstGeom>
          <a:noFill/>
          <a:ln>
            <a:noFill/>
          </a:ln>
        </p:spPr>
        <p:txBody>
          <a:bodyPr spcFirstLastPara="1" wrap="square" lIns="91425" tIns="45700" rIns="91425" bIns="45700" anchor="t" anchorCtr="0">
            <a:noAutofit/>
          </a:bodyPr>
          <a:lstStyle/>
          <a:p>
            <a:pPr marL="457200" marR="0" lvl="0" indent="-457200" algn="r" rtl="1">
              <a:lnSpc>
                <a:spcPct val="115000"/>
              </a:lnSpc>
              <a:spcBef>
                <a:spcPts val="0"/>
              </a:spcBef>
              <a:spcAft>
                <a:spcPts val="0"/>
              </a:spcAft>
              <a:buClr>
                <a:srgbClr val="000000"/>
              </a:buClr>
              <a:buSzPts val="2400"/>
              <a:buFont typeface="Calibri"/>
              <a:buAutoNum type="arabicPeriod" startAt="7"/>
            </a:pPr>
            <a:r>
              <a:rPr lang="iw-IL" sz="2400">
                <a:solidFill>
                  <a:srgbClr val="000000"/>
                </a:solidFill>
                <a:latin typeface="Calibri"/>
                <a:ea typeface="Calibri"/>
                <a:cs typeface="Calibri"/>
                <a:sym typeface="Calibri"/>
              </a:rPr>
              <a:t>קושי בהפקת מידע הולם ממערכות של סימנים מוסכמים בשפה המדעית כמו בחשמל, בנוסחאות כימיות ועוד</a:t>
            </a:r>
            <a:r>
              <a:rPr lang="iw-IL"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342900" marR="0" lvl="0" indent="-342900" algn="r" rtl="1">
              <a:lnSpc>
                <a:spcPct val="115000"/>
              </a:lnSpc>
              <a:spcBef>
                <a:spcPts val="1800"/>
              </a:spcBef>
              <a:spcAft>
                <a:spcPts val="0"/>
              </a:spcAft>
              <a:buClr>
                <a:srgbClr val="000000"/>
              </a:buClr>
              <a:buSzPts val="2400"/>
              <a:buFont typeface="Calibri"/>
              <a:buAutoNum type="arabicPeriod" startAt="7"/>
            </a:pPr>
            <a:r>
              <a:rPr lang="iw-IL" sz="2400">
                <a:solidFill>
                  <a:srgbClr val="000000"/>
                </a:solidFill>
                <a:latin typeface="Calibri"/>
                <a:ea typeface="Calibri"/>
                <a:cs typeface="Calibri"/>
                <a:sym typeface="Calibri"/>
              </a:rPr>
              <a:t>קושי במיומנויות חקר כמו בלבול בין גורם משפיע למושפע והבנת הקשר ביניהם, בידוד משתנים ושמירה על גורמים קבועים, הבחנה בין תוצאות ומסקנות וניסוח מסקנות המבוססות על תוצאות נתונות.       </a:t>
            </a:r>
            <a:endParaRPr sz="2400">
              <a:solidFill>
                <a:schemeClr val="dk1"/>
              </a:solidFill>
              <a:latin typeface="Calibri"/>
              <a:ea typeface="Calibri"/>
              <a:cs typeface="Calibri"/>
              <a:sym typeface="Calibri"/>
            </a:endParaRPr>
          </a:p>
          <a:p>
            <a:pPr marL="342900" marR="0" lvl="0" indent="-342900" algn="r" rtl="1">
              <a:lnSpc>
                <a:spcPct val="115000"/>
              </a:lnSpc>
              <a:spcBef>
                <a:spcPts val="1800"/>
              </a:spcBef>
              <a:spcAft>
                <a:spcPts val="0"/>
              </a:spcAft>
              <a:buClr>
                <a:srgbClr val="000000"/>
              </a:buClr>
              <a:buSzPts val="2400"/>
              <a:buFont typeface="Calibri"/>
              <a:buAutoNum type="arabicPeriod" startAt="7"/>
            </a:pPr>
            <a:r>
              <a:rPr lang="iw-IL" sz="2400">
                <a:solidFill>
                  <a:srgbClr val="000000"/>
                </a:solidFill>
                <a:latin typeface="Calibri"/>
                <a:ea typeface="Calibri"/>
                <a:cs typeface="Calibri"/>
                <a:sym typeface="Calibri"/>
              </a:rPr>
              <a:t>קושי בהבחנה בין גורם לתופעה- לתוצאה הנצפית וכן בהסבר הקשר בין סיבה ותוצאה ובמיוחד כשיש תהליך מתווך ביניהם שאינו גלוי.      </a:t>
            </a:r>
            <a:endParaRPr sz="2400">
              <a:solidFill>
                <a:schemeClr val="dk1"/>
              </a:solidFill>
              <a:latin typeface="Calibri"/>
              <a:ea typeface="Calibri"/>
              <a:cs typeface="Calibri"/>
              <a:sym typeface="Calibri"/>
            </a:endParaRPr>
          </a:p>
          <a:p>
            <a:pPr marL="342900" marR="0" lvl="0" indent="-342900" algn="r" rtl="1">
              <a:lnSpc>
                <a:spcPct val="115000"/>
              </a:lnSpc>
              <a:spcBef>
                <a:spcPts val="1800"/>
              </a:spcBef>
              <a:spcAft>
                <a:spcPts val="0"/>
              </a:spcAft>
              <a:buClr>
                <a:srgbClr val="000000"/>
              </a:buClr>
              <a:buSzPts val="2400"/>
              <a:buFont typeface="Calibri"/>
              <a:buAutoNum type="arabicPeriod" startAt="7"/>
            </a:pPr>
            <a:r>
              <a:rPr lang="iw-IL" sz="2400">
                <a:solidFill>
                  <a:srgbClr val="000000"/>
                </a:solidFill>
                <a:latin typeface="Calibri"/>
                <a:ea typeface="Calibri"/>
                <a:cs typeface="Calibri"/>
                <a:sym typeface="Calibri"/>
              </a:rPr>
              <a:t>קושי בהבנה של יחס הפוך</a:t>
            </a:r>
            <a:r>
              <a:rPr lang="iw-IL" sz="2400">
                <a:solidFill>
                  <a:schemeClr val="dk1"/>
                </a:solidFill>
                <a:latin typeface="Calibri"/>
                <a:ea typeface="Calibri"/>
                <a:cs typeface="Calibri"/>
                <a:sym typeface="Calibri"/>
              </a:rPr>
              <a:t>.</a:t>
            </a:r>
            <a:endParaRPr/>
          </a:p>
          <a:p>
            <a:pPr marL="342900" marR="0" lvl="0" indent="-342900" algn="r" rtl="1">
              <a:lnSpc>
                <a:spcPct val="115000"/>
              </a:lnSpc>
              <a:spcBef>
                <a:spcPts val="1800"/>
              </a:spcBef>
              <a:spcAft>
                <a:spcPts val="0"/>
              </a:spcAft>
              <a:buClr>
                <a:srgbClr val="000000"/>
              </a:buClr>
              <a:buSzPts val="2400"/>
              <a:buFont typeface="Calibri"/>
              <a:buAutoNum type="arabicPeriod" startAt="7"/>
            </a:pPr>
            <a:r>
              <a:rPr lang="iw-IL" sz="2400">
                <a:solidFill>
                  <a:srgbClr val="000000"/>
                </a:solidFill>
                <a:latin typeface="Calibri"/>
                <a:ea typeface="Calibri"/>
                <a:cs typeface="Calibri"/>
                <a:sym typeface="Calibri"/>
              </a:rPr>
              <a:t>קשיים בהבנת התפקוד והקשר של חלקים מתוך מערכת והתאמת מבנה לתפקוד. </a:t>
            </a:r>
            <a:endParaRPr sz="2400">
              <a:solidFill>
                <a:schemeClr val="dk1"/>
              </a:solidFill>
              <a:latin typeface="Calibri"/>
              <a:ea typeface="Calibri"/>
              <a:cs typeface="Calibri"/>
              <a:sym typeface="Calibri"/>
            </a:endParaRPr>
          </a:p>
        </p:txBody>
      </p:sp>
      <p:sp>
        <p:nvSpPr>
          <p:cNvPr id="194" name="Google Shape;194;p25"/>
          <p:cNvSpPr/>
          <p:nvPr/>
        </p:nvSpPr>
        <p:spPr>
          <a:xfrm>
            <a:off x="1178674" y="228953"/>
            <a:ext cx="1061700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w-IL" sz="3200" b="1">
                <a:solidFill>
                  <a:srgbClr val="548135"/>
                </a:solidFill>
                <a:latin typeface="Calibri"/>
                <a:ea typeface="Calibri"/>
                <a:cs typeface="Calibri"/>
                <a:sym typeface="Calibri"/>
              </a:rPr>
              <a:t>קשיים </a:t>
            </a:r>
            <a:r>
              <a:rPr lang="iw-IL" sz="3600" b="1">
                <a:solidFill>
                  <a:srgbClr val="548135"/>
                </a:solidFill>
                <a:latin typeface="Calibri"/>
                <a:ea typeface="Calibri"/>
                <a:cs typeface="Calibri"/>
                <a:sym typeface="Calibri"/>
              </a:rPr>
              <a:t>כלליים </a:t>
            </a:r>
            <a:r>
              <a:rPr lang="iw-IL" sz="3200" b="1">
                <a:solidFill>
                  <a:srgbClr val="548135"/>
                </a:solidFill>
                <a:latin typeface="Calibri"/>
                <a:ea typeface="Calibri"/>
                <a:cs typeface="Calibri"/>
                <a:sym typeface="Calibri"/>
              </a:rPr>
              <a:t>הקשורים ברובם למיומנויות ואסטרטגיות חשיבה </a:t>
            </a:r>
            <a:endParaRPr sz="3200" b="1">
              <a:solidFill>
                <a:srgbClr val="548135"/>
              </a:solidFill>
              <a:latin typeface="Calibri"/>
              <a:ea typeface="Calibri"/>
              <a:cs typeface="Calibri"/>
              <a:sym typeface="Calibri"/>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p:nvPr/>
        </p:nvSpPr>
        <p:spPr>
          <a:xfrm>
            <a:off x="1617044" y="0"/>
            <a:ext cx="9211377" cy="991169"/>
          </a:xfrm>
          <a:prstGeom prst="rect">
            <a:avLst/>
          </a:prstGeom>
          <a:noFill/>
          <a:ln>
            <a:noFill/>
          </a:ln>
        </p:spPr>
        <p:txBody>
          <a:bodyPr spcFirstLastPara="1" wrap="square" lIns="91425" tIns="45700" rIns="91425" bIns="45700" anchor="t" anchorCtr="0">
            <a:noAutofit/>
          </a:bodyPr>
          <a:lstStyle/>
          <a:p>
            <a:pPr marL="0" marR="0" lvl="0" indent="0" algn="ctr" rtl="1">
              <a:lnSpc>
                <a:spcPct val="107000"/>
              </a:lnSpc>
              <a:spcBef>
                <a:spcPts val="0"/>
              </a:spcBef>
              <a:spcAft>
                <a:spcPts val="0"/>
              </a:spcAft>
              <a:buNone/>
            </a:pPr>
            <a:r>
              <a:rPr lang="iw-IL" sz="2800" b="1">
                <a:solidFill>
                  <a:srgbClr val="7030A0"/>
                </a:solidFill>
                <a:latin typeface="Calibri"/>
                <a:ea typeface="Calibri"/>
                <a:cs typeface="Calibri"/>
                <a:sym typeface="Calibri"/>
              </a:rPr>
              <a:t>קשיים הנוגעים לידע חסר/ חלקי/ שגוי של התלמידים </a:t>
            </a:r>
            <a:br>
              <a:rPr lang="iw-IL" sz="2800" b="1">
                <a:solidFill>
                  <a:srgbClr val="7030A0"/>
                </a:solidFill>
                <a:latin typeface="Calibri"/>
                <a:ea typeface="Calibri"/>
                <a:cs typeface="Calibri"/>
                <a:sym typeface="Calibri"/>
              </a:rPr>
            </a:br>
            <a:r>
              <a:rPr lang="iw-IL" sz="2800" b="1">
                <a:solidFill>
                  <a:srgbClr val="7030A0"/>
                </a:solidFill>
                <a:latin typeface="Calibri"/>
                <a:ea typeface="Calibri"/>
                <a:cs typeface="Calibri"/>
                <a:sym typeface="Calibri"/>
              </a:rPr>
              <a:t>במושגים ועקרונות מדעיים ספציפיים</a:t>
            </a:r>
            <a:endParaRPr sz="2800" b="1">
              <a:solidFill>
                <a:srgbClr val="7030A0"/>
              </a:solidFill>
              <a:latin typeface="Calibri"/>
              <a:ea typeface="Calibri"/>
              <a:cs typeface="Calibri"/>
              <a:sym typeface="Calibri"/>
            </a:endParaRPr>
          </a:p>
        </p:txBody>
      </p:sp>
      <p:sp>
        <p:nvSpPr>
          <p:cNvPr id="200" name="Google Shape;200;p26"/>
          <p:cNvSpPr/>
          <p:nvPr/>
        </p:nvSpPr>
        <p:spPr>
          <a:xfrm>
            <a:off x="452387" y="991169"/>
            <a:ext cx="11309684" cy="5550430"/>
          </a:xfrm>
          <a:prstGeom prst="rect">
            <a:avLst/>
          </a:prstGeom>
          <a:noFill/>
          <a:ln>
            <a:noFill/>
          </a:ln>
        </p:spPr>
        <p:txBody>
          <a:bodyPr spcFirstLastPara="1" wrap="square" lIns="91425" tIns="45700" rIns="91425" bIns="45700" anchor="t" anchorCtr="0">
            <a:noAutofit/>
          </a:bodyPr>
          <a:lstStyle/>
          <a:p>
            <a:pPr marL="0" marR="0" lvl="0" indent="0" algn="r" rtl="1">
              <a:lnSpc>
                <a:spcPct val="107000"/>
              </a:lnSpc>
              <a:spcBef>
                <a:spcPts val="0"/>
              </a:spcBef>
              <a:spcAft>
                <a:spcPts val="0"/>
              </a:spcAft>
              <a:buNone/>
            </a:pPr>
            <a:r>
              <a:rPr lang="iw-IL" sz="2400" b="1" i="1">
                <a:solidFill>
                  <a:schemeClr val="dk1"/>
                </a:solidFill>
                <a:latin typeface="Calibri"/>
                <a:ea typeface="Calibri"/>
                <a:cs typeface="Calibri"/>
                <a:sym typeface="Calibri"/>
              </a:rPr>
              <a:t>מערכות ותהליכים ביצורים חיים</a:t>
            </a:r>
            <a:endParaRPr sz="2400">
              <a:solidFill>
                <a:schemeClr val="dk1"/>
              </a:solidFill>
              <a:latin typeface="Calibri"/>
              <a:ea typeface="Calibri"/>
              <a:cs typeface="Calibri"/>
              <a:sym typeface="Calibri"/>
            </a:endParaRPr>
          </a:p>
          <a:p>
            <a:pPr marL="342900" marR="0" lvl="0" indent="-342900" algn="r" rtl="1">
              <a:spcBef>
                <a:spcPts val="14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זכרון והבנה של חלקי מערכות ואיברים ביצורים חיים ותפקודיהם כמו חלקי צמח ותפקידיהם, רכיבי הדם ותפקידיהם, מבנה ותפקיד חלקי לב שונים, חיבורי כלי הדם, מסתמי הלב ותפקידי גרעין התא.</a:t>
            </a:r>
            <a:endParaRPr sz="2400">
              <a:solidFill>
                <a:schemeClr val="dk1"/>
              </a:solidFill>
              <a:latin typeface="Calibri"/>
              <a:ea typeface="Calibri"/>
              <a:cs typeface="Calibri"/>
              <a:sym typeface="Calibri"/>
            </a:endParaRPr>
          </a:p>
          <a:p>
            <a:pPr marL="342900" marR="0" lvl="0" indent="-342900" algn="r" rtl="1">
              <a:spcBef>
                <a:spcPts val="12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קושי בהבנת "הגוף כמערכת" וכי תפקוד דורש שינוי בקצב של פעולת איברים ומערכות כדי לענות על צרכי הגוף במצבים משתנים.</a:t>
            </a:r>
            <a:endParaRPr sz="2400">
              <a:solidFill>
                <a:schemeClr val="dk1"/>
              </a:solidFill>
              <a:latin typeface="Calibri"/>
              <a:ea typeface="Calibri"/>
              <a:cs typeface="Calibri"/>
              <a:sym typeface="Calibri"/>
            </a:endParaRPr>
          </a:p>
          <a:p>
            <a:pPr marL="342900" marR="0" lvl="0" indent="-342900" algn="r" rtl="1">
              <a:spcBef>
                <a:spcPts val="1200"/>
              </a:spcBef>
              <a:spcAft>
                <a:spcPts val="0"/>
              </a:spcAft>
              <a:buClr>
                <a:schemeClr val="dk1"/>
              </a:buClr>
              <a:buSzPts val="2400"/>
              <a:buFont typeface="Calibri"/>
              <a:buAutoNum type="arabicPeriod"/>
            </a:pPr>
            <a:r>
              <a:rPr lang="iw-IL" sz="2400">
                <a:solidFill>
                  <a:schemeClr val="dk1"/>
                </a:solidFill>
                <a:latin typeface="Arial"/>
                <a:ea typeface="Arial"/>
                <a:cs typeface="Arial"/>
                <a:sym typeface="Arial"/>
              </a:rPr>
              <a:t> קשיים בהבנת תהליכים בגוף ותאי הצמח כמו:</a:t>
            </a:r>
            <a:endParaRPr sz="2400">
              <a:solidFill>
                <a:schemeClr val="dk1"/>
              </a:solidFill>
              <a:latin typeface="Calibri"/>
              <a:ea typeface="Calibri"/>
              <a:cs typeface="Calibri"/>
              <a:sym typeface="Calibri"/>
            </a:endParaRPr>
          </a:p>
          <a:p>
            <a:pPr marL="173038" marR="0" lvl="0" indent="231775" algn="r" rtl="1">
              <a:spcBef>
                <a:spcPts val="600"/>
              </a:spcBef>
              <a:spcAft>
                <a:spcPts val="0"/>
              </a:spcAft>
              <a:buNone/>
            </a:pPr>
            <a:r>
              <a:rPr lang="iw-IL" sz="2400">
                <a:solidFill>
                  <a:schemeClr val="dk1"/>
                </a:solidFill>
                <a:latin typeface="Calibri"/>
                <a:ea typeface="Calibri"/>
                <a:cs typeface="Calibri"/>
                <a:sym typeface="Calibri"/>
              </a:rPr>
              <a:t>א. בלבול בין קליטת מים בשורש לתהליך הדיות.</a:t>
            </a:r>
            <a:endParaRPr sz="2400">
              <a:solidFill>
                <a:schemeClr val="dk1"/>
              </a:solidFill>
              <a:latin typeface="Calibri"/>
              <a:ea typeface="Calibri"/>
              <a:cs typeface="Calibri"/>
              <a:sym typeface="Calibri"/>
            </a:endParaRPr>
          </a:p>
          <a:p>
            <a:pPr marL="173038" marR="0" lvl="0" indent="231775" algn="r" rtl="1">
              <a:spcBef>
                <a:spcPts val="800"/>
              </a:spcBef>
              <a:spcAft>
                <a:spcPts val="0"/>
              </a:spcAft>
              <a:buNone/>
            </a:pPr>
            <a:r>
              <a:rPr lang="iw-IL" sz="2400">
                <a:solidFill>
                  <a:schemeClr val="dk1"/>
                </a:solidFill>
                <a:latin typeface="Calibri"/>
                <a:ea typeface="Calibri"/>
                <a:cs typeface="Calibri"/>
                <a:sym typeface="Calibri"/>
              </a:rPr>
              <a:t>ב. הבנת התנאים להתרחשות פוטוסינתזה.</a:t>
            </a:r>
            <a:endParaRPr sz="2400">
              <a:solidFill>
                <a:schemeClr val="dk1"/>
              </a:solidFill>
              <a:latin typeface="Calibri"/>
              <a:ea typeface="Calibri"/>
              <a:cs typeface="Calibri"/>
              <a:sym typeface="Calibri"/>
            </a:endParaRPr>
          </a:p>
          <a:p>
            <a:pPr marL="342900" marR="0" lvl="0" indent="-342900" algn="r" rtl="1">
              <a:spcBef>
                <a:spcPts val="14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קושי בזיהוי תהליכים מתווכים בין גורמי סביבה כמו לחות למאפיינים של תפקוד גוף האדם כמו טמפ' הגוף.</a:t>
            </a:r>
            <a:endParaRPr sz="2400">
              <a:solidFill>
                <a:schemeClr val="dk1"/>
              </a:solidFill>
              <a:latin typeface="Calibri"/>
              <a:ea typeface="Calibri"/>
              <a:cs typeface="Calibri"/>
              <a:sym typeface="Calibri"/>
            </a:endParaRPr>
          </a:p>
          <a:p>
            <a:pPr marL="171450" marR="0" lvl="0" indent="-171450" algn="r" rtl="1">
              <a:spcBef>
                <a:spcPts val="1200"/>
              </a:spcBef>
              <a:spcAft>
                <a:spcPts val="0"/>
              </a:spcAft>
              <a:buNone/>
            </a:pPr>
            <a:r>
              <a:rPr lang="iw-IL" sz="2400" i="1">
                <a:solidFill>
                  <a:srgbClr val="000000"/>
                </a:solidFill>
                <a:latin typeface="Calibri"/>
                <a:ea typeface="Calibri"/>
                <a:cs typeface="Calibri"/>
                <a:sym typeface="Calibri"/>
              </a:rPr>
              <a:t>תפיסות חלופיות של תלמיד: </a:t>
            </a:r>
            <a:r>
              <a:rPr lang="iw-IL" sz="2400">
                <a:solidFill>
                  <a:schemeClr val="dk1"/>
                </a:solidFill>
                <a:latin typeface="Calibri"/>
                <a:ea typeface="Calibri"/>
                <a:cs typeface="Calibri"/>
                <a:sym typeface="Calibri"/>
              </a:rPr>
              <a:t>הדם בחדר הימני מלוכלך ומזיק.</a:t>
            </a:r>
            <a:endParaRPr sz="240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p:nvPr/>
        </p:nvSpPr>
        <p:spPr>
          <a:xfrm>
            <a:off x="1617044" y="0"/>
            <a:ext cx="9211377" cy="991169"/>
          </a:xfrm>
          <a:prstGeom prst="rect">
            <a:avLst/>
          </a:prstGeom>
          <a:noFill/>
          <a:ln>
            <a:noFill/>
          </a:ln>
        </p:spPr>
        <p:txBody>
          <a:bodyPr spcFirstLastPara="1" wrap="square" lIns="91425" tIns="45700" rIns="91425" bIns="45700" anchor="t" anchorCtr="0">
            <a:noAutofit/>
          </a:bodyPr>
          <a:lstStyle/>
          <a:p>
            <a:pPr marL="0" marR="0" lvl="0" indent="0" algn="ctr" rtl="1">
              <a:lnSpc>
                <a:spcPct val="107000"/>
              </a:lnSpc>
              <a:spcBef>
                <a:spcPts val="0"/>
              </a:spcBef>
              <a:spcAft>
                <a:spcPts val="0"/>
              </a:spcAft>
              <a:buNone/>
            </a:pPr>
            <a:r>
              <a:rPr lang="iw-IL" sz="2800" b="1">
                <a:solidFill>
                  <a:srgbClr val="7030A0"/>
                </a:solidFill>
                <a:latin typeface="Calibri"/>
                <a:ea typeface="Calibri"/>
                <a:cs typeface="Calibri"/>
                <a:sym typeface="Calibri"/>
              </a:rPr>
              <a:t>קשיים הנוגעים לידע חסר/ חלקי/ שגוי של התלמידים </a:t>
            </a:r>
            <a:br>
              <a:rPr lang="iw-IL" sz="2800" b="1">
                <a:solidFill>
                  <a:srgbClr val="7030A0"/>
                </a:solidFill>
                <a:latin typeface="Calibri"/>
                <a:ea typeface="Calibri"/>
                <a:cs typeface="Calibri"/>
                <a:sym typeface="Calibri"/>
              </a:rPr>
            </a:br>
            <a:r>
              <a:rPr lang="iw-IL" sz="2800" b="1">
                <a:solidFill>
                  <a:srgbClr val="7030A0"/>
                </a:solidFill>
                <a:latin typeface="Calibri"/>
                <a:ea typeface="Calibri"/>
                <a:cs typeface="Calibri"/>
                <a:sym typeface="Calibri"/>
              </a:rPr>
              <a:t>במושגים ועקרונות מדעיים ספציפיים</a:t>
            </a:r>
            <a:endParaRPr sz="2800" b="1">
              <a:solidFill>
                <a:srgbClr val="7030A0"/>
              </a:solidFill>
              <a:latin typeface="Calibri"/>
              <a:ea typeface="Calibri"/>
              <a:cs typeface="Calibri"/>
              <a:sym typeface="Calibri"/>
            </a:endParaRPr>
          </a:p>
        </p:txBody>
      </p:sp>
      <p:sp>
        <p:nvSpPr>
          <p:cNvPr id="206" name="Google Shape;206;p27"/>
          <p:cNvSpPr/>
          <p:nvPr/>
        </p:nvSpPr>
        <p:spPr>
          <a:xfrm>
            <a:off x="914400" y="1177902"/>
            <a:ext cx="10414535" cy="4680448"/>
          </a:xfrm>
          <a:prstGeom prst="rect">
            <a:avLst/>
          </a:prstGeom>
          <a:noFill/>
          <a:ln>
            <a:noFill/>
          </a:ln>
        </p:spPr>
        <p:txBody>
          <a:bodyPr spcFirstLastPara="1" wrap="square" lIns="91425" tIns="45700" rIns="91425" bIns="45700" anchor="t" anchorCtr="0">
            <a:noAutofit/>
          </a:bodyPr>
          <a:lstStyle/>
          <a:p>
            <a:pPr marL="0" marR="0" lvl="0" indent="0" algn="r" rtl="1">
              <a:lnSpc>
                <a:spcPct val="107000"/>
              </a:lnSpc>
              <a:spcBef>
                <a:spcPts val="0"/>
              </a:spcBef>
              <a:spcAft>
                <a:spcPts val="0"/>
              </a:spcAft>
              <a:buNone/>
            </a:pPr>
            <a:r>
              <a:rPr lang="iw-IL" sz="2400" b="1" i="1">
                <a:solidFill>
                  <a:schemeClr val="dk1"/>
                </a:solidFill>
                <a:latin typeface="Calibri"/>
                <a:ea typeface="Calibri"/>
                <a:cs typeface="Calibri"/>
                <a:sym typeface="Calibri"/>
              </a:rPr>
              <a:t>אנרגיה</a:t>
            </a:r>
            <a:endParaRPr sz="2400">
              <a:solidFill>
                <a:schemeClr val="dk1"/>
              </a:solidFill>
              <a:latin typeface="Calibri"/>
              <a:ea typeface="Calibri"/>
              <a:cs typeface="Calibri"/>
              <a:sym typeface="Calibri"/>
            </a:endParaRPr>
          </a:p>
          <a:p>
            <a:pPr marL="342900" marR="0" lvl="0" indent="-342900" algn="r" rtl="1">
              <a:lnSpc>
                <a:spcPct val="115000"/>
              </a:lnSpc>
              <a:spcBef>
                <a:spcPts val="14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קושי בזיהוי המרות האנרגיה בתהליכים שונים המתרחשים בסיטואציה נתונה ובהבנת משמעות חוק שימור האנרגיה.</a:t>
            </a:r>
            <a:endParaRPr sz="2400">
              <a:solidFill>
                <a:schemeClr val="dk1"/>
              </a:solidFill>
              <a:latin typeface="Calibri"/>
              <a:ea typeface="Calibri"/>
              <a:cs typeface="Calibri"/>
              <a:sym typeface="Calibri"/>
            </a:endParaRPr>
          </a:p>
          <a:p>
            <a:pPr marL="342900" marR="0" lvl="0" indent="-342900" algn="r" rtl="1">
              <a:lnSpc>
                <a:spcPct val="115000"/>
              </a:lnSpc>
              <a:spcBef>
                <a:spcPts val="12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 בלבול במושגים הקשורים לחשמל: התנגדות, עוצמת זרם ומתח וקושי בהבנת המושג "קצר חשמלי".</a:t>
            </a:r>
            <a:endParaRPr sz="2400">
              <a:solidFill>
                <a:schemeClr val="dk1"/>
              </a:solidFill>
              <a:latin typeface="Calibri"/>
              <a:ea typeface="Calibri"/>
              <a:cs typeface="Calibri"/>
              <a:sym typeface="Calibri"/>
            </a:endParaRPr>
          </a:p>
          <a:p>
            <a:pPr marL="342900" marR="0" lvl="0" indent="-342900" algn="r" rtl="1">
              <a:lnSpc>
                <a:spcPct val="115000"/>
              </a:lnSpc>
              <a:spcBef>
                <a:spcPts val="12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קושי בהבנת מושג החיכוך והשפעתו על אנרגיית התנועה של גוף ובהבנת הקשר בין נוכחות אוויר ויכולתו להפעיל כוח חיכוך.</a:t>
            </a:r>
            <a:endParaRPr sz="2400">
              <a:solidFill>
                <a:schemeClr val="dk1"/>
              </a:solidFill>
              <a:latin typeface="Calibri"/>
              <a:ea typeface="Calibri"/>
              <a:cs typeface="Calibri"/>
              <a:sym typeface="Calibri"/>
            </a:endParaRPr>
          </a:p>
          <a:p>
            <a:pPr marL="342900" marR="0" lvl="0" indent="-342900" algn="r" rtl="1">
              <a:lnSpc>
                <a:spcPct val="115000"/>
              </a:lnSpc>
              <a:spcBef>
                <a:spcPts val="12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קושי בהבנת משמעות תהליך ההמסה.</a:t>
            </a:r>
            <a:endParaRPr sz="2400">
              <a:solidFill>
                <a:schemeClr val="dk1"/>
              </a:solidFill>
              <a:latin typeface="Calibri"/>
              <a:ea typeface="Calibri"/>
              <a:cs typeface="Calibri"/>
              <a:sym typeface="Calibri"/>
            </a:endParaRPr>
          </a:p>
          <a:p>
            <a:pPr marL="342900" marR="0" lvl="0" indent="-342900" algn="r" rtl="1">
              <a:lnSpc>
                <a:spcPct val="115000"/>
              </a:lnSpc>
              <a:spcBef>
                <a:spcPts val="12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קושי בהבנת משמעות חוק שימור המסה.</a:t>
            </a:r>
            <a:endParaRPr sz="240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p:nvPr/>
        </p:nvSpPr>
        <p:spPr>
          <a:xfrm>
            <a:off x="1617044" y="0"/>
            <a:ext cx="9211377" cy="991169"/>
          </a:xfrm>
          <a:prstGeom prst="rect">
            <a:avLst/>
          </a:prstGeom>
          <a:noFill/>
          <a:ln>
            <a:noFill/>
          </a:ln>
        </p:spPr>
        <p:txBody>
          <a:bodyPr spcFirstLastPara="1" wrap="square" lIns="91425" tIns="45700" rIns="91425" bIns="45700" anchor="t" anchorCtr="0">
            <a:noAutofit/>
          </a:bodyPr>
          <a:lstStyle/>
          <a:p>
            <a:pPr marL="0" marR="0" lvl="0" indent="0" algn="ctr" rtl="1">
              <a:lnSpc>
                <a:spcPct val="107000"/>
              </a:lnSpc>
              <a:spcBef>
                <a:spcPts val="0"/>
              </a:spcBef>
              <a:spcAft>
                <a:spcPts val="0"/>
              </a:spcAft>
              <a:buNone/>
            </a:pPr>
            <a:r>
              <a:rPr lang="iw-IL" sz="2800" b="1">
                <a:solidFill>
                  <a:srgbClr val="7030A0"/>
                </a:solidFill>
                <a:latin typeface="Calibri"/>
                <a:ea typeface="Calibri"/>
                <a:cs typeface="Calibri"/>
                <a:sym typeface="Calibri"/>
              </a:rPr>
              <a:t>קשיים הנוגעים לידע חסר/ חלקי/ שגוי של התלמידים </a:t>
            </a:r>
            <a:br>
              <a:rPr lang="iw-IL" sz="2800" b="1">
                <a:solidFill>
                  <a:srgbClr val="7030A0"/>
                </a:solidFill>
                <a:latin typeface="Calibri"/>
                <a:ea typeface="Calibri"/>
                <a:cs typeface="Calibri"/>
                <a:sym typeface="Calibri"/>
              </a:rPr>
            </a:br>
            <a:r>
              <a:rPr lang="iw-IL" sz="2800" b="1">
                <a:solidFill>
                  <a:srgbClr val="7030A0"/>
                </a:solidFill>
                <a:latin typeface="Calibri"/>
                <a:ea typeface="Calibri"/>
                <a:cs typeface="Calibri"/>
                <a:sym typeface="Calibri"/>
              </a:rPr>
              <a:t>במושגים ועקרונות מדעיים ספציפיים</a:t>
            </a:r>
            <a:endParaRPr sz="2800" b="1">
              <a:solidFill>
                <a:srgbClr val="7030A0"/>
              </a:solidFill>
              <a:latin typeface="Calibri"/>
              <a:ea typeface="Calibri"/>
              <a:cs typeface="Calibri"/>
              <a:sym typeface="Calibri"/>
            </a:endParaRPr>
          </a:p>
        </p:txBody>
      </p:sp>
      <p:sp>
        <p:nvSpPr>
          <p:cNvPr id="212" name="Google Shape;212;p28"/>
          <p:cNvSpPr/>
          <p:nvPr/>
        </p:nvSpPr>
        <p:spPr>
          <a:xfrm>
            <a:off x="548640" y="1167420"/>
            <a:ext cx="10818796" cy="5231753"/>
          </a:xfrm>
          <a:prstGeom prst="rect">
            <a:avLst/>
          </a:prstGeom>
          <a:noFill/>
          <a:ln>
            <a:noFill/>
          </a:ln>
        </p:spPr>
        <p:txBody>
          <a:bodyPr spcFirstLastPara="1" wrap="square" lIns="91425" tIns="45700" rIns="91425" bIns="45700" anchor="t" anchorCtr="0">
            <a:noAutofit/>
          </a:bodyPr>
          <a:lstStyle/>
          <a:p>
            <a:pPr marL="0" marR="0" lvl="0" indent="0" algn="r" rtl="1">
              <a:lnSpc>
                <a:spcPct val="107000"/>
              </a:lnSpc>
              <a:spcBef>
                <a:spcPts val="0"/>
              </a:spcBef>
              <a:spcAft>
                <a:spcPts val="0"/>
              </a:spcAft>
              <a:buNone/>
            </a:pPr>
            <a:r>
              <a:rPr lang="iw-IL" sz="2400" b="1" i="1">
                <a:solidFill>
                  <a:schemeClr val="dk1"/>
                </a:solidFill>
                <a:latin typeface="Calibri"/>
                <a:ea typeface="Calibri"/>
                <a:cs typeface="Calibri"/>
                <a:sym typeface="Calibri"/>
              </a:rPr>
              <a:t>חומרים</a:t>
            </a:r>
            <a:endParaRPr sz="2400">
              <a:solidFill>
                <a:schemeClr val="dk1"/>
              </a:solidFill>
              <a:latin typeface="Calibri"/>
              <a:ea typeface="Calibri"/>
              <a:cs typeface="Calibri"/>
              <a:sym typeface="Calibri"/>
            </a:endParaRPr>
          </a:p>
          <a:p>
            <a:pPr marL="342900" marR="0" lvl="0" indent="-342900" algn="r" rtl="1">
              <a:lnSpc>
                <a:spcPct val="115000"/>
              </a:lnSpc>
              <a:spcBef>
                <a:spcPts val="14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קושי בהבנת תהליכים ברמה המיקרוסקופית בנוסף לרמה המאקרוסקופית כמו פעפוע והתפשטות או לחץ.</a:t>
            </a:r>
            <a:endParaRPr sz="2400">
              <a:solidFill>
                <a:schemeClr val="dk1"/>
              </a:solidFill>
              <a:latin typeface="Calibri"/>
              <a:ea typeface="Calibri"/>
              <a:cs typeface="Calibri"/>
              <a:sym typeface="Calibri"/>
            </a:endParaRPr>
          </a:p>
          <a:p>
            <a:pPr marL="342900" marR="0" lvl="0" indent="-342900" algn="r" rtl="1">
              <a:lnSpc>
                <a:spcPct val="115000"/>
              </a:lnSpc>
              <a:spcBef>
                <a:spcPts val="12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חוסר הבחנה בין מתכת לתכונותיה והכללת יתר לגבי תכונותיה.</a:t>
            </a:r>
            <a:endParaRPr sz="2400">
              <a:solidFill>
                <a:schemeClr val="dk1"/>
              </a:solidFill>
              <a:latin typeface="Calibri"/>
              <a:ea typeface="Calibri"/>
              <a:cs typeface="Calibri"/>
              <a:sym typeface="Calibri"/>
            </a:endParaRPr>
          </a:p>
          <a:p>
            <a:pPr marL="342900" marR="0" lvl="0" indent="-342900" algn="r" rtl="1">
              <a:lnSpc>
                <a:spcPct val="115000"/>
              </a:lnSpc>
              <a:spcBef>
                <a:spcPts val="12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קושי בקריאת נוסחה כימית ותרגומה למספר אטומים לכל יסוד  ולאיור מולקולרי.</a:t>
            </a:r>
            <a:endParaRPr sz="2400">
              <a:solidFill>
                <a:schemeClr val="dk1"/>
              </a:solidFill>
              <a:latin typeface="Calibri"/>
              <a:ea typeface="Calibri"/>
              <a:cs typeface="Calibri"/>
              <a:sym typeface="Calibri"/>
            </a:endParaRPr>
          </a:p>
          <a:p>
            <a:pPr marL="342900" marR="0" lvl="0" indent="-342900" algn="r" rtl="1">
              <a:lnSpc>
                <a:spcPct val="115000"/>
              </a:lnSpc>
              <a:spcBef>
                <a:spcPts val="12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הבחנה לקויה בין שינויים פיסיקלים ושינויים כימיים.</a:t>
            </a:r>
            <a:endParaRPr sz="2400">
              <a:solidFill>
                <a:schemeClr val="dk1"/>
              </a:solidFill>
              <a:latin typeface="Calibri"/>
              <a:ea typeface="Calibri"/>
              <a:cs typeface="Calibri"/>
              <a:sym typeface="Calibri"/>
            </a:endParaRPr>
          </a:p>
          <a:p>
            <a:pPr marL="342900" marR="0" lvl="0" indent="-342900" algn="r" rtl="1">
              <a:lnSpc>
                <a:spcPct val="115000"/>
              </a:lnSpc>
              <a:spcBef>
                <a:spcPts val="12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קושי בהבחנה בין מגיבים לתוצרים ושל היחסים בין מספר החלקיקים של המגיבים והתוצרים.</a:t>
            </a:r>
            <a:endParaRPr sz="2400">
              <a:solidFill>
                <a:schemeClr val="dk1"/>
              </a:solidFill>
              <a:latin typeface="Calibri"/>
              <a:ea typeface="Calibri"/>
              <a:cs typeface="Calibri"/>
              <a:sym typeface="Calibri"/>
            </a:endParaRPr>
          </a:p>
          <a:p>
            <a:pPr marL="342900" marR="0" lvl="0" indent="-342900" algn="r" rtl="1">
              <a:lnSpc>
                <a:spcPct val="115000"/>
              </a:lnSpc>
              <a:spcBef>
                <a:spcPts val="1200"/>
              </a:spcBef>
              <a:spcAft>
                <a:spcPts val="0"/>
              </a:spcAft>
              <a:buClr>
                <a:schemeClr val="dk1"/>
              </a:buClr>
              <a:buSzPts val="2400"/>
              <a:buFont typeface="Calibri"/>
              <a:buAutoNum type="arabicPeriod"/>
            </a:pPr>
            <a:r>
              <a:rPr lang="iw-IL" sz="2400">
                <a:solidFill>
                  <a:schemeClr val="dk1"/>
                </a:solidFill>
                <a:latin typeface="Calibri"/>
                <a:ea typeface="Calibri"/>
                <a:cs typeface="Calibri"/>
                <a:sym typeface="Calibri"/>
              </a:rPr>
              <a:t>תפיסה חלופית של התלמיד: בתהליך הפעפוע לאוויר יש תפקיד בנשיאת החומר המפעפע.</a:t>
            </a:r>
            <a:endParaRPr sz="240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p:nvPr/>
        </p:nvSpPr>
        <p:spPr>
          <a:xfrm>
            <a:off x="1575003" y="346841"/>
            <a:ext cx="9211377" cy="991169"/>
          </a:xfrm>
          <a:prstGeom prst="rect">
            <a:avLst/>
          </a:prstGeom>
          <a:noFill/>
          <a:ln>
            <a:noFill/>
          </a:ln>
        </p:spPr>
        <p:txBody>
          <a:bodyPr spcFirstLastPara="1" wrap="square" lIns="91425" tIns="45700" rIns="91425" bIns="45700" anchor="t" anchorCtr="0">
            <a:noAutofit/>
          </a:bodyPr>
          <a:lstStyle/>
          <a:p>
            <a:pPr marL="0" marR="0" lvl="0" indent="0" algn="ctr" rtl="1">
              <a:lnSpc>
                <a:spcPct val="107000"/>
              </a:lnSpc>
              <a:spcBef>
                <a:spcPts val="0"/>
              </a:spcBef>
              <a:spcAft>
                <a:spcPts val="0"/>
              </a:spcAft>
              <a:buNone/>
            </a:pPr>
            <a:r>
              <a:rPr lang="iw-IL" sz="2800" b="1">
                <a:solidFill>
                  <a:srgbClr val="7030A0"/>
                </a:solidFill>
                <a:latin typeface="Calibri"/>
                <a:ea typeface="Calibri"/>
                <a:cs typeface="Calibri"/>
                <a:sym typeface="Calibri"/>
              </a:rPr>
              <a:t>קשיים הנוגעים לידע חסר/ חלקי/ שגוי של התלמידים </a:t>
            </a:r>
            <a:br>
              <a:rPr lang="iw-IL" sz="2800" b="1">
                <a:solidFill>
                  <a:srgbClr val="7030A0"/>
                </a:solidFill>
                <a:latin typeface="Calibri"/>
                <a:ea typeface="Calibri"/>
                <a:cs typeface="Calibri"/>
                <a:sym typeface="Calibri"/>
              </a:rPr>
            </a:br>
            <a:r>
              <a:rPr lang="iw-IL" sz="2800" b="1">
                <a:solidFill>
                  <a:srgbClr val="7030A0"/>
                </a:solidFill>
                <a:latin typeface="Calibri"/>
                <a:ea typeface="Calibri"/>
                <a:cs typeface="Calibri"/>
                <a:sym typeface="Calibri"/>
              </a:rPr>
              <a:t>במושגים ועקרונות מדעיים ספציפיים</a:t>
            </a:r>
            <a:endParaRPr sz="2800" b="1">
              <a:solidFill>
                <a:srgbClr val="7030A0"/>
              </a:solidFill>
              <a:latin typeface="Calibri"/>
              <a:ea typeface="Calibri"/>
              <a:cs typeface="Calibri"/>
              <a:sym typeface="Calibri"/>
            </a:endParaRPr>
          </a:p>
        </p:txBody>
      </p:sp>
      <p:sp>
        <p:nvSpPr>
          <p:cNvPr id="218" name="Google Shape;218;p29"/>
          <p:cNvSpPr/>
          <p:nvPr/>
        </p:nvSpPr>
        <p:spPr>
          <a:xfrm>
            <a:off x="580171" y="1566813"/>
            <a:ext cx="10818796" cy="3047373"/>
          </a:xfrm>
          <a:prstGeom prst="rect">
            <a:avLst/>
          </a:prstGeom>
          <a:noFill/>
          <a:ln>
            <a:noFill/>
          </a:ln>
        </p:spPr>
        <p:txBody>
          <a:bodyPr spcFirstLastPara="1" wrap="square" lIns="91425" tIns="45700" rIns="91425" bIns="45700" anchor="t" anchorCtr="0">
            <a:noAutofit/>
          </a:bodyPr>
          <a:lstStyle/>
          <a:p>
            <a:pPr marL="0" marR="0" lvl="0" indent="0" algn="r" rtl="1">
              <a:lnSpc>
                <a:spcPct val="107000"/>
              </a:lnSpc>
              <a:spcBef>
                <a:spcPts val="0"/>
              </a:spcBef>
              <a:spcAft>
                <a:spcPts val="0"/>
              </a:spcAft>
              <a:buNone/>
            </a:pPr>
            <a:r>
              <a:rPr lang="iw-IL" sz="2400" b="1" i="1">
                <a:solidFill>
                  <a:schemeClr val="dk1"/>
                </a:solidFill>
                <a:latin typeface="Calibri"/>
                <a:ea typeface="Calibri"/>
                <a:cs typeface="Calibri"/>
                <a:sym typeface="Calibri"/>
              </a:rPr>
              <a:t>חומרים</a:t>
            </a:r>
            <a:endParaRPr/>
          </a:p>
          <a:p>
            <a:pPr marL="0" marR="0" lvl="0" indent="0" algn="r" rtl="1">
              <a:spcBef>
                <a:spcPts val="800"/>
              </a:spcBef>
              <a:spcAft>
                <a:spcPts val="0"/>
              </a:spcAft>
              <a:buNone/>
            </a:pPr>
            <a:r>
              <a:rPr lang="iw-IL" sz="2400" i="1">
                <a:solidFill>
                  <a:schemeClr val="dk1"/>
                </a:solidFill>
                <a:latin typeface="Calibri"/>
                <a:ea typeface="Calibri"/>
                <a:cs typeface="Calibri"/>
                <a:sym typeface="Calibri"/>
              </a:rPr>
              <a:t>תפיסות חלופיות של תלמידים</a:t>
            </a:r>
            <a:endParaRPr sz="2400">
              <a:solidFill>
                <a:schemeClr val="dk1"/>
              </a:solidFill>
              <a:latin typeface="Calibri"/>
              <a:ea typeface="Calibri"/>
              <a:cs typeface="Calibri"/>
              <a:sym typeface="Calibri"/>
            </a:endParaRPr>
          </a:p>
          <a:p>
            <a:pPr marL="342900" marR="0" lvl="0" indent="-342900" algn="r" rtl="1">
              <a:spcBef>
                <a:spcPts val="1200"/>
              </a:spcBef>
              <a:spcAft>
                <a:spcPts val="0"/>
              </a:spcAft>
              <a:buClr>
                <a:schemeClr val="dk1"/>
              </a:buClr>
              <a:buSzPts val="2400"/>
              <a:buFont typeface="Arial"/>
              <a:buChar char="•"/>
            </a:pPr>
            <a:r>
              <a:rPr lang="iw-IL" sz="2400">
                <a:solidFill>
                  <a:schemeClr val="dk1"/>
                </a:solidFill>
                <a:latin typeface="Calibri"/>
                <a:ea typeface="Calibri"/>
                <a:cs typeface="Calibri"/>
                <a:sym typeface="Calibri"/>
              </a:rPr>
              <a:t>יש קשר בין מספר הפרוטונים באטום למספר האטומים במולקולה  ו/או כי לאטומים של אותו יסוד יתכן מספר פרוטונים שונה.</a:t>
            </a:r>
            <a:endParaRPr sz="2400">
              <a:solidFill>
                <a:schemeClr val="dk1"/>
              </a:solidFill>
              <a:latin typeface="Calibri"/>
              <a:ea typeface="Calibri"/>
              <a:cs typeface="Calibri"/>
              <a:sym typeface="Calibri"/>
            </a:endParaRPr>
          </a:p>
          <a:p>
            <a:pPr marL="342900" marR="0" lvl="0" indent="-342900" algn="r" rtl="1">
              <a:spcBef>
                <a:spcPts val="1200"/>
              </a:spcBef>
              <a:spcAft>
                <a:spcPts val="0"/>
              </a:spcAft>
              <a:buClr>
                <a:schemeClr val="dk1"/>
              </a:buClr>
              <a:buSzPts val="2400"/>
              <a:buFont typeface="Arial"/>
              <a:buChar char="•"/>
            </a:pPr>
            <a:r>
              <a:rPr lang="iw-IL" sz="2400">
                <a:solidFill>
                  <a:schemeClr val="dk1"/>
                </a:solidFill>
                <a:latin typeface="Calibri"/>
                <a:ea typeface="Calibri"/>
                <a:cs typeface="Calibri"/>
                <a:sym typeface="Calibri"/>
              </a:rPr>
              <a:t>שינוי כימי מאופיין בכך שאינו הפיך או מאופיין בכך שמתרחש  ללא התערבות אנושית. </a:t>
            </a:r>
            <a:endParaRPr sz="2400">
              <a:solidFill>
                <a:schemeClr val="dk1"/>
              </a:solidFill>
              <a:latin typeface="Calibri"/>
              <a:ea typeface="Calibri"/>
              <a:cs typeface="Calibri"/>
              <a:sym typeface="Calibri"/>
            </a:endParaRPr>
          </a:p>
          <a:p>
            <a:pPr marL="0" marR="0" lvl="0" indent="0" algn="l" rtl="1">
              <a:spcBef>
                <a:spcPts val="0"/>
              </a:spcBef>
              <a:spcAft>
                <a:spcPts val="0"/>
              </a:spcAft>
              <a:buNone/>
            </a:pPr>
            <a:r>
              <a:rPr lang="iw-IL"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r" rtl="1">
              <a:lnSpc>
                <a:spcPct val="107000"/>
              </a:lnSpc>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p:nvPr/>
        </p:nvSpPr>
        <p:spPr>
          <a:xfrm>
            <a:off x="1082566" y="625642"/>
            <a:ext cx="10169367" cy="1877437"/>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4400" b="1">
                <a:solidFill>
                  <a:srgbClr val="548135"/>
                </a:solidFill>
                <a:latin typeface="Calibri"/>
                <a:ea typeface="Calibri"/>
                <a:cs typeface="Calibri"/>
                <a:sym typeface="Calibri"/>
              </a:rPr>
              <a:t>דיון</a:t>
            </a:r>
            <a:endParaRPr/>
          </a:p>
          <a:p>
            <a:pPr marL="0" marR="0" lvl="0" indent="0" algn="r" rtl="1">
              <a:spcBef>
                <a:spcPts val="0"/>
              </a:spcBef>
              <a:spcAft>
                <a:spcPts val="0"/>
              </a:spcAft>
              <a:buNone/>
            </a:pPr>
            <a:endParaRPr sz="3600">
              <a:solidFill>
                <a:schemeClr val="dk1"/>
              </a:solidFill>
              <a:latin typeface="Calibri"/>
              <a:ea typeface="Calibri"/>
              <a:cs typeface="Calibri"/>
              <a:sym typeface="Calibri"/>
            </a:endParaRPr>
          </a:p>
          <a:p>
            <a:pPr marL="0" marR="0" lvl="0" indent="0" algn="r" rtl="1">
              <a:spcBef>
                <a:spcPts val="0"/>
              </a:spcBef>
              <a:spcAft>
                <a:spcPts val="0"/>
              </a:spcAft>
              <a:buNone/>
            </a:pPr>
            <a:r>
              <a:rPr lang="iw-IL" sz="3600">
                <a:solidFill>
                  <a:schemeClr val="dk1"/>
                </a:solidFill>
                <a:latin typeface="Calibri"/>
                <a:ea typeface="Calibri"/>
                <a:cs typeface="Calibri"/>
                <a:sym typeface="Calibri"/>
              </a:rPr>
              <a:t>אלו שימושים תוכלו לעשות עם מסמך מסוג זה בהדרכה?</a:t>
            </a:r>
            <a:endParaRPr sz="3600">
              <a:solidFill>
                <a:schemeClr val="dk1"/>
              </a:solidFill>
              <a:latin typeface="Calibri"/>
              <a:ea typeface="Calibri"/>
              <a:cs typeface="Calibri"/>
              <a:sym typeface="Calibri"/>
            </a:endParaRPr>
          </a:p>
        </p:txBody>
      </p:sp>
      <p:pic>
        <p:nvPicPr>
          <p:cNvPr id="224" name="Google Shape;224;p30"/>
          <p:cNvPicPr preferRelativeResize="0"/>
          <p:nvPr/>
        </p:nvPicPr>
        <p:blipFill rotWithShape="1">
          <a:blip r:embed="rId3">
            <a:alphaModFix/>
          </a:blip>
          <a:srcRect/>
          <a:stretch/>
        </p:blipFill>
        <p:spPr>
          <a:xfrm>
            <a:off x="3808396" y="2575560"/>
            <a:ext cx="4036996" cy="4036996"/>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txBox="1"/>
          <p:nvPr/>
        </p:nvSpPr>
        <p:spPr>
          <a:xfrm>
            <a:off x="2711669" y="956442"/>
            <a:ext cx="8797160" cy="5293757"/>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2800" b="1">
                <a:solidFill>
                  <a:srgbClr val="C00000"/>
                </a:solidFill>
                <a:latin typeface="Calibri"/>
                <a:ea typeface="Calibri"/>
                <a:cs typeface="Calibri"/>
                <a:sym typeface="Calibri"/>
              </a:rPr>
              <a:t>התארגנות בשלשות לקראת משימה ב' </a:t>
            </a:r>
            <a:r>
              <a:rPr lang="iw-IL" sz="2400" b="1">
                <a:solidFill>
                  <a:srgbClr val="C00000"/>
                </a:solidFill>
                <a:latin typeface="Calibri"/>
                <a:ea typeface="Calibri"/>
                <a:cs typeface="Calibri"/>
                <a:sym typeface="Calibri"/>
              </a:rPr>
              <a:t>(20 דקות)</a:t>
            </a:r>
            <a:endParaRPr/>
          </a:p>
          <a:p>
            <a:pPr marL="0" marR="0" lvl="0" indent="0" algn="r" rtl="1">
              <a:spcBef>
                <a:spcPts val="0"/>
              </a:spcBef>
              <a:spcAft>
                <a:spcPts val="0"/>
              </a:spcAft>
              <a:buNone/>
            </a:pPr>
            <a:endParaRPr sz="2800">
              <a:solidFill>
                <a:schemeClr val="dk1"/>
              </a:solidFill>
              <a:latin typeface="Calibri"/>
              <a:ea typeface="Calibri"/>
              <a:cs typeface="Calibri"/>
              <a:sym typeface="Calibri"/>
            </a:endParaRPr>
          </a:p>
          <a:p>
            <a:pPr marL="0" marR="0" lvl="0" indent="0" algn="r" rtl="1">
              <a:spcBef>
                <a:spcPts val="0"/>
              </a:spcBef>
              <a:spcAft>
                <a:spcPts val="0"/>
              </a:spcAft>
              <a:buNone/>
            </a:pPr>
            <a:r>
              <a:rPr lang="iw-IL" sz="2800" i="1">
                <a:solidFill>
                  <a:schemeClr val="dk1"/>
                </a:solidFill>
                <a:latin typeface="Calibri"/>
                <a:ea typeface="Calibri"/>
                <a:cs typeface="Calibri"/>
                <a:sym typeface="Calibri"/>
              </a:rPr>
              <a:t>כל אחד מכם יקבל חלק מצילום לוח או מוצג </a:t>
            </a:r>
            <a:br>
              <a:rPr lang="iw-IL" sz="2800" i="1">
                <a:solidFill>
                  <a:schemeClr val="dk1"/>
                </a:solidFill>
                <a:latin typeface="Calibri"/>
                <a:ea typeface="Calibri"/>
                <a:cs typeface="Calibri"/>
                <a:sym typeface="Calibri"/>
              </a:rPr>
            </a:br>
            <a:r>
              <a:rPr lang="iw-IL" sz="2800" i="1">
                <a:solidFill>
                  <a:schemeClr val="dk1"/>
                </a:solidFill>
                <a:latin typeface="Calibri"/>
                <a:ea typeface="Calibri"/>
                <a:cs typeface="Calibri"/>
                <a:sym typeface="Calibri"/>
              </a:rPr>
              <a:t>שנמצאים במכון דוידסון. </a:t>
            </a:r>
            <a:endParaRPr/>
          </a:p>
          <a:p>
            <a:pPr marL="400050" marR="0" lvl="0" indent="-400050" algn="r" rtl="1">
              <a:spcBef>
                <a:spcPts val="1200"/>
              </a:spcBef>
              <a:spcAft>
                <a:spcPts val="0"/>
              </a:spcAft>
              <a:buNone/>
            </a:pPr>
            <a:r>
              <a:rPr lang="iw-IL" sz="2800" b="1">
                <a:solidFill>
                  <a:srgbClr val="C00000"/>
                </a:solidFill>
                <a:latin typeface="Calibri"/>
                <a:ea typeface="Calibri"/>
                <a:cs typeface="Calibri"/>
                <a:sym typeface="Calibri"/>
              </a:rPr>
              <a:t>א.</a:t>
            </a:r>
            <a:r>
              <a:rPr lang="iw-IL" sz="2800">
                <a:solidFill>
                  <a:schemeClr val="dk1"/>
                </a:solidFill>
                <a:latin typeface="Calibri"/>
                <a:ea typeface="Calibri"/>
                <a:cs typeface="Calibri"/>
                <a:sym typeface="Calibri"/>
              </a:rPr>
              <a:t> חפשו שני חלקי הפאזל נוספים אצל </a:t>
            </a:r>
            <a:br>
              <a:rPr lang="iw-IL" sz="2800">
                <a:solidFill>
                  <a:schemeClr val="dk1"/>
                </a:solidFill>
                <a:latin typeface="Calibri"/>
                <a:ea typeface="Calibri"/>
                <a:cs typeface="Calibri"/>
                <a:sym typeface="Calibri"/>
              </a:rPr>
            </a:br>
            <a:r>
              <a:rPr lang="iw-IL" sz="2800">
                <a:solidFill>
                  <a:schemeClr val="dk1"/>
                </a:solidFill>
                <a:latin typeface="Calibri"/>
                <a:ea typeface="Calibri"/>
                <a:cs typeface="Calibri"/>
                <a:sym typeface="Calibri"/>
              </a:rPr>
              <a:t>משתתפות/ים אחרים ביום הלמידה והתקבצו לשלשה.</a:t>
            </a:r>
            <a:endParaRPr/>
          </a:p>
          <a:p>
            <a:pPr marL="400050" marR="0" lvl="0" indent="-400050" algn="r" rtl="1">
              <a:spcBef>
                <a:spcPts val="1200"/>
              </a:spcBef>
              <a:spcAft>
                <a:spcPts val="0"/>
              </a:spcAft>
              <a:buNone/>
            </a:pPr>
            <a:r>
              <a:rPr lang="iw-IL" sz="2800" b="1">
                <a:solidFill>
                  <a:srgbClr val="C00000"/>
                </a:solidFill>
                <a:latin typeface="Calibri"/>
                <a:ea typeface="Calibri"/>
                <a:cs typeface="Calibri"/>
                <a:sym typeface="Calibri"/>
              </a:rPr>
              <a:t>ב. </a:t>
            </a:r>
            <a:r>
              <a:rPr lang="iw-IL" sz="2800">
                <a:solidFill>
                  <a:schemeClr val="dk1"/>
                </a:solidFill>
                <a:latin typeface="Calibri"/>
                <a:ea typeface="Calibri"/>
                <a:cs typeface="Calibri"/>
                <a:sym typeface="Calibri"/>
              </a:rPr>
              <a:t>חפשו במכון דוידסון את הצילום/מוצג המקורי והשלימו את הפאזל.</a:t>
            </a:r>
            <a:endParaRPr/>
          </a:p>
          <a:p>
            <a:pPr marL="400050" marR="0" lvl="0" indent="-400050" algn="r" rtl="1">
              <a:spcBef>
                <a:spcPts val="1200"/>
              </a:spcBef>
              <a:spcAft>
                <a:spcPts val="0"/>
              </a:spcAft>
              <a:buNone/>
            </a:pPr>
            <a:r>
              <a:rPr lang="iw-IL" sz="2800" b="1">
                <a:solidFill>
                  <a:srgbClr val="C00000"/>
                </a:solidFill>
                <a:latin typeface="Calibri"/>
                <a:ea typeface="Calibri"/>
                <a:cs typeface="Calibri"/>
                <a:sym typeface="Calibri"/>
              </a:rPr>
              <a:t>ג.</a:t>
            </a:r>
            <a:r>
              <a:rPr lang="iw-IL" sz="2800">
                <a:solidFill>
                  <a:schemeClr val="dk1"/>
                </a:solidFill>
                <a:latin typeface="Calibri"/>
                <a:ea typeface="Calibri"/>
                <a:cs typeface="Calibri"/>
                <a:sym typeface="Calibri"/>
              </a:rPr>
              <a:t> נסחו שאלה "בנוסח מיצ"ב" המתבססת על המוצג/לוח שלכם ונוגעת לתוכן ו/או מיומנות, כתבו אותה על דף ומסרו למובילי הסדנה. </a:t>
            </a:r>
            <a:endParaRPr/>
          </a:p>
        </p:txBody>
      </p:sp>
      <p:pic>
        <p:nvPicPr>
          <p:cNvPr id="230" name="Google Shape;230;p31"/>
          <p:cNvPicPr preferRelativeResize="0"/>
          <p:nvPr/>
        </p:nvPicPr>
        <p:blipFill rotWithShape="1">
          <a:blip r:embed="rId3">
            <a:alphaModFix/>
          </a:blip>
          <a:srcRect/>
          <a:stretch/>
        </p:blipFill>
        <p:spPr>
          <a:xfrm rot="-803402">
            <a:off x="-122806" y="626060"/>
            <a:ext cx="4603531" cy="3070555"/>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p:cNvPicPr preferRelativeResize="0"/>
          <p:nvPr/>
        </p:nvPicPr>
        <p:blipFill rotWithShape="1">
          <a:blip r:embed="rId3">
            <a:alphaModFix/>
          </a:blip>
          <a:srcRect/>
          <a:stretch/>
        </p:blipFill>
        <p:spPr>
          <a:xfrm>
            <a:off x="4511274" y="1416791"/>
            <a:ext cx="6121433" cy="4311433"/>
          </a:xfrm>
          <a:prstGeom prst="rect">
            <a:avLst/>
          </a:prstGeom>
          <a:noFill/>
          <a:ln>
            <a:noFill/>
          </a:ln>
        </p:spPr>
      </p:pic>
      <p:pic>
        <p:nvPicPr>
          <p:cNvPr id="96" name="Google Shape;96;p14"/>
          <p:cNvPicPr preferRelativeResize="0"/>
          <p:nvPr/>
        </p:nvPicPr>
        <p:blipFill rotWithShape="1">
          <a:blip r:embed="rId4">
            <a:alphaModFix/>
          </a:blip>
          <a:srcRect/>
          <a:stretch/>
        </p:blipFill>
        <p:spPr>
          <a:xfrm>
            <a:off x="1025926" y="1799439"/>
            <a:ext cx="4730750" cy="3413125"/>
          </a:xfrm>
          <a:prstGeom prst="rect">
            <a:avLst/>
          </a:prstGeom>
          <a:noFill/>
          <a:ln>
            <a:noFill/>
          </a:ln>
        </p:spPr>
      </p:pic>
      <p:pic>
        <p:nvPicPr>
          <p:cNvPr id="97" name="Google Shape;97;p14"/>
          <p:cNvPicPr preferRelativeResize="0"/>
          <p:nvPr/>
        </p:nvPicPr>
        <p:blipFill rotWithShape="1">
          <a:blip r:embed="rId5">
            <a:alphaModFix/>
          </a:blip>
          <a:srcRect/>
          <a:stretch/>
        </p:blipFill>
        <p:spPr>
          <a:xfrm>
            <a:off x="-124845" y="1309295"/>
            <a:ext cx="5259150" cy="4393411"/>
          </a:xfrm>
          <a:prstGeom prst="rect">
            <a:avLst/>
          </a:prstGeom>
          <a:noFill/>
          <a:ln>
            <a:noFill/>
          </a:ln>
        </p:spPr>
      </p:pic>
      <p:sp>
        <p:nvSpPr>
          <p:cNvPr id="98" name="Google Shape;98;p14"/>
          <p:cNvSpPr txBox="1"/>
          <p:nvPr/>
        </p:nvSpPr>
        <p:spPr>
          <a:xfrm>
            <a:off x="2566786" y="402376"/>
            <a:ext cx="6379779" cy="584775"/>
          </a:xfrm>
          <a:prstGeom prst="rect">
            <a:avLst/>
          </a:prstGeom>
          <a:solidFill>
            <a:srgbClr val="548135"/>
          </a:solid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3200" b="1" i="0" u="none" strike="noStrike" cap="none" dirty="0">
                <a:solidFill>
                  <a:schemeClr val="lt1"/>
                </a:solidFill>
                <a:latin typeface="Calibri"/>
                <a:ea typeface="Calibri"/>
                <a:cs typeface="Calibri"/>
                <a:sym typeface="Calibri"/>
              </a:rPr>
              <a:t>התפלגות סוגי השאלות במיצ"ב (%)</a:t>
            </a:r>
            <a:endParaRPr sz="3200" b="0" i="0" u="none" strike="noStrike" cap="none" dirty="0">
              <a:solidFill>
                <a:schemeClr val="lt1"/>
              </a:solidFill>
              <a:latin typeface="Calibri"/>
              <a:ea typeface="Calibri"/>
              <a:cs typeface="Calibri"/>
              <a:sym typeface="Calibri"/>
            </a:endParaRPr>
          </a:p>
        </p:txBody>
      </p:sp>
      <p:grpSp>
        <p:nvGrpSpPr>
          <p:cNvPr id="99" name="Google Shape;99;p14"/>
          <p:cNvGrpSpPr/>
          <p:nvPr/>
        </p:nvGrpSpPr>
        <p:grpSpPr>
          <a:xfrm>
            <a:off x="9986211" y="1350098"/>
            <a:ext cx="1872118" cy="707886"/>
            <a:chOff x="9735954" y="5708292"/>
            <a:chExt cx="1872118" cy="707886"/>
          </a:xfrm>
        </p:grpSpPr>
        <p:sp>
          <p:nvSpPr>
            <p:cNvPr id="100" name="Google Shape;100;p14"/>
            <p:cNvSpPr/>
            <p:nvPr/>
          </p:nvSpPr>
          <p:spPr>
            <a:xfrm>
              <a:off x="9735954" y="5844737"/>
              <a:ext cx="327259" cy="308008"/>
            </a:xfrm>
            <a:prstGeom prst="rect">
              <a:avLst/>
            </a:prstGeom>
            <a:solidFill>
              <a:srgbClr val="00CC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14"/>
            <p:cNvSpPr txBox="1"/>
            <p:nvPr/>
          </p:nvSpPr>
          <p:spPr>
            <a:xfrm>
              <a:off x="10063213" y="5708292"/>
              <a:ext cx="1544859" cy="707886"/>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2000" b="0" i="0" u="none" strike="noStrike" cap="none">
                  <a:solidFill>
                    <a:schemeClr val="dk1"/>
                  </a:solidFill>
                  <a:latin typeface="Calibri"/>
                  <a:ea typeface="Calibri"/>
                  <a:cs typeface="Calibri"/>
                  <a:sym typeface="Calibri"/>
                </a:rPr>
                <a:t>פריטים סגורים</a:t>
              </a:r>
              <a:endParaRPr sz="2000" b="0" i="0" u="none" strike="noStrike" cap="none">
                <a:solidFill>
                  <a:schemeClr val="dk1"/>
                </a:solidFill>
                <a:latin typeface="Calibri"/>
                <a:ea typeface="Calibri"/>
                <a:cs typeface="Calibri"/>
                <a:sym typeface="Calibri"/>
              </a:endParaRPr>
            </a:p>
          </p:txBody>
        </p:sp>
      </p:grpSp>
      <p:grpSp>
        <p:nvGrpSpPr>
          <p:cNvPr id="102" name="Google Shape;102;p14"/>
          <p:cNvGrpSpPr/>
          <p:nvPr/>
        </p:nvGrpSpPr>
        <p:grpSpPr>
          <a:xfrm>
            <a:off x="9986211" y="2487624"/>
            <a:ext cx="1856027" cy="707886"/>
            <a:chOff x="6984733" y="5725720"/>
            <a:chExt cx="1856027" cy="707886"/>
          </a:xfrm>
        </p:grpSpPr>
        <p:sp>
          <p:nvSpPr>
            <p:cNvPr id="103" name="Google Shape;103;p14"/>
            <p:cNvSpPr/>
            <p:nvPr/>
          </p:nvSpPr>
          <p:spPr>
            <a:xfrm>
              <a:off x="6984733" y="5849856"/>
              <a:ext cx="327259" cy="308008"/>
            </a:xfrm>
            <a:prstGeom prst="rect">
              <a:avLst/>
            </a:prstGeom>
            <a:solidFill>
              <a:srgbClr val="0066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14"/>
            <p:cNvSpPr txBox="1"/>
            <p:nvPr/>
          </p:nvSpPr>
          <p:spPr>
            <a:xfrm>
              <a:off x="7295901" y="5725720"/>
              <a:ext cx="1544859" cy="707886"/>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2000" b="0" i="0" u="none" strike="noStrike" cap="none">
                  <a:solidFill>
                    <a:schemeClr val="dk1"/>
                  </a:solidFill>
                  <a:latin typeface="Calibri"/>
                  <a:ea typeface="Calibri"/>
                  <a:cs typeface="Calibri"/>
                  <a:sym typeface="Calibri"/>
                </a:rPr>
                <a:t>פריטים פתוחים</a:t>
              </a:r>
              <a:endParaRPr sz="2000" b="0" i="0" u="none" strike="noStrike" cap="none">
                <a:solidFill>
                  <a:schemeClr val="dk1"/>
                </a:solidFill>
                <a:latin typeface="Calibri"/>
                <a:ea typeface="Calibri"/>
                <a:cs typeface="Calibri"/>
                <a:sym typeface="Calibri"/>
              </a:endParaRPr>
            </a:p>
          </p:txBody>
        </p:sp>
      </p:grpSp>
      <p:grpSp>
        <p:nvGrpSpPr>
          <p:cNvPr id="105" name="Google Shape;105;p14"/>
          <p:cNvGrpSpPr/>
          <p:nvPr/>
        </p:nvGrpSpPr>
        <p:grpSpPr>
          <a:xfrm>
            <a:off x="9986211" y="3816164"/>
            <a:ext cx="1900998" cy="1015663"/>
            <a:chOff x="9986211" y="3816164"/>
            <a:chExt cx="1900998" cy="1015663"/>
          </a:xfrm>
        </p:grpSpPr>
        <p:sp>
          <p:nvSpPr>
            <p:cNvPr id="106" name="Google Shape;106;p14"/>
            <p:cNvSpPr/>
            <p:nvPr/>
          </p:nvSpPr>
          <p:spPr>
            <a:xfrm>
              <a:off x="9986211" y="3971859"/>
              <a:ext cx="327259" cy="308008"/>
            </a:xfrm>
            <a:prstGeom prst="rect">
              <a:avLst/>
            </a:prstGeom>
            <a:solidFill>
              <a:srgbClr val="FFD65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14"/>
            <p:cNvSpPr txBox="1"/>
            <p:nvPr/>
          </p:nvSpPr>
          <p:spPr>
            <a:xfrm>
              <a:off x="10342350" y="3816164"/>
              <a:ext cx="1544859" cy="1015663"/>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2000" b="0" i="0" u="none" strike="noStrike" cap="none">
                  <a:solidFill>
                    <a:schemeClr val="dk1"/>
                  </a:solidFill>
                  <a:latin typeface="Calibri"/>
                  <a:ea typeface="Calibri"/>
                  <a:cs typeface="Calibri"/>
                  <a:sym typeface="Calibri"/>
                </a:rPr>
                <a:t>פריטים משולבים: סגור ופתוח</a:t>
              </a:r>
              <a:endParaRPr sz="2000" b="0" i="0" u="none" strike="noStrike" cap="none">
                <a:solidFill>
                  <a:schemeClr val="dk1"/>
                </a:solidFill>
                <a:latin typeface="Calibri"/>
                <a:ea typeface="Calibri"/>
                <a:cs typeface="Calibri"/>
                <a:sym typeface="Calibri"/>
              </a:endParaRPr>
            </a:p>
          </p:txBody>
        </p:sp>
      </p:gr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p:nvPr/>
        </p:nvSpPr>
        <p:spPr>
          <a:xfrm>
            <a:off x="683393" y="86195"/>
            <a:ext cx="10924673" cy="1077218"/>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3200" b="1">
                <a:solidFill>
                  <a:srgbClr val="C00000"/>
                </a:solidFill>
                <a:latin typeface="Calibri"/>
                <a:ea typeface="Calibri"/>
                <a:cs typeface="Calibri"/>
                <a:sym typeface="Calibri"/>
              </a:rPr>
              <a:t>שימוש במסמך "הפקת תועלת מניתוח תשובות תלמידים במיצ"ב לתכנון הוראה"</a:t>
            </a:r>
            <a:endParaRPr sz="3200" b="1">
              <a:solidFill>
                <a:srgbClr val="C00000"/>
              </a:solidFill>
              <a:latin typeface="Calibri"/>
              <a:ea typeface="Calibri"/>
              <a:cs typeface="Calibri"/>
              <a:sym typeface="Calibri"/>
            </a:endParaRPr>
          </a:p>
        </p:txBody>
      </p:sp>
      <p:sp>
        <p:nvSpPr>
          <p:cNvPr id="236" name="Google Shape;236;p32"/>
          <p:cNvSpPr txBox="1"/>
          <p:nvPr/>
        </p:nvSpPr>
        <p:spPr>
          <a:xfrm>
            <a:off x="741144" y="1163413"/>
            <a:ext cx="10809170" cy="6140142"/>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2800" b="1">
                <a:solidFill>
                  <a:srgbClr val="C00000"/>
                </a:solidFill>
                <a:latin typeface="Calibri"/>
                <a:ea typeface="Calibri"/>
                <a:cs typeface="Calibri"/>
                <a:sym typeface="Calibri"/>
              </a:rPr>
              <a:t>משימה ב'</a:t>
            </a:r>
            <a:endParaRPr/>
          </a:p>
          <a:p>
            <a:pPr marL="0" marR="0" lvl="0" indent="0" algn="r" rtl="1">
              <a:spcBef>
                <a:spcPts val="0"/>
              </a:spcBef>
              <a:spcAft>
                <a:spcPts val="0"/>
              </a:spcAft>
              <a:buNone/>
            </a:pPr>
            <a:r>
              <a:rPr lang="iw-IL" sz="2800" b="1" i="1">
                <a:solidFill>
                  <a:schemeClr val="dk1"/>
                </a:solidFill>
                <a:latin typeface="Calibri"/>
                <a:ea typeface="Calibri"/>
                <a:cs typeface="Calibri"/>
                <a:sym typeface="Calibri"/>
              </a:rPr>
              <a:t>התארגנו בשלישיות</a:t>
            </a:r>
            <a:endParaRPr/>
          </a:p>
          <a:p>
            <a:pPr marL="342900" marR="0" lvl="0" indent="-342900" algn="r" rtl="1">
              <a:spcBef>
                <a:spcPts val="1200"/>
              </a:spcBef>
              <a:spcAft>
                <a:spcPts val="0"/>
              </a:spcAft>
              <a:buClr>
                <a:schemeClr val="dk1"/>
              </a:buClr>
              <a:buSzPts val="2800"/>
              <a:buFont typeface="Calibri"/>
              <a:buAutoNum type="arabicPeriod"/>
            </a:pPr>
            <a:r>
              <a:rPr lang="iw-IL" sz="2800">
                <a:solidFill>
                  <a:schemeClr val="dk1"/>
                </a:solidFill>
                <a:latin typeface="Calibri"/>
                <a:ea typeface="Calibri"/>
                <a:cs typeface="Calibri"/>
                <a:sym typeface="Calibri"/>
              </a:rPr>
              <a:t>עיינו במסמכים ובחרו לפחות שתי שאלות בשני נושאים שונים או המציגים שני סוגי קשיים (תוכן ומיומנויות).</a:t>
            </a:r>
            <a:endParaRPr/>
          </a:p>
          <a:p>
            <a:pPr marL="342900" marR="0" lvl="0" indent="-342900" algn="r" rtl="1">
              <a:spcBef>
                <a:spcPts val="1800"/>
              </a:spcBef>
              <a:spcAft>
                <a:spcPts val="0"/>
              </a:spcAft>
              <a:buClr>
                <a:schemeClr val="dk1"/>
              </a:buClr>
              <a:buSzPts val="2800"/>
              <a:buFont typeface="Calibri"/>
              <a:buAutoNum type="arabicPeriod"/>
            </a:pPr>
            <a:r>
              <a:rPr lang="iw-IL" sz="2800">
                <a:solidFill>
                  <a:schemeClr val="dk1"/>
                </a:solidFill>
                <a:latin typeface="Calibri"/>
                <a:ea typeface="Calibri"/>
                <a:cs typeface="Calibri"/>
                <a:sym typeface="Calibri"/>
              </a:rPr>
              <a:t>קראו בעיון את הכתוב במסמך בהקשר לשתי השאלות שבחרתם.</a:t>
            </a:r>
            <a:endParaRPr/>
          </a:p>
          <a:p>
            <a:pPr marL="342900" marR="0" lvl="0" indent="-342900" algn="r" rtl="1">
              <a:spcBef>
                <a:spcPts val="1800"/>
              </a:spcBef>
              <a:spcAft>
                <a:spcPts val="0"/>
              </a:spcAft>
              <a:buClr>
                <a:schemeClr val="dk1"/>
              </a:buClr>
              <a:buSzPts val="2800"/>
              <a:buFont typeface="Calibri"/>
              <a:buAutoNum type="arabicPeriod"/>
            </a:pPr>
            <a:r>
              <a:rPr lang="iw-IL" sz="2800">
                <a:solidFill>
                  <a:schemeClr val="dk1"/>
                </a:solidFill>
                <a:latin typeface="Calibri"/>
                <a:ea typeface="Calibri"/>
                <a:cs typeface="Calibri"/>
                <a:sym typeface="Calibri"/>
              </a:rPr>
              <a:t>תכננו  פעילות לביצוע עם מורים שתסייע בתכנון הוראה מיטבית של המושגים/ עקרונות/ מיומנויות הרלבנטים לכל אחת משתי השאלות ועושים שימוש בידע שבמסמך. </a:t>
            </a:r>
            <a:endParaRPr/>
          </a:p>
          <a:p>
            <a:pPr marL="342900" marR="0" lvl="0" indent="-342900" algn="r" rtl="1">
              <a:spcBef>
                <a:spcPts val="1800"/>
              </a:spcBef>
              <a:spcAft>
                <a:spcPts val="0"/>
              </a:spcAft>
              <a:buClr>
                <a:schemeClr val="dk1"/>
              </a:buClr>
              <a:buSzPts val="2800"/>
              <a:buFont typeface="Calibri"/>
              <a:buAutoNum type="arabicPeriod"/>
            </a:pPr>
            <a:r>
              <a:rPr lang="iw-IL" sz="2800">
                <a:solidFill>
                  <a:schemeClr val="dk1"/>
                </a:solidFill>
                <a:latin typeface="Calibri"/>
                <a:ea typeface="Calibri"/>
                <a:cs typeface="Calibri"/>
                <a:sym typeface="Calibri"/>
              </a:rPr>
              <a:t>הערכו להצגת הפעילות במליאה.</a:t>
            </a:r>
            <a:endParaRPr/>
          </a:p>
          <a:p>
            <a:pPr marL="0" marR="0" lvl="0" indent="0" algn="r" rtl="1">
              <a:spcBef>
                <a:spcPts val="1800"/>
              </a:spcBef>
              <a:spcAft>
                <a:spcPts val="0"/>
              </a:spcAft>
              <a:buNone/>
            </a:pPr>
            <a:r>
              <a:rPr lang="iw-IL" sz="2800" u="sng">
                <a:solidFill>
                  <a:schemeClr val="hlink"/>
                </a:solidFill>
                <a:latin typeface="Calibri"/>
                <a:ea typeface="Calibri"/>
                <a:cs typeface="Calibri"/>
                <a:sym typeface="Calibri"/>
                <a:hlinkClick r:id="rId3"/>
              </a:rPr>
              <a:t>קישור למסמך</a:t>
            </a:r>
            <a:endParaRPr sz="2800">
              <a:solidFill>
                <a:schemeClr val="dk1"/>
              </a:solidFill>
              <a:latin typeface="Calibri"/>
              <a:ea typeface="Calibri"/>
              <a:cs typeface="Calibri"/>
              <a:sym typeface="Calibri"/>
            </a:endParaRPr>
          </a:p>
          <a:p>
            <a:pPr marL="0" marR="0" lvl="0" indent="0" algn="r" rtl="1">
              <a:spcBef>
                <a:spcPts val="1800"/>
              </a:spcBef>
              <a:spcAft>
                <a:spcPts val="0"/>
              </a:spcAft>
              <a:buNone/>
            </a:pPr>
            <a:endParaRPr sz="280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3"/>
          <p:cNvSpPr txBox="1"/>
          <p:nvPr/>
        </p:nvSpPr>
        <p:spPr>
          <a:xfrm>
            <a:off x="2338939" y="1357162"/>
            <a:ext cx="7517330" cy="267765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2800">
                <a:solidFill>
                  <a:schemeClr val="dk1"/>
                </a:solidFill>
                <a:latin typeface="Calibri"/>
                <a:ea typeface="Calibri"/>
                <a:cs typeface="Calibri"/>
                <a:sym typeface="Calibri"/>
              </a:rPr>
              <a:t>משתפים ידע...</a:t>
            </a:r>
            <a:endParaRPr/>
          </a:p>
          <a:p>
            <a:pPr marL="0" marR="0" lvl="0" indent="0" algn="r" rtl="1">
              <a:spcBef>
                <a:spcPts val="0"/>
              </a:spcBef>
              <a:spcAft>
                <a:spcPts val="0"/>
              </a:spcAft>
              <a:buNone/>
            </a:pPr>
            <a:endParaRPr sz="2800">
              <a:solidFill>
                <a:schemeClr val="dk1"/>
              </a:solidFill>
              <a:latin typeface="Calibri"/>
              <a:ea typeface="Calibri"/>
              <a:cs typeface="Calibri"/>
              <a:sym typeface="Calibri"/>
            </a:endParaRPr>
          </a:p>
          <a:p>
            <a:pPr marL="0" marR="0" lvl="0" indent="0" algn="r" rtl="1">
              <a:spcBef>
                <a:spcPts val="0"/>
              </a:spcBef>
              <a:spcAft>
                <a:spcPts val="0"/>
              </a:spcAft>
              <a:buNone/>
            </a:pPr>
            <a:r>
              <a:rPr lang="iw-IL" sz="2800">
                <a:solidFill>
                  <a:schemeClr val="dk1"/>
                </a:solidFill>
                <a:latin typeface="Calibri"/>
                <a:ea typeface="Calibri"/>
                <a:cs typeface="Calibri"/>
                <a:sym typeface="Calibri"/>
              </a:rPr>
              <a:t>ציינו את השאלה לה התאמתם את הפעילות</a:t>
            </a:r>
            <a:endParaRPr/>
          </a:p>
          <a:p>
            <a:pPr marL="0" marR="0" lvl="0" indent="0" algn="r" rtl="1">
              <a:spcBef>
                <a:spcPts val="0"/>
              </a:spcBef>
              <a:spcAft>
                <a:spcPts val="0"/>
              </a:spcAft>
              <a:buNone/>
            </a:pPr>
            <a:r>
              <a:rPr lang="iw-IL" sz="2800">
                <a:solidFill>
                  <a:schemeClr val="dk1"/>
                </a:solidFill>
                <a:latin typeface="Calibri"/>
                <a:ea typeface="Calibri"/>
                <a:cs typeface="Calibri"/>
                <a:sym typeface="Calibri"/>
              </a:rPr>
              <a:t>הציגו את הפעילות שתכננתם </a:t>
            </a:r>
            <a:endParaRPr/>
          </a:p>
          <a:p>
            <a:pPr marL="0" marR="0" lvl="0" indent="0" algn="r" rtl="1">
              <a:spcBef>
                <a:spcPts val="0"/>
              </a:spcBef>
              <a:spcAft>
                <a:spcPts val="0"/>
              </a:spcAft>
              <a:buNone/>
            </a:pPr>
            <a:endParaRPr sz="2800">
              <a:solidFill>
                <a:schemeClr val="dk1"/>
              </a:solidFill>
              <a:latin typeface="Calibri"/>
              <a:ea typeface="Calibri"/>
              <a:cs typeface="Calibri"/>
              <a:sym typeface="Calibri"/>
            </a:endParaRPr>
          </a:p>
          <a:p>
            <a:pPr marL="0" marR="0" lvl="0" indent="0" algn="r" rtl="1">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p:nvPr/>
        </p:nvSpPr>
        <p:spPr>
          <a:xfrm>
            <a:off x="693684" y="872359"/>
            <a:ext cx="9879724" cy="4154984"/>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3600" b="1">
                <a:solidFill>
                  <a:srgbClr val="C00000"/>
                </a:solidFill>
                <a:latin typeface="Calibri"/>
                <a:ea typeface="Calibri"/>
                <a:cs typeface="Calibri"/>
                <a:sym typeface="Calibri"/>
              </a:rPr>
              <a:t>סיכום</a:t>
            </a:r>
            <a:endParaRPr/>
          </a:p>
          <a:p>
            <a:pPr marL="0" marR="0" lvl="0" indent="0" algn="r" rtl="1">
              <a:spcBef>
                <a:spcPts val="1200"/>
              </a:spcBef>
              <a:spcAft>
                <a:spcPts val="0"/>
              </a:spcAft>
              <a:buNone/>
            </a:pPr>
            <a:endParaRPr sz="2800">
              <a:solidFill>
                <a:schemeClr val="dk1"/>
              </a:solidFill>
              <a:latin typeface="Calibri"/>
              <a:ea typeface="Calibri"/>
              <a:cs typeface="Calibri"/>
              <a:sym typeface="Calibri"/>
            </a:endParaRPr>
          </a:p>
          <a:p>
            <a:pPr marL="0" marR="0" lvl="0" indent="0" algn="r" rtl="1">
              <a:spcBef>
                <a:spcPts val="1200"/>
              </a:spcBef>
              <a:spcAft>
                <a:spcPts val="0"/>
              </a:spcAft>
              <a:buNone/>
            </a:pPr>
            <a:r>
              <a:rPr lang="iw-IL" sz="2800">
                <a:solidFill>
                  <a:schemeClr val="dk1"/>
                </a:solidFill>
                <a:latin typeface="Calibri"/>
                <a:ea typeface="Calibri"/>
                <a:cs typeface="Calibri"/>
                <a:sym typeface="Calibri"/>
              </a:rPr>
              <a:t>בחרו באחד מן ההיבטים הבאים והתייחסו אליו במשפט:</a:t>
            </a:r>
            <a:endParaRPr/>
          </a:p>
          <a:p>
            <a:pPr marL="457200" marR="0" lvl="0" indent="-457200" algn="r" rtl="1">
              <a:spcBef>
                <a:spcPts val="1200"/>
              </a:spcBef>
              <a:spcAft>
                <a:spcPts val="0"/>
              </a:spcAft>
              <a:buClr>
                <a:srgbClr val="C00000"/>
              </a:buClr>
              <a:buSzPts val="2800"/>
              <a:buFont typeface="Noto Sans Symbols"/>
              <a:buChar char="❑"/>
            </a:pPr>
            <a:r>
              <a:rPr lang="iw-IL" sz="2800">
                <a:solidFill>
                  <a:schemeClr val="dk1"/>
                </a:solidFill>
                <a:latin typeface="Calibri"/>
                <a:ea typeface="Calibri"/>
                <a:cs typeface="Calibri"/>
                <a:sym typeface="Calibri"/>
              </a:rPr>
              <a:t>משהו שהפתיע אותי</a:t>
            </a:r>
            <a:endParaRPr/>
          </a:p>
          <a:p>
            <a:pPr marL="457200" marR="0" lvl="0" indent="-457200" algn="r" rtl="1">
              <a:spcBef>
                <a:spcPts val="1200"/>
              </a:spcBef>
              <a:spcAft>
                <a:spcPts val="0"/>
              </a:spcAft>
              <a:buClr>
                <a:srgbClr val="C00000"/>
              </a:buClr>
              <a:buSzPts val="2800"/>
              <a:buFont typeface="Noto Sans Symbols"/>
              <a:buChar char="❑"/>
            </a:pPr>
            <a:r>
              <a:rPr lang="iw-IL" sz="2800">
                <a:solidFill>
                  <a:schemeClr val="dk1"/>
                </a:solidFill>
                <a:latin typeface="Calibri"/>
                <a:ea typeface="Calibri"/>
                <a:cs typeface="Calibri"/>
                <a:sym typeface="Calibri"/>
              </a:rPr>
              <a:t>משהו ששימח אותי</a:t>
            </a:r>
            <a:endParaRPr/>
          </a:p>
          <a:p>
            <a:pPr marL="457200" marR="0" lvl="0" indent="-457200" algn="r" rtl="1">
              <a:spcBef>
                <a:spcPts val="1200"/>
              </a:spcBef>
              <a:spcAft>
                <a:spcPts val="0"/>
              </a:spcAft>
              <a:buClr>
                <a:srgbClr val="C00000"/>
              </a:buClr>
              <a:buSzPts val="2800"/>
              <a:buFont typeface="Noto Sans Symbols"/>
              <a:buChar char="❑"/>
            </a:pPr>
            <a:r>
              <a:rPr lang="iw-IL" sz="2800">
                <a:solidFill>
                  <a:schemeClr val="dk1"/>
                </a:solidFill>
                <a:latin typeface="Calibri"/>
                <a:ea typeface="Calibri"/>
                <a:cs typeface="Calibri"/>
                <a:sym typeface="Calibri"/>
              </a:rPr>
              <a:t>משהו שאכזב אותי</a:t>
            </a:r>
            <a:endParaRPr/>
          </a:p>
          <a:p>
            <a:pPr marL="457200" marR="0" lvl="0" indent="-457200" algn="r" rtl="1">
              <a:spcBef>
                <a:spcPts val="1200"/>
              </a:spcBef>
              <a:spcAft>
                <a:spcPts val="0"/>
              </a:spcAft>
              <a:buClr>
                <a:srgbClr val="C00000"/>
              </a:buClr>
              <a:buSzPts val="2800"/>
              <a:buFont typeface="Noto Sans Symbols"/>
              <a:buChar char="❑"/>
            </a:pPr>
            <a:r>
              <a:rPr lang="iw-IL" sz="2800">
                <a:solidFill>
                  <a:schemeClr val="dk1"/>
                </a:solidFill>
                <a:latin typeface="Calibri"/>
                <a:ea typeface="Calibri"/>
                <a:cs typeface="Calibri"/>
                <a:sym typeface="Calibri"/>
              </a:rPr>
              <a:t>משהו שמדרבן אותי לעשות משהו</a:t>
            </a:r>
            <a:endParaRPr sz="280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p:nvPr/>
        </p:nvSpPr>
        <p:spPr>
          <a:xfrm>
            <a:off x="2125683" y="1852551"/>
            <a:ext cx="8752114" cy="830997"/>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4800" b="1">
                <a:solidFill>
                  <a:srgbClr val="C00000"/>
                </a:solidFill>
                <a:latin typeface="Calibri"/>
                <a:ea typeface="Calibri"/>
                <a:cs typeface="Calibri"/>
                <a:sym typeface="Calibri"/>
              </a:rPr>
              <a:t>תודה על שיתוף הפעולה!</a:t>
            </a:r>
            <a:endParaRPr sz="4800" b="1">
              <a:solidFill>
                <a:srgbClr val="C00000"/>
              </a:solidFill>
              <a:latin typeface="Calibri"/>
              <a:ea typeface="Calibri"/>
              <a:cs typeface="Calibri"/>
              <a:sym typeface="Calibri"/>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6"/>
          <p:cNvPicPr preferRelativeResize="0"/>
          <p:nvPr/>
        </p:nvPicPr>
        <p:blipFill rotWithShape="1">
          <a:blip r:embed="rId3">
            <a:alphaModFix/>
          </a:blip>
          <a:srcRect/>
          <a:stretch/>
        </p:blipFill>
        <p:spPr>
          <a:xfrm>
            <a:off x="1706244" y="728027"/>
            <a:ext cx="4095115" cy="2458819"/>
          </a:xfrm>
          <a:prstGeom prst="rect">
            <a:avLst/>
          </a:prstGeom>
          <a:noFill/>
          <a:ln>
            <a:noFill/>
          </a:ln>
        </p:spPr>
      </p:pic>
      <p:sp>
        <p:nvSpPr>
          <p:cNvPr id="257" name="Google Shape;257;p36"/>
          <p:cNvSpPr/>
          <p:nvPr/>
        </p:nvSpPr>
        <p:spPr>
          <a:xfrm>
            <a:off x="5140325" y="1754188"/>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iw-IL" sz="1800" b="0" i="0" u="none" strike="noStrike" cap="none">
                <a:solidFill>
                  <a:schemeClr val="dk1"/>
                </a:solidFill>
                <a:latin typeface="Arial"/>
                <a:ea typeface="Arial"/>
                <a:cs typeface="Arial"/>
                <a:sym typeface="Arial"/>
              </a:rPr>
              <a:t/>
            </a:r>
            <a:br>
              <a:rPr lang="iw-IL"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58" name="Google Shape;258;p36"/>
          <p:cNvSpPr/>
          <p:nvPr/>
        </p:nvSpPr>
        <p:spPr>
          <a:xfrm>
            <a:off x="215749" y="3343897"/>
            <a:ext cx="11538736" cy="40011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2000"/>
              <a:buFont typeface="Calibri"/>
              <a:buNone/>
            </a:pPr>
            <a:r>
              <a:rPr lang="iw-IL" sz="2000" b="0" i="0" u="sng" strike="noStrike" cap="none" baseline="30000">
                <a:solidFill>
                  <a:schemeClr val="hlink"/>
                </a:solidFill>
                <a:latin typeface="Calibri"/>
                <a:ea typeface="Calibri"/>
                <a:cs typeface="Calibri"/>
                <a:sym typeface="Calibri"/>
                <a:hlinkClick r:id="rId4"/>
              </a:rPr>
              <a:t>[1]</a:t>
            </a:r>
            <a:r>
              <a:rPr lang="iw-IL" sz="2000" b="0" i="0" u="none" strike="noStrike" cap="none">
                <a:solidFill>
                  <a:schemeClr val="dk1"/>
                </a:solidFill>
                <a:latin typeface="Calibri"/>
                <a:ea typeface="Calibri"/>
                <a:cs typeface="Calibri"/>
                <a:sym typeface="Calibri"/>
              </a:rPr>
              <a:t> נערכה התאמה בין סדר המסיחים בנוסח א לנוסח ב כך שהנתונים המוצגים מתייחסים לאותו מסיח בשני הנוסחים.</a:t>
            </a:r>
            <a:endParaRPr sz="4400" b="0" i="0" u="none" strike="noStrike" cap="none">
              <a:solidFill>
                <a:schemeClr val="dk1"/>
              </a:solidFill>
              <a:latin typeface="Arial"/>
              <a:ea typeface="Arial"/>
              <a:cs typeface="Arial"/>
              <a:sym typeface="Arial"/>
            </a:endParaRPr>
          </a:p>
        </p:txBody>
      </p:sp>
      <p:sp>
        <p:nvSpPr>
          <p:cNvPr id="259" name="Google Shape;259;p36"/>
          <p:cNvSpPr/>
          <p:nvPr/>
        </p:nvSpPr>
        <p:spPr>
          <a:xfrm>
            <a:off x="6641146" y="251273"/>
            <a:ext cx="414728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w-IL" sz="2400" b="1">
                <a:solidFill>
                  <a:schemeClr val="dk1"/>
                </a:solidFill>
                <a:latin typeface="Calibri"/>
                <a:ea typeface="Calibri"/>
                <a:cs typeface="Calibri"/>
                <a:sym typeface="Calibri"/>
              </a:rPr>
              <a:t>התפלגות הישגי התלמידים (%) </a:t>
            </a:r>
            <a:endParaRPr sz="2400" b="1">
              <a:solidFill>
                <a:schemeClr val="dk1"/>
              </a:solidFill>
              <a:latin typeface="Calibri"/>
              <a:ea typeface="Calibri"/>
              <a:cs typeface="Calibri"/>
              <a:sym typeface="Calibri"/>
            </a:endParaRPr>
          </a:p>
        </p:txBody>
      </p:sp>
      <p:graphicFrame>
        <p:nvGraphicFramePr>
          <p:cNvPr id="260" name="Google Shape;260;p36"/>
          <p:cNvGraphicFramePr/>
          <p:nvPr/>
        </p:nvGraphicFramePr>
        <p:xfrm>
          <a:off x="6969760" y="838740"/>
          <a:ext cx="3789675" cy="2414016"/>
        </p:xfrm>
        <a:graphic>
          <a:graphicData uri="http://schemas.openxmlformats.org/drawingml/2006/table">
            <a:tbl>
              <a:tblPr>
                <a:noFill/>
                <a:tableStyleId>{F3F1AE97-83B8-4444-A421-3F7431DDE1F8}</a:tableStyleId>
              </a:tblPr>
              <a:tblGrid>
                <a:gridCol w="985450">
                  <a:extLst>
                    <a:ext uri="{9D8B030D-6E8A-4147-A177-3AD203B41FA5}">
                      <a16:colId xmlns:a16="http://schemas.microsoft.com/office/drawing/2014/main" val="20000"/>
                    </a:ext>
                  </a:extLst>
                </a:gridCol>
                <a:gridCol w="1576450">
                  <a:extLst>
                    <a:ext uri="{9D8B030D-6E8A-4147-A177-3AD203B41FA5}">
                      <a16:colId xmlns:a16="http://schemas.microsoft.com/office/drawing/2014/main" val="20001"/>
                    </a:ext>
                  </a:extLst>
                </a:gridCol>
                <a:gridCol w="1227775">
                  <a:extLst>
                    <a:ext uri="{9D8B030D-6E8A-4147-A177-3AD203B41FA5}">
                      <a16:colId xmlns:a16="http://schemas.microsoft.com/office/drawing/2014/main" val="20002"/>
                    </a:ext>
                  </a:extLst>
                </a:gridCol>
              </a:tblGrid>
              <a:tr h="729650">
                <a:tc>
                  <a:txBody>
                    <a:bodyPr/>
                    <a:lstStyle/>
                    <a:p>
                      <a:pPr marL="0" marR="0" lvl="0" indent="0" algn="r" rtl="1">
                        <a:lnSpc>
                          <a:spcPct val="110000"/>
                        </a:lnSpc>
                        <a:spcBef>
                          <a:spcPts val="0"/>
                        </a:spcBef>
                        <a:spcAft>
                          <a:spcPts val="0"/>
                        </a:spcAft>
                        <a:buNone/>
                      </a:pPr>
                      <a:r>
                        <a:rPr lang="iw-IL" sz="2400" u="none" strike="noStrike" cap="none">
                          <a:latin typeface="Times New Roman"/>
                          <a:ea typeface="Times New Roman"/>
                          <a:cs typeface="Times New Roman"/>
                          <a:sym typeface="Times New Roman"/>
                        </a:rPr>
                        <a:t>מספר מסיח</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1">
                        <a:lnSpc>
                          <a:spcPct val="110000"/>
                        </a:lnSpc>
                        <a:spcBef>
                          <a:spcPts val="0"/>
                        </a:spcBef>
                        <a:spcAft>
                          <a:spcPts val="0"/>
                        </a:spcAft>
                        <a:buNone/>
                      </a:pPr>
                      <a:r>
                        <a:rPr lang="iw-IL" sz="2400" u="none" strike="noStrike" cap="none">
                          <a:latin typeface="Times New Roman"/>
                          <a:ea typeface="Times New Roman"/>
                          <a:cs typeface="Times New Roman"/>
                          <a:sym typeface="Times New Roman"/>
                        </a:rPr>
                        <a:t>נוסח א</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1">
                        <a:lnSpc>
                          <a:spcPct val="110000"/>
                        </a:lnSpc>
                        <a:spcBef>
                          <a:spcPts val="0"/>
                        </a:spcBef>
                        <a:spcAft>
                          <a:spcPts val="0"/>
                        </a:spcAft>
                        <a:buNone/>
                      </a:pPr>
                      <a:r>
                        <a:rPr lang="iw-IL" sz="2400" u="none" strike="noStrike" cap="none">
                          <a:latin typeface="Times New Roman"/>
                          <a:ea typeface="Times New Roman"/>
                          <a:cs typeface="Times New Roman"/>
                          <a:sym typeface="Times New Roman"/>
                        </a:rPr>
                        <a:t>נוסח ב</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64825">
                <a:tc>
                  <a:txBody>
                    <a:bodyPr/>
                    <a:lstStyle/>
                    <a:p>
                      <a:pPr marL="359410" marR="0" lvl="0" indent="-306069" algn="r" rtl="1">
                        <a:lnSpc>
                          <a:spcPct val="110000"/>
                        </a:lnSpc>
                        <a:spcBef>
                          <a:spcPts val="0"/>
                        </a:spcBef>
                        <a:spcAft>
                          <a:spcPts val="0"/>
                        </a:spcAft>
                        <a:buNone/>
                      </a:pPr>
                      <a:r>
                        <a:rPr lang="iw-IL" sz="2400" u="none" strike="noStrike" cap="none">
                          <a:solidFill>
                            <a:srgbClr val="000000"/>
                          </a:solidFill>
                          <a:latin typeface="Calibri"/>
                          <a:ea typeface="Calibri"/>
                          <a:cs typeface="Calibri"/>
                          <a:sym typeface="Calibri"/>
                        </a:rPr>
                        <a:t>1</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59410" marR="0" lvl="0" indent="-306069" algn="r" rtl="0">
                        <a:lnSpc>
                          <a:spcPct val="110000"/>
                        </a:lnSpc>
                        <a:spcBef>
                          <a:spcPts val="0"/>
                        </a:spcBef>
                        <a:spcAft>
                          <a:spcPts val="0"/>
                        </a:spcAft>
                        <a:buNone/>
                      </a:pPr>
                      <a:r>
                        <a:rPr lang="iw-IL" sz="2400" u="none" strike="noStrike" cap="none">
                          <a:solidFill>
                            <a:srgbClr val="CC3300"/>
                          </a:solidFill>
                          <a:latin typeface="Calibri"/>
                          <a:ea typeface="Calibri"/>
                          <a:cs typeface="Calibri"/>
                          <a:sym typeface="Calibri"/>
                        </a:rPr>
                        <a:t>10.1</a:t>
                      </a:r>
                      <a:endParaRPr sz="1600" u="none" strike="noStrike" cap="none">
                        <a:latin typeface="Calibri"/>
                        <a:ea typeface="Calibri"/>
                        <a:cs typeface="Calibri"/>
                        <a:sym typeface="Calibri"/>
                      </a:endParaRPr>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59410" marR="0" lvl="0" indent="-306069" algn="r" rtl="1">
                        <a:lnSpc>
                          <a:spcPct val="110000"/>
                        </a:lnSpc>
                        <a:spcBef>
                          <a:spcPts val="0"/>
                        </a:spcBef>
                        <a:spcAft>
                          <a:spcPts val="0"/>
                        </a:spcAft>
                        <a:buNone/>
                      </a:pPr>
                      <a:r>
                        <a:rPr lang="iw-IL" sz="2400" u="none" strike="noStrike" cap="none">
                          <a:solidFill>
                            <a:srgbClr val="CC3300"/>
                          </a:solidFill>
                          <a:latin typeface="Calibri"/>
                          <a:ea typeface="Calibri"/>
                          <a:cs typeface="Calibri"/>
                          <a:sym typeface="Calibri"/>
                        </a:rPr>
                        <a:t>6.1</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64825">
                <a:tc>
                  <a:txBody>
                    <a:bodyPr/>
                    <a:lstStyle/>
                    <a:p>
                      <a:pPr marL="359410" marR="0" lvl="0" indent="-306069" algn="r" rtl="1">
                        <a:lnSpc>
                          <a:spcPct val="110000"/>
                        </a:lnSpc>
                        <a:spcBef>
                          <a:spcPts val="0"/>
                        </a:spcBef>
                        <a:spcAft>
                          <a:spcPts val="0"/>
                        </a:spcAft>
                        <a:buNone/>
                      </a:pPr>
                      <a:r>
                        <a:rPr lang="iw-IL" sz="2400" u="none" strike="noStrike" cap="none">
                          <a:solidFill>
                            <a:srgbClr val="000000"/>
                          </a:solidFill>
                          <a:latin typeface="Calibri"/>
                          <a:ea typeface="Calibri"/>
                          <a:cs typeface="Calibri"/>
                          <a:sym typeface="Calibri"/>
                        </a:rPr>
                        <a:t>2</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59410" marR="0" lvl="0" indent="-306069" algn="r" rtl="1">
                        <a:lnSpc>
                          <a:spcPct val="110000"/>
                        </a:lnSpc>
                        <a:spcBef>
                          <a:spcPts val="0"/>
                        </a:spcBef>
                        <a:spcAft>
                          <a:spcPts val="0"/>
                        </a:spcAft>
                        <a:buNone/>
                      </a:pPr>
                      <a:r>
                        <a:rPr lang="iw-IL" sz="2400" u="none" strike="noStrike" cap="none">
                          <a:solidFill>
                            <a:srgbClr val="CC3300"/>
                          </a:solidFill>
                          <a:latin typeface="Calibri"/>
                          <a:ea typeface="Calibri"/>
                          <a:cs typeface="Calibri"/>
                          <a:sym typeface="Calibri"/>
                        </a:rPr>
                        <a:t>14.4</a:t>
                      </a:r>
                      <a:endParaRPr sz="1600" u="none" strike="noStrike" cap="none">
                        <a:latin typeface="Calibri"/>
                        <a:ea typeface="Calibri"/>
                        <a:cs typeface="Calibri"/>
                        <a:sym typeface="Calibri"/>
                      </a:endParaRPr>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59410" marR="0" lvl="0" indent="-306069" algn="r" rtl="1">
                        <a:lnSpc>
                          <a:spcPct val="110000"/>
                        </a:lnSpc>
                        <a:spcBef>
                          <a:spcPts val="0"/>
                        </a:spcBef>
                        <a:spcAft>
                          <a:spcPts val="0"/>
                        </a:spcAft>
                        <a:buNone/>
                      </a:pPr>
                      <a:r>
                        <a:rPr lang="iw-IL" sz="2400" u="none" strike="noStrike" cap="none">
                          <a:solidFill>
                            <a:srgbClr val="CC3300"/>
                          </a:solidFill>
                          <a:latin typeface="Calibri"/>
                          <a:ea typeface="Calibri"/>
                          <a:cs typeface="Calibri"/>
                          <a:sym typeface="Calibri"/>
                        </a:rPr>
                        <a:t>13.2</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4825">
                <a:tc>
                  <a:txBody>
                    <a:bodyPr/>
                    <a:lstStyle/>
                    <a:p>
                      <a:pPr marL="359410" marR="0" lvl="0" indent="-306069" algn="r" rtl="1">
                        <a:lnSpc>
                          <a:spcPct val="110000"/>
                        </a:lnSpc>
                        <a:spcBef>
                          <a:spcPts val="0"/>
                        </a:spcBef>
                        <a:spcAft>
                          <a:spcPts val="0"/>
                        </a:spcAft>
                        <a:buNone/>
                      </a:pPr>
                      <a:r>
                        <a:rPr lang="iw-IL" sz="2400" u="none" strike="noStrike" cap="none">
                          <a:solidFill>
                            <a:srgbClr val="000000"/>
                          </a:solidFill>
                          <a:latin typeface="Calibri"/>
                          <a:ea typeface="Calibri"/>
                          <a:cs typeface="Calibri"/>
                          <a:sym typeface="Calibri"/>
                        </a:rPr>
                        <a:t>3</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59410" marR="0" lvl="0" indent="-306069" algn="r" rtl="1">
                        <a:lnSpc>
                          <a:spcPct val="110000"/>
                        </a:lnSpc>
                        <a:spcBef>
                          <a:spcPts val="0"/>
                        </a:spcBef>
                        <a:spcAft>
                          <a:spcPts val="0"/>
                        </a:spcAft>
                        <a:buNone/>
                      </a:pPr>
                      <a:r>
                        <a:rPr lang="iw-IL" sz="2400" u="none" strike="noStrike" cap="none">
                          <a:solidFill>
                            <a:srgbClr val="CC3300"/>
                          </a:solidFill>
                          <a:latin typeface="Calibri"/>
                          <a:ea typeface="Calibri"/>
                          <a:cs typeface="Calibri"/>
                          <a:sym typeface="Calibri"/>
                        </a:rPr>
                        <a:t>31.4</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59410" marR="0" lvl="0" indent="-306069" algn="r" rtl="1">
                        <a:lnSpc>
                          <a:spcPct val="110000"/>
                        </a:lnSpc>
                        <a:spcBef>
                          <a:spcPts val="0"/>
                        </a:spcBef>
                        <a:spcAft>
                          <a:spcPts val="0"/>
                        </a:spcAft>
                        <a:buNone/>
                      </a:pPr>
                      <a:r>
                        <a:rPr lang="iw-IL" sz="2400" u="none" strike="noStrike" cap="none">
                          <a:solidFill>
                            <a:srgbClr val="CC3300"/>
                          </a:solidFill>
                          <a:latin typeface="Calibri"/>
                          <a:ea typeface="Calibri"/>
                          <a:cs typeface="Calibri"/>
                          <a:sym typeface="Calibri"/>
                        </a:rPr>
                        <a:t>29.5</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4825">
                <a:tc>
                  <a:txBody>
                    <a:bodyPr/>
                    <a:lstStyle/>
                    <a:p>
                      <a:pPr marL="359410" marR="0" lvl="0" indent="-306069" algn="r" rtl="1">
                        <a:lnSpc>
                          <a:spcPct val="110000"/>
                        </a:lnSpc>
                        <a:spcBef>
                          <a:spcPts val="0"/>
                        </a:spcBef>
                        <a:spcAft>
                          <a:spcPts val="0"/>
                        </a:spcAft>
                        <a:buNone/>
                      </a:pPr>
                      <a:r>
                        <a:rPr lang="iw-IL" sz="2400" u="none" strike="noStrike" cap="none">
                          <a:solidFill>
                            <a:srgbClr val="2F5496"/>
                          </a:solidFill>
                          <a:latin typeface="Calibri"/>
                          <a:ea typeface="Calibri"/>
                          <a:cs typeface="Calibri"/>
                          <a:sym typeface="Calibri"/>
                        </a:rPr>
                        <a:t>4</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59410" marR="0" lvl="0" indent="-306069" algn="r" rtl="1">
                        <a:lnSpc>
                          <a:spcPct val="110000"/>
                        </a:lnSpc>
                        <a:spcBef>
                          <a:spcPts val="0"/>
                        </a:spcBef>
                        <a:spcAft>
                          <a:spcPts val="0"/>
                        </a:spcAft>
                        <a:buNone/>
                      </a:pPr>
                      <a:r>
                        <a:rPr lang="iw-IL" sz="2400" u="none" strike="noStrike" cap="none">
                          <a:solidFill>
                            <a:srgbClr val="2F5496"/>
                          </a:solidFill>
                          <a:latin typeface="Calibri"/>
                          <a:ea typeface="Calibri"/>
                          <a:cs typeface="Calibri"/>
                          <a:sym typeface="Calibri"/>
                        </a:rPr>
                        <a:t>41</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59410" marR="0" lvl="0" indent="-306069" algn="r" rtl="1">
                        <a:lnSpc>
                          <a:spcPct val="110000"/>
                        </a:lnSpc>
                        <a:spcBef>
                          <a:spcPts val="0"/>
                        </a:spcBef>
                        <a:spcAft>
                          <a:spcPts val="0"/>
                        </a:spcAft>
                        <a:buNone/>
                      </a:pPr>
                      <a:r>
                        <a:rPr lang="iw-IL" sz="2400" u="none" strike="noStrike" cap="none">
                          <a:solidFill>
                            <a:srgbClr val="2F5496"/>
                          </a:solidFill>
                          <a:latin typeface="Calibri"/>
                          <a:ea typeface="Calibri"/>
                          <a:cs typeface="Calibri"/>
                          <a:sym typeface="Calibri"/>
                        </a:rPr>
                        <a:t>48</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61" name="Google Shape;261;p36"/>
          <p:cNvSpPr/>
          <p:nvPr/>
        </p:nvSpPr>
        <p:spPr>
          <a:xfrm>
            <a:off x="5122863" y="3375025"/>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iw-IL" sz="1800" b="0" i="0" u="none" strike="noStrike" cap="none">
                <a:solidFill>
                  <a:schemeClr val="dk1"/>
                </a:solidFill>
                <a:latin typeface="Arial"/>
                <a:ea typeface="Arial"/>
                <a:cs typeface="Arial"/>
                <a:sym typeface="Arial"/>
              </a:rPr>
              <a:t/>
            </a:r>
            <a:br>
              <a:rPr lang="iw-IL"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262" name="Google Shape;262;p36"/>
          <p:cNvGraphicFramePr/>
          <p:nvPr/>
        </p:nvGraphicFramePr>
        <p:xfrm>
          <a:off x="5448934" y="4962507"/>
          <a:ext cx="2384425" cy="804672"/>
        </p:xfrm>
        <a:graphic>
          <a:graphicData uri="http://schemas.openxmlformats.org/drawingml/2006/table">
            <a:tbl>
              <a:tblPr>
                <a:noFill/>
                <a:tableStyleId>{F3F1AE97-83B8-4444-A421-3F7431DDE1F8}</a:tableStyleId>
              </a:tblPr>
              <a:tblGrid>
                <a:gridCol w="1191775">
                  <a:extLst>
                    <a:ext uri="{9D8B030D-6E8A-4147-A177-3AD203B41FA5}">
                      <a16:colId xmlns:a16="http://schemas.microsoft.com/office/drawing/2014/main" val="20000"/>
                    </a:ext>
                  </a:extLst>
                </a:gridCol>
                <a:gridCol w="1192650">
                  <a:extLst>
                    <a:ext uri="{9D8B030D-6E8A-4147-A177-3AD203B41FA5}">
                      <a16:colId xmlns:a16="http://schemas.microsoft.com/office/drawing/2014/main" val="20001"/>
                    </a:ext>
                  </a:extLst>
                </a:gridCol>
              </a:tblGrid>
              <a:tr h="304800">
                <a:tc>
                  <a:txBody>
                    <a:bodyPr/>
                    <a:lstStyle/>
                    <a:p>
                      <a:pPr marL="0" marR="0" lvl="0" indent="0" algn="r" rtl="1">
                        <a:lnSpc>
                          <a:spcPct val="110000"/>
                        </a:lnSpc>
                        <a:spcBef>
                          <a:spcPts val="0"/>
                        </a:spcBef>
                        <a:spcAft>
                          <a:spcPts val="0"/>
                        </a:spcAft>
                        <a:buNone/>
                      </a:pPr>
                      <a:r>
                        <a:rPr lang="iw-IL" sz="2400" u="none" strike="noStrike" cap="none">
                          <a:latin typeface="Times New Roman"/>
                          <a:ea typeface="Times New Roman"/>
                          <a:cs typeface="Times New Roman"/>
                          <a:sym typeface="Times New Roman"/>
                        </a:rPr>
                        <a:t>נוסח א</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1">
                        <a:lnSpc>
                          <a:spcPct val="110000"/>
                        </a:lnSpc>
                        <a:spcBef>
                          <a:spcPts val="0"/>
                        </a:spcBef>
                        <a:spcAft>
                          <a:spcPts val="0"/>
                        </a:spcAft>
                        <a:buNone/>
                      </a:pPr>
                      <a:r>
                        <a:rPr lang="iw-IL" sz="2400" u="none" strike="noStrike" cap="none">
                          <a:latin typeface="Times New Roman"/>
                          <a:ea typeface="Times New Roman"/>
                          <a:cs typeface="Times New Roman"/>
                          <a:sym typeface="Times New Roman"/>
                        </a:rPr>
                        <a:t>נוסח ב</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4800">
                <a:tc>
                  <a:txBody>
                    <a:bodyPr/>
                    <a:lstStyle/>
                    <a:p>
                      <a:pPr marL="0" marR="0" lvl="0" indent="0" algn="r" rtl="1">
                        <a:lnSpc>
                          <a:spcPct val="110000"/>
                        </a:lnSpc>
                        <a:spcBef>
                          <a:spcPts val="0"/>
                        </a:spcBef>
                        <a:spcAft>
                          <a:spcPts val="0"/>
                        </a:spcAft>
                        <a:buNone/>
                      </a:pPr>
                      <a:r>
                        <a:rPr lang="iw-IL" sz="2400" u="none" strike="noStrike" cap="none">
                          <a:solidFill>
                            <a:srgbClr val="538135"/>
                          </a:solidFill>
                          <a:latin typeface="Calibri"/>
                          <a:ea typeface="Calibri"/>
                          <a:cs typeface="Calibri"/>
                          <a:sym typeface="Calibri"/>
                        </a:rPr>
                        <a:t>36.7</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1">
                        <a:lnSpc>
                          <a:spcPct val="110000"/>
                        </a:lnSpc>
                        <a:spcBef>
                          <a:spcPts val="0"/>
                        </a:spcBef>
                        <a:spcAft>
                          <a:spcPts val="0"/>
                        </a:spcAft>
                        <a:buNone/>
                      </a:pPr>
                      <a:r>
                        <a:rPr lang="iw-IL" sz="2400" u="none" strike="noStrike" cap="none">
                          <a:solidFill>
                            <a:srgbClr val="538135"/>
                          </a:solidFill>
                          <a:latin typeface="Calibri"/>
                          <a:ea typeface="Calibri"/>
                          <a:cs typeface="Calibri"/>
                          <a:sym typeface="Calibri"/>
                        </a:rPr>
                        <a:t>30.9</a:t>
                      </a:r>
                      <a:endParaRPr sz="16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3" name="Google Shape;263;p36"/>
          <p:cNvSpPr/>
          <p:nvPr/>
        </p:nvSpPr>
        <p:spPr>
          <a:xfrm>
            <a:off x="4274598" y="4332588"/>
            <a:ext cx="414728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w-IL" sz="2400" b="1">
                <a:solidFill>
                  <a:schemeClr val="dk1"/>
                </a:solidFill>
                <a:latin typeface="Calibri"/>
                <a:ea typeface="Calibri"/>
                <a:cs typeface="Calibri"/>
                <a:sym typeface="Calibri"/>
              </a:rPr>
              <a:t>התפלגות הישגי התלמידים (%) </a:t>
            </a:r>
            <a:endParaRPr sz="2400" b="1">
              <a:solidFill>
                <a:schemeClr val="dk1"/>
              </a:solidFill>
              <a:latin typeface="Calibri"/>
              <a:ea typeface="Calibri"/>
              <a:cs typeface="Calibri"/>
              <a:sym typeface="Calibri"/>
            </a:endParaRPr>
          </a:p>
        </p:txBody>
      </p:sp>
      <p:sp>
        <p:nvSpPr>
          <p:cNvPr id="264" name="Google Shape;264;p36">
            <a:hlinkClick r:id="rId5" action="ppaction://hlinksldjump"/>
          </p:cNvPr>
          <p:cNvSpPr/>
          <p:nvPr/>
        </p:nvSpPr>
        <p:spPr>
          <a:xfrm>
            <a:off x="914400" y="5455920"/>
            <a:ext cx="1097280" cy="812800"/>
          </a:xfrm>
          <a:custGeom>
            <a:avLst/>
            <a:gdLst/>
            <a:ahLst/>
            <a:cxnLst/>
            <a:rect l="l" t="t" r="r" b="b"/>
            <a:pathLst>
              <a:path w="120000" h="120000" extrusionOk="0">
                <a:moveTo>
                  <a:pt x="0" y="0"/>
                </a:moveTo>
                <a:lnTo>
                  <a:pt x="120000" y="0"/>
                </a:lnTo>
                <a:lnTo>
                  <a:pt x="120000" y="120000"/>
                </a:lnTo>
                <a:lnTo>
                  <a:pt x="0" y="120000"/>
                </a:lnTo>
                <a:close/>
                <a:moveTo>
                  <a:pt x="93333" y="37500"/>
                </a:moveTo>
                <a:lnTo>
                  <a:pt x="76667" y="15000"/>
                </a:lnTo>
                <a:lnTo>
                  <a:pt x="60000" y="37500"/>
                </a:lnTo>
                <a:lnTo>
                  <a:pt x="68333" y="37500"/>
                </a:lnTo>
                <a:lnTo>
                  <a:pt x="68333" y="71250"/>
                </a:lnTo>
                <a:cubicBezTo>
                  <a:pt x="68333" y="77463"/>
                  <a:pt x="64602" y="82500"/>
                  <a:pt x="60000" y="82500"/>
                </a:cubicBezTo>
                <a:lnTo>
                  <a:pt x="51667" y="82500"/>
                </a:lnTo>
                <a:cubicBezTo>
                  <a:pt x="47064" y="82500"/>
                  <a:pt x="43333" y="77463"/>
                  <a:pt x="43333" y="71250"/>
                </a:cubicBezTo>
                <a:lnTo>
                  <a:pt x="43333" y="37500"/>
                </a:lnTo>
                <a:lnTo>
                  <a:pt x="26667" y="37500"/>
                </a:lnTo>
                <a:lnTo>
                  <a:pt x="26667" y="71250"/>
                </a:lnTo>
                <a:cubicBezTo>
                  <a:pt x="26667" y="89890"/>
                  <a:pt x="37860" y="105000"/>
                  <a:pt x="51667" y="105000"/>
                </a:cubicBezTo>
                <a:lnTo>
                  <a:pt x="60000" y="105000"/>
                </a:lnTo>
                <a:cubicBezTo>
                  <a:pt x="73807" y="105000"/>
                  <a:pt x="85000" y="89890"/>
                  <a:pt x="85000" y="71250"/>
                </a:cubicBezTo>
                <a:lnTo>
                  <a:pt x="85000" y="37500"/>
                </a:lnTo>
                <a:close/>
              </a:path>
              <a:path w="120000" h="120000" fill="darken" extrusionOk="0">
                <a:moveTo>
                  <a:pt x="93333" y="37500"/>
                </a:moveTo>
                <a:lnTo>
                  <a:pt x="76667" y="15000"/>
                </a:lnTo>
                <a:lnTo>
                  <a:pt x="60000" y="37500"/>
                </a:lnTo>
                <a:lnTo>
                  <a:pt x="68333" y="37500"/>
                </a:lnTo>
                <a:lnTo>
                  <a:pt x="68333" y="71250"/>
                </a:lnTo>
                <a:cubicBezTo>
                  <a:pt x="68333" y="77463"/>
                  <a:pt x="64602" y="82500"/>
                  <a:pt x="60000" y="82500"/>
                </a:cubicBezTo>
                <a:lnTo>
                  <a:pt x="51667" y="82500"/>
                </a:lnTo>
                <a:cubicBezTo>
                  <a:pt x="47064" y="82500"/>
                  <a:pt x="43333" y="77463"/>
                  <a:pt x="43333" y="71250"/>
                </a:cubicBezTo>
                <a:lnTo>
                  <a:pt x="43333" y="37500"/>
                </a:lnTo>
                <a:lnTo>
                  <a:pt x="26667" y="37500"/>
                </a:lnTo>
                <a:lnTo>
                  <a:pt x="26667" y="71250"/>
                </a:lnTo>
                <a:cubicBezTo>
                  <a:pt x="26667" y="89890"/>
                  <a:pt x="37860" y="105000"/>
                  <a:pt x="51667" y="105000"/>
                </a:cubicBezTo>
                <a:lnTo>
                  <a:pt x="60000" y="105000"/>
                </a:lnTo>
                <a:cubicBezTo>
                  <a:pt x="73807" y="105000"/>
                  <a:pt x="85000" y="89890"/>
                  <a:pt x="85000" y="71250"/>
                </a:cubicBezTo>
                <a:lnTo>
                  <a:pt x="85000" y="37500"/>
                </a:lnTo>
                <a:close/>
              </a:path>
              <a:path w="120000" h="120000" fill="none" extrusionOk="0">
                <a:moveTo>
                  <a:pt x="93333" y="37500"/>
                </a:moveTo>
                <a:lnTo>
                  <a:pt x="85000" y="37500"/>
                </a:lnTo>
                <a:lnTo>
                  <a:pt x="85000" y="71250"/>
                </a:lnTo>
                <a:cubicBezTo>
                  <a:pt x="85000" y="89890"/>
                  <a:pt x="73807" y="105000"/>
                  <a:pt x="60000" y="105000"/>
                </a:cubicBezTo>
                <a:lnTo>
                  <a:pt x="51667" y="105000"/>
                </a:lnTo>
                <a:cubicBezTo>
                  <a:pt x="37860" y="105000"/>
                  <a:pt x="26667" y="89890"/>
                  <a:pt x="26667" y="71250"/>
                </a:cubicBezTo>
                <a:lnTo>
                  <a:pt x="26667" y="37500"/>
                </a:lnTo>
                <a:lnTo>
                  <a:pt x="43333" y="37500"/>
                </a:lnTo>
                <a:lnTo>
                  <a:pt x="43333" y="71250"/>
                </a:lnTo>
                <a:cubicBezTo>
                  <a:pt x="43333" y="77463"/>
                  <a:pt x="47064" y="82500"/>
                  <a:pt x="51667" y="82500"/>
                </a:cubicBezTo>
                <a:lnTo>
                  <a:pt x="60000" y="82500"/>
                </a:lnTo>
                <a:cubicBezTo>
                  <a:pt x="64602" y="82500"/>
                  <a:pt x="68333" y="77463"/>
                  <a:pt x="68333" y="71250"/>
                </a:cubicBezTo>
                <a:lnTo>
                  <a:pt x="68333" y="37500"/>
                </a:lnTo>
                <a:lnTo>
                  <a:pt x="60000" y="37500"/>
                </a:lnTo>
                <a:lnTo>
                  <a:pt x="76667" y="15000"/>
                </a:lnTo>
                <a:close/>
              </a:path>
              <a:path w="120000" h="120000" fill="none" extrusionOk="0">
                <a:moveTo>
                  <a:pt x="0" y="0"/>
                </a:moveTo>
                <a:lnTo>
                  <a:pt x="120000" y="0"/>
                </a:lnTo>
                <a:lnTo>
                  <a:pt x="120000" y="120000"/>
                </a:lnTo>
                <a:lnTo>
                  <a:pt x="0" y="120000"/>
                </a:lnTo>
                <a:close/>
              </a:path>
            </a:pathLst>
          </a:cu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p:nvPr/>
        </p:nvSpPr>
        <p:spPr>
          <a:xfrm>
            <a:off x="442762" y="558263"/>
            <a:ext cx="11511815" cy="553998"/>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3000" b="1" i="0" u="none" strike="noStrike" cap="none">
                <a:solidFill>
                  <a:srgbClr val="548135"/>
                </a:solidFill>
                <a:latin typeface="Calibri"/>
                <a:ea typeface="Calibri"/>
                <a:cs typeface="Calibri"/>
                <a:sym typeface="Calibri"/>
              </a:rPr>
              <a:t>מאפייני המסמך להפקת התועלת מניתוח תשובות תלמידים במבחני מיצ"ב</a:t>
            </a:r>
            <a:endParaRPr sz="3000" b="1" i="0" u="none" strike="noStrike" cap="none">
              <a:solidFill>
                <a:srgbClr val="548135"/>
              </a:solidFill>
              <a:latin typeface="Calibri"/>
              <a:ea typeface="Calibri"/>
              <a:cs typeface="Calibri"/>
              <a:sym typeface="Calibri"/>
            </a:endParaRPr>
          </a:p>
        </p:txBody>
      </p:sp>
      <p:sp>
        <p:nvSpPr>
          <p:cNvPr id="113" name="Google Shape;113;p15"/>
          <p:cNvSpPr/>
          <p:nvPr/>
        </p:nvSpPr>
        <p:spPr>
          <a:xfrm>
            <a:off x="1222408" y="1485743"/>
            <a:ext cx="9962148" cy="1655838"/>
          </a:xfrm>
          <a:prstGeom prst="rect">
            <a:avLst/>
          </a:prstGeom>
          <a:noFill/>
          <a:ln>
            <a:noFill/>
          </a:ln>
        </p:spPr>
        <p:txBody>
          <a:bodyPr spcFirstLastPara="1" wrap="square" lIns="91425" tIns="45700" rIns="91425" bIns="45700" anchor="t" anchorCtr="0">
            <a:noAutofit/>
          </a:bodyPr>
          <a:lstStyle/>
          <a:p>
            <a:pPr marL="342900" marR="0" lvl="0" indent="-342900" algn="r" rtl="1">
              <a:lnSpc>
                <a:spcPct val="115000"/>
              </a:lnSpc>
              <a:spcBef>
                <a:spcPts val="0"/>
              </a:spcBef>
              <a:spcAft>
                <a:spcPts val="0"/>
              </a:spcAft>
              <a:buClr>
                <a:schemeClr val="dk1"/>
              </a:buClr>
              <a:buSzPts val="2800"/>
              <a:buFont typeface="Calibri"/>
              <a:buAutoNum type="arabicPeriod"/>
            </a:pPr>
            <a:r>
              <a:rPr lang="iw-IL" sz="2800" b="0" i="0" u="none" strike="noStrike" cap="none">
                <a:solidFill>
                  <a:schemeClr val="dk1"/>
                </a:solidFill>
                <a:latin typeface="Calibri"/>
                <a:ea typeface="Calibri"/>
                <a:cs typeface="Calibri"/>
                <a:sym typeface="Calibri"/>
              </a:rPr>
              <a:t>מרבית הפריטים שנבחרו, הם כאלה שמידת ההצלחה בהם לא עלתה על 50%.</a:t>
            </a:r>
            <a:endParaRPr/>
          </a:p>
          <a:p>
            <a:pPr marL="342900" marR="0" lvl="0" indent="-342900" algn="r" rtl="1">
              <a:lnSpc>
                <a:spcPct val="115000"/>
              </a:lnSpc>
              <a:spcBef>
                <a:spcPts val="600"/>
              </a:spcBef>
              <a:spcAft>
                <a:spcPts val="0"/>
              </a:spcAft>
              <a:buClr>
                <a:schemeClr val="dk1"/>
              </a:buClr>
              <a:buSzPts val="2800"/>
              <a:buFont typeface="Calibri"/>
              <a:buAutoNum type="arabicPeriod"/>
            </a:pPr>
            <a:r>
              <a:rPr lang="iw-IL" sz="2800" b="0" i="0" u="none" strike="noStrike" cap="none">
                <a:solidFill>
                  <a:schemeClr val="dk1"/>
                </a:solidFill>
                <a:latin typeface="Calibri"/>
                <a:ea typeface="Calibri"/>
                <a:cs typeface="Calibri"/>
                <a:sym typeface="Calibri"/>
              </a:rPr>
              <a:t>התייחסות לפריטים משני הנוסחים: א' ו-ב'. </a:t>
            </a:r>
            <a:endParaRPr sz="2800" b="0" i="0" u="none" strike="noStrike" cap="none">
              <a:solidFill>
                <a:schemeClr val="dk1"/>
              </a:solidFill>
              <a:latin typeface="Calibri"/>
              <a:ea typeface="Calibri"/>
              <a:cs typeface="Calibri"/>
              <a:sym typeface="Calibri"/>
            </a:endParaRPr>
          </a:p>
        </p:txBody>
      </p:sp>
      <p:sp>
        <p:nvSpPr>
          <p:cNvPr id="114" name="Google Shape;114;p15"/>
          <p:cNvSpPr txBox="1"/>
          <p:nvPr/>
        </p:nvSpPr>
        <p:spPr>
          <a:xfrm>
            <a:off x="5245768" y="3580599"/>
            <a:ext cx="5582653" cy="138499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2800" b="1" i="0" u="none" strike="noStrike" cap="none">
                <a:solidFill>
                  <a:srgbClr val="548135"/>
                </a:solidFill>
                <a:latin typeface="Calibri"/>
                <a:ea typeface="Calibri"/>
                <a:cs typeface="Calibri"/>
                <a:sym typeface="Calibri"/>
              </a:rPr>
              <a:t>אחוז הפריטים שנותחו</a:t>
            </a:r>
            <a:endParaRPr/>
          </a:p>
          <a:p>
            <a:pPr marL="0" marR="0" lvl="0" indent="0" algn="r" rtl="1">
              <a:spcBef>
                <a:spcPts val="0"/>
              </a:spcBef>
              <a:spcAft>
                <a:spcPts val="0"/>
              </a:spcAft>
              <a:buNone/>
            </a:pPr>
            <a:r>
              <a:rPr lang="iw-IL" sz="2800" b="0" i="0" u="none" strike="noStrike" cap="none">
                <a:solidFill>
                  <a:schemeClr val="dk1"/>
                </a:solidFill>
                <a:latin typeface="Calibri"/>
                <a:ea typeface="Calibri"/>
                <a:cs typeface="Calibri"/>
                <a:sym typeface="Calibri"/>
              </a:rPr>
              <a:t>תשע"ו:  56.4</a:t>
            </a:r>
            <a:endParaRPr/>
          </a:p>
          <a:p>
            <a:pPr marL="0" marR="0" lvl="0" indent="0" algn="r" rtl="1">
              <a:spcBef>
                <a:spcPts val="0"/>
              </a:spcBef>
              <a:spcAft>
                <a:spcPts val="0"/>
              </a:spcAft>
              <a:buNone/>
            </a:pPr>
            <a:r>
              <a:rPr lang="iw-IL" sz="2800" b="0" i="0" u="none" strike="noStrike" cap="none">
                <a:solidFill>
                  <a:schemeClr val="dk1"/>
                </a:solidFill>
                <a:latin typeface="Calibri"/>
                <a:ea typeface="Calibri"/>
                <a:cs typeface="Calibri"/>
                <a:sym typeface="Calibri"/>
              </a:rPr>
              <a:t>תשע"ז: 65.8</a:t>
            </a:r>
            <a:endParaRPr/>
          </a:p>
        </p:txBody>
      </p:sp>
      <p:sp>
        <p:nvSpPr>
          <p:cNvPr id="115" name="Google Shape;115;p15"/>
          <p:cNvSpPr txBox="1"/>
          <p:nvPr/>
        </p:nvSpPr>
        <p:spPr>
          <a:xfrm>
            <a:off x="654517" y="5404612"/>
            <a:ext cx="10828421" cy="954107"/>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2800" b="0" i="0" u="none" strike="noStrike" cap="none">
                <a:solidFill>
                  <a:schemeClr val="dk1"/>
                </a:solidFill>
                <a:latin typeface="Calibri"/>
                <a:ea typeface="Calibri"/>
                <a:cs typeface="Calibri"/>
                <a:sym typeface="Calibri"/>
              </a:rPr>
              <a:t>המסמך מורכב משני חלקים בני 70 עמודים לערך כל אחד (תשע"ו ותשע"ז), סיכום וקובץ אקסל לריכוז הקשיים.</a:t>
            </a:r>
            <a:endParaRPr sz="2800" b="0" i="0" u="none" strike="noStrike" cap="none">
              <a:solidFill>
                <a:schemeClr val="dk1"/>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75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6"/>
          <p:cNvPicPr preferRelativeResize="0"/>
          <p:nvPr/>
        </p:nvPicPr>
        <p:blipFill rotWithShape="1">
          <a:blip r:embed="rId3">
            <a:alphaModFix/>
          </a:blip>
          <a:srcRect/>
          <a:stretch/>
        </p:blipFill>
        <p:spPr>
          <a:xfrm>
            <a:off x="4608896" y="1963554"/>
            <a:ext cx="5776762" cy="3530065"/>
          </a:xfrm>
          <a:prstGeom prst="rect">
            <a:avLst/>
          </a:prstGeom>
          <a:noFill/>
          <a:ln>
            <a:noFill/>
          </a:ln>
        </p:spPr>
      </p:pic>
      <p:sp>
        <p:nvSpPr>
          <p:cNvPr id="122" name="Google Shape;122;p16"/>
          <p:cNvSpPr txBox="1"/>
          <p:nvPr/>
        </p:nvSpPr>
        <p:spPr>
          <a:xfrm>
            <a:off x="2624538" y="402376"/>
            <a:ext cx="6379779" cy="584775"/>
          </a:xfrm>
          <a:prstGeom prst="rect">
            <a:avLst/>
          </a:prstGeom>
          <a:solidFill>
            <a:srgbClr val="0070C0"/>
          </a:solid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3200" b="1" i="0" u="none" strike="noStrike" cap="none">
                <a:solidFill>
                  <a:schemeClr val="lt1"/>
                </a:solidFill>
                <a:latin typeface="Calibri"/>
                <a:ea typeface="Calibri"/>
                <a:cs typeface="Calibri"/>
                <a:sym typeface="Calibri"/>
              </a:rPr>
              <a:t>התפלגות סוגי השאלות שנותחו (%)</a:t>
            </a:r>
            <a:endParaRPr sz="3200" b="0" i="0" u="none" strike="noStrike" cap="none">
              <a:solidFill>
                <a:schemeClr val="lt1"/>
              </a:solidFill>
              <a:latin typeface="Calibri"/>
              <a:ea typeface="Calibri"/>
              <a:cs typeface="Calibri"/>
              <a:sym typeface="Calibri"/>
            </a:endParaRPr>
          </a:p>
        </p:txBody>
      </p:sp>
      <p:sp>
        <p:nvSpPr>
          <p:cNvPr id="123" name="Google Shape;123;p16"/>
          <p:cNvSpPr/>
          <p:nvPr/>
        </p:nvSpPr>
        <p:spPr>
          <a:xfrm>
            <a:off x="10015091" y="1476918"/>
            <a:ext cx="327259" cy="308008"/>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16"/>
          <p:cNvSpPr txBox="1"/>
          <p:nvPr/>
        </p:nvSpPr>
        <p:spPr>
          <a:xfrm>
            <a:off x="10342350" y="1340473"/>
            <a:ext cx="1544859" cy="707886"/>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2000" b="0" i="0" u="none" strike="noStrike" cap="none">
                <a:solidFill>
                  <a:schemeClr val="dk1"/>
                </a:solidFill>
                <a:latin typeface="Calibri"/>
                <a:ea typeface="Calibri"/>
                <a:cs typeface="Calibri"/>
                <a:sym typeface="Calibri"/>
              </a:rPr>
              <a:t>פריטים סגורים</a:t>
            </a:r>
            <a:endParaRPr sz="2000" b="0" i="0" u="none" strike="noStrike" cap="none">
              <a:solidFill>
                <a:schemeClr val="dk1"/>
              </a:solidFill>
              <a:latin typeface="Calibri"/>
              <a:ea typeface="Calibri"/>
              <a:cs typeface="Calibri"/>
              <a:sym typeface="Calibri"/>
            </a:endParaRPr>
          </a:p>
        </p:txBody>
      </p:sp>
      <p:sp>
        <p:nvSpPr>
          <p:cNvPr id="125" name="Google Shape;125;p16"/>
          <p:cNvSpPr/>
          <p:nvPr/>
        </p:nvSpPr>
        <p:spPr>
          <a:xfrm>
            <a:off x="9986211" y="2611760"/>
            <a:ext cx="327259" cy="308008"/>
          </a:xfrm>
          <a:prstGeom prst="rect">
            <a:avLst/>
          </a:prstGeom>
          <a:solidFill>
            <a:srgbClr val="FF993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16"/>
          <p:cNvSpPr txBox="1"/>
          <p:nvPr/>
        </p:nvSpPr>
        <p:spPr>
          <a:xfrm>
            <a:off x="10297379" y="2487624"/>
            <a:ext cx="1544859" cy="707886"/>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2000" b="0" i="0" u="none" strike="noStrike" cap="none">
                <a:solidFill>
                  <a:schemeClr val="dk1"/>
                </a:solidFill>
                <a:latin typeface="Calibri"/>
                <a:ea typeface="Calibri"/>
                <a:cs typeface="Calibri"/>
                <a:sym typeface="Calibri"/>
              </a:rPr>
              <a:t>פריטים פתוחים</a:t>
            </a:r>
            <a:endParaRPr sz="2000" b="0" i="0" u="none" strike="noStrike" cap="none">
              <a:solidFill>
                <a:schemeClr val="dk1"/>
              </a:solidFill>
              <a:latin typeface="Calibri"/>
              <a:ea typeface="Calibri"/>
              <a:cs typeface="Calibri"/>
              <a:sym typeface="Calibri"/>
            </a:endParaRPr>
          </a:p>
        </p:txBody>
      </p:sp>
      <p:sp>
        <p:nvSpPr>
          <p:cNvPr id="127" name="Google Shape;127;p16"/>
          <p:cNvSpPr/>
          <p:nvPr/>
        </p:nvSpPr>
        <p:spPr>
          <a:xfrm>
            <a:off x="9986211" y="3971859"/>
            <a:ext cx="327259" cy="308008"/>
          </a:xfrm>
          <a:prstGeom prst="rect">
            <a:avLst/>
          </a:prstGeom>
          <a:solidFill>
            <a:srgbClr val="A5A5A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16"/>
          <p:cNvSpPr txBox="1"/>
          <p:nvPr/>
        </p:nvSpPr>
        <p:spPr>
          <a:xfrm>
            <a:off x="10342350" y="3816164"/>
            <a:ext cx="1544859" cy="1015663"/>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2000" b="0" i="0" u="none" strike="noStrike" cap="none">
                <a:solidFill>
                  <a:schemeClr val="dk1"/>
                </a:solidFill>
                <a:latin typeface="Calibri"/>
                <a:ea typeface="Calibri"/>
                <a:cs typeface="Calibri"/>
                <a:sym typeface="Calibri"/>
              </a:rPr>
              <a:t>פריטים משולבים: סגור ופתוח</a:t>
            </a:r>
            <a:endParaRPr sz="2000" b="0" i="0" u="none" strike="noStrike" cap="none">
              <a:solidFill>
                <a:schemeClr val="dk1"/>
              </a:solidFill>
              <a:latin typeface="Calibri"/>
              <a:ea typeface="Calibri"/>
              <a:cs typeface="Calibri"/>
              <a:sym typeface="Calibri"/>
            </a:endParaRPr>
          </a:p>
        </p:txBody>
      </p:sp>
      <p:pic>
        <p:nvPicPr>
          <p:cNvPr id="129" name="Google Shape;129;p16"/>
          <p:cNvPicPr preferRelativeResize="0"/>
          <p:nvPr/>
        </p:nvPicPr>
        <p:blipFill rotWithShape="1">
          <a:blip r:embed="rId4">
            <a:alphaModFix/>
          </a:blip>
          <a:srcRect/>
          <a:stretch/>
        </p:blipFill>
        <p:spPr>
          <a:xfrm>
            <a:off x="808522" y="1963554"/>
            <a:ext cx="5130265" cy="3447082"/>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p:nvPr/>
        </p:nvSpPr>
        <p:spPr>
          <a:xfrm>
            <a:off x="4687504" y="192505"/>
            <a:ext cx="6612556" cy="58477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3200" b="1" i="0" u="none" strike="noStrike" cap="none">
                <a:solidFill>
                  <a:srgbClr val="C00000"/>
                </a:solidFill>
                <a:latin typeface="Calibri"/>
                <a:ea typeface="Calibri"/>
                <a:cs typeface="Calibri"/>
                <a:sym typeface="Calibri"/>
              </a:rPr>
              <a:t>סוג המידע אודות כל פריט שנותח</a:t>
            </a:r>
            <a:endParaRPr sz="3200" b="1" i="0" u="none" strike="noStrike" cap="none">
              <a:solidFill>
                <a:srgbClr val="C00000"/>
              </a:solidFill>
              <a:latin typeface="Calibri"/>
              <a:ea typeface="Calibri"/>
              <a:cs typeface="Calibri"/>
              <a:sym typeface="Calibri"/>
            </a:endParaRPr>
          </a:p>
        </p:txBody>
      </p:sp>
      <p:sp>
        <p:nvSpPr>
          <p:cNvPr id="135" name="Google Shape;135;p17"/>
          <p:cNvSpPr txBox="1"/>
          <p:nvPr/>
        </p:nvSpPr>
        <p:spPr>
          <a:xfrm>
            <a:off x="741146" y="952901"/>
            <a:ext cx="10558914" cy="5586145"/>
          </a:xfrm>
          <a:prstGeom prst="rect">
            <a:avLst/>
          </a:prstGeom>
          <a:noFill/>
          <a:ln>
            <a:noFill/>
          </a:ln>
        </p:spPr>
        <p:txBody>
          <a:bodyPr spcFirstLastPara="1" wrap="square" lIns="91425" tIns="45700" rIns="91425" bIns="45700" anchor="t" anchorCtr="0">
            <a:noAutofit/>
          </a:bodyPr>
          <a:lstStyle/>
          <a:p>
            <a:pPr marL="457200" marR="0" lvl="0" indent="-457200" algn="r" rtl="1">
              <a:spcBef>
                <a:spcPts val="0"/>
              </a:spcBef>
              <a:spcAft>
                <a:spcPts val="0"/>
              </a:spcAft>
              <a:buClr>
                <a:srgbClr val="C00000"/>
              </a:buClr>
              <a:buSzPts val="3360"/>
              <a:buFont typeface="Noto Sans Symbols"/>
              <a:buChar char="❑"/>
            </a:pPr>
            <a:r>
              <a:rPr lang="iw-IL" sz="2800" b="0" i="0" u="none" strike="noStrike" cap="none">
                <a:solidFill>
                  <a:schemeClr val="dk1"/>
                </a:solidFill>
                <a:latin typeface="Calibri"/>
                <a:ea typeface="Calibri"/>
                <a:cs typeface="Calibri"/>
                <a:sym typeface="Calibri"/>
              </a:rPr>
              <a:t>נושא הפרק במבחן</a:t>
            </a:r>
            <a:endParaRPr/>
          </a:p>
          <a:p>
            <a:pPr marL="457200" marR="0" lvl="0" indent="-457200" algn="r" rtl="1">
              <a:spcBef>
                <a:spcPts val="1800"/>
              </a:spcBef>
              <a:spcAft>
                <a:spcPts val="0"/>
              </a:spcAft>
              <a:buClr>
                <a:srgbClr val="C00000"/>
              </a:buClr>
              <a:buSzPts val="3360"/>
              <a:buFont typeface="Noto Sans Symbols"/>
              <a:buChar char="❑"/>
            </a:pPr>
            <a:r>
              <a:rPr lang="iw-IL" sz="2800" b="0" i="0" u="none" strike="noStrike" cap="none">
                <a:solidFill>
                  <a:schemeClr val="dk1"/>
                </a:solidFill>
                <a:latin typeface="Calibri"/>
                <a:ea typeface="Calibri"/>
                <a:cs typeface="Calibri"/>
                <a:sym typeface="Calibri"/>
              </a:rPr>
              <a:t>מספר השאלה</a:t>
            </a:r>
            <a:endParaRPr/>
          </a:p>
          <a:p>
            <a:pPr marL="457200" marR="0" lvl="0" indent="-457200" algn="r" rtl="1">
              <a:spcBef>
                <a:spcPts val="1800"/>
              </a:spcBef>
              <a:spcAft>
                <a:spcPts val="0"/>
              </a:spcAft>
              <a:buClr>
                <a:srgbClr val="C00000"/>
              </a:buClr>
              <a:buSzPts val="3360"/>
              <a:buFont typeface="Noto Sans Symbols"/>
              <a:buChar char="❑"/>
            </a:pPr>
            <a:r>
              <a:rPr lang="iw-IL" sz="2800" b="0" i="0" u="none" strike="noStrike" cap="none">
                <a:solidFill>
                  <a:schemeClr val="dk1"/>
                </a:solidFill>
                <a:latin typeface="Calibri"/>
                <a:ea typeface="Calibri"/>
                <a:cs typeface="Calibri"/>
                <a:sym typeface="Calibri"/>
              </a:rPr>
              <a:t>נוסח השאלה </a:t>
            </a:r>
            <a:endParaRPr/>
          </a:p>
          <a:p>
            <a:pPr marL="457200" marR="0" lvl="0" indent="-457200" algn="r" rtl="1">
              <a:spcBef>
                <a:spcPts val="1800"/>
              </a:spcBef>
              <a:spcAft>
                <a:spcPts val="0"/>
              </a:spcAft>
              <a:buClr>
                <a:srgbClr val="C00000"/>
              </a:buClr>
              <a:buSzPts val="3360"/>
              <a:buFont typeface="Noto Sans Symbols"/>
              <a:buChar char="❑"/>
            </a:pPr>
            <a:r>
              <a:rPr lang="iw-IL" sz="2800" b="0" i="0" u="none" strike="noStrike" cap="none">
                <a:solidFill>
                  <a:schemeClr val="dk1"/>
                </a:solidFill>
                <a:latin typeface="Calibri"/>
                <a:ea typeface="Calibri"/>
                <a:cs typeface="Calibri"/>
                <a:sym typeface="Calibri"/>
              </a:rPr>
              <a:t>סימון תשובה נכונה או תמצית המחוון לתשובה</a:t>
            </a:r>
            <a:endParaRPr/>
          </a:p>
          <a:p>
            <a:pPr marL="457200" marR="0" lvl="0" indent="-457200" algn="r" rtl="1">
              <a:spcBef>
                <a:spcPts val="1800"/>
              </a:spcBef>
              <a:spcAft>
                <a:spcPts val="0"/>
              </a:spcAft>
              <a:buClr>
                <a:srgbClr val="C00000"/>
              </a:buClr>
              <a:buSzPts val="3360"/>
              <a:buFont typeface="Noto Sans Symbols"/>
              <a:buChar char="❑"/>
            </a:pPr>
            <a:r>
              <a:rPr lang="iw-IL" sz="2800" b="0" i="0" u="sng" strike="noStrike" cap="none">
                <a:solidFill>
                  <a:schemeClr val="hlink"/>
                </a:solidFill>
                <a:latin typeface="Calibri"/>
                <a:ea typeface="Calibri"/>
                <a:cs typeface="Calibri"/>
                <a:sym typeface="Calibri"/>
                <a:hlinkClick r:id="rId3" action="ppaction://hlinksldjump"/>
              </a:rPr>
              <a:t>נתונים כמותיים: </a:t>
            </a:r>
            <a:r>
              <a:rPr lang="iw-IL" sz="2800" b="0" i="0" u="none" strike="noStrike" cap="none">
                <a:solidFill>
                  <a:srgbClr val="548135"/>
                </a:solidFill>
                <a:latin typeface="Calibri"/>
                <a:ea typeface="Calibri"/>
                <a:cs typeface="Calibri"/>
                <a:sym typeface="Calibri"/>
              </a:rPr>
              <a:t>אחוז התלמידים שענו נכון לשאלה </a:t>
            </a:r>
            <a:r>
              <a:rPr lang="iw-IL" sz="2400" b="0" i="0" u="none" strike="noStrike" cap="none">
                <a:solidFill>
                  <a:schemeClr val="dk1"/>
                </a:solidFill>
                <a:latin typeface="Calibri"/>
                <a:ea typeface="Calibri"/>
                <a:cs typeface="Calibri"/>
                <a:sym typeface="Calibri"/>
              </a:rPr>
              <a:t>(פתוחה או משולבת) </a:t>
            </a:r>
            <a:r>
              <a:rPr lang="iw-IL" sz="2800" b="1" i="0" u="none" strike="noStrike" cap="none">
                <a:solidFill>
                  <a:schemeClr val="dk1"/>
                </a:solidFill>
                <a:latin typeface="Calibri"/>
                <a:ea typeface="Calibri"/>
                <a:cs typeface="Calibri"/>
                <a:sym typeface="Calibri"/>
              </a:rPr>
              <a:t>או</a:t>
            </a:r>
            <a:r>
              <a:rPr lang="iw-IL" sz="2800" b="0" i="0" u="none" strike="noStrike" cap="none">
                <a:solidFill>
                  <a:schemeClr val="dk1"/>
                </a:solidFill>
                <a:latin typeface="Calibri"/>
                <a:ea typeface="Calibri"/>
                <a:cs typeface="Calibri"/>
                <a:sym typeface="Calibri"/>
              </a:rPr>
              <a:t> </a:t>
            </a:r>
            <a:r>
              <a:rPr lang="iw-IL" sz="2800" b="0" i="0" u="none" strike="noStrike" cap="none">
                <a:solidFill>
                  <a:srgbClr val="0070C0"/>
                </a:solidFill>
                <a:latin typeface="Calibri"/>
                <a:ea typeface="Calibri"/>
                <a:cs typeface="Calibri"/>
                <a:sym typeface="Calibri"/>
              </a:rPr>
              <a:t>התפלגות תשובות התלמידים לפי מסיח </a:t>
            </a:r>
            <a:r>
              <a:rPr lang="iw-IL" sz="2800" b="0" i="0" u="none" strike="noStrike" cap="none">
                <a:solidFill>
                  <a:schemeClr val="dk1"/>
                </a:solidFill>
                <a:latin typeface="Calibri"/>
                <a:ea typeface="Calibri"/>
                <a:cs typeface="Calibri"/>
                <a:sym typeface="Calibri"/>
              </a:rPr>
              <a:t>בשאלות רבות ברירה.</a:t>
            </a:r>
            <a:endParaRPr sz="2800" b="0" i="0" u="none" strike="noStrike" cap="none">
              <a:solidFill>
                <a:schemeClr val="dk1"/>
              </a:solidFill>
              <a:latin typeface="Calibri"/>
              <a:ea typeface="Calibri"/>
              <a:cs typeface="Calibri"/>
              <a:sym typeface="Calibri"/>
            </a:endParaRPr>
          </a:p>
          <a:p>
            <a:pPr marL="457200" marR="0" lvl="0" indent="-457200" algn="r" rtl="1">
              <a:spcBef>
                <a:spcPts val="1800"/>
              </a:spcBef>
              <a:spcAft>
                <a:spcPts val="0"/>
              </a:spcAft>
              <a:buClr>
                <a:srgbClr val="C00000"/>
              </a:buClr>
              <a:buSzPts val="3360"/>
              <a:buFont typeface="Noto Sans Symbols"/>
              <a:buChar char="❑"/>
            </a:pPr>
            <a:r>
              <a:rPr lang="iw-IL" sz="2800" b="0" i="0" u="none" strike="noStrike" cap="none">
                <a:solidFill>
                  <a:schemeClr val="dk1"/>
                </a:solidFill>
                <a:latin typeface="Calibri"/>
                <a:ea typeface="Calibri"/>
                <a:cs typeface="Calibri"/>
                <a:sym typeface="Calibri"/>
              </a:rPr>
              <a:t>טבלת קשיים ודרכי התמודדות </a:t>
            </a:r>
            <a:endParaRPr/>
          </a:p>
          <a:p>
            <a:pPr marL="457200" marR="0" lvl="0" indent="-457200" algn="r" rtl="1">
              <a:spcBef>
                <a:spcPts val="1800"/>
              </a:spcBef>
              <a:spcAft>
                <a:spcPts val="0"/>
              </a:spcAft>
              <a:buClr>
                <a:srgbClr val="C00000"/>
              </a:buClr>
              <a:buSzPts val="3360"/>
              <a:buFont typeface="Noto Sans Symbols"/>
              <a:buChar char="❑"/>
            </a:pPr>
            <a:r>
              <a:rPr lang="iw-IL" sz="2800" b="0" i="0" u="none" strike="noStrike" cap="none">
                <a:solidFill>
                  <a:schemeClr val="dk1"/>
                </a:solidFill>
                <a:latin typeface="Calibri"/>
                <a:ea typeface="Calibri"/>
                <a:cs typeface="Calibri"/>
                <a:sym typeface="Calibri"/>
              </a:rPr>
              <a:t>דוגמאות לתשובות שגויות ממויינות לקשיים</a:t>
            </a:r>
            <a:endParaRPr/>
          </a:p>
          <a:p>
            <a:pPr marL="457200" marR="0" lvl="0" indent="-457200" algn="r" rtl="1">
              <a:spcBef>
                <a:spcPts val="1800"/>
              </a:spcBef>
              <a:spcAft>
                <a:spcPts val="0"/>
              </a:spcAft>
              <a:buClr>
                <a:srgbClr val="C00000"/>
              </a:buClr>
              <a:buSzPts val="3360"/>
              <a:buFont typeface="Noto Sans Symbols"/>
              <a:buChar char="❑"/>
            </a:pPr>
            <a:r>
              <a:rPr lang="iw-IL" sz="2800" b="0" i="0" u="none" strike="noStrike" cap="none">
                <a:solidFill>
                  <a:schemeClr val="dk1"/>
                </a:solidFill>
                <a:latin typeface="Calibri"/>
                <a:ea typeface="Calibri"/>
                <a:cs typeface="Calibri"/>
                <a:sym typeface="Calibri"/>
              </a:rPr>
              <a:t>שאלות לאבחון חוזר או תרגול נוסף</a:t>
            </a:r>
            <a:endParaRPr sz="2800" b="0" i="0" u="none" strike="noStrike" cap="none">
              <a:solidFill>
                <a:schemeClr val="dk1"/>
              </a:solidFill>
              <a:latin typeface="Calibri"/>
              <a:ea typeface="Calibri"/>
              <a:cs typeface="Calibri"/>
              <a:sym typeface="Calibri"/>
            </a:endParaRPr>
          </a:p>
        </p:txBody>
      </p:sp>
      <p:sp>
        <p:nvSpPr>
          <p:cNvPr id="136" name="Google Shape;136;p17"/>
          <p:cNvSpPr txBox="1"/>
          <p:nvPr/>
        </p:nvSpPr>
        <p:spPr>
          <a:xfrm>
            <a:off x="3445844" y="1029904"/>
            <a:ext cx="4158113"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2400" b="0" i="0" u="none" strike="noStrike" cap="none">
                <a:solidFill>
                  <a:srgbClr val="C00000"/>
                </a:solidFill>
                <a:latin typeface="David"/>
                <a:ea typeface="David"/>
                <a:cs typeface="David"/>
                <a:sym typeface="David"/>
              </a:rPr>
              <a:t>לדוגמא, אקולוגיה/ חומרים....</a:t>
            </a:r>
            <a:endParaRPr sz="2400" b="0" i="0" u="none" strike="noStrike" cap="none">
              <a:solidFill>
                <a:srgbClr val="C00000"/>
              </a:solidFill>
              <a:latin typeface="David"/>
              <a:ea typeface="David"/>
              <a:cs typeface="David"/>
              <a:sym typeface="David"/>
            </a:endParaRPr>
          </a:p>
        </p:txBody>
      </p:sp>
      <p:sp>
        <p:nvSpPr>
          <p:cNvPr id="137" name="Google Shape;137;p17"/>
          <p:cNvSpPr txBox="1"/>
          <p:nvPr/>
        </p:nvSpPr>
        <p:spPr>
          <a:xfrm>
            <a:off x="-67377" y="1645920"/>
            <a:ext cx="8710863" cy="830997"/>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2400" b="0" i="0" u="none" strike="noStrike" cap="none">
                <a:solidFill>
                  <a:srgbClr val="C00000"/>
                </a:solidFill>
                <a:latin typeface="David"/>
                <a:ea typeface="David"/>
                <a:cs typeface="David"/>
                <a:sym typeface="David"/>
              </a:rPr>
              <a:t>מוצג לשני הנוסחים באופן הבא: X / Y  (X- נוסח א' ו-Yנוסח ב' בהתאמה).  </a:t>
            </a:r>
            <a:r>
              <a:rPr lang="iw-IL" sz="2400" b="0" i="1" u="none" strike="noStrike" cap="none">
                <a:solidFill>
                  <a:srgbClr val="C00000"/>
                </a:solidFill>
                <a:latin typeface="David"/>
                <a:ea typeface="David"/>
                <a:cs typeface="David"/>
                <a:sym typeface="David"/>
              </a:rPr>
              <a:t>לדוגמא: </a:t>
            </a:r>
            <a:r>
              <a:rPr lang="iw-IL" sz="2400" b="1" i="1" u="none" strike="noStrike" cap="none">
                <a:solidFill>
                  <a:srgbClr val="C00000"/>
                </a:solidFill>
                <a:latin typeface="David"/>
                <a:ea typeface="David"/>
                <a:cs typeface="David"/>
                <a:sym typeface="David"/>
              </a:rPr>
              <a:t>שאלה מספר 2/21 </a:t>
            </a:r>
            <a:endParaRPr sz="2400" b="0" i="0" u="none" strike="noStrike" cap="none">
              <a:solidFill>
                <a:srgbClr val="C00000"/>
              </a:solidFill>
              <a:latin typeface="David"/>
              <a:ea typeface="David"/>
              <a:cs typeface="David"/>
              <a:sym typeface="David"/>
            </a:endParaRPr>
          </a:p>
        </p:txBody>
      </p:sp>
      <p:sp>
        <p:nvSpPr>
          <p:cNvPr id="138" name="Google Shape;138;p17"/>
          <p:cNvSpPr txBox="1"/>
          <p:nvPr/>
        </p:nvSpPr>
        <p:spPr>
          <a:xfrm>
            <a:off x="1232034" y="2346679"/>
            <a:ext cx="7498080"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2400" b="0" i="0" u="none" strike="noStrike" cap="none">
                <a:solidFill>
                  <a:srgbClr val="C00000"/>
                </a:solidFill>
                <a:latin typeface="David"/>
                <a:ea typeface="David"/>
                <a:cs typeface="David"/>
                <a:sym typeface="David"/>
              </a:rPr>
              <a:t>(ע"פ נוסח א' אלא אם היא מופיעה רק בנוסח ב')</a:t>
            </a:r>
            <a:endParaRPr sz="2400" b="0" i="0" u="none" strike="noStrike" cap="none">
              <a:solidFill>
                <a:schemeClr val="dk1"/>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75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75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75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750"/>
                                        <p:tgtEl>
                                          <p:spTgt spid="1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Effect transition="in" filter="fade">
                                      <p:cBhvr>
                                        <p:cTn id="27" dur="750"/>
                                        <p:tgtEl>
                                          <p:spTgt spid="1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pRg st="5" end="5"/>
                                            </p:txEl>
                                          </p:spTgt>
                                        </p:tgtEl>
                                        <p:attrNameLst>
                                          <p:attrName>style.visibility</p:attrName>
                                        </p:attrNameLst>
                                      </p:cBhvr>
                                      <p:to>
                                        <p:strVal val="visible"/>
                                      </p:to>
                                    </p:set>
                                    <p:animEffect transition="in" filter="fade">
                                      <p:cBhvr>
                                        <p:cTn id="32" dur="750"/>
                                        <p:tgtEl>
                                          <p:spTgt spid="1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pRg st="6" end="6"/>
                                            </p:txEl>
                                          </p:spTgt>
                                        </p:tgtEl>
                                        <p:attrNameLst>
                                          <p:attrName>style.visibility</p:attrName>
                                        </p:attrNameLst>
                                      </p:cBhvr>
                                      <p:to>
                                        <p:strVal val="visible"/>
                                      </p:to>
                                    </p:set>
                                    <p:animEffect transition="in" filter="fade">
                                      <p:cBhvr>
                                        <p:cTn id="37" dur="750"/>
                                        <p:tgtEl>
                                          <p:spTgt spid="1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xEl>
                                              <p:pRg st="7" end="7"/>
                                            </p:txEl>
                                          </p:spTgt>
                                        </p:tgtEl>
                                        <p:attrNameLst>
                                          <p:attrName>style.visibility</p:attrName>
                                        </p:attrNameLst>
                                      </p:cBhvr>
                                      <p:to>
                                        <p:strVal val="visible"/>
                                      </p:to>
                                    </p:set>
                                    <p:animEffect transition="in" filter="fade">
                                      <p:cBhvr>
                                        <p:cTn id="42" dur="750"/>
                                        <p:tgtEl>
                                          <p:spTgt spid="1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6"/>
                                        </p:tgtEl>
                                        <p:attrNameLst>
                                          <p:attrName>style.visibility</p:attrName>
                                        </p:attrNameLst>
                                      </p:cBhvr>
                                      <p:to>
                                        <p:strVal val="visible"/>
                                      </p:to>
                                    </p:set>
                                    <p:animEffect transition="in" filter="fade">
                                      <p:cBhvr>
                                        <p:cTn id="47" dur="500"/>
                                        <p:tgtEl>
                                          <p:spTgt spid="1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750"/>
                                        <p:tgtEl>
                                          <p:spTgt spid="136"/>
                                        </p:tgtEl>
                                      </p:cBhvr>
                                    </p:animEffect>
                                    <p:set>
                                      <p:cBhvr>
                                        <p:cTn id="52" dur="1" fill="hold">
                                          <p:stCondLst>
                                            <p:cond delay="750"/>
                                          </p:stCondLst>
                                        </p:cTn>
                                        <p:tgtEl>
                                          <p:spTgt spid="13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fade">
                                      <p:cBhvr>
                                        <p:cTn id="57" dur="750"/>
                                        <p:tgtEl>
                                          <p:spTgt spid="1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750"/>
                                        <p:tgtEl>
                                          <p:spTgt spid="137"/>
                                        </p:tgtEl>
                                      </p:cBhvr>
                                    </p:animEffect>
                                    <p:set>
                                      <p:cBhvr>
                                        <p:cTn id="62" dur="1" fill="hold">
                                          <p:stCondLst>
                                            <p:cond delay="750"/>
                                          </p:stCondLst>
                                        </p:cTn>
                                        <p:tgtEl>
                                          <p:spTgt spid="13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8"/>
                                        </p:tgtEl>
                                        <p:attrNameLst>
                                          <p:attrName>style.visibility</p:attrName>
                                        </p:attrNameLst>
                                      </p:cBhvr>
                                      <p:to>
                                        <p:strVal val="visible"/>
                                      </p:to>
                                    </p:set>
                                    <p:animEffect transition="in" filter="fade">
                                      <p:cBhvr>
                                        <p:cTn id="67" dur="750"/>
                                        <p:tgtEl>
                                          <p:spTgt spid="13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750"/>
                                        <p:tgtEl>
                                          <p:spTgt spid="138"/>
                                        </p:tgtEl>
                                      </p:cBhvr>
                                    </p:animEffect>
                                    <p:set>
                                      <p:cBhvr>
                                        <p:cTn id="72" dur="1" fill="hold">
                                          <p:stCondLst>
                                            <p:cond delay="750"/>
                                          </p:stCondLst>
                                        </p:cTn>
                                        <p:tgtEl>
                                          <p:spTgt spid="1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8"/>
          <p:cNvPicPr preferRelativeResize="0"/>
          <p:nvPr/>
        </p:nvPicPr>
        <p:blipFill rotWithShape="1">
          <a:blip r:embed="rId3">
            <a:alphaModFix/>
          </a:blip>
          <a:srcRect l="29646" t="23286" r="28759" b="8628"/>
          <a:stretch/>
        </p:blipFill>
        <p:spPr>
          <a:xfrm>
            <a:off x="2607012" y="-38909"/>
            <a:ext cx="7607031" cy="7003915"/>
          </a:xfrm>
          <a:prstGeom prst="rect">
            <a:avLst/>
          </a:prstGeom>
          <a:noFill/>
          <a:ln>
            <a:noFill/>
          </a:ln>
        </p:spPr>
      </p:pic>
      <p:sp>
        <p:nvSpPr>
          <p:cNvPr id="144" name="Google Shape;144;p18"/>
          <p:cNvSpPr txBox="1"/>
          <p:nvPr/>
        </p:nvSpPr>
        <p:spPr>
          <a:xfrm rot="-1264414">
            <a:off x="661481" y="1706569"/>
            <a:ext cx="3151762" cy="769441"/>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4400" b="1" i="0" u="none" strike="noStrike" cap="none">
                <a:solidFill>
                  <a:srgbClr val="A5A5A5"/>
                </a:solidFill>
                <a:latin typeface="Calibri"/>
                <a:ea typeface="Calibri"/>
                <a:cs typeface="Calibri"/>
                <a:sym typeface="Calibri"/>
              </a:rPr>
              <a:t>דוגמא</a:t>
            </a:r>
            <a:endParaRPr sz="4400" b="1" i="0" u="none" strike="noStrike" cap="none">
              <a:solidFill>
                <a:srgbClr val="A5A5A5"/>
              </a:solidFill>
              <a:latin typeface="Calibri"/>
              <a:ea typeface="Calibri"/>
              <a:cs typeface="Calibri"/>
              <a:sym typeface="Calibri"/>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aphicFrame>
        <p:nvGraphicFramePr>
          <p:cNvPr id="149" name="Google Shape;149;p19"/>
          <p:cNvGraphicFramePr/>
          <p:nvPr/>
        </p:nvGraphicFramePr>
        <p:xfrm>
          <a:off x="2664142" y="657545"/>
          <a:ext cx="3000000" cy="3000000"/>
        </p:xfrm>
        <a:graphic>
          <a:graphicData uri="http://schemas.openxmlformats.org/drawingml/2006/table">
            <a:tbl>
              <a:tblPr firstRow="1" firstCol="1" bandRow="1">
                <a:noFill/>
                <a:tableStyleId>{CE768314-BB1D-4601-9E41-1E260551D118}</a:tableStyleId>
              </a:tblPr>
              <a:tblGrid>
                <a:gridCol w="8333750">
                  <a:extLst>
                    <a:ext uri="{9D8B030D-6E8A-4147-A177-3AD203B41FA5}">
                      <a16:colId xmlns:a16="http://schemas.microsoft.com/office/drawing/2014/main" val="20000"/>
                    </a:ext>
                  </a:extLst>
                </a:gridCol>
              </a:tblGrid>
              <a:tr h="228600">
                <a:tc>
                  <a:txBody>
                    <a:bodyPr/>
                    <a:lstStyle/>
                    <a:p>
                      <a:pPr marL="0" marR="0" lvl="0" indent="0" algn="r" rtl="1">
                        <a:lnSpc>
                          <a:spcPct val="110000"/>
                        </a:lnSpc>
                        <a:spcBef>
                          <a:spcPts val="0"/>
                        </a:spcBef>
                        <a:spcAft>
                          <a:spcPts val="0"/>
                        </a:spcAft>
                        <a:buNone/>
                      </a:pPr>
                      <a:r>
                        <a:rPr lang="iw-IL" sz="1600" u="none" strike="noStrike" cap="none"/>
                        <a:t>מתוך</a:t>
                      </a:r>
                      <a:r>
                        <a:rPr lang="iw-IL" sz="1200" u="none" strike="noStrike" cap="none"/>
                        <a:t> </a:t>
                      </a:r>
                      <a:r>
                        <a:rPr lang="iw-IL" sz="1600" u="none" strike="noStrike" cap="none"/>
                        <a:t>מיצ"ב תשע"ד</a:t>
                      </a:r>
                      <a:endParaRPr sz="1600" u="none" strike="noStrike" cap="none"/>
                    </a:p>
                    <a:p>
                      <a:pPr marL="742950" marR="44450" lvl="1" indent="-285750" algn="r" rtl="1">
                        <a:lnSpc>
                          <a:spcPct val="110000"/>
                        </a:lnSpc>
                        <a:spcBef>
                          <a:spcPts val="600"/>
                        </a:spcBef>
                        <a:spcAft>
                          <a:spcPts val="0"/>
                        </a:spcAft>
                        <a:buClr>
                          <a:schemeClr val="dk1"/>
                        </a:buClr>
                        <a:buSzPts val="1800"/>
                        <a:buFont typeface="Calibri"/>
                        <a:buAutoNum type="arabicPeriod"/>
                      </a:pPr>
                      <a:r>
                        <a:rPr lang="iw-IL" sz="1800" u="none" strike="noStrike" cap="none"/>
                        <a:t>במהלך ניסוי במעבדה הכניסה תלמידה שני חומרים למבחנה פתוחה, ובין החומרים התרחש תהליך כימי. בתחילת התהליך הייתה המסה של המבחנה ושל החומרים 20 גרם, ובסיום התהליך הייתה המסה של המבחנה ושל התוצרים 18 גרם. </a:t>
                      </a:r>
                      <a:endParaRPr sz="1200" u="none" strike="noStrike" cap="none"/>
                    </a:p>
                    <a:p>
                      <a:pPr marL="0" marR="0" lvl="0" indent="171450" algn="r" rtl="1">
                        <a:lnSpc>
                          <a:spcPct val="110000"/>
                        </a:lnSpc>
                        <a:spcBef>
                          <a:spcPts val="600"/>
                        </a:spcBef>
                        <a:spcAft>
                          <a:spcPts val="0"/>
                        </a:spcAft>
                        <a:buNone/>
                      </a:pPr>
                      <a:r>
                        <a:rPr lang="iw-IL" sz="1800" u="none" strike="noStrike" cap="none"/>
                        <a:t>מכך אפשר להסיק שאחד החומרים שנוצרו בתהליך הוא –</a:t>
                      </a:r>
                      <a:endParaRPr sz="1200" u="none" strike="noStrike" cap="none"/>
                    </a:p>
                    <a:p>
                      <a:pPr marL="742950" marR="0" lvl="1" indent="-285750" algn="r" rtl="1">
                        <a:lnSpc>
                          <a:spcPct val="110000"/>
                        </a:lnSpc>
                        <a:spcBef>
                          <a:spcPts val="600"/>
                        </a:spcBef>
                        <a:spcAft>
                          <a:spcPts val="0"/>
                        </a:spcAft>
                        <a:buClr>
                          <a:schemeClr val="dk1"/>
                        </a:buClr>
                        <a:buSzPts val="1800"/>
                        <a:buFont typeface="Calibri"/>
                        <a:buAutoNum type="arabicPeriod"/>
                      </a:pPr>
                      <a:r>
                        <a:rPr lang="iw-IL" sz="1800" u="none" strike="noStrike" cap="none"/>
                        <a:t>מוצק.</a:t>
                      </a:r>
                      <a:endParaRPr sz="1200" u="none" strike="noStrike" cap="none"/>
                    </a:p>
                    <a:p>
                      <a:pPr marL="742950" marR="0" lvl="1" indent="-285750" algn="r" rtl="1">
                        <a:lnSpc>
                          <a:spcPct val="110000"/>
                        </a:lnSpc>
                        <a:spcBef>
                          <a:spcPts val="600"/>
                        </a:spcBef>
                        <a:spcAft>
                          <a:spcPts val="0"/>
                        </a:spcAft>
                        <a:buClr>
                          <a:schemeClr val="dk1"/>
                        </a:buClr>
                        <a:buSzPts val="1800"/>
                        <a:buFont typeface="Calibri"/>
                        <a:buAutoNum type="arabicPeriod"/>
                      </a:pPr>
                      <a:r>
                        <a:rPr lang="iw-IL" sz="1800" u="none" strike="noStrike" cap="none"/>
                        <a:t>גז.</a:t>
                      </a:r>
                      <a:endParaRPr sz="1200" u="none" strike="noStrike" cap="none"/>
                    </a:p>
                    <a:p>
                      <a:pPr marL="742950" marR="0" lvl="1" indent="-285750" algn="r" rtl="1">
                        <a:lnSpc>
                          <a:spcPct val="110000"/>
                        </a:lnSpc>
                        <a:spcBef>
                          <a:spcPts val="600"/>
                        </a:spcBef>
                        <a:spcAft>
                          <a:spcPts val="0"/>
                        </a:spcAft>
                        <a:buClr>
                          <a:schemeClr val="dk1"/>
                        </a:buClr>
                        <a:buSzPts val="1800"/>
                        <a:buFont typeface="Calibri"/>
                        <a:buAutoNum type="arabicPeriod"/>
                      </a:pPr>
                      <a:r>
                        <a:rPr lang="iw-IL" sz="1800" u="none" strike="noStrike" cap="none"/>
                        <a:t>נוזל.</a:t>
                      </a:r>
                      <a:endParaRPr sz="1200" u="none" strike="noStrike" cap="none"/>
                    </a:p>
                    <a:p>
                      <a:pPr marL="0" marR="0" lvl="0" indent="171450" algn="r" rtl="1">
                        <a:lnSpc>
                          <a:spcPct val="110000"/>
                        </a:lnSpc>
                        <a:spcBef>
                          <a:spcPts val="600"/>
                        </a:spcBef>
                        <a:spcAft>
                          <a:spcPts val="0"/>
                        </a:spcAft>
                        <a:buNone/>
                      </a:pPr>
                      <a:r>
                        <a:rPr lang="iw-IL" sz="1800" u="none" strike="noStrike" cap="none"/>
                        <a:t>הסבירו את בחירתכם.</a:t>
                      </a:r>
                      <a:endParaRPr sz="1200" u="none" strike="noStrike" cap="none"/>
                    </a:p>
                    <a:p>
                      <a:pPr marL="0" marR="0" lvl="0" indent="0" algn="r" rtl="1">
                        <a:lnSpc>
                          <a:spcPct val="110000"/>
                        </a:lnSpc>
                        <a:spcBef>
                          <a:spcPts val="600"/>
                        </a:spcBef>
                        <a:spcAft>
                          <a:spcPts val="0"/>
                        </a:spcAft>
                        <a:buNone/>
                      </a:pPr>
                      <a:r>
                        <a:rPr lang="iw-IL" sz="1200" u="none" strike="noStrike" cap="none"/>
                        <a:t> </a:t>
                      </a:r>
                      <a:endParaRPr sz="1200" u="none" strike="noStrike" cap="none"/>
                    </a:p>
                    <a:p>
                      <a:pPr marL="0" marR="0" lvl="0" indent="0" algn="r" rtl="1">
                        <a:lnSpc>
                          <a:spcPct val="110000"/>
                        </a:lnSpc>
                        <a:spcBef>
                          <a:spcPts val="600"/>
                        </a:spcBef>
                        <a:spcAft>
                          <a:spcPts val="0"/>
                        </a:spcAft>
                        <a:buNone/>
                      </a:pPr>
                      <a:r>
                        <a:rPr lang="iw-IL" sz="1600" u="none" strike="noStrike" cap="none"/>
                        <a:t>מתוך מיצ"ב פנימי תשע"ג </a:t>
                      </a:r>
                      <a:endParaRPr sz="1600" u="none" strike="noStrike" cap="none"/>
                    </a:p>
                    <a:p>
                      <a:pPr marL="742950" marR="44450" lvl="1" indent="-285750" algn="r" rtl="1">
                        <a:lnSpc>
                          <a:spcPct val="110000"/>
                        </a:lnSpc>
                        <a:spcBef>
                          <a:spcPts val="600"/>
                        </a:spcBef>
                        <a:spcAft>
                          <a:spcPts val="0"/>
                        </a:spcAft>
                        <a:buClr>
                          <a:schemeClr val="dk1"/>
                        </a:buClr>
                        <a:buSzPts val="1800"/>
                        <a:buFont typeface="Calibri"/>
                        <a:buAutoNum type="arabicPeriod"/>
                      </a:pPr>
                      <a:r>
                        <a:rPr lang="iw-IL" sz="1800" u="none" strike="noStrike" cap="none"/>
                        <a:t>מורה הכניסה 10 גר' אבקת קאלי (KMnO4) למבחנה וחיממה. גז חמצן נפלט מהמבחנה ונשאר בתוכה חומר שחור. המורה מדדה את המסה של החומר שנשאר במבחנה ומצאה שהיא 9 גרם.</a:t>
                      </a:r>
                      <a:endParaRPr sz="1200" u="none" strike="noStrike" cap="none"/>
                    </a:p>
                    <a:p>
                      <a:pPr marL="0" marR="0" lvl="0" indent="171450" algn="r" rtl="1">
                        <a:lnSpc>
                          <a:spcPct val="110000"/>
                        </a:lnSpc>
                        <a:spcBef>
                          <a:spcPts val="600"/>
                        </a:spcBef>
                        <a:spcAft>
                          <a:spcPts val="0"/>
                        </a:spcAft>
                        <a:buNone/>
                      </a:pPr>
                      <a:r>
                        <a:rPr lang="iw-IL" sz="1800" u="none" strike="noStrike" cap="none"/>
                        <a:t>מה היתה המסה של גז החמצן שנפלט מהמבחנה?</a:t>
                      </a:r>
                      <a:endParaRPr sz="1200" u="none" strike="noStrike" cap="none"/>
                    </a:p>
                    <a:p>
                      <a:pPr marL="0" marR="0" lvl="0" indent="171450" algn="r" rtl="1">
                        <a:lnSpc>
                          <a:spcPct val="110000"/>
                        </a:lnSpc>
                        <a:spcBef>
                          <a:spcPts val="600"/>
                        </a:spcBef>
                        <a:spcAft>
                          <a:spcPts val="0"/>
                        </a:spcAft>
                        <a:buNone/>
                      </a:pPr>
                      <a:r>
                        <a:rPr lang="iw-IL" sz="1800" u="none" strike="noStrike" cap="none"/>
                        <a:t>על איזה חוק הסתמכתם בחישוב המסה?</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bl>
          </a:graphicData>
        </a:graphic>
      </p:graphicFrame>
      <p:sp>
        <p:nvSpPr>
          <p:cNvPr id="150" name="Google Shape;150;p19"/>
          <p:cNvSpPr/>
          <p:nvPr/>
        </p:nvSpPr>
        <p:spPr>
          <a:xfrm>
            <a:off x="6654800" y="246221"/>
            <a:ext cx="4343082" cy="394972"/>
          </a:xfrm>
          <a:prstGeom prst="rect">
            <a:avLst/>
          </a:prstGeom>
          <a:noFill/>
          <a:ln>
            <a:noFill/>
          </a:ln>
        </p:spPr>
        <p:txBody>
          <a:bodyPr spcFirstLastPara="1" wrap="square" lIns="0" tIns="25375" rIns="0" bIns="0" anchor="ctr" anchorCtr="0">
            <a:noAutofit/>
          </a:bodyPr>
          <a:lstStyle/>
          <a:p>
            <a:pPr marL="0" marR="0" lvl="0" indent="171450" algn="r" rtl="1">
              <a:lnSpc>
                <a:spcPct val="100000"/>
              </a:lnSpc>
              <a:spcBef>
                <a:spcPts val="0"/>
              </a:spcBef>
              <a:spcAft>
                <a:spcPts val="0"/>
              </a:spcAft>
              <a:buClr>
                <a:srgbClr val="44546A"/>
              </a:buClr>
              <a:buSzPts val="2400"/>
              <a:buFont typeface="Calibri"/>
              <a:buNone/>
            </a:pPr>
            <a:r>
              <a:rPr lang="iw-IL" sz="2400" b="0" i="0" u="none" strike="noStrike" cap="none">
                <a:solidFill>
                  <a:srgbClr val="44546A"/>
                </a:solidFill>
                <a:latin typeface="Calibri"/>
                <a:ea typeface="Calibri"/>
                <a:cs typeface="Calibri"/>
                <a:sym typeface="Calibri"/>
              </a:rPr>
              <a:t>שאלה לתרגול נוסף/ אבחון נוסף</a:t>
            </a:r>
            <a:endParaRPr sz="3200" b="0"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p:nvPr/>
        </p:nvSpPr>
        <p:spPr>
          <a:xfrm>
            <a:off x="2485457" y="487680"/>
            <a:ext cx="7276699" cy="646331"/>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3600" b="1" i="0" u="none" strike="noStrike" cap="none">
                <a:solidFill>
                  <a:srgbClr val="C00000"/>
                </a:solidFill>
                <a:latin typeface="Calibri"/>
                <a:ea typeface="Calibri"/>
                <a:cs typeface="Calibri"/>
                <a:sym typeface="Calibri"/>
              </a:rPr>
              <a:t>מתנסים בניתוח תשובות תלמיד לפריט</a:t>
            </a:r>
            <a:endParaRPr sz="3600" b="1" i="0" u="none" strike="noStrike" cap="none">
              <a:solidFill>
                <a:srgbClr val="C00000"/>
              </a:solidFill>
              <a:latin typeface="Calibri"/>
              <a:ea typeface="Calibri"/>
              <a:cs typeface="Calibri"/>
              <a:sym typeface="Calibri"/>
            </a:endParaRPr>
          </a:p>
        </p:txBody>
      </p:sp>
      <p:sp>
        <p:nvSpPr>
          <p:cNvPr id="156" name="Google Shape;156;p20"/>
          <p:cNvSpPr txBox="1"/>
          <p:nvPr/>
        </p:nvSpPr>
        <p:spPr>
          <a:xfrm>
            <a:off x="1783347" y="1404754"/>
            <a:ext cx="8903369" cy="372409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2800" b="1" i="0" u="none" strike="noStrike" cap="none">
                <a:solidFill>
                  <a:srgbClr val="C00000"/>
                </a:solidFill>
                <a:latin typeface="Calibri"/>
                <a:ea typeface="Calibri"/>
                <a:cs typeface="Calibri"/>
                <a:sym typeface="Calibri"/>
              </a:rPr>
              <a:t>משימה א'</a:t>
            </a:r>
            <a:endParaRPr/>
          </a:p>
          <a:p>
            <a:pPr marL="514350" marR="0" lvl="0" indent="-514350" algn="r" rtl="1">
              <a:spcBef>
                <a:spcPts val="1200"/>
              </a:spcBef>
              <a:spcAft>
                <a:spcPts val="0"/>
              </a:spcAft>
              <a:buClr>
                <a:schemeClr val="dk1"/>
              </a:buClr>
              <a:buSzPts val="2800"/>
              <a:buFont typeface="Calibri"/>
              <a:buAutoNum type="arabicPeriod"/>
            </a:pPr>
            <a:r>
              <a:rPr lang="iw-IL" sz="2800" b="0" i="0" u="none" strike="noStrike" cap="none">
                <a:solidFill>
                  <a:schemeClr val="dk1"/>
                </a:solidFill>
                <a:latin typeface="Calibri"/>
                <a:ea typeface="Calibri"/>
                <a:cs typeface="Calibri"/>
                <a:sym typeface="Calibri"/>
              </a:rPr>
              <a:t>עיינו בשאלה ובתשובת התלמיד שקבלתם.</a:t>
            </a:r>
            <a:endParaRPr/>
          </a:p>
          <a:p>
            <a:pPr marL="514350" marR="0" lvl="0" indent="-514350" algn="r" rtl="1">
              <a:spcBef>
                <a:spcPts val="1200"/>
              </a:spcBef>
              <a:spcAft>
                <a:spcPts val="0"/>
              </a:spcAft>
              <a:buClr>
                <a:schemeClr val="dk1"/>
              </a:buClr>
              <a:buSzPts val="2800"/>
              <a:buFont typeface="Calibri"/>
              <a:buAutoNum type="arabicPeriod"/>
            </a:pPr>
            <a:r>
              <a:rPr lang="iw-IL" sz="2800" b="0" i="0" u="none" strike="noStrike" cap="none">
                <a:solidFill>
                  <a:schemeClr val="dk1"/>
                </a:solidFill>
                <a:latin typeface="Calibri"/>
                <a:ea typeface="Calibri"/>
                <a:cs typeface="Calibri"/>
                <a:sym typeface="Calibri"/>
              </a:rPr>
              <a:t>נסו לאפיין את הקושי המתבטא בתשובת התלמיד. </a:t>
            </a:r>
            <a:endParaRPr/>
          </a:p>
          <a:p>
            <a:pPr marL="0" marR="0" lvl="0" indent="0" algn="r" rtl="1">
              <a:spcBef>
                <a:spcPts val="1200"/>
              </a:spcBef>
              <a:spcAft>
                <a:spcPts val="0"/>
              </a:spcAft>
              <a:buNone/>
            </a:pPr>
            <a:r>
              <a:rPr lang="iw-IL" sz="2800" b="0" i="1" u="none" strike="noStrike" cap="none">
                <a:solidFill>
                  <a:schemeClr val="dk1"/>
                </a:solidFill>
                <a:latin typeface="Calibri"/>
                <a:ea typeface="Calibri"/>
                <a:cs typeface="Calibri"/>
                <a:sym typeface="Calibri"/>
              </a:rPr>
              <a:t>     במקרה הצורך, היעזרו במסמך "פירמידת היכולות</a:t>
            </a:r>
            <a:br>
              <a:rPr lang="iw-IL" sz="2800" b="0" i="1" u="none" strike="noStrike" cap="none">
                <a:solidFill>
                  <a:schemeClr val="dk1"/>
                </a:solidFill>
                <a:latin typeface="Calibri"/>
                <a:ea typeface="Calibri"/>
                <a:cs typeface="Calibri"/>
                <a:sym typeface="Calibri"/>
              </a:rPr>
            </a:br>
            <a:r>
              <a:rPr lang="iw-IL" sz="2800" b="0" i="1" u="none" strike="noStrike" cap="none">
                <a:solidFill>
                  <a:schemeClr val="dk1"/>
                </a:solidFill>
                <a:latin typeface="Calibri"/>
                <a:ea typeface="Calibri"/>
                <a:cs typeface="Calibri"/>
                <a:sym typeface="Calibri"/>
              </a:rPr>
              <a:t>     הקוגניטיביות של בלום“ אך היו ספציפים לתשובה.</a:t>
            </a:r>
            <a:endParaRPr sz="2800" b="0" i="1" u="none" strike="noStrike" cap="none">
              <a:solidFill>
                <a:schemeClr val="dk1"/>
              </a:solidFill>
              <a:latin typeface="Calibri"/>
              <a:ea typeface="Calibri"/>
              <a:cs typeface="Calibri"/>
              <a:sym typeface="Calibri"/>
            </a:endParaRPr>
          </a:p>
          <a:p>
            <a:pPr marL="514350" marR="0" lvl="0" indent="-514350" algn="r" rtl="1">
              <a:spcBef>
                <a:spcPts val="1200"/>
              </a:spcBef>
              <a:spcAft>
                <a:spcPts val="0"/>
              </a:spcAft>
              <a:buClr>
                <a:schemeClr val="dk1"/>
              </a:buClr>
              <a:buSzPts val="2800"/>
              <a:buFont typeface="Calibri"/>
              <a:buAutoNum type="arabicPeriod" startAt="3"/>
            </a:pPr>
            <a:r>
              <a:rPr lang="iw-IL" sz="2800" b="0" i="0" u="none" strike="noStrike" cap="none">
                <a:solidFill>
                  <a:schemeClr val="dk1"/>
                </a:solidFill>
                <a:latin typeface="Calibri"/>
                <a:ea typeface="Calibri"/>
                <a:cs typeface="Calibri"/>
                <a:sym typeface="Calibri"/>
              </a:rPr>
              <a:t>הציעו דרכים להתמודד עם הקושי.   </a:t>
            </a:r>
            <a:br>
              <a:rPr lang="iw-IL" sz="2800" b="0" i="0" u="none" strike="noStrike" cap="none">
                <a:solidFill>
                  <a:schemeClr val="dk1"/>
                </a:solidFill>
                <a:latin typeface="Calibri"/>
                <a:ea typeface="Calibri"/>
                <a:cs typeface="Calibri"/>
                <a:sym typeface="Calibri"/>
              </a:rPr>
            </a:br>
            <a:r>
              <a:rPr lang="iw-IL" sz="2800" b="0" i="0" u="none" strike="noStrike" cap="none">
                <a:solidFill>
                  <a:schemeClr val="dk1"/>
                </a:solidFill>
                <a:latin typeface="Calibri"/>
                <a:ea typeface="Calibri"/>
                <a:cs typeface="Calibri"/>
                <a:sym typeface="Calibri"/>
              </a:rPr>
              <a:t>כתבו אותם בקובץ השיתופי</a:t>
            </a:r>
            <a:endParaRPr sz="2800" b="0" i="0" u="none" strike="noStrike" cap="none">
              <a:solidFill>
                <a:schemeClr val="dk1"/>
              </a:solidFill>
              <a:latin typeface="Calibri"/>
              <a:ea typeface="Calibri"/>
              <a:cs typeface="Calibri"/>
              <a:sym typeface="Calibri"/>
            </a:endParaRPr>
          </a:p>
        </p:txBody>
      </p:sp>
      <p:sp>
        <p:nvSpPr>
          <p:cNvPr id="157" name="Google Shape;157;p20"/>
          <p:cNvSpPr/>
          <p:nvPr/>
        </p:nvSpPr>
        <p:spPr>
          <a:xfrm>
            <a:off x="2485457" y="4608041"/>
            <a:ext cx="4127098"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w-IL" sz="2800" b="0" i="0" u="sng" strike="noStrike" cap="none">
                <a:solidFill>
                  <a:schemeClr val="hlink"/>
                </a:solidFill>
                <a:latin typeface="Roboto"/>
                <a:ea typeface="Roboto"/>
                <a:cs typeface="Roboto"/>
                <a:sym typeface="Roboto"/>
                <a:hlinkClick r:id="rId3"/>
              </a:rPr>
              <a:t>https://goo.gl/exZo8H</a:t>
            </a:r>
            <a:endParaRPr sz="2800">
              <a:solidFill>
                <a:srgbClr val="444444"/>
              </a:solidFill>
              <a:latin typeface="Roboto"/>
              <a:ea typeface="Roboto"/>
              <a:cs typeface="Roboto"/>
              <a:sym typeface="Roboto"/>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158" name="Google Shape;158;p20"/>
          <p:cNvPicPr preferRelativeResize="0"/>
          <p:nvPr/>
        </p:nvPicPr>
        <p:blipFill rotWithShape="1">
          <a:blip r:embed="rId4">
            <a:alphaModFix/>
          </a:blip>
          <a:srcRect/>
          <a:stretch/>
        </p:blipFill>
        <p:spPr>
          <a:xfrm>
            <a:off x="163302" y="1404754"/>
            <a:ext cx="2857500" cy="2857500"/>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p:nvPr/>
        </p:nvSpPr>
        <p:spPr>
          <a:xfrm>
            <a:off x="3692892" y="892024"/>
            <a:ext cx="7405036" cy="138499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2800">
                <a:solidFill>
                  <a:schemeClr val="dk1"/>
                </a:solidFill>
                <a:latin typeface="Calibri"/>
                <a:ea typeface="Calibri"/>
                <a:cs typeface="Calibri"/>
                <a:sym typeface="Calibri"/>
              </a:rPr>
              <a:t>מדוע פעולת הלב המלאכותי בקצב קבוע ובלתי משתנה היא חיסרון לחולה לעומת פעולת הלב הטבעי?  </a:t>
            </a:r>
            <a:endParaRPr sz="2800">
              <a:solidFill>
                <a:schemeClr val="dk1"/>
              </a:solidFill>
              <a:latin typeface="Calibri"/>
              <a:ea typeface="Calibri"/>
              <a:cs typeface="Calibri"/>
              <a:sym typeface="Calibri"/>
            </a:endParaRPr>
          </a:p>
          <a:p>
            <a:pPr marL="0" marR="0" lvl="0" indent="0" algn="r" rtl="1">
              <a:spcBef>
                <a:spcPts val="0"/>
              </a:spcBef>
              <a:spcAft>
                <a:spcPts val="0"/>
              </a:spcAft>
              <a:buNone/>
            </a:pPr>
            <a:r>
              <a:rPr lang="iw-IL" sz="2800">
                <a:solidFill>
                  <a:schemeClr val="dk1"/>
                </a:solidFill>
                <a:latin typeface="Calibri"/>
                <a:ea typeface="Calibri"/>
                <a:cs typeface="Calibri"/>
                <a:sym typeface="Calibri"/>
              </a:rPr>
              <a:t>הסבירו את תשובתכם. </a:t>
            </a:r>
            <a:endParaRPr sz="2800">
              <a:solidFill>
                <a:schemeClr val="dk1"/>
              </a:solidFill>
              <a:latin typeface="Calibri"/>
              <a:ea typeface="Calibri"/>
              <a:cs typeface="Calibri"/>
              <a:sym typeface="Calibri"/>
            </a:endParaRPr>
          </a:p>
        </p:txBody>
      </p:sp>
      <p:sp>
        <p:nvSpPr>
          <p:cNvPr id="164" name="Google Shape;164;p21"/>
          <p:cNvSpPr txBox="1"/>
          <p:nvPr/>
        </p:nvSpPr>
        <p:spPr>
          <a:xfrm>
            <a:off x="4831882" y="144379"/>
            <a:ext cx="6651057" cy="52322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iw-IL" sz="2800" b="1">
                <a:solidFill>
                  <a:srgbClr val="C00000"/>
                </a:solidFill>
                <a:latin typeface="Calibri"/>
                <a:ea typeface="Calibri"/>
                <a:cs typeface="Calibri"/>
                <a:sym typeface="Calibri"/>
              </a:rPr>
              <a:t>מתנסים בניתוח תשובות תלמידים לפריט</a:t>
            </a:r>
            <a:endParaRPr sz="2800" b="1">
              <a:solidFill>
                <a:srgbClr val="C00000"/>
              </a:solidFill>
              <a:latin typeface="Calibri"/>
              <a:ea typeface="Calibri"/>
              <a:cs typeface="Calibri"/>
              <a:sym typeface="Calibri"/>
            </a:endParaRPr>
          </a:p>
        </p:txBody>
      </p:sp>
      <p:graphicFrame>
        <p:nvGraphicFramePr>
          <p:cNvPr id="165" name="Google Shape;165;p21"/>
          <p:cNvGraphicFramePr/>
          <p:nvPr/>
        </p:nvGraphicFramePr>
        <p:xfrm>
          <a:off x="8181474" y="3292981"/>
          <a:ext cx="2541950" cy="804672"/>
        </p:xfrm>
        <a:graphic>
          <a:graphicData uri="http://schemas.openxmlformats.org/drawingml/2006/table">
            <a:tbl>
              <a:tblPr bandRow="1">
                <a:noFill/>
                <a:tableStyleId>{3044E58E-D63A-44E4-8867-1F91B80DC6E4}</a:tableStyleId>
              </a:tblPr>
              <a:tblGrid>
                <a:gridCol w="1270500">
                  <a:extLst>
                    <a:ext uri="{9D8B030D-6E8A-4147-A177-3AD203B41FA5}">
                      <a16:colId xmlns:a16="http://schemas.microsoft.com/office/drawing/2014/main" val="20000"/>
                    </a:ext>
                  </a:extLst>
                </a:gridCol>
                <a:gridCol w="1271450">
                  <a:extLst>
                    <a:ext uri="{9D8B030D-6E8A-4147-A177-3AD203B41FA5}">
                      <a16:colId xmlns:a16="http://schemas.microsoft.com/office/drawing/2014/main" val="20001"/>
                    </a:ext>
                  </a:extLst>
                </a:gridCol>
              </a:tblGrid>
              <a:tr h="233675">
                <a:tc>
                  <a:txBody>
                    <a:bodyPr/>
                    <a:lstStyle/>
                    <a:p>
                      <a:pPr marL="0" marR="0" lvl="0" indent="0" algn="r" rtl="1">
                        <a:lnSpc>
                          <a:spcPct val="110000"/>
                        </a:lnSpc>
                        <a:spcBef>
                          <a:spcPts val="0"/>
                        </a:spcBef>
                        <a:spcAft>
                          <a:spcPts val="0"/>
                        </a:spcAft>
                        <a:buNone/>
                      </a:pPr>
                      <a:r>
                        <a:rPr lang="iw-IL" sz="2400" u="none" strike="noStrike" cap="none"/>
                        <a:t>נוסח א</a:t>
                      </a:r>
                      <a:endParaRPr sz="1600" u="none" strike="noStrike" cap="none">
                        <a:latin typeface="Calibri"/>
                        <a:ea typeface="Calibri"/>
                        <a:cs typeface="Calibri"/>
                        <a:sym typeface="Calibri"/>
                      </a:endParaRPr>
                    </a:p>
                  </a:txBody>
                  <a:tcPr marL="68575" marR="68575" marT="0" marB="0"/>
                </a:tc>
                <a:tc>
                  <a:txBody>
                    <a:bodyPr/>
                    <a:lstStyle/>
                    <a:p>
                      <a:pPr marL="0" marR="0" lvl="0" indent="0" algn="r" rtl="1">
                        <a:lnSpc>
                          <a:spcPct val="110000"/>
                        </a:lnSpc>
                        <a:spcBef>
                          <a:spcPts val="0"/>
                        </a:spcBef>
                        <a:spcAft>
                          <a:spcPts val="0"/>
                        </a:spcAft>
                        <a:buNone/>
                      </a:pPr>
                      <a:r>
                        <a:rPr lang="iw-IL" sz="2400" u="none" strike="noStrike" cap="none"/>
                        <a:t>נוסח ב</a:t>
                      </a:r>
                      <a:endParaRPr sz="16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304800">
                <a:tc>
                  <a:txBody>
                    <a:bodyPr/>
                    <a:lstStyle/>
                    <a:p>
                      <a:pPr marL="0" marR="0" lvl="0" indent="0" algn="r" rtl="1">
                        <a:lnSpc>
                          <a:spcPct val="110000"/>
                        </a:lnSpc>
                        <a:spcBef>
                          <a:spcPts val="0"/>
                        </a:spcBef>
                        <a:spcAft>
                          <a:spcPts val="0"/>
                        </a:spcAft>
                        <a:buNone/>
                      </a:pPr>
                      <a:r>
                        <a:rPr lang="iw-IL" sz="2400" u="none" strike="noStrike" cap="none"/>
                        <a:t>46.5</a:t>
                      </a:r>
                      <a:endParaRPr sz="1600" u="none" strike="noStrike" cap="none">
                        <a:latin typeface="Calibri"/>
                        <a:ea typeface="Calibri"/>
                        <a:cs typeface="Calibri"/>
                        <a:sym typeface="Calibri"/>
                      </a:endParaRPr>
                    </a:p>
                  </a:txBody>
                  <a:tcPr marL="68575" marR="68575" marT="0" marB="0"/>
                </a:tc>
                <a:tc>
                  <a:txBody>
                    <a:bodyPr/>
                    <a:lstStyle/>
                    <a:p>
                      <a:pPr marL="0" marR="0" lvl="0" indent="0" algn="r" rtl="1">
                        <a:lnSpc>
                          <a:spcPct val="110000"/>
                        </a:lnSpc>
                        <a:spcBef>
                          <a:spcPts val="0"/>
                        </a:spcBef>
                        <a:spcAft>
                          <a:spcPts val="0"/>
                        </a:spcAft>
                        <a:buNone/>
                      </a:pPr>
                      <a:r>
                        <a:rPr lang="iw-IL" sz="2400" u="none" strike="noStrike" cap="none" dirty="0"/>
                        <a:t>40.4</a:t>
                      </a:r>
                      <a:endParaRPr sz="16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166" name="Google Shape;166;p21"/>
          <p:cNvSpPr/>
          <p:nvPr/>
        </p:nvSpPr>
        <p:spPr>
          <a:xfrm>
            <a:off x="6907230" y="2556736"/>
            <a:ext cx="4190698" cy="456527"/>
          </a:xfrm>
          <a:prstGeom prst="rect">
            <a:avLst/>
          </a:prstGeom>
          <a:noFill/>
          <a:ln>
            <a:noFill/>
          </a:ln>
        </p:spPr>
        <p:txBody>
          <a:bodyPr spcFirstLastPara="1" wrap="square" lIns="0" tIns="25375" rIns="0" bIns="0" anchor="ctr" anchorCtr="0">
            <a:noAutofit/>
          </a:bodyPr>
          <a:lstStyle/>
          <a:p>
            <a:pPr marL="0" marR="0" lvl="0" indent="0" algn="r" rtl="1">
              <a:lnSpc>
                <a:spcPct val="100000"/>
              </a:lnSpc>
              <a:spcBef>
                <a:spcPts val="0"/>
              </a:spcBef>
              <a:spcAft>
                <a:spcPts val="0"/>
              </a:spcAft>
              <a:buClr>
                <a:srgbClr val="C00000"/>
              </a:buClr>
              <a:buSzPts val="2800"/>
              <a:buFont typeface="Calibri"/>
              <a:buNone/>
            </a:pPr>
            <a:r>
              <a:rPr lang="iw-IL" sz="2800" b="1" i="0" u="none" strike="noStrike" cap="none">
                <a:solidFill>
                  <a:srgbClr val="C00000"/>
                </a:solidFill>
                <a:latin typeface="Calibri"/>
                <a:ea typeface="Calibri"/>
                <a:cs typeface="Calibri"/>
                <a:sym typeface="Calibri"/>
              </a:rPr>
              <a:t>התפלגות הישגי התלמידים (%)</a:t>
            </a:r>
            <a:endParaRPr sz="4000" b="1" i="0" u="none" strike="noStrike" cap="none">
              <a:solidFill>
                <a:srgbClr val="C00000"/>
              </a:solidFill>
              <a:latin typeface="Arial"/>
              <a:ea typeface="Arial"/>
              <a:cs typeface="Arial"/>
              <a:sym typeface="Arial"/>
            </a:endParaRPr>
          </a:p>
        </p:txBody>
      </p:sp>
      <p:sp>
        <p:nvSpPr>
          <p:cNvPr id="167" name="Google Shape;167;p21"/>
          <p:cNvSpPr/>
          <p:nvPr/>
        </p:nvSpPr>
        <p:spPr>
          <a:xfrm>
            <a:off x="644892" y="3206354"/>
            <a:ext cx="6096000" cy="2246769"/>
          </a:xfrm>
          <a:prstGeom prst="rect">
            <a:avLst/>
          </a:prstGeom>
          <a:noFill/>
          <a:ln>
            <a:noFill/>
          </a:ln>
        </p:spPr>
        <p:txBody>
          <a:bodyPr spcFirstLastPara="1" wrap="square" lIns="0" tIns="25375" rIns="0" bIns="0" anchor="ctr" anchorCtr="0">
            <a:noAutofit/>
          </a:bodyPr>
          <a:lstStyle/>
          <a:p>
            <a:pPr marL="0" marR="0" lvl="0" indent="0" algn="r" rtl="1">
              <a:spcBef>
                <a:spcPts val="0"/>
              </a:spcBef>
              <a:spcAft>
                <a:spcPts val="0"/>
              </a:spcAft>
              <a:buNone/>
            </a:pPr>
            <a:r>
              <a:rPr lang="iw-IL" sz="2800" b="1">
                <a:solidFill>
                  <a:srgbClr val="C00000"/>
                </a:solidFill>
                <a:latin typeface="Calibri"/>
                <a:ea typeface="Calibri"/>
                <a:cs typeface="Calibri"/>
                <a:sym typeface="Calibri"/>
              </a:rPr>
              <a:t>מחוון</a:t>
            </a:r>
            <a:endParaRPr/>
          </a:p>
          <a:p>
            <a:pPr marL="0" marR="0" lvl="0" indent="0" algn="r" rtl="1">
              <a:spcBef>
                <a:spcPts val="0"/>
              </a:spcBef>
              <a:spcAft>
                <a:spcPts val="0"/>
              </a:spcAft>
              <a:buNone/>
            </a:pPr>
            <a:r>
              <a:rPr lang="iw-IL" sz="2800">
                <a:solidFill>
                  <a:srgbClr val="0070C0"/>
                </a:solidFill>
                <a:latin typeface="David"/>
                <a:ea typeface="David"/>
                <a:cs typeface="David"/>
                <a:sym typeface="David"/>
              </a:rPr>
              <a:t>תשובה העוסקת בכך שלב מלאכותי אינו יכול להתאים את קצב פעולתו למצבים משתנים, או תשובה שיש בה קשר בין מאמץ ובין שינויים בקצב פעולת הלב.</a:t>
            </a:r>
            <a:endParaRPr sz="2800">
              <a:solidFill>
                <a:srgbClr val="0070C0"/>
              </a:solidFill>
              <a:latin typeface="David"/>
              <a:ea typeface="David"/>
              <a:cs typeface="David"/>
              <a:sym typeface="David"/>
            </a:endParaRPr>
          </a:p>
        </p:txBody>
      </p:sp>
      <p:sp>
        <p:nvSpPr>
          <p:cNvPr id="168" name="Google Shape;168;p21"/>
          <p:cNvSpPr/>
          <p:nvPr/>
        </p:nvSpPr>
        <p:spPr>
          <a:xfrm>
            <a:off x="7998594" y="5226518"/>
            <a:ext cx="3262964" cy="1050869"/>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w-IL" sz="2400" b="1" u="sng">
                <a:solidFill>
                  <a:schemeClr val="hlink"/>
                </a:solidFill>
                <a:latin typeface="Calibri"/>
                <a:ea typeface="Calibri"/>
                <a:cs typeface="Calibri"/>
                <a:sym typeface="Calibri"/>
                <a:hlinkClick r:id="rId3"/>
              </a:rPr>
              <a:t>לקובץ השיתופי</a:t>
            </a:r>
            <a:endParaRPr sz="2400" b="1">
              <a:solidFill>
                <a:schemeClr val="lt1"/>
              </a:solidFill>
              <a:latin typeface="Calibri"/>
              <a:ea typeface="Calibri"/>
              <a:cs typeface="Calibri"/>
              <a:sym typeface="Calibri"/>
            </a:endParaRPr>
          </a:p>
        </p:txBody>
      </p:sp>
    </p:spTree>
  </p:cSld>
  <p:clrMapOvr>
    <a:masterClrMapping/>
  </p:clrMapOvr>
  <p:transition spd="slow">
    <p:fade thruBlk="1"/>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1240</Words>
  <Application>Microsoft Office PowerPoint</Application>
  <PresentationFormat>Widescreen</PresentationFormat>
  <Paragraphs>171</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Roboto</vt:lpstr>
      <vt:lpstr>Arial</vt:lpstr>
      <vt:lpstr>David</vt:lpstr>
      <vt:lpstr>Calibri</vt:lpstr>
      <vt:lpstr>Times New Roman</vt:lpstr>
      <vt:lpstr>Noto Sans Symbols</vt:lpstr>
      <vt:lpstr>Office Theme</vt:lpstr>
      <vt:lpstr>הפקת תועלת מניתוח תשובות תלמידים במבחני מיצ"ב בתשע"ו ותשע"ז</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הפקת תועלת מניתוח תשובות תלמידים במבחני מיצ"ב בתשע"ו ותשע"ז</dc:title>
  <dc:creator>Admin</dc:creator>
  <cp:lastModifiedBy>Windows User</cp:lastModifiedBy>
  <cp:revision>1</cp:revision>
  <dcterms:modified xsi:type="dcterms:W3CDTF">2019-05-13T07:54:40Z</dcterms:modified>
</cp:coreProperties>
</file>