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2" autoAdjust="0"/>
    <p:restoredTop sz="86427" autoAdjust="0"/>
  </p:normalViewPr>
  <p:slideViewPr>
    <p:cSldViewPr snapToGrid="0">
      <p:cViewPr varScale="1">
        <p:scale>
          <a:sx n="67" d="100"/>
          <a:sy n="67" d="100"/>
        </p:scale>
        <p:origin x="66" y="798"/>
      </p:cViewPr>
      <p:guideLst/>
    </p:cSldViewPr>
  </p:slideViewPr>
  <p:outlineViewPr>
    <p:cViewPr>
      <p:scale>
        <a:sx n="33" d="100"/>
        <a:sy n="33" d="100"/>
      </p:scale>
      <p:origin x="0" y="-60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f0f094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2f0f094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f0f0945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2f0f0945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רעיונות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והמלצות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לקידום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שיתוף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הפעולה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על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הרצף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השש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שנתי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חט"ב-חט"ע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בסוגיות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של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הוראת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980000"/>
                </a:solidFill>
              </a:rPr>
              <a:t>הכימיה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יום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למידה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משותף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/>
              <a:t>24.4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.18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i="0" u="none" strike="noStrike" cap="none" dirty="0" err="1">
                <a:solidFill>
                  <a:srgbClr val="073763"/>
                </a:solidFill>
              </a:rPr>
              <a:t>קבוצ</a:t>
            </a:r>
            <a:r>
              <a:rPr lang="en-US" sz="3000" b="1" dirty="0" err="1">
                <a:solidFill>
                  <a:srgbClr val="073763"/>
                </a:solidFill>
              </a:rPr>
              <a:t>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he-IL" sz="3000" b="1" dirty="0" smtClean="0">
                <a:solidFill>
                  <a:srgbClr val="073763"/>
                </a:solidFill>
              </a:rPr>
              <a:t>1: </a:t>
            </a:r>
            <a:r>
              <a:rPr lang="en-US" sz="3000" b="1" dirty="0" err="1" smtClean="0">
                <a:solidFill>
                  <a:srgbClr val="073763"/>
                </a:solidFill>
              </a:rPr>
              <a:t>העלאת</a:t>
            </a:r>
            <a:r>
              <a:rPr lang="en-US" sz="3000" b="1" dirty="0" smtClean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מוטיבציה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ללימוד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כימיה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endParaRPr sz="3000" b="1" dirty="0">
              <a:solidFill>
                <a:srgbClr val="073763"/>
              </a:solidFill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dirty="0">
                <a:solidFill>
                  <a:srgbClr val="073763"/>
                </a:solidFill>
              </a:rPr>
              <a:t>)</a:t>
            </a:r>
            <a:r>
              <a:rPr lang="en-US" sz="3000" dirty="0" err="1" smtClean="0">
                <a:solidFill>
                  <a:srgbClr val="073763"/>
                </a:solidFill>
              </a:rPr>
              <a:t>איך</a:t>
            </a:r>
            <a:r>
              <a:rPr lang="en-US" sz="3000" dirty="0" smtClean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מניעים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לעניין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בלמידה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של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נושאי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>
                <a:solidFill>
                  <a:srgbClr val="073763"/>
                </a:solidFill>
              </a:rPr>
              <a:t>ליבה</a:t>
            </a:r>
            <a:r>
              <a:rPr lang="en-US" sz="3000" dirty="0">
                <a:solidFill>
                  <a:srgbClr val="073763"/>
                </a:solidFill>
              </a:rPr>
              <a:t> </a:t>
            </a:r>
            <a:r>
              <a:rPr lang="en-US" sz="3000" dirty="0" err="1" smtClean="0">
                <a:solidFill>
                  <a:srgbClr val="073763"/>
                </a:solidFill>
              </a:rPr>
              <a:t>בכימיה</a:t>
            </a:r>
            <a:r>
              <a:rPr lang="en-US" sz="3000" dirty="0" smtClean="0">
                <a:solidFill>
                  <a:srgbClr val="073763"/>
                </a:solidFill>
              </a:rPr>
              <a:t>(</a:t>
            </a:r>
            <a:endParaRPr sz="3600" dirty="0">
              <a:solidFill>
                <a:srgbClr val="1C4587"/>
              </a:solidFill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6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מנחות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ורד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זיידמן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ויונית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חביב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יונת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שמאי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וענת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פלדנקרייז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i="0" u="sng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משתתפים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מיאדה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נאסר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עבדאללה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חליילה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נארימן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חכים,ריבי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גבע,ליאורה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ביאלר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ארנה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פליק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דפנה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ים,עטייה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אבו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הדובה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זגורי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שלומית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וינטראר,אורית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וינשטוק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מורים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בעלי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נחישות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מורה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שלוקח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אחריות-על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ההשגים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הברק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בעיניים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)-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יוצרים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מחויבות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 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לפתח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הנחישות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אצל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התרבות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הערכה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תהליך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הלמידה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ההתקדמות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האישית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יצירת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חיבור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אישי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ביצוע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ניסויים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בכיתה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להשתדל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לקיים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ניסוי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בכל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שיעור.חשוב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שההתנסות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תהיה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צמודה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לתוכן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הלימודי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ביצוע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-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התנסויות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שהתלמידים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יוזמים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dirty="0"/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i="0" u="none" strike="noStrike" cap="none" dirty="0" err="1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קבוצה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he-IL" sz="3000" b="1" dirty="0" smtClean="0">
                <a:solidFill>
                  <a:srgbClr val="1C4587"/>
                </a:solidFill>
              </a:rPr>
              <a:t>1: </a:t>
            </a:r>
            <a:r>
              <a:rPr lang="en-US" sz="3000" b="1" dirty="0" err="1" smtClean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העלאת</a:t>
            </a:r>
            <a:r>
              <a:rPr lang="en-US" sz="3000" b="1" dirty="0" smtClean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מוטיבציה</a:t>
            </a:r>
            <a:r>
              <a:rPr lang="en-US" sz="30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ללימוד</a:t>
            </a:r>
            <a:r>
              <a:rPr lang="en-US" sz="30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כימיה</a:t>
            </a:r>
            <a:r>
              <a:rPr lang="en-US" sz="3000" b="1" i="0" u="none" strike="noStrike" cap="none" dirty="0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3000" b="1" i="0" u="none" strike="noStrike" cap="none" dirty="0" err="1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המשך</a:t>
            </a:r>
            <a:endParaRPr sz="3000" b="1" dirty="0"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963750" y="15431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 smtClean="0">
                <a:latin typeface="Arial"/>
                <a:ea typeface="Arial"/>
                <a:cs typeface="Arial"/>
                <a:sym typeface="Arial"/>
              </a:rPr>
              <a:t>חיבור</a:t>
            </a:r>
            <a:r>
              <a:rPr lang="en-US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לאקדמיה-הרצאות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תכנית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מדען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ברשת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למורים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שעברו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השתלמות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מקדימה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כימיה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שילמדו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כימיה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בכיתה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ט</a:t>
            </a:r>
            <a:r>
              <a:rPr lang="en-US" sz="2400" b="1" dirty="0" smtClean="0">
                <a:latin typeface="Arial"/>
                <a:ea typeface="Arial"/>
                <a:cs typeface="Arial"/>
                <a:sym typeface="Arial"/>
              </a:rPr>
              <a:t>'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פעילות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"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כרטיס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כניסה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"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כפתיח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לשיעור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כסיכום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נושא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שילוב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סרטים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סירטונים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פעילויות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מתוקשבות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פעילויות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במהלך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אחרי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הלימודים-במטרה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לקדם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התוכן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הנלמד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המורה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מרכז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השיעור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תפקידו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ללוות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ולתווך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החומר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לקשר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לרלוונטיות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להקנות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למורים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כלים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להוראה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מגוונת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בקהילות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השתלמויות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חשיפה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לכימיה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בחזית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המדע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סיורים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מדעיים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סוגיות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רב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תחומיות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419100" indent="-342900" algn="r" rtl="1">
              <a:spcBef>
                <a:spcPts val="0"/>
              </a:spcBef>
              <a:buSzPts val="2400"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פרויקטים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רב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גילאים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בנושא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הלימוד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000" b="1" dirty="0" err="1" smtClean="0">
                <a:solidFill>
                  <a:srgbClr val="1C4587"/>
                </a:solidFill>
              </a:rPr>
              <a:t>קבוצה</a:t>
            </a:r>
            <a:r>
              <a:rPr lang="en-US" sz="3000" b="1" dirty="0" smtClean="0">
                <a:solidFill>
                  <a:srgbClr val="1C4587"/>
                </a:solidFill>
              </a:rPr>
              <a:t> </a:t>
            </a:r>
            <a:r>
              <a:rPr lang="he-IL" sz="3000" b="1" dirty="0" smtClean="0">
                <a:solidFill>
                  <a:srgbClr val="1C4587"/>
                </a:solidFill>
              </a:rPr>
              <a:t>2: </a:t>
            </a:r>
            <a:r>
              <a:rPr lang="en-US" sz="3000" b="1" dirty="0" err="1" smtClean="0">
                <a:solidFill>
                  <a:srgbClr val="1C4587"/>
                </a:solidFill>
              </a:rPr>
              <a:t>חשיבה</a:t>
            </a:r>
            <a:r>
              <a:rPr lang="en-US" sz="3000" b="1" dirty="0" smtClean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מושגית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על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הרצף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השש-שנתי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br>
              <a:rPr lang="en-US" sz="3000" b="1" dirty="0">
                <a:solidFill>
                  <a:srgbClr val="1C4587"/>
                </a:solidFill>
              </a:rPr>
            </a:br>
            <a:r>
              <a:rPr lang="en-US" sz="3000" b="1" dirty="0" smtClean="0">
                <a:solidFill>
                  <a:srgbClr val="1C4587"/>
                </a:solidFill>
              </a:rPr>
              <a:t>)</a:t>
            </a:r>
            <a:r>
              <a:rPr lang="en-US" sz="3000" b="1" dirty="0" err="1" smtClean="0">
                <a:solidFill>
                  <a:srgbClr val="1C4587"/>
                </a:solidFill>
              </a:rPr>
              <a:t>תפישות</a:t>
            </a:r>
            <a:r>
              <a:rPr lang="en-US" sz="3000" b="1" dirty="0" smtClean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שגויות</a:t>
            </a:r>
            <a:r>
              <a:rPr lang="en-US" sz="3000" b="1" dirty="0">
                <a:solidFill>
                  <a:srgbClr val="1C4587"/>
                </a:solidFill>
              </a:rPr>
              <a:t>, </a:t>
            </a:r>
            <a:r>
              <a:rPr lang="en-US" sz="3000" b="1" dirty="0" err="1">
                <a:solidFill>
                  <a:srgbClr val="1C4587"/>
                </a:solidFill>
              </a:rPr>
              <a:t>מה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ואיך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מלמדים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בחט"ב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ומה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 smtClean="0">
                <a:solidFill>
                  <a:srgbClr val="1C4587"/>
                </a:solidFill>
              </a:rPr>
              <a:t>בחט"ע</a:t>
            </a:r>
            <a:r>
              <a:rPr lang="en-US" sz="3000" b="1" dirty="0" smtClean="0">
                <a:solidFill>
                  <a:srgbClr val="1C4587"/>
                </a:solidFill>
              </a:rPr>
              <a:t>(</a:t>
            </a:r>
            <a:endParaRPr sz="3000" b="1" dirty="0">
              <a:solidFill>
                <a:srgbClr val="1C4587"/>
              </a:solidFill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1084700" cy="61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מנחות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ד"ר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יעל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שוורץ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כימיה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ד"ר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דבורה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קצביץ</a:t>
            </a:r>
            <a:endParaRPr sz="2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משתתפים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ליאת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הרנוי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ירדן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קדמי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אורית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מולוידזון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מירה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תמיר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עדנה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פרידמן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סמדר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שטוקלמן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רינת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מלכה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מעלים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מגוון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תפישות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בעייתיות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ושימוש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בעייתי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בשפה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הכימית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מוצע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טיפול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ממוקד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בהדרכות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בתפישות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שגויות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נפוצות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מוצע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ליצור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מפגשי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צוותי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בבי"ס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שש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שנתי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יייתכן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שחלק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מהתפישות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השגויות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מקורן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בהכללת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יתר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שעושים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הילדים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למשל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למדתי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מוליקלות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החומרים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בנויים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ממוליקולות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חושבים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שזה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טוב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שמורה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בעל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רקע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בביולוגיה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מלמד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כימיה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חולקים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עליהם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vשאלה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המרכזית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צריך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ללמד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ומה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?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מקום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לדיון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בצוותים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משותפים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228600" marR="0" lvl="0" indent="-50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 err="1">
                <a:solidFill>
                  <a:srgbClr val="1C4587"/>
                </a:solidFill>
              </a:rPr>
              <a:t>קבוצה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he-IL" sz="3000" b="1" dirty="0" smtClean="0">
                <a:solidFill>
                  <a:srgbClr val="1C4587"/>
                </a:solidFill>
              </a:rPr>
              <a:t>2: </a:t>
            </a:r>
            <a:r>
              <a:rPr lang="en-US" sz="3000" b="1" dirty="0" err="1" smtClean="0">
                <a:solidFill>
                  <a:srgbClr val="1C4587"/>
                </a:solidFill>
              </a:rPr>
              <a:t>חשיבה</a:t>
            </a:r>
            <a:r>
              <a:rPr lang="en-US" sz="3000" b="1" dirty="0" smtClean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מושגית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על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הרצף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השש-שנתי</a:t>
            </a:r>
            <a:r>
              <a:rPr lang="en-US" sz="3000" b="1" dirty="0">
                <a:solidFill>
                  <a:srgbClr val="1C4587"/>
                </a:solidFill>
              </a:rPr>
              <a:t> - </a:t>
            </a:r>
            <a:r>
              <a:rPr lang="en-US" sz="3000" b="1" dirty="0" err="1">
                <a:solidFill>
                  <a:srgbClr val="1C4587"/>
                </a:solidFill>
              </a:rPr>
              <a:t>המשך</a:t>
            </a:r>
            <a:r>
              <a:rPr lang="en-US" sz="3000" b="1" dirty="0">
                <a:solidFill>
                  <a:srgbClr val="1C4587"/>
                </a:solidFill>
              </a:rPr>
              <a:t/>
            </a:r>
            <a:br>
              <a:rPr lang="en-US" sz="3000" b="1" dirty="0">
                <a:solidFill>
                  <a:srgbClr val="1C4587"/>
                </a:solidFill>
              </a:rPr>
            </a:br>
            <a:endParaRPr dirty="0"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838200" y="1059375"/>
            <a:ext cx="10515600" cy="51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שמורה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שמלמד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בחט”ב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ידע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המשך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הדרך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הצפויה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לתלמיד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בתיכון</a:t>
            </a:r>
            <a:r>
              <a:rPr lang="he-IL" sz="2400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 smtClean="0"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וחשוב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גם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חט”ע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ידע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ויבין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מהי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הדרך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שההתלמידים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עברו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בחט”ב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אזהרה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הדקדוק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בהגדרות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והקניית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המושגים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יבוא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חשבון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התנסויות</a:t>
            </a:r>
            <a:r>
              <a:rPr lang="he-IL" sz="2400" dirty="0" smtClean="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חווייה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ועניין</a:t>
            </a:r>
            <a:r>
              <a:rPr lang="he-IL" sz="2400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לכן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אולי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מומלץ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ללמד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יותר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המקרו</a:t>
            </a:r>
            <a:r>
              <a:rPr lang="he-IL" sz="2400" dirty="0" smtClean="0">
                <a:latin typeface="Arial"/>
                <a:ea typeface="Arial"/>
                <a:cs typeface="Arial"/>
                <a:sym typeface="Arial"/>
              </a:rPr>
              <a:t>, ו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פחות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המיקרו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  <a:cs typeface="Arial"/>
                <a:sym typeface="Arial"/>
              </a:rPr>
              <a:t>וה</a:t>
            </a:r>
            <a:r>
              <a:rPr lang="he-IL" sz="2400" dirty="0" smtClean="0">
                <a:latin typeface="Arial"/>
                <a:ea typeface="Arial"/>
                <a:cs typeface="Arial"/>
                <a:sym typeface="Arial"/>
              </a:rPr>
              <a:t>סמל. אולי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יקל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והמורים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כולם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מסכימים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הרעיון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המרכזי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בכימיה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הוא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הקשר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המקרו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למיקרו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33338" algn="r" rtl="1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127000" algn="r" rtl="1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127000" algn="r" rtl="1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127000" algn="r" rtl="1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9416" y="18864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 err="1" smtClean="0">
                <a:solidFill>
                  <a:srgbClr val="1C4587"/>
                </a:solidFill>
              </a:rPr>
              <a:t>קב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smtClean="0">
                <a:solidFill>
                  <a:srgbClr val="1C4587"/>
                </a:solidFill>
              </a:rPr>
              <a:t>3</a:t>
            </a:r>
            <a:r>
              <a:rPr lang="he-IL" sz="3000" b="1" dirty="0" smtClean="0">
                <a:solidFill>
                  <a:srgbClr val="1C4587"/>
                </a:solidFill>
              </a:rPr>
              <a:t> : </a:t>
            </a:r>
            <a:r>
              <a:rPr lang="en-US" sz="3000" b="1" dirty="0" err="1" smtClean="0">
                <a:solidFill>
                  <a:srgbClr val="1C4587"/>
                </a:solidFill>
              </a:rPr>
              <a:t>שיתופי</a:t>
            </a:r>
            <a:r>
              <a:rPr lang="en-US" sz="3000" b="1" dirty="0" smtClean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פעולה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בין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מורים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ברצף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r>
              <a:rPr lang="en-US" sz="3000" b="1" dirty="0" err="1">
                <a:solidFill>
                  <a:srgbClr val="1C4587"/>
                </a:solidFill>
              </a:rPr>
              <a:t>השש-שנתי</a:t>
            </a:r>
            <a:r>
              <a:rPr lang="en-US" sz="3000" b="1" dirty="0">
                <a:solidFill>
                  <a:srgbClr val="1C4587"/>
                </a:solidFill>
              </a:rPr>
              <a:t> </a:t>
            </a:r>
            <a:br>
              <a:rPr lang="en-US" sz="3000" b="1" dirty="0">
                <a:solidFill>
                  <a:srgbClr val="1C4587"/>
                </a:solidFill>
              </a:rPr>
            </a:br>
            <a:r>
              <a:rPr lang="en-US" sz="3000" dirty="0" err="1">
                <a:solidFill>
                  <a:srgbClr val="1C4587"/>
                </a:solidFill>
              </a:rPr>
              <a:t>לדוגמא</a:t>
            </a:r>
            <a:r>
              <a:rPr lang="en-US" sz="3000" dirty="0">
                <a:solidFill>
                  <a:srgbClr val="1C4587"/>
                </a:solidFill>
              </a:rPr>
              <a:t>: </a:t>
            </a:r>
            <a:r>
              <a:rPr lang="en-US" sz="3000" dirty="0" err="1">
                <a:solidFill>
                  <a:srgbClr val="1C4587"/>
                </a:solidFill>
              </a:rPr>
              <a:t>חקר</a:t>
            </a:r>
            <a:r>
              <a:rPr lang="en-US" sz="3000" dirty="0">
                <a:solidFill>
                  <a:srgbClr val="1C4587"/>
                </a:solidFill>
              </a:rPr>
              <a:t>, </a:t>
            </a:r>
            <a:r>
              <a:rPr lang="en-US" sz="3000" dirty="0" err="1">
                <a:solidFill>
                  <a:srgbClr val="1C4587"/>
                </a:solidFill>
              </a:rPr>
              <a:t>ימי</a:t>
            </a:r>
            <a:r>
              <a:rPr lang="en-US" sz="3000" dirty="0">
                <a:solidFill>
                  <a:srgbClr val="1C4587"/>
                </a:solidFill>
              </a:rPr>
              <a:t> </a:t>
            </a:r>
            <a:r>
              <a:rPr lang="en-US" sz="3000" dirty="0" err="1">
                <a:solidFill>
                  <a:srgbClr val="1C4587"/>
                </a:solidFill>
              </a:rPr>
              <a:t>שיא</a:t>
            </a:r>
            <a:r>
              <a:rPr lang="en-US" sz="3000" dirty="0">
                <a:solidFill>
                  <a:srgbClr val="1C4587"/>
                </a:solidFill>
              </a:rPr>
              <a:t>, </a:t>
            </a:r>
            <a:r>
              <a:rPr lang="en-US" sz="3000" dirty="0" err="1">
                <a:solidFill>
                  <a:srgbClr val="1C4587"/>
                </a:solidFill>
              </a:rPr>
              <a:t>יוזמות</a:t>
            </a:r>
            <a:r>
              <a:rPr lang="en-US" sz="3000" dirty="0">
                <a:solidFill>
                  <a:srgbClr val="1C4587"/>
                </a:solidFill>
              </a:rPr>
              <a:t> </a:t>
            </a:r>
            <a:r>
              <a:rPr lang="en-US" sz="3000" dirty="0" err="1">
                <a:solidFill>
                  <a:srgbClr val="1C4587"/>
                </a:solidFill>
              </a:rPr>
              <a:t>בית</a:t>
            </a:r>
            <a:r>
              <a:rPr lang="en-US" sz="3000" dirty="0">
                <a:solidFill>
                  <a:srgbClr val="1C4587"/>
                </a:solidFill>
              </a:rPr>
              <a:t> </a:t>
            </a:r>
            <a:r>
              <a:rPr lang="en-US" sz="3000" dirty="0" err="1" smtClean="0">
                <a:solidFill>
                  <a:srgbClr val="1C4587"/>
                </a:solidFill>
              </a:rPr>
              <a:t>ספריות</a:t>
            </a:r>
            <a:endParaRPr sz="3600" dirty="0">
              <a:solidFill>
                <a:srgbClr val="1C4587"/>
              </a:solidFill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839416" y="1673857"/>
            <a:ext cx="10515600" cy="48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מנחות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יהבית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לוריא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;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כי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מיה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עדינה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שיינפלד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משתתפים:חנה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כהן,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דר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'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דורית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טטיטלבאום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דר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'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אביבה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בריינר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נאוה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תמם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פרידה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טראב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  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בלה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שולמן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נוהא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חסונה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מירי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לוי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יהושע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צדוק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סופי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דב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יוזמות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אפשריות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: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מפגשי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מדריכים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משתי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החטיבות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לתכנון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שיתופי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פעולה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ברמה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המחוזית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מלמדים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תומכים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משתפים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מורי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חט"ע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מלמדים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חדר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בריחה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תחרויות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יום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מוקד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או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שיא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או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סיור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לימודי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רב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גילאי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בשילוב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מומחים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תערוכות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משותפות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גם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באשכולות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פיס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כנסי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תלמידים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ט'-י'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היכרות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עם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ציוד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והפוטנציאל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לשימוש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בהוראה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תנאים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latin typeface="Arial"/>
                <a:ea typeface="Arial"/>
                <a:cs typeface="Arial"/>
                <a:sym typeface="Arial"/>
              </a:rPr>
              <a:t>מקדימים</a:t>
            </a:r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:</a:t>
            </a:r>
            <a:endParaRPr sz="24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מוטיבציה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ורצון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כל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השותפים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לקדום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שיתופי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פעולה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תמיכת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פיקוח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מנהל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בית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ספר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שעות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לישיבות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ולמפגשי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למידה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דיסציפלינרית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משותפים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12700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1" name="Google Shape;121;p19"/>
          <p:cNvSpPr txBox="1"/>
          <p:nvPr/>
        </p:nvSpPr>
        <p:spPr>
          <a:xfrm>
            <a:off x="0" y="0"/>
            <a:ext cx="11430000" cy="9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 err="1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קב</a:t>
            </a:r>
            <a:r>
              <a:rPr lang="en-US" sz="3000" b="1" dirty="0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3</a:t>
            </a:r>
            <a:r>
              <a:rPr lang="he-IL" sz="3000" b="1" dirty="0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3000" b="1" dirty="0" err="1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שיתופי</a:t>
            </a:r>
            <a:r>
              <a:rPr lang="en-US" sz="3000" b="1" dirty="0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פעולה</a:t>
            </a:r>
            <a:r>
              <a:rPr lang="en-US" sz="3000" b="1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בין</a:t>
            </a:r>
            <a:r>
              <a:rPr lang="en-US" sz="3000" b="1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מורים</a:t>
            </a:r>
            <a:r>
              <a:rPr lang="en-US" sz="3000" b="1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ברצף</a:t>
            </a:r>
            <a:r>
              <a:rPr lang="en-US" sz="3000" b="1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השש-שנתי</a:t>
            </a:r>
            <a:r>
              <a:rPr lang="en-US" sz="3000" b="1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3000" b="1" dirty="0" err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המשך</a:t>
            </a:r>
            <a:endParaRPr dirty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קב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</a:t>
            </a:r>
            <a:r>
              <a:rPr lang="he-IL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שיתופי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פעולה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בין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מורים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ברצף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השש-שנתי</a:t>
            </a:r>
            <a:r>
              <a:rPr lang="en-US" sz="3000" b="1" i="0" dirty="0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000" b="1" i="0" dirty="0" err="1" smtClean="0">
                <a:solidFill>
                  <a:srgbClr val="073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המשך</a:t>
            </a: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493</Words>
  <Application>Microsoft Office PowerPoint</Application>
  <PresentationFormat>Widescreen</PresentationFormat>
  <Paragraphs>67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רעיונות והמלצות לקידום שיתוף הפעולה על הרצף השש שנתי חט"ב-חט"ע  בסוגיות של הוראת הכימיה </vt:lpstr>
      <vt:lpstr>קבוצה 1: העלאת מוטיבציה ללימוד כימיה  )איך מניעים לעניין בלמידה של נושאי ליבה בכימיה(</vt:lpstr>
      <vt:lpstr>קבוצה 1: העלאת מוטיבציה ללימוד כימיה- המשך</vt:lpstr>
      <vt:lpstr>קבוצה 2: חשיבה מושגית על הרצף השש-שנתי  )תפישות שגויות, מה ואיך מלמדים בחט"ב ומה בחט"ע(</vt:lpstr>
      <vt:lpstr>קבוצה 2: חשיבה מושגית על הרצף השש-שנתי - המשך </vt:lpstr>
      <vt:lpstr>קב 3 : שיתופי פעולה בין מורים ברצף השש-שנתי  לדוגמא: חקר, ימי שיא, יוזמות בית ספריות</vt:lpstr>
      <vt:lpstr>קב 3: שיתופי פעולה בין מורים ברצף השש-שנתי - 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רעיונות והמלצות לקידום שיתוף הפעולה על הרצף השש שנתי חט"ב-חט"ע  בסוגיות של הוראת הכימיה</dc:title>
  <dc:creator>weizmann</dc:creator>
  <cp:lastModifiedBy>Windows User</cp:lastModifiedBy>
  <cp:revision>7</cp:revision>
  <dcterms:modified xsi:type="dcterms:W3CDTF">2019-05-19T14:08:09Z</dcterms:modified>
</cp:coreProperties>
</file>