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6985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רעיונות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והמלצות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לקידום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שיתוף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הפעולה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על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הרצף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השש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שנתי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חט"ב-חט"ע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בסוגיות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של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b="0" i="0" u="none" strike="noStrike" cap="none" dirty="0" err="1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הוראת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dirty="0" err="1">
                <a:solidFill>
                  <a:srgbClr val="980000"/>
                </a:solidFill>
              </a:rPr>
              <a:t>הפיסיקה</a:t>
            </a:r>
            <a:r>
              <a:rPr lang="en-US" sz="4800" b="0" i="0" u="none" strike="noStrike" cap="none" dirty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יום</a:t>
            </a:r>
            <a:r>
              <a:rPr lang="en-US" sz="3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למידה</a:t>
            </a:r>
            <a:r>
              <a:rPr lang="en-US" sz="3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משו</a:t>
            </a:r>
            <a:r>
              <a:rPr lang="en-US" sz="3000" b="1" dirty="0" err="1"/>
              <a:t>תף</a:t>
            </a:r>
            <a:r>
              <a:rPr lang="en-US" sz="3000" b="1" dirty="0"/>
              <a:t> 8.5.18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000" b="1" i="0" u="none" strike="noStrike" cap="none" dirty="0" err="1">
                <a:solidFill>
                  <a:srgbClr val="073763"/>
                </a:solidFill>
              </a:rPr>
              <a:t>קבוצ</a:t>
            </a:r>
            <a:r>
              <a:rPr lang="en-US" sz="3000" b="1" dirty="0" err="1">
                <a:solidFill>
                  <a:srgbClr val="073763"/>
                </a:solidFill>
              </a:rPr>
              <a:t>ה</a:t>
            </a:r>
            <a:r>
              <a:rPr lang="en-US" sz="3000" b="1" dirty="0">
                <a:solidFill>
                  <a:srgbClr val="073763"/>
                </a:solidFill>
              </a:rPr>
              <a:t> 1: </a:t>
            </a:r>
            <a:endParaRPr sz="3000" b="1" dirty="0">
              <a:solidFill>
                <a:srgbClr val="073763"/>
              </a:solidFill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000" b="1" dirty="0" err="1">
                <a:solidFill>
                  <a:srgbClr val="073763"/>
                </a:solidFill>
              </a:rPr>
              <a:t>הוראה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מיטבית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בפיזיקה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בנושא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אנרגיה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חשמלית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ברצף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שש-שנתי</a:t>
            </a:r>
            <a:endParaRPr sz="3600" dirty="0">
              <a:solidFill>
                <a:srgbClr val="1C4587"/>
              </a:solidFill>
            </a:endParaRP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10200" y="1690700"/>
            <a:ext cx="10515600" cy="6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0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השתתפו</a:t>
            </a:r>
            <a:r>
              <a:rPr lang="en-US" sz="20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אורי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מיכאל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סבין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עטיה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אבו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הדובה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רינת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מלכה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אילון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ליהי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תלם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מרגלית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דר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'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צביקה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אריכא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מנחות</a:t>
            </a:r>
            <a:r>
              <a:rPr lang="en-US" sz="20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איריס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פולק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ודר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'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יעל</a:t>
            </a:r>
            <a:r>
              <a:rPr lang="en-US" sz="20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שוורץ</a:t>
            </a:r>
            <a:endParaRPr sz="2000"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קשיים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בהוראת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נושא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אנרגיה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חשמלית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מכניקה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אתה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רואה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המערכת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היא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ברמת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המקרו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בחשמל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: 1.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מופשט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לא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רואים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מתח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זרם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זה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לא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אינטואיטבי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המערכת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גם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ברמת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המקרו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וגם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ברמת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המיקרו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2.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מורכב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אנרגיה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חשמלית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היא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תת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נושא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בתוך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נושא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האנרגיה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1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קיימות</a:t>
            </a:r>
            <a:r>
              <a:rPr lang="en-US" sz="2400" b="1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המון</a:t>
            </a:r>
            <a:r>
              <a:rPr lang="en-US" sz="2400" b="1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דרכים</a:t>
            </a:r>
            <a:r>
              <a:rPr lang="en-US" sz="2400" b="1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נכונות</a:t>
            </a:r>
            <a:r>
              <a:rPr lang="en-US" sz="2400" b="1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2400" b="1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צריך</a:t>
            </a:r>
            <a:r>
              <a:rPr lang="en-US" sz="2400" b="1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לבחור</a:t>
            </a:r>
            <a:r>
              <a:rPr lang="en-US" sz="2400" b="1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בשכל</a:t>
            </a:r>
            <a:r>
              <a:rPr lang="en-US" sz="2400" b="1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b="1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ולהתאים</a:t>
            </a:r>
            <a:r>
              <a:rPr lang="en-US" sz="2400" b="1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ללומדים</a:t>
            </a:r>
            <a:endParaRPr sz="2400" b="1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דרכים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להעלאת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מוטיבציה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ועניין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קישור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לחיי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היומיום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הקשר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סביבתי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דגש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על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צריכה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ניצולת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המרות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אנרגיה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להתחיל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מחשבון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החשמל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ולא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להשאירו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לסוף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שימוש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באינטואיציות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כדי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להוריד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חשש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שימוש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בתופעה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מאתגרת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ומעוררת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תהיה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7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2400" b="1" i="0" u="none" strike="noStrike" cap="none" dirty="0" err="1" smtClean="0">
                <a:solidFill>
                  <a:srgbClr val="073763"/>
                </a:solidFill>
              </a:rPr>
              <a:t>קבוצ</a:t>
            </a:r>
            <a:r>
              <a:rPr lang="en-US" sz="2400" b="1" dirty="0" err="1" smtClean="0">
                <a:solidFill>
                  <a:srgbClr val="073763"/>
                </a:solidFill>
              </a:rPr>
              <a:t>ה</a:t>
            </a:r>
            <a:r>
              <a:rPr lang="he-IL" sz="2400" b="1" dirty="0" smtClean="0">
                <a:solidFill>
                  <a:srgbClr val="073763"/>
                </a:solidFill>
              </a:rPr>
              <a:t> 1:</a:t>
            </a:r>
            <a:r>
              <a:rPr lang="en-US" sz="2400" b="1" dirty="0" smtClean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הוראה</a:t>
            </a:r>
            <a:r>
              <a:rPr lang="en-US" sz="2400" b="1" dirty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מיטבית</a:t>
            </a:r>
            <a:r>
              <a:rPr lang="en-US" sz="2400" b="1" dirty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בפיזיקה</a:t>
            </a:r>
            <a:r>
              <a:rPr lang="en-US" sz="2400" b="1" dirty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בנושא</a:t>
            </a:r>
            <a:r>
              <a:rPr lang="en-US" sz="2400" b="1" dirty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אנרגיה</a:t>
            </a:r>
            <a:r>
              <a:rPr lang="en-US" sz="2400" b="1" dirty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חשמלית</a:t>
            </a:r>
            <a:r>
              <a:rPr lang="en-US" sz="2400" b="1" dirty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ברצף</a:t>
            </a:r>
            <a:r>
              <a:rPr lang="en-US" sz="2400" b="1" dirty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שש-שנתי</a:t>
            </a:r>
            <a:endParaRPr sz="2400" dirty="0">
              <a:solidFill>
                <a:srgbClr val="1C4587"/>
              </a:solidFill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953925" y="1216125"/>
            <a:ext cx="10515600" cy="53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דרכים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לפיתוח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חשיבה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מושגית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וחשיבה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חוקרת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שימוש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במטפורות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מעולם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המכניקה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זרם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מים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תרגיל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ירידה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למקלטים</a:t>
            </a:r>
            <a:r>
              <a:rPr lang="he-IL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יציאה</a:t>
            </a:r>
            <a:r>
              <a:rPr lang="en-US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מקולנוע</a:t>
            </a:r>
            <a:r>
              <a:rPr lang="en-US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ללמד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מוליכות</a:t>
            </a:r>
            <a:r>
              <a:rPr lang="en-US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e-IL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ו</a:t>
            </a:r>
            <a:r>
              <a:rPr lang="en-US" sz="2400" dirty="0" err="1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לא</a:t>
            </a:r>
            <a:r>
              <a:rPr lang="en-US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התנגדו</a:t>
            </a:r>
            <a:r>
              <a:rPr lang="he-IL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ת (</a:t>
            </a:r>
            <a:r>
              <a:rPr lang="en-US" sz="2400" dirty="0" err="1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כמו</a:t>
            </a:r>
            <a:r>
              <a:rPr lang="en-US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שבקפיץ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מלמדים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על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אלסטיות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ולא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חוזק</a:t>
            </a:r>
            <a:r>
              <a:rPr lang="en-US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ליצור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ספירליות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"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רכה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יותר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"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מבחינת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תלמידי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חט"ב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  -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להשאיר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נושא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ההתנגדות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לי"ב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? 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להשתמש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בנושא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החשמל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כדי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לדבר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על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הקשר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מיקרו-מקרו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דווקא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בפיסיקה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להשתמש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בניסוי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צביקה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להמשיג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המושג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המרת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אנרגיה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חשמלית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לאנרגיית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חם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ליצור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איתם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הקשר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בין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נוסחה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לתוצאות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ניסוייות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solidFill>
                <a:srgbClr val="38761D"/>
              </a:solidFill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solidFill>
                <a:srgbClr val="38761D"/>
              </a:solidFill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solidFill>
                <a:srgbClr val="38761D"/>
              </a:solidFill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solidFill>
                <a:srgbClr val="38761D"/>
              </a:solidFill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solidFill>
                <a:srgbClr val="38761D"/>
              </a:solidFill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solidFill>
                <a:srgbClr val="38761D"/>
              </a:solidFill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solidFill>
                <a:srgbClr val="38761D"/>
              </a:solidFill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8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2400" b="1" i="0" u="none" strike="noStrike" cap="none" dirty="0" err="1" smtClean="0">
                <a:solidFill>
                  <a:srgbClr val="073763"/>
                </a:solidFill>
              </a:rPr>
              <a:t>קבוצ</a:t>
            </a:r>
            <a:r>
              <a:rPr lang="en-US" sz="2400" b="1" dirty="0" err="1" smtClean="0">
                <a:solidFill>
                  <a:srgbClr val="073763"/>
                </a:solidFill>
              </a:rPr>
              <a:t>ה</a:t>
            </a:r>
            <a:r>
              <a:rPr lang="he-IL" sz="2400" b="1" dirty="0" smtClean="0">
                <a:solidFill>
                  <a:srgbClr val="073763"/>
                </a:solidFill>
              </a:rPr>
              <a:t> 1: </a:t>
            </a:r>
            <a:r>
              <a:rPr lang="en-US" sz="2400" b="1" dirty="0" err="1" smtClean="0">
                <a:solidFill>
                  <a:srgbClr val="073763"/>
                </a:solidFill>
              </a:rPr>
              <a:t>הוראה</a:t>
            </a:r>
            <a:r>
              <a:rPr lang="en-US" sz="2400" b="1" dirty="0" smtClean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מיטבית</a:t>
            </a:r>
            <a:r>
              <a:rPr lang="en-US" sz="2400" b="1" dirty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בפיזיקה</a:t>
            </a:r>
            <a:r>
              <a:rPr lang="en-US" sz="2400" b="1" dirty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בנושא</a:t>
            </a:r>
            <a:r>
              <a:rPr lang="en-US" sz="2400" b="1" dirty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אנרגיה</a:t>
            </a:r>
            <a:r>
              <a:rPr lang="en-US" sz="2400" b="1" dirty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חשמלית</a:t>
            </a:r>
            <a:r>
              <a:rPr lang="en-US" sz="2400" b="1" dirty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ברצף</a:t>
            </a:r>
            <a:r>
              <a:rPr lang="en-US" sz="2400" b="1" dirty="0">
                <a:solidFill>
                  <a:srgbClr val="073763"/>
                </a:solidFill>
              </a:rPr>
              <a:t> </a:t>
            </a:r>
            <a:r>
              <a:rPr lang="en-US" sz="2400" b="1" dirty="0" err="1">
                <a:solidFill>
                  <a:srgbClr val="073763"/>
                </a:solidFill>
              </a:rPr>
              <a:t>שש-שנתי</a:t>
            </a:r>
            <a:endParaRPr sz="2400" dirty="0">
              <a:solidFill>
                <a:srgbClr val="1C4587"/>
              </a:solidFill>
            </a:endParaRP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984450" y="1581875"/>
            <a:ext cx="10515600" cy="51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ברמת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המורים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תהליכים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להגברת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תחושת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המסוגלות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עבודה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על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פרקטיקות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מדעיות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משותפות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לכל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המדעים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שיתוף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בפרקטיקות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מורים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מנוסים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חשמל</a:t>
            </a:r>
            <a:r>
              <a:rPr lang="en-US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ח 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לא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כמותי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הקשר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סביבתי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בתוך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הקונטקסט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מעברי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אנרגיה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ח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עתודה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אלקטרוסטטיקה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ט' </a:t>
            </a:r>
            <a:r>
              <a:rPr lang="en-US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רגיל</a:t>
            </a:r>
            <a:r>
              <a:rPr lang="en-US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ספירלי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לח</a:t>
            </a:r>
            <a:r>
              <a:rPr lang="en-US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רגילה</a:t>
            </a:r>
            <a:r>
              <a:rPr lang="en-US" sz="2400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’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נכנס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אלמנט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כמותי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אין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רצף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שש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שנתי</a:t>
            </a:r>
            <a:r>
              <a:rPr lang="en-US" sz="2400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 ז'-</a:t>
            </a:r>
            <a:r>
              <a:rPr lang="en-US" sz="2400" dirty="0" err="1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י"ב</a:t>
            </a: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400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solidFill>
                <a:srgbClr val="38761D"/>
              </a:solidFill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solidFill>
                <a:srgbClr val="38761D"/>
              </a:solidFill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solidFill>
                <a:srgbClr val="38761D"/>
              </a:solidFill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913250" y="12130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000" b="1" dirty="0" err="1">
                <a:solidFill>
                  <a:srgbClr val="1C4587"/>
                </a:solidFill>
              </a:rPr>
              <a:t>קבוצה</a:t>
            </a:r>
            <a:r>
              <a:rPr lang="en-US" sz="3000" b="1" dirty="0">
                <a:solidFill>
                  <a:srgbClr val="1C4587"/>
                </a:solidFill>
              </a:rPr>
              <a:t> 2: </a:t>
            </a:r>
            <a:endParaRPr sz="3000" b="1" dirty="0">
              <a:solidFill>
                <a:srgbClr val="1C4587"/>
              </a:solidFill>
            </a:endParaRP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000" b="1" dirty="0" err="1">
                <a:solidFill>
                  <a:srgbClr val="073763"/>
                </a:solidFill>
              </a:rPr>
              <a:t>הוראה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מיטבית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בפיזיקה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בנושא</a:t>
            </a:r>
            <a:r>
              <a:rPr lang="en-US" sz="3000" b="1" dirty="0">
                <a:solidFill>
                  <a:srgbClr val="073763"/>
                </a:solidFill>
              </a:rPr>
              <a:t> </a:t>
            </a:r>
            <a:r>
              <a:rPr lang="en-US" sz="3000" b="1" dirty="0" err="1" smtClean="0">
                <a:solidFill>
                  <a:srgbClr val="073763"/>
                </a:solidFill>
              </a:rPr>
              <a:t>אנרגיה</a:t>
            </a:r>
            <a:r>
              <a:rPr lang="he-IL" sz="3000" b="1" dirty="0" smtClean="0">
                <a:solidFill>
                  <a:srgbClr val="073763"/>
                </a:solidFill>
              </a:rPr>
              <a:t> (</a:t>
            </a:r>
            <a:r>
              <a:rPr lang="en-US" sz="3000" b="1" dirty="0" err="1" smtClean="0">
                <a:solidFill>
                  <a:srgbClr val="073763"/>
                </a:solidFill>
              </a:rPr>
              <a:t>גובה</a:t>
            </a:r>
            <a:r>
              <a:rPr lang="en-US" sz="3000" b="1" dirty="0">
                <a:solidFill>
                  <a:srgbClr val="073763"/>
                </a:solidFill>
              </a:rPr>
              <a:t>, </a:t>
            </a:r>
            <a:r>
              <a:rPr lang="en-US" sz="3000" b="1" dirty="0" err="1" smtClean="0">
                <a:solidFill>
                  <a:srgbClr val="073763"/>
                </a:solidFill>
              </a:rPr>
              <a:t>תנועה</a:t>
            </a:r>
            <a:r>
              <a:rPr lang="en-US" sz="3000" b="1" dirty="0" smtClean="0">
                <a:solidFill>
                  <a:srgbClr val="073763"/>
                </a:solidFill>
              </a:rPr>
              <a:t>( </a:t>
            </a:r>
            <a:r>
              <a:rPr lang="en-US" sz="3000" b="1" dirty="0" err="1" smtClean="0">
                <a:solidFill>
                  <a:srgbClr val="073763"/>
                </a:solidFill>
              </a:rPr>
              <a:t>ברצף</a:t>
            </a:r>
            <a:r>
              <a:rPr lang="en-US" sz="3000" b="1" dirty="0" smtClean="0">
                <a:solidFill>
                  <a:srgbClr val="073763"/>
                </a:solidFill>
              </a:rPr>
              <a:t> </a:t>
            </a:r>
            <a:r>
              <a:rPr lang="en-US" sz="3000" b="1" dirty="0" err="1">
                <a:solidFill>
                  <a:srgbClr val="073763"/>
                </a:solidFill>
              </a:rPr>
              <a:t>שש-שנתי</a:t>
            </a:r>
            <a:endParaRPr sz="3000" b="1" dirty="0">
              <a:solidFill>
                <a:srgbClr val="1C4587"/>
              </a:solidFill>
            </a:endParaRP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80050" y="1378625"/>
            <a:ext cx="11382000" cy="61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השתתפו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אכרם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אברהים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מירי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לוי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סמדר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לוי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אברהם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שוורץ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יהבית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לוריא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b="1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מנחים</a:t>
            </a:r>
            <a:r>
              <a:rPr lang="en-US" sz="2400" b="1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פרופ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'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ירון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להבי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וסמדר</a:t>
            </a:r>
            <a:r>
              <a:rPr lang="en-US" sz="2400" dirty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dirty="0" err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שטוקלמן</a:t>
            </a:r>
            <a:endParaRPr sz="2400" dirty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4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בחרנו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לדון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בחשיבה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המושגית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בשילוב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העניין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והמוטיבציה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כיצד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ניתן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לקדם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החשיבה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המושגית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באמצעות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גורמי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עניין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ומוטיבציה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b="1" dirty="0" err="1">
                <a:latin typeface="Arial"/>
                <a:ea typeface="Arial"/>
                <a:cs typeface="Arial"/>
                <a:sym typeface="Arial"/>
              </a:rPr>
              <a:t>מתאימים</a:t>
            </a: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?</a:t>
            </a:r>
            <a:br>
              <a:rPr lang="en-US" sz="22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א.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ליצור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אחידות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בהוראת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המושגים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וליצור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ומדרג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מושגי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בין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חט"ב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לחט"ע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למשל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בחט"ב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מלמדים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אנרגיה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כשינוי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מצ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בעוד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שבחט"ע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מתייחסים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לאנרגיה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כעבודה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ומבחינים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בין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סוגי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אנרגיה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גישה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מסורתית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).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יש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מקום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לשני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המושגים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אבל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חשוב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קודם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לתת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הדעת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להבדל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התפישתי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יש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בעיה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במונח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סוגי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אנרגיה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וההפרדה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לאנרגית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גובה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ואנרגית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תנועה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היתרון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בגישה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שינוי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אנרגיה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הוא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שהמעבר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משם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להתייחסות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האמפירית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לשינוי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האנרגיה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ברור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יותר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וניתן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להתמקד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במדידה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. 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ב.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בחט"ב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יש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לקשר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החשיבה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המושגית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להקשרים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מעולם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התלמידים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המתחברים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להבנה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האינטואיטיבית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התלמידים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והם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בעלי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פוטנציאל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להתחבר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לנלמד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בחט"ע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חשוב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לבחון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כיצד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להבנות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המושג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הזה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באופן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שיעורר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הענין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והמוטיבציה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התלמידים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לעבסוק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בו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וכיצד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להבנות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הבנתו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באופן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אינטואיטיבי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לתלמיד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en-US" sz="2200" dirty="0" err="1" smtClean="0">
                <a:latin typeface="Arial"/>
                <a:ea typeface="Arial"/>
                <a:cs typeface="Arial"/>
                <a:sym typeface="Arial"/>
              </a:rPr>
              <a:t>לא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מספיק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לבחור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בהקשרים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מחיי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יומיום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חשוב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לקחת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בחשבון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הבנה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אינטואיטיבית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מושג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 smtClean="0">
                <a:latin typeface="Arial"/>
                <a:ea typeface="Arial"/>
                <a:cs typeface="Arial"/>
                <a:sym typeface="Arial"/>
              </a:rPr>
              <a:t>מופשט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he-IL" sz="2200" dirty="0" smtClean="0">
                <a:latin typeface="Arial"/>
                <a:ea typeface="Arial"/>
                <a:cs typeface="Arial"/>
                <a:sym typeface="Arial"/>
              </a:rPr>
              <a:t>.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>
              <a:buSzPts val="3959"/>
            </a:pPr>
            <a:r>
              <a:rPr lang="he-IL" sz="2400" b="1" dirty="0">
                <a:solidFill>
                  <a:srgbClr val="1C4587"/>
                </a:solidFill>
              </a:rPr>
              <a:t>קבוצה 2: </a:t>
            </a:r>
            <a:br>
              <a:rPr lang="he-IL" sz="2400" b="1" dirty="0">
                <a:solidFill>
                  <a:srgbClr val="1C4587"/>
                </a:solidFill>
              </a:rPr>
            </a:br>
            <a:r>
              <a:rPr lang="he-IL" sz="2400" b="1" dirty="0">
                <a:solidFill>
                  <a:srgbClr val="073763"/>
                </a:solidFill>
              </a:rPr>
              <a:t>הוראה מיטבית בפיזיקה בנושא אנרגיה </a:t>
            </a:r>
            <a:r>
              <a:rPr lang="he-IL" sz="2400" b="1" dirty="0" smtClean="0">
                <a:solidFill>
                  <a:srgbClr val="073763"/>
                </a:solidFill>
              </a:rPr>
              <a:t>(גובה</a:t>
            </a:r>
            <a:r>
              <a:rPr lang="he-IL" sz="2400" b="1" dirty="0">
                <a:solidFill>
                  <a:srgbClr val="073763"/>
                </a:solidFill>
              </a:rPr>
              <a:t>, </a:t>
            </a:r>
            <a:r>
              <a:rPr lang="he-IL" sz="2400" b="1" dirty="0" smtClean="0">
                <a:solidFill>
                  <a:srgbClr val="073763"/>
                </a:solidFill>
              </a:rPr>
              <a:t>תנועה) </a:t>
            </a:r>
            <a:r>
              <a:rPr lang="he-IL" sz="2400" b="1" dirty="0">
                <a:solidFill>
                  <a:srgbClr val="073763"/>
                </a:solidFill>
              </a:rPr>
              <a:t>ברצף שש-שנתי</a:t>
            </a:r>
            <a:endParaRPr sz="2400" dirty="0"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929625" y="1642750"/>
            <a:ext cx="10690800" cy="56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0" algn="r" rtl="1">
              <a:buNone/>
            </a:pP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ג.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חשוב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תכנית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הפיסיקה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בחט"ב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תעשה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חיבור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נכון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בין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שכבות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הגיל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ז'-ט' </a:t>
            </a:r>
            <a:br>
              <a:rPr lang="en-US" sz="22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200" b="1" dirty="0">
                <a:latin typeface="Arial"/>
                <a:ea typeface="Arial"/>
                <a:cs typeface="Arial"/>
                <a:sym typeface="Arial"/>
              </a:rPr>
              <a:t>ד.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כדי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לקדם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החשיבה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המתמטית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מושגים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ועקרונות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אין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ללמד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הנוסחהבאופן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טכני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אלא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לבנות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המודל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המתמטי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עם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התלמידים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כבר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בהתחלה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תוך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כדי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ביצוע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רצף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ניסויים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יש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לחפש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ניסוייים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מתאימים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ולבצע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אותם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עד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הבנייה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הנוסחה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ל</a:t>
            </a:r>
            <a:r>
              <a:rPr lang="he-IL" sz="2200" dirty="0" smtClean="0">
                <a:latin typeface="Arial"/>
                <a:ea typeface="Arial"/>
                <a:cs typeface="Arial"/>
                <a:sym typeface="Arial"/>
              </a:rPr>
              <a:t>משל</a:t>
            </a:r>
            <a:r>
              <a:rPr lang="en-US" sz="2200" dirty="0" err="1" smtClean="0">
                <a:latin typeface="Arial"/>
                <a:ea typeface="Arial"/>
                <a:cs typeface="Arial"/>
                <a:sym typeface="Arial"/>
              </a:rPr>
              <a:t>mgh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e-IL" sz="2200" dirty="0" smtClean="0">
                <a:latin typeface="Arial"/>
                <a:ea typeface="Arial"/>
                <a:cs typeface="Arial"/>
                <a:sym typeface="Arial"/>
              </a:rPr>
              <a:t>.  </a:t>
            </a:r>
            <a:r>
              <a:rPr lang="en-US" sz="2200" dirty="0" err="1" smtClean="0">
                <a:latin typeface="Arial"/>
                <a:ea typeface="Arial"/>
                <a:cs typeface="Arial"/>
                <a:sym typeface="Arial"/>
              </a:rPr>
              <a:t>רק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אחרי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ההתנסות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הזו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יש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מקום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לנסח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יחד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התלמידים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החוק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en-US" sz="2200" dirty="0" err="1" smtClean="0">
                <a:latin typeface="Arial"/>
                <a:ea typeface="Arial"/>
                <a:cs typeface="Arial"/>
                <a:sym typeface="Arial"/>
              </a:rPr>
              <a:t>חיבור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בין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ניסוי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 smtClean="0">
                <a:latin typeface="Arial"/>
                <a:ea typeface="Arial"/>
                <a:cs typeface="Arial"/>
                <a:sym typeface="Arial"/>
              </a:rPr>
              <a:t>לתיאוריה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200" dirty="0" err="1" smtClean="0">
                <a:latin typeface="Arial"/>
                <a:ea typeface="Arial"/>
                <a:cs typeface="Arial"/>
                <a:sym typeface="Arial"/>
              </a:rPr>
              <a:t>ולהשתמש</a:t>
            </a:r>
            <a:r>
              <a:rPr lang="he-IL" sz="22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 smtClean="0">
                <a:latin typeface="Arial"/>
                <a:ea typeface="Arial"/>
                <a:cs typeface="Arial"/>
                <a:sym typeface="Arial"/>
              </a:rPr>
              <a:t>בו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בסיטואציות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נוספות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ולכשימשיכו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לחט"ע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יעסקו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בחקירה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כמותית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החוק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שמקובל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בעבודות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חקר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בפיסיקה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בחט"ע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.</a:t>
            </a:r>
            <a:br>
              <a:rPr lang="en-US" sz="22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הצעה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למהלך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פדגוגי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צופים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בתופעה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פיסיקלית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/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מקבלים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עליה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מידע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2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בחט"ב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מתארים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אותה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באופן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איכותני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2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בחט"ב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מבצעים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מדידות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וניסויים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לבניית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המודל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המתמטי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נוסחה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).</a:t>
            </a:r>
            <a:br>
              <a:rPr lang="en-US" sz="22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בחט"ב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מנסחים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יחד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החוק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הפיסיקלי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ומדברים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על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התיאוריה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גילה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איך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ולמה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משמשת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.</a:t>
            </a:r>
            <a:br>
              <a:rPr lang="en-US" sz="2200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&gt;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בחט"ע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חוקרים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את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המודל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המתמטי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במצבים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שונים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וחוזרים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שוב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להתמודדות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עם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המושג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המופשט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ולהבנתו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228600" lvl="0" indent="0" algn="r" rtl="1">
              <a:spcBef>
                <a:spcPts val="1000"/>
              </a:spcBef>
              <a:spcAft>
                <a:spcPts val="0"/>
              </a:spcAft>
              <a:buNone/>
            </a:pP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861125" y="3487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000" b="1" i="0" u="none" strike="noStrike" cap="none">
                <a:solidFill>
                  <a:srgbClr val="1C4587"/>
                </a:solidFill>
                <a:latin typeface="Calibri"/>
                <a:ea typeface="Calibri"/>
                <a:cs typeface="Calibri"/>
                <a:sym typeface="Calibri"/>
              </a:rPr>
              <a:t>קבוצה</a:t>
            </a:r>
            <a:r>
              <a:rPr lang="en-US" sz="3000" b="1">
                <a:solidFill>
                  <a:srgbClr val="1C4587"/>
                </a:solidFill>
              </a:rPr>
              <a:t> 3: </a:t>
            </a:r>
            <a:endParaRPr sz="3000" b="1">
              <a:solidFill>
                <a:srgbClr val="1C4587"/>
              </a:solidFill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000" b="1">
                <a:solidFill>
                  <a:srgbClr val="073763"/>
                </a:solidFill>
              </a:rPr>
              <a:t>הוראה מיטבית בפיזיקה בנושא כוחות ותנועה ברצף שש-שנתי</a:t>
            </a:r>
            <a:endParaRPr sz="3000" b="1"/>
          </a:p>
        </p:txBody>
      </p:sp>
      <p:sp>
        <p:nvSpPr>
          <p:cNvPr id="121" name="Shape 121"/>
          <p:cNvSpPr txBox="1"/>
          <p:nvPr/>
        </p:nvSpPr>
        <p:spPr>
          <a:xfrm>
            <a:off x="1303025" y="1674450"/>
            <a:ext cx="9616500" cy="9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err="1">
                <a:solidFill>
                  <a:schemeClr val="dk1"/>
                </a:solidFill>
              </a:rPr>
              <a:t>השתתפו</a:t>
            </a:r>
            <a:r>
              <a:rPr lang="en-US" sz="2000" b="1" dirty="0">
                <a:solidFill>
                  <a:schemeClr val="dk1"/>
                </a:solidFill>
              </a:rPr>
              <a:t>: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r>
              <a:rPr lang="en-US" sz="2000" dirty="0" err="1">
                <a:solidFill>
                  <a:schemeClr val="dk1"/>
                </a:solidFill>
              </a:rPr>
              <a:t>מרים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r>
              <a:rPr lang="en-US" sz="2000" dirty="0" err="1">
                <a:solidFill>
                  <a:schemeClr val="dk1"/>
                </a:solidFill>
              </a:rPr>
              <a:t>זגורי</a:t>
            </a:r>
            <a:r>
              <a:rPr lang="en-US" sz="2000" dirty="0">
                <a:solidFill>
                  <a:schemeClr val="dk1"/>
                </a:solidFill>
              </a:rPr>
              <a:t>, אורנה </a:t>
            </a:r>
            <a:r>
              <a:rPr lang="en-US" sz="2000" dirty="0" err="1">
                <a:solidFill>
                  <a:schemeClr val="dk1"/>
                </a:solidFill>
              </a:rPr>
              <a:t>פליק</a:t>
            </a:r>
            <a:r>
              <a:rPr lang="en-US" sz="2000" dirty="0">
                <a:solidFill>
                  <a:schemeClr val="dk1"/>
                </a:solidFill>
              </a:rPr>
              <a:t>, </a:t>
            </a:r>
            <a:r>
              <a:rPr lang="en-US" sz="2000" dirty="0" err="1">
                <a:solidFill>
                  <a:schemeClr val="dk1"/>
                </a:solidFill>
              </a:rPr>
              <a:t>מיכאל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r>
              <a:rPr lang="en-US" sz="2000" dirty="0" err="1">
                <a:solidFill>
                  <a:schemeClr val="dk1"/>
                </a:solidFill>
              </a:rPr>
              <a:t>סבין</a:t>
            </a:r>
            <a:r>
              <a:rPr lang="en-US" sz="2000" dirty="0">
                <a:solidFill>
                  <a:schemeClr val="dk1"/>
                </a:solidFill>
              </a:rPr>
              <a:t>, </a:t>
            </a:r>
            <a:r>
              <a:rPr lang="en-US" sz="2000" dirty="0" err="1">
                <a:solidFill>
                  <a:schemeClr val="dk1"/>
                </a:solidFill>
              </a:rPr>
              <a:t>יהושע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r>
              <a:rPr lang="en-US" sz="2000" dirty="0" err="1">
                <a:solidFill>
                  <a:schemeClr val="dk1"/>
                </a:solidFill>
              </a:rPr>
              <a:t>צדוק</a:t>
            </a:r>
            <a:r>
              <a:rPr lang="en-US" sz="2000" dirty="0">
                <a:solidFill>
                  <a:schemeClr val="dk1"/>
                </a:solidFill>
              </a:rPr>
              <a:t>, </a:t>
            </a:r>
            <a:r>
              <a:rPr lang="en-US" sz="2000" dirty="0" err="1">
                <a:solidFill>
                  <a:schemeClr val="dk1"/>
                </a:solidFill>
              </a:rPr>
              <a:t>שוקי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r>
              <a:rPr lang="en-US" sz="2000" dirty="0" err="1">
                <a:solidFill>
                  <a:schemeClr val="dk1"/>
                </a:solidFill>
              </a:rPr>
              <a:t>זכאי</a:t>
            </a:r>
            <a:r>
              <a:rPr lang="en-US" sz="2000" dirty="0">
                <a:solidFill>
                  <a:schemeClr val="dk1"/>
                </a:solidFill>
              </a:rPr>
              <a:t>, </a:t>
            </a:r>
            <a:r>
              <a:rPr lang="en-US" sz="2000" dirty="0" err="1">
                <a:solidFill>
                  <a:schemeClr val="dk1"/>
                </a:solidFill>
              </a:rPr>
              <a:t>אתי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r>
              <a:rPr lang="en-US" sz="2000" dirty="0" err="1">
                <a:solidFill>
                  <a:schemeClr val="dk1"/>
                </a:solidFill>
              </a:rPr>
              <a:t>טל</a:t>
            </a:r>
            <a:r>
              <a:rPr lang="en-US" sz="2000" dirty="0">
                <a:solidFill>
                  <a:schemeClr val="dk1"/>
                </a:solidFill>
              </a:rPr>
              <a:t>, </a:t>
            </a:r>
            <a:r>
              <a:rPr lang="en-US" sz="2000" dirty="0" err="1">
                <a:solidFill>
                  <a:schemeClr val="dk1"/>
                </a:solidFill>
              </a:rPr>
              <a:t>גנאדי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r>
              <a:rPr lang="en-US" sz="2000" dirty="0" err="1">
                <a:solidFill>
                  <a:schemeClr val="dk1"/>
                </a:solidFill>
              </a:rPr>
              <a:t>אקלרוד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endParaRPr sz="2000" dirty="0">
              <a:solidFill>
                <a:schemeClr val="dk1"/>
              </a:solidFill>
            </a:endParaRPr>
          </a:p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err="1">
                <a:solidFill>
                  <a:schemeClr val="dk1"/>
                </a:solidFill>
              </a:rPr>
              <a:t>מנחות</a:t>
            </a:r>
            <a:r>
              <a:rPr lang="en-US" sz="2000" b="1" dirty="0">
                <a:solidFill>
                  <a:schemeClr val="dk1"/>
                </a:solidFill>
              </a:rPr>
              <a:t>: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r>
              <a:rPr lang="en-US" sz="2000" dirty="0" err="1">
                <a:solidFill>
                  <a:schemeClr val="dk1"/>
                </a:solidFill>
              </a:rPr>
              <a:t>גניה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r>
              <a:rPr lang="en-US" sz="2000" dirty="0" err="1">
                <a:solidFill>
                  <a:schemeClr val="dk1"/>
                </a:solidFill>
              </a:rPr>
              <a:t>חייקין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r>
              <a:rPr lang="en-US" sz="2000" dirty="0" err="1">
                <a:solidFill>
                  <a:schemeClr val="dk1"/>
                </a:solidFill>
              </a:rPr>
              <a:t>ואולגה</a:t>
            </a:r>
            <a:r>
              <a:rPr lang="en-US" sz="2000" dirty="0">
                <a:solidFill>
                  <a:schemeClr val="dk1"/>
                </a:solidFill>
              </a:rPr>
              <a:t> </a:t>
            </a:r>
            <a:r>
              <a:rPr lang="en-US" sz="2000" dirty="0" err="1">
                <a:solidFill>
                  <a:schemeClr val="dk1"/>
                </a:solidFill>
              </a:rPr>
              <a:t>שוסטרמן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</a:rPr>
              <a:t/>
            </a:r>
            <a:br>
              <a:rPr lang="en-US" sz="2000" b="1" dirty="0">
                <a:solidFill>
                  <a:schemeClr val="dk1"/>
                </a:solidFill>
              </a:rPr>
            </a:br>
            <a:r>
              <a:rPr lang="en-US" sz="2000" b="1" dirty="0" err="1">
                <a:solidFill>
                  <a:schemeClr val="dk1"/>
                </a:solidFill>
              </a:rPr>
              <a:t>דרכים</a:t>
            </a:r>
            <a:r>
              <a:rPr lang="en-US" sz="2000" b="1" dirty="0">
                <a:solidFill>
                  <a:schemeClr val="dk1"/>
                </a:solidFill>
              </a:rPr>
              <a:t> </a:t>
            </a:r>
            <a:r>
              <a:rPr lang="en-US" sz="2000" b="1" dirty="0" err="1">
                <a:solidFill>
                  <a:schemeClr val="dk1"/>
                </a:solidFill>
              </a:rPr>
              <a:t>להעלאת</a:t>
            </a:r>
            <a:r>
              <a:rPr lang="en-US" sz="2000" b="1" dirty="0">
                <a:solidFill>
                  <a:schemeClr val="dk1"/>
                </a:solidFill>
              </a:rPr>
              <a:t> </a:t>
            </a:r>
            <a:r>
              <a:rPr lang="en-US" sz="2000" b="1" dirty="0" err="1">
                <a:solidFill>
                  <a:schemeClr val="dk1"/>
                </a:solidFill>
              </a:rPr>
              <a:t>המוטיבציה</a:t>
            </a:r>
            <a:r>
              <a:rPr lang="en-US" sz="2000" b="1" dirty="0">
                <a:solidFill>
                  <a:schemeClr val="dk1"/>
                </a:solidFill>
              </a:rPr>
              <a:t> </a:t>
            </a:r>
            <a:r>
              <a:rPr lang="en-US" sz="2000" b="1" dirty="0" err="1">
                <a:solidFill>
                  <a:schemeClr val="dk1"/>
                </a:solidFill>
              </a:rPr>
              <a:t>של</a:t>
            </a:r>
            <a:r>
              <a:rPr lang="en-US" sz="2000" b="1" dirty="0">
                <a:solidFill>
                  <a:schemeClr val="dk1"/>
                </a:solidFill>
              </a:rPr>
              <a:t> </a:t>
            </a:r>
            <a:r>
              <a:rPr lang="en-US" sz="2000" b="1" dirty="0" err="1">
                <a:solidFill>
                  <a:schemeClr val="dk1"/>
                </a:solidFill>
              </a:rPr>
              <a:t>התלמידים</a:t>
            </a:r>
            <a:r>
              <a:rPr lang="en-US" sz="2000" b="1" dirty="0">
                <a:solidFill>
                  <a:schemeClr val="dk1"/>
                </a:solidFill>
              </a:rPr>
              <a:t> </a:t>
            </a:r>
            <a:r>
              <a:rPr lang="en-US" sz="2000" b="1" dirty="0" err="1">
                <a:solidFill>
                  <a:schemeClr val="dk1"/>
                </a:solidFill>
              </a:rPr>
              <a:t>ללמוד</a:t>
            </a:r>
            <a:r>
              <a:rPr lang="en-US" sz="2000" b="1" dirty="0">
                <a:solidFill>
                  <a:schemeClr val="dk1"/>
                </a:solidFill>
              </a:rPr>
              <a:t> </a:t>
            </a:r>
            <a:r>
              <a:rPr lang="en-US" sz="2000" b="1" dirty="0" err="1">
                <a:solidFill>
                  <a:schemeClr val="dk1"/>
                </a:solidFill>
              </a:rPr>
              <a:t>פיזיקה</a:t>
            </a:r>
            <a:endParaRPr sz="2000" b="1" dirty="0"/>
          </a:p>
        </p:txBody>
      </p:sp>
      <p:sp>
        <p:nvSpPr>
          <p:cNvPr id="122" name="Shape 122"/>
          <p:cNvSpPr txBox="1"/>
          <p:nvPr/>
        </p:nvSpPr>
        <p:spPr>
          <a:xfrm>
            <a:off x="7142500" y="2743200"/>
            <a:ext cx="4057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/>
              <a:t>ברמת</a:t>
            </a:r>
            <a:r>
              <a:rPr lang="en-US" sz="1800" b="1" dirty="0"/>
              <a:t> </a:t>
            </a:r>
            <a:r>
              <a:rPr lang="en-US" sz="1800" b="1" dirty="0" err="1"/>
              <a:t>התלמיד</a:t>
            </a:r>
            <a:r>
              <a:rPr lang="en-US" sz="1800" b="1" dirty="0"/>
              <a:t>:</a:t>
            </a:r>
            <a:endParaRPr sz="1800" b="1" dirty="0"/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dirty="0">
                <a:solidFill>
                  <a:schemeClr val="dk1"/>
                </a:solidFill>
              </a:rPr>
              <a:t>-</a:t>
            </a:r>
            <a:r>
              <a:rPr lang="en-US" sz="1800" dirty="0" err="1">
                <a:solidFill>
                  <a:schemeClr val="dk1"/>
                </a:solidFill>
              </a:rPr>
              <a:t>סיורים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לימודיים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dirty="0">
                <a:solidFill>
                  <a:schemeClr val="dk1"/>
                </a:solidFill>
              </a:rPr>
              <a:t>-</a:t>
            </a:r>
            <a:r>
              <a:rPr lang="en-US" sz="1800" dirty="0" err="1">
                <a:solidFill>
                  <a:schemeClr val="dk1"/>
                </a:solidFill>
              </a:rPr>
              <a:t>ימי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שיא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dirty="0">
                <a:solidFill>
                  <a:schemeClr val="dk1"/>
                </a:solidFill>
              </a:rPr>
              <a:t>-</a:t>
            </a:r>
            <a:r>
              <a:rPr lang="en-US" sz="1800" dirty="0" err="1">
                <a:solidFill>
                  <a:schemeClr val="dk1"/>
                </a:solidFill>
              </a:rPr>
              <a:t>סדנאות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משחק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</a:rPr>
              <a:t>-</a:t>
            </a:r>
            <a:r>
              <a:rPr lang="en-US" sz="1800" dirty="0" err="1">
                <a:solidFill>
                  <a:schemeClr val="dk1"/>
                </a:solidFill>
              </a:rPr>
              <a:t>חקר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בתחום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פיזיקה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</a:rPr>
              <a:t>ברמת</a:t>
            </a:r>
            <a:r>
              <a:rPr lang="en-US" sz="1800" b="1" dirty="0">
                <a:solidFill>
                  <a:schemeClr val="dk1"/>
                </a:solidFill>
              </a:rPr>
              <a:t> </a:t>
            </a:r>
            <a:r>
              <a:rPr lang="en-US" sz="1800" b="1" dirty="0" err="1">
                <a:solidFill>
                  <a:schemeClr val="dk1"/>
                </a:solidFill>
              </a:rPr>
              <a:t>המורה</a:t>
            </a:r>
            <a:r>
              <a:rPr lang="en-US" sz="1800" b="1" dirty="0">
                <a:solidFill>
                  <a:schemeClr val="dk1"/>
                </a:solidFill>
              </a:rPr>
              <a:t>:</a:t>
            </a:r>
            <a:endParaRPr sz="1800" b="1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</a:rPr>
              <a:t>-</a:t>
            </a:r>
            <a:r>
              <a:rPr lang="en-US" sz="1800" dirty="0" err="1">
                <a:solidFill>
                  <a:schemeClr val="dk1"/>
                </a:solidFill>
              </a:rPr>
              <a:t>אווירה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פתוחה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בכיתה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</a:rPr>
              <a:t>-</a:t>
            </a:r>
            <a:r>
              <a:rPr lang="en-US" sz="1800" dirty="0" err="1">
                <a:solidFill>
                  <a:schemeClr val="dk1"/>
                </a:solidFill>
              </a:rPr>
              <a:t>המורה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שנהנה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ללמד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</a:rPr>
              <a:t>-</a:t>
            </a:r>
            <a:r>
              <a:rPr lang="en-US" sz="1800" dirty="0" err="1">
                <a:solidFill>
                  <a:schemeClr val="dk1"/>
                </a:solidFill>
              </a:rPr>
              <a:t>לשחק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פיזיקה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</a:rPr>
              <a:t>-</a:t>
            </a:r>
            <a:r>
              <a:rPr lang="en-US" sz="1800" dirty="0" err="1">
                <a:solidFill>
                  <a:schemeClr val="dk1"/>
                </a:solidFill>
              </a:rPr>
              <a:t>ימי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שיא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</a:rPr>
              <a:t>-</a:t>
            </a:r>
            <a:r>
              <a:rPr lang="en-US" sz="1800" dirty="0" err="1">
                <a:solidFill>
                  <a:schemeClr val="dk1"/>
                </a:solidFill>
              </a:rPr>
              <a:t>נושאים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מיום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יום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</a:rPr>
              <a:t>-</a:t>
            </a:r>
            <a:r>
              <a:rPr lang="en-US" sz="1800" dirty="0" err="1">
                <a:solidFill>
                  <a:schemeClr val="dk1"/>
                </a:solidFill>
              </a:rPr>
              <a:t>מיומנות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למידה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" name="Shape 123"/>
          <p:cNvSpPr txBox="1"/>
          <p:nvPr/>
        </p:nvSpPr>
        <p:spPr>
          <a:xfrm>
            <a:off x="985520" y="2743200"/>
            <a:ext cx="6786330" cy="38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/>
              <a:t>ברמת</a:t>
            </a:r>
            <a:r>
              <a:rPr lang="en-US" sz="1800" b="1" dirty="0"/>
              <a:t> </a:t>
            </a:r>
            <a:r>
              <a:rPr lang="en-US" sz="1800" b="1" dirty="0" err="1"/>
              <a:t>הפיקוח</a:t>
            </a:r>
            <a:r>
              <a:rPr lang="en-US" sz="1800" b="1" dirty="0"/>
              <a:t>:</a:t>
            </a:r>
            <a:endParaRPr sz="1800" b="1" dirty="0"/>
          </a:p>
          <a:p>
            <a:pPr marL="45720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 dirty="0" err="1">
                <a:solidFill>
                  <a:schemeClr val="dk1"/>
                </a:solidFill>
              </a:rPr>
              <a:t>תוספת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שעות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לתרגול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בחט"ע</a:t>
            </a:r>
            <a:r>
              <a:rPr lang="en-US" sz="1800" dirty="0">
                <a:solidFill>
                  <a:schemeClr val="dk1"/>
                </a:solidFill>
              </a:rPr>
              <a:t> + </a:t>
            </a:r>
            <a:r>
              <a:rPr lang="en-US" sz="1800" dirty="0" err="1">
                <a:solidFill>
                  <a:schemeClr val="dk1"/>
                </a:solidFill>
              </a:rPr>
              <a:t>חט"ב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 dirty="0" err="1">
                <a:solidFill>
                  <a:schemeClr val="dk1"/>
                </a:solidFill>
              </a:rPr>
              <a:t>תקציבים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לימי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שיא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וסיורים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לימודיים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 dirty="0" err="1">
                <a:solidFill>
                  <a:schemeClr val="dk1"/>
                </a:solidFill>
              </a:rPr>
              <a:t>הורדת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כמות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תת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הנושאים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בתכנית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הלימודים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 dirty="0" err="1">
                <a:solidFill>
                  <a:schemeClr val="dk1"/>
                </a:solidFill>
              </a:rPr>
              <a:t>אינטראקציה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בין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התלמידים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של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חט"ע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לבין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התלמידים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של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חט"ב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 dirty="0" err="1">
                <a:solidFill>
                  <a:schemeClr val="dk1"/>
                </a:solidFill>
              </a:rPr>
              <a:t>חונכות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במעורבות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אישי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בבית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הספר</a:t>
            </a:r>
            <a:r>
              <a:rPr lang="en-US" sz="1800" dirty="0">
                <a:solidFill>
                  <a:schemeClr val="dk1"/>
                </a:solidFill>
              </a:rPr>
              <a:t> (</a:t>
            </a:r>
            <a:r>
              <a:rPr lang="en-US" sz="1800" dirty="0" err="1">
                <a:solidFill>
                  <a:schemeClr val="dk1"/>
                </a:solidFill>
              </a:rPr>
              <a:t>עזרה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תלמיד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לתלמיד</a:t>
            </a:r>
            <a:r>
              <a:rPr lang="en-US" sz="1800" dirty="0">
                <a:solidFill>
                  <a:schemeClr val="dk1"/>
                </a:solidFill>
              </a:rPr>
              <a:t>)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 dirty="0" err="1">
                <a:solidFill>
                  <a:schemeClr val="dk1"/>
                </a:solidFill>
              </a:rPr>
              <a:t>הקטנת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כיתות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לומדות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מדעים</a:t>
            </a:r>
            <a:r>
              <a:rPr lang="en-US" sz="1800" dirty="0">
                <a:solidFill>
                  <a:schemeClr val="dk1"/>
                </a:solidFill>
              </a:rPr>
              <a:t>/</a:t>
            </a:r>
            <a:r>
              <a:rPr lang="en-US" sz="1800" dirty="0" err="1">
                <a:solidFill>
                  <a:schemeClr val="dk1"/>
                </a:solidFill>
              </a:rPr>
              <a:t>פיזיקה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בחט"ב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 dirty="0" err="1">
                <a:solidFill>
                  <a:schemeClr val="dk1"/>
                </a:solidFill>
              </a:rPr>
              <a:t>תקצוב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ציוד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פיזיקלי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 dirty="0" err="1">
                <a:solidFill>
                  <a:schemeClr val="dk1"/>
                </a:solidFill>
              </a:rPr>
              <a:t>תגמול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ללבורנטים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 dirty="0" err="1">
                <a:solidFill>
                  <a:schemeClr val="dk1"/>
                </a:solidFill>
              </a:rPr>
              <a:t>שיתוף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פעולה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בין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המורים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למדעים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בחט"ב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לבין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המורים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לפיזיקה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בחט"ע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-US" sz="1800" dirty="0">
                <a:solidFill>
                  <a:schemeClr val="dk1"/>
                </a:solidFill>
              </a:rPr>
              <a:t>30/70 </a:t>
            </a:r>
            <a:r>
              <a:rPr lang="en-US" sz="1800" dirty="0" err="1">
                <a:solidFill>
                  <a:schemeClr val="dk1"/>
                </a:solidFill>
              </a:rPr>
              <a:t>גם</a:t>
            </a:r>
            <a:r>
              <a:rPr lang="en-US" sz="1800" dirty="0">
                <a:solidFill>
                  <a:schemeClr val="dk1"/>
                </a:solidFill>
              </a:rPr>
              <a:t> </a:t>
            </a:r>
            <a:r>
              <a:rPr lang="en-US" sz="1800" dirty="0" err="1">
                <a:solidFill>
                  <a:schemeClr val="dk1"/>
                </a:solidFill>
              </a:rPr>
              <a:t>בחט"ב</a:t>
            </a:r>
            <a:endParaRPr sz="1800" dirty="0">
              <a:solidFill>
                <a:schemeClr val="dk1"/>
              </a:solidFill>
            </a:endParaRPr>
          </a:p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403</Words>
  <Application>Microsoft Office PowerPoint</Application>
  <PresentationFormat>Widescreen</PresentationFormat>
  <Paragraphs>70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רעיונות והמלצות לקידום שיתוף הפעולה על הרצף השש שנתי חט"ב-חט"ע  בסוגיות של הוראת הפיסיקה </vt:lpstr>
      <vt:lpstr>קבוצה 1:  הוראה מיטבית בפיזיקה בנושא אנרגיה חשמלית ברצף שש-שנתי</vt:lpstr>
      <vt:lpstr>קבוצה 1: הוראה מיטבית בפיזיקה בנושא אנרגיה חשמלית ברצף שש-שנתי</vt:lpstr>
      <vt:lpstr>קבוצה 1: הוראה מיטבית בפיזיקה בנושא אנרגיה חשמלית ברצף שש-שנתי</vt:lpstr>
      <vt:lpstr>קבוצה 2:  הוראה מיטבית בפיזיקה בנושא אנרגיה (גובה, תנועה( ברצף שש-שנתי</vt:lpstr>
      <vt:lpstr>קבוצה 2:  הוראה מיטבית בפיזיקה בנושא אנרגיה (גובה, תנועה) ברצף שש-שנתי</vt:lpstr>
      <vt:lpstr>קבוצה 3:  הוראה מיטבית בפיזיקה בנושא כוחות ותנועה ברצף שש-שנתי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רעיונות והמלצות לקידום שיתוף הפעולה על הרצף השש שנתי חט"ב-חט"ע  בסוגיות של הוראת הפיסיקה</dc:title>
  <dc:creator>weizmann</dc:creator>
  <cp:lastModifiedBy>Windows User</cp:lastModifiedBy>
  <cp:revision>2</cp:revision>
  <dcterms:modified xsi:type="dcterms:W3CDTF">2019-05-28T13:32:43Z</dcterms:modified>
</cp:coreProperties>
</file>