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25"/>
  </p:notesMasterIdLst>
  <p:handoutMasterIdLst>
    <p:handoutMasterId r:id="rId26"/>
  </p:handoutMasterIdLst>
  <p:sldIdLst>
    <p:sldId id="405" r:id="rId2"/>
    <p:sldId id="407" r:id="rId3"/>
    <p:sldId id="608" r:id="rId4"/>
    <p:sldId id="634" r:id="rId5"/>
    <p:sldId id="635" r:id="rId6"/>
    <p:sldId id="613" r:id="rId7"/>
    <p:sldId id="611" r:id="rId8"/>
    <p:sldId id="579" r:id="rId9"/>
    <p:sldId id="580" r:id="rId10"/>
    <p:sldId id="581" r:id="rId11"/>
    <p:sldId id="597" r:id="rId12"/>
    <p:sldId id="512" r:id="rId13"/>
    <p:sldId id="623" r:id="rId14"/>
    <p:sldId id="625" r:id="rId15"/>
    <p:sldId id="626" r:id="rId16"/>
    <p:sldId id="627" r:id="rId17"/>
    <p:sldId id="624" r:id="rId18"/>
    <p:sldId id="629" r:id="rId19"/>
    <p:sldId id="628" r:id="rId20"/>
    <p:sldId id="632" r:id="rId21"/>
    <p:sldId id="630" r:id="rId22"/>
    <p:sldId id="633" r:id="rId23"/>
    <p:sldId id="563" r:id="rId24"/>
  </p:sldIdLst>
  <p:sldSz cx="9144000" cy="6858000" type="screen4x3"/>
  <p:notesSz cx="6788150" cy="9923463"/>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2" clrIdx="0"/>
  <p:cmAuthor id="1" name="רון ברצלבסקי" initials="רב"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9999FF"/>
    <a:srgbClr val="00CC99"/>
    <a:srgbClr val="D28280"/>
    <a:srgbClr val="66FFFF"/>
    <a:srgbClr val="FFFF99"/>
    <a:srgbClr val="FFE5E5"/>
    <a:srgbClr val="FFCCCC"/>
    <a:srgbClr val="C3D69B"/>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E171933-4619-4E11-9A3F-F7608DF75F80}" styleName="סגנון ביניים 1 - הדגשה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429" autoAdjust="0"/>
    <p:restoredTop sz="86427" autoAdjust="0"/>
  </p:normalViewPr>
  <p:slideViewPr>
    <p:cSldViewPr>
      <p:cViewPr varScale="1">
        <p:scale>
          <a:sx n="100" d="100"/>
          <a:sy n="100" d="100"/>
        </p:scale>
        <p:origin x="636" y="78"/>
      </p:cViewPr>
      <p:guideLst>
        <p:guide orient="horz" pos="2160"/>
        <p:guide pos="2880"/>
      </p:guideLst>
    </p:cSldViewPr>
  </p:slideViewPr>
  <p:outlineViewPr>
    <p:cViewPr>
      <p:scale>
        <a:sx n="33" d="100"/>
        <a:sy n="33" d="100"/>
      </p:scale>
      <p:origin x="0" y="-4200"/>
    </p:cViewPr>
  </p:outlin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46618" y="0"/>
            <a:ext cx="2941532" cy="496173"/>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72" y="0"/>
            <a:ext cx="2941532" cy="496173"/>
          </a:xfrm>
          <a:prstGeom prst="rect">
            <a:avLst/>
          </a:prstGeom>
        </p:spPr>
        <p:txBody>
          <a:bodyPr vert="horz" lIns="91440" tIns="45720" rIns="91440" bIns="45720" rtlCol="1"/>
          <a:lstStyle>
            <a:lvl1pPr algn="l">
              <a:defRPr sz="1200"/>
            </a:lvl1pPr>
          </a:lstStyle>
          <a:p>
            <a:fld id="{F332B845-0A36-41BB-9CCA-B39597554EBC}" type="datetimeFigureOut">
              <a:rPr lang="he-IL" smtClean="0"/>
              <a:t>ח'/סיון/תשע"ט</a:t>
            </a:fld>
            <a:endParaRPr lang="he-IL"/>
          </a:p>
        </p:txBody>
      </p:sp>
      <p:sp>
        <p:nvSpPr>
          <p:cNvPr id="4" name="מציין מיקום של כותרת תחתונה 3"/>
          <p:cNvSpPr>
            <a:spLocks noGrp="1"/>
          </p:cNvSpPr>
          <p:nvPr>
            <p:ph type="ftr" sz="quarter" idx="2"/>
          </p:nvPr>
        </p:nvSpPr>
        <p:spPr>
          <a:xfrm>
            <a:off x="3846618" y="9425568"/>
            <a:ext cx="2941532" cy="496173"/>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72" y="9425568"/>
            <a:ext cx="2941532" cy="496173"/>
          </a:xfrm>
          <a:prstGeom prst="rect">
            <a:avLst/>
          </a:prstGeom>
        </p:spPr>
        <p:txBody>
          <a:bodyPr vert="horz" lIns="91440" tIns="45720" rIns="91440" bIns="45720" rtlCol="1" anchor="b"/>
          <a:lstStyle>
            <a:lvl1pPr algn="l">
              <a:defRPr sz="1200"/>
            </a:lvl1pPr>
          </a:lstStyle>
          <a:p>
            <a:fld id="{E4D486D4-D78E-4565-A7CF-0F3EAF64A8E5}" type="slidenum">
              <a:rPr lang="he-IL" smtClean="0"/>
              <a:t>‹#›</a:t>
            </a:fld>
            <a:endParaRPr lang="he-IL"/>
          </a:p>
        </p:txBody>
      </p:sp>
    </p:spTree>
    <p:extLst>
      <p:ext uri="{BB962C8B-B14F-4D97-AF65-F5344CB8AC3E}">
        <p14:creationId xmlns:p14="http://schemas.microsoft.com/office/powerpoint/2010/main" val="2832194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46618" y="0"/>
            <a:ext cx="2941532" cy="496173"/>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72" y="0"/>
            <a:ext cx="2941532" cy="496173"/>
          </a:xfrm>
          <a:prstGeom prst="rect">
            <a:avLst/>
          </a:prstGeom>
        </p:spPr>
        <p:txBody>
          <a:bodyPr vert="horz" lIns="91440" tIns="45720" rIns="91440" bIns="45720" rtlCol="1"/>
          <a:lstStyle>
            <a:lvl1pPr algn="l">
              <a:defRPr sz="1200"/>
            </a:lvl1pPr>
          </a:lstStyle>
          <a:p>
            <a:fld id="{0DCE7600-3F54-454D-BD17-1AA2EE56BA7C}" type="datetimeFigureOut">
              <a:rPr lang="he-IL" smtClean="0"/>
              <a:t>ח'/סיון/תשע"ט</a:t>
            </a:fld>
            <a:endParaRPr lang="he-IL"/>
          </a:p>
        </p:txBody>
      </p:sp>
      <p:sp>
        <p:nvSpPr>
          <p:cNvPr id="4" name="מציין מיקום של תמונת שקופית 3"/>
          <p:cNvSpPr>
            <a:spLocks noGrp="1" noRot="1" noChangeAspect="1"/>
          </p:cNvSpPr>
          <p:nvPr>
            <p:ph type="sldImg" idx="2"/>
          </p:nvPr>
        </p:nvSpPr>
        <p:spPr>
          <a:xfrm>
            <a:off x="914400" y="744538"/>
            <a:ext cx="4959350" cy="3721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78815" y="4713645"/>
            <a:ext cx="5430520" cy="4465558"/>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46618" y="9425568"/>
            <a:ext cx="2941532" cy="496173"/>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2" y="9425568"/>
            <a:ext cx="2941532" cy="496173"/>
          </a:xfrm>
          <a:prstGeom prst="rect">
            <a:avLst/>
          </a:prstGeom>
        </p:spPr>
        <p:txBody>
          <a:bodyPr vert="horz" lIns="91440" tIns="45720" rIns="91440" bIns="45720" rtlCol="1" anchor="b"/>
          <a:lstStyle>
            <a:lvl1pPr algn="l">
              <a:defRPr sz="1200"/>
            </a:lvl1pPr>
          </a:lstStyle>
          <a:p>
            <a:fld id="{1EEB07D2-1B4F-4375-9E43-C614D6004011}" type="slidenum">
              <a:rPr lang="he-IL" smtClean="0"/>
              <a:t>‹#›</a:t>
            </a:fld>
            <a:endParaRPr lang="he-IL"/>
          </a:p>
        </p:txBody>
      </p:sp>
    </p:spTree>
    <p:extLst>
      <p:ext uri="{BB962C8B-B14F-4D97-AF65-F5344CB8AC3E}">
        <p14:creationId xmlns:p14="http://schemas.microsoft.com/office/powerpoint/2010/main" val="192436765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6DA6302-5148-4A07-BAFC-EA85C5390F57}" type="slidenum">
              <a:rPr lang="he-IL" altLang="he-IL" smtClean="0">
                <a:solidFill>
                  <a:prstClr val="black"/>
                </a:solidFill>
              </a:rPr>
              <a:pPr eaLnBrk="1" hangingPunct="1">
                <a:spcBef>
                  <a:spcPct val="0"/>
                </a:spcBef>
              </a:pPr>
              <a:t>1</a:t>
            </a:fld>
            <a:endParaRPr lang="en-US" altLang="he-IL" dirty="0" smtClean="0">
              <a:solidFill>
                <a:prstClr val="black"/>
              </a:solidFill>
            </a:endParaRPr>
          </a:p>
        </p:txBody>
      </p:sp>
      <p:sp>
        <p:nvSpPr>
          <p:cNvPr id="57347" name="Rectangle 7"/>
          <p:cNvSpPr txBox="1">
            <a:spLocks noGrp="1" noChangeArrowheads="1"/>
          </p:cNvSpPr>
          <p:nvPr/>
        </p:nvSpPr>
        <p:spPr bwMode="auto">
          <a:xfrm>
            <a:off x="1581" y="9425387"/>
            <a:ext cx="2942164" cy="496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52" tIns="46476" rIns="92952" bIns="46476" anchor="b"/>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algn="l" eaLnBrk="1" fontAlgn="base" hangingPunct="1">
              <a:spcBef>
                <a:spcPct val="0"/>
              </a:spcBef>
              <a:spcAft>
                <a:spcPct val="0"/>
              </a:spcAft>
            </a:pPr>
            <a:fld id="{64129F63-0365-4DE0-8250-FB0FFBDEC37D}" type="slidenum">
              <a:rPr lang="he-IL" altLang="he-IL">
                <a:solidFill>
                  <a:prstClr val="black"/>
                </a:solidFill>
              </a:rPr>
              <a:pPr algn="l" eaLnBrk="1" fontAlgn="base" hangingPunct="1">
                <a:spcBef>
                  <a:spcPct val="0"/>
                </a:spcBef>
                <a:spcAft>
                  <a:spcPct val="0"/>
                </a:spcAft>
              </a:pPr>
              <a:t>1</a:t>
            </a:fld>
            <a:endParaRPr lang="en-US" altLang="he-IL" dirty="0">
              <a:solidFill>
                <a:prstClr val="black"/>
              </a:solidFill>
            </a:endParaRPr>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he-IL" dirty="0" smtClean="0"/>
          </a:p>
        </p:txBody>
      </p:sp>
      <p:sp>
        <p:nvSpPr>
          <p:cNvPr id="57350" name="מציין מיקום של תאריך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endParaRPr lang="en-US" altLang="he-IL" dirty="0" smtClean="0">
              <a:solidFill>
                <a:prstClr val="black"/>
              </a:solidFill>
            </a:endParaRPr>
          </a:p>
        </p:txBody>
      </p:sp>
      <p:sp>
        <p:nvSpPr>
          <p:cNvPr id="57351" name="מציין מיקום של כותרת עליונה 2"/>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endParaRPr lang="en-US" altLang="he-IL" dirty="0" smtClean="0">
              <a:solidFill>
                <a:prstClr val="black"/>
              </a:solidFill>
            </a:endParaRPr>
          </a:p>
        </p:txBody>
      </p:sp>
    </p:spTree>
    <p:extLst>
      <p:ext uri="{BB962C8B-B14F-4D97-AF65-F5344CB8AC3E}">
        <p14:creationId xmlns:p14="http://schemas.microsoft.com/office/powerpoint/2010/main" val="1147383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26 </a:t>
            </a:r>
            <a:r>
              <a:rPr lang="he-IL" dirty="0" err="1" smtClean="0"/>
              <a:t>בתיס</a:t>
            </a:r>
            <a:r>
              <a:rPr lang="he-IL" baseline="0" dirty="0" smtClean="0"/>
              <a:t> מחקר חלוץ</a:t>
            </a:r>
          </a:p>
          <a:p>
            <a:r>
              <a:rPr lang="he-IL" baseline="0" dirty="0" smtClean="0"/>
              <a:t>עומדים בסטנדרט זה </a:t>
            </a:r>
            <a:r>
              <a:rPr lang="he-IL" baseline="0" dirty="0" err="1" smtClean="0"/>
              <a:t>אנדר</a:t>
            </a:r>
            <a:r>
              <a:rPr lang="he-IL" baseline="0" dirty="0" smtClean="0"/>
              <a:t> </a:t>
            </a:r>
            <a:r>
              <a:rPr lang="he-IL" baseline="0" dirty="0" err="1" smtClean="0"/>
              <a:t>אסטימיישן</a:t>
            </a:r>
            <a:r>
              <a:rPr lang="he-IL" baseline="0" dirty="0" smtClean="0"/>
              <a:t>. שיעור גבוה של השתתפות. מצד שני 200% כולל </a:t>
            </a:r>
            <a:r>
              <a:rPr lang="he-IL" baseline="0" dirty="0" err="1" smtClean="0"/>
              <a:t>בתיס</a:t>
            </a:r>
            <a:r>
              <a:rPr lang="he-IL" baseline="0" dirty="0" smtClean="0"/>
              <a:t> שהוחלפו מסיבות </a:t>
            </a:r>
            <a:r>
              <a:rPr lang="he-IL" baseline="0" dirty="0" err="1" smtClean="0"/>
              <a:t>טכניבות</a:t>
            </a:r>
            <a:r>
              <a:rPr lang="he-IL" baseline="0" dirty="0" smtClean="0"/>
              <a:t> של ריבוי מבחנים, אז אולי כדאי לציין?</a:t>
            </a:r>
          </a:p>
        </p:txBody>
      </p:sp>
      <p:sp>
        <p:nvSpPr>
          <p:cNvPr id="4" name="מציין מיקום של מספר שקופית 3"/>
          <p:cNvSpPr>
            <a:spLocks noGrp="1"/>
          </p:cNvSpPr>
          <p:nvPr>
            <p:ph type="sldNum" sz="quarter" idx="10"/>
          </p:nvPr>
        </p:nvSpPr>
        <p:spPr/>
        <p:txBody>
          <a:bodyPr/>
          <a:lstStyle/>
          <a:p>
            <a:fld id="{1EEB07D2-1B4F-4375-9E43-C614D6004011}" type="slidenum">
              <a:rPr lang="he-IL" smtClean="0"/>
              <a:t>3</a:t>
            </a:fld>
            <a:endParaRPr lang="he-IL"/>
          </a:p>
        </p:txBody>
      </p:sp>
    </p:spTree>
    <p:extLst>
      <p:ext uri="{BB962C8B-B14F-4D97-AF65-F5344CB8AC3E}">
        <p14:creationId xmlns:p14="http://schemas.microsoft.com/office/powerpoint/2010/main" val="95572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מאפיינים</a:t>
            </a:r>
            <a:r>
              <a:rPr lang="he-IL" baseline="0" dirty="0" smtClean="0"/>
              <a:t> מרכזיים- לא קטגוריות בניתוח. מהי ההצדקה לציין זאת?</a:t>
            </a:r>
            <a:r>
              <a:rPr lang="en-US" baseline="0" dirty="0" smtClean="0"/>
              <a:t> </a:t>
            </a:r>
            <a:r>
              <a:rPr lang="he-IL" baseline="0" dirty="0" smtClean="0"/>
              <a:t>לדעתי מס שפתיים </a:t>
            </a:r>
            <a:r>
              <a:rPr lang="he-IL" baseline="0" dirty="0" err="1" smtClean="0"/>
              <a:t>מצידם</a:t>
            </a:r>
            <a:r>
              <a:rPr lang="he-IL" baseline="0" dirty="0" smtClean="0"/>
              <a:t> ואנו לא צריכים להשתתף בכך או לסייג לפחות</a:t>
            </a:r>
            <a:endParaRPr lang="he-IL" dirty="0"/>
          </a:p>
        </p:txBody>
      </p:sp>
      <p:sp>
        <p:nvSpPr>
          <p:cNvPr id="4" name="מציין מיקום של מספר שקופית 3"/>
          <p:cNvSpPr>
            <a:spLocks noGrp="1"/>
          </p:cNvSpPr>
          <p:nvPr>
            <p:ph type="sldNum" sz="quarter" idx="10"/>
          </p:nvPr>
        </p:nvSpPr>
        <p:spPr/>
        <p:txBody>
          <a:bodyPr/>
          <a:lstStyle/>
          <a:p>
            <a:fld id="{1EEB07D2-1B4F-4375-9E43-C614D6004011}" type="slidenum">
              <a:rPr lang="he-IL" smtClean="0"/>
              <a:t>4</a:t>
            </a:fld>
            <a:endParaRPr lang="he-IL"/>
          </a:p>
        </p:txBody>
      </p:sp>
    </p:spTree>
    <p:extLst>
      <p:ext uri="{BB962C8B-B14F-4D97-AF65-F5344CB8AC3E}">
        <p14:creationId xmlns:p14="http://schemas.microsoft.com/office/powerpoint/2010/main" val="3707269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מאפיינים</a:t>
            </a:r>
            <a:r>
              <a:rPr lang="he-IL" baseline="0" dirty="0" smtClean="0"/>
              <a:t> מרכזיים- לא קטגוריות בניתוח. מהי ההצדקה לציין זאת?</a:t>
            </a:r>
            <a:r>
              <a:rPr lang="en-US" baseline="0" dirty="0" smtClean="0"/>
              <a:t> </a:t>
            </a:r>
            <a:r>
              <a:rPr lang="he-IL" baseline="0" dirty="0" smtClean="0"/>
              <a:t>לדעתי מס שפתיים </a:t>
            </a:r>
            <a:r>
              <a:rPr lang="he-IL" baseline="0" dirty="0" err="1" smtClean="0"/>
              <a:t>מצידם</a:t>
            </a:r>
            <a:r>
              <a:rPr lang="he-IL" baseline="0" dirty="0" smtClean="0"/>
              <a:t> ואנו לא צריכים להשתתף בכך או לסייג לפחות</a:t>
            </a:r>
            <a:endParaRPr lang="he-IL" dirty="0"/>
          </a:p>
        </p:txBody>
      </p:sp>
      <p:sp>
        <p:nvSpPr>
          <p:cNvPr id="4" name="מציין מיקום של מספר שקופית 3"/>
          <p:cNvSpPr>
            <a:spLocks noGrp="1"/>
          </p:cNvSpPr>
          <p:nvPr>
            <p:ph type="sldNum" sz="quarter" idx="10"/>
          </p:nvPr>
        </p:nvSpPr>
        <p:spPr/>
        <p:txBody>
          <a:bodyPr/>
          <a:lstStyle/>
          <a:p>
            <a:fld id="{1EEB07D2-1B4F-4375-9E43-C614D6004011}" type="slidenum">
              <a:rPr lang="he-IL" smtClean="0"/>
              <a:t>5</a:t>
            </a:fld>
            <a:endParaRPr lang="he-IL"/>
          </a:p>
        </p:txBody>
      </p:sp>
    </p:spTree>
    <p:extLst>
      <p:ext uri="{BB962C8B-B14F-4D97-AF65-F5344CB8AC3E}">
        <p14:creationId xmlns:p14="http://schemas.microsoft.com/office/powerpoint/2010/main" val="1478480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6DA6302-5148-4A07-BAFC-EA85C5390F57}" type="slidenum">
              <a:rPr lang="he-IL" altLang="he-IL" smtClean="0">
                <a:solidFill>
                  <a:prstClr val="black"/>
                </a:solidFill>
              </a:rPr>
              <a:pPr eaLnBrk="1" hangingPunct="1">
                <a:spcBef>
                  <a:spcPct val="0"/>
                </a:spcBef>
              </a:pPr>
              <a:t>7</a:t>
            </a:fld>
            <a:endParaRPr lang="en-US" altLang="he-IL" dirty="0" smtClean="0">
              <a:solidFill>
                <a:prstClr val="black"/>
              </a:solidFill>
            </a:endParaRPr>
          </a:p>
        </p:txBody>
      </p:sp>
      <p:sp>
        <p:nvSpPr>
          <p:cNvPr id="57347" name="Rectangle 7"/>
          <p:cNvSpPr txBox="1">
            <a:spLocks noGrp="1" noChangeArrowheads="1"/>
          </p:cNvSpPr>
          <p:nvPr/>
        </p:nvSpPr>
        <p:spPr bwMode="auto">
          <a:xfrm>
            <a:off x="1581" y="9425387"/>
            <a:ext cx="2942164" cy="496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52" tIns="46476" rIns="92952" bIns="46476" anchor="b"/>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algn="l" eaLnBrk="1" fontAlgn="base" hangingPunct="1">
              <a:spcBef>
                <a:spcPct val="0"/>
              </a:spcBef>
              <a:spcAft>
                <a:spcPct val="0"/>
              </a:spcAft>
            </a:pPr>
            <a:fld id="{64129F63-0365-4DE0-8250-FB0FFBDEC37D}" type="slidenum">
              <a:rPr lang="he-IL" altLang="he-IL">
                <a:solidFill>
                  <a:prstClr val="black"/>
                </a:solidFill>
              </a:rPr>
              <a:pPr algn="l" eaLnBrk="1" fontAlgn="base" hangingPunct="1">
                <a:spcBef>
                  <a:spcPct val="0"/>
                </a:spcBef>
                <a:spcAft>
                  <a:spcPct val="0"/>
                </a:spcAft>
              </a:pPr>
              <a:t>7</a:t>
            </a:fld>
            <a:endParaRPr lang="en-US" altLang="he-IL" dirty="0">
              <a:solidFill>
                <a:prstClr val="black"/>
              </a:solidFill>
            </a:endParaRPr>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he-IL" dirty="0" smtClean="0"/>
          </a:p>
        </p:txBody>
      </p:sp>
      <p:sp>
        <p:nvSpPr>
          <p:cNvPr id="57350" name="מציין מיקום של תאריך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endParaRPr lang="en-US" altLang="he-IL" dirty="0" smtClean="0">
              <a:solidFill>
                <a:prstClr val="black"/>
              </a:solidFill>
            </a:endParaRPr>
          </a:p>
        </p:txBody>
      </p:sp>
      <p:sp>
        <p:nvSpPr>
          <p:cNvPr id="57351" name="מציין מיקום של כותרת עליונה 2"/>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endParaRPr lang="en-US" altLang="he-IL" dirty="0" smtClean="0">
              <a:solidFill>
                <a:prstClr val="black"/>
              </a:solidFill>
            </a:endParaRPr>
          </a:p>
        </p:txBody>
      </p:sp>
    </p:spTree>
    <p:extLst>
      <p:ext uri="{BB962C8B-B14F-4D97-AF65-F5344CB8AC3E}">
        <p14:creationId xmlns:p14="http://schemas.microsoft.com/office/powerpoint/2010/main" val="1147383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6DA6302-5148-4A07-BAFC-EA85C5390F57}" type="slidenum">
              <a:rPr lang="he-IL" altLang="he-IL" smtClean="0">
                <a:solidFill>
                  <a:prstClr val="black"/>
                </a:solidFill>
              </a:rPr>
              <a:pPr eaLnBrk="1" hangingPunct="1">
                <a:spcBef>
                  <a:spcPct val="0"/>
                </a:spcBef>
              </a:pPr>
              <a:t>12</a:t>
            </a:fld>
            <a:endParaRPr lang="en-US" altLang="he-IL" dirty="0" smtClean="0">
              <a:solidFill>
                <a:prstClr val="black"/>
              </a:solidFill>
            </a:endParaRPr>
          </a:p>
        </p:txBody>
      </p:sp>
      <p:sp>
        <p:nvSpPr>
          <p:cNvPr id="57347" name="Rectangle 7"/>
          <p:cNvSpPr txBox="1">
            <a:spLocks noGrp="1" noChangeArrowheads="1"/>
          </p:cNvSpPr>
          <p:nvPr/>
        </p:nvSpPr>
        <p:spPr bwMode="auto">
          <a:xfrm>
            <a:off x="1581" y="9425387"/>
            <a:ext cx="2942164" cy="496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52" tIns="46476" rIns="92952" bIns="46476" anchor="b"/>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algn="l" eaLnBrk="1" fontAlgn="base" hangingPunct="1">
              <a:spcBef>
                <a:spcPct val="0"/>
              </a:spcBef>
              <a:spcAft>
                <a:spcPct val="0"/>
              </a:spcAft>
            </a:pPr>
            <a:fld id="{64129F63-0365-4DE0-8250-FB0FFBDEC37D}" type="slidenum">
              <a:rPr lang="he-IL" altLang="he-IL">
                <a:solidFill>
                  <a:prstClr val="black"/>
                </a:solidFill>
              </a:rPr>
              <a:pPr algn="l" eaLnBrk="1" fontAlgn="base" hangingPunct="1">
                <a:spcBef>
                  <a:spcPct val="0"/>
                </a:spcBef>
                <a:spcAft>
                  <a:spcPct val="0"/>
                </a:spcAft>
              </a:pPr>
              <a:t>12</a:t>
            </a:fld>
            <a:endParaRPr lang="en-US" altLang="he-IL" dirty="0">
              <a:solidFill>
                <a:prstClr val="black"/>
              </a:solidFill>
            </a:endParaRPr>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he-IL" dirty="0" smtClean="0"/>
          </a:p>
        </p:txBody>
      </p:sp>
      <p:sp>
        <p:nvSpPr>
          <p:cNvPr id="57350" name="מציין מיקום של תאריך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endParaRPr lang="en-US" altLang="he-IL" dirty="0" smtClean="0">
              <a:solidFill>
                <a:prstClr val="black"/>
              </a:solidFill>
            </a:endParaRPr>
          </a:p>
        </p:txBody>
      </p:sp>
      <p:sp>
        <p:nvSpPr>
          <p:cNvPr id="57351" name="מציין מיקום של כותרת עליונה 2"/>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endParaRPr lang="en-US" altLang="he-IL" dirty="0" smtClean="0">
              <a:solidFill>
                <a:prstClr val="black"/>
              </a:solidFill>
            </a:endParaRPr>
          </a:p>
        </p:txBody>
      </p:sp>
    </p:spTree>
    <p:extLst>
      <p:ext uri="{BB962C8B-B14F-4D97-AF65-F5344CB8AC3E}">
        <p14:creationId xmlns:p14="http://schemas.microsoft.com/office/powerpoint/2010/main" val="1147383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6DA6302-5148-4A07-BAFC-EA85C5390F57}" type="slidenum">
              <a:rPr lang="he-IL" altLang="he-IL" smtClean="0">
                <a:solidFill>
                  <a:prstClr val="black"/>
                </a:solidFill>
              </a:rPr>
              <a:pPr eaLnBrk="1" hangingPunct="1">
                <a:spcBef>
                  <a:spcPct val="0"/>
                </a:spcBef>
              </a:pPr>
              <a:t>23</a:t>
            </a:fld>
            <a:endParaRPr lang="en-US" altLang="he-IL" dirty="0" smtClean="0">
              <a:solidFill>
                <a:prstClr val="black"/>
              </a:solidFill>
            </a:endParaRPr>
          </a:p>
        </p:txBody>
      </p:sp>
      <p:sp>
        <p:nvSpPr>
          <p:cNvPr id="57347" name="Rectangle 7"/>
          <p:cNvSpPr txBox="1">
            <a:spLocks noGrp="1" noChangeArrowheads="1"/>
          </p:cNvSpPr>
          <p:nvPr/>
        </p:nvSpPr>
        <p:spPr bwMode="auto">
          <a:xfrm>
            <a:off x="1581" y="9425387"/>
            <a:ext cx="2942164" cy="496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52" tIns="46476" rIns="92952" bIns="46476" anchor="b"/>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algn="l" eaLnBrk="1" fontAlgn="base" hangingPunct="1">
              <a:spcBef>
                <a:spcPct val="0"/>
              </a:spcBef>
              <a:spcAft>
                <a:spcPct val="0"/>
              </a:spcAft>
            </a:pPr>
            <a:fld id="{64129F63-0365-4DE0-8250-FB0FFBDEC37D}" type="slidenum">
              <a:rPr lang="he-IL" altLang="he-IL">
                <a:solidFill>
                  <a:prstClr val="black"/>
                </a:solidFill>
              </a:rPr>
              <a:pPr algn="l" eaLnBrk="1" fontAlgn="base" hangingPunct="1">
                <a:spcBef>
                  <a:spcPct val="0"/>
                </a:spcBef>
                <a:spcAft>
                  <a:spcPct val="0"/>
                </a:spcAft>
              </a:pPr>
              <a:t>23</a:t>
            </a:fld>
            <a:endParaRPr lang="en-US" altLang="he-IL" dirty="0">
              <a:solidFill>
                <a:prstClr val="black"/>
              </a:solidFill>
            </a:endParaRPr>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he-IL" dirty="0" smtClean="0"/>
          </a:p>
        </p:txBody>
      </p:sp>
      <p:sp>
        <p:nvSpPr>
          <p:cNvPr id="57350" name="מציין מיקום של תאריך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endParaRPr lang="en-US" altLang="he-IL" dirty="0" smtClean="0">
              <a:solidFill>
                <a:prstClr val="black"/>
              </a:solidFill>
            </a:endParaRPr>
          </a:p>
        </p:txBody>
      </p:sp>
      <p:sp>
        <p:nvSpPr>
          <p:cNvPr id="57351" name="מציין מיקום של כותרת עליונה 2"/>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4588" indent="-228600" eaLnBrk="0" hangingPunct="0">
              <a:spcBef>
                <a:spcPct val="30000"/>
              </a:spcBef>
              <a:defRPr sz="1200">
                <a:solidFill>
                  <a:schemeClr val="tx1"/>
                </a:solidFill>
                <a:latin typeface="Arial" pitchFamily="34" charset="0"/>
                <a:cs typeface="Arial" pitchFamily="34" charset="0"/>
              </a:defRPr>
            </a:lvl3pPr>
            <a:lvl4pPr marL="1601788" indent="-228600" eaLnBrk="0" hangingPunct="0">
              <a:spcBef>
                <a:spcPct val="30000"/>
              </a:spcBef>
              <a:defRPr sz="1200">
                <a:solidFill>
                  <a:schemeClr val="tx1"/>
                </a:solidFill>
                <a:latin typeface="Arial" pitchFamily="34" charset="0"/>
                <a:cs typeface="Arial" pitchFamily="34" charset="0"/>
              </a:defRPr>
            </a:lvl4pPr>
            <a:lvl5pPr marL="2060575" indent="-228600" eaLnBrk="0" hangingPunct="0">
              <a:spcBef>
                <a:spcPct val="30000"/>
              </a:spcBef>
              <a:defRPr sz="1200">
                <a:solidFill>
                  <a:schemeClr val="tx1"/>
                </a:solidFill>
                <a:latin typeface="Arial" pitchFamily="34" charset="0"/>
                <a:cs typeface="Arial" pitchFamily="34" charset="0"/>
              </a:defRPr>
            </a:lvl5pPr>
            <a:lvl6pPr marL="2517775"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4975"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32175"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9375"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endParaRPr lang="en-US" altLang="he-IL" dirty="0" smtClean="0">
              <a:solidFill>
                <a:prstClr val="black"/>
              </a:solidFill>
            </a:endParaRPr>
          </a:p>
        </p:txBody>
      </p:sp>
    </p:spTree>
    <p:extLst>
      <p:ext uri="{BB962C8B-B14F-4D97-AF65-F5344CB8AC3E}">
        <p14:creationId xmlns:p14="http://schemas.microsoft.com/office/powerpoint/2010/main" val="114738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he-IL" dirty="0"/>
          </a:p>
        </p:txBody>
      </p:sp>
    </p:spTree>
    <p:extLst>
      <p:ext uri="{BB962C8B-B14F-4D97-AF65-F5344CB8AC3E}">
        <p14:creationId xmlns:p14="http://schemas.microsoft.com/office/powerpoint/2010/main" val="244023867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8"/>
            <a:ext cx="8243888" cy="654051"/>
          </a:xfrm>
          <a:prstGeom prst="rect">
            <a:avLst/>
          </a:prstGeom>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extLst>
      <p:ext uri="{BB962C8B-B14F-4D97-AF65-F5344CB8AC3E}">
        <p14:creationId xmlns:p14="http://schemas.microsoft.com/office/powerpoint/2010/main" val="3320686189"/>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8"/>
            <a:ext cx="8243888" cy="654051"/>
          </a:xfrm>
          <a:prstGeom prst="rect">
            <a:avLst/>
          </a:prstGeom>
        </p:spPr>
        <p:txBody>
          <a:bodyPr/>
          <a:lstStyle/>
          <a:p>
            <a:r>
              <a:rPr lang="en-US" smtClean="0"/>
              <a:t>Click to edit Master title style</a:t>
            </a:r>
            <a:endParaRPr lang="he-IL"/>
          </a:p>
        </p:txBody>
      </p:sp>
      <p:sp>
        <p:nvSpPr>
          <p:cNvPr id="3" name="Content Placeholder 2"/>
          <p:cNvSpPr>
            <a:spLocks noGrp="1"/>
          </p:cNvSpPr>
          <p:nvPr>
            <p:ph sz="half" idx="1"/>
          </p:nvPr>
        </p:nvSpPr>
        <p:spPr>
          <a:xfrm>
            <a:off x="15875" y="620713"/>
            <a:ext cx="4002088" cy="6269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170363" y="620713"/>
            <a:ext cx="4002087" cy="6269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extLst>
      <p:ext uri="{BB962C8B-B14F-4D97-AF65-F5344CB8AC3E}">
        <p14:creationId xmlns:p14="http://schemas.microsoft.com/office/powerpoint/2010/main" val="5492002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4288"/>
            <a:ext cx="8243888" cy="654051"/>
          </a:xfrm>
          <a:prstGeom prst="rect">
            <a:avLst/>
          </a:prstGeom>
        </p:spPr>
        <p:txBody>
          <a:bodyPr/>
          <a:lstStyle/>
          <a:p>
            <a:r>
              <a:rPr lang="en-US" smtClean="0"/>
              <a:t>Click to edit Master title style</a:t>
            </a:r>
            <a:endParaRPr lang="he-IL"/>
          </a:p>
        </p:txBody>
      </p:sp>
    </p:spTree>
    <p:extLst>
      <p:ext uri="{BB962C8B-B14F-4D97-AF65-F5344CB8AC3E}">
        <p14:creationId xmlns:p14="http://schemas.microsoft.com/office/powerpoint/2010/main" val="44653380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533414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4288"/>
            <a:ext cx="8243888" cy="654051"/>
          </a:xfrm>
          <a:prstGeom prst="rect">
            <a:avLst/>
          </a:prstGeom>
        </p:spPr>
        <p:txBody>
          <a:bodyPr/>
          <a:lstStyle/>
          <a:p>
            <a:r>
              <a:rPr lang="en-US" smtClean="0"/>
              <a:t>Click to edit Master title style</a:t>
            </a:r>
            <a:endParaRPr lang="he-IL"/>
          </a:p>
        </p:txBody>
      </p:sp>
      <p:sp>
        <p:nvSpPr>
          <p:cNvPr id="3" name="Table Placeholder 2"/>
          <p:cNvSpPr>
            <a:spLocks noGrp="1"/>
          </p:cNvSpPr>
          <p:nvPr>
            <p:ph type="tbl" idx="1"/>
          </p:nvPr>
        </p:nvSpPr>
        <p:spPr>
          <a:xfrm>
            <a:off x="15875" y="620713"/>
            <a:ext cx="8156575" cy="6269037"/>
          </a:xfrm>
        </p:spPr>
        <p:txBody>
          <a:bodyPr/>
          <a:lstStyle/>
          <a:p>
            <a:pPr lvl="0"/>
            <a:endParaRPr lang="he-IL" noProof="0" dirty="0" smtClean="0"/>
          </a:p>
        </p:txBody>
      </p:sp>
    </p:spTree>
    <p:extLst>
      <p:ext uri="{BB962C8B-B14F-4D97-AF65-F5344CB8AC3E}">
        <p14:creationId xmlns:p14="http://schemas.microsoft.com/office/powerpoint/2010/main" val="82575749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4288"/>
            <a:ext cx="8243888" cy="654051"/>
          </a:xfrm>
          <a:prstGeom prst="rect">
            <a:avLst/>
          </a:prstGeom>
        </p:spPr>
        <p:txBody>
          <a:bodyPr/>
          <a:lstStyle/>
          <a:p>
            <a:r>
              <a:rPr lang="en-US" smtClean="0"/>
              <a:t>Click to edit Master title style</a:t>
            </a:r>
            <a:endParaRPr lang="he-IL"/>
          </a:p>
        </p:txBody>
      </p:sp>
      <p:sp>
        <p:nvSpPr>
          <p:cNvPr id="3" name="Content Placeholder 2"/>
          <p:cNvSpPr>
            <a:spLocks noGrp="1"/>
          </p:cNvSpPr>
          <p:nvPr>
            <p:ph sz="half" idx="1"/>
          </p:nvPr>
        </p:nvSpPr>
        <p:spPr>
          <a:xfrm>
            <a:off x="15875" y="620713"/>
            <a:ext cx="4002088" cy="62690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quarter" idx="2"/>
          </p:nvPr>
        </p:nvSpPr>
        <p:spPr>
          <a:xfrm>
            <a:off x="4170363" y="620713"/>
            <a:ext cx="4002087" cy="305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Content Placeholder 4"/>
          <p:cNvSpPr>
            <a:spLocks noGrp="1"/>
          </p:cNvSpPr>
          <p:nvPr>
            <p:ph sz="quarter" idx="3"/>
          </p:nvPr>
        </p:nvSpPr>
        <p:spPr>
          <a:xfrm>
            <a:off x="4170363" y="3830638"/>
            <a:ext cx="4002087" cy="3059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Tree>
    <p:extLst>
      <p:ext uri="{BB962C8B-B14F-4D97-AF65-F5344CB8AC3E}">
        <p14:creationId xmlns:p14="http://schemas.microsoft.com/office/powerpoint/2010/main" val="153070248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0" y="-14288"/>
            <a:ext cx="8243888" cy="654051"/>
          </a:xfrm>
          <a:prstGeom prst="rect">
            <a:avLst/>
          </a:prstGeom>
        </p:spPr>
        <p:txBody>
          <a:bodyPr/>
          <a:lstStyle/>
          <a:p>
            <a:r>
              <a:rPr lang="en-US" smtClean="0"/>
              <a:t>Click to edit Master title style</a:t>
            </a:r>
            <a:endParaRPr lang="he-IL"/>
          </a:p>
        </p:txBody>
      </p:sp>
      <p:sp>
        <p:nvSpPr>
          <p:cNvPr id="3" name="SmartArt Placeholder 2"/>
          <p:cNvSpPr>
            <a:spLocks noGrp="1"/>
          </p:cNvSpPr>
          <p:nvPr>
            <p:ph type="dgm" idx="1"/>
          </p:nvPr>
        </p:nvSpPr>
        <p:spPr>
          <a:xfrm>
            <a:off x="15875" y="620713"/>
            <a:ext cx="8156575" cy="6269037"/>
          </a:xfrm>
        </p:spPr>
        <p:txBody>
          <a:bodyPr/>
          <a:lstStyle/>
          <a:p>
            <a:pPr lvl="0"/>
            <a:endParaRPr lang="he-IL" noProof="0" dirty="0" smtClean="0"/>
          </a:p>
        </p:txBody>
      </p:sp>
    </p:spTree>
    <p:extLst>
      <p:ext uri="{BB962C8B-B14F-4D97-AF65-F5344CB8AC3E}">
        <p14:creationId xmlns:p14="http://schemas.microsoft.com/office/powerpoint/2010/main" val="13248309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solidFill>
          <a:schemeClr val="tx1"/>
        </a:solidFill>
        <a:effectLst/>
      </p:bgPr>
    </p:bg>
    <p:spTree>
      <p:nvGrpSpPr>
        <p:cNvPr id="1" name=""/>
        <p:cNvGrpSpPr/>
        <p:nvPr/>
      </p:nvGrpSpPr>
      <p:grpSpPr>
        <a:xfrm>
          <a:off x="0" y="0"/>
          <a:ext cx="0" cy="0"/>
          <a:chOff x="0" y="0"/>
          <a:chExt cx="0" cy="0"/>
        </a:xfrm>
      </p:grpSpPr>
      <p:sp>
        <p:nvSpPr>
          <p:cNvPr id="1028" name="Rectangle 4"/>
          <p:cNvSpPr>
            <a:spLocks noChangeArrowheads="1"/>
          </p:cNvSpPr>
          <p:nvPr/>
        </p:nvSpPr>
        <p:spPr bwMode="auto">
          <a:xfrm>
            <a:off x="8328025" y="5791200"/>
            <a:ext cx="8223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1pPr>
            <a:lvl2pPr marL="742950" indent="-285750"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2pPr>
            <a:lvl3pPr marL="1143000" indent="-228600"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3pPr>
            <a:lvl4pPr marL="1600200" indent="-228600"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4pPr>
            <a:lvl5pPr marL="2057400" indent="-228600"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5pPr>
            <a:lvl6pPr marL="2514600" indent="-228600" eaLnBrk="0" fontAlgn="base" hangingPunct="0">
              <a:lnSpc>
                <a:spcPct val="70000"/>
              </a:lnSpc>
              <a:spcBef>
                <a:spcPct val="75000"/>
              </a:spcBef>
              <a:spcAft>
                <a:spcPct val="0"/>
              </a:spcAft>
              <a:buFont typeface="Wingdings" pitchFamily="2" charset="2"/>
              <a:buChar char="§"/>
              <a:defRPr sz="2400" b="1">
                <a:solidFill>
                  <a:srgbClr val="CC3300"/>
                </a:solidFill>
                <a:latin typeface="Arial" pitchFamily="34" charset="0"/>
                <a:cs typeface="Arial" pitchFamily="34" charset="0"/>
              </a:defRPr>
            </a:lvl6pPr>
            <a:lvl7pPr marL="2971800" indent="-228600" eaLnBrk="0" fontAlgn="base" hangingPunct="0">
              <a:lnSpc>
                <a:spcPct val="70000"/>
              </a:lnSpc>
              <a:spcBef>
                <a:spcPct val="75000"/>
              </a:spcBef>
              <a:spcAft>
                <a:spcPct val="0"/>
              </a:spcAft>
              <a:buFont typeface="Wingdings" pitchFamily="2" charset="2"/>
              <a:buChar char="§"/>
              <a:defRPr sz="2400" b="1">
                <a:solidFill>
                  <a:srgbClr val="CC3300"/>
                </a:solidFill>
                <a:latin typeface="Arial" pitchFamily="34" charset="0"/>
                <a:cs typeface="Arial" pitchFamily="34" charset="0"/>
              </a:defRPr>
            </a:lvl7pPr>
            <a:lvl8pPr marL="3429000" indent="-228600" eaLnBrk="0" fontAlgn="base" hangingPunct="0">
              <a:lnSpc>
                <a:spcPct val="70000"/>
              </a:lnSpc>
              <a:spcBef>
                <a:spcPct val="75000"/>
              </a:spcBef>
              <a:spcAft>
                <a:spcPct val="0"/>
              </a:spcAft>
              <a:buFont typeface="Wingdings" pitchFamily="2" charset="2"/>
              <a:buChar char="§"/>
              <a:defRPr sz="2400" b="1">
                <a:solidFill>
                  <a:srgbClr val="CC3300"/>
                </a:solidFill>
                <a:latin typeface="Arial" pitchFamily="34" charset="0"/>
                <a:cs typeface="Arial" pitchFamily="34" charset="0"/>
              </a:defRPr>
            </a:lvl8pPr>
            <a:lvl9pPr marL="3886200" indent="-228600" eaLnBrk="0" fontAlgn="base" hangingPunct="0">
              <a:lnSpc>
                <a:spcPct val="70000"/>
              </a:lnSpc>
              <a:spcBef>
                <a:spcPct val="75000"/>
              </a:spcBef>
              <a:spcAft>
                <a:spcPct val="0"/>
              </a:spcAft>
              <a:buFont typeface="Wingdings" pitchFamily="2" charset="2"/>
              <a:buChar char="§"/>
              <a:defRPr sz="2400" b="1">
                <a:solidFill>
                  <a:srgbClr val="CC3300"/>
                </a:solidFill>
                <a:latin typeface="Arial" pitchFamily="34" charset="0"/>
                <a:cs typeface="Arial" pitchFamily="34" charset="0"/>
              </a:defRPr>
            </a:lvl9pPr>
          </a:lstStyle>
          <a:p>
            <a:pPr eaLnBrk="1" fontAlgn="base" hangingPunct="1">
              <a:lnSpc>
                <a:spcPct val="80000"/>
              </a:lnSpc>
              <a:spcBef>
                <a:spcPct val="35000"/>
              </a:spcBef>
              <a:spcAft>
                <a:spcPct val="0"/>
              </a:spcAft>
              <a:buFontTx/>
              <a:buChar char="•"/>
              <a:defRPr/>
            </a:pPr>
            <a:endParaRPr lang="he-IL" altLang="he-IL" sz="1800" smtClean="0">
              <a:solidFill>
                <a:srgbClr val="FFFFFF"/>
              </a:solidFill>
            </a:endParaRPr>
          </a:p>
        </p:txBody>
      </p:sp>
      <p:sp>
        <p:nvSpPr>
          <p:cNvPr id="1032" name="Rectangle 10"/>
          <p:cNvSpPr>
            <a:spLocks noChangeArrowheads="1"/>
          </p:cNvSpPr>
          <p:nvPr/>
        </p:nvSpPr>
        <p:spPr bwMode="auto">
          <a:xfrm>
            <a:off x="8262938" y="6597650"/>
            <a:ext cx="855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10800" bIns="10800"/>
          <a:lstStyle>
            <a:lvl1pPr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1pPr>
            <a:lvl2pPr marL="742950" indent="-285750"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2pPr>
            <a:lvl3pPr marL="1143000" indent="-228600"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3pPr>
            <a:lvl4pPr marL="1600200" indent="-228600"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4pPr>
            <a:lvl5pPr marL="2057400" indent="-228600" eaLnBrk="0" hangingPunct="0">
              <a:lnSpc>
                <a:spcPct val="70000"/>
              </a:lnSpc>
              <a:spcBef>
                <a:spcPct val="75000"/>
              </a:spcBef>
              <a:buFont typeface="Wingdings" pitchFamily="2" charset="2"/>
              <a:buChar char="§"/>
              <a:defRPr sz="2400" b="1">
                <a:solidFill>
                  <a:srgbClr val="CC3300"/>
                </a:solidFill>
                <a:latin typeface="Arial" pitchFamily="34" charset="0"/>
                <a:cs typeface="Arial" pitchFamily="34" charset="0"/>
              </a:defRPr>
            </a:lvl5pPr>
            <a:lvl6pPr marL="2514600" indent="-228600" eaLnBrk="0" fontAlgn="base" hangingPunct="0">
              <a:lnSpc>
                <a:spcPct val="70000"/>
              </a:lnSpc>
              <a:spcBef>
                <a:spcPct val="75000"/>
              </a:spcBef>
              <a:spcAft>
                <a:spcPct val="0"/>
              </a:spcAft>
              <a:buFont typeface="Wingdings" pitchFamily="2" charset="2"/>
              <a:buChar char="§"/>
              <a:defRPr sz="2400" b="1">
                <a:solidFill>
                  <a:srgbClr val="CC3300"/>
                </a:solidFill>
                <a:latin typeface="Arial" pitchFamily="34" charset="0"/>
                <a:cs typeface="Arial" pitchFamily="34" charset="0"/>
              </a:defRPr>
            </a:lvl6pPr>
            <a:lvl7pPr marL="2971800" indent="-228600" eaLnBrk="0" fontAlgn="base" hangingPunct="0">
              <a:lnSpc>
                <a:spcPct val="70000"/>
              </a:lnSpc>
              <a:spcBef>
                <a:spcPct val="75000"/>
              </a:spcBef>
              <a:spcAft>
                <a:spcPct val="0"/>
              </a:spcAft>
              <a:buFont typeface="Wingdings" pitchFamily="2" charset="2"/>
              <a:buChar char="§"/>
              <a:defRPr sz="2400" b="1">
                <a:solidFill>
                  <a:srgbClr val="CC3300"/>
                </a:solidFill>
                <a:latin typeface="Arial" pitchFamily="34" charset="0"/>
                <a:cs typeface="Arial" pitchFamily="34" charset="0"/>
              </a:defRPr>
            </a:lvl7pPr>
            <a:lvl8pPr marL="3429000" indent="-228600" eaLnBrk="0" fontAlgn="base" hangingPunct="0">
              <a:lnSpc>
                <a:spcPct val="70000"/>
              </a:lnSpc>
              <a:spcBef>
                <a:spcPct val="75000"/>
              </a:spcBef>
              <a:spcAft>
                <a:spcPct val="0"/>
              </a:spcAft>
              <a:buFont typeface="Wingdings" pitchFamily="2" charset="2"/>
              <a:buChar char="§"/>
              <a:defRPr sz="2400" b="1">
                <a:solidFill>
                  <a:srgbClr val="CC3300"/>
                </a:solidFill>
                <a:latin typeface="Arial" pitchFamily="34" charset="0"/>
                <a:cs typeface="Arial" pitchFamily="34" charset="0"/>
              </a:defRPr>
            </a:lvl8pPr>
            <a:lvl9pPr marL="3886200" indent="-228600" eaLnBrk="0" fontAlgn="base" hangingPunct="0">
              <a:lnSpc>
                <a:spcPct val="70000"/>
              </a:lnSpc>
              <a:spcBef>
                <a:spcPct val="75000"/>
              </a:spcBef>
              <a:spcAft>
                <a:spcPct val="0"/>
              </a:spcAft>
              <a:buFont typeface="Wingdings" pitchFamily="2" charset="2"/>
              <a:buChar char="§"/>
              <a:defRPr sz="2400" b="1">
                <a:solidFill>
                  <a:srgbClr val="CC3300"/>
                </a:solidFill>
                <a:latin typeface="Arial" pitchFamily="34" charset="0"/>
                <a:cs typeface="Arial" pitchFamily="34" charset="0"/>
              </a:defRPr>
            </a:lvl9pPr>
          </a:lstStyle>
          <a:p>
            <a:pPr algn="l" rtl="0" fontAlgn="base">
              <a:lnSpc>
                <a:spcPct val="100000"/>
              </a:lnSpc>
              <a:spcBef>
                <a:spcPct val="0"/>
              </a:spcBef>
              <a:spcAft>
                <a:spcPct val="0"/>
              </a:spcAft>
              <a:buFontTx/>
              <a:buNone/>
              <a:defRPr/>
            </a:pPr>
            <a:r>
              <a:rPr lang="en-US" altLang="en-US" sz="1100" smtClean="0">
                <a:solidFill>
                  <a:srgbClr val="FFFFFF"/>
                </a:solidFill>
              </a:rPr>
              <a:t>© 2013 # </a:t>
            </a:r>
            <a:fld id="{6C595F5C-7478-4D9B-87BA-2BDC314E29B6}" type="slidenum">
              <a:rPr lang="he-IL" altLang="he-IL" sz="1100" smtClean="0">
                <a:solidFill>
                  <a:srgbClr val="FFFFFF"/>
                </a:solidFill>
              </a:rPr>
              <a:pPr algn="l" rtl="0" fontAlgn="base">
                <a:lnSpc>
                  <a:spcPct val="100000"/>
                </a:lnSpc>
                <a:spcBef>
                  <a:spcPct val="0"/>
                </a:spcBef>
                <a:spcAft>
                  <a:spcPct val="0"/>
                </a:spcAft>
                <a:buFontTx/>
                <a:buNone/>
                <a:defRPr/>
              </a:pPr>
              <a:t>‹#›</a:t>
            </a:fld>
            <a:endParaRPr lang="en-US" altLang="he-IL" sz="1100" smtClean="0">
              <a:solidFill>
                <a:srgbClr val="FFFFFF"/>
              </a:solidFill>
            </a:endParaRPr>
          </a:p>
        </p:txBody>
      </p:sp>
      <p:sp>
        <p:nvSpPr>
          <p:cNvPr id="2" name="Rectangle 21"/>
          <p:cNvSpPr>
            <a:spLocks noGrp="1" noChangeArrowheads="1"/>
          </p:cNvSpPr>
          <p:nvPr>
            <p:ph type="body" idx="1"/>
          </p:nvPr>
        </p:nvSpPr>
        <p:spPr bwMode="auto">
          <a:xfrm>
            <a:off x="15875" y="1260475"/>
            <a:ext cx="8156575" cy="5629275"/>
          </a:xfrm>
          <a:prstGeom prst="rect">
            <a:avLst/>
          </a:prstGeom>
          <a:solidFill>
            <a:schemeClr val="tx1"/>
          </a:solidFill>
          <a:ln>
            <a:noFill/>
          </a:ln>
          <a:extLst>
            <a:ext uri="{91240B29-F687-4F45-9708-019B960494DF}">
              <a14:hiddenLine xmlns:a14="http://schemas.microsoft.com/office/drawing/2010/main" w="571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he-IL" altLang="he-IL" smtClean="0"/>
          </a:p>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0"/>
            <a:r>
              <a:rPr lang="he-IL" altLang="he-IL" smtClean="0"/>
              <a:t>רמה רביעית</a:t>
            </a:r>
          </a:p>
          <a:p>
            <a:pPr lvl="1"/>
            <a:r>
              <a:rPr lang="he-IL" altLang="he-IL" smtClean="0"/>
              <a:t>רמה חמישית</a:t>
            </a:r>
          </a:p>
        </p:txBody>
      </p:sp>
      <p:sp>
        <p:nvSpPr>
          <p:cNvPr id="1039" name="Text Box 70"/>
          <p:cNvSpPr txBox="1">
            <a:spLocks noChangeArrowheads="1"/>
          </p:cNvSpPr>
          <p:nvPr/>
        </p:nvSpPr>
        <p:spPr bwMode="auto">
          <a:xfrm>
            <a:off x="1042988" y="1268413"/>
            <a:ext cx="63373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type="none" w="lg" len="lg"/>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lnSpc>
                <a:spcPct val="80000"/>
              </a:lnSpc>
              <a:spcBef>
                <a:spcPct val="35000"/>
              </a:spcBef>
              <a:spcAft>
                <a:spcPct val="0"/>
              </a:spcAft>
              <a:buChar char="•"/>
              <a:defRPr b="1">
                <a:solidFill>
                  <a:schemeClr val="tx1"/>
                </a:solidFill>
                <a:latin typeface="Arial" pitchFamily="34" charset="0"/>
                <a:cs typeface="Arial" pitchFamily="34" charset="0"/>
              </a:defRPr>
            </a:lvl6pPr>
            <a:lvl7pPr marL="2971800" indent="-228600" eaLnBrk="0" fontAlgn="base" hangingPunct="0">
              <a:lnSpc>
                <a:spcPct val="80000"/>
              </a:lnSpc>
              <a:spcBef>
                <a:spcPct val="35000"/>
              </a:spcBef>
              <a:spcAft>
                <a:spcPct val="0"/>
              </a:spcAft>
              <a:buChar char="•"/>
              <a:defRPr b="1">
                <a:solidFill>
                  <a:schemeClr val="tx1"/>
                </a:solidFill>
                <a:latin typeface="Arial" pitchFamily="34" charset="0"/>
                <a:cs typeface="Arial" pitchFamily="34" charset="0"/>
              </a:defRPr>
            </a:lvl7pPr>
            <a:lvl8pPr marL="3429000" indent="-228600" eaLnBrk="0" fontAlgn="base" hangingPunct="0">
              <a:lnSpc>
                <a:spcPct val="80000"/>
              </a:lnSpc>
              <a:spcBef>
                <a:spcPct val="35000"/>
              </a:spcBef>
              <a:spcAft>
                <a:spcPct val="0"/>
              </a:spcAft>
              <a:buChar char="•"/>
              <a:defRPr b="1">
                <a:solidFill>
                  <a:schemeClr val="tx1"/>
                </a:solidFill>
                <a:latin typeface="Arial" pitchFamily="34" charset="0"/>
                <a:cs typeface="Arial" pitchFamily="34" charset="0"/>
              </a:defRPr>
            </a:lvl8pPr>
            <a:lvl9pPr marL="3886200" indent="-228600" eaLnBrk="0" fontAlgn="base" hangingPunct="0">
              <a:lnSpc>
                <a:spcPct val="80000"/>
              </a:lnSpc>
              <a:spcBef>
                <a:spcPct val="35000"/>
              </a:spcBef>
              <a:spcAft>
                <a:spcPct val="0"/>
              </a:spcAft>
              <a:buChar char="•"/>
              <a:defRPr b="1">
                <a:solidFill>
                  <a:schemeClr val="tx1"/>
                </a:solidFill>
                <a:latin typeface="Arial" pitchFamily="34" charset="0"/>
                <a:cs typeface="Arial" pitchFamily="34" charset="0"/>
              </a:defRPr>
            </a:lvl9pPr>
          </a:lstStyle>
          <a:p>
            <a:pPr algn="ctr" eaLnBrk="1" fontAlgn="base" hangingPunct="1">
              <a:spcBef>
                <a:spcPct val="50000"/>
              </a:spcBef>
              <a:spcAft>
                <a:spcPct val="0"/>
              </a:spcAft>
              <a:defRPr/>
            </a:pPr>
            <a:r>
              <a:rPr lang="he-IL" sz="8000" b="0" dirty="0" smtClean="0">
                <a:solidFill>
                  <a:srgbClr val="FFFFFF"/>
                </a:solidFill>
              </a:rPr>
              <a:t>טיוטא</a:t>
            </a:r>
            <a:endParaRPr lang="en-US" sz="8000" b="0" dirty="0" smtClean="0">
              <a:solidFill>
                <a:srgbClr val="FFFFFF"/>
              </a:solidFill>
            </a:endParaRPr>
          </a:p>
        </p:txBody>
      </p:sp>
      <p:sp>
        <p:nvSpPr>
          <p:cNvPr id="1030" name="Rectangle 9"/>
          <p:cNvSpPr>
            <a:spLocks noChangeArrowheads="1"/>
          </p:cNvSpPr>
          <p:nvPr/>
        </p:nvSpPr>
        <p:spPr bwMode="auto">
          <a:xfrm>
            <a:off x="0" y="1588"/>
            <a:ext cx="9144000" cy="1006475"/>
          </a:xfrm>
          <a:prstGeom prst="rect">
            <a:avLst/>
          </a:prstGeom>
          <a:solidFill>
            <a:srgbClr val="17375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defTabSz="457200" eaLnBrk="0" hangingPunct="0">
              <a:defRPr sz="2400" b="1">
                <a:solidFill>
                  <a:srgbClr val="CC3300"/>
                </a:solidFill>
                <a:latin typeface="Arial" pitchFamily="34" charset="0"/>
                <a:cs typeface="Arial" pitchFamily="34" charset="0"/>
              </a:defRPr>
            </a:lvl1pPr>
            <a:lvl2pPr marL="742950" indent="-285750" defTabSz="457200" eaLnBrk="0" hangingPunct="0">
              <a:defRPr sz="2400" b="1">
                <a:solidFill>
                  <a:srgbClr val="CC3300"/>
                </a:solidFill>
                <a:latin typeface="Arial" pitchFamily="34" charset="0"/>
                <a:cs typeface="Arial" pitchFamily="34" charset="0"/>
              </a:defRPr>
            </a:lvl2pPr>
            <a:lvl3pPr marL="1143000" indent="-228600" defTabSz="457200" eaLnBrk="0" hangingPunct="0">
              <a:defRPr sz="2400" b="1">
                <a:solidFill>
                  <a:srgbClr val="CC3300"/>
                </a:solidFill>
                <a:latin typeface="Arial" pitchFamily="34" charset="0"/>
                <a:cs typeface="Arial" pitchFamily="34" charset="0"/>
              </a:defRPr>
            </a:lvl3pPr>
            <a:lvl4pPr marL="1600200" indent="-228600" defTabSz="457200" eaLnBrk="0" hangingPunct="0">
              <a:defRPr sz="2400" b="1">
                <a:solidFill>
                  <a:srgbClr val="CC3300"/>
                </a:solidFill>
                <a:latin typeface="Arial" pitchFamily="34" charset="0"/>
                <a:cs typeface="Arial" pitchFamily="34" charset="0"/>
              </a:defRPr>
            </a:lvl4pPr>
            <a:lvl5pPr marL="2057400" indent="-228600" defTabSz="457200" eaLnBrk="0" hangingPunct="0">
              <a:defRPr sz="2400" b="1">
                <a:solidFill>
                  <a:srgbClr val="CC3300"/>
                </a:solidFill>
                <a:latin typeface="Arial" pitchFamily="34" charset="0"/>
                <a:cs typeface="Arial" pitchFamily="34" charset="0"/>
              </a:defRPr>
            </a:lvl5pPr>
            <a:lvl6pPr marL="25146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6pPr>
            <a:lvl7pPr marL="29718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7pPr>
            <a:lvl8pPr marL="34290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8pPr>
            <a:lvl9pPr marL="38862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9pPr>
          </a:lstStyle>
          <a:p>
            <a:pPr algn="ctr" rtl="0" eaLnBrk="1" fontAlgn="base" hangingPunct="1">
              <a:spcBef>
                <a:spcPct val="0"/>
              </a:spcBef>
              <a:spcAft>
                <a:spcPct val="0"/>
              </a:spcAft>
              <a:defRPr/>
            </a:pPr>
            <a:r>
              <a:rPr lang="en-US" altLang="he-IL" sz="5400" b="0">
                <a:solidFill>
                  <a:srgbClr val="FFFFFF"/>
                </a:solidFill>
                <a:latin typeface="Calibri" pitchFamily="34" charset="0"/>
              </a:rPr>
              <a:t> </a:t>
            </a:r>
            <a:endParaRPr lang="en-CA" altLang="he-IL" sz="5400" b="0">
              <a:solidFill>
                <a:srgbClr val="FFFFFF"/>
              </a:solidFill>
              <a:latin typeface="Calibri" pitchFamily="34" charset="0"/>
            </a:endParaRPr>
          </a:p>
        </p:txBody>
      </p:sp>
      <p:sp>
        <p:nvSpPr>
          <p:cNvPr id="1031" name="Rectangle 16"/>
          <p:cNvSpPr>
            <a:spLocks noChangeArrowheads="1"/>
          </p:cNvSpPr>
          <p:nvPr/>
        </p:nvSpPr>
        <p:spPr bwMode="auto">
          <a:xfrm>
            <a:off x="7826375" y="-1588"/>
            <a:ext cx="46038" cy="1262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defTabSz="457200" eaLnBrk="0" hangingPunct="0">
              <a:defRPr sz="2400" b="1">
                <a:solidFill>
                  <a:srgbClr val="CC3300"/>
                </a:solidFill>
                <a:latin typeface="Arial" pitchFamily="34" charset="0"/>
                <a:cs typeface="Arial" pitchFamily="34" charset="0"/>
              </a:defRPr>
            </a:lvl1pPr>
            <a:lvl2pPr marL="742950" indent="-285750" defTabSz="457200" eaLnBrk="0" hangingPunct="0">
              <a:defRPr sz="2400" b="1">
                <a:solidFill>
                  <a:srgbClr val="CC3300"/>
                </a:solidFill>
                <a:latin typeface="Arial" pitchFamily="34" charset="0"/>
                <a:cs typeface="Arial" pitchFamily="34" charset="0"/>
              </a:defRPr>
            </a:lvl2pPr>
            <a:lvl3pPr marL="1143000" indent="-228600" defTabSz="457200" eaLnBrk="0" hangingPunct="0">
              <a:defRPr sz="2400" b="1">
                <a:solidFill>
                  <a:srgbClr val="CC3300"/>
                </a:solidFill>
                <a:latin typeface="Arial" pitchFamily="34" charset="0"/>
                <a:cs typeface="Arial" pitchFamily="34" charset="0"/>
              </a:defRPr>
            </a:lvl3pPr>
            <a:lvl4pPr marL="1600200" indent="-228600" defTabSz="457200" eaLnBrk="0" hangingPunct="0">
              <a:defRPr sz="2400" b="1">
                <a:solidFill>
                  <a:srgbClr val="CC3300"/>
                </a:solidFill>
                <a:latin typeface="Arial" pitchFamily="34" charset="0"/>
                <a:cs typeface="Arial" pitchFamily="34" charset="0"/>
              </a:defRPr>
            </a:lvl4pPr>
            <a:lvl5pPr marL="2057400" indent="-228600" defTabSz="457200" eaLnBrk="0" hangingPunct="0">
              <a:defRPr sz="2400" b="1">
                <a:solidFill>
                  <a:srgbClr val="CC3300"/>
                </a:solidFill>
                <a:latin typeface="Arial" pitchFamily="34" charset="0"/>
                <a:cs typeface="Arial" pitchFamily="34" charset="0"/>
              </a:defRPr>
            </a:lvl5pPr>
            <a:lvl6pPr marL="25146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6pPr>
            <a:lvl7pPr marL="29718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7pPr>
            <a:lvl8pPr marL="34290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8pPr>
            <a:lvl9pPr marL="38862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9pPr>
          </a:lstStyle>
          <a:p>
            <a:pPr algn="l" rtl="0" eaLnBrk="1" fontAlgn="base" hangingPunct="1">
              <a:spcBef>
                <a:spcPct val="0"/>
              </a:spcBef>
              <a:spcAft>
                <a:spcPct val="0"/>
              </a:spcAft>
              <a:defRPr/>
            </a:pPr>
            <a:endParaRPr lang="en-US" altLang="he-IL" sz="1800" b="0">
              <a:solidFill>
                <a:srgbClr val="000000"/>
              </a:solidFill>
            </a:endParaRPr>
          </a:p>
        </p:txBody>
      </p:sp>
      <p:grpSp>
        <p:nvGrpSpPr>
          <p:cNvPr id="3" name="Group 46"/>
          <p:cNvGrpSpPr>
            <a:grpSpLocks/>
          </p:cNvGrpSpPr>
          <p:nvPr/>
        </p:nvGrpSpPr>
        <p:grpSpPr bwMode="auto">
          <a:xfrm>
            <a:off x="8198687" y="94898"/>
            <a:ext cx="685800" cy="754063"/>
            <a:chOff x="3045" y="2956"/>
            <a:chExt cx="588" cy="564"/>
          </a:xfrm>
        </p:grpSpPr>
        <p:sp>
          <p:nvSpPr>
            <p:cNvPr id="1033" name="Rectangle 47"/>
            <p:cNvSpPr>
              <a:spLocks noChangeArrowheads="1"/>
            </p:cNvSpPr>
            <p:nvPr/>
          </p:nvSpPr>
          <p:spPr bwMode="auto">
            <a:xfrm>
              <a:off x="3045" y="3119"/>
              <a:ext cx="56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nchor="ctr"/>
            <a:lstStyle>
              <a:lvl1pPr defTabSz="457200" eaLnBrk="0" hangingPunct="0">
                <a:defRPr sz="2400" b="1">
                  <a:solidFill>
                    <a:srgbClr val="CC3300"/>
                  </a:solidFill>
                  <a:latin typeface="Arial" pitchFamily="34" charset="0"/>
                  <a:cs typeface="Arial" pitchFamily="34" charset="0"/>
                </a:defRPr>
              </a:lvl1pPr>
              <a:lvl2pPr marL="742950" indent="-285750" defTabSz="457200" eaLnBrk="0" hangingPunct="0">
                <a:defRPr sz="2400" b="1">
                  <a:solidFill>
                    <a:srgbClr val="CC3300"/>
                  </a:solidFill>
                  <a:latin typeface="Arial" pitchFamily="34" charset="0"/>
                  <a:cs typeface="Arial" pitchFamily="34" charset="0"/>
                </a:defRPr>
              </a:lvl2pPr>
              <a:lvl3pPr marL="1143000" indent="-228600" defTabSz="457200" eaLnBrk="0" hangingPunct="0">
                <a:defRPr sz="2400" b="1">
                  <a:solidFill>
                    <a:srgbClr val="CC3300"/>
                  </a:solidFill>
                  <a:latin typeface="Arial" pitchFamily="34" charset="0"/>
                  <a:cs typeface="Arial" pitchFamily="34" charset="0"/>
                </a:defRPr>
              </a:lvl3pPr>
              <a:lvl4pPr marL="1600200" indent="-228600" defTabSz="457200" eaLnBrk="0" hangingPunct="0">
                <a:defRPr sz="2400" b="1">
                  <a:solidFill>
                    <a:srgbClr val="CC3300"/>
                  </a:solidFill>
                  <a:latin typeface="Arial" pitchFamily="34" charset="0"/>
                  <a:cs typeface="Arial" pitchFamily="34" charset="0"/>
                </a:defRPr>
              </a:lvl4pPr>
              <a:lvl5pPr marL="2057400" indent="-228600" defTabSz="457200" eaLnBrk="0" hangingPunct="0">
                <a:defRPr sz="2400" b="1">
                  <a:solidFill>
                    <a:srgbClr val="CC3300"/>
                  </a:solidFill>
                  <a:latin typeface="Arial" pitchFamily="34" charset="0"/>
                  <a:cs typeface="Arial" pitchFamily="34" charset="0"/>
                </a:defRPr>
              </a:lvl5pPr>
              <a:lvl6pPr marL="25146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6pPr>
              <a:lvl7pPr marL="29718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7pPr>
              <a:lvl8pPr marL="34290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8pPr>
              <a:lvl9pPr marL="38862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9pPr>
            </a:lstStyle>
            <a:p>
              <a:pPr algn="ctr" rtl="0" eaLnBrk="1" fontAlgn="base" hangingPunct="1">
                <a:spcBef>
                  <a:spcPct val="0"/>
                </a:spcBef>
                <a:spcAft>
                  <a:spcPct val="0"/>
                </a:spcAft>
                <a:defRPr/>
              </a:pPr>
              <a:r>
                <a:rPr lang="he-IL" altLang="he-IL" sz="1400" b="0" dirty="0">
                  <a:solidFill>
                    <a:srgbClr val="FFFFFF"/>
                  </a:solidFill>
                  <a:latin typeface="Calibri" pitchFamily="34" charset="0"/>
                </a:rPr>
                <a:t>ראמ"ה</a:t>
              </a:r>
              <a:endParaRPr lang="en-US" altLang="he-IL" sz="1400" b="0" dirty="0">
                <a:solidFill>
                  <a:srgbClr val="FFFFFF"/>
                </a:solidFill>
                <a:latin typeface="Calibri" pitchFamily="34" charset="0"/>
              </a:endParaRPr>
            </a:p>
          </p:txBody>
        </p:sp>
        <p:grpSp>
          <p:nvGrpSpPr>
            <p:cNvPr id="1034" name="Group 48"/>
            <p:cNvGrpSpPr>
              <a:grpSpLocks/>
            </p:cNvGrpSpPr>
            <p:nvPr/>
          </p:nvGrpSpPr>
          <p:grpSpPr bwMode="auto">
            <a:xfrm>
              <a:off x="3045" y="2956"/>
              <a:ext cx="588" cy="564"/>
              <a:chOff x="1810" y="1497"/>
              <a:chExt cx="1303" cy="1058"/>
            </a:xfrm>
          </p:grpSpPr>
          <p:sp>
            <p:nvSpPr>
              <p:cNvPr id="1035" name="AutoShape 49"/>
              <p:cNvSpPr>
                <a:spLocks noChangeArrowheads="1"/>
              </p:cNvSpPr>
              <p:nvPr/>
            </p:nvSpPr>
            <p:spPr bwMode="auto">
              <a:xfrm>
                <a:off x="2434" y="1559"/>
                <a:ext cx="679" cy="996"/>
              </a:xfrm>
              <a:prstGeom prst="curvedLeftArrow">
                <a:avLst>
                  <a:gd name="adj1" fmla="val 38222"/>
                  <a:gd name="adj2" fmla="val 76431"/>
                  <a:gd name="adj3" fmla="val 33333"/>
                </a:avLst>
              </a:prstGeom>
              <a:solidFill>
                <a:srgbClr val="FFFFFF"/>
              </a:solidFill>
              <a:ln w="25400" algn="ctr">
                <a:solidFill>
                  <a:srgbClr val="4F81BD"/>
                </a:solidFill>
                <a:miter lim="800000"/>
                <a:headEnd/>
                <a:tailEnd/>
              </a:ln>
            </p:spPr>
            <p:txBody>
              <a:bodyPr wrap="none" anchor="ctr"/>
              <a:lstStyle>
                <a:lvl1pPr defTabSz="457200" eaLnBrk="0" hangingPunct="0">
                  <a:defRPr sz="2400" b="1">
                    <a:solidFill>
                      <a:srgbClr val="CC3300"/>
                    </a:solidFill>
                    <a:latin typeface="Arial" pitchFamily="34" charset="0"/>
                    <a:cs typeface="Arial" pitchFamily="34" charset="0"/>
                  </a:defRPr>
                </a:lvl1pPr>
                <a:lvl2pPr marL="742950" indent="-285750" defTabSz="457200" eaLnBrk="0" hangingPunct="0">
                  <a:defRPr sz="2400" b="1">
                    <a:solidFill>
                      <a:srgbClr val="CC3300"/>
                    </a:solidFill>
                    <a:latin typeface="Arial" pitchFamily="34" charset="0"/>
                    <a:cs typeface="Arial" pitchFamily="34" charset="0"/>
                  </a:defRPr>
                </a:lvl2pPr>
                <a:lvl3pPr marL="1143000" indent="-228600" defTabSz="457200" eaLnBrk="0" hangingPunct="0">
                  <a:defRPr sz="2400" b="1">
                    <a:solidFill>
                      <a:srgbClr val="CC3300"/>
                    </a:solidFill>
                    <a:latin typeface="Arial" pitchFamily="34" charset="0"/>
                    <a:cs typeface="Arial" pitchFamily="34" charset="0"/>
                  </a:defRPr>
                </a:lvl3pPr>
                <a:lvl4pPr marL="1600200" indent="-228600" defTabSz="457200" eaLnBrk="0" hangingPunct="0">
                  <a:defRPr sz="2400" b="1">
                    <a:solidFill>
                      <a:srgbClr val="CC3300"/>
                    </a:solidFill>
                    <a:latin typeface="Arial" pitchFamily="34" charset="0"/>
                    <a:cs typeface="Arial" pitchFamily="34" charset="0"/>
                  </a:defRPr>
                </a:lvl4pPr>
                <a:lvl5pPr marL="2057400" indent="-228600" defTabSz="457200" eaLnBrk="0" hangingPunct="0">
                  <a:defRPr sz="2400" b="1">
                    <a:solidFill>
                      <a:srgbClr val="CC3300"/>
                    </a:solidFill>
                    <a:latin typeface="Arial" pitchFamily="34" charset="0"/>
                    <a:cs typeface="Arial" pitchFamily="34" charset="0"/>
                  </a:defRPr>
                </a:lvl5pPr>
                <a:lvl6pPr marL="25146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6pPr>
                <a:lvl7pPr marL="29718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7pPr>
                <a:lvl8pPr marL="34290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8pPr>
                <a:lvl9pPr marL="38862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9pPr>
              </a:lstStyle>
              <a:p>
                <a:pPr algn="l" rtl="0" eaLnBrk="1" fontAlgn="base" hangingPunct="1">
                  <a:spcBef>
                    <a:spcPct val="0"/>
                  </a:spcBef>
                  <a:spcAft>
                    <a:spcPct val="0"/>
                  </a:spcAft>
                  <a:defRPr/>
                </a:pPr>
                <a:endParaRPr lang="he-IL" altLang="he-IL" sz="1800" b="0">
                  <a:solidFill>
                    <a:srgbClr val="000000"/>
                  </a:solidFill>
                  <a:latin typeface="Calibri" pitchFamily="34" charset="0"/>
                </a:endParaRPr>
              </a:p>
            </p:txBody>
          </p:sp>
          <p:sp>
            <p:nvSpPr>
              <p:cNvPr id="1036" name="AutoShape 50"/>
              <p:cNvSpPr>
                <a:spLocks noChangeArrowheads="1"/>
              </p:cNvSpPr>
              <p:nvPr/>
            </p:nvSpPr>
            <p:spPr bwMode="auto">
              <a:xfrm rot="10633304">
                <a:off x="1810" y="1497"/>
                <a:ext cx="528" cy="980"/>
              </a:xfrm>
              <a:prstGeom prst="curvedLeftArrow">
                <a:avLst>
                  <a:gd name="adj1" fmla="val 38212"/>
                  <a:gd name="adj2" fmla="val 76432"/>
                  <a:gd name="adj3" fmla="val 33333"/>
                </a:avLst>
              </a:prstGeom>
              <a:solidFill>
                <a:srgbClr val="FFFFFF"/>
              </a:solidFill>
              <a:ln w="25400" algn="ctr">
                <a:solidFill>
                  <a:srgbClr val="4F81BD"/>
                </a:solidFill>
                <a:miter lim="800000"/>
                <a:headEnd/>
                <a:tailEnd/>
              </a:ln>
            </p:spPr>
            <p:txBody>
              <a:bodyPr wrap="none" anchor="ctr"/>
              <a:lstStyle>
                <a:lvl1pPr defTabSz="457200" eaLnBrk="0" hangingPunct="0">
                  <a:defRPr sz="2400" b="1">
                    <a:solidFill>
                      <a:srgbClr val="CC3300"/>
                    </a:solidFill>
                    <a:latin typeface="Arial" pitchFamily="34" charset="0"/>
                    <a:cs typeface="Arial" pitchFamily="34" charset="0"/>
                  </a:defRPr>
                </a:lvl1pPr>
                <a:lvl2pPr marL="742950" indent="-285750" defTabSz="457200" eaLnBrk="0" hangingPunct="0">
                  <a:defRPr sz="2400" b="1">
                    <a:solidFill>
                      <a:srgbClr val="CC3300"/>
                    </a:solidFill>
                    <a:latin typeface="Arial" pitchFamily="34" charset="0"/>
                    <a:cs typeface="Arial" pitchFamily="34" charset="0"/>
                  </a:defRPr>
                </a:lvl2pPr>
                <a:lvl3pPr marL="1143000" indent="-228600" defTabSz="457200" eaLnBrk="0" hangingPunct="0">
                  <a:defRPr sz="2400" b="1">
                    <a:solidFill>
                      <a:srgbClr val="CC3300"/>
                    </a:solidFill>
                    <a:latin typeface="Arial" pitchFamily="34" charset="0"/>
                    <a:cs typeface="Arial" pitchFamily="34" charset="0"/>
                  </a:defRPr>
                </a:lvl3pPr>
                <a:lvl4pPr marL="1600200" indent="-228600" defTabSz="457200" eaLnBrk="0" hangingPunct="0">
                  <a:defRPr sz="2400" b="1">
                    <a:solidFill>
                      <a:srgbClr val="CC3300"/>
                    </a:solidFill>
                    <a:latin typeface="Arial" pitchFamily="34" charset="0"/>
                    <a:cs typeface="Arial" pitchFamily="34" charset="0"/>
                  </a:defRPr>
                </a:lvl4pPr>
                <a:lvl5pPr marL="2057400" indent="-228600" defTabSz="457200" eaLnBrk="0" hangingPunct="0">
                  <a:defRPr sz="2400" b="1">
                    <a:solidFill>
                      <a:srgbClr val="CC3300"/>
                    </a:solidFill>
                    <a:latin typeface="Arial" pitchFamily="34" charset="0"/>
                    <a:cs typeface="Arial" pitchFamily="34" charset="0"/>
                  </a:defRPr>
                </a:lvl5pPr>
                <a:lvl6pPr marL="25146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6pPr>
                <a:lvl7pPr marL="29718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7pPr>
                <a:lvl8pPr marL="34290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8pPr>
                <a:lvl9pPr marL="3886200" indent="-228600" defTabSz="457200" eaLnBrk="0" fontAlgn="base" hangingPunct="0">
                  <a:spcBef>
                    <a:spcPct val="0"/>
                  </a:spcBef>
                  <a:spcAft>
                    <a:spcPct val="0"/>
                  </a:spcAft>
                  <a:defRPr sz="2400" b="1">
                    <a:solidFill>
                      <a:srgbClr val="CC3300"/>
                    </a:solidFill>
                    <a:latin typeface="Arial" pitchFamily="34" charset="0"/>
                    <a:cs typeface="Arial" pitchFamily="34" charset="0"/>
                  </a:defRPr>
                </a:lvl9pPr>
              </a:lstStyle>
              <a:p>
                <a:pPr algn="l" rtl="0" eaLnBrk="1" fontAlgn="base" hangingPunct="1">
                  <a:spcBef>
                    <a:spcPct val="0"/>
                  </a:spcBef>
                  <a:spcAft>
                    <a:spcPct val="0"/>
                  </a:spcAft>
                  <a:defRPr/>
                </a:pPr>
                <a:endParaRPr lang="he-IL" altLang="he-IL" sz="1800" b="0">
                  <a:solidFill>
                    <a:srgbClr val="000000"/>
                  </a:solidFill>
                  <a:latin typeface="Calibri" pitchFamily="34" charset="0"/>
                </a:endParaRPr>
              </a:p>
            </p:txBody>
          </p:sp>
        </p:grpSp>
      </p:grpSp>
      <p:sp>
        <p:nvSpPr>
          <p:cNvPr id="4" name="מציין מיקום של מספר שקופית 3"/>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F8859C-3A01-41CD-A77D-5575EED5209D}" type="slidenum">
              <a:rPr lang="he-IL" smtClean="0"/>
              <a:t>‹#›</a:t>
            </a:fld>
            <a:endParaRPr lang="he-IL"/>
          </a:p>
        </p:txBody>
      </p:sp>
    </p:spTree>
    <p:extLst>
      <p:ext uri="{BB962C8B-B14F-4D97-AF65-F5344CB8AC3E}">
        <p14:creationId xmlns:p14="http://schemas.microsoft.com/office/powerpoint/2010/main" val="2433975770"/>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p:timing>
    <p:tnLst>
      <p:par>
        <p:cTn id="1" dur="indefinite" restart="never" nodeType="tmRoot"/>
      </p:par>
    </p:tnLst>
  </p:timing>
  <p:hf hdr="0" ftr="0" dt="0"/>
  <p:txStyles>
    <p:titleStyle>
      <a:lvl1pPr algn="ctr" rtl="0" eaLnBrk="0" fontAlgn="base" hangingPunct="0">
        <a:lnSpc>
          <a:spcPct val="80000"/>
        </a:lnSpc>
        <a:spcBef>
          <a:spcPct val="0"/>
        </a:spcBef>
        <a:spcAft>
          <a:spcPct val="0"/>
        </a:spcAft>
        <a:defRPr sz="3600" b="1">
          <a:solidFill>
            <a:schemeClr val="tx1"/>
          </a:solidFill>
          <a:latin typeface="+mj-lt"/>
          <a:ea typeface="+mj-ea"/>
          <a:cs typeface="+mj-cs"/>
        </a:defRPr>
      </a:lvl1pPr>
      <a:lvl2pPr algn="ctr" rtl="0" eaLnBrk="0" fontAlgn="base" hangingPunct="0">
        <a:lnSpc>
          <a:spcPct val="80000"/>
        </a:lnSpc>
        <a:spcBef>
          <a:spcPct val="0"/>
        </a:spcBef>
        <a:spcAft>
          <a:spcPct val="0"/>
        </a:spcAft>
        <a:defRPr sz="3600" b="1">
          <a:solidFill>
            <a:schemeClr val="tx1"/>
          </a:solidFill>
          <a:latin typeface="Arial" pitchFamily="34" charset="0"/>
          <a:cs typeface="Arial" pitchFamily="34" charset="0"/>
        </a:defRPr>
      </a:lvl2pPr>
      <a:lvl3pPr algn="ctr" rtl="0" eaLnBrk="0" fontAlgn="base" hangingPunct="0">
        <a:lnSpc>
          <a:spcPct val="80000"/>
        </a:lnSpc>
        <a:spcBef>
          <a:spcPct val="0"/>
        </a:spcBef>
        <a:spcAft>
          <a:spcPct val="0"/>
        </a:spcAft>
        <a:defRPr sz="3600" b="1">
          <a:solidFill>
            <a:schemeClr val="tx1"/>
          </a:solidFill>
          <a:latin typeface="Arial" pitchFamily="34" charset="0"/>
          <a:cs typeface="Arial" pitchFamily="34" charset="0"/>
        </a:defRPr>
      </a:lvl3pPr>
      <a:lvl4pPr algn="ctr" rtl="0" eaLnBrk="0" fontAlgn="base" hangingPunct="0">
        <a:lnSpc>
          <a:spcPct val="80000"/>
        </a:lnSpc>
        <a:spcBef>
          <a:spcPct val="0"/>
        </a:spcBef>
        <a:spcAft>
          <a:spcPct val="0"/>
        </a:spcAft>
        <a:defRPr sz="3600" b="1">
          <a:solidFill>
            <a:schemeClr val="tx1"/>
          </a:solidFill>
          <a:latin typeface="Arial" pitchFamily="34" charset="0"/>
          <a:cs typeface="Arial" pitchFamily="34" charset="0"/>
        </a:defRPr>
      </a:lvl4pPr>
      <a:lvl5pPr algn="ctr" rtl="0" eaLnBrk="0" fontAlgn="base" hangingPunct="0">
        <a:lnSpc>
          <a:spcPct val="80000"/>
        </a:lnSpc>
        <a:spcBef>
          <a:spcPct val="0"/>
        </a:spcBef>
        <a:spcAft>
          <a:spcPct val="0"/>
        </a:spcAft>
        <a:defRPr sz="3600" b="1">
          <a:solidFill>
            <a:schemeClr val="tx1"/>
          </a:solidFill>
          <a:latin typeface="Arial" pitchFamily="34" charset="0"/>
          <a:cs typeface="Arial" pitchFamily="34" charset="0"/>
        </a:defRPr>
      </a:lvl5pPr>
      <a:lvl6pPr marL="457200" algn="ctr" rtl="0" eaLnBrk="0" fontAlgn="base" hangingPunct="0">
        <a:lnSpc>
          <a:spcPct val="80000"/>
        </a:lnSpc>
        <a:spcBef>
          <a:spcPct val="0"/>
        </a:spcBef>
        <a:spcAft>
          <a:spcPct val="0"/>
        </a:spcAft>
        <a:defRPr sz="3600" b="1">
          <a:solidFill>
            <a:schemeClr val="tx1"/>
          </a:solidFill>
          <a:latin typeface="Arial" pitchFamily="34" charset="0"/>
          <a:cs typeface="Arial" pitchFamily="34" charset="0"/>
        </a:defRPr>
      </a:lvl6pPr>
      <a:lvl7pPr marL="914400" algn="ctr" rtl="0" eaLnBrk="0" fontAlgn="base" hangingPunct="0">
        <a:lnSpc>
          <a:spcPct val="80000"/>
        </a:lnSpc>
        <a:spcBef>
          <a:spcPct val="0"/>
        </a:spcBef>
        <a:spcAft>
          <a:spcPct val="0"/>
        </a:spcAft>
        <a:defRPr sz="3600" b="1">
          <a:solidFill>
            <a:schemeClr val="tx1"/>
          </a:solidFill>
          <a:latin typeface="Arial" pitchFamily="34" charset="0"/>
          <a:cs typeface="Arial" pitchFamily="34" charset="0"/>
        </a:defRPr>
      </a:lvl7pPr>
      <a:lvl8pPr marL="1371600" algn="ctr" rtl="0" eaLnBrk="0" fontAlgn="base" hangingPunct="0">
        <a:lnSpc>
          <a:spcPct val="80000"/>
        </a:lnSpc>
        <a:spcBef>
          <a:spcPct val="0"/>
        </a:spcBef>
        <a:spcAft>
          <a:spcPct val="0"/>
        </a:spcAft>
        <a:defRPr sz="3600" b="1">
          <a:solidFill>
            <a:schemeClr val="tx1"/>
          </a:solidFill>
          <a:latin typeface="Arial" pitchFamily="34" charset="0"/>
          <a:cs typeface="Arial" pitchFamily="34" charset="0"/>
        </a:defRPr>
      </a:lvl8pPr>
      <a:lvl9pPr marL="1828800" algn="ctr" rtl="0" eaLnBrk="0" fontAlgn="base" hangingPunct="0">
        <a:lnSpc>
          <a:spcPct val="80000"/>
        </a:lnSpc>
        <a:spcBef>
          <a:spcPct val="0"/>
        </a:spcBef>
        <a:spcAft>
          <a:spcPct val="0"/>
        </a:spcAft>
        <a:defRPr sz="3600" b="1">
          <a:solidFill>
            <a:schemeClr val="tx1"/>
          </a:solidFill>
          <a:latin typeface="Arial" pitchFamily="34" charset="0"/>
          <a:cs typeface="Arial" pitchFamily="34" charset="0"/>
        </a:defRPr>
      </a:lvl9pPr>
    </p:titleStyle>
    <p:bodyStyle>
      <a:lvl1pPr marL="514350" indent="-342900" algn="r" rtl="1" eaLnBrk="0" fontAlgn="base" hangingPunct="0">
        <a:lnSpc>
          <a:spcPct val="90000"/>
        </a:lnSpc>
        <a:spcBef>
          <a:spcPct val="75000"/>
        </a:spcBef>
        <a:spcAft>
          <a:spcPct val="0"/>
        </a:spcAft>
        <a:buFont typeface="Wingdings" pitchFamily="2" charset="2"/>
        <a:buChar char="§"/>
        <a:defRPr sz="2800" b="1">
          <a:solidFill>
            <a:schemeClr val="bg1"/>
          </a:solidFill>
          <a:latin typeface="+mn-lt"/>
          <a:ea typeface="+mn-ea"/>
          <a:cs typeface="+mn-cs"/>
        </a:defRPr>
      </a:lvl1pPr>
      <a:lvl2pPr marL="1143000" indent="-285750" algn="r" rtl="1" eaLnBrk="0" fontAlgn="base" hangingPunct="0">
        <a:lnSpc>
          <a:spcPct val="90000"/>
        </a:lnSpc>
        <a:spcBef>
          <a:spcPct val="50000"/>
        </a:spcBef>
        <a:spcAft>
          <a:spcPct val="0"/>
        </a:spcAft>
        <a:buFont typeface="Wingdings" pitchFamily="2" charset="2"/>
        <a:buChar char="ú"/>
        <a:defRPr sz="2400">
          <a:solidFill>
            <a:schemeClr val="bg1"/>
          </a:solidFill>
          <a:latin typeface="+mn-lt"/>
          <a:cs typeface="+mn-cs"/>
        </a:defRPr>
      </a:lvl2pPr>
      <a:lvl3pPr marL="1485900" indent="-228600" algn="r" rtl="1" eaLnBrk="0" fontAlgn="base" hangingPunct="0">
        <a:lnSpc>
          <a:spcPct val="90000"/>
        </a:lnSpc>
        <a:spcBef>
          <a:spcPct val="50000"/>
        </a:spcBef>
        <a:spcAft>
          <a:spcPct val="0"/>
        </a:spcAft>
        <a:buChar char="•"/>
        <a:defRPr sz="2000">
          <a:solidFill>
            <a:schemeClr val="bg1"/>
          </a:solidFill>
          <a:latin typeface="+mn-lt"/>
          <a:cs typeface="+mn-cs"/>
        </a:defRPr>
      </a:lvl3pPr>
      <a:lvl4pPr marL="1828800" indent="-228600" algn="r" rtl="1" eaLnBrk="0" fontAlgn="base" hangingPunct="0">
        <a:lnSpc>
          <a:spcPct val="90000"/>
        </a:lnSpc>
        <a:spcBef>
          <a:spcPct val="50000"/>
        </a:spcBef>
        <a:spcAft>
          <a:spcPct val="0"/>
        </a:spcAft>
        <a:buSzPct val="60000"/>
        <a:buChar char="o"/>
        <a:defRPr>
          <a:solidFill>
            <a:schemeClr val="bg1"/>
          </a:solidFill>
          <a:latin typeface="+mn-lt"/>
          <a:cs typeface="+mn-cs"/>
        </a:defRPr>
      </a:lvl4pPr>
      <a:lvl5pPr marL="2171700" indent="-228600" algn="r" rtl="1" eaLnBrk="0" fontAlgn="base" hangingPunct="0">
        <a:lnSpc>
          <a:spcPct val="90000"/>
        </a:lnSpc>
        <a:spcBef>
          <a:spcPct val="50000"/>
        </a:spcBef>
        <a:spcAft>
          <a:spcPct val="0"/>
        </a:spcAft>
        <a:buChar char="»"/>
        <a:defRPr>
          <a:solidFill>
            <a:schemeClr val="bg1"/>
          </a:solidFill>
          <a:latin typeface="+mn-lt"/>
          <a:cs typeface="+mn-cs"/>
        </a:defRPr>
      </a:lvl5pPr>
      <a:lvl6pPr marL="2628900" indent="-228600" algn="r" rtl="1" eaLnBrk="0" fontAlgn="base" hangingPunct="0">
        <a:lnSpc>
          <a:spcPct val="90000"/>
        </a:lnSpc>
        <a:spcBef>
          <a:spcPct val="50000"/>
        </a:spcBef>
        <a:spcAft>
          <a:spcPct val="0"/>
        </a:spcAft>
        <a:buChar char="»"/>
        <a:defRPr>
          <a:solidFill>
            <a:schemeClr val="bg1"/>
          </a:solidFill>
          <a:latin typeface="+mn-lt"/>
          <a:cs typeface="+mn-cs"/>
        </a:defRPr>
      </a:lvl6pPr>
      <a:lvl7pPr marL="3086100" indent="-228600" algn="r" rtl="1" eaLnBrk="0" fontAlgn="base" hangingPunct="0">
        <a:lnSpc>
          <a:spcPct val="90000"/>
        </a:lnSpc>
        <a:spcBef>
          <a:spcPct val="50000"/>
        </a:spcBef>
        <a:spcAft>
          <a:spcPct val="0"/>
        </a:spcAft>
        <a:buChar char="»"/>
        <a:defRPr>
          <a:solidFill>
            <a:schemeClr val="bg1"/>
          </a:solidFill>
          <a:latin typeface="+mn-lt"/>
          <a:cs typeface="+mn-cs"/>
        </a:defRPr>
      </a:lvl7pPr>
      <a:lvl8pPr marL="3543300" indent="-228600" algn="r" rtl="1" eaLnBrk="0" fontAlgn="base" hangingPunct="0">
        <a:lnSpc>
          <a:spcPct val="90000"/>
        </a:lnSpc>
        <a:spcBef>
          <a:spcPct val="50000"/>
        </a:spcBef>
        <a:spcAft>
          <a:spcPct val="0"/>
        </a:spcAft>
        <a:buChar char="»"/>
        <a:defRPr>
          <a:solidFill>
            <a:schemeClr val="bg1"/>
          </a:solidFill>
          <a:latin typeface="+mn-lt"/>
          <a:cs typeface="+mn-cs"/>
        </a:defRPr>
      </a:lvl8pPr>
      <a:lvl9pPr marL="4000500" indent="-228600" algn="r" rtl="1" eaLnBrk="0" fontAlgn="base" hangingPunct="0">
        <a:lnSpc>
          <a:spcPct val="90000"/>
        </a:lnSpc>
        <a:spcBef>
          <a:spcPct val="50000"/>
        </a:spcBef>
        <a:spcAft>
          <a:spcPct val="0"/>
        </a:spcAft>
        <a:buChar char="»"/>
        <a:defRPr>
          <a:solidFill>
            <a:schemeClr val="bg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digital.lms.education.gov.il/mod/quizsbs/view.php?id=17196" TargetMode="External"/><Relationship Id="rId2" Type="http://schemas.openxmlformats.org/officeDocument/2006/relationships/hyperlink" Target="https://tdigital.lms.education.gov.il/mod/quizsbs/attempt.php?attempt=64928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docs.google.com/document/d/1u2vzbvakV-APshYEFNVvK3qR1cmEedO5nrX6YOz3KrA/edit?usp=shari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848186" y="1484784"/>
            <a:ext cx="7561263" cy="4608512"/>
          </a:xfrm>
          <a:prstGeom prst="roundRect">
            <a:avLst>
              <a:gd name="adj" fmla="val 16667"/>
            </a:avLst>
          </a:prstGeom>
          <a:noFill/>
          <a:ln w="38100">
            <a:solidFill>
              <a:schemeClr val="bg1"/>
            </a:solidFill>
            <a:round/>
            <a:headEnd/>
            <a:tailEnd/>
          </a:ln>
        </p:spPr>
        <p:txBody>
          <a:bodyPr/>
          <a:lstStyle/>
          <a:p>
            <a:pPr algn="ctr" fontAlgn="base">
              <a:spcBef>
                <a:spcPct val="0"/>
              </a:spcBef>
              <a:spcAft>
                <a:spcPct val="0"/>
              </a:spcAft>
              <a:defRPr/>
            </a:pPr>
            <a:endParaRPr lang="he-IL" sz="4400" b="1" kern="10" dirty="0" smtClean="0">
              <a:solidFill>
                <a:schemeClr val="accent1"/>
              </a:solidFill>
            </a:endParaRPr>
          </a:p>
          <a:p>
            <a:pPr algn="ctr" fontAlgn="base">
              <a:spcBef>
                <a:spcPct val="0"/>
              </a:spcBef>
              <a:spcAft>
                <a:spcPct val="0"/>
              </a:spcAft>
              <a:defRPr/>
            </a:pPr>
            <a:endParaRPr lang="he-IL" sz="4400" b="1" kern="10" dirty="0">
              <a:solidFill>
                <a:schemeClr val="accent1"/>
              </a:solidFill>
            </a:endParaRPr>
          </a:p>
          <a:p>
            <a:pPr algn="ctr" fontAlgn="base">
              <a:spcBef>
                <a:spcPct val="0"/>
              </a:spcBef>
              <a:spcAft>
                <a:spcPct val="0"/>
              </a:spcAft>
              <a:defRPr/>
            </a:pPr>
            <a:r>
              <a:rPr lang="he-IL" sz="4400" b="1" kern="10" dirty="0" smtClean="0">
                <a:solidFill>
                  <a:schemeClr val="accent1"/>
                </a:solidFill>
              </a:rPr>
              <a:t>יום למידה משותף לחט"ב</a:t>
            </a:r>
            <a:endParaRPr lang="he-IL" sz="4400" b="1" kern="10" dirty="0">
              <a:solidFill>
                <a:schemeClr val="accent1"/>
              </a:solidFill>
            </a:endParaRPr>
          </a:p>
          <a:p>
            <a:pPr algn="ctr" fontAlgn="base">
              <a:spcBef>
                <a:spcPts val="1200"/>
              </a:spcBef>
              <a:spcAft>
                <a:spcPct val="0"/>
              </a:spcAft>
              <a:defRPr/>
            </a:pPr>
            <a:r>
              <a:rPr lang="he-IL" sz="2800" b="1" dirty="0" smtClean="0">
                <a:solidFill>
                  <a:schemeClr val="accent1"/>
                </a:solidFill>
              </a:rPr>
              <a:t>4 לאוקטובר 2018, </a:t>
            </a:r>
            <a:r>
              <a:rPr lang="he-IL" sz="2800" b="1" dirty="0">
                <a:solidFill>
                  <a:schemeClr val="accent1"/>
                </a:solidFill>
              </a:rPr>
              <a:t>כ"ה </a:t>
            </a:r>
            <a:r>
              <a:rPr lang="he-IL" sz="2800" b="1" dirty="0" smtClean="0">
                <a:solidFill>
                  <a:schemeClr val="accent1"/>
                </a:solidFill>
              </a:rPr>
              <a:t>תשרי תשע"ט</a:t>
            </a:r>
          </a:p>
          <a:p>
            <a:pPr algn="ctr" fontAlgn="base">
              <a:spcBef>
                <a:spcPts val="1200"/>
              </a:spcBef>
              <a:spcAft>
                <a:spcPct val="0"/>
              </a:spcAft>
              <a:defRPr/>
            </a:pPr>
            <a:r>
              <a:rPr lang="he-IL" sz="2800" b="1" dirty="0" smtClean="0">
                <a:solidFill>
                  <a:schemeClr val="accent1"/>
                </a:solidFill>
              </a:rPr>
              <a:t>במרכז מורים ארצי במכון ויצמן</a:t>
            </a:r>
            <a:endParaRPr lang="he-IL" sz="2800" b="1" dirty="0">
              <a:solidFill>
                <a:schemeClr val="accent1"/>
              </a:solidFill>
            </a:endParaRPr>
          </a:p>
          <a:p>
            <a:pPr algn="ctr" fontAlgn="base">
              <a:spcBef>
                <a:spcPts val="1200"/>
              </a:spcBef>
              <a:spcAft>
                <a:spcPct val="0"/>
              </a:spcAft>
              <a:defRPr/>
            </a:pPr>
            <a:endParaRPr lang="en-US" sz="2800" b="1" dirty="0">
              <a:solidFill>
                <a:srgbClr val="002060"/>
              </a:solidFill>
            </a:endParaRPr>
          </a:p>
        </p:txBody>
      </p:sp>
      <p:pic>
        <p:nvPicPr>
          <p:cNvPr id="7" name="תמונה 6" descr="לוגו משרד החינוך המזכירות הפדגוגית - אגף המדעים, לוגו מינהלת מל&quot;מ (המרכז הישראלי לחינוך מדעי טכנולוגי)" title=" לוגו"/>
          <p:cNvPicPr/>
          <p:nvPr/>
        </p:nvPicPr>
        <p:blipFill rotWithShape="1">
          <a:blip r:embed="rId4">
            <a:extLst>
              <a:ext uri="{28A0092B-C50C-407E-A947-70E740481C1C}">
                <a14:useLocalDpi xmlns:a14="http://schemas.microsoft.com/office/drawing/2010/main" val="0"/>
              </a:ext>
            </a:extLst>
          </a:blip>
          <a:srcRect r="52444"/>
          <a:stretch/>
        </p:blipFill>
        <p:spPr bwMode="auto">
          <a:xfrm>
            <a:off x="1979713" y="0"/>
            <a:ext cx="3259276" cy="1052736"/>
          </a:xfrm>
          <a:prstGeom prst="rect">
            <a:avLst/>
          </a:prstGeom>
          <a:noFill/>
          <a:ln>
            <a:noFill/>
          </a:ln>
          <a:extLst>
            <a:ext uri="{53640926-AAD7-44D8-BBD7-CCE9431645EC}">
              <a14:shadowObscured xmlns:a14="http://schemas.microsoft.com/office/drawing/2010/main"/>
            </a:ext>
          </a:extLst>
        </p:spPr>
      </p:pic>
      <p:pic>
        <p:nvPicPr>
          <p:cNvPr id="8" name="תמונה 7" descr="לוגו מרכז מורים ארצי למדע וטכנולוגיה בחטיבת הביניים" title="לוגו"/>
          <p:cNvPicPr/>
          <p:nvPr/>
        </p:nvPicPr>
        <p:blipFill rotWithShape="1">
          <a:blip r:embed="rId4">
            <a:extLst>
              <a:ext uri="{28A0092B-C50C-407E-A947-70E740481C1C}">
                <a14:useLocalDpi xmlns:a14="http://schemas.microsoft.com/office/drawing/2010/main" val="0"/>
              </a:ext>
            </a:extLst>
          </a:blip>
          <a:srcRect l="76740"/>
          <a:stretch/>
        </p:blipFill>
        <p:spPr bwMode="auto">
          <a:xfrm>
            <a:off x="5580112" y="-243408"/>
            <a:ext cx="1728192" cy="1224136"/>
          </a:xfrm>
          <a:prstGeom prst="rect">
            <a:avLst/>
          </a:prstGeom>
          <a:noFill/>
          <a:ln>
            <a:noFill/>
          </a:ln>
          <a:extLst>
            <a:ext uri="{53640926-AAD7-44D8-BBD7-CCE9431645EC}">
              <a14:shadowObscured xmlns:a14="http://schemas.microsoft.com/office/drawing/2010/main"/>
            </a:ext>
          </a:extLst>
        </p:spPr>
      </p:pic>
      <p:sp>
        <p:nvSpPr>
          <p:cNvPr id="3" name="Title 2"/>
          <p:cNvSpPr>
            <a:spLocks noGrp="1"/>
          </p:cNvSpPr>
          <p:nvPr>
            <p:ph type="title"/>
          </p:nvPr>
        </p:nvSpPr>
        <p:spPr>
          <a:xfrm>
            <a:off x="900112" y="1988840"/>
            <a:ext cx="8243888" cy="654051"/>
          </a:xfrm>
        </p:spPr>
        <p:txBody>
          <a:bodyPr/>
          <a:lstStyle/>
          <a:p>
            <a:r>
              <a:rPr lang="he-IL" kern="10" dirty="0">
                <a:solidFill>
                  <a:srgbClr val="002060"/>
                </a:solidFill>
              </a:rPr>
              <a:t>לקראת </a:t>
            </a:r>
            <a:r>
              <a:rPr lang="he-IL" kern="10" dirty="0" err="1">
                <a:solidFill>
                  <a:srgbClr val="002060"/>
                </a:solidFill>
              </a:rPr>
              <a:t>טימס</a:t>
            </a:r>
            <a:r>
              <a:rPr lang="he-IL" kern="10" dirty="0">
                <a:solidFill>
                  <a:srgbClr val="002060"/>
                </a:solidFill>
              </a:rPr>
              <a:t> 2019 </a:t>
            </a:r>
            <a:r>
              <a:rPr lang="en-US" kern="10" dirty="0">
                <a:solidFill>
                  <a:srgbClr val="002060"/>
                </a:solidFill>
              </a:rPr>
              <a:t/>
            </a:r>
            <a:br>
              <a:rPr lang="en-US" kern="10" dirty="0">
                <a:solidFill>
                  <a:srgbClr val="002060"/>
                </a:solidFill>
              </a:rPr>
            </a:br>
            <a:r>
              <a:rPr lang="he-IL" kern="10" dirty="0">
                <a:solidFill>
                  <a:srgbClr val="002060"/>
                </a:solidFill>
              </a:rPr>
              <a:t>(כיתה ח</a:t>
            </a:r>
            <a:r>
              <a:rPr lang="he-IL" kern="10" dirty="0" smtClean="0">
                <a:solidFill>
                  <a:srgbClr val="002060"/>
                </a:solidFill>
              </a:rPr>
              <a:t>')</a:t>
            </a:r>
            <a:endParaRPr lang="en-US" dirty="0"/>
          </a:p>
        </p:txBody>
      </p:sp>
    </p:spTree>
    <p:custDataLst>
      <p:tags r:id="rId1"/>
    </p:custDataLst>
    <p:extLst>
      <p:ext uri="{BB962C8B-B14F-4D97-AF65-F5344CB8AC3E}">
        <p14:creationId xmlns:p14="http://schemas.microsoft.com/office/powerpoint/2010/main" val="1971163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70255" y="1988840"/>
            <a:ext cx="3121431" cy="2585323"/>
          </a:xfrm>
          <a:prstGeom prst="rect">
            <a:avLst/>
          </a:prstGeom>
          <a:noFill/>
        </p:spPr>
        <p:txBody>
          <a:bodyPr wrap="none" rtlCol="0">
            <a:spAutoFit/>
          </a:bodyPr>
          <a:lstStyle/>
          <a:p>
            <a:r>
              <a:rPr lang="he-IL" dirty="0" smtClean="0">
                <a:solidFill>
                  <a:schemeClr val="bg1"/>
                </a:solidFill>
              </a:rPr>
              <a:t>באיורים שלפניכם מיוצגים חלקים </a:t>
            </a:r>
          </a:p>
          <a:p>
            <a:r>
              <a:rPr lang="he-IL" dirty="0" smtClean="0">
                <a:solidFill>
                  <a:schemeClr val="bg1"/>
                </a:solidFill>
              </a:rPr>
              <a:t>בגוף האדם</a:t>
            </a:r>
          </a:p>
          <a:p>
            <a:r>
              <a:rPr lang="he-IL" dirty="0" smtClean="0">
                <a:solidFill>
                  <a:schemeClr val="bg1"/>
                </a:solidFill>
              </a:rPr>
              <a:t>כיצד אפר לתאר את החלקים?</a:t>
            </a:r>
          </a:p>
          <a:p>
            <a:pPr marL="342900" indent="-342900">
              <a:buFont typeface="+mj-lt"/>
              <a:buAutoNum type="arabicPeriod"/>
            </a:pPr>
            <a:r>
              <a:rPr lang="he-IL" dirty="0" smtClean="0">
                <a:solidFill>
                  <a:schemeClr val="bg1"/>
                </a:solidFill>
              </a:rPr>
              <a:t>כתאים.</a:t>
            </a:r>
          </a:p>
          <a:p>
            <a:pPr marL="342900" indent="-342900">
              <a:buFont typeface="+mj-lt"/>
              <a:buAutoNum type="arabicPeriod"/>
            </a:pPr>
            <a:r>
              <a:rPr lang="he-IL" dirty="0" smtClean="0">
                <a:solidFill>
                  <a:schemeClr val="bg1"/>
                </a:solidFill>
              </a:rPr>
              <a:t>כרקמות.</a:t>
            </a:r>
          </a:p>
          <a:p>
            <a:pPr marL="342900" indent="-342900">
              <a:buFont typeface="+mj-lt"/>
              <a:buAutoNum type="arabicPeriod"/>
            </a:pPr>
            <a:r>
              <a:rPr lang="he-IL" dirty="0" smtClean="0">
                <a:solidFill>
                  <a:schemeClr val="bg1"/>
                </a:solidFill>
              </a:rPr>
              <a:t>כאיברים.</a:t>
            </a:r>
          </a:p>
          <a:p>
            <a:pPr marL="342900" indent="-342900">
              <a:buFont typeface="+mj-lt"/>
              <a:buAutoNum type="arabicPeriod"/>
            </a:pPr>
            <a:r>
              <a:rPr lang="he-IL" dirty="0" smtClean="0">
                <a:solidFill>
                  <a:schemeClr val="bg1"/>
                </a:solidFill>
              </a:rPr>
              <a:t>כמערכות איברים.</a:t>
            </a:r>
          </a:p>
          <a:p>
            <a:endParaRPr lang="he-IL" dirty="0">
              <a:solidFill>
                <a:schemeClr val="bg1"/>
              </a:solidFill>
            </a:endParaRPr>
          </a:p>
          <a:p>
            <a:r>
              <a:rPr lang="he-IL" dirty="0" smtClean="0">
                <a:solidFill>
                  <a:schemeClr val="bg1"/>
                </a:solidFill>
              </a:rPr>
              <a:t>התשובה: כמערכות איברים</a:t>
            </a:r>
            <a:endParaRPr lang="en-US" dirty="0">
              <a:solidFill>
                <a:schemeClr val="bg1"/>
              </a:solidFill>
            </a:endParaRPr>
          </a:p>
        </p:txBody>
      </p:sp>
      <p:sp>
        <p:nvSpPr>
          <p:cNvPr id="5" name="כותרת 4"/>
          <p:cNvSpPr>
            <a:spLocks noGrp="1"/>
          </p:cNvSpPr>
          <p:nvPr>
            <p:ph type="title"/>
          </p:nvPr>
        </p:nvSpPr>
        <p:spPr>
          <a:xfrm>
            <a:off x="0" y="-14288"/>
            <a:ext cx="7812360" cy="995016"/>
          </a:xfrm>
        </p:spPr>
        <p:txBody>
          <a:bodyPr lIns="0" rIns="0" anchor="ctr"/>
          <a:lstStyle/>
          <a:p>
            <a:pPr rtl="1"/>
            <a:r>
              <a:rPr lang="he-IL" dirty="0" smtClean="0"/>
              <a:t>מחקר </a:t>
            </a:r>
            <a:r>
              <a:rPr lang="he-IL" dirty="0" err="1" smtClean="0"/>
              <a:t>טימס</a:t>
            </a:r>
            <a:r>
              <a:rPr lang="he-IL" dirty="0" smtClean="0"/>
              <a:t> 2015</a:t>
            </a:r>
            <a:br>
              <a:rPr lang="he-IL" dirty="0" smtClean="0"/>
            </a:br>
            <a:r>
              <a:rPr lang="he-IL" sz="2800" dirty="0" smtClean="0"/>
              <a:t>שאלות לדוגמא בתחום הדעת </a:t>
            </a:r>
            <a:r>
              <a:rPr lang="he-IL" sz="2800" dirty="0" smtClean="0">
                <a:solidFill>
                  <a:srgbClr val="00B050"/>
                </a:solidFill>
              </a:rPr>
              <a:t>מדעים</a:t>
            </a:r>
            <a:endParaRPr lang="he-IL" sz="2800" dirty="0">
              <a:solidFill>
                <a:srgbClr val="00B050"/>
              </a:solidFill>
            </a:endParaRPr>
          </a:p>
        </p:txBody>
      </p:sp>
      <p:sp>
        <p:nvSpPr>
          <p:cNvPr id="6" name="TextBox 5"/>
          <p:cNvSpPr txBox="1"/>
          <p:nvPr/>
        </p:nvSpPr>
        <p:spPr>
          <a:xfrm>
            <a:off x="8676456" y="0"/>
            <a:ext cx="467544" cy="276999"/>
          </a:xfrm>
          <a:prstGeom prst="rect">
            <a:avLst/>
          </a:prstGeom>
          <a:noFill/>
        </p:spPr>
        <p:txBody>
          <a:bodyPr wrap="square" rtlCol="1">
            <a:spAutoFit/>
          </a:bodyPr>
          <a:lstStyle/>
          <a:p>
            <a:fld id="{C4D301B8-C879-4514-9FC5-504D7856AB89}" type="slidenum">
              <a:rPr lang="he-IL" sz="1200" smtClean="0"/>
              <a:t>10</a:t>
            </a:fld>
            <a:endParaRPr lang="he-IL" sz="1200"/>
          </a:p>
        </p:txBody>
      </p:sp>
      <p:sp>
        <p:nvSpPr>
          <p:cNvPr id="9" name="מציין מיקום תוכן 2"/>
          <p:cNvSpPr>
            <a:spLocks noGrp="1"/>
          </p:cNvSpPr>
          <p:nvPr>
            <p:ph idx="1"/>
          </p:nvPr>
        </p:nvSpPr>
        <p:spPr>
          <a:xfrm>
            <a:off x="0" y="5085184"/>
            <a:ext cx="8964488" cy="1512168"/>
          </a:xfrm>
        </p:spPr>
        <p:txBody>
          <a:bodyPr/>
          <a:lstStyle/>
          <a:p>
            <a:pPr algn="just">
              <a:lnSpc>
                <a:spcPct val="100000"/>
              </a:lnSpc>
              <a:spcBef>
                <a:spcPts val="0"/>
              </a:spcBef>
              <a:defRPr/>
            </a:pPr>
            <a:r>
              <a:rPr lang="he-IL" sz="2000" b="0" dirty="0" smtClean="0">
                <a:solidFill>
                  <a:srgbClr val="002060"/>
                </a:solidFill>
              </a:rPr>
              <a:t>תחום תוכן: </a:t>
            </a:r>
            <a:r>
              <a:rPr lang="he-IL" sz="2000" dirty="0" smtClean="0">
                <a:solidFill>
                  <a:srgbClr val="002060"/>
                </a:solidFill>
              </a:rPr>
              <a:t>ביולוגיה</a:t>
            </a:r>
          </a:p>
          <a:p>
            <a:pPr algn="just">
              <a:lnSpc>
                <a:spcPct val="100000"/>
              </a:lnSpc>
              <a:spcBef>
                <a:spcPts val="0"/>
              </a:spcBef>
              <a:defRPr/>
            </a:pPr>
            <a:r>
              <a:rPr lang="he-IL" sz="2000" b="0" dirty="0" smtClean="0">
                <a:solidFill>
                  <a:srgbClr val="002060"/>
                </a:solidFill>
              </a:rPr>
              <a:t>מיומנות קוגניטיבית: </a:t>
            </a:r>
            <a:r>
              <a:rPr lang="he-IL" sz="2000" dirty="0" smtClean="0">
                <a:solidFill>
                  <a:srgbClr val="002060"/>
                </a:solidFill>
              </a:rPr>
              <a:t>יישום</a:t>
            </a:r>
          </a:p>
          <a:p>
            <a:pPr algn="just">
              <a:lnSpc>
                <a:spcPct val="100000"/>
              </a:lnSpc>
              <a:spcBef>
                <a:spcPts val="0"/>
              </a:spcBef>
              <a:defRPr/>
            </a:pPr>
            <a:r>
              <a:rPr lang="he-IL" sz="2000" b="0" dirty="0" smtClean="0">
                <a:solidFill>
                  <a:srgbClr val="002060"/>
                </a:solidFill>
              </a:rPr>
              <a:t>תיאור: </a:t>
            </a:r>
            <a:r>
              <a:rPr lang="he-IL" sz="2000" dirty="0" smtClean="0">
                <a:solidFill>
                  <a:srgbClr val="002060"/>
                </a:solidFill>
              </a:rPr>
              <a:t>זיהוי חלקים בגוף האדם כמערכות של איברים </a:t>
            </a:r>
            <a:r>
              <a:rPr lang="he-IL" sz="2000" b="0" dirty="0" smtClean="0">
                <a:solidFill>
                  <a:srgbClr val="002060"/>
                </a:solidFill>
              </a:rPr>
              <a:t>(נשימה ועיכול)</a:t>
            </a:r>
          </a:p>
          <a:p>
            <a:pPr algn="just">
              <a:lnSpc>
                <a:spcPct val="100000"/>
              </a:lnSpc>
              <a:spcBef>
                <a:spcPts val="0"/>
              </a:spcBef>
              <a:defRPr/>
            </a:pPr>
            <a:r>
              <a:rPr lang="he-IL" sz="2000" b="0" dirty="0" smtClean="0">
                <a:solidFill>
                  <a:srgbClr val="00B0F0"/>
                </a:solidFill>
              </a:rPr>
              <a:t>רמת קושי: </a:t>
            </a:r>
            <a:r>
              <a:rPr lang="he-IL" sz="2000" dirty="0" smtClean="0">
                <a:solidFill>
                  <a:srgbClr val="00B0F0"/>
                </a:solidFill>
              </a:rPr>
              <a:t>גבוהה</a:t>
            </a:r>
          </a:p>
          <a:p>
            <a:pPr algn="just">
              <a:lnSpc>
                <a:spcPct val="100000"/>
              </a:lnSpc>
              <a:spcBef>
                <a:spcPts val="0"/>
              </a:spcBef>
              <a:defRPr/>
            </a:pPr>
            <a:endParaRPr lang="he-IL" sz="2000" dirty="0">
              <a:solidFill>
                <a:srgbClr val="002060"/>
              </a:solidFill>
            </a:endParaRPr>
          </a:p>
        </p:txBody>
      </p:sp>
      <p:grpSp>
        <p:nvGrpSpPr>
          <p:cNvPr id="7" name="Group 6" descr="איור המציג ריאות ואת מערכת העיכול" title="איור של חלקים בגוף האדם"/>
          <p:cNvGrpSpPr/>
          <p:nvPr/>
        </p:nvGrpSpPr>
        <p:grpSpPr>
          <a:xfrm>
            <a:off x="4143972" y="1106026"/>
            <a:ext cx="4799123" cy="3691126"/>
            <a:chOff x="4143972" y="1106026"/>
            <a:chExt cx="4799123" cy="3691126"/>
          </a:xfrm>
        </p:grpSpPr>
        <p:pic>
          <p:nvPicPr>
            <p:cNvPr id="3107" name="Picture 35" descr="באיור מוצגים הריאות ומערכת העיכול." title="איור המתאר חלקים בגוף האדם"/>
            <p:cNvPicPr>
              <a:picLocks noChangeAspect="1" noChangeArrowheads="1"/>
            </p:cNvPicPr>
            <p:nvPr/>
          </p:nvPicPr>
          <p:blipFill rotWithShape="1">
            <a:blip r:embed="rId2">
              <a:extLst>
                <a:ext uri="{28A0092B-C50C-407E-A947-70E740481C1C}">
                  <a14:useLocalDpi xmlns:a14="http://schemas.microsoft.com/office/drawing/2010/main" val="0"/>
                </a:ext>
              </a:extLst>
            </a:blip>
            <a:srcRect t="3026" r="11162"/>
            <a:stretch/>
          </p:blipFill>
          <p:spPr bwMode="auto">
            <a:xfrm>
              <a:off x="4143972" y="1106026"/>
              <a:ext cx="4799123" cy="3691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אליפסה 10"/>
            <p:cNvSpPr/>
            <p:nvPr/>
          </p:nvSpPr>
          <p:spPr bwMode="auto">
            <a:xfrm>
              <a:off x="8449799" y="4509120"/>
              <a:ext cx="216024" cy="216024"/>
            </a:xfrm>
            <a:prstGeom prst="ellipse">
              <a:avLst/>
            </a:prstGeom>
            <a:noFill/>
            <a:ln w="38100" cap="flat" cmpd="sng" algn="ctr">
              <a:solidFill>
                <a:schemeClr val="bg1"/>
              </a:solidFill>
              <a:prstDash val="solid"/>
              <a:round/>
              <a:headEnd type="none" w="med" len="med"/>
              <a:tailEnd type="none" w="med" len="med"/>
            </a:ln>
            <a:effectLst/>
          </p:spPr>
          <p:txBody>
            <a:bodyPr vert="horz" wrap="square" lIns="91440" tIns="10800" rIns="91440" bIns="10800" numCol="1" rtlCol="1" anchor="ctr" anchorCtr="0" compatLnSpc="1">
              <a:prstTxWarp prst="textNoShape">
                <a:avLst/>
              </a:prstTxWarp>
            </a:bodyPr>
            <a:lstStyle/>
            <a:p>
              <a:pPr marL="0" marR="0" indent="0" algn="r" defTabSz="719138" rtl="1" eaLnBrk="1" fontAlgn="base" latinLnBrk="0" hangingPunct="1">
                <a:lnSpc>
                  <a:spcPct val="80000"/>
                </a:lnSpc>
                <a:spcBef>
                  <a:spcPct val="35000"/>
                </a:spcBef>
                <a:spcAft>
                  <a:spcPct val="0"/>
                </a:spcAft>
                <a:buClrTx/>
                <a:buSzTx/>
                <a:buFontTx/>
                <a:buChar char="•"/>
                <a:tabLst/>
              </a:pPr>
              <a:endParaRPr kumimoji="0" lang="he-IL" sz="1800" b="1"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5469281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wipe(right)">
                                      <p:cBhvr>
                                        <p:cTn id="7" dur="500"/>
                                        <p:tgtEl>
                                          <p:spTgt spid="9">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right)">
                                      <p:cBhvr>
                                        <p:cTn id="12" dur="500"/>
                                        <p:tgtEl>
                                          <p:spTgt spid="9">
                                            <p:txEl>
                                              <p:pRg st="0" end="0"/>
                                            </p:txEl>
                                          </p:spTgt>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wipe(right)">
                                      <p:cBhvr>
                                        <p:cTn id="16" dur="500"/>
                                        <p:tgtEl>
                                          <p:spTgt spid="9">
                                            <p:txEl>
                                              <p:pRg st="1" end="1"/>
                                            </p:txEl>
                                          </p:spTgt>
                                        </p:tgtEl>
                                      </p:cBhvr>
                                    </p:animEffect>
                                  </p:childTnLst>
                                </p:cTn>
                              </p:par>
                            </p:childTnLst>
                          </p:cTn>
                        </p:par>
                        <p:par>
                          <p:cTn id="17" fill="hold">
                            <p:stCondLst>
                              <p:cond delay="1000"/>
                            </p:stCondLst>
                            <p:childTnLst>
                              <p:par>
                                <p:cTn id="18" presetID="22" presetClass="entr" presetSubtype="2" fill="hold" grpId="0"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wipe(right)">
                                      <p:cBhvr>
                                        <p:cTn id="20" dur="500"/>
                                        <p:tgtEl>
                                          <p:spTgt spid="9">
                                            <p:txEl>
                                              <p:pRg st="2" end="2"/>
                                            </p:txEl>
                                          </p:spTgt>
                                        </p:tgtEl>
                                      </p:cBhvr>
                                    </p:animEffect>
                                  </p:childTnLst>
                                </p:cTn>
                              </p:par>
                            </p:childTnLst>
                          </p:cTn>
                        </p:par>
                        <p:par>
                          <p:cTn id="21" fill="hold">
                            <p:stCondLst>
                              <p:cond delay="1500"/>
                            </p:stCondLst>
                            <p:childTnLst>
                              <p:par>
                                <p:cTn id="22" presetID="22" presetClass="entr" presetSubtype="2" fill="hold" grpId="0"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Effect transition="in" filter="wipe(right)">
                                      <p:cBhvr>
                                        <p:cTn id="24"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22860" y="2038955"/>
            <a:ext cx="4251548" cy="2893100"/>
          </a:xfrm>
          <a:prstGeom prst="rect">
            <a:avLst/>
          </a:prstGeom>
          <a:noFill/>
        </p:spPr>
        <p:txBody>
          <a:bodyPr wrap="none" rtlCol="0">
            <a:spAutoFit/>
          </a:bodyPr>
          <a:lstStyle/>
          <a:p>
            <a:r>
              <a:rPr lang="he-IL" sz="1400" dirty="0" smtClean="0">
                <a:solidFill>
                  <a:srgbClr val="0070C0"/>
                </a:solidFill>
              </a:rPr>
              <a:t>קירבו שני מגנטים, א' ו-ב', אל מגש ובו מהדקי נייר מתכתיים</a:t>
            </a:r>
          </a:p>
          <a:p>
            <a:r>
              <a:rPr lang="he-IL" sz="1400" dirty="0" smtClean="0">
                <a:solidFill>
                  <a:srgbClr val="0070C0"/>
                </a:solidFill>
              </a:rPr>
              <a:t>והחזיקו כל מגנט במרחק מסוים מהמגש.</a:t>
            </a:r>
          </a:p>
          <a:p>
            <a:endParaRPr lang="he-IL" sz="1400" dirty="0">
              <a:solidFill>
                <a:srgbClr val="0070C0"/>
              </a:solidFill>
            </a:endParaRPr>
          </a:p>
          <a:p>
            <a:r>
              <a:rPr lang="he-IL" sz="1400" dirty="0" smtClean="0">
                <a:solidFill>
                  <a:srgbClr val="0070C0"/>
                </a:solidFill>
              </a:rPr>
              <a:t>טלי התבוננה בניסוי והסיקה שמגנט ב' חזק יותר ממגנט א'.</a:t>
            </a:r>
          </a:p>
          <a:p>
            <a:r>
              <a:rPr lang="he-IL" sz="1400" dirty="0" smtClean="0">
                <a:solidFill>
                  <a:srgbClr val="0070C0"/>
                </a:solidFill>
              </a:rPr>
              <a:t>האם אתם מסכימים </a:t>
            </a:r>
            <a:r>
              <a:rPr lang="he-IL" sz="1400" dirty="0" err="1" smtClean="0">
                <a:solidFill>
                  <a:srgbClr val="0070C0"/>
                </a:solidFill>
              </a:rPr>
              <a:t>לסקנה</a:t>
            </a:r>
            <a:r>
              <a:rPr lang="he-IL" sz="1400" dirty="0" smtClean="0">
                <a:solidFill>
                  <a:srgbClr val="0070C0"/>
                </a:solidFill>
              </a:rPr>
              <a:t> של טלי?</a:t>
            </a:r>
          </a:p>
          <a:p>
            <a:r>
              <a:rPr lang="he-IL" sz="1400" dirty="0" smtClean="0">
                <a:solidFill>
                  <a:srgbClr val="0070C0"/>
                </a:solidFill>
              </a:rPr>
              <a:t>(בחרו תשובה אחת)</a:t>
            </a:r>
          </a:p>
          <a:p>
            <a:endParaRPr lang="he-IL" sz="1400" dirty="0">
              <a:solidFill>
                <a:srgbClr val="0070C0"/>
              </a:solidFill>
            </a:endParaRPr>
          </a:p>
          <a:p>
            <a:pPr marL="285750" indent="-285750">
              <a:buFont typeface="Arial" panose="020B0604020202020204" pitchFamily="34" charset="0"/>
              <a:buChar char="•"/>
            </a:pPr>
            <a:r>
              <a:rPr lang="he-IL" sz="1400" dirty="0" smtClean="0">
                <a:solidFill>
                  <a:srgbClr val="0070C0"/>
                </a:solidFill>
              </a:rPr>
              <a:t>כן</a:t>
            </a:r>
          </a:p>
          <a:p>
            <a:pPr marL="285750" indent="-285750">
              <a:buFont typeface="Arial" panose="020B0604020202020204" pitchFamily="34" charset="0"/>
              <a:buChar char="•"/>
            </a:pPr>
            <a:r>
              <a:rPr lang="he-IL" sz="1400" dirty="0" smtClean="0">
                <a:solidFill>
                  <a:srgbClr val="0070C0"/>
                </a:solidFill>
              </a:rPr>
              <a:t>לא</a:t>
            </a:r>
            <a:endParaRPr lang="he-IL" sz="1400" dirty="0">
              <a:solidFill>
                <a:srgbClr val="0070C0"/>
              </a:solidFill>
            </a:endParaRPr>
          </a:p>
          <a:p>
            <a:endParaRPr lang="he-IL" sz="1400" dirty="0" smtClean="0">
              <a:solidFill>
                <a:srgbClr val="0070C0"/>
              </a:solidFill>
            </a:endParaRPr>
          </a:p>
          <a:p>
            <a:r>
              <a:rPr lang="he-IL" sz="1400" dirty="0" err="1" smtClean="0">
                <a:solidFill>
                  <a:srgbClr val="0070C0"/>
                </a:solidFill>
              </a:rPr>
              <a:t>התשובהשנבחרה</a:t>
            </a:r>
            <a:r>
              <a:rPr lang="he-IL" sz="1400" dirty="0" smtClean="0">
                <a:solidFill>
                  <a:srgbClr val="0070C0"/>
                </a:solidFill>
              </a:rPr>
              <a:t>: לא</a:t>
            </a:r>
          </a:p>
          <a:p>
            <a:endParaRPr lang="he-IL" sz="1400" dirty="0">
              <a:solidFill>
                <a:srgbClr val="0070C0"/>
              </a:solidFill>
            </a:endParaRPr>
          </a:p>
          <a:p>
            <a:r>
              <a:rPr lang="he-IL" sz="1400" dirty="0" smtClean="0">
                <a:solidFill>
                  <a:srgbClr val="0070C0"/>
                </a:solidFill>
              </a:rPr>
              <a:t>הסבירו את תשובתכם.</a:t>
            </a:r>
          </a:p>
        </p:txBody>
      </p:sp>
      <p:sp>
        <p:nvSpPr>
          <p:cNvPr id="5" name="כותרת 4"/>
          <p:cNvSpPr>
            <a:spLocks noGrp="1"/>
          </p:cNvSpPr>
          <p:nvPr>
            <p:ph type="title"/>
          </p:nvPr>
        </p:nvSpPr>
        <p:spPr>
          <a:xfrm>
            <a:off x="0" y="-14288"/>
            <a:ext cx="7812360" cy="995016"/>
          </a:xfrm>
        </p:spPr>
        <p:txBody>
          <a:bodyPr lIns="0" rIns="0" anchor="ctr"/>
          <a:lstStyle/>
          <a:p>
            <a:pPr rtl="1"/>
            <a:r>
              <a:rPr lang="he-IL" dirty="0" smtClean="0"/>
              <a:t>מחקר </a:t>
            </a:r>
            <a:r>
              <a:rPr lang="he-IL" dirty="0" err="1" smtClean="0"/>
              <a:t>טימס</a:t>
            </a:r>
            <a:r>
              <a:rPr lang="he-IL" dirty="0" smtClean="0"/>
              <a:t> 2015</a:t>
            </a:r>
            <a:br>
              <a:rPr lang="he-IL" dirty="0" smtClean="0"/>
            </a:br>
            <a:r>
              <a:rPr lang="he-IL" sz="2800" dirty="0" smtClean="0"/>
              <a:t>שאלות לדוגמא בתחום הדעת </a:t>
            </a:r>
            <a:r>
              <a:rPr lang="he-IL" sz="2800" dirty="0" smtClean="0">
                <a:solidFill>
                  <a:srgbClr val="00B050"/>
                </a:solidFill>
              </a:rPr>
              <a:t>מדעים</a:t>
            </a:r>
            <a:endParaRPr lang="he-IL" sz="2800" dirty="0">
              <a:solidFill>
                <a:srgbClr val="00B050"/>
              </a:solidFill>
            </a:endParaRPr>
          </a:p>
        </p:txBody>
      </p:sp>
      <p:pic>
        <p:nvPicPr>
          <p:cNvPr id="10242" name="Picture 2" descr="מגנט א שרחוק מהמגש, מגנט ב שקרוב למגש." title="מגנטים"/>
          <p:cNvPicPr>
            <a:picLocks noChangeAspect="1" noChangeArrowheads="1"/>
          </p:cNvPicPr>
          <p:nvPr/>
        </p:nvPicPr>
        <p:blipFill rotWithShape="1">
          <a:blip r:embed="rId2">
            <a:extLst>
              <a:ext uri="{28A0092B-C50C-407E-A947-70E740481C1C}">
                <a14:useLocalDpi xmlns:a14="http://schemas.microsoft.com/office/drawing/2010/main" val="0"/>
              </a:ext>
            </a:extLst>
          </a:blip>
          <a:srcRect t="2511" r="10430"/>
          <a:stretch/>
        </p:blipFill>
        <p:spPr bwMode="auto">
          <a:xfrm>
            <a:off x="3275856" y="1040976"/>
            <a:ext cx="5699136" cy="5854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8676456" y="0"/>
            <a:ext cx="467544" cy="276999"/>
          </a:xfrm>
          <a:prstGeom prst="rect">
            <a:avLst/>
          </a:prstGeom>
          <a:noFill/>
        </p:spPr>
        <p:txBody>
          <a:bodyPr wrap="square" rtlCol="1">
            <a:spAutoFit/>
          </a:bodyPr>
          <a:lstStyle/>
          <a:p>
            <a:fld id="{C4D301B8-C879-4514-9FC5-504D7856AB89}" type="slidenum">
              <a:rPr lang="he-IL" sz="1200" smtClean="0"/>
              <a:t>11</a:t>
            </a:fld>
            <a:endParaRPr lang="he-IL" sz="1200"/>
          </a:p>
        </p:txBody>
      </p:sp>
      <p:sp>
        <p:nvSpPr>
          <p:cNvPr id="7" name="מציין מיקום תוכן 2"/>
          <p:cNvSpPr>
            <a:spLocks noGrp="1"/>
          </p:cNvSpPr>
          <p:nvPr>
            <p:ph idx="1"/>
          </p:nvPr>
        </p:nvSpPr>
        <p:spPr>
          <a:xfrm>
            <a:off x="251520" y="4797152"/>
            <a:ext cx="4621423" cy="1872208"/>
          </a:xfrm>
          <a:noFill/>
        </p:spPr>
        <p:txBody>
          <a:bodyPr/>
          <a:lstStyle/>
          <a:p>
            <a:pPr algn="just">
              <a:lnSpc>
                <a:spcPct val="100000"/>
              </a:lnSpc>
              <a:spcBef>
                <a:spcPts val="0"/>
              </a:spcBef>
              <a:defRPr/>
            </a:pPr>
            <a:r>
              <a:rPr lang="he-IL" sz="2000" b="0" dirty="0" smtClean="0">
                <a:solidFill>
                  <a:srgbClr val="002060"/>
                </a:solidFill>
              </a:rPr>
              <a:t>תחום תוכן: </a:t>
            </a:r>
            <a:r>
              <a:rPr lang="he-IL" sz="2000" dirty="0" smtClean="0">
                <a:solidFill>
                  <a:srgbClr val="002060"/>
                </a:solidFill>
              </a:rPr>
              <a:t>פיזיקה</a:t>
            </a:r>
          </a:p>
          <a:p>
            <a:pPr algn="just">
              <a:lnSpc>
                <a:spcPct val="100000"/>
              </a:lnSpc>
              <a:spcBef>
                <a:spcPts val="0"/>
              </a:spcBef>
              <a:defRPr/>
            </a:pPr>
            <a:r>
              <a:rPr lang="he-IL" sz="2000" b="0" dirty="0" smtClean="0">
                <a:solidFill>
                  <a:srgbClr val="002060"/>
                </a:solidFill>
              </a:rPr>
              <a:t>מיומנות קוגניטיבית: </a:t>
            </a:r>
            <a:r>
              <a:rPr lang="he-IL" sz="2000" dirty="0" smtClean="0">
                <a:solidFill>
                  <a:srgbClr val="002060"/>
                </a:solidFill>
              </a:rPr>
              <a:t>הנמקה</a:t>
            </a:r>
          </a:p>
          <a:p>
            <a:pPr algn="just">
              <a:lnSpc>
                <a:spcPct val="100000"/>
              </a:lnSpc>
              <a:spcBef>
                <a:spcPts val="0"/>
              </a:spcBef>
              <a:defRPr/>
            </a:pPr>
            <a:r>
              <a:rPr lang="he-IL" sz="2000" b="0" dirty="0" smtClean="0"/>
              <a:t>תיאור: </a:t>
            </a:r>
            <a:r>
              <a:rPr lang="he-IL" sz="2000" dirty="0" smtClean="0"/>
              <a:t>הסבר האם ניתן להסיק </a:t>
            </a:r>
            <a:r>
              <a:rPr lang="en-US" sz="2000" dirty="0" smtClean="0"/>
              <a:t/>
            </a:r>
            <a:br>
              <a:rPr lang="en-US" sz="2000" dirty="0" smtClean="0"/>
            </a:br>
            <a:r>
              <a:rPr lang="he-IL" sz="2000" dirty="0" smtClean="0"/>
              <a:t>לגבי החוזק היחסי של מגנטים </a:t>
            </a:r>
            <a:r>
              <a:rPr lang="he-IL" sz="2000" b="0" dirty="0" smtClean="0"/>
              <a:t>(הקשר</a:t>
            </a:r>
            <a:r>
              <a:rPr lang="en-US" sz="2000" b="0" dirty="0"/>
              <a:t>(</a:t>
            </a:r>
            <a:endParaRPr lang="he-IL" sz="2000" dirty="0" smtClean="0"/>
          </a:p>
          <a:p>
            <a:pPr algn="just">
              <a:lnSpc>
                <a:spcPct val="100000"/>
              </a:lnSpc>
              <a:spcBef>
                <a:spcPts val="0"/>
              </a:spcBef>
              <a:defRPr/>
            </a:pPr>
            <a:r>
              <a:rPr lang="he-IL" sz="2000" b="0" dirty="0" smtClean="0">
                <a:solidFill>
                  <a:srgbClr val="0070C0"/>
                </a:solidFill>
              </a:rPr>
              <a:t>רמת קושי: </a:t>
            </a:r>
            <a:r>
              <a:rPr lang="he-IL" sz="2000" dirty="0" smtClean="0">
                <a:solidFill>
                  <a:srgbClr val="0070C0"/>
                </a:solidFill>
              </a:rPr>
              <a:t>גבוהה</a:t>
            </a:r>
          </a:p>
          <a:p>
            <a:pPr algn="just">
              <a:lnSpc>
                <a:spcPct val="100000"/>
              </a:lnSpc>
              <a:spcBef>
                <a:spcPts val="0"/>
              </a:spcBef>
              <a:defRPr/>
            </a:pPr>
            <a:endParaRPr lang="he-IL" sz="2000" dirty="0">
              <a:solidFill>
                <a:srgbClr val="002060"/>
              </a:solidFill>
            </a:endParaRPr>
          </a:p>
        </p:txBody>
      </p:sp>
      <p:sp>
        <p:nvSpPr>
          <p:cNvPr id="9" name="TextBox 8"/>
          <p:cNvSpPr txBox="1"/>
          <p:nvPr/>
        </p:nvSpPr>
        <p:spPr>
          <a:xfrm>
            <a:off x="8388424" y="5929535"/>
            <a:ext cx="216024" cy="307777"/>
          </a:xfrm>
          <a:prstGeom prst="rect">
            <a:avLst/>
          </a:prstGeom>
          <a:noFill/>
        </p:spPr>
        <p:txBody>
          <a:bodyPr wrap="square" rtlCol="1">
            <a:spAutoFit/>
          </a:bodyPr>
          <a:lstStyle/>
          <a:p>
            <a:r>
              <a:rPr lang="en-US" sz="1400" b="1" dirty="0" smtClean="0">
                <a:solidFill>
                  <a:schemeClr val="bg1"/>
                </a:solidFill>
              </a:rPr>
              <a:t>X</a:t>
            </a:r>
            <a:endParaRPr lang="he-IL" sz="1400" b="1" dirty="0">
              <a:solidFill>
                <a:schemeClr val="bg1"/>
              </a:solidFill>
            </a:endParaRPr>
          </a:p>
        </p:txBody>
      </p:sp>
    </p:spTree>
    <p:extLst>
      <p:ext uri="{BB962C8B-B14F-4D97-AF65-F5344CB8AC3E}">
        <p14:creationId xmlns:p14="http://schemas.microsoft.com/office/powerpoint/2010/main" val="30512023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right)">
                                      <p:cBhvr>
                                        <p:cTn id="7" dur="500"/>
                                        <p:tgtEl>
                                          <p:spTgt spid="7">
                                            <p:txEl>
                                              <p:pRg st="0" end="0"/>
                                            </p:txEl>
                                          </p:spTgt>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right)">
                                      <p:cBhvr>
                                        <p:cTn id="11" dur="500"/>
                                        <p:tgtEl>
                                          <p:spTgt spid="7">
                                            <p:txEl>
                                              <p:pRg st="1" end="1"/>
                                            </p:txEl>
                                          </p:spTgt>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right)">
                                      <p:cBhvr>
                                        <p:cTn id="15" dur="500"/>
                                        <p:tgtEl>
                                          <p:spTgt spid="7">
                                            <p:txEl>
                                              <p:pRg st="2" end="2"/>
                                            </p:txEl>
                                          </p:spTgt>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wipe(right)">
                                      <p:cBhvr>
                                        <p:cTn id="19"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683145" y="1196752"/>
            <a:ext cx="7561263" cy="5328592"/>
          </a:xfrm>
          <a:prstGeom prst="roundRect">
            <a:avLst>
              <a:gd name="adj" fmla="val 16667"/>
            </a:avLst>
          </a:prstGeom>
          <a:noFill/>
          <a:ln w="38100">
            <a:solidFill>
              <a:schemeClr val="bg1"/>
            </a:solidFill>
            <a:round/>
            <a:headEnd/>
            <a:tailEnd/>
          </a:ln>
        </p:spPr>
        <p:txBody>
          <a:bodyPr/>
          <a:lstStyle/>
          <a:p>
            <a:pPr algn="ctr" fontAlgn="base">
              <a:spcBef>
                <a:spcPct val="0"/>
              </a:spcBef>
              <a:spcAft>
                <a:spcPct val="0"/>
              </a:spcAft>
              <a:defRPr/>
            </a:pPr>
            <a:r>
              <a:rPr lang="en-US" sz="5400" b="1" kern="10" dirty="0" smtClean="0">
                <a:ln>
                  <a:solidFill>
                    <a:schemeClr val="bg1"/>
                  </a:solidFill>
                </a:ln>
                <a:solidFill>
                  <a:schemeClr val="bg1">
                    <a:lumMod val="40000"/>
                    <a:lumOff val="60000"/>
                  </a:schemeClr>
                </a:solidFill>
              </a:rPr>
              <a:t/>
            </a:r>
            <a:br>
              <a:rPr lang="en-US" sz="5400" b="1" kern="10" dirty="0" smtClean="0">
                <a:ln>
                  <a:solidFill>
                    <a:schemeClr val="bg1"/>
                  </a:solidFill>
                </a:ln>
                <a:solidFill>
                  <a:schemeClr val="bg1">
                    <a:lumMod val="40000"/>
                    <a:lumOff val="60000"/>
                  </a:schemeClr>
                </a:solidFill>
              </a:rPr>
            </a:br>
            <a:endParaRPr lang="he-IL" sz="5400" b="1" kern="10" dirty="0" smtClean="0">
              <a:ln>
                <a:solidFill>
                  <a:schemeClr val="bg1"/>
                </a:solidFill>
              </a:ln>
              <a:solidFill>
                <a:schemeClr val="bg1">
                  <a:lumMod val="40000"/>
                  <a:lumOff val="60000"/>
                </a:schemeClr>
              </a:solidFill>
            </a:endParaRPr>
          </a:p>
          <a:p>
            <a:pPr algn="ctr" fontAlgn="base">
              <a:spcBef>
                <a:spcPct val="0"/>
              </a:spcBef>
              <a:spcAft>
                <a:spcPct val="0"/>
              </a:spcAft>
              <a:defRPr/>
            </a:pPr>
            <a:endParaRPr lang="he-IL" sz="4800" b="1" kern="10" dirty="0" smtClean="0">
              <a:solidFill>
                <a:schemeClr val="bg1"/>
              </a:solidFill>
            </a:endParaRPr>
          </a:p>
          <a:p>
            <a:pPr algn="ctr" fontAlgn="base">
              <a:spcBef>
                <a:spcPct val="0"/>
              </a:spcBef>
              <a:spcAft>
                <a:spcPct val="0"/>
              </a:spcAft>
              <a:defRPr/>
            </a:pPr>
            <a:r>
              <a:rPr lang="he-IL" sz="4800" b="1" kern="10" dirty="0" smtClean="0">
                <a:solidFill>
                  <a:schemeClr val="bg1"/>
                </a:solidFill>
              </a:rPr>
              <a:t>כל השאלות יהיו מתוקשבות</a:t>
            </a:r>
            <a:endParaRPr lang="he-IL" sz="4800" b="1" kern="10" dirty="0">
              <a:solidFill>
                <a:schemeClr val="bg1"/>
              </a:solidFill>
            </a:endParaRPr>
          </a:p>
        </p:txBody>
      </p:sp>
      <p:sp>
        <p:nvSpPr>
          <p:cNvPr id="6" name="TextBox 5"/>
          <p:cNvSpPr txBox="1"/>
          <p:nvPr/>
        </p:nvSpPr>
        <p:spPr>
          <a:xfrm>
            <a:off x="8676456" y="0"/>
            <a:ext cx="467544" cy="276999"/>
          </a:xfrm>
          <a:prstGeom prst="rect">
            <a:avLst/>
          </a:prstGeom>
          <a:noFill/>
        </p:spPr>
        <p:txBody>
          <a:bodyPr wrap="square" rtlCol="1">
            <a:spAutoFit/>
          </a:bodyPr>
          <a:lstStyle/>
          <a:p>
            <a:fld id="{C4D301B8-C879-4514-9FC5-504D7856AB89}" type="slidenum">
              <a:rPr lang="he-IL" sz="1200" smtClean="0"/>
              <a:t>12</a:t>
            </a:fld>
            <a:endParaRPr lang="he-IL" sz="1200"/>
          </a:p>
        </p:txBody>
      </p:sp>
      <p:sp>
        <p:nvSpPr>
          <p:cNvPr id="3" name="Title 2"/>
          <p:cNvSpPr>
            <a:spLocks noGrp="1"/>
          </p:cNvSpPr>
          <p:nvPr>
            <p:ph type="ctrTitle"/>
          </p:nvPr>
        </p:nvSpPr>
        <p:spPr>
          <a:xfrm>
            <a:off x="827584" y="1700808"/>
            <a:ext cx="7344816" cy="1470025"/>
          </a:xfrm>
        </p:spPr>
        <p:txBody>
          <a:bodyPr/>
          <a:lstStyle/>
          <a:p>
            <a:pPr rtl="1" eaLnBrk="1" fontAlgn="base" latinLnBrk="0" hangingPunct="1"/>
            <a:r>
              <a:rPr lang="he-IL" sz="6000" b="1" kern="10" dirty="0" smtClean="0">
                <a:ln w="9525" cap="flat" cmpd="sng" algn="ctr">
                  <a:solidFill>
                    <a:srgbClr val="000066"/>
                  </a:solidFill>
                  <a:prstDash val="solid"/>
                  <a:round/>
                </a:ln>
                <a:solidFill>
                  <a:srgbClr val="66FFFF"/>
                </a:solidFill>
                <a:effectLst/>
                <a:latin typeface="Arial" panose="020B0604020202020204" pitchFamily="34" charset="0"/>
                <a:ea typeface="+mn-ea"/>
                <a:cs typeface="Arial" panose="020B0604020202020204" pitchFamily="34" charset="0"/>
              </a:rPr>
              <a:t>מה ישתנה במבחן </a:t>
            </a:r>
            <a:r>
              <a:rPr lang="he-IL" sz="6000" b="1" kern="10" dirty="0" err="1" smtClean="0">
                <a:ln w="9525" cap="flat" cmpd="sng" algn="ctr">
                  <a:solidFill>
                    <a:srgbClr val="000066"/>
                  </a:solidFill>
                  <a:prstDash val="solid"/>
                  <a:round/>
                </a:ln>
                <a:solidFill>
                  <a:srgbClr val="66FFFF"/>
                </a:solidFill>
                <a:effectLst/>
                <a:latin typeface="Arial" panose="020B0604020202020204" pitchFamily="34" charset="0"/>
                <a:ea typeface="+mn-ea"/>
                <a:cs typeface="Arial" panose="020B0604020202020204" pitchFamily="34" charset="0"/>
              </a:rPr>
              <a:t>טימס</a:t>
            </a:r>
            <a:r>
              <a:rPr lang="he-IL" sz="6000" b="1" kern="10" dirty="0" smtClean="0">
                <a:ln w="9525" cap="flat" cmpd="sng" algn="ctr">
                  <a:solidFill>
                    <a:srgbClr val="000066"/>
                  </a:solidFill>
                  <a:prstDash val="solid"/>
                  <a:round/>
                </a:ln>
                <a:solidFill>
                  <a:srgbClr val="66FFFF"/>
                </a:solidFill>
                <a:effectLst/>
                <a:latin typeface="Arial" panose="020B0604020202020204" pitchFamily="34" charset="0"/>
                <a:ea typeface="+mn-ea"/>
                <a:cs typeface="Arial" panose="020B0604020202020204" pitchFamily="34" charset="0"/>
              </a:rPr>
              <a:t> 2019?</a:t>
            </a:r>
            <a:endParaRPr lang="en-US" dirty="0" smtClean="0">
              <a:effectLst/>
            </a:endParaRPr>
          </a:p>
          <a:p>
            <a:endParaRPr lang="en-US" dirty="0"/>
          </a:p>
        </p:txBody>
      </p:sp>
    </p:spTree>
    <p:custDataLst>
      <p:tags r:id="rId1"/>
    </p:custDataLst>
    <p:extLst>
      <p:ext uri="{BB962C8B-B14F-4D97-AF65-F5344CB8AC3E}">
        <p14:creationId xmlns:p14="http://schemas.microsoft.com/office/powerpoint/2010/main" val="36220869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5875" y="1260475"/>
            <a:ext cx="8732589" cy="5629275"/>
          </a:xfrm>
        </p:spPr>
        <p:txBody>
          <a:bodyPr/>
          <a:lstStyle/>
          <a:p>
            <a:pPr marL="171450" indent="0">
              <a:buNone/>
            </a:pPr>
            <a:r>
              <a:rPr lang="he-IL" dirty="0" smtClean="0"/>
              <a:t>המבחן בארץ יתקיים בחודש מאי במדגם של 170 בתי"ס</a:t>
            </a:r>
          </a:p>
          <a:p>
            <a:pPr marL="171450" indent="0">
              <a:buNone/>
            </a:pPr>
            <a:r>
              <a:rPr lang="he-IL" dirty="0" smtClean="0">
                <a:solidFill>
                  <a:schemeClr val="accent1"/>
                </a:solidFill>
              </a:rPr>
              <a:t>ההבדל העיקרי בין שאלות בגרסה המודפסת לגרסה הממוחשבת יהיה:</a:t>
            </a:r>
            <a:r>
              <a:rPr lang="en-US" dirty="0" smtClean="0">
                <a:solidFill>
                  <a:schemeClr val="accent1"/>
                </a:solidFill>
              </a:rPr>
              <a:t/>
            </a:r>
            <a:br>
              <a:rPr lang="en-US" dirty="0" smtClean="0">
                <a:solidFill>
                  <a:schemeClr val="accent1"/>
                </a:solidFill>
              </a:rPr>
            </a:br>
            <a:r>
              <a:rPr lang="en-US" dirty="0" smtClean="0">
                <a:solidFill>
                  <a:schemeClr val="accent1"/>
                </a:solidFill>
              </a:rPr>
              <a:t/>
            </a:r>
            <a:br>
              <a:rPr lang="en-US" dirty="0" smtClean="0">
                <a:solidFill>
                  <a:schemeClr val="accent1"/>
                </a:solidFill>
              </a:rPr>
            </a:br>
            <a:r>
              <a:rPr lang="he-IL" dirty="0" smtClean="0"/>
              <a:t>א. באופן הצגת השאלה</a:t>
            </a:r>
            <a:r>
              <a:rPr lang="en-US" dirty="0" smtClean="0"/>
              <a:t/>
            </a:r>
            <a:br>
              <a:rPr lang="en-US" dirty="0" smtClean="0"/>
            </a:br>
            <a:r>
              <a:rPr lang="en-US" dirty="0" smtClean="0"/>
              <a:t/>
            </a:r>
            <a:br>
              <a:rPr lang="en-US" dirty="0" smtClean="0"/>
            </a:br>
            <a:r>
              <a:rPr lang="he-IL" dirty="0" smtClean="0"/>
              <a:t>ב. באופן מתן התשובה</a:t>
            </a:r>
          </a:p>
          <a:p>
            <a:pPr marL="171450" indent="0">
              <a:buNone/>
            </a:pPr>
            <a:r>
              <a:rPr lang="he-IL" dirty="0" smtClean="0">
                <a:solidFill>
                  <a:srgbClr val="C00000"/>
                </a:solidFill>
              </a:rPr>
              <a:t> </a:t>
            </a:r>
            <a:r>
              <a:rPr lang="he-IL" dirty="0" smtClean="0"/>
              <a:t>יהיה באופן ההצגה ולעיתים בדרך מתן התשובה (כגון הקלדת תשובה במקום המיועד לכך כתחליף לכתיבה במחברת, </a:t>
            </a:r>
            <a:r>
              <a:rPr lang="en-US" dirty="0" smtClean="0"/>
              <a:t>drag and drop</a:t>
            </a:r>
            <a:r>
              <a:rPr lang="he-IL" dirty="0" smtClean="0"/>
              <a:t> במקום שרטוט ידני וכיו"ב </a:t>
            </a:r>
            <a:endParaRPr lang="en-US" dirty="0" smtClean="0"/>
          </a:p>
          <a:p>
            <a:endParaRPr lang="he-IL" dirty="0"/>
          </a:p>
        </p:txBody>
      </p:sp>
      <p:sp>
        <p:nvSpPr>
          <p:cNvPr id="5" name="Title 4"/>
          <p:cNvSpPr>
            <a:spLocks noGrp="1"/>
          </p:cNvSpPr>
          <p:nvPr>
            <p:ph type="title"/>
          </p:nvPr>
        </p:nvSpPr>
        <p:spPr>
          <a:xfrm>
            <a:off x="0" y="254669"/>
            <a:ext cx="8243888" cy="654051"/>
          </a:xfrm>
        </p:spPr>
        <p:txBody>
          <a:bodyPr/>
          <a:lstStyle/>
          <a:p>
            <a:pPr rtl="1" eaLnBrk="1" latinLnBrk="0" hangingPunct="1"/>
            <a:r>
              <a:rPr lang="he-IL" sz="3600" b="1" kern="1200" dirty="0" smtClean="0">
                <a:solidFill>
                  <a:srgbClr val="66FFFF"/>
                </a:solidFill>
                <a:effectLst/>
                <a:latin typeface="Arial" panose="020B0604020202020204" pitchFamily="34" charset="0"/>
                <a:ea typeface="+mn-ea"/>
                <a:cs typeface="Arial" panose="020B0604020202020204" pitchFamily="34" charset="0"/>
              </a:rPr>
              <a:t>מחקר </a:t>
            </a:r>
            <a:r>
              <a:rPr lang="he-IL" sz="3600" b="1" kern="1200" dirty="0" err="1" smtClean="0">
                <a:solidFill>
                  <a:srgbClr val="66FFFF"/>
                </a:solidFill>
                <a:effectLst/>
                <a:latin typeface="Arial" panose="020B0604020202020204" pitchFamily="34" charset="0"/>
                <a:ea typeface="+mn-ea"/>
                <a:cs typeface="Arial" panose="020B0604020202020204" pitchFamily="34" charset="0"/>
              </a:rPr>
              <a:t>טימס</a:t>
            </a:r>
            <a:r>
              <a:rPr lang="he-IL" sz="3600" b="1" kern="1200" dirty="0" smtClean="0">
                <a:solidFill>
                  <a:srgbClr val="66FFFF"/>
                </a:solidFill>
                <a:effectLst/>
                <a:latin typeface="Arial" panose="020B0604020202020204" pitchFamily="34" charset="0"/>
                <a:ea typeface="+mn-ea"/>
                <a:cs typeface="Arial" panose="020B0604020202020204" pitchFamily="34" charset="0"/>
              </a:rPr>
              <a:t> 2019</a:t>
            </a:r>
            <a:endParaRPr lang="en-US" dirty="0" smtClean="0">
              <a:effectLst/>
            </a:endParaRPr>
          </a:p>
          <a:p>
            <a:endParaRPr lang="en-US" dirty="0"/>
          </a:p>
        </p:txBody>
      </p:sp>
    </p:spTree>
    <p:extLst>
      <p:ext uri="{BB962C8B-B14F-4D97-AF65-F5344CB8AC3E}">
        <p14:creationId xmlns:p14="http://schemas.microsoft.com/office/powerpoint/2010/main" val="111000871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מלבן 9"/>
          <p:cNvSpPr/>
          <p:nvPr/>
        </p:nvSpPr>
        <p:spPr>
          <a:xfrm>
            <a:off x="395536" y="4941168"/>
            <a:ext cx="8417773" cy="1772817"/>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r" rtl="1">
              <a:spcBef>
                <a:spcPts val="600"/>
              </a:spcBef>
              <a:spcAft>
                <a:spcPts val="600"/>
              </a:spcAft>
            </a:pPr>
            <a:r>
              <a:rPr lang="he-IL" sz="2000" b="1" dirty="0" smtClean="0">
                <a:solidFill>
                  <a:schemeClr val="accent1"/>
                </a:solidFill>
                <a:effectLst/>
                <a:ea typeface="Calibri"/>
                <a:cs typeface="Arial"/>
              </a:rPr>
              <a:t>בנוסף לגזע השאלה</a:t>
            </a:r>
            <a:r>
              <a:rPr lang="he-IL" sz="2000" b="1" dirty="0">
                <a:solidFill>
                  <a:schemeClr val="accent1"/>
                </a:solidFill>
                <a:effectLst/>
                <a:ea typeface="Calibri"/>
                <a:cs typeface="Arial"/>
              </a:rPr>
              <a:t>, התלמיד יראה על </a:t>
            </a:r>
            <a:r>
              <a:rPr lang="he-IL" sz="2000" b="1" dirty="0" smtClean="0">
                <a:solidFill>
                  <a:schemeClr val="accent1"/>
                </a:solidFill>
                <a:effectLst/>
                <a:ea typeface="Calibri"/>
                <a:cs typeface="Arial"/>
              </a:rPr>
              <a:t>מסך המחשב:</a:t>
            </a:r>
            <a:r>
              <a:rPr lang="en-US" sz="1600" dirty="0" smtClean="0">
                <a:effectLst/>
                <a:ea typeface="Calibri"/>
                <a:cs typeface="Arial"/>
              </a:rPr>
              <a:t/>
            </a:r>
            <a:br>
              <a:rPr lang="en-US" sz="1600" dirty="0" smtClean="0">
                <a:effectLst/>
                <a:ea typeface="Calibri"/>
                <a:cs typeface="Arial"/>
              </a:rPr>
            </a:br>
            <a:r>
              <a:rPr lang="he-IL" b="1" dirty="0" smtClean="0">
                <a:effectLst/>
                <a:ea typeface="Calibri"/>
                <a:cs typeface="Arial"/>
              </a:rPr>
              <a:t>א. בצד הימני סרגל גלילה</a:t>
            </a:r>
            <a:r>
              <a:rPr lang="he-IL" dirty="0" smtClean="0">
                <a:effectLst/>
                <a:ea typeface="Calibri"/>
                <a:cs typeface="Arial"/>
              </a:rPr>
              <a:t> </a:t>
            </a:r>
            <a:r>
              <a:rPr lang="he-IL" dirty="0" smtClean="0">
                <a:ea typeface="Calibri"/>
                <a:cs typeface="Arial"/>
              </a:rPr>
              <a:t>למעלה או למטה למעבר לשאר חלקי השאלה</a:t>
            </a:r>
            <a:r>
              <a:rPr lang="en-US" dirty="0" smtClean="0">
                <a:ea typeface="Calibri"/>
                <a:cs typeface="Arial"/>
              </a:rPr>
              <a:t/>
            </a:r>
            <a:br>
              <a:rPr lang="en-US" dirty="0" smtClean="0">
                <a:ea typeface="Calibri"/>
                <a:cs typeface="Arial"/>
              </a:rPr>
            </a:br>
            <a:r>
              <a:rPr lang="he-IL" b="1" dirty="0" smtClean="0">
                <a:ea typeface="Calibri"/>
                <a:cs typeface="Arial"/>
              </a:rPr>
              <a:t>ב. </a:t>
            </a:r>
            <a:r>
              <a:rPr lang="he-IL" b="1" dirty="0" smtClean="0">
                <a:effectLst/>
                <a:ea typeface="Calibri"/>
                <a:cs typeface="Arial"/>
              </a:rPr>
              <a:t>בצד השמאלי </a:t>
            </a:r>
            <a:r>
              <a:rPr lang="he-IL" b="1" dirty="0">
                <a:effectLst/>
                <a:ea typeface="Calibri"/>
                <a:cs typeface="Arial"/>
              </a:rPr>
              <a:t>בר</a:t>
            </a:r>
            <a:r>
              <a:rPr lang="he-IL" dirty="0">
                <a:effectLst/>
                <a:ea typeface="Calibri"/>
                <a:cs typeface="Arial"/>
              </a:rPr>
              <a:t> </a:t>
            </a:r>
            <a:r>
              <a:rPr lang="he-IL" dirty="0" smtClean="0">
                <a:effectLst/>
                <a:ea typeface="Calibri"/>
                <a:cs typeface="Arial"/>
              </a:rPr>
              <a:t>שיצביע </a:t>
            </a:r>
            <a:r>
              <a:rPr lang="he-IL" dirty="0">
                <a:effectLst/>
                <a:ea typeface="Calibri"/>
                <a:cs typeface="Arial"/>
              </a:rPr>
              <a:t>על התקדמותו במבחן ו</a:t>
            </a:r>
            <a:r>
              <a:rPr lang="he-IL" b="1" dirty="0">
                <a:effectLst/>
                <a:ea typeface="Calibri"/>
                <a:cs typeface="Arial"/>
              </a:rPr>
              <a:t>שעון זמן </a:t>
            </a:r>
            <a:r>
              <a:rPr lang="he-IL" dirty="0">
                <a:effectLst/>
                <a:ea typeface="Calibri"/>
                <a:cs typeface="Arial"/>
              </a:rPr>
              <a:t>המראה את הזמן שנותר לו בפרק זה של המבחן. </a:t>
            </a:r>
            <a:r>
              <a:rPr lang="en-US" dirty="0" smtClean="0">
                <a:effectLst/>
                <a:ea typeface="Calibri"/>
                <a:cs typeface="Arial"/>
              </a:rPr>
              <a:t/>
            </a:r>
            <a:br>
              <a:rPr lang="en-US" dirty="0" smtClean="0">
                <a:effectLst/>
                <a:ea typeface="Calibri"/>
                <a:cs typeface="Arial"/>
              </a:rPr>
            </a:br>
            <a:r>
              <a:rPr lang="he-IL" b="1" dirty="0" smtClean="0">
                <a:effectLst/>
                <a:ea typeface="Calibri"/>
                <a:cs typeface="Arial"/>
              </a:rPr>
              <a:t>ג. בתחתית </a:t>
            </a:r>
            <a:r>
              <a:rPr lang="he-IL" b="1" dirty="0">
                <a:effectLst/>
                <a:ea typeface="Calibri"/>
                <a:cs typeface="Arial"/>
              </a:rPr>
              <a:t>המסך יופיעו חצים</a:t>
            </a:r>
            <a:r>
              <a:rPr lang="he-IL" dirty="0">
                <a:effectLst/>
                <a:ea typeface="Calibri"/>
                <a:cs typeface="Arial"/>
              </a:rPr>
              <a:t> שבאמצעותם ניתן לעבור </a:t>
            </a:r>
            <a:r>
              <a:rPr lang="he-IL" dirty="0" smtClean="0">
                <a:effectLst/>
                <a:ea typeface="Calibri"/>
                <a:cs typeface="Arial"/>
              </a:rPr>
              <a:t>לשאלה אחרת</a:t>
            </a:r>
            <a:r>
              <a:rPr lang="he-IL" dirty="0">
                <a:effectLst/>
                <a:ea typeface="Calibri"/>
                <a:cs typeface="Arial"/>
              </a:rPr>
              <a:t>, וגם את </a:t>
            </a:r>
            <a:r>
              <a:rPr lang="he-IL" b="1" dirty="0" smtClean="0">
                <a:effectLst/>
                <a:ea typeface="Calibri"/>
                <a:cs typeface="Arial"/>
              </a:rPr>
              <a:t>הכלים </a:t>
            </a:r>
            <a:r>
              <a:rPr lang="he-IL" b="1" dirty="0">
                <a:effectLst/>
                <a:ea typeface="Calibri"/>
                <a:cs typeface="Arial"/>
              </a:rPr>
              <a:t>הזמינים</a:t>
            </a:r>
            <a:r>
              <a:rPr lang="he-IL" dirty="0">
                <a:effectLst/>
                <a:ea typeface="Calibri"/>
                <a:cs typeface="Arial"/>
              </a:rPr>
              <a:t> לתלמיד </a:t>
            </a:r>
            <a:r>
              <a:rPr lang="he-IL" dirty="0" smtClean="0">
                <a:effectLst/>
                <a:ea typeface="Calibri"/>
                <a:cs typeface="Arial"/>
              </a:rPr>
              <a:t>כדי לתת מענה </a:t>
            </a:r>
            <a:r>
              <a:rPr lang="he-IL" dirty="0">
                <a:effectLst/>
                <a:ea typeface="Calibri"/>
                <a:cs typeface="Arial"/>
              </a:rPr>
              <a:t>על </a:t>
            </a:r>
            <a:r>
              <a:rPr lang="he-IL" dirty="0" smtClean="0">
                <a:effectLst/>
                <a:ea typeface="Calibri"/>
                <a:cs typeface="Arial"/>
              </a:rPr>
              <a:t>שאלה ספציפית</a:t>
            </a:r>
            <a:r>
              <a:rPr lang="he-IL" dirty="0">
                <a:effectLst/>
                <a:ea typeface="Calibri"/>
                <a:cs typeface="Arial"/>
              </a:rPr>
              <a:t>, </a:t>
            </a:r>
            <a:r>
              <a:rPr lang="he-IL" dirty="0" smtClean="0">
                <a:effectLst/>
                <a:ea typeface="Calibri"/>
                <a:cs typeface="Arial"/>
              </a:rPr>
              <a:t>כמו מחשבון, כלי מדידה ועוד. </a:t>
            </a:r>
            <a:r>
              <a:rPr lang="en-US" dirty="0">
                <a:effectLst/>
                <a:ea typeface="Calibri"/>
                <a:cs typeface="Arial"/>
              </a:rPr>
              <a:t> </a:t>
            </a:r>
          </a:p>
        </p:txBody>
      </p:sp>
      <p:pic>
        <p:nvPicPr>
          <p:cNvPr id="11" name="תמונה 10" descr="תיאור של גזע השאלה במבחן מודפס.&#10;&#10;לאחר מכן מתואר המבחן לאחר שהועבר למערכת מתוקשבת. " title="מבחן מודפס"/>
          <p:cNvPicPr>
            <a:picLocks noChangeAspect="1"/>
          </p:cNvPicPr>
          <p:nvPr/>
        </p:nvPicPr>
        <p:blipFill rotWithShape="1">
          <a:blip r:embed="rId2">
            <a:extLst>
              <a:ext uri="{28A0092B-C50C-407E-A947-70E740481C1C}">
                <a14:useLocalDpi xmlns:a14="http://schemas.microsoft.com/office/drawing/2010/main" val="0"/>
              </a:ext>
            </a:extLst>
          </a:blip>
          <a:srcRect t="3160" b="4836"/>
          <a:stretch/>
        </p:blipFill>
        <p:spPr>
          <a:xfrm>
            <a:off x="573764" y="1042857"/>
            <a:ext cx="8061316" cy="3936040"/>
          </a:xfrm>
          <a:prstGeom prst="rect">
            <a:avLst/>
          </a:prstGeom>
        </p:spPr>
      </p:pic>
      <p:sp>
        <p:nvSpPr>
          <p:cNvPr id="2" name="Title 1"/>
          <p:cNvSpPr>
            <a:spLocks noGrp="1"/>
          </p:cNvSpPr>
          <p:nvPr>
            <p:ph type="title"/>
          </p:nvPr>
        </p:nvSpPr>
        <p:spPr>
          <a:xfrm>
            <a:off x="0" y="188640"/>
            <a:ext cx="8243888" cy="654051"/>
          </a:xfrm>
        </p:spPr>
        <p:txBody>
          <a:bodyPr/>
          <a:lstStyle/>
          <a:p>
            <a:pPr rtl="1" eaLnBrk="1" latinLnBrk="0" hangingPunct="1"/>
            <a:r>
              <a:rPr lang="he-IL" sz="3600" b="1" kern="1200" dirty="0" smtClean="0">
                <a:solidFill>
                  <a:srgbClr val="66FFFF"/>
                </a:solidFill>
                <a:effectLst/>
                <a:latin typeface="Arial" panose="020B0604020202020204" pitchFamily="34" charset="0"/>
                <a:ea typeface="+mn-ea"/>
                <a:cs typeface="Arial" panose="020B0604020202020204" pitchFamily="34" charset="0"/>
              </a:rPr>
              <a:t>מחקר </a:t>
            </a:r>
            <a:r>
              <a:rPr lang="he-IL" sz="3600" b="1" kern="1200" dirty="0" err="1" smtClean="0">
                <a:solidFill>
                  <a:srgbClr val="66FFFF"/>
                </a:solidFill>
                <a:effectLst/>
                <a:latin typeface="Arial" panose="020B0604020202020204" pitchFamily="34" charset="0"/>
                <a:ea typeface="+mn-ea"/>
                <a:cs typeface="Arial" panose="020B0604020202020204" pitchFamily="34" charset="0"/>
              </a:rPr>
              <a:t>טימס</a:t>
            </a:r>
            <a:r>
              <a:rPr lang="he-IL" sz="3600" b="1" kern="1200" dirty="0" smtClean="0">
                <a:solidFill>
                  <a:srgbClr val="66FFFF"/>
                </a:solidFill>
                <a:effectLst/>
                <a:latin typeface="Arial" panose="020B0604020202020204" pitchFamily="34" charset="0"/>
                <a:ea typeface="+mn-ea"/>
                <a:cs typeface="Arial" panose="020B0604020202020204" pitchFamily="34" charset="0"/>
              </a:rPr>
              <a:t> 2019 </a:t>
            </a:r>
            <a:r>
              <a:rPr lang="he-IL" sz="3200" b="1" kern="1200" dirty="0" smtClean="0">
                <a:solidFill>
                  <a:srgbClr val="66FFFF"/>
                </a:solidFill>
                <a:effectLst/>
                <a:latin typeface="Arial" panose="020B0604020202020204" pitchFamily="34" charset="0"/>
                <a:ea typeface="+mn-ea"/>
                <a:cs typeface="Arial" panose="020B0604020202020204" pitchFamily="34" charset="0"/>
              </a:rPr>
              <a:t>– צורת צג המחשב</a:t>
            </a:r>
            <a:endParaRPr lang="en-US" dirty="0" smtClean="0">
              <a:effectLst/>
            </a:endParaRPr>
          </a:p>
          <a:p>
            <a:endParaRPr lang="en-US" dirty="0"/>
          </a:p>
        </p:txBody>
      </p:sp>
    </p:spTree>
    <p:extLst>
      <p:ext uri="{BB962C8B-B14F-4D97-AF65-F5344CB8AC3E}">
        <p14:creationId xmlns:p14="http://schemas.microsoft.com/office/powerpoint/2010/main" val="26289102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מלבן 9"/>
          <p:cNvSpPr/>
          <p:nvPr/>
        </p:nvSpPr>
        <p:spPr>
          <a:xfrm>
            <a:off x="505298" y="1196752"/>
            <a:ext cx="8417773" cy="1224136"/>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171450" indent="0">
              <a:spcBef>
                <a:spcPts val="1200"/>
              </a:spcBef>
              <a:spcAft>
                <a:spcPts val="1200"/>
              </a:spcAft>
              <a:buNone/>
            </a:pPr>
            <a:r>
              <a:rPr lang="he-IL" sz="2400" b="1" dirty="0" smtClean="0">
                <a:solidFill>
                  <a:schemeClr val="accent1"/>
                </a:solidFill>
              </a:rPr>
              <a:t>למתן התשובה, התלמיד יקיש על התיבה המיועדת להזנת התשובה ויעלו כל הכלים הדיגיטאליים שהוא זקוק</a:t>
            </a:r>
            <a:r>
              <a:rPr lang="he-IL" sz="2400" b="1" smtClean="0">
                <a:solidFill>
                  <a:schemeClr val="accent1"/>
                </a:solidFill>
              </a:rPr>
              <a:t>: לוח </a:t>
            </a:r>
            <a:r>
              <a:rPr lang="he-IL" sz="2400" b="1" dirty="0" smtClean="0">
                <a:solidFill>
                  <a:schemeClr val="accent1"/>
                </a:solidFill>
              </a:rPr>
              <a:t>מספרים, מחשבון (פעולות חשבון פשוטות), כלי מדידה שונים ועוד.</a:t>
            </a:r>
            <a:endParaRPr lang="en-US" sz="1600" dirty="0">
              <a:effectLst/>
              <a:ea typeface="Calibri"/>
              <a:cs typeface="Arial"/>
            </a:endParaRPr>
          </a:p>
        </p:txBody>
      </p:sp>
      <p:pic>
        <p:nvPicPr>
          <p:cNvPr id="5" name="Picture 3" descr="תמונה המתארת מחשבון עם לוח מספרים." title="מחשבון"/>
          <p:cNvPicPr/>
          <p:nvPr/>
        </p:nvPicPr>
        <p:blipFill>
          <a:blip r:embed="rId2">
            <a:extLst>
              <a:ext uri="{28A0092B-C50C-407E-A947-70E740481C1C}">
                <a14:useLocalDpi xmlns:a14="http://schemas.microsoft.com/office/drawing/2010/main" val="0"/>
              </a:ext>
            </a:extLst>
          </a:blip>
          <a:srcRect/>
          <a:stretch>
            <a:fillRect/>
          </a:stretch>
        </p:blipFill>
        <p:spPr bwMode="auto">
          <a:xfrm>
            <a:off x="5076056" y="2896382"/>
            <a:ext cx="2592288" cy="3593771"/>
          </a:xfrm>
          <a:prstGeom prst="rect">
            <a:avLst/>
          </a:prstGeom>
          <a:noFill/>
          <a:ln>
            <a:noFill/>
          </a:ln>
          <a:extLst/>
        </p:spPr>
      </p:pic>
      <p:pic>
        <p:nvPicPr>
          <p:cNvPr id="6" name="Picture 2" descr="התמונה מתארת מחשבון מדעי המכיל פונקציות חישוב ומדידה שונות." title="מחשבון מדעי"/>
          <p:cNvPicPr/>
          <p:nvPr/>
        </p:nvPicPr>
        <p:blipFill>
          <a:blip r:embed="rId3">
            <a:extLst>
              <a:ext uri="{28A0092B-C50C-407E-A947-70E740481C1C}">
                <a14:useLocalDpi xmlns:a14="http://schemas.microsoft.com/office/drawing/2010/main" val="0"/>
              </a:ext>
            </a:extLst>
          </a:blip>
          <a:srcRect/>
          <a:stretch>
            <a:fillRect/>
          </a:stretch>
        </p:blipFill>
        <p:spPr bwMode="auto">
          <a:xfrm>
            <a:off x="1907704" y="2758473"/>
            <a:ext cx="2483361" cy="3731680"/>
          </a:xfrm>
          <a:prstGeom prst="rect">
            <a:avLst/>
          </a:prstGeom>
          <a:noFill/>
          <a:ln>
            <a:noFill/>
          </a:ln>
          <a:extLst/>
        </p:spPr>
      </p:pic>
      <p:sp>
        <p:nvSpPr>
          <p:cNvPr id="2" name="Title 1"/>
          <p:cNvSpPr>
            <a:spLocks noGrp="1"/>
          </p:cNvSpPr>
          <p:nvPr>
            <p:ph type="title"/>
          </p:nvPr>
        </p:nvSpPr>
        <p:spPr>
          <a:xfrm>
            <a:off x="0" y="180345"/>
            <a:ext cx="8243888" cy="654051"/>
          </a:xfrm>
        </p:spPr>
        <p:txBody>
          <a:bodyPr/>
          <a:lstStyle/>
          <a:p>
            <a:pPr rtl="1" eaLnBrk="1" latinLnBrk="0" hangingPunct="1"/>
            <a:r>
              <a:rPr lang="he-IL" sz="3600" b="1" kern="1200" dirty="0" smtClean="0">
                <a:solidFill>
                  <a:srgbClr val="66FFFF"/>
                </a:solidFill>
                <a:effectLst/>
                <a:latin typeface="Arial" panose="020B0604020202020204" pitchFamily="34" charset="0"/>
                <a:ea typeface="+mn-ea"/>
                <a:cs typeface="Arial" panose="020B0604020202020204" pitchFamily="34" charset="0"/>
              </a:rPr>
              <a:t>מחקר </a:t>
            </a:r>
            <a:r>
              <a:rPr lang="he-IL" sz="3600" b="1" kern="1200" dirty="0" err="1" smtClean="0">
                <a:solidFill>
                  <a:srgbClr val="66FFFF"/>
                </a:solidFill>
                <a:effectLst/>
                <a:latin typeface="Arial" panose="020B0604020202020204" pitchFamily="34" charset="0"/>
                <a:ea typeface="+mn-ea"/>
                <a:cs typeface="Arial" panose="020B0604020202020204" pitchFamily="34" charset="0"/>
              </a:rPr>
              <a:t>טימס</a:t>
            </a:r>
            <a:r>
              <a:rPr lang="he-IL" sz="3600" b="1" kern="1200" dirty="0" smtClean="0">
                <a:solidFill>
                  <a:srgbClr val="66FFFF"/>
                </a:solidFill>
                <a:effectLst/>
                <a:latin typeface="Arial" panose="020B0604020202020204" pitchFamily="34" charset="0"/>
                <a:ea typeface="+mn-ea"/>
                <a:cs typeface="Arial" panose="020B0604020202020204" pitchFamily="34" charset="0"/>
              </a:rPr>
              <a:t> 2019 – </a:t>
            </a:r>
            <a:r>
              <a:rPr lang="he-IL" sz="3200" b="1" kern="1200" dirty="0" smtClean="0">
                <a:solidFill>
                  <a:srgbClr val="66FFFF"/>
                </a:solidFill>
                <a:effectLst/>
                <a:latin typeface="Arial" panose="020B0604020202020204" pitchFamily="34" charset="0"/>
                <a:ea typeface="+mn-ea"/>
                <a:cs typeface="Arial" panose="020B0604020202020204" pitchFamily="34" charset="0"/>
              </a:rPr>
              <a:t>כלים דיגיטאליים</a:t>
            </a:r>
            <a:endParaRPr lang="en-US" dirty="0" smtClean="0">
              <a:effectLst/>
            </a:endParaRPr>
          </a:p>
          <a:p>
            <a:endParaRPr lang="en-US" dirty="0"/>
          </a:p>
        </p:txBody>
      </p:sp>
    </p:spTree>
    <p:extLst>
      <p:ext uri="{BB962C8B-B14F-4D97-AF65-F5344CB8AC3E}">
        <p14:creationId xmlns:p14="http://schemas.microsoft.com/office/powerpoint/2010/main" val="261379159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מלבן 9"/>
          <p:cNvSpPr/>
          <p:nvPr/>
        </p:nvSpPr>
        <p:spPr>
          <a:xfrm>
            <a:off x="378743" y="1196752"/>
            <a:ext cx="8417773" cy="5652120"/>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171450" indent="0">
              <a:lnSpc>
                <a:spcPct val="150000"/>
              </a:lnSpc>
              <a:spcBef>
                <a:spcPts val="1200"/>
              </a:spcBef>
              <a:spcAft>
                <a:spcPts val="1200"/>
              </a:spcAft>
              <a:buNone/>
            </a:pPr>
            <a:r>
              <a:rPr lang="en-US" sz="1600" dirty="0" smtClean="0">
                <a:effectLst/>
                <a:ea typeface="Calibri"/>
                <a:cs typeface="Arial"/>
              </a:rPr>
              <a:t/>
            </a:r>
            <a:br>
              <a:rPr lang="en-US" sz="1600" dirty="0" smtClean="0">
                <a:effectLst/>
                <a:ea typeface="Calibri"/>
                <a:cs typeface="Arial"/>
              </a:rPr>
            </a:br>
            <a:r>
              <a:rPr lang="he-IL" sz="2400" b="1" dirty="0" smtClean="0">
                <a:solidFill>
                  <a:schemeClr val="accent1"/>
                </a:solidFill>
              </a:rPr>
              <a:t>אופן </a:t>
            </a:r>
            <a:r>
              <a:rPr lang="he-IL" sz="2400" b="1" dirty="0">
                <a:solidFill>
                  <a:schemeClr val="accent1"/>
                </a:solidFill>
              </a:rPr>
              <a:t>מתן התשובה </a:t>
            </a:r>
            <a:r>
              <a:rPr lang="he-IL" sz="2400" b="1" dirty="0" smtClean="0">
                <a:solidFill>
                  <a:schemeClr val="accent1"/>
                </a:solidFill>
              </a:rPr>
              <a:t>בשאלה </a:t>
            </a:r>
            <a:r>
              <a:rPr lang="he-IL" sz="2400" b="1" dirty="0">
                <a:solidFill>
                  <a:schemeClr val="accent1"/>
                </a:solidFill>
              </a:rPr>
              <a:t>סגורה: </a:t>
            </a:r>
            <a:r>
              <a:rPr lang="en-US" sz="2400" b="1" dirty="0" smtClean="0">
                <a:solidFill>
                  <a:schemeClr val="accent1"/>
                </a:solidFill>
              </a:rPr>
              <a:t/>
            </a:r>
            <a:br>
              <a:rPr lang="en-US" sz="2400" b="1" dirty="0" smtClean="0">
                <a:solidFill>
                  <a:schemeClr val="accent1"/>
                </a:solidFill>
              </a:rPr>
            </a:br>
            <a:r>
              <a:rPr lang="he-IL" sz="2000" b="1" dirty="0" smtClean="0">
                <a:solidFill>
                  <a:schemeClr val="bg1"/>
                </a:solidFill>
              </a:rPr>
              <a:t>-</a:t>
            </a:r>
            <a:r>
              <a:rPr lang="he-IL" sz="2400" b="1" dirty="0" smtClean="0">
                <a:solidFill>
                  <a:schemeClr val="accent1"/>
                </a:solidFill>
              </a:rPr>
              <a:t> </a:t>
            </a:r>
            <a:r>
              <a:rPr lang="he-IL" sz="2400" dirty="0" smtClean="0">
                <a:solidFill>
                  <a:schemeClr val="bg1"/>
                </a:solidFill>
              </a:rPr>
              <a:t>בחירת </a:t>
            </a:r>
            <a:r>
              <a:rPr lang="he-IL" sz="2400" dirty="0">
                <a:solidFill>
                  <a:schemeClr val="bg1"/>
                </a:solidFill>
              </a:rPr>
              <a:t>התשובה </a:t>
            </a:r>
            <a:r>
              <a:rPr lang="he-IL" sz="2400" dirty="0" smtClean="0">
                <a:solidFill>
                  <a:schemeClr val="bg1"/>
                </a:solidFill>
              </a:rPr>
              <a:t>הנכונה</a:t>
            </a:r>
            <a:r>
              <a:rPr lang="en-US" sz="2400" dirty="0" smtClean="0">
                <a:solidFill>
                  <a:schemeClr val="bg1"/>
                </a:solidFill>
              </a:rPr>
              <a:t/>
            </a:r>
            <a:br>
              <a:rPr lang="en-US" sz="2400" dirty="0" smtClean="0">
                <a:solidFill>
                  <a:schemeClr val="bg1"/>
                </a:solidFill>
              </a:rPr>
            </a:br>
            <a:r>
              <a:rPr lang="he-IL" sz="2400" b="1" dirty="0" smtClean="0">
                <a:solidFill>
                  <a:schemeClr val="bg1"/>
                </a:solidFill>
              </a:rPr>
              <a:t>- </a:t>
            </a:r>
            <a:r>
              <a:rPr lang="he-IL" sz="2400" dirty="0" smtClean="0">
                <a:solidFill>
                  <a:schemeClr val="bg1"/>
                </a:solidFill>
              </a:rPr>
              <a:t>הפקת נתון מטבלה או מגרף </a:t>
            </a:r>
            <a:r>
              <a:rPr lang="en-US" sz="2400" dirty="0" smtClean="0">
                <a:solidFill>
                  <a:schemeClr val="bg1"/>
                </a:solidFill>
              </a:rPr>
              <a:t/>
            </a:r>
            <a:br>
              <a:rPr lang="en-US" sz="2400" dirty="0" smtClean="0">
                <a:solidFill>
                  <a:schemeClr val="bg1"/>
                </a:solidFill>
              </a:rPr>
            </a:br>
            <a:r>
              <a:rPr lang="he-IL" sz="2400" b="1" dirty="0" smtClean="0">
                <a:solidFill>
                  <a:schemeClr val="bg1"/>
                </a:solidFill>
              </a:rPr>
              <a:t>-</a:t>
            </a:r>
            <a:r>
              <a:rPr lang="he-IL" sz="2400" dirty="0" smtClean="0">
                <a:solidFill>
                  <a:schemeClr val="bg1"/>
                </a:solidFill>
              </a:rPr>
              <a:t>  גרירה </a:t>
            </a:r>
            <a:r>
              <a:rPr lang="he-IL" sz="2400" dirty="0">
                <a:solidFill>
                  <a:schemeClr val="bg1"/>
                </a:solidFill>
              </a:rPr>
              <a:t>של </a:t>
            </a:r>
            <a:r>
              <a:rPr lang="he-IL" sz="2400" dirty="0" smtClean="0">
                <a:solidFill>
                  <a:schemeClr val="bg1"/>
                </a:solidFill>
              </a:rPr>
              <a:t>מילים / רכיב גרפי </a:t>
            </a:r>
            <a:r>
              <a:rPr lang="he-IL" sz="2400" dirty="0">
                <a:solidFill>
                  <a:schemeClr val="bg1"/>
                </a:solidFill>
              </a:rPr>
              <a:t>למקום הנכון במשפט או בתרשים</a:t>
            </a:r>
            <a:r>
              <a:rPr lang="en-US" sz="2400" dirty="0">
                <a:solidFill>
                  <a:schemeClr val="bg1"/>
                </a:solidFill>
              </a:rPr>
              <a:t/>
            </a:r>
            <a:br>
              <a:rPr lang="en-US" sz="2400" dirty="0">
                <a:solidFill>
                  <a:schemeClr val="bg1"/>
                </a:solidFill>
              </a:rPr>
            </a:br>
            <a:r>
              <a:rPr lang="he-IL" sz="2400" b="1" dirty="0" smtClean="0">
                <a:solidFill>
                  <a:schemeClr val="bg1"/>
                </a:solidFill>
              </a:rPr>
              <a:t>- </a:t>
            </a:r>
            <a:r>
              <a:rPr lang="he-IL" sz="2400" dirty="0" smtClean="0">
                <a:solidFill>
                  <a:schemeClr val="bg1"/>
                </a:solidFill>
              </a:rPr>
              <a:t>במקרים </a:t>
            </a:r>
            <a:r>
              <a:rPr lang="he-IL" sz="2400" dirty="0">
                <a:solidFill>
                  <a:schemeClr val="bg1"/>
                </a:solidFill>
              </a:rPr>
              <a:t>מסוימים תהיה חלונית ייעודית שמראה את ערך הפונקציה בהתאם למשתנה רלבנטי </a:t>
            </a:r>
            <a:r>
              <a:rPr lang="he-IL" sz="2400" dirty="0" smtClean="0">
                <a:solidFill>
                  <a:schemeClr val="bg1"/>
                </a:solidFill>
              </a:rPr>
              <a:t>ועוד. </a:t>
            </a:r>
            <a:r>
              <a:rPr lang="en-US" sz="2400" dirty="0">
                <a:solidFill>
                  <a:schemeClr val="bg1"/>
                </a:solidFill>
              </a:rPr>
              <a:t/>
            </a:r>
            <a:br>
              <a:rPr lang="en-US" sz="2400" dirty="0">
                <a:solidFill>
                  <a:schemeClr val="bg1"/>
                </a:solidFill>
              </a:rPr>
            </a:br>
            <a:r>
              <a:rPr lang="en-US" sz="900" dirty="0" smtClean="0">
                <a:solidFill>
                  <a:schemeClr val="bg1"/>
                </a:solidFill>
              </a:rPr>
              <a:t/>
            </a:r>
            <a:br>
              <a:rPr lang="en-US" sz="900" dirty="0" smtClean="0">
                <a:solidFill>
                  <a:schemeClr val="bg1"/>
                </a:solidFill>
              </a:rPr>
            </a:br>
            <a:r>
              <a:rPr lang="he-IL" sz="2400" b="1" dirty="0" smtClean="0">
                <a:solidFill>
                  <a:schemeClr val="accent1"/>
                </a:solidFill>
              </a:rPr>
              <a:t>אופן </a:t>
            </a:r>
            <a:r>
              <a:rPr lang="he-IL" sz="2400" b="1" dirty="0">
                <a:solidFill>
                  <a:schemeClr val="accent1"/>
                </a:solidFill>
              </a:rPr>
              <a:t>מתן התשובה בשאלה פתוחה: </a:t>
            </a:r>
            <a:r>
              <a:rPr lang="en-US" sz="2400" b="1" dirty="0" smtClean="0">
                <a:solidFill>
                  <a:schemeClr val="accent1"/>
                </a:solidFill>
              </a:rPr>
              <a:t/>
            </a:r>
            <a:br>
              <a:rPr lang="en-US" sz="2400" b="1" dirty="0" smtClean="0">
                <a:solidFill>
                  <a:schemeClr val="accent1"/>
                </a:solidFill>
              </a:rPr>
            </a:br>
            <a:r>
              <a:rPr lang="he-IL" sz="2000" b="1" dirty="0" smtClean="0">
                <a:solidFill>
                  <a:schemeClr val="bg1"/>
                </a:solidFill>
              </a:rPr>
              <a:t>- </a:t>
            </a:r>
            <a:r>
              <a:rPr lang="he-IL" sz="2400" dirty="0" smtClean="0">
                <a:solidFill>
                  <a:schemeClr val="bg1"/>
                </a:solidFill>
              </a:rPr>
              <a:t>הקלדת </a:t>
            </a:r>
            <a:r>
              <a:rPr lang="he-IL" sz="2400" dirty="0">
                <a:solidFill>
                  <a:schemeClr val="bg1"/>
                </a:solidFill>
              </a:rPr>
              <a:t>התשובה במקום המיועד </a:t>
            </a:r>
            <a:r>
              <a:rPr lang="he-IL" sz="2400" dirty="0" smtClean="0">
                <a:solidFill>
                  <a:schemeClr val="bg1"/>
                </a:solidFill>
              </a:rPr>
              <a:t>לכך</a:t>
            </a:r>
            <a:r>
              <a:rPr lang="en-US" sz="2400" dirty="0" smtClean="0">
                <a:solidFill>
                  <a:schemeClr val="bg1"/>
                </a:solidFill>
              </a:rPr>
              <a:t/>
            </a:r>
            <a:br>
              <a:rPr lang="en-US" sz="2400" dirty="0" smtClean="0">
                <a:solidFill>
                  <a:schemeClr val="bg1"/>
                </a:solidFill>
              </a:rPr>
            </a:br>
            <a:r>
              <a:rPr lang="he-IL" sz="2400" dirty="0" smtClean="0">
                <a:solidFill>
                  <a:schemeClr val="bg1"/>
                </a:solidFill>
              </a:rPr>
              <a:t>- חילוץ התשובה מתרשים, טבלה או גר</a:t>
            </a:r>
            <a:r>
              <a:rPr lang="he-IL" sz="2400" dirty="0">
                <a:solidFill>
                  <a:schemeClr val="bg1"/>
                </a:solidFill>
              </a:rPr>
              <a:t>ף</a:t>
            </a:r>
            <a:r>
              <a:rPr lang="en-US" sz="2400" dirty="0" smtClean="0">
                <a:solidFill>
                  <a:schemeClr val="bg1"/>
                </a:solidFill>
              </a:rPr>
              <a:t/>
            </a:r>
            <a:br>
              <a:rPr lang="en-US" sz="2400" dirty="0" smtClean="0">
                <a:solidFill>
                  <a:schemeClr val="bg1"/>
                </a:solidFill>
              </a:rPr>
            </a:br>
            <a:r>
              <a:rPr lang="he-IL" sz="2400" b="1" dirty="0" smtClean="0">
                <a:solidFill>
                  <a:schemeClr val="bg1"/>
                </a:solidFill>
              </a:rPr>
              <a:t>- </a:t>
            </a:r>
            <a:r>
              <a:rPr lang="he-IL" sz="2400" dirty="0" smtClean="0">
                <a:solidFill>
                  <a:schemeClr val="bg1"/>
                </a:solidFill>
              </a:rPr>
              <a:t>רישום </a:t>
            </a:r>
            <a:r>
              <a:rPr lang="he-IL" sz="2400" dirty="0">
                <a:solidFill>
                  <a:schemeClr val="bg1"/>
                </a:solidFill>
              </a:rPr>
              <a:t>התוצאות בטבלה או במקום המתבקש</a:t>
            </a:r>
            <a:endParaRPr lang="en-US" sz="2400" dirty="0">
              <a:solidFill>
                <a:schemeClr val="bg1"/>
              </a:solidFill>
            </a:endParaRPr>
          </a:p>
          <a:p>
            <a:pPr algn="ctr" rtl="1">
              <a:lnSpc>
                <a:spcPct val="150000"/>
              </a:lnSpc>
              <a:spcBef>
                <a:spcPts val="1200"/>
              </a:spcBef>
              <a:spcAft>
                <a:spcPts val="1200"/>
              </a:spcAft>
            </a:pPr>
            <a:r>
              <a:rPr lang="en-US" sz="1600" dirty="0">
                <a:effectLst/>
                <a:ea typeface="Calibri"/>
                <a:cs typeface="Arial"/>
              </a:rPr>
              <a:t> </a:t>
            </a:r>
          </a:p>
        </p:txBody>
      </p:sp>
      <p:sp>
        <p:nvSpPr>
          <p:cNvPr id="4" name="Title 3"/>
          <p:cNvSpPr>
            <a:spLocks noGrp="1"/>
          </p:cNvSpPr>
          <p:nvPr>
            <p:ph type="title"/>
          </p:nvPr>
        </p:nvSpPr>
        <p:spPr>
          <a:xfrm>
            <a:off x="-180528" y="188640"/>
            <a:ext cx="8243888" cy="654051"/>
          </a:xfrm>
        </p:spPr>
        <p:txBody>
          <a:bodyPr/>
          <a:lstStyle/>
          <a:p>
            <a:pPr rtl="1" eaLnBrk="1" latinLnBrk="0" hangingPunct="1"/>
            <a:r>
              <a:rPr lang="he-IL" sz="3600" b="1" kern="1200" dirty="0" smtClean="0">
                <a:solidFill>
                  <a:srgbClr val="66FFFF"/>
                </a:solidFill>
                <a:effectLst/>
                <a:latin typeface="Arial" panose="020B0604020202020204" pitchFamily="34" charset="0"/>
                <a:ea typeface="+mn-ea"/>
                <a:cs typeface="Arial" panose="020B0604020202020204" pitchFamily="34" charset="0"/>
              </a:rPr>
              <a:t>מחקר </a:t>
            </a:r>
            <a:r>
              <a:rPr lang="he-IL" sz="3600" b="1" kern="1200" dirty="0" err="1" smtClean="0">
                <a:solidFill>
                  <a:srgbClr val="66FFFF"/>
                </a:solidFill>
                <a:effectLst/>
                <a:latin typeface="Arial" panose="020B0604020202020204" pitchFamily="34" charset="0"/>
                <a:ea typeface="+mn-ea"/>
                <a:cs typeface="Arial" panose="020B0604020202020204" pitchFamily="34" charset="0"/>
              </a:rPr>
              <a:t>טימס</a:t>
            </a:r>
            <a:r>
              <a:rPr lang="he-IL" sz="3600" b="1" kern="1200" dirty="0" smtClean="0">
                <a:solidFill>
                  <a:srgbClr val="66FFFF"/>
                </a:solidFill>
                <a:effectLst/>
                <a:latin typeface="Arial" panose="020B0604020202020204" pitchFamily="34" charset="0"/>
                <a:ea typeface="+mn-ea"/>
                <a:cs typeface="Arial" panose="020B0604020202020204" pitchFamily="34" charset="0"/>
              </a:rPr>
              <a:t> 2019 – </a:t>
            </a:r>
            <a:r>
              <a:rPr lang="he-IL" sz="3200" b="1" kern="1200" dirty="0" smtClean="0">
                <a:solidFill>
                  <a:srgbClr val="66FFFF"/>
                </a:solidFill>
                <a:effectLst/>
                <a:latin typeface="Arial" panose="020B0604020202020204" pitchFamily="34" charset="0"/>
                <a:ea typeface="+mn-ea"/>
                <a:cs typeface="Arial" panose="020B0604020202020204" pitchFamily="34" charset="0"/>
              </a:rPr>
              <a:t>אופן מתן התשובה</a:t>
            </a:r>
            <a:endParaRPr lang="en-US" dirty="0" smtClean="0">
              <a:effectLst/>
            </a:endParaRPr>
          </a:p>
          <a:p>
            <a:endParaRPr lang="en-US" dirty="0"/>
          </a:p>
        </p:txBody>
      </p:sp>
    </p:spTree>
    <p:extLst>
      <p:ext uri="{BB962C8B-B14F-4D97-AF65-F5344CB8AC3E}">
        <p14:creationId xmlns:p14="http://schemas.microsoft.com/office/powerpoint/2010/main" val="196309815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372259" y="1164134"/>
            <a:ext cx="8568952" cy="5816977"/>
          </a:xfrm>
          <a:prstGeom prst="rect">
            <a:avLst/>
          </a:prstGeom>
        </p:spPr>
        <p:txBody>
          <a:bodyPr wrap="square">
            <a:spAutoFit/>
          </a:bodyPr>
          <a:lstStyle/>
          <a:p>
            <a:pPr lvl="0">
              <a:spcBef>
                <a:spcPts val="600"/>
              </a:spcBef>
              <a:spcAft>
                <a:spcPts val="600"/>
              </a:spcAft>
            </a:pPr>
            <a:r>
              <a:rPr lang="he-IL" sz="2400" b="1" dirty="0" smtClean="0">
                <a:solidFill>
                  <a:schemeClr val="accent1"/>
                </a:solidFill>
              </a:rPr>
              <a:t>במבחן יופיעו גם פריטי </a:t>
            </a:r>
            <a:r>
              <a:rPr lang="en-US" sz="2400" b="1" dirty="0">
                <a:solidFill>
                  <a:schemeClr val="accent1"/>
                </a:solidFill>
              </a:rPr>
              <a:t>PSI</a:t>
            </a:r>
            <a:r>
              <a:rPr lang="he-IL" sz="2400" b="1" dirty="0">
                <a:solidFill>
                  <a:schemeClr val="accent1"/>
                </a:solidFill>
              </a:rPr>
              <a:t> - </a:t>
            </a:r>
            <a:r>
              <a:rPr lang="en-US" sz="2400" b="1" dirty="0">
                <a:solidFill>
                  <a:schemeClr val="accent1"/>
                </a:solidFill>
              </a:rPr>
              <a:t>Problem Solving and Inquiry</a:t>
            </a:r>
            <a:endParaRPr lang="en-US" sz="2400" dirty="0">
              <a:solidFill>
                <a:schemeClr val="accent1"/>
              </a:solidFill>
            </a:endParaRPr>
          </a:p>
          <a:p>
            <a:pPr>
              <a:spcBef>
                <a:spcPts val="600"/>
              </a:spcBef>
              <a:spcAft>
                <a:spcPts val="600"/>
              </a:spcAft>
            </a:pPr>
            <a:r>
              <a:rPr lang="he-IL" sz="2400" b="1" dirty="0" smtClean="0">
                <a:solidFill>
                  <a:schemeClr val="bg1"/>
                </a:solidFill>
              </a:rPr>
              <a:t>- פריטי </a:t>
            </a:r>
            <a:r>
              <a:rPr lang="he-IL" sz="2400" b="1" dirty="0">
                <a:solidFill>
                  <a:schemeClr val="bg1"/>
                </a:solidFill>
              </a:rPr>
              <a:t>משימה </a:t>
            </a:r>
            <a:r>
              <a:rPr lang="he-IL" sz="2400" b="1" dirty="0" smtClean="0">
                <a:solidFill>
                  <a:schemeClr val="bg1"/>
                </a:solidFill>
              </a:rPr>
              <a:t>אורייניים, ארוכים </a:t>
            </a:r>
            <a:r>
              <a:rPr lang="he-IL" sz="2400" b="1" dirty="0">
                <a:solidFill>
                  <a:schemeClr val="bg1"/>
                </a:solidFill>
              </a:rPr>
              <a:t>יחסית </a:t>
            </a:r>
            <a:r>
              <a:rPr lang="he-IL" sz="2400" b="1" dirty="0" smtClean="0">
                <a:solidFill>
                  <a:schemeClr val="bg1"/>
                </a:solidFill>
              </a:rPr>
              <a:t>וחדשניים, </a:t>
            </a:r>
            <a:r>
              <a:rPr lang="he-IL" sz="2400" b="1" dirty="0">
                <a:solidFill>
                  <a:schemeClr val="bg1"/>
                </a:solidFill>
              </a:rPr>
              <a:t>המדמים מצב כמו "</a:t>
            </a:r>
            <a:r>
              <a:rPr lang="he-IL" sz="2400" b="1" dirty="0" err="1">
                <a:solidFill>
                  <a:schemeClr val="bg1"/>
                </a:solidFill>
              </a:rPr>
              <a:t>אמיתי</a:t>
            </a:r>
            <a:r>
              <a:rPr lang="he-IL" sz="2400" b="1" dirty="0">
                <a:solidFill>
                  <a:schemeClr val="bg1"/>
                </a:solidFill>
              </a:rPr>
              <a:t>" מחיי היומיום או מהמעבדה. </a:t>
            </a:r>
            <a:endParaRPr lang="he-IL" sz="2400" b="1" dirty="0" smtClean="0">
              <a:solidFill>
                <a:schemeClr val="bg1"/>
              </a:solidFill>
            </a:endParaRPr>
          </a:p>
          <a:p>
            <a:pPr marL="342900" indent="-342900">
              <a:spcBef>
                <a:spcPts val="600"/>
              </a:spcBef>
              <a:spcAft>
                <a:spcPts val="600"/>
              </a:spcAft>
              <a:buFontTx/>
              <a:buChar char="-"/>
            </a:pPr>
            <a:r>
              <a:rPr lang="he-IL" sz="2400" dirty="0" smtClean="0">
                <a:solidFill>
                  <a:schemeClr val="bg1"/>
                </a:solidFill>
              </a:rPr>
              <a:t>כל </a:t>
            </a:r>
            <a:r>
              <a:rPr lang="he-IL" sz="2400" dirty="0">
                <a:solidFill>
                  <a:schemeClr val="bg1"/>
                </a:solidFill>
              </a:rPr>
              <a:t>אחת מהמשימות מתאפיינת </a:t>
            </a:r>
            <a:r>
              <a:rPr lang="he-IL" sz="2400" b="1" dirty="0">
                <a:solidFill>
                  <a:schemeClr val="bg1"/>
                </a:solidFill>
              </a:rPr>
              <a:t>בסיפור מעשה או נושא מארגן </a:t>
            </a:r>
            <a:r>
              <a:rPr lang="he-IL" sz="2400" dirty="0">
                <a:solidFill>
                  <a:schemeClr val="bg1"/>
                </a:solidFill>
              </a:rPr>
              <a:t>כלשהו, וכל אחת מורכבת מפריטים רבים.  ה</a:t>
            </a:r>
            <a:r>
              <a:rPr lang="he-IL" sz="2400" b="1" dirty="0">
                <a:solidFill>
                  <a:schemeClr val="bg1"/>
                </a:solidFill>
              </a:rPr>
              <a:t>הקשר</a:t>
            </a:r>
            <a:r>
              <a:rPr lang="he-IL" sz="2400" dirty="0">
                <a:solidFill>
                  <a:schemeClr val="bg1"/>
                </a:solidFill>
              </a:rPr>
              <a:t> של המשימה מסייע להבניית הידע </a:t>
            </a:r>
            <a:r>
              <a:rPr lang="he-IL" sz="2400" dirty="0" smtClean="0">
                <a:solidFill>
                  <a:schemeClr val="bg1"/>
                </a:solidFill>
              </a:rPr>
              <a:t>ולמתן תשובות על </a:t>
            </a:r>
            <a:r>
              <a:rPr lang="he-IL" sz="2400" dirty="0">
                <a:solidFill>
                  <a:schemeClr val="bg1"/>
                </a:solidFill>
              </a:rPr>
              <a:t>הפריטים. </a:t>
            </a:r>
            <a:endParaRPr lang="he-IL" sz="2400" dirty="0" smtClean="0">
              <a:solidFill>
                <a:schemeClr val="bg1"/>
              </a:solidFill>
            </a:endParaRPr>
          </a:p>
          <a:p>
            <a:pPr marL="342900" indent="-342900">
              <a:spcBef>
                <a:spcPts val="600"/>
              </a:spcBef>
              <a:spcAft>
                <a:spcPts val="600"/>
              </a:spcAft>
              <a:buFontTx/>
              <a:buChar char="-"/>
            </a:pPr>
            <a:r>
              <a:rPr lang="he-IL" sz="2400" dirty="0" smtClean="0">
                <a:solidFill>
                  <a:schemeClr val="bg1"/>
                </a:solidFill>
              </a:rPr>
              <a:t>בעת </a:t>
            </a:r>
            <a:r>
              <a:rPr lang="he-IL" sz="2400" dirty="0">
                <a:solidFill>
                  <a:schemeClr val="bg1"/>
                </a:solidFill>
              </a:rPr>
              <a:t>מענה על המשימה התלמיד יכול </a:t>
            </a:r>
            <a:r>
              <a:rPr lang="he-IL" sz="2400" b="1" dirty="0">
                <a:solidFill>
                  <a:schemeClr val="bg1"/>
                </a:solidFill>
              </a:rPr>
              <a:t>"להפעיל" כלי מחקר שונים </a:t>
            </a:r>
            <a:r>
              <a:rPr lang="he-IL" sz="2400" dirty="0">
                <a:solidFill>
                  <a:schemeClr val="bg1"/>
                </a:solidFill>
              </a:rPr>
              <a:t>(כמו כלי מדידה למיניהם למדידת אורך, שטח, נפח מסה, ועוד), </a:t>
            </a:r>
            <a:r>
              <a:rPr lang="he-IL" sz="2400" b="1" dirty="0">
                <a:solidFill>
                  <a:schemeClr val="bg1"/>
                </a:solidFill>
              </a:rPr>
              <a:t>לתכנן ו"לבצע" ניסוי </a:t>
            </a:r>
            <a:r>
              <a:rPr lang="he-IL" sz="2400" dirty="0">
                <a:solidFill>
                  <a:schemeClr val="bg1"/>
                </a:solidFill>
              </a:rPr>
              <a:t>כדי לבדוק השפעה של משתנה על משתנה אחר, כדי לפתור בעיה וכדי </a:t>
            </a:r>
            <a:r>
              <a:rPr lang="he-IL" sz="2400" b="1" dirty="0">
                <a:solidFill>
                  <a:schemeClr val="bg1"/>
                </a:solidFill>
              </a:rPr>
              <a:t>להסיק מסקנות. </a:t>
            </a:r>
            <a:endParaRPr lang="he-IL" sz="2400" b="1" dirty="0" smtClean="0">
              <a:solidFill>
                <a:schemeClr val="bg1"/>
              </a:solidFill>
            </a:endParaRPr>
          </a:p>
          <a:p>
            <a:pPr>
              <a:spcBef>
                <a:spcPts val="600"/>
              </a:spcBef>
              <a:spcAft>
                <a:spcPts val="600"/>
              </a:spcAft>
            </a:pPr>
            <a:r>
              <a:rPr lang="he-IL" sz="2400" dirty="0" smtClean="0">
                <a:solidFill>
                  <a:schemeClr val="bg1"/>
                </a:solidFill>
              </a:rPr>
              <a:t>-  </a:t>
            </a:r>
            <a:r>
              <a:rPr lang="he-IL" sz="2400" b="1" dirty="0" smtClean="0">
                <a:solidFill>
                  <a:schemeClr val="bg1"/>
                </a:solidFill>
              </a:rPr>
              <a:t>ב</a:t>
            </a:r>
            <a:r>
              <a:rPr lang="he-IL" sz="2400" b="1" u="sng" dirty="0" smtClean="0">
                <a:solidFill>
                  <a:schemeClr val="bg1"/>
                </a:solidFill>
              </a:rPr>
              <a:t>חלק</a:t>
            </a:r>
            <a:r>
              <a:rPr lang="he-IL" sz="2400" b="1" dirty="0" smtClean="0">
                <a:solidFill>
                  <a:schemeClr val="bg1"/>
                </a:solidFill>
              </a:rPr>
              <a:t> </a:t>
            </a:r>
            <a:r>
              <a:rPr lang="he-IL" sz="2400" b="1" dirty="0">
                <a:solidFill>
                  <a:schemeClr val="bg1"/>
                </a:solidFill>
              </a:rPr>
              <a:t>מהמשימות האלו יהיו אלמנטים אינטראקטיביים.</a:t>
            </a:r>
            <a:endParaRPr lang="en-US" sz="2400" b="1" dirty="0">
              <a:solidFill>
                <a:schemeClr val="bg1"/>
              </a:solidFill>
            </a:endParaRPr>
          </a:p>
          <a:p>
            <a:pPr>
              <a:spcBef>
                <a:spcPts val="600"/>
              </a:spcBef>
              <a:spcAft>
                <a:spcPts val="600"/>
              </a:spcAft>
            </a:pPr>
            <a:r>
              <a:rPr lang="he-IL" sz="2400" dirty="0" smtClean="0">
                <a:solidFill>
                  <a:schemeClr val="bg1"/>
                </a:solidFill>
              </a:rPr>
              <a:t>-  </a:t>
            </a:r>
            <a:r>
              <a:rPr lang="he-IL" sz="2400" b="1" dirty="0" smtClean="0">
                <a:solidFill>
                  <a:schemeClr val="bg1"/>
                </a:solidFill>
              </a:rPr>
              <a:t>אורך </a:t>
            </a:r>
            <a:r>
              <a:rPr lang="he-IL" sz="2400" b="1" dirty="0">
                <a:solidFill>
                  <a:schemeClr val="bg1"/>
                </a:solidFill>
              </a:rPr>
              <a:t>כל משימה כזו נע בין 20-25 דקות</a:t>
            </a:r>
            <a:r>
              <a:rPr lang="he-IL" sz="2400" b="1" dirty="0" smtClean="0">
                <a:solidFill>
                  <a:schemeClr val="bg1"/>
                </a:solidFill>
              </a:rPr>
              <a:t>.</a:t>
            </a:r>
            <a:endParaRPr lang="he-IL" sz="2400" dirty="0">
              <a:solidFill>
                <a:schemeClr val="bg1"/>
              </a:solidFill>
            </a:endParaRPr>
          </a:p>
          <a:p>
            <a:pPr>
              <a:spcBef>
                <a:spcPts val="600"/>
              </a:spcBef>
              <a:spcAft>
                <a:spcPts val="600"/>
              </a:spcAft>
            </a:pPr>
            <a:endParaRPr lang="en-US" sz="2400" b="1" dirty="0">
              <a:solidFill>
                <a:schemeClr val="bg1"/>
              </a:solidFill>
            </a:endParaRPr>
          </a:p>
        </p:txBody>
      </p:sp>
      <p:sp>
        <p:nvSpPr>
          <p:cNvPr id="2" name="Title 1"/>
          <p:cNvSpPr>
            <a:spLocks noGrp="1"/>
          </p:cNvSpPr>
          <p:nvPr>
            <p:ph type="title"/>
          </p:nvPr>
        </p:nvSpPr>
        <p:spPr>
          <a:xfrm>
            <a:off x="-108520" y="188640"/>
            <a:ext cx="8243888" cy="654051"/>
          </a:xfrm>
        </p:spPr>
        <p:txBody>
          <a:bodyPr/>
          <a:lstStyle/>
          <a:p>
            <a:pPr rtl="1" eaLnBrk="1" latinLnBrk="0" hangingPunct="1"/>
            <a:r>
              <a:rPr lang="he-IL" sz="4000" b="1" kern="1200" dirty="0" smtClean="0">
                <a:solidFill>
                  <a:srgbClr val="66FFFF"/>
                </a:solidFill>
                <a:effectLst/>
                <a:latin typeface="Arial" panose="020B0604020202020204" pitchFamily="34" charset="0"/>
                <a:ea typeface="+mn-ea"/>
                <a:cs typeface="Arial" panose="020B0604020202020204" pitchFamily="34" charset="0"/>
              </a:rPr>
              <a:t>מחקר </a:t>
            </a:r>
            <a:r>
              <a:rPr lang="he-IL" sz="4000" b="1" kern="1200" dirty="0" err="1" smtClean="0">
                <a:solidFill>
                  <a:srgbClr val="66FFFF"/>
                </a:solidFill>
                <a:effectLst/>
                <a:latin typeface="Arial" panose="020B0604020202020204" pitchFamily="34" charset="0"/>
                <a:ea typeface="+mn-ea"/>
                <a:cs typeface="Arial" panose="020B0604020202020204" pitchFamily="34" charset="0"/>
              </a:rPr>
              <a:t>טימס</a:t>
            </a:r>
            <a:r>
              <a:rPr lang="he-IL" sz="4000" b="1" kern="1200" dirty="0" smtClean="0">
                <a:solidFill>
                  <a:srgbClr val="66FFFF"/>
                </a:solidFill>
                <a:effectLst/>
                <a:latin typeface="Arial" panose="020B0604020202020204" pitchFamily="34" charset="0"/>
                <a:ea typeface="+mn-ea"/>
                <a:cs typeface="Arial" panose="020B0604020202020204" pitchFamily="34" charset="0"/>
              </a:rPr>
              <a:t> 2019 </a:t>
            </a:r>
            <a:r>
              <a:rPr lang="he-IL" sz="2400" b="1" kern="1200" dirty="0" smtClean="0">
                <a:solidFill>
                  <a:srgbClr val="66FFFF"/>
                </a:solidFill>
                <a:effectLst/>
                <a:latin typeface="Arial" panose="020B0604020202020204" pitchFamily="34" charset="0"/>
                <a:ea typeface="+mn-ea"/>
                <a:cs typeface="Arial" panose="020B0604020202020204" pitchFamily="34" charset="0"/>
              </a:rPr>
              <a:t>– פריטי חקר פתרון בעיות</a:t>
            </a:r>
            <a:endParaRPr lang="en-US" dirty="0" smtClean="0">
              <a:effectLst/>
            </a:endParaRPr>
          </a:p>
          <a:p>
            <a:endParaRPr lang="en-US" dirty="0"/>
          </a:p>
        </p:txBody>
      </p:sp>
    </p:spTree>
    <p:extLst>
      <p:ext uri="{BB962C8B-B14F-4D97-AF65-F5344CB8AC3E}">
        <p14:creationId xmlns:p14="http://schemas.microsoft.com/office/powerpoint/2010/main" val="380214943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83568" y="1124744"/>
            <a:ext cx="8156575" cy="5629275"/>
          </a:xfrm>
        </p:spPr>
        <p:txBody>
          <a:bodyPr/>
          <a:lstStyle/>
          <a:p>
            <a:pPr marL="171450" lvl="0" indent="0">
              <a:buNone/>
            </a:pPr>
            <a:endParaRPr lang="he-IL" dirty="0" smtClean="0">
              <a:solidFill>
                <a:srgbClr val="C00000"/>
              </a:solidFill>
            </a:endParaRPr>
          </a:p>
          <a:p>
            <a:pPr marL="171450" lvl="0" indent="0">
              <a:buNone/>
            </a:pPr>
            <a:r>
              <a:rPr lang="he-IL" dirty="0" smtClean="0">
                <a:solidFill>
                  <a:srgbClr val="00B0F0"/>
                </a:solidFill>
              </a:rPr>
              <a:t>שימו לב:</a:t>
            </a:r>
          </a:p>
          <a:p>
            <a:pPr marL="171450" lvl="0" indent="0">
              <a:buNone/>
            </a:pPr>
            <a:r>
              <a:rPr lang="he-IL" dirty="0" smtClean="0"/>
              <a:t>לפני </a:t>
            </a:r>
            <a:r>
              <a:rPr lang="he-IL" dirty="0"/>
              <a:t>תחילת המבחן קיים פרק הנחיות ותרגול. </a:t>
            </a:r>
            <a:endParaRPr lang="he-IL" dirty="0" smtClean="0"/>
          </a:p>
          <a:p>
            <a:pPr marL="171450" lvl="0" indent="0">
              <a:buNone/>
            </a:pPr>
            <a:r>
              <a:rPr lang="he-IL" dirty="0" smtClean="0"/>
              <a:t>בפרק </a:t>
            </a:r>
            <a:r>
              <a:rPr lang="he-IL" dirty="0"/>
              <a:t>זה הבוחנים מקריאים לתלמידים את כל ההנחיות החשובות לתפקוד תקין במבחן. </a:t>
            </a:r>
            <a:endParaRPr lang="he-IL" dirty="0" smtClean="0"/>
          </a:p>
          <a:p>
            <a:pPr marL="171450" lvl="0" indent="0">
              <a:buNone/>
            </a:pPr>
            <a:r>
              <a:rPr lang="he-IL" dirty="0" smtClean="0"/>
              <a:t>בפרק </a:t>
            </a:r>
            <a:r>
              <a:rPr lang="he-IL" dirty="0"/>
              <a:t>זה התלמידים גם יתנסו בכל סוגי השאלות והתשובות האפשריות, כל תלמיד בקצב שלו. </a:t>
            </a:r>
            <a:endParaRPr lang="he-IL" dirty="0" smtClean="0"/>
          </a:p>
          <a:p>
            <a:pPr marL="171450" lvl="0" indent="0">
              <a:buNone/>
            </a:pPr>
            <a:r>
              <a:rPr lang="he-IL" dirty="0" smtClean="0">
                <a:solidFill>
                  <a:schemeClr val="accent1"/>
                </a:solidFill>
              </a:rPr>
              <a:t>חשוב </a:t>
            </a:r>
            <a:r>
              <a:rPr lang="he-IL" dirty="0">
                <a:solidFill>
                  <a:schemeClr val="accent1"/>
                </a:solidFill>
              </a:rPr>
              <a:t>להבהיר לתלמידים לעבור ביסודיות על פרק זה ולא לדלג </a:t>
            </a:r>
            <a:r>
              <a:rPr lang="he-IL" dirty="0" smtClean="0">
                <a:solidFill>
                  <a:schemeClr val="accent1"/>
                </a:solidFill>
              </a:rPr>
              <a:t>עליו! </a:t>
            </a:r>
            <a:endParaRPr lang="he-IL" dirty="0"/>
          </a:p>
        </p:txBody>
      </p:sp>
      <p:sp>
        <p:nvSpPr>
          <p:cNvPr id="5" name="Title 4"/>
          <p:cNvSpPr>
            <a:spLocks noGrp="1"/>
          </p:cNvSpPr>
          <p:nvPr>
            <p:ph type="title"/>
          </p:nvPr>
        </p:nvSpPr>
        <p:spPr>
          <a:xfrm>
            <a:off x="-1404664" y="188640"/>
            <a:ext cx="9068277" cy="654051"/>
          </a:xfrm>
        </p:spPr>
        <p:txBody>
          <a:bodyPr/>
          <a:lstStyle/>
          <a:p>
            <a:pPr marL="0" algn="r" rtl="1" eaLnBrk="1" latinLnBrk="0" hangingPunct="1">
              <a:spcBef>
                <a:spcPts val="0"/>
              </a:spcBef>
              <a:spcAft>
                <a:spcPts val="0"/>
              </a:spcAft>
            </a:pPr>
            <a:r>
              <a:rPr lang="he-IL" sz="4000" kern="1200" dirty="0">
                <a:solidFill>
                  <a:srgbClr val="66FFFF"/>
                </a:solidFill>
                <a:latin typeface="Arial" panose="020B0604020202020204" pitchFamily="34" charset="0"/>
                <a:cs typeface="Arial" panose="020B0604020202020204" pitchFamily="34" charset="0"/>
              </a:rPr>
              <a:t>מחקר </a:t>
            </a:r>
            <a:r>
              <a:rPr lang="he-IL" sz="4000" kern="1200" dirty="0" err="1">
                <a:solidFill>
                  <a:srgbClr val="66FFFF"/>
                </a:solidFill>
                <a:latin typeface="Arial" panose="020B0604020202020204" pitchFamily="34" charset="0"/>
                <a:cs typeface="Arial" panose="020B0604020202020204" pitchFamily="34" charset="0"/>
              </a:rPr>
              <a:t>טימס</a:t>
            </a:r>
            <a:r>
              <a:rPr lang="he-IL" sz="4000" kern="1200" dirty="0">
                <a:solidFill>
                  <a:srgbClr val="66FFFF"/>
                </a:solidFill>
                <a:latin typeface="Arial" panose="020B0604020202020204" pitchFamily="34" charset="0"/>
                <a:cs typeface="Arial" panose="020B0604020202020204" pitchFamily="34" charset="0"/>
              </a:rPr>
              <a:t> 2019</a:t>
            </a:r>
            <a:r>
              <a:rPr lang="he-IL" sz="3200" dirty="0" smtClean="0">
                <a:solidFill>
                  <a:srgbClr val="66FFFF"/>
                </a:solidFill>
                <a:effectLst/>
                <a:latin typeface="Arial" panose="020B0604020202020204" pitchFamily="34" charset="0"/>
                <a:ea typeface="+mn-ea"/>
                <a:cs typeface="Arial" panose="020B0604020202020204" pitchFamily="34" charset="0"/>
              </a:rPr>
              <a:t>– פרק הנחיות ותרגול</a:t>
            </a:r>
            <a:endParaRPr lang="en-US" dirty="0" smtClean="0">
              <a:effectLst/>
            </a:endParaRPr>
          </a:p>
          <a:p>
            <a:endParaRPr lang="en-US" dirty="0"/>
          </a:p>
        </p:txBody>
      </p:sp>
    </p:spTree>
    <p:extLst>
      <p:ext uri="{BB962C8B-B14F-4D97-AF65-F5344CB8AC3E}">
        <p14:creationId xmlns:p14="http://schemas.microsoft.com/office/powerpoint/2010/main" val="18325722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44624"/>
            <a:ext cx="7884368" cy="864096"/>
          </a:xfrm>
        </p:spPr>
        <p:txBody>
          <a:bodyPr/>
          <a:lstStyle/>
          <a:p>
            <a:r>
              <a:rPr lang="he-IL" dirty="0" smtClean="0">
                <a:solidFill>
                  <a:srgbClr val="66FFFF"/>
                </a:solidFill>
              </a:rPr>
              <a:t>לתרגול בכיתה:</a:t>
            </a:r>
            <a:r>
              <a:rPr lang="he-IL" sz="3200" dirty="0" smtClean="0">
                <a:solidFill>
                  <a:srgbClr val="66FFFF"/>
                </a:solidFill>
              </a:rPr>
              <a:t/>
            </a:r>
            <a:br>
              <a:rPr lang="he-IL" sz="3200" dirty="0" smtClean="0">
                <a:solidFill>
                  <a:srgbClr val="66FFFF"/>
                </a:solidFill>
              </a:rPr>
            </a:br>
            <a:r>
              <a:rPr lang="he-IL" sz="3200" dirty="0" smtClean="0">
                <a:solidFill>
                  <a:srgbClr val="66FFFF"/>
                </a:solidFill>
              </a:rPr>
              <a:t>צמצום "מרחב הזרות" של התלמידים</a:t>
            </a:r>
            <a:endParaRPr lang="he-IL" dirty="0">
              <a:solidFill>
                <a:srgbClr val="66FFFF"/>
              </a:solidFill>
            </a:endParaRPr>
          </a:p>
        </p:txBody>
      </p:sp>
      <p:sp>
        <p:nvSpPr>
          <p:cNvPr id="3" name="מציין מיקום תוכן 2"/>
          <p:cNvSpPr>
            <a:spLocks noGrp="1"/>
          </p:cNvSpPr>
          <p:nvPr>
            <p:ph idx="1"/>
          </p:nvPr>
        </p:nvSpPr>
        <p:spPr>
          <a:xfrm>
            <a:off x="4788024" y="980728"/>
            <a:ext cx="4176464" cy="5629275"/>
          </a:xfrm>
        </p:spPr>
        <p:txBody>
          <a:bodyPr/>
          <a:lstStyle/>
          <a:p>
            <a:pPr marL="171450" indent="0">
              <a:lnSpc>
                <a:spcPct val="100000"/>
              </a:lnSpc>
              <a:spcBef>
                <a:spcPts val="0"/>
              </a:spcBef>
              <a:spcAft>
                <a:spcPts val="0"/>
              </a:spcAft>
              <a:buNone/>
            </a:pPr>
            <a:r>
              <a:rPr lang="he-IL" b="0" dirty="0" smtClean="0">
                <a:solidFill>
                  <a:schemeClr val="accent2"/>
                </a:solidFill>
              </a:rPr>
              <a:t>תלמידים שלא התנסו בביצוע משימות מתוקשבות, </a:t>
            </a:r>
          </a:p>
          <a:p>
            <a:pPr marL="171450" indent="0">
              <a:lnSpc>
                <a:spcPct val="100000"/>
              </a:lnSpc>
              <a:spcBef>
                <a:spcPts val="0"/>
              </a:spcBef>
              <a:spcAft>
                <a:spcPts val="0"/>
              </a:spcAft>
              <a:buNone/>
            </a:pPr>
            <a:r>
              <a:rPr lang="he-IL" b="0" dirty="0" smtClean="0">
                <a:solidFill>
                  <a:schemeClr val="accent2"/>
                </a:solidFill>
              </a:rPr>
              <a:t>עשויים להתקשות בביצוע המבחן בגלל "מרחב הזרות" שנוצר במעבר ממבחן מודפס לסביבה דיגיטאלית של מבחן מתוקשב.</a:t>
            </a:r>
          </a:p>
          <a:p>
            <a:pPr marL="171450" indent="0">
              <a:lnSpc>
                <a:spcPct val="100000"/>
              </a:lnSpc>
              <a:spcBef>
                <a:spcPts val="0"/>
              </a:spcBef>
              <a:spcAft>
                <a:spcPts val="0"/>
              </a:spcAft>
              <a:buNone/>
            </a:pPr>
            <a:endParaRPr lang="he-IL" sz="2400" b="0" dirty="0" smtClean="0">
              <a:solidFill>
                <a:srgbClr val="C00000"/>
              </a:solidFill>
              <a:latin typeface="Times New Roman" panose="02020603050405020304" pitchFamily="18" charset="0"/>
              <a:cs typeface="Times New Roman" panose="02020603050405020304" pitchFamily="18" charset="0"/>
            </a:endParaRPr>
          </a:p>
          <a:p>
            <a:pPr marL="171450" indent="0">
              <a:lnSpc>
                <a:spcPct val="100000"/>
              </a:lnSpc>
              <a:spcBef>
                <a:spcPts val="0"/>
              </a:spcBef>
              <a:spcAft>
                <a:spcPts val="0"/>
              </a:spcAft>
              <a:buNone/>
            </a:pPr>
            <a:endParaRPr lang="he-IL" sz="2400" b="0" dirty="0">
              <a:solidFill>
                <a:srgbClr val="C00000"/>
              </a:solidFill>
              <a:latin typeface="Times New Roman" panose="02020603050405020304" pitchFamily="18" charset="0"/>
              <a:cs typeface="Times New Roman" panose="02020603050405020304" pitchFamily="18" charset="0"/>
            </a:endParaRPr>
          </a:p>
          <a:p>
            <a:pPr marL="171450" indent="0">
              <a:lnSpc>
                <a:spcPct val="100000"/>
              </a:lnSpc>
              <a:spcBef>
                <a:spcPts val="0"/>
              </a:spcBef>
              <a:spcAft>
                <a:spcPts val="0"/>
              </a:spcAft>
              <a:buNone/>
            </a:pPr>
            <a:r>
              <a:rPr lang="he-IL" sz="2400" b="0" dirty="0" smtClean="0">
                <a:solidFill>
                  <a:srgbClr val="002060"/>
                </a:solidFill>
                <a:latin typeface="Times New Roman" panose="02020603050405020304" pitchFamily="18" charset="0"/>
                <a:cs typeface="Times New Roman" panose="02020603050405020304" pitchFamily="18" charset="0"/>
              </a:rPr>
              <a:t>תרשים הקשיים של תלמידים בסביבה דיגיטאלית / דר' לימור </a:t>
            </a:r>
            <a:r>
              <a:rPr lang="he-IL" sz="2400" b="0" dirty="0" err="1" smtClean="0">
                <a:solidFill>
                  <a:srgbClr val="002060"/>
                </a:solidFill>
                <a:latin typeface="Times New Roman" panose="02020603050405020304" pitchFamily="18" charset="0"/>
                <a:cs typeface="Times New Roman" panose="02020603050405020304" pitchFamily="18" charset="0"/>
              </a:rPr>
              <a:t>ליבוביץ</a:t>
            </a:r>
            <a:r>
              <a:rPr lang="en-US" sz="2400" b="0" dirty="0" smtClean="0">
                <a:solidFill>
                  <a:srgbClr val="002060"/>
                </a:solidFill>
                <a:latin typeface="Times New Roman" panose="02020603050405020304" pitchFamily="18" charset="0"/>
                <a:cs typeface="Times New Roman" panose="02020603050405020304" pitchFamily="18" charset="0"/>
              </a:rPr>
              <a:t/>
            </a:r>
            <a:br>
              <a:rPr lang="en-US" sz="2400" b="0" dirty="0" smtClean="0">
                <a:solidFill>
                  <a:srgbClr val="002060"/>
                </a:solidFill>
                <a:latin typeface="Times New Roman" panose="02020603050405020304" pitchFamily="18" charset="0"/>
                <a:cs typeface="Times New Roman" panose="02020603050405020304" pitchFamily="18" charset="0"/>
              </a:rPr>
            </a:br>
            <a:r>
              <a:rPr lang="he-IL" sz="2400" b="0" dirty="0" smtClean="0">
                <a:solidFill>
                  <a:srgbClr val="002060"/>
                </a:solidFill>
                <a:latin typeface="Times New Roman" panose="02020603050405020304" pitchFamily="18" charset="0"/>
                <a:cs typeface="Times New Roman" panose="02020603050405020304" pitchFamily="18" charset="0"/>
              </a:rPr>
              <a:t>מצגת דרכי התמודדות – ראו בתיקייה השיתופית של יום הלמידה</a:t>
            </a:r>
            <a:endParaRPr lang="he-IL" sz="2400" b="0" dirty="0">
              <a:solidFill>
                <a:srgbClr val="002060"/>
              </a:solidFill>
              <a:latin typeface="Times New Roman" panose="02020603050405020304" pitchFamily="18" charset="0"/>
              <a:cs typeface="Times New Roman" panose="02020603050405020304" pitchFamily="18" charset="0"/>
            </a:endParaRPr>
          </a:p>
        </p:txBody>
      </p:sp>
      <p:pic>
        <p:nvPicPr>
          <p:cNvPr id="1026" name="Picture 2" descr="התרשים מתאר את הקשיים של התלמידים בסביבה דיגיטלית.&#10;&#10;קשיים של התלמידים: &#10;התמצאות מרחבית, פענוח המידע מכל הייצוגים, תפיסה של כל הפריטים, קשירת המידע מכל הייצוגים יחד. קשירת המידע מכל הייצוגים יחד, &#10;הבנת היתרון של כל ייצוג בהצגת מידע מסוים, הבנת היתרון של כל ייצוג בהצגת מידע מסוים. פיצול תשומת לב וקשב בין הייצוגים. ריחוק בין ייצוגים שמעובדים יחד. הבנת השינוי שנעשה בעקבות האינטראקציה.&#10;" title="תרשים קשיים של תלמידים בסביבה דיגיטלית"/>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2656" y="1276374"/>
            <a:ext cx="8064896" cy="547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741887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1052737"/>
            <a:ext cx="8784976" cy="5688631"/>
          </a:xfrm>
        </p:spPr>
        <p:txBody>
          <a:bodyPr/>
          <a:lstStyle/>
          <a:p>
            <a:pPr marL="171450" indent="0">
              <a:lnSpc>
                <a:spcPct val="100000"/>
              </a:lnSpc>
              <a:spcBef>
                <a:spcPts val="1200"/>
              </a:spcBef>
              <a:buNone/>
              <a:defRPr/>
            </a:pPr>
            <a:r>
              <a:rPr lang="he-IL" dirty="0" err="1"/>
              <a:t>בטימס</a:t>
            </a:r>
            <a:r>
              <a:rPr lang="he-IL" dirty="0"/>
              <a:t> 2019 צפויות להשתתף כ-70 מדינות.</a:t>
            </a:r>
            <a:r>
              <a:rPr lang="en-US" dirty="0"/>
              <a:t/>
            </a:r>
            <a:br>
              <a:rPr lang="en-US" dirty="0"/>
            </a:br>
            <a:r>
              <a:rPr lang="he-IL" sz="2400" dirty="0" smtClean="0"/>
              <a:t>במחקר </a:t>
            </a:r>
            <a:r>
              <a:rPr lang="he-IL" sz="2400" dirty="0"/>
              <a:t>נאספים נתונים אודות </a:t>
            </a:r>
            <a:r>
              <a:rPr lang="he-IL" sz="2400" dirty="0" smtClean="0"/>
              <a:t>הישגי התלמידים </a:t>
            </a:r>
            <a:r>
              <a:rPr lang="he-IL" sz="2400" dirty="0"/>
              <a:t>במתמטיקה ובמדעים, לצד תשובות לשאלוני הקשרים ביתיים ובית </a:t>
            </a:r>
            <a:r>
              <a:rPr lang="he-IL" sz="2400" dirty="0" err="1"/>
              <a:t>ספריים</a:t>
            </a:r>
            <a:r>
              <a:rPr lang="he-IL" sz="2400" dirty="0"/>
              <a:t>.</a:t>
            </a:r>
            <a:r>
              <a:rPr lang="en-US" sz="2400" dirty="0"/>
              <a:t/>
            </a:r>
            <a:br>
              <a:rPr lang="en-US" sz="2400" dirty="0"/>
            </a:br>
            <a:r>
              <a:rPr lang="en-US" sz="2400" dirty="0" smtClean="0"/>
              <a:t/>
            </a:r>
            <a:br>
              <a:rPr lang="en-US" sz="2400" dirty="0" smtClean="0"/>
            </a:br>
            <a:r>
              <a:rPr lang="he-IL" sz="2400" dirty="0" smtClean="0">
                <a:solidFill>
                  <a:srgbClr val="002060"/>
                </a:solidFill>
              </a:rPr>
              <a:t>המחקר מאפשר </a:t>
            </a:r>
            <a:r>
              <a:rPr lang="he-IL" sz="2400" dirty="0">
                <a:solidFill>
                  <a:srgbClr val="002060"/>
                </a:solidFill>
              </a:rPr>
              <a:t>בין השאר:</a:t>
            </a:r>
          </a:p>
          <a:p>
            <a:pPr marL="889000" lvl="1" indent="-342900" algn="just">
              <a:lnSpc>
                <a:spcPct val="100000"/>
              </a:lnSpc>
              <a:spcBef>
                <a:spcPts val="1200"/>
              </a:spcBef>
              <a:buFont typeface="Wingdings" panose="05000000000000000000" pitchFamily="2" charset="2"/>
              <a:buChar char=""/>
              <a:defRPr/>
            </a:pPr>
            <a:r>
              <a:rPr lang="he-IL" dirty="0" smtClean="0">
                <a:solidFill>
                  <a:srgbClr val="002060"/>
                </a:solidFill>
              </a:rPr>
              <a:t>מתן </a:t>
            </a:r>
            <a:r>
              <a:rPr lang="he-IL" b="1" dirty="0" smtClean="0">
                <a:solidFill>
                  <a:srgbClr val="002060"/>
                </a:solidFill>
              </a:rPr>
              <a:t>תמונה </a:t>
            </a:r>
            <a:r>
              <a:rPr lang="he-IL" b="1" dirty="0">
                <a:solidFill>
                  <a:srgbClr val="002060"/>
                </a:solidFill>
              </a:rPr>
              <a:t>השוואתית </a:t>
            </a:r>
            <a:r>
              <a:rPr lang="he-IL" b="1" dirty="0" smtClean="0">
                <a:solidFill>
                  <a:srgbClr val="002060"/>
                </a:solidFill>
              </a:rPr>
              <a:t>בין-לאומית </a:t>
            </a:r>
            <a:r>
              <a:rPr lang="he-IL" dirty="0" smtClean="0">
                <a:solidFill>
                  <a:srgbClr val="002060"/>
                </a:solidFill>
              </a:rPr>
              <a:t>על הישגי תלמידים, </a:t>
            </a:r>
            <a:r>
              <a:rPr lang="he-IL" dirty="0">
                <a:solidFill>
                  <a:srgbClr val="002060"/>
                </a:solidFill>
              </a:rPr>
              <a:t>הן </a:t>
            </a:r>
            <a:r>
              <a:rPr lang="he-IL" b="1" dirty="0">
                <a:solidFill>
                  <a:srgbClr val="002060"/>
                </a:solidFill>
              </a:rPr>
              <a:t>נקודתית</a:t>
            </a:r>
            <a:r>
              <a:rPr lang="he-IL" dirty="0">
                <a:solidFill>
                  <a:srgbClr val="002060"/>
                </a:solidFill>
              </a:rPr>
              <a:t> והן מבחינת </a:t>
            </a:r>
            <a:r>
              <a:rPr lang="he-IL" b="1" dirty="0">
                <a:solidFill>
                  <a:srgbClr val="002060"/>
                </a:solidFill>
              </a:rPr>
              <a:t>מגמות שינוי לאורך </a:t>
            </a:r>
            <a:r>
              <a:rPr lang="he-IL" b="1" dirty="0" smtClean="0">
                <a:solidFill>
                  <a:srgbClr val="002060"/>
                </a:solidFill>
              </a:rPr>
              <a:t>שנים</a:t>
            </a:r>
            <a:endParaRPr lang="he-IL" dirty="0">
              <a:solidFill>
                <a:srgbClr val="002060"/>
              </a:solidFill>
            </a:endParaRPr>
          </a:p>
          <a:p>
            <a:pPr marL="889000" lvl="1" indent="-342900" algn="just">
              <a:lnSpc>
                <a:spcPct val="100000"/>
              </a:lnSpc>
              <a:spcBef>
                <a:spcPts val="1200"/>
              </a:spcBef>
              <a:buFont typeface="Wingdings" panose="05000000000000000000" pitchFamily="2" charset="2"/>
              <a:buChar char=""/>
              <a:defRPr/>
            </a:pPr>
            <a:r>
              <a:rPr lang="he-IL" dirty="0" smtClean="0">
                <a:solidFill>
                  <a:srgbClr val="002060"/>
                </a:solidFill>
              </a:rPr>
              <a:t>בחינת </a:t>
            </a:r>
            <a:r>
              <a:rPr lang="he-IL" b="1" dirty="0" smtClean="0">
                <a:solidFill>
                  <a:srgbClr val="002060"/>
                </a:solidFill>
              </a:rPr>
              <a:t>מגמות </a:t>
            </a:r>
            <a:r>
              <a:rPr lang="he-IL" b="1" dirty="0">
                <a:solidFill>
                  <a:srgbClr val="002060"/>
                </a:solidFill>
              </a:rPr>
              <a:t>בפערים </a:t>
            </a:r>
            <a:r>
              <a:rPr lang="he-IL" dirty="0">
                <a:solidFill>
                  <a:srgbClr val="002060"/>
                </a:solidFill>
              </a:rPr>
              <a:t>בין קבוצות שונות </a:t>
            </a:r>
            <a:r>
              <a:rPr lang="he-IL" dirty="0" smtClean="0">
                <a:solidFill>
                  <a:srgbClr val="002060"/>
                </a:solidFill>
              </a:rPr>
              <a:t>בתוך מדינות וביניהן</a:t>
            </a:r>
            <a:endParaRPr lang="he-IL" dirty="0">
              <a:solidFill>
                <a:srgbClr val="002060"/>
              </a:solidFill>
            </a:endParaRPr>
          </a:p>
          <a:p>
            <a:pPr marL="889000" lvl="1" indent="-342900" algn="just">
              <a:lnSpc>
                <a:spcPct val="100000"/>
              </a:lnSpc>
              <a:spcBef>
                <a:spcPts val="1200"/>
              </a:spcBef>
              <a:buFont typeface="Wingdings" panose="05000000000000000000" pitchFamily="2" charset="2"/>
              <a:buChar char=""/>
              <a:defRPr/>
            </a:pPr>
            <a:r>
              <a:rPr lang="he-IL" dirty="0">
                <a:solidFill>
                  <a:srgbClr val="002060"/>
                </a:solidFill>
              </a:rPr>
              <a:t>בדיקת </a:t>
            </a:r>
            <a:r>
              <a:rPr lang="he-IL" b="1" dirty="0">
                <a:solidFill>
                  <a:srgbClr val="002060"/>
                </a:solidFill>
              </a:rPr>
              <a:t>גישות חדשות ועדכניות בהוראת תחומי הדעת </a:t>
            </a:r>
            <a:r>
              <a:rPr lang="he-IL" dirty="0">
                <a:solidFill>
                  <a:srgbClr val="002060"/>
                </a:solidFill>
              </a:rPr>
              <a:t>הנבדקים, </a:t>
            </a:r>
            <a:r>
              <a:rPr lang="he-IL" dirty="0" smtClean="0">
                <a:solidFill>
                  <a:srgbClr val="002060"/>
                </a:solidFill>
              </a:rPr>
              <a:t>בחינה לאורן את </a:t>
            </a:r>
            <a:r>
              <a:rPr lang="he-IL" dirty="0" err="1" smtClean="0">
                <a:solidFill>
                  <a:srgbClr val="002060"/>
                </a:solidFill>
              </a:rPr>
              <a:t>תוכניות</a:t>
            </a:r>
            <a:r>
              <a:rPr lang="he-IL" dirty="0" smtClean="0">
                <a:solidFill>
                  <a:srgbClr val="002060"/>
                </a:solidFill>
              </a:rPr>
              <a:t> הלימודים ואת מידת הטמעתן</a:t>
            </a:r>
            <a:endParaRPr lang="he-IL" dirty="0">
              <a:solidFill>
                <a:srgbClr val="002060"/>
              </a:solidFill>
            </a:endParaRPr>
          </a:p>
          <a:p>
            <a:pPr marL="889000" lvl="1" indent="-342900" algn="just">
              <a:lnSpc>
                <a:spcPct val="100000"/>
              </a:lnSpc>
              <a:spcBef>
                <a:spcPts val="1200"/>
              </a:spcBef>
              <a:buFont typeface="Wingdings" panose="05000000000000000000" pitchFamily="2" charset="2"/>
              <a:buChar char=""/>
              <a:defRPr/>
            </a:pPr>
            <a:r>
              <a:rPr lang="he-IL" dirty="0" smtClean="0">
                <a:solidFill>
                  <a:srgbClr val="002060"/>
                </a:solidFill>
              </a:rPr>
              <a:t>בחינת </a:t>
            </a:r>
            <a:r>
              <a:rPr lang="he-IL" b="1" dirty="0">
                <a:solidFill>
                  <a:srgbClr val="002060"/>
                </a:solidFill>
              </a:rPr>
              <a:t>עמדות ותפיסות של תלמידים, מורים, מנהלים והורים </a:t>
            </a:r>
            <a:r>
              <a:rPr lang="he-IL" dirty="0" smtClean="0">
                <a:solidFill>
                  <a:srgbClr val="002060"/>
                </a:solidFill>
              </a:rPr>
              <a:t>וכן </a:t>
            </a:r>
            <a:r>
              <a:rPr lang="he-IL" b="1" dirty="0" smtClean="0">
                <a:solidFill>
                  <a:srgbClr val="002060"/>
                </a:solidFill>
              </a:rPr>
              <a:t>נתוני </a:t>
            </a:r>
            <a:r>
              <a:rPr lang="he-IL" b="1" dirty="0">
                <a:solidFill>
                  <a:srgbClr val="002060"/>
                </a:solidFill>
              </a:rPr>
              <a:t>הקשר חינוכיים </a:t>
            </a:r>
            <a:r>
              <a:rPr lang="he-IL" dirty="0">
                <a:solidFill>
                  <a:srgbClr val="002060"/>
                </a:solidFill>
              </a:rPr>
              <a:t>נוספים בהשוואה למערכות חינוך </a:t>
            </a:r>
            <a:r>
              <a:rPr lang="he-IL" dirty="0" smtClean="0">
                <a:solidFill>
                  <a:srgbClr val="002060"/>
                </a:solidFill>
              </a:rPr>
              <a:t>אחרות</a:t>
            </a:r>
            <a:endParaRPr lang="he-IL" dirty="0"/>
          </a:p>
        </p:txBody>
      </p:sp>
      <p:sp>
        <p:nvSpPr>
          <p:cNvPr id="4" name="TextBox 3"/>
          <p:cNvSpPr txBox="1"/>
          <p:nvPr/>
        </p:nvSpPr>
        <p:spPr>
          <a:xfrm>
            <a:off x="8892480" y="0"/>
            <a:ext cx="251520" cy="276999"/>
          </a:xfrm>
          <a:prstGeom prst="rect">
            <a:avLst/>
          </a:prstGeom>
          <a:noFill/>
        </p:spPr>
        <p:txBody>
          <a:bodyPr wrap="square" rtlCol="1">
            <a:spAutoFit/>
          </a:bodyPr>
          <a:lstStyle/>
          <a:p>
            <a:fld id="{C4D301B8-C879-4514-9FC5-504D7856AB89}" type="slidenum">
              <a:rPr lang="he-IL" sz="1200" smtClean="0"/>
              <a:t>2</a:t>
            </a:fld>
            <a:endParaRPr lang="he-IL" sz="1200"/>
          </a:p>
        </p:txBody>
      </p:sp>
      <p:sp>
        <p:nvSpPr>
          <p:cNvPr id="6" name="כותרת 5"/>
          <p:cNvSpPr>
            <a:spLocks noGrp="1"/>
          </p:cNvSpPr>
          <p:nvPr>
            <p:ph type="title"/>
          </p:nvPr>
        </p:nvSpPr>
        <p:spPr>
          <a:xfrm>
            <a:off x="0" y="-14288"/>
            <a:ext cx="9144000" cy="923008"/>
          </a:xfrm>
        </p:spPr>
        <p:txBody>
          <a:bodyPr/>
          <a:lstStyle/>
          <a:p>
            <a:r>
              <a:rPr lang="en-US" sz="2800" dirty="0"/>
              <a:t>TIMMS</a:t>
            </a:r>
            <a:br>
              <a:rPr lang="en-US" sz="2800" dirty="0"/>
            </a:br>
            <a:r>
              <a:rPr lang="en-US" sz="2800" dirty="0"/>
              <a:t>Trends in International Mathematics </a:t>
            </a:r>
            <a:br>
              <a:rPr lang="en-US" sz="2800" dirty="0"/>
            </a:br>
            <a:r>
              <a:rPr lang="en-US" sz="2800" dirty="0"/>
              <a:t>and Science Study</a:t>
            </a:r>
            <a:endParaRPr lang="he-IL" sz="2800" dirty="0"/>
          </a:p>
        </p:txBody>
      </p:sp>
    </p:spTree>
    <p:extLst>
      <p:ext uri="{BB962C8B-B14F-4D97-AF65-F5344CB8AC3E}">
        <p14:creationId xmlns:p14="http://schemas.microsoft.com/office/powerpoint/2010/main" val="37775019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44624"/>
            <a:ext cx="7884368" cy="864096"/>
          </a:xfrm>
        </p:spPr>
        <p:txBody>
          <a:bodyPr/>
          <a:lstStyle/>
          <a:p>
            <a:r>
              <a:rPr lang="he-IL" dirty="0" smtClean="0">
                <a:solidFill>
                  <a:srgbClr val="66FFFF"/>
                </a:solidFill>
              </a:rPr>
              <a:t>לתרגול בכיתה:</a:t>
            </a:r>
            <a:r>
              <a:rPr lang="he-IL" sz="3200" dirty="0" smtClean="0">
                <a:solidFill>
                  <a:srgbClr val="66FFFF"/>
                </a:solidFill>
              </a:rPr>
              <a:t/>
            </a:r>
            <a:br>
              <a:rPr lang="he-IL" sz="3200" dirty="0" smtClean="0">
                <a:solidFill>
                  <a:srgbClr val="66FFFF"/>
                </a:solidFill>
              </a:rPr>
            </a:br>
            <a:r>
              <a:rPr lang="he-IL" sz="3200" dirty="0" smtClean="0">
                <a:solidFill>
                  <a:srgbClr val="66FFFF"/>
                </a:solidFill>
              </a:rPr>
              <a:t>צמצום "מרחב הזרות" של התלמידים</a:t>
            </a:r>
            <a:endParaRPr lang="he-IL" dirty="0">
              <a:solidFill>
                <a:srgbClr val="66FFFF"/>
              </a:solidFill>
            </a:endParaRPr>
          </a:p>
        </p:txBody>
      </p:sp>
      <p:sp>
        <p:nvSpPr>
          <p:cNvPr id="3" name="מציין מיקום תוכן 2"/>
          <p:cNvSpPr>
            <a:spLocks noGrp="1"/>
          </p:cNvSpPr>
          <p:nvPr>
            <p:ph idx="1"/>
          </p:nvPr>
        </p:nvSpPr>
        <p:spPr>
          <a:xfrm>
            <a:off x="611560" y="980728"/>
            <a:ext cx="8156575" cy="5629275"/>
          </a:xfrm>
        </p:spPr>
        <p:txBody>
          <a:bodyPr/>
          <a:lstStyle/>
          <a:p>
            <a:pPr marL="171450" indent="0">
              <a:lnSpc>
                <a:spcPct val="100000"/>
              </a:lnSpc>
              <a:spcBef>
                <a:spcPts val="1200"/>
              </a:spcBef>
              <a:spcAft>
                <a:spcPts val="1200"/>
              </a:spcAft>
              <a:buNone/>
            </a:pPr>
            <a:r>
              <a:rPr lang="he-IL" dirty="0" smtClean="0">
                <a:solidFill>
                  <a:srgbClr val="00B0F0"/>
                </a:solidFill>
              </a:rPr>
              <a:t>כדי להקל על התלמידים, מומלץ לתרגל איתם בכיתה </a:t>
            </a:r>
            <a:r>
              <a:rPr lang="he-IL" sz="2400" dirty="0" smtClean="0"/>
              <a:t>מגוון של משימות מתוקשבות ולתת דגש על התבוננות המקדימה במסך המחשב, דרך מספר פעולות מודרכות: </a:t>
            </a:r>
          </a:p>
          <a:p>
            <a:pPr>
              <a:lnSpc>
                <a:spcPct val="100000"/>
              </a:lnSpc>
              <a:spcBef>
                <a:spcPts val="1200"/>
              </a:spcBef>
              <a:spcAft>
                <a:spcPts val="1200"/>
              </a:spcAft>
              <a:buClr>
                <a:srgbClr val="C00000"/>
              </a:buClr>
              <a:buFont typeface="Wingdings 3" panose="05040102010807070707" pitchFamily="18" charset="2"/>
              <a:buChar char=""/>
            </a:pPr>
            <a:r>
              <a:rPr lang="he-IL" sz="2400" dirty="0" smtClean="0"/>
              <a:t>תיאור ארגון המידע על מסך המחשב</a:t>
            </a:r>
          </a:p>
          <a:p>
            <a:pPr>
              <a:lnSpc>
                <a:spcPct val="100000"/>
              </a:lnSpc>
              <a:spcBef>
                <a:spcPts val="1200"/>
              </a:spcBef>
              <a:spcAft>
                <a:spcPts val="1200"/>
              </a:spcAft>
              <a:buClr>
                <a:srgbClr val="C00000"/>
              </a:buClr>
              <a:buFont typeface="Wingdings 3" panose="05040102010807070707" pitchFamily="18" charset="2"/>
              <a:buChar char=""/>
            </a:pPr>
            <a:r>
              <a:rPr lang="he-IL" sz="2400" dirty="0" smtClean="0"/>
              <a:t>זיהוי הרכיבים המוצגים על מסך המחשב ובדיקה כיצד ניתן להפעילם ומה השינוי שקורה על המסך.</a:t>
            </a:r>
          </a:p>
          <a:p>
            <a:pPr>
              <a:lnSpc>
                <a:spcPct val="100000"/>
              </a:lnSpc>
              <a:spcBef>
                <a:spcPts val="1200"/>
              </a:spcBef>
              <a:spcAft>
                <a:spcPts val="1200"/>
              </a:spcAft>
              <a:buClr>
                <a:srgbClr val="C00000"/>
              </a:buClr>
              <a:buFont typeface="Wingdings 3" panose="05040102010807070707" pitchFamily="18" charset="2"/>
              <a:buChar char=""/>
            </a:pPr>
            <a:r>
              <a:rPr lang="he-IL" sz="2400" dirty="0" smtClean="0"/>
              <a:t>חיפוש כלים דיגיטאליים והתנסות בשימוש בהם, לדוגמא הפעלת כלי מדידה, או הפעלת סימולציה פשוטה לניסוי ממוחשב.</a:t>
            </a:r>
          </a:p>
          <a:p>
            <a:pPr>
              <a:lnSpc>
                <a:spcPct val="100000"/>
              </a:lnSpc>
              <a:spcBef>
                <a:spcPts val="1200"/>
              </a:spcBef>
              <a:spcAft>
                <a:spcPts val="1200"/>
              </a:spcAft>
              <a:buClr>
                <a:srgbClr val="C00000"/>
              </a:buClr>
              <a:buFont typeface="Wingdings 3" panose="05040102010807070707" pitchFamily="18" charset="2"/>
              <a:buChar char=""/>
            </a:pPr>
            <a:r>
              <a:rPr lang="he-IL" sz="2400" dirty="0" smtClean="0"/>
              <a:t> התנסות במתן תשובה לשאלות סגורות שונות</a:t>
            </a:r>
            <a:endParaRPr lang="en-US" sz="2400" dirty="0" smtClean="0"/>
          </a:p>
          <a:p>
            <a:pPr>
              <a:lnSpc>
                <a:spcPct val="100000"/>
              </a:lnSpc>
              <a:spcBef>
                <a:spcPts val="1200"/>
              </a:spcBef>
              <a:spcAft>
                <a:spcPts val="1200"/>
              </a:spcAft>
              <a:buClr>
                <a:srgbClr val="C00000"/>
              </a:buClr>
              <a:buFont typeface="Wingdings 3" panose="05040102010807070707" pitchFamily="18" charset="2"/>
              <a:buChar char=""/>
            </a:pPr>
            <a:r>
              <a:rPr lang="he-IL" sz="2400" dirty="0" smtClean="0"/>
              <a:t>התנסות בהקלדה תשובה לשאלה פתוחה</a:t>
            </a:r>
            <a:r>
              <a:rPr lang="en-US" sz="2400" dirty="0"/>
              <a:t/>
            </a:r>
            <a:br>
              <a:rPr lang="en-US" sz="2400" dirty="0"/>
            </a:br>
            <a:endParaRPr lang="he-IL" sz="2400" dirty="0"/>
          </a:p>
        </p:txBody>
      </p:sp>
    </p:spTree>
    <p:extLst>
      <p:ext uri="{BB962C8B-B14F-4D97-AF65-F5344CB8AC3E}">
        <p14:creationId xmlns:p14="http://schemas.microsoft.com/office/powerpoint/2010/main" val="388868247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524" y="188640"/>
            <a:ext cx="8243888" cy="654051"/>
          </a:xfrm>
        </p:spPr>
        <p:txBody>
          <a:bodyPr/>
          <a:lstStyle/>
          <a:p>
            <a:r>
              <a:rPr lang="he-IL" dirty="0" smtClean="0"/>
              <a:t>סדנה למורים:</a:t>
            </a:r>
            <a:endParaRPr lang="he-IL" dirty="0"/>
          </a:p>
        </p:txBody>
      </p:sp>
      <p:sp>
        <p:nvSpPr>
          <p:cNvPr id="3" name="מציין מיקום תוכן 2"/>
          <p:cNvSpPr>
            <a:spLocks noGrp="1"/>
          </p:cNvSpPr>
          <p:nvPr>
            <p:ph idx="1"/>
          </p:nvPr>
        </p:nvSpPr>
        <p:spPr>
          <a:xfrm>
            <a:off x="0" y="1215777"/>
            <a:ext cx="9144000" cy="5629275"/>
          </a:xfrm>
        </p:spPr>
        <p:txBody>
          <a:bodyPr/>
          <a:lstStyle/>
          <a:p>
            <a:pPr marL="171450" indent="0">
              <a:buNone/>
            </a:pPr>
            <a:r>
              <a:rPr lang="he-IL" dirty="0" smtClean="0">
                <a:solidFill>
                  <a:srgbClr val="00B0F0"/>
                </a:solidFill>
              </a:rPr>
              <a:t>מטרת הסדנה: </a:t>
            </a:r>
            <a:r>
              <a:rPr lang="he-IL" dirty="0" smtClean="0"/>
              <a:t>תרגול משימת אוריינות מדעית בסביבת דיגיטאלית המדמה את סביבת הפריטים של </a:t>
            </a:r>
            <a:r>
              <a:rPr lang="he-IL" dirty="0" err="1" smtClean="0"/>
              <a:t>טימס</a:t>
            </a:r>
            <a:r>
              <a:rPr lang="he-IL" dirty="0" smtClean="0"/>
              <a:t> 2019</a:t>
            </a:r>
          </a:p>
          <a:p>
            <a:pPr marL="171450" indent="0">
              <a:buNone/>
            </a:pPr>
            <a:r>
              <a:rPr lang="he-IL" dirty="0" smtClean="0">
                <a:solidFill>
                  <a:srgbClr val="00B0F0"/>
                </a:solidFill>
              </a:rPr>
              <a:t>נעבוד על 2 משימות אוריינות מתוקשבות חדשות יחסית.</a:t>
            </a:r>
          </a:p>
          <a:p>
            <a:r>
              <a:rPr lang="he-IL" u="sng" dirty="0"/>
              <a:t>שלב א (15 דקות) בזוגות</a:t>
            </a:r>
            <a:endParaRPr lang="en-US" dirty="0"/>
          </a:p>
          <a:p>
            <a:r>
              <a:rPr lang="he-IL" dirty="0"/>
              <a:t>לחצו על הקישור למשימה </a:t>
            </a:r>
            <a:r>
              <a:rPr lang="he-IL" dirty="0">
                <a:solidFill>
                  <a:srgbClr val="00B0F0"/>
                </a:solidFill>
              </a:rPr>
              <a:t>והשיבו במחשב </a:t>
            </a:r>
            <a:r>
              <a:rPr lang="he-IL" dirty="0"/>
              <a:t>לשאלות הנבחרות מתוכה:</a:t>
            </a:r>
            <a:br>
              <a:rPr lang="he-IL" dirty="0"/>
            </a:br>
            <a:r>
              <a:rPr lang="he-IL" dirty="0"/>
              <a:t>במשימת </a:t>
            </a:r>
            <a:r>
              <a:rPr lang="he-IL" u="sng" dirty="0">
                <a:hlinkClick r:id="rId2"/>
              </a:rPr>
              <a:t>"נושמים אבק"</a:t>
            </a:r>
            <a:r>
              <a:rPr lang="he-IL" dirty="0"/>
              <a:t>, שאלות: 1, 2, 3, 4א, 5א, 7א, 7ג</a:t>
            </a:r>
            <a:endParaRPr lang="en-US" dirty="0"/>
          </a:p>
          <a:p>
            <a:r>
              <a:rPr lang="he-IL" dirty="0"/>
              <a:t>במשימת </a:t>
            </a:r>
            <a:r>
              <a:rPr lang="he-IL" u="sng" dirty="0">
                <a:hlinkClick r:id="rId3"/>
              </a:rPr>
              <a:t>"</a:t>
            </a:r>
            <a:r>
              <a:rPr lang="he-IL" u="sng" dirty="0" err="1">
                <a:hlinkClick r:id="rId3"/>
              </a:rPr>
              <a:t>ביומימקרי</a:t>
            </a:r>
            <a:r>
              <a:rPr lang="he-IL" u="sng" dirty="0">
                <a:hlinkClick r:id="rId3"/>
              </a:rPr>
              <a:t> – טבעי ללמוד מהטבע"</a:t>
            </a:r>
            <a:r>
              <a:rPr lang="he-IL" dirty="0"/>
              <a:t>, שאלות: </a:t>
            </a:r>
            <a:r>
              <a:rPr lang="en-US" dirty="0" smtClean="0"/>
              <a:t/>
            </a:r>
            <a:br>
              <a:rPr lang="en-US" dirty="0" smtClean="0"/>
            </a:br>
            <a:r>
              <a:rPr lang="he-IL" dirty="0" smtClean="0"/>
              <a:t>1</a:t>
            </a:r>
            <a:r>
              <a:rPr lang="he-IL" dirty="0"/>
              <a:t>, 2א, 3א, 5, 7, 9, 10</a:t>
            </a:r>
            <a:endParaRPr lang="en-US" dirty="0"/>
          </a:p>
          <a:p>
            <a:pPr marL="171450" indent="0">
              <a:buNone/>
            </a:pPr>
            <a:endParaRPr lang="he-IL" dirty="0"/>
          </a:p>
        </p:txBody>
      </p:sp>
    </p:spTree>
    <p:extLst>
      <p:ext uri="{BB962C8B-B14F-4D97-AF65-F5344CB8AC3E}">
        <p14:creationId xmlns:p14="http://schemas.microsoft.com/office/powerpoint/2010/main" val="41165686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524" y="188640"/>
            <a:ext cx="8243888" cy="654051"/>
          </a:xfrm>
        </p:spPr>
        <p:txBody>
          <a:bodyPr/>
          <a:lstStyle/>
          <a:p>
            <a:r>
              <a:rPr lang="he-IL" dirty="0" smtClean="0"/>
              <a:t>סדנה למורים:</a:t>
            </a:r>
            <a:endParaRPr lang="he-IL" dirty="0"/>
          </a:p>
        </p:txBody>
      </p:sp>
      <p:sp>
        <p:nvSpPr>
          <p:cNvPr id="3" name="מציין מיקום תוכן 2"/>
          <p:cNvSpPr>
            <a:spLocks noGrp="1"/>
          </p:cNvSpPr>
          <p:nvPr>
            <p:ph idx="1"/>
          </p:nvPr>
        </p:nvSpPr>
        <p:spPr>
          <a:xfrm>
            <a:off x="0" y="1215777"/>
            <a:ext cx="9144000" cy="5629275"/>
          </a:xfrm>
        </p:spPr>
        <p:txBody>
          <a:bodyPr/>
          <a:lstStyle/>
          <a:p>
            <a:pPr marL="171450" indent="0">
              <a:lnSpc>
                <a:spcPct val="100000"/>
              </a:lnSpc>
              <a:spcBef>
                <a:spcPts val="600"/>
              </a:spcBef>
              <a:buNone/>
            </a:pPr>
            <a:r>
              <a:rPr lang="he-IL" dirty="0" smtClean="0">
                <a:solidFill>
                  <a:srgbClr val="00B0F0"/>
                </a:solidFill>
              </a:rPr>
              <a:t>נעבוד בסדנה על 3 היבטים של המשימה:</a:t>
            </a:r>
          </a:p>
          <a:p>
            <a:pPr>
              <a:lnSpc>
                <a:spcPct val="100000"/>
              </a:lnSpc>
              <a:spcBef>
                <a:spcPts val="600"/>
              </a:spcBef>
            </a:pPr>
            <a:r>
              <a:rPr lang="he-IL" dirty="0" smtClean="0">
                <a:solidFill>
                  <a:schemeClr val="accent6"/>
                </a:solidFill>
              </a:rPr>
              <a:t>היבט תוכני</a:t>
            </a:r>
            <a:endParaRPr lang="en-US" dirty="0" smtClean="0">
              <a:solidFill>
                <a:schemeClr val="accent6"/>
              </a:solidFill>
            </a:endParaRPr>
          </a:p>
          <a:p>
            <a:pPr>
              <a:lnSpc>
                <a:spcPct val="100000"/>
              </a:lnSpc>
              <a:spcBef>
                <a:spcPts val="600"/>
              </a:spcBef>
            </a:pPr>
            <a:r>
              <a:rPr lang="he-IL" dirty="0" smtClean="0">
                <a:solidFill>
                  <a:schemeClr val="accent6"/>
                </a:solidFill>
              </a:rPr>
              <a:t>היבט מיומנויות קוגניטיביות</a:t>
            </a:r>
          </a:p>
          <a:p>
            <a:r>
              <a:rPr lang="he-IL" dirty="0" smtClean="0">
                <a:solidFill>
                  <a:schemeClr val="accent6"/>
                </a:solidFill>
              </a:rPr>
              <a:t>היבט הסביבה דיגיטאלית והמיומנויות הנדרשות</a:t>
            </a:r>
          </a:p>
          <a:p>
            <a:pPr marL="171450" indent="0">
              <a:buNone/>
            </a:pPr>
            <a:r>
              <a:rPr lang="he-IL" dirty="0">
                <a:solidFill>
                  <a:srgbClr val="00B0F0"/>
                </a:solidFill>
              </a:rPr>
              <a:t>נסכם בהתייחסות </a:t>
            </a:r>
            <a:r>
              <a:rPr lang="he-IL" dirty="0" smtClean="0"/>
              <a:t>ב</a:t>
            </a:r>
            <a:r>
              <a:rPr lang="he-IL" u="sng" dirty="0" smtClean="0">
                <a:hlinkClick r:id="rId2"/>
              </a:rPr>
              <a:t>קובץ השיתופי</a:t>
            </a:r>
            <a:r>
              <a:rPr lang="he-IL" dirty="0" smtClean="0"/>
              <a:t>,</a:t>
            </a:r>
            <a:r>
              <a:rPr lang="he-IL" dirty="0" smtClean="0">
                <a:solidFill>
                  <a:srgbClr val="C00000"/>
                </a:solidFill>
              </a:rPr>
              <a:t> </a:t>
            </a:r>
            <a:r>
              <a:rPr lang="he-IL" dirty="0">
                <a:solidFill>
                  <a:srgbClr val="00B0F0"/>
                </a:solidFill>
              </a:rPr>
              <a:t>על השאלות הבאות:</a:t>
            </a:r>
          </a:p>
          <a:p>
            <a:pPr>
              <a:lnSpc>
                <a:spcPct val="100000"/>
              </a:lnSpc>
              <a:spcBef>
                <a:spcPts val="0"/>
              </a:spcBef>
            </a:pPr>
            <a:r>
              <a:rPr lang="he-IL" sz="2400" dirty="0" smtClean="0"/>
              <a:t>– </a:t>
            </a:r>
            <a:r>
              <a:rPr lang="he-IL" sz="2400" dirty="0"/>
              <a:t>מה עבד לי טוב? באלו קשיים נתקלתי בהקשר לסביבה הדיגיטאלית של המשימה? </a:t>
            </a:r>
            <a:endParaRPr lang="en-US" sz="2400" dirty="0"/>
          </a:p>
          <a:p>
            <a:pPr>
              <a:lnSpc>
                <a:spcPct val="100000"/>
              </a:lnSpc>
              <a:spcBef>
                <a:spcPts val="0"/>
              </a:spcBef>
            </a:pPr>
            <a:r>
              <a:rPr lang="he-IL" sz="2400" dirty="0"/>
              <a:t>- במה לדעתכם יבוא לידי ביטוי "מרחב הזרות" בקרב התלמידים?  מה אתם צופים שיקרה איתם?</a:t>
            </a:r>
            <a:endParaRPr lang="en-US" sz="2400" dirty="0"/>
          </a:p>
          <a:p>
            <a:pPr>
              <a:lnSpc>
                <a:spcPct val="100000"/>
              </a:lnSpc>
              <a:spcBef>
                <a:spcPts val="0"/>
              </a:spcBef>
            </a:pPr>
            <a:r>
              <a:rPr lang="he-IL" sz="2400" dirty="0"/>
              <a:t>- כדי להתמודד עם הקשיים, אלו פעולות הייתם ממליצים לבצע ברמת ההדרכה בהשתלמויות ובבתיה"ס</a:t>
            </a:r>
            <a:r>
              <a:rPr lang="he-IL" sz="2400" dirty="0" smtClean="0"/>
              <a:t>?</a:t>
            </a:r>
            <a:endParaRPr lang="he-IL" dirty="0" smtClean="0">
              <a:solidFill>
                <a:schemeClr val="accent6"/>
              </a:solidFill>
            </a:endParaRPr>
          </a:p>
          <a:p>
            <a:pPr marL="171450" indent="0">
              <a:buNone/>
            </a:pPr>
            <a:endParaRPr lang="he-IL" dirty="0"/>
          </a:p>
        </p:txBody>
      </p:sp>
    </p:spTree>
    <p:extLst>
      <p:ext uri="{BB962C8B-B14F-4D97-AF65-F5344CB8AC3E}">
        <p14:creationId xmlns:p14="http://schemas.microsoft.com/office/powerpoint/2010/main" val="299564977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676456" y="0"/>
            <a:ext cx="467544" cy="276999"/>
          </a:xfrm>
          <a:prstGeom prst="rect">
            <a:avLst/>
          </a:prstGeom>
          <a:noFill/>
        </p:spPr>
        <p:txBody>
          <a:bodyPr wrap="square" rtlCol="1">
            <a:spAutoFit/>
          </a:bodyPr>
          <a:lstStyle/>
          <a:p>
            <a:fld id="{C4D301B8-C879-4514-9FC5-504D7856AB89}" type="slidenum">
              <a:rPr lang="he-IL" sz="1200" smtClean="0"/>
              <a:t>23</a:t>
            </a:fld>
            <a:endParaRPr lang="he-IL" sz="1200"/>
          </a:p>
        </p:txBody>
      </p:sp>
      <p:sp>
        <p:nvSpPr>
          <p:cNvPr id="4" name="Title 3"/>
          <p:cNvSpPr>
            <a:spLocks noGrp="1"/>
          </p:cNvSpPr>
          <p:nvPr>
            <p:ph type="ctrTitle"/>
          </p:nvPr>
        </p:nvSpPr>
        <p:spPr>
          <a:xfrm>
            <a:off x="472008" y="2924944"/>
            <a:ext cx="7772400" cy="1470025"/>
          </a:xfrm>
        </p:spPr>
        <p:txBody>
          <a:bodyPr/>
          <a:lstStyle/>
          <a:p>
            <a:pPr rtl="1" eaLnBrk="1" fontAlgn="base" latinLnBrk="0" hangingPunct="1"/>
            <a:r>
              <a:rPr lang="he-IL" sz="7200" b="1" kern="10" dirty="0" smtClean="0">
                <a:solidFill>
                  <a:srgbClr val="000066"/>
                </a:solidFill>
                <a:effectLst/>
                <a:latin typeface="Arial" panose="020B0604020202020204" pitchFamily="34" charset="0"/>
                <a:ea typeface="+mn-ea"/>
                <a:cs typeface="Arial" panose="020B0604020202020204" pitchFamily="34" charset="0"/>
              </a:rPr>
              <a:t>תודה רבה!</a:t>
            </a:r>
            <a:endParaRPr lang="en-US" dirty="0" smtClean="0">
              <a:effectLst/>
            </a:endParaRPr>
          </a:p>
          <a:p>
            <a:endParaRPr lang="en-US" dirty="0"/>
          </a:p>
        </p:txBody>
      </p:sp>
    </p:spTree>
    <p:custDataLst>
      <p:tags r:id="rId1"/>
    </p:custDataLst>
    <p:extLst>
      <p:ext uri="{BB962C8B-B14F-4D97-AF65-F5344CB8AC3E}">
        <p14:creationId xmlns:p14="http://schemas.microsoft.com/office/powerpoint/2010/main" val="39462361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a:xfrm>
            <a:off x="0" y="0"/>
            <a:ext cx="7812360" cy="995016"/>
          </a:xfrm>
        </p:spPr>
        <p:txBody>
          <a:bodyPr anchor="ctr"/>
          <a:lstStyle/>
          <a:p>
            <a:pPr marL="171450" indent="0" rtl="1">
              <a:lnSpc>
                <a:spcPct val="100000"/>
              </a:lnSpc>
              <a:spcBef>
                <a:spcPts val="1200"/>
              </a:spcBef>
              <a:spcAft>
                <a:spcPts val="0"/>
              </a:spcAft>
              <a:defRPr/>
            </a:pPr>
            <a:r>
              <a:rPr lang="he-IL" dirty="0">
                <a:solidFill>
                  <a:srgbClr val="66FFFF"/>
                </a:solidFill>
              </a:rPr>
              <a:t>מחקר </a:t>
            </a:r>
            <a:r>
              <a:rPr lang="he-IL" dirty="0" err="1" smtClean="0">
                <a:solidFill>
                  <a:srgbClr val="66FFFF"/>
                </a:solidFill>
              </a:rPr>
              <a:t>טימס</a:t>
            </a:r>
            <a:r>
              <a:rPr lang="he-IL" dirty="0" smtClean="0">
                <a:solidFill>
                  <a:srgbClr val="66FFFF"/>
                </a:solidFill>
              </a:rPr>
              <a:t>  </a:t>
            </a:r>
            <a:r>
              <a:rPr lang="en-US" dirty="0" smtClean="0">
                <a:solidFill>
                  <a:srgbClr val="66FFFF"/>
                </a:solidFill>
              </a:rPr>
              <a:t>TIMMS</a:t>
            </a:r>
            <a:r>
              <a:rPr lang="he-IL" dirty="0" smtClean="0">
                <a:solidFill>
                  <a:srgbClr val="66FFFF"/>
                </a:solidFill>
              </a:rPr>
              <a:t> 2019 - הערכה</a:t>
            </a:r>
            <a:endParaRPr lang="en-US" dirty="0">
              <a:solidFill>
                <a:srgbClr val="66FFFF"/>
              </a:solidFill>
            </a:endParaRPr>
          </a:p>
        </p:txBody>
      </p:sp>
      <p:sp>
        <p:nvSpPr>
          <p:cNvPr id="6" name="מציין מיקום תוכן 5"/>
          <p:cNvSpPr>
            <a:spLocks noGrp="1"/>
          </p:cNvSpPr>
          <p:nvPr>
            <p:ph idx="1"/>
          </p:nvPr>
        </p:nvSpPr>
        <p:spPr>
          <a:xfrm>
            <a:off x="114300" y="980728"/>
            <a:ext cx="8928992" cy="5877272"/>
          </a:xfrm>
        </p:spPr>
        <p:txBody>
          <a:bodyPr/>
          <a:lstStyle/>
          <a:p>
            <a:pPr marL="171450" indent="0">
              <a:lnSpc>
                <a:spcPct val="100000"/>
              </a:lnSpc>
              <a:spcBef>
                <a:spcPts val="1200"/>
              </a:spcBef>
              <a:spcAft>
                <a:spcPts val="1200"/>
              </a:spcAft>
              <a:buNone/>
            </a:pPr>
            <a:r>
              <a:rPr lang="he-IL" dirty="0"/>
              <a:t>ההערכה באמצעות </a:t>
            </a:r>
            <a:r>
              <a:rPr lang="he-IL" dirty="0" err="1"/>
              <a:t>טימס</a:t>
            </a:r>
            <a:r>
              <a:rPr lang="he-IL" dirty="0"/>
              <a:t> מתקיימת בהתאם למסגרות </a:t>
            </a:r>
            <a:r>
              <a:rPr lang="he-IL" dirty="0" smtClean="0"/>
              <a:t>התיאורטיות, אשר מאורגנות </a:t>
            </a:r>
            <a:r>
              <a:rPr lang="he-IL" dirty="0"/>
              <a:t>בשני </a:t>
            </a:r>
            <a:r>
              <a:rPr lang="he-IL" dirty="0" err="1"/>
              <a:t>מימדים</a:t>
            </a:r>
            <a:r>
              <a:rPr lang="he-IL" dirty="0"/>
              <a:t>: </a:t>
            </a:r>
            <a:r>
              <a:rPr lang="en-US" sz="2400" dirty="0" smtClean="0"/>
              <a:t/>
            </a:r>
            <a:br>
              <a:rPr lang="en-US" sz="2400" dirty="0" smtClean="0"/>
            </a:br>
            <a:r>
              <a:rPr lang="en-US" sz="2400" b="0" dirty="0" smtClean="0"/>
              <a:t/>
            </a:r>
            <a:br>
              <a:rPr lang="en-US" sz="2400" b="0" dirty="0" smtClean="0"/>
            </a:br>
            <a:r>
              <a:rPr lang="he-IL" sz="2400" b="1" dirty="0" err="1" smtClean="0"/>
              <a:t>המימד</a:t>
            </a:r>
            <a:r>
              <a:rPr lang="he-IL" sz="2400" b="1" dirty="0" smtClean="0"/>
              <a:t> </a:t>
            </a:r>
            <a:r>
              <a:rPr lang="he-IL" sz="2400" b="1" dirty="0"/>
              <a:t>התוכני, </a:t>
            </a:r>
            <a:r>
              <a:rPr lang="he-IL" sz="2400" dirty="0"/>
              <a:t>המגדיר את החומר הלימודי שידיעתו נבחנת </a:t>
            </a:r>
            <a:r>
              <a:rPr lang="he-IL" sz="2400" dirty="0" smtClean="0"/>
              <a:t>בהערכה </a:t>
            </a:r>
            <a:r>
              <a:rPr lang="he-IL" sz="2400" b="0" dirty="0" smtClean="0"/>
              <a:t>(</a:t>
            </a:r>
            <a:r>
              <a:rPr lang="he-IL" sz="2400" dirty="0" smtClean="0"/>
              <a:t>במדעים</a:t>
            </a:r>
            <a:r>
              <a:rPr lang="he-IL" sz="2400" dirty="0"/>
              <a:t>: ביולוגיה, כימיה, פיזיקה, מדעי כדור </a:t>
            </a:r>
            <a:r>
              <a:rPr lang="he-IL" sz="2400" dirty="0" smtClean="0"/>
              <a:t>הארץ).</a:t>
            </a:r>
            <a:r>
              <a:rPr lang="en-US" sz="2400" dirty="0" smtClean="0"/>
              <a:t/>
            </a:r>
            <a:br>
              <a:rPr lang="en-US" sz="2400" dirty="0" smtClean="0"/>
            </a:br>
            <a:endParaRPr lang="he-IL" sz="2400" dirty="0" smtClean="0"/>
          </a:p>
          <a:p>
            <a:pPr marL="171450" indent="0">
              <a:lnSpc>
                <a:spcPct val="100000"/>
              </a:lnSpc>
              <a:spcBef>
                <a:spcPts val="1200"/>
              </a:spcBef>
              <a:spcAft>
                <a:spcPts val="1200"/>
              </a:spcAft>
              <a:buNone/>
            </a:pPr>
            <a:r>
              <a:rPr lang="he-IL" sz="2400" b="1" dirty="0" err="1" smtClean="0"/>
              <a:t>המימד</a:t>
            </a:r>
            <a:r>
              <a:rPr lang="he-IL" sz="2400" b="1" dirty="0" smtClean="0"/>
              <a:t> </a:t>
            </a:r>
            <a:r>
              <a:rPr lang="he-IL" sz="2400" b="1" dirty="0"/>
              <a:t>הקוגניטיבי, המגדיר את תהליכי החשיבה </a:t>
            </a:r>
            <a:r>
              <a:rPr lang="he-IL" sz="2400" dirty="0"/>
              <a:t>הנבחנים אצל תלמידים, כאשר הם מתמודדים עם תכני המשימות (ידע </a:t>
            </a:r>
            <a:r>
              <a:rPr lang="en-US" sz="2400" dirty="0"/>
              <a:t>Knowing</a:t>
            </a:r>
            <a:r>
              <a:rPr lang="he-IL" sz="2400" dirty="0"/>
              <a:t>, יישום </a:t>
            </a:r>
            <a:r>
              <a:rPr lang="en-US" sz="2400" dirty="0"/>
              <a:t>Applying</a:t>
            </a:r>
            <a:r>
              <a:rPr lang="he-IL" sz="2400" dirty="0"/>
              <a:t> והנמקה </a:t>
            </a:r>
            <a:r>
              <a:rPr lang="en-US" sz="2400" dirty="0"/>
              <a:t>Reasoning</a:t>
            </a:r>
            <a:r>
              <a:rPr lang="he-IL" sz="2400" dirty="0"/>
              <a:t> וכן מאפייני תהליך החקר המדעי</a:t>
            </a:r>
            <a:r>
              <a:rPr lang="he-IL" sz="2400" dirty="0" smtClean="0"/>
              <a:t>).</a:t>
            </a:r>
            <a:r>
              <a:rPr lang="en-US" sz="2400" dirty="0" smtClean="0"/>
              <a:t/>
            </a:r>
            <a:br>
              <a:rPr lang="en-US" sz="2400" dirty="0" smtClean="0"/>
            </a:br>
            <a:r>
              <a:rPr lang="he-IL" sz="2400" b="0" dirty="0" smtClean="0"/>
              <a:t>הפריטים עוסקים במגוון תהליכי חשיבה</a:t>
            </a:r>
            <a:r>
              <a:rPr lang="he-IL" sz="2400" b="0" dirty="0"/>
              <a:t>, ובהן  יכולתם של התלמידים </a:t>
            </a:r>
            <a:r>
              <a:rPr lang="he-IL" sz="2400" b="0" dirty="0" smtClean="0"/>
              <a:t>לפתור </a:t>
            </a:r>
            <a:r>
              <a:rPr lang="he-IL" sz="2400" b="0" dirty="0"/>
              <a:t>בעיות ולהשתמש בניתוח ובחשיבה לוגית על מנת להתמודד </a:t>
            </a:r>
            <a:r>
              <a:rPr lang="he-IL" sz="2400" b="0" dirty="0" smtClean="0"/>
              <a:t>איתן</a:t>
            </a:r>
          </a:p>
          <a:p>
            <a:pPr>
              <a:lnSpc>
                <a:spcPct val="100000"/>
              </a:lnSpc>
              <a:spcBef>
                <a:spcPts val="1200"/>
              </a:spcBef>
              <a:spcAft>
                <a:spcPts val="1200"/>
              </a:spcAft>
            </a:pPr>
            <a:r>
              <a:rPr lang="he-IL" sz="2400" dirty="0"/>
              <a:t>כל שאלה בודקת </a:t>
            </a:r>
            <a:r>
              <a:rPr lang="he-IL" sz="2400" dirty="0" err="1" smtClean="0"/>
              <a:t>מימד</a:t>
            </a:r>
            <a:r>
              <a:rPr lang="he-IL" sz="2400" dirty="0" smtClean="0"/>
              <a:t> </a:t>
            </a:r>
            <a:r>
              <a:rPr lang="he-IL" sz="2400" dirty="0"/>
              <a:t>תוכן אחד </a:t>
            </a:r>
            <a:r>
              <a:rPr lang="he-IL" sz="2400" dirty="0" err="1" smtClean="0"/>
              <a:t>ומימד</a:t>
            </a:r>
            <a:r>
              <a:rPr lang="he-IL" sz="2400" dirty="0" smtClean="0"/>
              <a:t> קוגניטיבי אחד</a:t>
            </a:r>
            <a:endParaRPr lang="en-US" sz="2400" dirty="0" smtClean="0"/>
          </a:p>
        </p:txBody>
      </p:sp>
      <p:sp>
        <p:nvSpPr>
          <p:cNvPr id="4" name="TextBox 3"/>
          <p:cNvSpPr txBox="1"/>
          <p:nvPr/>
        </p:nvSpPr>
        <p:spPr>
          <a:xfrm>
            <a:off x="8676456" y="0"/>
            <a:ext cx="467544" cy="276999"/>
          </a:xfrm>
          <a:prstGeom prst="rect">
            <a:avLst/>
          </a:prstGeom>
          <a:noFill/>
        </p:spPr>
        <p:txBody>
          <a:bodyPr wrap="square" rtlCol="1">
            <a:spAutoFit/>
          </a:bodyPr>
          <a:lstStyle/>
          <a:p>
            <a:fld id="{C4D301B8-C879-4514-9FC5-504D7856AB89}" type="slidenum">
              <a:rPr lang="he-IL" sz="1200" smtClean="0"/>
              <a:t>3</a:t>
            </a:fld>
            <a:endParaRPr lang="he-IL" sz="1200" dirty="0"/>
          </a:p>
        </p:txBody>
      </p:sp>
    </p:spTree>
    <p:extLst>
      <p:ext uri="{BB962C8B-B14F-4D97-AF65-F5344CB8AC3E}">
        <p14:creationId xmlns:p14="http://schemas.microsoft.com/office/powerpoint/2010/main" val="18673136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a:xfrm>
            <a:off x="0" y="-14288"/>
            <a:ext cx="7812360" cy="995016"/>
          </a:xfrm>
        </p:spPr>
        <p:txBody>
          <a:bodyPr anchor="ctr"/>
          <a:lstStyle/>
          <a:p>
            <a:pPr rtl="1"/>
            <a:r>
              <a:rPr lang="he-IL" dirty="0">
                <a:solidFill>
                  <a:srgbClr val="66FFFF"/>
                </a:solidFill>
              </a:rPr>
              <a:t>מחקר </a:t>
            </a:r>
            <a:r>
              <a:rPr lang="he-IL" dirty="0" err="1" smtClean="0">
                <a:solidFill>
                  <a:srgbClr val="66FFFF"/>
                </a:solidFill>
              </a:rPr>
              <a:t>טימס</a:t>
            </a:r>
            <a:r>
              <a:rPr lang="he-IL" dirty="0" smtClean="0">
                <a:solidFill>
                  <a:srgbClr val="66FFFF"/>
                </a:solidFill>
              </a:rPr>
              <a:t> 2019 </a:t>
            </a:r>
            <a:r>
              <a:rPr lang="he-IL" dirty="0">
                <a:solidFill>
                  <a:srgbClr val="66FFFF"/>
                </a:solidFill>
              </a:rPr>
              <a:t>– </a:t>
            </a:r>
            <a:r>
              <a:rPr lang="he-IL" dirty="0" smtClean="0">
                <a:solidFill>
                  <a:srgbClr val="66FFFF"/>
                </a:solidFill>
              </a:rPr>
              <a:t>מסגרת מושגית</a:t>
            </a:r>
            <a:r>
              <a:rPr lang="en-US" dirty="0" smtClean="0">
                <a:solidFill>
                  <a:srgbClr val="66FFFF"/>
                </a:solidFill>
              </a:rPr>
              <a:t/>
            </a:r>
            <a:br>
              <a:rPr lang="en-US" dirty="0" smtClean="0">
                <a:solidFill>
                  <a:srgbClr val="66FFFF"/>
                </a:solidFill>
              </a:rPr>
            </a:br>
            <a:r>
              <a:rPr lang="he-IL" sz="3200" dirty="0" err="1" smtClean="0">
                <a:solidFill>
                  <a:srgbClr val="66FFFF"/>
                </a:solidFill>
              </a:rPr>
              <a:t>המימד</a:t>
            </a:r>
            <a:r>
              <a:rPr lang="he-IL" sz="3200" dirty="0" smtClean="0">
                <a:solidFill>
                  <a:srgbClr val="66FFFF"/>
                </a:solidFill>
              </a:rPr>
              <a:t> התוכני</a:t>
            </a:r>
            <a:endParaRPr lang="he-IL" sz="1800" dirty="0">
              <a:solidFill>
                <a:srgbClr val="66FFFF"/>
              </a:solidFill>
            </a:endParaRPr>
          </a:p>
        </p:txBody>
      </p:sp>
      <p:graphicFrame>
        <p:nvGraphicFramePr>
          <p:cNvPr id="2" name="מציין מיקום תוכן 1" descr="מסגרת מושגית המימד התוכני" title="המימד התוכני"/>
          <p:cNvGraphicFramePr>
            <a:graphicFrameLocks noGrp="1"/>
          </p:cNvGraphicFramePr>
          <p:nvPr>
            <p:ph idx="1"/>
            <p:extLst>
              <p:ext uri="{D42A27DB-BD31-4B8C-83A1-F6EECF244321}">
                <p14:modId xmlns:p14="http://schemas.microsoft.com/office/powerpoint/2010/main" val="3544937643"/>
              </p:ext>
            </p:extLst>
          </p:nvPr>
        </p:nvGraphicFramePr>
        <p:xfrm>
          <a:off x="251520" y="1048147"/>
          <a:ext cx="8694712" cy="5867400"/>
        </p:xfrm>
        <a:graphic>
          <a:graphicData uri="http://schemas.openxmlformats.org/drawingml/2006/table">
            <a:tbl>
              <a:tblPr rtl="1" firstRow="1" firstCol="1" lastRow="1" lastCol="1" bandRow="1" bandCol="1">
                <a:tableStyleId>{5C22544A-7EE6-4342-B048-85BDC9FD1C3A}</a:tableStyleId>
              </a:tblPr>
              <a:tblGrid>
                <a:gridCol w="1664613">
                  <a:extLst>
                    <a:ext uri="{9D8B030D-6E8A-4147-A177-3AD203B41FA5}">
                      <a16:colId xmlns:a16="http://schemas.microsoft.com/office/drawing/2014/main" val="20000"/>
                    </a:ext>
                  </a:extLst>
                </a:gridCol>
                <a:gridCol w="5833836">
                  <a:extLst>
                    <a:ext uri="{9D8B030D-6E8A-4147-A177-3AD203B41FA5}">
                      <a16:colId xmlns:a16="http://schemas.microsoft.com/office/drawing/2014/main" val="20001"/>
                    </a:ext>
                  </a:extLst>
                </a:gridCol>
                <a:gridCol w="1196263">
                  <a:extLst>
                    <a:ext uri="{9D8B030D-6E8A-4147-A177-3AD203B41FA5}">
                      <a16:colId xmlns:a16="http://schemas.microsoft.com/office/drawing/2014/main" val="20002"/>
                    </a:ext>
                  </a:extLst>
                </a:gridCol>
              </a:tblGrid>
              <a:tr h="360040">
                <a:tc>
                  <a:txBody>
                    <a:bodyPr/>
                    <a:lstStyle/>
                    <a:p>
                      <a:pPr algn="ctr" rtl="1">
                        <a:lnSpc>
                          <a:spcPct val="150000"/>
                        </a:lnSpc>
                        <a:spcAft>
                          <a:spcPts val="0"/>
                        </a:spcAft>
                      </a:pPr>
                      <a:r>
                        <a:rPr lang="he-IL" sz="2200" b="1" kern="1200" dirty="0">
                          <a:solidFill>
                            <a:schemeClr val="bg1"/>
                          </a:solidFill>
                          <a:effectLst/>
                          <a:latin typeface="+mn-lt"/>
                          <a:ea typeface="+mn-ea"/>
                          <a:cs typeface="+mn-cs"/>
                        </a:rPr>
                        <a:t>תחומי </a:t>
                      </a:r>
                      <a:r>
                        <a:rPr lang="he-IL" sz="2200" b="1" kern="1200" dirty="0" smtClean="0">
                          <a:solidFill>
                            <a:schemeClr val="bg1"/>
                          </a:solidFill>
                          <a:effectLst/>
                          <a:latin typeface="+mn-lt"/>
                          <a:ea typeface="+mn-ea"/>
                          <a:cs typeface="+mn-cs"/>
                        </a:rPr>
                        <a:t>תוכן </a:t>
                      </a: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lnSpc>
                          <a:spcPct val="150000"/>
                        </a:lnSpc>
                        <a:spcAft>
                          <a:spcPts val="0"/>
                        </a:spcAft>
                      </a:pPr>
                      <a:r>
                        <a:rPr lang="he-IL" sz="2200" b="1" kern="1200" dirty="0" smtClean="0">
                          <a:solidFill>
                            <a:schemeClr val="bg1"/>
                          </a:solidFill>
                          <a:effectLst/>
                          <a:latin typeface="+mn-lt"/>
                          <a:ea typeface="+mn-ea"/>
                          <a:cs typeface="+mn-cs"/>
                        </a:rPr>
                        <a:t>מפרט</a:t>
                      </a:r>
                      <a:endParaRPr lang="en-US" sz="2200" b="1" kern="1200" dirty="0">
                        <a:solidFill>
                          <a:schemeClr val="bg1"/>
                        </a:solidFill>
                        <a:effectLst/>
                        <a:latin typeface="+mn-lt"/>
                        <a:ea typeface="+mn-ea"/>
                        <a:cs typeface="+mn-cs"/>
                      </a:endParaRP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lnSpc>
                          <a:spcPct val="150000"/>
                        </a:lnSpc>
                        <a:spcAft>
                          <a:spcPts val="0"/>
                        </a:spcAft>
                      </a:pPr>
                      <a:r>
                        <a:rPr lang="he-IL" sz="2000" b="1" kern="1200" dirty="0">
                          <a:solidFill>
                            <a:srgbClr val="C00000"/>
                          </a:solidFill>
                          <a:effectLst/>
                          <a:latin typeface="+mn-lt"/>
                          <a:ea typeface="+mn-ea"/>
                          <a:cs typeface="+mn-cs"/>
                        </a:rPr>
                        <a:t>אחוזים</a:t>
                      </a:r>
                      <a:endParaRPr lang="en-US" sz="2000" b="1" kern="1200" dirty="0">
                        <a:solidFill>
                          <a:srgbClr val="C00000"/>
                        </a:solidFill>
                        <a:effectLst/>
                        <a:latin typeface="+mn-lt"/>
                        <a:ea typeface="+mn-ea"/>
                        <a:cs typeface="+mn-cs"/>
                      </a:endParaRP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1151076">
                <a:tc>
                  <a:txBody>
                    <a:bodyPr/>
                    <a:lstStyle/>
                    <a:p>
                      <a:pPr algn="r" rtl="1">
                        <a:lnSpc>
                          <a:spcPct val="100000"/>
                        </a:lnSpc>
                        <a:spcBef>
                          <a:spcPts val="1200"/>
                        </a:spcBef>
                        <a:spcAft>
                          <a:spcPts val="1200"/>
                        </a:spcAft>
                      </a:pPr>
                      <a:r>
                        <a:rPr lang="he-IL" sz="2400" dirty="0">
                          <a:solidFill>
                            <a:schemeClr val="accent1"/>
                          </a:solidFill>
                          <a:effectLst/>
                        </a:rPr>
                        <a:t>ביולוגיה</a:t>
                      </a:r>
                      <a:endParaRPr lang="en-US" sz="2400" dirty="0">
                        <a:solidFill>
                          <a:schemeClr val="accent1"/>
                        </a:solidFill>
                        <a:effectLst/>
                        <a:latin typeface="Calibri"/>
                        <a:ea typeface="Calibri"/>
                        <a:cs typeface="Arial"/>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285750" indent="-285750" rtl="1">
                        <a:buFont typeface="Arial" panose="020B0604020202020204" pitchFamily="34" charset="0"/>
                        <a:buChar char="•"/>
                      </a:pPr>
                      <a:r>
                        <a:rPr lang="he-IL" sz="2000" b="0" kern="1200" dirty="0" smtClean="0">
                          <a:solidFill>
                            <a:srgbClr val="002060"/>
                          </a:solidFill>
                          <a:effectLst/>
                          <a:latin typeface="+mn-lt"/>
                          <a:ea typeface="+mn-ea"/>
                          <a:cs typeface="+mn-cs"/>
                        </a:rPr>
                        <a:t>תכונות ותהליכי חיים של אורגניזמים</a:t>
                      </a:r>
                      <a:endParaRPr lang="en-US" sz="2000" b="0" kern="1200" dirty="0" smtClean="0">
                        <a:solidFill>
                          <a:srgbClr val="002060"/>
                        </a:solidFill>
                        <a:effectLst/>
                        <a:latin typeface="+mn-lt"/>
                        <a:ea typeface="+mn-ea"/>
                        <a:cs typeface="+mn-cs"/>
                      </a:endParaRPr>
                    </a:p>
                    <a:p>
                      <a:pPr marL="285750" indent="-285750" rtl="1">
                        <a:buFont typeface="Arial" panose="020B0604020202020204" pitchFamily="34" charset="0"/>
                        <a:buChar char="•"/>
                      </a:pPr>
                      <a:r>
                        <a:rPr lang="he-IL" sz="2000" b="0" kern="1200" dirty="0" smtClean="0">
                          <a:solidFill>
                            <a:srgbClr val="002060"/>
                          </a:solidFill>
                          <a:effectLst/>
                          <a:latin typeface="+mn-lt"/>
                          <a:ea typeface="+mn-ea"/>
                          <a:cs typeface="+mn-cs"/>
                        </a:rPr>
                        <a:t>תאים ותפקודיהם </a:t>
                      </a:r>
                      <a:endParaRPr lang="en-US" sz="2000" b="0" kern="1200" dirty="0" smtClean="0">
                        <a:solidFill>
                          <a:srgbClr val="002060"/>
                        </a:solidFill>
                        <a:effectLst/>
                        <a:latin typeface="+mn-lt"/>
                        <a:ea typeface="+mn-ea"/>
                        <a:cs typeface="+mn-cs"/>
                      </a:endParaRPr>
                    </a:p>
                    <a:p>
                      <a:pPr marL="285750" indent="-285750" rtl="1">
                        <a:buFont typeface="Arial" panose="020B0604020202020204" pitchFamily="34" charset="0"/>
                        <a:buChar char="•"/>
                      </a:pPr>
                      <a:r>
                        <a:rPr lang="he-IL" sz="2000" b="0" kern="1200" dirty="0" smtClean="0">
                          <a:solidFill>
                            <a:srgbClr val="002060"/>
                          </a:solidFill>
                          <a:effectLst/>
                          <a:latin typeface="+mn-lt"/>
                          <a:ea typeface="+mn-ea"/>
                          <a:cs typeface="+mn-cs"/>
                        </a:rPr>
                        <a:t>מחזורי חיים, רבייה ותורשה</a:t>
                      </a:r>
                      <a:endParaRPr lang="en-US" sz="2000" b="0" kern="1200" dirty="0" smtClean="0">
                        <a:solidFill>
                          <a:srgbClr val="002060"/>
                        </a:solidFill>
                        <a:effectLst/>
                        <a:latin typeface="+mn-lt"/>
                        <a:ea typeface="+mn-ea"/>
                        <a:cs typeface="+mn-cs"/>
                      </a:endParaRPr>
                    </a:p>
                    <a:p>
                      <a:pPr marL="285750" indent="-285750" rtl="1">
                        <a:buFont typeface="Arial" panose="020B0604020202020204" pitchFamily="34" charset="0"/>
                        <a:buChar char="•"/>
                      </a:pPr>
                      <a:r>
                        <a:rPr lang="he-IL" sz="2000" b="0" kern="1200" dirty="0" smtClean="0">
                          <a:solidFill>
                            <a:srgbClr val="002060"/>
                          </a:solidFill>
                          <a:effectLst/>
                          <a:latin typeface="+mn-lt"/>
                          <a:ea typeface="+mn-ea"/>
                          <a:cs typeface="+mn-cs"/>
                        </a:rPr>
                        <a:t>שונות, הסתגלות לסביבה וברירה טבעית</a:t>
                      </a:r>
                      <a:endParaRPr lang="en-US" sz="2000" b="0" kern="1200" dirty="0" smtClean="0">
                        <a:solidFill>
                          <a:srgbClr val="002060"/>
                        </a:solidFill>
                        <a:effectLst/>
                        <a:latin typeface="+mn-lt"/>
                        <a:ea typeface="+mn-ea"/>
                        <a:cs typeface="+mn-cs"/>
                      </a:endParaRPr>
                    </a:p>
                    <a:p>
                      <a:pPr marL="285750" indent="-285750" rtl="1">
                        <a:buFont typeface="Arial" panose="020B0604020202020204" pitchFamily="34" charset="0"/>
                        <a:buChar char="•"/>
                      </a:pPr>
                      <a:r>
                        <a:rPr lang="he-IL" sz="2000" b="0" kern="1200" dirty="0" smtClean="0">
                          <a:solidFill>
                            <a:srgbClr val="002060"/>
                          </a:solidFill>
                          <a:effectLst/>
                          <a:latin typeface="+mn-lt"/>
                          <a:ea typeface="+mn-ea"/>
                          <a:cs typeface="+mn-cs"/>
                        </a:rPr>
                        <a:t>מערכות אקולוגיות</a:t>
                      </a:r>
                      <a:endParaRPr lang="en-US" sz="2000" b="0" kern="1200" dirty="0" smtClean="0">
                        <a:solidFill>
                          <a:srgbClr val="002060"/>
                        </a:solidFill>
                        <a:effectLst/>
                        <a:latin typeface="+mn-lt"/>
                        <a:ea typeface="+mn-ea"/>
                        <a:cs typeface="+mn-cs"/>
                      </a:endParaRPr>
                    </a:p>
                    <a:p>
                      <a:pPr marL="285750" indent="-285750" rtl="1">
                        <a:buFont typeface="Arial" panose="020B0604020202020204" pitchFamily="34" charset="0"/>
                        <a:buChar char="•"/>
                      </a:pPr>
                      <a:r>
                        <a:rPr lang="he-IL" sz="2000" b="0" kern="1200" dirty="0" smtClean="0">
                          <a:solidFill>
                            <a:srgbClr val="002060"/>
                          </a:solidFill>
                          <a:effectLst/>
                          <a:latin typeface="+mn-lt"/>
                          <a:ea typeface="+mn-ea"/>
                          <a:cs typeface="+mn-cs"/>
                        </a:rPr>
                        <a:t>בריאות האדם</a:t>
                      </a:r>
                      <a:endParaRPr lang="en-US" sz="2000" b="0" kern="1200" dirty="0" smtClean="0">
                        <a:solidFill>
                          <a:srgbClr val="002060"/>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lnSpc>
                          <a:spcPct val="100000"/>
                        </a:lnSpc>
                        <a:spcBef>
                          <a:spcPts val="1200"/>
                        </a:spcBef>
                        <a:spcAft>
                          <a:spcPts val="1200"/>
                        </a:spcAft>
                      </a:pPr>
                      <a:r>
                        <a:rPr lang="he-IL" sz="2000" b="1" kern="1200" dirty="0">
                          <a:solidFill>
                            <a:srgbClr val="C00000"/>
                          </a:solidFill>
                          <a:effectLst/>
                          <a:latin typeface="+mn-lt"/>
                          <a:ea typeface="+mn-ea"/>
                          <a:cs typeface="+mn-cs"/>
                        </a:rPr>
                        <a:t>35%</a:t>
                      </a:r>
                      <a:endParaRPr lang="en-US" sz="2000" b="1" kern="1200" dirty="0">
                        <a:solidFill>
                          <a:srgbClr val="C00000"/>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908072">
                <a:tc>
                  <a:txBody>
                    <a:bodyPr/>
                    <a:lstStyle/>
                    <a:p>
                      <a:pPr algn="r" rtl="1">
                        <a:spcBef>
                          <a:spcPts val="1200"/>
                        </a:spcBef>
                        <a:spcAft>
                          <a:spcPts val="1200"/>
                        </a:spcAft>
                      </a:pPr>
                      <a:r>
                        <a:rPr lang="he-IL" sz="2400" b="1" kern="1200" dirty="0">
                          <a:solidFill>
                            <a:schemeClr val="accent1"/>
                          </a:solidFill>
                          <a:effectLst/>
                          <a:latin typeface="+mn-lt"/>
                          <a:ea typeface="+mn-ea"/>
                          <a:cs typeface="+mn-cs"/>
                        </a:rPr>
                        <a:t>כימיה</a:t>
                      </a:r>
                      <a:endParaRPr lang="en-US" sz="2400" b="1" kern="1200" dirty="0">
                        <a:solidFill>
                          <a:schemeClr val="accent1"/>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342900" lvl="0" indent="-342900" rtl="1">
                        <a:buFont typeface="Arial" panose="020B0604020202020204" pitchFamily="34" charset="0"/>
                        <a:buChar char="•"/>
                      </a:pPr>
                      <a:r>
                        <a:rPr lang="he-IL" sz="2000" b="0" kern="1200" dirty="0" smtClean="0">
                          <a:solidFill>
                            <a:srgbClr val="002060"/>
                          </a:solidFill>
                          <a:effectLst/>
                          <a:latin typeface="+mn-lt"/>
                          <a:ea typeface="+mn-ea"/>
                          <a:cs typeface="+mn-cs"/>
                        </a:rPr>
                        <a:t>הרכב החומרים </a:t>
                      </a:r>
                      <a:endParaRPr lang="en-US" sz="2000" b="0" kern="1200" dirty="0" smtClean="0">
                        <a:solidFill>
                          <a:srgbClr val="002060"/>
                        </a:solidFill>
                        <a:effectLst/>
                        <a:latin typeface="+mn-lt"/>
                        <a:ea typeface="+mn-ea"/>
                        <a:cs typeface="+mn-cs"/>
                      </a:endParaRPr>
                    </a:p>
                    <a:p>
                      <a:pPr marL="342900" lvl="0" indent="-342900" rtl="1">
                        <a:buFont typeface="Arial" panose="020B0604020202020204" pitchFamily="34" charset="0"/>
                        <a:buChar char="•"/>
                      </a:pPr>
                      <a:r>
                        <a:rPr lang="he-IL" sz="2000" b="0" kern="1200" dirty="0" smtClean="0">
                          <a:solidFill>
                            <a:srgbClr val="002060"/>
                          </a:solidFill>
                          <a:effectLst/>
                          <a:latin typeface="+mn-lt"/>
                          <a:ea typeface="+mn-ea"/>
                          <a:cs typeface="+mn-cs"/>
                        </a:rPr>
                        <a:t>תכונות החומרים</a:t>
                      </a:r>
                      <a:endParaRPr lang="en-US" sz="2000" b="0" kern="1200" dirty="0" smtClean="0">
                        <a:solidFill>
                          <a:srgbClr val="002060"/>
                        </a:solidFill>
                        <a:effectLst/>
                        <a:latin typeface="+mn-lt"/>
                        <a:ea typeface="+mn-ea"/>
                        <a:cs typeface="+mn-cs"/>
                      </a:endParaRPr>
                    </a:p>
                    <a:p>
                      <a:pPr marL="285750" indent="-285750">
                        <a:buFont typeface="Arial" panose="020B0604020202020204" pitchFamily="34" charset="0"/>
                        <a:buChar char="•"/>
                      </a:pPr>
                      <a:r>
                        <a:rPr lang="he-IL" sz="2000" b="0" kern="1200" dirty="0" smtClean="0">
                          <a:solidFill>
                            <a:srgbClr val="002060"/>
                          </a:solidFill>
                          <a:effectLst/>
                          <a:latin typeface="+mn-lt"/>
                          <a:ea typeface="+mn-ea"/>
                          <a:cs typeface="+mn-cs"/>
                        </a:rPr>
                        <a:t>שינויים כימיים </a:t>
                      </a:r>
                      <a:endParaRPr lang="en-US" sz="2000" b="0" kern="1200" dirty="0">
                        <a:solidFill>
                          <a:srgbClr val="002060"/>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spcBef>
                          <a:spcPts val="1200"/>
                        </a:spcBef>
                        <a:spcAft>
                          <a:spcPts val="1200"/>
                        </a:spcAft>
                      </a:pPr>
                      <a:r>
                        <a:rPr lang="he-IL" sz="2000" b="1" kern="1200" dirty="0">
                          <a:solidFill>
                            <a:srgbClr val="C00000"/>
                          </a:solidFill>
                          <a:effectLst/>
                          <a:latin typeface="+mn-lt"/>
                          <a:ea typeface="+mn-ea"/>
                          <a:cs typeface="+mn-cs"/>
                        </a:rPr>
                        <a:t>20%</a:t>
                      </a:r>
                      <a:endParaRPr lang="en-US" sz="2000" b="1" kern="1200" dirty="0">
                        <a:solidFill>
                          <a:srgbClr val="C00000"/>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r h="908072">
                <a:tc>
                  <a:txBody>
                    <a:bodyPr/>
                    <a:lstStyle/>
                    <a:p>
                      <a:pPr algn="r" rtl="1">
                        <a:spcBef>
                          <a:spcPts val="1200"/>
                        </a:spcBef>
                        <a:spcAft>
                          <a:spcPts val="1200"/>
                        </a:spcAft>
                      </a:pPr>
                      <a:r>
                        <a:rPr lang="he-IL" sz="2400" b="1" kern="1200" dirty="0">
                          <a:solidFill>
                            <a:schemeClr val="accent1"/>
                          </a:solidFill>
                          <a:effectLst/>
                          <a:latin typeface="+mn-lt"/>
                          <a:ea typeface="+mn-ea"/>
                          <a:cs typeface="+mn-cs"/>
                        </a:rPr>
                        <a:t>פיזיקה</a:t>
                      </a:r>
                      <a:endParaRPr lang="en-US" sz="2400" b="1" kern="1200" dirty="0">
                        <a:solidFill>
                          <a:schemeClr val="accent1"/>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342900" lvl="0" indent="-342900" rtl="1">
                        <a:buFont typeface="Arial" panose="020B0604020202020204" pitchFamily="34" charset="0"/>
                        <a:buChar char="•"/>
                      </a:pPr>
                      <a:r>
                        <a:rPr lang="he-IL" sz="2000" b="0" kern="1200" dirty="0" smtClean="0">
                          <a:solidFill>
                            <a:srgbClr val="002060"/>
                          </a:solidFill>
                          <a:effectLst/>
                          <a:latin typeface="+mn-lt"/>
                          <a:ea typeface="+mn-ea"/>
                          <a:cs typeface="+mn-cs"/>
                        </a:rPr>
                        <a:t>מצבי צבירה ושינויים בחומרים</a:t>
                      </a:r>
                      <a:endParaRPr lang="en-US" sz="2000" b="0" kern="1200" dirty="0" smtClean="0">
                        <a:solidFill>
                          <a:srgbClr val="002060"/>
                        </a:solidFill>
                        <a:effectLst/>
                        <a:latin typeface="+mn-lt"/>
                        <a:ea typeface="+mn-ea"/>
                        <a:cs typeface="+mn-cs"/>
                      </a:endParaRPr>
                    </a:p>
                    <a:p>
                      <a:pPr marL="342900" lvl="0" indent="-342900" rtl="1">
                        <a:buFont typeface="Arial" panose="020B0604020202020204" pitchFamily="34" charset="0"/>
                        <a:buChar char="•"/>
                      </a:pPr>
                      <a:r>
                        <a:rPr lang="he-IL" sz="2000" b="0" kern="1200" dirty="0" smtClean="0">
                          <a:solidFill>
                            <a:srgbClr val="002060"/>
                          </a:solidFill>
                          <a:effectLst/>
                          <a:latin typeface="+mn-lt"/>
                          <a:ea typeface="+mn-ea"/>
                          <a:cs typeface="+mn-cs"/>
                        </a:rPr>
                        <a:t>גלגולי אנרגיה והעברת אנרגיה</a:t>
                      </a:r>
                      <a:endParaRPr lang="en-US" sz="2000" b="0" kern="1200" dirty="0" smtClean="0">
                        <a:solidFill>
                          <a:srgbClr val="002060"/>
                        </a:solidFill>
                        <a:effectLst/>
                        <a:latin typeface="+mn-lt"/>
                        <a:ea typeface="+mn-ea"/>
                        <a:cs typeface="+mn-cs"/>
                      </a:endParaRPr>
                    </a:p>
                    <a:p>
                      <a:pPr marL="342900" lvl="0" indent="-342900" rtl="1">
                        <a:buFont typeface="Arial" panose="020B0604020202020204" pitchFamily="34" charset="0"/>
                        <a:buChar char="•"/>
                      </a:pPr>
                      <a:r>
                        <a:rPr lang="he-IL" sz="2000" b="0" kern="1200" dirty="0" smtClean="0">
                          <a:solidFill>
                            <a:srgbClr val="002060"/>
                          </a:solidFill>
                          <a:effectLst/>
                          <a:latin typeface="+mn-lt"/>
                          <a:ea typeface="+mn-ea"/>
                          <a:cs typeface="+mn-cs"/>
                        </a:rPr>
                        <a:t>אור וקול</a:t>
                      </a:r>
                      <a:endParaRPr lang="en-US" sz="2000" b="0" kern="1200" dirty="0" smtClean="0">
                        <a:solidFill>
                          <a:srgbClr val="002060"/>
                        </a:solidFill>
                        <a:effectLst/>
                        <a:latin typeface="+mn-lt"/>
                        <a:ea typeface="+mn-ea"/>
                        <a:cs typeface="+mn-cs"/>
                      </a:endParaRPr>
                    </a:p>
                    <a:p>
                      <a:pPr marL="342900" lvl="0" indent="-342900" rtl="1">
                        <a:buFont typeface="Arial" panose="020B0604020202020204" pitchFamily="34" charset="0"/>
                        <a:buChar char="•"/>
                      </a:pPr>
                      <a:r>
                        <a:rPr lang="he-IL" sz="2000" b="0" kern="1200" dirty="0" smtClean="0">
                          <a:solidFill>
                            <a:srgbClr val="002060"/>
                          </a:solidFill>
                          <a:effectLst/>
                          <a:latin typeface="+mn-lt"/>
                          <a:ea typeface="+mn-ea"/>
                          <a:cs typeface="+mn-cs"/>
                        </a:rPr>
                        <a:t>חשמל ומגנטיוּת</a:t>
                      </a:r>
                      <a:endParaRPr lang="en-US" sz="2000" b="0" kern="1200" dirty="0" smtClean="0">
                        <a:solidFill>
                          <a:srgbClr val="002060"/>
                        </a:solidFill>
                        <a:effectLst/>
                        <a:latin typeface="+mn-lt"/>
                        <a:ea typeface="+mn-ea"/>
                        <a:cs typeface="+mn-cs"/>
                      </a:endParaRPr>
                    </a:p>
                    <a:p>
                      <a:pPr marL="342900" lvl="0" indent="-342900" rtl="1">
                        <a:buFont typeface="Arial" panose="020B0604020202020204" pitchFamily="34" charset="0"/>
                        <a:buChar char="•"/>
                      </a:pPr>
                      <a:r>
                        <a:rPr lang="he-IL" sz="2000" b="0" kern="1200" dirty="0" smtClean="0">
                          <a:solidFill>
                            <a:srgbClr val="002060"/>
                          </a:solidFill>
                          <a:effectLst/>
                          <a:latin typeface="+mn-lt"/>
                          <a:ea typeface="+mn-ea"/>
                          <a:cs typeface="+mn-cs"/>
                        </a:rPr>
                        <a:t>תנועה וכוחות </a:t>
                      </a:r>
                      <a:endParaRPr lang="en-US" sz="2000" b="1" kern="1200" dirty="0">
                        <a:solidFill>
                          <a:schemeClr val="bg1"/>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spcBef>
                          <a:spcPts val="1200"/>
                        </a:spcBef>
                        <a:spcAft>
                          <a:spcPts val="1200"/>
                        </a:spcAft>
                      </a:pPr>
                      <a:r>
                        <a:rPr lang="he-IL" sz="2000" b="1" kern="1200" dirty="0">
                          <a:solidFill>
                            <a:srgbClr val="C00000"/>
                          </a:solidFill>
                          <a:effectLst/>
                          <a:latin typeface="+mn-lt"/>
                          <a:ea typeface="+mn-ea"/>
                          <a:cs typeface="+mn-cs"/>
                        </a:rPr>
                        <a:t>25%</a:t>
                      </a:r>
                      <a:endParaRPr lang="en-US" sz="2000" b="1" kern="1200" dirty="0">
                        <a:solidFill>
                          <a:srgbClr val="C00000"/>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3"/>
                  </a:ext>
                </a:extLst>
              </a:tr>
              <a:tr h="908072">
                <a:tc>
                  <a:txBody>
                    <a:bodyPr/>
                    <a:lstStyle/>
                    <a:p>
                      <a:pPr algn="r" rtl="1">
                        <a:spcBef>
                          <a:spcPts val="1200"/>
                        </a:spcBef>
                        <a:spcAft>
                          <a:spcPts val="1200"/>
                        </a:spcAft>
                      </a:pPr>
                      <a:r>
                        <a:rPr lang="he-IL" sz="2400" b="1" kern="1200" dirty="0">
                          <a:solidFill>
                            <a:schemeClr val="accent1"/>
                          </a:solidFill>
                          <a:effectLst/>
                          <a:latin typeface="+mn-lt"/>
                          <a:ea typeface="+mn-ea"/>
                          <a:cs typeface="+mn-cs"/>
                        </a:rPr>
                        <a:t>מדעי כדור הארץ</a:t>
                      </a:r>
                      <a:endParaRPr lang="en-US" sz="2400" b="1" kern="1200" dirty="0">
                        <a:solidFill>
                          <a:schemeClr val="accent1"/>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285750" lvl="0" indent="-285750" rtl="1">
                        <a:buFont typeface="Arial" panose="020B0604020202020204" pitchFamily="34" charset="0"/>
                        <a:buChar char="•"/>
                      </a:pPr>
                      <a:r>
                        <a:rPr lang="he-IL" sz="1800" b="0" kern="1200" dirty="0" smtClean="0">
                          <a:solidFill>
                            <a:srgbClr val="002060"/>
                          </a:solidFill>
                          <a:effectLst/>
                          <a:latin typeface="+mn-lt"/>
                          <a:ea typeface="+mn-ea"/>
                          <a:cs typeface="+mn-cs"/>
                        </a:rPr>
                        <a:t>המבנה והמאפיינים הפיזיים של כדור הארץ</a:t>
                      </a:r>
                      <a:endParaRPr lang="en-US" sz="1800" b="0" kern="1200" dirty="0" smtClean="0">
                        <a:solidFill>
                          <a:srgbClr val="002060"/>
                        </a:solidFill>
                        <a:effectLst/>
                        <a:latin typeface="+mn-lt"/>
                        <a:ea typeface="+mn-ea"/>
                        <a:cs typeface="+mn-cs"/>
                      </a:endParaRPr>
                    </a:p>
                    <a:p>
                      <a:pPr marL="285750" lvl="0" indent="-285750" rtl="1">
                        <a:buFont typeface="Arial" panose="020B0604020202020204" pitchFamily="34" charset="0"/>
                        <a:buChar char="•"/>
                      </a:pPr>
                      <a:r>
                        <a:rPr lang="he-IL" sz="1800" b="0" kern="1200" dirty="0" smtClean="0">
                          <a:solidFill>
                            <a:srgbClr val="002060"/>
                          </a:solidFill>
                          <a:effectLst/>
                          <a:latin typeface="+mn-lt"/>
                          <a:ea typeface="+mn-ea"/>
                          <a:cs typeface="+mn-cs"/>
                        </a:rPr>
                        <a:t>ההיסטוריה של כדור הארץ, התהליכים והמחזורים בו</a:t>
                      </a:r>
                      <a:endParaRPr lang="en-US" sz="1800" b="0" kern="1200" dirty="0" smtClean="0">
                        <a:solidFill>
                          <a:srgbClr val="002060"/>
                        </a:solidFill>
                        <a:effectLst/>
                        <a:latin typeface="+mn-lt"/>
                        <a:ea typeface="+mn-ea"/>
                        <a:cs typeface="+mn-cs"/>
                      </a:endParaRPr>
                    </a:p>
                    <a:p>
                      <a:pPr marL="285750" lvl="0" indent="-285750" rtl="1">
                        <a:buFont typeface="Arial" panose="020B0604020202020204" pitchFamily="34" charset="0"/>
                        <a:buChar char="•"/>
                      </a:pPr>
                      <a:r>
                        <a:rPr lang="he-IL" sz="1800" b="0" kern="1200" dirty="0" smtClean="0">
                          <a:solidFill>
                            <a:srgbClr val="002060"/>
                          </a:solidFill>
                          <a:effectLst/>
                          <a:latin typeface="+mn-lt"/>
                          <a:ea typeface="+mn-ea"/>
                          <a:cs typeface="+mn-cs"/>
                        </a:rPr>
                        <a:t>המשאבים של כדור הארץ, השימוש בהם ושימורם</a:t>
                      </a:r>
                      <a:endParaRPr lang="en-US" sz="1800" b="0" kern="1200" dirty="0" smtClean="0">
                        <a:solidFill>
                          <a:srgbClr val="002060"/>
                        </a:solidFill>
                        <a:effectLst/>
                        <a:latin typeface="+mn-lt"/>
                        <a:ea typeface="+mn-ea"/>
                        <a:cs typeface="+mn-cs"/>
                      </a:endParaRPr>
                    </a:p>
                    <a:p>
                      <a:pPr marL="285750" lvl="0" indent="-285750" rtl="1">
                        <a:buFont typeface="Arial" panose="020B0604020202020204" pitchFamily="34" charset="0"/>
                        <a:buChar char="•"/>
                      </a:pPr>
                      <a:r>
                        <a:rPr lang="he-IL" sz="1800" b="0" kern="1200" dirty="0" smtClean="0">
                          <a:solidFill>
                            <a:srgbClr val="002060"/>
                          </a:solidFill>
                          <a:effectLst/>
                          <a:latin typeface="+mn-lt"/>
                          <a:ea typeface="+mn-ea"/>
                          <a:cs typeface="+mn-cs"/>
                        </a:rPr>
                        <a:t>כדור הארץ כחלק ממערכת השמש והיקום</a:t>
                      </a:r>
                      <a:endParaRPr lang="en-US" sz="2000" b="0" kern="1200" dirty="0">
                        <a:solidFill>
                          <a:srgbClr val="002060"/>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spcBef>
                          <a:spcPts val="1200"/>
                        </a:spcBef>
                        <a:spcAft>
                          <a:spcPts val="1200"/>
                        </a:spcAft>
                      </a:pPr>
                      <a:r>
                        <a:rPr lang="he-IL" sz="2000" b="1" kern="1200" dirty="0">
                          <a:solidFill>
                            <a:srgbClr val="C00000"/>
                          </a:solidFill>
                          <a:effectLst/>
                          <a:latin typeface="+mn-lt"/>
                          <a:ea typeface="+mn-ea"/>
                          <a:cs typeface="+mn-cs"/>
                        </a:rPr>
                        <a:t>20%</a:t>
                      </a:r>
                      <a:endParaRPr lang="en-US" sz="2000" b="1" kern="1200" dirty="0">
                        <a:solidFill>
                          <a:srgbClr val="C00000"/>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TextBox 3"/>
          <p:cNvSpPr txBox="1"/>
          <p:nvPr/>
        </p:nvSpPr>
        <p:spPr>
          <a:xfrm>
            <a:off x="8892480" y="0"/>
            <a:ext cx="251520" cy="276999"/>
          </a:xfrm>
          <a:prstGeom prst="rect">
            <a:avLst/>
          </a:prstGeom>
          <a:noFill/>
        </p:spPr>
        <p:txBody>
          <a:bodyPr wrap="square" rtlCol="1">
            <a:spAutoFit/>
          </a:bodyPr>
          <a:lstStyle/>
          <a:p>
            <a:fld id="{C4D301B8-C879-4514-9FC5-504D7856AB89}" type="slidenum">
              <a:rPr lang="he-IL" sz="1200" smtClean="0"/>
              <a:t>4</a:t>
            </a:fld>
            <a:endParaRPr lang="he-IL" sz="1200"/>
          </a:p>
        </p:txBody>
      </p:sp>
    </p:spTree>
    <p:extLst>
      <p:ext uri="{BB962C8B-B14F-4D97-AF65-F5344CB8AC3E}">
        <p14:creationId xmlns:p14="http://schemas.microsoft.com/office/powerpoint/2010/main" val="40956027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a:xfrm>
            <a:off x="0" y="-14288"/>
            <a:ext cx="7812360" cy="995016"/>
          </a:xfrm>
        </p:spPr>
        <p:txBody>
          <a:bodyPr anchor="ctr"/>
          <a:lstStyle/>
          <a:p>
            <a:pPr rtl="1"/>
            <a:r>
              <a:rPr lang="he-IL" dirty="0">
                <a:solidFill>
                  <a:srgbClr val="66FFFF"/>
                </a:solidFill>
              </a:rPr>
              <a:t>מחקר </a:t>
            </a:r>
            <a:r>
              <a:rPr lang="he-IL" dirty="0" err="1" smtClean="0">
                <a:solidFill>
                  <a:srgbClr val="66FFFF"/>
                </a:solidFill>
              </a:rPr>
              <a:t>טימס</a:t>
            </a:r>
            <a:r>
              <a:rPr lang="he-IL" dirty="0" smtClean="0">
                <a:solidFill>
                  <a:srgbClr val="66FFFF"/>
                </a:solidFill>
              </a:rPr>
              <a:t> 2019 – מסגרת מושגית </a:t>
            </a:r>
            <a:r>
              <a:rPr lang="en-US" dirty="0" smtClean="0">
                <a:solidFill>
                  <a:srgbClr val="66FFFF"/>
                </a:solidFill>
              </a:rPr>
              <a:t/>
            </a:r>
            <a:br>
              <a:rPr lang="en-US" dirty="0" smtClean="0">
                <a:solidFill>
                  <a:srgbClr val="66FFFF"/>
                </a:solidFill>
              </a:rPr>
            </a:br>
            <a:r>
              <a:rPr lang="he-IL" sz="3200" dirty="0" err="1" smtClean="0">
                <a:solidFill>
                  <a:srgbClr val="66FFFF"/>
                </a:solidFill>
              </a:rPr>
              <a:t>המימד</a:t>
            </a:r>
            <a:r>
              <a:rPr lang="he-IL" sz="3200" dirty="0" smtClean="0">
                <a:solidFill>
                  <a:srgbClr val="66FFFF"/>
                </a:solidFill>
              </a:rPr>
              <a:t> הקוגניטיבי</a:t>
            </a:r>
            <a:endParaRPr lang="he-IL" sz="1800" dirty="0">
              <a:solidFill>
                <a:srgbClr val="66FFFF"/>
              </a:solidFill>
            </a:endParaRPr>
          </a:p>
        </p:txBody>
      </p:sp>
      <p:sp>
        <p:nvSpPr>
          <p:cNvPr id="4" name="TextBox 3"/>
          <p:cNvSpPr txBox="1"/>
          <p:nvPr/>
        </p:nvSpPr>
        <p:spPr>
          <a:xfrm>
            <a:off x="8892480" y="10299"/>
            <a:ext cx="251520" cy="276999"/>
          </a:xfrm>
          <a:prstGeom prst="rect">
            <a:avLst/>
          </a:prstGeom>
          <a:noFill/>
        </p:spPr>
        <p:txBody>
          <a:bodyPr wrap="square" rtlCol="1">
            <a:spAutoFit/>
          </a:bodyPr>
          <a:lstStyle/>
          <a:p>
            <a:fld id="{C4D301B8-C879-4514-9FC5-504D7856AB89}" type="slidenum">
              <a:rPr lang="he-IL" sz="1200" smtClean="0"/>
              <a:t>5</a:t>
            </a:fld>
            <a:endParaRPr lang="he-IL" sz="1200"/>
          </a:p>
        </p:txBody>
      </p:sp>
      <p:graphicFrame>
        <p:nvGraphicFramePr>
          <p:cNvPr id="7" name="מציין מיקום תוכן 1" descr="מסגרת מושגית של המימד הקוגניטיבי" title="המימד הקוגניטיבי"/>
          <p:cNvGraphicFramePr>
            <a:graphicFrameLocks/>
          </p:cNvGraphicFramePr>
          <p:nvPr>
            <p:extLst>
              <p:ext uri="{D42A27DB-BD31-4B8C-83A1-F6EECF244321}">
                <p14:modId xmlns:p14="http://schemas.microsoft.com/office/powerpoint/2010/main" val="1681739828"/>
              </p:ext>
            </p:extLst>
          </p:nvPr>
        </p:nvGraphicFramePr>
        <p:xfrm>
          <a:off x="269776" y="1196752"/>
          <a:ext cx="8672736" cy="5379720"/>
        </p:xfrm>
        <a:graphic>
          <a:graphicData uri="http://schemas.openxmlformats.org/drawingml/2006/table">
            <a:tbl>
              <a:tblPr rtl="1" firstRow="1" firstCol="1" lastRow="1" lastCol="1" bandRow="1" bandCol="1">
                <a:tableStyleId>{5C22544A-7EE6-4342-B048-85BDC9FD1C3A}</a:tableStyleId>
              </a:tblPr>
              <a:tblGrid>
                <a:gridCol w="2436410">
                  <a:extLst>
                    <a:ext uri="{9D8B030D-6E8A-4147-A177-3AD203B41FA5}">
                      <a16:colId xmlns:a16="http://schemas.microsoft.com/office/drawing/2014/main" val="20000"/>
                    </a:ext>
                  </a:extLst>
                </a:gridCol>
                <a:gridCol w="5040063">
                  <a:extLst>
                    <a:ext uri="{9D8B030D-6E8A-4147-A177-3AD203B41FA5}">
                      <a16:colId xmlns:a16="http://schemas.microsoft.com/office/drawing/2014/main" val="20001"/>
                    </a:ext>
                  </a:extLst>
                </a:gridCol>
                <a:gridCol w="1196263">
                  <a:extLst>
                    <a:ext uri="{9D8B030D-6E8A-4147-A177-3AD203B41FA5}">
                      <a16:colId xmlns:a16="http://schemas.microsoft.com/office/drawing/2014/main" val="20002"/>
                    </a:ext>
                  </a:extLst>
                </a:gridCol>
              </a:tblGrid>
              <a:tr h="360040">
                <a:tc>
                  <a:txBody>
                    <a:bodyPr/>
                    <a:lstStyle/>
                    <a:p>
                      <a:pPr algn="ctr" rtl="1">
                        <a:lnSpc>
                          <a:spcPct val="150000"/>
                        </a:lnSpc>
                        <a:spcAft>
                          <a:spcPts val="0"/>
                        </a:spcAft>
                      </a:pPr>
                      <a:r>
                        <a:rPr lang="he-IL" sz="2200" b="1" kern="1200" dirty="0" smtClean="0">
                          <a:solidFill>
                            <a:schemeClr val="bg1"/>
                          </a:solidFill>
                          <a:effectLst/>
                          <a:latin typeface="+mn-lt"/>
                          <a:ea typeface="+mn-ea"/>
                          <a:cs typeface="+mn-cs"/>
                        </a:rPr>
                        <a:t>תחומים קוגניטיביים</a:t>
                      </a: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lnSpc>
                          <a:spcPct val="150000"/>
                        </a:lnSpc>
                        <a:spcAft>
                          <a:spcPts val="0"/>
                        </a:spcAft>
                      </a:pPr>
                      <a:r>
                        <a:rPr lang="he-IL" sz="2200" b="1" kern="1200" dirty="0" smtClean="0">
                          <a:solidFill>
                            <a:schemeClr val="bg1"/>
                          </a:solidFill>
                          <a:effectLst/>
                          <a:latin typeface="+mn-lt"/>
                          <a:ea typeface="+mn-ea"/>
                          <a:cs typeface="+mn-cs"/>
                        </a:rPr>
                        <a:t>מפרט</a:t>
                      </a:r>
                      <a:endParaRPr lang="en-US" sz="2200" b="1" kern="1200" dirty="0">
                        <a:solidFill>
                          <a:schemeClr val="bg1"/>
                        </a:solidFill>
                        <a:effectLst/>
                        <a:latin typeface="+mn-lt"/>
                        <a:ea typeface="+mn-ea"/>
                        <a:cs typeface="+mn-cs"/>
                      </a:endParaRP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lnSpc>
                          <a:spcPct val="150000"/>
                        </a:lnSpc>
                        <a:spcAft>
                          <a:spcPts val="0"/>
                        </a:spcAft>
                      </a:pPr>
                      <a:r>
                        <a:rPr lang="he-IL" sz="2200" b="1" kern="1200" dirty="0">
                          <a:solidFill>
                            <a:srgbClr val="C00000"/>
                          </a:solidFill>
                          <a:effectLst/>
                          <a:latin typeface="+mn-lt"/>
                          <a:ea typeface="+mn-ea"/>
                          <a:cs typeface="+mn-cs"/>
                        </a:rPr>
                        <a:t>אחוזים</a:t>
                      </a:r>
                      <a:endParaRPr lang="en-US" sz="2200" b="1" kern="1200" dirty="0">
                        <a:solidFill>
                          <a:srgbClr val="C00000"/>
                        </a:solidFill>
                        <a:effectLst/>
                        <a:latin typeface="+mn-lt"/>
                        <a:ea typeface="+mn-ea"/>
                        <a:cs typeface="+mn-cs"/>
                      </a:endParaRP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904140">
                <a:tc>
                  <a:txBody>
                    <a:bodyPr/>
                    <a:lstStyle/>
                    <a:p>
                      <a:pPr algn="ctr" rtl="1">
                        <a:lnSpc>
                          <a:spcPct val="100000"/>
                        </a:lnSpc>
                        <a:spcBef>
                          <a:spcPts val="1200"/>
                        </a:spcBef>
                        <a:spcAft>
                          <a:spcPts val="1200"/>
                        </a:spcAft>
                      </a:pPr>
                      <a:r>
                        <a:rPr lang="en-US" sz="2400" dirty="0" smtClean="0">
                          <a:solidFill>
                            <a:schemeClr val="accent1"/>
                          </a:solidFill>
                          <a:effectLst/>
                        </a:rPr>
                        <a:t/>
                      </a:r>
                      <a:br>
                        <a:rPr lang="en-US" sz="2400" dirty="0" smtClean="0">
                          <a:solidFill>
                            <a:schemeClr val="accent1"/>
                          </a:solidFill>
                          <a:effectLst/>
                        </a:rPr>
                      </a:br>
                      <a:r>
                        <a:rPr lang="he-IL" sz="2400" dirty="0" smtClean="0">
                          <a:solidFill>
                            <a:schemeClr val="accent1"/>
                          </a:solidFill>
                          <a:effectLst/>
                        </a:rPr>
                        <a:t>ידע</a:t>
                      </a:r>
                      <a:endParaRPr lang="en-US" sz="2400" dirty="0">
                        <a:solidFill>
                          <a:schemeClr val="accent1"/>
                        </a:solidFill>
                        <a:effectLst/>
                        <a:latin typeface="Calibri"/>
                        <a:ea typeface="Calibri"/>
                        <a:cs typeface="Arial"/>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342900" indent="-342900" algn="r" rtl="1">
                        <a:spcAft>
                          <a:spcPts val="0"/>
                        </a:spcAft>
                        <a:buFont typeface="Arial" panose="020B0604020202020204" pitchFamily="34" charset="0"/>
                        <a:buChar char="•"/>
                      </a:pPr>
                      <a:r>
                        <a:rPr lang="he-IL" sz="2000" b="0" dirty="0">
                          <a:solidFill>
                            <a:srgbClr val="002060"/>
                          </a:solidFill>
                          <a:effectLst/>
                          <a:latin typeface="Times New Roman"/>
                          <a:ea typeface="Times New Roman"/>
                          <a:cs typeface="Arial"/>
                        </a:rPr>
                        <a:t>להיזכר / </a:t>
                      </a:r>
                      <a:r>
                        <a:rPr lang="he-IL" sz="2000" b="0" dirty="0" smtClean="0">
                          <a:solidFill>
                            <a:srgbClr val="002060"/>
                          </a:solidFill>
                          <a:effectLst/>
                          <a:latin typeface="Times New Roman"/>
                          <a:ea typeface="Times New Roman"/>
                          <a:cs typeface="Arial"/>
                        </a:rPr>
                        <a:t>לזהות</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dirty="0" smtClean="0">
                          <a:solidFill>
                            <a:srgbClr val="002060"/>
                          </a:solidFill>
                          <a:effectLst/>
                          <a:latin typeface="Times New Roman"/>
                          <a:ea typeface="Times New Roman"/>
                          <a:cs typeface="Arial"/>
                        </a:rPr>
                        <a:t>לתאר</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dirty="0" smtClean="0">
                          <a:solidFill>
                            <a:srgbClr val="002060"/>
                          </a:solidFill>
                          <a:effectLst/>
                          <a:latin typeface="Times New Roman"/>
                          <a:ea typeface="Times New Roman"/>
                          <a:cs typeface="+mn-cs"/>
                        </a:rPr>
                        <a:t>להמחיש בעזרת דוגמאות</a:t>
                      </a:r>
                      <a:endParaRPr lang="en-US" sz="1200" b="0" dirty="0">
                        <a:effectLst/>
                        <a:latin typeface="Times New Roman"/>
                        <a:ea typeface="Times New Roman"/>
                        <a:cs typeface="David"/>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lnSpc>
                          <a:spcPct val="150000"/>
                        </a:lnSpc>
                        <a:spcAft>
                          <a:spcPts val="0"/>
                        </a:spcAft>
                      </a:pPr>
                      <a:r>
                        <a:rPr lang="he-IL" sz="2000" b="1" kern="1200" dirty="0">
                          <a:solidFill>
                            <a:srgbClr val="C00000"/>
                          </a:solidFill>
                          <a:effectLst/>
                          <a:latin typeface="+mn-lt"/>
                          <a:ea typeface="+mn-ea"/>
                          <a:cs typeface="+mn-cs"/>
                        </a:rPr>
                        <a:t>35%</a:t>
                      </a:r>
                      <a:endParaRPr lang="en-US" sz="2000" b="1" kern="1200" dirty="0">
                        <a:solidFill>
                          <a:srgbClr val="C00000"/>
                        </a:solidFill>
                        <a:effectLst/>
                        <a:latin typeface="+mn-lt"/>
                        <a:ea typeface="+mn-ea"/>
                        <a:cs typeface="+mn-cs"/>
                      </a:endParaRP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1501908">
                <a:tc>
                  <a:txBody>
                    <a:bodyPr/>
                    <a:lstStyle/>
                    <a:p>
                      <a:pPr algn="ctr" rtl="1">
                        <a:spcBef>
                          <a:spcPts val="1200"/>
                        </a:spcBef>
                        <a:spcAft>
                          <a:spcPts val="1200"/>
                        </a:spcAft>
                      </a:pPr>
                      <a:r>
                        <a:rPr lang="en-US" sz="2400" b="1" kern="1200" dirty="0" smtClean="0">
                          <a:solidFill>
                            <a:schemeClr val="accent1"/>
                          </a:solidFill>
                          <a:effectLst/>
                          <a:latin typeface="+mn-lt"/>
                          <a:ea typeface="+mn-ea"/>
                          <a:cs typeface="+mn-cs"/>
                        </a:rPr>
                        <a:t/>
                      </a:r>
                      <a:br>
                        <a:rPr lang="en-US" sz="2400" b="1" kern="1200" dirty="0" smtClean="0">
                          <a:solidFill>
                            <a:schemeClr val="accent1"/>
                          </a:solidFill>
                          <a:effectLst/>
                          <a:latin typeface="+mn-lt"/>
                          <a:ea typeface="+mn-ea"/>
                          <a:cs typeface="+mn-cs"/>
                        </a:rPr>
                      </a:br>
                      <a:r>
                        <a:rPr lang="he-IL" sz="2400" b="1" kern="1200" dirty="0" smtClean="0">
                          <a:solidFill>
                            <a:schemeClr val="accent1"/>
                          </a:solidFill>
                          <a:effectLst/>
                          <a:latin typeface="+mn-lt"/>
                          <a:ea typeface="+mn-ea"/>
                          <a:cs typeface="+mn-cs"/>
                        </a:rPr>
                        <a:t>יישום</a:t>
                      </a:r>
                      <a:endParaRPr lang="en-US" sz="2400" b="1" kern="1200" dirty="0">
                        <a:solidFill>
                          <a:schemeClr val="accent1"/>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342900" indent="-342900" algn="r" rtl="1">
                        <a:spcAft>
                          <a:spcPts val="0"/>
                        </a:spcAft>
                        <a:buFont typeface="Arial" panose="020B0604020202020204" pitchFamily="34" charset="0"/>
                        <a:buChar char="•"/>
                      </a:pPr>
                      <a:r>
                        <a:rPr lang="he-IL" sz="2000" b="0" kern="1200" dirty="0" smtClean="0">
                          <a:solidFill>
                            <a:srgbClr val="002060"/>
                          </a:solidFill>
                          <a:effectLst/>
                          <a:latin typeface="Times New Roman"/>
                          <a:ea typeface="Times New Roman"/>
                          <a:cs typeface="Arial"/>
                        </a:rPr>
                        <a:t>להשוות</a:t>
                      </a:r>
                    </a:p>
                    <a:p>
                      <a:pPr marL="342900" indent="-342900" algn="r" rtl="1">
                        <a:spcAft>
                          <a:spcPts val="0"/>
                        </a:spcAft>
                        <a:buFont typeface="Arial" panose="020B0604020202020204" pitchFamily="34" charset="0"/>
                        <a:buChar char="•"/>
                      </a:pPr>
                      <a:r>
                        <a:rPr lang="he-IL" sz="2000" b="0" kern="1200" dirty="0" smtClean="0">
                          <a:solidFill>
                            <a:srgbClr val="002060"/>
                          </a:solidFill>
                          <a:effectLst/>
                          <a:latin typeface="Times New Roman"/>
                          <a:ea typeface="Times New Roman"/>
                          <a:cs typeface="Arial"/>
                        </a:rPr>
                        <a:t>לקשר</a:t>
                      </a:r>
                    </a:p>
                    <a:p>
                      <a:pPr marL="342900" indent="-342900" algn="r" rtl="1">
                        <a:spcAft>
                          <a:spcPts val="0"/>
                        </a:spcAft>
                        <a:buFont typeface="Arial" panose="020B0604020202020204" pitchFamily="34" charset="0"/>
                        <a:buChar char="•"/>
                      </a:pPr>
                      <a:r>
                        <a:rPr lang="he-IL" sz="2000" b="0" kern="1200" dirty="0" smtClean="0">
                          <a:solidFill>
                            <a:srgbClr val="002060"/>
                          </a:solidFill>
                          <a:effectLst/>
                          <a:latin typeface="Times New Roman"/>
                          <a:ea typeface="Times New Roman"/>
                          <a:cs typeface="Arial"/>
                        </a:rPr>
                        <a:t>להשתמש במודלים </a:t>
                      </a:r>
                    </a:p>
                    <a:p>
                      <a:pPr marL="342900" indent="-342900" algn="r" rtl="1">
                        <a:spcAft>
                          <a:spcPts val="0"/>
                        </a:spcAft>
                        <a:buFont typeface="Arial" panose="020B0604020202020204" pitchFamily="34" charset="0"/>
                        <a:buChar char="•"/>
                      </a:pPr>
                      <a:r>
                        <a:rPr lang="he-IL" sz="2000" b="0" kern="1200" dirty="0" smtClean="0">
                          <a:solidFill>
                            <a:srgbClr val="002060"/>
                          </a:solidFill>
                          <a:effectLst/>
                          <a:latin typeface="Times New Roman"/>
                          <a:ea typeface="Times New Roman"/>
                          <a:cs typeface="Arial"/>
                        </a:rPr>
                        <a:t>לפרש מידע</a:t>
                      </a:r>
                    </a:p>
                    <a:p>
                      <a:pPr marL="342900" indent="-342900" algn="r" rtl="1">
                        <a:spcAft>
                          <a:spcPts val="0"/>
                        </a:spcAft>
                        <a:buFont typeface="Arial" panose="020B0604020202020204" pitchFamily="34" charset="0"/>
                        <a:buChar char="•"/>
                      </a:pPr>
                      <a:r>
                        <a:rPr lang="he-IL" sz="2000" b="0" kern="1200" dirty="0" smtClean="0">
                          <a:solidFill>
                            <a:srgbClr val="002060"/>
                          </a:solidFill>
                          <a:effectLst/>
                          <a:latin typeface="Times New Roman"/>
                          <a:ea typeface="Times New Roman"/>
                          <a:cs typeface="Arial"/>
                        </a:rPr>
                        <a:t>להסביר</a:t>
                      </a: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lnSpc>
                          <a:spcPct val="150000"/>
                        </a:lnSpc>
                        <a:spcAft>
                          <a:spcPts val="0"/>
                        </a:spcAft>
                      </a:pPr>
                      <a:r>
                        <a:rPr lang="he-IL" sz="2000" b="1" kern="1200" dirty="0">
                          <a:solidFill>
                            <a:srgbClr val="C00000"/>
                          </a:solidFill>
                          <a:effectLst/>
                          <a:latin typeface="+mn-lt"/>
                          <a:ea typeface="+mn-ea"/>
                          <a:cs typeface="+mn-cs"/>
                        </a:rPr>
                        <a:t>35%</a:t>
                      </a:r>
                      <a:endParaRPr lang="en-US" sz="2000" b="1" kern="1200" dirty="0">
                        <a:solidFill>
                          <a:srgbClr val="C00000"/>
                        </a:solidFill>
                        <a:effectLst/>
                        <a:latin typeface="+mn-lt"/>
                        <a:ea typeface="+mn-ea"/>
                        <a:cs typeface="+mn-cs"/>
                      </a:endParaRP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r h="908072">
                <a:tc>
                  <a:txBody>
                    <a:bodyPr/>
                    <a:lstStyle/>
                    <a:p>
                      <a:pPr algn="ctr" rtl="1">
                        <a:spcBef>
                          <a:spcPts val="1200"/>
                        </a:spcBef>
                        <a:spcAft>
                          <a:spcPts val="1200"/>
                        </a:spcAft>
                      </a:pPr>
                      <a:r>
                        <a:rPr lang="en-US" sz="2400" b="1" kern="1200" dirty="0" smtClean="0">
                          <a:solidFill>
                            <a:schemeClr val="accent1"/>
                          </a:solidFill>
                          <a:effectLst/>
                          <a:latin typeface="+mn-lt"/>
                          <a:ea typeface="+mn-ea"/>
                          <a:cs typeface="+mn-cs"/>
                        </a:rPr>
                        <a:t/>
                      </a:r>
                      <a:br>
                        <a:rPr lang="en-US" sz="2400" b="1" kern="1200" dirty="0" smtClean="0">
                          <a:solidFill>
                            <a:schemeClr val="accent1"/>
                          </a:solidFill>
                          <a:effectLst/>
                          <a:latin typeface="+mn-lt"/>
                          <a:ea typeface="+mn-ea"/>
                          <a:cs typeface="+mn-cs"/>
                        </a:rPr>
                      </a:br>
                      <a:r>
                        <a:rPr lang="he-IL" sz="2400" b="1" kern="1200" dirty="0" smtClean="0">
                          <a:solidFill>
                            <a:schemeClr val="accent1"/>
                          </a:solidFill>
                          <a:effectLst/>
                          <a:latin typeface="+mn-lt"/>
                          <a:ea typeface="+mn-ea"/>
                          <a:cs typeface="+mn-cs"/>
                        </a:rPr>
                        <a:t>הנמקה</a:t>
                      </a:r>
                      <a:endParaRPr lang="en-US" sz="2400" b="1" kern="1200" dirty="0">
                        <a:solidFill>
                          <a:schemeClr val="accent1"/>
                        </a:solidFill>
                        <a:effectLst/>
                        <a:latin typeface="+mn-lt"/>
                        <a:ea typeface="+mn-ea"/>
                        <a:cs typeface="+mn-cs"/>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kern="1200" dirty="0" smtClean="0">
                          <a:solidFill>
                            <a:srgbClr val="002060"/>
                          </a:solidFill>
                          <a:effectLst/>
                          <a:latin typeface="Times New Roman"/>
                          <a:ea typeface="Times New Roman"/>
                          <a:cs typeface="Arial"/>
                        </a:rPr>
                        <a:t>לנתח</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kern="1200" dirty="0" smtClean="0">
                          <a:solidFill>
                            <a:srgbClr val="002060"/>
                          </a:solidFill>
                          <a:effectLst/>
                          <a:latin typeface="Times New Roman"/>
                          <a:ea typeface="Times New Roman"/>
                          <a:cs typeface="Arial"/>
                        </a:rPr>
                        <a:t>לעשות סינתזה</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kern="1200" dirty="0" smtClean="0">
                          <a:solidFill>
                            <a:srgbClr val="002060"/>
                          </a:solidFill>
                          <a:effectLst/>
                          <a:latin typeface="Times New Roman"/>
                          <a:ea typeface="Times New Roman"/>
                          <a:cs typeface="Arial"/>
                        </a:rPr>
                        <a:t>לנסח שאלות / לשער השערות / לחזות</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kern="1200" dirty="0" smtClean="0">
                          <a:solidFill>
                            <a:srgbClr val="002060"/>
                          </a:solidFill>
                          <a:effectLst/>
                          <a:latin typeface="Times New Roman"/>
                          <a:ea typeface="Times New Roman"/>
                          <a:cs typeface="Arial"/>
                        </a:rPr>
                        <a:t>לתכנן חקירות</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kern="1200" dirty="0" smtClean="0">
                          <a:solidFill>
                            <a:srgbClr val="002060"/>
                          </a:solidFill>
                          <a:effectLst/>
                          <a:latin typeface="Times New Roman"/>
                          <a:ea typeface="Times New Roman"/>
                          <a:cs typeface="Arial"/>
                        </a:rPr>
                        <a:t>להעריך</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kern="1200" dirty="0" smtClean="0">
                          <a:solidFill>
                            <a:srgbClr val="002060"/>
                          </a:solidFill>
                          <a:effectLst/>
                          <a:latin typeface="Times New Roman"/>
                          <a:ea typeface="Times New Roman"/>
                          <a:cs typeface="Arial"/>
                        </a:rPr>
                        <a:t>להסיק מסקנות</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kern="1200" dirty="0" smtClean="0">
                          <a:solidFill>
                            <a:srgbClr val="002060"/>
                          </a:solidFill>
                          <a:effectLst/>
                          <a:latin typeface="Times New Roman"/>
                          <a:ea typeface="Times New Roman"/>
                          <a:cs typeface="Arial"/>
                        </a:rPr>
                        <a:t>להכליל</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b="0" kern="1200" dirty="0" smtClean="0">
                          <a:solidFill>
                            <a:srgbClr val="002060"/>
                          </a:solidFill>
                          <a:effectLst/>
                          <a:latin typeface="Times New Roman"/>
                          <a:ea typeface="Times New Roman"/>
                          <a:cs typeface="Arial"/>
                        </a:rPr>
                        <a:t>להצדיק</a:t>
                      </a:r>
                      <a:endParaRPr lang="en-US" sz="2000" b="0" kern="1200" dirty="0">
                        <a:solidFill>
                          <a:srgbClr val="002060"/>
                        </a:solidFill>
                        <a:effectLst/>
                        <a:latin typeface="Times New Roman"/>
                        <a:ea typeface="Times New Roman"/>
                        <a:cs typeface="Arial"/>
                      </a:endParaRPr>
                    </a:p>
                  </a:txBody>
                  <a:tcPr marL="68580" marR="6858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1">
                        <a:lnSpc>
                          <a:spcPct val="150000"/>
                        </a:lnSpc>
                        <a:spcAft>
                          <a:spcPts val="0"/>
                        </a:spcAft>
                      </a:pPr>
                      <a:r>
                        <a:rPr lang="he-IL" sz="2000" b="1" kern="1200" dirty="0">
                          <a:solidFill>
                            <a:srgbClr val="C00000"/>
                          </a:solidFill>
                          <a:effectLst/>
                          <a:latin typeface="+mn-lt"/>
                          <a:ea typeface="+mn-ea"/>
                          <a:cs typeface="+mn-cs"/>
                        </a:rPr>
                        <a:t>30%</a:t>
                      </a:r>
                      <a:endParaRPr lang="en-US" sz="2000" b="1" kern="1200" dirty="0">
                        <a:solidFill>
                          <a:srgbClr val="C00000"/>
                        </a:solidFill>
                        <a:effectLst/>
                        <a:latin typeface="+mn-lt"/>
                        <a:ea typeface="+mn-ea"/>
                        <a:cs typeface="+mn-cs"/>
                      </a:endParaRPr>
                    </a:p>
                  </a:txBody>
                  <a:tcPr marL="68580" marR="6858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7639624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11560" y="1268760"/>
            <a:ext cx="8156575" cy="4726207"/>
          </a:xfrm>
        </p:spPr>
        <p:txBody>
          <a:bodyPr/>
          <a:lstStyle/>
          <a:p>
            <a:pPr marL="171450" indent="0">
              <a:lnSpc>
                <a:spcPct val="100000"/>
              </a:lnSpc>
              <a:spcBef>
                <a:spcPts val="1200"/>
              </a:spcBef>
              <a:spcAft>
                <a:spcPts val="1200"/>
              </a:spcAft>
              <a:buNone/>
            </a:pPr>
            <a:r>
              <a:rPr lang="he-IL" sz="2400" dirty="0" smtClean="0"/>
              <a:t>בנוסף למיומנויות הקוגניטיביות מיוצגות </a:t>
            </a:r>
            <a:r>
              <a:rPr lang="he-IL" sz="2400" dirty="0" err="1"/>
              <a:t>בטימס</a:t>
            </a:r>
            <a:r>
              <a:rPr lang="he-IL" sz="2400" dirty="0"/>
              <a:t> 2019 </a:t>
            </a:r>
            <a:r>
              <a:rPr lang="he-IL" sz="2400" dirty="0" smtClean="0"/>
              <a:t>חמש </a:t>
            </a:r>
            <a:r>
              <a:rPr lang="he-IL" sz="2400" dirty="0" err="1"/>
              <a:t>פרקטיקות</a:t>
            </a:r>
            <a:r>
              <a:rPr lang="he-IL" sz="2400" dirty="0"/>
              <a:t> העומדות בבסיס החקירה המדעית</a:t>
            </a:r>
            <a:r>
              <a:rPr lang="he-IL" sz="2400" dirty="0" smtClean="0"/>
              <a:t>:</a:t>
            </a:r>
          </a:p>
          <a:p>
            <a:pPr marL="685800" indent="-514350">
              <a:lnSpc>
                <a:spcPct val="100000"/>
              </a:lnSpc>
              <a:spcBef>
                <a:spcPts val="1200"/>
              </a:spcBef>
              <a:spcAft>
                <a:spcPts val="1200"/>
              </a:spcAft>
              <a:buAutoNum type="arabicPeriod"/>
            </a:pPr>
            <a:r>
              <a:rPr lang="he-IL" sz="2400" b="0" dirty="0" smtClean="0"/>
              <a:t>שאלת שאלות על בסיס תצפיות</a:t>
            </a:r>
          </a:p>
          <a:p>
            <a:pPr marL="685800" indent="-514350">
              <a:lnSpc>
                <a:spcPct val="100000"/>
              </a:lnSpc>
              <a:spcBef>
                <a:spcPts val="1200"/>
              </a:spcBef>
              <a:spcAft>
                <a:spcPts val="1200"/>
              </a:spcAft>
              <a:buAutoNum type="arabicPeriod"/>
            </a:pPr>
            <a:r>
              <a:rPr lang="he-IL" sz="2400" b="0" dirty="0" smtClean="0"/>
              <a:t>ייצור ראיות באמצעות חקירות </a:t>
            </a:r>
            <a:r>
              <a:rPr lang="he-IL" sz="2400" b="0" dirty="0"/>
              <a:t>שיטתיות וניסויים מבוקרים </a:t>
            </a:r>
            <a:endParaRPr lang="he-IL" sz="2400" b="0" dirty="0" smtClean="0"/>
          </a:p>
          <a:p>
            <a:pPr marL="685800" indent="-514350">
              <a:lnSpc>
                <a:spcPct val="100000"/>
              </a:lnSpc>
              <a:spcBef>
                <a:spcPts val="1200"/>
              </a:spcBef>
              <a:spcAft>
                <a:spcPts val="1200"/>
              </a:spcAft>
              <a:buAutoNum type="arabicPeriod"/>
            </a:pPr>
            <a:r>
              <a:rPr lang="he-IL" sz="2400" b="0" dirty="0" smtClean="0"/>
              <a:t>עבודה עם הנתונים- תיאור</a:t>
            </a:r>
            <a:r>
              <a:rPr lang="he-IL" sz="2400" b="0" dirty="0"/>
              <a:t>, זיהוי דפוסים, זיהוי קשרים, פירוש </a:t>
            </a:r>
            <a:r>
              <a:rPr lang="he-IL" sz="2400" b="0" dirty="0" smtClean="0"/>
              <a:t>וייצוג חזותי.</a:t>
            </a:r>
          </a:p>
          <a:p>
            <a:pPr marL="685800" indent="-514350">
              <a:lnSpc>
                <a:spcPct val="100000"/>
              </a:lnSpc>
              <a:spcBef>
                <a:spcPts val="1200"/>
              </a:spcBef>
              <a:spcAft>
                <a:spcPts val="1200"/>
              </a:spcAft>
              <a:buAutoNum type="arabicPeriod"/>
            </a:pPr>
            <a:r>
              <a:rPr lang="he-IL" sz="2400" b="0" dirty="0"/>
              <a:t>מענה על שאלת המחקר </a:t>
            </a:r>
            <a:r>
              <a:rPr lang="he-IL" sz="2400" b="0" dirty="0" smtClean="0"/>
              <a:t>ואישוש/הפרכה של השערות</a:t>
            </a:r>
          </a:p>
          <a:p>
            <a:pPr marL="685800" indent="-514350">
              <a:lnSpc>
                <a:spcPct val="100000"/>
              </a:lnSpc>
              <a:spcBef>
                <a:spcPts val="1200"/>
              </a:spcBef>
              <a:spcAft>
                <a:spcPts val="1200"/>
              </a:spcAft>
              <a:buAutoNum type="arabicPeriod"/>
            </a:pPr>
            <a:r>
              <a:rPr lang="he-IL" sz="2400" b="0" dirty="0"/>
              <a:t>גיבוש טיעון על סמך ראיות </a:t>
            </a:r>
            <a:r>
              <a:rPr lang="he-IL" sz="2400" b="0" dirty="0" smtClean="0"/>
              <a:t>וידע מדעי</a:t>
            </a:r>
            <a:endParaRPr lang="he-IL" sz="2400" b="0" dirty="0"/>
          </a:p>
        </p:txBody>
      </p:sp>
      <p:sp>
        <p:nvSpPr>
          <p:cNvPr id="2" name="Title 1"/>
          <p:cNvSpPr>
            <a:spLocks noGrp="1"/>
          </p:cNvSpPr>
          <p:nvPr>
            <p:ph type="title"/>
          </p:nvPr>
        </p:nvSpPr>
        <p:spPr>
          <a:xfrm>
            <a:off x="179512" y="116632"/>
            <a:ext cx="8243888" cy="654051"/>
          </a:xfrm>
        </p:spPr>
        <p:txBody>
          <a:bodyPr/>
          <a:lstStyle/>
          <a:p>
            <a:pPr rtl="1" eaLnBrk="1" latinLnBrk="0" hangingPunct="1"/>
            <a:r>
              <a:rPr lang="he-IL" sz="3200" b="1" kern="1200" dirty="0" smtClean="0">
                <a:solidFill>
                  <a:srgbClr val="66FFFF"/>
                </a:solidFill>
                <a:effectLst/>
                <a:latin typeface="Arial" panose="020B0604020202020204" pitchFamily="34" charset="0"/>
                <a:ea typeface="+mn-ea"/>
                <a:cs typeface="Arial" panose="020B0604020202020204" pitchFamily="34" charset="0"/>
              </a:rPr>
              <a:t>מחקר </a:t>
            </a:r>
            <a:r>
              <a:rPr lang="he-IL" sz="3200" b="1" kern="1200" dirty="0" err="1" smtClean="0">
                <a:solidFill>
                  <a:srgbClr val="66FFFF"/>
                </a:solidFill>
                <a:effectLst/>
                <a:latin typeface="Arial" panose="020B0604020202020204" pitchFamily="34" charset="0"/>
                <a:ea typeface="+mn-ea"/>
                <a:cs typeface="Arial" panose="020B0604020202020204" pitchFamily="34" charset="0"/>
              </a:rPr>
              <a:t>טימס</a:t>
            </a:r>
            <a:r>
              <a:rPr lang="he-IL" sz="3200" b="1" kern="1200" dirty="0" smtClean="0">
                <a:solidFill>
                  <a:srgbClr val="66FFFF"/>
                </a:solidFill>
                <a:effectLst/>
                <a:latin typeface="Arial" panose="020B0604020202020204" pitchFamily="34" charset="0"/>
                <a:ea typeface="+mn-ea"/>
                <a:cs typeface="Arial" panose="020B0604020202020204" pitchFamily="34" charset="0"/>
              </a:rPr>
              <a:t> 2019 </a:t>
            </a:r>
            <a:r>
              <a:rPr lang="he-IL" sz="3600" b="1" kern="1200" dirty="0" smtClean="0">
                <a:solidFill>
                  <a:srgbClr val="66FFFF"/>
                </a:solidFill>
                <a:effectLst/>
                <a:latin typeface="Arial" panose="020B0604020202020204" pitchFamily="34" charset="0"/>
                <a:ea typeface="+mn-ea"/>
                <a:cs typeface="Arial" panose="020B0604020202020204" pitchFamily="34" charset="0"/>
              </a:rPr>
              <a:t>– מסגרת מושגית </a:t>
            </a:r>
            <a:r>
              <a:rPr lang="en-US" sz="3200" b="1" kern="1200" dirty="0" smtClean="0">
                <a:solidFill>
                  <a:srgbClr val="66FFFF"/>
                </a:solidFill>
                <a:effectLst/>
                <a:latin typeface="Arial" panose="020B0604020202020204" pitchFamily="34" charset="0"/>
                <a:ea typeface="+mn-ea"/>
                <a:cs typeface="Arial" panose="020B0604020202020204" pitchFamily="34" charset="0"/>
              </a:rPr>
              <a:t/>
            </a:r>
            <a:br>
              <a:rPr lang="en-US" sz="3200" b="1" kern="1200" dirty="0" smtClean="0">
                <a:solidFill>
                  <a:srgbClr val="66FFFF"/>
                </a:solidFill>
                <a:effectLst/>
                <a:latin typeface="Arial" panose="020B0604020202020204" pitchFamily="34" charset="0"/>
                <a:ea typeface="+mn-ea"/>
                <a:cs typeface="Arial" panose="020B0604020202020204" pitchFamily="34" charset="0"/>
              </a:rPr>
            </a:br>
            <a:r>
              <a:rPr lang="he-IL" sz="3200" b="1" kern="1200" dirty="0" err="1" smtClean="0">
                <a:solidFill>
                  <a:srgbClr val="66FFFF"/>
                </a:solidFill>
                <a:effectLst/>
                <a:latin typeface="Arial" panose="020B0604020202020204" pitchFamily="34" charset="0"/>
                <a:ea typeface="+mn-ea"/>
                <a:cs typeface="Arial" panose="020B0604020202020204" pitchFamily="34" charset="0"/>
              </a:rPr>
              <a:t>פרקטיקות</a:t>
            </a:r>
            <a:r>
              <a:rPr lang="he-IL" sz="3200" b="1" kern="1200" dirty="0" smtClean="0">
                <a:solidFill>
                  <a:srgbClr val="66FFFF"/>
                </a:solidFill>
                <a:effectLst/>
                <a:latin typeface="Arial" panose="020B0604020202020204" pitchFamily="34" charset="0"/>
                <a:ea typeface="+mn-ea"/>
                <a:cs typeface="Arial" panose="020B0604020202020204" pitchFamily="34" charset="0"/>
              </a:rPr>
              <a:t> מדעיות</a:t>
            </a:r>
            <a:endParaRPr lang="en-US" dirty="0" smtClean="0">
              <a:effectLst/>
            </a:endParaRPr>
          </a:p>
          <a:p>
            <a:endParaRPr lang="en-US" dirty="0"/>
          </a:p>
        </p:txBody>
      </p:sp>
    </p:spTree>
    <p:extLst>
      <p:ext uri="{BB962C8B-B14F-4D97-AF65-F5344CB8AC3E}">
        <p14:creationId xmlns:p14="http://schemas.microsoft.com/office/powerpoint/2010/main" val="291836177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descr="לוגו TIMSS" title="לוגו TIMSS"/>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2964" y="4415184"/>
            <a:ext cx="1318072" cy="1318072"/>
          </a:xfrm>
          <a:prstGeom prst="rect">
            <a:avLst/>
          </a:prstGeom>
        </p:spPr>
      </p:pic>
      <p:sp>
        <p:nvSpPr>
          <p:cNvPr id="6" name="TextBox 5"/>
          <p:cNvSpPr txBox="1"/>
          <p:nvPr/>
        </p:nvSpPr>
        <p:spPr>
          <a:xfrm>
            <a:off x="8676456" y="0"/>
            <a:ext cx="467544" cy="276999"/>
          </a:xfrm>
          <a:prstGeom prst="rect">
            <a:avLst/>
          </a:prstGeom>
          <a:noFill/>
        </p:spPr>
        <p:txBody>
          <a:bodyPr wrap="square" rtlCol="1">
            <a:spAutoFit/>
          </a:bodyPr>
          <a:lstStyle/>
          <a:p>
            <a:fld id="{C4D301B8-C879-4514-9FC5-504D7856AB89}" type="slidenum">
              <a:rPr lang="he-IL" sz="1200" smtClean="0"/>
              <a:t>7</a:t>
            </a:fld>
            <a:endParaRPr lang="he-IL" sz="1200"/>
          </a:p>
        </p:txBody>
      </p:sp>
      <p:sp>
        <p:nvSpPr>
          <p:cNvPr id="7" name="Title 6"/>
          <p:cNvSpPr>
            <a:spLocks noGrp="1"/>
          </p:cNvSpPr>
          <p:nvPr>
            <p:ph type="ctrTitle"/>
          </p:nvPr>
        </p:nvSpPr>
        <p:spPr/>
        <p:txBody>
          <a:bodyPr/>
          <a:lstStyle/>
          <a:p>
            <a:pPr rtl="1" eaLnBrk="1" fontAlgn="base" latinLnBrk="0" hangingPunct="1"/>
            <a:r>
              <a:rPr lang="he-IL" sz="4400" b="1" kern="10" dirty="0" smtClean="0">
                <a:solidFill>
                  <a:srgbClr val="000066"/>
                </a:solidFill>
                <a:effectLst/>
                <a:latin typeface="Arial" panose="020B0604020202020204" pitchFamily="34" charset="0"/>
                <a:ea typeface="+mn-ea"/>
                <a:cs typeface="Arial" panose="020B0604020202020204" pitchFamily="34" charset="0"/>
              </a:rPr>
              <a:t>דוגמאות לפריטים </a:t>
            </a:r>
            <a:r>
              <a:rPr lang="en-US" sz="4400" b="1" kern="10" dirty="0" smtClean="0">
                <a:solidFill>
                  <a:srgbClr val="000066"/>
                </a:solidFill>
                <a:effectLst/>
                <a:latin typeface="Arial" panose="020B0604020202020204" pitchFamily="34" charset="0"/>
                <a:ea typeface="+mn-ea"/>
                <a:cs typeface="Arial" panose="020B0604020202020204" pitchFamily="34" charset="0"/>
              </a:rPr>
              <a:t/>
            </a:r>
            <a:br>
              <a:rPr lang="en-US" sz="4400" b="1" kern="10" dirty="0" smtClean="0">
                <a:solidFill>
                  <a:srgbClr val="000066"/>
                </a:solidFill>
                <a:effectLst/>
                <a:latin typeface="Arial" panose="020B0604020202020204" pitchFamily="34" charset="0"/>
                <a:ea typeface="+mn-ea"/>
                <a:cs typeface="Arial" panose="020B0604020202020204" pitchFamily="34" charset="0"/>
              </a:rPr>
            </a:br>
            <a:r>
              <a:rPr lang="he-IL" sz="4400" b="1" kern="10" dirty="0" smtClean="0">
                <a:solidFill>
                  <a:srgbClr val="000066"/>
                </a:solidFill>
                <a:effectLst/>
                <a:latin typeface="Arial" panose="020B0604020202020204" pitchFamily="34" charset="0"/>
                <a:ea typeface="+mn-ea"/>
                <a:cs typeface="Arial" panose="020B0604020202020204" pitchFamily="34" charset="0"/>
              </a:rPr>
              <a:t>ברמות קושי שונות,</a:t>
            </a:r>
            <a:endParaRPr lang="en-US" dirty="0" smtClean="0">
              <a:effectLst/>
            </a:endParaRPr>
          </a:p>
          <a:p>
            <a:pPr rtl="1" eaLnBrk="1" fontAlgn="base" latinLnBrk="0" hangingPunct="1"/>
            <a:r>
              <a:rPr lang="he-IL" sz="4400" b="1" kern="10" dirty="0" smtClean="0">
                <a:solidFill>
                  <a:srgbClr val="000066"/>
                </a:solidFill>
                <a:effectLst/>
                <a:latin typeface="Arial" panose="020B0604020202020204" pitchFamily="34" charset="0"/>
                <a:ea typeface="+mn-ea"/>
                <a:cs typeface="Arial" panose="020B0604020202020204" pitchFamily="34" charset="0"/>
              </a:rPr>
              <a:t>ממחקר </a:t>
            </a:r>
            <a:r>
              <a:rPr lang="he-IL" sz="4400" b="1" kern="10" dirty="0" err="1" smtClean="0">
                <a:solidFill>
                  <a:srgbClr val="000066"/>
                </a:solidFill>
                <a:effectLst/>
                <a:latin typeface="Arial" panose="020B0604020202020204" pitchFamily="34" charset="0"/>
                <a:ea typeface="+mn-ea"/>
                <a:cs typeface="Arial" panose="020B0604020202020204" pitchFamily="34" charset="0"/>
              </a:rPr>
              <a:t>טימס</a:t>
            </a:r>
            <a:r>
              <a:rPr lang="he-IL" sz="4400" b="1" kern="10" dirty="0" smtClean="0">
                <a:solidFill>
                  <a:srgbClr val="000066"/>
                </a:solidFill>
                <a:effectLst/>
                <a:latin typeface="Arial" panose="020B0604020202020204" pitchFamily="34" charset="0"/>
                <a:ea typeface="+mn-ea"/>
                <a:cs typeface="Arial" panose="020B0604020202020204" pitchFamily="34" charset="0"/>
              </a:rPr>
              <a:t> 2015</a:t>
            </a:r>
            <a:endParaRPr lang="en-US" dirty="0" smtClean="0">
              <a:effectLst/>
            </a:endParaRPr>
          </a:p>
          <a:p>
            <a:endParaRPr lang="en-US" dirty="0"/>
          </a:p>
        </p:txBody>
      </p:sp>
    </p:spTree>
    <p:custDataLst>
      <p:tags r:id="rId1"/>
    </p:custDataLst>
    <p:extLst>
      <p:ext uri="{BB962C8B-B14F-4D97-AF65-F5344CB8AC3E}">
        <p14:creationId xmlns:p14="http://schemas.microsoft.com/office/powerpoint/2010/main" val="387090042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91621" y="2027225"/>
            <a:ext cx="4641078" cy="1754326"/>
          </a:xfrm>
          <a:prstGeom prst="rect">
            <a:avLst/>
          </a:prstGeom>
          <a:noFill/>
        </p:spPr>
        <p:txBody>
          <a:bodyPr wrap="none" rtlCol="0">
            <a:spAutoFit/>
          </a:bodyPr>
          <a:lstStyle/>
          <a:p>
            <a:r>
              <a:rPr lang="he-IL" dirty="0" smtClean="0">
                <a:solidFill>
                  <a:schemeClr val="bg1"/>
                </a:solidFill>
              </a:rPr>
              <a:t>עכברי אייל חיים באזורים רבים בעולם. אלה החיים </a:t>
            </a:r>
          </a:p>
          <a:p>
            <a:r>
              <a:rPr lang="he-IL" dirty="0" smtClean="0">
                <a:solidFill>
                  <a:schemeClr val="bg1"/>
                </a:solidFill>
              </a:rPr>
              <a:t>ביערות הם בעלי פרווה כהה.</a:t>
            </a:r>
          </a:p>
          <a:p>
            <a:r>
              <a:rPr lang="he-IL" dirty="0" smtClean="0">
                <a:solidFill>
                  <a:schemeClr val="bg1"/>
                </a:solidFill>
              </a:rPr>
              <a:t>אלה החיים בחופים חוליים הם בעלי פרווה בהירה.</a:t>
            </a:r>
          </a:p>
          <a:p>
            <a:endParaRPr lang="he-IL" dirty="0">
              <a:solidFill>
                <a:schemeClr val="bg1"/>
              </a:solidFill>
            </a:endParaRPr>
          </a:p>
          <a:p>
            <a:r>
              <a:rPr lang="he-IL" dirty="0" smtClean="0">
                <a:solidFill>
                  <a:schemeClr val="bg1"/>
                </a:solidFill>
              </a:rPr>
              <a:t>מדוע פרווה בהירה היא יתרון </a:t>
            </a:r>
          </a:p>
          <a:p>
            <a:r>
              <a:rPr lang="he-IL" dirty="0" smtClean="0">
                <a:solidFill>
                  <a:schemeClr val="bg1"/>
                </a:solidFill>
              </a:rPr>
              <a:t>בשביל עכברים החיים בחוף?</a:t>
            </a:r>
            <a:endParaRPr lang="en-US" dirty="0">
              <a:solidFill>
                <a:schemeClr val="bg1"/>
              </a:solidFill>
            </a:endParaRPr>
          </a:p>
        </p:txBody>
      </p:sp>
      <p:sp>
        <p:nvSpPr>
          <p:cNvPr id="5" name="כותרת 4"/>
          <p:cNvSpPr>
            <a:spLocks noGrp="1"/>
          </p:cNvSpPr>
          <p:nvPr>
            <p:ph type="title"/>
          </p:nvPr>
        </p:nvSpPr>
        <p:spPr>
          <a:xfrm>
            <a:off x="0" y="-14288"/>
            <a:ext cx="7812360" cy="995016"/>
          </a:xfrm>
        </p:spPr>
        <p:txBody>
          <a:bodyPr lIns="0" rIns="0" anchor="ctr"/>
          <a:lstStyle/>
          <a:p>
            <a:pPr rtl="1"/>
            <a:r>
              <a:rPr lang="he-IL" dirty="0" smtClean="0"/>
              <a:t>מחקר </a:t>
            </a:r>
            <a:r>
              <a:rPr lang="he-IL" dirty="0" err="1" smtClean="0"/>
              <a:t>טימס</a:t>
            </a:r>
            <a:r>
              <a:rPr lang="he-IL" dirty="0" smtClean="0"/>
              <a:t> 2015</a:t>
            </a:r>
            <a:br>
              <a:rPr lang="he-IL" dirty="0" smtClean="0"/>
            </a:br>
            <a:r>
              <a:rPr lang="he-IL" sz="2800" dirty="0" smtClean="0"/>
              <a:t>שאלות לדוגמא בתחום הדעת </a:t>
            </a:r>
            <a:r>
              <a:rPr lang="he-IL" sz="2800" dirty="0" smtClean="0">
                <a:solidFill>
                  <a:srgbClr val="00B050"/>
                </a:solidFill>
              </a:rPr>
              <a:t>מדעים</a:t>
            </a:r>
            <a:endParaRPr lang="he-IL" sz="2800" dirty="0">
              <a:solidFill>
                <a:srgbClr val="00B050"/>
              </a:solidFill>
            </a:endParaRPr>
          </a:p>
        </p:txBody>
      </p:sp>
      <p:sp>
        <p:nvSpPr>
          <p:cNvPr id="6" name="TextBox 5"/>
          <p:cNvSpPr txBox="1"/>
          <p:nvPr/>
        </p:nvSpPr>
        <p:spPr>
          <a:xfrm>
            <a:off x="8676456" y="0"/>
            <a:ext cx="467544" cy="276999"/>
          </a:xfrm>
          <a:prstGeom prst="rect">
            <a:avLst/>
          </a:prstGeom>
          <a:noFill/>
        </p:spPr>
        <p:txBody>
          <a:bodyPr wrap="square" rtlCol="1">
            <a:spAutoFit/>
          </a:bodyPr>
          <a:lstStyle/>
          <a:p>
            <a:fld id="{C4D301B8-C879-4514-9FC5-504D7856AB89}" type="slidenum">
              <a:rPr lang="he-IL" sz="1200" smtClean="0"/>
              <a:t>8</a:t>
            </a:fld>
            <a:endParaRPr lang="he-IL" sz="1200"/>
          </a:p>
        </p:txBody>
      </p:sp>
      <p:sp>
        <p:nvSpPr>
          <p:cNvPr id="9" name="מציין מיקום תוכן 2"/>
          <p:cNvSpPr>
            <a:spLocks noGrp="1"/>
          </p:cNvSpPr>
          <p:nvPr>
            <p:ph idx="1"/>
          </p:nvPr>
        </p:nvSpPr>
        <p:spPr>
          <a:xfrm>
            <a:off x="683568" y="5301208"/>
            <a:ext cx="7992888" cy="1368152"/>
          </a:xfrm>
        </p:spPr>
        <p:txBody>
          <a:bodyPr/>
          <a:lstStyle/>
          <a:p>
            <a:pPr algn="just">
              <a:lnSpc>
                <a:spcPct val="100000"/>
              </a:lnSpc>
              <a:spcBef>
                <a:spcPts val="0"/>
              </a:spcBef>
              <a:defRPr/>
            </a:pPr>
            <a:r>
              <a:rPr lang="he-IL" sz="2000" b="0" dirty="0" smtClean="0">
                <a:solidFill>
                  <a:srgbClr val="002060"/>
                </a:solidFill>
              </a:rPr>
              <a:t>תחום תוכן: </a:t>
            </a:r>
            <a:r>
              <a:rPr lang="he-IL" sz="2000" dirty="0" smtClean="0">
                <a:solidFill>
                  <a:srgbClr val="002060"/>
                </a:solidFill>
              </a:rPr>
              <a:t>ביולוגיה</a:t>
            </a:r>
          </a:p>
          <a:p>
            <a:pPr algn="just">
              <a:lnSpc>
                <a:spcPct val="100000"/>
              </a:lnSpc>
              <a:spcBef>
                <a:spcPts val="0"/>
              </a:spcBef>
              <a:defRPr/>
            </a:pPr>
            <a:r>
              <a:rPr lang="he-IL" sz="2000" b="0" dirty="0" smtClean="0">
                <a:solidFill>
                  <a:srgbClr val="002060"/>
                </a:solidFill>
              </a:rPr>
              <a:t>מיומנות קוגניטיבית: </a:t>
            </a:r>
            <a:r>
              <a:rPr lang="he-IL" sz="2000" dirty="0" smtClean="0">
                <a:solidFill>
                  <a:srgbClr val="002060"/>
                </a:solidFill>
              </a:rPr>
              <a:t>יישום</a:t>
            </a:r>
          </a:p>
          <a:p>
            <a:pPr algn="just">
              <a:lnSpc>
                <a:spcPct val="100000"/>
              </a:lnSpc>
              <a:spcBef>
                <a:spcPts val="0"/>
              </a:spcBef>
              <a:defRPr/>
            </a:pPr>
            <a:r>
              <a:rPr lang="he-IL" sz="2000" b="0" dirty="0" smtClean="0">
                <a:solidFill>
                  <a:srgbClr val="002060"/>
                </a:solidFill>
              </a:rPr>
              <a:t>תיאור: </a:t>
            </a:r>
            <a:r>
              <a:rPr lang="he-IL" sz="2000" dirty="0" smtClean="0">
                <a:solidFill>
                  <a:srgbClr val="002060"/>
                </a:solidFill>
              </a:rPr>
              <a:t>הסבר היתרונות למין של עכברים בעלי צבע תואם לסביבה</a:t>
            </a:r>
          </a:p>
          <a:p>
            <a:pPr algn="just">
              <a:lnSpc>
                <a:spcPct val="100000"/>
              </a:lnSpc>
              <a:spcBef>
                <a:spcPts val="0"/>
              </a:spcBef>
              <a:defRPr/>
            </a:pPr>
            <a:r>
              <a:rPr lang="he-IL" sz="2000" b="0" dirty="0" smtClean="0">
                <a:solidFill>
                  <a:srgbClr val="00B0F0"/>
                </a:solidFill>
              </a:rPr>
              <a:t>רמת קושי: </a:t>
            </a:r>
            <a:r>
              <a:rPr lang="he-IL" sz="2000" dirty="0" smtClean="0">
                <a:solidFill>
                  <a:srgbClr val="00B0F0"/>
                </a:solidFill>
              </a:rPr>
              <a:t>בינונית</a:t>
            </a:r>
          </a:p>
          <a:p>
            <a:pPr algn="just">
              <a:lnSpc>
                <a:spcPct val="100000"/>
              </a:lnSpc>
              <a:spcBef>
                <a:spcPts val="0"/>
              </a:spcBef>
              <a:defRPr/>
            </a:pPr>
            <a:endParaRPr lang="he-IL" sz="2000" dirty="0">
              <a:solidFill>
                <a:srgbClr val="002060"/>
              </a:solidFill>
            </a:endParaRPr>
          </a:p>
        </p:txBody>
      </p:sp>
      <p:pic>
        <p:nvPicPr>
          <p:cNvPr id="9218" name="Picture 2" descr="שני עכברים: עכבר אייל שחי ביערות, עכבר אייל שחי בחופים." title="שאלה על עכברים"/>
          <p:cNvPicPr>
            <a:picLocks noChangeAspect="1" noChangeArrowheads="1"/>
          </p:cNvPicPr>
          <p:nvPr/>
        </p:nvPicPr>
        <p:blipFill rotWithShape="1">
          <a:blip r:embed="rId2">
            <a:extLst>
              <a:ext uri="{28A0092B-C50C-407E-A947-70E740481C1C}">
                <a14:useLocalDpi xmlns:a14="http://schemas.microsoft.com/office/drawing/2010/main" val="0"/>
              </a:ext>
            </a:extLst>
          </a:blip>
          <a:srcRect t="3136" r="10500"/>
          <a:stretch/>
        </p:blipFill>
        <p:spPr bwMode="auto">
          <a:xfrm>
            <a:off x="3059832" y="1135449"/>
            <a:ext cx="5880089" cy="354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677412" y="4388699"/>
            <a:ext cx="7999044" cy="584775"/>
          </a:xfrm>
          <a:prstGeom prst="rect">
            <a:avLst/>
          </a:prstGeom>
          <a:noFill/>
        </p:spPr>
        <p:txBody>
          <a:bodyPr wrap="square" rtlCol="1">
            <a:spAutoFit/>
          </a:bodyPr>
          <a:lstStyle/>
          <a:p>
            <a:r>
              <a:rPr lang="he-IL" sz="1600" b="1" dirty="0" smtClean="0">
                <a:solidFill>
                  <a:srgbClr val="002060"/>
                </a:solidFill>
                <a:latin typeface="Guttman Yad" panose="02010401010101010101" pitchFamily="2" charset="-79"/>
              </a:rPr>
              <a:t>פרווה בהירה מהווה יתרון לעכברים על החוף כי הם יתמזגו עם צבע החול (הסוואה), או כי טורפים לא יראו אותם ולכן לא ילכדו אותם</a:t>
            </a:r>
            <a:endParaRPr lang="he-IL" sz="1600" b="1" dirty="0">
              <a:latin typeface="Guttman Yad" panose="02010401010101010101" pitchFamily="2" charset="-79"/>
            </a:endParaRPr>
          </a:p>
        </p:txBody>
      </p:sp>
    </p:spTree>
    <p:extLst>
      <p:ext uri="{BB962C8B-B14F-4D97-AF65-F5344CB8AC3E}">
        <p14:creationId xmlns:p14="http://schemas.microsoft.com/office/powerpoint/2010/main" val="40410339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wipe(right)">
                                      <p:cBhvr>
                                        <p:cTn id="7" dur="500"/>
                                        <p:tgtEl>
                                          <p:spTgt spid="9">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right)">
                                      <p:cBhvr>
                                        <p:cTn id="12" dur="500"/>
                                        <p:tgtEl>
                                          <p:spTgt spid="9">
                                            <p:txEl>
                                              <p:pRg st="0" end="0"/>
                                            </p:txEl>
                                          </p:spTgt>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wipe(right)">
                                      <p:cBhvr>
                                        <p:cTn id="16" dur="500"/>
                                        <p:tgtEl>
                                          <p:spTgt spid="9">
                                            <p:txEl>
                                              <p:pRg st="1" end="1"/>
                                            </p:txEl>
                                          </p:spTgt>
                                        </p:tgtEl>
                                      </p:cBhvr>
                                    </p:animEffect>
                                  </p:childTnLst>
                                </p:cTn>
                              </p:par>
                            </p:childTnLst>
                          </p:cTn>
                        </p:par>
                        <p:par>
                          <p:cTn id="17" fill="hold">
                            <p:stCondLst>
                              <p:cond delay="1000"/>
                            </p:stCondLst>
                            <p:childTnLst>
                              <p:par>
                                <p:cTn id="18" presetID="22" presetClass="entr" presetSubtype="2" fill="hold" grpId="0"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wipe(right)">
                                      <p:cBhvr>
                                        <p:cTn id="20" dur="500"/>
                                        <p:tgtEl>
                                          <p:spTgt spid="9">
                                            <p:txEl>
                                              <p:pRg st="2" end="2"/>
                                            </p:txEl>
                                          </p:spTgt>
                                        </p:tgtEl>
                                      </p:cBhvr>
                                    </p:animEffect>
                                  </p:childTnLst>
                                </p:cTn>
                              </p:par>
                            </p:childTnLst>
                          </p:cTn>
                        </p:par>
                        <p:par>
                          <p:cTn id="21" fill="hold">
                            <p:stCondLst>
                              <p:cond delay="1500"/>
                            </p:stCondLst>
                            <p:childTnLst>
                              <p:par>
                                <p:cTn id="22" presetID="22" presetClass="entr" presetSubtype="2" fill="hold" grpId="0"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Effect transition="in" filter="wipe(right)">
                                      <p:cBhvr>
                                        <p:cTn id="24" dur="500"/>
                                        <p:tgtEl>
                                          <p:spTgt spid="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ox(in)">
                                      <p:cBhvr>
                                        <p:cTn id="2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57157" y="1499795"/>
            <a:ext cx="4461541" cy="5078313"/>
          </a:xfrm>
          <a:prstGeom prst="rect">
            <a:avLst/>
          </a:prstGeom>
          <a:noFill/>
        </p:spPr>
        <p:txBody>
          <a:bodyPr wrap="none" rtlCol="0">
            <a:spAutoFit/>
          </a:bodyPr>
          <a:lstStyle/>
          <a:p>
            <a:r>
              <a:rPr lang="he-IL" dirty="0" smtClean="0">
                <a:solidFill>
                  <a:schemeClr val="bg1"/>
                </a:solidFill>
              </a:rPr>
              <a:t>ארבע תלמידות חקרו את תהליך </a:t>
            </a:r>
            <a:r>
              <a:rPr lang="he-IL" dirty="0" err="1" smtClean="0">
                <a:solidFill>
                  <a:schemeClr val="bg1"/>
                </a:solidFill>
              </a:rPr>
              <a:t>ההחלדה</a:t>
            </a:r>
            <a:r>
              <a:rPr lang="he-IL" dirty="0" smtClean="0">
                <a:solidFill>
                  <a:schemeClr val="bg1"/>
                </a:solidFill>
              </a:rPr>
              <a:t> </a:t>
            </a:r>
          </a:p>
          <a:p>
            <a:r>
              <a:rPr lang="he-IL" dirty="0" smtClean="0">
                <a:solidFill>
                  <a:schemeClr val="bg1"/>
                </a:solidFill>
              </a:rPr>
              <a:t>של מסמרים.</a:t>
            </a:r>
          </a:p>
          <a:p>
            <a:r>
              <a:rPr lang="he-IL" dirty="0" smtClean="0">
                <a:solidFill>
                  <a:schemeClr val="bg1"/>
                </a:solidFill>
              </a:rPr>
              <a:t>מרים שמה שני מסמרים במכל 1.</a:t>
            </a:r>
          </a:p>
          <a:p>
            <a:r>
              <a:rPr lang="he-IL" dirty="0" smtClean="0">
                <a:solidFill>
                  <a:schemeClr val="bg1"/>
                </a:solidFill>
              </a:rPr>
              <a:t>גבריאלה שמה שני מסמרים במכל 2 </a:t>
            </a:r>
          </a:p>
          <a:p>
            <a:r>
              <a:rPr lang="he-IL" dirty="0" smtClean="0">
                <a:solidFill>
                  <a:schemeClr val="bg1"/>
                </a:solidFill>
              </a:rPr>
              <a:t>וכיסתה אותם בשמן.</a:t>
            </a:r>
          </a:p>
          <a:p>
            <a:r>
              <a:rPr lang="he-IL" dirty="0" smtClean="0">
                <a:solidFill>
                  <a:schemeClr val="bg1"/>
                </a:solidFill>
              </a:rPr>
              <a:t>עפרה שמה שני מסמרים </a:t>
            </a:r>
          </a:p>
          <a:p>
            <a:r>
              <a:rPr lang="he-IL" dirty="0" smtClean="0">
                <a:solidFill>
                  <a:schemeClr val="bg1"/>
                </a:solidFill>
              </a:rPr>
              <a:t>במכל 3 ואטמה אותו.</a:t>
            </a:r>
          </a:p>
          <a:p>
            <a:r>
              <a:rPr lang="he-IL" dirty="0" smtClean="0">
                <a:solidFill>
                  <a:schemeClr val="bg1"/>
                </a:solidFill>
              </a:rPr>
              <a:t>אסתר שמה שני מסמרים במכל 4 ושפכה לתוכו </a:t>
            </a:r>
          </a:p>
          <a:p>
            <a:r>
              <a:rPr lang="he-IL" dirty="0" smtClean="0">
                <a:solidFill>
                  <a:schemeClr val="bg1"/>
                </a:solidFill>
              </a:rPr>
              <a:t>כמות קטנה של מים.</a:t>
            </a:r>
          </a:p>
          <a:p>
            <a:endParaRPr lang="he-IL" dirty="0" smtClean="0">
              <a:solidFill>
                <a:schemeClr val="bg1"/>
              </a:solidFill>
            </a:endParaRPr>
          </a:p>
          <a:p>
            <a:r>
              <a:rPr lang="he-IL" dirty="0" smtClean="0">
                <a:solidFill>
                  <a:schemeClr val="bg1"/>
                </a:solidFill>
              </a:rPr>
              <a:t>לאחר שבוע, באיזה מכל יחלידו המסמרים במידה</a:t>
            </a:r>
          </a:p>
          <a:p>
            <a:r>
              <a:rPr lang="he-IL" dirty="0" smtClean="0">
                <a:solidFill>
                  <a:schemeClr val="bg1"/>
                </a:solidFill>
              </a:rPr>
              <a:t>הרבה ביותר?</a:t>
            </a:r>
          </a:p>
          <a:p>
            <a:pPr marL="342900" indent="-342900">
              <a:buFont typeface="+mj-lt"/>
              <a:buAutoNum type="arabicPeriod"/>
            </a:pPr>
            <a:r>
              <a:rPr lang="he-IL" dirty="0" smtClean="0">
                <a:solidFill>
                  <a:schemeClr val="bg1"/>
                </a:solidFill>
              </a:rPr>
              <a:t>מכל 1.</a:t>
            </a:r>
          </a:p>
          <a:p>
            <a:pPr marL="342900" indent="-342900">
              <a:buFont typeface="+mj-lt"/>
              <a:buAutoNum type="arabicPeriod"/>
            </a:pPr>
            <a:r>
              <a:rPr lang="he-IL" dirty="0" smtClean="0">
                <a:solidFill>
                  <a:schemeClr val="bg1"/>
                </a:solidFill>
              </a:rPr>
              <a:t>מכל 2.</a:t>
            </a:r>
          </a:p>
          <a:p>
            <a:pPr marL="342900" indent="-342900">
              <a:buFont typeface="+mj-lt"/>
              <a:buAutoNum type="arabicPeriod"/>
            </a:pPr>
            <a:r>
              <a:rPr lang="he-IL" dirty="0" smtClean="0">
                <a:solidFill>
                  <a:schemeClr val="bg1"/>
                </a:solidFill>
              </a:rPr>
              <a:t>מכל 3.</a:t>
            </a:r>
          </a:p>
          <a:p>
            <a:pPr marL="342900" indent="-342900">
              <a:buFont typeface="+mj-lt"/>
              <a:buAutoNum type="arabicPeriod"/>
            </a:pPr>
            <a:r>
              <a:rPr lang="he-IL" dirty="0" smtClean="0">
                <a:solidFill>
                  <a:schemeClr val="bg1"/>
                </a:solidFill>
              </a:rPr>
              <a:t>מכל 4.</a:t>
            </a:r>
          </a:p>
          <a:p>
            <a:pPr marL="342900" indent="-342900">
              <a:buFont typeface="+mj-lt"/>
              <a:buAutoNum type="arabicPeriod"/>
            </a:pPr>
            <a:endParaRPr lang="he-IL" dirty="0" smtClean="0">
              <a:solidFill>
                <a:schemeClr val="bg1"/>
              </a:solidFill>
            </a:endParaRPr>
          </a:p>
          <a:p>
            <a:r>
              <a:rPr lang="he-IL" dirty="0" smtClean="0">
                <a:solidFill>
                  <a:schemeClr val="bg1"/>
                </a:solidFill>
              </a:rPr>
              <a:t>התשובה הנכונה: מכל 3. </a:t>
            </a:r>
          </a:p>
        </p:txBody>
      </p:sp>
      <p:sp>
        <p:nvSpPr>
          <p:cNvPr id="5" name="כותרת 4"/>
          <p:cNvSpPr>
            <a:spLocks noGrp="1"/>
          </p:cNvSpPr>
          <p:nvPr>
            <p:ph type="title"/>
          </p:nvPr>
        </p:nvSpPr>
        <p:spPr>
          <a:xfrm>
            <a:off x="0" y="-14288"/>
            <a:ext cx="7812360" cy="995016"/>
          </a:xfrm>
        </p:spPr>
        <p:txBody>
          <a:bodyPr lIns="0" rIns="0" anchor="ctr"/>
          <a:lstStyle/>
          <a:p>
            <a:pPr rtl="1"/>
            <a:r>
              <a:rPr lang="he-IL" dirty="0" smtClean="0"/>
              <a:t>מחקר </a:t>
            </a:r>
            <a:r>
              <a:rPr lang="he-IL" dirty="0" err="1" smtClean="0"/>
              <a:t>טימס</a:t>
            </a:r>
            <a:r>
              <a:rPr lang="he-IL" dirty="0" smtClean="0"/>
              <a:t> 2015</a:t>
            </a:r>
            <a:br>
              <a:rPr lang="he-IL" dirty="0" smtClean="0"/>
            </a:br>
            <a:r>
              <a:rPr lang="he-IL" sz="2800" dirty="0" smtClean="0"/>
              <a:t>שאלות לדוגמא בתחום הדעת </a:t>
            </a:r>
            <a:r>
              <a:rPr lang="he-IL" sz="2800" dirty="0" smtClean="0">
                <a:solidFill>
                  <a:srgbClr val="00B050"/>
                </a:solidFill>
              </a:rPr>
              <a:t>מדעים</a:t>
            </a:r>
            <a:endParaRPr lang="he-IL" sz="2800" dirty="0">
              <a:solidFill>
                <a:srgbClr val="00B050"/>
              </a:solidFill>
            </a:endParaRPr>
          </a:p>
        </p:txBody>
      </p:sp>
      <p:sp>
        <p:nvSpPr>
          <p:cNvPr id="6" name="TextBox 5"/>
          <p:cNvSpPr txBox="1"/>
          <p:nvPr/>
        </p:nvSpPr>
        <p:spPr>
          <a:xfrm>
            <a:off x="8676456" y="0"/>
            <a:ext cx="467544" cy="276999"/>
          </a:xfrm>
          <a:prstGeom prst="rect">
            <a:avLst/>
          </a:prstGeom>
          <a:noFill/>
        </p:spPr>
        <p:txBody>
          <a:bodyPr wrap="square" rtlCol="1">
            <a:spAutoFit/>
          </a:bodyPr>
          <a:lstStyle/>
          <a:p>
            <a:fld id="{C4D301B8-C879-4514-9FC5-504D7856AB89}" type="slidenum">
              <a:rPr lang="he-IL" sz="1200" smtClean="0"/>
              <a:t>9</a:t>
            </a:fld>
            <a:endParaRPr lang="he-IL" sz="1200"/>
          </a:p>
        </p:txBody>
      </p:sp>
      <p:sp>
        <p:nvSpPr>
          <p:cNvPr id="7" name="מציין מיקום תוכן 2"/>
          <p:cNvSpPr>
            <a:spLocks noGrp="1"/>
          </p:cNvSpPr>
          <p:nvPr>
            <p:ph idx="1"/>
          </p:nvPr>
        </p:nvSpPr>
        <p:spPr>
          <a:xfrm>
            <a:off x="34978" y="4742681"/>
            <a:ext cx="4320997" cy="2115319"/>
          </a:xfrm>
          <a:noFill/>
        </p:spPr>
        <p:txBody>
          <a:bodyPr/>
          <a:lstStyle/>
          <a:p>
            <a:pPr algn="just">
              <a:lnSpc>
                <a:spcPct val="100000"/>
              </a:lnSpc>
              <a:spcBef>
                <a:spcPts val="0"/>
              </a:spcBef>
              <a:defRPr/>
            </a:pPr>
            <a:r>
              <a:rPr lang="he-IL" sz="2000" b="0" dirty="0" smtClean="0">
                <a:solidFill>
                  <a:srgbClr val="002060"/>
                </a:solidFill>
              </a:rPr>
              <a:t>תחום תוכן: </a:t>
            </a:r>
            <a:r>
              <a:rPr lang="he-IL" sz="2000" dirty="0" smtClean="0">
                <a:solidFill>
                  <a:srgbClr val="002060"/>
                </a:solidFill>
              </a:rPr>
              <a:t>כימיה</a:t>
            </a:r>
          </a:p>
          <a:p>
            <a:pPr algn="just">
              <a:lnSpc>
                <a:spcPct val="100000"/>
              </a:lnSpc>
              <a:spcBef>
                <a:spcPts val="0"/>
              </a:spcBef>
              <a:defRPr/>
            </a:pPr>
            <a:r>
              <a:rPr lang="he-IL" sz="2000" b="0" dirty="0" smtClean="0">
                <a:solidFill>
                  <a:srgbClr val="002060"/>
                </a:solidFill>
              </a:rPr>
              <a:t>מיומנות קוגניטיבית: </a:t>
            </a:r>
            <a:r>
              <a:rPr lang="he-IL" sz="2000" dirty="0" smtClean="0">
                <a:solidFill>
                  <a:srgbClr val="002060"/>
                </a:solidFill>
              </a:rPr>
              <a:t>יישום</a:t>
            </a:r>
          </a:p>
          <a:p>
            <a:pPr algn="just">
              <a:lnSpc>
                <a:spcPct val="100000"/>
              </a:lnSpc>
              <a:spcBef>
                <a:spcPts val="0"/>
              </a:spcBef>
              <a:defRPr/>
            </a:pPr>
            <a:r>
              <a:rPr lang="he-IL" sz="2000" b="0" dirty="0" smtClean="0">
                <a:solidFill>
                  <a:srgbClr val="002060"/>
                </a:solidFill>
              </a:rPr>
              <a:t>תיאור: </a:t>
            </a:r>
            <a:r>
              <a:rPr lang="he-IL" sz="2000" dirty="0" smtClean="0">
                <a:solidFill>
                  <a:srgbClr val="002060"/>
                </a:solidFill>
              </a:rPr>
              <a:t>שימוש בנתונים מניסוי לזיהוי תנאים בהם מסמרים מחלידים</a:t>
            </a:r>
          </a:p>
          <a:p>
            <a:pPr algn="just">
              <a:lnSpc>
                <a:spcPct val="100000"/>
              </a:lnSpc>
              <a:spcBef>
                <a:spcPts val="0"/>
              </a:spcBef>
              <a:defRPr/>
            </a:pPr>
            <a:r>
              <a:rPr lang="he-IL" sz="2000" b="0" dirty="0" smtClean="0">
                <a:solidFill>
                  <a:srgbClr val="00B0F0"/>
                </a:solidFill>
              </a:rPr>
              <a:t>רמת קושי: </a:t>
            </a:r>
            <a:r>
              <a:rPr lang="he-IL" sz="2000" dirty="0" smtClean="0">
                <a:solidFill>
                  <a:srgbClr val="00B0F0"/>
                </a:solidFill>
              </a:rPr>
              <a:t>בינונית</a:t>
            </a:r>
            <a:endParaRPr lang="he-IL" sz="2000" dirty="0">
              <a:solidFill>
                <a:srgbClr val="00B0F0"/>
              </a:solidFill>
            </a:endParaRPr>
          </a:p>
        </p:txBody>
      </p:sp>
      <p:grpSp>
        <p:nvGrpSpPr>
          <p:cNvPr id="8" name="Group 7" descr="תמונה המתארת ארבעה מכלים שבוצע בהם ניסוי." title="4 מכלים"/>
          <p:cNvGrpSpPr/>
          <p:nvPr/>
        </p:nvGrpSpPr>
        <p:grpSpPr>
          <a:xfrm>
            <a:off x="3942912" y="1167298"/>
            <a:ext cx="5262122" cy="5610152"/>
            <a:chOff x="3942912" y="1167298"/>
            <a:chExt cx="5262122" cy="5610152"/>
          </a:xfrm>
        </p:grpSpPr>
        <p:grpSp>
          <p:nvGrpSpPr>
            <p:cNvPr id="4" name="Group 3"/>
            <p:cNvGrpSpPr/>
            <p:nvPr/>
          </p:nvGrpSpPr>
          <p:grpSpPr>
            <a:xfrm>
              <a:off x="3942912" y="1361465"/>
              <a:ext cx="5262122" cy="5415985"/>
              <a:chOff x="3942912" y="1361465"/>
              <a:chExt cx="5262122" cy="5415985"/>
            </a:xfrm>
          </p:grpSpPr>
          <p:pic>
            <p:nvPicPr>
              <p:cNvPr id="8209" name="Picture 17" descr="ארבע מכלים. מכל 1 - מכיל שני מסמרים. מכל 2 - מכיל שני מסמרים שכוסו בשמן. מכל 3 - מכיל שני מסמרים ואטום.&#10;מכל 4 - מכיל שני מסמרים שכווס במים." title="ארבע מכלים"/>
              <p:cNvPicPr>
                <a:picLocks noChangeAspect="1" noChangeArrowheads="1"/>
              </p:cNvPicPr>
              <p:nvPr/>
            </p:nvPicPr>
            <p:blipFill rotWithShape="1">
              <a:blip r:embed="rId2">
                <a:extLst>
                  <a:ext uri="{28A0092B-C50C-407E-A947-70E740481C1C}">
                    <a14:useLocalDpi xmlns:a14="http://schemas.microsoft.com/office/drawing/2010/main" val="0"/>
                  </a:ext>
                </a:extLst>
              </a:blip>
              <a:srcRect t="2367" r="11226"/>
              <a:stretch/>
            </p:blipFill>
            <p:spPr bwMode="auto">
              <a:xfrm>
                <a:off x="3942912" y="1361465"/>
                <a:ext cx="5262122" cy="5415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אליפסה 10"/>
              <p:cNvSpPr/>
              <p:nvPr/>
            </p:nvSpPr>
            <p:spPr bwMode="auto">
              <a:xfrm>
                <a:off x="8694204" y="6021288"/>
                <a:ext cx="216024" cy="216024"/>
              </a:xfrm>
              <a:prstGeom prst="ellipse">
                <a:avLst/>
              </a:prstGeom>
              <a:noFill/>
              <a:ln w="38100" cap="flat" cmpd="sng" algn="ctr">
                <a:solidFill>
                  <a:schemeClr val="bg1"/>
                </a:solidFill>
                <a:prstDash val="solid"/>
                <a:round/>
                <a:headEnd type="none" w="med" len="med"/>
                <a:tailEnd type="none" w="med" len="med"/>
              </a:ln>
              <a:effectLst/>
            </p:spPr>
            <p:txBody>
              <a:bodyPr vert="horz" wrap="square" lIns="91440" tIns="10800" rIns="91440" bIns="10800" numCol="1" rtlCol="1" anchor="ctr" anchorCtr="0" compatLnSpc="1">
                <a:prstTxWarp prst="textNoShape">
                  <a:avLst/>
                </a:prstTxWarp>
              </a:bodyPr>
              <a:lstStyle/>
              <a:p>
                <a:pPr marL="0" marR="0" indent="0" algn="r" defTabSz="719138" rtl="1" eaLnBrk="1" fontAlgn="base" latinLnBrk="0" hangingPunct="1">
                  <a:lnSpc>
                    <a:spcPct val="80000"/>
                  </a:lnSpc>
                  <a:spcBef>
                    <a:spcPct val="35000"/>
                  </a:spcBef>
                  <a:spcAft>
                    <a:spcPct val="0"/>
                  </a:spcAft>
                  <a:buClrTx/>
                  <a:buSzTx/>
                  <a:buFontTx/>
                  <a:buChar char="•"/>
                  <a:tabLst/>
                </a:pPr>
                <a:endParaRPr kumimoji="0" lang="he-IL" sz="1800" b="1" i="0" u="none" strike="noStrike" cap="none" normalizeH="0" baseline="0" smtClean="0">
                  <a:ln>
                    <a:noFill/>
                  </a:ln>
                  <a:solidFill>
                    <a:schemeClr val="tx1"/>
                  </a:solidFill>
                  <a:effectLst/>
                  <a:latin typeface="Arial" pitchFamily="34" charset="0"/>
                  <a:cs typeface="Arial" pitchFamily="34" charset="0"/>
                </a:endParaRPr>
              </a:p>
            </p:txBody>
          </p:sp>
        </p:grpSp>
        <p:sp>
          <p:nvSpPr>
            <p:cNvPr id="2" name="Rectangle 1"/>
            <p:cNvSpPr/>
            <p:nvPr/>
          </p:nvSpPr>
          <p:spPr bwMode="auto">
            <a:xfrm>
              <a:off x="4067944" y="1167298"/>
              <a:ext cx="4532399" cy="3053790"/>
            </a:xfrm>
            <a:prstGeom prst="rect">
              <a:avLst/>
            </a:prstGeom>
            <a:noFill/>
            <a:ln w="28575" cap="flat" cmpd="sng" algn="ctr">
              <a:noFill/>
              <a:prstDash val="solid"/>
              <a:round/>
              <a:headEnd type="none" w="med" len="med"/>
              <a:tailEnd type="none" w="med" len="med"/>
            </a:ln>
            <a:effectLst/>
          </p:spPr>
          <p:txBody>
            <a:bodyPr vert="horz" wrap="square" lIns="91440" tIns="10800" rIns="91440" bIns="10800" numCol="1" rtlCol="1" anchor="ctr" anchorCtr="0" compatLnSpc="1">
              <a:prstTxWarp prst="textNoShape">
                <a:avLst/>
              </a:prstTxWarp>
            </a:bodyPr>
            <a:lstStyle/>
            <a:p>
              <a:pPr marL="0" marR="0" indent="0" algn="r" defTabSz="719138" rtl="1" eaLnBrk="1" fontAlgn="base" latinLnBrk="0" hangingPunct="1">
                <a:lnSpc>
                  <a:spcPct val="80000"/>
                </a:lnSpc>
                <a:spcBef>
                  <a:spcPct val="35000"/>
                </a:spcBef>
                <a:spcAft>
                  <a:spcPct val="0"/>
                </a:spcAft>
                <a:buClrTx/>
                <a:buSzTx/>
                <a:buFontTx/>
                <a:buChar char="•"/>
                <a:tabLst/>
              </a:pPr>
              <a:endParaRPr kumimoji="0" lang="en-US" sz="1800" b="1"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974946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right)">
                                      <p:cBhvr>
                                        <p:cTn id="7" dur="500"/>
                                        <p:tgtEl>
                                          <p:spTgt spid="7">
                                            <p:txEl>
                                              <p:pRg st="0" end="0"/>
                                            </p:txEl>
                                          </p:spTgt>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right)">
                                      <p:cBhvr>
                                        <p:cTn id="11" dur="500"/>
                                        <p:tgtEl>
                                          <p:spTgt spid="7">
                                            <p:txEl>
                                              <p:pRg st="1" end="1"/>
                                            </p:txEl>
                                          </p:spTgt>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right)">
                                      <p:cBhvr>
                                        <p:cTn id="15" dur="500"/>
                                        <p:tgtEl>
                                          <p:spTgt spid="7">
                                            <p:txEl>
                                              <p:pRg st="2" end="2"/>
                                            </p:txEl>
                                          </p:spTgt>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wipe(right)">
                                      <p:cBhvr>
                                        <p:cTn id="19"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ags/tag3.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ags/tag4.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theme1.xml><?xml version="1.0" encoding="utf-8"?>
<a:theme xmlns:a="http://schemas.openxmlformats.org/drawingml/2006/main" name="Online New">
  <a:themeElements>
    <a:clrScheme name="">
      <a:dk1>
        <a:srgbClr val="000000"/>
      </a:dk1>
      <a:lt1>
        <a:srgbClr val="FFFFFF"/>
      </a:lt1>
      <a:dk2>
        <a:srgbClr val="000066"/>
      </a:dk2>
      <a:lt2>
        <a:srgbClr val="FFCC66"/>
      </a:lt2>
      <a:accent1>
        <a:srgbClr val="0033CC"/>
      </a:accent1>
      <a:accent2>
        <a:srgbClr val="000044"/>
      </a:accent2>
      <a:accent3>
        <a:srgbClr val="AAAAB8"/>
      </a:accent3>
      <a:accent4>
        <a:srgbClr val="DADADA"/>
      </a:accent4>
      <a:accent5>
        <a:srgbClr val="AAADE2"/>
      </a:accent5>
      <a:accent6>
        <a:srgbClr val="00003D"/>
      </a:accent6>
      <a:hlink>
        <a:srgbClr val="3366FF"/>
      </a:hlink>
      <a:folHlink>
        <a:srgbClr val="FFFF00"/>
      </a:folHlink>
    </a:clrScheme>
    <a:fontScheme name="Online New">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cap="flat" cmpd="sng" algn="ctr">
          <a:solidFill>
            <a:schemeClr val="bg1"/>
          </a:solidFill>
          <a:prstDash val="solid"/>
          <a:round/>
          <a:headEnd type="none" w="med" len="med"/>
          <a:tailEnd type="none" w="med" len="med"/>
        </a:ln>
        <a:effectLst/>
      </a:spPr>
      <a:bodyPr vert="horz" wrap="square" lIns="91440" tIns="10800" rIns="91440" bIns="10800" numCol="1" rtlCol="1" anchor="ctr" anchorCtr="0" compatLnSpc="1">
        <a:prstTxWarp prst="textNoShape">
          <a:avLst/>
        </a:prstTxWarp>
      </a:bodyPr>
      <a:lstStyle>
        <a:defPPr marL="0" marR="0" indent="0" algn="r" defTabSz="719138" rtl="1" eaLnBrk="1" fontAlgn="base" latinLnBrk="0" hangingPunct="1">
          <a:lnSpc>
            <a:spcPct val="80000"/>
          </a:lnSpc>
          <a:spcBef>
            <a:spcPct val="35000"/>
          </a:spcBef>
          <a:spcAft>
            <a:spcPct val="0"/>
          </a:spcAft>
          <a:buClrTx/>
          <a:buSzTx/>
          <a:buFontTx/>
          <a:buChar char="•"/>
          <a:tabLst/>
          <a:defRPr kumimoji="0" sz="1800" b="1"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E7F6FF"/>
        </a:solidFill>
        <a:ln w="28575" cap="flat" cmpd="sng" algn="ctr">
          <a:noFill/>
          <a:prstDash val="solid"/>
          <a:round/>
          <a:headEnd type="none" w="med" len="med"/>
          <a:tailEnd type="none" w="med" len="med"/>
        </a:ln>
        <a:effectLst>
          <a:prstShdw prst="shdw17" dist="35921" dir="2700000">
            <a:srgbClr val="A50021"/>
          </a:prstShdw>
        </a:effectLst>
      </a:spPr>
      <a:bodyPr vert="horz" wrap="square" lIns="91440" tIns="10800" rIns="91440" bIns="10800" numCol="1" anchor="ctr" anchorCtr="0" compatLnSpc="1">
        <a:prstTxWarp prst="textNoShape">
          <a:avLst/>
        </a:prstTxWarp>
      </a:bodyPr>
      <a:lstStyle>
        <a:defPPr marL="0" marR="0" indent="0" algn="r" defTabSz="719138" rtl="1" eaLnBrk="1" fontAlgn="base" latinLnBrk="0" hangingPunct="1">
          <a:lnSpc>
            <a:spcPct val="80000"/>
          </a:lnSpc>
          <a:spcBef>
            <a:spcPct val="35000"/>
          </a:spcBef>
          <a:spcAft>
            <a:spcPct val="0"/>
          </a:spcAft>
          <a:buClrTx/>
          <a:buSzTx/>
          <a:buFontTx/>
          <a:buChar char="•"/>
          <a:tabLst/>
          <a:defRPr kumimoji="0" lang="he-IL" sz="1800" b="1"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Online New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Online New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Online New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Online New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Online New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Online New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16836</TotalTime>
  <Words>1192</Words>
  <Application>Microsoft Office PowerPoint</Application>
  <PresentationFormat>On-screen Show (4:3)</PresentationFormat>
  <Paragraphs>233</Paragraphs>
  <Slides>23</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David</vt:lpstr>
      <vt:lpstr>Guttman Yad</vt:lpstr>
      <vt:lpstr>Times New Roman</vt:lpstr>
      <vt:lpstr>Wingdings</vt:lpstr>
      <vt:lpstr>Wingdings 3</vt:lpstr>
      <vt:lpstr>Online New</vt:lpstr>
      <vt:lpstr>לקראת טימס 2019  (כיתה ח')</vt:lpstr>
      <vt:lpstr>TIMMS Trends in International Mathematics  and Science Study</vt:lpstr>
      <vt:lpstr>מחקר טימס  TIMMS 2019 - הערכה</vt:lpstr>
      <vt:lpstr>מחקר טימס 2019 – מסגרת מושגית המימד התוכני</vt:lpstr>
      <vt:lpstr>מחקר טימס 2019 – מסגרת מושגית  המימד הקוגניטיבי</vt:lpstr>
      <vt:lpstr>מחקר טימס 2019 – מסגרת מושגית  פרקטיקות מדעיות </vt:lpstr>
      <vt:lpstr>דוגמאות לפריטים  ברמות קושי שונות, ממחקר טימס 2015 </vt:lpstr>
      <vt:lpstr>מחקר טימס 2015 שאלות לדוגמא בתחום הדעת מדעים</vt:lpstr>
      <vt:lpstr>מחקר טימס 2015 שאלות לדוגמא בתחום הדעת מדעים</vt:lpstr>
      <vt:lpstr>מחקר טימס 2015 שאלות לדוגמא בתחום הדעת מדעים</vt:lpstr>
      <vt:lpstr>מחקר טימס 2015 שאלות לדוגמא בתחום הדעת מדעים</vt:lpstr>
      <vt:lpstr>מה ישתנה במבחן טימס 2019? </vt:lpstr>
      <vt:lpstr>מחקר טימס 2019 </vt:lpstr>
      <vt:lpstr>מחקר טימס 2019 – צורת צג המחשב </vt:lpstr>
      <vt:lpstr>מחקר טימס 2019 – כלים דיגיטאליים </vt:lpstr>
      <vt:lpstr>מחקר טימס 2019 – אופן מתן התשובה </vt:lpstr>
      <vt:lpstr>מחקר טימס 2019 – פריטי חקר פתרון בעיות </vt:lpstr>
      <vt:lpstr>מחקר טימס 2019– פרק הנחיות ותרגול </vt:lpstr>
      <vt:lpstr>לתרגול בכיתה: צמצום "מרחב הזרות" של התלמידים</vt:lpstr>
      <vt:lpstr>לתרגול בכיתה: צמצום "מרחב הזרות" של התלמידים</vt:lpstr>
      <vt:lpstr>סדנה למורים:</vt:lpstr>
      <vt:lpstr>סדנה למורים:</vt:lpstr>
      <vt:lpstr>תודה רבה! </vt:lpstr>
    </vt:vector>
  </TitlesOfParts>
  <Company>Ministry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lap11720</dc:creator>
  <cp:lastModifiedBy>Windows User</cp:lastModifiedBy>
  <cp:revision>1396</cp:revision>
  <cp:lastPrinted>2016-11-14T06:24:56Z</cp:lastPrinted>
  <dcterms:created xsi:type="dcterms:W3CDTF">2015-11-03T20:02:31Z</dcterms:created>
  <dcterms:modified xsi:type="dcterms:W3CDTF">2019-06-11T13:57:59Z</dcterms:modified>
</cp:coreProperties>
</file>