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427" r:id="rId2"/>
    <p:sldId id="409" r:id="rId3"/>
    <p:sldId id="433" r:id="rId4"/>
    <p:sldId id="434" r:id="rId5"/>
    <p:sldId id="436" r:id="rId6"/>
    <p:sldId id="425" r:id="rId7"/>
    <p:sldId id="437" r:id="rId8"/>
    <p:sldId id="429" r:id="rId9"/>
    <p:sldId id="438" r:id="rId10"/>
    <p:sldId id="368" r:id="rId11"/>
    <p:sldId id="413" r:id="rId12"/>
    <p:sldId id="402" r:id="rId13"/>
    <p:sldId id="404" r:id="rId14"/>
    <p:sldId id="415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7E7E7"/>
    <a:srgbClr val="008000"/>
    <a:srgbClr val="006600"/>
    <a:srgbClr val="0000CC"/>
    <a:srgbClr val="66FFFF"/>
    <a:srgbClr val="CCFFFF"/>
    <a:srgbClr val="FFCC99"/>
    <a:srgbClr val="FF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44" autoAdjust="0"/>
    <p:restoredTop sz="89559" autoAdjust="0"/>
  </p:normalViewPr>
  <p:slideViewPr>
    <p:cSldViewPr>
      <p:cViewPr varScale="1">
        <p:scale>
          <a:sx n="103" d="100"/>
          <a:sy n="103" d="100"/>
        </p:scale>
        <p:origin x="9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D6CDAD-DFB0-48EA-8178-1C201A6C8566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057516-56CB-44D8-921B-F5A4C4B0DB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423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7516-56CB-44D8-921B-F5A4C4B0DBB5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172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4049"/>
            <a:ext cx="5486399" cy="4114655"/>
          </a:xfrm>
          <a:prstGeom prst="rect">
            <a:avLst/>
          </a:prstGeom>
          <a:noFill/>
          <a:ln>
            <a:noFill/>
          </a:ln>
        </p:spPr>
        <p:txBody>
          <a:bodyPr lIns="91409" tIns="45705" rIns="91409" bIns="45705" anchor="t" anchorCtr="0">
            <a:noAutofit/>
          </a:bodyPr>
          <a:lstStyle/>
          <a:p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1582" y="8685213"/>
            <a:ext cx="2971272" cy="457343"/>
          </a:xfrm>
          <a:prstGeom prst="rect">
            <a:avLst/>
          </a:prstGeom>
          <a:noFill/>
          <a:ln>
            <a:noFill/>
          </a:ln>
        </p:spPr>
        <p:txBody>
          <a:bodyPr lIns="91409" tIns="45705" rIns="91409" bIns="45705" anchor="b" anchorCtr="0">
            <a:noAutofit/>
          </a:bodyPr>
          <a:lstStyle/>
          <a:p>
            <a:pPr algn="l" rtl="0">
              <a:buSzPct val="25000"/>
            </a:pPr>
            <a:r>
              <a:rPr lang="en-US" sz="1200"/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966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562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556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840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475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458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134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430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274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227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32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BEAD-FA66-4A98-BFE8-339E2C625F1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481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BEAD-FA66-4A98-BFE8-339E2C625F1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ECDB-D641-46B3-85E5-BA6E4F918B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784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ms.education.gov.il/EducationCMS/Units/Mazkirut_Pedagogit/MadaTechnologya/tochniyot_yehudiot/birds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cat.education.gov.il/%D7%9C%D7%94%D7%AA%D7%A2%D7%A8%D7%91-%D7%90%D7%95-%D7%9C%D7%90-%D7%9C%D7%94%D7%AA%D7%A2%D7%A8%D7%91-%D7%91%D7%96%D7%99%D7%9D-%D7%9E%D7%95%D7%9C-%D7%9E%D7%99%D7%99%D7%A0%D7%95%D7%AA-%D7%A2%D7%9D-%D7%93%D7%A8-%D7%90%D7%93%D7%99%D7%91-%D7%92%D7%9C-16217-2" TargetMode="External"/><Relationship Id="rId3" Type="http://schemas.openxmlformats.org/officeDocument/2006/relationships/hyperlink" Target="https://www.youtube.com/watch?v=2pGT391njbk" TargetMode="External"/><Relationship Id="rId7" Type="http://schemas.openxmlformats.org/officeDocument/2006/relationships/hyperlink" Target="https://www.youtube.com/watch?v=D71eWiXYQPM" TargetMode="External"/><Relationship Id="rId2" Type="http://schemas.openxmlformats.org/officeDocument/2006/relationships/hyperlink" Target="https://www.youtube.com/watch?v=SW4kqU0uY4g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ecat.education.gov.il/%D7%A0%D7%A2%D7%99%D7%9D-%D7%9C%D7%94%D7%9B%D7%99%D7%A8-%D7%A1%D7%99%D7%A1-%D7%A2%D7%9D-%D7%90%D7%9E%D7%A0%D7%95%D7%9F-%D7%94%D7%90%D7%9F-23516" TargetMode="External"/><Relationship Id="rId5" Type="http://schemas.openxmlformats.org/officeDocument/2006/relationships/hyperlink" Target="http://ecat.education.gov.il/%D7%A4%D7%A8%D7%90-%D7%91%D7%A2%D7%99%D7%A8-%D7%98%D7%91%D7%A2-%D7%9B%D7%9E%D7%A0%D7%95%D7%A3-%D7%9C%D7%94%D7%AA%D7%97%D7%93%D7%A9%D7%95%D7%AA-%D7%A2%D7%99%D7%A8%D7%95%D7%A0%D7%99%D7%AA-%D7%A2%D7%9D-%D7%A2%D7%9E%D7%99%D7%A8-%D7%91%D7%9C%D7%91%D7%9F-5116" TargetMode="External"/><Relationship Id="rId10" Type="http://schemas.openxmlformats.org/officeDocument/2006/relationships/hyperlink" Target="http://meyda.education.gov.il/files/Mazkirut_Pedagogit/MadaTechnologya/birds/sirtonim_2016.pdf" TargetMode="External"/><Relationship Id="rId4" Type="http://schemas.openxmlformats.org/officeDocument/2006/relationships/hyperlink" Target="https://www.youtube.com/watch?v=pJS7Sl0bl08" TargetMode="External"/><Relationship Id="rId9" Type="http://schemas.openxmlformats.org/officeDocument/2006/relationships/hyperlink" Target="http://meyda.education.gov.il/files/Mazkirut_Pedagogit/MadaTechnologya/Online%20Academy/lectures_2016_2017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online.lms.education.gov.il/course/index.php?categoryid=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nline.lms.education.gov.il/login/index.php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גוון הציפורים בסביבה הקרובה&#10;מגוון ציפורים במכנות אדם ובסביבה הטבעית, השפעת גורמי הסביבה, גינה מזמינה ציפורים&#10;&#10;התנהגויות ציפורים&#10;אכילה, ניקיון, תפישת טריטוריה, לינה, חיזור, בניית קן, דגירה וגידול צאצאים&#10;&#10;יחסי גומלין בין ציפורים ליצורים אחרים&#10;יחסי גומלין בין ציפורים לצמחים ובעלי חיים, קונפליקט עם האדם ופתרונות&#10;&#10;נדידת ציפורים&#10;הציפורים הנודדות בישראל, פיסיולוגיה והתנהגות של נדידה, שיטות מעקב נדידה, משדרים ולוויינים &#10;" title="תכנית חקר ציפורים – חט&quot;ב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0"/>
          <a:stretch/>
        </p:blipFill>
        <p:spPr>
          <a:xfrm>
            <a:off x="35496" y="3737232"/>
            <a:ext cx="9149982" cy="2922984"/>
          </a:xfrm>
          <a:prstGeom prst="rect">
            <a:avLst/>
          </a:prstGeom>
        </p:spPr>
      </p:pic>
      <p:sp>
        <p:nvSpPr>
          <p:cNvPr id="3" name="Shape 54"/>
          <p:cNvSpPr/>
          <p:nvPr/>
        </p:nvSpPr>
        <p:spPr>
          <a:xfrm>
            <a:off x="1486739" y="1800067"/>
            <a:ext cx="5533533" cy="141290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buClr>
                <a:schemeClr val="dk1"/>
              </a:buClr>
              <a:buSzPct val="25000"/>
              <a:buFont typeface="Arial"/>
              <a:buNone/>
            </a:pPr>
            <a:r>
              <a:rPr lang="he-IL" sz="3600" b="1" dirty="0" smtClean="0">
                <a:solidFill>
                  <a:schemeClr val="dk1"/>
                </a:solidFill>
                <a:sym typeface="Arial"/>
              </a:rPr>
              <a:t>תכנית חקר ציפורים – חט"ב</a:t>
            </a:r>
            <a:r>
              <a:rPr lang="en-US" sz="3600" b="1" dirty="0" smtClean="0">
                <a:solidFill>
                  <a:schemeClr val="dk1"/>
                </a:solidFill>
                <a:sym typeface="Arial"/>
              </a:rPr>
              <a:t/>
            </a:r>
            <a:br>
              <a:rPr lang="en-US" sz="3600" b="1" dirty="0" smtClean="0">
                <a:solidFill>
                  <a:schemeClr val="dk1"/>
                </a:solidFill>
                <a:sym typeface="Arial"/>
              </a:rPr>
            </a:br>
            <a:r>
              <a:rPr lang="he-IL" sz="3600" b="1" dirty="0" smtClean="0">
                <a:solidFill>
                  <a:schemeClr val="dk1"/>
                </a:solidFill>
                <a:sym typeface="Arial"/>
              </a:rPr>
              <a:t>תשע"ג- תשע"ח</a:t>
            </a:r>
            <a:endParaRPr lang="he-IL" sz="2400" b="1" dirty="0" smtClean="0">
              <a:solidFill>
                <a:schemeClr val="dk1"/>
              </a:solidFill>
            </a:endParaRPr>
          </a:p>
        </p:txBody>
      </p:sp>
      <p:pic>
        <p:nvPicPr>
          <p:cNvPr id="4" name="Picture 2" descr="החברה להגנת הטבע מרכז הצפרות הישראלי&#10;&#10;קרן הדוכיפת &#10;מבית החברה להגנת הטבע" title="לוגו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59" y="188640"/>
            <a:ext cx="3024337" cy="106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משרד החינוך &#10;המזכירות הפדגוגית &#10;אגף המדעים &#10;הפיקוח על הוראת מדע וטכנולוגיה &#10;והאגף לטכנולוגיות ומדע" title="לוגו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3222"/>
            <a:ext cx="3488105" cy="117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 hidden="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1" eaLnBrk="1" latinLnBrk="0" hangingPunct="1"/>
            <a:r>
              <a:rPr lang="he-IL" sz="36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תכנית חקר ציפורים – חט"ב</a:t>
            </a:r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US" sz="36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he-IL" sz="36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תשע"ג- תשע"ח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46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hape 54"/>
          <p:cNvSpPr/>
          <p:nvPr/>
        </p:nvSpPr>
        <p:spPr>
          <a:xfrm>
            <a:off x="1331640" y="145402"/>
            <a:ext cx="7375400" cy="1061464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he-IL" sz="2800" b="1" dirty="0" smtClean="0">
                <a:hlinkClick r:id="rId3"/>
              </a:rPr>
              <a:t>דף </a:t>
            </a:r>
            <a:r>
              <a:rPr lang="he-IL" sz="2800" b="1" dirty="0">
                <a:hlinkClick r:id="rId3"/>
              </a:rPr>
              <a:t>חקר </a:t>
            </a:r>
            <a:r>
              <a:rPr lang="he-IL" sz="2800" b="1" dirty="0" smtClean="0">
                <a:hlinkClick r:id="rId3"/>
              </a:rPr>
              <a:t>ציפורים באתר מדע וטכנולוגיה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he-IL" sz="2000" b="1" dirty="0" smtClean="0"/>
              <a:t>נכנסים לאתר המזכירות הפדגוגית &gt;מקצועות הלימוד&gt;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he-IL" sz="2000" b="1" dirty="0" smtClean="0"/>
              <a:t>מדע וטכנולוגיה&gt;</a:t>
            </a:r>
            <a:r>
              <a:rPr lang="he-IL" sz="2000" b="1" dirty="0" err="1" smtClean="0"/>
              <a:t>תוכניות</a:t>
            </a:r>
            <a:r>
              <a:rPr lang="he-IL" sz="2000" b="1" dirty="0" smtClean="0"/>
              <a:t> העשרה והרחבה&gt;חקר ציפורים</a:t>
            </a:r>
            <a:endParaRPr lang="he-IL" sz="2000" b="1" dirty="0"/>
          </a:p>
        </p:txBody>
      </p:sp>
      <p:pic>
        <p:nvPicPr>
          <p:cNvPr id="1026" name="Picture 2" title="צילום מסך חקר ציפורים מאתר מדע וטכנולוגיה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01" y="1340768"/>
            <a:ext cx="9118924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תוצאת תמונה עבור אקספלורר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8" descr="תוצאת תמונה עבור אקספלורר"/>
          <p:cNvSpPr>
            <a:spLocks noChangeAspect="1" noChangeArrowheads="1"/>
          </p:cNvSpPr>
          <p:nvPr/>
        </p:nvSpPr>
        <p:spPr bwMode="auto">
          <a:xfrm>
            <a:off x="90487" y="1587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" name="Picture 2" title="לוגו של גוגל כרום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99" y="226148"/>
            <a:ext cx="1008113" cy="9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דף חקר ציפורים באתר מדע וטכנולוגיה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 title="מועדי הקלטה של הרצאות &quot;אקדמיה ברשת&quot; מוקלטות בנושאי חקר ציפורים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89260"/>
              </p:ext>
            </p:extLst>
          </p:nvPr>
        </p:nvGraphicFramePr>
        <p:xfrm>
          <a:off x="179512" y="1628800"/>
          <a:ext cx="8820472" cy="4227944"/>
        </p:xfrm>
        <a:graphic>
          <a:graphicData uri="http://schemas.openxmlformats.org/drawingml/2006/table">
            <a:tbl>
              <a:tblPr rtl="1" firstRow="1"/>
              <a:tblGrid>
                <a:gridCol w="1150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3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מועד </a:t>
                      </a:r>
                      <a:r>
                        <a:rPr lang="he-IL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ההקלטה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DD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שם המרצה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DD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שכבת גיל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DD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נושא ההרצאה וקישור לצפייה בהרצאה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43"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9.2015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פרופ' יוסי לשם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תלמידי ד</a:t>
                      </a:r>
                      <a:r>
                        <a:rPr lang="he-IL" sz="24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'- </a:t>
                      </a:r>
                      <a:r>
                        <a:rPr lang="he-IL" sz="24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ט'</a:t>
                      </a:r>
                      <a:endParaRPr lang="he-IL" sz="24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2"/>
                        </a:rPr>
                        <a:t>ציפורים בראש</a:t>
                      </a:r>
                      <a:endParaRPr lang="he-IL" sz="24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2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1.2016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שלומית </a:t>
                      </a:r>
                      <a:r>
                        <a:rPr lang="he-IL" sz="24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ליפשיץ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מורי מדע וטכנולוגיה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3"/>
                        </a:rPr>
                        <a:t>מדע </a:t>
                      </a:r>
                      <a:r>
                        <a:rPr lang="he-IL" sz="2400" b="0" u="sng" dirty="0" smtClean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3"/>
                        </a:rPr>
                        <a:t>אזרחי- אזרחים למען חקר ציפורים</a:t>
                      </a:r>
                      <a:endParaRPr lang="he-IL" sz="24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1.2016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עמיר </a:t>
                      </a:r>
                      <a:r>
                        <a:rPr lang="he-IL" sz="24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בלבן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תלמידי ד'- ט'</a:t>
                      </a:r>
                      <a:endParaRPr lang="he-IL" sz="24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4"/>
                        </a:rPr>
                        <a:t>פרא </a:t>
                      </a:r>
                      <a:r>
                        <a:rPr lang="he-IL" sz="2400" b="0" u="sng" dirty="0" smtClean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4"/>
                        </a:rPr>
                        <a:t>בעיר – טבע כמנוף להתחדשות בעיר</a:t>
                      </a:r>
                      <a:r>
                        <a:rPr lang="he-IL" altLang="he-IL" sz="2400" b="0" u="sng" dirty="0" smtClean="0">
                          <a:solidFill>
                            <a:srgbClr val="555652"/>
                          </a:solidFill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 </a:t>
                      </a:r>
                      <a:endParaRPr lang="he-IL" sz="24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5.2016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אמנון </a:t>
                      </a:r>
                      <a:r>
                        <a:rPr lang="he-IL" sz="2400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האן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תלמידי ד'- ט'</a:t>
                      </a:r>
                      <a:endParaRPr lang="he-IL" sz="24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6"/>
                        </a:rPr>
                        <a:t>נעים להכיר סיס</a:t>
                      </a:r>
                      <a:endParaRPr lang="he-IL" sz="24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2.2017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פרופ' יוסי לשם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תלמידי ד'- ט'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7"/>
                        </a:rPr>
                        <a:t>הנשר, הפרס </a:t>
                      </a:r>
                      <a:r>
                        <a:rPr lang="he-IL" sz="2400" b="0" u="sng" dirty="0" err="1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7"/>
                        </a:rPr>
                        <a:t>והעוזניה</a:t>
                      </a:r>
                      <a:endParaRPr lang="he-IL" sz="24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2.2017</a:t>
                      </a:r>
                      <a:endParaRPr lang="he-IL" sz="2000" b="1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ד"ר אדיב גל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תלמידי ד'- ט'</a:t>
                      </a:r>
                      <a:endParaRPr lang="he-IL" sz="24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1000"/>
                        </a:spcAft>
                      </a:pPr>
                      <a:r>
                        <a:rPr lang="he-IL" sz="2400" b="0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8"/>
                        </a:rPr>
                        <a:t>להתערב או לא </a:t>
                      </a:r>
                      <a:r>
                        <a:rPr lang="he-IL" sz="2400" b="0" u="sng" dirty="0" smtClean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8"/>
                        </a:rPr>
                        <a:t>להתערב?</a:t>
                      </a:r>
                      <a:r>
                        <a:rPr lang="he-IL" sz="2400" b="0" u="sng" baseline="0" dirty="0" smtClean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8"/>
                        </a:rPr>
                        <a:t> </a:t>
                      </a:r>
                      <a:r>
                        <a:rPr lang="he-IL" sz="2400" b="0" u="sng" dirty="0" smtClean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8"/>
                        </a:rPr>
                        <a:t>בזים </a:t>
                      </a:r>
                      <a:r>
                        <a:rPr lang="he-IL" sz="2400" b="0" u="sng" dirty="0">
                          <a:solidFill>
                            <a:srgbClr val="555652"/>
                          </a:solidFill>
                          <a:effectLst/>
                          <a:latin typeface="Arial"/>
                          <a:hlinkClick r:id="rId8"/>
                        </a:rPr>
                        <a:t>מול מיינות</a:t>
                      </a:r>
                      <a:endParaRPr lang="he-IL" sz="2400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143000"/>
          </a:xfrm>
          <a:solidFill>
            <a:srgbClr val="66FFFF"/>
          </a:solidFill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sz="2800" b="1" dirty="0">
                <a:cs typeface="+mn-cs"/>
                <a:hlinkClick r:id="rId9"/>
              </a:rPr>
              <a:t>הרצאות </a:t>
            </a:r>
            <a:r>
              <a:rPr lang="he-IL" sz="2800" b="1" dirty="0" smtClean="0">
                <a:cs typeface="+mn-cs"/>
                <a:hlinkClick r:id="rId9"/>
              </a:rPr>
              <a:t>"אקדמיה ברשת" מוקלטות בנושאי </a:t>
            </a:r>
            <a:r>
              <a:rPr lang="he-IL" sz="2800" b="1" dirty="0">
                <a:cs typeface="+mn-cs"/>
                <a:hlinkClick r:id="rId9"/>
              </a:rPr>
              <a:t>חקר ציפורים </a:t>
            </a:r>
            <a:r>
              <a:rPr lang="en-US" sz="2800" b="1" dirty="0" smtClean="0">
                <a:cs typeface="+mn-cs"/>
              </a:rPr>
              <a:t/>
            </a:r>
            <a:br>
              <a:rPr lang="en-US" sz="2800" b="1" dirty="0" smtClean="0">
                <a:cs typeface="+mn-cs"/>
              </a:rPr>
            </a:br>
            <a:r>
              <a:rPr lang="he-IL" sz="2800" b="1" dirty="0" smtClean="0">
                <a:cs typeface="+mn-cs"/>
              </a:rPr>
              <a:t>לכיתות ד'-ט'</a:t>
            </a:r>
            <a:endParaRPr lang="he-IL" sz="2800" b="1" dirty="0">
              <a:cs typeface="+mn-cs"/>
            </a:endParaRPr>
          </a:p>
        </p:txBody>
      </p:sp>
      <p:sp>
        <p:nvSpPr>
          <p:cNvPr id="6" name="Rectangle 59" title="טבלת הרצאות &quot;אקדמיה ברשת&quot; מוקלטות בנושאי חקר ציפורים"/>
          <p:cNvSpPr>
            <a:spLocks noChangeArrowheads="1"/>
          </p:cNvSpPr>
          <p:nvPr/>
        </p:nvSpPr>
        <p:spPr bwMode="auto">
          <a:xfrm>
            <a:off x="1547664" y="6090592"/>
            <a:ext cx="6477348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i="0" u="sng" strike="noStrike" cap="none" normalizeH="0" baseline="0" dirty="0" smtClean="0">
                <a:ln>
                  <a:noFill/>
                </a:ln>
                <a:solidFill>
                  <a:srgbClr val="555652"/>
                </a:solidFill>
                <a:effectLst/>
                <a:latin typeface="Arial" pitchFamily="34" charset="0"/>
                <a:cs typeface="Arial" pitchFamily="34" charset="0"/>
                <a:hlinkClick r:id="rId10"/>
              </a:rPr>
              <a:t>סרטונים בנושאי חקר ציפורים שונים - מפי נעם וייס</a:t>
            </a:r>
            <a:r>
              <a:rPr kumimoji="0" lang="he-IL" altLang="he-IL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</a:t>
            </a:r>
            <a:endParaRPr kumimoji="0" lang="he-IL" altLang="he-IL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13708" y="1556791"/>
            <a:ext cx="3190209" cy="158417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/>
            <a:r>
              <a:rPr lang="he-IL" sz="2800" b="1" dirty="0" smtClean="0">
                <a:cs typeface="+mn-cs"/>
                <a:hlinkClick r:id="rId2"/>
              </a:rPr>
              <a:t>מרחב שיתופי </a:t>
            </a:r>
            <a:r>
              <a:rPr lang="en-US" sz="2800" b="1" dirty="0" smtClean="0">
                <a:cs typeface="+mn-cs"/>
                <a:hlinkClick r:id="rId2"/>
              </a:rPr>
              <a:t/>
            </a:r>
            <a:br>
              <a:rPr lang="en-US" sz="2800" b="1" dirty="0" smtClean="0">
                <a:cs typeface="+mn-cs"/>
                <a:hlinkClick r:id="rId2"/>
              </a:rPr>
            </a:br>
            <a:r>
              <a:rPr lang="he-IL" sz="2800" b="1" dirty="0" smtClean="0">
                <a:cs typeface="+mn-cs"/>
                <a:hlinkClick r:id="rId2"/>
              </a:rPr>
              <a:t>לחקר ציפורים</a:t>
            </a:r>
            <a:r>
              <a:rPr lang="he-IL" sz="2800" b="1" dirty="0" smtClean="0">
                <a:cs typeface="+mn-cs"/>
              </a:rPr>
              <a:t/>
            </a:r>
            <a:br>
              <a:rPr lang="he-IL" sz="2800" b="1" dirty="0" smtClean="0">
                <a:cs typeface="+mn-cs"/>
              </a:rPr>
            </a:br>
            <a:r>
              <a:rPr lang="en-US" sz="1400" b="1" dirty="0" smtClean="0">
                <a:cs typeface="+mn-cs"/>
              </a:rPr>
              <a:t/>
            </a:r>
            <a:br>
              <a:rPr lang="en-US" sz="1400" b="1" dirty="0" smtClean="0">
                <a:cs typeface="+mn-cs"/>
              </a:rPr>
            </a:br>
            <a:r>
              <a:rPr lang="he-IL" sz="1800" b="1" dirty="0" smtClean="0">
                <a:cs typeface="+mn-cs"/>
              </a:rPr>
              <a:t>(ניתן להגיע דרך הקלדה בגוגל)</a:t>
            </a:r>
            <a:endParaRPr lang="he-IL" sz="1800" b="1" dirty="0">
              <a:cs typeface="+mn-cs"/>
            </a:endParaRPr>
          </a:p>
        </p:txBody>
      </p:sp>
      <p:pic>
        <p:nvPicPr>
          <p:cNvPr id="6" name="מציין מיקום תוכן 5" title="מרחב חומרי עזר לתהליכי חקר ציפורים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84"/>
            <a:ext cx="4711386" cy="6892584"/>
          </a:xfrm>
        </p:spPr>
      </p:pic>
      <p:sp>
        <p:nvSpPr>
          <p:cNvPr id="7" name="חץ שמאלה 6" descr="&quot;&quot;"/>
          <p:cNvSpPr/>
          <p:nvPr/>
        </p:nvSpPr>
        <p:spPr>
          <a:xfrm rot="1023571">
            <a:off x="4425893" y="1429954"/>
            <a:ext cx="1156308" cy="3825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9" name="Picture 2" title="לוגו של מוד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3" y="836712"/>
            <a:ext cx="1788609" cy="45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מלבן 9"/>
          <p:cNvSpPr/>
          <p:nvPr/>
        </p:nvSpPr>
        <p:spPr>
          <a:xfrm>
            <a:off x="5004048" y="180063"/>
            <a:ext cx="3528046" cy="95410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 rtl="1"/>
            <a:r>
              <a:rPr lang="he-IL" sz="2800" b="1" dirty="0" smtClean="0">
                <a:solidFill>
                  <a:schemeClr val="tx1"/>
                </a:solidFill>
              </a:rPr>
              <a:t>מרחב למידה שיתופי לתלמידים </a:t>
            </a:r>
            <a:r>
              <a:rPr lang="he-IL" sz="2800" b="1" dirty="0"/>
              <a:t> </a:t>
            </a:r>
            <a:r>
              <a:rPr lang="he-IL" sz="2800" b="1" dirty="0" smtClean="0"/>
              <a:t>ב</a:t>
            </a:r>
            <a:r>
              <a:rPr lang="en-US" sz="2800" b="1" dirty="0" err="1" smtClean="0"/>
              <a:t>moodle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619672" y="865795"/>
            <a:ext cx="7020272" cy="707886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e-IL" sz="2800" b="1" dirty="0" smtClean="0">
                <a:hlinkClick r:id="rId2"/>
              </a:rPr>
              <a:t>ספריית </a:t>
            </a:r>
            <a:r>
              <a:rPr lang="he-IL" sz="2800" b="1" dirty="0">
                <a:hlinkClick r:id="rId2"/>
              </a:rPr>
              <a:t>משאבים לחקר ציפורים - </a:t>
            </a:r>
            <a:r>
              <a:rPr lang="he-IL" sz="2800" b="1" dirty="0" smtClean="0">
                <a:hlinkClick r:id="rId2"/>
              </a:rPr>
              <a:t>ליסודי וחט"ב</a:t>
            </a:r>
            <a:endParaRPr lang="he-IL" sz="28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e-IL" sz="200" dirty="0"/>
          </a:p>
        </p:txBody>
      </p:sp>
      <p:pic>
        <p:nvPicPr>
          <p:cNvPr id="5" name="Picture 2" title="לוגו של מודל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211"/>
            <a:ext cx="1788609" cy="45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title="צילום מסך אתר משרד החינוך, אגף טכנולוגיות מידע למידה דיגיטלי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72816"/>
            <a:ext cx="834889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חץ למעלה 1" descr="&quot;&quot;"/>
          <p:cNvSpPr/>
          <p:nvPr/>
        </p:nvSpPr>
        <p:spPr>
          <a:xfrm>
            <a:off x="6300192" y="4869160"/>
            <a:ext cx="43204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5976156" y="5897810"/>
            <a:ext cx="10801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C00000"/>
                </a:solidFill>
              </a:rPr>
              <a:t>לחצו</a:t>
            </a:r>
            <a:endParaRPr lang="he-IL" sz="2800" b="1" dirty="0">
              <a:solidFill>
                <a:srgbClr val="C00000"/>
              </a:solidFill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28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ספריית משאבים לחקר ציפורים - ליסודי וחט"ב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26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7584" y="77179"/>
            <a:ext cx="7704856" cy="903549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he-IL" sz="2800" b="1" dirty="0" smtClean="0">
                <a:solidFill>
                  <a:srgbClr val="C00000"/>
                </a:solidFill>
                <a:cs typeface="+mn-cs"/>
              </a:rPr>
              <a:t>התייעצות מקצועית עם מומחים בתחום חקר ציפורים: פרישת מרכזי הצפרות למחקר ולחינוך</a:t>
            </a:r>
            <a:endParaRPr lang="he-IL" sz="2800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176464" y="1027177"/>
            <a:ext cx="4716016" cy="5786199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algn="r" rtl="1">
              <a:spcAft>
                <a:spcPts val="400"/>
              </a:spcAft>
            </a:pPr>
            <a:r>
              <a:rPr lang="he-IL" sz="2000" b="1" dirty="0" smtClean="0">
                <a:solidFill>
                  <a:srgbClr val="C00000"/>
                </a:solidFill>
              </a:rPr>
              <a:t>מצפון לדרום: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עמק החולה- אגמון החולה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גמלא- שמורת </a:t>
            </a:r>
            <a:r>
              <a:rPr lang="he-IL" sz="2000" dirty="0" smtClean="0"/>
              <a:t>טבע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 smtClean="0"/>
              <a:t>כפר </a:t>
            </a:r>
            <a:r>
              <a:rPr lang="he-IL" sz="2000" dirty="0" err="1" smtClean="0"/>
              <a:t>רופין</a:t>
            </a:r>
            <a:r>
              <a:rPr lang="he-IL" sz="2000" dirty="0" smtClean="0"/>
              <a:t>- </a:t>
            </a:r>
            <a:r>
              <a:rPr lang="he-IL" sz="2000" dirty="0"/>
              <a:t>מרכז הצפרות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עין </a:t>
            </a:r>
            <a:r>
              <a:rPr lang="he-IL" sz="2000" dirty="0" err="1" smtClean="0"/>
              <a:t>אפק</a:t>
            </a:r>
            <a:r>
              <a:rPr lang="he-IL" sz="2000" dirty="0" smtClean="0"/>
              <a:t>- </a:t>
            </a:r>
            <a:r>
              <a:rPr lang="he-IL" sz="2000" dirty="0"/>
              <a:t>מרכז צפרות גליל מערבי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מעגן </a:t>
            </a:r>
            <a:r>
              <a:rPr lang="he-IL" sz="2000" dirty="0" smtClean="0"/>
              <a:t>מיכאל- </a:t>
            </a:r>
            <a:r>
              <a:rPr lang="he-IL" sz="2000" dirty="0"/>
              <a:t>מרכז צפרות מים </a:t>
            </a:r>
            <a:r>
              <a:rPr lang="he-IL" sz="2000" dirty="0" smtClean="0"/>
              <a:t>ונחלים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 smtClean="0"/>
              <a:t>תל אביב- הגן </a:t>
            </a:r>
            <a:r>
              <a:rPr lang="he-IL" sz="2000" dirty="0"/>
              <a:t>הזואולוגי </a:t>
            </a:r>
            <a:r>
              <a:rPr lang="he-IL" sz="2000" dirty="0" smtClean="0"/>
              <a:t>באוניברסיטה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תל אביב- מרכז "ראש ציפור" בפארק </a:t>
            </a:r>
            <a:r>
              <a:rPr lang="he-IL" sz="2000" dirty="0" smtClean="0"/>
              <a:t>הירקון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 smtClean="0"/>
              <a:t>רמת גן- הספארי </a:t>
            </a:r>
            <a:r>
              <a:rPr lang="he-IL" sz="2000" dirty="0"/>
              <a:t> 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לטרון- מרכז בינלאומי לחקר נדידת הציפורים 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 smtClean="0"/>
              <a:t>ירושלים- </a:t>
            </a:r>
            <a:r>
              <a:rPr lang="he-IL" sz="2000" dirty="0"/>
              <a:t>התחנה לחקר ציפורי </a:t>
            </a:r>
            <a:r>
              <a:rPr lang="he-IL" sz="2000" dirty="0" smtClean="0"/>
              <a:t>ירושלים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 smtClean="0"/>
              <a:t>ירוחם- </a:t>
            </a:r>
            <a:r>
              <a:rPr lang="he-IL" sz="2000" dirty="0"/>
              <a:t>מרכז דוכיפת לצפרות </a:t>
            </a:r>
            <a:r>
              <a:rPr lang="he-IL" sz="2000" dirty="0" smtClean="0"/>
              <a:t>ואקולוגיה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 smtClean="0"/>
              <a:t> </a:t>
            </a:r>
            <a:r>
              <a:rPr lang="he-IL" sz="2000" dirty="0"/>
              <a:t>שדה בוקר- מרכז הצפרות רמת הנגב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 smtClean="0"/>
              <a:t> חצבה- </a:t>
            </a:r>
            <a:r>
              <a:rPr lang="he-IL" sz="2000" dirty="0"/>
              <a:t>מרכז הצפרות בערבה </a:t>
            </a:r>
            <a:r>
              <a:rPr lang="he-IL" sz="2000" dirty="0" smtClean="0"/>
              <a:t>התיכונה</a:t>
            </a:r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 smtClean="0"/>
              <a:t> לוטן- </a:t>
            </a:r>
            <a:r>
              <a:rPr lang="he-IL" sz="2000" dirty="0"/>
              <a:t>מרכז הצפרות </a:t>
            </a:r>
            <a:r>
              <a:rPr lang="he-IL" sz="2000" dirty="0" smtClean="0"/>
              <a:t>בלוטן</a:t>
            </a:r>
            <a:endParaRPr lang="en-US" sz="2000" dirty="0"/>
          </a:p>
          <a:p>
            <a:pPr marL="188913" indent="-188913" algn="r" rtl="1">
              <a:spcAft>
                <a:spcPts val="400"/>
              </a:spcAft>
              <a:buFont typeface="+mj-lt"/>
              <a:buAutoNum type="arabicPeriod"/>
            </a:pPr>
            <a:r>
              <a:rPr lang="he-IL" sz="2000" dirty="0"/>
              <a:t> </a:t>
            </a:r>
            <a:r>
              <a:rPr lang="he-IL" sz="2000" dirty="0" smtClean="0"/>
              <a:t>אילת- פארק הצפרות באילת</a:t>
            </a:r>
            <a:endParaRPr lang="en-US" sz="2000" dirty="0"/>
          </a:p>
        </p:txBody>
      </p:sp>
      <p:pic>
        <p:nvPicPr>
          <p:cNvPr id="5" name="תמונה 4" title="תצלום מפת ארץ ישראל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" y="1020181"/>
            <a:ext cx="4075115" cy="57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/>
        </p:nvSpPr>
        <p:spPr>
          <a:xfrm>
            <a:off x="2916882" y="187432"/>
            <a:ext cx="3166220" cy="63204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lIns="91425" tIns="45700" rIns="91425" bIns="45700" anchor="ctr" anchorCtr="0">
            <a:noAutofit/>
          </a:bodyPr>
          <a:lstStyle/>
          <a:p>
            <a:pPr algn="ctr" rtl="1">
              <a:buClr>
                <a:schemeClr val="dk1"/>
              </a:buClr>
              <a:buSzPct val="25000"/>
            </a:pPr>
            <a:r>
              <a:rPr lang="he-IL" sz="3200" b="1" dirty="0" smtClean="0">
                <a:solidFill>
                  <a:schemeClr val="dk1"/>
                </a:solidFill>
              </a:rPr>
              <a:t>מטרת </a:t>
            </a:r>
            <a:r>
              <a:rPr lang="he-IL" sz="3200" b="1" dirty="0">
                <a:solidFill>
                  <a:schemeClr val="dk1"/>
                </a:solidFill>
              </a:rPr>
              <a:t>התוכנית</a:t>
            </a:r>
            <a:endParaRPr lang="en-US" sz="3200" b="1" dirty="0">
              <a:solidFill>
                <a:schemeClr val="dk1"/>
              </a:solidFill>
            </a:endParaRPr>
          </a:p>
        </p:txBody>
      </p:sp>
      <p:sp>
        <p:nvSpPr>
          <p:cNvPr id="6" name="Shape 57" title="ציפור"/>
          <p:cNvSpPr/>
          <p:nvPr/>
        </p:nvSpPr>
        <p:spPr>
          <a:xfrm>
            <a:off x="2699792" y="17346"/>
            <a:ext cx="795337" cy="84137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5122" name="Picture 2" descr="C:\מחשב חדש מתשעז\משרד החינוך\חקר ציפורים\חקר ציפורים תשעו\כתבה לאאוריקה\למשלוח סופי\תמונות למשלוח\תלמידה מחטב קוגל חולון בסיור במעגן מיכאל.jpg" title="תלמידי ישראל מתבוננים בטב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819" y="3020160"/>
            <a:ext cx="5432359" cy="36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37054"/>
            <a:ext cx="828092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sz="2800" b="1" dirty="0"/>
              <a:t>מטרת התוכנית </a:t>
            </a:r>
            <a:r>
              <a:rPr lang="he-IL" sz="2800" dirty="0"/>
              <a:t>לעודד את תלמידי ישראל </a:t>
            </a:r>
            <a:r>
              <a:rPr lang="he-IL" sz="2800" b="1" dirty="0"/>
              <a:t>להתבונן בטבע ולחקור בכלים מדעיים ומקוונים </a:t>
            </a:r>
            <a:r>
              <a:rPr lang="he-IL" sz="2800" dirty="0"/>
              <a:t>את אורחות חיי הציפורים בסביבה הקרובה או במהלך הנדידה, ואת יחסי הגומלין שלהן עם הסביבה והאדם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3451" y="2996952"/>
            <a:ext cx="2448272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מספר בתי"ס: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he-IL" sz="2800" b="1" dirty="0" smtClean="0"/>
              <a:t>240 יסודיים</a:t>
            </a:r>
          </a:p>
          <a:p>
            <a:r>
              <a:rPr lang="he-IL" sz="2800" b="1" dirty="0" smtClean="0"/>
              <a:t>160 חט"ב</a:t>
            </a:r>
          </a:p>
          <a:p>
            <a:r>
              <a:rPr lang="he-IL" sz="2400" b="1" dirty="0" smtClean="0"/>
              <a:t>הכרת התכנית </a:t>
            </a:r>
            <a:r>
              <a:rPr lang="he-IL" sz="2400" b="1" dirty="0"/>
              <a:t>נעשית דרך </a:t>
            </a:r>
            <a:r>
              <a:rPr lang="he-IL" sz="2400" b="1" dirty="0" smtClean="0"/>
              <a:t>השתלמויות, </a:t>
            </a:r>
            <a:r>
              <a:rPr lang="he-IL" sz="2400" b="1" dirty="0"/>
              <a:t>ימי </a:t>
            </a:r>
            <a:r>
              <a:rPr lang="he-IL" sz="2400" b="1" dirty="0" smtClean="0"/>
              <a:t>עיון, כנסים</a:t>
            </a:r>
            <a:r>
              <a:rPr lang="he-IL" sz="2400" b="1" dirty="0"/>
              <a:t>, הרצאות אקדמיה </a:t>
            </a:r>
            <a:r>
              <a:rPr lang="he-IL" sz="2400" b="1" dirty="0" smtClean="0"/>
              <a:t>ברשת... </a:t>
            </a:r>
            <a:endParaRPr lang="he-IL" sz="2400" b="1" dirty="0"/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32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מטרת התוכנית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167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4"/>
          <p:cNvSpPr/>
          <p:nvPr/>
        </p:nvSpPr>
        <p:spPr>
          <a:xfrm>
            <a:off x="1384621" y="210599"/>
            <a:ext cx="6336704" cy="59359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he-IL" sz="3200" b="1" dirty="0">
                <a:solidFill>
                  <a:schemeClr val="dk1"/>
                </a:solidFill>
              </a:rPr>
              <a:t>מרכיבי תכנית חקר ציפורים</a:t>
            </a:r>
            <a:endParaRPr lang="en-US" sz="32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8" name="Shape 57" title="ציפור"/>
          <p:cNvSpPr/>
          <p:nvPr/>
        </p:nvSpPr>
        <p:spPr>
          <a:xfrm>
            <a:off x="986953" y="102447"/>
            <a:ext cx="795337" cy="84137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" name="Table 1" descr="תופעות ונפלאות הציפורים&#10;חקר מדעי&#10;למידה שיתופית&#10;עשייה סביבתית מקיימת&#10;אוריינות דיגיטלית&#10;" title="מרכיבי תכנית חקר ציפורים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111056"/>
              </p:ext>
            </p:extLst>
          </p:nvPr>
        </p:nvGraphicFramePr>
        <p:xfrm>
          <a:off x="770233" y="1412776"/>
          <a:ext cx="7565480" cy="36724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3096">
                  <a:extLst>
                    <a:ext uri="{9D8B030D-6E8A-4147-A177-3AD203B41FA5}">
                      <a16:colId xmlns:a16="http://schemas.microsoft.com/office/drawing/2014/main" val="282700611"/>
                    </a:ext>
                  </a:extLst>
                </a:gridCol>
                <a:gridCol w="1513096">
                  <a:extLst>
                    <a:ext uri="{9D8B030D-6E8A-4147-A177-3AD203B41FA5}">
                      <a16:colId xmlns:a16="http://schemas.microsoft.com/office/drawing/2014/main" val="3850338966"/>
                    </a:ext>
                  </a:extLst>
                </a:gridCol>
                <a:gridCol w="1513096">
                  <a:extLst>
                    <a:ext uri="{9D8B030D-6E8A-4147-A177-3AD203B41FA5}">
                      <a16:colId xmlns:a16="http://schemas.microsoft.com/office/drawing/2014/main" val="825143093"/>
                    </a:ext>
                  </a:extLst>
                </a:gridCol>
                <a:gridCol w="1513096">
                  <a:extLst>
                    <a:ext uri="{9D8B030D-6E8A-4147-A177-3AD203B41FA5}">
                      <a16:colId xmlns:a16="http://schemas.microsoft.com/office/drawing/2014/main" val="3834841533"/>
                    </a:ext>
                  </a:extLst>
                </a:gridCol>
                <a:gridCol w="1513096">
                  <a:extLst>
                    <a:ext uri="{9D8B030D-6E8A-4147-A177-3AD203B41FA5}">
                      <a16:colId xmlns:a16="http://schemas.microsoft.com/office/drawing/2014/main" val="124104244"/>
                    </a:ext>
                  </a:extLst>
                </a:gridCol>
              </a:tblGrid>
              <a:tr h="367240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dirty="0" smtClean="0">
                          <a:solidFill>
                            <a:schemeClr val="tx1"/>
                          </a:solidFill>
                        </a:rPr>
                        <a:t>אוריינות</a:t>
                      </a:r>
                      <a:br>
                        <a:rPr lang="he-IL" sz="2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e-IL" sz="2800" dirty="0" smtClean="0">
                          <a:solidFill>
                            <a:schemeClr val="tx1"/>
                          </a:solidFill>
                        </a:rPr>
                        <a:t>דיגיטלית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dirty="0" smtClean="0">
                          <a:solidFill>
                            <a:schemeClr val="tx1"/>
                          </a:solidFill>
                        </a:rPr>
                        <a:t>עשייה</a:t>
                      </a:r>
                      <a:br>
                        <a:rPr lang="he-IL" sz="2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e-IL" sz="2800" dirty="0" smtClean="0">
                          <a:solidFill>
                            <a:schemeClr val="tx1"/>
                          </a:solidFill>
                        </a:rPr>
                        <a:t>סביבתית</a:t>
                      </a:r>
                      <a:br>
                        <a:rPr lang="he-IL" sz="2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e-IL" sz="2800" dirty="0" smtClean="0">
                          <a:solidFill>
                            <a:schemeClr val="tx1"/>
                          </a:solidFill>
                        </a:rPr>
                        <a:t>מקיימת</a:t>
                      </a:r>
                      <a:endParaRPr lang="he-IL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dirty="0" smtClean="0">
                          <a:solidFill>
                            <a:schemeClr val="tx1"/>
                          </a:solidFill>
                        </a:rPr>
                        <a:t>למידה</a:t>
                      </a:r>
                      <a:br>
                        <a:rPr lang="he-IL" sz="2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e-IL" sz="2800" dirty="0" smtClean="0">
                          <a:solidFill>
                            <a:schemeClr val="tx1"/>
                          </a:solidFill>
                        </a:rPr>
                        <a:t>שיתופית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dirty="0" smtClean="0">
                          <a:solidFill>
                            <a:schemeClr val="tx1"/>
                          </a:solidFill>
                        </a:rPr>
                        <a:t>חקר </a:t>
                      </a:r>
                      <a:br>
                        <a:rPr lang="he-IL" sz="2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e-IL" sz="2800" dirty="0" smtClean="0">
                          <a:solidFill>
                            <a:schemeClr val="tx1"/>
                          </a:solidFill>
                        </a:rPr>
                        <a:t>מדעי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dirty="0" smtClean="0">
                          <a:solidFill>
                            <a:schemeClr val="tx1"/>
                          </a:solidFill>
                        </a:rPr>
                        <a:t>תופעות</a:t>
                      </a:r>
                      <a:br>
                        <a:rPr lang="he-IL" sz="2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e-IL" sz="2800" dirty="0" smtClean="0">
                          <a:solidFill>
                            <a:schemeClr val="tx1"/>
                          </a:solidFill>
                        </a:rPr>
                        <a:t>ונפלאות</a:t>
                      </a:r>
                      <a:br>
                        <a:rPr lang="he-IL" sz="2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he-IL" sz="2800" dirty="0" smtClean="0">
                          <a:solidFill>
                            <a:schemeClr val="tx1"/>
                          </a:solidFill>
                        </a:rPr>
                        <a:t>הציפורים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51917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6509" y="6021288"/>
            <a:ext cx="8352928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200" b="1" dirty="0" smtClean="0"/>
              <a:t>אסטרטגיות לשילוב מרכיבי התוכנית ברמת הכיתה, ביה"ס והמחוז</a:t>
            </a:r>
            <a:endParaRPr lang="he-IL" sz="2200" b="1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32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מרכיבי תכנית חקר ציפורים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26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 descr="למידה וחקר ציפורים:&#10;תצפית פליאה, אפיון ציפור,&#10;התבוננות בציפורים למידה חוץ כיתתית.&#10;תופעות וסוגיות מרכזיות בעולם הציפורים,&#10;מגוון ביולוגי, ביולוגיה של עופות.&#10;&#10;הוראת חקר מדעי:&#10;תהליכי חקר מדעי באמצעות תצפית או ניסוי.&#10;עיבוד תופעות לניסוח שאלות חקר טובות ולתכנון חקר.&#10;כלים לאיסוף נתוני חקר, דרכים לעיבוד הנתונים.&#10;הסקת מסקנות מתוצאות החקר והפקת משמעות.&#10;&#10;למידה שיתופית:&#10;רמות שיתופיות שונות: כיתה חוקרת, שיתוף בין בתי&quot;ס .&#10;השתתפות בספירת הציפורים הארצית.&#10;שילוב מיזמים מזמני חקר ארציים&#10;&#10;עשייה סביבתית מקיימת:&#10;חינוך לשמירת טבע וקיימות, הגנת הציפורים מנזקי אדם.&#10;השבת ציפורים לסביבת האדם: גינה מזמינה.&#10;&quot;מדע אזרחי&quot;- שילוב האזרחים בסקרים ועשייה סביבתית.&#10;&#10;שילוב כלים דיגיטאליים שיתופיים:&#10;סביבות מתוקשבות:    Google Moodle    Skype.&#10;סלולרי חכם.&#10;כלים דיגטליים שיתופיים.&#10;&#10;&#10;&#10;&#10;&#10;" title="מרכיבי תכנית חקר ציפורים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93099"/>
              </p:ext>
            </p:extLst>
          </p:nvPr>
        </p:nvGraphicFramePr>
        <p:xfrm>
          <a:off x="179511" y="692696"/>
          <a:ext cx="8888610" cy="55042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77722">
                  <a:extLst>
                    <a:ext uri="{9D8B030D-6E8A-4147-A177-3AD203B41FA5}">
                      <a16:colId xmlns:a16="http://schemas.microsoft.com/office/drawing/2014/main" val="30537895"/>
                    </a:ext>
                  </a:extLst>
                </a:gridCol>
                <a:gridCol w="1777722">
                  <a:extLst>
                    <a:ext uri="{9D8B030D-6E8A-4147-A177-3AD203B41FA5}">
                      <a16:colId xmlns:a16="http://schemas.microsoft.com/office/drawing/2014/main" val="2312427100"/>
                    </a:ext>
                  </a:extLst>
                </a:gridCol>
                <a:gridCol w="1777722">
                  <a:extLst>
                    <a:ext uri="{9D8B030D-6E8A-4147-A177-3AD203B41FA5}">
                      <a16:colId xmlns:a16="http://schemas.microsoft.com/office/drawing/2014/main" val="426456916"/>
                    </a:ext>
                  </a:extLst>
                </a:gridCol>
                <a:gridCol w="1777722">
                  <a:extLst>
                    <a:ext uri="{9D8B030D-6E8A-4147-A177-3AD203B41FA5}">
                      <a16:colId xmlns:a16="http://schemas.microsoft.com/office/drawing/2014/main" val="164632000"/>
                    </a:ext>
                  </a:extLst>
                </a:gridCol>
                <a:gridCol w="1777722">
                  <a:extLst>
                    <a:ext uri="{9D8B030D-6E8A-4147-A177-3AD203B41FA5}">
                      <a16:colId xmlns:a16="http://schemas.microsoft.com/office/drawing/2014/main" val="2512914663"/>
                    </a:ext>
                  </a:extLst>
                </a:gridCol>
              </a:tblGrid>
              <a:tr h="12370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שילוב כלים דיגיטאליים שיתופיים</a:t>
                      </a:r>
                      <a:endParaRPr lang="he-IL" sz="18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עשייה סביבתית מקיימת</a:t>
                      </a:r>
                      <a:endParaRPr lang="he-IL" sz="18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למידה שיתופית</a:t>
                      </a:r>
                      <a:endParaRPr lang="he-IL" sz="18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he-IL" sz="1800" dirty="0" smtClean="0"/>
                        <a:t>הוראת </a:t>
                      </a:r>
                    </a:p>
                    <a:p>
                      <a:pPr lvl="0" rtl="1"/>
                      <a:r>
                        <a:rPr lang="he-IL" sz="1800" dirty="0" smtClean="0"/>
                        <a:t>חקר מדעי</a:t>
                      </a:r>
                      <a:endParaRPr lang="he-IL" sz="18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1"/>
                      <a:r>
                        <a:rPr lang="he-IL" sz="1800" dirty="0" smtClean="0"/>
                        <a:t> למידה וחקר ציפורים</a:t>
                      </a:r>
                      <a:endParaRPr lang="he-IL" sz="18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990123"/>
                  </a:ext>
                </a:extLst>
              </a:tr>
              <a:tr h="129354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סביבות מתוקשבות:    </a:t>
                      </a:r>
                      <a:r>
                        <a:rPr lang="en-US" sz="1600" dirty="0" smtClean="0"/>
                        <a:t>Google Moodle    Skype</a:t>
                      </a:r>
                      <a:endParaRPr lang="he-IL" sz="1600" dirty="0" smtClean="0"/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חינוך לשמירת טבע וקיימות, הגנת הציפורים מנזקי אדם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רמות שיתופיות שונות: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he-IL" sz="1600" dirty="0" smtClean="0"/>
                        <a:t>כיתה חוקרת, שיתוף בין בתי"ס 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תהליכי חקר מדעי באמצעות תצפית או ניסוי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1"/>
                      <a:r>
                        <a:rPr lang="he-IL" sz="1600" dirty="0" smtClean="0"/>
                        <a:t>תצפית פליאה, אפיון ציפור,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he-IL" sz="1600" dirty="0" smtClean="0"/>
                        <a:t>התבוננות בציפורים</a:t>
                      </a:r>
                    </a:p>
                    <a:p>
                      <a:pPr lvl="0" algn="r" rtl="1"/>
                      <a:r>
                        <a:rPr lang="he-IL" sz="1600" dirty="0" smtClean="0"/>
                        <a:t>למידה חוץ כיתתית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479451"/>
                  </a:ext>
                </a:extLst>
              </a:tr>
              <a:tr h="129354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סלולרי חכם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השבת ציפורים לסביבת האדם: גינה מזמינה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השתתפות בספירת הציפורים הארצית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עיבוד תופעות לניסוח שאלות חקר טובות ולתכנון חקר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 rtl="1"/>
                      <a:r>
                        <a:rPr lang="he-IL" sz="1600" dirty="0" smtClean="0"/>
                        <a:t>תופעות וסוגיות מרכזיות בעולם הציפורים,</a:t>
                      </a:r>
                    </a:p>
                    <a:p>
                      <a:pPr lvl="0" algn="r" rtl="1"/>
                      <a:r>
                        <a:rPr lang="he-IL" sz="1600" dirty="0" smtClean="0"/>
                        <a:t>מגוון ביולוגי,</a:t>
                      </a:r>
                    </a:p>
                    <a:p>
                      <a:pPr lvl="0" algn="r" rtl="1"/>
                      <a:r>
                        <a:rPr lang="he-IL" sz="1600" dirty="0" smtClean="0"/>
                        <a:t>ביולוגיה של עופות</a:t>
                      </a:r>
                      <a:endParaRPr lang="he-IL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484204"/>
                  </a:ext>
                </a:extLst>
              </a:tr>
              <a:tr h="81222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כלים </a:t>
                      </a:r>
                      <a:r>
                        <a:rPr lang="he-IL" sz="1600" dirty="0" err="1" smtClean="0"/>
                        <a:t>דיגטליים</a:t>
                      </a:r>
                      <a:r>
                        <a:rPr lang="he-IL" sz="1600" dirty="0" smtClean="0"/>
                        <a:t> שיתופיים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"מדע אזרחי"- שילוב האזרחים בסקרים ועשייה סביבתית</a:t>
                      </a:r>
                      <a:endParaRPr lang="he-IL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שילוב מיזמים מזמני חקר ארציים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כלים לאיסוף נתוני חקר, דרכים לעיבוד</a:t>
                      </a:r>
                      <a:r>
                        <a:rPr lang="he-IL" sz="1600" baseline="0" dirty="0" smtClean="0"/>
                        <a:t> </a:t>
                      </a:r>
                      <a:r>
                        <a:rPr lang="he-IL" sz="1600" dirty="0" smtClean="0"/>
                        <a:t>הנתונים</a:t>
                      </a:r>
                      <a:endParaRPr lang="he-IL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685"/>
                  </a:ext>
                </a:extLst>
              </a:tr>
              <a:tr h="812226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/>
                        <a:t>הסקת מסקנות מתוצאות החקר והפקת משמעות</a:t>
                      </a:r>
                      <a:endParaRPr lang="he-IL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67192"/>
                  </a:ext>
                </a:extLst>
              </a:tr>
            </a:tbl>
          </a:graphicData>
        </a:graphic>
      </p:graphicFrame>
      <p:sp>
        <p:nvSpPr>
          <p:cNvPr id="7" name="Shape 54"/>
          <p:cNvSpPr/>
          <p:nvPr/>
        </p:nvSpPr>
        <p:spPr>
          <a:xfrm>
            <a:off x="1384621" y="31482"/>
            <a:ext cx="6336704" cy="59359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he-IL" sz="3200" b="1" dirty="0">
                <a:solidFill>
                  <a:schemeClr val="dk1"/>
                </a:solidFill>
              </a:rPr>
              <a:t>מרכיבי תכנית חקר ציפורים</a:t>
            </a:r>
            <a:endParaRPr lang="en-US" sz="32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8" name="Shape 57" title="ציפור"/>
          <p:cNvSpPr/>
          <p:nvPr/>
        </p:nvSpPr>
        <p:spPr>
          <a:xfrm>
            <a:off x="986953" y="-76670"/>
            <a:ext cx="795337" cy="84137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373409" y="6280926"/>
            <a:ext cx="8352928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200" b="1" dirty="0" smtClean="0"/>
              <a:t>אסטרטגיות לשילוב מרכיבי התוכנית ברמת הכיתה, ביה"ס והמחוז</a:t>
            </a:r>
            <a:endParaRPr lang="he-IL" sz="2200" b="1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latinLnBrk="0" hangingPunct="1"/>
            <a:r>
              <a:rPr lang="he-IL" sz="32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מרכיבי תכנית חקר ציפורים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15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descr="מקום הציפור: באוויר/ על הקרקע/ על פחי אשפה/ במקום חשוף/ שטח טבעי/ בנוי.&#10;מקום על צומח: על הדשא, על עצים –בראש/באמצע/בתחתית. בשיחים.&#10;חברתיות: בלהקה? בזוג? לבד?&#10;התנהגות כללית: מנוחה/ עמידה/ תנועה על הקרקע/ תעופה/ שתיה/ אכילה.&#10;צורת תעופה: דאייה/ חתירה/ רפרוף/ גלישה/ תנועה אקטיבית/ אחר.&#10;צורת תנועה: הליכה, נענוע הראש, ניתור, שחייה, אחר.&#10;שלב ברבייה: בניית קן, הזדווגות, דגירה, טיפול בצאצאים, האכלה, אחר.&#10;התנהגויות מיוחדות: ניקוי – סירוק, התחממות, התגודדות, אמבט, ניסיון ציד, הגנה, התקפה, השמעת קולות, אחר.&#10;&#10;" title="מקום והתנהגות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02855"/>
              </p:ext>
            </p:extLst>
          </p:nvPr>
        </p:nvGraphicFramePr>
        <p:xfrm>
          <a:off x="6084168" y="116632"/>
          <a:ext cx="2927648" cy="6625859"/>
        </p:xfrm>
        <a:graphic>
          <a:graphicData uri="http://schemas.openxmlformats.org/drawingml/2006/table">
            <a:tbl>
              <a:tblPr rtl="1" firstRow="1" bandRow="1">
                <a:tableStyleId>{6E25E649-3F16-4E02-A733-19D2CDBF48F0}</a:tableStyleId>
              </a:tblPr>
              <a:tblGrid>
                <a:gridCol w="2927648">
                  <a:extLst>
                    <a:ext uri="{9D8B030D-6E8A-4147-A177-3AD203B41FA5}">
                      <a16:colId xmlns:a16="http://schemas.microsoft.com/office/drawing/2014/main" val="358787845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</a:rPr>
                        <a:t>מקום והתנהגות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19181"/>
                  </a:ext>
                </a:extLst>
              </a:tr>
              <a:tr h="63616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מקום הציפור: באוויר/ על הקרקע/ על פחי אשפה/ במקום חשוף/ שטח טבעי/ בנוי</a:t>
                      </a:r>
                      <a:endParaRPr lang="en-US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478394"/>
                  </a:ext>
                </a:extLst>
              </a:tr>
              <a:tr h="63616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מקום על צומח: על הדשא, על עצים –בראש/באמצע/בתחתית. בשיחים</a:t>
                      </a:r>
                      <a:endParaRPr lang="en-US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4022675"/>
                  </a:ext>
                </a:extLst>
              </a:tr>
              <a:tr h="60272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חברתיות: בלהקה? בזוג? לבד?</a:t>
                      </a:r>
                      <a:endParaRPr lang="en-US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160803"/>
                  </a:ext>
                </a:extLst>
              </a:tr>
              <a:tr h="63616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התנהגות כללית: מנוחה/ עמידה/ תנועה על הקרקע/ תעופה/ שתיה/ אכילה</a:t>
                      </a:r>
                      <a:endParaRPr lang="en-US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59505"/>
                  </a:ext>
                </a:extLst>
              </a:tr>
              <a:tr h="63616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 smtClean="0">
                          <a:effectLst/>
                        </a:rPr>
                        <a:t>צורת תעופה: דאייה/ חתירה/ רפרוף/ גלישה/ תנועה אקטיבית/ אחר</a:t>
                      </a:r>
                      <a:endParaRPr lang="en-US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146963"/>
                  </a:ext>
                </a:extLst>
              </a:tr>
              <a:tr h="63616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צורת תנועה: הליכה, נענוע הראש, ניתור, שחייה, אחר</a:t>
                      </a:r>
                      <a:endParaRPr lang="en-US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934999"/>
                  </a:ext>
                </a:extLst>
              </a:tr>
              <a:tr h="63616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שלב ברבייה: בניית קן, הזדווגות, דגירה, טיפול בצאצאים, האכלה, אחר</a:t>
                      </a:r>
                      <a:endParaRPr lang="en-US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79878"/>
                  </a:ext>
                </a:extLst>
              </a:tr>
              <a:tr h="95424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התנהגויות מיוחדות: ניקוי – סירוק, התחממות, התגודדות, אמבט, ניסיון ציד, הגנה, התקפה, השמעת קולות, אחר </a:t>
                      </a:r>
                      <a:endParaRPr lang="en-US" sz="16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229698"/>
                  </a:ext>
                </a:extLst>
              </a:tr>
            </a:tbl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475656" y="55428"/>
            <a:ext cx="4608512" cy="523220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800" b="1" dirty="0" smtClean="0"/>
              <a:t>שפת </a:t>
            </a:r>
            <a:r>
              <a:rPr lang="he-IL" altLang="he-IL" sz="2800" b="1" dirty="0"/>
              <a:t>ההתבוננות </a:t>
            </a:r>
            <a:r>
              <a:rPr lang="he-IL" altLang="he-IL" sz="2800" b="1" dirty="0" smtClean="0"/>
              <a:t>בציפורים</a:t>
            </a:r>
            <a:endParaRPr lang="he-IL" altLang="he-IL" sz="2800" b="1" dirty="0"/>
          </a:p>
        </p:txBody>
      </p:sp>
      <p:graphicFrame>
        <p:nvGraphicFramePr>
          <p:cNvPr id="6" name="Table 5" descr="שירה,&#10;קשר בין פרטים בלהקה,&#10;הכרזת טריטוריה&#10;פעם אחת/הרבה? באילו שעות?,&#10;הגנה/התקפה&#10;על טריטוריה/ קן/ צאצאים/ אחר,&#10;קריאת אזהרה מאויב&#10;לציפורי המין שלי/ למין אחר.&#10;התגודדות על אויב&#10;קריאה לכל החברה להתארגן,&#10;קריאה,&#10;קול מצוקה,&#10;בקשת אוכל&#10;רק בתקופת הטיפול בצאצאם?,&#10;חיזור&#10;בעונת הרבייה? בכל השנה?&#10;קשר בין/ עם בני זוג/ צאצאים&#10;בשוטף/ בעונות הרבייה,&#10;אחר:&#10;" title="קולות הציפורים מה ניתן ללמוד מהקשבה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469810"/>
              </p:ext>
            </p:extLst>
          </p:nvPr>
        </p:nvGraphicFramePr>
        <p:xfrm>
          <a:off x="107504" y="1412776"/>
          <a:ext cx="5884838" cy="5308771"/>
        </p:xfrm>
        <a:graphic>
          <a:graphicData uri="http://schemas.openxmlformats.org/drawingml/2006/table">
            <a:tbl>
              <a:tblPr rtl="1" firstRow="1" bandRow="1">
                <a:tableStyleId>{6E25E649-3F16-4E02-A733-19D2CDBF48F0}</a:tableStyleId>
              </a:tblPr>
              <a:tblGrid>
                <a:gridCol w="2942419">
                  <a:extLst>
                    <a:ext uri="{9D8B030D-6E8A-4147-A177-3AD203B41FA5}">
                      <a16:colId xmlns:a16="http://schemas.microsoft.com/office/drawing/2014/main" val="1873385858"/>
                    </a:ext>
                  </a:extLst>
                </a:gridCol>
                <a:gridCol w="2942419">
                  <a:extLst>
                    <a:ext uri="{9D8B030D-6E8A-4147-A177-3AD203B41FA5}">
                      <a16:colId xmlns:a16="http://schemas.microsoft.com/office/drawing/2014/main" val="2385656115"/>
                    </a:ext>
                  </a:extLst>
                </a:gridCol>
              </a:tblGrid>
              <a:tr h="89273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800" dirty="0">
                          <a:solidFill>
                            <a:schemeClr val="tx1"/>
                          </a:solidFill>
                          <a:effectLst/>
                        </a:rPr>
                        <a:t>קולות הציפורים</a:t>
                      </a: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e-IL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e-IL" sz="1600" dirty="0">
                          <a:solidFill>
                            <a:schemeClr val="tx1"/>
                          </a:solidFill>
                          <a:effectLst/>
                        </a:rPr>
                        <a:t>מה ניתן ללמוד מהקשבה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201094"/>
                  </a:ext>
                </a:extLst>
              </a:tr>
              <a:tr h="51259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שירה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קריאה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072464"/>
                  </a:ext>
                </a:extLst>
              </a:tr>
              <a:tr h="51259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קשר בין פרטים בלהקה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קול מצוקה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087266"/>
                  </a:ext>
                </a:extLst>
              </a:tr>
              <a:tr h="8477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הכרזת טריטוריה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פעם אחת/הרבה? באילו שעות?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בקשת אוכל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רק בתקופת הטיפול בצאצאם?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072315"/>
                  </a:ext>
                </a:extLst>
              </a:tr>
              <a:tr h="8477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הגנה/התקפה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על טריטוריה/ קן/ צאצאים/ אחר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חיזור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בעונת הרבייה? בכל השנה?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8057"/>
                  </a:ext>
                </a:extLst>
              </a:tr>
              <a:tr h="8477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קריאת אזהרה מאויב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לציפורי המין שלי/ למין אחר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קשר בין/ עם בני זוג/ צאצאים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בשוטף/ בעונות הרבייה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834740"/>
                  </a:ext>
                </a:extLst>
              </a:tr>
              <a:tr h="8477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התגודדות על אויב</a:t>
                      </a:r>
                      <a:br>
                        <a:rPr lang="he-IL" sz="1600" dirty="0">
                          <a:effectLst/>
                        </a:rPr>
                      </a:br>
                      <a:r>
                        <a:rPr lang="he-IL" sz="1600" dirty="0">
                          <a:effectLst/>
                        </a:rPr>
                        <a:t>קריאה לכל החברה להתארגן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600" dirty="0">
                          <a:effectLst/>
                        </a:rPr>
                        <a:t>אחר: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313620"/>
                  </a:ext>
                </a:extLst>
              </a:tr>
            </a:tbl>
          </a:graphicData>
        </a:graphic>
      </p:graphicFrame>
      <p:sp>
        <p:nvSpPr>
          <p:cNvPr id="9" name="Title 8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 eaLnBrk="1" latinLnBrk="0" hangingPunct="1"/>
            <a:r>
              <a:rPr lang="he-IL" sz="28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שפת ההתבוננות בציפורים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32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title="ציפור, חקר מגוון ציפורים כמודל לחקר סביבה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11" y="476672"/>
            <a:ext cx="3740270" cy="2952328"/>
          </a:xfrm>
          <a:prstGeom prst="rect">
            <a:avLst/>
          </a:prstGeom>
        </p:spPr>
      </p:pic>
      <p:pic>
        <p:nvPicPr>
          <p:cNvPr id="3" name="תמונה 2" title="גוזלים, חקר התנהגות ציפורים מקרוב ומרחוק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5263"/>
            <a:ext cx="3528392" cy="2944072"/>
          </a:xfrm>
          <a:prstGeom prst="rect">
            <a:avLst/>
          </a:prstGeom>
        </p:spPr>
      </p:pic>
      <p:pic>
        <p:nvPicPr>
          <p:cNvPr id="4" name="תמונה 3" title="ציפור, חקר דילמות ציפורים ואנשים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45024"/>
            <a:ext cx="3530587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2387" y="4149080"/>
            <a:ext cx="245619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C00000"/>
                </a:solidFill>
              </a:rPr>
              <a:t>למידה מתהליכים בכיתות</a:t>
            </a:r>
            <a:endParaRPr lang="he-IL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102" y="4293096"/>
            <a:ext cx="216024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C00000"/>
                </a:solidFill>
              </a:rPr>
              <a:t>קהילה מקצועית</a:t>
            </a:r>
            <a:endParaRPr lang="he-IL" sz="4000" b="1" dirty="0">
              <a:solidFill>
                <a:srgbClr val="C00000"/>
              </a:solidFill>
            </a:endParaRPr>
          </a:p>
        </p:txBody>
      </p:sp>
      <p:sp>
        <p:nvSpPr>
          <p:cNvPr id="5" name="Title 4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 eaLnBrk="1" latinLnBrk="0" hangingPunct="1"/>
            <a:r>
              <a:rPr lang="he-IL" sz="4000" b="1" kern="12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למידה מתהליכים בכיתות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65652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title="טבלת תהליכי חקר סביב מגוון הציפורים בסביבה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11833"/>
              </p:ext>
            </p:extLst>
          </p:nvPr>
        </p:nvGraphicFramePr>
        <p:xfrm>
          <a:off x="647564" y="1052736"/>
          <a:ext cx="7848872" cy="438912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3456078655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551018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 rtl="1">
                        <a:buFont typeface="+mj-lt"/>
                        <a:buAutoNum type="arabicPeriod"/>
                      </a:pPr>
                      <a:r>
                        <a:rPr lang="he-IL" b="0" dirty="0" smtClean="0">
                          <a:solidFill>
                            <a:sysClr val="windowText" lastClr="000000"/>
                          </a:solidFill>
                        </a:rPr>
                        <a:t>תצפית</a:t>
                      </a:r>
                      <a:r>
                        <a:rPr lang="he-IL" b="0" baseline="0" dirty="0" smtClean="0">
                          <a:solidFill>
                            <a:sysClr val="windowText" lastClr="000000"/>
                          </a:solidFill>
                        </a:rPr>
                        <a:t> פתוחה </a:t>
                      </a:r>
                      <a:endParaRPr lang="he-IL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b="0" dirty="0" smtClean="0">
                          <a:solidFill>
                            <a:sysClr val="windowText" lastClr="000000"/>
                          </a:solidFill>
                        </a:rPr>
                        <a:t>תצפית פתוחה על ציפורים-</a:t>
                      </a:r>
                      <a:r>
                        <a:rPr lang="he-IL" b="0" baseline="0" dirty="0" smtClean="0">
                          <a:solidFill>
                            <a:sysClr val="windowText" lastClr="000000"/>
                          </a:solidFill>
                        </a:rPr>
                        <a:t> כל מה שרואים: מיני ציפורים, מיקומן, התנהגותן.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b="0" baseline="0" dirty="0" smtClean="0">
                          <a:solidFill>
                            <a:sysClr val="windowText" lastClr="000000"/>
                          </a:solidFill>
                        </a:rPr>
                        <a:t>זיהוי תופעות מעניינות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b="0" baseline="0" dirty="0" smtClean="0">
                          <a:solidFill>
                            <a:sysClr val="windowText" lastClr="000000"/>
                          </a:solidFill>
                        </a:rPr>
                        <a:t>תיעוד מילולי של התצפית</a:t>
                      </a:r>
                      <a:endParaRPr lang="he-IL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19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rtl="1">
                        <a:buFont typeface="+mj-lt"/>
                        <a:buAutoNum type="arabicPeriod" startAt="2"/>
                      </a:pPr>
                      <a:r>
                        <a:rPr lang="he-IL" dirty="0" smtClean="0"/>
                        <a:t>תצפית אפיון סביבה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זיהוי סביבות מחייה שונות והגדרת שמן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איסוף נתונים על כל סביבה – בטופס: טופוגרפיה, מזג אויר, צומח ובעלי חיים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מגוון הציפורים בכל סביבה (עושר ושפע) – בטבלת מגוון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2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rtl="1">
                        <a:buFont typeface="+mj-lt"/>
                        <a:buAutoNum type="arabicPeriod" startAt="3"/>
                      </a:pPr>
                      <a:r>
                        <a:rPr lang="he-IL" dirty="0" smtClean="0"/>
                        <a:t>תצפית חקר ממוקדת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איסוף נתונים ממוקד על פי שאלת החקר- בטבלת רישום</a:t>
                      </a:r>
                      <a:r>
                        <a:rPr lang="he-IL" baseline="0" dirty="0" smtClean="0"/>
                        <a:t> תוצאות מתאימה 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איסוף נתוני חזרות באותן סביבות מחייה או בסביבות כמעט זהות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63348"/>
                  </a:ext>
                </a:extLst>
              </a:tr>
            </a:tbl>
          </a:graphicData>
        </a:graphic>
      </p:graphicFrame>
      <p:sp>
        <p:nvSpPr>
          <p:cNvPr id="5" name="Shape 54"/>
          <p:cNvSpPr/>
          <p:nvPr/>
        </p:nvSpPr>
        <p:spPr>
          <a:xfrm>
            <a:off x="945110" y="171109"/>
            <a:ext cx="7253781" cy="59359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he-IL" sz="3200" b="1" dirty="0" smtClean="0">
                <a:solidFill>
                  <a:schemeClr val="dk1"/>
                </a:solidFill>
              </a:rPr>
              <a:t>תהליכי חקר סביב מגוון הציפורים בסביבה</a:t>
            </a:r>
            <a:endParaRPr lang="en-US" sz="32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5350" y="5712326"/>
            <a:ext cx="2933301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200" b="1" dirty="0" smtClean="0"/>
              <a:t>שילוב חקר נתונים</a:t>
            </a:r>
            <a:endParaRPr lang="he-IL" sz="2200" b="1" dirty="0"/>
          </a:p>
        </p:txBody>
      </p:sp>
      <p:sp>
        <p:nvSpPr>
          <p:cNvPr id="7" name="Shape 57" title="ציפור"/>
          <p:cNvSpPr/>
          <p:nvPr/>
        </p:nvSpPr>
        <p:spPr>
          <a:xfrm>
            <a:off x="547441" y="47219"/>
            <a:ext cx="795337" cy="84137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תהליכי חקר סביב מגוון הציפורים בסביבה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81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תמונה 3" descr="תצפיות פתוחו לזיהוי ותאור תופעות התנהגותיות (בשדה או בסרטונים ממצלמת אונליין):&#10;&#10;תצפית חקר בסרטונים:&#10;התבוננות בנתונים וזיהוי מגמות וקשרים מעניינים או נתונים חריגים. &#10;ניסוחשאלת חקר ממוקדת על נתוני התנהגות הציפורים.&#10;בחירת הנתונים המתאימים למתן התשובה לשלאלה וארגום בבלה.&#10;&#10;תצפית חקר בשדה:&#10;ניסוח שאלת חקר ממוקדת לבדיקת אופי ותדירות התנהגויות ציפורים במצבים שונים ובזמנים שונים. &#10;תכנון תצפית חקר ואיסוף הנתונים.&#10;&#10;ניסוי חקר בשדה:&#10;ניסוח השערת חקר לבחירת השפעה של גורם מסוים על אופי ותדירות התנהגויות הציפורים, בתנאים מבוקרים.&#10;תכנון ניסוי מבוקר ואיסוף הנתונים." title="    תהליכי חקר סביב התנהגויות ציפורים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8856663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מלבן 1"/>
          <p:cNvSpPr>
            <a:spLocks noChangeArrowheads="1"/>
          </p:cNvSpPr>
          <p:nvPr/>
        </p:nvSpPr>
        <p:spPr bwMode="auto">
          <a:xfrm>
            <a:off x="250825" y="180975"/>
            <a:ext cx="8631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b="1" dirty="0">
                <a:solidFill>
                  <a:schemeClr val="bg1"/>
                </a:solidFill>
              </a:rPr>
              <a:t>    </a:t>
            </a:r>
            <a:r>
              <a:rPr lang="he-IL" altLang="he-IL" b="1" dirty="0" smtClean="0">
                <a:solidFill>
                  <a:schemeClr val="bg1"/>
                </a:solidFill>
              </a:rPr>
              <a:t>תהליכי </a:t>
            </a:r>
            <a:r>
              <a:rPr lang="he-IL" altLang="he-IL" b="1" dirty="0">
                <a:solidFill>
                  <a:schemeClr val="bg1"/>
                </a:solidFill>
              </a:rPr>
              <a:t>חקר </a:t>
            </a:r>
            <a:r>
              <a:rPr lang="he-IL" altLang="he-IL" b="1" dirty="0" smtClean="0">
                <a:solidFill>
                  <a:schemeClr val="bg1"/>
                </a:solidFill>
              </a:rPr>
              <a:t>סביב התנהגויות </a:t>
            </a:r>
            <a:r>
              <a:rPr lang="he-IL" altLang="he-IL" b="1" dirty="0">
                <a:solidFill>
                  <a:schemeClr val="bg1"/>
                </a:solidFill>
              </a:rPr>
              <a:t>ציפורים 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 eaLnBrk="1" latinLnBrk="0" hangingPunct="1"/>
            <a:r>
              <a:rPr lang="he-IL" sz="18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   </a:t>
            </a:r>
            <a:r>
              <a:rPr lang="he-IL" sz="18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תהליכי חקר סביב התנהגויות ציפורים 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71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1"/>
          <p:cNvSpPr>
            <a:spLocks noChangeArrowheads="1"/>
          </p:cNvSpPr>
          <p:nvPr/>
        </p:nvSpPr>
        <p:spPr bwMode="auto">
          <a:xfrm>
            <a:off x="0" y="116632"/>
            <a:ext cx="9143999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b="1" dirty="0"/>
              <a:t>  </a:t>
            </a:r>
            <a:r>
              <a:rPr lang="he-IL" altLang="he-IL" b="1" dirty="0" smtClean="0"/>
              <a:t>תהליכי </a:t>
            </a:r>
            <a:r>
              <a:rPr lang="he-IL" altLang="he-IL" b="1" dirty="0"/>
              <a:t>חקר </a:t>
            </a:r>
            <a:r>
              <a:rPr lang="he-IL" altLang="he-IL" b="1" dirty="0" smtClean="0"/>
              <a:t>סביב דילמות ציפורים ואנשים </a:t>
            </a:r>
            <a:r>
              <a:rPr lang="he-IL" altLang="he-IL" b="1" dirty="0"/>
              <a:t>לתלמידים 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1" eaLnBrk="1" latinLnBrk="0" hangingPunct="1"/>
            <a:r>
              <a:rPr lang="he-IL" sz="18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 </a:t>
            </a:r>
            <a:r>
              <a:rPr lang="he-IL" sz="1800" b="1" kern="120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תהליכי חקר סביב דילמות ציפורים ואנשים לתלמידים </a:t>
            </a:r>
            <a:endParaRPr lang="en-US" dirty="0" smtClean="0">
              <a:effectLst/>
            </a:endParaRPr>
          </a:p>
        </p:txBody>
      </p:sp>
      <p:graphicFrame>
        <p:nvGraphicFramePr>
          <p:cNvPr id="5" name="Table 4" title="תהליכי חקר סביב דילמות ציפורים ואנשים לתלמידים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50519"/>
              </p:ext>
            </p:extLst>
          </p:nvPr>
        </p:nvGraphicFramePr>
        <p:xfrm>
          <a:off x="365701" y="980728"/>
          <a:ext cx="8412595" cy="402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82519">
                  <a:extLst>
                    <a:ext uri="{9D8B030D-6E8A-4147-A177-3AD203B41FA5}">
                      <a16:colId xmlns:a16="http://schemas.microsoft.com/office/drawing/2014/main" val="3575174982"/>
                    </a:ext>
                  </a:extLst>
                </a:gridCol>
                <a:gridCol w="1682519">
                  <a:extLst>
                    <a:ext uri="{9D8B030D-6E8A-4147-A177-3AD203B41FA5}">
                      <a16:colId xmlns:a16="http://schemas.microsoft.com/office/drawing/2014/main" val="2526581128"/>
                    </a:ext>
                  </a:extLst>
                </a:gridCol>
                <a:gridCol w="1682519">
                  <a:extLst>
                    <a:ext uri="{9D8B030D-6E8A-4147-A177-3AD203B41FA5}">
                      <a16:colId xmlns:a16="http://schemas.microsoft.com/office/drawing/2014/main" val="636382016"/>
                    </a:ext>
                  </a:extLst>
                </a:gridCol>
                <a:gridCol w="1682519">
                  <a:extLst>
                    <a:ext uri="{9D8B030D-6E8A-4147-A177-3AD203B41FA5}">
                      <a16:colId xmlns:a16="http://schemas.microsoft.com/office/drawing/2014/main" val="121397228"/>
                    </a:ext>
                  </a:extLst>
                </a:gridCol>
                <a:gridCol w="1682519">
                  <a:extLst>
                    <a:ext uri="{9D8B030D-6E8A-4147-A177-3AD203B41FA5}">
                      <a16:colId xmlns:a16="http://schemas.microsoft.com/office/drawing/2014/main" val="3605303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בניית טיעונים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דילמה: ניתוח השלכות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חקר הפתרונות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חקר הציפורים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חקר הבעיה והקונפליקט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818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ניסוח</a:t>
                      </a:r>
                      <a:r>
                        <a:rPr lang="he-IL" baseline="0" dirty="0" smtClean="0"/>
                        <a:t> טיעון המתנגד למצב הקיים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ניסוח טיעון לאימוץ הפתרון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ניתוח ההשלכות של כל אחד מהפתרונות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המלצה על פתרון</a:t>
                      </a:r>
                      <a:r>
                        <a:rPr lang="he-IL" baseline="0" dirty="0" smtClean="0"/>
                        <a:t> הדילמה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זיהוי פתרונות קיימים לבעיה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חקר השפעת הפתרונות והשלכותיהם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הצעת</a:t>
                      </a:r>
                      <a:r>
                        <a:rPr lang="he-IL" baseline="0" dirty="0" smtClean="0"/>
                        <a:t> פתרונות חדשים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אפיון הציפור ואורח חייה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גודל האוכלוסייה והטריטוריות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התנהגות הציפורים במועדים ובמצבים שונים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סוג</a:t>
                      </a:r>
                      <a:r>
                        <a:rPr lang="he-IL" baseline="0" dirty="0" smtClean="0"/>
                        <a:t> הנזק והיקפו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הנפגעים מהנזק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ההשלכות של מפגעים אלו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14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5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5739</TotalTime>
  <Words>735</Words>
  <Application>Microsoft Office PowerPoint</Application>
  <PresentationFormat>On-screen Show (4:3)</PresentationFormat>
  <Paragraphs>162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ערכת נושא Office</vt:lpstr>
      <vt:lpstr>תכנית חקר ציפורים – חט"ב תשע"ג- תשע"ח</vt:lpstr>
      <vt:lpstr>מטרת התוכנית</vt:lpstr>
      <vt:lpstr>מרכיבי תכנית חקר ציפורים</vt:lpstr>
      <vt:lpstr>מרכיבי תכנית חקר ציפורים</vt:lpstr>
      <vt:lpstr>שפת ההתבוננות בציפורים</vt:lpstr>
      <vt:lpstr>למידה מתהליכים בכיתות</vt:lpstr>
      <vt:lpstr>תהליכי חקר סביב מגוון הציפורים בסביבה</vt:lpstr>
      <vt:lpstr>    תהליכי חקר סביב התנהגויות ציפורים </vt:lpstr>
      <vt:lpstr>  תהליכי חקר סביב דילמות ציפורים ואנשים לתלמידים </vt:lpstr>
      <vt:lpstr>דף חקר ציפורים באתר מדע וטכנולוגיה </vt:lpstr>
      <vt:lpstr>הרצאות "אקדמיה ברשת" מוקלטות בנושאי חקר ציפורים  לכיתות ד'-ט'</vt:lpstr>
      <vt:lpstr>מרחב שיתופי  לחקר ציפורים  (ניתן להגיע דרך הקלדה בגוגל)</vt:lpstr>
      <vt:lpstr>ספריית משאבים לחקר ציפורים - ליסודי וחט"ב</vt:lpstr>
      <vt:lpstr>התייעצות מקצועית עם מומחים בתחום חקר ציפורים: פרישת מרכזי הצפרות למחקר ולחינוך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Admin</dc:creator>
  <cp:lastModifiedBy>Windows User</cp:lastModifiedBy>
  <cp:revision>238</cp:revision>
  <dcterms:created xsi:type="dcterms:W3CDTF">2013-07-05T16:34:15Z</dcterms:created>
  <dcterms:modified xsi:type="dcterms:W3CDTF">2019-06-11T14:03:47Z</dcterms:modified>
</cp:coreProperties>
</file>