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74" r:id="rId6"/>
    <p:sldId id="258" r:id="rId7"/>
    <p:sldId id="286" r:id="rId8"/>
    <p:sldId id="280" r:id="rId9"/>
    <p:sldId id="284" r:id="rId10"/>
    <p:sldId id="276" r:id="rId11"/>
    <p:sldId id="285" r:id="rId12"/>
  </p:sldIdLst>
  <p:sldSz cx="9144000" cy="6858000" type="screen4x3"/>
  <p:notesSz cx="6797675" cy="9928225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456800"/>
    <a:srgbClr val="666633"/>
    <a:srgbClr val="669900"/>
    <a:srgbClr val="982B30"/>
    <a:srgbClr val="88BE44"/>
    <a:srgbClr val="00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3" autoAdjust="0"/>
    <p:restoredTop sz="94664" autoAdjust="0"/>
  </p:normalViewPr>
  <p:slideViewPr>
    <p:cSldViewPr>
      <p:cViewPr varScale="1">
        <p:scale>
          <a:sx n="89" d="100"/>
          <a:sy n="89" d="100"/>
        </p:scale>
        <p:origin x="102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699C-3EFA-4E2F-B7DC-981725FB574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215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7387-2C74-4609-8556-E25DF205CE3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2012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EDB9-7443-4500-9817-B7991A4275C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5912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EC60-BE20-427F-9CCA-1E3FCAD615B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3482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2803-07FE-4F5D-82B9-A8FD1C2CC96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0295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7402-2552-49E9-B361-656BBA05367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0359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04A1-59BA-43A3-BB70-5CC9D2D1710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0465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D883-F059-4E2A-A21F-63BC57B984F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5876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E17B-5CB6-413F-822A-F5BFEB776D1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3669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24E0C-4A77-4062-8F62-04BC3CE484A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9766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B72C2-3707-4BCC-A733-89A89A95C2E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7770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9D838A27-9403-418F-867A-01ED222C890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nutrition.weizmann.ac.i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nutrition.weizmann.ac.il/FoodPyrami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ssets.publishing.service.gov.uk/government/uploads/system/uploads/attachment_data/file/742750/Eatwell_Guide_booklet_2018v4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89138"/>
            <a:ext cx="7848600" cy="2447925"/>
          </a:xfrm>
        </p:spPr>
        <p:txBody>
          <a:bodyPr anchor="ctr"/>
          <a:lstStyle/>
          <a:p>
            <a:pPr eaLnBrk="1" hangingPunct="1"/>
            <a:r>
              <a:rPr lang="he-IL" altLang="he-IL" sz="3200" b="1" dirty="0" smtClean="0">
                <a:solidFill>
                  <a:srgbClr val="A50021"/>
                </a:solidFill>
              </a:rPr>
              <a:t>משימת</a:t>
            </a:r>
            <a:r>
              <a:rPr lang="he-IL" altLang="he-IL" sz="3200" b="1" dirty="0" smtClean="0">
                <a:solidFill>
                  <a:srgbClr val="800000"/>
                </a:solidFill>
              </a:rPr>
              <a:t> </a:t>
            </a:r>
            <a:r>
              <a:rPr lang="he-IL" altLang="he-IL" sz="3200" b="1" dirty="0" err="1" smtClean="0">
                <a:solidFill>
                  <a:srgbClr val="800000"/>
                </a:solidFill>
              </a:rPr>
              <a:t>עמ"ר</a:t>
            </a:r>
            <a:r>
              <a:rPr lang="he-IL" altLang="he-IL" sz="3200" b="1" dirty="0" smtClean="0">
                <a:solidFill>
                  <a:srgbClr val="800000"/>
                </a:solidFill>
              </a:rPr>
              <a:t> בנושא:</a:t>
            </a:r>
            <a:br>
              <a:rPr lang="he-IL" altLang="he-IL" sz="3200" b="1" dirty="0" smtClean="0">
                <a:solidFill>
                  <a:srgbClr val="800000"/>
                </a:solidFill>
              </a:rPr>
            </a:br>
            <a:r>
              <a:rPr lang="he-IL" altLang="he-IL" sz="3200" b="1" dirty="0" smtClean="0">
                <a:solidFill>
                  <a:srgbClr val="800000"/>
                </a:solidFill>
              </a:rPr>
              <a:t/>
            </a:r>
            <a:br>
              <a:rPr lang="he-IL" altLang="he-IL" sz="3200" b="1" dirty="0" smtClean="0">
                <a:solidFill>
                  <a:srgbClr val="800000"/>
                </a:solidFill>
              </a:rPr>
            </a:br>
            <a:r>
              <a:rPr lang="he-IL" altLang="he-IL" sz="3200" b="1" dirty="0" smtClean="0">
                <a:solidFill>
                  <a:srgbClr val="800000"/>
                </a:solidFill>
              </a:rPr>
              <a:t>לאסור הכנסה של מכונות המוכרות ממתקים ומשקאות ממותקים לביה"ס?</a:t>
            </a:r>
            <a:endParaRPr lang="en-US" altLang="he-IL" sz="3200" b="1" dirty="0" smtClean="0">
              <a:solidFill>
                <a:srgbClr val="8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700588"/>
            <a:ext cx="8207375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e-IL" altLang="he-IL" sz="2800" b="1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altLang="he-IL" sz="2800" b="1" smtClean="0">
                <a:solidFill>
                  <a:srgbClr val="A50021"/>
                </a:solidFill>
              </a:rPr>
              <a:t>אילנה הופפלד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mtClean="0">
                <a:solidFill>
                  <a:srgbClr val="A50021"/>
                </a:solidFill>
              </a:rPr>
              <a:t>המחלקה להוראת המדעים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mtClean="0">
                <a:solidFill>
                  <a:srgbClr val="A50021"/>
                </a:solidFill>
              </a:rPr>
              <a:t>מכון ויצמן למדע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549275"/>
            <a:ext cx="4824413" cy="1143000"/>
          </a:xfrm>
          <a:noFill/>
        </p:spPr>
        <p:txBody>
          <a:bodyPr/>
          <a:lstStyle/>
          <a:p>
            <a:pPr algn="r" eaLnBrk="1" hangingPunct="1"/>
            <a:r>
              <a:rPr lang="he-IL" altLang="he-IL" sz="3200" b="1" smtClean="0">
                <a:solidFill>
                  <a:schemeClr val="bg1"/>
                </a:solidFill>
              </a:rPr>
              <a:t>כיוונים לעתיד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71688"/>
            <a:ext cx="7488237" cy="4525962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FontTx/>
              <a:buNone/>
            </a:pPr>
            <a:r>
              <a:rPr lang="he-IL" altLang="he-IL" sz="2400" smtClean="0"/>
              <a:t>תלמידים ישתפו את הידע שרכשו בדיון על הדילמה, עם משפחותיהם, ובכך הם יהפכו להיות סוכני שינוי בתחום שינוי הרגלי אכילה בבית ובחברה.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89138"/>
            <a:ext cx="7848600" cy="2447925"/>
          </a:xfrm>
        </p:spPr>
        <p:txBody>
          <a:bodyPr anchor="ctr"/>
          <a:lstStyle/>
          <a:p>
            <a:pPr eaLnBrk="1" hangingPunct="1"/>
            <a:r>
              <a:rPr lang="he-IL" altLang="he-IL" sz="3200" b="1" smtClean="0">
                <a:solidFill>
                  <a:srgbClr val="A50021"/>
                </a:solidFill>
              </a:rPr>
              <a:t>משימת</a:t>
            </a:r>
            <a:r>
              <a:rPr lang="he-IL" altLang="he-IL" sz="3200" b="1" smtClean="0">
                <a:solidFill>
                  <a:srgbClr val="800000"/>
                </a:solidFill>
              </a:rPr>
              <a:t> עמ"ר בנושא:</a:t>
            </a:r>
            <a:br>
              <a:rPr lang="he-IL" altLang="he-IL" sz="3200" b="1" smtClean="0">
                <a:solidFill>
                  <a:srgbClr val="800000"/>
                </a:solidFill>
              </a:rPr>
            </a:br>
            <a:r>
              <a:rPr lang="he-IL" altLang="he-IL" sz="3200" b="1" smtClean="0">
                <a:solidFill>
                  <a:srgbClr val="800000"/>
                </a:solidFill>
              </a:rPr>
              <a:t/>
            </a:r>
            <a:br>
              <a:rPr lang="he-IL" altLang="he-IL" sz="3200" b="1" smtClean="0">
                <a:solidFill>
                  <a:srgbClr val="800000"/>
                </a:solidFill>
              </a:rPr>
            </a:br>
            <a:r>
              <a:rPr lang="he-IL" altLang="he-IL" sz="3200" b="1" smtClean="0">
                <a:solidFill>
                  <a:srgbClr val="800000"/>
                </a:solidFill>
              </a:rPr>
              <a:t>לאסור הכנסה של מכונות המוכרות ממתקים ומשקאות ממותקים לביה"ס?</a:t>
            </a:r>
            <a:endParaRPr lang="en-US" altLang="he-IL" sz="3200" b="1" smtClean="0">
              <a:solidFill>
                <a:srgbClr val="8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700588"/>
            <a:ext cx="8207375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e-IL" altLang="he-IL" sz="28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altLang="he-IL" sz="2800" b="1" dirty="0" smtClean="0"/>
              <a:t>הפנייה למשימה המלאה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800" b="1" dirty="0" smtClean="0"/>
              <a:t>הפנייה לחלק ג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7050" y="557213"/>
            <a:ext cx="2206625" cy="1143000"/>
          </a:xfrm>
        </p:spPr>
        <p:txBody>
          <a:bodyPr/>
          <a:lstStyle/>
          <a:p>
            <a:pPr eaLnBrk="1" hangingPunct="1"/>
            <a:r>
              <a:rPr lang="he-IL" altLang="he-IL" sz="3200" b="1" dirty="0" smtClean="0">
                <a:solidFill>
                  <a:schemeClr val="bg1"/>
                </a:solidFill>
              </a:rPr>
              <a:t>הקדמה</a:t>
            </a:r>
            <a:endParaRPr lang="en-US" altLang="he-IL" sz="3200" b="1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056437" cy="4103687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he-IL" altLang="he-IL" sz="2800" smtClean="0"/>
              <a:t>בשלושת העשורים האחרונים הייתה עלייה חדה בהשמנה אצל מבוגרים וצעירים בעולם המערבי. ארגון הבריאות העולמי (</a:t>
            </a:r>
            <a:r>
              <a:rPr lang="en-US" altLang="he-IL" sz="2800" smtClean="0"/>
              <a:t>WHO</a:t>
            </a:r>
            <a:r>
              <a:rPr lang="he-IL" altLang="he-IL" sz="2800" smtClean="0"/>
              <a:t>) מגדיר עודף משקל והשמנה כמחלה כרונית, והיום ברור שקיים קשר ישיר בין עלייה במשקל לבין תחלואה אצל ילדים. השמנת יתר היא לעתים קרובות תוצאה של אכילת ממתקים ושתיית משקאות ממותקים.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he-IL" altLang="he-IL" sz="2800" b="1" smtClean="0">
                <a:solidFill>
                  <a:srgbClr val="FF0000"/>
                </a:solidFill>
              </a:rPr>
              <a:t>דילמה:  האם עלינו לאסור על הכנסת ממתקים ומשקאות ממותקים לביה"ס, כדי למנוע השמנה.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algn="r"/>
            <a:r>
              <a:rPr lang="he-IL" altLang="he-IL" dirty="0" smtClean="0"/>
              <a:t/>
            </a:r>
            <a:br>
              <a:rPr lang="he-IL" altLang="he-IL" dirty="0" smtClean="0"/>
            </a:br>
            <a:r>
              <a:rPr lang="he-IL" altLang="he-IL" sz="3200" b="1" dirty="0" smtClean="0">
                <a:solidFill>
                  <a:schemeClr val="bg1"/>
                </a:solidFill>
              </a:rPr>
              <a:t>נגד האיסור להכנסת "מכונות"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he-IL" dirty="0" smtClean="0"/>
          </a:p>
          <a:p>
            <a:pPr marL="0" indent="0">
              <a:buFontTx/>
              <a:buNone/>
              <a:defRPr/>
            </a:pPr>
            <a:r>
              <a:rPr lang="he-IL" dirty="0" smtClean="0"/>
              <a:t>הורים</a:t>
            </a:r>
            <a:r>
              <a:rPr lang="he-IL" dirty="0"/>
              <a:t>, צאו לילדים מהצלחת!</a:t>
            </a:r>
          </a:p>
          <a:p>
            <a:pPr>
              <a:defRPr/>
            </a:pPr>
            <a:r>
              <a:rPr lang="he-IL" dirty="0"/>
              <a:t>מתעקשים שילדיכם יאכלו אך ורק מזון בריא? יכול להיות שאתם משיגים דווקא את התוצאה ההפוכה • מומחים טוענים שהמעקב הצמוד והקפדני אחר כל ביס שהילד מכניס לפיו ואיסור על אכילת ממתקים עלול לגרום למצוקה ולהפרעות אכילה. אז אנא מכם, </a:t>
            </a:r>
            <a:r>
              <a:rPr lang="he-IL" dirty="0" smtClean="0"/>
              <a:t>שחררו</a:t>
            </a:r>
          </a:p>
          <a:p>
            <a:pPr>
              <a:defRPr/>
            </a:pPr>
            <a:r>
              <a:rPr lang="he-IL" dirty="0" smtClean="0"/>
              <a:t>פורסם ב-26.11.15, ידיעות אחרונות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63575" y="233363"/>
            <a:ext cx="8229600" cy="1143000"/>
          </a:xfrm>
        </p:spPr>
        <p:txBody>
          <a:bodyPr/>
          <a:lstStyle/>
          <a:p>
            <a:pPr algn="r"/>
            <a:r>
              <a:rPr lang="he-IL" altLang="he-IL" smtClean="0"/>
              <a:t/>
            </a:r>
            <a:br>
              <a:rPr lang="he-IL" altLang="he-IL" smtClean="0"/>
            </a:br>
            <a:r>
              <a:rPr lang="he-IL" altLang="he-IL" sz="2800" b="1" smtClean="0">
                <a:solidFill>
                  <a:schemeClr val="bg1"/>
                </a:solidFill>
              </a:rPr>
              <a:t>הבעייתיות במתן היתר להכנסת "מכונות"</a:t>
            </a:r>
            <a:endParaRPr lang="he-IL" altLang="he-IL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8147050" cy="4679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e-IL" dirty="0" smtClean="0"/>
          </a:p>
          <a:p>
            <a:pPr>
              <a:defRPr/>
            </a:pPr>
            <a:r>
              <a:rPr lang="he-IL" sz="2800" dirty="0" smtClean="0"/>
              <a:t>תכולת "המכונות"  מנוגדת לתכנים הנלמדים ששמים דגש על  המלצות </a:t>
            </a:r>
            <a:r>
              <a:rPr lang="he-IL" sz="2800" dirty="0"/>
              <a:t>לתזונה נבונה</a:t>
            </a:r>
            <a:r>
              <a:rPr lang="he-IL" sz="28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  <a:p>
            <a:pPr>
              <a:defRPr/>
            </a:pPr>
            <a:r>
              <a:rPr lang="he-IL" sz="2800" dirty="0" smtClean="0"/>
              <a:t>"המכונות" מושכות את תשומת ליבם של התלמידים, לממתקים ולמשקאות ממותקים.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  <a:p>
            <a:pPr>
              <a:defRPr/>
            </a:pPr>
            <a:r>
              <a:rPr lang="he-IL" sz="2800" dirty="0" smtClean="0"/>
              <a:t>"המכונות" מעודדות לאכילה </a:t>
            </a:r>
            <a:r>
              <a:rPr lang="he-IL" sz="2800" dirty="0"/>
              <a:t>כאן </a:t>
            </a:r>
            <a:r>
              <a:rPr lang="he-IL" sz="2800" dirty="0" smtClean="0"/>
              <a:t>ועכשיו, </a:t>
            </a:r>
            <a:r>
              <a:rPr lang="he-IL" sz="2800" dirty="0"/>
              <a:t>ללא קשר לתחושת רעב, דבר הגורם, בצורה עקיפה, לאכילת </a:t>
            </a:r>
            <a:r>
              <a:rPr lang="he-IL" sz="2800" dirty="0" smtClean="0"/>
              <a:t>יתר; </a:t>
            </a:r>
            <a:r>
              <a:rPr lang="he-IL" sz="2800" dirty="0"/>
              <a:t>אכילת יתר לאורך זמן מהווה אחד הגורמים להשמנה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557213"/>
            <a:ext cx="5545137" cy="1143000"/>
          </a:xfrm>
        </p:spPr>
        <p:txBody>
          <a:bodyPr/>
          <a:lstStyle/>
          <a:p>
            <a:pPr algn="r" eaLnBrk="1" hangingPunct="1"/>
            <a:r>
              <a:rPr lang="he-IL" altLang="he-IL" sz="3200" b="1" smtClean="0">
                <a:solidFill>
                  <a:schemeClr val="bg1"/>
                </a:solidFill>
              </a:rPr>
              <a:t>מתכננים</a:t>
            </a:r>
            <a:endParaRPr lang="en-US" altLang="he-IL" sz="3200" b="1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7786688" cy="4868862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he-IL" altLang="he-IL" sz="2800" dirty="0" smtClean="0"/>
              <a:t>למידה פעילה: הערכת הערך התזונתי של מזונות על פי קריטריונים שהוגדרו.</a:t>
            </a:r>
          </a:p>
          <a:p>
            <a:pPr marL="0" indent="0"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he-IL" altLang="he-IL" sz="2800" b="1" dirty="0" smtClean="0">
                <a:solidFill>
                  <a:srgbClr val="A50021"/>
                </a:solidFill>
              </a:rPr>
              <a:t>פותחים שולחן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he-IL" altLang="he-IL" sz="2800" dirty="0" smtClean="0"/>
              <a:t>עליכם לתכנן רשימה אישית, בת 2-3 ממתקים/ משקאות ממותקים, שניתן לאכול ביום אחד. </a:t>
            </a:r>
            <a:r>
              <a:rPr lang="he-IL" altLang="he-IL" sz="2800" dirty="0" err="1" smtClean="0"/>
              <a:t>העזרו</a:t>
            </a:r>
            <a:r>
              <a:rPr lang="he-IL" altLang="he-IL" sz="2800" dirty="0" smtClean="0"/>
              <a:t> "בכרטיסי מאכלים", שבאתר האינטרנט "</a:t>
            </a:r>
            <a:r>
              <a:rPr lang="he-IL" altLang="he-IL" sz="2800" dirty="0" smtClean="0">
                <a:hlinkClick r:id="rId2"/>
              </a:rPr>
              <a:t>בריאות ותזונה</a:t>
            </a:r>
            <a:r>
              <a:rPr lang="he-IL" altLang="he-IL" sz="2800" dirty="0" smtClean="0"/>
              <a:t>" .</a:t>
            </a:r>
            <a:br>
              <a:rPr lang="he-IL" altLang="he-IL" sz="2800" dirty="0" smtClean="0"/>
            </a:br>
            <a:r>
              <a:rPr lang="he-IL" altLang="he-IL" sz="2800" u="sng" dirty="0" smtClean="0">
                <a:solidFill>
                  <a:schemeClr val="tx2"/>
                </a:solidFill>
              </a:rPr>
              <a:t>משך זמן:</a:t>
            </a:r>
            <a:r>
              <a:rPr lang="he-IL" altLang="he-IL" sz="2800" dirty="0" smtClean="0"/>
              <a:t> 15 דקות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he-IL" altLang="he-IL" sz="2800" dirty="0" smtClean="0"/>
              <a:t>הציגו את תשובתכם בטבלה. הצדיקו את בחירתכם</a:t>
            </a:r>
            <a:r>
              <a:rPr lang="he-IL" altLang="he-IL" dirty="0" smtClean="0"/>
              <a:t>.</a:t>
            </a:r>
            <a:endParaRPr lang="en-US" altLang="he-IL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313" y="549275"/>
            <a:ext cx="5905500" cy="1143000"/>
          </a:xfrm>
          <a:noFill/>
        </p:spPr>
        <p:txBody>
          <a:bodyPr/>
          <a:lstStyle/>
          <a:p>
            <a:pPr algn="r" eaLnBrk="1" hangingPunct="1"/>
            <a:r>
              <a:rPr lang="he-IL" altLang="he-IL" sz="3200" b="1" dirty="0" smtClean="0">
                <a:solidFill>
                  <a:schemeClr val="bg1"/>
                </a:solidFill>
              </a:rPr>
              <a:t>המלצות לתזונה מגוונת ובריאה</a:t>
            </a:r>
            <a:endParaRPr lang="en-US" altLang="he-IL" sz="3200" b="1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827088" y="3554413"/>
            <a:ext cx="77200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/>
              <a:t>בשקפים הבאים 3 המלצות תזונתיות משלש מדינות.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/>
              <a:t>על איזה מההמלצות התזונתיות המיוצגות באופן גרפי, תמליצו ככלי הסברה להעברת מסרים תזונתיים. נמקו.</a:t>
            </a:r>
            <a:r>
              <a:rPr lang="en-US" altLang="he-IL" sz="240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 title="צילום מסך פירמידת המזון מאתר בריאות ותזונה המחלקה להוראת המדעים, מכון ויצמן למדע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65414"/>
              </p:ext>
            </p:extLst>
          </p:nvPr>
        </p:nvGraphicFramePr>
        <p:xfrm>
          <a:off x="2268538" y="-420688"/>
          <a:ext cx="5700712" cy="759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4" imgW="10196825" imgH="13549206" progId="">
                  <p:embed/>
                </p:oleObj>
              </mc:Choice>
              <mc:Fallback>
                <p:oleObj r:id="rId4" imgW="10196825" imgH="13549206" progId="">
                  <p:embed/>
                  <p:pic>
                    <p:nvPicPr>
                      <p:cNvPr id="819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-420688"/>
                        <a:ext cx="5700712" cy="7594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המלצות לתזונה מגוונת ובריאה המשך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oodPlate_British" title="הצלחת הבריאה, תרגום שקף ממצגת  HEALTH ENGLAND &quot;The Eatwell Guide&quot; PUBLIC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sz="32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המלצות נוספות לתזונה מגוונת ובריאה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algn="r" eaLnBrk="1" hangingPunct="1"/>
            <a:r>
              <a:rPr lang="he-IL" altLang="he-IL" sz="3200" b="1" dirty="0" smtClean="0">
                <a:solidFill>
                  <a:schemeClr val="bg1"/>
                </a:solidFill>
              </a:rPr>
              <a:t>עבודה בקבוצות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he-IL" altLang="he-IL" smtClean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he-IL" altLang="he-IL" smtClean="0"/>
              <a:t>התחלקו ל-3 קבוצות. דונו עם חבריכם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he-IL" altLang="he-IL" smtClean="0"/>
              <a:t>א.  בדילמה: האם עלינו לאסור על הכנסת ממתקים ומשקאות ממותקים לביה"ס, כדי למנוע השמנה.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he-IL" altLang="he-IL" smtClean="0"/>
              <a:t>ב. נניח שהתקבלה החלטה לאסור – מה השלכותיה?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6600"/>
      </a:hlink>
      <a:folHlink>
        <a:srgbClr val="66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66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307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משימת עמ"ר בנושא:  לאסור הכנסה של מכונות המוכרות ממתקים ומשקאות ממותקים לביה"ס?</vt:lpstr>
      <vt:lpstr>הקדמה</vt:lpstr>
      <vt:lpstr> נגד האיסור להכנסת "מכונות"</vt:lpstr>
      <vt:lpstr> הבעייתיות במתן היתר להכנסת "מכונות"</vt:lpstr>
      <vt:lpstr>מתכננים</vt:lpstr>
      <vt:lpstr>המלצות לתזונה מגוונת ובריאה</vt:lpstr>
      <vt:lpstr>המלצות לתזונה מגוונת ובריאה המשך</vt:lpstr>
      <vt:lpstr>המלצות נוספות לתזונה מגוונת ובריאה</vt:lpstr>
      <vt:lpstr>עבודה בקבוצות</vt:lpstr>
      <vt:lpstr>כיוונים לעתיד</vt:lpstr>
      <vt:lpstr>משימת עמ"ר בנושא:  לאסור הכנסה של מכונות המוכרות ממתקים ומשקאות ממותקים לביה"ס?</vt:lpstr>
    </vt:vector>
  </TitlesOfParts>
  <Company>Weizmann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יחידת לימוד בתזונה  לתלמידי חטיבת הביניים</dc:title>
  <dc:creator>Weizmann Institute of Science</dc:creator>
  <cp:lastModifiedBy>Windows User</cp:lastModifiedBy>
  <cp:revision>199</cp:revision>
  <cp:lastPrinted>2019-06-12T14:33:50Z</cp:lastPrinted>
  <dcterms:created xsi:type="dcterms:W3CDTF">2010-12-19T10:19:49Z</dcterms:created>
  <dcterms:modified xsi:type="dcterms:W3CDTF">2019-06-12T14:42:50Z</dcterms:modified>
</cp:coreProperties>
</file>