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2"/>
    <p:sldId id="285" r:id="rId3"/>
    <p:sldId id="276" r:id="rId4"/>
    <p:sldId id="277" r:id="rId5"/>
    <p:sldId id="278" r:id="rId6"/>
    <p:sldId id="279" r:id="rId7"/>
    <p:sldId id="286" r:id="rId8"/>
  </p:sldIdLst>
  <p:sldSz cx="9144000" cy="6858000" type="screen4x3"/>
  <p:notesSz cx="6881813" cy="10015538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4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mma Young" initials="GY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0A6"/>
    <a:srgbClr val="FFA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9" autoAdjust="0"/>
    <p:restoredTop sz="87819" autoAdjust="0"/>
  </p:normalViewPr>
  <p:slideViewPr>
    <p:cSldViewPr>
      <p:cViewPr varScale="1">
        <p:scale>
          <a:sx n="101" d="100"/>
          <a:sy n="101" d="100"/>
        </p:scale>
        <p:origin x="2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40" y="-96"/>
      </p:cViewPr>
      <p:guideLst>
        <p:guide orient="horz" pos="3154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E7AB4-A6DA-4EAB-998B-782B00BB9EC1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E4E78-A793-4BCB-9707-A89DBC3CA6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8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44F72D8C-BE4C-4532-A416-353B449F015C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CA1C17E5-ECCE-4B62-A532-A5F7DEEED2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4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17E5-ECCE-4B62-A532-A5F7DEEED2F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43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17E5-ECCE-4B62-A532-A5F7DEEED2F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30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17E5-ECCE-4B62-A532-A5F7DEEED2F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01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17E5-ECCE-4B62-A532-A5F7DEEED2F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16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17E5-ECCE-4B62-A532-A5F7DEEED2F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72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17E5-ECCE-4B62-A532-A5F7DEEED2F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13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11905" cy="606536"/>
          </a:xfrm>
          <a:prstGeom prst="rect">
            <a:avLst/>
          </a:prstGeom>
        </p:spPr>
      </p:pic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50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4395062" y="2130283"/>
            <a:ext cx="353875" cy="91440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ngage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12168" cy="60653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55768" y="652534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bg1"/>
                </a:solidFill>
                <a:latin typeface="Century Gothic" pitchFamily="34" charset="0"/>
              </a:rPr>
              <a:t>Student sheets</a:t>
            </a:r>
            <a:endParaRPr lang="en-GB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15" y="6453519"/>
            <a:ext cx="1053833" cy="3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6" y="6453518"/>
            <a:ext cx="939105" cy="36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476194" y="6381329"/>
            <a:ext cx="626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chemeClr val="tx1"/>
                </a:solidFill>
                <a:latin typeface="Century Gothic" pitchFamily="34" charset="0"/>
                <a:cs typeface="LilyUPC" panose="020B0604020202020204" pitchFamily="34" charset="-34"/>
              </a:rPr>
              <a:t> For more, visit E</a:t>
            </a:r>
            <a:r>
              <a:rPr lang="en-GB" sz="2400" b="0" dirty="0" smtClean="0">
                <a:solidFill>
                  <a:schemeClr val="tx1"/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136D-B1E8-404E-B551-813E0072C558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65B4-BA6F-4C4E-A463-4155119313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aretz.co.il/nature/1.7372001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002" y="195167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b="1" dirty="0">
                <a:solidFill>
                  <a:srgbClr val="2D2D2D"/>
                </a:solidFill>
                <a:latin typeface="Open Sans Hebrew"/>
              </a:rPr>
              <a:t>ביום אחד: גרינלנד איבדה כשני מיליארד טונות של </a:t>
            </a:r>
            <a:r>
              <a:rPr lang="he-IL" b="1" dirty="0" smtClean="0">
                <a:solidFill>
                  <a:srgbClr val="2D2D2D"/>
                </a:solidFill>
                <a:latin typeface="Open Sans Hebrew"/>
              </a:rPr>
              <a:t>קרח</a:t>
            </a:r>
          </a:p>
          <a:p>
            <a:pPr algn="r" rtl="1"/>
            <a:r>
              <a:rPr lang="he-IL" dirty="0" smtClean="0">
                <a:solidFill>
                  <a:srgbClr val="2D2D2D"/>
                </a:solidFill>
                <a:latin typeface="Open Sans Hebrew"/>
              </a:rPr>
              <a:t>חוקרים מזהירים כי הפשרה קיצונית בתחילת הקיץ עלולה לגרום לתגובת שרשרת שתפגע באי. האפיפיור: "הדורות הבאים עלולים לרשת עולם קלוקל. אסור שילדינו ונכדינו ישלמו על חוסר האחריות שלנו"</a:t>
            </a:r>
            <a:endParaRPr lang="en-US" dirty="0" smtClean="0">
              <a:solidFill>
                <a:srgbClr val="2D2D2D"/>
              </a:solidFill>
              <a:latin typeface="Open Sans Hebrew"/>
            </a:endParaRPr>
          </a:p>
          <a:p>
            <a:pPr algn="r"/>
            <a:r>
              <a:rPr lang="he-IL" dirty="0" smtClean="0">
                <a:solidFill>
                  <a:srgbClr val="2D2D2D"/>
                </a:solidFill>
                <a:latin typeface="Open Sans Hebrew"/>
                <a:hlinkClick r:id="rId2"/>
              </a:rPr>
              <a:t>פורסם </a:t>
            </a:r>
            <a:r>
              <a:rPr lang="he-IL" dirty="0" err="1" smtClean="0">
                <a:solidFill>
                  <a:srgbClr val="2D2D2D"/>
                </a:solidFill>
                <a:latin typeface="Open Sans Hebrew"/>
                <a:hlinkClick r:id="rId2"/>
              </a:rPr>
              <a:t>בהארץ</a:t>
            </a:r>
            <a:r>
              <a:rPr lang="he-IL" dirty="0" smtClean="0">
                <a:solidFill>
                  <a:srgbClr val="2D2D2D"/>
                </a:solidFill>
                <a:latin typeface="Open Sans Hebrew"/>
                <a:hlinkClick r:id="rId2"/>
              </a:rPr>
              <a:t>, </a:t>
            </a:r>
            <a:r>
              <a:rPr lang="he-IL" dirty="0" smtClean="0">
                <a:solidFill>
                  <a:srgbClr val="2D2D2D"/>
                </a:solidFill>
                <a:latin typeface="Open Sans Hebrew"/>
              </a:rPr>
              <a:t>יום ראשון ה-16.6.19</a:t>
            </a:r>
            <a:endParaRPr lang="he-IL" b="0" i="0" dirty="0">
              <a:solidFill>
                <a:srgbClr val="2D2D2D"/>
              </a:solidFill>
              <a:effectLst/>
              <a:latin typeface="Open Sans Hebre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70" y="342900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>
                <a:solidFill>
                  <a:srgbClr val="333333"/>
                </a:solidFill>
                <a:latin typeface="arial" panose="020B0604020202020204" pitchFamily="34" charset="0"/>
              </a:rPr>
              <a:t>בעידן שבו אנו חיים קיימת </a:t>
            </a:r>
            <a:r>
              <a:rPr lang="he-IL" b="1" dirty="0">
                <a:solidFill>
                  <a:srgbClr val="333333"/>
                </a:solidFill>
                <a:latin typeface="arial" panose="020B0604020202020204" pitchFamily="34" charset="0"/>
              </a:rPr>
              <a:t>מעורבות</a:t>
            </a:r>
            <a:r>
              <a:rPr lang="he-IL" dirty="0">
                <a:solidFill>
                  <a:srgbClr val="333333"/>
                </a:solidFill>
                <a:latin typeface="arial" panose="020B0604020202020204" pitchFamily="34" charset="0"/>
              </a:rPr>
              <a:t> גוברת והולכת של האדם בסביבתו.</a:t>
            </a:r>
            <a:endParaRPr lang="he-IL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>
                <a:solidFill>
                  <a:srgbClr val="333333"/>
                </a:solidFill>
                <a:latin typeface="arial" panose="020B0604020202020204" pitchFamily="34" charset="0"/>
              </a:rPr>
              <a:t>האם זוהי אחת </a:t>
            </a:r>
            <a:r>
              <a:rPr lang="he-IL" dirty="0">
                <a:solidFill>
                  <a:srgbClr val="333333"/>
                </a:solidFill>
                <a:latin typeface="arial" panose="020B0604020202020204" pitchFamily="34" charset="0"/>
              </a:rPr>
              <a:t>הסיבות המרכזיות </a:t>
            </a:r>
            <a:r>
              <a:rPr lang="he-IL" dirty="0" smtClean="0">
                <a:solidFill>
                  <a:srgbClr val="333333"/>
                </a:solidFill>
                <a:latin typeface="arial" panose="020B0604020202020204" pitchFamily="34" charset="0"/>
              </a:rPr>
              <a:t>לשינויי האקלים בכדור הארץ.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he-IL" dirty="0" smtClean="0">
                <a:solidFill>
                  <a:srgbClr val="333333"/>
                </a:solidFill>
                <a:latin typeface="arial" panose="020B0604020202020204" pitchFamily="34" charset="0"/>
              </a:rPr>
              <a:t>אם האדם הוא הגורם לעליית פני המים והצפת איים – מי אמור לפצות את הניזוקים מההצפה?</a:t>
            </a:r>
          </a:p>
          <a:p>
            <a:pPr algn="r" rtl="1">
              <a:lnSpc>
                <a:spcPct val="200000"/>
              </a:lnSpc>
            </a:pPr>
            <a:r>
              <a:rPr lang="he-IL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דונו בשאלות אלו בעזרת "כרטיסי ההיגדים" שלפניכם וסכמו את הדיון בטבלה המרכזת.</a:t>
            </a:r>
            <a:endParaRPr lang="he-IL" b="1" dirty="0"/>
          </a:p>
        </p:txBody>
      </p:sp>
      <p:sp>
        <p:nvSpPr>
          <p:cNvPr id="4" name="Rectangle 3"/>
          <p:cNvSpPr/>
          <p:nvPr/>
        </p:nvSpPr>
        <p:spPr>
          <a:xfrm>
            <a:off x="2077194" y="476672"/>
            <a:ext cx="67687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/>
              <a:t>משימת </a:t>
            </a:r>
            <a:r>
              <a:rPr lang="he-IL" sz="2000" dirty="0" err="1"/>
              <a:t>עמ"ר</a:t>
            </a:r>
            <a:r>
              <a:rPr lang="he-IL" sz="2000" dirty="0"/>
              <a:t> בנושא</a:t>
            </a:r>
            <a:r>
              <a:rPr lang="he-IL" sz="2000" dirty="0" smtClean="0"/>
              <a:t>:</a:t>
            </a:r>
          </a:p>
          <a:p>
            <a:pPr algn="r" rtl="1"/>
            <a:r>
              <a:rPr lang="he-IL" b="1" dirty="0" smtClean="0">
                <a:solidFill>
                  <a:srgbClr val="7030A0"/>
                </a:solidFill>
              </a:rPr>
              <a:t>הקשר </a:t>
            </a:r>
            <a:r>
              <a:rPr lang="he-IL" b="1" dirty="0">
                <a:solidFill>
                  <a:srgbClr val="7030A0"/>
                </a:solidFill>
              </a:rPr>
              <a:t>בין האי השוקע לבין יכולתנו למנוע את </a:t>
            </a:r>
            <a:r>
              <a:rPr lang="he-IL" b="1" dirty="0" smtClean="0">
                <a:solidFill>
                  <a:srgbClr val="7030A0"/>
                </a:solidFill>
              </a:rPr>
              <a:t>התחממות כדור הארץ </a:t>
            </a:r>
          </a:p>
          <a:p>
            <a:pPr algn="r" rtl="1"/>
            <a:endParaRPr lang="he-IL" b="1" dirty="0" smtClean="0">
              <a:solidFill>
                <a:srgbClr val="7030A0"/>
              </a:solidFill>
            </a:endParaRPr>
          </a:p>
          <a:p>
            <a:pPr algn="r" rtl="1"/>
            <a:r>
              <a:rPr lang="he-IL" b="1" dirty="0" smtClean="0">
                <a:solidFill>
                  <a:srgbClr val="7030A0"/>
                </a:solidFill>
              </a:rPr>
              <a:t>חלק ג': דיון בשאלות על הסיבות לעליית גובה פני הים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 idx="4294967295"/>
          </p:nvPr>
        </p:nvSpPr>
        <p:spPr>
          <a:xfrm>
            <a:off x="446856" y="16770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ה</a:t>
            </a:r>
            <a:r>
              <a:rPr lang="he-IL" dirty="0" smtClean="0"/>
              <a:t>קשר בין</a:t>
            </a:r>
            <a:r>
              <a:rPr lang="he-IL" baseline="0" dirty="0" smtClean="0"/>
              <a:t> האי השוקע לבין יכולתנו למנוע את התחממות</a:t>
            </a:r>
            <a:r>
              <a:rPr lang="he-IL" dirty="0" smtClean="0"/>
              <a:t> כדור הארץ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23528" y="4077072"/>
            <a:ext cx="3528392" cy="2304256"/>
          </a:xfrm>
          <a:prstGeom prst="roundRect">
            <a:avLst>
              <a:gd name="adj" fmla="val 9438"/>
            </a:avLst>
          </a:prstGeom>
          <a:solidFill>
            <a:schemeClr val="bg1"/>
          </a:solidFill>
          <a:ln w="63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he-IL" sz="16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  <a:latin typeface="Century Gothic" pitchFamily="34" charset="0"/>
              </a:rPr>
              <a:t>האם </a:t>
            </a:r>
            <a:r>
              <a:rPr lang="he-IL" sz="1600" b="1" dirty="0">
                <a:solidFill>
                  <a:schemeClr val="tx1"/>
                </a:solidFill>
                <a:latin typeface="Century Gothic" pitchFamily="34" charset="0"/>
              </a:rPr>
              <a:t>אנו יכולים להיות בטוחים...</a:t>
            </a:r>
          </a:p>
          <a:p>
            <a:pPr marL="174625" indent="-174625" algn="r" rtl="1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  <a:tabLst>
                <a:tab pos="174625" algn="l"/>
              </a:tabLst>
            </a:pPr>
            <a:r>
              <a:rPr lang="he-IL" sz="1400" dirty="0">
                <a:solidFill>
                  <a:schemeClr val="tx1"/>
                </a:solidFill>
                <a:latin typeface="Century Gothic" pitchFamily="34" charset="0"/>
              </a:rPr>
              <a:t>כמה פחמן דו חמצני (וגזי חממה אחרים, כמו מתאן למשל) נוצרים כתוצאה מפעילות של בני אדם?</a:t>
            </a:r>
          </a:p>
          <a:p>
            <a:pPr marL="174625" indent="-174625" algn="r" rtl="1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  <a:tabLst>
                <a:tab pos="174625" algn="l"/>
              </a:tabLst>
            </a:pPr>
            <a:r>
              <a:rPr lang="he-IL" sz="1400" dirty="0">
                <a:solidFill>
                  <a:schemeClr val="tx1"/>
                </a:solidFill>
                <a:latin typeface="Century Gothic" pitchFamily="34" charset="0"/>
              </a:rPr>
              <a:t>עד כמה גזי חממה משפיעים על ההתחממות הגלובאלית?</a:t>
            </a:r>
          </a:p>
          <a:p>
            <a:pPr marL="174625" indent="-174625" algn="r" rtl="1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  <a:tabLst>
                <a:tab pos="174625" algn="l"/>
              </a:tabLst>
            </a:pPr>
            <a:r>
              <a:rPr lang="he-IL" sz="1400" dirty="0">
                <a:solidFill>
                  <a:schemeClr val="tx1"/>
                </a:solidFill>
                <a:latin typeface="Century Gothic" pitchFamily="34" charset="0"/>
              </a:rPr>
              <a:t>איך גורמים אחרים משפיעים על ההתחממות הגלובאלית?</a:t>
            </a:r>
            <a:endParaRPr lang="en-GB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" name="Group 9" title="לוגו של גיליונות סטודנטים- גליון 2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8" name="TextBox 7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latin typeface="Century Gothic" pitchFamily="34" charset="0"/>
                </a:rPr>
                <a:t>SS2</a:t>
              </a:r>
              <a:endParaRPr lang="en-GB" sz="1600" dirty="0">
                <a:latin typeface="Century Gothic" pitchFamily="34" charset="0"/>
              </a:endParaRPr>
            </a:p>
          </p:txBody>
        </p:sp>
        <p:pic>
          <p:nvPicPr>
            <p:cNvPr id="9" name="Picture 8" title="לוגו של גיליונות סטודנטים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63688" y="3326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האם בני אדם אשמים בשינויי האקלים?</a:t>
            </a:r>
            <a:endParaRPr lang="en-GB" sz="24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 descr="היגדים המצביעים על כך שבני האדם אינם הגורמים העיקריים לשינוי האקלים.&#10;היגדים המצביעים על כך שבני האדם הינם הגורמים העיריים לשינוי האקלים.&#10;היגדים המצביעים על כך ששינויי אקלים מתרחשים גם ללא מעורבות האדם.&#10;היגדים ממקורות מידע בלתי מבוססים מדעית. " title="טבלה למילוי האות של כל היגד בעבודה התאימה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34201"/>
              </p:ext>
            </p:extLst>
          </p:nvPr>
        </p:nvGraphicFramePr>
        <p:xfrm>
          <a:off x="4067944" y="1052736"/>
          <a:ext cx="4824536" cy="526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היגדים ממקורות מידע </a:t>
                      </a: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בלתי מבוססים מדעית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היגדים המצביעים על כך ששינויי אקלים מתרחשים גם ללא מעורבות האדם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היגדים המצביעים על כך שבני האדם הינם הגורמים העיקריים לשינוי האקלים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היגדים המצביעים על כך שבני האדם אינם הגורמים העיקריים  לשינוי</a:t>
                      </a:r>
                      <a:r>
                        <a:rPr lang="he-IL" sz="12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האקלים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8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12" title="מאזניים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306574"/>
            <a:ext cx="591612" cy="402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title="דמות איש חושב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59" y="1340768"/>
            <a:ext cx="386939" cy="432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title="קבוצה של אנשים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212976"/>
            <a:ext cx="571122" cy="360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23528" y="1052736"/>
            <a:ext cx="3456384" cy="2880320"/>
          </a:xfrm>
          <a:prstGeom prst="rect">
            <a:avLst/>
          </a:prstGeom>
          <a:noFill/>
          <a:ln w="6350">
            <a:solidFill>
              <a:srgbClr val="0091C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he-IL" sz="1400" b="1" dirty="0">
                <a:ln w="0"/>
                <a:solidFill>
                  <a:schemeClr val="tx1"/>
                </a:solidFill>
                <a:latin typeface="Century Gothic" pitchFamily="34" charset="0"/>
              </a:rPr>
              <a:t>למד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 את ההיגדים שתלויים בכיתה. </a:t>
            </a:r>
            <a:endParaRPr lang="he-IL" sz="1400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כתוב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את האות של כל היגד בעמודה </a:t>
            </a:r>
            <a:endParaRPr lang="he-IL" sz="1400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המתאימה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algn="r" rtl="1"/>
            <a:endParaRPr lang="he-IL" sz="1400" dirty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b="1" dirty="0">
                <a:ln w="0"/>
                <a:solidFill>
                  <a:schemeClr val="tx1"/>
                </a:solidFill>
                <a:latin typeface="Century Gothic" pitchFamily="34" charset="0"/>
              </a:rPr>
              <a:t>שקול והערך את העדויות, והגע </a:t>
            </a:r>
            <a:endParaRPr lang="he-IL" sz="1400" b="1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b="1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למסקנה: </a:t>
            </a:r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האם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בני האדם אשמים </a:t>
            </a:r>
            <a:endParaRPr lang="he-IL" sz="1400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בשינוי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האקלים?</a:t>
            </a:r>
          </a:p>
          <a:p>
            <a:pPr algn="r" rtl="1"/>
            <a:endParaRPr lang="he-IL" sz="1400" dirty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b="1" dirty="0">
                <a:ln w="0"/>
                <a:solidFill>
                  <a:schemeClr val="tx1"/>
                </a:solidFill>
                <a:latin typeface="Century Gothic" pitchFamily="34" charset="0"/>
              </a:rPr>
              <a:t>דון: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עד כמה אתה בטוח במסקנה </a:t>
            </a:r>
            <a:endParaRPr lang="he-IL" sz="1400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שהגעת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אליה? לעזרה, ראה "האם אנו </a:t>
            </a:r>
            <a:endParaRPr lang="he-IL" sz="1400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יכולים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להיות בטוחים.."</a:t>
            </a:r>
          </a:p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ה</a:t>
            </a:r>
            <a:r>
              <a:rPr lang="he-IL" dirty="0" smtClean="0"/>
              <a:t>אם בני אדם</a:t>
            </a:r>
            <a:r>
              <a:rPr lang="he-IL" baseline="0" dirty="0" smtClean="0"/>
              <a:t> אשמים בשינויי האקלים?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8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title="ידית תדלוק בתוך מיכל דלק של מכונית"/>
          <p:cNvPicPr>
            <a:picLocks noChangeAspect="1" noChangeArrowheads="1"/>
          </p:cNvPicPr>
          <p:nvPr/>
        </p:nvPicPr>
        <p:blipFill>
          <a:blip r:embed="rId3" cstate="print"/>
          <a:srcRect b="37250"/>
          <a:stretch>
            <a:fillRect/>
          </a:stretch>
        </p:blipFill>
        <p:spPr bwMode="auto">
          <a:xfrm>
            <a:off x="250847" y="3645024"/>
            <a:ext cx="419598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 title="לוגו של גיליונות סטודנטים- גליון 3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8" name="TextBox 7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latin typeface="Century Gothic" pitchFamily="34" charset="0"/>
                </a:rPr>
                <a:t>SS3</a:t>
              </a:r>
              <a:endParaRPr lang="en-GB" sz="1600" dirty="0">
                <a:latin typeface="Century Gothic" pitchFamily="34" charset="0"/>
              </a:endParaRPr>
            </a:p>
          </p:txBody>
        </p:sp>
        <p:pic>
          <p:nvPicPr>
            <p:cNvPr id="9" name="Picture 8" title="לוגו של גיליונות סטודנטים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63688" y="33265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היגדים על שינוי האקלים</a:t>
            </a:r>
            <a:endParaRPr lang="en-GB" sz="28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8367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 smtClean="0">
                <a:solidFill>
                  <a:srgbClr val="00B050"/>
                </a:solidFill>
                <a:latin typeface="Century Gothic" pitchFamily="34" charset="0"/>
              </a:rPr>
              <a:t>היגד </a:t>
            </a:r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A</a:t>
            </a:r>
            <a:r>
              <a:rPr lang="he-IL" sz="28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endParaRPr lang="en-GB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83671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 smtClean="0">
                <a:solidFill>
                  <a:srgbClr val="00B050"/>
                </a:solidFill>
                <a:latin typeface="Century Gothic" pitchFamily="34" charset="0"/>
              </a:rPr>
              <a:t>היגד </a:t>
            </a:r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B</a:t>
            </a:r>
            <a:endParaRPr lang="en-GB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cxnSp>
        <p:nvCxnSpPr>
          <p:cNvPr id="14" name="Straight Connector 13" title="קו מפריד בין היגדים"/>
          <p:cNvCxnSpPr/>
          <p:nvPr/>
        </p:nvCxnSpPr>
        <p:spPr>
          <a:xfrm>
            <a:off x="4644008" y="980728"/>
            <a:ext cx="0" cy="540060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6016" y="1484784"/>
            <a:ext cx="4306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>
                <a:latin typeface="Century Gothic" pitchFamily="34" charset="0"/>
              </a:rPr>
              <a:t>אנחנו מנתחים נתונים מתחנות מזג אוויר ברחבי העולם.</a:t>
            </a:r>
          </a:p>
          <a:p>
            <a:pPr algn="ctr" rtl="1"/>
            <a:r>
              <a:rPr lang="he-IL" dirty="0" smtClean="0">
                <a:latin typeface="Century Gothic" pitchFamily="34" charset="0"/>
              </a:rPr>
              <a:t>הנתונים מראים שהטמפרטורה העולמית הממוצעת גבוהה ב </a:t>
            </a:r>
            <a:r>
              <a:rPr lang="en-GB" dirty="0" smtClean="0">
                <a:latin typeface="Century Gothic" pitchFamily="34" charset="0"/>
              </a:rPr>
              <a:t>ºC</a:t>
            </a:r>
            <a:r>
              <a:rPr lang="he-IL" dirty="0" smtClean="0">
                <a:latin typeface="Century Gothic" pitchFamily="34" charset="0"/>
              </a:rPr>
              <a:t>0.8 מהטמפרטורה לפני 100 שנה.</a:t>
            </a:r>
            <a:endParaRPr lang="en-GB" dirty="0" smtClean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6021288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b="1" dirty="0" smtClean="0">
                <a:latin typeface="Century Gothic" pitchFamily="34" charset="0"/>
              </a:rPr>
              <a:t>מרכז </a:t>
            </a:r>
            <a:r>
              <a:rPr lang="he-IL" sz="1600" b="1" dirty="0" err="1" smtClean="0">
                <a:latin typeface="Century Gothic" pitchFamily="34" charset="0"/>
              </a:rPr>
              <a:t>הנדלי</a:t>
            </a:r>
            <a:r>
              <a:rPr lang="he-IL" sz="1600" b="1" dirty="0" smtClean="0">
                <a:latin typeface="Century Gothic" pitchFamily="34" charset="0"/>
              </a:rPr>
              <a:t> לשינוי האקלים, בריטניה.</a:t>
            </a:r>
            <a:endParaRPr lang="en-GB" sz="1600" b="1" dirty="0">
              <a:latin typeface="Century Gothic" pitchFamily="34" charset="0"/>
            </a:endParaRPr>
          </a:p>
        </p:txBody>
      </p:sp>
      <p:graphicFrame>
        <p:nvGraphicFramePr>
          <p:cNvPr id="19" name="Table 18" title="טבלה המפרטת את היגד 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10047"/>
              </p:ext>
            </p:extLst>
          </p:nvPr>
        </p:nvGraphicFramePr>
        <p:xfrm>
          <a:off x="251520" y="1412776"/>
          <a:ext cx="4176464" cy="186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תקופת</a:t>
                      </a:r>
                      <a:r>
                        <a:rPr lang="he-IL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זמן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7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ממוצע פליטת 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CO</a:t>
                      </a:r>
                      <a:r>
                        <a:rPr lang="en-GB" sz="1700" baseline="-250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</a:t>
                      </a:r>
                      <a:r>
                        <a:rPr lang="he-IL" sz="1700" baseline="-250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he-IL" sz="17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כתוצאה משריפת דלק מאובנים (</a:t>
                      </a:r>
                      <a:r>
                        <a:rPr lang="he-IL" sz="17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גיגהטון</a:t>
                      </a:r>
                      <a:r>
                        <a:rPr lang="he-IL" sz="17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של 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CO</a:t>
                      </a:r>
                      <a:r>
                        <a:rPr lang="en-GB" sz="1700" baseline="-250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</a:t>
                      </a:r>
                      <a:r>
                        <a:rPr lang="he-IL" sz="17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לשנה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he-IL" sz="17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)</a:t>
                      </a:r>
                      <a:endParaRPr lang="en-GB" sz="17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1990 – 1999 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23.5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haroni" pitchFamily="2" charset="-79"/>
                        </a:rPr>
                        <a:t>± 1.5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2000 – 2005 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26.4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± 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haroni" pitchFamily="2" charset="-79"/>
                        </a:rPr>
                        <a:t>1.1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1520" y="587727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 smtClean="0">
                <a:latin typeface="Century Gothic" pitchFamily="34" charset="0"/>
              </a:rPr>
              <a:t>נתונים מתוך </a:t>
            </a:r>
            <a:r>
              <a:rPr lang="he-IL" sz="1600" b="1" dirty="0" smtClean="0">
                <a:latin typeface="Century Gothic" pitchFamily="34" charset="0"/>
              </a:rPr>
              <a:t>דו"ח הפאנל הבין-ממשלתי על שינוי האקלים, 2014.  </a:t>
            </a:r>
          </a:p>
        </p:txBody>
      </p:sp>
      <p:pic>
        <p:nvPicPr>
          <p:cNvPr id="1026" name="Picture 2" title="מרכז הנדלי לשינוי האקלים בבריטניה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12976"/>
            <a:ext cx="4032448" cy="268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 title="ציטוט משפט "/>
          <p:cNvGrpSpPr/>
          <p:nvPr/>
        </p:nvGrpSpPr>
        <p:grpSpPr>
          <a:xfrm>
            <a:off x="4813548" y="1233920"/>
            <a:ext cx="4175495" cy="1791408"/>
            <a:chOff x="4813548" y="1233920"/>
            <a:chExt cx="4175495" cy="1791408"/>
          </a:xfrm>
        </p:grpSpPr>
        <p:pic>
          <p:nvPicPr>
            <p:cNvPr id="18" name="Picture 17" title="סוגר ציטוט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3548" y="2813084"/>
              <a:ext cx="151950" cy="212244"/>
            </a:xfrm>
            <a:prstGeom prst="rect">
              <a:avLst/>
            </a:prstGeom>
          </p:spPr>
        </p:pic>
        <p:pic>
          <p:nvPicPr>
            <p:cNvPr id="21" name="Picture 20" title="פותח ציטוט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8837093" y="1233920"/>
              <a:ext cx="151950" cy="212244"/>
            </a:xfrm>
            <a:prstGeom prst="rect">
              <a:avLst/>
            </a:prstGeom>
          </p:spPr>
        </p:pic>
      </p:grp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ה</a:t>
            </a:r>
            <a:r>
              <a:rPr lang="he-IL" dirty="0" err="1" smtClean="0"/>
              <a:t>יגדים</a:t>
            </a:r>
            <a:r>
              <a:rPr lang="he-IL" dirty="0" smtClean="0"/>
              <a:t> על שינוי האקלים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 title="לוגו של גיליונות סטודנטים- גליון 4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8" name="TextBox 7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latin typeface="Century Gothic" pitchFamily="34" charset="0"/>
                </a:rPr>
                <a:t>SS4</a:t>
              </a:r>
              <a:endParaRPr lang="en-GB" sz="1600" dirty="0">
                <a:latin typeface="Century Gothic" pitchFamily="34" charset="0"/>
              </a:endParaRPr>
            </a:p>
          </p:txBody>
        </p:sp>
        <p:pic>
          <p:nvPicPr>
            <p:cNvPr id="9" name="Picture 8" title="לוגו של גיליונות סטודנטים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91680" y="3326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היגדים על שינוי האקלים</a:t>
            </a:r>
            <a:endParaRPr lang="en-GB" sz="28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80526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b="1" dirty="0" smtClean="0">
                <a:latin typeface="Century Gothic" pitchFamily="34" charset="0"/>
              </a:rPr>
              <a:t>אל-גור, </a:t>
            </a:r>
            <a:r>
              <a:rPr lang="he-IL" sz="1600" dirty="0" smtClean="0">
                <a:latin typeface="Century Gothic" pitchFamily="34" charset="0"/>
              </a:rPr>
              <a:t>סגן נשיא ארה"ב לשעבר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58052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b="1" dirty="0" smtClean="0">
                <a:latin typeface="Century Gothic" pitchFamily="34" charset="0"/>
              </a:rPr>
              <a:t>דו"ח הפאנל הבין-ממשלתי על שינוי האקלים, 2014.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4048" y="155679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latin typeface="Century Gothic" pitchFamily="34" charset="0"/>
              </a:rPr>
              <a:t>הטמפרטורה העולמית הכללית עלתה מ</a:t>
            </a:r>
            <a:r>
              <a:rPr lang="en-GB" dirty="0" smtClean="0">
                <a:latin typeface="Century Gothic" pitchFamily="34" charset="0"/>
              </a:rPr>
              <a:t>1850-1899 </a:t>
            </a:r>
            <a:r>
              <a:rPr lang="he-IL" dirty="0" smtClean="0">
                <a:latin typeface="Century Gothic" pitchFamily="34" charset="0"/>
              </a:rPr>
              <a:t>ל</a:t>
            </a:r>
            <a:r>
              <a:rPr lang="en-GB" dirty="0" smtClean="0">
                <a:latin typeface="Century Gothic" pitchFamily="34" charset="0"/>
              </a:rPr>
              <a:t> 2001-2005 </a:t>
            </a:r>
            <a:endParaRPr lang="he-IL" dirty="0" smtClean="0">
              <a:latin typeface="Century Gothic" pitchFamily="34" charset="0"/>
            </a:endParaRPr>
          </a:p>
          <a:p>
            <a:pPr algn="r" rtl="1"/>
            <a:r>
              <a:rPr lang="he-IL" dirty="0" smtClean="0">
                <a:latin typeface="Century Gothic" pitchFamily="34" charset="0"/>
              </a:rPr>
              <a:t>ב-</a:t>
            </a:r>
            <a:r>
              <a:rPr lang="en-GB" dirty="0" smtClean="0">
                <a:latin typeface="Century Gothic" pitchFamily="34" charset="0"/>
              </a:rPr>
              <a:t>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± </a:t>
            </a:r>
            <a:r>
              <a:rPr lang="en-GB" dirty="0" smtClean="0">
                <a:latin typeface="Century Gothic" pitchFamily="34" charset="0"/>
              </a:rPr>
              <a:t>0.19 ºC</a:t>
            </a:r>
            <a:r>
              <a:rPr lang="en-US" dirty="0" smtClean="0">
                <a:latin typeface="Century Gothic" pitchFamily="34" charset="0"/>
              </a:rPr>
              <a:t>,</a:t>
            </a:r>
            <a:r>
              <a:rPr lang="en-GB" dirty="0" smtClean="0">
                <a:latin typeface="Century Gothic" pitchFamily="34" charset="0"/>
              </a:rPr>
              <a:t>0.76 ºC. </a:t>
            </a:r>
            <a:r>
              <a:rPr lang="he-IL" dirty="0" smtClean="0">
                <a:latin typeface="Century Gothic" pitchFamily="34" charset="0"/>
              </a:rPr>
              <a:t>.</a:t>
            </a:r>
            <a:endParaRPr lang="en-GB" dirty="0" smtClean="0">
              <a:latin typeface="Century Gothic" pitchFamily="34" charset="0"/>
            </a:endParaRPr>
          </a:p>
          <a:p>
            <a:pPr algn="r" rtl="1"/>
            <a:endParaRPr lang="he-IL" dirty="0" smtClean="0">
              <a:latin typeface="Century Gothic" pitchFamily="34" charset="0"/>
            </a:endParaRPr>
          </a:p>
        </p:txBody>
      </p:sp>
      <p:pic>
        <p:nvPicPr>
          <p:cNvPr id="18" name="Picture 17" title="כדור הארץ עם מדחום ח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636912"/>
            <a:ext cx="2569437" cy="3199410"/>
          </a:xfrm>
          <a:prstGeom prst="rect">
            <a:avLst/>
          </a:prstGeom>
        </p:spPr>
      </p:pic>
      <p:pic>
        <p:nvPicPr>
          <p:cNvPr id="2050" name="Picture 2" title="אל-גור סגן נשיא ארצות הברית לשעבר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24944"/>
            <a:ext cx="399567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 title="הסבר על היגד C"/>
          <p:cNvGrpSpPr/>
          <p:nvPr/>
        </p:nvGrpSpPr>
        <p:grpSpPr>
          <a:xfrm>
            <a:off x="323528" y="1556792"/>
            <a:ext cx="3960440" cy="923330"/>
            <a:chOff x="323528" y="1556792"/>
            <a:chExt cx="396044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323528" y="1556792"/>
              <a:ext cx="3960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dirty="0" smtClean="0">
                  <a:latin typeface="Century Gothic" pitchFamily="34" charset="0"/>
                </a:rPr>
                <a:t>אף אחד לא יעשה דבר בנוגע לשינוי האקלים, אלא אם הם יהיו משוכנעים שבני האדם אחראים לכך.</a:t>
              </a:r>
            </a:p>
          </p:txBody>
        </p:sp>
        <p:pic>
          <p:nvPicPr>
            <p:cNvPr id="19" name="Picture 18" title="סוגר ציטוט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552" y="2267878"/>
              <a:ext cx="151950" cy="212244"/>
            </a:xfrm>
            <a:prstGeom prst="rect">
              <a:avLst/>
            </a:prstGeom>
          </p:spPr>
        </p:pic>
        <p:pic>
          <p:nvPicPr>
            <p:cNvPr id="20" name="Picture 19" title="פותח ציטוט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3923928" y="1591091"/>
              <a:ext cx="151950" cy="21224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323528" y="8367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Century Gothic" pitchFamily="34" charset="0"/>
              </a:rPr>
              <a:t>C</a:t>
            </a:r>
            <a:r>
              <a:rPr lang="he-IL" sz="2800" b="1" dirty="0" smtClean="0">
                <a:solidFill>
                  <a:srgbClr val="00B050"/>
                </a:solidFill>
                <a:latin typeface="Century Gothic" pitchFamily="34" charset="0"/>
              </a:rPr>
              <a:t>היגד </a:t>
            </a:r>
            <a:endParaRPr lang="en-GB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0032" y="83671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Century Gothic" pitchFamily="34" charset="0"/>
              </a:rPr>
              <a:t>D</a:t>
            </a:r>
            <a:r>
              <a:rPr lang="he-IL" sz="2800" b="1" dirty="0" smtClean="0">
                <a:solidFill>
                  <a:srgbClr val="00B050"/>
                </a:solidFill>
                <a:latin typeface="Century Gothic" pitchFamily="34" charset="0"/>
              </a:rPr>
              <a:t>היגד </a:t>
            </a:r>
            <a:endParaRPr lang="en-GB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cxnSp>
        <p:nvCxnSpPr>
          <p:cNvPr id="25" name="Straight Connector 24" title="קו מפריד בין היגדים"/>
          <p:cNvCxnSpPr/>
          <p:nvPr/>
        </p:nvCxnSpPr>
        <p:spPr>
          <a:xfrm>
            <a:off x="4644008" y="980728"/>
            <a:ext cx="0" cy="540060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ה</a:t>
            </a:r>
            <a:r>
              <a:rPr lang="he-IL" dirty="0" err="1" smtClean="0"/>
              <a:t>יגדים</a:t>
            </a:r>
            <a:r>
              <a:rPr lang="he-IL" dirty="0" smtClean="0"/>
              <a:t> על שינוי </a:t>
            </a:r>
            <a:r>
              <a:rPr lang="he-IL" dirty="0" smtClean="0"/>
              <a:t>האקלים המשך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 title="לוגו של גיליונות סטודנטים- גליון 5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8" name="TextBox 7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latin typeface="Century Gothic" pitchFamily="34" charset="0"/>
                </a:rPr>
                <a:t>SS5</a:t>
              </a:r>
              <a:endParaRPr lang="en-GB" sz="1600" dirty="0">
                <a:latin typeface="Century Gothic" pitchFamily="34" charset="0"/>
              </a:endParaRPr>
            </a:p>
          </p:txBody>
        </p:sp>
        <p:pic>
          <p:nvPicPr>
            <p:cNvPr id="9" name="Picture 8" title="לוגו של גיליונות סטודנטים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79512" y="587727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b="1" dirty="0" smtClean="0">
                <a:latin typeface="Century Gothic" pitchFamily="34" charset="0"/>
              </a:rPr>
              <a:t>פיליפ </a:t>
            </a:r>
            <a:r>
              <a:rPr lang="he-IL" sz="1600" b="1" dirty="0" err="1" smtClean="0">
                <a:latin typeface="Century Gothic" pitchFamily="34" charset="0"/>
              </a:rPr>
              <a:t>סטוט</a:t>
            </a:r>
            <a:r>
              <a:rPr lang="en-GB" sz="1600" dirty="0" smtClean="0">
                <a:latin typeface="Century Gothic" pitchFamily="34" charset="0"/>
              </a:rPr>
              <a:t/>
            </a:r>
            <a:br>
              <a:rPr lang="en-GB" sz="1600" dirty="0" smtClean="0">
                <a:latin typeface="Century Gothic" pitchFamily="34" charset="0"/>
              </a:rPr>
            </a:br>
            <a:r>
              <a:rPr lang="he-IL" sz="1600" dirty="0" smtClean="0">
                <a:latin typeface="Century Gothic" pitchFamily="34" charset="0"/>
              </a:rPr>
              <a:t>פרופסור לביו-גיאוגרפיה בגמלאות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573016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latin typeface="Century Gothic" pitchFamily="34" charset="0"/>
              </a:rPr>
              <a:t>מתאן הוא גז חממה. הוא נוצא על ידי בקר וצאן וגידול אורז</a:t>
            </a:r>
            <a:r>
              <a:rPr lang="en-GB" dirty="0" smtClean="0">
                <a:latin typeface="Century Gothic" pitchFamily="34" charset="0"/>
              </a:rPr>
              <a:t>.</a:t>
            </a:r>
            <a:endParaRPr lang="en-GB" dirty="0">
              <a:latin typeface="Century Gothic" pitchFamily="34" charset="0"/>
            </a:endParaRPr>
          </a:p>
        </p:txBody>
      </p:sp>
      <p:graphicFrame>
        <p:nvGraphicFramePr>
          <p:cNvPr id="17" name="Table 16" title="טבלה המסבירה את היגד F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11567"/>
              </p:ext>
            </p:extLst>
          </p:nvPr>
        </p:nvGraphicFramePr>
        <p:xfrm>
          <a:off x="4860032" y="1412776"/>
          <a:ext cx="410445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שנה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ריכוז של מתאן באטמוספרה (חלקים למיליארד)</a:t>
                      </a:r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1750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715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1990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1732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2005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1774</a:t>
                      </a:r>
                      <a:endParaRPr lang="en-GB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860032" y="587727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dirty="0" smtClean="0">
                <a:latin typeface="Century Gothic" pitchFamily="34" charset="0"/>
              </a:rPr>
              <a:t>נתונים מתוך </a:t>
            </a:r>
            <a:r>
              <a:rPr lang="he-IL" sz="1600" b="1" dirty="0" smtClean="0">
                <a:latin typeface="Century Gothic" pitchFamily="34" charset="0"/>
              </a:rPr>
              <a:t>דו"ח הפאנל הבין-ממשלתי על שינוי האקלים, 2014.  </a:t>
            </a:r>
          </a:p>
        </p:txBody>
      </p:sp>
      <p:cxnSp>
        <p:nvCxnSpPr>
          <p:cNvPr id="19" name="Straight Connector 18" title="קו מפריד בין היגדים"/>
          <p:cNvCxnSpPr/>
          <p:nvPr/>
        </p:nvCxnSpPr>
        <p:spPr>
          <a:xfrm>
            <a:off x="4644008" y="980728"/>
            <a:ext cx="0" cy="540060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91680" y="3326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היגדים על שינוי האקלים</a:t>
            </a:r>
            <a:endParaRPr lang="en-GB" sz="28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8367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 smtClean="0">
                <a:solidFill>
                  <a:srgbClr val="00B050"/>
                </a:solidFill>
                <a:latin typeface="Century Gothic" pitchFamily="34" charset="0"/>
              </a:rPr>
              <a:t>היגד </a:t>
            </a:r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E</a:t>
            </a:r>
            <a:endParaRPr lang="en-GB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83671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 smtClean="0">
                <a:solidFill>
                  <a:srgbClr val="00B050"/>
                </a:solidFill>
                <a:latin typeface="Century Gothic" pitchFamily="34" charset="0"/>
              </a:rPr>
              <a:t>היגד </a:t>
            </a:r>
            <a:r>
              <a:rPr lang="en-US" sz="2800" b="1" dirty="0" smtClean="0">
                <a:solidFill>
                  <a:srgbClr val="00B050"/>
                </a:solidFill>
                <a:latin typeface="Century Gothic" pitchFamily="34" charset="0"/>
              </a:rPr>
              <a:t>F</a:t>
            </a:r>
            <a:endParaRPr lang="en-GB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23" name="Picture 22" title="שמש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575" y="970070"/>
            <a:ext cx="974102" cy="962528"/>
          </a:xfrm>
          <a:prstGeom prst="rect">
            <a:avLst/>
          </a:prstGeom>
          <a:effectLst>
            <a:outerShdw blurRad="254000" sx="107000" sy="107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title="התפרצות של הר געש"/>
          <p:cNvPicPr>
            <a:picLocks noChangeAspect="1" noChangeArrowheads="1"/>
          </p:cNvPicPr>
          <p:nvPr/>
        </p:nvPicPr>
        <p:blipFill>
          <a:blip r:embed="rId5" cstate="print"/>
          <a:srcRect t="35532" b="20737"/>
          <a:stretch>
            <a:fillRect/>
          </a:stretch>
        </p:blipFill>
        <p:spPr bwMode="auto">
          <a:xfrm>
            <a:off x="323528" y="4005064"/>
            <a:ext cx="4032448" cy="1735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oup 27" title="ציטוט המסביר את היגד E"/>
          <p:cNvGrpSpPr/>
          <p:nvPr/>
        </p:nvGrpSpPr>
        <p:grpSpPr>
          <a:xfrm>
            <a:off x="179512" y="1539520"/>
            <a:ext cx="4427984" cy="1499111"/>
            <a:chOff x="107504" y="1823041"/>
            <a:chExt cx="4427984" cy="1499111"/>
          </a:xfrm>
        </p:grpSpPr>
        <p:sp>
          <p:nvSpPr>
            <p:cNvPr id="13" name="TextBox 12"/>
            <p:cNvSpPr txBox="1"/>
            <p:nvPr/>
          </p:nvSpPr>
          <p:spPr>
            <a:xfrm>
              <a:off x="107504" y="1844824"/>
              <a:ext cx="44279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dirty="0" smtClean="0">
                  <a:latin typeface="Century Gothic" pitchFamily="34" charset="0"/>
                </a:rPr>
                <a:t>שינויי אקלים מסובכים מדי </a:t>
              </a:r>
            </a:p>
            <a:p>
              <a:pPr algn="ctr"/>
              <a:r>
                <a:rPr lang="he-IL" dirty="0" smtClean="0">
                  <a:latin typeface="Century Gothic" pitchFamily="34" charset="0"/>
                </a:rPr>
                <a:t>מכדי להיווצר מגורם יחיד.</a:t>
              </a:r>
            </a:p>
            <a:p>
              <a:pPr algn="ctr" rtl="1"/>
              <a:r>
                <a:rPr lang="he-IL" dirty="0" smtClean="0">
                  <a:latin typeface="Century Gothic" pitchFamily="34" charset="0"/>
                </a:rPr>
                <a:t>זה נוצר ממאות של גורמים, הכוללים את השמש, התפרצות הרי געש, אדי מים, מתאן, פחמן דו חמצני ואבק אטמוספרי.</a:t>
              </a:r>
            </a:p>
          </p:txBody>
        </p:sp>
        <p:pic>
          <p:nvPicPr>
            <p:cNvPr id="25" name="Picture 24" title="סוגר ציטוט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651" y="3057925"/>
              <a:ext cx="153345" cy="264227"/>
            </a:xfrm>
            <a:prstGeom prst="rect">
              <a:avLst/>
            </a:prstGeom>
          </p:spPr>
        </p:pic>
        <p:pic>
          <p:nvPicPr>
            <p:cNvPr id="26" name="Picture 25" descr="beige quotes.png" title="פותח ציטוט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3635896" y="1823041"/>
              <a:ext cx="153345" cy="264227"/>
            </a:xfrm>
            <a:prstGeom prst="rect">
              <a:avLst/>
            </a:prstGeom>
          </p:spPr>
        </p:pic>
      </p:grpSp>
      <p:pic>
        <p:nvPicPr>
          <p:cNvPr id="30" name="Picture 29" title="פרה נודדת 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149080"/>
            <a:ext cx="2988411" cy="172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ה</a:t>
            </a:r>
            <a:r>
              <a:rPr lang="he-IL" dirty="0" err="1" smtClean="0"/>
              <a:t>יגדים</a:t>
            </a:r>
            <a:r>
              <a:rPr lang="he-IL" dirty="0" smtClean="0"/>
              <a:t> על שינוי האקלים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 title="לוגו של גיליונות סטודנטים- גליון 6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8" name="TextBox 7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latin typeface="Century Gothic" pitchFamily="34" charset="0"/>
                </a:rPr>
                <a:t>SS6</a:t>
              </a:r>
              <a:endParaRPr lang="en-GB" sz="1600" dirty="0">
                <a:latin typeface="Century Gothic" pitchFamily="34" charset="0"/>
              </a:endParaRPr>
            </a:p>
          </p:txBody>
        </p:sp>
        <p:pic>
          <p:nvPicPr>
            <p:cNvPr id="9" name="Picture 8" title="לוגו של גיליונות סטודנטים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860032" y="6021288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b="1" dirty="0" smtClean="0">
                <a:latin typeface="Century Gothic" pitchFamily="34" charset="0"/>
              </a:rPr>
              <a:t>האגודה האירופאית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602128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b="1" dirty="0" smtClean="0">
                <a:latin typeface="Century Gothic" pitchFamily="34" charset="0"/>
              </a:rPr>
              <a:t>גרף מנאס"א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20" name="TextBox 19" title="הגרף מראה את השינוי בטמפ' העולמית בהשוואה לטמפ' הממוצעת בין 1951 ו1980."/>
          <p:cNvSpPr txBox="1"/>
          <p:nvPr/>
        </p:nvSpPr>
        <p:spPr>
          <a:xfrm>
            <a:off x="395536" y="4077072"/>
            <a:ext cx="4104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latin typeface="Century Gothic" pitchFamily="34" charset="0"/>
              </a:rPr>
              <a:t>הגרף מראה את השינוי </a:t>
            </a:r>
            <a:r>
              <a:rPr lang="he-IL" dirty="0" err="1" smtClean="0">
                <a:latin typeface="Century Gothic" pitchFamily="34" charset="0"/>
              </a:rPr>
              <a:t>בטמפ</a:t>
            </a:r>
            <a:r>
              <a:rPr lang="he-IL" dirty="0" smtClean="0">
                <a:latin typeface="Century Gothic" pitchFamily="34" charset="0"/>
              </a:rPr>
              <a:t>' העולמית בהשוואה </a:t>
            </a:r>
            <a:r>
              <a:rPr lang="he-IL" dirty="0" err="1" smtClean="0">
                <a:latin typeface="Century Gothic" pitchFamily="34" charset="0"/>
              </a:rPr>
              <a:t>לטמפ</a:t>
            </a:r>
            <a:r>
              <a:rPr lang="he-IL" dirty="0" smtClean="0">
                <a:latin typeface="Century Gothic" pitchFamily="34" charset="0"/>
              </a:rPr>
              <a:t>' הממוצעת בין 1951 ו1980.</a:t>
            </a:r>
          </a:p>
          <a:p>
            <a:pPr algn="r" rtl="1">
              <a:spcBef>
                <a:spcPts val="1200"/>
              </a:spcBef>
            </a:pPr>
            <a:r>
              <a:rPr lang="he-IL" dirty="0" smtClean="0">
                <a:latin typeface="Century Gothic" pitchFamily="34" charset="0"/>
              </a:rPr>
              <a:t>הקווים האנכיים השחורים מציינים את טווח אי הודאות.</a:t>
            </a:r>
            <a:endParaRPr lang="en-GB" dirty="0">
              <a:latin typeface="Century Gothic" pitchFamily="34" charset="0"/>
            </a:endParaRPr>
          </a:p>
        </p:txBody>
      </p:sp>
      <p:cxnSp>
        <p:nvCxnSpPr>
          <p:cNvPr id="23" name="Straight Connector 22" title="קו מפריד בין היגדים"/>
          <p:cNvCxnSpPr/>
          <p:nvPr/>
        </p:nvCxnSpPr>
        <p:spPr>
          <a:xfrm>
            <a:off x="4644008" y="980728"/>
            <a:ext cx="0" cy="540060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91680" y="3326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היגדים על שינויי האקלים</a:t>
            </a:r>
            <a:endParaRPr lang="en-GB" sz="28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8367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Century Gothic" pitchFamily="34" charset="0"/>
              </a:rPr>
              <a:t>G</a:t>
            </a:r>
            <a:r>
              <a:rPr lang="he-IL" sz="2800" b="1" dirty="0" smtClean="0">
                <a:solidFill>
                  <a:srgbClr val="00B050"/>
                </a:solidFill>
                <a:latin typeface="Century Gothic" pitchFamily="34" charset="0"/>
              </a:rPr>
              <a:t>היגד </a:t>
            </a:r>
            <a:endParaRPr lang="en-GB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0032" y="83671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Century Gothic" pitchFamily="34" charset="0"/>
              </a:rPr>
              <a:t>H</a:t>
            </a:r>
            <a:r>
              <a:rPr lang="he-IL" sz="2800" b="1" dirty="0" smtClean="0">
                <a:solidFill>
                  <a:srgbClr val="00B050"/>
                </a:solidFill>
                <a:latin typeface="Century Gothic" pitchFamily="34" charset="0"/>
              </a:rPr>
              <a:t>היגד </a:t>
            </a:r>
            <a:endParaRPr lang="en-GB" sz="2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grpSp>
        <p:nvGrpSpPr>
          <p:cNvPr id="30" name="Group 29" title="ציטוט המסביר את היגד H"/>
          <p:cNvGrpSpPr/>
          <p:nvPr/>
        </p:nvGrpSpPr>
        <p:grpSpPr>
          <a:xfrm>
            <a:off x="4860032" y="2044572"/>
            <a:ext cx="4176464" cy="680465"/>
            <a:chOff x="4860032" y="1684532"/>
            <a:chExt cx="4176464" cy="680465"/>
          </a:xfrm>
        </p:grpSpPr>
        <p:sp>
          <p:nvSpPr>
            <p:cNvPr id="13" name="TextBox 12"/>
            <p:cNvSpPr txBox="1"/>
            <p:nvPr/>
          </p:nvSpPr>
          <p:spPr>
            <a:xfrm>
              <a:off x="4860032" y="1700808"/>
              <a:ext cx="4104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dirty="0" smtClean="0">
                  <a:latin typeface="Century Gothic" pitchFamily="34" charset="0"/>
                </a:rPr>
                <a:t>שינויים משמעותיים באקלים מתרחשים  כל הזמן במהלך השנים.</a:t>
              </a:r>
            </a:p>
          </p:txBody>
        </p:sp>
        <p:pic>
          <p:nvPicPr>
            <p:cNvPr id="27" name="Picture 26" title="סוגר ציטוט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7441" y="2179013"/>
              <a:ext cx="133150" cy="185984"/>
            </a:xfrm>
            <a:prstGeom prst="rect">
              <a:avLst/>
            </a:prstGeom>
          </p:spPr>
        </p:pic>
        <p:pic>
          <p:nvPicPr>
            <p:cNvPr id="29" name="Picture 28" title="פותח ציטוט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8903346" y="1684532"/>
              <a:ext cx="133150" cy="185984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4788024" y="5157192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Century Gothic" pitchFamily="34" charset="0"/>
              </a:rPr>
              <a:t>Graph credit: </a:t>
            </a:r>
            <a:r>
              <a:rPr lang="en-GB" sz="1000" dirty="0" smtClean="0">
                <a:latin typeface="Century Gothic" pitchFamily="34" charset="0"/>
              </a:rPr>
              <a:t>NASA</a:t>
            </a:r>
          </a:p>
        </p:txBody>
      </p:sp>
      <p:grpSp>
        <p:nvGrpSpPr>
          <p:cNvPr id="41" name="Group 40" title="גרף שינויים באקלים"/>
          <p:cNvGrpSpPr/>
          <p:nvPr/>
        </p:nvGrpSpPr>
        <p:grpSpPr>
          <a:xfrm>
            <a:off x="4860032" y="3212976"/>
            <a:ext cx="4176464" cy="2323420"/>
            <a:chOff x="4860032" y="3212976"/>
            <a:chExt cx="4176464" cy="2323420"/>
          </a:xfrm>
        </p:grpSpPr>
        <p:pic>
          <p:nvPicPr>
            <p:cNvPr id="52" name="Picture 51" descr="להנגשה פרטנית נא לפנות לאי מייל st.negishut@weizmann.ac.il" title="שינויים משמעותיים באקלים מתרחשים  כל הזמן במהלך השנים.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5479" y="3501009"/>
              <a:ext cx="3589009" cy="9673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7668344" y="501317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400" dirty="0" smtClean="0">
                  <a:latin typeface="Century Gothic" pitchFamily="34" charset="0"/>
                </a:rPr>
                <a:t>עידן הקרח האחרון</a:t>
              </a:r>
              <a:endParaRPr lang="en-GB" sz="1400" dirty="0" smtClean="0">
                <a:latin typeface="Century Gothic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4051975" y="4021033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000" dirty="0" err="1" smtClean="0">
                  <a:latin typeface="Century Gothic" pitchFamily="34" charset="0"/>
                </a:rPr>
                <a:t>טמפ</a:t>
              </a:r>
              <a:r>
                <a:rPr lang="he-IL" sz="1000" dirty="0" smtClean="0">
                  <a:latin typeface="Century Gothic" pitchFamily="34" charset="0"/>
                </a:rPr>
                <a:t>' ממוצעת עולמית בהשוואה להווה</a:t>
              </a:r>
              <a:r>
                <a:rPr lang="en-GB" sz="1000" dirty="0" smtClean="0">
                  <a:latin typeface="Century Gothic" pitchFamily="34" charset="0"/>
                </a:rPr>
                <a:t> (ºC)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40152" y="4653137"/>
              <a:ext cx="25922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000" dirty="0" smtClean="0">
                  <a:latin typeface="Century Gothic" pitchFamily="34" charset="0"/>
                </a:rPr>
                <a:t>זמן (מיליוני שנים לפני ההווה)</a:t>
              </a:r>
              <a:endParaRPr lang="en-GB" sz="1000" dirty="0" smtClean="0">
                <a:latin typeface="Century Gothic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04048" y="3501009"/>
              <a:ext cx="4320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GB" sz="800" dirty="0" smtClean="0">
                  <a:latin typeface="Century Gothic" pitchFamily="34" charset="0"/>
                </a:rPr>
                <a:t>2</a:t>
              </a:r>
            </a:p>
            <a:p>
              <a:pPr algn="r">
                <a:spcBef>
                  <a:spcPts val="600"/>
                </a:spcBef>
              </a:pPr>
              <a:r>
                <a:rPr lang="en-GB" sz="800" dirty="0" smtClean="0">
                  <a:latin typeface="Century Gothic" pitchFamily="34" charset="0"/>
                </a:rPr>
                <a:t>0</a:t>
              </a:r>
            </a:p>
            <a:p>
              <a:pPr algn="r">
                <a:spcBef>
                  <a:spcPts val="600"/>
                </a:spcBef>
              </a:pPr>
              <a:r>
                <a:rPr lang="en-GB" sz="800" dirty="0" smtClean="0">
                  <a:latin typeface="Century Gothic" pitchFamily="34" charset="0"/>
                </a:rPr>
                <a:t>–2</a:t>
              </a:r>
            </a:p>
            <a:p>
              <a:pPr algn="r">
                <a:spcBef>
                  <a:spcPts val="600"/>
                </a:spcBef>
              </a:pPr>
              <a:r>
                <a:rPr lang="en-GB" sz="800" dirty="0" smtClean="0">
                  <a:latin typeface="Century Gothic" pitchFamily="34" charset="0"/>
                </a:rPr>
                <a:t>–4</a:t>
              </a:r>
            </a:p>
            <a:p>
              <a:pPr algn="r">
                <a:spcBef>
                  <a:spcPts val="600"/>
                </a:spcBef>
              </a:pPr>
              <a:r>
                <a:rPr lang="en-GB" sz="800" dirty="0" smtClean="0">
                  <a:latin typeface="Century Gothic" pitchFamily="34" charset="0"/>
                </a:rPr>
                <a:t>–6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20072" y="4509700"/>
              <a:ext cx="38164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8163" algn="ctr"/>
                  <a:tab pos="987425" algn="ctr"/>
                  <a:tab pos="1439863" algn="ctr"/>
                  <a:tab pos="1797050" algn="ctr"/>
                  <a:tab pos="2238375" algn="ctr"/>
                  <a:tab pos="2689225" algn="ctr"/>
                  <a:tab pos="3143250" algn="ctr"/>
                  <a:tab pos="3584575" algn="ctr"/>
                </a:tabLst>
              </a:pPr>
              <a:r>
                <a:rPr lang="en-GB" sz="800" dirty="0" smtClean="0">
                  <a:latin typeface="Century Gothic" pitchFamily="34" charset="0"/>
                </a:rPr>
                <a:t>0.8	0.7	0.6	0.5	0.4	0.3	0.2	0.1	0</a:t>
              </a:r>
            </a:p>
          </p:txBody>
        </p:sp>
      </p:grpSp>
      <p:grpSp>
        <p:nvGrpSpPr>
          <p:cNvPr id="40" name="Group 39" title="גרף טמפ' עולמית מנאס&quot;א"/>
          <p:cNvGrpSpPr/>
          <p:nvPr/>
        </p:nvGrpSpPr>
        <p:grpSpPr>
          <a:xfrm>
            <a:off x="107504" y="1523737"/>
            <a:ext cx="4392488" cy="2439516"/>
            <a:chOff x="107504" y="1523737"/>
            <a:chExt cx="4392488" cy="2439516"/>
          </a:xfrm>
        </p:grpSpPr>
        <p:pic>
          <p:nvPicPr>
            <p:cNvPr id="33" name="Picture 32" descr="Statement G 1.png" title="ציר זמן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552" y="1556792"/>
              <a:ext cx="3960440" cy="1937079"/>
            </a:xfrm>
            <a:prstGeom prst="rect">
              <a:avLst/>
            </a:prstGeom>
          </p:spPr>
        </p:pic>
        <p:pic>
          <p:nvPicPr>
            <p:cNvPr id="31" name="Picture 30" descr="להנגשה פרטנית נא לפנות לאי מייל st.negishut@weizmann.ac.il" title="הגרף מראה את השינוי בטמפ' העולמית בהשוואה לטמפ' הממוצעת בין 1951 ו1980.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330" y="1628800"/>
              <a:ext cx="3964662" cy="194421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07504" y="1523737"/>
              <a:ext cx="485040" cy="204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1850"/>
                </a:spcBef>
              </a:pPr>
              <a:r>
                <a:rPr lang="en-GB" sz="800" dirty="0" smtClean="0">
                  <a:latin typeface="Century Gothic" pitchFamily="34" charset="0"/>
                </a:rPr>
                <a:t>0.6</a:t>
              </a:r>
            </a:p>
            <a:p>
              <a:pPr algn="r">
                <a:spcBef>
                  <a:spcPts val="1850"/>
                </a:spcBef>
              </a:pPr>
              <a:r>
                <a:rPr lang="en-GB" sz="800" dirty="0" smtClean="0">
                  <a:latin typeface="Century Gothic" pitchFamily="34" charset="0"/>
                </a:rPr>
                <a:t>0.4</a:t>
              </a:r>
            </a:p>
            <a:p>
              <a:pPr algn="r">
                <a:spcBef>
                  <a:spcPts val="1850"/>
                </a:spcBef>
              </a:pPr>
              <a:r>
                <a:rPr lang="en-GB" sz="800" dirty="0" smtClean="0">
                  <a:latin typeface="Century Gothic" pitchFamily="34" charset="0"/>
                </a:rPr>
                <a:t>0.2</a:t>
              </a:r>
            </a:p>
            <a:p>
              <a:pPr algn="r">
                <a:spcBef>
                  <a:spcPts val="1850"/>
                </a:spcBef>
              </a:pPr>
              <a:r>
                <a:rPr lang="en-GB" sz="800" dirty="0" smtClean="0">
                  <a:latin typeface="Century Gothic" pitchFamily="34" charset="0"/>
                </a:rPr>
                <a:t>0</a:t>
              </a:r>
            </a:p>
            <a:p>
              <a:pPr algn="r">
                <a:spcBef>
                  <a:spcPts val="1850"/>
                </a:spcBef>
              </a:pPr>
              <a:r>
                <a:rPr lang="en-GB" sz="800" dirty="0" smtClean="0">
                  <a:latin typeface="Century Gothic" pitchFamily="34" charset="0"/>
                </a:rPr>
                <a:t>–0.2</a:t>
              </a:r>
            </a:p>
            <a:p>
              <a:pPr algn="r">
                <a:spcBef>
                  <a:spcPts val="1850"/>
                </a:spcBef>
              </a:pPr>
              <a:r>
                <a:rPr lang="en-GB" sz="800" dirty="0" smtClean="0">
                  <a:latin typeface="Century Gothic" pitchFamily="34" charset="0"/>
                </a:rPr>
                <a:t>–0.4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-741493" y="2621813"/>
              <a:ext cx="1944217" cy="246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000" dirty="0" smtClean="0">
                  <a:latin typeface="Century Gothic" pitchFamily="34" charset="0"/>
                </a:rPr>
                <a:t>שינוי </a:t>
              </a:r>
              <a:r>
                <a:rPr lang="he-IL" sz="1000" dirty="0" err="1" smtClean="0">
                  <a:latin typeface="Century Gothic" pitchFamily="34" charset="0"/>
                </a:rPr>
                <a:t>בטמפ</a:t>
              </a:r>
              <a:r>
                <a:rPr lang="he-IL" sz="1000" dirty="0" smtClean="0">
                  <a:latin typeface="Century Gothic" pitchFamily="34" charset="0"/>
                </a:rPr>
                <a:t>' העולמית </a:t>
              </a:r>
              <a:r>
                <a:rPr lang="en-GB" sz="1000" dirty="0" smtClean="0">
                  <a:latin typeface="Century Gothic" pitchFamily="34" charset="0"/>
                </a:rPr>
                <a:t>(ºC)</a:t>
              </a:r>
              <a:endParaRPr lang="en-GB" sz="1000" dirty="0">
                <a:latin typeface="Century Gothic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3528" y="3573016"/>
              <a:ext cx="41764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14375" algn="ctr"/>
                  <a:tab pos="1344613" algn="ctr"/>
                  <a:tab pos="1881188" algn="ctr"/>
                  <a:tab pos="2511425" algn="ctr"/>
                  <a:tab pos="3048000" algn="ctr"/>
                  <a:tab pos="3678238" algn="ctr"/>
                </a:tabLst>
              </a:pPr>
              <a:r>
                <a:rPr lang="en-GB" sz="800" dirty="0" smtClean="0">
                  <a:latin typeface="Century Gothic" pitchFamily="34" charset="0"/>
                </a:rPr>
                <a:t>1880	1900	1920	1940	1960	1980	2000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5576" y="1772816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1400" b="1" dirty="0" err="1" smtClean="0">
                  <a:latin typeface="Century Gothic" pitchFamily="34" charset="0"/>
                </a:rPr>
                <a:t>טמפ</a:t>
              </a:r>
              <a:r>
                <a:rPr lang="he-IL" sz="1400" b="1" dirty="0" smtClean="0">
                  <a:latin typeface="Century Gothic" pitchFamily="34" charset="0"/>
                </a:rPr>
                <a:t>' עולמית</a:t>
              </a:r>
              <a:endParaRPr lang="en-GB" sz="1400" b="1" dirty="0">
                <a:latin typeface="Century Gothic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51720" y="3717032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000" b="1" dirty="0" smtClean="0">
                  <a:latin typeface="Century Gothic" pitchFamily="34" charset="0"/>
                </a:rPr>
                <a:t>שנה</a:t>
              </a:r>
              <a:endParaRPr lang="en-GB" sz="1000" b="1" dirty="0">
                <a:latin typeface="Century Gothic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9592" y="2564904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1000" dirty="0" smtClean="0">
                  <a:latin typeface="Century Gothic" pitchFamily="34" charset="0"/>
                </a:rPr>
                <a:t>אי-ודאות</a:t>
              </a:r>
              <a:endParaRPr lang="en-GB" sz="1000" dirty="0" smtClean="0">
                <a:latin typeface="Century Gothic" pitchFamily="34" charset="0"/>
              </a:endParaRPr>
            </a:p>
          </p:txBody>
        </p:sp>
      </p:grpSp>
      <p:cxnSp>
        <p:nvCxnSpPr>
          <p:cNvPr id="43" name="Straight Connector 42" title="קו לינארי "/>
          <p:cNvCxnSpPr/>
          <p:nvPr/>
        </p:nvCxnSpPr>
        <p:spPr>
          <a:xfrm flipH="1">
            <a:off x="1691680" y="2492896"/>
            <a:ext cx="79208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ה</a:t>
            </a:r>
            <a:r>
              <a:rPr lang="he-IL" dirty="0" err="1" smtClean="0"/>
              <a:t>יגדים</a:t>
            </a:r>
            <a:r>
              <a:rPr lang="he-IL" dirty="0" smtClean="0"/>
              <a:t> על שינוי </a:t>
            </a:r>
            <a:r>
              <a:rPr lang="he-IL" dirty="0" smtClean="0"/>
              <a:t>האקלים המשך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23528" y="4077072"/>
            <a:ext cx="3528392" cy="2304256"/>
          </a:xfrm>
          <a:prstGeom prst="roundRect">
            <a:avLst>
              <a:gd name="adj" fmla="val 9438"/>
            </a:avLst>
          </a:prstGeom>
          <a:solidFill>
            <a:schemeClr val="bg1"/>
          </a:solidFill>
          <a:ln w="63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he-IL" sz="16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  <a:latin typeface="Century Gothic" pitchFamily="34" charset="0"/>
              </a:rPr>
              <a:t>האם </a:t>
            </a:r>
            <a:r>
              <a:rPr lang="he-IL" sz="1600" b="1" dirty="0">
                <a:solidFill>
                  <a:schemeClr val="tx1"/>
                </a:solidFill>
                <a:latin typeface="Century Gothic" pitchFamily="34" charset="0"/>
              </a:rPr>
              <a:t>אנו יכולים להיות בטוחים...</a:t>
            </a:r>
          </a:p>
          <a:p>
            <a:pPr marL="174625" indent="-174625" algn="r" rtl="1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  <a:tabLst>
                <a:tab pos="174625" algn="l"/>
              </a:tabLst>
            </a:pPr>
            <a:r>
              <a:rPr lang="he-IL" sz="1400" dirty="0">
                <a:solidFill>
                  <a:schemeClr val="tx1"/>
                </a:solidFill>
                <a:latin typeface="Century Gothic" pitchFamily="34" charset="0"/>
              </a:rPr>
              <a:t>כמה פחמן דו חמצני (וגזי חממה אחרים, כמו מתאן למשל) נוצרים כתוצאה מפעילות של בני אדם?</a:t>
            </a:r>
          </a:p>
          <a:p>
            <a:pPr marL="174625" indent="-174625" algn="r" rtl="1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  <a:tabLst>
                <a:tab pos="174625" algn="l"/>
              </a:tabLst>
            </a:pPr>
            <a:r>
              <a:rPr lang="he-IL" sz="1400" dirty="0">
                <a:solidFill>
                  <a:schemeClr val="tx1"/>
                </a:solidFill>
                <a:latin typeface="Century Gothic" pitchFamily="34" charset="0"/>
              </a:rPr>
              <a:t>עד כמה גזי חממה משפיעים על ההתחממות הגלובאלית?</a:t>
            </a:r>
          </a:p>
          <a:p>
            <a:pPr marL="174625" indent="-174625" algn="r" rtl="1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  <a:tabLst>
                <a:tab pos="174625" algn="l"/>
              </a:tabLst>
            </a:pPr>
            <a:r>
              <a:rPr lang="he-IL" sz="1400" dirty="0">
                <a:solidFill>
                  <a:schemeClr val="tx1"/>
                </a:solidFill>
                <a:latin typeface="Century Gothic" pitchFamily="34" charset="0"/>
              </a:rPr>
              <a:t>איך גורמים אחרים משפיעים על ההתחממות הגלובאלית?</a:t>
            </a:r>
            <a:endParaRPr lang="en-GB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" name="Group 9" title="לוגו של גיליונות סטודנטים- גליון 2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8" name="TextBox 7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latin typeface="Century Gothic" pitchFamily="34" charset="0"/>
                </a:rPr>
                <a:t>SS2</a:t>
              </a:r>
              <a:endParaRPr lang="en-GB" sz="1600" dirty="0">
                <a:latin typeface="Century Gothic" pitchFamily="34" charset="0"/>
              </a:endParaRPr>
            </a:p>
          </p:txBody>
        </p:sp>
        <p:pic>
          <p:nvPicPr>
            <p:cNvPr id="9" name="Picture 8" title="לוגו של גיליונות סטודנטים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63688" y="3326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האם בני אדם אשמים בשינויי האקלים?</a:t>
            </a:r>
            <a:endParaRPr lang="en-GB" sz="24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 descr="היגדים המצביעים על כך שבני האדם אינם הגורמים העיקריים לשינוי האקלים.&#10;היגדים המצביעים על כך שבני האדם הינם הגורמים העיריים לשינוי האקלים.&#10;היגדים המצביעים על כך ששינויי אקלים מתרחשים גם ללא מעורבות האדם.&#10;היגדים ממקורות מידע בלתי מבוססים מדעית. " title="טבלה למילוי האות של כל היגד בעבודה התאימה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34201"/>
              </p:ext>
            </p:extLst>
          </p:nvPr>
        </p:nvGraphicFramePr>
        <p:xfrm>
          <a:off x="4067944" y="1052736"/>
          <a:ext cx="4824536" cy="526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היגדים ממקורות מידע </a:t>
                      </a: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בלתי מבוססים מדעית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היגדים המצביעים על כך ששינויי אקלים מתרחשים גם ללא מעורבות האדם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היגדים המצביעים על כך שבני האדם הינם הגורמים העיקריים לשינוי האקלים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היגדים המצביעים על כך שבני האדם אינם הגורמים העיקריים  לשינוי</a:t>
                      </a:r>
                      <a:r>
                        <a:rPr lang="he-IL" sz="12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האקלים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8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12" title="מאזניים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306574"/>
            <a:ext cx="591612" cy="402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title="דמות איש חושב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59" y="1340768"/>
            <a:ext cx="386939" cy="432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title="קבוצה של אנשים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212976"/>
            <a:ext cx="571122" cy="360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23528" y="1052736"/>
            <a:ext cx="3456384" cy="2880320"/>
          </a:xfrm>
          <a:prstGeom prst="rect">
            <a:avLst/>
          </a:prstGeom>
          <a:noFill/>
          <a:ln w="6350">
            <a:solidFill>
              <a:srgbClr val="0091C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he-IL" sz="1400" b="1" dirty="0">
                <a:ln w="0"/>
                <a:solidFill>
                  <a:schemeClr val="tx1"/>
                </a:solidFill>
                <a:latin typeface="Century Gothic" pitchFamily="34" charset="0"/>
              </a:rPr>
              <a:t>למד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 את ההיגדים שתלויים בכיתה. </a:t>
            </a:r>
            <a:endParaRPr lang="he-IL" sz="1400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כתוב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את האות של כל היגד בעמודה </a:t>
            </a:r>
            <a:endParaRPr lang="he-IL" sz="1400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המתאימה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algn="r" rtl="1"/>
            <a:endParaRPr lang="he-IL" sz="1400" dirty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b="1" dirty="0">
                <a:ln w="0"/>
                <a:solidFill>
                  <a:schemeClr val="tx1"/>
                </a:solidFill>
                <a:latin typeface="Century Gothic" pitchFamily="34" charset="0"/>
              </a:rPr>
              <a:t>שקול והערך את העדויות, והגע </a:t>
            </a:r>
            <a:endParaRPr lang="he-IL" sz="1400" b="1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b="1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למסקנה: </a:t>
            </a:r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האם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בני האדם אשמים </a:t>
            </a:r>
            <a:endParaRPr lang="he-IL" sz="1400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בשינוי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האקלים?</a:t>
            </a:r>
          </a:p>
          <a:p>
            <a:pPr algn="r" rtl="1"/>
            <a:endParaRPr lang="he-IL" sz="1400" dirty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b="1" dirty="0">
                <a:ln w="0"/>
                <a:solidFill>
                  <a:schemeClr val="tx1"/>
                </a:solidFill>
                <a:latin typeface="Century Gothic" pitchFamily="34" charset="0"/>
              </a:rPr>
              <a:t>דון: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עד כמה אתה בטוח במסקנה </a:t>
            </a:r>
            <a:endParaRPr lang="he-IL" sz="1400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שהגעת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אליה? לעזרה, ראה "האם אנו </a:t>
            </a:r>
            <a:endParaRPr lang="he-IL" sz="1400" dirty="0" smtClean="0">
              <a:ln w="0"/>
              <a:solidFill>
                <a:schemeClr val="tx1"/>
              </a:solidFill>
              <a:latin typeface="Century Gothic" pitchFamily="34" charset="0"/>
            </a:endParaRPr>
          </a:p>
          <a:p>
            <a:pPr algn="r" rtl="1"/>
            <a:r>
              <a:rPr lang="he-IL" sz="1400" dirty="0" smtClean="0">
                <a:ln w="0"/>
                <a:solidFill>
                  <a:schemeClr val="tx1"/>
                </a:solidFill>
                <a:latin typeface="Century Gothic" pitchFamily="34" charset="0"/>
              </a:rPr>
              <a:t>יכולים </a:t>
            </a:r>
            <a:r>
              <a:rPr lang="he-IL" sz="1400" dirty="0">
                <a:ln w="0"/>
                <a:solidFill>
                  <a:schemeClr val="tx1"/>
                </a:solidFill>
                <a:latin typeface="Century Gothic" pitchFamily="34" charset="0"/>
              </a:rPr>
              <a:t>להיות בטוחים.."</a:t>
            </a:r>
          </a:p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ה</a:t>
            </a:r>
            <a:r>
              <a:rPr lang="he-IL" dirty="0" smtClean="0"/>
              <a:t>אם בני אדם</a:t>
            </a:r>
            <a:r>
              <a:rPr lang="he-IL" baseline="0" dirty="0" smtClean="0"/>
              <a:t> אשמים בשינויי האקלים?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5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9785</TotalTime>
  <Words>737</Words>
  <Application>Microsoft Office PowerPoint</Application>
  <PresentationFormat>On-screen Show (4:3)</PresentationFormat>
  <Paragraphs>141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ＭＳ Ｐゴシック</vt:lpstr>
      <vt:lpstr>Aharoni</vt:lpstr>
      <vt:lpstr>Arial</vt:lpstr>
      <vt:lpstr>Arial</vt:lpstr>
      <vt:lpstr>Calibri</vt:lpstr>
      <vt:lpstr>Century Gothic</vt:lpstr>
      <vt:lpstr>Ebrima</vt:lpstr>
      <vt:lpstr>LilyUPC</vt:lpstr>
      <vt:lpstr>Mangal</vt:lpstr>
      <vt:lpstr>Open Sans Hebrew</vt:lpstr>
      <vt:lpstr>Times New Roman</vt:lpstr>
      <vt:lpstr>Wingdings</vt:lpstr>
      <vt:lpstr>Office Theme</vt:lpstr>
      <vt:lpstr>הקשר בין האי השוקע לבין יכולתנו למנוע את התחממות כדור הארץ</vt:lpstr>
      <vt:lpstr>האם בני אדם אשמים בשינויי האקלים?</vt:lpstr>
      <vt:lpstr>היגדים על שינוי האקלים</vt:lpstr>
      <vt:lpstr>היגדים על שינוי האקלים המשך</vt:lpstr>
      <vt:lpstr>היגדים על שינוי האקלים</vt:lpstr>
      <vt:lpstr>היגדים על שינוי האקלים המשך</vt:lpstr>
      <vt:lpstr>האם בני אדם אשמים בשינויי האקלים?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Windows User</cp:lastModifiedBy>
  <cp:revision>379</cp:revision>
  <dcterms:created xsi:type="dcterms:W3CDTF">2014-04-14T15:20:18Z</dcterms:created>
  <dcterms:modified xsi:type="dcterms:W3CDTF">2019-06-20T13:13:45Z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3A59B582-55AD-41CF-B1C7-7A5200DAF113</vt:lpwstr>
  </property>
  <property fmtid="{D5CDD505-2E9C-101B-9397-08002B2CF9AE}" pid="3" name="ArticulatePath">
    <vt:lpwstr>grow your own body student sheets (1)</vt:lpwstr>
  </property>
</Properties>
</file>