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81" r:id="rId2"/>
    <p:sldId id="282" r:id="rId3"/>
    <p:sldId id="280" r:id="rId4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28" autoAdjust="0"/>
    <p:restoredTop sz="95592" autoAdjust="0"/>
  </p:normalViewPr>
  <p:slideViewPr>
    <p:cSldViewPr>
      <p:cViewPr varScale="1">
        <p:scale>
          <a:sx n="93" d="100"/>
          <a:sy n="93" d="100"/>
        </p:scale>
        <p:origin x="96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7EFE9E-362F-4832-AC64-0859BBFDDD2F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27C3BC4-AD87-4902-8D0B-7382FDF093F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298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C17E5-ECCE-4B62-A532-A5F7DEEED2F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5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gage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83" y="116632"/>
            <a:ext cx="1511642" cy="60653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 rot="5400000">
            <a:off x="4395062" y="2130283"/>
            <a:ext cx="353875" cy="9144000"/>
          </a:xfrm>
          <a:prstGeom prst="rect">
            <a:avLst/>
          </a:prstGeom>
          <a:solidFill>
            <a:srgbClr val="008E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055768" y="65253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Century Gothic" pitchFamily="34" charset="0"/>
              </a:rPr>
              <a:t>Student sheets</a:t>
            </a:r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77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6B2AB5A-97F4-454C-935C-D1DD2BD543CA}" type="slidenum">
              <a:rPr lang="he-IL" smtClean="0"/>
              <a:t>‹#›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10CC8E-6ED2-4115-91F2-741D83E8C244}" type="datetimeFigureOut">
              <a:rPr lang="he-IL" smtClean="0"/>
              <a:t>א'/סיון/תשע"ט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16027"/>
            <a:ext cx="846043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000" dirty="0" smtClean="0">
                <a:solidFill>
                  <a:srgbClr val="C00000"/>
                </a:solidFill>
              </a:rPr>
              <a:t>כלים לדיון מובנה בדילמה</a:t>
            </a:r>
          </a:p>
          <a:p>
            <a:pPr algn="ctr"/>
            <a:endParaRPr lang="he-IL" sz="2800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3600" dirty="0" smtClean="0"/>
              <a:t>קבלת החלטה – שקלול שיקולים בעד ונגד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he-IL" sz="36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he-IL" sz="3600" dirty="0" smtClean="0"/>
              <a:t>מפת השלכות – דיון בהשלכות שיכולות לנבוע מהחלטה שהתקבלה.</a:t>
            </a:r>
            <a:endParaRPr lang="he-IL" sz="36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1" eaLnBrk="1" latinLnBrk="0" hangingPunct="1"/>
            <a:r>
              <a:rPr lang="he-IL" sz="4000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כלים לדיון מובנה בדילמה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43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כתבו שני יתרונות עבור אחרים, שני יתרונות עבורכם ותנו לכל אחד מהם ניקוד מאפס עד שלוש. &#10;כתבו  שני סיכונים עבור אחרים, שני סיכונים עבורכם ותנו לכל אחד מהם ניקוד ממינוס 3 עד אפס.&#10;סכמו את הניקוד עבור אחרים ועבורכם.&#10;" title="דרגו את היתרון לעומת הסיכון  עבורכם ועבור אחרים: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559803"/>
              </p:ext>
            </p:extLst>
          </p:nvPr>
        </p:nvGraphicFramePr>
        <p:xfrm>
          <a:off x="683568" y="1397000"/>
          <a:ext cx="6936432" cy="505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60673889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1018057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332069184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3766404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solidFill>
                            <a:schemeClr val="tx1"/>
                          </a:solidFill>
                          <a:cs typeface="+mn-cs"/>
                        </a:rPr>
                        <a:t>ניקוד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solidFill>
                            <a:schemeClr val="tx1"/>
                          </a:solidFill>
                          <a:cs typeface="+mn-cs"/>
                        </a:rPr>
                        <a:t>ניקוד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53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יתרונות עבורי + 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entury Gothic" pitchFamily="34" charset="0"/>
                        <a:cs typeface="+mn-cs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0  +1 +2 +3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יתרונות עבור אחרים +</a:t>
                      </a:r>
                      <a:endParaRPr lang="en-US" sz="180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0  +1 +2 +3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70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9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solidFill>
                            <a:schemeClr val="tx1"/>
                          </a:solidFill>
                          <a:cs typeface="+mn-cs"/>
                        </a:rPr>
                        <a:t>ניקוד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solidFill>
                            <a:schemeClr val="tx1"/>
                          </a:solidFill>
                          <a:cs typeface="+mn-cs"/>
                        </a:rPr>
                        <a:t>ניקוד</a:t>
                      </a:r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99003"/>
                  </a:ext>
                </a:extLst>
              </a:tr>
              <a:tr h="6394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0  +1 +2 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0  +1 +2 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49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סיכונים -</a:t>
                      </a:r>
                      <a:endParaRPr lang="en-US" sz="180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solidFill>
                          <a:schemeClr val="tx1"/>
                        </a:solidFill>
                        <a:latin typeface="Century Gothic" pitchFamily="34" charset="0"/>
                        <a:cs typeface="+mn-cs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cs typeface="+mn-cs"/>
                        </a:rPr>
                        <a:t>סיכונים עבור אחרים -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entury Gothic" pitchFamily="34" charset="0"/>
                        <a:cs typeface="+mn-cs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9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50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2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008EC0"/>
                          </a:solidFill>
                          <a:latin typeface="Century Gothic" pitchFamily="34" charset="0"/>
                        </a:rPr>
                        <a:t>ניקוד סופי</a:t>
                      </a:r>
                      <a:endParaRPr lang="en-GB" b="1" dirty="0" smtClean="0">
                        <a:solidFill>
                          <a:srgbClr val="008EC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008EC0"/>
                          </a:solidFill>
                          <a:latin typeface="Century Gothic" pitchFamily="34" charset="0"/>
                        </a:rPr>
                        <a:t>ניקוד סופי</a:t>
                      </a:r>
                      <a:endParaRPr lang="en-GB" b="1" dirty="0" smtClean="0">
                        <a:solidFill>
                          <a:srgbClr val="008EC0"/>
                        </a:solidFill>
                        <a:latin typeface="Century Gothic" pitchFamily="34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38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73113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763688" y="-315416"/>
            <a:ext cx="6025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3600" b="1" dirty="0" smtClean="0">
                <a:solidFill>
                  <a:srgbClr val="CC0000"/>
                </a:solidFill>
                <a:latin typeface="Century Gothic"/>
                <a:ea typeface="+mn-ea"/>
                <a:cs typeface="+mn-cs"/>
              </a:rPr>
              <a:t>קבלת החלטה – שקלול שיקולים</a:t>
            </a:r>
            <a:endParaRPr lang="he-IL" sz="3600" b="1" dirty="0">
              <a:solidFill>
                <a:srgbClr val="CC00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52400" y="713888"/>
            <a:ext cx="7620000" cy="626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  <a:defRPr/>
            </a:pPr>
            <a:r>
              <a:rPr lang="he-IL" sz="2400" b="1" dirty="0" smtClean="0"/>
              <a:t>דרגו</a:t>
            </a:r>
            <a:r>
              <a:rPr lang="he-IL" sz="2400" dirty="0" smtClean="0"/>
              <a:t> את היתרון לעומת הסיכון  עבורכם ועבור אחרים:</a:t>
            </a:r>
          </a:p>
          <a:p>
            <a:pPr marL="114300" indent="0" algn="ctr">
              <a:buFont typeface="Arial" pitchFamily="34" charset="0"/>
              <a:buNone/>
              <a:defRPr/>
            </a:pPr>
            <a:endParaRPr lang="he-IL" sz="2400" dirty="0" smtClean="0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1" eaLnBrk="1" latinLnBrk="0" hangingPunct="1"/>
            <a:r>
              <a:rPr lang="he-IL" sz="3600" b="1" kern="1200" dirty="0" smtClean="0">
                <a:solidFill>
                  <a:srgbClr val="CC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קבלת החלטה – שקלול שיקולים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11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 title="SS3"/>
          <p:cNvGrpSpPr/>
          <p:nvPr/>
        </p:nvGrpSpPr>
        <p:grpSpPr>
          <a:xfrm>
            <a:off x="7813154" y="0"/>
            <a:ext cx="1296144" cy="641606"/>
            <a:chOff x="7813154" y="0"/>
            <a:chExt cx="1296144" cy="641606"/>
          </a:xfrm>
        </p:grpSpPr>
        <p:sp>
          <p:nvSpPr>
            <p:cNvPr id="69" name="TextBox 68"/>
            <p:cNvSpPr txBox="1"/>
            <p:nvPr/>
          </p:nvSpPr>
          <p:spPr>
            <a:xfrm>
              <a:off x="7813154" y="0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 smtClean="0">
                  <a:latin typeface="Century Gothic" pitchFamily="34" charset="0"/>
                </a:rPr>
                <a:t>SS3</a:t>
              </a:r>
              <a:endParaRPr lang="en-GB" sz="1600" dirty="0">
                <a:latin typeface="Century Gothic" pitchFamily="34" charset="0"/>
              </a:endParaRPr>
            </a:p>
          </p:txBody>
        </p:sp>
        <p:pic>
          <p:nvPicPr>
            <p:cNvPr id="70" name="Picture 69" descr="Student sheets.png" title="SS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98815" y="44624"/>
              <a:ext cx="510483" cy="596982"/>
            </a:xfrm>
            <a:prstGeom prst="rect">
              <a:avLst/>
            </a:prstGeom>
          </p:spPr>
        </p:pic>
      </p:grpSp>
      <p:sp>
        <p:nvSpPr>
          <p:cNvPr id="61" name="Rectangle 60" title="Student sheets"/>
          <p:cNvSpPr/>
          <p:nvPr/>
        </p:nvSpPr>
        <p:spPr>
          <a:xfrm rot="5400000">
            <a:off x="4395062" y="2130283"/>
            <a:ext cx="353875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055768" y="652534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Century Gothic" pitchFamily="34" charset="0"/>
              </a:rPr>
              <a:t>Student sheets</a:t>
            </a:r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-3965" y="828629"/>
            <a:ext cx="9147965" cy="808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79512" y="-243408"/>
            <a:ext cx="8568952" cy="1143000"/>
          </a:xfrm>
        </p:spPr>
        <p:txBody>
          <a:bodyPr/>
          <a:lstStyle/>
          <a:p>
            <a:pPr algn="r" rtl="1" eaLnBrk="1" latinLnBrk="0" hangingPunct="1"/>
            <a:r>
              <a:rPr lang="he-IL" sz="3600" b="1" kern="1200" dirty="0" smtClean="0">
                <a:solidFill>
                  <a:srgbClr val="CC0000"/>
                </a:solidFill>
                <a:effectLst/>
                <a:latin typeface="Century Gothic"/>
                <a:ea typeface="+mn-ea"/>
                <a:cs typeface="+mn-cs"/>
              </a:rPr>
              <a:t>מפת ההשלכות – השלכות הנובעות מההחלטה</a:t>
            </a:r>
            <a:endParaRPr lang="he-IL" sz="3600" b="1" dirty="0"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430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he-IL" sz="2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מפת השלכות היא כלי גרפי לפרוט וארגון של ההשלכות של ביצוע החלטה מסוימת. </a:t>
            </a:r>
          </a:p>
          <a:p>
            <a:pPr marL="11430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he-IL" sz="2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לכל אחת משלוש ההשלכות (מסומנות בספרה 1 במפה) יש שתי השלכות משנה (מסומנות בספרה 2 במפה) ולכל אחת מהן השלכת משנה משלה (מסומנות בספרה 3 במפה). </a:t>
            </a:r>
            <a:endParaRPr lang="he-IL" sz="5400" dirty="0" smtClean="0">
              <a:effectLst/>
            </a:endParaRPr>
          </a:p>
        </p:txBody>
      </p:sp>
      <p:pic>
        <p:nvPicPr>
          <p:cNvPr id="1026" name="Picture 2" descr="מפת השלכות היא כלי גרפי לפרוט וארגון של ההשלכות של ביצוע החלטה מסוימת. &#10;לכל אחת משלוש ההשלכות (מסומנות בספרה 1 במפה) יש שתי השלכות משנה (מסומנות בספרה 2 במפה) ולכל אחת מהן השלכת משנה משלה (מסומנות בספרה 3 במפה). &#10;" title="מפת ההשלכות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0" t="28211" r="38800" b="28874"/>
          <a:stretch/>
        </p:blipFill>
        <p:spPr bwMode="auto">
          <a:xfrm>
            <a:off x="-3965" y="836712"/>
            <a:ext cx="846439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85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1733</TotalTime>
  <Words>150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Adjacency</vt:lpstr>
      <vt:lpstr>כלים לדיון מובנה בדילמה</vt:lpstr>
      <vt:lpstr>קבלת החלטה – שקלול שיקולים</vt:lpstr>
      <vt:lpstr>מפת ההשלכות – השלכות הנובעות מההחלטה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WICC</dc:creator>
  <cp:lastModifiedBy>Windows User</cp:lastModifiedBy>
  <cp:revision>62</cp:revision>
  <cp:lastPrinted>2016-08-22T09:23:41Z</cp:lastPrinted>
  <dcterms:created xsi:type="dcterms:W3CDTF">2016-08-17T09:30:39Z</dcterms:created>
  <dcterms:modified xsi:type="dcterms:W3CDTF">2019-06-05T06:55:43Z</dcterms:modified>
</cp:coreProperties>
</file>