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5"/>
  </p:notesMasterIdLst>
  <p:sldIdLst>
    <p:sldId id="281" r:id="rId2"/>
    <p:sldId id="282" r:id="rId3"/>
    <p:sldId id="280" r:id="rId4"/>
  </p:sldIdLst>
  <p:sldSz cx="9144000" cy="6858000" type="screen4x3"/>
  <p:notesSz cx="6797675" cy="987425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5428" autoAdjust="0"/>
    <p:restoredTop sz="95592" autoAdjust="0"/>
  </p:normalViewPr>
  <p:slideViewPr>
    <p:cSldViewPr>
      <p:cViewPr varScale="1">
        <p:scale>
          <a:sx n="93" d="100"/>
          <a:sy n="93" d="100"/>
        </p:scale>
        <p:origin x="96" y="4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52016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74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1A7EFE9E-362F-4832-AC64-0859BBFDDD2F}" type="datetimeFigureOut">
              <a:rPr lang="he-IL" smtClean="0"/>
              <a:t>א'/סיון/תשע"ט</a:t>
            </a:fld>
            <a:endParaRPr lang="he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52016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74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27C3BC4-AD87-4902-8D0B-7382FDF093F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29809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3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endParaRPr lang="en-GB" b="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1C17E5-ECCE-4B62-A532-A5F7DEEED2FD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55347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0CC8E-6ED2-4115-91F2-741D83E8C244}" type="datetimeFigureOut">
              <a:rPr lang="he-IL" smtClean="0"/>
              <a:t>א'/סיון/תשע"ט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2AB5A-97F4-454C-935C-D1DD2BD543CA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0CC8E-6ED2-4115-91F2-741D83E8C244}" type="datetimeFigureOut">
              <a:rPr lang="he-IL" smtClean="0"/>
              <a:t>א'/סיון/תשע"ט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2AB5A-97F4-454C-935C-D1DD2BD543CA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0CC8E-6ED2-4115-91F2-741D83E8C244}" type="datetimeFigureOut">
              <a:rPr lang="he-IL" smtClean="0"/>
              <a:t>א'/סיון/תשע"ט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2AB5A-97F4-454C-935C-D1DD2BD543CA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tudent she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engagelogo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483" y="116632"/>
            <a:ext cx="1511642" cy="606536"/>
          </a:xfrm>
          <a:prstGeom prst="rect">
            <a:avLst/>
          </a:prstGeom>
        </p:spPr>
      </p:pic>
      <p:sp>
        <p:nvSpPr>
          <p:cNvPr id="6" name="Rectangle 5"/>
          <p:cNvSpPr/>
          <p:nvPr userDrawn="1"/>
        </p:nvSpPr>
        <p:spPr>
          <a:xfrm rot="5400000">
            <a:off x="4395062" y="2130283"/>
            <a:ext cx="353875" cy="9144000"/>
          </a:xfrm>
          <a:prstGeom prst="rect">
            <a:avLst/>
          </a:prstGeom>
          <a:solidFill>
            <a:srgbClr val="008EC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7055768" y="6525344"/>
            <a:ext cx="20882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dirty="0" smtClean="0">
                <a:solidFill>
                  <a:schemeClr val="bg1"/>
                </a:solidFill>
                <a:latin typeface="Century Gothic" pitchFamily="34" charset="0"/>
              </a:rPr>
              <a:t>Student sheets</a:t>
            </a:r>
            <a:endParaRPr lang="en-GB" sz="1600" dirty="0">
              <a:solidFill>
                <a:schemeClr val="bg1"/>
              </a:solidFill>
              <a:latin typeface="Century Gothic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87719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0CC8E-6ED2-4115-91F2-741D83E8C244}" type="datetimeFigureOut">
              <a:rPr lang="he-IL" smtClean="0"/>
              <a:t>א'/סיון/תשע"ט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2AB5A-97F4-454C-935C-D1DD2BD543CA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0CC8E-6ED2-4115-91F2-741D83E8C244}" type="datetimeFigureOut">
              <a:rPr lang="he-IL" smtClean="0"/>
              <a:t>א'/סיון/תשע"ט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2AB5A-97F4-454C-935C-D1DD2BD543CA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0CC8E-6ED2-4115-91F2-741D83E8C244}" type="datetimeFigureOut">
              <a:rPr lang="he-IL" smtClean="0"/>
              <a:t>א'/סיון/תשע"ט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2AB5A-97F4-454C-935C-D1DD2BD543CA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0CC8E-6ED2-4115-91F2-741D83E8C244}" type="datetimeFigureOut">
              <a:rPr lang="he-IL" smtClean="0"/>
              <a:t>א'/סיון/תשע"ט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2AB5A-97F4-454C-935C-D1DD2BD543CA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0CC8E-6ED2-4115-91F2-741D83E8C244}" type="datetimeFigureOut">
              <a:rPr lang="he-IL" smtClean="0"/>
              <a:t>א'/סיון/תשע"ט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2AB5A-97F4-454C-935C-D1DD2BD543CA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0CC8E-6ED2-4115-91F2-741D83E8C244}" type="datetimeFigureOut">
              <a:rPr lang="he-IL" smtClean="0"/>
              <a:t>א'/סיון/תשע"ט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2AB5A-97F4-454C-935C-D1DD2BD543CA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0CC8E-6ED2-4115-91F2-741D83E8C244}" type="datetimeFigureOut">
              <a:rPr lang="he-IL" smtClean="0"/>
              <a:t>א'/סיון/תשע"ט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2AB5A-97F4-454C-935C-D1DD2BD543CA}" type="slidenum">
              <a:rPr lang="he-IL" smtClean="0"/>
              <a:t>‹#›</a:t>
            </a:fld>
            <a:endParaRPr lang="he-I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0CC8E-6ED2-4115-91F2-741D83E8C244}" type="datetimeFigureOut">
              <a:rPr lang="he-IL" smtClean="0"/>
              <a:t>א'/סיון/תשע"ט</a:t>
            </a:fld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B2AB5A-97F4-454C-935C-D1DD2BD543CA}" type="slidenum">
              <a:rPr lang="he-IL" smtClean="0"/>
              <a:t>‹#›</a:t>
            </a:fld>
            <a:endParaRPr lang="he-IL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C6B2AB5A-97F4-454C-935C-D1DD2BD543CA}" type="slidenum">
              <a:rPr lang="he-IL" smtClean="0"/>
              <a:t>‹#›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8610CC8E-6ED2-4115-91F2-741D83E8C244}" type="datetimeFigureOut">
              <a:rPr lang="he-IL" smtClean="0"/>
              <a:t>א'/סיון/תשע"ט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1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r" defTabSz="914400" rtl="1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116027"/>
            <a:ext cx="8460432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4000" dirty="0" smtClean="0">
                <a:solidFill>
                  <a:srgbClr val="C00000"/>
                </a:solidFill>
              </a:rPr>
              <a:t>כלים לדיון מובנה בדילמה</a:t>
            </a:r>
          </a:p>
          <a:p>
            <a:pPr algn="ctr"/>
            <a:endParaRPr lang="he-IL" sz="2800" dirty="0" smtClean="0">
              <a:solidFill>
                <a:srgbClr val="C00000"/>
              </a:solidFill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he-IL" sz="3600" dirty="0" smtClean="0"/>
              <a:t>קבלת החלטה – שקלול שיקולים בעד ונגד</a:t>
            </a:r>
          </a:p>
          <a:p>
            <a:pPr marL="742950" indent="-742950">
              <a:lnSpc>
                <a:spcPct val="150000"/>
              </a:lnSpc>
              <a:buFont typeface="+mj-lt"/>
              <a:buAutoNum type="arabicPeriod"/>
            </a:pPr>
            <a:endParaRPr lang="he-IL" sz="3600" dirty="0" smtClean="0"/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he-IL" sz="3600" dirty="0" smtClean="0"/>
              <a:t>מפת השלכות – דיון בהשלכות שיכולות לנבוע מהחלטה שהתקבלה.</a:t>
            </a:r>
            <a:endParaRPr lang="he-IL" sz="3600" dirty="0"/>
          </a:p>
        </p:txBody>
      </p:sp>
      <p:sp>
        <p:nvSpPr>
          <p:cNvPr id="2" name="Title 1" hidden="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rtl="1" eaLnBrk="1" latinLnBrk="0" hangingPunct="1"/>
            <a:r>
              <a:rPr lang="he-IL" sz="4000" kern="1200" dirty="0" smtClean="0">
                <a:solidFill>
                  <a:srgbClr val="C00000"/>
                </a:solidFill>
                <a:effectLst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כלים לדיון מובנה בדילמה</a:t>
            </a:r>
            <a:endParaRPr lang="en-US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674373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 descr="כתבו שני יתרונות עבור אחרים, שני יתרונות עבורכם ותנו לכל אחד מהם ניקוד מאפס עד שלוש. &#10;כתבו  שני סיכונים עבור אחרים, שני סיכונים עבורכם ותנו לכל אחד מהם ניקוד ממינוס 3 עד אפס.&#10;סכמו את הניקוד עבור אחרים ועבורכם.&#10;" title="דרגו את היתרון לעומת הסיכון  עבורכם ועבור אחרים: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8559803"/>
              </p:ext>
            </p:extLst>
          </p:nvPr>
        </p:nvGraphicFramePr>
        <p:xfrm>
          <a:off x="683568" y="1397000"/>
          <a:ext cx="6936432" cy="5059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56184">
                  <a:extLst>
                    <a:ext uri="{9D8B030D-6E8A-4147-A177-3AD203B41FA5}">
                      <a16:colId xmlns:a16="http://schemas.microsoft.com/office/drawing/2014/main" val="606738894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1110180574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1332069184"/>
                    </a:ext>
                  </a:extLst>
                </a:gridCol>
                <a:gridCol w="1391816">
                  <a:extLst>
                    <a:ext uri="{9D8B030D-6E8A-4147-A177-3AD203B41FA5}">
                      <a16:colId xmlns:a16="http://schemas.microsoft.com/office/drawing/2014/main" val="37664044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dirty="0" smtClean="0">
                          <a:solidFill>
                            <a:schemeClr val="tx1"/>
                          </a:solidFill>
                          <a:cs typeface="+mn-cs"/>
                        </a:rPr>
                        <a:t>ניקוד</a:t>
                      </a:r>
                      <a:endParaRPr lang="en-US" dirty="0">
                        <a:solidFill>
                          <a:schemeClr val="tx1"/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dirty="0" smtClean="0">
                          <a:solidFill>
                            <a:schemeClr val="tx1"/>
                          </a:solidFill>
                          <a:cs typeface="+mn-cs"/>
                        </a:rPr>
                        <a:t>ניקוד</a:t>
                      </a:r>
                      <a:endParaRPr lang="en-US" dirty="0">
                        <a:solidFill>
                          <a:schemeClr val="tx1"/>
                        </a:solidFill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3530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cs typeface="+mn-cs"/>
                        </a:rPr>
                        <a:t>יתרונות עבורי + </a:t>
                      </a:r>
                      <a:endParaRPr lang="en-GB" sz="1800" b="1" dirty="0" smtClean="0">
                        <a:solidFill>
                          <a:schemeClr val="tx1"/>
                        </a:solidFill>
                        <a:latin typeface="Century Gothic" pitchFamily="34" charset="0"/>
                        <a:cs typeface="+mn-cs"/>
                      </a:endParaRPr>
                    </a:p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cs typeface="+mn-cs"/>
                        </a:rPr>
                        <a:t>0  +1 +2 +3</a:t>
                      </a:r>
                    </a:p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cs typeface="+mn-cs"/>
                        </a:rPr>
                        <a:t> </a:t>
                      </a:r>
                      <a:r>
                        <a:rPr lang="he-IL" sz="1800" b="1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cs typeface="+mn-cs"/>
                        </a:rPr>
                        <a:t>יתרונות עבור אחרים +</a:t>
                      </a:r>
                      <a:endParaRPr lang="en-US" sz="1800" dirty="0" smtClean="0">
                        <a:solidFill>
                          <a:schemeClr val="tx1"/>
                        </a:solidFill>
                        <a:cs typeface="+mn-cs"/>
                      </a:endParaRPr>
                    </a:p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cs typeface="+mn-cs"/>
                        </a:rPr>
                        <a:t>0  +1 +2 +3</a:t>
                      </a:r>
                    </a:p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59709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95991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dirty="0" smtClean="0">
                          <a:solidFill>
                            <a:schemeClr val="tx1"/>
                          </a:solidFill>
                          <a:cs typeface="+mn-cs"/>
                        </a:rPr>
                        <a:t>ניקוד</a:t>
                      </a:r>
                      <a:endParaRPr lang="en-US" dirty="0">
                        <a:solidFill>
                          <a:schemeClr val="tx1"/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dirty="0" smtClean="0">
                          <a:solidFill>
                            <a:schemeClr val="tx1"/>
                          </a:solidFill>
                          <a:cs typeface="+mn-cs"/>
                        </a:rPr>
                        <a:t>ניקוד</a:t>
                      </a:r>
                      <a:endParaRPr lang="en-US" dirty="0">
                        <a:solidFill>
                          <a:schemeClr val="tx1"/>
                        </a:solidFill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7299003"/>
                  </a:ext>
                </a:extLst>
              </a:tr>
              <a:tr h="639440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cs typeface="+mn-cs"/>
                        </a:rPr>
                        <a:t>0  +1 +2 +3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cs typeface="+mn-cs"/>
                        </a:rPr>
                        <a:t>0  +1 +2 +3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84908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cs typeface="+mn-cs"/>
                        </a:rPr>
                        <a:t>סיכונים -</a:t>
                      </a:r>
                      <a:endParaRPr lang="en-US" sz="1800" dirty="0" smtClean="0">
                        <a:solidFill>
                          <a:schemeClr val="tx1"/>
                        </a:solidFill>
                        <a:cs typeface="+mn-cs"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b="1" dirty="0" smtClean="0">
                        <a:solidFill>
                          <a:schemeClr val="tx1"/>
                        </a:solidFill>
                        <a:latin typeface="Century Gothic" pitchFamily="34" charset="0"/>
                        <a:cs typeface="+mn-cs"/>
                      </a:endParaRPr>
                    </a:p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dirty="0" smtClean="0">
                          <a:solidFill>
                            <a:schemeClr val="tx1"/>
                          </a:solidFill>
                          <a:latin typeface="Century Gothic" pitchFamily="34" charset="0"/>
                          <a:cs typeface="+mn-cs"/>
                        </a:rPr>
                        <a:t>סיכונים עבור אחרים -</a:t>
                      </a:r>
                      <a:endParaRPr lang="en-GB" sz="1800" b="1" dirty="0" smtClean="0">
                        <a:solidFill>
                          <a:schemeClr val="tx1"/>
                        </a:solidFill>
                        <a:latin typeface="Century Gothic" pitchFamily="34" charset="0"/>
                        <a:cs typeface="+mn-cs"/>
                      </a:endParaRPr>
                    </a:p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45955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45038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325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solidFill>
                            <a:srgbClr val="008EC0"/>
                          </a:solidFill>
                          <a:latin typeface="Century Gothic" pitchFamily="34" charset="0"/>
                        </a:rPr>
                        <a:t>ניקוד סופי</a:t>
                      </a:r>
                      <a:endParaRPr lang="en-GB" b="1" dirty="0" smtClean="0">
                        <a:solidFill>
                          <a:srgbClr val="008EC0"/>
                        </a:solidFill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chemeClr val="tx1"/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solidFill>
                            <a:srgbClr val="008EC0"/>
                          </a:solidFill>
                          <a:latin typeface="Century Gothic" pitchFamily="34" charset="0"/>
                        </a:rPr>
                        <a:t>ניקוד סופי</a:t>
                      </a:r>
                      <a:endParaRPr lang="en-GB" b="1" dirty="0" smtClean="0">
                        <a:solidFill>
                          <a:srgbClr val="008EC0"/>
                        </a:solidFill>
                        <a:latin typeface="Century Gothic" pitchFamily="34" charset="0"/>
                      </a:endParaRPr>
                    </a:p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tx1"/>
                        </a:solidFill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11387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9773113"/>
                  </a:ext>
                </a:extLst>
              </a:tr>
            </a:tbl>
          </a:graphicData>
        </a:graphic>
      </p:graphicFrame>
      <p:sp>
        <p:nvSpPr>
          <p:cNvPr id="3" name="Title 1"/>
          <p:cNvSpPr txBox="1">
            <a:spLocks/>
          </p:cNvSpPr>
          <p:nvPr/>
        </p:nvSpPr>
        <p:spPr>
          <a:xfrm>
            <a:off x="1763688" y="-315416"/>
            <a:ext cx="602548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1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he-IL" sz="3600" b="1" dirty="0" smtClean="0">
                <a:solidFill>
                  <a:srgbClr val="CC0000"/>
                </a:solidFill>
                <a:latin typeface="Century Gothic"/>
                <a:ea typeface="+mn-ea"/>
                <a:cs typeface="+mn-cs"/>
              </a:rPr>
              <a:t>קבלת החלטה – שקלול שיקולים</a:t>
            </a:r>
            <a:endParaRPr lang="he-IL" sz="3600" b="1" dirty="0">
              <a:solidFill>
                <a:srgbClr val="CC0000"/>
              </a:solidFill>
              <a:latin typeface="Century Gothic"/>
              <a:ea typeface="+mn-ea"/>
              <a:cs typeface="+mn-cs"/>
            </a:endParaRPr>
          </a:p>
        </p:txBody>
      </p:sp>
      <p:sp>
        <p:nvSpPr>
          <p:cNvPr id="4" name="Text Placeholder 2"/>
          <p:cNvSpPr txBox="1">
            <a:spLocks/>
          </p:cNvSpPr>
          <p:nvPr/>
        </p:nvSpPr>
        <p:spPr>
          <a:xfrm>
            <a:off x="552400" y="713888"/>
            <a:ext cx="7620000" cy="6268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22860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r" defTabSz="914400" rtl="1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r" defTabSz="914400" rtl="1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r" defTabSz="914400" rtl="1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r" defTabSz="914400" rtl="1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r" defTabSz="914400" rtl="1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r" defTabSz="914400" rtl="1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r" defTabSz="914400" rtl="1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 algn="ctr">
              <a:buFont typeface="Arial" pitchFamily="34" charset="0"/>
              <a:buNone/>
              <a:defRPr/>
            </a:pPr>
            <a:r>
              <a:rPr lang="he-IL" sz="2400" b="1" dirty="0" smtClean="0"/>
              <a:t>דרגו</a:t>
            </a:r>
            <a:r>
              <a:rPr lang="he-IL" sz="2400" dirty="0" smtClean="0"/>
              <a:t> את היתרון לעומת הסיכון  עבורכם ועבור אחרים:</a:t>
            </a:r>
          </a:p>
          <a:p>
            <a:pPr marL="114300" indent="0" algn="ctr">
              <a:buFont typeface="Arial" pitchFamily="34" charset="0"/>
              <a:buNone/>
              <a:defRPr/>
            </a:pPr>
            <a:endParaRPr lang="he-IL" sz="2400" dirty="0" smtClean="0"/>
          </a:p>
        </p:txBody>
      </p:sp>
      <p:sp>
        <p:nvSpPr>
          <p:cNvPr id="5" name="Title 4" hidden="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rtl="1" eaLnBrk="1" latinLnBrk="0" hangingPunct="1"/>
            <a:r>
              <a:rPr lang="he-IL" sz="3600" b="1" kern="1200" dirty="0" smtClean="0">
                <a:solidFill>
                  <a:srgbClr val="CC0000"/>
                </a:solidFill>
                <a:effectLst/>
                <a:latin typeface="Century Gothic" panose="020B0502020202020204" pitchFamily="34" charset="0"/>
                <a:ea typeface="+mn-ea"/>
                <a:cs typeface="Arial" panose="020B0604020202020204" pitchFamily="34" charset="0"/>
              </a:rPr>
              <a:t>קבלת החלטה – שקלול שיקולים</a:t>
            </a:r>
            <a:endParaRPr lang="en-US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761167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 title="SS3"/>
          <p:cNvGrpSpPr/>
          <p:nvPr/>
        </p:nvGrpSpPr>
        <p:grpSpPr>
          <a:xfrm>
            <a:off x="7813154" y="0"/>
            <a:ext cx="1296144" cy="641606"/>
            <a:chOff x="7813154" y="0"/>
            <a:chExt cx="1296144" cy="641606"/>
          </a:xfrm>
        </p:grpSpPr>
        <p:sp>
          <p:nvSpPr>
            <p:cNvPr id="69" name="TextBox 68"/>
            <p:cNvSpPr txBox="1"/>
            <p:nvPr/>
          </p:nvSpPr>
          <p:spPr>
            <a:xfrm>
              <a:off x="7813154" y="0"/>
              <a:ext cx="79208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GB" sz="1600" dirty="0" smtClean="0">
                  <a:latin typeface="Century Gothic" pitchFamily="34" charset="0"/>
                </a:rPr>
                <a:t>SS3</a:t>
              </a:r>
              <a:endParaRPr lang="en-GB" sz="1600" dirty="0">
                <a:latin typeface="Century Gothic" pitchFamily="34" charset="0"/>
              </a:endParaRPr>
            </a:p>
          </p:txBody>
        </p:sp>
        <p:pic>
          <p:nvPicPr>
            <p:cNvPr id="70" name="Picture 69" descr="Student sheets.png" title="SS3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598815" y="44624"/>
              <a:ext cx="510483" cy="596982"/>
            </a:xfrm>
            <a:prstGeom prst="rect">
              <a:avLst/>
            </a:prstGeom>
          </p:spPr>
        </p:pic>
      </p:grpSp>
      <p:sp>
        <p:nvSpPr>
          <p:cNvPr id="61" name="Rectangle 60" title="Student sheets"/>
          <p:cNvSpPr/>
          <p:nvPr/>
        </p:nvSpPr>
        <p:spPr>
          <a:xfrm rot="5400000">
            <a:off x="4395062" y="2130283"/>
            <a:ext cx="353875" cy="9144000"/>
          </a:xfrm>
          <a:prstGeom prst="rect">
            <a:avLst/>
          </a:prstGeom>
          <a:solidFill>
            <a:srgbClr val="CC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2" name="TextBox 61"/>
          <p:cNvSpPr txBox="1"/>
          <p:nvPr/>
        </p:nvSpPr>
        <p:spPr>
          <a:xfrm>
            <a:off x="7055768" y="6525344"/>
            <a:ext cx="20882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dirty="0" smtClean="0">
                <a:solidFill>
                  <a:schemeClr val="bg1"/>
                </a:solidFill>
                <a:latin typeface="Century Gothic" pitchFamily="34" charset="0"/>
              </a:rPr>
              <a:t>Student sheets</a:t>
            </a:r>
            <a:endParaRPr lang="en-GB" sz="16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cxnSp>
        <p:nvCxnSpPr>
          <p:cNvPr id="64" name="Straight Connector 63"/>
          <p:cNvCxnSpPr/>
          <p:nvPr/>
        </p:nvCxnSpPr>
        <p:spPr>
          <a:xfrm>
            <a:off x="-3965" y="828629"/>
            <a:ext cx="9147965" cy="8083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179512" y="-243408"/>
            <a:ext cx="8568952" cy="1143000"/>
          </a:xfrm>
        </p:spPr>
        <p:txBody>
          <a:bodyPr/>
          <a:lstStyle/>
          <a:p>
            <a:pPr algn="r" rtl="1" eaLnBrk="1" latinLnBrk="0" hangingPunct="1"/>
            <a:r>
              <a:rPr lang="he-IL" sz="3600" b="1" kern="1200" dirty="0" smtClean="0">
                <a:solidFill>
                  <a:srgbClr val="CC0000"/>
                </a:solidFill>
                <a:effectLst/>
                <a:latin typeface="Century Gothic"/>
                <a:ea typeface="+mn-ea"/>
                <a:cs typeface="+mn-cs"/>
              </a:rPr>
              <a:t>מפת ההשלכות – השלכות הנובעות מההחלטה</a:t>
            </a:r>
            <a:endParaRPr lang="he-IL" sz="3600" b="1" dirty="0">
              <a:cs typeface="+mn-cs"/>
            </a:endParaRPr>
          </a:p>
        </p:txBody>
      </p:sp>
      <p:sp>
        <p:nvSpPr>
          <p:cNvPr id="22" name="Text Placeholder 21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114300" marR="0" lvl="0" indent="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itchFamily="34" charset="0"/>
              <a:buNone/>
              <a:tabLst/>
              <a:defRPr/>
            </a:pPr>
            <a:r>
              <a:rPr lang="he-IL" sz="2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מפת השלכות היא כלי גרפי לפרוט וארגון של ההשלכות של ביצוע החלטה מסוימת. </a:t>
            </a:r>
          </a:p>
          <a:p>
            <a:pPr marL="114300" marR="0" lvl="0" indent="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itchFamily="34" charset="0"/>
              <a:buNone/>
              <a:tabLst/>
              <a:defRPr/>
            </a:pPr>
            <a:r>
              <a:rPr lang="he-IL" sz="2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לכל אחת משלוש ההשלכות (מסומנות בספרה 1 במפה) יש שתי השלכות משנה (מסומנות בספרה 2 במפה) ולכל אחת מהן השלכת משנה משלה (מסומנות בספרה 3 במפה). </a:t>
            </a:r>
            <a:endParaRPr lang="he-IL" sz="5400" dirty="0" smtClean="0">
              <a:effectLst/>
            </a:endParaRPr>
          </a:p>
        </p:txBody>
      </p:sp>
      <p:pic>
        <p:nvPicPr>
          <p:cNvPr id="1026" name="Picture 2" descr="מפת השלכות היא כלי גרפי לפרוט וארגון של ההשלכות של ביצוע החלטה מסוימת. &#10;לכל אחת משלוש ההשלכות (מסומנות בספרה 1 במפה) יש שתי השלכות משנה (מסומנות בספרה 2 במפה) ולכל אחת מהן השלכת משנה משלה (מסומנות בספרה 3 במפה). &#10;" title="מפת ההשלכות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00" t="28211" r="38800" b="28874"/>
          <a:stretch/>
        </p:blipFill>
        <p:spPr bwMode="auto">
          <a:xfrm>
            <a:off x="-3965" y="836712"/>
            <a:ext cx="8464397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558501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1733</TotalTime>
  <Words>150</Words>
  <Application>Microsoft Office PowerPoint</Application>
  <PresentationFormat>On-screen Show (4:3)</PresentationFormat>
  <Paragraphs>29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Cambria</vt:lpstr>
      <vt:lpstr>Century Gothic</vt:lpstr>
      <vt:lpstr>Adjacency</vt:lpstr>
      <vt:lpstr>כלים לדיון מובנה בדילמה</vt:lpstr>
      <vt:lpstr>קבלת החלטה – שקלול שיקולים</vt:lpstr>
      <vt:lpstr>מפת ההשלכות – השלכות הנובעות מההחלטה</vt:lpstr>
    </vt:vector>
  </TitlesOfParts>
  <Company>Weizmann Institute of Science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WICC</dc:creator>
  <cp:lastModifiedBy>Windows User</cp:lastModifiedBy>
  <cp:revision>62</cp:revision>
  <cp:lastPrinted>2016-08-22T09:23:41Z</cp:lastPrinted>
  <dcterms:created xsi:type="dcterms:W3CDTF">2016-08-17T09:30:39Z</dcterms:created>
  <dcterms:modified xsi:type="dcterms:W3CDTF">2019-06-05T06:55:43Z</dcterms:modified>
</cp:coreProperties>
</file>