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90" r:id="rId2"/>
    <p:sldId id="292" r:id="rId3"/>
    <p:sldId id="283" r:id="rId4"/>
    <p:sldId id="282" r:id="rId5"/>
  </p:sldIdLst>
  <p:sldSz cx="9144000" cy="6858000" type="screen4x3"/>
  <p:notesSz cx="6858000" cy="9144000"/>
  <p:embeddedFontLst>
    <p:embeddedFont>
      <p:font typeface="LilyUPC" panose="020B0604020202020204" charset="-3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brima" panose="02000000000000000000" pitchFamily="2" charset="0"/>
      <p:regular r:id="rId15"/>
      <p:bold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ＭＳ Ｐゴシック" panose="020B0600070205080204" pitchFamily="34" charset="-128"/>
      <p:regular r:id="rId21"/>
    </p:embeddedFont>
    <p:embeddedFont>
      <p:font typeface="Mangal" panose="020B0604020202020204" charset="0"/>
      <p:regular r:id="rId22"/>
      <p:bold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y Sherborne" initials="AS" lastIdx="27" clrIdx="0">
    <p:extLst/>
  </p:cmAuthor>
  <p:cmAuthor id="2" name="Gemma Young" initials="GY" lastIdx="27" clrIdx="1"/>
  <p:cmAuthor id="3" name="Linda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0"/>
    <a:srgbClr val="009900"/>
    <a:srgbClr val="CC9900"/>
    <a:srgbClr val="1508B8"/>
    <a:srgbClr val="7A0000"/>
    <a:srgbClr val="AFDDFF"/>
    <a:srgbClr val="9BD4FF"/>
    <a:srgbClr val="FFC5C5"/>
    <a:srgbClr val="6600CC"/>
    <a:srgbClr val="707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7935" autoAdjust="0"/>
  </p:normalViewPr>
  <p:slideViewPr>
    <p:cSldViewPr>
      <p:cViewPr varScale="1">
        <p:scale>
          <a:sx n="89" d="100"/>
          <a:sy n="89" d="100"/>
        </p:scale>
        <p:origin x="6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DE8D-534E-4523-A397-7A0410357DF6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C4CB4-6439-4B9C-81E7-42EE3FE83D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1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the sources at different places around the room.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4CB4-6439-4B9C-81E7-42EE3FE83DA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 the sources at different places around the room.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4CB4-6439-4B9C-81E7-42EE3FE83DA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2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5778841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197052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5400000">
            <a:off x="4395062" y="2130283"/>
            <a:ext cx="353875" cy="9144000"/>
          </a:xfrm>
          <a:prstGeom prst="rect">
            <a:avLst/>
          </a:prstGeom>
          <a:solidFill>
            <a:srgbClr val="008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55768" y="652534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  <a:latin typeface="Century Gothic" pitchFamily="34" charset="0"/>
              </a:rPr>
              <a:t>Student sheets</a:t>
            </a:r>
            <a:endParaRPr lang="en-GB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5400000">
            <a:off x="4395062" y="2130283"/>
            <a:ext cx="353875" cy="9144000"/>
          </a:xfrm>
          <a:prstGeom prst="rect">
            <a:avLst/>
          </a:prstGeom>
          <a:solidFill>
            <a:srgbClr val="008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55768" y="652534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Student sheets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07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15" y="6453521"/>
            <a:ext cx="1053833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6" y="6453518"/>
            <a:ext cx="939105" cy="3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476194" y="6381331"/>
            <a:ext cx="62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cs typeface="LilyUPC" panose="020B0604020202020204" pitchFamily="34" charset="-34"/>
              </a:rPr>
              <a:t> For more, visit E</a:t>
            </a:r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1D3E-30FA-439D-BB1E-BF4D62928A8C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8295-E773-4C24-906E-6EACDE99BB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61" y="1772816"/>
            <a:ext cx="867961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e-IL" sz="3600" b="1" dirty="0" smtClean="0">
                <a:solidFill>
                  <a:srgbClr val="FF0000"/>
                </a:solidFill>
                <a:latin typeface="Century Gothic" pitchFamily="34" charset="0"/>
              </a:rPr>
              <a:t>פיתוח חיסון נגד </a:t>
            </a:r>
            <a:r>
              <a:rPr lang="he-IL" sz="3600" b="1" dirty="0" err="1" smtClean="0">
                <a:solidFill>
                  <a:srgbClr val="FF0000"/>
                </a:solidFill>
                <a:latin typeface="Century Gothic" pitchFamily="34" charset="0"/>
              </a:rPr>
              <a:t>אבולה</a:t>
            </a:r>
            <a:endParaRPr lang="he-IL" sz="36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 fontAlgn="base"/>
            <a:endParaRPr lang="he-IL" sz="3600" b="1" dirty="0">
              <a:latin typeface="Century Gothic" pitchFamily="34" charset="0"/>
            </a:endParaRPr>
          </a:p>
          <a:p>
            <a:pPr algn="r" fontAlgn="base"/>
            <a:r>
              <a:rPr lang="he-IL" sz="3600" b="1" dirty="0" smtClean="0">
                <a:latin typeface="Century Gothic" pitchFamily="34" charset="0"/>
              </a:rPr>
              <a:t>מטרות הפעילות:</a:t>
            </a:r>
            <a:endParaRPr lang="en-GB" sz="3600" b="1" dirty="0" smtClean="0">
              <a:latin typeface="Century Gothic" pitchFamily="34" charset="0"/>
            </a:endParaRPr>
          </a:p>
          <a:p>
            <a:pPr algn="r" rtl="1" fontAlgn="base">
              <a:spcBef>
                <a:spcPts val="1800"/>
              </a:spcBef>
            </a:pPr>
            <a:r>
              <a:rPr lang="he-IL" sz="3200" b="1" dirty="0" smtClean="0">
                <a:solidFill>
                  <a:srgbClr val="009900"/>
                </a:solidFill>
                <a:latin typeface="Century Gothic" pitchFamily="34" charset="0"/>
              </a:rPr>
              <a:t>הצגה של שיקול סיכונים (חסרונות) לעומת סיכויים (יתרונות)</a:t>
            </a:r>
          </a:p>
          <a:p>
            <a:pPr algn="r" rtl="1" fontAlgn="base">
              <a:spcBef>
                <a:spcPts val="1800"/>
              </a:spcBef>
            </a:pPr>
            <a:r>
              <a:rPr lang="he-IL" sz="3200" dirty="0" smtClean="0">
                <a:latin typeface="Century Gothic" pitchFamily="34" charset="0"/>
              </a:rPr>
              <a:t>קבלת החלטות מבוססות על ידע מדעי הנוגע </a:t>
            </a:r>
            <a:r>
              <a:rPr lang="he-IL" sz="3200" b="1" dirty="0" smtClean="0">
                <a:solidFill>
                  <a:srgbClr val="008EC0"/>
                </a:solidFill>
                <a:latin typeface="Century Gothic" pitchFamily="34" charset="0"/>
              </a:rPr>
              <a:t>למערכת החיסון ולבריאות הציבור</a:t>
            </a:r>
            <a:r>
              <a:rPr lang="en-GB" sz="3200" dirty="0" smtClean="0">
                <a:latin typeface="Century Gothic" pitchFamily="34" charset="0"/>
              </a:rPr>
              <a:t/>
            </a:r>
            <a:br>
              <a:rPr lang="en-GB" sz="3200" dirty="0" smtClean="0">
                <a:latin typeface="Century Gothic" pitchFamily="34" charset="0"/>
              </a:rPr>
            </a:br>
            <a:endParaRPr lang="en-GB" sz="3200" dirty="0" smtClean="0">
              <a:latin typeface="Century Gothic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פ</a:t>
            </a:r>
            <a:r>
              <a:rPr lang="he-IL" dirty="0" err="1" smtClean="0"/>
              <a:t>יתוח</a:t>
            </a:r>
            <a:r>
              <a:rPr lang="he-IL" baseline="0" dirty="0" smtClean="0"/>
              <a:t> חיסון נגד </a:t>
            </a:r>
            <a:r>
              <a:rPr lang="he-IL" baseline="0" dirty="0" err="1" smtClean="0"/>
              <a:t>אבולה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5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כתבו שני יתרונות עבור אחרים, שני יתרונות עבורכם ותנו לכל אחד מהם ניקוד מאפס עד שלוש. &#10;כתבו  שני סיכונים עבור אחרים, שני סיכונים עבורכם ותנו לכל אחד מהם ניקוד ממינוס 3 עד אפס.&#10;סכמו את הניקוד עבור אחרים ועבורכם.&#10;" title="דרגו את היתרון לעומת הסיכון  עבורכם ועבור אחרים: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6216"/>
              </p:ext>
            </p:extLst>
          </p:nvPr>
        </p:nvGraphicFramePr>
        <p:xfrm>
          <a:off x="4776428" y="995598"/>
          <a:ext cx="3993976" cy="4592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12131336"/>
                    </a:ext>
                  </a:extLst>
                </a:gridCol>
                <a:gridCol w="1257672">
                  <a:extLst>
                    <a:ext uri="{9D8B030D-6E8A-4147-A177-3AD203B41FA5}">
                      <a16:colId xmlns:a16="http://schemas.microsoft.com/office/drawing/2014/main" val="844207506"/>
                    </a:ext>
                  </a:extLst>
                </a:gridCol>
              </a:tblGrid>
              <a:tr h="70521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he-IL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יתרונות עבור אחרים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+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ניקוד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0  +1 +2 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91708"/>
                  </a:ext>
                </a:extLst>
              </a:tr>
              <a:tr h="71810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יהיה לאנשים ברחבי העולם, בעתיד, אפשרות להתחסן נגד </a:t>
                      </a:r>
                      <a:r>
                        <a:rPr lang="he-IL" sz="14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אבולה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המחלה  הקטלנית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5085"/>
                  </a:ext>
                </a:extLst>
              </a:tr>
              <a:tr h="48979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חברות התרופות המייצרות את תרכיב החיסון תעשה רווחים נאים 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05393"/>
                  </a:ext>
                </a:extLst>
              </a:tr>
              <a:tr h="345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סיכונים עבור אחרים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ניקוד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0  +1 +2 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5255"/>
                  </a:ext>
                </a:extLst>
              </a:tr>
              <a:tr h="48979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במהלך הפיתוח לא ישמרו כללי זהירות והנגיף ידלוף לעולם המערבי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818918"/>
                  </a:ext>
                </a:extLst>
              </a:tr>
              <a:tr h="31467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ניקוד סופי</a:t>
                      </a:r>
                      <a:endParaRPr lang="en-GB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22096"/>
                  </a:ext>
                </a:extLst>
              </a:tr>
              <a:tr h="111358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ניקוד חיובי משמעותו כי משקל היתרונות רב יותר, ניקוד שלילי אומר כי משקל הסיכונים רב יותר.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871519"/>
                  </a:ext>
                </a:extLst>
              </a:tr>
            </a:tbl>
          </a:graphicData>
        </a:graphic>
      </p:graphicFrame>
      <p:graphicFrame>
        <p:nvGraphicFramePr>
          <p:cNvPr id="8" name="Table 7" descr="כתבו שני יתרונות עבור אחרים, שני יתרונות עבורכם ותנו לכל אחד מהם ניקוד מאפס עד שלוש. &#10;כתבו  שני סיכונים עבור אחרים, שני סיכונים עבורכם ותנו לכל אחד מהם ניקוד ממינוס 3 עד אפס.&#10;סכמו את הניקוד עבור אחרים ועבורכם.&#10;" title="דרגו את היתרון לעומת הסיכון  עבורכם ועבור אחרים: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94781"/>
              </p:ext>
            </p:extLst>
          </p:nvPr>
        </p:nvGraphicFramePr>
        <p:xfrm>
          <a:off x="467544" y="995598"/>
          <a:ext cx="4104456" cy="4592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31213133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844207506"/>
                    </a:ext>
                  </a:extLst>
                </a:gridCol>
              </a:tblGrid>
              <a:tr h="66158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he-IL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יתרונות עבורי</a:t>
                      </a:r>
                      <a:r>
                        <a:rPr lang="he-IL" sz="1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+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ניקוד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0  +1 +2 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91708"/>
                  </a:ext>
                </a:extLst>
              </a:tr>
              <a:tr h="535567">
                <a:tc>
                  <a:txBody>
                    <a:bodyPr/>
                    <a:lstStyle/>
                    <a:p>
                      <a:pPr algn="ctr"/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יהיה באפשרותי  בעתיד להתחסן נגד </a:t>
                      </a:r>
                      <a:r>
                        <a:rPr lang="he-IL" sz="14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אבולה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אם יפתחו את התרכיב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5085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algn="ctr"/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ארגיש טוב בכך שאני מסייע לאוכלוסייה רגישה באפריקה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505393"/>
                  </a:ext>
                </a:extLst>
              </a:tr>
              <a:tr h="66158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סיכונים עבורי</a:t>
                      </a:r>
                      <a:r>
                        <a:rPr lang="he-IL" sz="1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ניקוד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0  +1 +2 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5255"/>
                  </a:ext>
                </a:extLst>
              </a:tr>
              <a:tr h="569600">
                <a:tc>
                  <a:txBody>
                    <a:bodyPr/>
                    <a:lstStyle/>
                    <a:p>
                      <a:pPr algn="ctr"/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במהלך הפיתוח יושקעו כספים שיהיו חיוניים לחינוך, בריאות,...משפחתי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818918"/>
                  </a:ext>
                </a:extLst>
              </a:tr>
              <a:tr h="3780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ניקוד סופי</a:t>
                      </a:r>
                      <a:endParaRPr lang="en-GB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22096"/>
                  </a:ext>
                </a:extLst>
              </a:tr>
              <a:tr h="1176539">
                <a:tc>
                  <a:txBody>
                    <a:bodyPr/>
                    <a:lstStyle/>
                    <a:p>
                      <a:pPr algn="ctr"/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ניקוד חיובי משמעותו כי משקל היתרונות רב יותר, ניקוד שלילי אומר כי משקל הסיכונים רב יותר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87151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35696" y="347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 smtClean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קבלת החלטה</a:t>
            </a:r>
            <a:endParaRPr lang="en-GB" sz="32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95860"/>
            <a:ext cx="745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1400" b="1" dirty="0" smtClean="0">
              <a:latin typeface="Century Gothic" pitchFamily="34" charset="0"/>
            </a:endParaRPr>
          </a:p>
          <a:p>
            <a:pPr algn="r" rtl="1"/>
            <a:r>
              <a:rPr lang="he-IL" sz="1400" b="1" dirty="0" smtClean="0">
                <a:latin typeface="Century Gothic" pitchFamily="34" charset="0"/>
              </a:rPr>
              <a:t>דרגו</a:t>
            </a:r>
            <a:r>
              <a:rPr lang="he-IL" sz="1400" dirty="0" smtClean="0">
                <a:latin typeface="Century Gothic" pitchFamily="34" charset="0"/>
              </a:rPr>
              <a:t> עד כמה היתרון או הסיכון משמעותיים עבורכם ומה הסיכוי שלהם להתממש</a:t>
            </a:r>
            <a:endParaRPr lang="en-GB" sz="1400" b="1" dirty="0" smtClean="0">
              <a:latin typeface="Century Gothic" pitchFamily="34" charset="0"/>
            </a:endParaRPr>
          </a:p>
          <a:p>
            <a:endParaRPr lang="en-GB" sz="1400" dirty="0"/>
          </a:p>
        </p:txBody>
      </p:sp>
      <p:sp>
        <p:nvSpPr>
          <p:cNvPr id="11" name="Title 10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ק</a:t>
            </a:r>
            <a:r>
              <a:rPr lang="he-IL" dirty="0" err="1" smtClean="0"/>
              <a:t>בלת</a:t>
            </a:r>
            <a:r>
              <a:rPr lang="he-IL" dirty="0" smtClean="0"/>
              <a:t> החלטה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813154" y="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Century Gothic" pitchFamily="34" charset="0"/>
              </a:rPr>
              <a:t>SS3b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25" name="Picture 24" descr="Student sheets.png" title="לוגו של גיליונות סטודנטי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8815" y="44624"/>
            <a:ext cx="510483" cy="5969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03848" y="26064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smtClean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מקורות מידע </a:t>
            </a:r>
            <a:endParaRPr lang="en-GB" sz="32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7" name="Picture 36" title="מסגרת מסך טלויזיה 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980728"/>
            <a:ext cx="3888432" cy="24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67088" y="1478386"/>
            <a:ext cx="2234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latin typeface="Century Gothic" pitchFamily="34" charset="0"/>
              </a:rPr>
              <a:t>החיסון </a:t>
            </a:r>
            <a:r>
              <a:rPr lang="he-IL" dirty="0" err="1" smtClean="0">
                <a:latin typeface="Century Gothic" pitchFamily="34" charset="0"/>
              </a:rPr>
              <a:t>לאבולה</a:t>
            </a:r>
            <a:r>
              <a:rPr lang="he-IL" dirty="0" smtClean="0">
                <a:latin typeface="Century Gothic" pitchFamily="34" charset="0"/>
              </a:rPr>
              <a:t> עובר פיתוח </a:t>
            </a:r>
            <a:r>
              <a:rPr lang="he-IL" b="1" dirty="0" smtClean="0">
                <a:latin typeface="Century Gothic" pitchFamily="34" charset="0"/>
              </a:rPr>
              <a:t>מהר יותר </a:t>
            </a:r>
            <a:r>
              <a:rPr lang="he-IL" dirty="0" smtClean="0">
                <a:latin typeface="Century Gothic" pitchFamily="34" charset="0"/>
              </a:rPr>
              <a:t>מהמקובל, כך שקבוצות סיכון מקבלות את החיסון בהקדם האפשרי.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67088" y="1072738"/>
            <a:ext cx="3677391" cy="484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Century Gothic" pitchFamily="34" charset="0"/>
              </a:rPr>
              <a:t>חדשות </a:t>
            </a:r>
            <a:r>
              <a:rPr lang="he-IL" sz="2400" b="1" dirty="0" smtClean="0">
                <a:solidFill>
                  <a:schemeClr val="tx1"/>
                </a:solidFill>
                <a:latin typeface="Century Gothic" pitchFamily="34" charset="0"/>
              </a:rPr>
              <a:t>טלוויזיה</a:t>
            </a:r>
            <a:endParaRPr lang="en-GB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5" name="Picture 34" title="שדרן טלויזיה "/>
          <p:cNvPicPr>
            <a:picLocks noChangeAspect="1"/>
          </p:cNvPicPr>
          <p:nvPr/>
        </p:nvPicPr>
        <p:blipFill>
          <a:blip r:embed="rId6" cstate="print"/>
          <a:srcRect r="25817" b="32805"/>
          <a:stretch>
            <a:fillRect/>
          </a:stretch>
        </p:blipFill>
        <p:spPr>
          <a:xfrm>
            <a:off x="6948264" y="1102829"/>
            <a:ext cx="1728192" cy="227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 descr="computer screen.png" title="תמונה של מסך מחשב 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789040"/>
            <a:ext cx="41764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21001" y="3949274"/>
            <a:ext cx="3782291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 smtClean="0">
                <a:latin typeface="Century Gothic" pitchFamily="34" charset="0"/>
              </a:rPr>
              <a:t>אתר</a:t>
            </a: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חברת התרופות</a:t>
            </a:r>
            <a:r>
              <a:rPr lang="he-IL" sz="2400" b="1" dirty="0" smtClean="0">
                <a:latin typeface="Century Gothic" pitchFamily="34" charset="0"/>
              </a:rPr>
              <a:t> 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8993" y="4473490"/>
            <a:ext cx="20347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500" dirty="0" smtClean="0">
                <a:latin typeface="Century Gothic" pitchFamily="34" charset="0"/>
              </a:rPr>
              <a:t>שני החלקים המרכיבים את החיסון (</a:t>
            </a:r>
            <a:r>
              <a:rPr lang="he-IL" sz="1500" dirty="0" err="1" smtClean="0">
                <a:latin typeface="Century Gothic" pitchFamily="34" charset="0"/>
              </a:rPr>
              <a:t>הוירוס</a:t>
            </a:r>
            <a:r>
              <a:rPr lang="he-IL" sz="1500" dirty="0" smtClean="0">
                <a:latin typeface="Century Gothic" pitchFamily="34" charset="0"/>
              </a:rPr>
              <a:t> וגן </a:t>
            </a:r>
            <a:r>
              <a:rPr lang="he-IL" sz="1500" dirty="0" err="1" smtClean="0">
                <a:latin typeface="Century Gothic" pitchFamily="34" charset="0"/>
              </a:rPr>
              <a:t>האבולה</a:t>
            </a:r>
            <a:r>
              <a:rPr lang="he-IL" sz="1500" dirty="0" smtClean="0">
                <a:latin typeface="Century Gothic" pitchFamily="34" charset="0"/>
              </a:rPr>
              <a:t>)נבחנו על בני אדם והראו תוצאות חיוביות.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771800" y="4540511"/>
            <a:ext cx="1440160" cy="129614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he-IL" sz="1400" dirty="0" smtClean="0">
                <a:solidFill>
                  <a:schemeClr val="bg1"/>
                </a:solidFill>
                <a:latin typeface="Century Gothic" pitchFamily="34" charset="0"/>
              </a:rPr>
              <a:t>המתנדבים </a:t>
            </a:r>
            <a:r>
              <a:rPr lang="he-IL" sz="1400" dirty="0">
                <a:solidFill>
                  <a:schemeClr val="bg1"/>
                </a:solidFill>
                <a:latin typeface="Century Gothic" pitchFamily="34" charset="0"/>
              </a:rPr>
              <a:t>יבדקו באופן יומיומי על ידי רופאים</a:t>
            </a:r>
          </a:p>
          <a:p>
            <a:pPr algn="ctr"/>
            <a:endParaRPr lang="en-GB" dirty="0"/>
          </a:p>
        </p:txBody>
      </p:sp>
      <p:pic>
        <p:nvPicPr>
          <p:cNvPr id="32" name="Picture 31" descr="newspaper 2.png" title="עיתון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764704"/>
            <a:ext cx="4451008" cy="2870446"/>
          </a:xfrm>
          <a:prstGeom prst="rect">
            <a:avLst/>
          </a:prstGeom>
          <a:effectLst>
            <a:outerShdw blurRad="1905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1264452">
            <a:off x="691420" y="1886927"/>
            <a:ext cx="3440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latin typeface="Century Gothic" pitchFamily="34" charset="0"/>
              </a:rPr>
              <a:t>חיסון נגיף </a:t>
            </a:r>
            <a:r>
              <a:rPr lang="he-IL" dirty="0" err="1" smtClean="0">
                <a:latin typeface="Century Gothic" pitchFamily="34" charset="0"/>
              </a:rPr>
              <a:t>האבולה</a:t>
            </a:r>
            <a:r>
              <a:rPr lang="he-IL" dirty="0" smtClean="0">
                <a:latin typeface="Century Gothic" pitchFamily="34" charset="0"/>
              </a:rPr>
              <a:t> מכיל וירוס פעיל שיהרוס תאים בריאים. הוא מעולם לא נוסה על בני אדם.</a:t>
            </a:r>
          </a:p>
          <a:p>
            <a:endParaRPr lang="he-IL" dirty="0"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1319147">
            <a:off x="1008112" y="129587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 smtClean="0">
                <a:latin typeface="Century Gothic" pitchFamily="34" charset="0"/>
              </a:rPr>
              <a:t>חדשות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23528" y="980728"/>
            <a:ext cx="2304256" cy="50405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Century Gothic" pitchFamily="34" charset="0"/>
              </a:rPr>
              <a:t>עיתון</a:t>
            </a:r>
            <a:endParaRPr lang="en-GB" dirty="0"/>
          </a:p>
        </p:txBody>
      </p:sp>
      <p:pic>
        <p:nvPicPr>
          <p:cNvPr id="54" name="Picture 53" title="חלון הודעה באפליקציית הטוויטר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4266616"/>
            <a:ext cx="4169563" cy="189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4735495" y="5022466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 smtClean="0">
                <a:latin typeface="Century Gothic" pitchFamily="34" charset="0"/>
              </a:rPr>
              <a:t>תאוות בצע דוחפת את חברות התרופות לנסות על תינוקות באפריקה חיסון </a:t>
            </a:r>
            <a:r>
              <a:rPr lang="he-IL" sz="1600" dirty="0" err="1" smtClean="0">
                <a:latin typeface="Century Gothic" pitchFamily="34" charset="0"/>
              </a:rPr>
              <a:t>לאבולה</a:t>
            </a:r>
            <a:r>
              <a:rPr lang="he-IL" sz="1600" dirty="0" smtClean="0">
                <a:latin typeface="Century Gothic" pitchFamily="34" charset="0"/>
              </a:rPr>
              <a:t> שתוכנן  בחיפזון. </a:t>
            </a:r>
          </a:p>
          <a:p>
            <a:pPr algn="r" rtl="1"/>
            <a:r>
              <a:rPr lang="he-IL" sz="1600" dirty="0" smtClean="0">
                <a:latin typeface="Century Gothic" pitchFamily="34" charset="0"/>
              </a:rPr>
              <a:t>גם אני </a:t>
            </a:r>
            <a:r>
              <a:rPr lang="he-IL" sz="1600" dirty="0" smtClean="0">
                <a:solidFill>
                  <a:srgbClr val="008EC0"/>
                </a:solidFill>
                <a:latin typeface="Century Gothic" pitchFamily="34" charset="0"/>
              </a:rPr>
              <a:t>אנטי חיסון#</a:t>
            </a:r>
            <a:endParaRPr lang="en-GB" sz="1600" dirty="0">
              <a:solidFill>
                <a:srgbClr val="008EC0"/>
              </a:solidFill>
              <a:latin typeface="Century Gothic" pitchFamily="34" charset="0"/>
            </a:endParaRPr>
          </a:p>
          <a:p>
            <a:pPr algn="r" rtl="1"/>
            <a:endParaRPr lang="en-GB" sz="1600" dirty="0" smtClean="0">
              <a:latin typeface="Century Gothic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6731" y="437123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 b="1" dirty="0" smtClean="0">
                <a:latin typeface="Century Gothic" pitchFamily="34" charset="0"/>
              </a:rPr>
              <a:t>משה ארצי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89355" y="465748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entury Gothic" pitchFamily="34" charset="0"/>
              </a:rPr>
              <a:t>@</a:t>
            </a:r>
            <a:r>
              <a:rPr lang="en-US" sz="1400" dirty="0" err="1" smtClean="0">
                <a:latin typeface="Century Gothic" pitchFamily="34" charset="0"/>
              </a:rPr>
              <a:t>arzimoshe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20482" y="369599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 smtClean="0">
                <a:latin typeface="Century Gothic" pitchFamily="34" charset="0"/>
              </a:rPr>
              <a:t>ידוען מצייץ</a:t>
            </a:r>
            <a:endParaRPr lang="en-GB" sz="2400" b="1" dirty="0" smtClean="0">
              <a:latin typeface="Century Gothic" pitchFamily="34" charset="0"/>
            </a:endParaRPr>
          </a:p>
        </p:txBody>
      </p:sp>
      <p:pic>
        <p:nvPicPr>
          <p:cNvPr id="34" name="Picture 33" descr="chimp virus.png" title="וירוס 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83768" y="4509120"/>
            <a:ext cx="432048" cy="470686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מ</a:t>
            </a:r>
            <a:r>
              <a:rPr lang="he-IL" dirty="0" smtClean="0"/>
              <a:t>קורות מידע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617" y="260648"/>
            <a:ext cx="813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>
                <a:latin typeface="Century Gothic" pitchFamily="34" charset="0"/>
                <a:ea typeface="+mj-ea"/>
                <a:cs typeface="+mj-cs"/>
              </a:rPr>
              <a:t>מקורות</a:t>
            </a:r>
            <a:endParaRPr lang="he-IL" b="1" dirty="0" smtClean="0">
              <a:latin typeface="Century Gothic" pitchFamily="34" charset="0"/>
              <a:ea typeface="+mj-ea"/>
              <a:cs typeface="+mj-cs"/>
            </a:endParaRPr>
          </a:p>
          <a:p>
            <a:pPr algn="ctr"/>
            <a:r>
              <a:rPr lang="he-IL" b="1" dirty="0" smtClean="0">
                <a:latin typeface="Century Gothic" pitchFamily="34" charset="0"/>
                <a:ea typeface="+mj-ea"/>
                <a:cs typeface="+mj-cs"/>
              </a:rPr>
              <a:t>רשמו בשקף במשפט אחד, מה לדעתכם יאמרו: חבר, קרוב משפחה, המורה למדעים והרופא</a:t>
            </a:r>
            <a:endParaRPr lang="en-GB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 smtClean="0">
                <a:latin typeface="Century Gothic" pitchFamily="34" charset="0"/>
              </a:rPr>
              <a:t>קרובי משפחה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9807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 smtClean="0">
                <a:latin typeface="Century Gothic" pitchFamily="34" charset="0"/>
              </a:rPr>
              <a:t>חבר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71703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 smtClean="0">
                <a:latin typeface="Century Gothic" pitchFamily="34" charset="0"/>
              </a:rPr>
              <a:t>המורה למדעים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378904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 smtClean="0">
                <a:latin typeface="Century Gothic" pitchFamily="34" charset="0"/>
              </a:rPr>
              <a:t>רופא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3154" y="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Century Gothic" pitchFamily="34" charset="0"/>
              </a:rPr>
              <a:t>SS3a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24" name="Picture 23" descr="Student sheets.png" title="לוגו של גיליונות סטודנטי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8815" y="44624"/>
            <a:ext cx="510483" cy="596982"/>
          </a:xfrm>
          <a:prstGeom prst="rect">
            <a:avLst/>
          </a:prstGeom>
        </p:spPr>
      </p:pic>
      <p:pic>
        <p:nvPicPr>
          <p:cNvPr id="33" name="Picture 32" descr="asian teacher.png" title="דמות של מורה למדעים"/>
          <p:cNvPicPr>
            <a:picLocks noChangeAspect="1"/>
          </p:cNvPicPr>
          <p:nvPr/>
        </p:nvPicPr>
        <p:blipFill>
          <a:blip r:embed="rId5" cstate="print"/>
          <a:srcRect b="22638"/>
          <a:stretch>
            <a:fillRect/>
          </a:stretch>
        </p:blipFill>
        <p:spPr>
          <a:xfrm>
            <a:off x="194553" y="4442082"/>
            <a:ext cx="1857168" cy="1865032"/>
          </a:xfrm>
          <a:prstGeom prst="rect">
            <a:avLst/>
          </a:prstGeom>
        </p:spPr>
      </p:pic>
      <p:pic>
        <p:nvPicPr>
          <p:cNvPr id="35" name="Picture 34" descr="doctor.png" title="דמות של רופא 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156" y="4206117"/>
            <a:ext cx="1740481" cy="2098651"/>
          </a:xfrm>
          <a:prstGeom prst="rect">
            <a:avLst/>
          </a:prstGeom>
        </p:spPr>
      </p:pic>
      <p:pic>
        <p:nvPicPr>
          <p:cNvPr id="37" name="Picture 36" descr="worried girl.png" title="דמות של חבר/ה "/>
          <p:cNvPicPr>
            <a:picLocks noChangeAspect="1"/>
          </p:cNvPicPr>
          <p:nvPr/>
        </p:nvPicPr>
        <p:blipFill>
          <a:blip r:embed="rId7" cstate="print"/>
          <a:srcRect r="8588"/>
          <a:stretch>
            <a:fillRect/>
          </a:stretch>
        </p:blipFill>
        <p:spPr>
          <a:xfrm>
            <a:off x="7308304" y="1268760"/>
            <a:ext cx="1596545" cy="2232248"/>
          </a:xfrm>
          <a:prstGeom prst="rect">
            <a:avLst/>
          </a:prstGeom>
        </p:spPr>
      </p:pic>
      <p:pic>
        <p:nvPicPr>
          <p:cNvPr id="38" name="Picture 37" descr="outline man.png" title="דמות של קרוב משפחה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19580" y="1785253"/>
            <a:ext cx="2078347" cy="1713897"/>
          </a:xfrm>
          <a:prstGeom prst="rect">
            <a:avLst/>
          </a:prstGeom>
        </p:spPr>
      </p:pic>
      <p:pic>
        <p:nvPicPr>
          <p:cNvPr id="39" name="Picture 38" descr="beige quotes.png" title="סוגר ציטוט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2658031"/>
            <a:ext cx="123727" cy="193553"/>
          </a:xfrm>
          <a:prstGeom prst="rect">
            <a:avLst/>
          </a:prstGeom>
        </p:spPr>
      </p:pic>
      <p:pic>
        <p:nvPicPr>
          <p:cNvPr id="41" name="Picture 40" descr="beige quotes.png" title="פותח ציטוט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7092504" y="1533909"/>
            <a:ext cx="123727" cy="193553"/>
          </a:xfrm>
          <a:prstGeom prst="rect">
            <a:avLst/>
          </a:prstGeom>
        </p:spPr>
      </p:pic>
      <p:pic>
        <p:nvPicPr>
          <p:cNvPr id="42" name="Picture 41" descr="beige quotes.png" title="סוגר ציטוט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0617" y="2223103"/>
            <a:ext cx="123727" cy="193553"/>
          </a:xfrm>
          <a:prstGeom prst="rect">
            <a:avLst/>
          </a:prstGeom>
        </p:spPr>
      </p:pic>
      <p:pic>
        <p:nvPicPr>
          <p:cNvPr id="43" name="Picture 42" descr="beige quotes.png" title="פותח ציטוט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048065" y="1630686"/>
            <a:ext cx="123727" cy="193553"/>
          </a:xfrm>
          <a:prstGeom prst="rect">
            <a:avLst/>
          </a:prstGeom>
        </p:spPr>
      </p:pic>
      <p:pic>
        <p:nvPicPr>
          <p:cNvPr id="44" name="Picture 43" descr="beige quotes.png" title="סוגר ציטוט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38773" y="5255359"/>
            <a:ext cx="123727" cy="193553"/>
          </a:xfrm>
          <a:prstGeom prst="rect">
            <a:avLst/>
          </a:prstGeom>
        </p:spPr>
      </p:pic>
      <p:pic>
        <p:nvPicPr>
          <p:cNvPr id="45" name="Picture 44" descr="beige quotes.png" title="פותח ציטוט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8455245" y="4142142"/>
            <a:ext cx="123727" cy="193553"/>
          </a:xfrm>
          <a:prstGeom prst="rect">
            <a:avLst/>
          </a:prstGeom>
        </p:spPr>
      </p:pic>
      <p:pic>
        <p:nvPicPr>
          <p:cNvPr id="46" name="Picture 45" descr="beige quotes.png" title="סוגר ציטוט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92089" y="5826954"/>
            <a:ext cx="123727" cy="193553"/>
          </a:xfrm>
          <a:prstGeom prst="rect">
            <a:avLst/>
          </a:prstGeom>
        </p:spPr>
      </p:pic>
      <p:pic>
        <p:nvPicPr>
          <p:cNvPr id="47" name="Picture 46" descr="beige quotes.png" title="פותח ציטוט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4269664" y="3805748"/>
            <a:ext cx="123727" cy="193553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מ</a:t>
            </a:r>
            <a:r>
              <a:rPr lang="he-IL" dirty="0" smtClean="0"/>
              <a:t>קורות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bo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9741</TotalTime>
  <Words>319</Words>
  <Application>Microsoft Office PowerPoint</Application>
  <PresentationFormat>On-screen Show (4:3)</PresentationFormat>
  <Paragraphs>58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LilyUPC</vt:lpstr>
      <vt:lpstr>Calibri</vt:lpstr>
      <vt:lpstr>Ebrima</vt:lpstr>
      <vt:lpstr>Times New Roman</vt:lpstr>
      <vt:lpstr>Century Gothic</vt:lpstr>
      <vt:lpstr>Arial</vt:lpstr>
      <vt:lpstr>ＭＳ Ｐゴシック</vt:lpstr>
      <vt:lpstr>Mangal</vt:lpstr>
      <vt:lpstr>Office Theme</vt:lpstr>
      <vt:lpstr>פיתוח חיסון נגד אבולה</vt:lpstr>
      <vt:lpstr>קבלת החלטה</vt:lpstr>
      <vt:lpstr>מקורות מידע</vt:lpstr>
      <vt:lpstr>מקורות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Windows User</cp:lastModifiedBy>
  <cp:revision>214</cp:revision>
  <dcterms:created xsi:type="dcterms:W3CDTF">2014-09-15T10:50:25Z</dcterms:created>
  <dcterms:modified xsi:type="dcterms:W3CDTF">2019-06-19T14:11:54Z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926A4257-4A38-4A28-A204-42692B1F4461</vt:lpwstr>
  </property>
  <property fmtid="{D5CDD505-2E9C-101B-9397-08002B2CF9AE}" pid="3" name="ArticulatePath">
    <vt:lpwstr>Ebola presentation</vt:lpwstr>
  </property>
</Properties>
</file>