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"/>
  </p:notesMasterIdLst>
  <p:sldIdLst>
    <p:sldId id="279" r:id="rId2"/>
    <p:sldId id="271" r:id="rId3"/>
    <p:sldId id="275" r:id="rId4"/>
  </p:sldIdLst>
  <p:sldSz cx="9144000" cy="6858000" type="screen4x3"/>
  <p:notesSz cx="6858000" cy="9144000"/>
  <p:embeddedFontLst>
    <p:embeddedFont>
      <p:font typeface="LilyUPC" panose="020B0604020202020204" charset="-34"/>
      <p:regular r:id="rId6"/>
      <p:bold r:id="rId7"/>
      <p:italic r:id="rId8"/>
      <p:boldItalic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Ebrima" panose="02000000000000000000" pitchFamily="2" charset="0"/>
      <p:regular r:id="rId14"/>
      <p:bold r:id="rId15"/>
    </p:embeddedFont>
    <p:embeddedFont>
      <p:font typeface="Century Gothic" panose="020B0502020202020204" pitchFamily="34" charset="0"/>
      <p:regular r:id="rId16"/>
      <p:bold r:id="rId17"/>
      <p:italic r:id="rId18"/>
      <p:boldItalic r:id="rId19"/>
    </p:embeddedFont>
    <p:embeddedFont>
      <p:font typeface="ＭＳ Ｐゴシック" panose="020B0600070205080204" pitchFamily="34" charset="-128"/>
      <p:regular r:id="rId20"/>
    </p:embeddedFont>
    <p:embeddedFont>
      <p:font typeface="Mangal" panose="020B0604020202020204" charset="0"/>
      <p:regular r:id="rId21"/>
      <p:bold r:id="rId22"/>
    </p:embeddedFont>
  </p:embeddedFontLst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tony Sherborne" initials="AS" lastIdx="27" clrIdx="0">
    <p:extLst/>
  </p:cmAuthor>
  <p:cmAuthor id="2" name="Gemma Young" initials="GY" lastIdx="27" clrIdx="1"/>
  <p:cmAuthor id="3" name="Linda" initials="L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EC0"/>
    <a:srgbClr val="009900"/>
    <a:srgbClr val="CC9900"/>
    <a:srgbClr val="1508B8"/>
    <a:srgbClr val="7A0000"/>
    <a:srgbClr val="AFDDFF"/>
    <a:srgbClr val="9BD4FF"/>
    <a:srgbClr val="FFC5C5"/>
    <a:srgbClr val="6600CC"/>
    <a:srgbClr val="707D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22" autoAdjust="0"/>
    <p:restoredTop sz="86427" autoAdjust="0"/>
  </p:normalViewPr>
  <p:slideViewPr>
    <p:cSldViewPr>
      <p:cViewPr varScale="1">
        <p:scale>
          <a:sx n="69" d="100"/>
          <a:sy n="69" d="100"/>
        </p:scale>
        <p:origin x="66" y="7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font" Target="fonts/font13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6.fntdata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24" Type="http://schemas.openxmlformats.org/officeDocument/2006/relationships/commentAuthors" Target="commentAuthors.xml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font" Target="fonts/font5.fntdata"/><Relationship Id="rId19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22" Type="http://schemas.openxmlformats.org/officeDocument/2006/relationships/font" Target="fonts/font17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99DE8D-534E-4523-A397-7A0410357DF6}" type="datetimeFigureOut">
              <a:rPr lang="en-GB" smtClean="0"/>
              <a:pPr/>
              <a:t>05/06/2019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0C4CB4-6439-4B9C-81E7-42EE3FE83DA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1017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78DDA-6197-446A-853C-9249F1FC77A7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1549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78DDA-6197-446A-853C-9249F1FC77A7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4575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Ask students to write down which three sources from the slide that they think would be the most useful.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After competing the task on SS2-3,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iscuss what the students found out:</a:t>
            </a: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testing the vaccine the best outcome for you? For others? </a:t>
            </a: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Does anyone have an outcome where testing the vaccine has more risks for them but more benefits for others - would they still test it? Why?</a:t>
            </a: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Which sources were more reliable? Why?</a:t>
            </a: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Did the three sources you choose end up being the best choices? Why/why not?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Why is the risk of catching Ebola from the vaccine 0? (This relates back to the science)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78DDA-6197-446A-853C-9249F1FC77A7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9366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01D3E-30FA-439D-BB1E-BF4D62928A8C}" type="datetimeFigureOut">
              <a:rPr lang="en-GB" smtClean="0"/>
              <a:pPr/>
              <a:t>05/06/2019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68295-E773-4C24-906E-6EACDE99BB7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01D3E-30FA-439D-BB1E-BF4D62928A8C}" type="datetimeFigureOut">
              <a:rPr lang="en-GB" smtClean="0"/>
              <a:pPr/>
              <a:t>05/06/2019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68295-E773-4C24-906E-6EACDE99BB7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2" y="27464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01D3E-30FA-439D-BB1E-BF4D62928A8C}" type="datetimeFigureOut">
              <a:rPr lang="en-GB" smtClean="0"/>
              <a:pPr/>
              <a:t>05/06/2019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68295-E773-4C24-906E-6EACDE99BB7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 userDrawn="1"/>
        </p:nvSpPr>
        <p:spPr>
          <a:xfrm rot="16200000">
            <a:off x="9147942" y="5778841"/>
            <a:ext cx="306387" cy="1079313"/>
          </a:xfrm>
          <a:prstGeom prst="roundRect">
            <a:avLst/>
          </a:prstGeom>
          <a:solidFill>
            <a:srgbClr val="0091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Text Box 13"/>
          <p:cNvSpPr txBox="1">
            <a:spLocks noChangeArrowheads="1"/>
          </p:cNvSpPr>
          <p:nvPr userDrawn="1"/>
        </p:nvSpPr>
        <p:spPr bwMode="auto">
          <a:xfrm>
            <a:off x="8761478" y="6197052"/>
            <a:ext cx="457121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fld id="{74256886-91BF-4076-AFFA-7356CEB4E16A}" type="slidenum">
              <a:rPr lang="en-GB" altLang="en-US" sz="1400" b="1">
                <a:solidFill>
                  <a:schemeClr val="bg1"/>
                </a:solidFill>
                <a:latin typeface="Century Gothic" pitchFamily="34" charset="0"/>
              </a:rPr>
              <a:pPr algn="ctr" eaLnBrk="1" hangingPunct="1"/>
              <a:t>‹#›</a:t>
            </a:fld>
            <a:endParaRPr lang="en-GB" altLang="en-US" sz="14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5" name="Picture 4" descr="engage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83" y="116632"/>
            <a:ext cx="1511642" cy="60653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 userDrawn="1"/>
        </p:nvSpPr>
        <p:spPr>
          <a:xfrm rot="16200000">
            <a:off x="9147942" y="6066875"/>
            <a:ext cx="306387" cy="1079313"/>
          </a:xfrm>
          <a:prstGeom prst="roundRect">
            <a:avLst/>
          </a:prstGeom>
          <a:solidFill>
            <a:srgbClr val="0091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Text Box 13"/>
          <p:cNvSpPr txBox="1">
            <a:spLocks noChangeArrowheads="1"/>
          </p:cNvSpPr>
          <p:nvPr userDrawn="1"/>
        </p:nvSpPr>
        <p:spPr bwMode="auto">
          <a:xfrm>
            <a:off x="8761478" y="6485086"/>
            <a:ext cx="457121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fld id="{74256886-91BF-4076-AFFA-7356CEB4E16A}" type="slidenum">
              <a:rPr lang="en-GB" altLang="en-US" sz="1400" b="1">
                <a:solidFill>
                  <a:schemeClr val="bg1"/>
                </a:solidFill>
                <a:latin typeface="Century Gothic" pitchFamily="34" charset="0"/>
              </a:rPr>
              <a:pPr algn="ctr" eaLnBrk="1" hangingPunct="1"/>
              <a:t>‹#›</a:t>
            </a:fld>
            <a:endParaRPr lang="en-GB" altLang="en-US" sz="14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5" name="Picture 4" descr="engage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83" y="116632"/>
            <a:ext cx="1511642" cy="60653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 userDrawn="1"/>
        </p:nvSpPr>
        <p:spPr>
          <a:xfrm rot="16200000">
            <a:off x="9147942" y="6066875"/>
            <a:ext cx="306387" cy="1079313"/>
          </a:xfrm>
          <a:prstGeom prst="roundRect">
            <a:avLst/>
          </a:prstGeom>
          <a:solidFill>
            <a:srgbClr val="0091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Text Box 13"/>
          <p:cNvSpPr txBox="1">
            <a:spLocks noChangeArrowheads="1"/>
          </p:cNvSpPr>
          <p:nvPr userDrawn="1"/>
        </p:nvSpPr>
        <p:spPr bwMode="auto">
          <a:xfrm>
            <a:off x="8761478" y="6485086"/>
            <a:ext cx="457121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fld id="{74256886-91BF-4076-AFFA-7356CEB4E16A}" type="slidenum">
              <a:rPr lang="en-GB" altLang="en-US" sz="1400" b="1">
                <a:solidFill>
                  <a:schemeClr val="bg1"/>
                </a:solidFill>
                <a:latin typeface="Century Gothic" pitchFamily="34" charset="0"/>
              </a:rPr>
              <a:pPr algn="ctr" eaLnBrk="1" hangingPunct="1"/>
              <a:t>‹#›</a:t>
            </a:fld>
            <a:endParaRPr lang="en-GB" altLang="en-US" sz="14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5" name="Picture 4" descr="engage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83" y="116632"/>
            <a:ext cx="1511642" cy="60653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 userDrawn="1"/>
        </p:nvSpPr>
        <p:spPr>
          <a:xfrm rot="16200000">
            <a:off x="9147942" y="6066875"/>
            <a:ext cx="306387" cy="1079313"/>
          </a:xfrm>
          <a:prstGeom prst="roundRect">
            <a:avLst/>
          </a:prstGeom>
          <a:solidFill>
            <a:srgbClr val="0091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Text Box 13"/>
          <p:cNvSpPr txBox="1">
            <a:spLocks noChangeArrowheads="1"/>
          </p:cNvSpPr>
          <p:nvPr userDrawn="1"/>
        </p:nvSpPr>
        <p:spPr bwMode="auto">
          <a:xfrm>
            <a:off x="8761478" y="6485086"/>
            <a:ext cx="457121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fld id="{74256886-91BF-4076-AFFA-7356CEB4E16A}" type="slidenum">
              <a:rPr lang="en-GB" altLang="en-US" sz="1400" b="1">
                <a:solidFill>
                  <a:schemeClr val="bg1"/>
                </a:solidFill>
                <a:latin typeface="Century Gothic" pitchFamily="34" charset="0"/>
              </a:rPr>
              <a:pPr algn="ctr" eaLnBrk="1" hangingPunct="1"/>
              <a:t>‹#›</a:t>
            </a:fld>
            <a:endParaRPr lang="en-GB" altLang="en-US" sz="14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5" name="Picture 4" descr="engage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83" y="116632"/>
            <a:ext cx="1511642" cy="60653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01D3E-30FA-439D-BB1E-BF4D62928A8C}" type="datetimeFigureOut">
              <a:rPr lang="en-GB" smtClean="0"/>
              <a:pPr/>
              <a:t>05/06/2019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68295-E773-4C24-906E-6EACDE99BB7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01D3E-30FA-439D-BB1E-BF4D62928A8C}" type="datetimeFigureOut">
              <a:rPr lang="en-GB" smtClean="0"/>
              <a:pPr/>
              <a:t>05/06/2019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68295-E773-4C24-906E-6EACDE99BB7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2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01D3E-30FA-439D-BB1E-BF4D62928A8C}" type="datetimeFigureOut">
              <a:rPr lang="en-GB" smtClean="0"/>
              <a:pPr/>
              <a:t>05/06/2019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68295-E773-4C24-906E-6EACDE99BB7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01D3E-30FA-439D-BB1E-BF4D62928A8C}" type="datetimeFigureOut">
              <a:rPr lang="en-GB" smtClean="0"/>
              <a:pPr/>
              <a:t>05/06/2019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68295-E773-4C24-906E-6EACDE99BB7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01D3E-30FA-439D-BB1E-BF4D62928A8C}" type="datetimeFigureOut">
              <a:rPr lang="en-GB" smtClean="0"/>
              <a:pPr/>
              <a:t>05/06/2019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68295-E773-4C24-906E-6EACDE99BB7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01D3E-30FA-439D-BB1E-BF4D62928A8C}" type="datetimeFigureOut">
              <a:rPr lang="en-GB" smtClean="0"/>
              <a:pPr/>
              <a:t>05/06/2019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68295-E773-4C24-906E-6EACDE99BB7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815" y="6453521"/>
            <a:ext cx="1053833" cy="369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066" y="6453518"/>
            <a:ext cx="939105" cy="363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 userDrawn="1"/>
        </p:nvSpPr>
        <p:spPr>
          <a:xfrm>
            <a:off x="1476194" y="6381331"/>
            <a:ext cx="6263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0" dirty="0" smtClean="0">
                <a:solidFill>
                  <a:schemeClr val="tx1"/>
                </a:solidFill>
                <a:latin typeface="Century Gothic" pitchFamily="34" charset="0"/>
                <a:cs typeface="LilyUPC" panose="020B0604020202020204" pitchFamily="34" charset="-34"/>
              </a:rPr>
              <a:t> For more, visit E</a:t>
            </a:r>
            <a:r>
              <a:rPr lang="en-GB" sz="2400" b="0" dirty="0" smtClean="0">
                <a:solidFill>
                  <a:schemeClr val="tx1"/>
                </a:solidFill>
                <a:latin typeface="Century Gothic" pitchFamily="34" charset="0"/>
                <a:ea typeface="Ebrima" panose="02000000000000000000" pitchFamily="2" charset="0"/>
                <a:cs typeface="Mangal" panose="02040503050203030202" pitchFamily="18" charset="0"/>
              </a:rPr>
              <a:t>ngagingScience.eu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01D3E-30FA-439D-BB1E-BF4D62928A8C}" type="datetimeFigureOut">
              <a:rPr lang="en-GB" smtClean="0"/>
              <a:pPr/>
              <a:t>05/06/2019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68295-E773-4C24-906E-6EACDE99BB7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01D3E-30FA-439D-BB1E-BF4D62928A8C}" type="datetimeFigureOut">
              <a:rPr lang="en-GB" smtClean="0"/>
              <a:pPr/>
              <a:t>05/06/2019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68295-E773-4C24-906E-6EACDE99BB7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2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01D3E-30FA-439D-BB1E-BF4D62928A8C}" type="datetimeFigureOut">
              <a:rPr lang="en-GB" smtClean="0"/>
              <a:pPr/>
              <a:t>05/06/2019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2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2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68295-E773-4C24-906E-6EACDE99BB76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4" r:id="rId14"/>
    <p:sldLayoutId id="2147483665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 title="רקע כחול"/>
          <p:cNvSpPr/>
          <p:nvPr/>
        </p:nvSpPr>
        <p:spPr>
          <a:xfrm>
            <a:off x="0" y="1196752"/>
            <a:ext cx="9142412" cy="3168355"/>
          </a:xfrm>
          <a:prstGeom prst="rect">
            <a:avLst/>
          </a:prstGeom>
          <a:solidFill>
            <a:srgbClr val="0091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00229" y="1196752"/>
            <a:ext cx="748753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5400" dirty="0">
                <a:solidFill>
                  <a:schemeClr val="bg1"/>
                </a:solidFill>
                <a:latin typeface="Century Gothic" pitchFamily="34" charset="0"/>
              </a:rPr>
              <a:t>דילמת החיסונים- לכפות על הפרט לחסן את ילדיו ו/ או להתחסן בעצמו נגד חצבת?</a:t>
            </a:r>
            <a:endParaRPr lang="en-GB" sz="5400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>
                <a:solidFill>
                  <a:schemeClr val="bg1"/>
                </a:solidFill>
                <a:latin typeface="Century Gothic" pitchFamily="34" charset="0"/>
              </a:rPr>
              <a:t>דילמת החיסונים- לכפות על הפרט לחסן את ילדיו ו/ או להתחסן בעצמו נגד חצבת?</a:t>
            </a:r>
            <a:r>
              <a:rPr lang="en-GB" dirty="0">
                <a:solidFill>
                  <a:schemeClr val="bg1"/>
                </a:solidFill>
                <a:latin typeface="Century Gothic" pitchFamily="34" charset="0"/>
              </a:rPr>
              <a:t/>
            </a:r>
            <a:br>
              <a:rPr lang="en-GB" dirty="0">
                <a:solidFill>
                  <a:schemeClr val="bg1"/>
                </a:solidFill>
                <a:latin typeface="Century Gothic" pitchFamily="34" charset="0"/>
              </a:rPr>
            </a:b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0862" y="1752458"/>
            <a:ext cx="8319570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/>
            <a:r>
              <a:rPr lang="he-IL" sz="3600" b="1" dirty="0">
                <a:solidFill>
                  <a:srgbClr val="C00000"/>
                </a:solidFill>
                <a:latin typeface="Century Gothic" pitchFamily="34" charset="0"/>
              </a:rPr>
              <a:t>דילמת החיסונים- לכפות על הפרט לחסן את ילדיו ו/ או להתחסן בעצמו נגד חצבת?</a:t>
            </a:r>
            <a:endParaRPr lang="en-GB" sz="3600" b="1" dirty="0">
              <a:solidFill>
                <a:srgbClr val="C00000"/>
              </a:solidFill>
              <a:latin typeface="Century Gothic" pitchFamily="34" charset="0"/>
            </a:endParaRPr>
          </a:p>
          <a:p>
            <a:pPr algn="r" fontAlgn="base"/>
            <a:endParaRPr lang="he-IL" sz="3600" b="1" dirty="0" smtClean="0">
              <a:latin typeface="Century Gothic" pitchFamily="34" charset="0"/>
            </a:endParaRPr>
          </a:p>
          <a:p>
            <a:pPr algn="r" fontAlgn="base"/>
            <a:r>
              <a:rPr lang="he-IL" sz="3600" b="1" dirty="0" smtClean="0">
                <a:latin typeface="Century Gothic" pitchFamily="34" charset="0"/>
              </a:rPr>
              <a:t>מטרות הפעילות</a:t>
            </a:r>
            <a:endParaRPr lang="en-GB" sz="3600" b="1" dirty="0" smtClean="0">
              <a:latin typeface="Century Gothic" pitchFamily="34" charset="0"/>
            </a:endParaRPr>
          </a:p>
          <a:p>
            <a:pPr algn="r" rtl="1" fontAlgn="base">
              <a:spcBef>
                <a:spcPts val="1800"/>
              </a:spcBef>
            </a:pPr>
            <a:r>
              <a:rPr lang="he-IL" sz="3200" b="1" dirty="0" smtClean="0">
                <a:solidFill>
                  <a:srgbClr val="009900"/>
                </a:solidFill>
                <a:latin typeface="Century Gothic" pitchFamily="34" charset="0"/>
              </a:rPr>
              <a:t>הצגת שיקולים המתייחסים לסיכונים (חסרונות) ולסיכויים  (יתרונות) </a:t>
            </a:r>
          </a:p>
          <a:p>
            <a:pPr algn="r" rtl="1" fontAlgn="base">
              <a:spcBef>
                <a:spcPts val="1800"/>
              </a:spcBef>
            </a:pPr>
            <a:r>
              <a:rPr lang="he-IL" sz="3200" dirty="0" smtClean="0">
                <a:latin typeface="Century Gothic" pitchFamily="34" charset="0"/>
              </a:rPr>
              <a:t>קבלת החלטות מבוססות על ידע מדעי בתחום</a:t>
            </a:r>
            <a:r>
              <a:rPr lang="en-GB" sz="3200" dirty="0" smtClean="0">
                <a:latin typeface="Century Gothic" pitchFamily="34" charset="0"/>
              </a:rPr>
              <a:t/>
            </a:r>
            <a:br>
              <a:rPr lang="en-GB" sz="3200" dirty="0" smtClean="0">
                <a:latin typeface="Century Gothic" pitchFamily="34" charset="0"/>
              </a:rPr>
            </a:br>
            <a:endParaRPr lang="en-GB" sz="3200" dirty="0" smtClean="0">
              <a:latin typeface="Century Gothic" pitchFamily="34" charset="0"/>
            </a:endParaRPr>
          </a:p>
        </p:txBody>
      </p:sp>
      <p:sp>
        <p:nvSpPr>
          <p:cNvPr id="2" name="Title 1" hidden="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rtl="0" eaLnBrk="1" fontAlgn="base" latinLnBrk="0" hangingPunct="1"/>
            <a:r>
              <a:rPr lang="he-IL" sz="3600" b="1" kern="1200" dirty="0" smtClean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מטרות הפעילות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7811798" y="51090"/>
            <a:ext cx="791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dirty="0" smtClean="0">
                <a:latin typeface="Century Gothic" pitchFamily="34" charset="0"/>
              </a:rPr>
              <a:t>SS2-3</a:t>
            </a:r>
            <a:endParaRPr lang="en-GB" sz="1600" dirty="0">
              <a:latin typeface="Century Gothic" pitchFamily="34" charset="0"/>
            </a:endParaRPr>
          </a:p>
        </p:txBody>
      </p:sp>
      <p:pic>
        <p:nvPicPr>
          <p:cNvPr id="31" name="Picture 30" descr="Student sheets.png">
            <a:hlinkClick r:id="" action="ppaction://noaction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97324" y="95714"/>
            <a:ext cx="510394" cy="596982"/>
          </a:xfrm>
          <a:prstGeom prst="rect">
            <a:avLst/>
          </a:prstGeom>
        </p:spPr>
      </p:pic>
      <p:grpSp>
        <p:nvGrpSpPr>
          <p:cNvPr id="68" name="Group 67" title="אתם רוצים לדעת את הסיכונים והיתרונות לפני קבלת החלטה"/>
          <p:cNvGrpSpPr/>
          <p:nvPr/>
        </p:nvGrpSpPr>
        <p:grpSpPr>
          <a:xfrm>
            <a:off x="5508104" y="675378"/>
            <a:ext cx="3497351" cy="2626924"/>
            <a:chOff x="179512" y="1013493"/>
            <a:chExt cx="3497351" cy="2626924"/>
          </a:xfrm>
        </p:grpSpPr>
        <p:sp>
          <p:nvSpPr>
            <p:cNvPr id="67" name="Rounded Rectangle 66" title="אתם רוצים לדעת את הסיכונים והיתרונות לפני קבלת החלטה"/>
            <p:cNvSpPr/>
            <p:nvPr/>
          </p:nvSpPr>
          <p:spPr>
            <a:xfrm>
              <a:off x="179512" y="1013493"/>
              <a:ext cx="3497351" cy="2626924"/>
            </a:xfrm>
            <a:prstGeom prst="roundRect">
              <a:avLst/>
            </a:prstGeom>
            <a:solidFill>
              <a:srgbClr val="0099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TextBox 32" title="אתם רוצים לדעת את הסיכונים והיתרונות לפני קבלת החלטה"/>
            <p:cNvSpPr txBox="1"/>
            <p:nvPr/>
          </p:nvSpPr>
          <p:spPr>
            <a:xfrm>
              <a:off x="254255" y="1483856"/>
              <a:ext cx="3347864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he-IL" sz="3000" dirty="0" smtClean="0">
                  <a:solidFill>
                    <a:schemeClr val="bg1"/>
                  </a:solidFill>
                  <a:latin typeface="Century Gothic" pitchFamily="34" charset="0"/>
                </a:rPr>
                <a:t>אתם רוצים לדעת את </a:t>
              </a:r>
              <a:r>
                <a:rPr lang="he-IL" sz="3000" b="1" dirty="0" smtClean="0">
                  <a:solidFill>
                    <a:schemeClr val="bg1"/>
                  </a:solidFill>
                  <a:latin typeface="Century Gothic" pitchFamily="34" charset="0"/>
                </a:rPr>
                <a:t>הסיכונים</a:t>
              </a:r>
              <a:r>
                <a:rPr lang="he-IL" sz="3000" dirty="0" smtClean="0">
                  <a:solidFill>
                    <a:schemeClr val="bg1"/>
                  </a:solidFill>
                  <a:latin typeface="Century Gothic" pitchFamily="34" charset="0"/>
                </a:rPr>
                <a:t> </a:t>
              </a:r>
              <a:r>
                <a:rPr lang="he-IL" sz="3000" b="1" dirty="0" smtClean="0">
                  <a:solidFill>
                    <a:schemeClr val="bg1"/>
                  </a:solidFill>
                  <a:latin typeface="Century Gothic" pitchFamily="34" charset="0"/>
                </a:rPr>
                <a:t>והיתרונות</a:t>
              </a:r>
              <a:r>
                <a:rPr lang="he-IL" sz="3000" dirty="0" smtClean="0">
                  <a:solidFill>
                    <a:schemeClr val="bg1"/>
                  </a:solidFill>
                  <a:latin typeface="Century Gothic" pitchFamily="34" charset="0"/>
                </a:rPr>
                <a:t> לפני קבלת החלטה</a:t>
              </a:r>
            </a:p>
          </p:txBody>
        </p:sp>
      </p:grpSp>
      <p:grpSp>
        <p:nvGrpSpPr>
          <p:cNvPr id="53" name="Group 52" descr="חשבו האם מקור המידע הינו מהימן או כדאי להתעלם ממנו&#10;החליטו מהו משקלם של היתרונות לעומת הסיכונים&#10;האם משקלם של היתרונות עולה על זה של הסיכונים עבורך? ואילו עבור אחרים?&#10;" title="קראו את המקורות השונים בנושא כיצד החיסון לחצבת מפעיל בגופנו את מערכת החיסון "/>
          <p:cNvGrpSpPr/>
          <p:nvPr/>
        </p:nvGrpSpPr>
        <p:grpSpPr>
          <a:xfrm>
            <a:off x="179512" y="3789040"/>
            <a:ext cx="8640960" cy="1656184"/>
            <a:chOff x="179512" y="3645024"/>
            <a:chExt cx="8640960" cy="1656184"/>
          </a:xfrm>
        </p:grpSpPr>
        <p:grpSp>
          <p:nvGrpSpPr>
            <p:cNvPr id="5" name="Group 37"/>
            <p:cNvGrpSpPr/>
            <p:nvPr/>
          </p:nvGrpSpPr>
          <p:grpSpPr>
            <a:xfrm>
              <a:off x="179512" y="3645024"/>
              <a:ext cx="8640960" cy="1656184"/>
              <a:chOff x="467398" y="4912712"/>
              <a:chExt cx="8678565" cy="1656184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752572" y="5013176"/>
                <a:ext cx="7453213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r" rtl="1">
                  <a:spcBef>
                    <a:spcPts val="400"/>
                  </a:spcBef>
                </a:pPr>
                <a:r>
                  <a:rPr lang="he-IL" sz="1600" b="1" dirty="0" smtClean="0">
                    <a:latin typeface="Century Gothic" pitchFamily="34" charset="0"/>
                  </a:rPr>
                  <a:t>קראו את המקורות השונים בנושא כיצד החיסון לחצבת מפעיל בגופנו את מערכת החיסון </a:t>
                </a:r>
                <a:endParaRPr lang="en-GB" sz="1600" b="1" dirty="0" smtClean="0">
                  <a:latin typeface="Century Gothic" pitchFamily="34" charset="0"/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467398" y="5489743"/>
                <a:ext cx="7885737" cy="102592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marL="263525" indent="-263525" algn="r" rtl="1">
                  <a:spcBef>
                    <a:spcPts val="400"/>
                  </a:spcBef>
                  <a:buClr>
                    <a:srgbClr val="008EC0"/>
                  </a:buClr>
                  <a:buFont typeface="Wingdings" pitchFamily="2" charset="2"/>
                  <a:buChar char="l"/>
                </a:pPr>
                <a:r>
                  <a:rPr lang="he-IL" dirty="0" smtClean="0">
                    <a:latin typeface="Century Gothic" pitchFamily="34" charset="0"/>
                  </a:rPr>
                  <a:t>חשבו האם מקור המידע הינו מהימן או כדאי להתעלם ממנו</a:t>
                </a:r>
                <a:endParaRPr lang="en-GB" dirty="0" smtClean="0">
                  <a:latin typeface="Century Gothic" pitchFamily="34" charset="0"/>
                </a:endParaRPr>
              </a:p>
              <a:p>
                <a:pPr marL="263525" indent="-263525" algn="r" rtl="1">
                  <a:spcBef>
                    <a:spcPts val="400"/>
                  </a:spcBef>
                  <a:buClr>
                    <a:srgbClr val="008EC0"/>
                  </a:buClr>
                  <a:buFont typeface="Wingdings" pitchFamily="2" charset="2"/>
                  <a:buChar char="l"/>
                </a:pPr>
                <a:r>
                  <a:rPr lang="he-IL" dirty="0" smtClean="0">
                    <a:latin typeface="Century Gothic" pitchFamily="34" charset="0"/>
                  </a:rPr>
                  <a:t>החליטו מהו משקלם של היתרונות לעומת הסיכונים</a:t>
                </a:r>
                <a:endParaRPr lang="en-GB" dirty="0" smtClean="0">
                  <a:latin typeface="Century Gothic" pitchFamily="34" charset="0"/>
                </a:endParaRPr>
              </a:p>
              <a:p>
                <a:pPr marL="263525" indent="-263525" algn="r" rtl="1">
                  <a:spcBef>
                    <a:spcPts val="400"/>
                  </a:spcBef>
                  <a:buClr>
                    <a:srgbClr val="008EC0"/>
                  </a:buClr>
                  <a:buFont typeface="Wingdings" pitchFamily="2" charset="2"/>
                  <a:buChar char="l"/>
                </a:pPr>
                <a:r>
                  <a:rPr lang="he-IL" dirty="0" smtClean="0">
                    <a:latin typeface="Century Gothic" pitchFamily="34" charset="0"/>
                  </a:rPr>
                  <a:t>האם משקלם של היתרונות עולה על זה של הסיכונים עבורך? ואילו עבור אחרים?</a:t>
                </a:r>
                <a:endParaRPr lang="en-GB" dirty="0" smtClean="0">
                  <a:latin typeface="Century Gothic" pitchFamily="34" charset="0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684362" y="4912712"/>
                <a:ext cx="8461601" cy="1656184"/>
              </a:xfrm>
              <a:prstGeom prst="rect">
                <a:avLst/>
              </a:prstGeom>
              <a:noFill/>
              <a:ln w="6350">
                <a:solidFill>
                  <a:srgbClr val="990099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37" name="Picture 36" descr="write.png" title="עט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8649489" y="5740804"/>
                <a:ext cx="395332" cy="576453"/>
              </a:xfrm>
              <a:prstGeom prst="rect">
                <a:avLst/>
              </a:prstGeom>
            </p:spPr>
          </p:pic>
        </p:grpSp>
        <p:pic>
          <p:nvPicPr>
            <p:cNvPr id="23" name="Picture 22" descr="read research.png" title="אדם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26150" y="3745488"/>
              <a:ext cx="445550" cy="50405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8" name="Group 47" title="לכפות על הפרט לחסן את ילדיו ו/ או להתחסן בעצמו נגד חצבת?"/>
          <p:cNvGrpSpPr/>
          <p:nvPr/>
        </p:nvGrpSpPr>
        <p:grpSpPr>
          <a:xfrm>
            <a:off x="1403648" y="5589240"/>
            <a:ext cx="6480720" cy="1015663"/>
            <a:chOff x="1259633" y="5301208"/>
            <a:chExt cx="6480720" cy="1015663"/>
          </a:xfrm>
        </p:grpSpPr>
        <p:sp>
          <p:nvSpPr>
            <p:cNvPr id="32" name="Rounded Rectangle 31"/>
            <p:cNvSpPr/>
            <p:nvPr/>
          </p:nvSpPr>
          <p:spPr>
            <a:xfrm>
              <a:off x="1259633" y="5301208"/>
              <a:ext cx="6480720" cy="792088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331640" y="5301208"/>
              <a:ext cx="6408712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he-IL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he-IL" b="1" dirty="0" smtClean="0">
                  <a:solidFill>
                    <a:schemeClr val="bg1"/>
                  </a:solidFill>
                </a:rPr>
                <a:t>לכפות </a:t>
              </a:r>
              <a:r>
                <a:rPr lang="he-IL" b="1" dirty="0">
                  <a:solidFill>
                    <a:schemeClr val="bg1"/>
                  </a:solidFill>
                </a:rPr>
                <a:t>על הפרט לחסן את ילדיו ו/ או להתחסן בעצמו נגד חצבת?</a:t>
              </a:r>
              <a:endParaRPr lang="en-US" b="1" dirty="0">
                <a:solidFill>
                  <a:schemeClr val="bg1"/>
                </a:solidFill>
              </a:endParaRPr>
            </a:p>
            <a:p>
              <a:pPr algn="ctr"/>
              <a:endParaRPr lang="en-GB" sz="2400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</p:grpSp>
      <p:sp>
        <p:nvSpPr>
          <p:cNvPr id="36" name="Rectangle 35"/>
          <p:cNvSpPr/>
          <p:nvPr/>
        </p:nvSpPr>
        <p:spPr>
          <a:xfrm>
            <a:off x="6068290" y="6525344"/>
            <a:ext cx="3088861" cy="360040"/>
          </a:xfrm>
          <a:prstGeom prst="rect">
            <a:avLst/>
          </a:prstGeom>
          <a:solidFill>
            <a:srgbClr val="E8D9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he-IL" sz="2000" b="1" dirty="0" smtClean="0">
                <a:solidFill>
                  <a:schemeClr val="bg1"/>
                </a:solidFill>
                <a:latin typeface="Century Gothic" pitchFamily="34" charset="0"/>
              </a:rPr>
              <a:t>דילמה</a:t>
            </a:r>
            <a:endParaRPr lang="en-GB" sz="2000" b="1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2987823" y="6525344"/>
            <a:ext cx="3080467" cy="360040"/>
          </a:xfrm>
          <a:prstGeom prst="rect">
            <a:avLst/>
          </a:prstGeom>
          <a:solidFill>
            <a:srgbClr val="FCD6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2000" b="1" dirty="0" smtClean="0">
                <a:solidFill>
                  <a:schemeClr val="bg1"/>
                </a:solidFill>
                <a:latin typeface="Century Gothic" pitchFamily="34" charset="0"/>
              </a:rPr>
              <a:t>מדע</a:t>
            </a:r>
            <a:endParaRPr lang="en-GB" sz="2000" b="1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-79091" y="6525344"/>
            <a:ext cx="3131840" cy="356102"/>
          </a:xfrm>
          <a:prstGeom prst="roundRect">
            <a:avLst/>
          </a:prstGeom>
          <a:solidFill>
            <a:srgbClr val="009900"/>
          </a:solidFill>
          <a:ln>
            <a:noFill/>
          </a:ln>
          <a:effectLst>
            <a:outerShdw blurRad="63500" sx="103000" sy="103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2000" b="1" dirty="0" smtClean="0">
                <a:solidFill>
                  <a:schemeClr val="bg1"/>
                </a:solidFill>
                <a:latin typeface="Century Gothic" pitchFamily="34" charset="0"/>
              </a:rPr>
              <a:t>החלטה</a:t>
            </a:r>
            <a:endParaRPr lang="en-GB" sz="2000" b="1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grpSp>
        <p:nvGrpSpPr>
          <p:cNvPr id="61" name="Group 60" title="עיתון"/>
          <p:cNvGrpSpPr/>
          <p:nvPr/>
        </p:nvGrpSpPr>
        <p:grpSpPr>
          <a:xfrm>
            <a:off x="3491880" y="620688"/>
            <a:ext cx="1562100" cy="1243881"/>
            <a:chOff x="3491880" y="620688"/>
            <a:chExt cx="1562100" cy="1243881"/>
          </a:xfrm>
        </p:grpSpPr>
        <p:pic>
          <p:nvPicPr>
            <p:cNvPr id="2050" name="Picture 2" title="עיתון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491880" y="620688"/>
              <a:ext cx="1562100" cy="1152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TextBox 18"/>
            <p:cNvSpPr txBox="1"/>
            <p:nvPr/>
          </p:nvSpPr>
          <p:spPr>
            <a:xfrm>
              <a:off x="3707904" y="1556792"/>
              <a:ext cx="12241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e-IL" sz="1400" dirty="0" smtClean="0">
                  <a:latin typeface="Century Gothic" pitchFamily="34" charset="0"/>
                </a:rPr>
                <a:t>עיתון</a:t>
              </a:r>
              <a:endParaRPr lang="en-GB" sz="1400" dirty="0">
                <a:latin typeface="Century Gothic" pitchFamily="34" charset="0"/>
              </a:endParaRPr>
            </a:p>
          </p:txBody>
        </p:sp>
      </p:grpSp>
      <p:grpSp>
        <p:nvGrpSpPr>
          <p:cNvPr id="56" name="Group 55" title="  חדשות "/>
          <p:cNvGrpSpPr/>
          <p:nvPr/>
        </p:nvGrpSpPr>
        <p:grpSpPr>
          <a:xfrm>
            <a:off x="1691680" y="2382005"/>
            <a:ext cx="1158242" cy="1335027"/>
            <a:chOff x="323528" y="2348880"/>
            <a:chExt cx="1158242" cy="1335027"/>
          </a:xfrm>
        </p:grpSpPr>
        <p:pic>
          <p:nvPicPr>
            <p:cNvPr id="55" name="Picture 54" descr="old tv.png" title="טלויזיה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23528" y="2348880"/>
              <a:ext cx="1158242" cy="133502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1" name="TextBox 20"/>
            <p:cNvSpPr txBox="1"/>
            <p:nvPr/>
          </p:nvSpPr>
          <p:spPr>
            <a:xfrm>
              <a:off x="395536" y="2852936"/>
              <a:ext cx="10801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he-IL" sz="1400" dirty="0" smtClean="0">
                  <a:latin typeface="Century Gothic" pitchFamily="34" charset="0"/>
                </a:rPr>
                <a:t>  חדשות </a:t>
              </a:r>
              <a:endParaRPr lang="en-GB" sz="1400" dirty="0">
                <a:latin typeface="Century Gothic" pitchFamily="34" charset="0"/>
              </a:endParaRPr>
            </a:p>
          </p:txBody>
        </p:sp>
      </p:grpSp>
      <p:grpSp>
        <p:nvGrpSpPr>
          <p:cNvPr id="65" name="Group 64" title="אתר חברת התרופות"/>
          <p:cNvGrpSpPr/>
          <p:nvPr/>
        </p:nvGrpSpPr>
        <p:grpSpPr>
          <a:xfrm>
            <a:off x="539552" y="1124744"/>
            <a:ext cx="1368152" cy="1334286"/>
            <a:chOff x="-900608" y="1052736"/>
            <a:chExt cx="1368152" cy="1334286"/>
          </a:xfrm>
        </p:grpSpPr>
        <p:pic>
          <p:nvPicPr>
            <p:cNvPr id="57" name="Picture 56" descr="tv.png" title="מסך מחשב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-900608" y="1052736"/>
              <a:ext cx="1368152" cy="133428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8" name="TextBox 17"/>
            <p:cNvSpPr txBox="1"/>
            <p:nvPr/>
          </p:nvSpPr>
          <p:spPr>
            <a:xfrm>
              <a:off x="-785439" y="1163092"/>
              <a:ext cx="10801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e-IL" sz="1400" dirty="0" smtClean="0">
                  <a:latin typeface="Century Gothic" pitchFamily="34" charset="0"/>
                </a:rPr>
                <a:t>אתר חברת התרופות</a:t>
              </a:r>
              <a:endParaRPr lang="en-GB" sz="1400" dirty="0">
                <a:latin typeface="Century Gothic" pitchFamily="34" charset="0"/>
              </a:endParaRPr>
            </a:p>
          </p:txBody>
        </p:sp>
      </p:grpSp>
      <p:grpSp>
        <p:nvGrpSpPr>
          <p:cNvPr id="64" name="Group 63" title="ידוען שמצייץ בטוויטר"/>
          <p:cNvGrpSpPr/>
          <p:nvPr/>
        </p:nvGrpSpPr>
        <p:grpSpPr>
          <a:xfrm>
            <a:off x="2195736" y="1361185"/>
            <a:ext cx="1512168" cy="1117146"/>
            <a:chOff x="2195736" y="137049"/>
            <a:chExt cx="1512168" cy="1117146"/>
          </a:xfrm>
        </p:grpSpPr>
        <p:sp>
          <p:nvSpPr>
            <p:cNvPr id="22" name="TextBox 21"/>
            <p:cNvSpPr txBox="1"/>
            <p:nvPr/>
          </p:nvSpPr>
          <p:spPr>
            <a:xfrm>
              <a:off x="2195736" y="137049"/>
              <a:ext cx="15121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he-IL" sz="1400" dirty="0" smtClean="0">
                  <a:latin typeface="Century Gothic" pitchFamily="34" charset="0"/>
                </a:rPr>
                <a:t>ידוען שמצייץ </a:t>
              </a:r>
              <a:r>
                <a:rPr lang="he-IL" sz="1400" dirty="0" err="1" smtClean="0">
                  <a:latin typeface="Century Gothic" pitchFamily="34" charset="0"/>
                </a:rPr>
                <a:t>בטוויטר</a:t>
              </a:r>
              <a:endParaRPr lang="en-GB" sz="1400" dirty="0">
                <a:latin typeface="Century Gothic" pitchFamily="34" charset="0"/>
              </a:endParaRPr>
            </a:p>
          </p:txBody>
        </p:sp>
        <p:pic>
          <p:nvPicPr>
            <p:cNvPr id="58" name="Picture 57" descr="tweet.png" title="ציפור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411760" y="476672"/>
              <a:ext cx="1036698" cy="77752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40" name="Group 39" title="שאל משפחה"/>
          <p:cNvGrpSpPr/>
          <p:nvPr/>
        </p:nvGrpSpPr>
        <p:grpSpPr>
          <a:xfrm>
            <a:off x="463450" y="2529075"/>
            <a:ext cx="1084214" cy="971933"/>
            <a:chOff x="3559794" y="2025018"/>
            <a:chExt cx="1084214" cy="971933"/>
          </a:xfrm>
        </p:grpSpPr>
        <p:pic>
          <p:nvPicPr>
            <p:cNvPr id="59" name="Picture 58" descr="ask.png" title="בלון דיבור בו כתוב:  שאל משפחה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559794" y="2025018"/>
              <a:ext cx="1084214" cy="97193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0" name="TextBox 59"/>
            <p:cNvSpPr txBox="1"/>
            <p:nvPr/>
          </p:nvSpPr>
          <p:spPr>
            <a:xfrm>
              <a:off x="3563888" y="2204864"/>
              <a:ext cx="10801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he-IL" sz="1400" dirty="0" smtClean="0">
                  <a:latin typeface="Century Gothic" pitchFamily="34" charset="0"/>
                </a:rPr>
                <a:t>שאל משפחה</a:t>
              </a:r>
              <a:endParaRPr lang="en-GB" sz="1400" dirty="0" smtClean="0">
                <a:latin typeface="Century Gothic" pitchFamily="34" charset="0"/>
              </a:endParaRPr>
            </a:p>
          </p:txBody>
        </p:sp>
      </p:grpSp>
      <p:grpSp>
        <p:nvGrpSpPr>
          <p:cNvPr id="41" name="Group 40" title="שאל חבר"/>
          <p:cNvGrpSpPr/>
          <p:nvPr/>
        </p:nvGrpSpPr>
        <p:grpSpPr>
          <a:xfrm>
            <a:off x="1979712" y="692696"/>
            <a:ext cx="1132346" cy="971933"/>
            <a:chOff x="3559794" y="2025018"/>
            <a:chExt cx="1132346" cy="971933"/>
          </a:xfrm>
        </p:grpSpPr>
        <p:pic>
          <p:nvPicPr>
            <p:cNvPr id="42" name="Picture 41" descr="ask.png" title="בלון דיבור בו כתוב:  שאל חבר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559794" y="2025018"/>
              <a:ext cx="1084214" cy="97193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43" name="TextBox 42"/>
            <p:cNvSpPr txBox="1"/>
            <p:nvPr/>
          </p:nvSpPr>
          <p:spPr>
            <a:xfrm>
              <a:off x="3612020" y="2178990"/>
              <a:ext cx="10801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he-IL" sz="1400" dirty="0" smtClean="0">
                  <a:latin typeface="Century Gothic" pitchFamily="34" charset="0"/>
                </a:rPr>
                <a:t>שאל חבר</a:t>
              </a:r>
              <a:endParaRPr lang="en-GB" sz="1400" dirty="0" smtClean="0">
                <a:latin typeface="Century Gothic" pitchFamily="34" charset="0"/>
              </a:endParaRPr>
            </a:p>
          </p:txBody>
        </p:sp>
      </p:grpSp>
      <p:grpSp>
        <p:nvGrpSpPr>
          <p:cNvPr id="44" name="Group 43" title="שאל רופא"/>
          <p:cNvGrpSpPr/>
          <p:nvPr/>
        </p:nvGrpSpPr>
        <p:grpSpPr>
          <a:xfrm>
            <a:off x="4262698" y="1988840"/>
            <a:ext cx="1156222" cy="971933"/>
            <a:chOff x="3538524" y="2025018"/>
            <a:chExt cx="1156222" cy="971933"/>
          </a:xfrm>
        </p:grpSpPr>
        <p:pic>
          <p:nvPicPr>
            <p:cNvPr id="45" name="Picture 44" descr="ask.png" title="בלון דיבור בו כתוב: שאל רופא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559794" y="2025018"/>
              <a:ext cx="1084214" cy="97193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46" name="TextBox 45"/>
            <p:cNvSpPr txBox="1"/>
            <p:nvPr/>
          </p:nvSpPr>
          <p:spPr>
            <a:xfrm>
              <a:off x="3538524" y="2190182"/>
              <a:ext cx="11562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e-IL" sz="1400" dirty="0" smtClean="0">
                  <a:latin typeface="Century Gothic" pitchFamily="34" charset="0"/>
                </a:rPr>
                <a:t>שאל רופא</a:t>
              </a:r>
              <a:endParaRPr lang="en-GB" sz="1400" dirty="0" smtClean="0">
                <a:latin typeface="Century Gothic" pitchFamily="34" charset="0"/>
              </a:endParaRPr>
            </a:p>
          </p:txBody>
        </p:sp>
      </p:grpSp>
      <p:grpSp>
        <p:nvGrpSpPr>
          <p:cNvPr id="50" name="Group 49" title="שאל את המורה למדעים"/>
          <p:cNvGrpSpPr/>
          <p:nvPr/>
        </p:nvGrpSpPr>
        <p:grpSpPr>
          <a:xfrm>
            <a:off x="3052749" y="2492896"/>
            <a:ext cx="1235313" cy="1224136"/>
            <a:chOff x="3408695" y="2025018"/>
            <a:chExt cx="1235313" cy="1224136"/>
          </a:xfrm>
        </p:grpSpPr>
        <p:pic>
          <p:nvPicPr>
            <p:cNvPr id="51" name="Picture 50" descr="ask.png" title="בלון דיבור בו כתוב: שאל את המורה למדעים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439109" y="2025018"/>
              <a:ext cx="1204899" cy="122413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52" name="TextBox 51"/>
            <p:cNvSpPr txBox="1"/>
            <p:nvPr/>
          </p:nvSpPr>
          <p:spPr>
            <a:xfrm>
              <a:off x="3408695" y="2133321"/>
              <a:ext cx="12241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e-IL" sz="1400" dirty="0" smtClean="0">
                  <a:latin typeface="Century Gothic" pitchFamily="34" charset="0"/>
                </a:rPr>
                <a:t>שאל את המורה למדעים</a:t>
              </a:r>
              <a:endParaRPr lang="en-GB" sz="1400" dirty="0" smtClean="0">
                <a:latin typeface="Century Gothic" pitchFamily="34" charset="0"/>
              </a:endParaRPr>
            </a:p>
          </p:txBody>
        </p:sp>
      </p:grpSp>
      <p:sp>
        <p:nvSpPr>
          <p:cNvPr id="2" name="Title 1" hidden="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he-IL" sz="3000" b="1" kern="1200" dirty="0" smtClean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הסיכונים</a:t>
            </a:r>
            <a:r>
              <a:rPr lang="he-IL" sz="3000" kern="1200" dirty="0" smtClean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rPr>
              <a:t> </a:t>
            </a:r>
            <a:r>
              <a:rPr lang="he-IL" sz="3000" b="1" kern="1200" dirty="0" smtClean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והיתרונות</a:t>
            </a:r>
            <a:r>
              <a:rPr lang="he-IL" sz="3000" kern="1200" dirty="0" smtClean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rPr>
              <a:t> לפני קבלת החלטה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1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ebol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9989</TotalTime>
  <Words>288</Words>
  <Application>Microsoft Office PowerPoint</Application>
  <PresentationFormat>On-screen Show (4:3)</PresentationFormat>
  <Paragraphs>38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3" baseType="lpstr">
      <vt:lpstr>Wingdings</vt:lpstr>
      <vt:lpstr>LilyUPC</vt:lpstr>
      <vt:lpstr>Calibri</vt:lpstr>
      <vt:lpstr>Ebrima</vt:lpstr>
      <vt:lpstr>Times New Roman</vt:lpstr>
      <vt:lpstr>Century Gothic</vt:lpstr>
      <vt:lpstr>Arial</vt:lpstr>
      <vt:lpstr>ＭＳ Ｐゴシック</vt:lpstr>
      <vt:lpstr>Mangal</vt:lpstr>
      <vt:lpstr>Office Theme</vt:lpstr>
      <vt:lpstr>דילמת החיסונים- לכפות על הפרט לחסן את ילדיו ו/ או להתחסן בעצמו נגד חצבת? </vt:lpstr>
      <vt:lpstr>מטרות הפעילות </vt:lpstr>
      <vt:lpstr>הסיכונים והיתרונות לפני קבלת החלטה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Gemma Young</dc:creator>
  <cp:lastModifiedBy>Windows User</cp:lastModifiedBy>
  <cp:revision>200</cp:revision>
  <dcterms:created xsi:type="dcterms:W3CDTF">2014-09-15T10:50:25Z</dcterms:created>
  <dcterms:modified xsi:type="dcterms:W3CDTF">2019-06-05T11:40:34Z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926A4257-4A38-4A28-A204-42692B1F4461</vt:lpwstr>
  </property>
  <property fmtid="{D5CDD505-2E9C-101B-9397-08002B2CF9AE}" pid="3" name="ArticulatePath">
    <vt:lpwstr>Ebola presentation</vt:lpwstr>
  </property>
</Properties>
</file>