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57" r:id="rId3"/>
    <p:sldId id="263" r:id="rId4"/>
    <p:sldId id="280" r:id="rId5"/>
    <p:sldId id="281" r:id="rId6"/>
  </p:sldIdLst>
  <p:sldSz cx="9144000" cy="6858000" type="screen4x3"/>
  <p:notesSz cx="6881813" cy="100155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y Sherborne" initials="AS" lastIdx="13" clrIdx="0">
    <p:extLst/>
  </p:cmAuthor>
  <p:cmAuthor id="2" name="Gemma Young" initials="GY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91C4"/>
    <a:srgbClr val="408DB0"/>
    <a:srgbClr val="639729"/>
    <a:srgbClr val="FFBDBD"/>
    <a:srgbClr val="FF9B9B"/>
    <a:srgbClr val="D6AD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 autoAdjust="0"/>
    <p:restoredTop sz="89559" autoAdjust="0"/>
  </p:normalViewPr>
  <p:slideViewPr>
    <p:cSldViewPr>
      <p:cViewPr varScale="1">
        <p:scale>
          <a:sx n="112" d="100"/>
          <a:sy n="112" d="100"/>
        </p:scale>
        <p:origin x="-33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C1DF2-35A0-4CB1-A54B-7537D632A478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3D7D-2704-4EE1-975D-7FCADC304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56EC1-A54D-46AE-A473-744E7A267876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532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9650"/>
            <a:ext cx="5505450" cy="3943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38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A4F8-9765-4D53-9556-42E3E8012C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9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7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9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8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" y="80"/>
            <a:ext cx="828233" cy="6876973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engag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6" y="116632"/>
            <a:ext cx="1511905" cy="606536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11905" cy="606536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15" y="6453521"/>
            <a:ext cx="1053833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6" y="6453518"/>
            <a:ext cx="939105" cy="3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476194" y="6381331"/>
            <a:ext cx="62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cs typeface="LilyUPC" panose="020B0604020202020204" pitchFamily="34" charset="-34"/>
              </a:rPr>
              <a:t> For more, visit E</a:t>
            </a:r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B8F9F-76BF-46F5-8649-0035106514D2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upload.wikimedia.org/wikipedia/commons/7/7d/Millennium_Island,_Kiribati.jp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c/cf/Melting_Toe_of_Athabasca_Glacier.jp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636" y="105273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sz="3600" b="1" dirty="0" smtClean="0">
                <a:latin typeface="Century Gothic" pitchFamily="34" charset="0"/>
              </a:rPr>
              <a:t>האי השוקע</a:t>
            </a:r>
          </a:p>
          <a:p>
            <a:pPr algn="r" rtl="1" fontAlgn="base"/>
            <a:endParaRPr lang="he-IL" sz="3600" b="1" dirty="0">
              <a:latin typeface="Century Gothic" pitchFamily="34" charset="0"/>
            </a:endParaRPr>
          </a:p>
          <a:p>
            <a:pPr algn="r" rtl="1" fontAlgn="base"/>
            <a:r>
              <a:rPr lang="he-IL" sz="3600" b="1" dirty="0" smtClean="0">
                <a:latin typeface="Century Gothic" pitchFamily="34" charset="0"/>
              </a:rPr>
              <a:t>מטרות</a:t>
            </a:r>
            <a:endParaRPr lang="en-GB" sz="3600" b="1" dirty="0" smtClean="0">
              <a:latin typeface="Century Gothic" pitchFamily="34" charset="0"/>
            </a:endParaRPr>
          </a:p>
          <a:p>
            <a:pPr fontAlgn="base"/>
            <a:endParaRPr lang="en-GB" sz="2400" b="1" dirty="0" smtClean="0">
              <a:latin typeface="Century Gothic" pitchFamily="34" charset="0"/>
            </a:endParaRPr>
          </a:p>
          <a:p>
            <a:pPr marL="901700" algn="r" rtl="1" fontAlgn="base">
              <a:buClr>
                <a:srgbClr val="D6AD00"/>
              </a:buClr>
            </a:pPr>
            <a:r>
              <a:rPr lang="he-IL" sz="2400" dirty="0" smtClean="0">
                <a:latin typeface="Century Gothic" pitchFamily="34" charset="0"/>
              </a:rPr>
              <a:t>מתן </a:t>
            </a:r>
            <a:r>
              <a:rPr lang="he-IL" sz="2400" dirty="0">
                <a:latin typeface="Century Gothic" pitchFamily="34" charset="0"/>
              </a:rPr>
              <a:t>הסבר </a:t>
            </a:r>
            <a:r>
              <a:rPr lang="he-IL" sz="2400" dirty="0" smtClean="0">
                <a:latin typeface="Century Gothic" pitchFamily="34" charset="0"/>
              </a:rPr>
              <a:t>על הקשר בין שינוי האקלים לבין עליית גובה פני הים.</a:t>
            </a:r>
          </a:p>
          <a:p>
            <a:pPr marL="901700" algn="r" rtl="1" fontAlgn="base">
              <a:buClr>
                <a:srgbClr val="D6AD00"/>
              </a:buClr>
            </a:pPr>
            <a:r>
              <a:rPr lang="en-GB" sz="2400" dirty="0" smtClean="0">
                <a:latin typeface="Century Gothic" pitchFamily="34" charset="0"/>
              </a:rPr>
              <a:t/>
            </a:r>
            <a:br>
              <a:rPr lang="en-GB" sz="2400" dirty="0" smtClean="0">
                <a:latin typeface="Century Gothic" pitchFamily="34" charset="0"/>
              </a:rPr>
            </a:br>
            <a:r>
              <a:rPr lang="he-IL" sz="2400" dirty="0" smtClean="0">
                <a:latin typeface="Century Gothic" pitchFamily="34" charset="0"/>
              </a:rPr>
              <a:t>חיזוי שיעור העלייה של גובה פני הים</a:t>
            </a:r>
            <a:endParaRPr lang="en-GB" sz="2400" dirty="0" smtClean="0">
              <a:latin typeface="Century Gothic" pitchFamily="34" charset="0"/>
            </a:endParaRPr>
          </a:p>
          <a:p>
            <a:pPr marL="361950" indent="-361950" fontAlgn="base"/>
            <a:endParaRPr lang="en-GB" sz="24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smtClean="0"/>
              <a:t>אי השוקע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אישה בתוך ביתה המנסה להציל כמה שיותר דברים בבית בעזרת תליה על חבל מקצה אחד של הבית לקצה השנ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4400" y="4509120"/>
            <a:ext cx="4123824" cy="232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Picture 48" descr="בחורה עומדת באי קירבטי ומעליה כתוב הציטוט &quot;פעם, זה היה החדר שלי&quot; 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611388"/>
            <a:ext cx="2555776" cy="5273996"/>
          </a:xfrm>
          <a:prstGeom prst="rect">
            <a:avLst/>
          </a:prstGeom>
        </p:spPr>
      </p:pic>
      <p:pic>
        <p:nvPicPr>
          <p:cNvPr id="2" name="Picture 2" title="אי המילניום, קריבטי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7305"/>
          <a:stretch>
            <a:fillRect/>
          </a:stretch>
        </p:blipFill>
        <p:spPr bwMode="auto">
          <a:xfrm>
            <a:off x="6686525" y="-5421"/>
            <a:ext cx="2478709" cy="1778237"/>
          </a:xfrm>
          <a:prstGeom prst="rect">
            <a:avLst/>
          </a:prstGeom>
          <a:noFill/>
        </p:spPr>
      </p:pic>
      <p:pic>
        <p:nvPicPr>
          <p:cNvPr id="15365" name="Picture 5" descr="בתים שמסביבם הכל מוצף במים. בנוסף מן סירת קאנו. " title="האי הקריבטי"/>
          <p:cNvPicPr>
            <a:picLocks noChangeAspect="1" noChangeArrowheads="1"/>
          </p:cNvPicPr>
          <p:nvPr/>
        </p:nvPicPr>
        <p:blipFill>
          <a:blip r:embed="rId8" cstate="print"/>
          <a:srcRect l="2868" r="1483"/>
          <a:stretch>
            <a:fillRect/>
          </a:stretch>
        </p:blipFill>
        <p:spPr bwMode="auto">
          <a:xfrm>
            <a:off x="0" y="908720"/>
            <a:ext cx="46440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Group 53" descr="על גבי הדף מוצג מבזק חדשות" title="דף המדמה חתיכה קרועה מהעיתון"/>
          <p:cNvGrpSpPr/>
          <p:nvPr/>
        </p:nvGrpSpPr>
        <p:grpSpPr>
          <a:xfrm>
            <a:off x="3419872" y="0"/>
            <a:ext cx="3672408" cy="3789040"/>
            <a:chOff x="3923928" y="0"/>
            <a:chExt cx="3672408" cy="3789040"/>
          </a:xfrm>
        </p:grpSpPr>
        <p:pic>
          <p:nvPicPr>
            <p:cNvPr id="44" name="Picture 43" descr="newspaper piece2.png" title="דף המדמה חתיכה קרועה מהעיתון"/>
            <p:cNvPicPr>
              <a:picLocks noChangeAspect="1"/>
            </p:cNvPicPr>
            <p:nvPr/>
          </p:nvPicPr>
          <p:blipFill>
            <a:blip r:embed="rId9" cstate="print"/>
            <a:srcRect l="1532" t="25003" r="-644" b="13273"/>
            <a:stretch>
              <a:fillRect/>
            </a:stretch>
          </p:blipFill>
          <p:spPr>
            <a:xfrm>
              <a:off x="3923928" y="0"/>
              <a:ext cx="3672408" cy="3789040"/>
            </a:xfrm>
            <a:prstGeom prst="rect">
              <a:avLst/>
            </a:prstGeom>
            <a:effectLst>
              <a:outerShdw blurRad="139700" dist="50800" dir="5400000" sx="103000" sy="103000" algn="ctr" rotWithShape="0">
                <a:srgbClr val="000000">
                  <a:alpha val="26000"/>
                </a:srgbClr>
              </a:outerShdw>
            </a:effectLst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4248471" y="452776"/>
              <a:ext cx="30598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 title="דף המדמה חתיכה קרועה מהעיתון"/>
            <p:cNvSpPr txBox="1"/>
            <p:nvPr/>
          </p:nvSpPr>
          <p:spPr>
            <a:xfrm>
              <a:off x="3960439" y="476672"/>
              <a:ext cx="3347865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2600"/>
                </a:lnSpc>
                <a:spcBef>
                  <a:spcPts val="600"/>
                </a:spcBef>
              </a:pPr>
              <a:r>
                <a:rPr lang="he-IL" sz="2400" b="1" dirty="0" smtClean="0">
                  <a:latin typeface="Times New Roman" pitchFamily="18" charset="0"/>
                  <a:cs typeface="Times New Roman" pitchFamily="18" charset="0"/>
                </a:rPr>
                <a:t>טרגדיית האיים</a:t>
              </a:r>
              <a:endParaRPr lang="en-GB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r" rtl="1">
                <a:lnSpc>
                  <a:spcPts val="2600"/>
                </a:lnSpc>
                <a:spcBef>
                  <a:spcPts val="600"/>
                </a:spcBef>
              </a:pPr>
              <a:r>
                <a:rPr lang="he-IL" sz="2400" dirty="0" smtClean="0">
                  <a:latin typeface="Times New Roman" pitchFamily="18" charset="0"/>
                  <a:cs typeface="Times New Roman" pitchFamily="18" charset="0"/>
                </a:rPr>
                <a:t>שני איים קטנים במדינת </a:t>
              </a:r>
              <a:r>
                <a:rPr lang="he-IL" sz="2400" dirty="0" err="1" smtClean="0">
                  <a:latin typeface="Times New Roman" pitchFamily="18" charset="0"/>
                  <a:cs typeface="Times New Roman" pitchFamily="18" charset="0"/>
                </a:rPr>
                <a:t>קריבטי</a:t>
              </a:r>
              <a:r>
                <a:rPr lang="he-IL" sz="2400" dirty="0" smtClean="0">
                  <a:latin typeface="Times New Roman" pitchFamily="18" charset="0"/>
                  <a:cs typeface="Times New Roman" pitchFamily="18" charset="0"/>
                </a:rPr>
                <a:t> כבר נמצאים מתחת לאוקיינוס </a:t>
              </a:r>
              <a:r>
                <a:rPr lang="he-IL" sz="2400" dirty="0" err="1" smtClean="0">
                  <a:latin typeface="Times New Roman" pitchFamily="18" charset="0"/>
                  <a:cs typeface="Times New Roman" pitchFamily="18" charset="0"/>
                </a:rPr>
                <a:t>הפסיפי</a:t>
              </a:r>
              <a:r>
                <a:rPr lang="he-IL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 rtl="1">
                <a:lnSpc>
                  <a:spcPts val="2600"/>
                </a:lnSpc>
                <a:spcBef>
                  <a:spcPts val="600"/>
                </a:spcBef>
              </a:pPr>
              <a:r>
                <a:rPr lang="he-IL" sz="2400" dirty="0" smtClean="0">
                  <a:latin typeface="Times New Roman" pitchFamily="18" charset="0"/>
                  <a:cs typeface="Times New Roman" pitchFamily="18" charset="0"/>
                </a:rPr>
                <a:t>תושבי האיים פוחדים שבקרוב  עוד איים מתוך 32 האיים של מדינת </a:t>
              </a:r>
              <a:r>
                <a:rPr lang="he-IL" sz="2400" dirty="0" err="1" smtClean="0">
                  <a:latin typeface="Times New Roman" pitchFamily="18" charset="0"/>
                  <a:cs typeface="Times New Roman" pitchFamily="18" charset="0"/>
                </a:rPr>
                <a:t>קריבטי</a:t>
              </a:r>
              <a:r>
                <a:rPr lang="he-IL" sz="2400" dirty="0" smtClean="0">
                  <a:latin typeface="Times New Roman" pitchFamily="18" charset="0"/>
                  <a:cs typeface="Times New Roman" pitchFamily="18" charset="0"/>
                </a:rPr>
                <a:t> ישקעו בגלל עליית גובה פני הים.</a:t>
              </a:r>
              <a:endParaRPr lang="en-GB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952" y="0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2400" b="1" dirty="0" smtClean="0">
                  <a:solidFill>
                    <a:srgbClr val="408DB0"/>
                  </a:solidFill>
                  <a:latin typeface="Times New Roman" pitchFamily="18" charset="0"/>
                  <a:cs typeface="Times New Roman" pitchFamily="18" charset="0"/>
                </a:rPr>
                <a:t>מבזק חדשות</a:t>
              </a:r>
              <a:endParaRPr lang="en-GB" sz="2400" b="1" dirty="0" smtClean="0">
                <a:solidFill>
                  <a:srgbClr val="408DB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Freeform 21" descr="פתיח" title="לשונית המציגה את תוכן השקופית"/>
          <p:cNvSpPr/>
          <p:nvPr/>
        </p:nvSpPr>
        <p:spPr>
          <a:xfrm rot="16200000">
            <a:off x="291482" y="5901958"/>
            <a:ext cx="319806" cy="1407842"/>
          </a:xfrm>
          <a:custGeom>
            <a:avLst/>
            <a:gdLst>
              <a:gd name="connsiteX0" fmla="*/ 0 w 306387"/>
              <a:gd name="connsiteY0" fmla="*/ 51066 h 1295400"/>
              <a:gd name="connsiteX1" fmla="*/ 14957 w 306387"/>
              <a:gd name="connsiteY1" fmla="*/ 14957 h 1295400"/>
              <a:gd name="connsiteX2" fmla="*/ 51066 w 306387"/>
              <a:gd name="connsiteY2" fmla="*/ 0 h 1295400"/>
              <a:gd name="connsiteX3" fmla="*/ 255321 w 306387"/>
              <a:gd name="connsiteY3" fmla="*/ 0 h 1295400"/>
              <a:gd name="connsiteX4" fmla="*/ 291430 w 306387"/>
              <a:gd name="connsiteY4" fmla="*/ 14957 h 1295400"/>
              <a:gd name="connsiteX5" fmla="*/ 306387 w 306387"/>
              <a:gd name="connsiteY5" fmla="*/ 51066 h 1295400"/>
              <a:gd name="connsiteX6" fmla="*/ 306387 w 306387"/>
              <a:gd name="connsiteY6" fmla="*/ 1244334 h 1295400"/>
              <a:gd name="connsiteX7" fmla="*/ 291430 w 306387"/>
              <a:gd name="connsiteY7" fmla="*/ 1280443 h 1295400"/>
              <a:gd name="connsiteX8" fmla="*/ 255321 w 306387"/>
              <a:gd name="connsiteY8" fmla="*/ 1295400 h 1295400"/>
              <a:gd name="connsiteX9" fmla="*/ 51066 w 306387"/>
              <a:gd name="connsiteY9" fmla="*/ 1295400 h 1295400"/>
              <a:gd name="connsiteX10" fmla="*/ 14957 w 306387"/>
              <a:gd name="connsiteY10" fmla="*/ 1280443 h 1295400"/>
              <a:gd name="connsiteX11" fmla="*/ 0 w 306387"/>
              <a:gd name="connsiteY11" fmla="*/ 1244334 h 1295400"/>
              <a:gd name="connsiteX12" fmla="*/ 0 w 306387"/>
              <a:gd name="connsiteY12" fmla="*/ 51066 h 1295400"/>
              <a:gd name="connsiteX0" fmla="*/ 0 w 306387"/>
              <a:gd name="connsiteY0" fmla="*/ 51066 h 1295402"/>
              <a:gd name="connsiteX1" fmla="*/ 14957 w 306387"/>
              <a:gd name="connsiteY1" fmla="*/ 14957 h 1295402"/>
              <a:gd name="connsiteX2" fmla="*/ 51066 w 306387"/>
              <a:gd name="connsiteY2" fmla="*/ 0 h 1295402"/>
              <a:gd name="connsiteX3" fmla="*/ 255321 w 306387"/>
              <a:gd name="connsiteY3" fmla="*/ 0 h 1295402"/>
              <a:gd name="connsiteX4" fmla="*/ 291430 w 306387"/>
              <a:gd name="connsiteY4" fmla="*/ 14957 h 1295402"/>
              <a:gd name="connsiteX5" fmla="*/ 306387 w 306387"/>
              <a:gd name="connsiteY5" fmla="*/ 51066 h 1295402"/>
              <a:gd name="connsiteX6" fmla="*/ 306387 w 306387"/>
              <a:gd name="connsiteY6" fmla="*/ 1244334 h 1295402"/>
              <a:gd name="connsiteX7" fmla="*/ 291430 w 306387"/>
              <a:gd name="connsiteY7" fmla="*/ 1280443 h 1295402"/>
              <a:gd name="connsiteX8" fmla="*/ 229789 w 306387"/>
              <a:gd name="connsiteY8" fmla="*/ 1295402 h 1295402"/>
              <a:gd name="connsiteX9" fmla="*/ 51066 w 306387"/>
              <a:gd name="connsiteY9" fmla="*/ 1295400 h 1295402"/>
              <a:gd name="connsiteX10" fmla="*/ 14957 w 306387"/>
              <a:gd name="connsiteY10" fmla="*/ 1280443 h 1295402"/>
              <a:gd name="connsiteX11" fmla="*/ 0 w 306387"/>
              <a:gd name="connsiteY11" fmla="*/ 1244334 h 1295402"/>
              <a:gd name="connsiteX12" fmla="*/ 0 w 306387"/>
              <a:gd name="connsiteY12" fmla="*/ 51066 h 1295402"/>
              <a:gd name="connsiteX0" fmla="*/ 0 w 306387"/>
              <a:gd name="connsiteY0" fmla="*/ 51066 h 1295402"/>
              <a:gd name="connsiteX1" fmla="*/ 14957 w 306387"/>
              <a:gd name="connsiteY1" fmla="*/ 14957 h 1295402"/>
              <a:gd name="connsiteX2" fmla="*/ 51066 w 306387"/>
              <a:gd name="connsiteY2" fmla="*/ 0 h 1295402"/>
              <a:gd name="connsiteX3" fmla="*/ 255321 w 306387"/>
              <a:gd name="connsiteY3" fmla="*/ 0 h 1295402"/>
              <a:gd name="connsiteX4" fmla="*/ 291430 w 306387"/>
              <a:gd name="connsiteY4" fmla="*/ 14957 h 1295402"/>
              <a:gd name="connsiteX5" fmla="*/ 306387 w 306387"/>
              <a:gd name="connsiteY5" fmla="*/ 51066 h 1295402"/>
              <a:gd name="connsiteX6" fmla="*/ 306387 w 306387"/>
              <a:gd name="connsiteY6" fmla="*/ 1244334 h 1295402"/>
              <a:gd name="connsiteX7" fmla="*/ 291430 w 306387"/>
              <a:gd name="connsiteY7" fmla="*/ 1280443 h 1295402"/>
              <a:gd name="connsiteX8" fmla="*/ 229789 w 306387"/>
              <a:gd name="connsiteY8" fmla="*/ 1295402 h 1295402"/>
              <a:gd name="connsiteX9" fmla="*/ 51066 w 306387"/>
              <a:gd name="connsiteY9" fmla="*/ 1295400 h 1295402"/>
              <a:gd name="connsiteX10" fmla="*/ 14957 w 306387"/>
              <a:gd name="connsiteY10" fmla="*/ 1280443 h 1295402"/>
              <a:gd name="connsiteX11" fmla="*/ 0 w 306387"/>
              <a:gd name="connsiteY11" fmla="*/ 1244334 h 1295402"/>
              <a:gd name="connsiteX12" fmla="*/ 0 w 306387"/>
              <a:gd name="connsiteY12" fmla="*/ 51066 h 12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387" h="1295402">
                <a:moveTo>
                  <a:pt x="0" y="51066"/>
                </a:moveTo>
                <a:cubicBezTo>
                  <a:pt x="0" y="37522"/>
                  <a:pt x="5380" y="24534"/>
                  <a:pt x="14957" y="14957"/>
                </a:cubicBezTo>
                <a:cubicBezTo>
                  <a:pt x="24534" y="5380"/>
                  <a:pt x="37523" y="0"/>
                  <a:pt x="51066" y="0"/>
                </a:cubicBezTo>
                <a:lnTo>
                  <a:pt x="255321" y="0"/>
                </a:lnTo>
                <a:cubicBezTo>
                  <a:pt x="268865" y="0"/>
                  <a:pt x="281853" y="5380"/>
                  <a:pt x="291430" y="14957"/>
                </a:cubicBezTo>
                <a:cubicBezTo>
                  <a:pt x="301007" y="24534"/>
                  <a:pt x="306387" y="37523"/>
                  <a:pt x="306387" y="51066"/>
                </a:cubicBezTo>
                <a:lnTo>
                  <a:pt x="306387" y="1244334"/>
                </a:lnTo>
                <a:cubicBezTo>
                  <a:pt x="306387" y="1257878"/>
                  <a:pt x="304196" y="1271932"/>
                  <a:pt x="291430" y="1280443"/>
                </a:cubicBezTo>
                <a:cubicBezTo>
                  <a:pt x="278664" y="1288954"/>
                  <a:pt x="243332" y="1295402"/>
                  <a:pt x="229789" y="1295402"/>
                </a:cubicBezTo>
                <a:cubicBezTo>
                  <a:pt x="153607" y="1290928"/>
                  <a:pt x="110640" y="1295401"/>
                  <a:pt x="51066" y="1295400"/>
                </a:cubicBezTo>
                <a:cubicBezTo>
                  <a:pt x="37522" y="1295400"/>
                  <a:pt x="24534" y="1290020"/>
                  <a:pt x="14957" y="1280443"/>
                </a:cubicBezTo>
                <a:cubicBezTo>
                  <a:pt x="5380" y="1270866"/>
                  <a:pt x="0" y="1257877"/>
                  <a:pt x="0" y="1244334"/>
                </a:cubicBezTo>
                <a:lnTo>
                  <a:pt x="0" y="51066"/>
                </a:lnTo>
                <a:close/>
              </a:path>
            </a:pathLst>
          </a:custGeom>
          <a:solidFill>
            <a:srgbClr val="D6A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-32343" y="643188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e-IL" sz="1600" b="1" kern="100" baseline="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פתיח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30" name="Group 29" title="תיבה לציטוט המשפט"/>
          <p:cNvGrpSpPr/>
          <p:nvPr/>
        </p:nvGrpSpPr>
        <p:grpSpPr>
          <a:xfrm>
            <a:off x="96637" y="4551022"/>
            <a:ext cx="2293164" cy="667775"/>
            <a:chOff x="575048" y="2957403"/>
            <a:chExt cx="2293164" cy="667775"/>
          </a:xfrm>
        </p:grpSpPr>
        <p:sp>
          <p:nvSpPr>
            <p:cNvPr id="27" name="TextBox 26"/>
            <p:cNvSpPr txBox="1"/>
            <p:nvPr/>
          </p:nvSpPr>
          <p:spPr>
            <a:xfrm>
              <a:off x="575048" y="297884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>
                  <a:latin typeface="Century Gothic" pitchFamily="34" charset="0"/>
                </a:rPr>
                <a:t>הבית שלי נעלם מתחת לים</a:t>
              </a:r>
              <a:r>
                <a:rPr lang="en-GB" dirty="0" smtClean="0">
                  <a:latin typeface="Century Gothic" pitchFamily="34" charset="0"/>
                </a:rPr>
                <a:t>.</a:t>
              </a:r>
              <a:endParaRPr lang="en-GB" dirty="0">
                <a:latin typeface="Century Gothic" pitchFamily="34" charset="0"/>
              </a:endParaRPr>
            </a:p>
          </p:txBody>
        </p:sp>
        <p:pic>
          <p:nvPicPr>
            <p:cNvPr id="17" name="Picture 16" title="פותח ציטוט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048" y="3396363"/>
              <a:ext cx="132330" cy="207010"/>
            </a:xfrm>
            <a:prstGeom prst="rect">
              <a:avLst/>
            </a:prstGeom>
          </p:spPr>
        </p:pic>
        <p:pic>
          <p:nvPicPr>
            <p:cNvPr id="18" name="Picture 17" title="פותח ציטוט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2717745" y="2957403"/>
              <a:ext cx="150467" cy="235383"/>
            </a:xfrm>
            <a:prstGeom prst="rect">
              <a:avLst/>
            </a:prstGeom>
          </p:spPr>
        </p:pic>
      </p:grpSp>
      <p:grpSp>
        <p:nvGrpSpPr>
          <p:cNvPr id="55" name="Group 54" title="תיבה לציטוט המשפט"/>
          <p:cNvGrpSpPr/>
          <p:nvPr/>
        </p:nvGrpSpPr>
        <p:grpSpPr>
          <a:xfrm>
            <a:off x="2687162" y="3712220"/>
            <a:ext cx="3541022" cy="656307"/>
            <a:chOff x="2687162" y="3713961"/>
            <a:chExt cx="3541022" cy="656307"/>
          </a:xfrm>
        </p:grpSpPr>
        <p:sp>
          <p:nvSpPr>
            <p:cNvPr id="25" name="TextBox 24"/>
            <p:cNvSpPr txBox="1"/>
            <p:nvPr/>
          </p:nvSpPr>
          <p:spPr>
            <a:xfrm>
              <a:off x="2699792" y="3718773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dirty="0" smtClean="0">
                  <a:latin typeface="Century Gothic" pitchFamily="34" charset="0"/>
                </a:rPr>
                <a:t>אני מנסה להציל מה שאפשר...אבל אף פעם לא אשוב לכאן.</a:t>
              </a:r>
              <a:endParaRPr lang="en-GB" dirty="0">
                <a:latin typeface="Century Gothic" pitchFamily="34" charset="0"/>
              </a:endParaRPr>
            </a:p>
          </p:txBody>
        </p:sp>
        <p:pic>
          <p:nvPicPr>
            <p:cNvPr id="28" name="Picture 27" title="סוגר ציטוט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7162" y="4163258"/>
              <a:ext cx="132330" cy="207010"/>
            </a:xfrm>
            <a:prstGeom prst="rect">
              <a:avLst/>
            </a:prstGeom>
          </p:spPr>
        </p:pic>
        <p:pic>
          <p:nvPicPr>
            <p:cNvPr id="29" name="Picture 28" title="פותח ציטוט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6055307" y="3713961"/>
              <a:ext cx="132330" cy="207010"/>
            </a:xfrm>
            <a:prstGeom prst="rect">
              <a:avLst/>
            </a:prstGeom>
          </p:spPr>
        </p:pic>
      </p:grpSp>
      <p:grpSp>
        <p:nvGrpSpPr>
          <p:cNvPr id="34" name="Group 33" title="תיבה לציטוט המשפט"/>
          <p:cNvGrpSpPr/>
          <p:nvPr/>
        </p:nvGrpSpPr>
        <p:grpSpPr>
          <a:xfrm>
            <a:off x="7020272" y="2420888"/>
            <a:ext cx="1800200" cy="707886"/>
            <a:chOff x="7020272" y="2780928"/>
            <a:chExt cx="1800200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020272" y="2780928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2000" dirty="0" smtClean="0">
                  <a:latin typeface="Century Gothic" pitchFamily="34" charset="0"/>
                </a:rPr>
                <a:t>פעם, זה היה החדר שלי</a:t>
              </a:r>
              <a:r>
                <a:rPr lang="en-GB" sz="2000" dirty="0" smtClean="0">
                  <a:latin typeface="Century Gothic" pitchFamily="34" charset="0"/>
                </a:rPr>
                <a:t>.</a:t>
              </a:r>
              <a:endParaRPr lang="en-GB" sz="2000" dirty="0">
                <a:latin typeface="Century Gothic" pitchFamily="34" charset="0"/>
              </a:endParaRPr>
            </a:p>
          </p:txBody>
        </p:sp>
        <p:pic>
          <p:nvPicPr>
            <p:cNvPr id="31" name="Picture 30" title="סוגר ציטוט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3415" y="3281804"/>
              <a:ext cx="132330" cy="207010"/>
            </a:xfrm>
            <a:prstGeom prst="rect">
              <a:avLst/>
            </a:prstGeom>
          </p:spPr>
        </p:pic>
        <p:pic>
          <p:nvPicPr>
            <p:cNvPr id="32" name="Picture 31" title="פותח ציטוט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8613471" y="2780928"/>
              <a:ext cx="132330" cy="207010"/>
            </a:xfrm>
            <a:prstGeom prst="rect">
              <a:avLst/>
            </a:prstGeom>
          </p:spPr>
        </p:pic>
      </p:grpSp>
      <p:sp>
        <p:nvSpPr>
          <p:cNvPr id="50" name="Rounded Rectangle 49" descr="2" title="לשונית המציגה מספר שקופית"/>
          <p:cNvSpPr/>
          <p:nvPr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2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6" name="Picture 55" descr="פנים של אישה עצובה ומתחתיה ציטוט &quot;הבית שלי נעלם מתחת לים&quot;. 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2780928"/>
            <a:ext cx="2173228" cy="172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מ</a:t>
            </a:r>
            <a:r>
              <a:rPr lang="he-IL" dirty="0" smtClean="0"/>
              <a:t>בזק חדשות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987824" y="116632"/>
            <a:ext cx="5868144" cy="1152128"/>
          </a:xfrm>
          <a:prstGeom prst="rect">
            <a:avLst/>
          </a:prstGeom>
          <a:noFill/>
          <a:ln w="6350">
            <a:solidFill>
              <a:srgbClr val="99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Century Gothic" pitchFamily="34" charset="0"/>
              </a:rPr>
              <a:t>השתמשו </a:t>
            </a:r>
            <a:r>
              <a:rPr lang="he-IL" sz="2400" b="1" dirty="0">
                <a:solidFill>
                  <a:schemeClr val="tx1"/>
                </a:solidFill>
                <a:latin typeface="Century Gothic" pitchFamily="34" charset="0"/>
              </a:rPr>
              <a:t>בגרפים ובתמונות בכדי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he-IL" sz="2400" b="1" dirty="0" smtClean="0">
                <a:solidFill>
                  <a:schemeClr val="tx1"/>
                </a:solidFill>
                <a:latin typeface="Century Gothic" pitchFamily="34" charset="0"/>
              </a:rPr>
              <a:t>להסביר </a:t>
            </a:r>
            <a:r>
              <a:rPr lang="he-IL" sz="2400" b="1" dirty="0">
                <a:solidFill>
                  <a:schemeClr val="tx1"/>
                </a:solidFill>
                <a:latin typeface="Century Gothic" pitchFamily="34" charset="0"/>
              </a:rPr>
              <a:t>את הסיבות לעליית מפלס הים</a:t>
            </a:r>
            <a:endParaRPr lang="en-GB" sz="2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4" name="Picture 33" descr="קבוצת אנשים " title="אייקון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38913"/>
            <a:ext cx="504056" cy="317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251520" y="1412776"/>
            <a:ext cx="3654761" cy="12961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entury Gothic" pitchFamily="34" charset="0"/>
              </a:rPr>
              <a:t>מה הקשר בין עלייה בטמפרטורות לבין  עלייה במפלס הים</a:t>
            </a:r>
            <a:r>
              <a:rPr lang="he-IL" sz="2400" dirty="0" smtClean="0">
                <a:solidFill>
                  <a:schemeClr val="tx1"/>
                </a:solidFill>
                <a:latin typeface="Century Gothic" pitchFamily="34" charset="0"/>
              </a:rPr>
              <a:t>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3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0" name="Group 9" descr="פתיח" title="לשונית המציגה את תוכן השקופית"/>
          <p:cNvGrpSpPr/>
          <p:nvPr/>
        </p:nvGrpSpPr>
        <p:grpSpPr>
          <a:xfrm>
            <a:off x="-148208" y="6445956"/>
            <a:ext cx="1479848" cy="319812"/>
            <a:chOff x="-76200" y="6453336"/>
            <a:chExt cx="1479848" cy="28803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83704" y="5893438"/>
              <a:ext cx="288033" cy="140784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6453336"/>
              <a:ext cx="216024" cy="288032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algn="ctr" defTabSz="914400" rtl="0" eaLnBrk="1" latinLnBrk="0" hangingPunct="1">
                <a:defRPr/>
              </a:pPr>
              <a:endParaRPr lang="en-GB" sz="1800" kern="1200">
                <a:solidFill>
                  <a:srgbClr val="FFFFFF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76200" y="6431881"/>
            <a:ext cx="1367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e-IL" sz="1600" b="1" kern="10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פתיח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75" name="Group 74" descr="קרחון ומתחתיו מים נוזליים " title="הסבר מה רואים בתמונה"/>
          <p:cNvGrpSpPr/>
          <p:nvPr/>
        </p:nvGrpSpPr>
        <p:grpSpPr>
          <a:xfrm>
            <a:off x="251520" y="2780928"/>
            <a:ext cx="3816424" cy="2304256"/>
            <a:chOff x="251520" y="2708920"/>
            <a:chExt cx="3816424" cy="2304256"/>
          </a:xfrm>
        </p:grpSpPr>
        <p:pic>
          <p:nvPicPr>
            <p:cNvPr id="15370" name="Picture 10" title="נהר של מים נמסים הזורם במורד אצבעו של קרחון אתאבאסקה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3140968"/>
              <a:ext cx="2820651" cy="1872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2123728" y="27089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he-IL" dirty="0" smtClean="0">
                  <a:latin typeface="Century Gothic" pitchFamily="34" charset="0"/>
                </a:rPr>
                <a:t>קרחון</a:t>
              </a:r>
              <a:endParaRPr lang="en-GB" dirty="0">
                <a:latin typeface="Century Gothic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31840" y="3068960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dirty="0" smtClean="0">
                  <a:latin typeface="Century Gothic" pitchFamily="34" charset="0"/>
                </a:rPr>
                <a:t>מים נוזליים</a:t>
              </a:r>
              <a:endParaRPr lang="en-GB" dirty="0">
                <a:latin typeface="Century Gothic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763688" y="3068960"/>
              <a:ext cx="360040" cy="9361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979712" y="3717032"/>
              <a:ext cx="1584176" cy="1080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לבדיקת חום מי הים" title="כוס מדידה  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996952"/>
            <a:ext cx="2438984" cy="3367164"/>
          </a:xfrm>
          <a:prstGeom prst="rect">
            <a:avLst/>
          </a:prstGeom>
          <a:effectLst>
            <a:outerShdw blurRad="292100" dist="12700" dir="420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187624" y="551723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dirty="0" smtClean="0">
                <a:latin typeface="Century Gothic" pitchFamily="34" charset="0"/>
              </a:rPr>
              <a:t>מי ים מתרחבים בעזרת חימום</a:t>
            </a:r>
            <a:endParaRPr lang="en-GB" sz="1600" dirty="0">
              <a:latin typeface="Century Gothic" pitchFamily="34" charset="0"/>
            </a:endParaRPr>
          </a:p>
        </p:txBody>
      </p:sp>
      <p:grpSp>
        <p:nvGrpSpPr>
          <p:cNvPr id="68" name="Group 67" descr="השינוי בטמפרטורה העולמית בין השנים  1960 עד 2010 הוא של 0.5 מעלה." title="גרף המציג שינויים בטמפרטורה עולמית "/>
          <p:cNvGrpSpPr/>
          <p:nvPr/>
        </p:nvGrpSpPr>
        <p:grpSpPr>
          <a:xfrm>
            <a:off x="4932040" y="1412776"/>
            <a:ext cx="3888432" cy="2664296"/>
            <a:chOff x="4801235" y="1412776"/>
            <a:chExt cx="3888432" cy="2664296"/>
          </a:xfrm>
        </p:grpSpPr>
        <p:grpSp>
          <p:nvGrpSpPr>
            <p:cNvPr id="60" name="Group 59"/>
            <p:cNvGrpSpPr/>
            <p:nvPr/>
          </p:nvGrpSpPr>
          <p:grpSpPr>
            <a:xfrm>
              <a:off x="4801235" y="1412776"/>
              <a:ext cx="3515181" cy="2664296"/>
              <a:chOff x="5377299" y="1412776"/>
              <a:chExt cx="3515181" cy="2664296"/>
            </a:xfrm>
          </p:grpSpPr>
          <p:sp>
            <p:nvSpPr>
              <p:cNvPr id="32" name="TextBox 31"/>
              <p:cNvSpPr txBox="1"/>
              <p:nvPr/>
            </p:nvSpPr>
            <p:spPr>
              <a:xfrm rot="16200000">
                <a:off x="4276320" y="2585762"/>
                <a:ext cx="24635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>
                    <a:latin typeface="Century Gothic" pitchFamily="34" charset="0"/>
                  </a:rPr>
                  <a:t>Global temperature difference</a:t>
                </a:r>
                <a:r>
                  <a:rPr lang="en-GB" sz="1100" b="1" dirty="0" smtClean="0">
                    <a:latin typeface="Century Gothic" pitchFamily="34" charset="0"/>
                  </a:rPr>
                  <a:t> </a:t>
                </a:r>
                <a:r>
                  <a:rPr lang="en-GB" sz="1000" b="1" dirty="0" smtClean="0">
                    <a:latin typeface="Century Gothic" pitchFamily="34" charset="0"/>
                  </a:rPr>
                  <a:t>(ºC)</a:t>
                </a:r>
                <a:endParaRPr lang="en-GB" sz="1000" b="1" dirty="0">
                  <a:latin typeface="Century Gothic" pitchFamily="34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508104" y="1412776"/>
                <a:ext cx="3384376" cy="2664296"/>
                <a:chOff x="4427984" y="1412776"/>
                <a:chExt cx="3384376" cy="2664296"/>
              </a:xfrm>
            </p:grpSpPr>
            <p:pic>
              <p:nvPicPr>
                <p:cNvPr id="56" name="Picture 55" descr="השינוי בטמפרטורה העולמית בין השנים  1960 עד 2010 הוא של 0.5 מעלה." title="גרף המציג שינויים בטמפרטורה עולמית 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782665" y="1412776"/>
                  <a:ext cx="2885679" cy="2456840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5004048" y="1412776"/>
                  <a:ext cx="23042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he-IL" sz="1400" dirty="0" smtClean="0">
                      <a:latin typeface="Century Gothic" pitchFamily="34" charset="0"/>
                    </a:rPr>
                    <a:t>טמפרטורה עולמית</a:t>
                  </a:r>
                  <a:endParaRPr lang="en-GB" sz="1400" dirty="0">
                    <a:latin typeface="Century Gothic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427984" y="1556792"/>
                  <a:ext cx="432048" cy="2269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0.6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0.4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0.2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–0.2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–0.4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4716016" y="3846240"/>
                  <a:ext cx="3096344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8163" algn="ctr"/>
                      <a:tab pos="1169988" algn="ctr"/>
                      <a:tab pos="1708150" algn="ctr"/>
                      <a:tab pos="2151063" algn="ctr"/>
                      <a:tab pos="2689225" algn="ctr"/>
                      <a:tab pos="2960688" algn="ctr"/>
                    </a:tabLst>
                  </a:pPr>
                  <a:r>
                    <a:rPr lang="en-GB" sz="900" dirty="0" smtClean="0">
                      <a:latin typeface="Century Gothic" pitchFamily="34" charset="0"/>
                    </a:rPr>
                    <a:t>1960	1970	1980	1990	2000	2010</a:t>
                  </a: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8113603" y="378904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Century Gothic" pitchFamily="34" charset="0"/>
                </a:rPr>
                <a:t>year</a:t>
              </a:r>
              <a:endParaRPr lang="en-GB" sz="1000" b="1" dirty="0">
                <a:latin typeface="Century Gothic" pitchFamily="34" charset="0"/>
              </a:endParaRPr>
            </a:p>
          </p:txBody>
        </p:sp>
      </p:grpSp>
      <p:grpSp>
        <p:nvGrpSpPr>
          <p:cNvPr id="63" name="Group 62" descr="ריכוז הפחמן הדו חמצני  בין השנים השנים 1960 עד שנת 010 עלה מ320 נפח ל 400 חלקיקים פר נפח, ריכוז הפחמן הדו חמצני" title="גרף המציג את ריכוז הפחמן הדו חמצני "/>
          <p:cNvGrpSpPr/>
          <p:nvPr/>
        </p:nvGrpSpPr>
        <p:grpSpPr>
          <a:xfrm>
            <a:off x="4934220" y="3933057"/>
            <a:ext cx="3886252" cy="2823119"/>
            <a:chOff x="4934220" y="3933057"/>
            <a:chExt cx="3886252" cy="2823119"/>
          </a:xfrm>
        </p:grpSpPr>
        <p:pic>
          <p:nvPicPr>
            <p:cNvPr id="49" name="Picture 48" title="תוכן הגרף 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6096" y="4138242"/>
              <a:ext cx="3314435" cy="2387102"/>
            </a:xfrm>
            <a:prstGeom prst="rect">
              <a:avLst/>
            </a:prstGeom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5494893" y="6525344"/>
              <a:ext cx="33123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15963" algn="ctr"/>
                  <a:tab pos="1254125" algn="ctr"/>
                  <a:tab pos="1790700" algn="ctr"/>
                  <a:tab pos="2422525" algn="ctr"/>
                  <a:tab pos="2960688" algn="ctr"/>
                </a:tabLst>
              </a:pPr>
              <a:r>
                <a:rPr lang="en-GB" sz="900" dirty="0" smtClean="0">
                  <a:latin typeface="Century Gothic" pitchFamily="34" charset="0"/>
                </a:rPr>
                <a:t>1960	1970	1980	1990	2000	2010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34853" y="4005064"/>
              <a:ext cx="432048" cy="237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400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380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360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340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320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763945" y="5103332"/>
              <a:ext cx="25867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atin typeface="Century Gothic" pitchFamily="34" charset="0"/>
                </a:rPr>
                <a:t>Carbon dioxide concentration (</a:t>
              </a:r>
              <a:r>
                <a:rPr lang="en-GB" sz="1000" b="1" dirty="0" err="1" smtClean="0">
                  <a:latin typeface="Century Gothic" pitchFamily="34" charset="0"/>
                </a:rPr>
                <a:t>ppmv</a:t>
              </a:r>
              <a:r>
                <a:rPr lang="en-GB" sz="1000" b="1" dirty="0" smtClean="0">
                  <a:latin typeface="Century Gothic" pitchFamily="34" charset="0"/>
                </a:rPr>
                <a:t>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63045" y="6165304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Century Gothic" pitchFamily="34" charset="0"/>
                </a:rPr>
                <a:t>year</a:t>
              </a:r>
              <a:endParaRPr lang="en-GB" sz="1000" b="1" dirty="0">
                <a:latin typeface="Century Gothic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52120" y="4365104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1400" dirty="0" smtClean="0">
                  <a:latin typeface="Century Gothic" pitchFamily="34" charset="0"/>
                </a:rPr>
                <a:t>ריכוז הפחמן הדו חמצני</a:t>
              </a:r>
              <a:endParaRPr lang="en-GB" sz="1400" dirty="0">
                <a:latin typeface="Century Gothic" pitchFamily="34" charset="0"/>
              </a:endParaRPr>
            </a:p>
          </p:txBody>
        </p:sp>
        <p:pic>
          <p:nvPicPr>
            <p:cNvPr id="47" name="Picture 46" title="גרף המציג את ריכוז הפחמן הדו חמצני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8104" y="4077072"/>
              <a:ext cx="3312368" cy="2476189"/>
            </a:xfrm>
            <a:prstGeom prst="rect">
              <a:avLst/>
            </a:prstGeom>
          </p:spPr>
        </p:pic>
      </p:grp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8748464" y="6485084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3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ג</a:t>
            </a:r>
            <a:r>
              <a:rPr lang="he-IL" dirty="0" smtClean="0"/>
              <a:t>רפים</a:t>
            </a:r>
            <a:r>
              <a:rPr lang="he-IL" baseline="0" dirty="0" smtClean="0"/>
              <a:t> ותמונות להסבר סיבות עליית מפלס הים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title="אי קיריבט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563888" cy="22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הרים עם צמחיה ירוקה ובתים העשויים מקש" title="תמונה של פיג'י"/>
          <p:cNvPicPr>
            <a:picLocks noChangeAspect="1" noChangeArrowheads="1"/>
          </p:cNvPicPr>
          <p:nvPr/>
        </p:nvPicPr>
        <p:blipFill>
          <a:blip r:embed="rId5" cstate="print"/>
          <a:srcRect t="8024" r="14040"/>
          <a:stretch>
            <a:fillRect/>
          </a:stretch>
        </p:blipFill>
        <p:spPr bwMode="auto">
          <a:xfrm>
            <a:off x="4778163" y="0"/>
            <a:ext cx="440234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0" y="3356992"/>
            <a:ext cx="9144000" cy="569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Century Gothic" pitchFamily="34" charset="0"/>
              </a:rPr>
              <a:t>מתי איים נוספים של מדינת </a:t>
            </a:r>
            <a:r>
              <a:rPr lang="he-IL" sz="3200" b="1" dirty="0" err="1" smtClean="0">
                <a:solidFill>
                  <a:schemeClr val="bg1"/>
                </a:solidFill>
                <a:latin typeface="Century Gothic" pitchFamily="34" charset="0"/>
              </a:rPr>
              <a:t>קריבטי</a:t>
            </a:r>
            <a:r>
              <a:rPr lang="he-IL" sz="32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e-IL" sz="3200" b="1" dirty="0">
                <a:solidFill>
                  <a:schemeClr val="bg1"/>
                </a:solidFill>
                <a:latin typeface="Century Gothic" pitchFamily="34" charset="0"/>
              </a:rPr>
              <a:t>ישקעו בים </a:t>
            </a:r>
            <a:r>
              <a:rPr lang="he-IL" sz="3200" b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en-GB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6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4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Freeform 11" descr="משימת ליבה " title="לשונית המציגה את תוכן השקופית"/>
          <p:cNvSpPr/>
          <p:nvPr/>
        </p:nvSpPr>
        <p:spPr>
          <a:xfrm rot="16200000">
            <a:off x="395810" y="5901945"/>
            <a:ext cx="319805" cy="1407842"/>
          </a:xfrm>
          <a:custGeom>
            <a:avLst/>
            <a:gdLst>
              <a:gd name="connsiteX0" fmla="*/ 0 w 306387"/>
              <a:gd name="connsiteY0" fmla="*/ 51066 h 1295400"/>
              <a:gd name="connsiteX1" fmla="*/ 14957 w 306387"/>
              <a:gd name="connsiteY1" fmla="*/ 14957 h 1295400"/>
              <a:gd name="connsiteX2" fmla="*/ 51066 w 306387"/>
              <a:gd name="connsiteY2" fmla="*/ 0 h 1295400"/>
              <a:gd name="connsiteX3" fmla="*/ 255321 w 306387"/>
              <a:gd name="connsiteY3" fmla="*/ 0 h 1295400"/>
              <a:gd name="connsiteX4" fmla="*/ 291430 w 306387"/>
              <a:gd name="connsiteY4" fmla="*/ 14957 h 1295400"/>
              <a:gd name="connsiteX5" fmla="*/ 306387 w 306387"/>
              <a:gd name="connsiteY5" fmla="*/ 51066 h 1295400"/>
              <a:gd name="connsiteX6" fmla="*/ 306387 w 306387"/>
              <a:gd name="connsiteY6" fmla="*/ 1244334 h 1295400"/>
              <a:gd name="connsiteX7" fmla="*/ 291430 w 306387"/>
              <a:gd name="connsiteY7" fmla="*/ 1280443 h 1295400"/>
              <a:gd name="connsiteX8" fmla="*/ 255321 w 306387"/>
              <a:gd name="connsiteY8" fmla="*/ 1295400 h 1295400"/>
              <a:gd name="connsiteX9" fmla="*/ 51066 w 306387"/>
              <a:gd name="connsiteY9" fmla="*/ 1295400 h 1295400"/>
              <a:gd name="connsiteX10" fmla="*/ 14957 w 306387"/>
              <a:gd name="connsiteY10" fmla="*/ 1280443 h 1295400"/>
              <a:gd name="connsiteX11" fmla="*/ 0 w 306387"/>
              <a:gd name="connsiteY11" fmla="*/ 1244334 h 1295400"/>
              <a:gd name="connsiteX12" fmla="*/ 0 w 306387"/>
              <a:gd name="connsiteY12" fmla="*/ 51066 h 1295400"/>
              <a:gd name="connsiteX0" fmla="*/ 0 w 306387"/>
              <a:gd name="connsiteY0" fmla="*/ 51066 h 1295402"/>
              <a:gd name="connsiteX1" fmla="*/ 14957 w 306387"/>
              <a:gd name="connsiteY1" fmla="*/ 14957 h 1295402"/>
              <a:gd name="connsiteX2" fmla="*/ 51066 w 306387"/>
              <a:gd name="connsiteY2" fmla="*/ 0 h 1295402"/>
              <a:gd name="connsiteX3" fmla="*/ 255321 w 306387"/>
              <a:gd name="connsiteY3" fmla="*/ 0 h 1295402"/>
              <a:gd name="connsiteX4" fmla="*/ 291430 w 306387"/>
              <a:gd name="connsiteY4" fmla="*/ 14957 h 1295402"/>
              <a:gd name="connsiteX5" fmla="*/ 306387 w 306387"/>
              <a:gd name="connsiteY5" fmla="*/ 51066 h 1295402"/>
              <a:gd name="connsiteX6" fmla="*/ 306387 w 306387"/>
              <a:gd name="connsiteY6" fmla="*/ 1244334 h 1295402"/>
              <a:gd name="connsiteX7" fmla="*/ 291430 w 306387"/>
              <a:gd name="connsiteY7" fmla="*/ 1280443 h 1295402"/>
              <a:gd name="connsiteX8" fmla="*/ 229789 w 306387"/>
              <a:gd name="connsiteY8" fmla="*/ 1295402 h 1295402"/>
              <a:gd name="connsiteX9" fmla="*/ 51066 w 306387"/>
              <a:gd name="connsiteY9" fmla="*/ 1295400 h 1295402"/>
              <a:gd name="connsiteX10" fmla="*/ 14957 w 306387"/>
              <a:gd name="connsiteY10" fmla="*/ 1280443 h 1295402"/>
              <a:gd name="connsiteX11" fmla="*/ 0 w 306387"/>
              <a:gd name="connsiteY11" fmla="*/ 1244334 h 1295402"/>
              <a:gd name="connsiteX12" fmla="*/ 0 w 306387"/>
              <a:gd name="connsiteY12" fmla="*/ 51066 h 1295402"/>
              <a:gd name="connsiteX0" fmla="*/ 0 w 306387"/>
              <a:gd name="connsiteY0" fmla="*/ 51066 h 1295402"/>
              <a:gd name="connsiteX1" fmla="*/ 14957 w 306387"/>
              <a:gd name="connsiteY1" fmla="*/ 14957 h 1295402"/>
              <a:gd name="connsiteX2" fmla="*/ 51066 w 306387"/>
              <a:gd name="connsiteY2" fmla="*/ 0 h 1295402"/>
              <a:gd name="connsiteX3" fmla="*/ 255321 w 306387"/>
              <a:gd name="connsiteY3" fmla="*/ 0 h 1295402"/>
              <a:gd name="connsiteX4" fmla="*/ 291430 w 306387"/>
              <a:gd name="connsiteY4" fmla="*/ 14957 h 1295402"/>
              <a:gd name="connsiteX5" fmla="*/ 306387 w 306387"/>
              <a:gd name="connsiteY5" fmla="*/ 51066 h 1295402"/>
              <a:gd name="connsiteX6" fmla="*/ 306387 w 306387"/>
              <a:gd name="connsiteY6" fmla="*/ 1244334 h 1295402"/>
              <a:gd name="connsiteX7" fmla="*/ 291430 w 306387"/>
              <a:gd name="connsiteY7" fmla="*/ 1280443 h 1295402"/>
              <a:gd name="connsiteX8" fmla="*/ 229789 w 306387"/>
              <a:gd name="connsiteY8" fmla="*/ 1295402 h 1295402"/>
              <a:gd name="connsiteX9" fmla="*/ 51066 w 306387"/>
              <a:gd name="connsiteY9" fmla="*/ 1295400 h 1295402"/>
              <a:gd name="connsiteX10" fmla="*/ 14957 w 306387"/>
              <a:gd name="connsiteY10" fmla="*/ 1280443 h 1295402"/>
              <a:gd name="connsiteX11" fmla="*/ 0 w 306387"/>
              <a:gd name="connsiteY11" fmla="*/ 1244334 h 1295402"/>
              <a:gd name="connsiteX12" fmla="*/ 0 w 306387"/>
              <a:gd name="connsiteY12" fmla="*/ 51066 h 12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387" h="1295402">
                <a:moveTo>
                  <a:pt x="0" y="51066"/>
                </a:moveTo>
                <a:cubicBezTo>
                  <a:pt x="0" y="37522"/>
                  <a:pt x="5380" y="24534"/>
                  <a:pt x="14957" y="14957"/>
                </a:cubicBezTo>
                <a:cubicBezTo>
                  <a:pt x="24534" y="5380"/>
                  <a:pt x="37523" y="0"/>
                  <a:pt x="51066" y="0"/>
                </a:cubicBezTo>
                <a:lnTo>
                  <a:pt x="255321" y="0"/>
                </a:lnTo>
                <a:cubicBezTo>
                  <a:pt x="268865" y="0"/>
                  <a:pt x="281853" y="5380"/>
                  <a:pt x="291430" y="14957"/>
                </a:cubicBezTo>
                <a:cubicBezTo>
                  <a:pt x="301007" y="24534"/>
                  <a:pt x="306387" y="37523"/>
                  <a:pt x="306387" y="51066"/>
                </a:cubicBezTo>
                <a:lnTo>
                  <a:pt x="306387" y="1244334"/>
                </a:lnTo>
                <a:cubicBezTo>
                  <a:pt x="306387" y="1257878"/>
                  <a:pt x="304196" y="1271932"/>
                  <a:pt x="291430" y="1280443"/>
                </a:cubicBezTo>
                <a:cubicBezTo>
                  <a:pt x="278664" y="1288954"/>
                  <a:pt x="243332" y="1295402"/>
                  <a:pt x="229789" y="1295402"/>
                </a:cubicBezTo>
                <a:cubicBezTo>
                  <a:pt x="153607" y="1290928"/>
                  <a:pt x="110640" y="1295401"/>
                  <a:pt x="51066" y="1295400"/>
                </a:cubicBezTo>
                <a:cubicBezTo>
                  <a:pt x="37522" y="1295400"/>
                  <a:pt x="24534" y="1290020"/>
                  <a:pt x="14957" y="1280443"/>
                </a:cubicBezTo>
                <a:cubicBezTo>
                  <a:pt x="5380" y="1270866"/>
                  <a:pt x="0" y="1257877"/>
                  <a:pt x="0" y="1244334"/>
                </a:cubicBezTo>
                <a:lnTo>
                  <a:pt x="0" y="51066"/>
                </a:lnTo>
                <a:close/>
              </a:path>
            </a:pathLst>
          </a:custGeom>
          <a:solidFill>
            <a:srgbClr val="D6A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76200" y="6431881"/>
            <a:ext cx="1367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e-IL" sz="1600" b="1" kern="100" baseline="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משימת ליבה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24" name="Picture 23" title="לוגו של גיליונות סטודנטים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816" y="44624"/>
            <a:ext cx="510483" cy="5969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13154" y="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Century Gothic" pitchFamily="34" charset="0"/>
              </a:rPr>
              <a:t>SS1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11663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 smtClean="0">
                <a:latin typeface="Century Gothic" pitchFamily="34" charset="0"/>
              </a:rPr>
              <a:t>פיג'י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63888" y="4149080"/>
            <a:ext cx="5400600" cy="2232248"/>
          </a:xfrm>
          <a:prstGeom prst="rect">
            <a:avLst/>
          </a:prstGeom>
          <a:noFill/>
          <a:ln w="6350">
            <a:solidFill>
              <a:srgbClr val="99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ts val="600"/>
              </a:spcBef>
            </a:pPr>
            <a:r>
              <a:rPr lang="he-IL" sz="2800" dirty="0">
                <a:solidFill>
                  <a:schemeClr val="tx1"/>
                </a:solidFill>
                <a:latin typeface="Century Gothic" pitchFamily="34" charset="0"/>
              </a:rPr>
              <a:t>בחנו את העדויות וערכו תחזית</a:t>
            </a:r>
            <a:r>
              <a:rPr lang="en-GB" sz="2800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r" rtl="1">
              <a:spcBef>
                <a:spcPts val="1200"/>
              </a:spcBef>
            </a:pPr>
            <a:r>
              <a:rPr lang="he-IL" sz="2800" dirty="0">
                <a:solidFill>
                  <a:schemeClr val="tx1"/>
                </a:solidFill>
                <a:latin typeface="Century Gothic" pitchFamily="34" charset="0"/>
              </a:rPr>
              <a:t>העריכו את אי הוודאות בתחזיות שלכם.</a:t>
            </a:r>
            <a:endParaRPr lang="en-GB" sz="28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0" name="Picture 19" descr="קבוצת אנשים " title="אייקון 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4509120"/>
            <a:ext cx="733581" cy="462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עט כתיבה " title="אייקון 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5301208"/>
            <a:ext cx="345949" cy="504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 title="תיבה לציטוט המשפט"/>
          <p:cNvGrpSpPr/>
          <p:nvPr/>
        </p:nvGrpSpPr>
        <p:grpSpPr>
          <a:xfrm>
            <a:off x="1907704" y="877780"/>
            <a:ext cx="2736304" cy="1669373"/>
            <a:chOff x="1907704" y="877780"/>
            <a:chExt cx="2736304" cy="1669373"/>
          </a:xfrm>
        </p:grpSpPr>
        <p:sp>
          <p:nvSpPr>
            <p:cNvPr id="29" name="TextBox 28"/>
            <p:cNvSpPr txBox="1"/>
            <p:nvPr/>
          </p:nvSpPr>
          <p:spPr>
            <a:xfrm>
              <a:off x="1907704" y="908720"/>
              <a:ext cx="2736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 smtClean="0">
                  <a:latin typeface="Century Gothic" pitchFamily="34" charset="0"/>
                </a:rPr>
                <a:t>קנינו שטחים בפיג'י בכדי שתושבינו יוכלו להימלט לשם, כשיגיע הזמן לכך</a:t>
              </a:r>
              <a:endParaRPr lang="en-GB" sz="2400" dirty="0">
                <a:latin typeface="Century Gothic" pitchFamily="34" charset="0"/>
              </a:endParaRPr>
            </a:p>
          </p:txBody>
        </p:sp>
        <p:pic>
          <p:nvPicPr>
            <p:cNvPr id="36" name="Picture 35" title="פותח ציטוט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6841" y="2281592"/>
              <a:ext cx="169758" cy="265561"/>
            </a:xfrm>
            <a:prstGeom prst="rect">
              <a:avLst/>
            </a:prstGeom>
          </p:spPr>
        </p:pic>
        <p:pic>
          <p:nvPicPr>
            <p:cNvPr id="37" name="Picture 36" title="פותח ציטוט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4456449" y="877780"/>
              <a:ext cx="169758" cy="265561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403648" y="58772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 err="1" smtClean="0">
                <a:latin typeface="Century Gothic" pitchFamily="34" charset="0"/>
              </a:rPr>
              <a:t>קריבטי</a:t>
            </a:r>
            <a:endParaRPr lang="en-GB" sz="2800" b="1" dirty="0">
              <a:latin typeface="Century Gothic" pitchFamily="34" charset="0"/>
            </a:endParaRPr>
          </a:p>
        </p:txBody>
      </p:sp>
      <p:grpSp>
        <p:nvGrpSpPr>
          <p:cNvPr id="35" name="Group 34" title="נשיא קריבטי-טונג"/>
          <p:cNvGrpSpPr/>
          <p:nvPr/>
        </p:nvGrpSpPr>
        <p:grpSpPr>
          <a:xfrm>
            <a:off x="323528" y="908720"/>
            <a:ext cx="1728192" cy="2066746"/>
            <a:chOff x="323528" y="908720"/>
            <a:chExt cx="1728192" cy="2066746"/>
          </a:xfrm>
        </p:grpSpPr>
        <p:sp>
          <p:nvSpPr>
            <p:cNvPr id="31" name="TextBox 30"/>
            <p:cNvSpPr txBox="1"/>
            <p:nvPr/>
          </p:nvSpPr>
          <p:spPr>
            <a:xfrm>
              <a:off x="323528" y="2636912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1600" dirty="0" smtClean="0">
                  <a:latin typeface="Century Gothic" pitchFamily="34" charset="0"/>
                </a:rPr>
                <a:t>נשיא </a:t>
              </a:r>
              <a:r>
                <a:rPr lang="he-IL" sz="1600" dirty="0" err="1" smtClean="0">
                  <a:latin typeface="Century Gothic" pitchFamily="34" charset="0"/>
                </a:rPr>
                <a:t>קריבטי</a:t>
              </a:r>
              <a:r>
                <a:rPr lang="he-IL" sz="1600" dirty="0" smtClean="0">
                  <a:latin typeface="Century Gothic" pitchFamily="34" charset="0"/>
                </a:rPr>
                <a:t>-</a:t>
              </a:r>
              <a:r>
                <a:rPr lang="he-IL" sz="1600" dirty="0" err="1" smtClean="0">
                  <a:latin typeface="Century Gothic" pitchFamily="34" charset="0"/>
                </a:rPr>
                <a:t>טונג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11267" name="Picture 3" title="נשיא קריבטי-טונג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446" y="908722"/>
              <a:ext cx="1369331" cy="1728190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 rot="16200000">
              <a:off x="755431" y="1700954"/>
              <a:ext cx="1815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Photocredit</a:t>
              </a:r>
              <a:r>
                <a:rPr lang="en-GB" sz="900" b="1" dirty="0" smtClean="0">
                  <a:solidFill>
                    <a:schemeClr val="bg1"/>
                  </a:solidFill>
                  <a:latin typeface="Century Gothic" pitchFamily="34" charset="0"/>
                </a:rPr>
                <a:t>: Sam Beebe</a:t>
              </a:r>
              <a:endParaRPr lang="en-GB" sz="9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מ</a:t>
            </a:r>
            <a:r>
              <a:rPr lang="he-IL" dirty="0" err="1" smtClean="0"/>
              <a:t>תי</a:t>
            </a:r>
            <a:r>
              <a:rPr lang="he-IL" dirty="0" smtClean="0"/>
              <a:t> איים נוספים של מדינת </a:t>
            </a:r>
            <a:r>
              <a:rPr lang="he-IL" dirty="0" err="1" smtClean="0"/>
              <a:t>קריבטי</a:t>
            </a:r>
            <a:r>
              <a:rPr lang="he-IL" dirty="0" smtClean="0"/>
              <a:t> ישקעו בים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תחזית מקסימאלית של עליית פני הים: בשנת 2000 - 5 סנטימטר, בשנת 2010 - בערך 9 סנטימטר, בשנת 2020 - עד 15 סנטימטר, בשנת 2030 - בערך 17 סנטימטר, בשנת 2040 - 25 סנטימטר, בשנת 2050 - עד 35 סנטימר, בשנת 2060 - 43 סנטימטר, בשנת 2070 - עד 54 סנטימטר, בשנת 2080 - עד 65 סנטימטר, בשנת 2090 - עד 75 סנטימטר, בשנת 2100 - בערך 87 סנטימטר.&#10;&#10;תחזית ממוצעת של עליית פני הים: שנת 2000 - בערך 2  סנטימטר, בשנת 2010 - בערך 4 סנטימטר, בשנת 2020 - 6 סנטימטר, בשנת 2030 - בערך 9 סנטימטר, בשנת 2040 - בערך 13 סנטימטר, בשנת 2050 - 16 סנטימר, בשנת 2060 - 21 סנטימטר, בשנת 2070 - בערך 26 סנטימטר, בשנת 2080 - 34 סנטימטר, בשנת 2090 - 40 סנטימטר, בשנת 2100 - בערך 47 סנטימטר.&#10;&#10;תחזית מינימאלית של עליית פני הים:  שנת 2000 - 0 סנטימטר, בשנת 2010 - בערך 1 סנטימטר, בשנת 2020 - 2 סנטימטר, בשנת 2030 - בערך 3 סנטימטר, בשנת 2040 - בערך 3.5 סנטימטר, בשנת 2050 - 4 סנטימר, בשנת 2060 - בערך 4.5 סנטימטר, בשנת 2070 - 5 סנטימטר, בשנת 2080 - 6 סנטימטר, בשנת 2090 - 8 סנטימטר, בשנת 2100 - בערך 10 סנטימטר." title="גרף המציג תחזית עליית פני הים מאז 19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78" y="1108150"/>
            <a:ext cx="7276446" cy="4553098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ג</a:t>
            </a:r>
            <a:r>
              <a:rPr lang="he-IL" dirty="0" smtClean="0"/>
              <a:t>רף תחזית עליית פני הים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217</Words>
  <Application>Microsoft Office PowerPoint</Application>
  <PresentationFormat>On-screen Show (4:3)</PresentationFormat>
  <Paragraphs>63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Calibri</vt:lpstr>
      <vt:lpstr>Century Gothic</vt:lpstr>
      <vt:lpstr>Ebrima</vt:lpstr>
      <vt:lpstr>LilyUPC</vt:lpstr>
      <vt:lpstr>Mangal</vt:lpstr>
      <vt:lpstr>Myriad Pro</vt:lpstr>
      <vt:lpstr>Times New Roman</vt:lpstr>
      <vt:lpstr>Office Theme</vt:lpstr>
      <vt:lpstr>האי השוקע</vt:lpstr>
      <vt:lpstr>מבזק חדשות</vt:lpstr>
      <vt:lpstr>גרפים ותמונות להסבר סיבות עליית מפלס הים</vt:lpstr>
      <vt:lpstr>מתי איים נוספים של מדינת קריבטי ישקעו בים</vt:lpstr>
      <vt:lpstr>גרף תחזית עליית פני הים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Philippa Gardom Hulme</dc:creator>
  <cp:lastModifiedBy>Windows User</cp:lastModifiedBy>
  <cp:revision>479</cp:revision>
  <dcterms:created xsi:type="dcterms:W3CDTF">2014-04-09T12:19:58Z</dcterms:created>
  <dcterms:modified xsi:type="dcterms:W3CDTF">2019-07-28T06:06:41Z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D2C91139-6132-4EAF-846F-A55789C46BF1</vt:lpwstr>
  </property>
  <property fmtid="{D5CDD505-2E9C-101B-9397-08002B2CF9AE}" pid="3" name="ArticulatePath">
    <vt:lpwstr>BanCokeDraft</vt:lpwstr>
  </property>
</Properties>
</file>