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9"/>
  </p:notesMasterIdLst>
  <p:sldIdLst>
    <p:sldId id="262" r:id="rId3"/>
    <p:sldId id="263" r:id="rId4"/>
    <p:sldId id="265" r:id="rId5"/>
    <p:sldId id="264" r:id="rId6"/>
    <p:sldId id="271" r:id="rId7"/>
    <p:sldId id="272" r:id="rId8"/>
    <p:sldId id="273" r:id="rId9"/>
    <p:sldId id="274" r:id="rId10"/>
    <p:sldId id="280" r:id="rId11"/>
    <p:sldId id="277" r:id="rId12"/>
    <p:sldId id="281" r:id="rId13"/>
    <p:sldId id="282" r:id="rId14"/>
    <p:sldId id="261" r:id="rId15"/>
    <p:sldId id="266" r:id="rId16"/>
    <p:sldId id="283" r:id="rId17"/>
    <p:sldId id="284"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0487" autoAdjust="0"/>
  </p:normalViewPr>
  <p:slideViewPr>
    <p:cSldViewPr snapToGrid="0">
      <p:cViewPr varScale="1">
        <p:scale>
          <a:sx n="84" d="100"/>
          <a:sy n="84" d="100"/>
        </p:scale>
        <p:origin x="108" y="5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5B508002-3F95-4F08-BE1D-E443507EBC7C}" type="datetimeFigureOut">
              <a:rPr lang="en-US" smtClean="0"/>
              <a:t>8/26/2019</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2C4489D1-75C8-4351-BC7A-2B18D1516A1E}" type="slidenum">
              <a:rPr lang="en-US" smtClean="0"/>
              <a:t>‹#›</a:t>
            </a:fld>
            <a:endParaRPr lang="en-US"/>
          </a:p>
        </p:txBody>
      </p:sp>
    </p:spTree>
    <p:extLst>
      <p:ext uri="{BB962C8B-B14F-4D97-AF65-F5344CB8AC3E}">
        <p14:creationId xmlns:p14="http://schemas.microsoft.com/office/powerpoint/2010/main" val="21673024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avidson.weizmann.ac.il/online/sciencenews/%D7%A8%D7%A7-%D7%9C%D7%A2%D7%A9%D7%99%D7%A8%D7%99%D7%9D-%D7%98%D7%99%D7%A4%D7%95%D7%9C-%D7%92%D6%B5%D7%A0%D7%99-%D7%9E%D7%A6%D7%99%D7%9C-%D7%97%D7%99%D7%99%D7%9D-%D7%9C%D7%9E%D7%97%D7%9C%D7%AA-%D7%A0%D7%99%D7%95%D7%95%D7%9F-%D7%A9%D7%A8%D7%99%D7%A8%D7%99%D7%9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שיתופי פעולה – בקבוצות: בתמונה העליונה - גם ורד בעלת תפקיד בחט"ב ... בתחתונה: מדענים, מורים, מנהלת, גמלאית – כולם מסייעים... </a:t>
            </a:r>
            <a:endParaRPr lang="en-US" dirty="0"/>
          </a:p>
        </p:txBody>
      </p:sp>
      <p:sp>
        <p:nvSpPr>
          <p:cNvPr id="4" name="מציין מיקום של מספר שקופית 3"/>
          <p:cNvSpPr>
            <a:spLocks noGrp="1"/>
          </p:cNvSpPr>
          <p:nvPr>
            <p:ph type="sldNum" sz="quarter" idx="5"/>
          </p:nvPr>
        </p:nvSpPr>
        <p:spPr/>
        <p:txBody>
          <a:bodyPr/>
          <a:lstStyle/>
          <a:p>
            <a:fld id="{2C4489D1-75C8-4351-BC7A-2B18D1516A1E}" type="slidenum">
              <a:rPr lang="en-US" smtClean="0"/>
              <a:t>3</a:t>
            </a:fld>
            <a:endParaRPr lang="en-US"/>
          </a:p>
        </p:txBody>
      </p:sp>
    </p:spTree>
    <p:extLst>
      <p:ext uri="{BB962C8B-B14F-4D97-AF65-F5344CB8AC3E}">
        <p14:creationId xmlns:p14="http://schemas.microsoft.com/office/powerpoint/2010/main" val="197498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אנקדוטות על כל יום... </a:t>
            </a:r>
            <a:r>
              <a:rPr lang="he-IL" dirty="0" err="1" smtClean="0"/>
              <a:t>עמ"ר</a:t>
            </a:r>
            <a:r>
              <a:rPr lang="he-IL" dirty="0" smtClean="0"/>
              <a:t> </a:t>
            </a:r>
            <a:r>
              <a:rPr lang="he-IL" dirty="0"/>
              <a:t>– עלויות הטיפולים... האם ? כמה? מתי? על חשבון מי?  הזדמנות למי שלא מכיר את הקבוצה של דוידסון (מזכיר את בוקר טוב ביולוגי, </a:t>
            </a:r>
            <a:r>
              <a:rPr lang="he-IL" dirty="0" err="1"/>
              <a:t>עולמון</a:t>
            </a:r>
            <a:r>
              <a:rPr lang="he-IL" dirty="0"/>
              <a:t> ועוד</a:t>
            </a:r>
            <a:r>
              <a:rPr lang="he-IL" dirty="0" smtClean="0"/>
              <a:t>)</a:t>
            </a:r>
          </a:p>
          <a:p>
            <a:r>
              <a:rPr lang="en-US" dirty="0" smtClean="0"/>
              <a:t>https://nyi.ms/2QAc1fi</a:t>
            </a:r>
          </a:p>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https://bit/ly/2VXAxbD</a:t>
            </a:r>
          </a:p>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https://bit/ly/2QEHq0s</a:t>
            </a:r>
            <a:r>
              <a:rPr lang="he-IL" dirty="0" smtClean="0"/>
              <a:t> - </a:t>
            </a:r>
            <a:r>
              <a:rPr lang="en-US" dirty="0" smtClean="0">
                <a:hlinkClick r:id="rId3"/>
              </a:rPr>
              <a:t>https://davidson.weizmann.ac.il/online/sciencenews/%D7%A8%D7%A7-%D7%9C%D7%A2%D7%A9%D7%99%D7%A8%D7%99%D7%9D-%D7%98%D7%99%D7%A4%D7%95%D7%9C-%D7%92%D6%B5%D7%A0%D7%99-%D7%9E%D7%A6%D7%99%D7%9C-%D7%97%D7%99%D7%99%D7%9D-%D7%9C%D7%9E%D7%97%D7%9C%D7%AA-%D7%A0%D7%99%D7%95%D7%95%D7%9F-%D7%A9%D7%A8%D7%99%D7%A8%D7%99%D7%9D</a:t>
            </a:r>
            <a:endParaRPr lang="en-US"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en-US"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en-US" dirty="0" smtClean="0"/>
          </a:p>
        </p:txBody>
      </p:sp>
      <p:sp>
        <p:nvSpPr>
          <p:cNvPr id="4" name="מציין מיקום של מספר שקופית 3"/>
          <p:cNvSpPr>
            <a:spLocks noGrp="1"/>
          </p:cNvSpPr>
          <p:nvPr>
            <p:ph type="sldNum" sz="quarter" idx="5"/>
          </p:nvPr>
        </p:nvSpPr>
        <p:spPr/>
        <p:txBody>
          <a:bodyPr/>
          <a:lstStyle/>
          <a:p>
            <a:fld id="{2C4489D1-75C8-4351-BC7A-2B18D1516A1E}" type="slidenum">
              <a:rPr lang="en-US" smtClean="0"/>
              <a:t>4</a:t>
            </a:fld>
            <a:endParaRPr lang="en-US"/>
          </a:p>
        </p:txBody>
      </p:sp>
    </p:spTree>
    <p:extLst>
      <p:ext uri="{BB962C8B-B14F-4D97-AF65-F5344CB8AC3E}">
        <p14:creationId xmlns:p14="http://schemas.microsoft.com/office/powerpoint/2010/main" val="63112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ראו כמה חוקרים השתתפו במחקר</a:t>
            </a:r>
            <a:r>
              <a:rPr lang="he-IL" baseline="0" dirty="0"/>
              <a:t> (או לפחות בכתיבת המאמר), זה מסתדר היטב עם אחת המיומנויות של המאה 21 – עבודה שיתופית</a:t>
            </a:r>
            <a:endParaRPr lang="en-US"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C8DC57A8-AE18-4654-B6AF-04B3577165BE}" type="slidenum">
              <a:rPr kumimoji="0" lang="he-IL" sz="1200" b="0" i="0" u="none" strike="noStrike" kern="1200" cap="none" spc="0" normalizeH="0" baseline="0" noProof="0" smtClean="0">
                <a:ln>
                  <a:noFill/>
                </a:ln>
                <a:solidFill>
                  <a:srgbClr val="9A531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dirty="0">
              <a:ln>
                <a:noFill/>
              </a:ln>
              <a:solidFill>
                <a:srgbClr val="9A531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381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489D1-75C8-4351-BC7A-2B18D1516A1E}" type="slidenum">
              <a:rPr lang="en-US" smtClean="0"/>
              <a:t>8</a:t>
            </a:fld>
            <a:endParaRPr lang="en-US"/>
          </a:p>
        </p:txBody>
      </p:sp>
    </p:spTree>
    <p:extLst>
      <p:ext uri="{BB962C8B-B14F-4D97-AF65-F5344CB8AC3E}">
        <p14:creationId xmlns:p14="http://schemas.microsoft.com/office/powerpoint/2010/main" val="393010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F0BA4407-BCB0-4B6C-9CAF-7F9847DD52E0}" type="datetimeFigureOut">
              <a:rPr lang="he-IL" smtClean="0"/>
              <a:t>כ"ה/אב/תשע"ט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6A84374-E14E-4F43-A498-22929B051354}" type="slidenum">
              <a:rPr lang="he-IL" smtClean="0"/>
              <a:t>‹#›</a:t>
            </a:fld>
            <a:endParaRPr lang="he-IL"/>
          </a:p>
        </p:txBody>
      </p:sp>
    </p:spTree>
    <p:extLst>
      <p:ext uri="{BB962C8B-B14F-4D97-AF65-F5344CB8AC3E}">
        <p14:creationId xmlns:p14="http://schemas.microsoft.com/office/powerpoint/2010/main" val="122506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0BA4407-BCB0-4B6C-9CAF-7F9847DD52E0}" type="datetimeFigureOut">
              <a:rPr lang="he-IL" smtClean="0"/>
              <a:t>כ"ה/אב/תשע"ט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6A84374-E14E-4F43-A498-22929B051354}" type="slidenum">
              <a:rPr lang="he-IL" smtClean="0"/>
              <a:t>‹#›</a:t>
            </a:fld>
            <a:endParaRPr lang="he-IL"/>
          </a:p>
        </p:txBody>
      </p:sp>
    </p:spTree>
    <p:extLst>
      <p:ext uri="{BB962C8B-B14F-4D97-AF65-F5344CB8AC3E}">
        <p14:creationId xmlns:p14="http://schemas.microsoft.com/office/powerpoint/2010/main" val="63545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0BA4407-BCB0-4B6C-9CAF-7F9847DD52E0}" type="datetimeFigureOut">
              <a:rPr lang="he-IL" smtClean="0"/>
              <a:t>כ"ה/אב/תשע"ט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6A84374-E14E-4F43-A498-22929B051354}" type="slidenum">
              <a:rPr lang="he-IL" smtClean="0"/>
              <a:t>‹#›</a:t>
            </a:fld>
            <a:endParaRPr lang="he-IL"/>
          </a:p>
        </p:txBody>
      </p:sp>
    </p:spTree>
    <p:extLst>
      <p:ext uri="{BB962C8B-B14F-4D97-AF65-F5344CB8AC3E}">
        <p14:creationId xmlns:p14="http://schemas.microsoft.com/office/powerpoint/2010/main" val="909413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867783" y="1752600"/>
            <a:ext cx="6858002" cy="1828800"/>
          </a:xfrm>
        </p:spPr>
        <p:txBody>
          <a:bodyPr rtlCol="1" anchor="b">
            <a:normAutofit/>
          </a:bodyPr>
          <a:lstStyle>
            <a:lvl1pPr algn="r" rtl="1">
              <a:defRPr sz="5400"/>
            </a:lvl1pPr>
          </a:lstStyle>
          <a:p>
            <a:pPr rtl="1"/>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867782" y="3733800"/>
            <a:ext cx="6858002" cy="914400"/>
          </a:xfrm>
        </p:spPr>
        <p:txBody>
          <a:bodyPr rtlCol="1"/>
          <a:lstStyle>
            <a:lvl1pPr marL="0" indent="0" algn="r" rtl="1">
              <a:spcBef>
                <a:spcPts val="0"/>
              </a:spcBef>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r>
              <a:rPr lang="he-IL"/>
              <a:t>לחץ כדי לערוך סגנון כותרת משנה של תבנית בסיס</a:t>
            </a:r>
            <a:endParaRPr lang="he-IL" dirty="0"/>
          </a:p>
        </p:txBody>
      </p:sp>
    </p:spTree>
    <p:extLst>
      <p:ext uri="{BB962C8B-B14F-4D97-AF65-F5344CB8AC3E}">
        <p14:creationId xmlns:p14="http://schemas.microsoft.com/office/powerpoint/2010/main" val="52679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rtl="1">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p:nvPr>
        </p:nvSpPr>
        <p:spPr/>
        <p:txBody>
          <a:bodyPr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מספר שקופית 5"/>
          <p:cNvSpPr>
            <a:spLocks noGrp="1"/>
          </p:cNvSpPr>
          <p:nvPr>
            <p:ph type="sldNum" sz="quarter" idx="12"/>
          </p:nvPr>
        </p:nvSpPr>
        <p:spPr/>
        <p:txBody>
          <a:bodyPr rtlCol="1"/>
          <a:lstStyle/>
          <a:p>
            <a:pPr rtl="1"/>
            <a:fld id="{022B156B-59AE-415F-B24B-8756D48BB977}" type="slidenum">
              <a:rPr lang="he-IL"/>
              <a:t>‹#›</a:t>
            </a:fld>
            <a:endParaRPr lang="he-IL" dirty="0"/>
          </a:p>
        </p:txBody>
      </p:sp>
      <p:sp>
        <p:nvSpPr>
          <p:cNvPr id="5" name="מציין מיקום של כותרת תחתונה 4"/>
          <p:cNvSpPr>
            <a:spLocks noGrp="1"/>
          </p:cNvSpPr>
          <p:nvPr>
            <p:ph type="ftr" sz="quarter" idx="11"/>
          </p:nvPr>
        </p:nvSpPr>
        <p:spPr/>
        <p:txBody>
          <a:bodyPr rtlCol="1"/>
          <a:lstStyle/>
          <a:p>
            <a:pPr rtl="1"/>
            <a:endParaRPr lang="he-IL" dirty="0"/>
          </a:p>
        </p:txBody>
      </p:sp>
      <p:sp>
        <p:nvSpPr>
          <p:cNvPr id="4" name="מציין מיקום של תאריך 3"/>
          <p:cNvSpPr>
            <a:spLocks noGrp="1"/>
          </p:cNvSpPr>
          <p:nvPr>
            <p:ph type="dt" sz="half" idx="10"/>
          </p:nvPr>
        </p:nvSpPr>
        <p:spPr/>
        <p:txBody>
          <a:bodyPr rtlCol="1"/>
          <a:lstStyle>
            <a:lvl1pPr>
              <a:defRPr/>
            </a:lvl1pPr>
          </a:lstStyle>
          <a:p>
            <a:fld id="{7D66E3E8-6254-446E-8F59-1C10B90AA3F1}" type="datetime8">
              <a:rPr lang="he-IL" smtClean="0"/>
              <a:pPr/>
              <a:t>26 אוגוסט 19</a:t>
            </a:fld>
            <a:endParaRPr lang="he-IL" dirty="0"/>
          </a:p>
        </p:txBody>
      </p:sp>
    </p:spTree>
    <p:extLst>
      <p:ext uri="{BB962C8B-B14F-4D97-AF65-F5344CB8AC3E}">
        <p14:creationId xmlns:p14="http://schemas.microsoft.com/office/powerpoint/2010/main" val="246717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57395" y="1828800"/>
            <a:ext cx="6858002" cy="1828800"/>
          </a:xfrm>
        </p:spPr>
        <p:txBody>
          <a:bodyPr rtlCol="1" anchor="b">
            <a:normAutofit/>
          </a:bodyPr>
          <a:lstStyle>
            <a:lvl1pPr algn="r" rtl="1">
              <a:defRPr sz="4400"/>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857392" y="3733800"/>
            <a:ext cx="6858002" cy="914400"/>
          </a:xfrm>
        </p:spPr>
        <p:txBody>
          <a:bodyPr rtlCol="1"/>
          <a:lstStyle>
            <a:lvl1pPr marL="0" indent="0" algn="r" rtl="1">
              <a:spcBef>
                <a:spcPts val="0"/>
              </a:spcBef>
              <a:buNone/>
              <a:defRPr sz="2400">
                <a:solidFill>
                  <a:schemeClr val="tx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he-IL"/>
              <a:t>ערוך סגנונות טקסט של תבנית בסיס</a:t>
            </a:r>
          </a:p>
        </p:txBody>
      </p:sp>
    </p:spTree>
    <p:extLst>
      <p:ext uri="{BB962C8B-B14F-4D97-AF65-F5344CB8AC3E}">
        <p14:creationId xmlns:p14="http://schemas.microsoft.com/office/powerpoint/2010/main" val="300092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rtl="1">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sz="half" idx="1"/>
          </p:nvPr>
        </p:nvSpPr>
        <p:spPr>
          <a:xfrm>
            <a:off x="1065212" y="1825625"/>
            <a:ext cx="4954588" cy="4187952"/>
          </a:xfrm>
        </p:spPr>
        <p:txBody>
          <a:bodyPr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תוכן 3"/>
          <p:cNvSpPr>
            <a:spLocks noGrp="1"/>
          </p:cNvSpPr>
          <p:nvPr>
            <p:ph sz="half" idx="2"/>
          </p:nvPr>
        </p:nvSpPr>
        <p:spPr>
          <a:xfrm>
            <a:off x="6172200" y="1825625"/>
            <a:ext cx="4951414" cy="4187952"/>
          </a:xfrm>
        </p:spPr>
        <p:txBody>
          <a:bodyPr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7" name="מציין מיקום של מספר שקופית 6"/>
          <p:cNvSpPr>
            <a:spLocks noGrp="1"/>
          </p:cNvSpPr>
          <p:nvPr>
            <p:ph type="sldNum" sz="quarter" idx="12"/>
          </p:nvPr>
        </p:nvSpPr>
        <p:spPr/>
        <p:txBody>
          <a:bodyPr rtlCol="1"/>
          <a:lstStyle/>
          <a:p>
            <a:pPr rtl="1"/>
            <a:fld id="{022B156B-59AE-415F-B24B-8756D48BB977}" type="slidenum">
              <a:rPr lang="he-IL"/>
              <a:t>‹#›</a:t>
            </a:fld>
            <a:endParaRPr lang="he-IL" dirty="0"/>
          </a:p>
        </p:txBody>
      </p:sp>
      <p:sp>
        <p:nvSpPr>
          <p:cNvPr id="6" name="מציין מיקום של כותרת תחתונה 5"/>
          <p:cNvSpPr>
            <a:spLocks noGrp="1"/>
          </p:cNvSpPr>
          <p:nvPr>
            <p:ph type="ftr" sz="quarter" idx="11"/>
          </p:nvPr>
        </p:nvSpPr>
        <p:spPr/>
        <p:txBody>
          <a:bodyPr rtlCol="1"/>
          <a:lstStyle/>
          <a:p>
            <a:pPr rtl="1"/>
            <a:endParaRPr lang="he-IL" dirty="0"/>
          </a:p>
        </p:txBody>
      </p:sp>
      <p:sp>
        <p:nvSpPr>
          <p:cNvPr id="5" name="מציין מיקום של תאריך 4"/>
          <p:cNvSpPr>
            <a:spLocks noGrp="1"/>
          </p:cNvSpPr>
          <p:nvPr>
            <p:ph type="dt" sz="half" idx="10"/>
          </p:nvPr>
        </p:nvSpPr>
        <p:spPr/>
        <p:txBody>
          <a:bodyPr rtlCol="1"/>
          <a:lstStyle>
            <a:lvl1pPr>
              <a:defRPr/>
            </a:lvl1pPr>
          </a:lstStyle>
          <a:p>
            <a:fld id="{024FB10E-D1E1-49D2-A99A-72F7163561FB}" type="datetime8">
              <a:rPr lang="he-IL" smtClean="0"/>
              <a:pPr/>
              <a:t>26 אוגוסט 19</a:t>
            </a:fld>
            <a:endParaRPr lang="he-IL" dirty="0"/>
          </a:p>
        </p:txBody>
      </p:sp>
    </p:spTree>
    <p:extLst>
      <p:ext uri="{BB962C8B-B14F-4D97-AF65-F5344CB8AC3E}">
        <p14:creationId xmlns:p14="http://schemas.microsoft.com/office/powerpoint/2010/main" val="182686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069848" y="1681163"/>
            <a:ext cx="4956048" cy="823912"/>
          </a:xfrm>
        </p:spPr>
        <p:txBody>
          <a:bodyPr rtlCol="1" anchor="b"/>
          <a:lstStyle>
            <a:lvl1pPr marL="0" indent="0" algn="r" rtl="1">
              <a:spcBef>
                <a:spcPts val="0"/>
              </a:spcBef>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ערוך סגנונות טקסט של תבנית בסיס</a:t>
            </a:r>
          </a:p>
        </p:txBody>
      </p:sp>
      <p:sp>
        <p:nvSpPr>
          <p:cNvPr id="4" name="מציין מיקום תוכן 3"/>
          <p:cNvSpPr>
            <a:spLocks noGrp="1"/>
          </p:cNvSpPr>
          <p:nvPr>
            <p:ph sz="half" idx="2"/>
          </p:nvPr>
        </p:nvSpPr>
        <p:spPr>
          <a:xfrm>
            <a:off x="1069848" y="2505075"/>
            <a:ext cx="4956048" cy="3476625"/>
          </a:xfrm>
        </p:spPr>
        <p:txBody>
          <a:bodyPr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טקסט 4"/>
          <p:cNvSpPr>
            <a:spLocks noGrp="1"/>
          </p:cNvSpPr>
          <p:nvPr>
            <p:ph type="body" sz="quarter" idx="3"/>
          </p:nvPr>
        </p:nvSpPr>
        <p:spPr>
          <a:xfrm>
            <a:off x="6172200" y="1681163"/>
            <a:ext cx="4956048" cy="823912"/>
          </a:xfrm>
        </p:spPr>
        <p:txBody>
          <a:bodyPr rtlCol="1" anchor="b"/>
          <a:lstStyle>
            <a:lvl1pPr marL="0" indent="0" algn="r" rtl="1">
              <a:spcBef>
                <a:spcPts val="0"/>
              </a:spcBef>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ערוך סגנונות טקסט של תבנית בסיס</a:t>
            </a:r>
          </a:p>
        </p:txBody>
      </p:sp>
      <p:sp>
        <p:nvSpPr>
          <p:cNvPr id="6" name="מציין מיקום תוכן 5"/>
          <p:cNvSpPr>
            <a:spLocks noGrp="1"/>
          </p:cNvSpPr>
          <p:nvPr>
            <p:ph sz="quarter" idx="4"/>
          </p:nvPr>
        </p:nvSpPr>
        <p:spPr>
          <a:xfrm>
            <a:off x="6172200" y="2505075"/>
            <a:ext cx="4956048" cy="3476625"/>
          </a:xfrm>
        </p:spPr>
        <p:txBody>
          <a:bodyPr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9" name="מציין מיקום של מספר שקופית 8"/>
          <p:cNvSpPr>
            <a:spLocks noGrp="1"/>
          </p:cNvSpPr>
          <p:nvPr>
            <p:ph type="sldNum" sz="quarter" idx="12"/>
          </p:nvPr>
        </p:nvSpPr>
        <p:spPr/>
        <p:txBody>
          <a:bodyPr rtlCol="1"/>
          <a:lstStyle/>
          <a:p>
            <a:pPr rtl="1"/>
            <a:fld id="{022B156B-59AE-415F-B24B-8756D48BB977}" type="slidenum">
              <a:rPr lang="he-IL"/>
              <a:t>‹#›</a:t>
            </a:fld>
            <a:endParaRPr lang="he-IL" dirty="0"/>
          </a:p>
        </p:txBody>
      </p:sp>
      <p:sp>
        <p:nvSpPr>
          <p:cNvPr id="8" name="מציין מיקום של כותרת תחתונה 7"/>
          <p:cNvSpPr>
            <a:spLocks noGrp="1"/>
          </p:cNvSpPr>
          <p:nvPr>
            <p:ph type="ftr" sz="quarter" idx="11"/>
          </p:nvPr>
        </p:nvSpPr>
        <p:spPr/>
        <p:txBody>
          <a:bodyPr rtlCol="1"/>
          <a:lstStyle/>
          <a:p>
            <a:pPr rtl="1"/>
            <a:endParaRPr lang="he-IL" dirty="0"/>
          </a:p>
        </p:txBody>
      </p:sp>
      <p:sp>
        <p:nvSpPr>
          <p:cNvPr id="7" name="מציין מיקום של תאריך 6"/>
          <p:cNvSpPr>
            <a:spLocks noGrp="1"/>
          </p:cNvSpPr>
          <p:nvPr>
            <p:ph type="dt" sz="half" idx="10"/>
          </p:nvPr>
        </p:nvSpPr>
        <p:spPr/>
        <p:txBody>
          <a:bodyPr rtlCol="1"/>
          <a:lstStyle>
            <a:lvl1pPr>
              <a:defRPr/>
            </a:lvl1pPr>
          </a:lstStyle>
          <a:p>
            <a:fld id="{3E190B5D-2101-4174-A915-8A0C10893B3A}" type="datetime8">
              <a:rPr lang="he-IL" smtClean="0"/>
              <a:pPr/>
              <a:t>26 אוגוסט 19</a:t>
            </a:fld>
            <a:endParaRPr lang="he-IL" dirty="0"/>
          </a:p>
        </p:txBody>
      </p:sp>
    </p:spTree>
    <p:extLst>
      <p:ext uri="{BB962C8B-B14F-4D97-AF65-F5344CB8AC3E}">
        <p14:creationId xmlns:p14="http://schemas.microsoft.com/office/powerpoint/2010/main" val="181642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a:t>לחץ כדי לערוך סגנון כותרת של תבנית בסיס</a:t>
            </a:r>
            <a:endParaRPr lang="he-IL" dirty="0"/>
          </a:p>
        </p:txBody>
      </p:sp>
      <p:sp>
        <p:nvSpPr>
          <p:cNvPr id="5" name="מציין מיקום של מספר שקופית 4"/>
          <p:cNvSpPr>
            <a:spLocks noGrp="1"/>
          </p:cNvSpPr>
          <p:nvPr>
            <p:ph type="sldNum" sz="quarter" idx="12"/>
          </p:nvPr>
        </p:nvSpPr>
        <p:spPr/>
        <p:txBody>
          <a:bodyPr rtlCol="1"/>
          <a:lstStyle/>
          <a:p>
            <a:pPr rtl="1"/>
            <a:fld id="{022B156B-59AE-415F-B24B-8756D48BB977}" type="slidenum">
              <a:rPr lang="he-IL"/>
              <a:t>‹#›</a:t>
            </a:fld>
            <a:endParaRPr lang="he-IL" dirty="0"/>
          </a:p>
        </p:txBody>
      </p:sp>
      <p:sp>
        <p:nvSpPr>
          <p:cNvPr id="4" name="מציין מיקום של כותרת תחתונה 3"/>
          <p:cNvSpPr>
            <a:spLocks noGrp="1"/>
          </p:cNvSpPr>
          <p:nvPr>
            <p:ph type="ftr" sz="quarter" idx="11"/>
          </p:nvPr>
        </p:nvSpPr>
        <p:spPr/>
        <p:txBody>
          <a:bodyPr rtlCol="1"/>
          <a:lstStyle/>
          <a:p>
            <a:pPr rtl="1"/>
            <a:endParaRPr lang="he-IL" dirty="0"/>
          </a:p>
        </p:txBody>
      </p:sp>
      <p:sp>
        <p:nvSpPr>
          <p:cNvPr id="3" name="מציין מיקום של תאריך 2"/>
          <p:cNvSpPr>
            <a:spLocks noGrp="1"/>
          </p:cNvSpPr>
          <p:nvPr>
            <p:ph type="dt" sz="half" idx="10"/>
          </p:nvPr>
        </p:nvSpPr>
        <p:spPr/>
        <p:txBody>
          <a:bodyPr rtlCol="1"/>
          <a:lstStyle>
            <a:lvl1pPr>
              <a:defRPr/>
            </a:lvl1pPr>
          </a:lstStyle>
          <a:p>
            <a:fld id="{AD85D064-7763-43EB-904E-0481D2F3C849}" type="datetime8">
              <a:rPr lang="he-IL" smtClean="0"/>
              <a:pPr/>
              <a:t>26 אוגוסט 19</a:t>
            </a:fld>
            <a:endParaRPr lang="he-IL" dirty="0"/>
          </a:p>
        </p:txBody>
      </p:sp>
    </p:spTree>
    <p:extLst>
      <p:ext uri="{BB962C8B-B14F-4D97-AF65-F5344CB8AC3E}">
        <p14:creationId xmlns:p14="http://schemas.microsoft.com/office/powerpoint/2010/main" val="346265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rtlCol="1"/>
          <a:lstStyle/>
          <a:p>
            <a:pPr rtl="1"/>
            <a:fld id="{022B156B-59AE-415F-B24B-8756D48BB977}" type="slidenum">
              <a:rPr lang="he-IL"/>
              <a:t>‹#›</a:t>
            </a:fld>
            <a:endParaRPr lang="he-IL" dirty="0"/>
          </a:p>
        </p:txBody>
      </p:sp>
      <p:sp>
        <p:nvSpPr>
          <p:cNvPr id="3" name="מציין מיקום של כותרת תחתונה 2"/>
          <p:cNvSpPr>
            <a:spLocks noGrp="1"/>
          </p:cNvSpPr>
          <p:nvPr>
            <p:ph type="ftr" sz="quarter" idx="11"/>
          </p:nvPr>
        </p:nvSpPr>
        <p:spPr/>
        <p:txBody>
          <a:bodyPr rtlCol="1"/>
          <a:lstStyle/>
          <a:p>
            <a:pPr rtl="1"/>
            <a:endParaRPr lang="he-IL" dirty="0"/>
          </a:p>
        </p:txBody>
      </p:sp>
      <p:sp>
        <p:nvSpPr>
          <p:cNvPr id="2" name="מציין מיקום של תאריך 1"/>
          <p:cNvSpPr>
            <a:spLocks noGrp="1"/>
          </p:cNvSpPr>
          <p:nvPr>
            <p:ph type="dt" sz="half" idx="10"/>
          </p:nvPr>
        </p:nvSpPr>
        <p:spPr/>
        <p:txBody>
          <a:bodyPr rtlCol="1"/>
          <a:lstStyle>
            <a:lvl1pPr>
              <a:defRPr/>
            </a:lvl1pPr>
          </a:lstStyle>
          <a:p>
            <a:fld id="{0D16BCE3-A163-433F-AB28-B001F694CF3D}" type="datetime8">
              <a:rPr lang="he-IL" smtClean="0"/>
              <a:pPr/>
              <a:t>26 אוגוסט 19</a:t>
            </a:fld>
            <a:endParaRPr lang="he-IL" dirty="0"/>
          </a:p>
        </p:txBody>
      </p:sp>
    </p:spTree>
    <p:extLst>
      <p:ext uri="{BB962C8B-B14F-4D97-AF65-F5344CB8AC3E}">
        <p14:creationId xmlns:p14="http://schemas.microsoft.com/office/powerpoint/2010/main" val="268158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שתי תמונות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065212" y="304799"/>
            <a:ext cx="10058402" cy="1216152"/>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9" name="קבוצה 8"/>
          <p:cNvGrpSpPr/>
          <p:nvPr/>
        </p:nvGrpSpPr>
        <p:grpSpPr>
          <a:xfrm>
            <a:off x="1052422" y="1733550"/>
            <a:ext cx="4360503" cy="3050038"/>
            <a:chOff x="895350" y="3313113"/>
            <a:chExt cx="3613151" cy="2790825"/>
          </a:xfrm>
          <a:solidFill>
            <a:schemeClr val="tx1">
              <a:lumMod val="50000"/>
            </a:schemeClr>
          </a:solidFill>
        </p:grpSpPr>
        <p:sp>
          <p:nvSpPr>
            <p:cNvPr id="10"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2"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36" name="מציין מיקום של תמונה 33" descr="מציין מיקום ריק להוספת תמונה. לחץ על מציין המיקום ובחר את התמונה שברצונך להוסיף."/>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sp>
        <p:nvSpPr>
          <p:cNvPr id="39" name="מציין מיקום טקסט 3"/>
          <p:cNvSpPr>
            <a:spLocks noGrp="1"/>
          </p:cNvSpPr>
          <p:nvPr>
            <p:ph type="body" sz="half" idx="2"/>
          </p:nvPr>
        </p:nvSpPr>
        <p:spPr>
          <a:xfrm>
            <a:off x="1052423" y="4935990"/>
            <a:ext cx="4368980" cy="1007610"/>
          </a:xfrm>
        </p:spPr>
        <p:txBody>
          <a:bodyPr rtlCol="1">
            <a:normAutofit/>
          </a:bodyPr>
          <a:lstStyle>
            <a:lvl1pPr marL="0" indent="0" algn="r" rtl="1">
              <a:spcBef>
                <a:spcPts val="16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grpSp>
        <p:nvGrpSpPr>
          <p:cNvPr id="22" name="קבוצה 21"/>
          <p:cNvGrpSpPr/>
          <p:nvPr/>
        </p:nvGrpSpPr>
        <p:grpSpPr>
          <a:xfrm>
            <a:off x="6763111" y="1733550"/>
            <a:ext cx="4360503" cy="3050038"/>
            <a:chOff x="895350" y="3313113"/>
            <a:chExt cx="3613151" cy="2790825"/>
          </a:xfrm>
          <a:solidFill>
            <a:schemeClr val="tx1">
              <a:lumMod val="50000"/>
            </a:schemeClr>
          </a:solidFill>
        </p:grpSpPr>
        <p:sp>
          <p:nvSpPr>
            <p:cNvPr id="23"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37" name="מציין מיקום של תמונה 33" descr="מציין מיקום ריק להוספת תמונה. לחץ על מציין המיקום ובחר את התמונה שברצונך להוסיף."/>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sp>
        <p:nvSpPr>
          <p:cNvPr id="40" name="מציין מיקום טקסט 3"/>
          <p:cNvSpPr>
            <a:spLocks noGrp="1"/>
          </p:cNvSpPr>
          <p:nvPr>
            <p:ph type="body" sz="half" idx="19"/>
          </p:nvPr>
        </p:nvSpPr>
        <p:spPr>
          <a:xfrm>
            <a:off x="6742908" y="4935990"/>
            <a:ext cx="4368980" cy="1007610"/>
          </a:xfrm>
        </p:spPr>
        <p:txBody>
          <a:bodyPr rtlCol="1">
            <a:normAutofit/>
          </a:bodyPr>
          <a:lstStyle>
            <a:lvl1pPr marL="0" indent="0" algn="r" rtl="1">
              <a:spcBef>
                <a:spcPts val="16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sp>
        <p:nvSpPr>
          <p:cNvPr id="8" name="מציין מיקום של מספר שקופית 7"/>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22B156B-59AE-415F-B24B-8756D48BB977}" type="slidenum">
              <a:rPr lang="he-IL" smtClean="0"/>
              <a:pPr/>
              <a:t>‹#›</a:t>
            </a:fld>
            <a:endParaRPr lang="he-IL" dirty="0"/>
          </a:p>
        </p:txBody>
      </p:sp>
      <p:sp>
        <p:nvSpPr>
          <p:cNvPr id="7" name="מציין מיקום של כותרת תחתונה 6"/>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6" name="מציין מיקום של תאריך 5"/>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4BB75382-67E0-4EFC-93F1-0BFDB15135DB}" type="datetime8">
              <a:rPr lang="he-IL" smtClean="0"/>
              <a:pPr/>
              <a:t>26 אוגוסט 19</a:t>
            </a:fld>
            <a:endParaRPr lang="he-IL" dirty="0"/>
          </a:p>
        </p:txBody>
      </p:sp>
    </p:spTree>
    <p:extLst>
      <p:ext uri="{BB962C8B-B14F-4D97-AF65-F5344CB8AC3E}">
        <p14:creationId xmlns:p14="http://schemas.microsoft.com/office/powerpoint/2010/main" val="129536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0BA4407-BCB0-4B6C-9CAF-7F9847DD52E0}" type="datetimeFigureOut">
              <a:rPr lang="he-IL" smtClean="0"/>
              <a:t>כ"ה/אב/תשע"ט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6A84374-E14E-4F43-A498-22929B051354}" type="slidenum">
              <a:rPr lang="he-IL" smtClean="0"/>
              <a:t>‹#›</a:t>
            </a:fld>
            <a:endParaRPr lang="he-IL"/>
          </a:p>
        </p:txBody>
      </p:sp>
    </p:spTree>
    <p:extLst>
      <p:ext uri="{BB962C8B-B14F-4D97-AF65-F5344CB8AC3E}">
        <p14:creationId xmlns:p14="http://schemas.microsoft.com/office/powerpoint/2010/main" val="1441175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שלוש תמונות עם כיתוב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52" name="קבוצה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4"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5"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6"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7"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8"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9"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60"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61"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62"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63"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64"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79" name="מציין מיקום של תמונה 33" descr="מציין מיקום ריק להוספת תמונה. לחץ על מציין המיקום ובחר את התמונה שברצונך להוסיף."/>
          <p:cNvSpPr>
            <a:spLocks noGrp="1"/>
          </p:cNvSpPr>
          <p:nvPr>
            <p:ph type="pic" sz="quarter" idx="19"/>
          </p:nvPr>
        </p:nvSpPr>
        <p:spPr>
          <a:xfrm>
            <a:off x="1249168" y="1824285"/>
            <a:ext cx="2715289" cy="2776308"/>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sp>
        <p:nvSpPr>
          <p:cNvPr id="81" name="מציין מיקום טקסט 3"/>
          <p:cNvSpPr>
            <a:spLocks noGrp="1"/>
          </p:cNvSpPr>
          <p:nvPr>
            <p:ph type="body" sz="half" idx="2"/>
          </p:nvPr>
        </p:nvSpPr>
        <p:spPr>
          <a:xfrm>
            <a:off x="1235212" y="4947405"/>
            <a:ext cx="2743200" cy="914400"/>
          </a:xfrm>
        </p:spPr>
        <p:txBody>
          <a:bodyPr rtlCol="1">
            <a:normAutofit/>
          </a:bodyPr>
          <a:lstStyle>
            <a:lvl1pPr marL="0" indent="0" algn="r" rtl="1">
              <a:spcBef>
                <a:spcPts val="16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grpSp>
        <p:nvGrpSpPr>
          <p:cNvPr id="84" name="קבוצה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6"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8"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0"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2"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5"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6"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78" name="מציין מיקום של תמונה 33" descr="מציין מיקום ריק להוספת תמונה. לחץ על מציין המיקום ובחר את התמונה שברצונך להוסיף."/>
          <p:cNvSpPr>
            <a:spLocks noGrp="1"/>
          </p:cNvSpPr>
          <p:nvPr>
            <p:ph type="pic" sz="quarter" idx="18"/>
          </p:nvPr>
        </p:nvSpPr>
        <p:spPr>
          <a:xfrm>
            <a:off x="4720924" y="1824285"/>
            <a:ext cx="2715768" cy="2776308"/>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sp>
        <p:nvSpPr>
          <p:cNvPr id="82" name="מציין מיקום טקסט 3"/>
          <p:cNvSpPr>
            <a:spLocks noGrp="1"/>
          </p:cNvSpPr>
          <p:nvPr>
            <p:ph type="body" sz="half" idx="21"/>
          </p:nvPr>
        </p:nvSpPr>
        <p:spPr>
          <a:xfrm>
            <a:off x="4707208" y="4947405"/>
            <a:ext cx="2743200" cy="914400"/>
          </a:xfrm>
        </p:spPr>
        <p:txBody>
          <a:bodyPr rtlCol="1">
            <a:normAutofit/>
          </a:bodyPr>
          <a:lstStyle>
            <a:lvl1pPr marL="0" indent="0" algn="r" rtl="1">
              <a:spcBef>
                <a:spcPts val="16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grpSp>
        <p:nvGrpSpPr>
          <p:cNvPr id="97" name="קבוצה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9"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0"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1"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80" name="מציין מיקום של תמונה 33" descr="מציין מיקום ריק להוספת תמונה. לחץ על מציין המיקום ובחר את התמונה שברצונך להוסיף."/>
          <p:cNvSpPr>
            <a:spLocks noGrp="1"/>
          </p:cNvSpPr>
          <p:nvPr>
            <p:ph type="pic" sz="quarter" idx="20"/>
          </p:nvPr>
        </p:nvSpPr>
        <p:spPr>
          <a:xfrm>
            <a:off x="8222798" y="1824285"/>
            <a:ext cx="2715768" cy="2776308"/>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sp>
        <p:nvSpPr>
          <p:cNvPr id="83" name="מציין מיקום טקסט 3"/>
          <p:cNvSpPr>
            <a:spLocks noGrp="1"/>
          </p:cNvSpPr>
          <p:nvPr>
            <p:ph type="body" sz="half" idx="22"/>
          </p:nvPr>
        </p:nvSpPr>
        <p:spPr>
          <a:xfrm>
            <a:off x="8209082" y="4947405"/>
            <a:ext cx="2743200" cy="914400"/>
          </a:xfrm>
        </p:spPr>
        <p:txBody>
          <a:bodyPr rtlCol="1">
            <a:normAutofit/>
          </a:bodyPr>
          <a:lstStyle>
            <a:lvl1pPr marL="0" indent="0" algn="r" rtl="1">
              <a:spcBef>
                <a:spcPts val="16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sp>
        <p:nvSpPr>
          <p:cNvPr id="8" name="מציין מיקום של מספר שקופית 7"/>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22B156B-59AE-415F-B24B-8756D48BB977}" type="slidenum">
              <a:rPr lang="he-IL" smtClean="0"/>
              <a:pPr/>
              <a:t>‹#›</a:t>
            </a:fld>
            <a:endParaRPr lang="he-IL" dirty="0"/>
          </a:p>
        </p:txBody>
      </p:sp>
      <p:sp>
        <p:nvSpPr>
          <p:cNvPr id="7" name="מציין מיקום של כותרת תחתונה 6"/>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6" name="מציין מיקום של תאריך 5"/>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6F0BB5D1-6987-443A-B623-3E68C98FB11C}" type="datetime8">
              <a:rPr lang="he-IL" smtClean="0"/>
              <a:pPr/>
              <a:t>26 אוגוסט 19</a:t>
            </a:fld>
            <a:endParaRPr lang="he-IL" dirty="0"/>
          </a:p>
        </p:txBody>
      </p:sp>
    </p:spTree>
    <p:extLst>
      <p:ext uri="{BB962C8B-B14F-4D97-AF65-F5344CB8AC3E}">
        <p14:creationId xmlns:p14="http://schemas.microsoft.com/office/powerpoint/2010/main" val="8324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שלוש תמונות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05344" y="421594"/>
            <a:ext cx="2286000" cy="1885508"/>
          </a:xfrm>
        </p:spPr>
        <p:txBody>
          <a:bodyPr rtlCol="1">
            <a:normAutofit/>
          </a:bodyPr>
          <a:lstStyle>
            <a:lvl1pPr algn="r" rtl="1">
              <a:defRPr sz="240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84" name="קבוצה 83"/>
          <p:cNvGrpSpPr>
            <a:grpSpLocks noChangeAspect="1"/>
          </p:cNvGrpSpPr>
          <p:nvPr/>
        </p:nvGrpSpPr>
        <p:grpSpPr>
          <a:xfrm rot="16200000" flipV="1">
            <a:off x="7111534" y="1102304"/>
            <a:ext cx="5053664" cy="4411852"/>
            <a:chOff x="895350" y="3313113"/>
            <a:chExt cx="3613151" cy="2790825"/>
          </a:xfrm>
          <a:solidFill>
            <a:schemeClr val="tx1">
              <a:lumMod val="50000"/>
            </a:schemeClr>
          </a:solidFill>
        </p:grpSpPr>
        <p:sp>
          <p:nvSpPr>
            <p:cNvPr id="85"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6"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8"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0"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2"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5"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6"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97" name="מציין מיקום של תמונה 33" descr="מציין מיקום ריק להוספת תמונה. לחץ על מציין המיקום ובחר את התמונה שברצונך להוסיף."/>
          <p:cNvSpPr>
            <a:spLocks noGrp="1"/>
          </p:cNvSpPr>
          <p:nvPr>
            <p:ph type="pic" sz="quarter" idx="17"/>
          </p:nvPr>
        </p:nvSpPr>
        <p:spPr>
          <a:xfrm>
            <a:off x="7678014" y="1020193"/>
            <a:ext cx="3886200" cy="4572000"/>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grpSp>
        <p:nvGrpSpPr>
          <p:cNvPr id="98" name="קבוצה 97"/>
          <p:cNvGrpSpPr/>
          <p:nvPr/>
        </p:nvGrpSpPr>
        <p:grpSpPr>
          <a:xfrm>
            <a:off x="3587338" y="319177"/>
            <a:ext cx="3389607" cy="2710838"/>
            <a:chOff x="895350" y="3313113"/>
            <a:chExt cx="3613151" cy="2790825"/>
          </a:xfrm>
          <a:solidFill>
            <a:schemeClr val="tx1">
              <a:lumMod val="50000"/>
            </a:schemeClr>
          </a:solidFill>
        </p:grpSpPr>
        <p:sp>
          <p:nvSpPr>
            <p:cNvPr id="99"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0"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1"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111" name="מציין מיקום של תמונה 33" descr="מציין מיקום ריק להוספת תמונה. לחץ על מציין המיקום ובחר את התמונה שברצונך להוסיף."/>
          <p:cNvSpPr>
            <a:spLocks noGrp="1" noChangeAspect="1"/>
          </p:cNvSpPr>
          <p:nvPr>
            <p:ph type="pic" sz="quarter" idx="18"/>
          </p:nvPr>
        </p:nvSpPr>
        <p:spPr>
          <a:xfrm>
            <a:off x="3811629" y="529603"/>
            <a:ext cx="2993366" cy="2305338"/>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grpSp>
        <p:nvGrpSpPr>
          <p:cNvPr id="112" name="קבוצה 111"/>
          <p:cNvGrpSpPr/>
          <p:nvPr/>
        </p:nvGrpSpPr>
        <p:grpSpPr>
          <a:xfrm>
            <a:off x="3587338" y="3245640"/>
            <a:ext cx="3389607" cy="2710838"/>
            <a:chOff x="895350" y="3313113"/>
            <a:chExt cx="3613151" cy="2790825"/>
          </a:xfrm>
          <a:solidFill>
            <a:schemeClr val="tx1">
              <a:lumMod val="50000"/>
            </a:schemeClr>
          </a:solidFill>
        </p:grpSpPr>
        <p:sp>
          <p:nvSpPr>
            <p:cNvPr id="113"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6"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7"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8"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20"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21"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22"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23"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24"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125" name="מציין מיקום של תמונה 33" descr="מציין מיקום ריק להוספת תמונה. לחץ על מציין המיקום ובחר את התמונה שברצונך להוסיף."/>
          <p:cNvSpPr>
            <a:spLocks noGrp="1" noChangeAspect="1"/>
          </p:cNvSpPr>
          <p:nvPr>
            <p:ph type="pic" sz="quarter" idx="19"/>
          </p:nvPr>
        </p:nvSpPr>
        <p:spPr>
          <a:xfrm>
            <a:off x="3811629" y="3456066"/>
            <a:ext cx="2993366" cy="2305338"/>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sp>
        <p:nvSpPr>
          <p:cNvPr id="126" name="מציין מיקום טקסט 3"/>
          <p:cNvSpPr>
            <a:spLocks noGrp="1"/>
          </p:cNvSpPr>
          <p:nvPr>
            <p:ph type="body" sz="half" idx="21"/>
          </p:nvPr>
        </p:nvSpPr>
        <p:spPr>
          <a:xfrm>
            <a:off x="805344" y="2484992"/>
            <a:ext cx="2286000" cy="3248729"/>
          </a:xfrm>
        </p:spPr>
        <p:txBody>
          <a:bodyPr rtlCol="1" anchor="t" anchorCtr="0">
            <a:normAutofit/>
          </a:bodyPr>
          <a:lstStyle>
            <a:lvl1pPr marL="0" indent="0" algn="r" rtl="1">
              <a:spcBef>
                <a:spcPts val="16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sp>
        <p:nvSpPr>
          <p:cNvPr id="8" name="מציין מיקום של מספר שקופית 7"/>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22B156B-59AE-415F-B24B-8756D48BB977}" type="slidenum">
              <a:rPr lang="he-IL" smtClean="0"/>
              <a:pPr/>
              <a:t>‹#›</a:t>
            </a:fld>
            <a:endParaRPr lang="he-IL" dirty="0"/>
          </a:p>
        </p:txBody>
      </p:sp>
      <p:sp>
        <p:nvSpPr>
          <p:cNvPr id="7" name="מציין מיקום של כותרת תחתונה 6"/>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6" name="מציין מיקום של תאריך 5"/>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79775430-4909-4DAB-90B9-006AD4153681}" type="datetime8">
              <a:rPr lang="he-IL" smtClean="0"/>
              <a:pPr/>
              <a:t>26 אוגוסט 19</a:t>
            </a:fld>
            <a:endParaRPr lang="he-IL" dirty="0"/>
          </a:p>
        </p:txBody>
      </p:sp>
    </p:spTree>
    <p:extLst>
      <p:ext uri="{BB962C8B-B14F-4D97-AF65-F5344CB8AC3E}">
        <p14:creationId xmlns:p14="http://schemas.microsoft.com/office/powerpoint/2010/main" val="130812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6613" y="1330347"/>
            <a:ext cx="3840480" cy="2103120"/>
          </a:xfrm>
        </p:spPr>
        <p:txBody>
          <a:bodyPr rtlCol="1" anchor="b">
            <a:normAutofit/>
          </a:bodyPr>
          <a:lstStyle>
            <a:lvl1pPr algn="r" rtl="1">
              <a:defRPr sz="3600"/>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5263140" y="914400"/>
            <a:ext cx="6172201" cy="5029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2000"/>
            </a:lvl6pPr>
            <a:lvl7pPr algn="r" rtl="1">
              <a:defRPr sz="2000"/>
            </a:lvl7pPr>
            <a:lvl8pPr algn="r" rtl="1">
              <a:defRPr sz="2000"/>
            </a:lvl8pPr>
            <a:lvl9pPr algn="r" rtl="1">
              <a:defRPr sz="2000"/>
            </a:lvl9pPr>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טקסט 3"/>
          <p:cNvSpPr>
            <a:spLocks noGrp="1"/>
          </p:cNvSpPr>
          <p:nvPr>
            <p:ph type="body" sz="half" idx="2"/>
          </p:nvPr>
        </p:nvSpPr>
        <p:spPr>
          <a:xfrm>
            <a:off x="836613" y="3555523"/>
            <a:ext cx="3840480" cy="2388077"/>
          </a:xfrm>
        </p:spPr>
        <p:txBody>
          <a:bodyPr rtlCol="1">
            <a:normAutofit/>
          </a:bodyPr>
          <a:lstStyle>
            <a:lvl1pPr marL="0" indent="0" algn="r" rtl="1">
              <a:buNone/>
              <a:defRPr sz="18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sp>
        <p:nvSpPr>
          <p:cNvPr id="11" name="מציין מיקום של מספר שקופית 7"/>
          <p:cNvSpPr>
            <a:spLocks noGrp="1"/>
          </p:cNvSpPr>
          <p:nvPr>
            <p:ph type="sldNum" sz="quarter" idx="12"/>
          </p:nvPr>
        </p:nvSpPr>
        <p:spPr>
          <a:xfrm>
            <a:off x="10368000" y="6019801"/>
            <a:ext cx="762000" cy="228600"/>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22B156B-59AE-415F-B24B-8756D48BB977}" type="slidenum">
              <a:rPr lang="he-IL" smtClean="0"/>
              <a:pPr/>
              <a:t>‹#›</a:t>
            </a:fld>
            <a:endParaRPr lang="he-IL" dirty="0"/>
          </a:p>
        </p:txBody>
      </p:sp>
      <p:sp>
        <p:nvSpPr>
          <p:cNvPr id="12" name="מציין מיקום של כותרת תחתונה 6"/>
          <p:cNvSpPr>
            <a:spLocks noGrp="1"/>
          </p:cNvSpPr>
          <p:nvPr>
            <p:ph type="ftr" sz="quarter" idx="11"/>
          </p:nvPr>
        </p:nvSpPr>
        <p:spPr>
          <a:xfrm>
            <a:off x="4284663" y="6019801"/>
            <a:ext cx="5943600" cy="228600"/>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13" name="מציין מיקום של תאריך 5"/>
          <p:cNvSpPr>
            <a:spLocks noGrp="1"/>
          </p:cNvSpPr>
          <p:nvPr>
            <p:ph type="dt" sz="half" idx="10"/>
          </p:nvPr>
        </p:nvSpPr>
        <p:spPr>
          <a:xfrm>
            <a:off x="2741611" y="6019801"/>
            <a:ext cx="1396260" cy="228600"/>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79775430-4909-4DAB-90B9-006AD4153681}" type="datetime8">
              <a:rPr lang="he-IL" smtClean="0"/>
              <a:pPr/>
              <a:t>26 אוגוסט 19</a:t>
            </a:fld>
            <a:endParaRPr lang="he-IL" dirty="0"/>
          </a:p>
        </p:txBody>
      </p:sp>
    </p:spTree>
    <p:extLst>
      <p:ext uri="{BB962C8B-B14F-4D97-AF65-F5344CB8AC3E}">
        <p14:creationId xmlns:p14="http://schemas.microsoft.com/office/powerpoint/2010/main" val="21717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022003" y="1330347"/>
            <a:ext cx="3840480" cy="2103120"/>
          </a:xfrm>
        </p:spPr>
        <p:txBody>
          <a:bodyPr rtlCol="1" anchor="b">
            <a:normAutofit/>
          </a:bodyPr>
          <a:lstStyle>
            <a:lvl1pPr algn="r" rtl="1">
              <a:defRPr sz="360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8" name="קבוצה 7"/>
          <p:cNvGrpSpPr/>
          <p:nvPr/>
        </p:nvGrpSpPr>
        <p:grpSpPr>
          <a:xfrm>
            <a:off x="5302627" y="781398"/>
            <a:ext cx="6433398" cy="5053665"/>
            <a:chOff x="5162444" y="781398"/>
            <a:chExt cx="6433398" cy="5053665"/>
          </a:xfrm>
        </p:grpSpPr>
        <p:sp>
          <p:nvSpPr>
            <p:cNvPr id="9" name="צורה חופשית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 name="צורה חופשית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nvGrpSpPr>
            <p:cNvPr id="11" name="קבוצה 10"/>
            <p:cNvGrpSpPr/>
            <p:nvPr/>
          </p:nvGrpSpPr>
          <p:grpSpPr>
            <a:xfrm>
              <a:off x="5814205" y="859113"/>
              <a:ext cx="5129146" cy="4880471"/>
              <a:chOff x="7856559" y="859113"/>
              <a:chExt cx="3086791" cy="4880471"/>
            </a:xfrm>
          </p:grpSpPr>
          <p:sp>
            <p:nvSpPr>
              <p:cNvPr id="20" name="צורה חופשית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 name="צורה חופשית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12" name="צורה חופשית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 name="צורה חופשית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 name="צורה חופשית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 name="צורה חופשית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 name="צורה חופשית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 name="צורה חופשית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 name="צורה חופשית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 name="צורה חופשית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a:off x="5543694" y="1031195"/>
            <a:ext cx="5943600" cy="4572000"/>
          </a:xfrm>
          <a:solidFill>
            <a:schemeClr val="accent2">
              <a:lumMod val="40000"/>
              <a:lumOff val="60000"/>
            </a:schemeClr>
          </a:solidFill>
          <a:ln w="38100">
            <a:solidFill>
              <a:schemeClr val="bg1"/>
            </a:solidFill>
          </a:ln>
        </p:spPr>
        <p:txBody>
          <a:bodyPr rtlCol="1"/>
          <a:lstStyle>
            <a:lvl1pPr marL="0" indent="0" algn="r" rtl="1">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a:t>לחץ על הסמל כדי להוסיף תמונה</a:t>
            </a:r>
            <a:endParaRPr lang="he-IL" dirty="0"/>
          </a:p>
        </p:txBody>
      </p:sp>
      <p:sp>
        <p:nvSpPr>
          <p:cNvPr id="4" name="מציין מיקום טקסט 3"/>
          <p:cNvSpPr>
            <a:spLocks noGrp="1"/>
          </p:cNvSpPr>
          <p:nvPr>
            <p:ph type="body" sz="half" idx="2"/>
          </p:nvPr>
        </p:nvSpPr>
        <p:spPr>
          <a:xfrm>
            <a:off x="1022003" y="3555521"/>
            <a:ext cx="3840480" cy="2168517"/>
          </a:xfrm>
        </p:spPr>
        <p:txBody>
          <a:bodyPr rtlCol="1">
            <a:normAutofit/>
          </a:bodyPr>
          <a:lstStyle>
            <a:lvl1pPr marL="0" indent="0" algn="r" rtl="1">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sp>
        <p:nvSpPr>
          <p:cNvPr id="7" name="מציין מיקום של מספר שקופית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22B156B-59AE-415F-B24B-8756D48BB977}" type="slidenum">
              <a:rPr lang="he-IL" smtClean="0"/>
              <a:pPr/>
              <a:t>‹#›</a:t>
            </a:fld>
            <a:endParaRPr lang="he-IL" dirty="0"/>
          </a:p>
        </p:txBody>
      </p:sp>
      <p:sp>
        <p:nvSpPr>
          <p:cNvPr id="6" name="מציין מיקום של כותרת תחתונה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5" name="מציין מיקום של תאריך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FA9302CF-9651-4632-9195-1D7FBF321DBA}" type="datetime8">
              <a:rPr lang="he-IL" smtClean="0"/>
              <a:pPr/>
              <a:t>26 אוגוסט 19</a:t>
            </a:fld>
            <a:endParaRPr lang="he-IL" dirty="0"/>
          </a:p>
        </p:txBody>
      </p:sp>
    </p:spTree>
    <p:extLst>
      <p:ext uri="{BB962C8B-B14F-4D97-AF65-F5344CB8AC3E}">
        <p14:creationId xmlns:p14="http://schemas.microsoft.com/office/powerpoint/2010/main" val="290420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rtl="1">
              <a:defRPr/>
            </a:lvl1pPr>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p:txBody>
          <a:bodyPr vert="eaVert"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מספר שקופית 5"/>
          <p:cNvSpPr>
            <a:spLocks noGrp="1"/>
          </p:cNvSpPr>
          <p:nvPr>
            <p:ph type="sldNum" sz="quarter" idx="12"/>
          </p:nvPr>
        </p:nvSpPr>
        <p:spPr/>
        <p:txBody>
          <a:bodyPr rtlCol="1"/>
          <a:lstStyle/>
          <a:p>
            <a:pPr rtl="1"/>
            <a:fld id="{022B156B-59AE-415F-B24B-8756D48BB977}" type="slidenum">
              <a:rPr lang="he-IL"/>
              <a:t>‹#›</a:t>
            </a:fld>
            <a:endParaRPr lang="he-IL" dirty="0"/>
          </a:p>
        </p:txBody>
      </p:sp>
      <p:sp>
        <p:nvSpPr>
          <p:cNvPr id="5" name="מציין מיקום של כותרת תחתונה 4"/>
          <p:cNvSpPr>
            <a:spLocks noGrp="1"/>
          </p:cNvSpPr>
          <p:nvPr>
            <p:ph type="ftr" sz="quarter" idx="11"/>
          </p:nvPr>
        </p:nvSpPr>
        <p:spPr/>
        <p:txBody>
          <a:bodyPr rtlCol="1"/>
          <a:lstStyle/>
          <a:p>
            <a:pPr rtl="1"/>
            <a:endParaRPr lang="he-IL" dirty="0"/>
          </a:p>
        </p:txBody>
      </p:sp>
      <p:sp>
        <p:nvSpPr>
          <p:cNvPr id="4" name="מציין מיקום של תאריך 3"/>
          <p:cNvSpPr>
            <a:spLocks noGrp="1"/>
          </p:cNvSpPr>
          <p:nvPr>
            <p:ph type="dt" sz="half" idx="10"/>
          </p:nvPr>
        </p:nvSpPr>
        <p:spPr/>
        <p:txBody>
          <a:bodyPr rtlCol="1"/>
          <a:lstStyle>
            <a:lvl1pPr>
              <a:defRPr/>
            </a:lvl1pPr>
          </a:lstStyle>
          <a:p>
            <a:fld id="{2967DEC5-3DE6-443D-8586-D93577BE3BA0}" type="datetime8">
              <a:rPr lang="he-IL" smtClean="0"/>
              <a:pPr/>
              <a:t>26 אוגוסט 19</a:t>
            </a:fld>
            <a:endParaRPr lang="he-IL" dirty="0"/>
          </a:p>
        </p:txBody>
      </p:sp>
    </p:spTree>
    <p:extLst>
      <p:ext uri="{BB962C8B-B14F-4D97-AF65-F5344CB8AC3E}">
        <p14:creationId xmlns:p14="http://schemas.microsoft.com/office/powerpoint/2010/main" val="348947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624268" y="304800"/>
            <a:ext cx="1729531" cy="5676900"/>
          </a:xfrm>
        </p:spPr>
        <p:txBody>
          <a:bodyPr vert="eaVert" rtlCol="1"/>
          <a:lstStyle>
            <a:lvl1pPr rtl="1">
              <a:defRPr/>
            </a:lvl1pPr>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a:off x="838199" y="304800"/>
            <a:ext cx="8633671" cy="5676900"/>
          </a:xfrm>
        </p:spPr>
        <p:txBody>
          <a:bodyPr vert="eaVert"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מספר שקופית 5"/>
          <p:cNvSpPr>
            <a:spLocks noGrp="1"/>
          </p:cNvSpPr>
          <p:nvPr>
            <p:ph type="sldNum" sz="quarter" idx="12"/>
          </p:nvPr>
        </p:nvSpPr>
        <p:spPr/>
        <p:txBody>
          <a:bodyPr rtlCol="1"/>
          <a:lstStyle/>
          <a:p>
            <a:pPr rtl="1"/>
            <a:fld id="{022B156B-59AE-415F-B24B-8756D48BB977}" type="slidenum">
              <a:rPr lang="he-IL"/>
              <a:t>‹#›</a:t>
            </a:fld>
            <a:endParaRPr lang="he-IL" dirty="0"/>
          </a:p>
        </p:txBody>
      </p:sp>
      <p:sp>
        <p:nvSpPr>
          <p:cNvPr id="5" name="מציין מיקום של כותרת תחתונה 4"/>
          <p:cNvSpPr>
            <a:spLocks noGrp="1"/>
          </p:cNvSpPr>
          <p:nvPr>
            <p:ph type="ftr" sz="quarter" idx="11"/>
          </p:nvPr>
        </p:nvSpPr>
        <p:spPr/>
        <p:txBody>
          <a:bodyPr rtlCol="1"/>
          <a:lstStyle/>
          <a:p>
            <a:pPr rtl="1"/>
            <a:endParaRPr lang="he-IL" dirty="0"/>
          </a:p>
        </p:txBody>
      </p:sp>
      <p:sp>
        <p:nvSpPr>
          <p:cNvPr id="4" name="מציין מיקום של תאריך 3"/>
          <p:cNvSpPr>
            <a:spLocks noGrp="1"/>
          </p:cNvSpPr>
          <p:nvPr>
            <p:ph type="dt" sz="half" idx="10"/>
          </p:nvPr>
        </p:nvSpPr>
        <p:spPr/>
        <p:txBody>
          <a:bodyPr rtlCol="1"/>
          <a:lstStyle>
            <a:lvl1pPr>
              <a:defRPr/>
            </a:lvl1pPr>
          </a:lstStyle>
          <a:p>
            <a:fld id="{CA320E72-8F04-406D-BE02-D94DB2B182DE}" type="datetime8">
              <a:rPr lang="he-IL" smtClean="0"/>
              <a:pPr/>
              <a:t>26 אוגוסט 19</a:t>
            </a:fld>
            <a:endParaRPr lang="he-IL" dirty="0"/>
          </a:p>
        </p:txBody>
      </p:sp>
    </p:spTree>
    <p:extLst>
      <p:ext uri="{BB962C8B-B14F-4D97-AF65-F5344CB8AC3E}">
        <p14:creationId xmlns:p14="http://schemas.microsoft.com/office/powerpoint/2010/main" val="9644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0BA4407-BCB0-4B6C-9CAF-7F9847DD52E0}" type="datetimeFigureOut">
              <a:rPr lang="he-IL" smtClean="0"/>
              <a:t>כ"ה/אב/תשע"ט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6A84374-E14E-4F43-A498-22929B051354}" type="slidenum">
              <a:rPr lang="he-IL" smtClean="0"/>
              <a:t>‹#›</a:t>
            </a:fld>
            <a:endParaRPr lang="he-IL"/>
          </a:p>
        </p:txBody>
      </p:sp>
    </p:spTree>
    <p:extLst>
      <p:ext uri="{BB962C8B-B14F-4D97-AF65-F5344CB8AC3E}">
        <p14:creationId xmlns:p14="http://schemas.microsoft.com/office/powerpoint/2010/main" val="286052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0BA4407-BCB0-4B6C-9CAF-7F9847DD52E0}" type="datetimeFigureOut">
              <a:rPr lang="he-IL" smtClean="0"/>
              <a:t>כ"ה/אב/תשע"ט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6A84374-E14E-4F43-A498-22929B051354}" type="slidenum">
              <a:rPr lang="he-IL" smtClean="0"/>
              <a:t>‹#›</a:t>
            </a:fld>
            <a:endParaRPr lang="he-IL"/>
          </a:p>
        </p:txBody>
      </p:sp>
    </p:spTree>
    <p:extLst>
      <p:ext uri="{BB962C8B-B14F-4D97-AF65-F5344CB8AC3E}">
        <p14:creationId xmlns:p14="http://schemas.microsoft.com/office/powerpoint/2010/main" val="181416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F0BA4407-BCB0-4B6C-9CAF-7F9847DD52E0}" type="datetimeFigureOut">
              <a:rPr lang="he-IL" smtClean="0"/>
              <a:t>כ"ה/אב/תשע"ט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C6A84374-E14E-4F43-A498-22929B051354}" type="slidenum">
              <a:rPr lang="he-IL" smtClean="0"/>
              <a:t>‹#›</a:t>
            </a:fld>
            <a:endParaRPr lang="he-IL"/>
          </a:p>
        </p:txBody>
      </p:sp>
    </p:spTree>
    <p:extLst>
      <p:ext uri="{BB962C8B-B14F-4D97-AF65-F5344CB8AC3E}">
        <p14:creationId xmlns:p14="http://schemas.microsoft.com/office/powerpoint/2010/main" val="49204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0BA4407-BCB0-4B6C-9CAF-7F9847DD52E0}" type="datetimeFigureOut">
              <a:rPr lang="he-IL" smtClean="0"/>
              <a:t>כ"ה/אב/תשע"ט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C6A84374-E14E-4F43-A498-22929B051354}" type="slidenum">
              <a:rPr lang="he-IL" smtClean="0"/>
              <a:t>‹#›</a:t>
            </a:fld>
            <a:endParaRPr lang="he-IL"/>
          </a:p>
        </p:txBody>
      </p:sp>
    </p:spTree>
    <p:extLst>
      <p:ext uri="{BB962C8B-B14F-4D97-AF65-F5344CB8AC3E}">
        <p14:creationId xmlns:p14="http://schemas.microsoft.com/office/powerpoint/2010/main" val="1029974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0BA4407-BCB0-4B6C-9CAF-7F9847DD52E0}" type="datetimeFigureOut">
              <a:rPr lang="he-IL" smtClean="0"/>
              <a:t>כ"ה/אב/תשע"ט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C6A84374-E14E-4F43-A498-22929B051354}" type="slidenum">
              <a:rPr lang="he-IL" smtClean="0"/>
              <a:t>‹#›</a:t>
            </a:fld>
            <a:endParaRPr lang="he-IL"/>
          </a:p>
        </p:txBody>
      </p:sp>
    </p:spTree>
    <p:extLst>
      <p:ext uri="{BB962C8B-B14F-4D97-AF65-F5344CB8AC3E}">
        <p14:creationId xmlns:p14="http://schemas.microsoft.com/office/powerpoint/2010/main" val="14896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0BA4407-BCB0-4B6C-9CAF-7F9847DD52E0}" type="datetimeFigureOut">
              <a:rPr lang="he-IL" smtClean="0"/>
              <a:t>כ"ה/אב/תשע"ט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6A84374-E14E-4F43-A498-22929B051354}" type="slidenum">
              <a:rPr lang="he-IL" smtClean="0"/>
              <a:t>‹#›</a:t>
            </a:fld>
            <a:endParaRPr lang="he-IL"/>
          </a:p>
        </p:txBody>
      </p:sp>
    </p:spTree>
    <p:extLst>
      <p:ext uri="{BB962C8B-B14F-4D97-AF65-F5344CB8AC3E}">
        <p14:creationId xmlns:p14="http://schemas.microsoft.com/office/powerpoint/2010/main" val="38117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0BA4407-BCB0-4B6C-9CAF-7F9847DD52E0}" type="datetimeFigureOut">
              <a:rPr lang="he-IL" smtClean="0"/>
              <a:t>כ"ה/אב/תשע"ט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6A84374-E14E-4F43-A498-22929B051354}" type="slidenum">
              <a:rPr lang="he-IL" smtClean="0"/>
              <a:t>‹#›</a:t>
            </a:fld>
            <a:endParaRPr lang="he-IL"/>
          </a:p>
        </p:txBody>
      </p:sp>
    </p:spTree>
    <p:extLst>
      <p:ext uri="{BB962C8B-B14F-4D97-AF65-F5344CB8AC3E}">
        <p14:creationId xmlns:p14="http://schemas.microsoft.com/office/powerpoint/2010/main" val="378040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0BA4407-BCB0-4B6C-9CAF-7F9847DD52E0}" type="datetimeFigureOut">
              <a:rPr lang="he-IL" smtClean="0"/>
              <a:t>כ"ה/אב/תשע"ט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6A84374-E14E-4F43-A498-22929B051354}" type="slidenum">
              <a:rPr lang="he-IL" smtClean="0"/>
              <a:t>‹#›</a:t>
            </a:fld>
            <a:endParaRPr lang="he-IL"/>
          </a:p>
        </p:txBody>
      </p:sp>
    </p:spTree>
    <p:extLst>
      <p:ext uri="{BB962C8B-B14F-4D97-AF65-F5344CB8AC3E}">
        <p14:creationId xmlns:p14="http://schemas.microsoft.com/office/powerpoint/2010/main" val="1379441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1065212" y="304800"/>
            <a:ext cx="10058402" cy="1219200"/>
          </a:xfrm>
          <a:prstGeom prst="rect">
            <a:avLst/>
          </a:prstGeom>
        </p:spPr>
        <p:txBody>
          <a:bodyPr vert="horz" lIns="91440" tIns="45720" rIns="91440" bIns="45720" rtlCol="1" anchor="b">
            <a:normAutofit/>
          </a:bodyPr>
          <a:lstStyle/>
          <a:p>
            <a:pPr rtl="1"/>
            <a:r>
              <a:rPr lang="he-IL" dirty="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1065214" y="1752600"/>
            <a:ext cx="10058400" cy="4229100"/>
          </a:xfrm>
          <a:prstGeom prst="rect">
            <a:avLst/>
          </a:prstGeom>
        </p:spPr>
        <p:txBody>
          <a:bodyPr vert="horz" lIns="91440" tIns="45720" rIns="91440" bIns="45720" rtlCol="1">
            <a:normAutofit/>
          </a:bodyPr>
          <a:lstStyle/>
          <a:p>
            <a:pPr lvl="0" rtl="1"/>
            <a:r>
              <a:rPr lang="he-IL" noProof="0"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מספר שקופית 5"/>
          <p:cNvSpPr>
            <a:spLocks noGrp="1"/>
          </p:cNvSpPr>
          <p:nvPr>
            <p:ph type="sldNum" sz="quarter" idx="4"/>
          </p:nvPr>
        </p:nvSpPr>
        <p:spPr>
          <a:xfrm>
            <a:off x="10368000" y="6019801"/>
            <a:ext cx="762000" cy="228600"/>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022B156B-59AE-415F-B24B-8756D48BB977}" type="slidenum">
              <a:rPr lang="he-IL" noProof="0" smtClean="0"/>
              <a:pPr/>
              <a:t>‹#›</a:t>
            </a:fld>
            <a:endParaRPr lang="he-IL" noProof="0" dirty="0"/>
          </a:p>
        </p:txBody>
      </p:sp>
      <p:sp>
        <p:nvSpPr>
          <p:cNvPr id="5" name="מציין מיקום של כותרת תחתונה 4"/>
          <p:cNvSpPr>
            <a:spLocks noGrp="1"/>
          </p:cNvSpPr>
          <p:nvPr>
            <p:ph type="ftr" sz="quarter" idx="3"/>
          </p:nvPr>
        </p:nvSpPr>
        <p:spPr>
          <a:xfrm>
            <a:off x="4284663" y="6019801"/>
            <a:ext cx="5943600" cy="228600"/>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4" name="מציין מיקום של תאריך 3"/>
          <p:cNvSpPr>
            <a:spLocks noGrp="1"/>
          </p:cNvSpPr>
          <p:nvPr>
            <p:ph type="dt" sz="half" idx="2"/>
          </p:nvPr>
        </p:nvSpPr>
        <p:spPr>
          <a:xfrm>
            <a:off x="2741611" y="6019801"/>
            <a:ext cx="1396260" cy="228600"/>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2EEDE8F0-29AB-45AA-83E0-12F478B214C3}" type="datetime8">
              <a:rPr lang="he-IL" smtClean="0"/>
              <a:pPr/>
              <a:t>26 אוגוסט 19</a:t>
            </a:fld>
            <a:endParaRPr lang="he-IL" dirty="0"/>
          </a:p>
        </p:txBody>
      </p:sp>
    </p:spTree>
    <p:extLst>
      <p:ext uri="{BB962C8B-B14F-4D97-AF65-F5344CB8AC3E}">
        <p14:creationId xmlns:p14="http://schemas.microsoft.com/office/powerpoint/2010/main" val="1224841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r" defTabSz="914400" rtl="1" eaLnBrk="1" latinLnBrk="0" hangingPunct="1">
        <a:lnSpc>
          <a:spcPct val="90000"/>
        </a:lnSpc>
        <a:spcBef>
          <a:spcPct val="0"/>
        </a:spcBef>
        <a:buNone/>
        <a:defRPr sz="3600" kern="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347472" indent="-347472" algn="r" defTabSz="914400" rtl="1" eaLnBrk="1" latinLnBrk="0" hangingPunct="1">
        <a:lnSpc>
          <a:spcPct val="100000"/>
        </a:lnSpc>
        <a:spcBef>
          <a:spcPts val="18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0664" indent="-283464" algn="r" defTabSz="914400" rtl="1" eaLnBrk="1" latinLnBrk="0" hangingPunct="1">
        <a:lnSpc>
          <a:spcPct val="100000"/>
        </a:lnSpc>
        <a:spcBef>
          <a:spcPts val="12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100000"/>
        </a:lnSpc>
        <a:spcBef>
          <a:spcPts val="8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biomimicrynews.blogspot.co.il/2015/12/blog-post.html" TargetMode="Externa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biomimicrynews.blogspot.co.il/2015/12/blog-post.html" TargetMode="Externa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davidson.weizmann.ac.il/online/sciencenews/%D7%A8%D7%A7-%D7%9C%D7%A2%D7%A9%D7%99%D7%A8%D7%99%D7%9D-%D7%98%D7%99%D7%A4%D7%95%D7%9C-%D7%92%D6%B5%D7%A0%D7%99-%D7%9E%D7%A6%D7%99%D7%9C-%D7%97%D7%99%D7%99%D7%9D-%D7%9C%D7%9E%D7%97%D7%9C%D7%AA-%D7%A0%D7%99%D7%95%D7%95%D7%9F-%D7%A9%D7%A8%D7%99%D7%A8%D7%99%D7%9D"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5127184/"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biomimicrynews.blogspot.co.il/2015/12/blog-post.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hyperlink" Target="https://www.youtube.com/watch?v=btUGDQXMoqY" TargetMode="Externa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tUGDQXMoqY&amp;t=1903s"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תמונה 1" descr="לוגו של מרכז מורים ארצי למדע וטכנולוגיה בחטיבת הביניים.&#10;לוגו של המרכז הארצי למורי הביולוגיה ולמורי מדעי הסביבה.&#10;לוגו משרד החינוך המזכירות הפדגוגית אגף א' מדעים, הפיקוח על הוראת מדע וטכנולוגיה, הפיקוח על הוראת הביולוגיה.&#10;לוגו של מינהלת מל&quot;מ המרכז הישראלי לחינוך מדעי טכנולוגי ע&quot;ש עמוס דה שליט. " title="לוגו">
            <a:extLst>
              <a:ext uri="{FF2B5EF4-FFF2-40B4-BE49-F238E27FC236}">
                <a16:creationId xmlns:a16="http://schemas.microsoft.com/office/drawing/2014/main" id="{9843A231-D3EF-46B6-87BB-464E4E7A491B}"/>
              </a:ext>
            </a:extLst>
          </p:cNvPr>
          <p:cNvPicPr>
            <a:picLocks noChangeAspect="1"/>
          </p:cNvPicPr>
          <p:nvPr/>
        </p:nvPicPr>
        <p:blipFill rotWithShape="1">
          <a:blip r:embed="rId2"/>
          <a:srcRect t="1522" b="81574"/>
          <a:stretch/>
        </p:blipFill>
        <p:spPr>
          <a:xfrm>
            <a:off x="2032000" y="157018"/>
            <a:ext cx="8116711" cy="1126837"/>
          </a:xfrm>
          <a:prstGeom prst="rect">
            <a:avLst/>
          </a:prstGeom>
        </p:spPr>
      </p:pic>
      <p:sp>
        <p:nvSpPr>
          <p:cNvPr id="3" name="TextBox 2"/>
          <p:cNvSpPr txBox="1"/>
          <p:nvPr/>
        </p:nvSpPr>
        <p:spPr>
          <a:xfrm>
            <a:off x="1971964" y="1727200"/>
            <a:ext cx="8248073" cy="3816429"/>
          </a:xfrm>
          <a:prstGeom prst="rect">
            <a:avLst/>
          </a:prstGeom>
          <a:noFill/>
        </p:spPr>
        <p:txBody>
          <a:bodyPr wrap="square" rtlCol="0">
            <a:spAutoFit/>
          </a:bodyPr>
          <a:lstStyle/>
          <a:p>
            <a:pPr algn="ctr"/>
            <a:r>
              <a:rPr lang="he-IL" sz="2400" b="1" dirty="0" smtClean="0">
                <a:solidFill>
                  <a:srgbClr val="0000FF"/>
                </a:solidFill>
              </a:rPr>
              <a:t>הזמנה ליום למידה משותף</a:t>
            </a:r>
          </a:p>
          <a:p>
            <a:pPr algn="ctr"/>
            <a:r>
              <a:rPr lang="he-IL" sz="2400" b="1" dirty="0" smtClean="0">
                <a:solidFill>
                  <a:srgbClr val="0000FF"/>
                </a:solidFill>
              </a:rPr>
              <a:t>של צוותי מדע וטכנולוגיה בחט"ב וביולוגיה </a:t>
            </a:r>
            <a:r>
              <a:rPr lang="he-IL" sz="2400" b="1" dirty="0" err="1" smtClean="0">
                <a:solidFill>
                  <a:srgbClr val="0000FF"/>
                </a:solidFill>
              </a:rPr>
              <a:t>בחט"ע</a:t>
            </a:r>
            <a:endParaRPr lang="he-IL" sz="2400" b="1" dirty="0" smtClean="0">
              <a:solidFill>
                <a:srgbClr val="0000FF"/>
              </a:solidFill>
            </a:endParaRPr>
          </a:p>
          <a:p>
            <a:pPr algn="ctr"/>
            <a:endParaRPr lang="he-IL" dirty="0"/>
          </a:p>
          <a:p>
            <a:pPr algn="ctr"/>
            <a:r>
              <a:rPr lang="he-IL" sz="1600" dirty="0" smtClean="0"/>
              <a:t>הנכם מוזמנים ליום למידה משותף תשע"ט</a:t>
            </a:r>
          </a:p>
          <a:p>
            <a:pPr algn="ctr"/>
            <a:r>
              <a:rPr lang="he-IL" sz="1600" dirty="0" smtClean="0"/>
              <a:t>של המפמ"ר, מדריכות ארציות, מדריכות/ים מחוזיות/ים</a:t>
            </a:r>
          </a:p>
          <a:p>
            <a:pPr algn="ctr"/>
            <a:r>
              <a:rPr lang="he-IL" sz="1600" dirty="0" smtClean="0"/>
              <a:t>וצוותי מרכז המורים הארציים - המרכז למדע וטכנולוגיה בחט"ב והמרכז לביולוגיה.</a:t>
            </a:r>
          </a:p>
          <a:p>
            <a:pPr algn="ctr"/>
            <a:endParaRPr lang="he-IL" sz="1600" dirty="0"/>
          </a:p>
          <a:p>
            <a:pPr algn="ctr"/>
            <a:r>
              <a:rPr lang="he-IL" b="1" dirty="0" smtClean="0"/>
              <a:t>בנושא:</a:t>
            </a:r>
          </a:p>
          <a:p>
            <a:pPr algn="ctr"/>
            <a:r>
              <a:rPr lang="he-IL" sz="2000" b="1" dirty="0" smtClean="0">
                <a:solidFill>
                  <a:srgbClr val="0000FF"/>
                </a:solidFill>
              </a:rPr>
              <a:t>שיתוף פעולה בין חט"ב לביולוגיה </a:t>
            </a:r>
            <a:r>
              <a:rPr lang="he-IL" sz="2000" b="1" dirty="0" err="1" smtClean="0">
                <a:solidFill>
                  <a:srgbClr val="0000FF"/>
                </a:solidFill>
              </a:rPr>
              <a:t>חט"ע</a:t>
            </a:r>
            <a:r>
              <a:rPr lang="he-IL" sz="2000" b="1" dirty="0" smtClean="0">
                <a:solidFill>
                  <a:srgbClr val="0000FF"/>
                </a:solidFill>
              </a:rPr>
              <a:t> דרך ימי שיא בינלאומיים </a:t>
            </a:r>
          </a:p>
          <a:p>
            <a:pPr algn="ctr"/>
            <a:endParaRPr lang="he-IL" dirty="0"/>
          </a:p>
          <a:p>
            <a:pPr algn="ctr"/>
            <a:r>
              <a:rPr lang="he-IL" sz="1600" b="1" dirty="0" smtClean="0"/>
              <a:t>המפגש יתקיים ביום שלישי,</a:t>
            </a:r>
          </a:p>
          <a:p>
            <a:pPr algn="ctr"/>
            <a:r>
              <a:rPr lang="he-IL" sz="1600" b="1" dirty="0" smtClean="0"/>
              <a:t>ח' בסיון תשע"ט, 11 ביוני 2019</a:t>
            </a:r>
          </a:p>
          <a:p>
            <a:pPr algn="ctr"/>
            <a:r>
              <a:rPr lang="he-IL" sz="1600" b="1" dirty="0" smtClean="0"/>
              <a:t>במחלקה להוראת המדעים במכון ויצמן (במעבדה 3), ברחובות. </a:t>
            </a:r>
          </a:p>
        </p:txBody>
      </p:sp>
      <p:sp>
        <p:nvSpPr>
          <p:cNvPr id="4" name="TextBox 3"/>
          <p:cNvSpPr txBox="1"/>
          <p:nvPr/>
        </p:nvSpPr>
        <p:spPr>
          <a:xfrm>
            <a:off x="632691" y="1216209"/>
            <a:ext cx="2798618" cy="523220"/>
          </a:xfrm>
          <a:prstGeom prst="rect">
            <a:avLst/>
          </a:prstGeom>
          <a:noFill/>
        </p:spPr>
        <p:txBody>
          <a:bodyPr wrap="square" rtlCol="0">
            <a:spAutoFit/>
          </a:bodyPr>
          <a:lstStyle/>
          <a:p>
            <a:pPr algn="ctr"/>
            <a:r>
              <a:rPr lang="he-IL" sz="1400" dirty="0" smtClean="0"/>
              <a:t>יום חמישי, כ"ז ניסן, תשע"ט</a:t>
            </a:r>
          </a:p>
          <a:p>
            <a:pPr algn="ctr"/>
            <a:r>
              <a:rPr lang="he-IL" sz="1400" dirty="0" smtClean="0"/>
              <a:t>2.5.19</a:t>
            </a:r>
            <a:endParaRPr lang="en-US" sz="1400" dirty="0"/>
          </a:p>
        </p:txBody>
      </p:sp>
      <p:sp>
        <p:nvSpPr>
          <p:cNvPr id="5" name="Title 4" hidden="1"/>
          <p:cNvSpPr>
            <a:spLocks noGrp="1"/>
          </p:cNvSpPr>
          <p:nvPr>
            <p:ph type="title" idx="4294967295"/>
          </p:nvPr>
        </p:nvSpPr>
        <p:spPr/>
        <p:txBody>
          <a:bodyPr/>
          <a:lstStyle/>
          <a:p>
            <a:r>
              <a:rPr lang="en-US" dirty="0" smtClean="0"/>
              <a:t>ה</a:t>
            </a:r>
            <a:r>
              <a:rPr lang="he-IL" dirty="0" smtClean="0"/>
              <a:t>זמנה</a:t>
            </a:r>
            <a:endParaRPr lang="en-US" dirty="0"/>
          </a:p>
        </p:txBody>
      </p:sp>
    </p:spTree>
    <p:extLst>
      <p:ext uri="{BB962C8B-B14F-4D97-AF65-F5344CB8AC3E}">
        <p14:creationId xmlns:p14="http://schemas.microsoft.com/office/powerpoint/2010/main" val="1669060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מציין מיקום תוכן 3" title="צילום מסך של ברווזן מאתר ארגון הביומימיקרי הישראלי">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675" y="215008"/>
            <a:ext cx="4824536" cy="3213992"/>
          </a:xfrm>
        </p:spPr>
      </p:pic>
      <p:pic>
        <p:nvPicPr>
          <p:cNvPr id="5" name="תמונה 4" title="בארס"/>
          <p:cNvPicPr>
            <a:picLocks noChangeAspect="1"/>
          </p:cNvPicPr>
          <p:nvPr/>
        </p:nvPicPr>
        <p:blipFill>
          <a:blip r:embed="rId4"/>
          <a:stretch>
            <a:fillRect/>
          </a:stretch>
        </p:blipFill>
        <p:spPr>
          <a:xfrm rot="5400000">
            <a:off x="4145515" y="3078603"/>
            <a:ext cx="4232620" cy="2884391"/>
          </a:xfrm>
          <a:prstGeom prst="rect">
            <a:avLst/>
          </a:prstGeom>
        </p:spPr>
      </p:pic>
      <p:pic>
        <p:nvPicPr>
          <p:cNvPr id="7" name="תמונה 6" descr="ניתן להסיק שהברווזון נפוץ במזרח אוסטרליה, בטזמניה ובכל אזורי האגמים." title="תפוצת הברווזן יבשת אוסטרליה: מערב אוסטרליה, הטריטוריה הצפונית, דרום אוסטרליה, קווינסלנד, ניו סאות' וויילס, ויקטוריה וטזמניה."/>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9440" y="288541"/>
            <a:ext cx="3644174" cy="3279757"/>
          </a:xfrm>
          <a:prstGeom prst="rect">
            <a:avLst/>
          </a:prstGeom>
        </p:spPr>
      </p:pic>
      <p:sp>
        <p:nvSpPr>
          <p:cNvPr id="3" name="Title 2" hidden="1"/>
          <p:cNvSpPr>
            <a:spLocks noGrp="1"/>
          </p:cNvSpPr>
          <p:nvPr>
            <p:ph type="title"/>
          </p:nvPr>
        </p:nvSpPr>
        <p:spPr/>
        <p:txBody>
          <a:bodyPr/>
          <a:lstStyle/>
          <a:p>
            <a:r>
              <a:rPr lang="en-US" dirty="0" smtClean="0"/>
              <a:t>ב</a:t>
            </a:r>
            <a:r>
              <a:rPr lang="he-IL" dirty="0" err="1" smtClean="0"/>
              <a:t>רווזון</a:t>
            </a:r>
            <a:endParaRPr lang="en-US" dirty="0"/>
          </a:p>
        </p:txBody>
      </p:sp>
    </p:spTree>
    <p:extLst>
      <p:ext uri="{BB962C8B-B14F-4D97-AF65-F5344CB8AC3E}">
        <p14:creationId xmlns:p14="http://schemas.microsoft.com/office/powerpoint/2010/main" val="251129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מציין מיקום תוכן 3" title="צילום מסך של ברווזן מאתר ארגון הביומימיקרי הישראלי">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675" y="215008"/>
            <a:ext cx="4824536" cy="3213992"/>
          </a:xfrm>
        </p:spPr>
      </p:pic>
      <p:pic>
        <p:nvPicPr>
          <p:cNvPr id="5" name="תמונה 4" title="בארס"/>
          <p:cNvPicPr>
            <a:picLocks noChangeAspect="1"/>
          </p:cNvPicPr>
          <p:nvPr/>
        </p:nvPicPr>
        <p:blipFill>
          <a:blip r:embed="rId4"/>
          <a:stretch>
            <a:fillRect/>
          </a:stretch>
        </p:blipFill>
        <p:spPr>
          <a:xfrm rot="5400000">
            <a:off x="3589285" y="3222627"/>
            <a:ext cx="4232620" cy="2884391"/>
          </a:xfrm>
          <a:prstGeom prst="rect">
            <a:avLst/>
          </a:prstGeom>
        </p:spPr>
      </p:pic>
      <p:pic>
        <p:nvPicPr>
          <p:cNvPr id="7" name="תמונה 6" descr="ניתן להסיק שהברווזון נפוץ במזרח אוסטרליה, בטזמניה ובכל אזורי האגמים." title="תפוצת הברווזן יבשת אוסטרליה: מערב אוסטרליה, הטריטוריה הצפונית, דרום אוסטרליה, קווינסלנד, ניו סאות' וויילס, ויקטוריה וטזמניה."/>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9440" y="288541"/>
            <a:ext cx="3644174" cy="3279757"/>
          </a:xfrm>
          <a:prstGeom prst="rect">
            <a:avLst/>
          </a:prstGeom>
        </p:spPr>
      </p:pic>
      <p:sp>
        <p:nvSpPr>
          <p:cNvPr id="2" name="TextBox 1"/>
          <p:cNvSpPr txBox="1"/>
          <p:nvPr/>
        </p:nvSpPr>
        <p:spPr>
          <a:xfrm>
            <a:off x="6984505" y="4441372"/>
            <a:ext cx="4848266" cy="1569660"/>
          </a:xfrm>
          <a:prstGeom prst="rect">
            <a:avLst/>
          </a:prstGeom>
          <a:noFill/>
        </p:spPr>
        <p:txBody>
          <a:bodyPr wrap="square" rtlCol="0">
            <a:spAutoFit/>
          </a:bodyPr>
          <a:lstStyle/>
          <a:p>
            <a:r>
              <a:rPr lang="he-IL" sz="2400" dirty="0" smtClean="0">
                <a:solidFill>
                  <a:schemeClr val="tx2"/>
                </a:solidFill>
              </a:rPr>
              <a:t>בארס נמצאים גם </a:t>
            </a:r>
            <a:r>
              <a:rPr lang="he-IL" sz="2400" dirty="0" err="1" smtClean="0">
                <a:solidFill>
                  <a:schemeClr val="tx2"/>
                </a:solidFill>
              </a:rPr>
              <a:t>פפטידים</a:t>
            </a:r>
            <a:r>
              <a:rPr lang="he-IL" sz="2400" dirty="0" smtClean="0">
                <a:solidFill>
                  <a:schemeClr val="tx2"/>
                </a:solidFill>
              </a:rPr>
              <a:t> דומים </a:t>
            </a:r>
            <a:r>
              <a:rPr lang="he-IL" sz="2400" dirty="0" err="1" smtClean="0">
                <a:solidFill>
                  <a:schemeClr val="tx2"/>
                </a:solidFill>
              </a:rPr>
              <a:t>לאינקרטינים</a:t>
            </a:r>
            <a:r>
              <a:rPr lang="he-IL" sz="2400" dirty="0" smtClean="0">
                <a:solidFill>
                  <a:schemeClr val="tx2"/>
                </a:solidFill>
              </a:rPr>
              <a:t> ואינסולין: ניצול ההשפעה המהירה על שינוי רמת הגלוקוז (ירידה בדם של הנטרף/מתחרה)</a:t>
            </a:r>
            <a:endParaRPr lang="en-US" sz="2400" dirty="0">
              <a:solidFill>
                <a:schemeClr val="tx2"/>
              </a:solidFill>
            </a:endParaRPr>
          </a:p>
        </p:txBody>
      </p:sp>
      <p:sp>
        <p:nvSpPr>
          <p:cNvPr id="6" name="Title 5" hidden="1"/>
          <p:cNvSpPr>
            <a:spLocks noGrp="1"/>
          </p:cNvSpPr>
          <p:nvPr>
            <p:ph type="title"/>
          </p:nvPr>
        </p:nvSpPr>
        <p:spPr/>
        <p:txBody>
          <a:bodyPr/>
          <a:lstStyle/>
          <a:p>
            <a:r>
              <a:rPr lang="en-US" dirty="0" smtClean="0"/>
              <a:t>ב</a:t>
            </a:r>
            <a:r>
              <a:rPr lang="he-IL" dirty="0" err="1" smtClean="0"/>
              <a:t>רווזן</a:t>
            </a:r>
            <a:r>
              <a:rPr lang="he-IL" dirty="0" smtClean="0"/>
              <a:t> ובארס </a:t>
            </a:r>
            <a:endParaRPr lang="en-US" dirty="0"/>
          </a:p>
        </p:txBody>
      </p:sp>
    </p:spTree>
    <p:extLst>
      <p:ext uri="{BB962C8B-B14F-4D97-AF65-F5344CB8AC3E}">
        <p14:creationId xmlns:p14="http://schemas.microsoft.com/office/powerpoint/2010/main" val="46945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לאלברט איינשטיין ייחסו את האמירה לפיה אם ייעלמו הדבורים מהעולם, האנושות תחדל להתקיים תוך ארבע שנים. הדבורים אחראיות להאבקה של כשליש מהתזונה העולמית, ובלעדיהן לא יהיו תפוחים ואגסים, מלונים וקישואים וגם זרעים ותלתן להאכלת עופות ובקר. הבעיה היא שכבר שנתיים הדבורים נעלמות. בכוורות מסחריות בארה&quot;ב נעלמו 60 ו- 70 אחוז מהדבורים, והמומחים לא יודעים בדיוק למה. " title="צילום מסך מכתבה בווינט- לא הכל דבש">
            <a:extLst>
              <a:ext uri="{FF2B5EF4-FFF2-40B4-BE49-F238E27FC236}">
                <a16:creationId xmlns:a16="http://schemas.microsoft.com/office/drawing/2014/main" id="{A1386874-DF68-4B24-905D-804B048ECC24}"/>
              </a:ext>
            </a:extLst>
          </p:cNvPr>
          <p:cNvPicPr>
            <a:picLocks noChangeAspect="1"/>
          </p:cNvPicPr>
          <p:nvPr/>
        </p:nvPicPr>
        <p:blipFill>
          <a:blip r:embed="rId2"/>
          <a:stretch>
            <a:fillRect/>
          </a:stretch>
        </p:blipFill>
        <p:spPr>
          <a:xfrm>
            <a:off x="1118188" y="1422400"/>
            <a:ext cx="9955623" cy="2886982"/>
          </a:xfrm>
          <a:prstGeom prst="rect">
            <a:avLst/>
          </a:prstGeom>
        </p:spPr>
      </p:pic>
      <p:sp>
        <p:nvSpPr>
          <p:cNvPr id="3" name="Title 2" hidden="1"/>
          <p:cNvSpPr>
            <a:spLocks noGrp="1"/>
          </p:cNvSpPr>
          <p:nvPr>
            <p:ph type="title" idx="4294967295"/>
          </p:nvPr>
        </p:nvSpPr>
        <p:spPr/>
        <p:txBody>
          <a:bodyPr/>
          <a:lstStyle/>
          <a:p>
            <a:r>
              <a:rPr lang="en-US" dirty="0" smtClean="0"/>
              <a:t>כ</a:t>
            </a:r>
            <a:r>
              <a:rPr lang="he-IL" dirty="0" err="1" smtClean="0"/>
              <a:t>תבה</a:t>
            </a:r>
            <a:r>
              <a:rPr lang="he-IL" dirty="0" smtClean="0"/>
              <a:t>- לא </a:t>
            </a:r>
            <a:r>
              <a:rPr lang="he-IL" dirty="0" err="1" smtClean="0"/>
              <a:t>הכל</a:t>
            </a:r>
            <a:r>
              <a:rPr lang="he-IL" dirty="0" smtClean="0"/>
              <a:t> דבש</a:t>
            </a:r>
            <a:endParaRPr lang="en-US" dirty="0"/>
          </a:p>
        </p:txBody>
      </p:sp>
    </p:spTree>
    <p:extLst>
      <p:ext uri="{BB962C8B-B14F-4D97-AF65-F5344CB8AC3E}">
        <p14:creationId xmlns:p14="http://schemas.microsoft.com/office/powerpoint/2010/main" val="2181992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תמונה 5" descr="מנהלת בית ספר היובל ברעננה, מיכל כרמלי מנווה ירק, הוזעקה בשבוע שעבר לתחום בית הספר לאחר שנחיל ובו אלפי דבורים התמקם בעץ השסק בחצר. כרמלי, שהינה דבוראית בהכשרתה, הגיעה למקום יחד עם בעלה והסירה אותו במיומנות. &#10;מנהלת דבש: מיכל כרמלי, מנהלת בית הספר היסודי היובל ברעננה, הוזעקה בשבוע שעבר יחד עם בעלה להסיר נחיל דבורים שהתמקם לו בעץ השסק הנמצא בחצר בית הספר. " title="צילום מסך מכתבה בווינט- ברחבי השרון: נחיל דבורים &quot;התנחל&quot; בבית הספר - הישועה הגיעה מכיוון מפתיע">
            <a:extLst>
              <a:ext uri="{FF2B5EF4-FFF2-40B4-BE49-F238E27FC236}">
                <a16:creationId xmlns:a16="http://schemas.microsoft.com/office/drawing/2014/main" id="{9F3872B7-BEA6-4A36-A782-00682BE41A25}"/>
              </a:ext>
            </a:extLst>
          </p:cNvPr>
          <p:cNvPicPr>
            <a:picLocks noChangeAspect="1"/>
          </p:cNvPicPr>
          <p:nvPr/>
        </p:nvPicPr>
        <p:blipFill rotWithShape="1">
          <a:blip r:embed="rId2"/>
          <a:srcRect b="57937"/>
          <a:stretch/>
        </p:blipFill>
        <p:spPr>
          <a:xfrm>
            <a:off x="6330318" y="0"/>
            <a:ext cx="5861682" cy="3668486"/>
          </a:xfrm>
          <a:prstGeom prst="rect">
            <a:avLst/>
          </a:prstGeom>
        </p:spPr>
      </p:pic>
      <p:pic>
        <p:nvPicPr>
          <p:cNvPr id="5" name="תמונה 4" descr="כרמלי, תושבת נווה ירק, עוסקת יחד עם בעלה בתחום הכוורנות ונחשבת לדבוראית מיומנת, הגיעה למתחם בית הספר יחד עם בעלה בלבוש תואם, הסירה את הנחיל ומיקמה אותו בכוורת חדשה בשדה פתוח.&#10;כידוע, עם בוא האביב מתרחשת לה תופעה הקרויה &quot;התנחלות והתפצלות דבורים&quot; - התנחלות היא דרכה של מושבת דבורי הדבש להתרבות באמצעות התפצלות לשתי מושבות. בעיקר באביב, כשהתנאים מתאימים והפריחה בעיצומה. " title="צילום מסך מכתבה בווינט- תמונה של מיכל כרמלי עם בעלה מסירים את הנחיל. צילום: פרטי">
            <a:extLst>
              <a:ext uri="{FF2B5EF4-FFF2-40B4-BE49-F238E27FC236}">
                <a16:creationId xmlns:a16="http://schemas.microsoft.com/office/drawing/2014/main" id="{0EEC03D3-B740-408D-85F6-907BC2B22917}"/>
              </a:ext>
            </a:extLst>
          </p:cNvPr>
          <p:cNvPicPr>
            <a:picLocks noChangeAspect="1"/>
          </p:cNvPicPr>
          <p:nvPr/>
        </p:nvPicPr>
        <p:blipFill rotWithShape="1">
          <a:blip r:embed="rId2"/>
          <a:srcRect t="42116"/>
          <a:stretch/>
        </p:blipFill>
        <p:spPr>
          <a:xfrm>
            <a:off x="0" y="969337"/>
            <a:ext cx="6567920" cy="5656433"/>
          </a:xfrm>
          <a:prstGeom prst="rect">
            <a:avLst/>
          </a:prstGeom>
        </p:spPr>
      </p:pic>
      <p:sp>
        <p:nvSpPr>
          <p:cNvPr id="2" name="Title 1" hidden="1"/>
          <p:cNvSpPr>
            <a:spLocks noGrp="1"/>
          </p:cNvSpPr>
          <p:nvPr>
            <p:ph type="title" idx="4294967295"/>
          </p:nvPr>
        </p:nvSpPr>
        <p:spPr/>
        <p:txBody>
          <a:bodyPr/>
          <a:lstStyle/>
          <a:p>
            <a:r>
              <a:rPr lang="en-US" dirty="0" smtClean="0"/>
              <a:t>כ</a:t>
            </a:r>
            <a:r>
              <a:rPr lang="he-IL" dirty="0" err="1" smtClean="0"/>
              <a:t>תבה</a:t>
            </a:r>
            <a:r>
              <a:rPr lang="he-IL" dirty="0" smtClean="0"/>
              <a:t>- נחיל</a:t>
            </a:r>
            <a:r>
              <a:rPr lang="he-IL" baseline="0" dirty="0" smtClean="0"/>
              <a:t> דבורים</a:t>
            </a:r>
            <a:endParaRPr lang="en-US" dirty="0"/>
          </a:p>
        </p:txBody>
      </p:sp>
    </p:spTree>
    <p:extLst>
      <p:ext uri="{BB962C8B-B14F-4D97-AF65-F5344CB8AC3E}">
        <p14:creationId xmlns:p14="http://schemas.microsoft.com/office/powerpoint/2010/main" val="2631109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תמונה 1" descr="מגן דבורים אדום, אל תרססו את הדבורים! אנחנו נבוא לאסוף אותן! אל תהרגו אותן! את הדבורים אשר התנחלו לכם/ן בגינה/בבית אל תדבירו אותן! &#10;התנחלות הדבורים היא אחד פלאי הטבע עלי אדמות, הדבורים אחראיות להאבקה בעולם, הן ישות של אהבה ושפע כפי שתיראו בתמונות. אם הן התנחלו אצלכם במקום מפריע נבוא לאסוף אותן באופן מיידי למקום מבטחים. אנחנו נאפשר להן לחיות בתנאים טובים. אנחנו פועלים בהתנדבות ויש לנו מתנדבים בכל הארץ. " title="שומרים על הדבורים - איסוף כוורות מפריעות ">
            <a:extLst>
              <a:ext uri="{FF2B5EF4-FFF2-40B4-BE49-F238E27FC236}">
                <a16:creationId xmlns:a16="http://schemas.microsoft.com/office/drawing/2014/main" id="{FD1D005F-88A1-4E38-9EF4-40744DBF45B1}"/>
              </a:ext>
            </a:extLst>
          </p:cNvPr>
          <p:cNvPicPr>
            <a:picLocks noChangeAspect="1"/>
          </p:cNvPicPr>
          <p:nvPr/>
        </p:nvPicPr>
        <p:blipFill>
          <a:blip r:embed="rId2"/>
          <a:stretch>
            <a:fillRect/>
          </a:stretch>
        </p:blipFill>
        <p:spPr>
          <a:xfrm>
            <a:off x="5039098" y="156599"/>
            <a:ext cx="7152902" cy="6544802"/>
          </a:xfrm>
          <a:prstGeom prst="rect">
            <a:avLst/>
          </a:prstGeom>
        </p:spPr>
      </p:pic>
      <p:pic>
        <p:nvPicPr>
          <p:cNvPr id="3" name="תמונה 2" descr="לאחר שמבקרים במוזיאון מגדל דוד דיווחו כי נעקצו על ידי דבורים, אנשי המוזיאון פתחו במבצע בלשי לאיתורן. בסיוע של מתנדבי &quot;מגן דבורים אדום&quot; הם נדהמו לגלות נחיל דבורים גדול במעמקי חומת מגדל פצאל בגובה של 25 מ'. מתנדבי הארגון ומומחה לגלישת מצוקים הצילו את הנחיל והעתיקו אותו למקום מבטחים. " title="צילום מסך מכתבה בווינט - מבצע במגדל דוד: פינוי נחיל דבורים מגובה של 25 מ' ">
            <a:extLst>
              <a:ext uri="{FF2B5EF4-FFF2-40B4-BE49-F238E27FC236}">
                <a16:creationId xmlns:a16="http://schemas.microsoft.com/office/drawing/2014/main" id="{EF37708B-E39B-4A5C-B85B-23380DE3ED4B}"/>
              </a:ext>
            </a:extLst>
          </p:cNvPr>
          <p:cNvPicPr>
            <a:picLocks noChangeAspect="1"/>
          </p:cNvPicPr>
          <p:nvPr/>
        </p:nvPicPr>
        <p:blipFill>
          <a:blip r:embed="rId3"/>
          <a:stretch>
            <a:fillRect/>
          </a:stretch>
        </p:blipFill>
        <p:spPr>
          <a:xfrm>
            <a:off x="352878" y="-1"/>
            <a:ext cx="5583633" cy="2264229"/>
          </a:xfrm>
          <a:prstGeom prst="rect">
            <a:avLst/>
          </a:prstGeom>
        </p:spPr>
      </p:pic>
      <p:pic>
        <p:nvPicPr>
          <p:cNvPr id="4" name="תמונה 3" title="פינוי דבורים ממגדל דוד ">
            <a:extLst>
              <a:ext uri="{FF2B5EF4-FFF2-40B4-BE49-F238E27FC236}">
                <a16:creationId xmlns:a16="http://schemas.microsoft.com/office/drawing/2014/main" id="{96D7E2DB-0E98-455B-8D99-330C4A5F3C54}"/>
              </a:ext>
            </a:extLst>
          </p:cNvPr>
          <p:cNvPicPr>
            <a:picLocks noChangeAspect="1"/>
          </p:cNvPicPr>
          <p:nvPr/>
        </p:nvPicPr>
        <p:blipFill>
          <a:blip r:embed="rId4"/>
          <a:stretch>
            <a:fillRect/>
          </a:stretch>
        </p:blipFill>
        <p:spPr>
          <a:xfrm>
            <a:off x="878423" y="2224314"/>
            <a:ext cx="4432129" cy="4633174"/>
          </a:xfrm>
          <a:prstGeom prst="rect">
            <a:avLst/>
          </a:prstGeom>
        </p:spPr>
      </p:pic>
      <p:sp>
        <p:nvSpPr>
          <p:cNvPr id="5" name="Title 4" hidden="1"/>
          <p:cNvSpPr>
            <a:spLocks noGrp="1"/>
          </p:cNvSpPr>
          <p:nvPr>
            <p:ph type="title" idx="4294967295"/>
          </p:nvPr>
        </p:nvSpPr>
        <p:spPr/>
        <p:txBody>
          <a:bodyPr/>
          <a:lstStyle/>
          <a:p>
            <a:r>
              <a:rPr lang="en-US" dirty="0" smtClean="0"/>
              <a:t>ש</a:t>
            </a:r>
            <a:r>
              <a:rPr lang="he-IL" dirty="0" smtClean="0"/>
              <a:t>ומרים על הדבורים</a:t>
            </a:r>
            <a:endParaRPr lang="en-US" dirty="0"/>
          </a:p>
        </p:txBody>
      </p:sp>
    </p:spTree>
    <p:extLst>
      <p:ext uri="{BB962C8B-B14F-4D97-AF65-F5344CB8AC3E}">
        <p14:creationId xmlns:p14="http://schemas.microsoft.com/office/powerpoint/2010/main" val="1616197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4725831D-BEDA-48A3-9EDA-F5F771822F37}"/>
              </a:ext>
            </a:extLst>
          </p:cNvPr>
          <p:cNvSpPr txBox="1"/>
          <p:nvPr/>
        </p:nvSpPr>
        <p:spPr>
          <a:xfrm>
            <a:off x="1821542" y="125132"/>
            <a:ext cx="8599715" cy="4838754"/>
          </a:xfrm>
          <a:prstGeom prst="rect">
            <a:avLst/>
          </a:prstGeom>
          <a:noFill/>
        </p:spPr>
        <p:txBody>
          <a:bodyPr wrap="square" rtlCol="0">
            <a:spAutoFit/>
          </a:bodyPr>
          <a:lstStyle/>
          <a:p>
            <a:pPr algn="ctr"/>
            <a:r>
              <a:rPr lang="he-IL" sz="4400" dirty="0"/>
              <a:t>מה משותף?</a:t>
            </a:r>
          </a:p>
          <a:p>
            <a:pPr algn="ctr"/>
            <a:endParaRPr lang="he-IL" sz="4400" dirty="0"/>
          </a:p>
          <a:p>
            <a:pPr algn="ctr"/>
            <a:r>
              <a:rPr lang="he-IL" sz="4400" dirty="0"/>
              <a:t>סוכר...</a:t>
            </a:r>
          </a:p>
          <a:p>
            <a:pPr algn="ctr"/>
            <a:endParaRPr lang="he-IL" sz="4400" dirty="0"/>
          </a:p>
          <a:p>
            <a:pPr algn="ctr"/>
            <a:r>
              <a:rPr lang="he-IL" sz="4400" dirty="0"/>
              <a:t>גן לאינסולין</a:t>
            </a:r>
          </a:p>
          <a:p>
            <a:pPr algn="ctr"/>
            <a:r>
              <a:rPr lang="he-IL" sz="4400" dirty="0"/>
              <a:t>רמת הסוכר בדם</a:t>
            </a:r>
          </a:p>
          <a:p>
            <a:pPr algn="ctr"/>
            <a:r>
              <a:rPr lang="he-IL" sz="4400" dirty="0"/>
              <a:t>דבש</a:t>
            </a:r>
            <a:endParaRPr lang="en-US" sz="4400" dirty="0"/>
          </a:p>
        </p:txBody>
      </p:sp>
      <p:pic>
        <p:nvPicPr>
          <p:cNvPr id="3" name="תמונה 2" title="תמונה המציגה- מד לבדיקת כמות סוכר בדם, דבורה וגן.">
            <a:extLst>
              <a:ext uri="{FF2B5EF4-FFF2-40B4-BE49-F238E27FC236}">
                <a16:creationId xmlns:a16="http://schemas.microsoft.com/office/drawing/2014/main" id="{7EC98FF9-CB47-4F15-986B-670A0E05B8E9}"/>
              </a:ext>
            </a:extLst>
          </p:cNvPr>
          <p:cNvPicPr>
            <a:picLocks noChangeAspect="1"/>
          </p:cNvPicPr>
          <p:nvPr/>
        </p:nvPicPr>
        <p:blipFill>
          <a:blip r:embed="rId2"/>
          <a:stretch>
            <a:fillRect/>
          </a:stretch>
        </p:blipFill>
        <p:spPr>
          <a:xfrm>
            <a:off x="1024001" y="4064617"/>
            <a:ext cx="10659999" cy="2793383"/>
          </a:xfrm>
          <a:prstGeom prst="rect">
            <a:avLst/>
          </a:prstGeom>
        </p:spPr>
      </p:pic>
      <p:sp>
        <p:nvSpPr>
          <p:cNvPr id="4" name="Title 3" hidden="1"/>
          <p:cNvSpPr>
            <a:spLocks noGrp="1"/>
          </p:cNvSpPr>
          <p:nvPr>
            <p:ph type="title" idx="4294967295"/>
          </p:nvPr>
        </p:nvSpPr>
        <p:spPr/>
        <p:txBody>
          <a:bodyPr/>
          <a:lstStyle/>
          <a:p>
            <a:r>
              <a:rPr lang="en-US" dirty="0" smtClean="0"/>
              <a:t>מ</a:t>
            </a:r>
            <a:r>
              <a:rPr lang="he-IL" dirty="0" smtClean="0"/>
              <a:t>ה משותף?</a:t>
            </a:r>
            <a:endParaRPr lang="en-US" dirty="0"/>
          </a:p>
        </p:txBody>
      </p:sp>
    </p:spTree>
    <p:extLst>
      <p:ext uri="{BB962C8B-B14F-4D97-AF65-F5344CB8AC3E}">
        <p14:creationId xmlns:p14="http://schemas.microsoft.com/office/powerpoint/2010/main" val="2152454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4725831D-BEDA-48A3-9EDA-F5F771822F37}"/>
              </a:ext>
            </a:extLst>
          </p:cNvPr>
          <p:cNvSpPr txBox="1"/>
          <p:nvPr/>
        </p:nvSpPr>
        <p:spPr>
          <a:xfrm>
            <a:off x="1941285" y="1044320"/>
            <a:ext cx="8599715" cy="1200329"/>
          </a:xfrm>
          <a:prstGeom prst="rect">
            <a:avLst/>
          </a:prstGeom>
          <a:noFill/>
        </p:spPr>
        <p:txBody>
          <a:bodyPr wrap="square" rtlCol="0">
            <a:spAutoFit/>
          </a:bodyPr>
          <a:lstStyle/>
          <a:p>
            <a:pPr algn="ctr"/>
            <a:r>
              <a:rPr lang="he-IL" sz="7200" dirty="0"/>
              <a:t>יום מתוק, בריא ופורה </a:t>
            </a:r>
            <a:endParaRPr lang="en-US" sz="7200" dirty="0"/>
          </a:p>
        </p:txBody>
      </p:sp>
      <p:pic>
        <p:nvPicPr>
          <p:cNvPr id="3" name="תמונה 2" title="תמונה המציגה- מד לבדיקת כמות סוכר בדם, דבורה וגן.">
            <a:extLst>
              <a:ext uri="{FF2B5EF4-FFF2-40B4-BE49-F238E27FC236}">
                <a16:creationId xmlns:a16="http://schemas.microsoft.com/office/drawing/2014/main" id="{7EC98FF9-CB47-4F15-986B-670A0E05B8E9}"/>
              </a:ext>
            </a:extLst>
          </p:cNvPr>
          <p:cNvPicPr>
            <a:picLocks noChangeAspect="1"/>
          </p:cNvPicPr>
          <p:nvPr/>
        </p:nvPicPr>
        <p:blipFill>
          <a:blip r:embed="rId2"/>
          <a:stretch>
            <a:fillRect/>
          </a:stretch>
        </p:blipFill>
        <p:spPr>
          <a:xfrm>
            <a:off x="1125601" y="3179245"/>
            <a:ext cx="10659999" cy="2793383"/>
          </a:xfrm>
          <a:prstGeom prst="rect">
            <a:avLst/>
          </a:prstGeom>
        </p:spPr>
      </p:pic>
      <p:pic>
        <p:nvPicPr>
          <p:cNvPr id="5" name="תמונה 4" title="אישה ודבורה">
            <a:extLst>
              <a:ext uri="{FF2B5EF4-FFF2-40B4-BE49-F238E27FC236}">
                <a16:creationId xmlns:a16="http://schemas.microsoft.com/office/drawing/2014/main" id="{DAEB14EC-3AB0-49A2-8AEE-82928FADD10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89918" l="0" r="75926">
                        <a14:foregroundMark x1="39506" y1="27984" x2="34954" y2="16975"/>
                        <a14:foregroundMark x1="34954" y1="16770" x2="36960" y2="4424"/>
                        <a14:foregroundMark x1="38117" y1="4630" x2="38117" y2="4630"/>
                        <a14:foregroundMark x1="38117" y1="3395" x2="38117" y2="4012"/>
                        <a14:foregroundMark x1="38117" y1="4012" x2="42052" y2="0"/>
                        <a14:foregroundMark x1="49691" y1="34259" x2="52238" y2="38272"/>
                        <a14:foregroundMark x1="68287" y1="55041" x2="74151" y2="63272"/>
                        <a14:foregroundMark x1="74923" y1="66667" x2="76003" y2="78086"/>
                        <a14:foregroundMark x1="16049" y1="44033" x2="7639" y2="46811"/>
                        <a14:foregroundMark x1="7793" y1="46811" x2="0" y2="44856"/>
                        <a14:foregroundMark x1="39043" y1="34671" x2="37963" y2="34465"/>
                        <a14:foregroundMark x1="37963" y1="35082" x2="39660" y2="31996"/>
                        <a14:backgroundMark x1="617" y1="43004" x2="13812" y2="44444"/>
                        <a14:backgroundMark x1="12886" y1="31996" x2="39660" y2="1029"/>
                        <a14:backgroundMark x1="65586" y1="43827" x2="72685" y2="59053"/>
                        <a14:backgroundMark x1="32253" y1="28601" x2="32253" y2="28601"/>
                        <a14:backgroundMark x1="849" y1="69856" x2="18904" y2="63169"/>
                        <a14:backgroundMark x1="73997" y1="62346" x2="77469" y2="71502"/>
                        <a14:backgroundMark x1="31944" y1="31996" x2="31944" y2="31996"/>
                        <a14:backgroundMark x1="36034" y1="28704" x2="36034" y2="28704"/>
                      </a14:backgroundRemoval>
                    </a14:imgEffect>
                  </a14:imgLayer>
                </a14:imgProps>
              </a:ext>
              <a:ext uri="{28A0092B-C50C-407E-A947-70E740481C1C}">
                <a14:useLocalDpi xmlns:a14="http://schemas.microsoft.com/office/drawing/2010/main" val="0"/>
              </a:ext>
            </a:extLst>
          </a:blip>
          <a:srcRect r="23175"/>
          <a:stretch/>
        </p:blipFill>
        <p:spPr>
          <a:xfrm>
            <a:off x="3788228" y="2009494"/>
            <a:ext cx="3792702" cy="3702586"/>
          </a:xfrm>
          <a:prstGeom prst="rect">
            <a:avLst/>
          </a:prstGeom>
        </p:spPr>
      </p:pic>
      <p:sp>
        <p:nvSpPr>
          <p:cNvPr id="4" name="Title 3" hidden="1"/>
          <p:cNvSpPr>
            <a:spLocks noGrp="1"/>
          </p:cNvSpPr>
          <p:nvPr>
            <p:ph type="title" idx="4294967295"/>
          </p:nvPr>
        </p:nvSpPr>
        <p:spPr/>
        <p:txBody>
          <a:bodyPr/>
          <a:lstStyle/>
          <a:p>
            <a:r>
              <a:rPr lang="en-US" dirty="0" smtClean="0"/>
              <a:t>י</a:t>
            </a:r>
            <a:r>
              <a:rPr lang="he-IL" dirty="0" err="1" smtClean="0"/>
              <a:t>ום</a:t>
            </a:r>
            <a:r>
              <a:rPr lang="he-IL" dirty="0" smtClean="0"/>
              <a:t> מתוק, בריא ופורה</a:t>
            </a:r>
            <a:endParaRPr lang="en-US" dirty="0"/>
          </a:p>
        </p:txBody>
      </p:sp>
    </p:spTree>
    <p:extLst>
      <p:ext uri="{BB962C8B-B14F-4D97-AF65-F5344CB8AC3E}">
        <p14:creationId xmlns:p14="http://schemas.microsoft.com/office/powerpoint/2010/main" val="2370506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906E5BAF-D5B7-4EB7-B132-757681F4E2D5}"/>
              </a:ext>
            </a:extLst>
          </p:cNvPr>
          <p:cNvSpPr txBox="1"/>
          <p:nvPr/>
        </p:nvSpPr>
        <p:spPr>
          <a:xfrm>
            <a:off x="1715949" y="200291"/>
            <a:ext cx="8703734" cy="4585871"/>
          </a:xfrm>
          <a:prstGeom prst="rect">
            <a:avLst/>
          </a:prstGeom>
          <a:noFill/>
        </p:spPr>
        <p:txBody>
          <a:bodyPr wrap="square" rtlCol="0">
            <a:spAutoFit/>
          </a:bodyPr>
          <a:lstStyle/>
          <a:p>
            <a:pPr algn="ctr"/>
            <a:r>
              <a:rPr lang="he-IL" sz="8000" b="1" dirty="0"/>
              <a:t>שיתוף פעולה</a:t>
            </a:r>
          </a:p>
          <a:p>
            <a:pPr algn="ctr"/>
            <a:r>
              <a:rPr lang="he-IL" sz="4000" dirty="0"/>
              <a:t>היכרות  ושיח</a:t>
            </a:r>
          </a:p>
          <a:p>
            <a:pPr algn="ctr"/>
            <a:endParaRPr lang="he-IL" sz="4000" dirty="0"/>
          </a:p>
          <a:p>
            <a:pPr algn="ctr"/>
            <a:r>
              <a:rPr lang="he-IL" sz="6600" b="1" dirty="0"/>
              <a:t>ימים בינלאומיים</a:t>
            </a:r>
          </a:p>
          <a:p>
            <a:pPr algn="ctr"/>
            <a:r>
              <a:rPr lang="he-IL" sz="4000" dirty="0"/>
              <a:t>תוצרים</a:t>
            </a:r>
            <a:r>
              <a:rPr lang="he-IL" sz="6600" b="1" dirty="0"/>
              <a:t> </a:t>
            </a:r>
            <a:endParaRPr lang="en-US" sz="6600" b="1" dirty="0"/>
          </a:p>
        </p:txBody>
      </p:sp>
      <p:pic>
        <p:nvPicPr>
          <p:cNvPr id="5" name="תמונה 4" descr="תמונה של גן ">
            <a:extLst>
              <a:ext uri="{FF2B5EF4-FFF2-40B4-BE49-F238E27FC236}">
                <a16:creationId xmlns:a16="http://schemas.microsoft.com/office/drawing/2014/main" id="{F4EE2CEF-C90C-4A9E-8386-496877C8D9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899" y="4465456"/>
            <a:ext cx="2844269" cy="2000979"/>
          </a:xfrm>
          <a:prstGeom prst="rect">
            <a:avLst/>
          </a:prstGeom>
        </p:spPr>
      </p:pic>
      <p:pic>
        <p:nvPicPr>
          <p:cNvPr id="6" name="תמונה 5" descr="מד לבדיקת כמות סוכר בדם">
            <a:extLst>
              <a:ext uri="{FF2B5EF4-FFF2-40B4-BE49-F238E27FC236}">
                <a16:creationId xmlns:a16="http://schemas.microsoft.com/office/drawing/2014/main" id="{CF6E8564-D884-42E1-8A46-A97C5DA81C27}"/>
              </a:ext>
            </a:extLst>
          </p:cNvPr>
          <p:cNvPicPr>
            <a:picLocks noChangeAspect="1"/>
          </p:cNvPicPr>
          <p:nvPr/>
        </p:nvPicPr>
        <p:blipFill>
          <a:blip r:embed="rId3"/>
          <a:stretch>
            <a:fillRect/>
          </a:stretch>
        </p:blipFill>
        <p:spPr>
          <a:xfrm>
            <a:off x="8082844" y="3743790"/>
            <a:ext cx="4063650" cy="2722646"/>
          </a:xfrm>
          <a:prstGeom prst="rect">
            <a:avLst/>
          </a:prstGeom>
        </p:spPr>
      </p:pic>
      <p:pic>
        <p:nvPicPr>
          <p:cNvPr id="10" name="תמונה 9" descr="תמונה של דבורה ">
            <a:extLst>
              <a:ext uri="{FF2B5EF4-FFF2-40B4-BE49-F238E27FC236}">
                <a16:creationId xmlns:a16="http://schemas.microsoft.com/office/drawing/2014/main" id="{6A91DA1B-B67E-4093-90D0-843ED31B1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997" y="5192889"/>
            <a:ext cx="2789439" cy="1569060"/>
          </a:xfrm>
          <a:prstGeom prst="rect">
            <a:avLst/>
          </a:prstGeom>
        </p:spPr>
      </p:pic>
      <p:pic>
        <p:nvPicPr>
          <p:cNvPr id="12" name="תמונה 11" descr="נמלים סוחבות ענף עץ.">
            <a:extLst>
              <a:ext uri="{FF2B5EF4-FFF2-40B4-BE49-F238E27FC236}">
                <a16:creationId xmlns:a16="http://schemas.microsoft.com/office/drawing/2014/main" id="{B3A859EF-2EE2-467B-A926-42D39C04D4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129" y="706114"/>
            <a:ext cx="2694376" cy="2161264"/>
          </a:xfrm>
          <a:prstGeom prst="rect">
            <a:avLst/>
          </a:prstGeom>
        </p:spPr>
      </p:pic>
      <p:pic>
        <p:nvPicPr>
          <p:cNvPr id="14" name="תמונה 13" descr="נמלים מנסות להרים ענף ">
            <a:extLst>
              <a:ext uri="{FF2B5EF4-FFF2-40B4-BE49-F238E27FC236}">
                <a16:creationId xmlns:a16="http://schemas.microsoft.com/office/drawing/2014/main" id="{2E57D258-04D2-4BBE-9CB2-DA0D81A338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1422" y="1017105"/>
            <a:ext cx="2976139" cy="1850273"/>
          </a:xfrm>
          <a:prstGeom prst="rect">
            <a:avLst/>
          </a:prstGeom>
        </p:spPr>
      </p:pic>
      <p:sp>
        <p:nvSpPr>
          <p:cNvPr id="3" name="Title 2" hidden="1"/>
          <p:cNvSpPr>
            <a:spLocks noGrp="1"/>
          </p:cNvSpPr>
          <p:nvPr>
            <p:ph type="title" idx="4294967295"/>
          </p:nvPr>
        </p:nvSpPr>
        <p:spPr/>
        <p:txBody>
          <a:bodyPr/>
          <a:lstStyle/>
          <a:p>
            <a:r>
              <a:rPr lang="en-US" dirty="0" smtClean="0"/>
              <a:t>ש</a:t>
            </a:r>
            <a:r>
              <a:rPr lang="he-IL" dirty="0" err="1" smtClean="0"/>
              <a:t>יתוף</a:t>
            </a:r>
            <a:r>
              <a:rPr lang="he-IL" dirty="0" smtClean="0"/>
              <a:t> פעולה</a:t>
            </a:r>
            <a:endParaRPr lang="en-US" dirty="0"/>
          </a:p>
        </p:txBody>
      </p:sp>
    </p:spTree>
    <p:extLst>
      <p:ext uri="{BB962C8B-B14F-4D97-AF65-F5344CB8AC3E}">
        <p14:creationId xmlns:p14="http://schemas.microsoft.com/office/powerpoint/2010/main" val="1372225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descr="מדענים, מורים, מנהלת, גמלאית – כולם מסייעים.">
            <a:extLst>
              <a:ext uri="{FF2B5EF4-FFF2-40B4-BE49-F238E27FC236}">
                <a16:creationId xmlns:a16="http://schemas.microsoft.com/office/drawing/2014/main" id="{7AE4565B-4B16-4A74-8CCF-D1E82FB9A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822" y="3424767"/>
            <a:ext cx="6096000" cy="3429000"/>
          </a:xfrm>
          <a:prstGeom prst="rect">
            <a:avLst/>
          </a:prstGeom>
        </p:spPr>
      </p:pic>
      <p:pic>
        <p:nvPicPr>
          <p:cNvPr id="4" name="תמונה 3" descr="שיתוף פעולה בקבוצות- מדענים, מורים, מנהלת, גמלאית כולל ורד בעלת תפקיד בחט&quot;ב– כולם מסייעים.">
            <a:extLst>
              <a:ext uri="{FF2B5EF4-FFF2-40B4-BE49-F238E27FC236}">
                <a16:creationId xmlns:a16="http://schemas.microsoft.com/office/drawing/2014/main" id="{885B1B9D-5E92-4FE4-99EC-980A9A5FE92D}"/>
              </a:ext>
            </a:extLst>
          </p:cNvPr>
          <p:cNvPicPr>
            <a:picLocks noChangeAspect="1"/>
          </p:cNvPicPr>
          <p:nvPr/>
        </p:nvPicPr>
        <p:blipFill>
          <a:blip r:embed="rId4"/>
          <a:stretch>
            <a:fillRect/>
          </a:stretch>
        </p:blipFill>
        <p:spPr>
          <a:xfrm>
            <a:off x="1200150" y="0"/>
            <a:ext cx="9791700" cy="4162425"/>
          </a:xfrm>
          <a:prstGeom prst="rect">
            <a:avLst/>
          </a:prstGeom>
        </p:spPr>
      </p:pic>
      <p:sp>
        <p:nvSpPr>
          <p:cNvPr id="2" name="Title 1" hidden="1"/>
          <p:cNvSpPr>
            <a:spLocks noGrp="1"/>
          </p:cNvSpPr>
          <p:nvPr>
            <p:ph type="title" idx="4294967295"/>
          </p:nvPr>
        </p:nvSpPr>
        <p:spPr/>
        <p:txBody>
          <a:bodyPr/>
          <a:lstStyle/>
          <a:p>
            <a:r>
              <a:rPr lang="en-US" dirty="0" smtClean="0"/>
              <a:t>ת</a:t>
            </a:r>
            <a:r>
              <a:rPr lang="he-IL" dirty="0" smtClean="0"/>
              <a:t>מונות שיתופי פעולה</a:t>
            </a:r>
            <a:endParaRPr lang="en-US" dirty="0"/>
          </a:p>
        </p:txBody>
      </p:sp>
    </p:spTree>
    <p:extLst>
      <p:ext uri="{BB962C8B-B14F-4D97-AF65-F5344CB8AC3E}">
        <p14:creationId xmlns:p14="http://schemas.microsoft.com/office/powerpoint/2010/main" val="2459545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תמונה 1" descr="תמונה של גן">
            <a:extLst>
              <a:ext uri="{FF2B5EF4-FFF2-40B4-BE49-F238E27FC236}">
                <a16:creationId xmlns:a16="http://schemas.microsoft.com/office/drawing/2014/main" id="{7BD97B6F-6D58-4880-B150-465573436E28}"/>
              </a:ext>
            </a:extLst>
          </p:cNvPr>
          <p:cNvPicPr>
            <a:picLocks noChangeAspect="1"/>
          </p:cNvPicPr>
          <p:nvPr/>
        </p:nvPicPr>
        <p:blipFill>
          <a:blip r:embed="rId3"/>
          <a:stretch>
            <a:fillRect/>
          </a:stretch>
        </p:blipFill>
        <p:spPr>
          <a:xfrm>
            <a:off x="1" y="1"/>
            <a:ext cx="2137696" cy="1501422"/>
          </a:xfrm>
          <a:prstGeom prst="rect">
            <a:avLst/>
          </a:prstGeom>
        </p:spPr>
      </p:pic>
      <p:pic>
        <p:nvPicPr>
          <p:cNvPr id="3" name="תמונה 2" descr="מנהל התרופות והמזון האמריקאי אישר בשישי האחרון ריפוי גני יקר למחלת ניוון שרירים חשוכת " title="תמונה של תיקון גן">
            <a:extLst>
              <a:ext uri="{FF2B5EF4-FFF2-40B4-BE49-F238E27FC236}">
                <a16:creationId xmlns:a16="http://schemas.microsoft.com/office/drawing/2014/main" id="{80F86347-FE66-486E-A089-56D7725C57B5}"/>
              </a:ext>
            </a:extLst>
          </p:cNvPr>
          <p:cNvPicPr>
            <a:picLocks noChangeAspect="1"/>
          </p:cNvPicPr>
          <p:nvPr/>
        </p:nvPicPr>
        <p:blipFill>
          <a:blip r:embed="rId4"/>
          <a:stretch>
            <a:fillRect/>
          </a:stretch>
        </p:blipFill>
        <p:spPr>
          <a:xfrm>
            <a:off x="8547933" y="1"/>
            <a:ext cx="3644067" cy="3889551"/>
          </a:xfrm>
          <a:prstGeom prst="rect">
            <a:avLst/>
          </a:prstGeom>
        </p:spPr>
      </p:pic>
      <p:sp>
        <p:nvSpPr>
          <p:cNvPr id="5" name="TextBox 4"/>
          <p:cNvSpPr txBox="1"/>
          <p:nvPr/>
        </p:nvSpPr>
        <p:spPr>
          <a:xfrm>
            <a:off x="1542363" y="1501423"/>
            <a:ext cx="6902229" cy="3877985"/>
          </a:xfrm>
          <a:prstGeom prst="rect">
            <a:avLst/>
          </a:prstGeom>
          <a:noFill/>
        </p:spPr>
        <p:txBody>
          <a:bodyPr wrap="square" rtlCol="0">
            <a:spAutoFit/>
          </a:bodyPr>
          <a:lstStyle/>
          <a:p>
            <a:r>
              <a:rPr lang="he-IL" sz="2400" b="1" dirty="0" smtClean="0"/>
              <a:t>מנהל התרופות והמזון האמריקאי אישר בשישי האחרון ריפוי גני יקר למחלת ניוון שרירים חשוכת מרפא. </a:t>
            </a:r>
            <a:r>
              <a:rPr lang="en-US" sz="2200" dirty="0" smtClean="0"/>
              <a:t>SMA</a:t>
            </a:r>
            <a:r>
              <a:rPr lang="he-IL" sz="2200" dirty="0" smtClean="0"/>
              <a:t> (קיצור של </a:t>
            </a:r>
            <a:r>
              <a:rPr lang="en-US" sz="2200" dirty="0" smtClean="0"/>
              <a:t>Spinal Muscular Atrophy</a:t>
            </a:r>
            <a:r>
              <a:rPr lang="he-IL" sz="2200" dirty="0" smtClean="0"/>
              <a:t>) היא מחלה גנטית שמתגלה בגיל צעיר מאוד וגורמת לחולשת שרירים הנובעת מניוון עצבי. במקרים החמורים, היא יכולה לגרום למוות עד גיל שנתיים. הטיפול החדש משנה לצמיתות את הגנים שגורמים למחלה ובכך מאפשרת ריפוי מלא. חברת התרופות </a:t>
            </a:r>
            <a:r>
              <a:rPr lang="en-US" sz="2200" dirty="0" smtClean="0"/>
              <a:t>Novartis</a:t>
            </a:r>
            <a:r>
              <a:rPr lang="he-IL" sz="2200" dirty="0" smtClean="0"/>
              <a:t> עדיין לא חשפה את מחיר הטיפול אך מעריכים שהטיפול יעלה 2 מיליון דולר – המחיר הגבוה ביותר שנקבע עד כה בעבור טיפול חד פעמי. לקריאה בהרחבה (באנגלית). לקריאה על המחלה באתר מכון דוידסון. </a:t>
            </a:r>
            <a:r>
              <a:rPr lang="he-IL" sz="2200" dirty="0" smtClean="0">
                <a:hlinkClick r:id="rId5"/>
              </a:rPr>
              <a:t>לכתבה</a:t>
            </a:r>
            <a:r>
              <a:rPr lang="he-IL" sz="2200" dirty="0" smtClean="0"/>
              <a:t> על ריפוי גני באתר מכון דוידסון. </a:t>
            </a:r>
            <a:endParaRPr lang="en-US" sz="2200" b="1" dirty="0"/>
          </a:p>
        </p:txBody>
      </p:sp>
      <p:sp>
        <p:nvSpPr>
          <p:cNvPr id="6" name="Title 5" hidden="1"/>
          <p:cNvSpPr>
            <a:spLocks noGrp="1"/>
          </p:cNvSpPr>
          <p:nvPr>
            <p:ph type="title" idx="4294967295"/>
          </p:nvPr>
        </p:nvSpPr>
        <p:spPr/>
        <p:txBody>
          <a:bodyPr/>
          <a:lstStyle/>
          <a:p>
            <a:r>
              <a:rPr lang="en-US" dirty="0" smtClean="0"/>
              <a:t>ר</a:t>
            </a:r>
            <a:r>
              <a:rPr lang="he-IL" dirty="0" err="1" smtClean="0"/>
              <a:t>יפוי</a:t>
            </a:r>
            <a:r>
              <a:rPr lang="he-IL" dirty="0" smtClean="0"/>
              <a:t> גני למחלת ניוון שרירים</a:t>
            </a:r>
            <a:endParaRPr lang="en-US" dirty="0"/>
          </a:p>
        </p:txBody>
      </p:sp>
    </p:spTree>
    <p:extLst>
      <p:ext uri="{BB962C8B-B14F-4D97-AF65-F5344CB8AC3E}">
        <p14:creationId xmlns:p14="http://schemas.microsoft.com/office/powerpoint/2010/main" val="1707361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909192" y="0"/>
            <a:ext cx="8229600" cy="764704"/>
          </a:xfrm>
        </p:spPr>
        <p:txBody>
          <a:bodyPr/>
          <a:lstStyle/>
          <a:p>
            <a:r>
              <a:rPr lang="he-IL" dirty="0"/>
              <a:t>מה הקשר בין הברווזן לסוכרת?</a:t>
            </a:r>
            <a:endParaRPr lang="en-US" dirty="0"/>
          </a:p>
        </p:txBody>
      </p:sp>
      <p:pic>
        <p:nvPicPr>
          <p:cNvPr id="4" name="מציין מיקום תוכן 3" descr="צילום מסך המציג כמה חוקרים השתתפו במחקר- עבודה שיתופית. החוקרים: &#10;Enkhjargal Tsend-Ayush, Chuan He, Mark A. Myers, Sof Andrikopoulos, Nicole Wong, Patrick M. Sexton, Denise Wootten, Briony E. Forbes and Frank G rutzner. " title="צילום מסך מאתר PMC ">
            <a:hlinkClick r:id="rId3"/>
          </p:cNvPr>
          <p:cNvPicPr>
            <a:picLocks noGrp="1" noChangeAspect="1"/>
          </p:cNvPicPr>
          <p:nvPr>
            <p:ph idx="1"/>
          </p:nvPr>
        </p:nvPicPr>
        <p:blipFill>
          <a:blip r:embed="rId4"/>
          <a:stretch>
            <a:fillRect/>
          </a:stretch>
        </p:blipFill>
        <p:spPr>
          <a:xfrm>
            <a:off x="469497" y="928813"/>
            <a:ext cx="7426274" cy="4941438"/>
          </a:xfrm>
          <a:prstGeom prst="rect">
            <a:avLst/>
          </a:prstGeom>
        </p:spPr>
      </p:pic>
      <p:pic>
        <p:nvPicPr>
          <p:cNvPr id="5" name="תמונה 4" descr="לטאה ארסית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4416" y="4914934"/>
            <a:ext cx="3131840" cy="1761660"/>
          </a:xfrm>
          <a:prstGeom prst="rect">
            <a:avLst/>
          </a:prstGeom>
        </p:spPr>
      </p:pic>
      <p:sp>
        <p:nvSpPr>
          <p:cNvPr id="6" name="מלבן 5"/>
          <p:cNvSpPr/>
          <p:nvPr/>
        </p:nvSpPr>
        <p:spPr>
          <a:xfrm>
            <a:off x="5497171" y="6307262"/>
            <a:ext cx="3010761"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9A5315"/>
                </a:solidFill>
                <a:effectLst/>
                <a:uLnTx/>
                <a:uFillTx/>
                <a:latin typeface="Segoe Print"/>
                <a:ea typeface="+mn-ea"/>
                <a:cs typeface="+mn-cs"/>
              </a:rPr>
              <a:t>לטאה ארסית - </a:t>
            </a:r>
            <a:r>
              <a:rPr kumimoji="0" lang="he-IL" sz="1800" b="0" i="0" u="none" strike="noStrike" kern="1200" cap="none" spc="0" normalizeH="0" baseline="0" noProof="0" dirty="0" err="1">
                <a:ln>
                  <a:noFill/>
                </a:ln>
                <a:solidFill>
                  <a:srgbClr val="9A5315"/>
                </a:solidFill>
                <a:effectLst/>
                <a:uLnTx/>
                <a:uFillTx/>
                <a:latin typeface="Segoe Print"/>
                <a:ea typeface="+mn-ea"/>
                <a:cs typeface="+mn-cs"/>
              </a:rPr>
              <a:t>Gila</a:t>
            </a:r>
            <a:r>
              <a:rPr kumimoji="0" lang="he-IL" sz="1800" b="0" i="0" u="none" strike="noStrike" kern="1200" cap="none" spc="0" normalizeH="0" baseline="0" noProof="0" dirty="0">
                <a:ln>
                  <a:noFill/>
                </a:ln>
                <a:solidFill>
                  <a:srgbClr val="9A5315"/>
                </a:solidFill>
                <a:effectLst/>
                <a:uLnTx/>
                <a:uFillTx/>
                <a:latin typeface="Segoe Print"/>
                <a:ea typeface="+mn-ea"/>
                <a:cs typeface="+mn-cs"/>
              </a:rPr>
              <a:t> </a:t>
            </a:r>
            <a:r>
              <a:rPr kumimoji="0" lang="he-IL" sz="1800" b="0" i="0" u="none" strike="noStrike" kern="1200" cap="none" spc="0" normalizeH="0" baseline="0" noProof="0" dirty="0" err="1">
                <a:ln>
                  <a:noFill/>
                </a:ln>
                <a:solidFill>
                  <a:srgbClr val="9A5315"/>
                </a:solidFill>
                <a:effectLst/>
                <a:uLnTx/>
                <a:uFillTx/>
                <a:latin typeface="Segoe Print"/>
                <a:ea typeface="+mn-ea"/>
                <a:cs typeface="+mn-cs"/>
              </a:rPr>
              <a:t>Monster</a:t>
            </a:r>
            <a:endParaRPr kumimoji="0" lang="en-US" sz="1800" b="0" i="0" u="none" strike="noStrike" kern="1200" cap="none" spc="0" normalizeH="0" baseline="0" noProof="0" dirty="0">
              <a:ln>
                <a:noFill/>
              </a:ln>
              <a:solidFill>
                <a:srgbClr val="9A5315"/>
              </a:solidFill>
              <a:effectLst/>
              <a:uLnTx/>
              <a:uFillTx/>
              <a:latin typeface="Segoe Print"/>
              <a:ea typeface="+mn-ea"/>
              <a:cs typeface="+mn-cs"/>
            </a:endParaRPr>
          </a:p>
        </p:txBody>
      </p:sp>
      <p:pic>
        <p:nvPicPr>
          <p:cNvPr id="3" name="תמונה 2" descr="ברווזון " hidden="1"/>
          <p:cNvPicPr>
            <a:picLocks noChangeAspect="1"/>
          </p:cNvPicPr>
          <p:nvPr/>
        </p:nvPicPr>
        <p:blipFill>
          <a:blip r:embed="rId6"/>
          <a:stretch>
            <a:fillRect/>
          </a:stretch>
        </p:blipFill>
        <p:spPr>
          <a:xfrm>
            <a:off x="8517813" y="1222408"/>
            <a:ext cx="3241957" cy="2157211"/>
          </a:xfrm>
          <a:prstGeom prst="rect">
            <a:avLst/>
          </a:prstGeom>
        </p:spPr>
      </p:pic>
    </p:spTree>
    <p:extLst>
      <p:ext uri="{BB962C8B-B14F-4D97-AF65-F5344CB8AC3E}">
        <p14:creationId xmlns:p14="http://schemas.microsoft.com/office/powerpoint/2010/main" val="32449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41145" y="721895"/>
            <a:ext cx="10655167" cy="5404269"/>
          </a:xfrm>
        </p:spPr>
        <p:txBody>
          <a:bodyPr>
            <a:normAutofit/>
          </a:bodyPr>
          <a:lstStyle/>
          <a:p>
            <a:pPr marL="0" indent="0">
              <a:buNone/>
            </a:pPr>
            <a:r>
              <a:rPr lang="he-IL" dirty="0"/>
              <a:t>ב 2005 ה-FDA אישר לשימוש את </a:t>
            </a:r>
            <a:r>
              <a:rPr lang="he-IL" dirty="0" err="1"/>
              <a:t>האקסנאטיד</a:t>
            </a:r>
            <a:r>
              <a:rPr lang="he-IL" dirty="0"/>
              <a:t> (</a:t>
            </a:r>
            <a:r>
              <a:rPr lang="he-IL" dirty="0" err="1"/>
              <a:t>Exenatide</a:t>
            </a:r>
            <a:r>
              <a:rPr lang="he-IL" dirty="0"/>
              <a:t>) לטיפול בסוכרת מסוג 2 = גרסה סינתטית של החלבון Exendin-4 שבודד מהרוק של </a:t>
            </a:r>
            <a:r>
              <a:rPr lang="he-IL" dirty="0" err="1"/>
              <a:t>ההלודרמה</a:t>
            </a:r>
            <a:r>
              <a:rPr lang="he-IL" dirty="0"/>
              <a:t> (</a:t>
            </a:r>
            <a:r>
              <a:rPr lang="he-IL" dirty="0" err="1"/>
              <a:t>Gila</a:t>
            </a:r>
            <a:r>
              <a:rPr lang="he-IL" dirty="0"/>
              <a:t> </a:t>
            </a:r>
            <a:r>
              <a:rPr lang="he-IL" dirty="0" err="1"/>
              <a:t>Monster</a:t>
            </a:r>
            <a:r>
              <a:rPr lang="he-IL" dirty="0"/>
              <a:t>). </a:t>
            </a:r>
          </a:p>
          <a:p>
            <a:pPr marL="0" indent="0">
              <a:buNone/>
            </a:pPr>
            <a:r>
              <a:rPr lang="he-IL" dirty="0"/>
              <a:t>לאחר שבמחקר תלת שנתי נמצא כי בעקבות השימוש </a:t>
            </a:r>
            <a:r>
              <a:rPr lang="he-IL" dirty="0" err="1"/>
              <a:t>באקסנאטיד</a:t>
            </a:r>
            <a:r>
              <a:rPr lang="he-IL" dirty="0"/>
              <a:t> חלה התייצבות של רמת הגלוקוז וירידה מתונה במשקל.</a:t>
            </a:r>
            <a:br>
              <a:rPr lang="he-IL" dirty="0"/>
            </a:br>
            <a:endParaRPr lang="he-IL" dirty="0"/>
          </a:p>
          <a:p>
            <a:pPr marL="0" indent="0">
              <a:buNone/>
            </a:pPr>
            <a:r>
              <a:rPr lang="he-IL" dirty="0"/>
              <a:t>החלבון זהה ב50% לGLP-1, הורמון המשתחרר ממערכת העיכול המסייע בוויסות של אינסולין </a:t>
            </a:r>
            <a:r>
              <a:rPr lang="he-IL" dirty="0" err="1"/>
              <a:t>וגלוקגון</a:t>
            </a:r>
            <a:r>
              <a:rPr lang="he-IL" dirty="0"/>
              <a:t>. </a:t>
            </a:r>
          </a:p>
          <a:p>
            <a:pPr marL="0" indent="0">
              <a:buNone/>
            </a:pPr>
            <a:r>
              <a:rPr lang="he-IL" dirty="0"/>
              <a:t>חלבון הלטאה נותר אפקטיבי זמן רב יותר מאשר ההורמון האנושי, ומאפשר לסוכרתיים לשמור על רמה מבוקרת של גלוקוז בדם לאורך זמן. </a:t>
            </a:r>
            <a:r>
              <a:rPr lang="he-IL" dirty="0" err="1"/>
              <a:t>האקסנאטיד</a:t>
            </a:r>
            <a:r>
              <a:rPr lang="he-IL" dirty="0"/>
              <a:t> מאט את תהליך ההתרוקנות של מערכת העיכול ובכך מביא לירידה בתיאבון התורמת לירידה במשקל.</a:t>
            </a:r>
          </a:p>
          <a:p>
            <a:endParaRPr lang="en-US" dirty="0"/>
          </a:p>
        </p:txBody>
      </p:sp>
      <p:sp>
        <p:nvSpPr>
          <p:cNvPr id="2" name="Title 1" hidden="1"/>
          <p:cNvSpPr>
            <a:spLocks noGrp="1"/>
          </p:cNvSpPr>
          <p:nvPr>
            <p:ph type="title"/>
          </p:nvPr>
        </p:nvSpPr>
        <p:spPr/>
        <p:txBody>
          <a:bodyPr/>
          <a:lstStyle/>
          <a:p>
            <a:r>
              <a:rPr lang="en-US" dirty="0" smtClean="0"/>
              <a:t>ט</a:t>
            </a:r>
            <a:r>
              <a:rPr lang="he-IL" dirty="0" err="1" smtClean="0"/>
              <a:t>יפול</a:t>
            </a:r>
            <a:r>
              <a:rPr lang="he-IL" dirty="0" smtClean="0"/>
              <a:t> בסוכרת</a:t>
            </a:r>
            <a:endParaRPr lang="en-US" dirty="0"/>
          </a:p>
        </p:txBody>
      </p:sp>
    </p:spTree>
    <p:extLst>
      <p:ext uri="{BB962C8B-B14F-4D97-AF65-F5344CB8AC3E}">
        <p14:creationId xmlns:p14="http://schemas.microsoft.com/office/powerpoint/2010/main" val="23627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מציין מיקום תוכן 3" descr="ביצורים: צפרדע רפואית, תרגנגול, קיפודן, ברווזן, עכבר, שפן נסיונות, סוס ואדם&#10;הגנים שונים פרט לחלבון מסוג 1- GLP" title="זיהוי ואפיון גנים ופפטידים מסוג 1-GLP"/>
          <p:cNvPicPr>
            <a:picLocks noGrp="1" noChangeAspect="1"/>
          </p:cNvPicPr>
          <p:nvPr>
            <p:ph idx="1"/>
          </p:nvPr>
        </p:nvPicPr>
        <p:blipFill>
          <a:blip r:embed="rId2"/>
          <a:stretch>
            <a:fillRect/>
          </a:stretch>
        </p:blipFill>
        <p:spPr>
          <a:xfrm>
            <a:off x="1668736" y="830018"/>
            <a:ext cx="8854528" cy="5378086"/>
          </a:xfrm>
          <a:prstGeom prst="rect">
            <a:avLst/>
          </a:prstGeom>
        </p:spPr>
      </p:pic>
      <p:sp>
        <p:nvSpPr>
          <p:cNvPr id="5" name="TextBox 4"/>
          <p:cNvSpPr txBox="1"/>
          <p:nvPr/>
        </p:nvSpPr>
        <p:spPr>
          <a:xfrm>
            <a:off x="8566832" y="980728"/>
            <a:ext cx="1800200" cy="1754326"/>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9A5315"/>
                </a:solidFill>
                <a:effectLst/>
                <a:uLnTx/>
                <a:uFillTx/>
                <a:latin typeface="Segoe Print"/>
                <a:ea typeface="+mn-ea"/>
                <a:cs typeface="+mn-cs"/>
              </a:rPr>
              <a:t>צפרדע רפואית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9A5315"/>
              </a:solidFill>
              <a:effectLst/>
              <a:uLnTx/>
              <a:uFillTx/>
              <a:latin typeface="Segoe Prin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9A5315"/>
              </a:solidFill>
              <a:effectLst/>
              <a:uLnTx/>
              <a:uFillTx/>
              <a:latin typeface="Segoe Prin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9A5315"/>
                </a:solidFill>
                <a:effectLst/>
                <a:uLnTx/>
                <a:uFillTx/>
                <a:latin typeface="Segoe Print"/>
                <a:ea typeface="+mn-ea"/>
                <a:cs typeface="+mn-cs"/>
              </a:rPr>
              <a:t>קיפודן</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9A5315"/>
                </a:solidFill>
                <a:effectLst/>
                <a:uLnTx/>
                <a:uFillTx/>
                <a:latin typeface="Segoe Print"/>
                <a:ea typeface="+mn-ea"/>
                <a:cs typeface="+mn-cs"/>
              </a:rPr>
              <a:t>ברווזן</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 name="Title 1" hidden="1"/>
          <p:cNvSpPr>
            <a:spLocks noGrp="1"/>
          </p:cNvSpPr>
          <p:nvPr>
            <p:ph type="title"/>
          </p:nvPr>
        </p:nvSpPr>
        <p:spPr/>
        <p:txBody>
          <a:bodyPr/>
          <a:lstStyle/>
          <a:p>
            <a:r>
              <a:rPr lang="en-US" dirty="0" smtClean="0"/>
              <a:t>מ</a:t>
            </a:r>
            <a:r>
              <a:rPr lang="he-IL" dirty="0" smtClean="0"/>
              <a:t>מצאים</a:t>
            </a:r>
            <a:endParaRPr lang="en-US" dirty="0"/>
          </a:p>
        </p:txBody>
      </p:sp>
    </p:spTree>
    <p:extLst>
      <p:ext uri="{BB962C8B-B14F-4D97-AF65-F5344CB8AC3E}">
        <p14:creationId xmlns:p14="http://schemas.microsoft.com/office/powerpoint/2010/main" val="27701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מציין מיקום תוכן 3" title="צילום מסך של ברווזן מאתר ארגון הביומימיקרי הישראלי">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0119" y="534063"/>
            <a:ext cx="6512146" cy="4338238"/>
          </a:xfrm>
        </p:spPr>
      </p:pic>
      <p:pic>
        <p:nvPicPr>
          <p:cNvPr id="7" name="תמונה 6" descr="ניתן להסיק שהברווזון נפוץ במזרח אוסטרליה, בטזמניה ובכל אזורי האגמים." title="תפוצת הברווזן יבשת אוסטרליה: מערב אוסטרליה, הטריטוריה הצפונית, דרום אוסטרליה, קווינסלנד, ניו סאות' וויילס, ויקטוריה וטזמניה.">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142" y="2448675"/>
            <a:ext cx="4631739" cy="4168566"/>
          </a:xfrm>
          <a:prstGeom prst="rect">
            <a:avLst/>
          </a:prstGeom>
        </p:spPr>
      </p:pic>
      <p:sp>
        <p:nvSpPr>
          <p:cNvPr id="3" name="Title 2" hidden="1"/>
          <p:cNvSpPr>
            <a:spLocks noGrp="1"/>
          </p:cNvSpPr>
          <p:nvPr>
            <p:ph type="title"/>
          </p:nvPr>
        </p:nvSpPr>
        <p:spPr/>
        <p:txBody>
          <a:bodyPr/>
          <a:lstStyle/>
          <a:p>
            <a:r>
              <a:rPr lang="en-US" dirty="0" smtClean="0"/>
              <a:t>ב</a:t>
            </a:r>
            <a:r>
              <a:rPr lang="he-IL" dirty="0" err="1" smtClean="0"/>
              <a:t>רווזן</a:t>
            </a:r>
            <a:endParaRPr lang="en-US" dirty="0"/>
          </a:p>
        </p:txBody>
      </p:sp>
    </p:spTree>
    <p:extLst>
      <p:ext uri="{BB962C8B-B14F-4D97-AF65-F5344CB8AC3E}">
        <p14:creationId xmlns:p14="http://schemas.microsoft.com/office/powerpoint/2010/main" val="182372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ציין מיקום תוכן 3" title="צילום מסך מתוך סרטון בYOUTUBE בשם- Platypus - The World's Strangest Animal(Nature Documentary)">
            <a:extLst>
              <a:ext uri="{FF2B5EF4-FFF2-40B4-BE49-F238E27FC236}">
                <a16:creationId xmlns:a16="http://schemas.microsoft.com/office/drawing/2014/main" id="{FF0EA847-F002-4803-914A-BD91DF159AC4}"/>
              </a:ext>
            </a:extLst>
          </p:cNvPr>
          <p:cNvPicPr>
            <a:picLocks noChangeAspect="1"/>
          </p:cNvPicPr>
          <p:nvPr/>
        </p:nvPicPr>
        <p:blipFill>
          <a:blip r:embed="rId2"/>
          <a:stretch>
            <a:fillRect/>
          </a:stretch>
        </p:blipFill>
        <p:spPr>
          <a:xfrm>
            <a:off x="193877" y="145143"/>
            <a:ext cx="6337496" cy="4026874"/>
          </a:xfrm>
          <a:prstGeom prst="rect">
            <a:avLst/>
          </a:prstGeom>
        </p:spPr>
      </p:pic>
      <p:pic>
        <p:nvPicPr>
          <p:cNvPr id="3" name="תמונה 2" title="צילום מסך מתוך סרטון בYOUTUBE בשם- Platypus - The World's Strangest Animal(Nature Documentary)">
            <a:hlinkClick r:id="rId3"/>
            <a:extLst>
              <a:ext uri="{FF2B5EF4-FFF2-40B4-BE49-F238E27FC236}">
                <a16:creationId xmlns:a16="http://schemas.microsoft.com/office/drawing/2014/main" id="{4AFA1FEA-B071-4587-AD81-6FBECBBF2645}"/>
              </a:ext>
            </a:extLst>
          </p:cNvPr>
          <p:cNvPicPr>
            <a:picLocks noChangeAspect="1"/>
          </p:cNvPicPr>
          <p:nvPr/>
        </p:nvPicPr>
        <p:blipFill>
          <a:blip r:embed="rId4"/>
          <a:stretch>
            <a:fillRect/>
          </a:stretch>
        </p:blipFill>
        <p:spPr>
          <a:xfrm>
            <a:off x="4901939" y="2598513"/>
            <a:ext cx="6477262" cy="4114344"/>
          </a:xfrm>
          <a:prstGeom prst="rect">
            <a:avLst/>
          </a:prstGeom>
        </p:spPr>
      </p:pic>
      <p:sp>
        <p:nvSpPr>
          <p:cNvPr id="4" name="Title 3" hidden="1"/>
          <p:cNvSpPr>
            <a:spLocks noGrp="1"/>
          </p:cNvSpPr>
          <p:nvPr>
            <p:ph type="title" idx="4294967295"/>
          </p:nvPr>
        </p:nvSpPr>
        <p:spPr/>
        <p:txBody>
          <a:bodyPr/>
          <a:lstStyle/>
          <a:p>
            <a:r>
              <a:rPr lang="he-IL" dirty="0" smtClean="0"/>
              <a:t>סרטון של </a:t>
            </a:r>
            <a:r>
              <a:rPr lang="en-US" dirty="0" smtClean="0"/>
              <a:t>ב</a:t>
            </a:r>
            <a:r>
              <a:rPr lang="he-IL" dirty="0" err="1" smtClean="0"/>
              <a:t>רווזן</a:t>
            </a:r>
            <a:endParaRPr lang="en-US" dirty="0"/>
          </a:p>
        </p:txBody>
      </p:sp>
    </p:spTree>
    <p:extLst>
      <p:ext uri="{BB962C8B-B14F-4D97-AF65-F5344CB8AC3E}">
        <p14:creationId xmlns:p14="http://schemas.microsoft.com/office/powerpoint/2010/main" val="2835921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איור טבע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6_TF03431377.potx" id="{4284E3C9-D419-4957-9C36-214052137E12}" vid="{37DC2218-D66D-4455-B57A-84FBA1B1B2DE}"/>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473</Words>
  <Application>Microsoft Office PowerPoint</Application>
  <PresentationFormat>Widescreen</PresentationFormat>
  <Paragraphs>66</Paragraphs>
  <Slides>16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Segoe Print</vt:lpstr>
      <vt:lpstr>Tahoma</vt:lpstr>
      <vt:lpstr>Times New Roman</vt:lpstr>
      <vt:lpstr>ערכת נושא Office</vt:lpstr>
      <vt:lpstr>איור טבע 16x9</vt:lpstr>
      <vt:lpstr>הזמנה</vt:lpstr>
      <vt:lpstr>שיתוף פעולה</vt:lpstr>
      <vt:lpstr>תמונות שיתופי פעולה</vt:lpstr>
      <vt:lpstr>ריפוי גני למחלת ניוון שרירים</vt:lpstr>
      <vt:lpstr>מה הקשר בין הברווזן לסוכרת?</vt:lpstr>
      <vt:lpstr>טיפול בסוכרת</vt:lpstr>
      <vt:lpstr>ממצאים</vt:lpstr>
      <vt:lpstr>ברווזן</vt:lpstr>
      <vt:lpstr>סרטון של ברווזן</vt:lpstr>
      <vt:lpstr>ברווזון</vt:lpstr>
      <vt:lpstr>ברווזן ובארס </vt:lpstr>
      <vt:lpstr>כתבה- לא הכל דבש</vt:lpstr>
      <vt:lpstr>כתבה- נחיל דבורים</vt:lpstr>
      <vt:lpstr>שומרים על הדבורים</vt:lpstr>
      <vt:lpstr>מה משותף?</vt:lpstr>
      <vt:lpstr>יום מתוק, בריא ופורה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סיגל</dc:creator>
  <cp:lastModifiedBy>Windows User</cp:lastModifiedBy>
  <cp:revision>30</cp:revision>
  <dcterms:created xsi:type="dcterms:W3CDTF">2017-12-30T17:46:52Z</dcterms:created>
  <dcterms:modified xsi:type="dcterms:W3CDTF">2019-08-27T06:50:12Z</dcterms:modified>
</cp:coreProperties>
</file>