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88" r:id="rId1"/>
  </p:sldMasterIdLst>
  <p:notesMasterIdLst>
    <p:notesMasterId r:id="rId41"/>
  </p:notesMasterIdLst>
  <p:sldIdLst>
    <p:sldId id="256" r:id="rId2"/>
    <p:sldId id="261" r:id="rId3"/>
    <p:sldId id="276" r:id="rId4"/>
    <p:sldId id="291" r:id="rId5"/>
    <p:sldId id="257" r:id="rId6"/>
    <p:sldId id="297" r:id="rId7"/>
    <p:sldId id="277" r:id="rId8"/>
    <p:sldId id="278" r:id="rId9"/>
    <p:sldId id="279" r:id="rId10"/>
    <p:sldId id="289" r:id="rId11"/>
    <p:sldId id="281" r:id="rId12"/>
    <p:sldId id="265" r:id="rId13"/>
    <p:sldId id="293" r:id="rId14"/>
    <p:sldId id="294" r:id="rId15"/>
    <p:sldId id="295" r:id="rId16"/>
    <p:sldId id="282" r:id="rId17"/>
    <p:sldId id="283" r:id="rId18"/>
    <p:sldId id="284" r:id="rId19"/>
    <p:sldId id="285" r:id="rId20"/>
    <p:sldId id="286" r:id="rId21"/>
    <p:sldId id="290" r:id="rId22"/>
    <p:sldId id="287" r:id="rId23"/>
    <p:sldId id="288" r:id="rId24"/>
    <p:sldId id="292" r:id="rId25"/>
    <p:sldId id="263" r:id="rId26"/>
    <p:sldId id="275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66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na" initials="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9" autoAdjust="0"/>
    <p:restoredTop sz="93792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253995-5B60-4766-A3FF-19B4D16A68F4}" type="datetimeFigureOut">
              <a:rPr lang="he-IL" smtClean="0"/>
              <a:t>כ"ב/אדר/תש"ף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AF002E-BC07-4F3B-B55D-17C5730F5F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12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מורים לא בוחנים מחדש את</a:t>
            </a:r>
            <a:r>
              <a:rPr lang="he-IL" baseline="0" dirty="0"/>
              <a:t> תהליכי ההוראה שלהם או לא מנצלים את ההזדמנויות החדשות שכלים אלה מזמנים והופכים את ההוראה לממוקדת תלמיד.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734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64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40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88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594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25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733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מצב הדור </a:t>
            </a:r>
            <a:r>
              <a:rPr lang="he-IL" dirty="0" err="1"/>
              <a:t>העכשוי</a:t>
            </a:r>
            <a:r>
              <a:rPr lang="he-IL" dirty="0"/>
              <a:t>-</a:t>
            </a:r>
            <a:r>
              <a:rPr lang="he-IL" baseline="0" dirty="0"/>
              <a:t> דור ה_</a:t>
            </a:r>
            <a:r>
              <a:rPr lang="en-US" baseline="0" dirty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28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באוארליין</a:t>
            </a:r>
            <a:r>
              <a:rPr lang="he-IL" dirty="0"/>
              <a:t>,</a:t>
            </a:r>
            <a:r>
              <a:rPr lang="he-IL" baseline="0" dirty="0"/>
              <a:t> אחד המייצגים החריפים של העמדה המצביעה על ההיבטים השליליים של השפעת הטכנולוגיה,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54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61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204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564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002E-BC07-4F3B-B55D-17C5730F5F15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74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6FE8-31D8-451C-9157-E4D3A3FFEF96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A540-2EBA-4C4F-B363-012CDFAFEB0E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B0A9-3643-4912-99F1-205668971BA1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2D30-1EE5-4013-A535-EABC9A0C8C56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A60F-CD54-483E-BEB8-8DBBEC31A98A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5F2-CFC9-4077-A68F-0A8D19A5CEAA}" type="datetime8">
              <a:rPr lang="he-IL" smtClean="0"/>
              <a:t>18 מרץ 20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1DEC-4BBC-44B0-9219-DD2F82E706ED}" type="datetime8">
              <a:rPr lang="he-IL" smtClean="0"/>
              <a:t>18 מרץ 20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A66-E611-463D-9D6D-633BBFD9A25C}" type="datetime8">
              <a:rPr lang="he-IL" smtClean="0"/>
              <a:t>18 מרץ 20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DF92-5936-4DBF-8EA7-63B05F5D418B}" type="datetime8">
              <a:rPr lang="he-IL" smtClean="0"/>
              <a:t>18 מרץ 20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147D-F451-4845-AE64-03C76783C166}" type="datetime8">
              <a:rPr lang="he-IL" smtClean="0"/>
              <a:t>18 מרץ 20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E117-D741-4B4E-A8B2-E3DDF5FADEA4}" type="datetime8">
              <a:rPr lang="he-IL" smtClean="0"/>
              <a:t>18 מרץ 20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© מרכז מורים ארצי מו"ט בחט"ב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168823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45342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963B64-4E34-482B-A291-6C82E1192DC8}" type="datetime8">
              <a:rPr lang="he-IL" smtClean="0"/>
              <a:t>18 מרץ 20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he-IL"/>
              <a:t>© מרכז מורים ארצי מו"ט בחט"ב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1EAAFB-AA6D-4CE2-982B-E078C9A2DC46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he-IL" b="1" dirty="0"/>
              <a:t>הוראת מדע וטכנולוגיה בסביבות למידה מגוונות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295" y="3645024"/>
            <a:ext cx="6400800" cy="2592288"/>
          </a:xfrm>
        </p:spPr>
        <p:txBody>
          <a:bodyPr>
            <a:noAutofit/>
          </a:bodyPr>
          <a:lstStyle/>
          <a:p>
            <a:pPr rtl="1"/>
            <a:r>
              <a:rPr lang="he-IL" sz="3600" b="1" dirty="0">
                <a:solidFill>
                  <a:schemeClr val="tx1"/>
                </a:solidFill>
              </a:rPr>
              <a:t>פדגוגיה דיגיטלית</a:t>
            </a:r>
          </a:p>
          <a:p>
            <a:pPr rtl="1"/>
            <a:r>
              <a:rPr lang="he-IL" sz="2400" b="1" dirty="0">
                <a:solidFill>
                  <a:schemeClr val="tx1"/>
                </a:solidFill>
              </a:rPr>
              <a:t>השתלמות קיץ תשע"ז</a:t>
            </a:r>
          </a:p>
          <a:p>
            <a:pPr rtl="1"/>
            <a:endParaRPr lang="he-IL" sz="2400" b="1" dirty="0">
              <a:solidFill>
                <a:schemeClr val="tx1"/>
              </a:solidFill>
            </a:endParaRPr>
          </a:p>
          <a:p>
            <a:pPr rtl="1"/>
            <a:r>
              <a:rPr lang="he-IL" sz="2400" b="1" dirty="0">
                <a:solidFill>
                  <a:schemeClr val="tx1"/>
                </a:solidFill>
              </a:rPr>
              <a:t>ד"ר יעל שורץ</a:t>
            </a:r>
          </a:p>
          <a:p>
            <a:pPr rtl="1"/>
            <a:r>
              <a:rPr lang="he-IL" sz="2400" b="1" dirty="0">
                <a:solidFill>
                  <a:schemeClr val="tx1"/>
                </a:solidFill>
              </a:rPr>
              <a:t>ד"ר ארנה פליק</a:t>
            </a:r>
          </a:p>
          <a:p>
            <a:pPr rtl="1"/>
            <a:endParaRPr lang="he-IL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לוגו מכון ויצמן למדע המחלקה להוראת המדעים&#10;לוגו מרכז מורים ארצי למו&quot;ט בחט&quot;ב&#10;לוגו מינהלת מל&quot;מ המרכז הישראלי לחינוך מדעי טכנולוגי על שם עמוס דה-שליט&#10;לוגו מדינת ישראל משרד החינוך המזכירות הפדגוגית, אגף מדעים הפיקוח על הוראת מדע וטכנולוגיה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23" y="332656"/>
            <a:ext cx="5274945" cy="931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4208" y="6319465"/>
            <a:ext cx="2014210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27755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b="1" dirty="0"/>
              <a:t>אתגר חינוכי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03761"/>
              </p:ext>
            </p:extLst>
          </p:nvPr>
        </p:nvGraphicFramePr>
        <p:xfrm>
          <a:off x="193638" y="2078782"/>
          <a:ext cx="8568951" cy="42797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3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14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המצב הנוכחי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המצב המשתנה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תפיסת הידע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מבנה לינארי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מבנה מרחבי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ממצב סטטי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מצב דינמי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rtl="1"/>
                      <a:endParaRPr lang="he-IL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ייצוג</a:t>
                      </a:r>
                      <a:r>
                        <a:rPr lang="he-IL" sz="1800" baseline="0" dirty="0"/>
                        <a:t> סימבולי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ייצוג רב</a:t>
                      </a:r>
                      <a:r>
                        <a:rPr lang="he-IL" sz="1800" baseline="0" dirty="0"/>
                        <a:t> פנים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ישות סופית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ישות אין סופית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/>
                        <a:t>תפיסת האדם הלומד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לומד סביל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לומד פעיל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למידה תלוית מקום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למידה בכל מקום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למידה תלוית זמן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למידה בכל זמן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206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/>
                        <a:t>למידה בכיתה</a:t>
                      </a:r>
                      <a:endParaRPr lang="he-I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/>
                        <a:t>למידה ברשת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Left Arrow 6" descr="חץ לכיוון שמאל"/>
          <p:cNvSpPr/>
          <p:nvPr/>
        </p:nvSpPr>
        <p:spPr>
          <a:xfrm>
            <a:off x="2972217" y="2204864"/>
            <a:ext cx="1008112" cy="1800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218" name="Picture 2" descr="מערכות למיד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7339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435630"/>
            <a:ext cx="3786691" cy="365125"/>
          </a:xfrm>
        </p:spPr>
        <p:txBody>
          <a:bodyPr/>
          <a:lstStyle/>
          <a:p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13818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</a:t>
            </a:r>
            <a:r>
              <a:rPr lang="he-IL" baseline="0" dirty="0"/>
              <a:t> נוכחי - התלמיד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20044" y="2233190"/>
            <a:ext cx="3752256" cy="21319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</a:rPr>
              <a:t>התלמיד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1520" y="403339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הפדגוגיה הדיגיטלית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79712" y="3495494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המורה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5929" y="1409400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סביבת הלמידה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3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81" y="2780927"/>
            <a:ext cx="1211595" cy="13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20272" y="6274928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13" name="Picture 12" descr="תלמיד יושב ליד שולחן ועליו יש מחשב ניי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42" y="3851733"/>
            <a:ext cx="1533169" cy="1533169"/>
          </a:xfrm>
          <a:prstGeom prst="rect">
            <a:avLst/>
          </a:prstGeom>
        </p:spPr>
      </p:pic>
      <p:pic>
        <p:nvPicPr>
          <p:cNvPr id="14" name="Picture 13" descr="למידה פרונטלית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70" y="4807805"/>
            <a:ext cx="1229689" cy="1229689"/>
          </a:xfrm>
          <a:prstGeom prst="rect">
            <a:avLst/>
          </a:prstGeom>
        </p:spPr>
      </p:pic>
      <p:pic>
        <p:nvPicPr>
          <p:cNvPr id="15" name="Picture 14" descr="ילדים יושבים מול מסכי מחש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1" y="5503193"/>
            <a:ext cx="1382621" cy="10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26" y="2060848"/>
            <a:ext cx="7408333" cy="4895038"/>
          </a:xfrm>
        </p:spPr>
        <p:txBody>
          <a:bodyPr>
            <a:no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צעירים מתקשים להתרכז ולהעמיק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עילגות לשונית בכתב ובעל פה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אינם מסוגלים לנסח רעיון באופן קוהרנטי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התערערות החשיבה הלינארית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צורך בבינה רשתית (יכולת להפוך ידע מבוזר למסודר)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השתחררות ממבני דעת מקובלים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מעבר ללמידה מוכוונת תלמיד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נתק מן המציאות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פגיעה בפרטיות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השטחת החשיבה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2000" b="1" dirty="0"/>
              <a:t>חוסר יכולת מיקוד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b="1" dirty="0"/>
              <a:t>דור ה </a:t>
            </a:r>
            <a:r>
              <a:rPr lang="en-US" b="1" dirty="0"/>
              <a:t>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16" y="64650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אלמוג, ע. ואלמוג, ת. (2016). דור ה-</a:t>
            </a:r>
            <a:r>
              <a:rPr lang="en-US" dirty="0"/>
              <a:t>Y</a:t>
            </a:r>
            <a:r>
              <a:rPr lang="he-IL" dirty="0"/>
              <a:t>: כאילו אין מחר. בן שמן: מורן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2280" y="6465004"/>
            <a:ext cx="1858082" cy="365125"/>
          </a:xfrm>
        </p:spPr>
        <p:txBody>
          <a:bodyPr/>
          <a:lstStyle/>
          <a:p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7" name="Picture 6" descr="תלמיד יושב ליד שולחן ועליו יש מחשב ניי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6896"/>
            <a:ext cx="837413" cy="8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0" y="2204864"/>
            <a:ext cx="5399584" cy="2736304"/>
          </a:xfrm>
        </p:spPr>
        <p:txBody>
          <a:bodyPr>
            <a:no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אנשים מטופשים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אינם מסוגלים להתרכז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שקועים במחשבים ואינם יודעים לתקשר זה עם זה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הישגיהם הלימודיים גרועים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אינם עוסקים בספורט ושמנים יותר עקב כך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מתמכרים למשחקי וידאו ומחשבים והתפתחותם מתעכבת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חסרי כבוד לערכים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חסרי בושה וחושפים עצמם בפרובוקטיביות ברשת</a:t>
            </a:r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/>
              <a:t>אינם ערים לסכנות בחשיפת פרטים אישיים ברשת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1233" y="308555"/>
            <a:ext cx="2973016" cy="1008112"/>
          </a:xfrm>
        </p:spPr>
        <p:txBody>
          <a:bodyPr/>
          <a:lstStyle/>
          <a:p>
            <a:pPr rtl="1"/>
            <a:r>
              <a:rPr lang="he-IL" b="1" dirty="0"/>
              <a:t>דור ה - </a:t>
            </a:r>
            <a:r>
              <a:rPr lang="en-US" b="1" dirty="0"/>
              <a:t>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840" y="308555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>
                <a:solidFill>
                  <a:schemeClr val="bg1"/>
                </a:solidFill>
              </a:rPr>
              <a:t>Bauerlein</a:t>
            </a:r>
            <a:r>
              <a:rPr lang="en-US" dirty="0">
                <a:solidFill>
                  <a:schemeClr val="bg1"/>
                </a:solidFill>
              </a:rPr>
              <a:t>, M. (2008). The dumbest generation: </a:t>
            </a:r>
            <a:r>
              <a:rPr lang="en-US" i="1" dirty="0">
                <a:solidFill>
                  <a:schemeClr val="bg1"/>
                </a:solidFill>
              </a:rPr>
              <a:t>How the digital age stupefies young Americans and jeopardizes our future</a:t>
            </a:r>
            <a:r>
              <a:rPr lang="en-US" dirty="0">
                <a:solidFill>
                  <a:schemeClr val="bg1"/>
                </a:solidFill>
              </a:rPr>
              <a:t>. New York: New York; Penguin </a:t>
            </a:r>
            <a:r>
              <a:rPr lang="en-US" dirty="0" err="1">
                <a:solidFill>
                  <a:schemeClr val="bg1"/>
                </a:solidFill>
              </a:rPr>
              <a:t>Tarcher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7419" y="6597352"/>
            <a:ext cx="1930090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7" name="Picture 6" descr="תלמיד יושב ליד שולחן ועליו יש מחשב ניי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5324831"/>
            <a:ext cx="1533169" cy="1533169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BE0E96B-3DE3-4AE3-9BFE-2D76FA3BC5E5}"/>
              </a:ext>
            </a:extLst>
          </p:cNvPr>
          <p:cNvSpPr/>
          <p:nvPr/>
        </p:nvSpPr>
        <p:spPr>
          <a:xfrm>
            <a:off x="35496" y="2204864"/>
            <a:ext cx="4645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מפונקים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אינם יודעים לבחור בתבונה את מסלול חייהם וקידמום המקצועי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מזלזלים  בזכויות אינטלקטואליות של יוצרים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גונבים תכנים ותוכנות, מעתיקים מקורות ומפרים כללי יושר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אקדמי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התנהגותם ברשת פוגענית ואלימה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דור נרקיסיסטי במיוחד הממוקד בעצמו ולא מגלה אמפתיה כלפי הזולת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מתעניינים רק בתרבות פופולרית, באנשים מפורסמים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chemeClr val="accent1">
                    <a:lumMod val="50000"/>
                  </a:schemeClr>
                </a:solidFill>
              </a:rPr>
              <a:t>כשיגדלו  עלולים להפוך לאזרחים גרועים ולמועסקים שאינם מכבדים את כללי העבודה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885" y="1988839"/>
            <a:ext cx="8128413" cy="4104456"/>
          </a:xfrm>
        </p:spPr>
        <p:txBody>
          <a:bodyPr>
            <a:noAutofit/>
          </a:bodyPr>
          <a:lstStyle/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שואפים לחופש בחירה וביטוי בכל תחום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מתאימים את סיבתם לטעמם האישי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מחליטים החלטות על סמך מידע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יש להם ערכים אתיים המשפעים על החלטותיהם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מודעים לכך שלכל נושא יש כמה פנים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התנהלותם מאופיינת מתוך שיתוף, קשרי קרבה, פתיחות ושקיפות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אנשים מהירים</a:t>
            </a:r>
          </a:p>
          <a:p>
            <a:pPr marL="457200" indent="-457200" algn="r" rtl="1">
              <a:buClr>
                <a:schemeClr val="tx2">
                  <a:lumMod val="50000"/>
                </a:schemeClr>
              </a:buClr>
              <a:buFont typeface="+mj-lt"/>
              <a:buAutoNum type="arabicParenR"/>
            </a:pPr>
            <a:r>
              <a:rPr lang="he-IL" sz="2000" dirty="0"/>
              <a:t>רודפי חדשנות ואורייני חדשנות</a:t>
            </a:r>
            <a:endParaRPr lang="en-US" sz="2000" dirty="0"/>
          </a:p>
          <a:p>
            <a:pPr marL="0" indent="0" algn="r" rtl="1">
              <a:buNone/>
            </a:pPr>
            <a:r>
              <a:rPr lang="he-IL" sz="2000" dirty="0"/>
              <a:t>וגם</a:t>
            </a:r>
          </a:p>
          <a:p>
            <a:pPr marL="0" indent="0" algn="r" rtl="1">
              <a:buNone/>
            </a:pPr>
            <a:r>
              <a:rPr lang="he-IL" sz="2000" dirty="0"/>
              <a:t>עוסקים בו זמנית במספר דברים, סורקים טקסטים, בעלי תפיסה מרחבית וקואורדינציה טובים במצבים </a:t>
            </a:r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197152" cy="786416"/>
          </a:xfrm>
        </p:spPr>
        <p:txBody>
          <a:bodyPr/>
          <a:lstStyle/>
          <a:p>
            <a:pPr rtl="1"/>
            <a:r>
              <a:rPr lang="he-IL" b="1" dirty="0"/>
              <a:t>דור ה-</a:t>
            </a:r>
            <a:r>
              <a:rPr lang="en-US" b="1" dirty="0"/>
              <a:t>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74" y="609329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Tapscott,D</a:t>
            </a:r>
            <a:r>
              <a:rPr lang="en-US" dirty="0"/>
              <a:t>. (2008). Grown  up digital: How the next generation is changing your world/ New York; </a:t>
            </a:r>
            <a:r>
              <a:rPr lang="en-US" dirty="0" err="1"/>
              <a:t>McGrraw</a:t>
            </a:r>
            <a:r>
              <a:rPr lang="en-US" dirty="0"/>
              <a:t>-Hill Companies, Inc.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49510" y="6372398"/>
            <a:ext cx="1964904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8" name="Picture 6" descr="תלמיד יושב ליד שולחן ועליו יש מחשב נייד">
            <a:extLst>
              <a:ext uri="{FF2B5EF4-FFF2-40B4-BE49-F238E27FC236}">
                <a16:creationId xmlns:a16="http://schemas.microsoft.com/office/drawing/2014/main" id="{C1E2AF8D-ED01-41C4-A32C-FF548084E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6896"/>
            <a:ext cx="837413" cy="8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7"/>
            <a:ext cx="7408333" cy="1152128"/>
          </a:xfrm>
        </p:spPr>
        <p:txBody>
          <a:bodyPr/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 err="1"/>
              <a:t>באוארליין</a:t>
            </a:r>
            <a:r>
              <a:rPr lang="he-IL" dirty="0"/>
              <a:t>   - תיאורים שליליים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 err="1"/>
              <a:t>ספסקוט</a:t>
            </a:r>
            <a:r>
              <a:rPr lang="he-IL" dirty="0"/>
              <a:t>    - תיאורים חיוביים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שני צדדים של אותו מטבע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93305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chemeClr val="tx2"/>
                </a:solidFill>
              </a:rPr>
              <a:t>הדור של עידן המידע שונה לחלוטין מקודמו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76256" y="6237312"/>
            <a:ext cx="2072625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8" name="Picture 6" descr="תלמיד יושב ליד שולחן ועליו יש מחשב נייד">
            <a:extLst>
              <a:ext uri="{FF2B5EF4-FFF2-40B4-BE49-F238E27FC236}">
                <a16:creationId xmlns:a16="http://schemas.microsoft.com/office/drawing/2014/main" id="{56291B0A-907A-4456-B949-D6644A409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6896"/>
            <a:ext cx="837413" cy="8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8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b="1" dirty="0"/>
              <a:t>"סוג חדש של ילד"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851970" y="3140968"/>
            <a:ext cx="294416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2400" b="1" dirty="0">
                <a:solidFill>
                  <a:schemeClr val="tx1"/>
                </a:solidFill>
              </a:rPr>
              <a:t>למידה היא עבודה קשה ולפעמים מתסכלת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84168" y="1365302"/>
            <a:ext cx="2664296" cy="1631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2400" b="1" dirty="0">
                <a:solidFill>
                  <a:schemeClr val="tx1"/>
                </a:solidFill>
              </a:rPr>
              <a:t>תלמידים תופסים את העולם דיגיטלי כעולם של </a:t>
            </a:r>
          </a:p>
          <a:p>
            <a:r>
              <a:rPr lang="he-IL" sz="2400" b="1" dirty="0">
                <a:solidFill>
                  <a:schemeClr val="tx1"/>
                </a:solidFill>
              </a:rPr>
              <a:t>בידור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504" y="5085184"/>
            <a:ext cx="4320480" cy="157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2400" b="1" dirty="0">
                <a:solidFill>
                  <a:schemeClr val="tx1"/>
                </a:solidFill>
              </a:rPr>
              <a:t>התלמיד החדש צריך להתכוון ללמוד, לחקור, להתאמץ ולהסתכן ולכן תודעתו </a:t>
            </a:r>
          </a:p>
          <a:p>
            <a:r>
              <a:rPr lang="he-IL" sz="2400" b="1" dirty="0">
                <a:solidFill>
                  <a:schemeClr val="tx1"/>
                </a:solidFill>
              </a:rPr>
              <a:t>צריכה להשתנות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9628166">
            <a:off x="4665913" y="2248525"/>
            <a:ext cx="127644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אבל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9628166">
            <a:off x="1459411" y="4225154"/>
            <a:ext cx="127644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לכן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30265" y="6289399"/>
            <a:ext cx="1893345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5" name="Picture 4" descr="משקפי תלת מימד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56" y="2254429"/>
            <a:ext cx="815396" cy="636265"/>
          </a:xfrm>
          <a:prstGeom prst="rect">
            <a:avLst/>
          </a:prstGeom>
        </p:spPr>
      </p:pic>
      <p:pic>
        <p:nvPicPr>
          <p:cNvPr id="7" name="Picture 6" descr="תלמידה יושבת ללמו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10" y="3602368"/>
            <a:ext cx="875525" cy="656631"/>
          </a:xfrm>
          <a:prstGeom prst="rect">
            <a:avLst/>
          </a:prstGeom>
        </p:spPr>
      </p:pic>
      <p:pic>
        <p:nvPicPr>
          <p:cNvPr id="9" name="Picture 8" descr="הרבה דברים בתוך קופסה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37599"/>
            <a:ext cx="758180" cy="947436"/>
          </a:xfrm>
          <a:prstGeom prst="rect">
            <a:avLst/>
          </a:prstGeom>
        </p:spPr>
      </p:pic>
      <p:pic>
        <p:nvPicPr>
          <p:cNvPr id="14" name="Picture 6" descr="תלמיד יושב ליד שולחן ועליו יש מחשב נייד">
            <a:extLst>
              <a:ext uri="{FF2B5EF4-FFF2-40B4-BE49-F238E27FC236}">
                <a16:creationId xmlns:a16="http://schemas.microsoft.com/office/drawing/2014/main" id="{1A482AEA-B323-4530-A5EB-7212501D1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6896"/>
            <a:ext cx="837413" cy="8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76" y="2132856"/>
            <a:ext cx="8604448" cy="3450696"/>
          </a:xfrm>
        </p:spPr>
        <p:txBody>
          <a:bodyPr>
            <a:normAutofit fontScale="92500"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מיומנויות שימוש בכלי תקשוב (אוריינות של טכנולוגיות מידע ותקשורת)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 שימוש במידע (אוריינות ידע, מידענות)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 חשיבה מסדר גבוה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 שיתוף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 תקשורת ושפה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כישורים של התנהלות אוטונומית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כישורים של התפתחות אישית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אתיקה ומוגנות במרשתת</a:t>
            </a:r>
          </a:p>
          <a:p>
            <a:pPr algn="r" rt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359024"/>
          </a:xfrm>
        </p:spPr>
        <p:txBody>
          <a:bodyPr>
            <a:normAutofit fontScale="90000"/>
          </a:bodyPr>
          <a:lstStyle/>
          <a:p>
            <a:pPr rtl="1"/>
            <a:r>
              <a:rPr lang="he-IL" b="1" dirty="0"/>
              <a:t>אילו כישורים דרושים </a:t>
            </a:r>
            <a:br>
              <a:rPr lang="he-IL" b="1" dirty="0"/>
            </a:br>
            <a:r>
              <a:rPr lang="he-IL" b="1" dirty="0"/>
              <a:t>לתלמידים בעולם הדיגיטלי?</a:t>
            </a:r>
            <a:br>
              <a:rPr lang="he-IL" b="1" dirty="0"/>
            </a:b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68535" y="6237312"/>
            <a:ext cx="1856601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8" name="Picture 6" descr="תלמיד יושב ליד שולחן ועליו יש מחשב נייד">
            <a:extLst>
              <a:ext uri="{FF2B5EF4-FFF2-40B4-BE49-F238E27FC236}">
                <a16:creationId xmlns:a16="http://schemas.microsoft.com/office/drawing/2014/main" id="{CBC28E45-F94A-4C52-B579-949E26CF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6896"/>
            <a:ext cx="837413" cy="8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0212"/>
            <a:ext cx="7408333" cy="3450696"/>
          </a:xfrm>
        </p:spPr>
        <p:txBody>
          <a:bodyPr>
            <a:normAutofit lnSpcReduction="10000"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לגדל אנשים מודעים לעצמם ולעולם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להיות מיומנים בשיתוף פעולה עם אחרים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להיות מורגלים בלקיחת אחריות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לאוהב אתגרים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לשמוח לפתור בעיות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להיות בעלי יכולת לחשיבה רחבה ובלתי מוגבלת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ליצור וליזום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להיות מורגלים בשינוי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b="1" dirty="0"/>
              <a:t>מה יאפשר השינוי של </a:t>
            </a:r>
            <a:br>
              <a:rPr lang="he-IL" b="1" dirty="0"/>
            </a:br>
            <a:r>
              <a:rPr lang="he-IL" b="1" dirty="0"/>
              <a:t>סביבת הלמידה ללומד?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20272" y="6309320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7" name="Picture 6" descr="תלמיד יושב ליד שולחן ועליו יש מחשב נייד">
            <a:extLst>
              <a:ext uri="{FF2B5EF4-FFF2-40B4-BE49-F238E27FC236}">
                <a16:creationId xmlns:a16="http://schemas.microsoft.com/office/drawing/2014/main" id="{9BB41BA4-6B8B-4A28-BC4F-C6C042A1A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" y="6896"/>
            <a:ext cx="837413" cy="8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3508" y="382811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הפדגוגיה הדיגיטלית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</a:t>
            </a:r>
            <a:r>
              <a:rPr lang="he-IL" baseline="0" dirty="0"/>
              <a:t> נוכחי - המורה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6691" y="2659875"/>
            <a:ext cx="3577417" cy="23364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</a:rPr>
              <a:t>המורה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55976" y="2309500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התלמיד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88923" y="1617324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סביבת הלמידה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20983"/>
            <a:ext cx="1211595" cy="13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92280" y="6229513"/>
            <a:ext cx="1856601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15" name="Picture 14" descr="תלמיד יושב ליד שולחן ועליו יש מחשב ניי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65" y="3977327"/>
            <a:ext cx="1556792" cy="1556792"/>
          </a:xfrm>
          <a:prstGeom prst="rect">
            <a:avLst/>
          </a:prstGeom>
        </p:spPr>
      </p:pic>
      <p:pic>
        <p:nvPicPr>
          <p:cNvPr id="17" name="Picture 16" descr="ילדים יושבים מול מסכי מחש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2" y="5346721"/>
            <a:ext cx="1382621" cy="1068601"/>
          </a:xfrm>
          <a:prstGeom prst="rect">
            <a:avLst/>
          </a:prstGeom>
        </p:spPr>
      </p:pic>
      <p:pic>
        <p:nvPicPr>
          <p:cNvPr id="18" name="Picture 17" descr="למידה פרונטלית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24" y="4623264"/>
            <a:ext cx="1229689" cy="12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88840"/>
            <a:ext cx="5482952" cy="4525963"/>
          </a:xfrm>
        </p:spPr>
        <p:txBody>
          <a:bodyPr>
            <a:normAutofit lnSpcReduction="10000"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חשיבה מתפרצת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בינה רשתית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ה-</a:t>
            </a:r>
            <a:r>
              <a:rPr lang="en-US" b="1" dirty="0"/>
              <a:t>Makers</a:t>
            </a:r>
            <a:r>
              <a:rPr lang="he-IL" b="1" dirty="0"/>
              <a:t>=</a:t>
            </a:r>
            <a:r>
              <a:rPr lang="he-IL" b="1" dirty="0" err="1"/>
              <a:t>יוצרנים</a:t>
            </a:r>
            <a:r>
              <a:rPr lang="he-IL" b="1" dirty="0"/>
              <a:t> 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 err="1"/>
              <a:t>דיגפרניה</a:t>
            </a:r>
            <a:endParaRPr lang="he-IL" b="1" dirty="0"/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יצגן (</a:t>
            </a:r>
            <a:r>
              <a:rPr lang="he-IL" b="1" dirty="0" err="1"/>
              <a:t>אווטר</a:t>
            </a:r>
            <a:r>
              <a:rPr lang="he-IL" b="1" dirty="0"/>
              <a:t>)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חשיבה מסתעפת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חשיבה מתכנסת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למידה מסתעפת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מציאות רבודה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מציאות מדומה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דמיין (סימולטור)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err="1">
                <a:cs typeface="+mn-cs"/>
              </a:rPr>
              <a:t>ג'יקסו</a:t>
            </a:r>
            <a:r>
              <a:rPr lang="he-IL" b="1" dirty="0">
                <a:cs typeface="+mn-cs"/>
              </a:rPr>
              <a:t> מונחון דיגיטלי</a:t>
            </a:r>
            <a:br>
              <a:rPr lang="he-IL" b="1" dirty="0">
                <a:cs typeface="+mn-cs"/>
              </a:rPr>
            </a:br>
            <a:r>
              <a:rPr lang="he-IL" b="1" dirty="0">
                <a:cs typeface="+mn-cs"/>
              </a:rPr>
              <a:t>היכרות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0272" y="6332240"/>
            <a:ext cx="1786074" cy="365125"/>
          </a:xfrm>
        </p:spPr>
        <p:txBody>
          <a:bodyPr/>
          <a:lstStyle/>
          <a:p>
            <a:r>
              <a:rPr lang="he-IL"/>
              <a:t>© מרכז מורים ארצי מו"ט בחט"ב</a:t>
            </a:r>
            <a:endParaRPr lang="he-IL" dirty="0"/>
          </a:p>
        </p:txBody>
      </p:sp>
      <p:pic>
        <p:nvPicPr>
          <p:cNvPr id="5" name="Picture 4" descr="אייקון מסמך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856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0577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לעולם הדיגיטלי יש אינטליגנציה אך הוא נטול </a:t>
            </a:r>
            <a:r>
              <a:rPr lang="he-IL" b="1" dirty="0">
                <a:solidFill>
                  <a:srgbClr val="FF0000"/>
                </a:solidFill>
              </a:rPr>
              <a:t>תודעה</a:t>
            </a:r>
            <a:r>
              <a:rPr lang="he-IL" b="1" dirty="0"/>
              <a:t> לכן איננו יכול למלא פונקציות פדגוגיות חושבות כמו:</a:t>
            </a:r>
          </a:p>
          <a:p>
            <a:pPr marL="0" indent="0" algn="r" rtl="1">
              <a:buNone/>
            </a:pPr>
            <a:endParaRPr lang="he-IL" b="1" dirty="0"/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להציג מופת של התנהגות ראויה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להביע אמפתיה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להגיב בספונטניות</a:t>
            </a:r>
          </a:p>
          <a:p>
            <a:pPr algn="r" rtl="1"/>
            <a:endParaRPr lang="he-IL" b="1" dirty="0"/>
          </a:p>
          <a:p>
            <a:pPr algn="r" rt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b="1" dirty="0"/>
              <a:t>מדוע העולם הדיגיטלי </a:t>
            </a:r>
            <a:br>
              <a:rPr lang="he-IL" b="1" dirty="0"/>
            </a:br>
            <a:r>
              <a:rPr lang="he-IL" b="1" dirty="0"/>
              <a:t>איננו תחליף למורה?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20272" y="6237312"/>
            <a:ext cx="2000617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6" name="Picture 5" descr="למידה פרונטלית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4984"/>
            <a:ext cx="8720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חשיבה רפלקטיבית-ביקורתית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יצירתיות ופתרון בעיות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 עבודת צוות – עבודה קשובה, פתוחה, נינוחה, תורמת ומתחברת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למידה יעילה ממוטיבציה פנימית של סקרנות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גמישות מחשבתית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כישורי שפה גבוהים ולהצגת רעיון ברהיטות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b="1" dirty="0"/>
              <a:t>הפדגוג הדיגיטלי: מאפיינים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8264" y="6237312"/>
            <a:ext cx="1856601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7" name="Picture 5" descr="למידה פרונטלית">
            <a:extLst>
              <a:ext uri="{FF2B5EF4-FFF2-40B4-BE49-F238E27FC236}">
                <a16:creationId xmlns:a16="http://schemas.microsoft.com/office/drawing/2014/main" id="{EC8A54CD-62A3-4A34-A0B4-D7678F97C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4984"/>
            <a:ext cx="8720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450696"/>
          </a:xfrm>
        </p:spPr>
        <p:txBody>
          <a:bodyPr>
            <a:norm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שליח ומבין את ההזדמנויות החדשות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מאפשר שימוש בכלי למידה שיתופיים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מאפשר גישה למידע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מתכנן שיעורים הכוללים פתרון בעיות ויישוב קונפליקטים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מאפשר למידה התנסותית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משלב תקשורת ללא גבולות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מאפשר יצירה והפקה של תוצרי למידה מכל סוג וגוון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b="1" dirty="0"/>
              <a:t>הפדגוג הדיגיטלי-</a:t>
            </a:r>
            <a:br>
              <a:rPr lang="he-IL" b="1" dirty="0"/>
            </a:br>
            <a:r>
              <a:rPr lang="he-IL" b="1" dirty="0"/>
              <a:t> מטרותיו האופרטיביות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8264" y="6309320"/>
            <a:ext cx="2000617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7" name="Picture 5" descr="למידה פרונטלית">
            <a:extLst>
              <a:ext uri="{FF2B5EF4-FFF2-40B4-BE49-F238E27FC236}">
                <a16:creationId xmlns:a16="http://schemas.microsoft.com/office/drawing/2014/main" id="{72E0A9D9-4BBB-4139-AFA2-FAC2A522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4984"/>
            <a:ext cx="8720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0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64676" y="3358254"/>
            <a:ext cx="4248472" cy="2664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</a:rPr>
              <a:t>הפדגוגיה הדיגיטלית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95664" y="2704619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המורה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31696" y="1804519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התלמיד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96064" y="980728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סביבת הלמידה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6064" y="6252463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13" name="Picture 3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24" y="2545055"/>
            <a:ext cx="1211595" cy="13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תלמיד יושב ליד שולחן ועליו יש מחשב ניי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09" y="3326404"/>
            <a:ext cx="1556792" cy="1556792"/>
          </a:xfrm>
          <a:prstGeom prst="rect">
            <a:avLst/>
          </a:prstGeom>
        </p:spPr>
      </p:pic>
      <p:pic>
        <p:nvPicPr>
          <p:cNvPr id="15" name="Picture 14" descr="למידה פרונטלית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0" y="4192961"/>
            <a:ext cx="1229689" cy="1229689"/>
          </a:xfrm>
          <a:prstGeom prst="rect">
            <a:avLst/>
          </a:prstGeom>
        </p:spPr>
      </p:pic>
      <p:pic>
        <p:nvPicPr>
          <p:cNvPr id="16" name="Picture 15" descr="ילדים יושבים מול מסכי מחש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28" y="5422650"/>
            <a:ext cx="1382621" cy="1068601"/>
          </a:xfrm>
          <a:prstGeom prst="rect">
            <a:avLst/>
          </a:prstGeom>
        </p:spPr>
      </p:pic>
      <p:sp>
        <p:nvSpPr>
          <p:cNvPr id="3" name="כותרת 2" hidden="1">
            <a:extLst>
              <a:ext uri="{FF2B5EF4-FFF2-40B4-BE49-F238E27FC236}">
                <a16:creationId xmlns:a16="http://schemas.microsoft.com/office/drawing/2014/main" id="{72350BDA-C229-4165-9C5D-98CF180A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 נוכחי – הפדגוגיה</a:t>
            </a:r>
            <a:r>
              <a:rPr lang="he-IL" baseline="0" dirty="0"/>
              <a:t> הדיגיטלית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369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132856"/>
            <a:ext cx="7120301" cy="396044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000" b="1" dirty="0"/>
              <a:t>אריסטו – חשיבה גבוהה, יכולות לפעול בשיתוף, קיום דיאלוג פורה, התפתחות אישית, אחריות על פי עקרונות אתיים </a:t>
            </a:r>
            <a:br>
              <a:rPr lang="en-US" sz="2000" b="1" dirty="0"/>
            </a:br>
            <a:r>
              <a:rPr lang="he-IL" sz="2000" dirty="0"/>
              <a:t>(אריסטו, 1973, עמ' 17-18)</a:t>
            </a:r>
          </a:p>
          <a:p>
            <a:pPr marL="0" indent="0" algn="r" rtl="1">
              <a:buNone/>
            </a:pPr>
            <a:endParaRPr lang="he-IL" sz="2000" b="1" dirty="0"/>
          </a:p>
          <a:p>
            <a:pPr algn="r" rtl="1"/>
            <a:endParaRPr lang="he-IL" sz="2000" b="1" dirty="0"/>
          </a:p>
          <a:p>
            <a:pPr marL="0" indent="0" algn="r" rtl="1">
              <a:buNone/>
            </a:pPr>
            <a:r>
              <a:rPr lang="he-IL" sz="2000" b="1" dirty="0"/>
              <a:t>דיואי – "לעומת הכפייה מלמעלה מעמידים את הביטוי והטיפוח של </a:t>
            </a:r>
            <a:br>
              <a:rPr lang="en-US" sz="2000" b="1" dirty="0"/>
            </a:br>
            <a:r>
              <a:rPr lang="he-IL" sz="2000" b="1" dirty="0"/>
              <a:t>אישיות הפרט; כנגד משמעת חיצונית דוגלים בפעילות חופשית; </a:t>
            </a:r>
            <a:br>
              <a:rPr lang="en-US" sz="2000" b="1" dirty="0"/>
            </a:br>
            <a:r>
              <a:rPr lang="he-IL" sz="2000" b="1" dirty="0"/>
              <a:t>מול הלימוד מסְפָרים ומפי מורים עומד הלימוד מתוך ניסיון... </a:t>
            </a:r>
            <a:br>
              <a:rPr lang="en-US" sz="2000" b="1" dirty="0"/>
            </a:br>
            <a:r>
              <a:rPr lang="he-IL" sz="2000" b="1" dirty="0"/>
              <a:t>ומול מטרות וחומרים סטאטיים מועמדת הכרתו של העולם המשתנה" </a:t>
            </a:r>
            <a:br>
              <a:rPr lang="en-US" sz="2000" b="1" dirty="0"/>
            </a:br>
            <a:r>
              <a:rPr lang="he-IL" sz="2000" dirty="0"/>
              <a:t>(דיואי 1959, עמ' 16)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b="1" dirty="0"/>
              <a:t>פדגוגיה חדשנית אך לא חדשה</a:t>
            </a:r>
            <a:br>
              <a:rPr lang="en-US" b="1" dirty="0"/>
            </a:br>
            <a:endParaRPr lang="en-US" dirty="0"/>
          </a:p>
        </p:txBody>
      </p:sp>
      <p:pic>
        <p:nvPicPr>
          <p:cNvPr id="12290" name="Picture 2" descr="אריסט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38059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דיוא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28" y="3776527"/>
            <a:ext cx="1318344" cy="19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20272" y="6391604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8" name="Picture 7" descr="ילדים יושבים מול מסכי מחש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835" cy="8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8589640" cy="2304256"/>
          </a:xfrm>
        </p:spPr>
        <p:txBody>
          <a:bodyPr/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מהי התאוריה </a:t>
            </a:r>
            <a:r>
              <a:rPr lang="he-IL" b="1" dirty="0" err="1"/>
              <a:t>הקוריקולרית</a:t>
            </a:r>
            <a:r>
              <a:rPr lang="he-IL" b="1" dirty="0"/>
              <a:t> הנדרשת למבנה הידע החדש?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מהו הארגון הנכון של מערכת הלמידה בסיטואציה החדש?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מהן שיטות ההוראה ההולמות את דור הלומדים החדש (דור ה-</a:t>
            </a:r>
            <a:r>
              <a:rPr lang="en-US" b="1" dirty="0"/>
              <a:t>Y</a:t>
            </a:r>
            <a:r>
              <a:rPr lang="he-IL" b="1" dirty="0"/>
              <a:t>)?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396744"/>
          </a:xfrm>
        </p:spPr>
        <p:txBody>
          <a:bodyPr>
            <a:normAutofit fontScale="90000"/>
          </a:bodyPr>
          <a:lstStyle/>
          <a:p>
            <a:pPr rtl="1"/>
            <a:r>
              <a:rPr lang="he-IL" b="1" dirty="0"/>
              <a:t>השאלות ליחס לומד-ידע</a:t>
            </a:r>
            <a:br>
              <a:rPr lang="he-IL" b="1" dirty="0"/>
            </a:br>
            <a:r>
              <a:rPr lang="he-IL" b="1" dirty="0"/>
              <a:t>בפדגוגיה הדיגיטלית</a:t>
            </a:r>
            <a:br>
              <a:rPr lang="he-IL" b="1" dirty="0"/>
            </a:br>
            <a:r>
              <a:rPr lang="he-IL" b="1" dirty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280" y="6237312"/>
            <a:ext cx="1856601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6" name="Picture 7" descr="ילדים יושבים מול מסכי מחשב">
            <a:extLst>
              <a:ext uri="{FF2B5EF4-FFF2-40B4-BE49-F238E27FC236}">
                <a16:creationId xmlns:a16="http://schemas.microsoft.com/office/drawing/2014/main" id="{536C520D-6920-43C9-BA2F-62FB7AD20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835" cy="8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המוח החוש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75" y="3096218"/>
            <a:ext cx="3025429" cy="3025429"/>
          </a:xfrm>
          <a:prstGeom prst="rect">
            <a:avLst/>
          </a:prstGeom>
        </p:spPr>
      </p:pic>
      <p:pic>
        <p:nvPicPr>
          <p:cNvPr id="13" name="Picture 12" descr="מסך מחש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66" y="2133077"/>
            <a:ext cx="1165935" cy="1049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5599589"/>
            <a:ext cx="2488183" cy="1044116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הוראה המעודדת למידה שיתופית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242" y="246262"/>
            <a:ext cx="8229600" cy="1252728"/>
          </a:xfrm>
        </p:spPr>
        <p:txBody>
          <a:bodyPr/>
          <a:lstStyle/>
          <a:p>
            <a:pPr rtl="1"/>
            <a:r>
              <a:rPr lang="he-IL" b="1" dirty="0"/>
              <a:t>אסטרטגיות של הוראה</a:t>
            </a:r>
            <a:endParaRPr lang="en-US" b="1" dirty="0"/>
          </a:p>
        </p:txBody>
      </p:sp>
      <p:sp>
        <p:nvSpPr>
          <p:cNvPr id="5" name="AutoShape 2" descr="תוצאת תמונה עבור ‪computer ic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תוצאת תמונה עבור ‪computer icon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96126" y="2392786"/>
            <a:ext cx="19442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</a:rPr>
              <a:t>הוראה חד-סטרית אחידה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685" y="3812016"/>
            <a:ext cx="2314560" cy="893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</a:rPr>
              <a:t>הוראה חד-סטרית מותאמת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8933" y="5095990"/>
            <a:ext cx="251113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he-IL" sz="2400" b="1" dirty="0">
                <a:solidFill>
                  <a:srgbClr val="002060"/>
                </a:solidFill>
              </a:rPr>
              <a:t>הוראה המכוונת </a:t>
            </a:r>
          </a:p>
          <a:p>
            <a:pPr marL="0" lvl="1"/>
            <a:r>
              <a:rPr lang="he-IL" sz="2400" b="1" dirty="0">
                <a:solidFill>
                  <a:srgbClr val="002060"/>
                </a:solidFill>
              </a:rPr>
              <a:t>ללמידה אוטונומית</a:t>
            </a:r>
          </a:p>
          <a:p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22461" y="6472124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15" name="Picture 14" descr="למידה שיתופית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49" y="4139165"/>
            <a:ext cx="1314840" cy="1249038"/>
          </a:xfrm>
          <a:prstGeom prst="rect">
            <a:avLst/>
          </a:prstGeom>
        </p:spPr>
      </p:pic>
      <p:pic>
        <p:nvPicPr>
          <p:cNvPr id="16" name="Picture 15" descr="תלמיד יושב ליד שולחן ועליו יש מחשב נייד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1" y="1792823"/>
            <a:ext cx="2132856" cy="2132856"/>
          </a:xfrm>
          <a:prstGeom prst="rect">
            <a:avLst/>
          </a:prstGeom>
        </p:spPr>
      </p:pic>
      <p:pic>
        <p:nvPicPr>
          <p:cNvPr id="18" name="Picture 7" descr="ילדים יושבים מול מסכי מחשב">
            <a:extLst>
              <a:ext uri="{FF2B5EF4-FFF2-40B4-BE49-F238E27FC236}">
                <a16:creationId xmlns:a16="http://schemas.microsoft.com/office/drawing/2014/main" id="{6A06BB0B-9F02-4428-909D-1240833E9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835" cy="8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3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34488"/>
          </a:xfrm>
        </p:spPr>
        <p:txBody>
          <a:bodyPr/>
          <a:lstStyle/>
          <a:p>
            <a:pPr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למידה משותפת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2508" y="2060847"/>
            <a:ext cx="26016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מההשתלמות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4509120"/>
            <a:ext cx="26016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לכיתה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Down Arrow 4" descr="חץ לכיוון כיתה"/>
          <p:cNvSpPr/>
          <p:nvPr/>
        </p:nvSpPr>
        <p:spPr>
          <a:xfrm rot="3400469">
            <a:off x="4633691" y="2718896"/>
            <a:ext cx="985967" cy="2230604"/>
          </a:xfrm>
          <a:prstGeom prst="downArrow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28184" y="6309320"/>
            <a:ext cx="2421620" cy="221109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6" name="Picture 5" descr="למידה שיתופית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0046"/>
            <a:ext cx="1157213" cy="1157213"/>
          </a:xfrm>
          <a:prstGeom prst="rect">
            <a:avLst/>
          </a:prstGeom>
        </p:spPr>
      </p:pic>
      <p:pic>
        <p:nvPicPr>
          <p:cNvPr id="8" name="Picture 7" descr="למידה פרונטלית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23113"/>
            <a:ext cx="1212173" cy="12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0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888432"/>
          </a:xfrm>
        </p:spPr>
        <p:txBody>
          <a:bodyPr>
            <a:no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3200" b="1" dirty="0"/>
              <a:t>חשיבה לינארית-  </a:t>
            </a:r>
            <a:r>
              <a:rPr lang="he-IL" sz="3200" dirty="0"/>
              <a:t>חשיבה המתבצעת באמצעות שפה המתבצעת באמצעות מילים, משפטים, פסקאות ומאפשרת לעקוב אחרי "קו מחשבה".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sz="3200" b="1" dirty="0"/>
              <a:t>בינה רשתית </a:t>
            </a:r>
            <a:r>
              <a:rPr lang="he-IL" sz="3200" dirty="0"/>
              <a:t>- ריכוז פרטי מידע שונים וקישורם בדרך שתאפשר הבנה של תהליכים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שתי צורות חשיבה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4168" y="6237313"/>
            <a:ext cx="2306281" cy="360040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89388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מבנה אדרכילי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05878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40152" y="6237313"/>
            <a:ext cx="2922595" cy="360040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sp>
        <p:nvSpPr>
          <p:cNvPr id="3" name="כותרת 2" hidden="1">
            <a:extLst>
              <a:ext uri="{FF2B5EF4-FFF2-40B4-BE49-F238E27FC236}">
                <a16:creationId xmlns:a16="http://schemas.microsoft.com/office/drawing/2014/main" id="{AE5D5A4C-508F-4F02-8690-6E20821A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תמונה</a:t>
            </a:r>
          </a:p>
        </p:txBody>
      </p:sp>
    </p:spTree>
    <p:extLst>
      <p:ext uri="{BB962C8B-B14F-4D97-AF65-F5344CB8AC3E}">
        <p14:creationId xmlns:p14="http://schemas.microsoft.com/office/powerpoint/2010/main" val="261012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9552" y="382811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הפדגוגיה הדיגיטלית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83768" y="313329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המורה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9800" y="223319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התלמיד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84168" y="1409400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סביבת הלמידה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AutoShape 2" descr="Image result for student learning in digital surround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211595" cy="13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 descr="Image result for digital teacher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92280" y="6308689"/>
            <a:ext cx="1786074" cy="365125"/>
          </a:xfrm>
        </p:spPr>
        <p:txBody>
          <a:bodyPr/>
          <a:lstStyle/>
          <a:p>
            <a:r>
              <a:rPr lang="he-IL"/>
              <a:t>© מרכז מורים ארצי מו"ט בחט"ב</a:t>
            </a:r>
            <a:endParaRPr lang="he-IL" dirty="0"/>
          </a:p>
        </p:txBody>
      </p:sp>
      <p:pic>
        <p:nvPicPr>
          <p:cNvPr id="3" name="Picture 2" descr="תלמיד יושב ליד שולחן ועליו יש מחשב ניי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20" y="3828111"/>
            <a:ext cx="1556792" cy="1556792"/>
          </a:xfrm>
          <a:prstGeom prst="rect">
            <a:avLst/>
          </a:prstGeom>
        </p:spPr>
      </p:pic>
      <p:pic>
        <p:nvPicPr>
          <p:cNvPr id="10" name="Picture 9" descr="למידה פרונטלית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67" y="4842203"/>
            <a:ext cx="1229689" cy="1229689"/>
          </a:xfrm>
          <a:prstGeom prst="rect">
            <a:avLst/>
          </a:prstGeom>
        </p:spPr>
      </p:pic>
      <p:pic>
        <p:nvPicPr>
          <p:cNvPr id="11" name="Picture 10" descr="תלמידים יושבים מול מסכי מחש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28" y="5422650"/>
            <a:ext cx="1382621" cy="1068601"/>
          </a:xfrm>
          <a:prstGeom prst="rect">
            <a:avLst/>
          </a:prstGeom>
        </p:spPr>
      </p:pic>
      <p:sp>
        <p:nvSpPr>
          <p:cNvPr id="12" name="כותרת 11" hidden="1">
            <a:extLst>
              <a:ext uri="{FF2B5EF4-FFF2-40B4-BE49-F238E27FC236}">
                <a16:creationId xmlns:a16="http://schemas.microsoft.com/office/drawing/2014/main" id="{DBEC815D-71CE-4B89-A107-BF4AD634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 לימוד</a:t>
            </a:r>
          </a:p>
        </p:txBody>
      </p:sp>
    </p:spTree>
    <p:extLst>
      <p:ext uri="{BB962C8B-B14F-4D97-AF65-F5344CB8AC3E}">
        <p14:creationId xmlns:p14="http://schemas.microsoft.com/office/powerpoint/2010/main" val="32344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288032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3600" b="1" dirty="0"/>
              <a:t>הרציונל: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he-IL" sz="3600" dirty="0"/>
              <a:t>התערערות מבני הדעת המקובלים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he-IL" sz="3600" dirty="0"/>
              <a:t>"בלגן" של פרטי מידע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he-IL" sz="3600" dirty="0"/>
              <a:t>למידה מסתעפת ושחיבת מתפרצת</a:t>
            </a:r>
          </a:p>
          <a:p>
            <a:pPr marL="0" indent="0" algn="r" rtl="1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בינה רשתית: חשיבה אינדוקטיבית</a:t>
            </a:r>
            <a:br>
              <a:rPr lang="he-IL" b="1" dirty="0"/>
            </a:br>
            <a:r>
              <a:rPr lang="he-IL" b="1" dirty="0"/>
              <a:t>מלמטה למעלה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144" y="6309321"/>
            <a:ext cx="2994603" cy="288032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722802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708920"/>
            <a:ext cx="8064896" cy="3450696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איך מאמנים תלמידים לעשות סדר במידע שאוספים?</a:t>
            </a:r>
          </a:p>
          <a:p>
            <a:pPr marL="0" indent="0" algn="ctr" rtl="1">
              <a:buNone/>
            </a:pPr>
            <a:r>
              <a:rPr lang="he-IL" sz="3600" dirty="0"/>
              <a:t>או</a:t>
            </a:r>
          </a:p>
          <a:p>
            <a:pPr algn="r" rtl="1"/>
            <a:r>
              <a:rPr lang="he-IL" sz="3600" dirty="0"/>
              <a:t>איך מפיקים ידע גלוי מעולם של ידע סמוי?</a:t>
            </a:r>
          </a:p>
          <a:p>
            <a:pPr marL="0" indent="0" algn="r" rtl="1">
              <a:buNone/>
            </a:pPr>
            <a:endParaRPr lang="he-IL" sz="3600" dirty="0"/>
          </a:p>
          <a:p>
            <a:pPr marL="0" indent="0" algn="r" rtl="1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b="1" dirty="0"/>
              <a:t>איך עושים סדר ב"בלגן"?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76256" y="6159616"/>
            <a:ext cx="2072625" cy="419196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4143401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0032" y="2564905"/>
            <a:ext cx="2619813" cy="50405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algn="r" rtl="1"/>
            <a:r>
              <a:rPr lang="he-IL" b="1" dirty="0"/>
              <a:t>העבירה של </a:t>
            </a:r>
            <a:r>
              <a:rPr lang="he-IL" b="1" dirty="0" err="1"/>
              <a:t>מוסקו</a:t>
            </a:r>
            <a:endParaRPr lang="he-IL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ראשיתה של המפה המושגית בפירוק "מקרה" (עבירה בכדורגל) לגורמים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932040" y="3501008"/>
            <a:ext cx="2619813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בדקה ה-85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83568" y="2717305"/>
            <a:ext cx="3528392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משחק גמר גביע המדינה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769165" y="4797152"/>
            <a:ext cx="2619813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ברחבת השער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9552" y="3916484"/>
            <a:ext cx="2619813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דחף את זבילי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5536" y="5661248"/>
            <a:ext cx="5184576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התוצאה 1:2 לרעת קבוצתו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156176" y="6298943"/>
            <a:ext cx="2267147" cy="32229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951325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 descr="חץ"/>
          <p:cNvCxnSpPr>
            <a:cxnSpLocks/>
          </p:cNvCxnSpPr>
          <p:nvPr/>
        </p:nvCxnSpPr>
        <p:spPr>
          <a:xfrm flipH="1">
            <a:off x="2438621" y="5679871"/>
            <a:ext cx="695874" cy="30831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 descr="חץ"/>
          <p:cNvCxnSpPr>
            <a:cxnSpLocks/>
          </p:cNvCxnSpPr>
          <p:nvPr/>
        </p:nvCxnSpPr>
        <p:spPr>
          <a:xfrm flipH="1" flipV="1">
            <a:off x="2372979" y="5320694"/>
            <a:ext cx="996688" cy="2483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 descr="חץ"/>
          <p:cNvCxnSpPr>
            <a:cxnSpLocks/>
          </p:cNvCxnSpPr>
          <p:nvPr/>
        </p:nvCxnSpPr>
        <p:spPr>
          <a:xfrm flipH="1" flipV="1">
            <a:off x="1835696" y="4184202"/>
            <a:ext cx="1421081" cy="8896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 descr="חץ"/>
          <p:cNvCxnSpPr>
            <a:cxnSpLocks/>
            <a:endCxn id="16" idx="3"/>
          </p:cNvCxnSpPr>
          <p:nvPr/>
        </p:nvCxnSpPr>
        <p:spPr>
          <a:xfrm flipH="1" flipV="1">
            <a:off x="1835696" y="3331785"/>
            <a:ext cx="1361454" cy="12517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חץ"/>
          <p:cNvCxnSpPr>
            <a:cxnSpLocks/>
            <a:stCxn id="10" idx="1"/>
          </p:cNvCxnSpPr>
          <p:nvPr/>
        </p:nvCxnSpPr>
        <p:spPr>
          <a:xfrm flipH="1" flipV="1">
            <a:off x="1738036" y="2535812"/>
            <a:ext cx="1372512" cy="15052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27" descr="חץ">
            <a:extLst>
              <a:ext uri="{FF2B5EF4-FFF2-40B4-BE49-F238E27FC236}">
                <a16:creationId xmlns:a16="http://schemas.microsoft.com/office/drawing/2014/main" id="{86A4491E-D4F7-450A-B6E9-E74226F4CEC2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2274318" y="875941"/>
            <a:ext cx="1361578" cy="132277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7" descr="חץ">
            <a:extLst>
              <a:ext uri="{FF2B5EF4-FFF2-40B4-BE49-F238E27FC236}">
                <a16:creationId xmlns:a16="http://schemas.microsoft.com/office/drawing/2014/main" id="{FA568675-EAFD-4073-BD9A-90176CCD8070}"/>
              </a:ext>
            </a:extLst>
          </p:cNvPr>
          <p:cNvCxnSpPr>
            <a:cxnSpLocks/>
          </p:cNvCxnSpPr>
          <p:nvPr/>
        </p:nvCxnSpPr>
        <p:spPr>
          <a:xfrm flipH="1">
            <a:off x="1835696" y="1529685"/>
            <a:ext cx="1668027" cy="16306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27" descr="חץ">
            <a:extLst>
              <a:ext uri="{FF2B5EF4-FFF2-40B4-BE49-F238E27FC236}">
                <a16:creationId xmlns:a16="http://schemas.microsoft.com/office/drawing/2014/main" id="{2C0C213C-748E-46BC-A473-921A6B82B2A5}"/>
              </a:ext>
            </a:extLst>
          </p:cNvPr>
          <p:cNvCxnSpPr>
            <a:cxnSpLocks/>
          </p:cNvCxnSpPr>
          <p:nvPr/>
        </p:nvCxnSpPr>
        <p:spPr>
          <a:xfrm flipH="1">
            <a:off x="1825064" y="2015947"/>
            <a:ext cx="1431713" cy="202242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27" descr="חץ">
            <a:extLst>
              <a:ext uri="{FF2B5EF4-FFF2-40B4-BE49-F238E27FC236}">
                <a16:creationId xmlns:a16="http://schemas.microsoft.com/office/drawing/2014/main" id="{F7930C38-1FCA-41ED-8AE3-66D8D1FF614D}"/>
              </a:ext>
            </a:extLst>
          </p:cNvPr>
          <p:cNvCxnSpPr>
            <a:cxnSpLocks/>
          </p:cNvCxnSpPr>
          <p:nvPr/>
        </p:nvCxnSpPr>
        <p:spPr>
          <a:xfrm flipH="1">
            <a:off x="1967676" y="2618500"/>
            <a:ext cx="1229474" cy="212747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8" descr="חץ">
            <a:extLst>
              <a:ext uri="{FF2B5EF4-FFF2-40B4-BE49-F238E27FC236}">
                <a16:creationId xmlns:a16="http://schemas.microsoft.com/office/drawing/2014/main" id="{7662D558-37E8-41EA-9614-45ACCEB1352B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029965" y="5468657"/>
            <a:ext cx="1679688" cy="845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חץ"/>
          <p:cNvCxnSpPr>
            <a:cxnSpLocks/>
            <a:endCxn id="5" idx="3"/>
          </p:cNvCxnSpPr>
          <p:nvPr/>
        </p:nvCxnSpPr>
        <p:spPr>
          <a:xfrm flipH="1" flipV="1">
            <a:off x="6033452" y="3032956"/>
            <a:ext cx="1676202" cy="192563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descr="חץ"/>
          <p:cNvCxnSpPr>
            <a:cxnSpLocks/>
            <a:endCxn id="9" idx="3"/>
          </p:cNvCxnSpPr>
          <p:nvPr/>
        </p:nvCxnSpPr>
        <p:spPr>
          <a:xfrm flipH="1" flipV="1">
            <a:off x="6033451" y="3537012"/>
            <a:ext cx="1509526" cy="15651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חץ"/>
          <p:cNvCxnSpPr>
            <a:cxnSpLocks/>
            <a:stCxn id="14" idx="1"/>
            <a:endCxn id="12" idx="3"/>
          </p:cNvCxnSpPr>
          <p:nvPr/>
        </p:nvCxnSpPr>
        <p:spPr>
          <a:xfrm flipH="1" flipV="1">
            <a:off x="6025870" y="5049180"/>
            <a:ext cx="1426450" cy="3174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descr="חץ"/>
          <p:cNvCxnSpPr>
            <a:cxnSpLocks/>
            <a:endCxn id="11" idx="3"/>
          </p:cNvCxnSpPr>
          <p:nvPr/>
        </p:nvCxnSpPr>
        <p:spPr>
          <a:xfrm flipH="1" flipV="1">
            <a:off x="6030929" y="4545124"/>
            <a:ext cx="1671144" cy="79595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 descr="חץ"/>
          <p:cNvCxnSpPr>
            <a:cxnSpLocks/>
            <a:endCxn id="6" idx="3"/>
          </p:cNvCxnSpPr>
          <p:nvPr/>
        </p:nvCxnSpPr>
        <p:spPr>
          <a:xfrm flipH="1" flipV="1">
            <a:off x="6033452" y="2024844"/>
            <a:ext cx="1274258" cy="54662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descr="חץ"/>
          <p:cNvCxnSpPr>
            <a:cxnSpLocks/>
            <a:endCxn id="4" idx="3"/>
          </p:cNvCxnSpPr>
          <p:nvPr/>
        </p:nvCxnSpPr>
        <p:spPr>
          <a:xfrm flipH="1" flipV="1">
            <a:off x="6025870" y="1520788"/>
            <a:ext cx="1502720" cy="10377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descr="חץ"/>
          <p:cNvCxnSpPr/>
          <p:nvPr/>
        </p:nvCxnSpPr>
        <p:spPr>
          <a:xfrm flipH="1">
            <a:off x="2499900" y="2750291"/>
            <a:ext cx="4462342" cy="307248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1562" y="2054482"/>
            <a:ext cx="2065835" cy="742961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lang="he-IL" b="1" dirty="0"/>
              <a:t>העבירה של </a:t>
            </a:r>
            <a:r>
              <a:rPr lang="he-IL" b="1" dirty="0" err="1"/>
              <a:t>מוסקו</a:t>
            </a:r>
            <a:endParaRPr lang="he-IL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685" y="116632"/>
            <a:ext cx="8229600" cy="498384"/>
          </a:xfrm>
        </p:spPr>
        <p:txBody>
          <a:bodyPr>
            <a:normAutofit/>
          </a:bodyPr>
          <a:lstStyle/>
          <a:p>
            <a:r>
              <a:rPr lang="he-IL" sz="2400" b="1" dirty="0">
                <a:solidFill>
                  <a:schemeClr val="tx1"/>
                </a:solidFill>
              </a:rPr>
              <a:t>מפה מושגית של זיהוי קטגוריות (עבירה בכדורגל) ומיפוי המקרים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18131" y="1268760"/>
            <a:ext cx="2907739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בדקה ה-85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110548" y="2780928"/>
            <a:ext cx="292290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משחק גמר גביע המדינה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118131" y="1772816"/>
            <a:ext cx="2915321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ברחבת השער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110546" y="764704"/>
            <a:ext cx="2922905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דחף את זבילי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110548" y="2276872"/>
            <a:ext cx="292290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התוצאה 1:2 לרעת קבוצתו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10548" y="3284984"/>
            <a:ext cx="2922903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בעט בכהן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110548" y="3789040"/>
            <a:ext cx="2922904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בדקה ה-78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110546" y="4293096"/>
            <a:ext cx="2920383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כ-20 מ' משער היריב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114641" y="4797152"/>
            <a:ext cx="2911229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התוצאה 1:2 לרעת קבוצתו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110546" y="5301208"/>
            <a:ext cx="2919419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000" b="1" dirty="0"/>
              <a:t>משחק גמר גביע המדינה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452320" y="4947634"/>
            <a:ext cx="1559713" cy="8379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b="1" dirty="0"/>
              <a:t>העבירה של שירזי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774" y="1874583"/>
            <a:ext cx="1928544" cy="648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מהות העבירה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576" y="3007650"/>
            <a:ext cx="1080120" cy="648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זמן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8192" y="3860067"/>
            <a:ext cx="1080120" cy="648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מיקום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60" y="4739461"/>
            <a:ext cx="2072560" cy="775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התוצאה בזמן העבירה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651" y="5597388"/>
            <a:ext cx="2285970" cy="648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חשיבות  המשחק</a:t>
            </a:r>
          </a:p>
        </p:txBody>
      </p:sp>
      <p:cxnSp>
        <p:nvCxnSpPr>
          <p:cNvPr id="21" name="Straight Arrow Connector 20" descr="חץ"/>
          <p:cNvCxnSpPr>
            <a:cxnSpLocks/>
            <a:endCxn id="7" idx="3"/>
          </p:cNvCxnSpPr>
          <p:nvPr/>
        </p:nvCxnSpPr>
        <p:spPr>
          <a:xfrm flipH="1" flipV="1">
            <a:off x="6033451" y="1016732"/>
            <a:ext cx="1418872" cy="10377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חץ"/>
          <p:cNvCxnSpPr>
            <a:cxnSpLocks/>
          </p:cNvCxnSpPr>
          <p:nvPr/>
        </p:nvCxnSpPr>
        <p:spPr>
          <a:xfrm flipH="1">
            <a:off x="6033452" y="2507698"/>
            <a:ext cx="918110" cy="1751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6688810" y="6354160"/>
            <a:ext cx="2328587" cy="32413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432322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78404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מה צריך להיות כתוב במלבן הריק?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5171" y="6361344"/>
            <a:ext cx="1863477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grpSp>
        <p:nvGrpSpPr>
          <p:cNvPr id="14" name="קבוצה 13" descr="תרשים">
            <a:extLst>
              <a:ext uri="{FF2B5EF4-FFF2-40B4-BE49-F238E27FC236}">
                <a16:creationId xmlns:a16="http://schemas.microsoft.com/office/drawing/2014/main" id="{6AB96CA7-76C0-4FC1-99BC-E4C438F8C117}"/>
              </a:ext>
            </a:extLst>
          </p:cNvPr>
          <p:cNvGrpSpPr/>
          <p:nvPr/>
        </p:nvGrpSpPr>
        <p:grpSpPr>
          <a:xfrm>
            <a:off x="1981533" y="2132856"/>
            <a:ext cx="5180935" cy="4040793"/>
            <a:chOff x="251520" y="2204864"/>
            <a:chExt cx="5180935" cy="4040793"/>
          </a:xfrm>
        </p:grpSpPr>
        <p:sp>
          <p:nvSpPr>
            <p:cNvPr id="29" name="Rectangle 28"/>
            <p:cNvSpPr/>
            <p:nvPr/>
          </p:nvSpPr>
          <p:spPr>
            <a:xfrm>
              <a:off x="3433210" y="2204864"/>
              <a:ext cx="1928544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מהות העבירה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49410" y="3007650"/>
              <a:ext cx="1080120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זמן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22026" y="3860067"/>
              <a:ext cx="1080120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מיקום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90501" y="4667138"/>
              <a:ext cx="2072560" cy="7758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התוצאה בזמן העבירה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46485" y="5597388"/>
              <a:ext cx="2285970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חשיבות  המשחק</a:t>
              </a:r>
            </a:p>
          </p:txBody>
        </p:sp>
        <p:cxnSp>
          <p:nvCxnSpPr>
            <p:cNvPr id="44" name="Straight Arrow Connector 43" descr="חץ"/>
            <p:cNvCxnSpPr>
              <a:cxnSpLocks/>
              <a:stCxn id="30" idx="1"/>
            </p:cNvCxnSpPr>
            <p:nvPr/>
          </p:nvCxnSpPr>
          <p:spPr>
            <a:xfrm flipH="1">
              <a:off x="1749996" y="3331785"/>
              <a:ext cx="1999414" cy="56560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 descr="חץ"/>
            <p:cNvCxnSpPr>
              <a:cxnSpLocks/>
              <a:stCxn id="32" idx="1"/>
            </p:cNvCxnSpPr>
            <p:nvPr/>
          </p:nvCxnSpPr>
          <p:spPr>
            <a:xfrm flipH="1" flipV="1">
              <a:off x="1691680" y="4698125"/>
              <a:ext cx="1598821" cy="35691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 descr="חץ"/>
            <p:cNvCxnSpPr>
              <a:cxnSpLocks/>
              <a:stCxn id="31" idx="1"/>
            </p:cNvCxnSpPr>
            <p:nvPr/>
          </p:nvCxnSpPr>
          <p:spPr>
            <a:xfrm flipH="1">
              <a:off x="1749996" y="4184202"/>
              <a:ext cx="1972030" cy="16136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 descr="חץ"/>
            <p:cNvCxnSpPr>
              <a:cxnSpLocks/>
              <a:stCxn id="33" idx="1"/>
            </p:cNvCxnSpPr>
            <p:nvPr/>
          </p:nvCxnSpPr>
          <p:spPr>
            <a:xfrm flipH="1" flipV="1">
              <a:off x="1259632" y="4760447"/>
              <a:ext cx="1886853" cy="116107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 descr="מלבן לכתיבת התשובה"/>
            <p:cNvSpPr/>
            <p:nvPr/>
          </p:nvSpPr>
          <p:spPr>
            <a:xfrm>
              <a:off x="251520" y="3705698"/>
              <a:ext cx="1440160" cy="105474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4" name="Straight Arrow Connector 43" descr="חץ">
              <a:extLst>
                <a:ext uri="{FF2B5EF4-FFF2-40B4-BE49-F238E27FC236}">
                  <a16:creationId xmlns:a16="http://schemas.microsoft.com/office/drawing/2014/main" id="{0FB5A2EF-C8EE-4EAE-835B-1256B1BE879E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 flipH="1">
              <a:off x="971600" y="2519864"/>
              <a:ext cx="2459476" cy="118583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66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78404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ההסבר האפשרי לתופעה.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8261" y="6414203"/>
            <a:ext cx="1863477" cy="365125"/>
          </a:xfrm>
        </p:spPr>
        <p:txBody>
          <a:bodyPr/>
          <a:lstStyle/>
          <a:p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grpSp>
        <p:nvGrpSpPr>
          <p:cNvPr id="5" name="קבוצה 4" descr="תרשים">
            <a:extLst>
              <a:ext uri="{FF2B5EF4-FFF2-40B4-BE49-F238E27FC236}">
                <a16:creationId xmlns:a16="http://schemas.microsoft.com/office/drawing/2014/main" id="{59CA8378-A4FC-45F7-BE28-AAC29BFF4C95}"/>
              </a:ext>
            </a:extLst>
          </p:cNvPr>
          <p:cNvGrpSpPr/>
          <p:nvPr/>
        </p:nvGrpSpPr>
        <p:grpSpPr>
          <a:xfrm>
            <a:off x="1981533" y="2204864"/>
            <a:ext cx="5180935" cy="4040793"/>
            <a:chOff x="251520" y="2204864"/>
            <a:chExt cx="5180935" cy="4040793"/>
          </a:xfrm>
        </p:grpSpPr>
        <p:sp>
          <p:nvSpPr>
            <p:cNvPr id="55" name="Rounded Rectangle 54"/>
            <p:cNvSpPr/>
            <p:nvPr/>
          </p:nvSpPr>
          <p:spPr>
            <a:xfrm>
              <a:off x="251520" y="3705698"/>
              <a:ext cx="1440160" cy="105474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מתח</a:t>
              </a: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1C7E50D9-002B-4EC1-811E-25989D894B5A}"/>
                </a:ext>
              </a:extLst>
            </p:cNvPr>
            <p:cNvSpPr/>
            <p:nvPr/>
          </p:nvSpPr>
          <p:spPr>
            <a:xfrm>
              <a:off x="3433210" y="2204864"/>
              <a:ext cx="1928544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מהות העבירה</a:t>
              </a: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775DAE72-435C-472C-A78A-9AA91E52B6DF}"/>
                </a:ext>
              </a:extLst>
            </p:cNvPr>
            <p:cNvSpPr/>
            <p:nvPr/>
          </p:nvSpPr>
          <p:spPr>
            <a:xfrm>
              <a:off x="3749410" y="3007650"/>
              <a:ext cx="1080120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זמן</a:t>
              </a: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49FB7162-1FD9-466A-AD8E-FDD38012622C}"/>
                </a:ext>
              </a:extLst>
            </p:cNvPr>
            <p:cNvSpPr/>
            <p:nvPr/>
          </p:nvSpPr>
          <p:spPr>
            <a:xfrm>
              <a:off x="3722026" y="3860067"/>
              <a:ext cx="1080120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מיקום</a:t>
              </a: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BC7CDA36-D8EE-4FFC-8838-B3CF4E952030}"/>
                </a:ext>
              </a:extLst>
            </p:cNvPr>
            <p:cNvSpPr/>
            <p:nvPr/>
          </p:nvSpPr>
          <p:spPr>
            <a:xfrm>
              <a:off x="3290501" y="4667138"/>
              <a:ext cx="2072560" cy="7758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התוצאה בזמן העבירה</a:t>
              </a: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533DE473-BEC8-4EE2-8142-A4AF8897E9C0}"/>
                </a:ext>
              </a:extLst>
            </p:cNvPr>
            <p:cNvSpPr/>
            <p:nvPr/>
          </p:nvSpPr>
          <p:spPr>
            <a:xfrm>
              <a:off x="3146485" y="5597388"/>
              <a:ext cx="2285970" cy="6482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>
                  <a:solidFill>
                    <a:schemeClr val="tx1"/>
                  </a:solidFill>
                </a:rPr>
                <a:t>חשיבות  המשחק</a:t>
              </a:r>
            </a:p>
          </p:txBody>
        </p:sp>
        <p:cxnSp>
          <p:nvCxnSpPr>
            <p:cNvPr id="43" name="Straight Arrow Connector 43" descr="חץ">
              <a:extLst>
                <a:ext uri="{FF2B5EF4-FFF2-40B4-BE49-F238E27FC236}">
                  <a16:creationId xmlns:a16="http://schemas.microsoft.com/office/drawing/2014/main" id="{CEAA9E54-07B8-4D1F-9784-8BC35AA39EC9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1749996" y="3331785"/>
              <a:ext cx="1999414" cy="56560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4" descr="חץ">
              <a:extLst>
                <a:ext uri="{FF2B5EF4-FFF2-40B4-BE49-F238E27FC236}">
                  <a16:creationId xmlns:a16="http://schemas.microsoft.com/office/drawing/2014/main" id="{AE7C80FC-25B2-4652-A6D0-A588F7FFEC05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1691680" y="4698125"/>
              <a:ext cx="1598821" cy="35691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6" descr="חץ">
              <a:extLst>
                <a:ext uri="{FF2B5EF4-FFF2-40B4-BE49-F238E27FC236}">
                  <a16:creationId xmlns:a16="http://schemas.microsoft.com/office/drawing/2014/main" id="{D8A7E46A-5C9D-49CF-911A-145C10DF5E91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1749996" y="4184202"/>
              <a:ext cx="1972030" cy="16136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8" descr="חץ">
              <a:extLst>
                <a:ext uri="{FF2B5EF4-FFF2-40B4-BE49-F238E27FC236}">
                  <a16:creationId xmlns:a16="http://schemas.microsoft.com/office/drawing/2014/main" id="{A582BBDD-8020-495D-A6B9-B4C8A10D5251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 flipV="1">
              <a:off x="1259632" y="4760447"/>
              <a:ext cx="1886853" cy="116107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43" descr="חץ">
              <a:extLst>
                <a:ext uri="{FF2B5EF4-FFF2-40B4-BE49-F238E27FC236}">
                  <a16:creationId xmlns:a16="http://schemas.microsoft.com/office/drawing/2014/main" id="{BF68E738-3AB1-4DE0-9421-82B89E4548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600" y="2519864"/>
              <a:ext cx="2459476" cy="118583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374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244827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התערערות  החשיבה הלינארית מביאה....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/>
              <a:t> לשחרור החשיבה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/>
              <a:t> למשבר בתקשורת האנושית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/>
              <a:t> להידלדלות אוצר המילים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אנחנו חווים ומבינים כי...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264" y="6309320"/>
            <a:ext cx="1858082" cy="365125"/>
          </a:xfrm>
        </p:spPr>
        <p:txBody>
          <a:bodyPr/>
          <a:lstStyle/>
          <a:p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723990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348880"/>
            <a:ext cx="8856984" cy="3960440"/>
          </a:xfrm>
        </p:spPr>
        <p:txBody>
          <a:bodyPr>
            <a:no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/>
              <a:t>לרתום את הכוח  שמשתחרר עם התנערות המחשבה מן הסד הליניארי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/>
              <a:t>לתת כלים כדי להפוך רעיונות, עמדות ודעות לתקשורתיים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dirty="0"/>
              <a:t>לכתוב טקסטים:</a:t>
            </a:r>
          </a:p>
          <a:p>
            <a:pPr lvl="1"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/>
              <a:t>שנובעים מהדמיון של התלמיד</a:t>
            </a:r>
          </a:p>
          <a:p>
            <a:pPr lvl="1"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/>
              <a:t>שהתובנות בהם הן תוצר של תהליך אינדוקטיבי (בינה רשתית)</a:t>
            </a:r>
          </a:p>
          <a:p>
            <a:pPr lvl="1"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/>
              <a:t>שמורכבים ממקטעים שבנויים על גירויים שמעוררים מקטעים</a:t>
            </a:r>
          </a:p>
          <a:p>
            <a:pPr marL="581343" lvl="2" indent="0" algn="r" rtl="1">
              <a:buNone/>
            </a:pPr>
            <a:r>
              <a:rPr lang="he-IL" sz="2400" dirty="0"/>
              <a:t>קודמים (טקסטים שיתופיים)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     </a:t>
            </a:r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האתגר החינוכי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06406" y="6378614"/>
            <a:ext cx="1858082" cy="365125"/>
          </a:xfrm>
        </p:spPr>
        <p:txBody>
          <a:bodyPr/>
          <a:lstStyle/>
          <a:p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594796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b="1" dirty="0"/>
              <a:t>המטרה: </a:t>
            </a:r>
            <a:r>
              <a:rPr lang="he-IL" sz="2800" dirty="0"/>
              <a:t>ליצור מצגת שיתופית שתכלול סוגיות עם האתגר החינוכי שבשימוש בפדגוגיה דיגיטלית.</a:t>
            </a:r>
          </a:p>
          <a:p>
            <a:pPr marL="0" indent="0" algn="r" rtl="1">
              <a:buNone/>
            </a:pPr>
            <a:r>
              <a:rPr lang="he-IL" sz="2800" b="1" dirty="0"/>
              <a:t>הנחיות:</a:t>
            </a:r>
          </a:p>
          <a:p>
            <a:pPr marL="514350" indent="-514350" algn="r" rtl="1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he-IL" sz="2800" dirty="0"/>
              <a:t>כל זוג יעלה סוגיה אחת שמעניינת, כזו שהועלתה או התעוררה בראשו במהלך הקורס.</a:t>
            </a:r>
          </a:p>
          <a:p>
            <a:pPr marL="514350" indent="-514350" algn="r" rtl="1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he-IL" sz="2800" dirty="0"/>
              <a:t>דונו בסוגיה בהקשר של הפדגוגיה הדיגיטלית</a:t>
            </a:r>
          </a:p>
          <a:p>
            <a:pPr marL="514350" indent="-514350" algn="r" rtl="1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he-IL" sz="2800" dirty="0"/>
              <a:t>העלו יתרונות ואתגרים</a:t>
            </a:r>
          </a:p>
          <a:p>
            <a:pPr marL="514350" indent="-514350" algn="r" rtl="1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he-IL" sz="2800" dirty="0"/>
              <a:t>חשבו על 2-3 פתרונות אפשריים לאתגרים שהעליתם</a:t>
            </a:r>
          </a:p>
          <a:p>
            <a:pPr marL="514350" indent="-514350" algn="r" rtl="1">
              <a:buClr>
                <a:schemeClr val="tx2">
                  <a:lumMod val="50000"/>
                </a:schemeClr>
              </a:buClr>
              <a:buAutoNum type="arabicPeriod"/>
            </a:pPr>
            <a:r>
              <a:rPr lang="he-IL" sz="2800" dirty="0"/>
              <a:t>הציגו בפני חבריכם את השקפים שיצרתם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סיכום ההשתלמות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323" y="6492875"/>
            <a:ext cx="1858082" cy="365125"/>
          </a:xfrm>
        </p:spPr>
        <p:txBody>
          <a:bodyPr/>
          <a:lstStyle/>
          <a:p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510011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21" y="2204864"/>
            <a:ext cx="7516357" cy="4535107"/>
          </a:xfrm>
        </p:spPr>
        <p:txBody>
          <a:bodyPr>
            <a:noAutofit/>
          </a:bodyPr>
          <a:lstStyle/>
          <a:p>
            <a:pPr algn="r" rtl="1">
              <a:buClr>
                <a:schemeClr val="accent1">
                  <a:lumMod val="50000"/>
                </a:schemeClr>
              </a:buClr>
            </a:pPr>
            <a:r>
              <a:rPr lang="he-IL" sz="1600" dirty="0"/>
              <a:t>אלמוג, ע. ואלמוג, ת. (2016). </a:t>
            </a:r>
            <a:r>
              <a:rPr lang="he-IL" sz="1600" i="1" dirty="0"/>
              <a:t>דור ה-</a:t>
            </a:r>
            <a:r>
              <a:rPr lang="en-US" sz="1600" i="1" dirty="0"/>
              <a:t>Y</a:t>
            </a:r>
            <a:r>
              <a:rPr lang="he-IL" sz="1600" i="1" dirty="0"/>
              <a:t>: כאילו אין מחר</a:t>
            </a:r>
            <a:r>
              <a:rPr lang="he-IL" sz="1600" dirty="0"/>
              <a:t>. בן שמן: מורן</a:t>
            </a:r>
            <a:r>
              <a:rPr lang="en-US" sz="1600" dirty="0"/>
              <a:t>.</a:t>
            </a:r>
            <a:endParaRPr lang="he-IL" sz="1600" dirty="0"/>
          </a:p>
          <a:p>
            <a:pPr algn="r" rtl="1">
              <a:buClr>
                <a:schemeClr val="accent1">
                  <a:lumMod val="50000"/>
                </a:schemeClr>
              </a:buClr>
            </a:pPr>
            <a:r>
              <a:rPr lang="he-IL" sz="1600" dirty="0" err="1"/>
              <a:t>אריסו</a:t>
            </a:r>
            <a:r>
              <a:rPr lang="he-IL" sz="1600" dirty="0"/>
              <a:t> (1973). </a:t>
            </a:r>
            <a:r>
              <a:rPr lang="he-IL" sz="1600" i="1" dirty="0"/>
              <a:t>אתיקה: מהדורת </a:t>
            </a:r>
            <a:r>
              <a:rPr lang="he-IL" sz="1600" i="1" dirty="0" err="1"/>
              <a:t>ניקומאכוס</a:t>
            </a:r>
            <a:r>
              <a:rPr lang="he-IL" sz="1600" i="1" dirty="0"/>
              <a:t> </a:t>
            </a:r>
            <a:r>
              <a:rPr lang="he-IL" sz="1600" dirty="0"/>
              <a:t>(י"ג </a:t>
            </a:r>
            <a:r>
              <a:rPr lang="he-IL" sz="1600" dirty="0" err="1"/>
              <a:t>ליבס</a:t>
            </a:r>
            <a:r>
              <a:rPr lang="he-IL" sz="1600" dirty="0"/>
              <a:t>, מתרגם). ירושלים: הוצאת שוקן</a:t>
            </a:r>
          </a:p>
          <a:p>
            <a:pPr algn="r" rtl="1">
              <a:buClr>
                <a:schemeClr val="accent1">
                  <a:lumMod val="50000"/>
                </a:schemeClr>
              </a:buClr>
            </a:pPr>
            <a:r>
              <a:rPr lang="he-IL" sz="1600" dirty="0"/>
              <a:t>דיואי, ג. (1959). ניסיון וחינוך, במקרות למדע החינוך (ר' </a:t>
            </a:r>
            <a:r>
              <a:rPr lang="he-IL" sz="1600" dirty="0" err="1"/>
              <a:t>קליינברג</a:t>
            </a:r>
            <a:r>
              <a:rPr lang="he-IL" sz="1600" dirty="0"/>
              <a:t>, מתרגם וע"א סימון עורך). ירושלים: הוצאת בית הספר לחנוך של האוניברסיטה העברית ומשרד החינוך.</a:t>
            </a:r>
          </a:p>
          <a:p>
            <a:pPr algn="r" rtl="1">
              <a:buClr>
                <a:schemeClr val="accent1">
                  <a:lumMod val="50000"/>
                </a:schemeClr>
              </a:buClr>
            </a:pPr>
            <a:r>
              <a:rPr lang="he-IL" sz="1600" dirty="0"/>
              <a:t>ודמני, ר. (2017). </a:t>
            </a:r>
            <a:r>
              <a:rPr lang="he-IL" sz="1600" i="1" dirty="0"/>
              <a:t>פדגוגיה דיגיטלית הלכה למעשה</a:t>
            </a:r>
            <a:r>
              <a:rPr lang="he-IL" sz="1600" dirty="0"/>
              <a:t>. תל אביב: מכון </a:t>
            </a:r>
            <a:r>
              <a:rPr lang="he-IL" sz="1600" dirty="0" err="1"/>
              <a:t>מופ"ת</a:t>
            </a:r>
            <a:r>
              <a:rPr lang="he-IL" sz="1600" dirty="0"/>
              <a:t> ומכללת סמינר הקיבוצים.</a:t>
            </a:r>
          </a:p>
          <a:p>
            <a:pPr algn="r" rtl="1">
              <a:buClr>
                <a:schemeClr val="accent1">
                  <a:lumMod val="50000"/>
                </a:schemeClr>
              </a:buClr>
            </a:pPr>
            <a:r>
              <a:rPr lang="he-IL" sz="1600" dirty="0"/>
              <a:t>מלמד, ע. וגולדשטיין, א. (2017). </a:t>
            </a:r>
            <a:r>
              <a:rPr lang="he-IL" sz="1600" i="1" dirty="0"/>
              <a:t>הוראה ולמידה בעידן הדיגיטלי</a:t>
            </a:r>
            <a:r>
              <a:rPr lang="he-IL" sz="1600" dirty="0"/>
              <a:t>. תל אביב: מכון </a:t>
            </a:r>
            <a:r>
              <a:rPr lang="he-IL" sz="1600" dirty="0" err="1"/>
              <a:t>מופ"ת</a:t>
            </a:r>
            <a:r>
              <a:rPr lang="he-IL" sz="1600" dirty="0"/>
              <a:t>.</a:t>
            </a:r>
            <a:endParaRPr lang="en-US" sz="1600" dirty="0"/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en-US" sz="1600" dirty="0"/>
              <a:t>Bauer, J., Kenton, J. (2005). Toward technology integration in the schools: Why it </a:t>
            </a:r>
            <a:r>
              <a:rPr lang="en-US" sz="1600" dirty="0" err="1"/>
              <a:t>isn</a:t>
            </a:r>
            <a:r>
              <a:rPr lang="he-IL" sz="1600" dirty="0"/>
              <a:t>'</a:t>
            </a:r>
            <a:r>
              <a:rPr lang="en-US" sz="1600" dirty="0"/>
              <a:t>t happening. </a:t>
            </a:r>
            <a:r>
              <a:rPr lang="en-US" sz="1600" i="1" dirty="0"/>
              <a:t>Journal of Technology and Teacher Education, 13(4), 519-546.</a:t>
            </a:r>
            <a:endParaRPr lang="he-IL" sz="1600" i="1" dirty="0"/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en-US" sz="1600" dirty="0" err="1"/>
              <a:t>Bauerlein</a:t>
            </a:r>
            <a:r>
              <a:rPr lang="en-US" sz="1600" dirty="0"/>
              <a:t>, M. (2008). The dumbest generation: </a:t>
            </a:r>
            <a:r>
              <a:rPr lang="en-US" sz="1600" i="1" dirty="0"/>
              <a:t>How the digital age stupefies young Americans and jeopardizes our future</a:t>
            </a:r>
            <a:r>
              <a:rPr lang="en-US" sz="1600" dirty="0"/>
              <a:t>. New York: New York; Penguin </a:t>
            </a:r>
            <a:r>
              <a:rPr lang="en-US" sz="1600" dirty="0" err="1"/>
              <a:t>Tarcher</a:t>
            </a:r>
            <a:r>
              <a:rPr lang="en-US" sz="1600" dirty="0"/>
              <a:t>.</a:t>
            </a: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en-US" sz="1600" dirty="0" err="1"/>
              <a:t>Scardamalia</a:t>
            </a:r>
            <a:r>
              <a:rPr lang="en-US" sz="1600" dirty="0"/>
              <a:t>, M., &amp; </a:t>
            </a:r>
            <a:r>
              <a:rPr lang="en-US" sz="1600" dirty="0" err="1"/>
              <a:t>Berreiter</a:t>
            </a:r>
            <a:r>
              <a:rPr lang="en-US" sz="1600" dirty="0"/>
              <a:t>, C. (2008). Pedagogical biases in educational  </a:t>
            </a:r>
            <a:r>
              <a:rPr lang="en-US" sz="1600" dirty="0" err="1"/>
              <a:t>Educational</a:t>
            </a:r>
            <a:r>
              <a:rPr lang="en-US" sz="1600" dirty="0"/>
              <a:t> </a:t>
            </a:r>
            <a:r>
              <a:rPr lang="en-US" sz="1600" i="1" dirty="0"/>
              <a:t>Technology technologies</a:t>
            </a:r>
            <a:r>
              <a:rPr lang="en-US" sz="1600" dirty="0"/>
              <a:t>, 48(3), 3-11.</a:t>
            </a:r>
          </a:p>
          <a:p>
            <a:pPr algn="l">
              <a:buClr>
                <a:schemeClr val="accent1">
                  <a:lumMod val="50000"/>
                </a:schemeClr>
              </a:buClr>
            </a:pPr>
            <a:r>
              <a:rPr lang="en-US" sz="1600" dirty="0" err="1"/>
              <a:t>Tapscott,D</a:t>
            </a:r>
            <a:r>
              <a:rPr lang="en-US" sz="1600" dirty="0"/>
              <a:t>. (2008). Grown  up digital: How the next generation is changing your world/ New York; </a:t>
            </a:r>
            <a:r>
              <a:rPr lang="en-US" sz="1600" dirty="0" err="1"/>
              <a:t>McGrraw</a:t>
            </a:r>
            <a:r>
              <a:rPr lang="en-US" sz="1600" dirty="0"/>
              <a:t>-Hill Companies,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b="1" dirty="0"/>
              <a:t>מקורות מידע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32240" y="6307923"/>
            <a:ext cx="1856601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146131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הנושא הנוכחי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77624" y="404664"/>
            <a:ext cx="4032448" cy="2949135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</a:rPr>
              <a:t>סביבת הלמידה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9552" y="382811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הפדגוגיה הדיגיטלית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83768" y="313329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המורה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19800" y="2233191"/>
            <a:ext cx="237626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התלמיד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7" descr="למידה פרונטלית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19" y="443806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72200" y="6308689"/>
            <a:ext cx="2504673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  <p:pic>
        <p:nvPicPr>
          <p:cNvPr id="12" name="Picture 3" descr="מערכות למיד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211595" cy="13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תלמיד יושב ליד שולחן ועליו יש מחשב נייד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20" y="3828111"/>
            <a:ext cx="1556792" cy="1556792"/>
          </a:xfrm>
          <a:prstGeom prst="rect">
            <a:avLst/>
          </a:prstGeom>
        </p:spPr>
      </p:pic>
      <p:pic>
        <p:nvPicPr>
          <p:cNvPr id="15" name="Picture 14" descr="תלמידים יושבים מול מסכי מחש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7" y="5299290"/>
            <a:ext cx="1382621" cy="10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8136904" cy="2376264"/>
          </a:xfrm>
        </p:spPr>
        <p:txBody>
          <a:bodyPr>
            <a:noAutofit/>
          </a:bodyPr>
          <a:lstStyle/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b="1" dirty="0"/>
              <a:t>השינויים הטכנולוגיים שחלו בעשרים השנים האחרונות השפיעו על החברה, התרבות והפוליטיקה.</a:t>
            </a:r>
          </a:p>
          <a:p>
            <a:pPr marL="0" indent="0" algn="r" rtl="1">
              <a:buNone/>
            </a:pPr>
            <a:endParaRPr lang="he-IL" b="1" dirty="0"/>
          </a:p>
          <a:p>
            <a:pPr algn="r" rtl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e-IL" b="1" dirty="0"/>
              <a:t>המפגש בין טכנולוגיות הידע לבין האדם גורם להתעצמות של תהליכים אלה.</a:t>
            </a:r>
          </a:p>
          <a:p>
            <a:pPr marL="0" indent="0" algn="r" rtl="1">
              <a:buNone/>
            </a:pPr>
            <a:endParaRPr lang="he-IL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b="1" dirty="0"/>
              <a:t>התפתחות הטכנולוגיה....</a:t>
            </a:r>
          </a:p>
        </p:txBody>
      </p:sp>
      <p:pic>
        <p:nvPicPr>
          <p:cNvPr id="4098" name="Picture 2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8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4288" y="6375664"/>
            <a:ext cx="1786074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88103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7984397" cy="2880320"/>
          </a:xfrm>
        </p:spPr>
        <p:txBody>
          <a:bodyPr/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ידע מתחדש בקצב מסחרר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נגישות בלתי מוגבלת למידע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כלי תקשורת וערוצי תקשורת חדשים בין אנשים ובין תרבויות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אפשרויות לְדָמות מציאויות שונות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טכנולוגיות לתיעוד וארגון מאגרי מידע עצומים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טכנולוגיות ניידות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252728"/>
          </a:xfrm>
        </p:spPr>
        <p:txBody>
          <a:bodyPr>
            <a:normAutofit/>
          </a:bodyPr>
          <a:lstStyle/>
          <a:p>
            <a:pPr rtl="1"/>
            <a:r>
              <a:rPr lang="he-IL" b="1" dirty="0"/>
              <a:t>דוגמאות להתפתחות טכנולוגית</a:t>
            </a:r>
            <a:endParaRPr lang="en-US" b="1" dirty="0"/>
          </a:p>
        </p:txBody>
      </p:sp>
      <p:pic>
        <p:nvPicPr>
          <p:cNvPr id="8194" name="Picture 2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3"/>
            <a:ext cx="1005116" cy="11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54991" y="6363792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112451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ניסוי וטעייה.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אין עדות שיש השפעה על ההוראה או על שיפור הלמידה בבתי ספר שמשתמשים בטכנולוגיות דיגיטליות.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יחס המורים לטכנולוגיות אלה הוא שטחי ושמרני.</a:t>
            </a:r>
          </a:p>
          <a:p>
            <a:pPr algn="r" rtl="1">
              <a:buClr>
                <a:schemeClr val="tx2">
                  <a:lumMod val="50000"/>
                </a:schemeClr>
              </a:buClr>
            </a:pPr>
            <a:r>
              <a:rPr lang="he-IL" b="1" dirty="0"/>
              <a:t>השימוש בטכנולוגיות הוא לינארי ולא תמיד מעניין את התלמיד.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b="1" dirty="0"/>
              <a:t>המצב בבתי הספר בארץ ובעולם</a:t>
            </a:r>
          </a:p>
        </p:txBody>
      </p:sp>
      <p:pic>
        <p:nvPicPr>
          <p:cNvPr id="5122" name="Picture 2" descr="מערכות למיד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72067" cy="96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0272" y="6381328"/>
            <a:ext cx="1928609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258645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65" y="1754978"/>
            <a:ext cx="8229600" cy="4525963"/>
          </a:xfrm>
        </p:spPr>
        <p:txBody>
          <a:bodyPr/>
          <a:lstStyle/>
          <a:p>
            <a:pPr algn="r" rtl="1"/>
            <a:r>
              <a:rPr lang="he-IL" b="1" dirty="0"/>
              <a:t>מציאות אלטרנטיבת (וירטואלית)</a:t>
            </a:r>
          </a:p>
          <a:p>
            <a:pPr algn="r" rtl="1"/>
            <a:endParaRPr lang="he-IL" b="1" dirty="0"/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רשתות חברתיות</a:t>
            </a:r>
          </a:p>
          <a:p>
            <a:pPr algn="r" rtl="1"/>
            <a:endParaRPr lang="he-IL" b="1" dirty="0"/>
          </a:p>
          <a:p>
            <a:pPr marL="0" indent="0" algn="r" rtl="1">
              <a:buNone/>
            </a:pPr>
            <a:endParaRPr lang="he-IL" b="1" dirty="0"/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טכנולוגיות ניידות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459233"/>
          </a:xfrm>
        </p:spPr>
        <p:txBody>
          <a:bodyPr>
            <a:normAutofit fontScale="90000"/>
          </a:bodyPr>
          <a:lstStyle/>
          <a:p>
            <a:pPr rtl="1"/>
            <a:r>
              <a:rPr lang="he-IL" b="1" dirty="0"/>
              <a:t>רבדים של טכנולוגיות חדשניות</a:t>
            </a:r>
            <a:br>
              <a:rPr lang="he-IL" b="1" dirty="0"/>
            </a:br>
            <a:r>
              <a:rPr lang="he-IL" b="1" dirty="0"/>
              <a:t> (לא חדשות) והמושגים המשתנים</a:t>
            </a:r>
            <a:br>
              <a:rPr lang="he-IL" b="1" dirty="0"/>
            </a:br>
            <a:endParaRPr lang="en-US" b="1" dirty="0"/>
          </a:p>
        </p:txBody>
      </p:sp>
      <p:sp>
        <p:nvSpPr>
          <p:cNvPr id="4" name="Left Arrow 3" descr="חץ לכיוון שמאל"/>
          <p:cNvSpPr/>
          <p:nvPr/>
        </p:nvSpPr>
        <p:spPr>
          <a:xfrm>
            <a:off x="3142384" y="1791889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5576" y="1588423"/>
            <a:ext cx="2146719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הסביבה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Left Arrow 5" descr="חץ לכיוון שמאל"/>
          <p:cNvSpPr/>
          <p:nvPr/>
        </p:nvSpPr>
        <p:spPr>
          <a:xfrm>
            <a:off x="4532619" y="4833156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1720" y="2924944"/>
            <a:ext cx="2504845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שיתופיות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Left Arrow 7" descr="חץ לכיוון שמאל"/>
          <p:cNvSpPr/>
          <p:nvPr/>
        </p:nvSpPr>
        <p:spPr>
          <a:xfrm>
            <a:off x="4861484" y="3186645"/>
            <a:ext cx="115212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544" y="4437112"/>
            <a:ext cx="3414263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1"/>
                </a:solidFill>
              </a:rPr>
              <a:t>למידה אוטנטית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tx1"/>
                </a:solidFill>
              </a:rPr>
              <a:t>לומד עצמאי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מערכות למיד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" y="28228"/>
            <a:ext cx="971600" cy="107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76256" y="6323802"/>
            <a:ext cx="2000617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00991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157592" cy="139675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800" b="1" dirty="0"/>
              <a:t>למקד פעילות חינוכית באהבת האדם, הלמידה, היצירה והחיים.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b="1" dirty="0"/>
              <a:t>שינוי בתפקיד המורה</a:t>
            </a:r>
            <a:endParaRPr lang="en-US" b="1" dirty="0"/>
          </a:p>
        </p:txBody>
      </p:sp>
      <p:sp>
        <p:nvSpPr>
          <p:cNvPr id="4" name="Down Arrow 3" descr="חץ למטה"/>
          <p:cNvSpPr/>
          <p:nvPr/>
        </p:nvSpPr>
        <p:spPr>
          <a:xfrm rot="19677965">
            <a:off x="6411243" y="3555818"/>
            <a:ext cx="547378" cy="1661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 descr="חץ למטה"/>
          <p:cNvSpPr/>
          <p:nvPr/>
        </p:nvSpPr>
        <p:spPr>
          <a:xfrm rot="1417059">
            <a:off x="2513497" y="3577221"/>
            <a:ext cx="547378" cy="1661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 descr="חץ למטה"/>
          <p:cNvSpPr/>
          <p:nvPr/>
        </p:nvSpPr>
        <p:spPr>
          <a:xfrm>
            <a:off x="4399673" y="3599919"/>
            <a:ext cx="547378" cy="1661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31008" y="2995086"/>
            <a:ext cx="467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שינוי באופן שבו אנו  תופסים את..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414228"/>
            <a:ext cx="179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סביבת הלמידה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1217" y="5414230"/>
            <a:ext cx="179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תפקיד הלומד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4336" y="5414229"/>
            <a:ext cx="179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תפקיד המורה</a:t>
            </a:r>
            <a:endParaRPr lang="en-US" sz="2400" b="1" dirty="0"/>
          </a:p>
        </p:txBody>
      </p:sp>
      <p:pic>
        <p:nvPicPr>
          <p:cNvPr id="7170" name="Picture 2" descr="מערכות למיד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213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936747" y="6309320"/>
            <a:ext cx="1856601" cy="365125"/>
          </a:xfrm>
        </p:spPr>
        <p:txBody>
          <a:bodyPr/>
          <a:lstStyle/>
          <a:p>
            <a:pPr algn="r"/>
            <a:r>
              <a:rPr lang="he-IL" dirty="0"/>
              <a:t>© מרכז מורים ארצי </a:t>
            </a:r>
            <a:r>
              <a:rPr lang="he-IL" dirty="0" err="1"/>
              <a:t>מו"ט</a:t>
            </a:r>
            <a:r>
              <a:rPr lang="he-IL" dirty="0"/>
              <a:t> בחט"ב</a:t>
            </a:r>
          </a:p>
        </p:txBody>
      </p:sp>
    </p:spTree>
    <p:extLst>
      <p:ext uri="{BB962C8B-B14F-4D97-AF65-F5344CB8AC3E}">
        <p14:creationId xmlns:p14="http://schemas.microsoft.com/office/powerpoint/2010/main" val="370316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4808</TotalTime>
  <Words>1877</Words>
  <Application>Microsoft Office PowerPoint</Application>
  <PresentationFormat>On-screen Show (4:3)</PresentationFormat>
  <Paragraphs>366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Candara</vt:lpstr>
      <vt:lpstr>Symbol</vt:lpstr>
      <vt:lpstr>Wingdings</vt:lpstr>
      <vt:lpstr>Waveform</vt:lpstr>
      <vt:lpstr>הוראת מדע וטכנולוגיה בסביבות למידה מגוונות</vt:lpstr>
      <vt:lpstr>ג'יקסו מונחון דיגיטלי היכרות</vt:lpstr>
      <vt:lpstr>נושאי לימוד</vt:lpstr>
      <vt:lpstr>הנושא הנוכחי</vt:lpstr>
      <vt:lpstr>התפתחות הטכנולוגיה....</vt:lpstr>
      <vt:lpstr>דוגמאות להתפתחות טכנולוגית</vt:lpstr>
      <vt:lpstr>המצב בבתי הספר בארץ ובעולם</vt:lpstr>
      <vt:lpstr>רבדים של טכנולוגיות חדשניות  (לא חדשות) והמושגים המשתנים </vt:lpstr>
      <vt:lpstr>שינוי בתפקיד המורה</vt:lpstr>
      <vt:lpstr>אתגר חינוכי</vt:lpstr>
      <vt:lpstr>נושא נוכחי - התלמיד</vt:lpstr>
      <vt:lpstr>דור ה Y</vt:lpstr>
      <vt:lpstr>דור ה - Y</vt:lpstr>
      <vt:lpstr>דור ה-Y</vt:lpstr>
      <vt:lpstr>שני צדדים של אותו מטבע</vt:lpstr>
      <vt:lpstr>"סוג חדש של ילד"</vt:lpstr>
      <vt:lpstr>אילו כישורים דרושים  לתלמידים בעולם הדיגיטלי? </vt:lpstr>
      <vt:lpstr>מה יאפשר השינוי של  סביבת הלמידה ללומד?</vt:lpstr>
      <vt:lpstr>נושא נוכחי - המורה</vt:lpstr>
      <vt:lpstr>מדוע העולם הדיגיטלי  איננו תחליף למורה?</vt:lpstr>
      <vt:lpstr>הפדגוג הדיגיטלי: מאפיינים</vt:lpstr>
      <vt:lpstr>הפדגוג הדיגיטלי-  מטרותיו האופרטיביות</vt:lpstr>
      <vt:lpstr>נושא נוכחי – הפדגוגיה הדיגיטלית</vt:lpstr>
      <vt:lpstr>פדגוגיה חדשנית אך לא חדשה </vt:lpstr>
      <vt:lpstr>השאלות ליחס לומד-ידע בפדגוגיה הדיגיטלית  </vt:lpstr>
      <vt:lpstr>אסטרטגיות של הוראה</vt:lpstr>
      <vt:lpstr>למידה משותפת</vt:lpstr>
      <vt:lpstr>שתי צורות חשיבה</vt:lpstr>
      <vt:lpstr>תמונה</vt:lpstr>
      <vt:lpstr>בינה רשתית: חשיבה אינדוקטיבית מלמטה למעלה</vt:lpstr>
      <vt:lpstr>איך עושים סדר ב"בלגן"?</vt:lpstr>
      <vt:lpstr>ראשיתה של המפה המושגית בפירוק "מקרה" (עבירה בכדורגל) לגורמים</vt:lpstr>
      <vt:lpstr>מפה מושגית של זיהוי קטגוריות (עבירה בכדורגל) ומיפוי המקרים</vt:lpstr>
      <vt:lpstr>מה צריך להיות כתוב במלבן הריק?</vt:lpstr>
      <vt:lpstr>ההסבר האפשרי לתופעה.</vt:lpstr>
      <vt:lpstr>אנחנו חווים ומבינים כי...</vt:lpstr>
      <vt:lpstr>האתגר החינוכי</vt:lpstr>
      <vt:lpstr>סיכום ההשתלמות</vt:lpstr>
      <vt:lpstr>מקורות מידע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הוראת מדע וטכנולוגיה בסביבות למידה מגוונות</dc:title>
  <dc:creator>WICC</dc:creator>
  <cp:lastModifiedBy>בינה בראש</cp:lastModifiedBy>
  <cp:revision>83</cp:revision>
  <dcterms:created xsi:type="dcterms:W3CDTF">2017-06-07T08:08:22Z</dcterms:created>
  <dcterms:modified xsi:type="dcterms:W3CDTF">2020-03-18T13:07:07Z</dcterms:modified>
</cp:coreProperties>
</file>