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59" r:id="rId1"/>
  </p:sldMasterIdLst>
  <p:notesMasterIdLst>
    <p:notesMasterId r:id="rId22"/>
  </p:notesMasterIdLst>
  <p:sldIdLst>
    <p:sldId id="305" r:id="rId2"/>
    <p:sldId id="309" r:id="rId3"/>
    <p:sldId id="384" r:id="rId4"/>
    <p:sldId id="385" r:id="rId5"/>
    <p:sldId id="387" r:id="rId6"/>
    <p:sldId id="408" r:id="rId7"/>
    <p:sldId id="406" r:id="rId8"/>
    <p:sldId id="409" r:id="rId9"/>
    <p:sldId id="392" r:id="rId10"/>
    <p:sldId id="407" r:id="rId11"/>
    <p:sldId id="390" r:id="rId12"/>
    <p:sldId id="410" r:id="rId13"/>
    <p:sldId id="379" r:id="rId14"/>
    <p:sldId id="330" r:id="rId15"/>
    <p:sldId id="375" r:id="rId16"/>
    <p:sldId id="378" r:id="rId17"/>
    <p:sldId id="383" r:id="rId18"/>
    <p:sldId id="394" r:id="rId19"/>
    <p:sldId id="411" r:id="rId20"/>
    <p:sldId id="363" r:id="rId21"/>
  </p:sldIdLst>
  <p:sldSz cx="9144000" cy="6858000" type="screen4x3"/>
  <p:notesSz cx="6873875" cy="100615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00"/>
    <a:srgbClr val="000099"/>
    <a:srgbClr val="008000"/>
    <a:srgbClr val="FF6600"/>
    <a:srgbClr val="FF9900"/>
    <a:srgbClr val="9A0000"/>
    <a:srgbClr val="006600"/>
    <a:srgbClr val="FF8585"/>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סגנון בהיר 2 - הדגשה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סגנון בהיר 3 - הדגשה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52" autoAdjust="0"/>
    <p:restoredTop sz="96404" autoAdjust="0"/>
  </p:normalViewPr>
  <p:slideViewPr>
    <p:cSldViewPr>
      <p:cViewPr varScale="1">
        <p:scale>
          <a:sx n="111" d="100"/>
          <a:sy n="111" d="100"/>
        </p:scale>
        <p:origin x="161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3895725" y="0"/>
            <a:ext cx="2978150" cy="503236"/>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1586" y="0"/>
            <a:ext cx="2978150" cy="503236"/>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7387" y="4779962"/>
            <a:ext cx="5499099" cy="4527549"/>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3895725" y="9556750"/>
            <a:ext cx="2978150" cy="503236"/>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1586" y="9556750"/>
            <a:ext cx="2978150" cy="503236"/>
          </a:xfrm>
          <a:prstGeom prst="rect">
            <a:avLst/>
          </a:prstGeom>
          <a:noFill/>
          <a:ln>
            <a:noFill/>
          </a:ln>
        </p:spPr>
        <p:txBody>
          <a:bodyPr lIns="91425" tIns="91425" rIns="91425" bIns="91425" anchor="b" anchorCtr="0"/>
          <a:lstStyle>
            <a:lvl1pPr marL="0" marR="0" indent="0" algn="l" rtl="0">
              <a:defRPr sz="13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941012033"/>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922338" y="754063"/>
            <a:ext cx="5030787" cy="3773487"/>
          </a:xfrm>
        </p:spPr>
      </p:sp>
      <p:sp>
        <p:nvSpPr>
          <p:cNvPr id="3" name="מציין מיקום של הערות 2"/>
          <p:cNvSpPr>
            <a:spLocks noGrp="1"/>
          </p:cNvSpPr>
          <p:nvPr>
            <p:ph type="body" idx="1"/>
          </p:nvPr>
        </p:nvSpPr>
        <p:spPr/>
        <p:txBody>
          <a:bodyPr/>
          <a:lstStyle/>
          <a:p>
            <a:r>
              <a:rPr lang="he-IL" dirty="0" smtClean="0"/>
              <a:t>לתקן סמל מדינה</a:t>
            </a:r>
            <a:endParaRPr lang="he-IL" dirty="0"/>
          </a:p>
        </p:txBody>
      </p:sp>
      <p:sp>
        <p:nvSpPr>
          <p:cNvPr id="4" name="מציין מיקום של מספר שקופית 3"/>
          <p:cNvSpPr>
            <a:spLocks noGrp="1"/>
          </p:cNvSpPr>
          <p:nvPr>
            <p:ph type="sldNum" idx="10"/>
          </p:nvPr>
        </p:nvSpPr>
        <p:spPr/>
        <p:txBody>
          <a:bodyPr/>
          <a:lstStyle/>
          <a:p>
            <a:endParaRPr lang="he-IL"/>
          </a:p>
        </p:txBody>
      </p:sp>
    </p:spTree>
    <p:extLst>
      <p:ext uri="{BB962C8B-B14F-4D97-AF65-F5344CB8AC3E}">
        <p14:creationId xmlns:p14="http://schemas.microsoft.com/office/powerpoint/2010/main" val="247400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7387" y="4779962"/>
            <a:ext cx="5499099" cy="4527549"/>
          </a:xfrm>
          <a:prstGeom prst="rect">
            <a:avLst/>
          </a:prstGeom>
          <a:noFill/>
          <a:ln>
            <a:noFill/>
          </a:ln>
        </p:spPr>
        <p:txBody>
          <a:bodyPr lIns="96750" tIns="48375" rIns="96750" bIns="48375" anchor="t" anchorCtr="0">
            <a:noAutofit/>
          </a:bodyPr>
          <a:lstStyle/>
          <a:p>
            <a:endParaRPr/>
          </a:p>
        </p:txBody>
      </p:sp>
      <p:sp>
        <p:nvSpPr>
          <p:cNvPr id="229" name="Shape 229"/>
          <p:cNvSpPr txBox="1"/>
          <p:nvPr/>
        </p:nvSpPr>
        <p:spPr>
          <a:xfrm>
            <a:off x="1586" y="9556750"/>
            <a:ext cx="2978150" cy="503236"/>
          </a:xfrm>
          <a:prstGeom prst="rect">
            <a:avLst/>
          </a:prstGeom>
          <a:noFill/>
          <a:ln>
            <a:noFill/>
          </a:ln>
        </p:spPr>
        <p:txBody>
          <a:bodyPr lIns="96750" tIns="48375" rIns="96750" bIns="48375" anchor="b" anchorCtr="0">
            <a:noAutofit/>
          </a:bodyPr>
          <a:lstStyle/>
          <a:p>
            <a:pPr marL="0" marR="0" lvl="0" indent="0" algn="l" rtl="0">
              <a:buSzPct val="25000"/>
              <a:buFont typeface="Arial"/>
              <a:buNone/>
            </a:pPr>
            <a:r>
              <a:rPr lang="en-US" sz="1300" b="0" i="0" u="none" strike="noStrike" cap="none" baseline="0"/>
              <a:t>*</a:t>
            </a:r>
          </a:p>
        </p:txBody>
      </p:sp>
    </p:spTree>
    <p:extLst>
      <p:ext uri="{BB962C8B-B14F-4D97-AF65-F5344CB8AC3E}">
        <p14:creationId xmlns:p14="http://schemas.microsoft.com/office/powerpoint/2010/main" val="223586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7387" y="4779962"/>
            <a:ext cx="5499099" cy="4527549"/>
          </a:xfrm>
          <a:prstGeom prst="rect">
            <a:avLst/>
          </a:prstGeom>
          <a:noFill/>
          <a:ln>
            <a:noFill/>
          </a:ln>
        </p:spPr>
        <p:txBody>
          <a:bodyPr lIns="96750" tIns="48375" rIns="96750" bIns="48375" anchor="t" anchorCtr="0">
            <a:noAutofit/>
          </a:bodyPr>
          <a:lstStyle/>
          <a:p>
            <a:endParaRPr/>
          </a:p>
        </p:txBody>
      </p:sp>
      <p:sp>
        <p:nvSpPr>
          <p:cNvPr id="229" name="Shape 229"/>
          <p:cNvSpPr txBox="1"/>
          <p:nvPr/>
        </p:nvSpPr>
        <p:spPr>
          <a:xfrm>
            <a:off x="1586" y="9556750"/>
            <a:ext cx="2978150" cy="503236"/>
          </a:xfrm>
          <a:prstGeom prst="rect">
            <a:avLst/>
          </a:prstGeom>
          <a:noFill/>
          <a:ln>
            <a:noFill/>
          </a:ln>
        </p:spPr>
        <p:txBody>
          <a:bodyPr lIns="96750" tIns="48375" rIns="96750" bIns="48375" anchor="b" anchorCtr="0">
            <a:noAutofit/>
          </a:bodyPr>
          <a:lstStyle/>
          <a:p>
            <a:pPr marL="0" marR="0" lvl="0" indent="0" algn="l" rtl="0">
              <a:buSzPct val="25000"/>
              <a:buFont typeface="Arial"/>
              <a:buNone/>
            </a:pPr>
            <a:r>
              <a:rPr lang="en-US" sz="1300" b="0" i="0" u="none" strike="noStrike" cap="none" baseline="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687387" y="4779962"/>
            <a:ext cx="5499099" cy="4527549"/>
          </a:xfrm>
          <a:prstGeom prst="rect">
            <a:avLst/>
          </a:prstGeom>
          <a:noFill/>
          <a:ln>
            <a:noFill/>
          </a:ln>
        </p:spPr>
        <p:txBody>
          <a:bodyPr lIns="96750" tIns="48375" rIns="96750" bIns="48375" anchor="t" anchorCtr="0">
            <a:noAutofit/>
          </a:bodyPr>
          <a:lstStyle/>
          <a:p>
            <a:r>
              <a:rPr lang="he-IL" dirty="0" smtClean="0"/>
              <a:t>להחליף</a:t>
            </a:r>
            <a:r>
              <a:rPr lang="he-IL" baseline="0" dirty="0" smtClean="0"/>
              <a:t> לוגו</a:t>
            </a:r>
            <a:endParaRPr dirty="0"/>
          </a:p>
        </p:txBody>
      </p:sp>
      <p:sp>
        <p:nvSpPr>
          <p:cNvPr id="61" name="Shape 61"/>
          <p:cNvSpPr txBox="1"/>
          <p:nvPr/>
        </p:nvSpPr>
        <p:spPr>
          <a:xfrm>
            <a:off x="1586" y="9556750"/>
            <a:ext cx="2978150" cy="503236"/>
          </a:xfrm>
          <a:prstGeom prst="rect">
            <a:avLst/>
          </a:prstGeom>
          <a:noFill/>
          <a:ln>
            <a:noFill/>
          </a:ln>
        </p:spPr>
        <p:txBody>
          <a:bodyPr lIns="96750" tIns="48375" rIns="96750" bIns="48375" anchor="b" anchorCtr="0">
            <a:noAutofit/>
          </a:bodyPr>
          <a:lstStyle/>
          <a:p>
            <a:pPr marL="0" marR="0" lvl="0" indent="0" algn="l" rtl="0">
              <a:buSzPct val="25000"/>
              <a:buFont typeface="Arial"/>
              <a:buNone/>
            </a:pPr>
            <a:r>
              <a:rPr lang="en-US" sz="1300" b="0" i="0" u="none" strike="noStrike" cap="none" baseline="0"/>
              <a:t>*</a:t>
            </a:r>
          </a:p>
        </p:txBody>
      </p:sp>
    </p:spTree>
    <p:extLst>
      <p:ext uri="{BB962C8B-B14F-4D97-AF65-F5344CB8AC3E}">
        <p14:creationId xmlns:p14="http://schemas.microsoft.com/office/powerpoint/2010/main" val="101754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922338" y="754063"/>
            <a:ext cx="5030787" cy="3773487"/>
          </a:xfrm>
        </p:spPr>
      </p:sp>
      <p:sp>
        <p:nvSpPr>
          <p:cNvPr id="3" name="מציין מיקום של הערות 2"/>
          <p:cNvSpPr>
            <a:spLocks noGrp="1"/>
          </p:cNvSpPr>
          <p:nvPr>
            <p:ph type="body" idx="1"/>
          </p:nvPr>
        </p:nvSpPr>
        <p:spPr/>
        <p:txBody>
          <a:bodyPr/>
          <a:lstStyle/>
          <a:p>
            <a:r>
              <a:rPr lang="he-IL" dirty="0" smtClean="0"/>
              <a:t>קישור לאתר חדש.  הוא מעודכן. יש לשוניות למעלה . יש את כל הדברים של התוכנית . גם כאלה שרוצים לעבוד בכיתה וגם כאלה שרוצים לשתף את האחרים. </a:t>
            </a:r>
          </a:p>
          <a:p>
            <a:r>
              <a:rPr lang="he-IL" dirty="0" smtClean="0"/>
              <a:t>בשתי השקופיות הבאות מה קיים באתר (במקרה ולא יהיה חיבור).</a:t>
            </a:r>
            <a:r>
              <a:rPr lang="he-IL" baseline="0" dirty="0" smtClean="0"/>
              <a:t>  יש  פרטים על אקדמיה לרשת. רשת חובבים </a:t>
            </a:r>
            <a:r>
              <a:rPr lang="he-IL" baseline="0" dirty="0" err="1" smtClean="0"/>
              <a:t>וכו</a:t>
            </a:r>
            <a:r>
              <a:rPr lang="he-IL" baseline="0" dirty="0" smtClean="0"/>
              <a:t>'.  לתלמידים, למשפחה, לפרטי. </a:t>
            </a:r>
            <a:endParaRPr lang="he-IL" dirty="0" smtClean="0"/>
          </a:p>
          <a:p>
            <a:endParaRPr lang="he-IL" dirty="0"/>
          </a:p>
        </p:txBody>
      </p:sp>
      <p:sp>
        <p:nvSpPr>
          <p:cNvPr id="4" name="מציין מיקום של מספר שקופית 3"/>
          <p:cNvSpPr>
            <a:spLocks noGrp="1"/>
          </p:cNvSpPr>
          <p:nvPr>
            <p:ph type="sldNum" idx="10"/>
          </p:nvPr>
        </p:nvSpPr>
        <p:spPr/>
        <p:txBody>
          <a:bodyPr/>
          <a:lstStyle/>
          <a:p>
            <a:endParaRPr lang="he-IL"/>
          </a:p>
        </p:txBody>
      </p:sp>
    </p:spTree>
    <p:extLst>
      <p:ext uri="{BB962C8B-B14F-4D97-AF65-F5344CB8AC3E}">
        <p14:creationId xmlns:p14="http://schemas.microsoft.com/office/powerpoint/2010/main" val="232891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3588"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endParaRPr lang="he-IL"/>
          </a:p>
        </p:txBody>
      </p:sp>
    </p:spTree>
    <p:extLst>
      <p:ext uri="{BB962C8B-B14F-4D97-AF65-F5344CB8AC3E}">
        <p14:creationId xmlns:p14="http://schemas.microsoft.com/office/powerpoint/2010/main" val="193315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7387" y="4779962"/>
            <a:ext cx="5499099" cy="4527549"/>
          </a:xfrm>
          <a:prstGeom prst="rect">
            <a:avLst/>
          </a:prstGeom>
          <a:noFill/>
          <a:ln>
            <a:noFill/>
          </a:ln>
        </p:spPr>
        <p:txBody>
          <a:bodyPr lIns="96750" tIns="48375" rIns="96750" bIns="48375" anchor="t" anchorCtr="0">
            <a:noAutofit/>
          </a:bodyPr>
          <a:lstStyle/>
          <a:p>
            <a:endParaRPr/>
          </a:p>
        </p:txBody>
      </p:sp>
      <p:sp>
        <p:nvSpPr>
          <p:cNvPr id="229" name="Shape 229"/>
          <p:cNvSpPr txBox="1"/>
          <p:nvPr/>
        </p:nvSpPr>
        <p:spPr>
          <a:xfrm>
            <a:off x="1586" y="9556750"/>
            <a:ext cx="2978150" cy="503236"/>
          </a:xfrm>
          <a:prstGeom prst="rect">
            <a:avLst/>
          </a:prstGeom>
          <a:noFill/>
          <a:ln>
            <a:noFill/>
          </a:ln>
        </p:spPr>
        <p:txBody>
          <a:bodyPr lIns="96750" tIns="48375" rIns="96750" bIns="48375" anchor="b" anchorCtr="0">
            <a:noAutofit/>
          </a:bodyPr>
          <a:lstStyle/>
          <a:p>
            <a:pPr marL="0" marR="0" lvl="0" indent="0" algn="l" rtl="0">
              <a:buSzPct val="25000"/>
              <a:buFont typeface="Arial"/>
              <a:buNone/>
            </a:pPr>
            <a:r>
              <a:rPr lang="en-US" sz="1300" b="0" i="0" u="none" strike="noStrike" cap="none" baseline="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7387" y="4779962"/>
            <a:ext cx="5499099" cy="4527549"/>
          </a:xfrm>
          <a:prstGeom prst="rect">
            <a:avLst/>
          </a:prstGeom>
          <a:noFill/>
          <a:ln>
            <a:noFill/>
          </a:ln>
        </p:spPr>
        <p:txBody>
          <a:bodyPr lIns="96750" tIns="48375" rIns="96750" bIns="48375" anchor="t" anchorCtr="0">
            <a:noAutofit/>
          </a:bodyPr>
          <a:lstStyle/>
          <a:p>
            <a:endParaRPr/>
          </a:p>
        </p:txBody>
      </p:sp>
      <p:sp>
        <p:nvSpPr>
          <p:cNvPr id="229" name="Shape 229"/>
          <p:cNvSpPr txBox="1"/>
          <p:nvPr/>
        </p:nvSpPr>
        <p:spPr>
          <a:xfrm>
            <a:off x="1586" y="9556750"/>
            <a:ext cx="2978150" cy="503236"/>
          </a:xfrm>
          <a:prstGeom prst="rect">
            <a:avLst/>
          </a:prstGeom>
          <a:noFill/>
          <a:ln>
            <a:noFill/>
          </a:ln>
        </p:spPr>
        <p:txBody>
          <a:bodyPr lIns="96750" tIns="48375" rIns="96750" bIns="48375" anchor="b" anchorCtr="0">
            <a:noAutofit/>
          </a:bodyPr>
          <a:lstStyle/>
          <a:p>
            <a:pPr marL="0" marR="0" lvl="0" indent="0" algn="l" rtl="0">
              <a:buSzPct val="25000"/>
              <a:buFont typeface="Arial"/>
              <a:buNone/>
            </a:pPr>
            <a:r>
              <a:rPr lang="en-US" sz="1300" b="0" i="0" u="none" strike="noStrike" cap="none" baseline="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7387" y="4779962"/>
            <a:ext cx="5499099" cy="4527549"/>
          </a:xfrm>
          <a:prstGeom prst="rect">
            <a:avLst/>
          </a:prstGeom>
          <a:noFill/>
          <a:ln>
            <a:noFill/>
          </a:ln>
        </p:spPr>
        <p:txBody>
          <a:bodyPr lIns="96750" tIns="48375" rIns="96750" bIns="48375" anchor="t" anchorCtr="0">
            <a:noAutofit/>
          </a:bodyPr>
          <a:lstStyle/>
          <a:p>
            <a:endParaRPr/>
          </a:p>
        </p:txBody>
      </p:sp>
      <p:sp>
        <p:nvSpPr>
          <p:cNvPr id="229" name="Shape 229"/>
          <p:cNvSpPr txBox="1"/>
          <p:nvPr/>
        </p:nvSpPr>
        <p:spPr>
          <a:xfrm>
            <a:off x="1586" y="9556750"/>
            <a:ext cx="2978150" cy="503236"/>
          </a:xfrm>
          <a:prstGeom prst="rect">
            <a:avLst/>
          </a:prstGeom>
          <a:noFill/>
          <a:ln>
            <a:noFill/>
          </a:ln>
        </p:spPr>
        <p:txBody>
          <a:bodyPr lIns="96750" tIns="48375" rIns="96750" bIns="48375" anchor="b" anchorCtr="0">
            <a:noAutofit/>
          </a:bodyPr>
          <a:lstStyle/>
          <a:p>
            <a:pPr marL="0" marR="0" lvl="0" indent="0" algn="l" rtl="0">
              <a:buSzPct val="25000"/>
              <a:buFont typeface="Arial"/>
              <a:buNone/>
            </a:pPr>
            <a:r>
              <a:rPr lang="en-US" sz="1300" b="0" i="0" u="none" strike="noStrike" cap="none" baseline="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22338" y="754063"/>
            <a:ext cx="5030787" cy="3773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7387" y="4779962"/>
            <a:ext cx="5499099" cy="4527549"/>
          </a:xfrm>
          <a:prstGeom prst="rect">
            <a:avLst/>
          </a:prstGeom>
          <a:noFill/>
          <a:ln>
            <a:noFill/>
          </a:ln>
        </p:spPr>
        <p:txBody>
          <a:bodyPr lIns="96750" tIns="48375" rIns="96750" bIns="48375" anchor="t" anchorCtr="0">
            <a:noAutofit/>
          </a:bodyPr>
          <a:lstStyle/>
          <a:p>
            <a:endParaRPr/>
          </a:p>
        </p:txBody>
      </p:sp>
      <p:sp>
        <p:nvSpPr>
          <p:cNvPr id="229" name="Shape 229"/>
          <p:cNvSpPr txBox="1"/>
          <p:nvPr/>
        </p:nvSpPr>
        <p:spPr>
          <a:xfrm>
            <a:off x="1586" y="9556750"/>
            <a:ext cx="2978150" cy="503236"/>
          </a:xfrm>
          <a:prstGeom prst="rect">
            <a:avLst/>
          </a:prstGeom>
          <a:noFill/>
          <a:ln>
            <a:noFill/>
          </a:ln>
        </p:spPr>
        <p:txBody>
          <a:bodyPr lIns="96750" tIns="48375" rIns="96750" bIns="48375" anchor="b" anchorCtr="0">
            <a:noAutofit/>
          </a:bodyPr>
          <a:lstStyle/>
          <a:p>
            <a:pPr marL="0" marR="0" lvl="0" indent="0" algn="l" rtl="0">
              <a:buSzPct val="25000"/>
              <a:buFont typeface="Arial"/>
              <a:buNone/>
            </a:pPr>
            <a:r>
              <a:rPr lang="en-US" sz="1300" b="0" i="0" u="none" strike="noStrike" cap="none" baseline="0"/>
              <a:t>*</a:t>
            </a:r>
          </a:p>
        </p:txBody>
      </p:sp>
    </p:spTree>
    <p:extLst>
      <p:ext uri="{BB962C8B-B14F-4D97-AF65-F5344CB8AC3E}">
        <p14:creationId xmlns:p14="http://schemas.microsoft.com/office/powerpoint/2010/main" val="315908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8" y="2171700"/>
            <a:ext cx="5851525" cy="2057400"/>
          </a:xfrm>
          <a:prstGeom prst="rect">
            <a:avLst/>
          </a:prstGeom>
          <a:noFill/>
          <a:ln>
            <a:noFill/>
          </a:ln>
        </p:spPr>
        <p:txBody>
          <a:bodyPr lIns="91425" tIns="91425" rIns="91425" bIns="91425" anchor="t" anchorCtr="0"/>
          <a:lstStyle>
            <a:lvl1pPr algn="ctr" rtl="1">
              <a:spcBef>
                <a:spcPts val="0"/>
              </a:spcBef>
              <a:spcAft>
                <a:spcPts val="0"/>
              </a:spcAft>
              <a:defRPr sz="4400">
                <a:solidFill>
                  <a:schemeClr val="dk2"/>
                </a:solidFill>
                <a:latin typeface="Arial"/>
                <a:ea typeface="Arial"/>
                <a:cs typeface="Arial"/>
                <a:sym typeface="Arial"/>
              </a:defRPr>
            </a:lvl1pPr>
            <a:lvl2pPr algn="ctr" rtl="1">
              <a:spcBef>
                <a:spcPts val="0"/>
              </a:spcBef>
              <a:spcAft>
                <a:spcPts val="0"/>
              </a:spcAft>
              <a:defRPr sz="4400">
                <a:solidFill>
                  <a:schemeClr val="dk2"/>
                </a:solidFill>
                <a:latin typeface="Arial"/>
                <a:ea typeface="Arial"/>
                <a:cs typeface="Arial"/>
                <a:sym typeface="Arial"/>
              </a:defRPr>
            </a:lvl2pPr>
            <a:lvl3pPr algn="ctr" rtl="1">
              <a:spcBef>
                <a:spcPts val="0"/>
              </a:spcBef>
              <a:spcAft>
                <a:spcPts val="0"/>
              </a:spcAft>
              <a:defRPr sz="4400">
                <a:solidFill>
                  <a:schemeClr val="dk2"/>
                </a:solidFill>
                <a:latin typeface="Arial"/>
                <a:ea typeface="Arial"/>
                <a:cs typeface="Arial"/>
                <a:sym typeface="Arial"/>
              </a:defRPr>
            </a:lvl3pPr>
            <a:lvl4pPr algn="ctr" rtl="1">
              <a:spcBef>
                <a:spcPts val="0"/>
              </a:spcBef>
              <a:spcAft>
                <a:spcPts val="0"/>
              </a:spcAft>
              <a:defRPr sz="4400">
                <a:solidFill>
                  <a:schemeClr val="dk2"/>
                </a:solidFill>
                <a:latin typeface="Arial"/>
                <a:ea typeface="Arial"/>
                <a:cs typeface="Arial"/>
                <a:sym typeface="Arial"/>
              </a:defRPr>
            </a:lvl4pPr>
            <a:lvl5pPr algn="ctr" rtl="1">
              <a:spcBef>
                <a:spcPts val="0"/>
              </a:spcBef>
              <a:spcAft>
                <a:spcPts val="0"/>
              </a:spcAft>
              <a:defRPr sz="4400">
                <a:solidFill>
                  <a:schemeClr val="dk2"/>
                </a:solidFill>
                <a:latin typeface="Arial"/>
                <a:ea typeface="Arial"/>
                <a:cs typeface="Arial"/>
                <a:sym typeface="Arial"/>
              </a:defRPr>
            </a:lvl5pPr>
            <a:lvl6pPr marL="457200" algn="ctr" rtl="1">
              <a:spcBef>
                <a:spcPts val="0"/>
              </a:spcBef>
              <a:spcAft>
                <a:spcPts val="0"/>
              </a:spcAft>
              <a:defRPr sz="4400">
                <a:solidFill>
                  <a:schemeClr val="dk2"/>
                </a:solidFill>
                <a:latin typeface="Arial"/>
                <a:ea typeface="Arial"/>
                <a:cs typeface="Arial"/>
                <a:sym typeface="Arial"/>
              </a:defRPr>
            </a:lvl6pPr>
            <a:lvl7pPr marL="914400" algn="ctr" rtl="1">
              <a:spcBef>
                <a:spcPts val="0"/>
              </a:spcBef>
              <a:spcAft>
                <a:spcPts val="0"/>
              </a:spcAft>
              <a:defRPr sz="4400">
                <a:solidFill>
                  <a:schemeClr val="dk2"/>
                </a:solidFill>
                <a:latin typeface="Arial"/>
                <a:ea typeface="Arial"/>
                <a:cs typeface="Arial"/>
                <a:sym typeface="Arial"/>
              </a:defRPr>
            </a:lvl7pPr>
            <a:lvl8pPr marL="1371600" algn="ctr" rtl="1">
              <a:spcBef>
                <a:spcPts val="0"/>
              </a:spcBef>
              <a:spcAft>
                <a:spcPts val="0"/>
              </a:spcAft>
              <a:defRPr sz="4400">
                <a:solidFill>
                  <a:schemeClr val="dk2"/>
                </a:solidFill>
                <a:latin typeface="Arial"/>
                <a:ea typeface="Arial"/>
                <a:cs typeface="Arial"/>
                <a:sym typeface="Arial"/>
              </a:defRPr>
            </a:lvl8pPr>
            <a:lvl9pPr marL="1828800" algn="ctr" rtl="1">
              <a:spcBef>
                <a:spcPts val="0"/>
              </a:spcBef>
              <a:spcAft>
                <a:spcPts val="0"/>
              </a:spcAft>
              <a:defRPr sz="4400">
                <a:solidFill>
                  <a:schemeClr val="dk2"/>
                </a:solidFill>
                <a:latin typeface="Arial"/>
                <a:ea typeface="Arial"/>
                <a:cs typeface="Arial"/>
                <a:sym typeface="Arial"/>
              </a:defRPr>
            </a:lvl9pPr>
          </a:lstStyle>
          <a:p>
            <a:endParaRPr/>
          </a:p>
        </p:txBody>
      </p:sp>
      <p:sp>
        <p:nvSpPr>
          <p:cNvPr id="16" name="Shape 16"/>
          <p:cNvSpPr txBox="1">
            <a:spLocks noGrp="1"/>
          </p:cNvSpPr>
          <p:nvPr>
            <p:ph type="body" idx="1"/>
          </p:nvPr>
        </p:nvSpPr>
        <p:spPr>
          <a:xfrm rot="5400000">
            <a:off x="541337" y="190501"/>
            <a:ext cx="5851525" cy="6019799"/>
          </a:xfrm>
          <a:prstGeom prst="rect">
            <a:avLst/>
          </a:prstGeom>
          <a:noFill/>
          <a:ln>
            <a:noFill/>
          </a:ln>
        </p:spPr>
        <p:txBody>
          <a:bodyPr lIns="91425" tIns="91425" rIns="91425" bIns="91425" anchor="t" anchorCtr="0"/>
          <a:lstStyle>
            <a:lvl1pPr marL="342900" indent="-222250" algn="r" rtl="1">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r" rtl="1">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r" rtl="1">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0213BEAD-FA66-4A98-BFE8-339E2C625F1A}" type="datetimeFigureOut">
              <a:rPr lang="he-IL" smtClean="0"/>
              <a:t>ט"ו/אדר/תש"פ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C4ECDB-D641-46B3-85E5-BA6E4F918BAF}" type="slidenum">
              <a:rPr lang="he-IL" smtClean="0"/>
              <a:t>‹#›</a:t>
            </a:fld>
            <a:endParaRPr lang="he-IL"/>
          </a:p>
        </p:txBody>
      </p:sp>
    </p:spTree>
    <p:extLst>
      <p:ext uri="{BB962C8B-B14F-4D97-AF65-F5344CB8AC3E}">
        <p14:creationId xmlns:p14="http://schemas.microsoft.com/office/powerpoint/2010/main" val="219309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213BEAD-FA66-4A98-BFE8-339E2C625F1A}" type="datetimeFigureOut">
              <a:rPr lang="he-IL" smtClean="0"/>
              <a:t>ט"ו/אדר/תש"פ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C4ECDB-D641-46B3-85E5-BA6E4F918BAF}" type="slidenum">
              <a:rPr lang="he-IL" smtClean="0"/>
              <a:t>‹#›</a:t>
            </a:fld>
            <a:endParaRPr lang="he-IL"/>
          </a:p>
        </p:txBody>
      </p:sp>
    </p:spTree>
    <p:extLst>
      <p:ext uri="{BB962C8B-B14F-4D97-AF65-F5344CB8AC3E}">
        <p14:creationId xmlns:p14="http://schemas.microsoft.com/office/powerpoint/2010/main" val="128460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1">
              <a:spcBef>
                <a:spcPts val="0"/>
              </a:spcBef>
              <a:spcAft>
                <a:spcPts val="0"/>
              </a:spcAft>
              <a:defRPr sz="4400">
                <a:solidFill>
                  <a:schemeClr val="dk2"/>
                </a:solidFill>
                <a:latin typeface="Arial"/>
                <a:ea typeface="Arial"/>
                <a:cs typeface="Arial"/>
                <a:sym typeface="Arial"/>
              </a:defRPr>
            </a:lvl1pPr>
            <a:lvl2pPr algn="ctr" rtl="1">
              <a:spcBef>
                <a:spcPts val="0"/>
              </a:spcBef>
              <a:spcAft>
                <a:spcPts val="0"/>
              </a:spcAft>
              <a:defRPr sz="4400">
                <a:solidFill>
                  <a:schemeClr val="dk2"/>
                </a:solidFill>
                <a:latin typeface="Arial"/>
                <a:ea typeface="Arial"/>
                <a:cs typeface="Arial"/>
                <a:sym typeface="Arial"/>
              </a:defRPr>
            </a:lvl2pPr>
            <a:lvl3pPr algn="ctr" rtl="1">
              <a:spcBef>
                <a:spcPts val="0"/>
              </a:spcBef>
              <a:spcAft>
                <a:spcPts val="0"/>
              </a:spcAft>
              <a:defRPr sz="4400">
                <a:solidFill>
                  <a:schemeClr val="dk2"/>
                </a:solidFill>
                <a:latin typeface="Arial"/>
                <a:ea typeface="Arial"/>
                <a:cs typeface="Arial"/>
                <a:sym typeface="Arial"/>
              </a:defRPr>
            </a:lvl3pPr>
            <a:lvl4pPr algn="ctr" rtl="1">
              <a:spcBef>
                <a:spcPts val="0"/>
              </a:spcBef>
              <a:spcAft>
                <a:spcPts val="0"/>
              </a:spcAft>
              <a:defRPr sz="4400">
                <a:solidFill>
                  <a:schemeClr val="dk2"/>
                </a:solidFill>
                <a:latin typeface="Arial"/>
                <a:ea typeface="Arial"/>
                <a:cs typeface="Arial"/>
                <a:sym typeface="Arial"/>
              </a:defRPr>
            </a:lvl4pPr>
            <a:lvl5pPr algn="ctr" rtl="1">
              <a:spcBef>
                <a:spcPts val="0"/>
              </a:spcBef>
              <a:spcAft>
                <a:spcPts val="0"/>
              </a:spcAft>
              <a:defRPr sz="4400">
                <a:solidFill>
                  <a:schemeClr val="dk2"/>
                </a:solidFill>
                <a:latin typeface="Arial"/>
                <a:ea typeface="Arial"/>
                <a:cs typeface="Arial"/>
                <a:sym typeface="Arial"/>
              </a:defRPr>
            </a:lvl5pPr>
            <a:lvl6pPr marL="457200" algn="ctr" rtl="1">
              <a:spcBef>
                <a:spcPts val="0"/>
              </a:spcBef>
              <a:spcAft>
                <a:spcPts val="0"/>
              </a:spcAft>
              <a:defRPr sz="4400">
                <a:solidFill>
                  <a:schemeClr val="dk2"/>
                </a:solidFill>
                <a:latin typeface="Arial"/>
                <a:ea typeface="Arial"/>
                <a:cs typeface="Arial"/>
                <a:sym typeface="Arial"/>
              </a:defRPr>
            </a:lvl6pPr>
            <a:lvl7pPr marL="914400" algn="ctr" rtl="1">
              <a:spcBef>
                <a:spcPts val="0"/>
              </a:spcBef>
              <a:spcAft>
                <a:spcPts val="0"/>
              </a:spcAft>
              <a:defRPr sz="4400">
                <a:solidFill>
                  <a:schemeClr val="dk2"/>
                </a:solidFill>
                <a:latin typeface="Arial"/>
                <a:ea typeface="Arial"/>
                <a:cs typeface="Arial"/>
                <a:sym typeface="Arial"/>
              </a:defRPr>
            </a:lvl7pPr>
            <a:lvl8pPr marL="1371600" algn="ctr" rtl="1">
              <a:spcBef>
                <a:spcPts val="0"/>
              </a:spcBef>
              <a:spcAft>
                <a:spcPts val="0"/>
              </a:spcAft>
              <a:defRPr sz="4400">
                <a:solidFill>
                  <a:schemeClr val="dk2"/>
                </a:solidFill>
                <a:latin typeface="Arial"/>
                <a:ea typeface="Arial"/>
                <a:cs typeface="Arial"/>
                <a:sym typeface="Arial"/>
              </a:defRPr>
            </a:lvl8pPr>
            <a:lvl9pPr marL="1828800" algn="ctr" rtl="1">
              <a:spcBef>
                <a:spcPts val="0"/>
              </a:spcBef>
              <a:spcAft>
                <a:spcPts val="0"/>
              </a:spcAft>
              <a:defRPr sz="4400">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rot="5400000">
            <a:off x="2309020" y="-251619"/>
            <a:ext cx="4525961" cy="8229600"/>
          </a:xfrm>
          <a:prstGeom prst="rect">
            <a:avLst/>
          </a:prstGeom>
          <a:noFill/>
          <a:ln>
            <a:noFill/>
          </a:ln>
        </p:spPr>
        <p:txBody>
          <a:bodyPr lIns="91425" tIns="91425" rIns="91425" bIns="91425" anchor="t" anchorCtr="0"/>
          <a:lstStyle>
            <a:lvl1pPr marL="342900" indent="-222250" algn="r" rtl="1">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r" rtl="1">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r" rtl="1">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r" rtl="1">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90" y="4800601"/>
            <a:ext cx="5486399" cy="566737"/>
          </a:xfrm>
          <a:prstGeom prst="rect">
            <a:avLst/>
          </a:prstGeom>
          <a:noFill/>
          <a:ln>
            <a:noFill/>
          </a:ln>
        </p:spPr>
        <p:txBody>
          <a:bodyPr lIns="91425" tIns="91425" rIns="91425" bIns="91425" anchor="b" anchorCtr="0"/>
          <a:lstStyle>
            <a:lvl1pPr algn="r"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a:spLocks noGrp="1"/>
          </p:cNvSpPr>
          <p:nvPr>
            <p:ph type="pic" idx="2"/>
          </p:nvPr>
        </p:nvSpPr>
        <p:spPr>
          <a:xfrm>
            <a:off x="1792290" y="612775"/>
            <a:ext cx="5486399" cy="4114800"/>
          </a:xfrm>
          <a:prstGeom prst="rect">
            <a:avLst/>
          </a:prstGeom>
          <a:noFill/>
          <a:ln>
            <a:noFill/>
          </a:ln>
        </p:spPr>
        <p:txBody>
          <a:bodyPr lIns="91425" tIns="91425" rIns="91425" bIns="91425" anchor="t" anchorCtr="0"/>
          <a:lstStyle>
            <a:lvl1pPr marL="0" marR="0" indent="0" algn="r" rtl="1">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r" rtl="1">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r" rtl="1">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r" rtl="1">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r" rtl="1">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r" rtl="1">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r" rtl="1">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r" rtl="1">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r" rtl="1">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23" name="Shape 23"/>
          <p:cNvSpPr txBox="1">
            <a:spLocks noGrp="1"/>
          </p:cNvSpPr>
          <p:nvPr>
            <p:ph type="body" idx="1"/>
          </p:nvPr>
        </p:nvSpPr>
        <p:spPr>
          <a:xfrm>
            <a:off x="1792290" y="5367338"/>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2" y="273051"/>
            <a:ext cx="3008313" cy="1162049"/>
          </a:xfrm>
          <a:prstGeom prst="rect">
            <a:avLst/>
          </a:prstGeom>
          <a:noFill/>
          <a:ln>
            <a:noFill/>
          </a:ln>
        </p:spPr>
        <p:txBody>
          <a:bodyPr lIns="91425" tIns="91425" rIns="91425" bIns="91425" anchor="b" anchorCtr="0"/>
          <a:lstStyle>
            <a:lvl1pPr algn="r"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3575050" y="273049"/>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27" name="Shape 27"/>
          <p:cNvSpPr txBox="1">
            <a:spLocks noGrp="1"/>
          </p:cNvSpPr>
          <p:nvPr>
            <p:ph type="body" idx="2"/>
          </p:nvPr>
        </p:nvSpPr>
        <p:spPr>
          <a:xfrm>
            <a:off x="457202" y="1435102"/>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1">
              <a:spcBef>
                <a:spcPts val="0"/>
              </a:spcBef>
              <a:spcAft>
                <a:spcPts val="0"/>
              </a:spcAft>
              <a:defRPr sz="4400">
                <a:solidFill>
                  <a:schemeClr val="dk2"/>
                </a:solidFill>
                <a:latin typeface="Arial"/>
                <a:ea typeface="Arial"/>
                <a:cs typeface="Arial"/>
                <a:sym typeface="Arial"/>
              </a:defRPr>
            </a:lvl1pPr>
            <a:lvl2pPr algn="ctr" rtl="1">
              <a:spcBef>
                <a:spcPts val="0"/>
              </a:spcBef>
              <a:spcAft>
                <a:spcPts val="0"/>
              </a:spcAft>
              <a:defRPr sz="4400">
                <a:solidFill>
                  <a:schemeClr val="dk2"/>
                </a:solidFill>
                <a:latin typeface="Arial"/>
                <a:ea typeface="Arial"/>
                <a:cs typeface="Arial"/>
                <a:sym typeface="Arial"/>
              </a:defRPr>
            </a:lvl2pPr>
            <a:lvl3pPr algn="ctr" rtl="1">
              <a:spcBef>
                <a:spcPts val="0"/>
              </a:spcBef>
              <a:spcAft>
                <a:spcPts val="0"/>
              </a:spcAft>
              <a:defRPr sz="4400">
                <a:solidFill>
                  <a:schemeClr val="dk2"/>
                </a:solidFill>
                <a:latin typeface="Arial"/>
                <a:ea typeface="Arial"/>
                <a:cs typeface="Arial"/>
                <a:sym typeface="Arial"/>
              </a:defRPr>
            </a:lvl3pPr>
            <a:lvl4pPr algn="ctr" rtl="1">
              <a:spcBef>
                <a:spcPts val="0"/>
              </a:spcBef>
              <a:spcAft>
                <a:spcPts val="0"/>
              </a:spcAft>
              <a:defRPr sz="4400">
                <a:solidFill>
                  <a:schemeClr val="dk2"/>
                </a:solidFill>
                <a:latin typeface="Arial"/>
                <a:ea typeface="Arial"/>
                <a:cs typeface="Arial"/>
                <a:sym typeface="Arial"/>
              </a:defRPr>
            </a:lvl4pPr>
            <a:lvl5pPr algn="ctr" rtl="1">
              <a:spcBef>
                <a:spcPts val="0"/>
              </a:spcBef>
              <a:spcAft>
                <a:spcPts val="0"/>
              </a:spcAft>
              <a:defRPr sz="4400">
                <a:solidFill>
                  <a:schemeClr val="dk2"/>
                </a:solidFill>
                <a:latin typeface="Arial"/>
                <a:ea typeface="Arial"/>
                <a:cs typeface="Arial"/>
                <a:sym typeface="Arial"/>
              </a:defRPr>
            </a:lvl5pPr>
            <a:lvl6pPr marL="457200" algn="ctr" rtl="1">
              <a:spcBef>
                <a:spcPts val="0"/>
              </a:spcBef>
              <a:spcAft>
                <a:spcPts val="0"/>
              </a:spcAft>
              <a:defRPr sz="4400">
                <a:solidFill>
                  <a:schemeClr val="dk2"/>
                </a:solidFill>
                <a:latin typeface="Arial"/>
                <a:ea typeface="Arial"/>
                <a:cs typeface="Arial"/>
                <a:sym typeface="Arial"/>
              </a:defRPr>
            </a:lvl6pPr>
            <a:lvl7pPr marL="914400" algn="ctr" rtl="1">
              <a:spcBef>
                <a:spcPts val="0"/>
              </a:spcBef>
              <a:spcAft>
                <a:spcPts val="0"/>
              </a:spcAft>
              <a:defRPr sz="4400">
                <a:solidFill>
                  <a:schemeClr val="dk2"/>
                </a:solidFill>
                <a:latin typeface="Arial"/>
                <a:ea typeface="Arial"/>
                <a:cs typeface="Arial"/>
                <a:sym typeface="Arial"/>
              </a:defRPr>
            </a:lvl7pPr>
            <a:lvl8pPr marL="1371600" algn="ctr" rtl="1">
              <a:spcBef>
                <a:spcPts val="0"/>
              </a:spcBef>
              <a:spcAft>
                <a:spcPts val="0"/>
              </a:spcAft>
              <a:defRPr sz="4400">
                <a:solidFill>
                  <a:schemeClr val="dk2"/>
                </a:solidFill>
                <a:latin typeface="Arial"/>
                <a:ea typeface="Arial"/>
                <a:cs typeface="Arial"/>
                <a:sym typeface="Arial"/>
              </a:defRPr>
            </a:lvl8pPr>
            <a:lvl9pPr marL="1828800" algn="ctr" rtl="1">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3" name="Shape 33"/>
          <p:cNvSpPr txBox="1">
            <a:spLocks noGrp="1"/>
          </p:cNvSpPr>
          <p:nvPr>
            <p:ph type="body" idx="1"/>
          </p:nvPr>
        </p:nvSpPr>
        <p:spPr>
          <a:xfrm>
            <a:off x="457200" y="1535112"/>
            <a:ext cx="4040187" cy="639763"/>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4" name="Shape 34"/>
          <p:cNvSpPr txBox="1">
            <a:spLocks noGrp="1"/>
          </p:cNvSpPr>
          <p:nvPr>
            <p:ph type="body" idx="2"/>
          </p:nvPr>
        </p:nvSpPr>
        <p:spPr>
          <a:xfrm>
            <a:off x="457200" y="2174876"/>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5" name="Shape 35"/>
          <p:cNvSpPr txBox="1">
            <a:spLocks noGrp="1"/>
          </p:cNvSpPr>
          <p:nvPr>
            <p:ph type="body" idx="3"/>
          </p:nvPr>
        </p:nvSpPr>
        <p:spPr>
          <a:xfrm>
            <a:off x="4645025" y="1535112"/>
            <a:ext cx="4041774" cy="639763"/>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6" name="Shape 36"/>
          <p:cNvSpPr txBox="1">
            <a:spLocks noGrp="1"/>
          </p:cNvSpPr>
          <p:nvPr>
            <p:ph type="body" idx="4"/>
          </p:nvPr>
        </p:nvSpPr>
        <p:spPr>
          <a:xfrm>
            <a:off x="4645025" y="2174876"/>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1">
              <a:spcBef>
                <a:spcPts val="0"/>
              </a:spcBef>
              <a:spcAft>
                <a:spcPts val="0"/>
              </a:spcAft>
              <a:defRPr sz="4400">
                <a:solidFill>
                  <a:schemeClr val="dk2"/>
                </a:solidFill>
                <a:latin typeface="Arial"/>
                <a:ea typeface="Arial"/>
                <a:cs typeface="Arial"/>
                <a:sym typeface="Arial"/>
              </a:defRPr>
            </a:lvl1pPr>
            <a:lvl2pPr algn="ctr" rtl="1">
              <a:spcBef>
                <a:spcPts val="0"/>
              </a:spcBef>
              <a:spcAft>
                <a:spcPts val="0"/>
              </a:spcAft>
              <a:defRPr sz="4400">
                <a:solidFill>
                  <a:schemeClr val="dk2"/>
                </a:solidFill>
                <a:latin typeface="Arial"/>
                <a:ea typeface="Arial"/>
                <a:cs typeface="Arial"/>
                <a:sym typeface="Arial"/>
              </a:defRPr>
            </a:lvl2pPr>
            <a:lvl3pPr algn="ctr" rtl="1">
              <a:spcBef>
                <a:spcPts val="0"/>
              </a:spcBef>
              <a:spcAft>
                <a:spcPts val="0"/>
              </a:spcAft>
              <a:defRPr sz="4400">
                <a:solidFill>
                  <a:schemeClr val="dk2"/>
                </a:solidFill>
                <a:latin typeface="Arial"/>
                <a:ea typeface="Arial"/>
                <a:cs typeface="Arial"/>
                <a:sym typeface="Arial"/>
              </a:defRPr>
            </a:lvl3pPr>
            <a:lvl4pPr algn="ctr" rtl="1">
              <a:spcBef>
                <a:spcPts val="0"/>
              </a:spcBef>
              <a:spcAft>
                <a:spcPts val="0"/>
              </a:spcAft>
              <a:defRPr sz="4400">
                <a:solidFill>
                  <a:schemeClr val="dk2"/>
                </a:solidFill>
                <a:latin typeface="Arial"/>
                <a:ea typeface="Arial"/>
                <a:cs typeface="Arial"/>
                <a:sym typeface="Arial"/>
              </a:defRPr>
            </a:lvl4pPr>
            <a:lvl5pPr algn="ctr" rtl="1">
              <a:spcBef>
                <a:spcPts val="0"/>
              </a:spcBef>
              <a:spcAft>
                <a:spcPts val="0"/>
              </a:spcAft>
              <a:defRPr sz="4400">
                <a:solidFill>
                  <a:schemeClr val="dk2"/>
                </a:solidFill>
                <a:latin typeface="Arial"/>
                <a:ea typeface="Arial"/>
                <a:cs typeface="Arial"/>
                <a:sym typeface="Arial"/>
              </a:defRPr>
            </a:lvl5pPr>
            <a:lvl6pPr marL="457200" algn="ctr" rtl="1">
              <a:spcBef>
                <a:spcPts val="0"/>
              </a:spcBef>
              <a:spcAft>
                <a:spcPts val="0"/>
              </a:spcAft>
              <a:defRPr sz="4400">
                <a:solidFill>
                  <a:schemeClr val="dk2"/>
                </a:solidFill>
                <a:latin typeface="Arial"/>
                <a:ea typeface="Arial"/>
                <a:cs typeface="Arial"/>
                <a:sym typeface="Arial"/>
              </a:defRPr>
            </a:lvl6pPr>
            <a:lvl7pPr marL="914400" algn="ctr" rtl="1">
              <a:spcBef>
                <a:spcPts val="0"/>
              </a:spcBef>
              <a:spcAft>
                <a:spcPts val="0"/>
              </a:spcAft>
              <a:defRPr sz="4400">
                <a:solidFill>
                  <a:schemeClr val="dk2"/>
                </a:solidFill>
                <a:latin typeface="Arial"/>
                <a:ea typeface="Arial"/>
                <a:cs typeface="Arial"/>
                <a:sym typeface="Arial"/>
              </a:defRPr>
            </a:lvl7pPr>
            <a:lvl8pPr marL="1371600" algn="ctr" rtl="1">
              <a:spcBef>
                <a:spcPts val="0"/>
              </a:spcBef>
              <a:spcAft>
                <a:spcPts val="0"/>
              </a:spcAft>
              <a:defRPr sz="4400">
                <a:solidFill>
                  <a:schemeClr val="dk2"/>
                </a:solidFill>
                <a:latin typeface="Arial"/>
                <a:ea typeface="Arial"/>
                <a:cs typeface="Arial"/>
                <a:sym typeface="Arial"/>
              </a:defRPr>
            </a:lvl8pPr>
            <a:lvl9pPr marL="1828800" algn="ctr" rtl="1">
              <a:spcBef>
                <a:spcPts val="0"/>
              </a:spcBef>
              <a:spcAft>
                <a:spcPts val="0"/>
              </a:spcAft>
              <a:defRPr sz="4400">
                <a:solidFill>
                  <a:schemeClr val="dk2"/>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600201"/>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0" name="Shape 40"/>
          <p:cNvSpPr txBox="1">
            <a:spLocks noGrp="1"/>
          </p:cNvSpPr>
          <p:nvPr>
            <p:ph type="body" idx="2"/>
          </p:nvPr>
        </p:nvSpPr>
        <p:spPr>
          <a:xfrm>
            <a:off x="4648202" y="1600201"/>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algn="r"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1">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1">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1">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1">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1">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1">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1">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1">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1">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0" name="Shape 10"/>
          <p:cNvSpPr txBox="1">
            <a:spLocks noGrp="1"/>
          </p:cNvSpPr>
          <p:nvPr>
            <p:ph type="body" idx="1"/>
          </p:nvPr>
        </p:nvSpPr>
        <p:spPr>
          <a:xfrm>
            <a:off x="457200" y="1600201"/>
            <a:ext cx="8229600" cy="4525961"/>
          </a:xfrm>
          <a:prstGeom prst="rect">
            <a:avLst/>
          </a:prstGeom>
          <a:noFill/>
          <a:ln>
            <a:noFill/>
          </a:ln>
        </p:spPr>
        <p:txBody>
          <a:bodyPr lIns="91425" tIns="91425" rIns="91425" bIns="91425" anchor="t" anchorCtr="0"/>
          <a:lstStyle>
            <a:lvl1pPr marL="342900" marR="0" indent="-222250" algn="r" rtl="1">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r" rtl="1">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r" rtl="1">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r" rtl="1">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r" rtl="1">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r" rtl="1">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r" rtl="1">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r" rtl="1">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r" rtl="1">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6553202" y="6245226"/>
            <a:ext cx="2133599" cy="476249"/>
          </a:xfrm>
          <a:prstGeom prst="rect">
            <a:avLst/>
          </a:prstGeom>
          <a:noFill/>
          <a:ln>
            <a:noFill/>
          </a:ln>
        </p:spPr>
        <p:txBody>
          <a:bodyPr lIns="91425" tIns="91425" rIns="91425" bIns="91425" anchor="t" anchorCtr="0"/>
          <a:lstStyle>
            <a:lvl1pPr marL="0" marR="0" indent="0" algn="r" rtl="1">
              <a:defRPr sz="1800" b="0" i="0" u="none" strike="noStrike" cap="none" baseline="0">
                <a:solidFill>
                  <a:schemeClr val="dk1"/>
                </a:solidFill>
                <a:latin typeface="Arial"/>
                <a:ea typeface="Arial"/>
                <a:cs typeface="Arial"/>
                <a:sym typeface="Arial"/>
              </a:defRPr>
            </a:lvl1pPr>
            <a:lvl2pPr marL="457200" marR="0" indent="0" algn="r" rtl="1">
              <a:defRPr sz="1800" b="0" i="0" u="none" strike="noStrike" cap="none" baseline="0">
                <a:solidFill>
                  <a:schemeClr val="dk1"/>
                </a:solidFill>
                <a:latin typeface="Arial"/>
                <a:ea typeface="Arial"/>
                <a:cs typeface="Arial"/>
                <a:sym typeface="Arial"/>
              </a:defRPr>
            </a:lvl2pPr>
            <a:lvl3pPr marL="914400" marR="0" indent="0" algn="r" rtl="1">
              <a:defRPr sz="1800" b="0" i="0" u="none" strike="noStrike" cap="none" baseline="0">
                <a:solidFill>
                  <a:schemeClr val="dk1"/>
                </a:solidFill>
                <a:latin typeface="Arial"/>
                <a:ea typeface="Arial"/>
                <a:cs typeface="Arial"/>
                <a:sym typeface="Arial"/>
              </a:defRPr>
            </a:lvl3pPr>
            <a:lvl4pPr marL="1371600" marR="0" indent="0" algn="r" rtl="1">
              <a:defRPr sz="1800" b="0" i="0" u="none" strike="noStrike" cap="none" baseline="0">
                <a:solidFill>
                  <a:schemeClr val="dk1"/>
                </a:solidFill>
                <a:latin typeface="Arial"/>
                <a:ea typeface="Arial"/>
                <a:cs typeface="Arial"/>
                <a:sym typeface="Arial"/>
              </a:defRPr>
            </a:lvl4pPr>
            <a:lvl5pPr marL="1828800" marR="0" indent="0" algn="r" rtl="1">
              <a:defRPr sz="1800" b="0" i="0" u="none" strike="noStrike" cap="none" baseline="0">
                <a:solidFill>
                  <a:schemeClr val="dk1"/>
                </a:solidFill>
                <a:latin typeface="Arial"/>
                <a:ea typeface="Arial"/>
                <a:cs typeface="Arial"/>
                <a:sym typeface="Arial"/>
              </a:defRPr>
            </a:lvl5pPr>
            <a:lvl6pPr marL="2286000" marR="0" indent="0" algn="r" rtl="1">
              <a:defRPr sz="1800" b="0" i="0" u="none" strike="noStrike" cap="none" baseline="0">
                <a:solidFill>
                  <a:schemeClr val="dk1"/>
                </a:solidFill>
                <a:latin typeface="Arial"/>
                <a:ea typeface="Arial"/>
                <a:cs typeface="Arial"/>
                <a:sym typeface="Arial"/>
              </a:defRPr>
            </a:lvl6pPr>
            <a:lvl7pPr marL="2743200" marR="0" indent="0" algn="r" rtl="1">
              <a:defRPr sz="1800" b="0" i="0" u="none" strike="noStrike" cap="none" baseline="0">
                <a:solidFill>
                  <a:schemeClr val="dk1"/>
                </a:solidFill>
                <a:latin typeface="Arial"/>
                <a:ea typeface="Arial"/>
                <a:cs typeface="Arial"/>
                <a:sym typeface="Arial"/>
              </a:defRPr>
            </a:lvl7pPr>
            <a:lvl8pPr marL="3200400" marR="0" indent="0" algn="r" rtl="1">
              <a:defRPr sz="1800" b="0" i="0" u="none" strike="noStrike" cap="none" baseline="0">
                <a:solidFill>
                  <a:schemeClr val="dk1"/>
                </a:solidFill>
                <a:latin typeface="Arial"/>
                <a:ea typeface="Arial"/>
                <a:cs typeface="Arial"/>
                <a:sym typeface="Arial"/>
              </a:defRPr>
            </a:lvl8pPr>
            <a:lvl9pPr marL="3657600" marR="0" indent="0" algn="r" rtl="1">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3124200" y="6245226"/>
            <a:ext cx="2895600" cy="476249"/>
          </a:xfrm>
          <a:prstGeom prst="rect">
            <a:avLst/>
          </a:prstGeom>
          <a:noFill/>
          <a:ln>
            <a:noFill/>
          </a:ln>
        </p:spPr>
        <p:txBody>
          <a:bodyPr lIns="91425" tIns="91425" rIns="91425" bIns="91425" anchor="t" anchorCtr="0"/>
          <a:lstStyle>
            <a:lvl1pPr marL="0" marR="0" indent="0" algn="r" rtl="1">
              <a:defRPr sz="1800" b="0" i="0" u="none" strike="noStrike" cap="none" baseline="0">
                <a:solidFill>
                  <a:schemeClr val="dk1"/>
                </a:solidFill>
                <a:latin typeface="Arial"/>
                <a:ea typeface="Arial"/>
                <a:cs typeface="Arial"/>
                <a:sym typeface="Arial"/>
              </a:defRPr>
            </a:lvl1pPr>
            <a:lvl2pPr marL="457200" marR="0" indent="0" algn="r" rtl="1">
              <a:defRPr sz="1800" b="0" i="0" u="none" strike="noStrike" cap="none" baseline="0">
                <a:solidFill>
                  <a:schemeClr val="dk1"/>
                </a:solidFill>
                <a:latin typeface="Arial"/>
                <a:ea typeface="Arial"/>
                <a:cs typeface="Arial"/>
                <a:sym typeface="Arial"/>
              </a:defRPr>
            </a:lvl2pPr>
            <a:lvl3pPr marL="914400" marR="0" indent="0" algn="r" rtl="1">
              <a:defRPr sz="1800" b="0" i="0" u="none" strike="noStrike" cap="none" baseline="0">
                <a:solidFill>
                  <a:schemeClr val="dk1"/>
                </a:solidFill>
                <a:latin typeface="Arial"/>
                <a:ea typeface="Arial"/>
                <a:cs typeface="Arial"/>
                <a:sym typeface="Arial"/>
              </a:defRPr>
            </a:lvl3pPr>
            <a:lvl4pPr marL="1371600" marR="0" indent="0" algn="r" rtl="1">
              <a:defRPr sz="1800" b="0" i="0" u="none" strike="noStrike" cap="none" baseline="0">
                <a:solidFill>
                  <a:schemeClr val="dk1"/>
                </a:solidFill>
                <a:latin typeface="Arial"/>
                <a:ea typeface="Arial"/>
                <a:cs typeface="Arial"/>
                <a:sym typeface="Arial"/>
              </a:defRPr>
            </a:lvl4pPr>
            <a:lvl5pPr marL="1828800" marR="0" indent="0" algn="r" rtl="1">
              <a:defRPr sz="1800" b="0" i="0" u="none" strike="noStrike" cap="none" baseline="0">
                <a:solidFill>
                  <a:schemeClr val="dk1"/>
                </a:solidFill>
                <a:latin typeface="Arial"/>
                <a:ea typeface="Arial"/>
                <a:cs typeface="Arial"/>
                <a:sym typeface="Arial"/>
              </a:defRPr>
            </a:lvl5pPr>
            <a:lvl6pPr marL="2286000" marR="0" indent="0" algn="r" rtl="1">
              <a:defRPr sz="1800" b="0" i="0" u="none" strike="noStrike" cap="none" baseline="0">
                <a:solidFill>
                  <a:schemeClr val="dk1"/>
                </a:solidFill>
                <a:latin typeface="Arial"/>
                <a:ea typeface="Arial"/>
                <a:cs typeface="Arial"/>
                <a:sym typeface="Arial"/>
              </a:defRPr>
            </a:lvl6pPr>
            <a:lvl7pPr marL="2743200" marR="0" indent="0" algn="r" rtl="1">
              <a:defRPr sz="1800" b="0" i="0" u="none" strike="noStrike" cap="none" baseline="0">
                <a:solidFill>
                  <a:schemeClr val="dk1"/>
                </a:solidFill>
                <a:latin typeface="Arial"/>
                <a:ea typeface="Arial"/>
                <a:cs typeface="Arial"/>
                <a:sym typeface="Arial"/>
              </a:defRPr>
            </a:lvl7pPr>
            <a:lvl8pPr marL="3200400" marR="0" indent="0" algn="r" rtl="1">
              <a:defRPr sz="1800" b="0" i="0" u="none" strike="noStrike" cap="none" baseline="0">
                <a:solidFill>
                  <a:schemeClr val="dk1"/>
                </a:solidFill>
                <a:latin typeface="Arial"/>
                <a:ea typeface="Arial"/>
                <a:cs typeface="Arial"/>
                <a:sym typeface="Arial"/>
              </a:defRPr>
            </a:lvl8pPr>
            <a:lvl9pPr marL="3657600" marR="0" indent="0" algn="r" rtl="1">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457200" y="6245226"/>
            <a:ext cx="2133599" cy="476249"/>
          </a:xfrm>
          <a:prstGeom prst="rect">
            <a:avLst/>
          </a:prstGeom>
          <a:noFill/>
          <a:ln>
            <a:noFill/>
          </a:ln>
        </p:spPr>
        <p:txBody>
          <a:bodyPr lIns="91425" tIns="91425" rIns="91425" bIns="91425" anchor="t" anchorCtr="0"/>
          <a:lstStyle>
            <a:lvl1pPr marL="0" marR="0" indent="0" algn="l" rtl="1">
              <a:defRPr sz="14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60" r:id="rId10"/>
    <p:sldLayoutId id="214748366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ecat.education.gov.il/%D7%9C%D7%94%D7%AA%D7%A2%D7%A8%D7%91-%D7%90%D7%95-%D7%9C%D7%90-%D7%9C%D7%94%D7%AA%D7%A2%D7%A8%D7%91-%D7%91%D7%96%D7%99%D7%9D-%D7%9E%D7%95%D7%9C-%D7%9E%D7%99%D7%99%D7%A0%D7%95%D7%AA-%D7%A2%D7%9D-%D7%93%D7%A8-%D7%90%D7%93%D7%99%D7%91-%D7%92%D7%9C-16217-2" TargetMode="External"/><Relationship Id="rId3" Type="http://schemas.openxmlformats.org/officeDocument/2006/relationships/hyperlink" Target="https://www.youtube.com/watch?v=2pGT391njbk" TargetMode="External"/><Relationship Id="rId7" Type="http://schemas.openxmlformats.org/officeDocument/2006/relationships/hyperlink" Target="https://www.youtube.com/watch?v=D71eWiXYQPM" TargetMode="External"/><Relationship Id="rId2" Type="http://schemas.openxmlformats.org/officeDocument/2006/relationships/hyperlink" Target="https://www.youtube.com/watch?v=SW4kqU0uY4g" TargetMode="External"/><Relationship Id="rId1" Type="http://schemas.openxmlformats.org/officeDocument/2006/relationships/slideLayout" Target="../slideLayouts/slideLayout2.xml"/><Relationship Id="rId6" Type="http://schemas.openxmlformats.org/officeDocument/2006/relationships/hyperlink" Target="http://ecat.education.gov.il/%D7%A0%D7%A2%D7%99%D7%9D-%D7%9C%D7%94%D7%9B%D7%99%D7%A8-%D7%A1%D7%99%D7%A1-%D7%A2%D7%9D-%D7%90%D7%9E%D7%A0%D7%95%D7%9F-%D7%94%D7%90%D7%9F-23516" TargetMode="External"/><Relationship Id="rId11" Type="http://schemas.openxmlformats.org/officeDocument/2006/relationships/hyperlink" Target="http://meyda.education.gov.il/files/Mazkirut_Pedagogit/MadaTechnologya/birds/sirtonim_2016.pdf" TargetMode="External"/><Relationship Id="rId5" Type="http://schemas.openxmlformats.org/officeDocument/2006/relationships/hyperlink" Target="http://ecat.education.gov.il/%D7%A4%D7%A8%D7%90-%D7%91%D7%A2%D7%99%D7%A8-%D7%98%D7%91%D7%A2-%D7%9B%D7%9E%D7%A0%D7%95%D7%A3-%D7%9C%D7%94%D7%AA%D7%97%D7%93%D7%A9%D7%95%D7%AA-%D7%A2%D7%99%D7%A8%D7%95%D7%A0%D7%99%D7%AA-%D7%A2%D7%9D-%D7%A2%D7%9E%D7%99%D7%A8-%D7%91%D7%9C%D7%91%D7%9F-5116" TargetMode="External"/><Relationship Id="rId10" Type="http://schemas.openxmlformats.org/officeDocument/2006/relationships/hyperlink" Target="http://meyda.education.gov.il/files/Mazkirut_Pedagogit/MadaTechnologya/Online%20Academy/lectures_2016_2017.pdf" TargetMode="External"/><Relationship Id="rId4" Type="http://schemas.openxmlformats.org/officeDocument/2006/relationships/hyperlink" Target="https://www.youtube.com/watch?v=pJS7Sl0bl08" TargetMode="External"/><Relationship Id="rId9" Type="http://schemas.openxmlformats.org/officeDocument/2006/relationships/hyperlink" Target="https://www.youtube.com/watch?time_continue=9&amp;v=w3OkkGHe1U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cms.education.gov.il/EducationCMS/Units/Mazkirut_Pedagogit/MadaTechnologya/tochniyot_yehudiot/birds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pop.education.gov.il/tchumey_daat/mada-tehnologia/chativat-beynayim/noseem_nilmadim/cheker-zipori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1.xml"/><Relationship Id="rId4" Type="http://schemas.openxmlformats.org/officeDocument/2006/relationships/hyperlink" Target="http://online.lms.education.gov.il/course/index.php?categoryid=6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online.lms.education.gov.il/mod/tab/view.php?id=36425" TargetMode="External"/><Relationship Id="rId7" Type="http://schemas.openxmlformats.org/officeDocument/2006/relationships/hyperlink" Target="https://online.lms.education.gov.il/mod/resource/view.php?id=79063" TargetMode="External"/><Relationship Id="rId2" Type="http://schemas.openxmlformats.org/officeDocument/2006/relationships/hyperlink" Target="http://online.lms.education.gov.il/course/view.php?id=938" TargetMode="External"/><Relationship Id="rId1" Type="http://schemas.openxmlformats.org/officeDocument/2006/relationships/slideLayout" Target="../slideLayouts/slideLayout11.xml"/><Relationship Id="rId6" Type="http://schemas.openxmlformats.org/officeDocument/2006/relationships/hyperlink" Target="http://online.lms.education.gov.il/mod/url/view.php?id=36419" TargetMode="External"/><Relationship Id="rId5" Type="http://schemas.openxmlformats.org/officeDocument/2006/relationships/hyperlink" Target="http://online.lms.education.gov.il/mod/folder/view.php?id=36416" TargetMode="External"/><Relationship Id="rId4" Type="http://schemas.openxmlformats.org/officeDocument/2006/relationships/hyperlink" Target="http://online.lms.education.gov.il/mod/folder/view.php?id=36413"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mailto:https://www.haaretz.co.il/news/science/.premium-MAGAZINE-1.4665970" TargetMode="External"/><Relationship Id="rId2" Type="http://schemas.openxmlformats.org/officeDocument/2006/relationships/hyperlink" Target="https://chat.whatsapp.com/invite/6zSDtKN62WtCRWn4WgWZaa" TargetMode="Externa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title="ברוכים הבאים לכנס"/>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8280920" cy="1254685"/>
          </a:xfrm>
          <a:prstGeom prst="rect">
            <a:avLst/>
          </a:prstGeom>
        </p:spPr>
      </p:pic>
      <p:sp>
        <p:nvSpPr>
          <p:cNvPr id="5" name="TextBox 4"/>
          <p:cNvSpPr txBox="1"/>
          <p:nvPr/>
        </p:nvSpPr>
        <p:spPr>
          <a:xfrm>
            <a:off x="-8333" y="4297026"/>
            <a:ext cx="9144000" cy="1661993"/>
          </a:xfrm>
          <a:prstGeom prst="rect">
            <a:avLst/>
          </a:prstGeom>
          <a:solidFill>
            <a:schemeClr val="bg1"/>
          </a:solidFill>
        </p:spPr>
        <p:txBody>
          <a:bodyPr wrap="square" rtlCol="1">
            <a:spAutoFit/>
          </a:bodyPr>
          <a:lstStyle/>
          <a:p>
            <a:pPr algn="ctr"/>
            <a:r>
              <a:rPr lang="he-IL" sz="5400" dirty="0" smtClean="0">
                <a:solidFill>
                  <a:srgbClr val="C00000"/>
                </a:solidFill>
              </a:rPr>
              <a:t>יום עיון חקר ציפורים וסביבה </a:t>
            </a:r>
            <a:r>
              <a:rPr lang="en-US" sz="5400" dirty="0" smtClean="0">
                <a:solidFill>
                  <a:srgbClr val="C00000"/>
                </a:solidFill>
              </a:rPr>
              <a:t/>
            </a:r>
            <a:br>
              <a:rPr lang="en-US" sz="5400" dirty="0" smtClean="0">
                <a:solidFill>
                  <a:srgbClr val="C00000"/>
                </a:solidFill>
              </a:rPr>
            </a:br>
            <a:r>
              <a:rPr lang="he-IL" sz="4800" dirty="0" smtClean="0">
                <a:solidFill>
                  <a:srgbClr val="C00000"/>
                </a:solidFill>
              </a:rPr>
              <a:t>בי"ס ניר העמק, 18.2.20, </a:t>
            </a:r>
            <a:r>
              <a:rPr lang="he-IL" sz="4800" dirty="0" err="1" smtClean="0">
                <a:solidFill>
                  <a:srgbClr val="C00000"/>
                </a:solidFill>
              </a:rPr>
              <a:t>תש"ף</a:t>
            </a:r>
            <a:endParaRPr lang="he-IL" sz="4800" dirty="0">
              <a:solidFill>
                <a:srgbClr val="C00000"/>
              </a:solidFill>
            </a:endParaRPr>
          </a:p>
        </p:txBody>
      </p:sp>
      <p:pic>
        <p:nvPicPr>
          <p:cNvPr id="7" name="תמונה 5" descr="לוגו קרן הדוכיפת מבית החברה להגנת הטב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95850"/>
            <a:ext cx="1030012" cy="1187813"/>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4" descr="לוגו החברה להגנת הטבע מרכז הצפרות הישראל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6" y="368257"/>
            <a:ext cx="2106415" cy="11165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לוגו משרד החינוך המזכירות הפדגוגית אגף מדעים הפיקוח על הוראת מדע וטכנולוגיה"/>
          <p:cNvPicPr>
            <a:picLocks noChangeAspect="1" noChangeArrowheads="1"/>
          </p:cNvPicPr>
          <p:nvPr/>
        </p:nvPicPr>
        <p:blipFill rotWithShape="1">
          <a:blip r:embed="rId6">
            <a:extLst>
              <a:ext uri="{28A0092B-C50C-407E-A947-70E740481C1C}">
                <a14:useLocalDpi xmlns:a14="http://schemas.microsoft.com/office/drawing/2010/main" val="0"/>
              </a:ext>
            </a:extLst>
          </a:blip>
          <a:srcRect l="5595"/>
          <a:stretch/>
        </p:blipFill>
        <p:spPr bwMode="auto">
          <a:xfrm>
            <a:off x="5162552" y="271218"/>
            <a:ext cx="394751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תמונה 7" title="לוגו ויצו "/>
          <p:cNvPicPr/>
          <p:nvPr/>
        </p:nvPicPr>
        <p:blipFill>
          <a:blip r:embed="rId7">
            <a:extLst>
              <a:ext uri="{28A0092B-C50C-407E-A947-70E740481C1C}">
                <a14:useLocalDpi xmlns:a14="http://schemas.microsoft.com/office/drawing/2010/main" val="0"/>
              </a:ext>
            </a:extLst>
          </a:blip>
          <a:stretch>
            <a:fillRect/>
          </a:stretch>
        </p:blipFill>
        <p:spPr>
          <a:xfrm>
            <a:off x="379996" y="295850"/>
            <a:ext cx="1167668" cy="1187813"/>
          </a:xfrm>
          <a:prstGeom prst="rect">
            <a:avLst/>
          </a:prstGeom>
        </p:spPr>
      </p:pic>
      <p:sp>
        <p:nvSpPr>
          <p:cNvPr id="2" name="Title 1" hidden="1"/>
          <p:cNvSpPr>
            <a:spLocks noGrp="1"/>
          </p:cNvSpPr>
          <p:nvPr>
            <p:ph type="title"/>
          </p:nvPr>
        </p:nvSpPr>
        <p:spPr/>
        <p:txBody>
          <a:bodyPr/>
          <a:lstStyle/>
          <a:p>
            <a:r>
              <a:rPr lang="en-US" dirty="0" smtClean="0"/>
              <a:t>י</a:t>
            </a:r>
            <a:r>
              <a:rPr lang="he-IL" dirty="0" err="1" smtClean="0"/>
              <a:t>ום</a:t>
            </a:r>
            <a:r>
              <a:rPr lang="he-IL" dirty="0" smtClean="0"/>
              <a:t> עיון חקר ציפורים וסביבה</a:t>
            </a:r>
            <a:endParaRPr lang="en-US" dirty="0"/>
          </a:p>
        </p:txBody>
      </p:sp>
    </p:spTree>
    <p:extLst>
      <p:ext uri="{BB962C8B-B14F-4D97-AF65-F5344CB8AC3E}">
        <p14:creationId xmlns:p14="http://schemas.microsoft.com/office/powerpoint/2010/main" val="89672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title="הרצאות מוקלטות לפי סדר"/>
          <p:cNvGraphicFramePr>
            <a:graphicFrameLocks noGrp="1"/>
          </p:cNvGraphicFramePr>
          <p:nvPr>
            <p:extLst>
              <p:ext uri="{D42A27DB-BD31-4B8C-83A1-F6EECF244321}">
                <p14:modId xmlns:p14="http://schemas.microsoft.com/office/powerpoint/2010/main" val="2521716723"/>
              </p:ext>
            </p:extLst>
          </p:nvPr>
        </p:nvGraphicFramePr>
        <p:xfrm>
          <a:off x="92014" y="1055020"/>
          <a:ext cx="8999984" cy="5222400"/>
        </p:xfrm>
        <a:graphic>
          <a:graphicData uri="http://schemas.openxmlformats.org/drawingml/2006/table">
            <a:tbl>
              <a:tblPr rtl="1" firstRow="1"/>
              <a:tblGrid>
                <a:gridCol w="1173778">
                  <a:extLst>
                    <a:ext uri="{9D8B030D-6E8A-4147-A177-3AD203B41FA5}">
                      <a16:colId xmlns:a16="http://schemas.microsoft.com/office/drawing/2014/main" val="20000"/>
                    </a:ext>
                  </a:extLst>
                </a:gridCol>
                <a:gridCol w="2112442">
                  <a:extLst>
                    <a:ext uri="{9D8B030D-6E8A-4147-A177-3AD203B41FA5}">
                      <a16:colId xmlns:a16="http://schemas.microsoft.com/office/drawing/2014/main" val="20001"/>
                    </a:ext>
                  </a:extLst>
                </a:gridCol>
                <a:gridCol w="1944919">
                  <a:extLst>
                    <a:ext uri="{9D8B030D-6E8A-4147-A177-3AD203B41FA5}">
                      <a16:colId xmlns:a16="http://schemas.microsoft.com/office/drawing/2014/main" val="20002"/>
                    </a:ext>
                  </a:extLst>
                </a:gridCol>
                <a:gridCol w="3768845">
                  <a:extLst>
                    <a:ext uri="{9D8B030D-6E8A-4147-A177-3AD203B41FA5}">
                      <a16:colId xmlns:a16="http://schemas.microsoft.com/office/drawing/2014/main" val="20003"/>
                    </a:ext>
                  </a:extLst>
                </a:gridCol>
              </a:tblGrid>
              <a:tr h="1106451">
                <a:tc>
                  <a:txBody>
                    <a:bodyPr/>
                    <a:lstStyle/>
                    <a:p>
                      <a:pPr algn="r" rtl="1">
                        <a:spcAft>
                          <a:spcPts val="1000"/>
                        </a:spcAft>
                      </a:pPr>
                      <a:r>
                        <a:rPr lang="he-IL" sz="2000" b="1" dirty="0">
                          <a:solidFill>
                            <a:srgbClr val="000000"/>
                          </a:solidFill>
                          <a:effectLst/>
                          <a:latin typeface="Arial"/>
                        </a:rPr>
                        <a:t>מועד </a:t>
                      </a:r>
                      <a:r>
                        <a:rPr lang="he-IL" sz="2000" b="1" dirty="0" smtClean="0">
                          <a:solidFill>
                            <a:srgbClr val="000000"/>
                          </a:solidFill>
                          <a:effectLst/>
                          <a:latin typeface="Arial"/>
                        </a:rPr>
                        <a:t>ההקלטה</a:t>
                      </a:r>
                      <a:endParaRPr lang="he-IL" sz="2000" b="1" dirty="0">
                        <a:solidFill>
                          <a:srgbClr val="000000"/>
                        </a:solidFill>
                        <a:effectLst/>
                        <a:latin typeface="Arial"/>
                      </a:endParaRPr>
                    </a:p>
                  </a:txBody>
                  <a:tcPr marL="68580" marR="68580" marT="0" marB="0" anchor="ctr">
                    <a:lnL w="12700" cap="flat" cmpd="sng" algn="ctr">
                      <a:solidFill>
                        <a:srgbClr val="60824D"/>
                      </a:solidFill>
                      <a:prstDash val="solid"/>
                      <a:round/>
                      <a:headEnd type="none" w="med" len="med"/>
                      <a:tailEnd type="none" w="med" len="med"/>
                    </a:lnL>
                    <a:lnR w="12700" cap="flat" cmpd="sng" algn="ctr">
                      <a:solidFill>
                        <a:srgbClr val="60824D"/>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60824D"/>
                      </a:solidFill>
                      <a:prstDash val="solid"/>
                      <a:round/>
                      <a:headEnd type="none" w="med" len="med"/>
                      <a:tailEnd type="none" w="med" len="med"/>
                    </a:lnB>
                    <a:solidFill>
                      <a:srgbClr val="F0F6DD"/>
                    </a:solidFill>
                  </a:tcPr>
                </a:tc>
                <a:tc>
                  <a:txBody>
                    <a:bodyPr/>
                    <a:lstStyle/>
                    <a:p>
                      <a:pPr algn="r" rtl="1">
                        <a:spcAft>
                          <a:spcPts val="1000"/>
                        </a:spcAft>
                      </a:pPr>
                      <a:r>
                        <a:rPr lang="he-IL" sz="2000" b="1" dirty="0">
                          <a:solidFill>
                            <a:srgbClr val="000000"/>
                          </a:solidFill>
                          <a:effectLst/>
                          <a:latin typeface="Arial"/>
                        </a:rPr>
                        <a:t>שם המרצה</a:t>
                      </a:r>
                    </a:p>
                  </a:txBody>
                  <a:tcPr marL="68580" marR="68580" marT="0" marB="0" anchor="ctr">
                    <a:lnL w="12700" cap="flat" cmpd="sng" algn="ctr">
                      <a:solidFill>
                        <a:srgbClr val="60824D"/>
                      </a:solidFill>
                      <a:prstDash val="solid"/>
                      <a:round/>
                      <a:headEnd type="none" w="med" len="med"/>
                      <a:tailEnd type="none" w="med" len="med"/>
                    </a:lnL>
                    <a:lnR w="12700" cap="flat" cmpd="sng" algn="ctr">
                      <a:solidFill>
                        <a:srgbClr val="60824D"/>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60824D"/>
                      </a:solidFill>
                      <a:prstDash val="solid"/>
                      <a:round/>
                      <a:headEnd type="none" w="med" len="med"/>
                      <a:tailEnd type="none" w="med" len="med"/>
                    </a:lnB>
                    <a:solidFill>
                      <a:srgbClr val="F0F6DD"/>
                    </a:solidFill>
                  </a:tcPr>
                </a:tc>
                <a:tc>
                  <a:txBody>
                    <a:bodyPr/>
                    <a:lstStyle/>
                    <a:p>
                      <a:pPr algn="r" rtl="1">
                        <a:spcAft>
                          <a:spcPts val="1000"/>
                        </a:spcAft>
                      </a:pPr>
                      <a:r>
                        <a:rPr lang="he-IL" sz="2000" b="1" dirty="0">
                          <a:solidFill>
                            <a:srgbClr val="000000"/>
                          </a:solidFill>
                          <a:effectLst/>
                          <a:latin typeface="Arial"/>
                        </a:rPr>
                        <a:t>שכבת גיל</a:t>
                      </a:r>
                    </a:p>
                  </a:txBody>
                  <a:tcPr marL="68580" marR="68580" marT="0" marB="0" anchor="ctr">
                    <a:lnL w="12700" cap="flat" cmpd="sng" algn="ctr">
                      <a:solidFill>
                        <a:srgbClr val="60824D"/>
                      </a:solidFill>
                      <a:prstDash val="solid"/>
                      <a:round/>
                      <a:headEnd type="none" w="med" len="med"/>
                      <a:tailEnd type="none" w="med" len="med"/>
                    </a:lnL>
                    <a:lnR w="12700" cap="flat" cmpd="sng" algn="ctr">
                      <a:solidFill>
                        <a:srgbClr val="60824D"/>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60824D"/>
                      </a:solidFill>
                      <a:prstDash val="solid"/>
                      <a:round/>
                      <a:headEnd type="none" w="med" len="med"/>
                      <a:tailEnd type="none" w="med" len="med"/>
                    </a:lnB>
                    <a:solidFill>
                      <a:srgbClr val="F0F6DD"/>
                    </a:solidFill>
                  </a:tcPr>
                </a:tc>
                <a:tc>
                  <a:txBody>
                    <a:bodyPr/>
                    <a:lstStyle/>
                    <a:p>
                      <a:pPr algn="r" rtl="1">
                        <a:spcAft>
                          <a:spcPts val="1000"/>
                        </a:spcAft>
                      </a:pPr>
                      <a:r>
                        <a:rPr lang="he-IL" sz="2000" b="1" dirty="0">
                          <a:solidFill>
                            <a:srgbClr val="000000"/>
                          </a:solidFill>
                          <a:effectLst/>
                          <a:latin typeface="Arial"/>
                        </a:rPr>
                        <a:t>נושא ההרצאה וקישור לצפייה בהרצאה</a:t>
                      </a:r>
                    </a:p>
                  </a:txBody>
                  <a:tcPr marL="68580" marR="68580" marT="0" marB="0" anchor="ctr">
                    <a:lnL w="12700" cap="flat" cmpd="sng" algn="ctr">
                      <a:solidFill>
                        <a:srgbClr val="60824D"/>
                      </a:solidFill>
                      <a:prstDash val="solid"/>
                      <a:round/>
                      <a:headEnd type="none" w="med" len="med"/>
                      <a:tailEnd type="none" w="med" len="med"/>
                    </a:lnL>
                    <a:lnR w="12700" cap="flat" cmpd="sng" algn="ctr">
                      <a:solidFill>
                        <a:srgbClr val="60824D"/>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60824D"/>
                      </a:solidFill>
                      <a:prstDash val="solid"/>
                      <a:round/>
                      <a:headEnd type="none" w="med" len="med"/>
                      <a:tailEnd type="none" w="med" len="med"/>
                    </a:lnB>
                    <a:solidFill>
                      <a:srgbClr val="F0F6DD"/>
                    </a:solidFill>
                  </a:tcPr>
                </a:tc>
                <a:extLst>
                  <a:ext uri="{0D108BD9-81ED-4DB2-BD59-A6C34878D82A}">
                    <a16:rowId xmlns:a16="http://schemas.microsoft.com/office/drawing/2014/main" val="10000"/>
                  </a:ext>
                </a:extLst>
              </a:tr>
              <a:tr h="376048">
                <a:tc>
                  <a:txBody>
                    <a:bodyPr/>
                    <a:lstStyle/>
                    <a:p>
                      <a:pPr algn="r" rtl="1">
                        <a:spcAft>
                          <a:spcPts val="1000"/>
                        </a:spcAft>
                      </a:pPr>
                      <a:r>
                        <a:rPr lang="he-IL" sz="2000" b="1" dirty="0" smtClean="0">
                          <a:solidFill>
                            <a:srgbClr val="000000"/>
                          </a:solidFill>
                          <a:effectLst/>
                          <a:latin typeface="Arial"/>
                        </a:rPr>
                        <a:t>9.2015</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a:solidFill>
                            <a:srgbClr val="000000"/>
                          </a:solidFill>
                          <a:effectLst/>
                          <a:latin typeface="Arial"/>
                        </a:rPr>
                        <a:t>פרופ' יוסי לשם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תלמידי ד</a:t>
                      </a:r>
                      <a:r>
                        <a:rPr lang="he-IL" sz="2000" b="1" dirty="0">
                          <a:solidFill>
                            <a:srgbClr val="000000"/>
                          </a:solidFill>
                          <a:effectLst/>
                          <a:latin typeface="Arial"/>
                        </a:rPr>
                        <a:t>'- </a:t>
                      </a:r>
                      <a:r>
                        <a:rPr lang="he-IL" sz="2000" b="1" dirty="0" smtClean="0">
                          <a:solidFill>
                            <a:srgbClr val="000000"/>
                          </a:solidFill>
                          <a:effectLst/>
                          <a:latin typeface="Arial"/>
                        </a:rPr>
                        <a:t>ט'</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u="sng" dirty="0">
                          <a:solidFill>
                            <a:srgbClr val="555652"/>
                          </a:solidFill>
                          <a:effectLst/>
                          <a:latin typeface="Arial"/>
                          <a:hlinkClick r:id="rId2"/>
                        </a:rPr>
                        <a:t>ציפורים בראש</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082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52095">
                <a:tc>
                  <a:txBody>
                    <a:bodyPr/>
                    <a:lstStyle/>
                    <a:p>
                      <a:pPr algn="r" rtl="1">
                        <a:spcAft>
                          <a:spcPts val="1000"/>
                        </a:spcAft>
                      </a:pPr>
                      <a:r>
                        <a:rPr lang="he-IL" sz="2000" b="1" dirty="0" smtClean="0">
                          <a:solidFill>
                            <a:srgbClr val="000000"/>
                          </a:solidFill>
                          <a:effectLst/>
                          <a:latin typeface="Arial"/>
                        </a:rPr>
                        <a:t>1.2016</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שלומית </a:t>
                      </a:r>
                      <a:r>
                        <a:rPr lang="he-IL" sz="2000" b="1" dirty="0">
                          <a:solidFill>
                            <a:srgbClr val="000000"/>
                          </a:solidFill>
                          <a:effectLst/>
                          <a:latin typeface="Arial"/>
                        </a:rPr>
                        <a:t>ליפשיץ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a:solidFill>
                            <a:srgbClr val="000000"/>
                          </a:solidFill>
                          <a:effectLst/>
                          <a:latin typeface="Arial"/>
                        </a:rPr>
                        <a:t>מורי מדע וטכנולוגיה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u="sng" dirty="0">
                          <a:solidFill>
                            <a:srgbClr val="555652"/>
                          </a:solidFill>
                          <a:effectLst/>
                          <a:latin typeface="Arial"/>
                          <a:hlinkClick r:id="rId3"/>
                        </a:rPr>
                        <a:t>מדע </a:t>
                      </a:r>
                      <a:r>
                        <a:rPr lang="he-IL" sz="2000" b="1" u="sng" dirty="0" smtClean="0">
                          <a:solidFill>
                            <a:srgbClr val="555652"/>
                          </a:solidFill>
                          <a:effectLst/>
                          <a:latin typeface="Arial"/>
                          <a:hlinkClick r:id="rId3"/>
                        </a:rPr>
                        <a:t>אזרחי- אזרחים למען חקר ציפורים</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52095">
                <a:tc>
                  <a:txBody>
                    <a:bodyPr/>
                    <a:lstStyle/>
                    <a:p>
                      <a:pPr algn="r" rtl="1">
                        <a:spcAft>
                          <a:spcPts val="1000"/>
                        </a:spcAft>
                      </a:pPr>
                      <a:r>
                        <a:rPr lang="he-IL" sz="2000" b="1" dirty="0" smtClean="0">
                          <a:solidFill>
                            <a:srgbClr val="000000"/>
                          </a:solidFill>
                          <a:effectLst/>
                          <a:latin typeface="Arial"/>
                        </a:rPr>
                        <a:t>1.2016</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עמיר </a:t>
                      </a:r>
                      <a:r>
                        <a:rPr lang="he-IL" sz="2000" b="1" dirty="0">
                          <a:solidFill>
                            <a:srgbClr val="000000"/>
                          </a:solidFill>
                          <a:effectLst/>
                          <a:latin typeface="Arial"/>
                        </a:rPr>
                        <a:t>בלבן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תלמידי ד'- ט'</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u="sng" dirty="0">
                          <a:solidFill>
                            <a:srgbClr val="555652"/>
                          </a:solidFill>
                          <a:effectLst/>
                          <a:latin typeface="Arial"/>
                          <a:hlinkClick r:id="rId4"/>
                        </a:rPr>
                        <a:t>פרא </a:t>
                      </a:r>
                      <a:r>
                        <a:rPr lang="he-IL" sz="2000" b="1" u="sng" dirty="0" smtClean="0">
                          <a:solidFill>
                            <a:srgbClr val="555652"/>
                          </a:solidFill>
                          <a:effectLst/>
                          <a:latin typeface="Arial"/>
                          <a:hlinkClick r:id="rId4"/>
                        </a:rPr>
                        <a:t>בעיר – טבע כמנוף להתחדשות בעיר</a:t>
                      </a:r>
                      <a:r>
                        <a:rPr lang="he-IL" altLang="he-IL" sz="2000" b="1" u="sng" dirty="0" smtClean="0">
                          <a:solidFill>
                            <a:srgbClr val="555652"/>
                          </a:solidFill>
                          <a:latin typeface="Arial" pitchFamily="34" charset="0"/>
                          <a:cs typeface="Arial" pitchFamily="34" charset="0"/>
                          <a:hlinkClick r:id="rId5"/>
                        </a:rPr>
                        <a:t> </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6048">
                <a:tc>
                  <a:txBody>
                    <a:bodyPr/>
                    <a:lstStyle/>
                    <a:p>
                      <a:pPr algn="r" rtl="1">
                        <a:spcAft>
                          <a:spcPts val="1000"/>
                        </a:spcAft>
                      </a:pPr>
                      <a:r>
                        <a:rPr lang="he-IL" sz="2000" b="1" dirty="0" smtClean="0">
                          <a:solidFill>
                            <a:srgbClr val="000000"/>
                          </a:solidFill>
                          <a:effectLst/>
                          <a:latin typeface="Arial"/>
                        </a:rPr>
                        <a:t>5.2016</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אמנון </a:t>
                      </a:r>
                      <a:r>
                        <a:rPr lang="he-IL" sz="2000" b="1" dirty="0">
                          <a:solidFill>
                            <a:srgbClr val="000000"/>
                          </a:solidFill>
                          <a:effectLst/>
                          <a:latin typeface="Arial"/>
                        </a:rPr>
                        <a:t>האן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תלמידי ד'- ט'</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u="sng" dirty="0">
                          <a:solidFill>
                            <a:srgbClr val="555652"/>
                          </a:solidFill>
                          <a:effectLst/>
                          <a:latin typeface="Arial"/>
                          <a:hlinkClick r:id="rId6"/>
                        </a:rPr>
                        <a:t>נעים להכיר סיס</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6048">
                <a:tc>
                  <a:txBody>
                    <a:bodyPr/>
                    <a:lstStyle/>
                    <a:p>
                      <a:pPr algn="r" rtl="1">
                        <a:spcAft>
                          <a:spcPts val="1000"/>
                        </a:spcAft>
                      </a:pPr>
                      <a:r>
                        <a:rPr lang="he-IL" sz="2000" b="1" dirty="0" smtClean="0">
                          <a:solidFill>
                            <a:srgbClr val="000000"/>
                          </a:solidFill>
                          <a:effectLst/>
                          <a:latin typeface="Arial"/>
                        </a:rPr>
                        <a:t>2.2017</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a:solidFill>
                            <a:srgbClr val="000000"/>
                          </a:solidFill>
                          <a:effectLst/>
                          <a:latin typeface="Arial"/>
                        </a:rPr>
                        <a:t>פרופ' יוסי לשם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1" eaLnBrk="1" fontAlgn="auto" latinLnBrk="0" hangingPunct="1">
                        <a:lnSpc>
                          <a:spcPct val="100000"/>
                        </a:lnSpc>
                        <a:spcBef>
                          <a:spcPts val="0"/>
                        </a:spcBef>
                        <a:spcAft>
                          <a:spcPts val="1000"/>
                        </a:spcAft>
                        <a:buClrTx/>
                        <a:buSzTx/>
                        <a:buFontTx/>
                        <a:buNone/>
                        <a:tabLst/>
                        <a:defRPr/>
                      </a:pPr>
                      <a:r>
                        <a:rPr lang="he-IL" sz="2000" b="1" dirty="0" smtClean="0">
                          <a:solidFill>
                            <a:srgbClr val="000000"/>
                          </a:solidFill>
                          <a:effectLst/>
                          <a:latin typeface="Arial"/>
                        </a:rPr>
                        <a:t>תלמידי ד'- 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u="sng" dirty="0">
                          <a:solidFill>
                            <a:srgbClr val="555652"/>
                          </a:solidFill>
                          <a:effectLst/>
                          <a:latin typeface="Arial"/>
                          <a:hlinkClick r:id="rId7"/>
                        </a:rPr>
                        <a:t>הנשר, הפרס </a:t>
                      </a:r>
                      <a:r>
                        <a:rPr lang="he-IL" sz="2000" b="1" u="sng" dirty="0" err="1">
                          <a:solidFill>
                            <a:srgbClr val="555652"/>
                          </a:solidFill>
                          <a:effectLst/>
                          <a:latin typeface="Arial"/>
                          <a:hlinkClick r:id="rId7"/>
                        </a:rPr>
                        <a:t>והעוזניה</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52095">
                <a:tc>
                  <a:txBody>
                    <a:bodyPr/>
                    <a:lstStyle/>
                    <a:p>
                      <a:pPr algn="r" rtl="1">
                        <a:spcAft>
                          <a:spcPts val="1000"/>
                        </a:spcAft>
                      </a:pPr>
                      <a:r>
                        <a:rPr lang="he-IL" sz="2000" b="1" dirty="0" smtClean="0">
                          <a:solidFill>
                            <a:srgbClr val="000000"/>
                          </a:solidFill>
                          <a:effectLst/>
                          <a:latin typeface="Arial"/>
                        </a:rPr>
                        <a:t>2.2017</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a:solidFill>
                            <a:srgbClr val="000000"/>
                          </a:solidFill>
                          <a:effectLst/>
                          <a:latin typeface="Arial"/>
                        </a:rPr>
                        <a:t>ד"ר אדיב גל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תלמידי ד'- ט'</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u="sng" dirty="0">
                          <a:solidFill>
                            <a:srgbClr val="555652"/>
                          </a:solidFill>
                          <a:effectLst/>
                          <a:latin typeface="Arial"/>
                          <a:hlinkClick r:id="rId8"/>
                        </a:rPr>
                        <a:t>להתערב או לא </a:t>
                      </a:r>
                      <a:r>
                        <a:rPr lang="he-IL" sz="2000" b="1" u="sng" dirty="0" smtClean="0">
                          <a:solidFill>
                            <a:srgbClr val="555652"/>
                          </a:solidFill>
                          <a:effectLst/>
                          <a:latin typeface="Arial"/>
                          <a:hlinkClick r:id="rId8"/>
                        </a:rPr>
                        <a:t>להתערב?</a:t>
                      </a:r>
                      <a:r>
                        <a:rPr lang="he-IL" sz="2000" b="1" u="sng" baseline="0" dirty="0" smtClean="0">
                          <a:solidFill>
                            <a:srgbClr val="555652"/>
                          </a:solidFill>
                          <a:effectLst/>
                          <a:latin typeface="Arial"/>
                          <a:hlinkClick r:id="rId8"/>
                        </a:rPr>
                        <a:t> </a:t>
                      </a:r>
                      <a:r>
                        <a:rPr lang="he-IL" sz="2000" b="1" u="sng" dirty="0" smtClean="0">
                          <a:solidFill>
                            <a:srgbClr val="555652"/>
                          </a:solidFill>
                          <a:effectLst/>
                          <a:latin typeface="Arial"/>
                          <a:hlinkClick r:id="rId8"/>
                        </a:rPr>
                        <a:t>בזים </a:t>
                      </a:r>
                      <a:r>
                        <a:rPr lang="he-IL" sz="2000" b="1" u="sng" dirty="0">
                          <a:solidFill>
                            <a:srgbClr val="555652"/>
                          </a:solidFill>
                          <a:effectLst/>
                          <a:latin typeface="Arial"/>
                          <a:hlinkClick r:id="rId8"/>
                        </a:rPr>
                        <a:t>מול מיינות</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31520">
                <a:tc>
                  <a:txBody>
                    <a:bodyPr/>
                    <a:lstStyle/>
                    <a:p>
                      <a:pPr algn="r" rtl="1">
                        <a:spcAft>
                          <a:spcPts val="1000"/>
                        </a:spcAft>
                      </a:pPr>
                      <a:r>
                        <a:rPr lang="he-IL" sz="2000" b="1" dirty="0" smtClean="0">
                          <a:solidFill>
                            <a:srgbClr val="000000"/>
                          </a:solidFill>
                          <a:effectLst/>
                          <a:latin typeface="Arial"/>
                        </a:rPr>
                        <a:t>12.2018</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טלי מגורי</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rPr>
                        <a:t>תלמידי ז'-ט'</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spcAft>
                          <a:spcPts val="1000"/>
                        </a:spcAft>
                      </a:pPr>
                      <a:r>
                        <a:rPr lang="he-IL" sz="2000" b="1" dirty="0" smtClean="0">
                          <a:solidFill>
                            <a:srgbClr val="000000"/>
                          </a:solidFill>
                          <a:effectLst/>
                          <a:latin typeface="Arial"/>
                          <a:hlinkClick r:id="rId9"/>
                        </a:rPr>
                        <a:t>פלישת </a:t>
                      </a:r>
                      <a:r>
                        <a:rPr lang="he-IL" sz="2000" b="1" dirty="0" err="1" smtClean="0">
                          <a:solidFill>
                            <a:srgbClr val="000000"/>
                          </a:solidFill>
                          <a:effectLst/>
                          <a:latin typeface="Arial"/>
                          <a:hlinkClick r:id="rId9"/>
                        </a:rPr>
                        <a:t>המיינה</a:t>
                      </a:r>
                      <a:r>
                        <a:rPr lang="he-IL" sz="2000" b="1" dirty="0" smtClean="0">
                          <a:solidFill>
                            <a:srgbClr val="000000"/>
                          </a:solidFill>
                          <a:effectLst/>
                          <a:latin typeface="Arial"/>
                          <a:hlinkClick r:id="rId9"/>
                        </a:rPr>
                        <a:t> המצויה לישראל</a:t>
                      </a:r>
                      <a:endParaRPr lang="he-IL" sz="2000" b="1"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5" name="כותרת 1"/>
          <p:cNvSpPr>
            <a:spLocks noGrp="1"/>
          </p:cNvSpPr>
          <p:nvPr>
            <p:ph type="title"/>
          </p:nvPr>
        </p:nvSpPr>
        <p:spPr>
          <a:xfrm>
            <a:off x="367160" y="242230"/>
            <a:ext cx="8280920" cy="720080"/>
          </a:xfrm>
          <a:solidFill>
            <a:schemeClr val="bg1"/>
          </a:solidFill>
        </p:spPr>
        <p:txBody>
          <a:bodyPr vert="horz" lIns="91440" tIns="45720" rIns="91440" bIns="45720" rtlCol="1" anchor="ctr">
            <a:noAutofit/>
          </a:bodyPr>
          <a:lstStyle/>
          <a:p>
            <a:r>
              <a:rPr lang="he-IL" sz="2800" b="1" dirty="0">
                <a:cs typeface="+mn-cs"/>
                <a:hlinkClick r:id="rId10"/>
              </a:rPr>
              <a:t>הרצאות </a:t>
            </a:r>
            <a:r>
              <a:rPr lang="he-IL" sz="2800" b="1" dirty="0" smtClean="0">
                <a:cs typeface="+mn-cs"/>
                <a:hlinkClick r:id="rId10"/>
              </a:rPr>
              <a:t>"אקדמיה ברשת" מוקלטות בנושאי </a:t>
            </a:r>
            <a:r>
              <a:rPr lang="he-IL" sz="2800" b="1" dirty="0">
                <a:cs typeface="+mn-cs"/>
                <a:hlinkClick r:id="rId10"/>
              </a:rPr>
              <a:t>חקר ציפורים </a:t>
            </a:r>
            <a:endParaRPr lang="he-IL" sz="2800" b="1" dirty="0">
              <a:cs typeface="+mn-cs"/>
            </a:endParaRPr>
          </a:p>
        </p:txBody>
      </p:sp>
      <p:sp>
        <p:nvSpPr>
          <p:cNvPr id="6" name="Rectangle 59"/>
          <p:cNvSpPr>
            <a:spLocks noChangeArrowheads="1"/>
          </p:cNvSpPr>
          <p:nvPr/>
        </p:nvSpPr>
        <p:spPr bwMode="auto">
          <a:xfrm>
            <a:off x="1043608" y="6351713"/>
            <a:ext cx="6928024"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1" i="0" u="sng" strike="noStrike" cap="none" normalizeH="0" baseline="0" dirty="0" smtClean="0">
                <a:ln>
                  <a:noFill/>
                </a:ln>
                <a:solidFill>
                  <a:srgbClr val="555652"/>
                </a:solidFill>
                <a:effectLst/>
                <a:latin typeface="Arial" pitchFamily="34" charset="0"/>
                <a:cs typeface="Arial" pitchFamily="34" charset="0"/>
                <a:hlinkClick r:id="rId11"/>
              </a:rPr>
              <a:t>סרטונים בנושאי חקר ציפורים שונים - מפי נעם וייס</a:t>
            </a:r>
            <a:r>
              <a:rPr kumimoji="0" lang="he-IL" altLang="he-IL" sz="2400" b="1" i="0" u="none" strike="noStrike" cap="none" normalizeH="0" baseline="0" dirty="0" smtClean="0">
                <a:ln>
                  <a:noFill/>
                </a:ln>
                <a:solidFill>
                  <a:srgbClr val="000000"/>
                </a:solidFill>
                <a:effectLst/>
                <a:latin typeface="Arial" pitchFamily="34" charset="0"/>
                <a:cs typeface="Arial" pitchFamily="34" charset="0"/>
              </a:rPr>
              <a:t>   </a:t>
            </a:r>
            <a:endParaRPr kumimoji="0" lang="he-IL" altLang="he-IL" sz="4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835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7544" y="260648"/>
            <a:ext cx="8208912" cy="734447"/>
          </a:xfrm>
          <a:prstGeom prst="rect">
            <a:avLst/>
          </a:prstGeom>
          <a:solidFill>
            <a:schemeClr val="bg1"/>
          </a:solidFill>
          <a:ln w="9525" cap="rnd">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he-IL" sz="2800" b="1" dirty="0" smtClean="0">
                <a:solidFill>
                  <a:schemeClr val="dk1"/>
                </a:solidFill>
              </a:rPr>
              <a:t>יום עיון והשתלמויות קיץ</a:t>
            </a:r>
            <a:endParaRPr lang="he-IL" sz="2400" b="1" dirty="0">
              <a:solidFill>
                <a:srgbClr val="0000CC"/>
              </a:solidFill>
              <a:latin typeface="Guttman Yad-Brush" panose="02010401010101010101" pitchFamily="2" charset="-79"/>
              <a:cs typeface="Guttman Yad-Brush" panose="02010401010101010101" pitchFamily="2" charset="-79"/>
            </a:endParaRPr>
          </a:p>
        </p:txBody>
      </p:sp>
      <p:graphicFrame>
        <p:nvGraphicFramePr>
          <p:cNvPr id="5" name="טבלה 4" title="ימי עיון"/>
          <p:cNvGraphicFramePr>
            <a:graphicFrameLocks noGrp="1"/>
          </p:cNvGraphicFramePr>
          <p:nvPr>
            <p:extLst>
              <p:ext uri="{D42A27DB-BD31-4B8C-83A1-F6EECF244321}">
                <p14:modId xmlns:p14="http://schemas.microsoft.com/office/powerpoint/2010/main" val="2534689967"/>
              </p:ext>
            </p:extLst>
          </p:nvPr>
        </p:nvGraphicFramePr>
        <p:xfrm>
          <a:off x="471389" y="1375319"/>
          <a:ext cx="8201222" cy="1508274"/>
        </p:xfrm>
        <a:graphic>
          <a:graphicData uri="http://schemas.openxmlformats.org/drawingml/2006/table">
            <a:tbl>
              <a:tblPr rtl="1" firstRow="1" bandRow="1"/>
              <a:tblGrid>
                <a:gridCol w="3808231">
                  <a:extLst>
                    <a:ext uri="{9D8B030D-6E8A-4147-A177-3AD203B41FA5}">
                      <a16:colId xmlns:a16="http://schemas.microsoft.com/office/drawing/2014/main" val="20000"/>
                    </a:ext>
                  </a:extLst>
                </a:gridCol>
                <a:gridCol w="1722097">
                  <a:extLst>
                    <a:ext uri="{9D8B030D-6E8A-4147-A177-3AD203B41FA5}">
                      <a16:colId xmlns:a16="http://schemas.microsoft.com/office/drawing/2014/main" val="20001"/>
                    </a:ext>
                  </a:extLst>
                </a:gridCol>
                <a:gridCol w="736462">
                  <a:extLst>
                    <a:ext uri="{9D8B030D-6E8A-4147-A177-3AD203B41FA5}">
                      <a16:colId xmlns:a16="http://schemas.microsoft.com/office/drawing/2014/main" val="20002"/>
                    </a:ext>
                  </a:extLst>
                </a:gridCol>
                <a:gridCol w="1934432">
                  <a:extLst>
                    <a:ext uri="{9D8B030D-6E8A-4147-A177-3AD203B41FA5}">
                      <a16:colId xmlns:a16="http://schemas.microsoft.com/office/drawing/2014/main" val="1249267819"/>
                    </a:ext>
                  </a:extLst>
                </a:gridCol>
              </a:tblGrid>
              <a:tr h="593874">
                <a:tc>
                  <a:txBody>
                    <a:bodyPr/>
                    <a:lstStyle/>
                    <a:p>
                      <a:pPr algn="r" rtl="1">
                        <a:lnSpc>
                          <a:spcPct val="100000"/>
                        </a:lnSpc>
                      </a:pPr>
                      <a:r>
                        <a:rPr lang="he-IL" sz="1800" b="1" dirty="0"/>
                        <a:t>שם</a:t>
                      </a:r>
                    </a:p>
                  </a:txBody>
                  <a:tcPr>
                    <a:solidFill>
                      <a:schemeClr val="bg1"/>
                    </a:solidFill>
                  </a:tcPr>
                </a:tc>
                <a:tc>
                  <a:txBody>
                    <a:bodyPr/>
                    <a:lstStyle/>
                    <a:p>
                      <a:pPr algn="r" rtl="1">
                        <a:lnSpc>
                          <a:spcPct val="100000"/>
                        </a:lnSpc>
                      </a:pPr>
                      <a:r>
                        <a:rPr lang="he-IL" sz="1800" b="1" dirty="0"/>
                        <a:t>מקום</a:t>
                      </a:r>
                    </a:p>
                  </a:txBody>
                  <a:tcPr>
                    <a:solidFill>
                      <a:schemeClr val="bg1"/>
                    </a:solidFill>
                  </a:tcPr>
                </a:tc>
                <a:tc>
                  <a:txBody>
                    <a:bodyPr/>
                    <a:lstStyle/>
                    <a:p>
                      <a:pPr algn="r" rtl="1">
                        <a:lnSpc>
                          <a:spcPct val="100000"/>
                        </a:lnSpc>
                      </a:pPr>
                      <a:r>
                        <a:rPr lang="he-IL" sz="1800" b="1" dirty="0">
                          <a:solidFill>
                            <a:srgbClr val="0000CC"/>
                          </a:solidFill>
                        </a:rPr>
                        <a:t>יום</a:t>
                      </a:r>
                    </a:p>
                  </a:txBody>
                  <a:tcPr>
                    <a:solidFill>
                      <a:schemeClr val="bg1"/>
                    </a:solidFill>
                  </a:tcPr>
                </a:tc>
                <a:tc>
                  <a:txBody>
                    <a:bodyPr/>
                    <a:lstStyle/>
                    <a:p>
                      <a:pPr algn="r" rtl="1">
                        <a:lnSpc>
                          <a:spcPct val="100000"/>
                        </a:lnSpc>
                      </a:pPr>
                      <a:r>
                        <a:rPr lang="he-IL" sz="1800" b="1" dirty="0">
                          <a:solidFill>
                            <a:srgbClr val="0000CC"/>
                          </a:solidFill>
                        </a:rPr>
                        <a:t>תאריך</a:t>
                      </a:r>
                    </a:p>
                  </a:txBody>
                  <a:tcPr>
                    <a:solidFill>
                      <a:schemeClr val="bg1"/>
                    </a:solidFill>
                  </a:tcPr>
                </a:tc>
                <a:extLst>
                  <a:ext uri="{0D108BD9-81ED-4DB2-BD59-A6C34878D82A}">
                    <a16:rowId xmlns:a16="http://schemas.microsoft.com/office/drawing/2014/main" val="10000"/>
                  </a:ext>
                </a:extLst>
              </a:tr>
              <a:tr h="883743">
                <a:tc>
                  <a:txBody>
                    <a:bodyPr/>
                    <a:lstStyle/>
                    <a:p>
                      <a:pPr algn="r" rtl="1">
                        <a:lnSpc>
                          <a:spcPct val="100000"/>
                        </a:lnSpc>
                      </a:pPr>
                      <a:r>
                        <a:rPr lang="he-IL" sz="1800" b="1" dirty="0">
                          <a:solidFill>
                            <a:srgbClr val="0000CC"/>
                          </a:solidFill>
                        </a:rPr>
                        <a:t>יום עיון </a:t>
                      </a:r>
                      <a:r>
                        <a:rPr lang="he-IL" sz="1800" b="1" dirty="0" smtClean="0">
                          <a:solidFill>
                            <a:srgbClr val="0000CC"/>
                          </a:solidFill>
                        </a:rPr>
                        <a:t>ארצי:</a:t>
                      </a:r>
                      <a:r>
                        <a:rPr lang="he-IL" sz="1800" b="1" baseline="0" dirty="0" smtClean="0">
                          <a:solidFill>
                            <a:srgbClr val="0000CC"/>
                          </a:solidFill>
                        </a:rPr>
                        <a:t> </a:t>
                      </a:r>
                      <a:r>
                        <a:rPr lang="he-IL" sz="1800" b="1" dirty="0" smtClean="0">
                          <a:solidFill>
                            <a:schemeClr val="tx1"/>
                          </a:solidFill>
                        </a:rPr>
                        <a:t>"דרך </a:t>
                      </a:r>
                      <a:r>
                        <a:rPr lang="he-IL" sz="1800" b="1" dirty="0">
                          <a:solidFill>
                            <a:schemeClr val="tx1"/>
                          </a:solidFill>
                        </a:rPr>
                        <a:t>הנשר בשמים" </a:t>
                      </a:r>
                      <a:endParaRPr lang="he-IL" sz="1800" b="1" dirty="0"/>
                    </a:p>
                  </a:txBody>
                  <a:tcPr>
                    <a:solidFill>
                      <a:schemeClr val="bg1"/>
                    </a:solidFill>
                  </a:tcPr>
                </a:tc>
                <a:tc>
                  <a:txBody>
                    <a:bodyPr/>
                    <a:lstStyle/>
                    <a:p>
                      <a:pPr algn="r" rtl="1">
                        <a:lnSpc>
                          <a:spcPct val="100000"/>
                        </a:lnSpc>
                      </a:pPr>
                      <a:r>
                        <a:rPr lang="he-IL" sz="1800" b="1" dirty="0"/>
                        <a:t>אוניברסיטת ת"א</a:t>
                      </a:r>
                    </a:p>
                  </a:txBody>
                  <a:tcPr>
                    <a:solidFill>
                      <a:schemeClr val="bg1"/>
                    </a:solidFill>
                  </a:tcPr>
                </a:tc>
                <a:tc>
                  <a:txBody>
                    <a:bodyPr/>
                    <a:lstStyle/>
                    <a:p>
                      <a:pPr algn="r" rtl="1">
                        <a:lnSpc>
                          <a:spcPct val="100000"/>
                        </a:lnSpc>
                      </a:pPr>
                      <a:r>
                        <a:rPr lang="he-IL" sz="1800" b="1" smtClean="0">
                          <a:solidFill>
                            <a:srgbClr val="0000CC"/>
                          </a:solidFill>
                        </a:rPr>
                        <a:t>ה'</a:t>
                      </a:r>
                      <a:endParaRPr lang="he-IL" sz="1800" b="1" dirty="0">
                        <a:solidFill>
                          <a:srgbClr val="0000CC"/>
                        </a:solidFill>
                      </a:endParaRPr>
                    </a:p>
                  </a:txBody>
                  <a:tcP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b="1" kern="1200" dirty="0" smtClean="0">
                          <a:solidFill>
                            <a:srgbClr val="0000CC"/>
                          </a:solidFill>
                          <a:latin typeface="+mn-lt"/>
                          <a:ea typeface="+mn-ea"/>
                          <a:cs typeface="+mn-cs"/>
                        </a:rPr>
                        <a:t>14</a:t>
                      </a:r>
                      <a:r>
                        <a:rPr lang="he-IL" sz="1800" b="1" kern="1200" baseline="0" dirty="0" smtClean="0">
                          <a:solidFill>
                            <a:srgbClr val="0000CC"/>
                          </a:solidFill>
                          <a:latin typeface="+mn-lt"/>
                          <a:ea typeface="+mn-ea"/>
                          <a:cs typeface="+mn-cs"/>
                        </a:rPr>
                        <a:t> למאי 2020</a:t>
                      </a:r>
                      <a:r>
                        <a:rPr lang="en-US" sz="1800" b="1" kern="1200" dirty="0" smtClean="0">
                          <a:solidFill>
                            <a:srgbClr val="0000CC"/>
                          </a:solidFill>
                          <a:latin typeface="+mn-lt"/>
                          <a:ea typeface="+mn-ea"/>
                          <a:cs typeface="+mn-cs"/>
                        </a:rPr>
                        <a:t/>
                      </a:r>
                      <a:br>
                        <a:rPr lang="en-US" sz="1800" b="1" kern="1200" dirty="0" smtClean="0">
                          <a:solidFill>
                            <a:srgbClr val="0000CC"/>
                          </a:solidFill>
                          <a:latin typeface="+mn-lt"/>
                          <a:ea typeface="+mn-ea"/>
                          <a:cs typeface="+mn-cs"/>
                        </a:rPr>
                      </a:br>
                      <a:r>
                        <a:rPr lang="he-IL" sz="1800" b="0" kern="1200" dirty="0" smtClean="0">
                          <a:solidFill>
                            <a:srgbClr val="0000CC"/>
                          </a:solidFill>
                          <a:latin typeface="+mn-lt"/>
                          <a:ea typeface="+mn-ea"/>
                          <a:cs typeface="+mn-cs"/>
                        </a:rPr>
                        <a:t>(חינם</a:t>
                      </a:r>
                      <a:r>
                        <a:rPr lang="he-IL" sz="1800" b="0" kern="1200" baseline="0" dirty="0" smtClean="0">
                          <a:solidFill>
                            <a:srgbClr val="0000CC"/>
                          </a:solidFill>
                          <a:latin typeface="+mn-lt"/>
                          <a:ea typeface="+mn-ea"/>
                          <a:cs typeface="+mn-cs"/>
                        </a:rPr>
                        <a:t> למורים ולתלמידים)</a:t>
                      </a:r>
                      <a:endParaRPr lang="he-IL" sz="1800" b="0" kern="1200" dirty="0" smtClean="0">
                        <a:solidFill>
                          <a:srgbClr val="0000CC"/>
                        </a:solidFill>
                        <a:latin typeface="+mn-lt"/>
                        <a:ea typeface="+mn-ea"/>
                        <a:cs typeface="+mn-cs"/>
                      </a:endParaRPr>
                    </a:p>
                  </a:txBody>
                  <a:tcPr>
                    <a:solidFill>
                      <a:schemeClr val="bg1"/>
                    </a:solidFill>
                  </a:tcPr>
                </a:tc>
                <a:extLst>
                  <a:ext uri="{0D108BD9-81ED-4DB2-BD59-A6C34878D82A}">
                    <a16:rowId xmlns:a16="http://schemas.microsoft.com/office/drawing/2014/main" val="2484502872"/>
                  </a:ext>
                </a:extLst>
              </a:tr>
            </a:tbl>
          </a:graphicData>
        </a:graphic>
      </p:graphicFrame>
      <p:graphicFrame>
        <p:nvGraphicFramePr>
          <p:cNvPr id="6" name="טבלה 5" title="השתלמויות קיץ"/>
          <p:cNvGraphicFramePr>
            <a:graphicFrameLocks noGrp="1"/>
          </p:cNvGraphicFramePr>
          <p:nvPr>
            <p:extLst>
              <p:ext uri="{D42A27DB-BD31-4B8C-83A1-F6EECF244321}">
                <p14:modId xmlns:p14="http://schemas.microsoft.com/office/powerpoint/2010/main" val="3951641940"/>
              </p:ext>
            </p:extLst>
          </p:nvPr>
        </p:nvGraphicFramePr>
        <p:xfrm>
          <a:off x="475237" y="3233160"/>
          <a:ext cx="8201220" cy="2592288"/>
        </p:xfrm>
        <a:graphic>
          <a:graphicData uri="http://schemas.openxmlformats.org/drawingml/2006/table">
            <a:tbl>
              <a:tblPr rtl="1" firstRow="1" bandRow="1"/>
              <a:tblGrid>
                <a:gridCol w="3748830">
                  <a:extLst>
                    <a:ext uri="{9D8B030D-6E8A-4147-A177-3AD203B41FA5}">
                      <a16:colId xmlns:a16="http://schemas.microsoft.com/office/drawing/2014/main" val="20000"/>
                    </a:ext>
                  </a:extLst>
                </a:gridCol>
                <a:gridCol w="1781497">
                  <a:extLst>
                    <a:ext uri="{9D8B030D-6E8A-4147-A177-3AD203B41FA5}">
                      <a16:colId xmlns:a16="http://schemas.microsoft.com/office/drawing/2014/main" val="20001"/>
                    </a:ext>
                  </a:extLst>
                </a:gridCol>
                <a:gridCol w="699288">
                  <a:extLst>
                    <a:ext uri="{9D8B030D-6E8A-4147-A177-3AD203B41FA5}">
                      <a16:colId xmlns:a16="http://schemas.microsoft.com/office/drawing/2014/main" val="20002"/>
                    </a:ext>
                  </a:extLst>
                </a:gridCol>
                <a:gridCol w="1971605">
                  <a:extLst>
                    <a:ext uri="{9D8B030D-6E8A-4147-A177-3AD203B41FA5}">
                      <a16:colId xmlns:a16="http://schemas.microsoft.com/office/drawing/2014/main" val="20003"/>
                    </a:ext>
                  </a:extLst>
                </a:gridCol>
              </a:tblGrid>
              <a:tr h="1124567">
                <a:tc>
                  <a:txBody>
                    <a:bodyPr/>
                    <a:lstStyle/>
                    <a:p>
                      <a:pPr algn="r" rtl="1">
                        <a:lnSpc>
                          <a:spcPct val="150000"/>
                        </a:lnSpc>
                        <a:spcBef>
                          <a:spcPts val="600"/>
                        </a:spcBef>
                      </a:pPr>
                      <a:r>
                        <a:rPr lang="he-IL" sz="1800" b="1" dirty="0" smtClean="0">
                          <a:solidFill>
                            <a:schemeClr val="tx1"/>
                          </a:solidFill>
                        </a:rPr>
                        <a:t>השתלמות קיץ חקר ציפורים וסביבה– </a:t>
                      </a:r>
                      <a:r>
                        <a:rPr lang="he-IL" sz="1800" b="1" dirty="0" smtClean="0">
                          <a:solidFill>
                            <a:srgbClr val="FF0000"/>
                          </a:solidFill>
                        </a:rPr>
                        <a:t>לחטיבת ביניים</a:t>
                      </a:r>
                      <a:r>
                        <a:rPr lang="he-IL" sz="1800" b="1" baseline="0" dirty="0" smtClean="0">
                          <a:solidFill>
                            <a:srgbClr val="FF0000"/>
                          </a:solidFill>
                        </a:rPr>
                        <a:t> </a:t>
                      </a:r>
                      <a:endParaRPr lang="he-IL" sz="1800" b="1" dirty="0">
                        <a:solidFill>
                          <a:srgbClr val="FF0000"/>
                        </a:solidFill>
                      </a:endParaRPr>
                    </a:p>
                  </a:txBody>
                  <a:tcPr marL="68590" marR="68590" marT="34281" marB="34281">
                    <a:solidFill>
                      <a:schemeClr val="bg1"/>
                    </a:solidFill>
                  </a:tcPr>
                </a:tc>
                <a:tc>
                  <a:txBody>
                    <a:bodyPr/>
                    <a:lstStyle/>
                    <a:p>
                      <a:pPr algn="r" rtl="1">
                        <a:lnSpc>
                          <a:spcPct val="150000"/>
                        </a:lnSpc>
                        <a:spcBef>
                          <a:spcPts val="600"/>
                        </a:spcBef>
                      </a:pPr>
                      <a:r>
                        <a:rPr lang="he-IL" sz="1800" b="1" dirty="0" smtClean="0"/>
                        <a:t>מכון דוידסון </a:t>
                      </a:r>
                      <a:r>
                        <a:rPr lang="en-US" sz="1800" b="1" dirty="0" smtClean="0"/>
                        <a:t/>
                      </a:r>
                      <a:br>
                        <a:rPr lang="en-US" sz="1800" b="1" dirty="0" smtClean="0"/>
                      </a:br>
                      <a:r>
                        <a:rPr lang="he-IL" sz="1800" b="1" dirty="0" smtClean="0"/>
                        <a:t>במכון ויצמן</a:t>
                      </a:r>
                      <a:endParaRPr lang="he-IL" sz="1800" b="1" dirty="0"/>
                    </a:p>
                  </a:txBody>
                  <a:tcPr marL="68590" marR="68590" marT="34281" marB="34281">
                    <a:solidFill>
                      <a:schemeClr val="bg1"/>
                    </a:solidFill>
                  </a:tcPr>
                </a:tc>
                <a:tc>
                  <a:txBody>
                    <a:bodyPr/>
                    <a:lstStyle/>
                    <a:p>
                      <a:pPr algn="ctr" rtl="1">
                        <a:lnSpc>
                          <a:spcPct val="150000"/>
                        </a:lnSpc>
                        <a:spcBef>
                          <a:spcPts val="600"/>
                        </a:spcBef>
                      </a:pPr>
                      <a:r>
                        <a:rPr lang="he-IL" sz="1800" b="1" dirty="0" smtClean="0">
                          <a:solidFill>
                            <a:srgbClr val="0000CC"/>
                          </a:solidFill>
                        </a:rPr>
                        <a:t>ג'-ד'</a:t>
                      </a:r>
                      <a:r>
                        <a:rPr lang="en-US" sz="1800" b="1" dirty="0" smtClean="0">
                          <a:solidFill>
                            <a:srgbClr val="0000CC"/>
                          </a:solidFill>
                        </a:rPr>
                        <a:t/>
                      </a:r>
                      <a:br>
                        <a:rPr lang="en-US" sz="1800" b="1" dirty="0" smtClean="0">
                          <a:solidFill>
                            <a:srgbClr val="0000CC"/>
                          </a:solidFill>
                        </a:rPr>
                      </a:br>
                      <a:r>
                        <a:rPr lang="he-IL" sz="1800" b="1" dirty="0" smtClean="0">
                          <a:solidFill>
                            <a:srgbClr val="0000CC"/>
                          </a:solidFill>
                        </a:rPr>
                        <a:t>ב'-ג'</a:t>
                      </a:r>
                      <a:endParaRPr lang="he-IL" sz="1800" b="1" dirty="0">
                        <a:solidFill>
                          <a:srgbClr val="0000CC"/>
                        </a:solidFill>
                      </a:endParaRPr>
                    </a:p>
                  </a:txBody>
                  <a:tcPr marL="68590" marR="68590" marT="34281" marB="34281">
                    <a:solidFill>
                      <a:schemeClr val="bg1"/>
                    </a:solidFill>
                  </a:tcPr>
                </a:tc>
                <a:tc>
                  <a:txBody>
                    <a:bodyPr/>
                    <a:lstStyle/>
                    <a:p>
                      <a:pPr algn="r" rtl="1">
                        <a:lnSpc>
                          <a:spcPct val="150000"/>
                        </a:lnSpc>
                        <a:spcBef>
                          <a:spcPts val="600"/>
                        </a:spcBef>
                      </a:pPr>
                      <a:r>
                        <a:rPr lang="he-IL" sz="1800" b="1" kern="1200" dirty="0" smtClean="0">
                          <a:solidFill>
                            <a:srgbClr val="0000CC"/>
                          </a:solidFill>
                          <a:latin typeface="+mn-lt"/>
                          <a:ea typeface="+mn-ea"/>
                          <a:cs typeface="+mn-cs"/>
                        </a:rPr>
                        <a:t>7-8 ליולי 2020</a:t>
                      </a:r>
                      <a:r>
                        <a:rPr lang="en-US" sz="1800" b="1" kern="1200" dirty="0" smtClean="0">
                          <a:solidFill>
                            <a:srgbClr val="0000CC"/>
                          </a:solidFill>
                          <a:latin typeface="+mn-lt"/>
                          <a:ea typeface="+mn-ea"/>
                          <a:cs typeface="+mn-cs"/>
                        </a:rPr>
                        <a:t/>
                      </a:r>
                      <a:br>
                        <a:rPr lang="en-US" sz="1800" b="1" kern="1200" dirty="0" smtClean="0">
                          <a:solidFill>
                            <a:srgbClr val="0000CC"/>
                          </a:solidFill>
                          <a:latin typeface="+mn-lt"/>
                          <a:ea typeface="+mn-ea"/>
                          <a:cs typeface="+mn-cs"/>
                        </a:rPr>
                      </a:br>
                      <a:r>
                        <a:rPr lang="he-IL" sz="1800" b="1" kern="1200" dirty="0" smtClean="0">
                          <a:solidFill>
                            <a:srgbClr val="0000CC"/>
                          </a:solidFill>
                          <a:latin typeface="+mn-lt"/>
                          <a:ea typeface="+mn-ea"/>
                          <a:cs typeface="+mn-cs"/>
                        </a:rPr>
                        <a:t>13-14 ליולי 2020</a:t>
                      </a:r>
                      <a:endParaRPr lang="he-IL" sz="1800" b="1" kern="1200" dirty="0">
                        <a:solidFill>
                          <a:srgbClr val="0000CC"/>
                        </a:solidFill>
                        <a:latin typeface="+mn-lt"/>
                        <a:ea typeface="+mn-ea"/>
                        <a:cs typeface="+mn-cs"/>
                      </a:endParaRPr>
                    </a:p>
                  </a:txBody>
                  <a:tcPr marL="68590" marR="68590" marT="34281" marB="34281">
                    <a:solidFill>
                      <a:schemeClr val="bg1"/>
                    </a:solidFill>
                  </a:tcPr>
                </a:tc>
                <a:extLst>
                  <a:ext uri="{0D108BD9-81ED-4DB2-BD59-A6C34878D82A}">
                    <a16:rowId xmlns:a16="http://schemas.microsoft.com/office/drawing/2014/main" val="10001"/>
                  </a:ext>
                </a:extLst>
              </a:tr>
              <a:tr h="1467721">
                <a:tc>
                  <a:txBody>
                    <a:bodyPr/>
                    <a:lstStyle/>
                    <a:p>
                      <a:pPr algn="r" rtl="1">
                        <a:lnSpc>
                          <a:spcPct val="150000"/>
                        </a:lnSpc>
                        <a:spcBef>
                          <a:spcPts val="600"/>
                        </a:spcBef>
                      </a:pPr>
                      <a:r>
                        <a:rPr lang="he-IL" sz="1800" b="1" dirty="0" smtClean="0">
                          <a:solidFill>
                            <a:schemeClr val="tx1"/>
                          </a:solidFill>
                        </a:rPr>
                        <a:t>השתלמות קיץ  חקר ציפורים</a:t>
                      </a:r>
                      <a:r>
                        <a:rPr lang="he-IL" sz="1800" b="1" baseline="0" dirty="0" smtClean="0">
                          <a:solidFill>
                            <a:schemeClr val="tx1"/>
                          </a:solidFill>
                        </a:rPr>
                        <a:t> וסביבה למתחילים ומתקדמים -</a:t>
                      </a:r>
                      <a:r>
                        <a:rPr lang="he-IL" sz="1800" b="1" baseline="0" dirty="0" smtClean="0">
                          <a:solidFill>
                            <a:srgbClr val="FF0000"/>
                          </a:solidFill>
                        </a:rPr>
                        <a:t>ליסודי</a:t>
                      </a:r>
                      <a:endParaRPr lang="he-IL" sz="1800" b="1" dirty="0">
                        <a:solidFill>
                          <a:srgbClr val="FF0000"/>
                        </a:solidFill>
                      </a:endParaRPr>
                    </a:p>
                  </a:txBody>
                  <a:tcPr marL="68590" marR="68590" marT="34281" marB="34281">
                    <a:solidFill>
                      <a:schemeClr val="bg1"/>
                    </a:solidFill>
                  </a:tcPr>
                </a:tc>
                <a:tc>
                  <a:txBody>
                    <a:bodyPr/>
                    <a:lstStyle/>
                    <a:p>
                      <a:pPr algn="r" rtl="1">
                        <a:lnSpc>
                          <a:spcPct val="150000"/>
                        </a:lnSpc>
                        <a:spcBef>
                          <a:spcPts val="600"/>
                        </a:spcBef>
                      </a:pPr>
                      <a:r>
                        <a:rPr lang="he-IL" sz="1800" b="1" dirty="0" smtClean="0"/>
                        <a:t>מרכז מורים למדע אוניברסיטת ת"א</a:t>
                      </a:r>
                      <a:endParaRPr lang="he-IL" sz="1800" b="1" dirty="0"/>
                    </a:p>
                  </a:txBody>
                  <a:tcPr marL="68590" marR="68590" marT="34281" marB="34281">
                    <a:solidFill>
                      <a:schemeClr val="bg1"/>
                    </a:solidFill>
                  </a:tcPr>
                </a:tc>
                <a:tc>
                  <a:txBody>
                    <a:bodyPr/>
                    <a:lstStyle/>
                    <a:p>
                      <a:pPr algn="ctr" rtl="1">
                        <a:lnSpc>
                          <a:spcPct val="150000"/>
                        </a:lnSpc>
                        <a:spcBef>
                          <a:spcPts val="600"/>
                        </a:spcBef>
                      </a:pPr>
                      <a:r>
                        <a:rPr lang="he-IL" sz="1800" b="1" dirty="0" smtClean="0">
                          <a:solidFill>
                            <a:srgbClr val="0000CC"/>
                          </a:solidFill>
                        </a:rPr>
                        <a:t>א'-</a:t>
                      </a:r>
                      <a:r>
                        <a:rPr lang="he-IL" sz="1800" b="1" smtClean="0">
                          <a:solidFill>
                            <a:srgbClr val="0000CC"/>
                          </a:solidFill>
                        </a:rPr>
                        <a:t>ד'</a:t>
                      </a:r>
                      <a:endParaRPr lang="he-IL" sz="1800" b="1" dirty="0">
                        <a:solidFill>
                          <a:srgbClr val="0000CC"/>
                        </a:solidFill>
                      </a:endParaRPr>
                    </a:p>
                  </a:txBody>
                  <a:tcPr marL="68590" marR="68590" marT="34281" marB="34281">
                    <a:solidFill>
                      <a:schemeClr val="bg1"/>
                    </a:solidFill>
                  </a:tcPr>
                </a:tc>
                <a:tc>
                  <a:txBody>
                    <a:bodyPr/>
                    <a:lstStyle/>
                    <a:p>
                      <a:pPr algn="r" rtl="1">
                        <a:lnSpc>
                          <a:spcPct val="150000"/>
                        </a:lnSpc>
                        <a:spcBef>
                          <a:spcPts val="600"/>
                        </a:spcBef>
                      </a:pPr>
                      <a:r>
                        <a:rPr lang="he-IL" sz="1800" b="1" dirty="0" smtClean="0">
                          <a:solidFill>
                            <a:srgbClr val="0000CC"/>
                          </a:solidFill>
                        </a:rPr>
                        <a:t>12-15 ליולי 2020</a:t>
                      </a:r>
                      <a:endParaRPr lang="he-IL" sz="1800" b="1" dirty="0">
                        <a:solidFill>
                          <a:srgbClr val="0000CC"/>
                        </a:solidFill>
                      </a:endParaRPr>
                    </a:p>
                  </a:txBody>
                  <a:tcPr marL="68590" marR="68590" marT="34281" marB="34281">
                    <a:solidFill>
                      <a:schemeClr val="bg1"/>
                    </a:solidFill>
                  </a:tcPr>
                </a:tc>
                <a:extLst>
                  <a:ext uri="{0D108BD9-81ED-4DB2-BD59-A6C34878D82A}">
                    <a16:rowId xmlns:a16="http://schemas.microsoft.com/office/drawing/2014/main" val="10002"/>
                  </a:ext>
                </a:extLst>
              </a:tr>
            </a:tbl>
          </a:graphicData>
        </a:graphic>
      </p:graphicFrame>
      <p:sp>
        <p:nvSpPr>
          <p:cNvPr id="2" name="Title 1" hidden="1"/>
          <p:cNvSpPr>
            <a:spLocks noGrp="1"/>
          </p:cNvSpPr>
          <p:nvPr>
            <p:ph type="title"/>
          </p:nvPr>
        </p:nvSpPr>
        <p:spPr/>
        <p:txBody>
          <a:bodyPr/>
          <a:lstStyle/>
          <a:p>
            <a:r>
              <a:rPr lang="en-US" dirty="0" smtClean="0"/>
              <a:t>י</a:t>
            </a:r>
            <a:r>
              <a:rPr lang="he-IL" dirty="0" err="1" smtClean="0"/>
              <a:t>ום</a:t>
            </a:r>
            <a:r>
              <a:rPr lang="he-IL" dirty="0" smtClean="0"/>
              <a:t> עיון</a:t>
            </a:r>
            <a:r>
              <a:rPr lang="he-IL" baseline="0" dirty="0" smtClean="0"/>
              <a:t> והשתלמויות קיץ </a:t>
            </a:r>
            <a:endParaRPr lang="en-US" dirty="0"/>
          </a:p>
        </p:txBody>
      </p:sp>
    </p:spTree>
    <p:extLst>
      <p:ext uri="{BB962C8B-B14F-4D97-AF65-F5344CB8AC3E}">
        <p14:creationId xmlns:p14="http://schemas.microsoft.com/office/powerpoint/2010/main" val="75245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692696"/>
            <a:ext cx="2914858" cy="680226"/>
          </a:xfrm>
          <a:solidFill>
            <a:srgbClr val="00FFFF"/>
          </a:solidFill>
        </p:spPr>
        <p:txBody>
          <a:bodyPr vert="horz" lIns="91440" tIns="45720" rIns="91440" bIns="45720" rtlCol="1">
            <a:noAutofit/>
          </a:bodyPr>
          <a:lstStyle/>
          <a:p>
            <a:pPr algn="r">
              <a:spcBef>
                <a:spcPct val="20000"/>
              </a:spcBef>
              <a:buFont typeface="Arial" pitchFamily="34" charset="0"/>
            </a:pPr>
            <a:r>
              <a:rPr lang="he-IL" sz="2400" b="1" dirty="0" smtClean="0">
                <a:latin typeface="+mn-lt"/>
                <a:ea typeface="+mn-ea"/>
                <a:cs typeface="+mn-cs"/>
              </a:rPr>
              <a:t>הצטיידות בית ספרית</a:t>
            </a:r>
            <a:endParaRPr lang="he-IL" sz="2400" b="1" dirty="0">
              <a:latin typeface="+mn-lt"/>
              <a:ea typeface="+mn-ea"/>
              <a:cs typeface="+mn-cs"/>
            </a:endParaRPr>
          </a:p>
        </p:txBody>
      </p:sp>
      <p:sp>
        <p:nvSpPr>
          <p:cNvPr id="23" name="TextBox 22"/>
          <p:cNvSpPr txBox="1"/>
          <p:nvPr/>
        </p:nvSpPr>
        <p:spPr>
          <a:xfrm>
            <a:off x="971600" y="1772816"/>
            <a:ext cx="7361828" cy="2862322"/>
          </a:xfrm>
          <a:prstGeom prst="rect">
            <a:avLst/>
          </a:prstGeom>
          <a:solidFill>
            <a:schemeClr val="bg1"/>
          </a:solidFill>
        </p:spPr>
        <p:txBody>
          <a:bodyPr wrap="square" rtlCol="1">
            <a:spAutoFit/>
          </a:bodyPr>
          <a:lstStyle/>
          <a:p>
            <a:pPr algn="r" rtl="1">
              <a:lnSpc>
                <a:spcPct val="150000"/>
              </a:lnSpc>
            </a:pPr>
            <a:r>
              <a:rPr lang="he-IL" sz="2400" b="1" dirty="0">
                <a:solidFill>
                  <a:srgbClr val="002060"/>
                </a:solidFill>
              </a:rPr>
              <a:t>הכנסנו למכרז ההצטיידות של </a:t>
            </a:r>
            <a:r>
              <a:rPr lang="he-IL" sz="2400" b="1" dirty="0" smtClean="0">
                <a:solidFill>
                  <a:srgbClr val="002060"/>
                </a:solidFill>
              </a:rPr>
              <a:t>בתיה"ס </a:t>
            </a:r>
            <a:r>
              <a:rPr lang="he-IL" sz="2400" b="1" dirty="0">
                <a:solidFill>
                  <a:srgbClr val="002060"/>
                </a:solidFill>
              </a:rPr>
              <a:t>ציוד בסיסי </a:t>
            </a:r>
            <a:r>
              <a:rPr lang="he-IL" sz="2400" b="1" dirty="0" smtClean="0">
                <a:solidFill>
                  <a:srgbClr val="002060"/>
                </a:solidFill>
              </a:rPr>
              <a:t>ליישום תהליכי חקר ציפורים: משקפות, מצלמה דיגיטלית, מגדירים, כרזות ועוד. </a:t>
            </a:r>
            <a:r>
              <a:rPr lang="en-US" sz="2400" b="1" dirty="0" smtClean="0">
                <a:solidFill>
                  <a:srgbClr val="002060"/>
                </a:solidFill>
              </a:rPr>
              <a:t/>
            </a:r>
            <a:br>
              <a:rPr lang="en-US" sz="2400" b="1" dirty="0" smtClean="0">
                <a:solidFill>
                  <a:srgbClr val="002060"/>
                </a:solidFill>
              </a:rPr>
            </a:br>
            <a:r>
              <a:rPr lang="he-IL" sz="2400" b="1" dirty="0" err="1" smtClean="0">
                <a:solidFill>
                  <a:srgbClr val="002060"/>
                </a:solidFill>
              </a:rPr>
              <a:t>עיקבו</a:t>
            </a:r>
            <a:r>
              <a:rPr lang="he-IL" sz="2400" b="1" dirty="0" smtClean="0">
                <a:solidFill>
                  <a:srgbClr val="002060"/>
                </a:solidFill>
              </a:rPr>
              <a:t> אחר הפרסומים ופנו להנהלה, רכז/ת מקצוע, לבורנט/</a:t>
            </a:r>
            <a:r>
              <a:rPr lang="he-IL" sz="2400" b="1" dirty="0" err="1" smtClean="0">
                <a:solidFill>
                  <a:srgbClr val="002060"/>
                </a:solidFill>
              </a:rPr>
              <a:t>ית</a:t>
            </a:r>
            <a:r>
              <a:rPr lang="he-IL" sz="2400" b="1" dirty="0" smtClean="0">
                <a:solidFill>
                  <a:srgbClr val="002060"/>
                </a:solidFill>
              </a:rPr>
              <a:t> כדי להגיש את ההצטיידות על פי הצרכים שלכם.</a:t>
            </a:r>
          </a:p>
        </p:txBody>
      </p:sp>
    </p:spTree>
    <p:extLst>
      <p:ext uri="{BB962C8B-B14F-4D97-AF65-F5344CB8AC3E}">
        <p14:creationId xmlns:p14="http://schemas.microsoft.com/office/powerpoint/2010/main" val="1870918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title="ציור של מנורה"/>
          <p:cNvSpPr/>
          <p:nvPr/>
        </p:nvSpPr>
        <p:spPr>
          <a:xfrm>
            <a:off x="7019927" y="404812"/>
            <a:ext cx="1895475" cy="5832475"/>
          </a:xfrm>
          <a:prstGeom prst="rect">
            <a:avLst/>
          </a:prstGeom>
          <a:blipFill>
            <a:blip r:embed="rId3">
              <a:extLst>
                <a:ext uri="{28A0092B-C50C-407E-A947-70E740481C1C}">
                  <a14:useLocalDpi xmlns:a14="http://schemas.microsoft.com/office/drawing/2010/main" val="0"/>
                </a:ext>
              </a:extLst>
            </a:blip>
            <a:stretch>
              <a:fillRect/>
            </a:stretch>
          </a:blipFill>
        </p:spPr>
      </p:sp>
      <p:sp>
        <p:nvSpPr>
          <p:cNvPr id="223" name="Shape 223" title="אור היוצא מהנורה"/>
          <p:cNvSpPr/>
          <p:nvPr/>
        </p:nvSpPr>
        <p:spPr>
          <a:xfrm rot="-9660000">
            <a:off x="5000765" y="1467905"/>
            <a:ext cx="3670271" cy="1992331"/>
          </a:xfrm>
          <a:custGeom>
            <a:avLst/>
            <a:gdLst/>
            <a:ahLst/>
            <a:cxnLst/>
            <a:rect l="0" t="0" r="0" b="0"/>
            <a:pathLst>
              <a:path w="21600" h="21600" extrusionOk="0">
                <a:moveTo>
                  <a:pt x="0" y="0"/>
                </a:moveTo>
                <a:lnTo>
                  <a:pt x="5400" y="21600"/>
                </a:lnTo>
                <a:lnTo>
                  <a:pt x="16200" y="21600"/>
                </a:lnTo>
                <a:lnTo>
                  <a:pt x="21600" y="0"/>
                </a:lnTo>
                <a:lnTo>
                  <a:pt x="0" y="0"/>
                </a:lnTo>
                <a:close/>
              </a:path>
            </a:pathLst>
          </a:custGeom>
          <a:solidFill>
            <a:srgbClr val="DDDDDD"/>
          </a:solidFill>
          <a:ln>
            <a:noFill/>
          </a:ln>
        </p:spPr>
        <p:txBody>
          <a:bodyPr lIns="91425" tIns="45700" rIns="91425" bIns="45700" anchor="ctr" anchorCtr="0">
            <a:noAutofit/>
          </a:bodyPr>
          <a:lstStyle/>
          <a:p>
            <a:endParaRPr/>
          </a:p>
        </p:txBody>
      </p:sp>
      <p:sp>
        <p:nvSpPr>
          <p:cNvPr id="224" name="Shape 224"/>
          <p:cNvSpPr txBox="1"/>
          <p:nvPr/>
        </p:nvSpPr>
        <p:spPr>
          <a:xfrm rot="1199999">
            <a:off x="5070950" y="1617262"/>
            <a:ext cx="3225800" cy="2223239"/>
          </a:xfrm>
          <a:prstGeom prst="rect">
            <a:avLst/>
          </a:prstGeom>
          <a:noFill/>
          <a:ln>
            <a:noFill/>
          </a:ln>
        </p:spPr>
        <p:txBody>
          <a:bodyPr lIns="91425" tIns="45700" rIns="91425" bIns="45700" anchor="t" anchorCtr="0">
            <a:noAutofit/>
          </a:bodyPr>
          <a:lstStyle/>
          <a:p>
            <a:pPr algn="ctr" rtl="1">
              <a:spcBef>
                <a:spcPts val="2400"/>
              </a:spcBef>
              <a:buClr>
                <a:schemeClr val="dk1"/>
              </a:buClr>
              <a:buSzPct val="25000"/>
            </a:pPr>
            <a:r>
              <a:rPr lang="he-IL" sz="4800" b="1" dirty="0" smtClean="0">
                <a:solidFill>
                  <a:srgbClr val="9A0000"/>
                </a:solidFill>
              </a:rPr>
              <a:t>הנחיות לפעילות</a:t>
            </a:r>
            <a:endParaRPr lang="en-US" sz="4800" b="1" dirty="0">
              <a:solidFill>
                <a:srgbClr val="9A0000"/>
              </a:solidFill>
            </a:endParaRPr>
          </a:p>
        </p:txBody>
      </p:sp>
      <p:pic>
        <p:nvPicPr>
          <p:cNvPr id="7" name="תמונה 6" title="דוכיפת"/>
          <p:cNvPicPr>
            <a:picLocks noChangeAspect="1"/>
          </p:cNvPicPr>
          <p:nvPr/>
        </p:nvPicPr>
        <p:blipFill>
          <a:blip r:embed="rId4"/>
          <a:stretch>
            <a:fillRect/>
          </a:stretch>
        </p:blipFill>
        <p:spPr>
          <a:xfrm>
            <a:off x="179512" y="301384"/>
            <a:ext cx="3921044" cy="1975488"/>
          </a:xfrm>
          <a:prstGeom prst="rect">
            <a:avLst/>
          </a:prstGeom>
        </p:spPr>
      </p:pic>
      <p:sp>
        <p:nvSpPr>
          <p:cNvPr id="2" name="Title 1" hidden="1"/>
          <p:cNvSpPr>
            <a:spLocks noGrp="1"/>
          </p:cNvSpPr>
          <p:nvPr>
            <p:ph type="title" idx="4294967295"/>
          </p:nvPr>
        </p:nvSpPr>
        <p:spPr/>
        <p:txBody>
          <a:bodyPr/>
          <a:lstStyle/>
          <a:p>
            <a:r>
              <a:rPr lang="en-US" dirty="0" smtClean="0"/>
              <a:t>ה</a:t>
            </a:r>
            <a:r>
              <a:rPr lang="he-IL" dirty="0" smtClean="0"/>
              <a:t>נחיות לפעילות</a:t>
            </a:r>
            <a:endParaRPr lang="en-US" dirty="0"/>
          </a:p>
        </p:txBody>
      </p:sp>
    </p:spTree>
    <p:extLst>
      <p:ext uri="{BB962C8B-B14F-4D97-AF65-F5344CB8AC3E}">
        <p14:creationId xmlns:p14="http://schemas.microsoft.com/office/powerpoint/2010/main" val="113937475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134" y="479797"/>
            <a:ext cx="8604448" cy="954107"/>
          </a:xfrm>
          <a:prstGeom prst="rect">
            <a:avLst/>
          </a:prstGeom>
          <a:solidFill>
            <a:schemeClr val="bg1"/>
          </a:solidFill>
        </p:spPr>
        <p:txBody>
          <a:bodyPr wrap="square" rtlCol="1">
            <a:spAutoFit/>
          </a:bodyPr>
          <a:lstStyle/>
          <a:p>
            <a:pPr algn="ctr"/>
            <a:r>
              <a:rPr lang="he-IL" sz="2800" b="1" dirty="0" smtClean="0"/>
              <a:t>15.30-16.30: </a:t>
            </a:r>
          </a:p>
          <a:p>
            <a:pPr algn="ctr" rtl="1"/>
            <a:r>
              <a:rPr lang="he-IL" sz="2800" b="1" dirty="0" smtClean="0"/>
              <a:t>סיור לימודי בקבוצות, כל קבוצה עוברת 3 תחנות</a:t>
            </a:r>
            <a:endParaRPr lang="he-IL" sz="2800" dirty="0">
              <a:solidFill>
                <a:schemeClr val="tx1"/>
              </a:solidFill>
            </a:endParaRPr>
          </a:p>
        </p:txBody>
      </p:sp>
      <p:graphicFrame>
        <p:nvGraphicFramePr>
          <p:cNvPr id="3" name="טבלה 2" title="טבלת חלוקה לקבוצות "/>
          <p:cNvGraphicFramePr>
            <a:graphicFrameLocks noGrp="1"/>
          </p:cNvGraphicFramePr>
          <p:nvPr>
            <p:extLst>
              <p:ext uri="{D42A27DB-BD31-4B8C-83A1-F6EECF244321}">
                <p14:modId xmlns:p14="http://schemas.microsoft.com/office/powerpoint/2010/main" val="641238392"/>
              </p:ext>
            </p:extLst>
          </p:nvPr>
        </p:nvGraphicFramePr>
        <p:xfrm>
          <a:off x="480536" y="1891043"/>
          <a:ext cx="8231644" cy="3765906"/>
        </p:xfrm>
        <a:graphic>
          <a:graphicData uri="http://schemas.openxmlformats.org/drawingml/2006/table">
            <a:tbl>
              <a:tblPr rtl="1" firstRow="1" firstCol="1" bandRow="1"/>
              <a:tblGrid>
                <a:gridCol w="2211997">
                  <a:extLst>
                    <a:ext uri="{9D8B030D-6E8A-4147-A177-3AD203B41FA5}">
                      <a16:colId xmlns:a16="http://schemas.microsoft.com/office/drawing/2014/main" val="20000"/>
                    </a:ext>
                  </a:extLst>
                </a:gridCol>
                <a:gridCol w="6019647">
                  <a:extLst>
                    <a:ext uri="{9D8B030D-6E8A-4147-A177-3AD203B41FA5}">
                      <a16:colId xmlns:a16="http://schemas.microsoft.com/office/drawing/2014/main" val="20001"/>
                    </a:ext>
                  </a:extLst>
                </a:gridCol>
              </a:tblGrid>
              <a:tr h="461700">
                <a:tc>
                  <a:txBody>
                    <a:bodyPr/>
                    <a:lstStyle/>
                    <a:p>
                      <a:pPr algn="r" rtl="1">
                        <a:lnSpc>
                          <a:spcPct val="115000"/>
                        </a:lnSpc>
                        <a:spcAft>
                          <a:spcPts val="0"/>
                        </a:spcAft>
                      </a:pPr>
                      <a:r>
                        <a:rPr lang="he-IL" sz="2200" b="1" dirty="0" smtClean="0">
                          <a:effectLst/>
                          <a:latin typeface="+mj-lt"/>
                          <a:ea typeface="Calibri"/>
                          <a:cs typeface="+mn-cs"/>
                        </a:rPr>
                        <a:t>מס' קבוצה</a:t>
                      </a:r>
                      <a:endParaRPr lang="en-US" sz="2200" dirty="0">
                        <a:effectLst/>
                        <a:latin typeface="+mj-lt"/>
                        <a:ea typeface="Calibri"/>
                        <a:cs typeface="+mn-cs"/>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he-IL" sz="2200" b="1" dirty="0" smtClean="0">
                          <a:effectLst/>
                          <a:latin typeface="+mj-lt"/>
                          <a:ea typeface="Calibri"/>
                          <a:cs typeface="+mn-cs"/>
                        </a:rPr>
                        <a:t>שם התחנה והמדריכים</a:t>
                      </a:r>
                      <a:endParaRPr lang="en-US" sz="2200" b="1" dirty="0">
                        <a:effectLst/>
                        <a:latin typeface="+mj-lt"/>
                        <a:ea typeface="Calibri"/>
                        <a:cs typeface="+mn-cs"/>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93708">
                <a:tc>
                  <a:txBody>
                    <a:bodyPr/>
                    <a:lstStyle/>
                    <a:p>
                      <a:pPr algn="r" rtl="1">
                        <a:lnSpc>
                          <a:spcPct val="115000"/>
                        </a:lnSpc>
                        <a:spcAft>
                          <a:spcPts val="0"/>
                        </a:spcAft>
                      </a:pPr>
                      <a:r>
                        <a:rPr lang="he-IL" sz="2200" b="1" dirty="0" smtClean="0">
                          <a:solidFill>
                            <a:srgbClr val="CC0000"/>
                          </a:solidFill>
                          <a:effectLst/>
                          <a:latin typeface="+mj-lt"/>
                          <a:ea typeface="Calibri"/>
                          <a:cs typeface="+mn-cs"/>
                        </a:rPr>
                        <a:t>קבוצה 1</a:t>
                      </a:r>
                      <a:r>
                        <a:rPr lang="he-IL" sz="2200" b="1" dirty="0" smtClean="0">
                          <a:effectLst/>
                          <a:latin typeface="+mj-lt"/>
                          <a:ea typeface="Calibri"/>
                          <a:cs typeface="+mn-cs"/>
                        </a:rPr>
                        <a:t> מתחילה –</a:t>
                      </a:r>
                      <a:r>
                        <a:rPr lang="he-IL" sz="2200" b="1" baseline="0" dirty="0" smtClean="0">
                          <a:effectLst/>
                          <a:latin typeface="+mj-lt"/>
                          <a:ea typeface="Calibri"/>
                          <a:cs typeface="+mn-cs"/>
                        </a:rPr>
                        <a:t> מלווה </a:t>
                      </a:r>
                      <a:r>
                        <a:rPr lang="he-IL" sz="2200" b="1" baseline="0" dirty="0" smtClean="0">
                          <a:solidFill>
                            <a:srgbClr val="CC0000"/>
                          </a:solidFill>
                          <a:effectLst/>
                          <a:latin typeface="+mj-lt"/>
                          <a:ea typeface="Calibri"/>
                          <a:cs typeface="+mn-cs"/>
                        </a:rPr>
                        <a:t>יונה ברטוב</a:t>
                      </a:r>
                      <a:endParaRPr lang="en-US" sz="2200" dirty="0">
                        <a:solidFill>
                          <a:srgbClr val="CC0000"/>
                        </a:solidFill>
                        <a:effectLst/>
                        <a:latin typeface="+mj-lt"/>
                        <a:ea typeface="Calibri"/>
                        <a:cs typeface="+mn-cs"/>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he-IL" sz="2200" b="1" u="none" baseline="0" dirty="0" smtClean="0">
                          <a:solidFill>
                            <a:schemeClr val="tx1"/>
                          </a:solidFill>
                          <a:effectLst/>
                          <a:latin typeface="+mj-lt"/>
                          <a:ea typeface="Calibri"/>
                          <a:cs typeface="+mn-cs"/>
                        </a:rPr>
                        <a:t>גן אקולוגי</a:t>
                      </a:r>
                      <a:r>
                        <a:rPr lang="en-US" sz="2200" b="1" baseline="0" dirty="0" smtClean="0">
                          <a:solidFill>
                            <a:schemeClr val="tx1"/>
                          </a:solidFill>
                          <a:effectLst/>
                          <a:latin typeface="+mj-lt"/>
                          <a:ea typeface="Calibri"/>
                          <a:cs typeface="+mn-cs"/>
                        </a:rPr>
                        <a:t/>
                      </a:r>
                      <a:br>
                        <a:rPr lang="en-US" sz="2200" b="1" baseline="0" dirty="0" smtClean="0">
                          <a:solidFill>
                            <a:schemeClr val="tx1"/>
                          </a:solidFill>
                          <a:effectLst/>
                          <a:latin typeface="+mj-lt"/>
                          <a:ea typeface="Calibri"/>
                          <a:cs typeface="+mn-cs"/>
                        </a:rPr>
                      </a:br>
                      <a:r>
                        <a:rPr lang="he-IL" sz="2400" b="0" baseline="0" dirty="0" smtClean="0">
                          <a:solidFill>
                            <a:schemeClr val="tx1"/>
                          </a:solidFill>
                          <a:effectLst/>
                          <a:latin typeface="+mj-lt"/>
                          <a:ea typeface="Calibri"/>
                          <a:cs typeface="+mn-cs"/>
                        </a:rPr>
                        <a:t>מדריכות: שלומית ליפשיץ והדס כץ שדה חן</a:t>
                      </a:r>
                      <a:endParaRPr lang="en-US" sz="2400" b="0" dirty="0">
                        <a:solidFill>
                          <a:schemeClr val="tx1"/>
                        </a:solidFill>
                        <a:effectLst/>
                        <a:latin typeface="+mj-lt"/>
                        <a:ea typeface="Calibri"/>
                        <a:cs typeface="+mn-cs"/>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93708">
                <a:tc>
                  <a:txBody>
                    <a:bodyPr/>
                    <a:lstStyle/>
                    <a:p>
                      <a:pPr algn="r" rtl="1">
                        <a:lnSpc>
                          <a:spcPct val="115000"/>
                        </a:lnSpc>
                        <a:spcAft>
                          <a:spcPts val="0"/>
                        </a:spcAft>
                      </a:pPr>
                      <a:r>
                        <a:rPr lang="he-IL" sz="2200" b="1" dirty="0" smtClean="0">
                          <a:solidFill>
                            <a:srgbClr val="008000"/>
                          </a:solidFill>
                          <a:effectLst/>
                          <a:latin typeface="+mj-lt"/>
                          <a:ea typeface="Calibri"/>
                          <a:cs typeface="+mn-cs"/>
                        </a:rPr>
                        <a:t>קבוצה 2 </a:t>
                      </a:r>
                      <a:r>
                        <a:rPr lang="he-IL" sz="2200" b="1" dirty="0" smtClean="0">
                          <a:effectLst/>
                          <a:latin typeface="+mj-lt"/>
                          <a:ea typeface="Calibri"/>
                          <a:cs typeface="+mn-cs"/>
                        </a:rPr>
                        <a:t>מתחילה</a:t>
                      </a:r>
                      <a:r>
                        <a:rPr lang="en-US" sz="2200" b="1" dirty="0" smtClean="0">
                          <a:effectLst/>
                          <a:latin typeface="+mj-lt"/>
                          <a:ea typeface="Calibri"/>
                          <a:cs typeface="+mn-cs"/>
                        </a:rPr>
                        <a:t/>
                      </a:r>
                      <a:br>
                        <a:rPr lang="en-US" sz="2200" b="1" dirty="0" smtClean="0">
                          <a:effectLst/>
                          <a:latin typeface="+mj-lt"/>
                          <a:ea typeface="Calibri"/>
                          <a:cs typeface="+mn-cs"/>
                        </a:rPr>
                      </a:br>
                      <a:r>
                        <a:rPr lang="he-IL" sz="2200" b="1" dirty="0" smtClean="0">
                          <a:effectLst/>
                          <a:latin typeface="+mj-lt"/>
                          <a:ea typeface="Calibri"/>
                          <a:cs typeface="+mn-cs"/>
                        </a:rPr>
                        <a:t>- מלווה </a:t>
                      </a:r>
                      <a:r>
                        <a:rPr lang="he-IL" sz="2200" b="1" dirty="0" smtClean="0">
                          <a:solidFill>
                            <a:srgbClr val="008000"/>
                          </a:solidFill>
                          <a:effectLst/>
                          <a:latin typeface="+mj-lt"/>
                          <a:ea typeface="Calibri"/>
                          <a:cs typeface="+mn-cs"/>
                        </a:rPr>
                        <a:t>ליאת </a:t>
                      </a:r>
                      <a:r>
                        <a:rPr lang="he-IL" sz="2200" b="1" smtClean="0">
                          <a:solidFill>
                            <a:srgbClr val="008000"/>
                          </a:solidFill>
                          <a:effectLst/>
                          <a:latin typeface="+mj-lt"/>
                          <a:ea typeface="Calibri"/>
                          <a:cs typeface="+mn-cs"/>
                        </a:rPr>
                        <a:t>הרנוי</a:t>
                      </a:r>
                      <a:endParaRPr lang="en-US" sz="2200" dirty="0">
                        <a:solidFill>
                          <a:srgbClr val="008000"/>
                        </a:solidFill>
                        <a:effectLst/>
                        <a:latin typeface="+mj-lt"/>
                        <a:ea typeface="Calibri"/>
                        <a:cs typeface="+mn-cs"/>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he-IL" sz="2200" b="1" u="none" baseline="0" dirty="0" smtClean="0">
                          <a:solidFill>
                            <a:schemeClr val="tx1"/>
                          </a:solidFill>
                          <a:effectLst/>
                          <a:latin typeface="+mj-lt"/>
                          <a:ea typeface="Calibri"/>
                          <a:cs typeface="+mn-cs"/>
                        </a:rPr>
                        <a:t>אתרי קינון בניר העמק</a:t>
                      </a:r>
                      <a:r>
                        <a:rPr lang="en-US" sz="2200" b="1" baseline="0" dirty="0" smtClean="0">
                          <a:solidFill>
                            <a:schemeClr val="tx1"/>
                          </a:solidFill>
                          <a:effectLst/>
                          <a:latin typeface="+mj-lt"/>
                          <a:ea typeface="Calibri"/>
                          <a:cs typeface="+mn-cs"/>
                        </a:rPr>
                        <a:t/>
                      </a:r>
                      <a:br>
                        <a:rPr lang="en-US" sz="2200" b="1" baseline="0" dirty="0" smtClean="0">
                          <a:solidFill>
                            <a:schemeClr val="tx1"/>
                          </a:solidFill>
                          <a:effectLst/>
                          <a:latin typeface="+mj-lt"/>
                          <a:ea typeface="Calibri"/>
                          <a:cs typeface="+mn-cs"/>
                        </a:rPr>
                      </a:br>
                      <a:r>
                        <a:rPr lang="he-IL" sz="2400" b="0" i="0" u="none" strike="noStrike" cap="none" baseline="0" dirty="0" smtClean="0">
                          <a:solidFill>
                            <a:schemeClr val="tx1"/>
                          </a:solidFill>
                          <a:effectLst/>
                          <a:latin typeface="+mj-lt"/>
                          <a:ea typeface="Calibri"/>
                          <a:cs typeface="+mn-cs"/>
                          <a:sym typeface="Arial"/>
                        </a:rPr>
                        <a:t>מדריכים: ענת גל וקורן </a:t>
                      </a:r>
                      <a:r>
                        <a:rPr lang="he-IL" sz="2400" b="0" i="0" u="none" strike="noStrike" cap="none" baseline="0" dirty="0" err="1" smtClean="0">
                          <a:solidFill>
                            <a:schemeClr val="tx1"/>
                          </a:solidFill>
                          <a:effectLst/>
                          <a:latin typeface="+mj-lt"/>
                          <a:ea typeface="Calibri"/>
                          <a:cs typeface="+mn-cs"/>
                          <a:sym typeface="Arial"/>
                        </a:rPr>
                        <a:t>קרליקר</a:t>
                      </a:r>
                      <a:r>
                        <a:rPr lang="en-US" sz="2400" b="1" i="0" u="none" strike="noStrike" cap="none" baseline="0" dirty="0" smtClean="0">
                          <a:solidFill>
                            <a:schemeClr val="tx1"/>
                          </a:solidFill>
                          <a:effectLst/>
                          <a:latin typeface="+mj-lt"/>
                          <a:ea typeface="Calibri"/>
                          <a:cs typeface="+mj-cs"/>
                          <a:sym typeface="Arial"/>
                        </a:rPr>
                        <a:t/>
                      </a:r>
                      <a:br>
                        <a:rPr lang="en-US" sz="2400" b="1" i="0" u="none" strike="noStrike" cap="none" baseline="0" dirty="0" smtClean="0">
                          <a:solidFill>
                            <a:schemeClr val="tx1"/>
                          </a:solidFill>
                          <a:effectLst/>
                          <a:latin typeface="+mj-lt"/>
                          <a:ea typeface="Calibri"/>
                          <a:cs typeface="+mj-cs"/>
                          <a:sym typeface="Arial"/>
                        </a:rPr>
                      </a:br>
                      <a:endParaRPr lang="en-US" sz="2200" dirty="0">
                        <a:solidFill>
                          <a:schemeClr val="tx1"/>
                        </a:solidFill>
                        <a:effectLst/>
                        <a:latin typeface="+mj-lt"/>
                        <a:ea typeface="Calibri"/>
                        <a:cs typeface="+mn-cs"/>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21380">
                <a:tc>
                  <a:txBody>
                    <a:bodyPr/>
                    <a:lstStyle/>
                    <a:p>
                      <a:pPr algn="r" rtl="1">
                        <a:lnSpc>
                          <a:spcPct val="115000"/>
                        </a:lnSpc>
                        <a:spcAft>
                          <a:spcPts val="0"/>
                        </a:spcAft>
                      </a:pPr>
                      <a:r>
                        <a:rPr lang="he-IL" sz="2200" b="1" dirty="0" smtClean="0">
                          <a:solidFill>
                            <a:srgbClr val="FF3300"/>
                          </a:solidFill>
                          <a:effectLst/>
                          <a:latin typeface="+mj-lt"/>
                          <a:ea typeface="Calibri"/>
                          <a:cs typeface="+mn-cs"/>
                        </a:rPr>
                        <a:t>קבוצה 3 </a:t>
                      </a:r>
                      <a:r>
                        <a:rPr lang="he-IL" sz="2200" b="1" dirty="0" smtClean="0">
                          <a:effectLst/>
                          <a:latin typeface="+mj-lt"/>
                          <a:ea typeface="Calibri"/>
                          <a:cs typeface="+mn-cs"/>
                        </a:rPr>
                        <a:t>מתחילה- מלווה </a:t>
                      </a:r>
                      <a:r>
                        <a:rPr lang="he-IL" sz="2200" b="1" dirty="0" err="1" smtClean="0">
                          <a:solidFill>
                            <a:srgbClr val="FF3300"/>
                          </a:solidFill>
                          <a:effectLst/>
                          <a:latin typeface="+mj-lt"/>
                          <a:ea typeface="Calibri"/>
                          <a:cs typeface="+mn-cs"/>
                        </a:rPr>
                        <a:t>יהבית</a:t>
                      </a:r>
                      <a:r>
                        <a:rPr lang="he-IL" sz="2200" b="1" dirty="0" smtClean="0">
                          <a:solidFill>
                            <a:srgbClr val="FF3300"/>
                          </a:solidFill>
                          <a:effectLst/>
                          <a:latin typeface="+mj-lt"/>
                          <a:ea typeface="Calibri"/>
                          <a:cs typeface="+mn-cs"/>
                        </a:rPr>
                        <a:t> לוריא</a:t>
                      </a:r>
                      <a:endParaRPr lang="en-US" sz="1800" dirty="0">
                        <a:solidFill>
                          <a:srgbClr val="FF3300"/>
                        </a:solidFill>
                        <a:effectLst/>
                        <a:latin typeface="+mj-lt"/>
                        <a:ea typeface="Calibri"/>
                        <a:cs typeface="+mn-cs"/>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he-IL" sz="2200" b="1" u="none" dirty="0" err="1" smtClean="0">
                          <a:solidFill>
                            <a:schemeClr val="tx1"/>
                          </a:solidFill>
                          <a:effectLst/>
                          <a:latin typeface="+mj-lt"/>
                          <a:ea typeface="Calibri"/>
                          <a:cs typeface="+mn-cs"/>
                        </a:rPr>
                        <a:t>דבוראות</a:t>
                      </a:r>
                      <a:r>
                        <a:rPr lang="he-IL" sz="2200" b="1" u="none" dirty="0" smtClean="0">
                          <a:solidFill>
                            <a:schemeClr val="tx1"/>
                          </a:solidFill>
                          <a:effectLst/>
                          <a:latin typeface="+mj-lt"/>
                          <a:ea typeface="Calibri"/>
                          <a:cs typeface="+mn-cs"/>
                        </a:rPr>
                        <a:t> וקיימות</a:t>
                      </a:r>
                      <a:r>
                        <a:rPr lang="en-US" sz="2200" dirty="0" smtClean="0">
                          <a:solidFill>
                            <a:schemeClr val="tx1"/>
                          </a:solidFill>
                          <a:effectLst/>
                          <a:latin typeface="+mj-lt"/>
                          <a:ea typeface="Calibri"/>
                          <a:cs typeface="+mn-cs"/>
                        </a:rPr>
                        <a:t/>
                      </a:r>
                      <a:br>
                        <a:rPr lang="en-US" sz="2200" dirty="0" smtClean="0">
                          <a:solidFill>
                            <a:schemeClr val="tx1"/>
                          </a:solidFill>
                          <a:effectLst/>
                          <a:latin typeface="+mj-lt"/>
                          <a:ea typeface="Calibri"/>
                          <a:cs typeface="+mn-cs"/>
                        </a:rPr>
                      </a:br>
                      <a:r>
                        <a:rPr lang="he-IL" sz="2400" b="0" i="0" u="none" strike="noStrike" cap="none" baseline="0" dirty="0" smtClean="0">
                          <a:solidFill>
                            <a:schemeClr val="tx1"/>
                          </a:solidFill>
                          <a:effectLst/>
                          <a:latin typeface="+mj-lt"/>
                          <a:ea typeface="Calibri"/>
                          <a:cs typeface="+mn-cs"/>
                          <a:sym typeface="Arial"/>
                        </a:rPr>
                        <a:t>מדריכה: שרון ענבר</a:t>
                      </a:r>
                      <a:endParaRPr lang="en-US" sz="2800" b="0" i="0" u="none" strike="noStrike" cap="none" baseline="0" dirty="0">
                        <a:solidFill>
                          <a:schemeClr val="tx1"/>
                        </a:solidFill>
                        <a:effectLst/>
                        <a:latin typeface="+mj-lt"/>
                        <a:ea typeface="Calibri"/>
                        <a:cs typeface="+mn-cs"/>
                        <a:sym typeface="Arial"/>
                      </a:endParaRPr>
                    </a:p>
                  </a:txBody>
                  <a:tcPr marL="59463" marR="59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itle 1" hidden="1"/>
          <p:cNvSpPr>
            <a:spLocks noGrp="1"/>
          </p:cNvSpPr>
          <p:nvPr>
            <p:ph type="title" idx="4294967295"/>
          </p:nvPr>
        </p:nvSpPr>
        <p:spPr/>
        <p:txBody>
          <a:bodyPr/>
          <a:lstStyle/>
          <a:p>
            <a:r>
              <a:rPr lang="en-US" dirty="0" smtClean="0"/>
              <a:t>ס</a:t>
            </a:r>
            <a:r>
              <a:rPr lang="he-IL" dirty="0" err="1" smtClean="0"/>
              <a:t>יור</a:t>
            </a:r>
            <a:r>
              <a:rPr lang="he-IL" dirty="0" smtClean="0"/>
              <a:t> לימודי בקבוצות </a:t>
            </a:r>
            <a:endParaRPr lang="en-US" dirty="0"/>
          </a:p>
        </p:txBody>
      </p:sp>
    </p:spTree>
    <p:extLst>
      <p:ext uri="{BB962C8B-B14F-4D97-AF65-F5344CB8AC3E}">
        <p14:creationId xmlns:p14="http://schemas.microsoft.com/office/powerpoint/2010/main" val="2282162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636" y="332656"/>
            <a:ext cx="8265690" cy="954107"/>
          </a:xfrm>
          <a:prstGeom prst="rect">
            <a:avLst/>
          </a:prstGeom>
          <a:solidFill>
            <a:srgbClr val="FF9900"/>
          </a:solidFill>
        </p:spPr>
        <p:txBody>
          <a:bodyPr wrap="square" rtlCol="1">
            <a:spAutoFit/>
          </a:bodyPr>
          <a:lstStyle/>
          <a:p>
            <a:pPr algn="ctr" rtl="1"/>
            <a:r>
              <a:rPr lang="he-IL" sz="2800" b="1" dirty="0" smtClean="0"/>
              <a:t>17.00-17.50 תחנות פעילות על פי ההרשמה שלכם</a:t>
            </a:r>
            <a:r>
              <a:rPr lang="en-US" sz="2800" b="1" dirty="0" smtClean="0"/>
              <a:t/>
            </a:r>
            <a:br>
              <a:rPr lang="en-US" sz="2800" b="1" dirty="0" smtClean="0"/>
            </a:br>
            <a:r>
              <a:rPr lang="he-IL" sz="2800" b="1" dirty="0" smtClean="0">
                <a:solidFill>
                  <a:srgbClr val="FFFF00"/>
                </a:solidFill>
              </a:rPr>
              <a:t>(ראו </a:t>
            </a:r>
            <a:r>
              <a:rPr lang="he-IL" sz="2800" b="1" dirty="0">
                <a:solidFill>
                  <a:srgbClr val="FFFF00"/>
                </a:solidFill>
              </a:rPr>
              <a:t>את טבלאות השיבוץ בכניסה </a:t>
            </a:r>
            <a:r>
              <a:rPr lang="he-IL" sz="2800" b="1" dirty="0" smtClean="0">
                <a:solidFill>
                  <a:srgbClr val="FFFF00"/>
                </a:solidFill>
              </a:rPr>
              <a:t>לחדרים)</a:t>
            </a:r>
            <a:endParaRPr lang="he-IL" sz="2800" b="1" dirty="0">
              <a:solidFill>
                <a:srgbClr val="FFFF00"/>
              </a:solidFill>
            </a:endParaRPr>
          </a:p>
        </p:txBody>
      </p:sp>
      <p:sp>
        <p:nvSpPr>
          <p:cNvPr id="5" name="מלבן 4"/>
          <p:cNvSpPr/>
          <p:nvPr/>
        </p:nvSpPr>
        <p:spPr>
          <a:xfrm>
            <a:off x="251520" y="1628800"/>
            <a:ext cx="8208911" cy="4832092"/>
          </a:xfrm>
          <a:prstGeom prst="rect">
            <a:avLst/>
          </a:prstGeom>
          <a:solidFill>
            <a:schemeClr val="bg1"/>
          </a:solidFill>
        </p:spPr>
        <p:txBody>
          <a:bodyPr wrap="square">
            <a:spAutoFit/>
          </a:bodyPr>
          <a:lstStyle/>
          <a:p>
            <a:pPr algn="r" rtl="1"/>
            <a:r>
              <a:rPr lang="he-IL" sz="2800" b="1" dirty="0"/>
              <a:t>משימות אתגר לחקר כיתתי לקראת </a:t>
            </a:r>
            <a:r>
              <a:rPr lang="he-IL" sz="2800" b="1" dirty="0" smtClean="0"/>
              <a:t>אביב</a:t>
            </a:r>
            <a:r>
              <a:rPr lang="en-US" sz="2800" dirty="0" smtClean="0"/>
              <a:t/>
            </a:r>
            <a:br>
              <a:rPr lang="en-US" sz="2800" dirty="0" smtClean="0"/>
            </a:br>
            <a:r>
              <a:rPr lang="he-IL" sz="2800" dirty="0" smtClean="0">
                <a:solidFill>
                  <a:srgbClr val="000099"/>
                </a:solidFill>
              </a:rPr>
              <a:t>שלומית </a:t>
            </a:r>
            <a:r>
              <a:rPr lang="he-IL" sz="2800" dirty="0">
                <a:solidFill>
                  <a:srgbClr val="000099"/>
                </a:solidFill>
              </a:rPr>
              <a:t>ליפשיץ </a:t>
            </a:r>
            <a:r>
              <a:rPr lang="he-IL" sz="2800" dirty="0" err="1">
                <a:solidFill>
                  <a:srgbClr val="000099"/>
                </a:solidFill>
              </a:rPr>
              <a:t>ויהבית</a:t>
            </a:r>
            <a:r>
              <a:rPr lang="he-IL" sz="2800" dirty="0">
                <a:solidFill>
                  <a:srgbClr val="000099"/>
                </a:solidFill>
              </a:rPr>
              <a:t> לוריא (בכיתה 621)</a:t>
            </a:r>
            <a:r>
              <a:rPr lang="he-IL" sz="2800" dirty="0"/>
              <a:t/>
            </a:r>
            <a:br>
              <a:rPr lang="he-IL" sz="2800" dirty="0"/>
            </a:br>
            <a:r>
              <a:rPr lang="en-US" sz="2800" dirty="0"/>
              <a:t/>
            </a:r>
            <a:br>
              <a:rPr lang="en-US" sz="2800" dirty="0"/>
            </a:br>
            <a:r>
              <a:rPr lang="he-IL" sz="2800" b="1" dirty="0" smtClean="0"/>
              <a:t>זיהוי </a:t>
            </a:r>
            <a:r>
              <a:rPr lang="he-IL" sz="2800" b="1" dirty="0"/>
              <a:t>קולות ציפורים באמצעות </a:t>
            </a:r>
            <a:r>
              <a:rPr lang="he-IL" sz="2800" b="1" dirty="0" smtClean="0"/>
              <a:t>משחקים</a:t>
            </a:r>
            <a:r>
              <a:rPr lang="en-US" sz="2800" dirty="0" smtClean="0"/>
              <a:t/>
            </a:r>
            <a:br>
              <a:rPr lang="en-US" sz="2800" dirty="0" smtClean="0"/>
            </a:br>
            <a:r>
              <a:rPr lang="he-IL" sz="2800" dirty="0" smtClean="0">
                <a:solidFill>
                  <a:srgbClr val="000099"/>
                </a:solidFill>
              </a:rPr>
              <a:t>ענת </a:t>
            </a:r>
            <a:r>
              <a:rPr lang="he-IL" sz="2800" dirty="0">
                <a:solidFill>
                  <a:srgbClr val="000099"/>
                </a:solidFill>
              </a:rPr>
              <a:t>גל (בכיתה 622)</a:t>
            </a:r>
            <a:r>
              <a:rPr lang="he-IL" sz="2800" dirty="0"/>
              <a:t/>
            </a:r>
            <a:br>
              <a:rPr lang="he-IL" sz="2800" dirty="0"/>
            </a:br>
            <a:r>
              <a:rPr lang="he-IL" sz="2800" dirty="0"/>
              <a:t>                      </a:t>
            </a:r>
            <a:endParaRPr lang="he-IL" sz="2800" dirty="0" smtClean="0"/>
          </a:p>
          <a:p>
            <a:pPr algn="r" rtl="1"/>
            <a:r>
              <a:rPr lang="he-IL" sz="2800" b="1" dirty="0" smtClean="0"/>
              <a:t>תלמידים </a:t>
            </a:r>
            <a:r>
              <a:rPr lang="he-IL" sz="2800" b="1" dirty="0"/>
              <a:t>מצלמים ציפורים </a:t>
            </a:r>
            <a:r>
              <a:rPr lang="he-IL" sz="2800" b="1" dirty="0" smtClean="0"/>
              <a:t>וטבע</a:t>
            </a:r>
            <a:r>
              <a:rPr lang="en-US" sz="2800" b="1" dirty="0" smtClean="0"/>
              <a:t/>
            </a:r>
            <a:br>
              <a:rPr lang="en-US" sz="2800" b="1" dirty="0" smtClean="0"/>
            </a:br>
            <a:r>
              <a:rPr lang="he-IL" sz="2800" dirty="0" smtClean="0"/>
              <a:t>קורן </a:t>
            </a:r>
            <a:r>
              <a:rPr lang="he-IL" sz="2800" dirty="0" err="1"/>
              <a:t>קרליקר</a:t>
            </a:r>
            <a:r>
              <a:rPr lang="he-IL" sz="2800" dirty="0"/>
              <a:t>, </a:t>
            </a:r>
            <a:r>
              <a:rPr lang="he-IL" sz="2800" dirty="0" err="1"/>
              <a:t>מוסטפא</a:t>
            </a:r>
            <a:r>
              <a:rPr lang="he-IL" sz="2800" dirty="0"/>
              <a:t> </a:t>
            </a:r>
            <a:r>
              <a:rPr lang="he-IL" sz="2800" dirty="0" err="1"/>
              <a:t>מוררה</a:t>
            </a:r>
            <a:r>
              <a:rPr lang="he-IL" sz="2800" dirty="0"/>
              <a:t> </a:t>
            </a:r>
            <a:r>
              <a:rPr lang="he-IL" sz="2800" dirty="0" err="1"/>
              <a:t>ועאבד</a:t>
            </a:r>
            <a:r>
              <a:rPr lang="he-IL" sz="2800" dirty="0"/>
              <a:t> מרזוק (בכיתה 623)</a:t>
            </a:r>
            <a:br>
              <a:rPr lang="he-IL" sz="2800" dirty="0"/>
            </a:br>
            <a:r>
              <a:rPr lang="he-IL" sz="2800" dirty="0"/>
              <a:t>                      </a:t>
            </a:r>
            <a:endParaRPr lang="he-IL" sz="2800" dirty="0" smtClean="0"/>
          </a:p>
          <a:p>
            <a:pPr algn="r" rtl="1"/>
            <a:r>
              <a:rPr lang="he-IL" sz="2800" b="1" dirty="0" smtClean="0"/>
              <a:t>חקר </a:t>
            </a:r>
            <a:r>
              <a:rPr lang="he-IL" sz="2800" b="1" dirty="0"/>
              <a:t>דורסים באמצעות </a:t>
            </a:r>
            <a:r>
              <a:rPr lang="he-IL" sz="2800" b="1" dirty="0" smtClean="0"/>
              <a:t>צניפות</a:t>
            </a:r>
            <a:r>
              <a:rPr lang="en-US" sz="2800" b="1" dirty="0" smtClean="0"/>
              <a:t/>
            </a:r>
            <a:br>
              <a:rPr lang="en-US" sz="2800" b="1" dirty="0" smtClean="0"/>
            </a:br>
            <a:r>
              <a:rPr lang="he-IL" sz="2800" dirty="0" smtClean="0">
                <a:solidFill>
                  <a:srgbClr val="000099"/>
                </a:solidFill>
              </a:rPr>
              <a:t>בני </a:t>
            </a:r>
            <a:r>
              <a:rPr lang="he-IL" sz="2800" dirty="0">
                <a:solidFill>
                  <a:srgbClr val="000099"/>
                </a:solidFill>
              </a:rPr>
              <a:t>מאיר ויונה שמחה ברטוב (בכיתה 624) </a:t>
            </a:r>
            <a:endParaRPr lang="he-IL" sz="4400" dirty="0">
              <a:solidFill>
                <a:srgbClr val="000099"/>
              </a:solidFill>
            </a:endParaRPr>
          </a:p>
        </p:txBody>
      </p:sp>
      <p:sp>
        <p:nvSpPr>
          <p:cNvPr id="2" name="Title 1" hidden="1"/>
          <p:cNvSpPr>
            <a:spLocks noGrp="1"/>
          </p:cNvSpPr>
          <p:nvPr>
            <p:ph type="title" idx="4294967295"/>
          </p:nvPr>
        </p:nvSpPr>
        <p:spPr/>
        <p:txBody>
          <a:bodyPr/>
          <a:lstStyle/>
          <a:p>
            <a:r>
              <a:rPr lang="en-US" dirty="0" smtClean="0"/>
              <a:t>ת</a:t>
            </a:r>
            <a:r>
              <a:rPr lang="he-IL" dirty="0" smtClean="0"/>
              <a:t>חנות פעילות על פי ההרשמה</a:t>
            </a:r>
            <a:endParaRPr lang="en-US" dirty="0"/>
          </a:p>
        </p:txBody>
      </p:sp>
    </p:spTree>
    <p:extLst>
      <p:ext uri="{BB962C8B-B14F-4D97-AF65-F5344CB8AC3E}">
        <p14:creationId xmlns:p14="http://schemas.microsoft.com/office/powerpoint/2010/main" val="2724433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title="ציור של מנורה"/>
          <p:cNvSpPr/>
          <p:nvPr/>
        </p:nvSpPr>
        <p:spPr>
          <a:xfrm>
            <a:off x="7019927" y="404812"/>
            <a:ext cx="1895475" cy="5832475"/>
          </a:xfrm>
          <a:prstGeom prst="rect">
            <a:avLst/>
          </a:prstGeom>
          <a:blipFill>
            <a:blip r:embed="rId3">
              <a:extLst>
                <a:ext uri="{28A0092B-C50C-407E-A947-70E740481C1C}">
                  <a14:useLocalDpi xmlns:a14="http://schemas.microsoft.com/office/drawing/2010/main" val="0"/>
                </a:ext>
              </a:extLst>
            </a:blip>
            <a:stretch>
              <a:fillRect/>
            </a:stretch>
          </a:blipFill>
        </p:spPr>
      </p:sp>
      <p:sp>
        <p:nvSpPr>
          <p:cNvPr id="223" name="Shape 223" title="האור שיוצא מהנורה"/>
          <p:cNvSpPr/>
          <p:nvPr/>
        </p:nvSpPr>
        <p:spPr>
          <a:xfrm rot="-9660000">
            <a:off x="4819765" y="1437614"/>
            <a:ext cx="3670271" cy="3104209"/>
          </a:xfrm>
          <a:custGeom>
            <a:avLst/>
            <a:gdLst/>
            <a:ahLst/>
            <a:cxnLst/>
            <a:rect l="0" t="0" r="0" b="0"/>
            <a:pathLst>
              <a:path w="21600" h="21600" extrusionOk="0">
                <a:moveTo>
                  <a:pt x="0" y="0"/>
                </a:moveTo>
                <a:lnTo>
                  <a:pt x="5400" y="21600"/>
                </a:lnTo>
                <a:lnTo>
                  <a:pt x="16200" y="21600"/>
                </a:lnTo>
                <a:lnTo>
                  <a:pt x="21600" y="0"/>
                </a:lnTo>
                <a:lnTo>
                  <a:pt x="0" y="0"/>
                </a:lnTo>
                <a:close/>
              </a:path>
            </a:pathLst>
          </a:custGeom>
          <a:solidFill>
            <a:srgbClr val="DDDDDD"/>
          </a:solidFill>
          <a:ln>
            <a:noFill/>
          </a:ln>
        </p:spPr>
        <p:txBody>
          <a:bodyPr lIns="91425" tIns="45700" rIns="91425" bIns="45700" anchor="ctr" anchorCtr="0">
            <a:noAutofit/>
          </a:bodyPr>
          <a:lstStyle/>
          <a:p>
            <a:endParaRPr/>
          </a:p>
        </p:txBody>
      </p:sp>
      <p:sp>
        <p:nvSpPr>
          <p:cNvPr id="224" name="Shape 224"/>
          <p:cNvSpPr txBox="1"/>
          <p:nvPr/>
        </p:nvSpPr>
        <p:spPr>
          <a:xfrm rot="1199999">
            <a:off x="4971461" y="1599720"/>
            <a:ext cx="3225800" cy="2805012"/>
          </a:xfrm>
          <a:prstGeom prst="rect">
            <a:avLst/>
          </a:prstGeom>
          <a:noFill/>
          <a:ln>
            <a:noFill/>
          </a:ln>
        </p:spPr>
        <p:txBody>
          <a:bodyPr lIns="91425" tIns="45700" rIns="91425" bIns="45700" anchor="t" anchorCtr="0">
            <a:noAutofit/>
          </a:bodyPr>
          <a:lstStyle/>
          <a:p>
            <a:pPr algn="ctr" rtl="1">
              <a:spcBef>
                <a:spcPts val="2400"/>
              </a:spcBef>
              <a:buClr>
                <a:schemeClr val="dk1"/>
              </a:buClr>
              <a:buSzPct val="25000"/>
            </a:pPr>
            <a:r>
              <a:rPr lang="en-US" sz="4000" b="1" dirty="0" smtClean="0">
                <a:solidFill>
                  <a:srgbClr val="9A0000"/>
                </a:solidFill>
              </a:rPr>
              <a:t/>
            </a:r>
            <a:br>
              <a:rPr lang="en-US" sz="4000" b="1" dirty="0" smtClean="0">
                <a:solidFill>
                  <a:srgbClr val="9A0000"/>
                </a:solidFill>
              </a:rPr>
            </a:br>
            <a:r>
              <a:rPr lang="en-US" sz="4000" b="1" dirty="0" smtClean="0">
                <a:solidFill>
                  <a:srgbClr val="9A0000"/>
                </a:solidFill>
              </a:rPr>
              <a:t/>
            </a:r>
            <a:br>
              <a:rPr lang="en-US" sz="4000" b="1" dirty="0" smtClean="0">
                <a:solidFill>
                  <a:srgbClr val="9A0000"/>
                </a:solidFill>
              </a:rPr>
            </a:br>
            <a:r>
              <a:rPr lang="en-US" sz="4000" b="1" dirty="0" smtClean="0">
                <a:solidFill>
                  <a:srgbClr val="9A0000"/>
                </a:solidFill>
              </a:rPr>
              <a:t/>
            </a:r>
            <a:br>
              <a:rPr lang="en-US" sz="4000" b="1" dirty="0" smtClean="0">
                <a:solidFill>
                  <a:srgbClr val="9A0000"/>
                </a:solidFill>
              </a:rPr>
            </a:br>
            <a:r>
              <a:rPr lang="he-IL" sz="4000" b="1" dirty="0" smtClean="0">
                <a:solidFill>
                  <a:srgbClr val="9A0000"/>
                </a:solidFill>
              </a:rPr>
              <a:t>ברכות</a:t>
            </a:r>
            <a:r>
              <a:rPr lang="en-US" sz="4000" b="1" dirty="0" smtClean="0">
                <a:solidFill>
                  <a:srgbClr val="9A0000"/>
                </a:solidFill>
              </a:rPr>
              <a:t/>
            </a:r>
            <a:br>
              <a:rPr lang="en-US" sz="4000" b="1" dirty="0" smtClean="0">
                <a:solidFill>
                  <a:srgbClr val="9A0000"/>
                </a:solidFill>
              </a:rPr>
            </a:br>
            <a:endParaRPr lang="en-US" sz="3600" b="1" dirty="0">
              <a:solidFill>
                <a:srgbClr val="9A0000"/>
              </a:solidFill>
            </a:endParaRPr>
          </a:p>
        </p:txBody>
      </p:sp>
      <p:sp>
        <p:nvSpPr>
          <p:cNvPr id="2" name="מלבן 1"/>
          <p:cNvSpPr/>
          <p:nvPr/>
        </p:nvSpPr>
        <p:spPr>
          <a:xfrm>
            <a:off x="-36512" y="2479006"/>
            <a:ext cx="4079639" cy="523220"/>
          </a:xfrm>
          <a:prstGeom prst="rect">
            <a:avLst/>
          </a:prstGeom>
        </p:spPr>
        <p:txBody>
          <a:bodyPr wrap="square">
            <a:spAutoFit/>
          </a:bodyPr>
          <a:lstStyle/>
          <a:p>
            <a:pPr algn="r"/>
            <a:r>
              <a:rPr lang="he-IL" sz="2800" b="1" dirty="0" smtClean="0">
                <a:solidFill>
                  <a:schemeClr val="bg1"/>
                </a:solidFill>
              </a:rPr>
              <a:t>הדר </a:t>
            </a:r>
            <a:r>
              <a:rPr lang="he-IL" sz="2800" b="1" dirty="0" err="1" smtClean="0">
                <a:solidFill>
                  <a:schemeClr val="bg1"/>
                </a:solidFill>
              </a:rPr>
              <a:t>רוזנשטיין</a:t>
            </a:r>
            <a:r>
              <a:rPr lang="he-IL" sz="2800" b="1" dirty="0" smtClean="0">
                <a:solidFill>
                  <a:schemeClr val="bg1"/>
                </a:solidFill>
              </a:rPr>
              <a:t> - מנהלת </a:t>
            </a:r>
            <a:endParaRPr lang="he-IL" sz="2800" dirty="0">
              <a:solidFill>
                <a:schemeClr val="bg1"/>
              </a:solidFill>
            </a:endParaRPr>
          </a:p>
        </p:txBody>
      </p:sp>
      <p:sp>
        <p:nvSpPr>
          <p:cNvPr id="8" name="מלבן 7"/>
          <p:cNvSpPr/>
          <p:nvPr/>
        </p:nvSpPr>
        <p:spPr>
          <a:xfrm>
            <a:off x="-380426" y="3002226"/>
            <a:ext cx="4481541" cy="954107"/>
          </a:xfrm>
          <a:prstGeom prst="rect">
            <a:avLst/>
          </a:prstGeom>
        </p:spPr>
        <p:txBody>
          <a:bodyPr wrap="square">
            <a:spAutoFit/>
          </a:bodyPr>
          <a:lstStyle/>
          <a:p>
            <a:pPr algn="r"/>
            <a:r>
              <a:rPr lang="he-IL" sz="2800" b="1" dirty="0" smtClean="0">
                <a:solidFill>
                  <a:schemeClr val="bg1"/>
                </a:solidFill>
              </a:rPr>
              <a:t>בי"ס ניר העמק, חינוך התיישבותי</a:t>
            </a:r>
            <a:endParaRPr lang="he-IL" sz="2800" dirty="0">
              <a:solidFill>
                <a:schemeClr val="bg1"/>
              </a:solidFill>
            </a:endParaRPr>
          </a:p>
        </p:txBody>
      </p:sp>
      <p:pic>
        <p:nvPicPr>
          <p:cNvPr id="9" name="תמונה 8" title="דוכיפת"/>
          <p:cNvPicPr>
            <a:picLocks noChangeAspect="1"/>
          </p:cNvPicPr>
          <p:nvPr/>
        </p:nvPicPr>
        <p:blipFill>
          <a:blip r:embed="rId4"/>
          <a:stretch>
            <a:fillRect/>
          </a:stretch>
        </p:blipFill>
        <p:spPr>
          <a:xfrm>
            <a:off x="179512" y="301384"/>
            <a:ext cx="3921044" cy="1975488"/>
          </a:xfrm>
          <a:prstGeom prst="rect">
            <a:avLst/>
          </a:prstGeom>
        </p:spPr>
      </p:pic>
      <p:sp>
        <p:nvSpPr>
          <p:cNvPr id="3" name="Title 2" hidden="1"/>
          <p:cNvSpPr>
            <a:spLocks noGrp="1"/>
          </p:cNvSpPr>
          <p:nvPr>
            <p:ph type="title" idx="4294967295"/>
          </p:nvPr>
        </p:nvSpPr>
        <p:spPr/>
        <p:txBody>
          <a:bodyPr/>
          <a:lstStyle/>
          <a:p>
            <a:r>
              <a:rPr lang="en-US" dirty="0" smtClean="0"/>
              <a:t>ב</a:t>
            </a:r>
            <a:r>
              <a:rPr lang="he-IL" dirty="0" smtClean="0"/>
              <a:t>רכות </a:t>
            </a:r>
            <a:endParaRPr lang="en-US" dirty="0"/>
          </a:p>
        </p:txBody>
      </p:sp>
    </p:spTree>
    <p:extLst>
      <p:ext uri="{BB962C8B-B14F-4D97-AF65-F5344CB8AC3E}">
        <p14:creationId xmlns:p14="http://schemas.microsoft.com/office/powerpoint/2010/main" val="370093209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title="ציור של מנורה"/>
          <p:cNvSpPr/>
          <p:nvPr/>
        </p:nvSpPr>
        <p:spPr>
          <a:xfrm>
            <a:off x="7019927" y="404812"/>
            <a:ext cx="1895475" cy="5832475"/>
          </a:xfrm>
          <a:prstGeom prst="rect">
            <a:avLst/>
          </a:prstGeom>
          <a:blipFill>
            <a:blip r:embed="rId3">
              <a:extLst>
                <a:ext uri="{28A0092B-C50C-407E-A947-70E740481C1C}">
                  <a14:useLocalDpi xmlns:a14="http://schemas.microsoft.com/office/drawing/2010/main" val="0"/>
                </a:ext>
              </a:extLst>
            </a:blip>
            <a:stretch>
              <a:fillRect/>
            </a:stretch>
          </a:blipFill>
        </p:spPr>
      </p:sp>
      <p:sp>
        <p:nvSpPr>
          <p:cNvPr id="223" name="Shape 223" title="האור שיוצא מהנורה"/>
          <p:cNvSpPr/>
          <p:nvPr/>
        </p:nvSpPr>
        <p:spPr>
          <a:xfrm rot="-9660000">
            <a:off x="5697950" y="1433869"/>
            <a:ext cx="3105960" cy="1686006"/>
          </a:xfrm>
          <a:custGeom>
            <a:avLst/>
            <a:gdLst/>
            <a:ahLst/>
            <a:cxnLst/>
            <a:rect l="0" t="0" r="0" b="0"/>
            <a:pathLst>
              <a:path w="21600" h="21600" extrusionOk="0">
                <a:moveTo>
                  <a:pt x="0" y="0"/>
                </a:moveTo>
                <a:lnTo>
                  <a:pt x="5400" y="21600"/>
                </a:lnTo>
                <a:lnTo>
                  <a:pt x="16200" y="21600"/>
                </a:lnTo>
                <a:lnTo>
                  <a:pt x="21600" y="0"/>
                </a:lnTo>
                <a:lnTo>
                  <a:pt x="0" y="0"/>
                </a:lnTo>
                <a:close/>
              </a:path>
            </a:pathLst>
          </a:custGeom>
          <a:solidFill>
            <a:srgbClr val="DDDDDD"/>
          </a:solidFill>
          <a:ln>
            <a:noFill/>
          </a:ln>
        </p:spPr>
        <p:txBody>
          <a:bodyPr lIns="91425" tIns="45700" rIns="91425" bIns="45700" anchor="ctr" anchorCtr="0">
            <a:noAutofit/>
          </a:bodyPr>
          <a:lstStyle/>
          <a:p>
            <a:endParaRPr/>
          </a:p>
        </p:txBody>
      </p:sp>
      <p:sp>
        <p:nvSpPr>
          <p:cNvPr id="224" name="Shape 224"/>
          <p:cNvSpPr txBox="1"/>
          <p:nvPr/>
        </p:nvSpPr>
        <p:spPr>
          <a:xfrm rot="1199999">
            <a:off x="5462836" y="1681243"/>
            <a:ext cx="3225800" cy="2223239"/>
          </a:xfrm>
          <a:prstGeom prst="rect">
            <a:avLst/>
          </a:prstGeom>
          <a:noFill/>
          <a:ln>
            <a:noFill/>
          </a:ln>
        </p:spPr>
        <p:txBody>
          <a:bodyPr lIns="91425" tIns="45700" rIns="91425" bIns="45700" anchor="t" anchorCtr="0">
            <a:noAutofit/>
          </a:bodyPr>
          <a:lstStyle/>
          <a:p>
            <a:pPr algn="ctr" rtl="1">
              <a:spcBef>
                <a:spcPts val="2400"/>
              </a:spcBef>
              <a:buClr>
                <a:schemeClr val="dk1"/>
              </a:buClr>
              <a:buSzPct val="25000"/>
            </a:pPr>
            <a:r>
              <a:rPr lang="he-IL" sz="4000" b="1" dirty="0" smtClean="0">
                <a:solidFill>
                  <a:srgbClr val="9A0000"/>
                </a:solidFill>
              </a:rPr>
              <a:t>בית ספר מדגים</a:t>
            </a:r>
            <a:endParaRPr lang="en-US" sz="4000" b="1" dirty="0">
              <a:solidFill>
                <a:srgbClr val="9A0000"/>
              </a:solidFill>
            </a:endParaRPr>
          </a:p>
        </p:txBody>
      </p:sp>
      <p:sp>
        <p:nvSpPr>
          <p:cNvPr id="2" name="מלבן 1"/>
          <p:cNvSpPr/>
          <p:nvPr/>
        </p:nvSpPr>
        <p:spPr>
          <a:xfrm>
            <a:off x="1297368" y="3172177"/>
            <a:ext cx="6549264" cy="1200329"/>
          </a:xfrm>
          <a:prstGeom prst="rect">
            <a:avLst/>
          </a:prstGeom>
        </p:spPr>
        <p:txBody>
          <a:bodyPr wrap="square">
            <a:spAutoFit/>
          </a:bodyPr>
          <a:lstStyle/>
          <a:p>
            <a:pPr algn="ctr"/>
            <a:r>
              <a:rPr lang="he-IL" sz="3600" b="1" dirty="0" smtClean="0">
                <a:solidFill>
                  <a:schemeClr val="bg1"/>
                </a:solidFill>
              </a:rPr>
              <a:t>שרון ענבר ונציגי בית ספר</a:t>
            </a:r>
            <a:r>
              <a:rPr lang="en-US" sz="3600" b="1" dirty="0" smtClean="0">
                <a:solidFill>
                  <a:schemeClr val="bg1"/>
                </a:solidFill>
              </a:rPr>
              <a:t/>
            </a:r>
            <a:br>
              <a:rPr lang="en-US" sz="3600" b="1" dirty="0" smtClean="0">
                <a:solidFill>
                  <a:schemeClr val="bg1"/>
                </a:solidFill>
              </a:rPr>
            </a:br>
            <a:r>
              <a:rPr lang="he-IL" sz="3600" b="1" dirty="0" smtClean="0">
                <a:solidFill>
                  <a:schemeClr val="bg1"/>
                </a:solidFill>
              </a:rPr>
              <a:t>ניר העמק</a:t>
            </a:r>
            <a:endParaRPr lang="he-IL" sz="1600" b="1" dirty="0">
              <a:solidFill>
                <a:schemeClr val="bg1"/>
              </a:solidFill>
            </a:endParaRPr>
          </a:p>
        </p:txBody>
      </p:sp>
      <p:pic>
        <p:nvPicPr>
          <p:cNvPr id="7" name="תמונה 6" title="דוכיפת"/>
          <p:cNvPicPr>
            <a:picLocks noChangeAspect="1"/>
          </p:cNvPicPr>
          <p:nvPr/>
        </p:nvPicPr>
        <p:blipFill>
          <a:blip r:embed="rId4"/>
          <a:stretch>
            <a:fillRect/>
          </a:stretch>
        </p:blipFill>
        <p:spPr>
          <a:xfrm>
            <a:off x="179512" y="301384"/>
            <a:ext cx="3921044" cy="1975488"/>
          </a:xfrm>
          <a:prstGeom prst="rect">
            <a:avLst/>
          </a:prstGeom>
        </p:spPr>
      </p:pic>
      <p:sp>
        <p:nvSpPr>
          <p:cNvPr id="3" name="Title 2" hidden="1"/>
          <p:cNvSpPr>
            <a:spLocks noGrp="1"/>
          </p:cNvSpPr>
          <p:nvPr>
            <p:ph type="title" idx="4294967295"/>
          </p:nvPr>
        </p:nvSpPr>
        <p:spPr/>
        <p:txBody>
          <a:bodyPr/>
          <a:lstStyle/>
          <a:p>
            <a:r>
              <a:rPr lang="en-US" dirty="0" smtClean="0"/>
              <a:t>ב</a:t>
            </a:r>
            <a:r>
              <a:rPr lang="he-IL" dirty="0" err="1" smtClean="0"/>
              <a:t>ית</a:t>
            </a:r>
            <a:r>
              <a:rPr lang="he-IL" dirty="0" smtClean="0"/>
              <a:t> ספר מדגים</a:t>
            </a:r>
            <a:endParaRPr lang="en-US" dirty="0"/>
          </a:p>
        </p:txBody>
      </p:sp>
    </p:spTree>
    <p:extLst>
      <p:ext uri="{BB962C8B-B14F-4D97-AF65-F5344CB8AC3E}">
        <p14:creationId xmlns:p14="http://schemas.microsoft.com/office/powerpoint/2010/main" val="33832473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title="ציור של מנורה"/>
          <p:cNvSpPr/>
          <p:nvPr/>
        </p:nvSpPr>
        <p:spPr>
          <a:xfrm>
            <a:off x="7019927" y="404812"/>
            <a:ext cx="1895475" cy="5832475"/>
          </a:xfrm>
          <a:prstGeom prst="rect">
            <a:avLst/>
          </a:prstGeom>
          <a:blipFill>
            <a:blip r:embed="rId3">
              <a:extLst>
                <a:ext uri="{28A0092B-C50C-407E-A947-70E740481C1C}">
                  <a14:useLocalDpi xmlns:a14="http://schemas.microsoft.com/office/drawing/2010/main" val="0"/>
                </a:ext>
              </a:extLst>
            </a:blip>
            <a:stretch>
              <a:fillRect/>
            </a:stretch>
          </a:blipFill>
        </p:spPr>
      </p:sp>
      <p:sp>
        <p:nvSpPr>
          <p:cNvPr id="223" name="Shape 223" title="האור היוצא מהנורא"/>
          <p:cNvSpPr/>
          <p:nvPr/>
        </p:nvSpPr>
        <p:spPr>
          <a:xfrm rot="-9660000">
            <a:off x="5808481" y="1441746"/>
            <a:ext cx="2689386" cy="1790701"/>
          </a:xfrm>
          <a:custGeom>
            <a:avLst/>
            <a:gdLst/>
            <a:ahLst/>
            <a:cxnLst/>
            <a:rect l="0" t="0" r="0" b="0"/>
            <a:pathLst>
              <a:path w="21600" h="21600" extrusionOk="0">
                <a:moveTo>
                  <a:pt x="0" y="0"/>
                </a:moveTo>
                <a:lnTo>
                  <a:pt x="5400" y="21600"/>
                </a:lnTo>
                <a:lnTo>
                  <a:pt x="16200" y="21600"/>
                </a:lnTo>
                <a:lnTo>
                  <a:pt x="21600" y="0"/>
                </a:lnTo>
                <a:lnTo>
                  <a:pt x="0" y="0"/>
                </a:lnTo>
                <a:close/>
              </a:path>
            </a:pathLst>
          </a:custGeom>
          <a:solidFill>
            <a:srgbClr val="DDDDDD"/>
          </a:solidFill>
          <a:ln>
            <a:noFill/>
          </a:ln>
        </p:spPr>
        <p:txBody>
          <a:bodyPr lIns="91425" tIns="45700" rIns="91425" bIns="45700" anchor="ctr" anchorCtr="0">
            <a:noAutofit/>
          </a:bodyPr>
          <a:lstStyle/>
          <a:p>
            <a:endParaRPr/>
          </a:p>
        </p:txBody>
      </p:sp>
      <p:sp>
        <p:nvSpPr>
          <p:cNvPr id="224" name="Shape 224"/>
          <p:cNvSpPr txBox="1"/>
          <p:nvPr/>
        </p:nvSpPr>
        <p:spPr>
          <a:xfrm rot="1199999">
            <a:off x="5374166" y="1662417"/>
            <a:ext cx="3225800" cy="2489775"/>
          </a:xfrm>
          <a:prstGeom prst="rect">
            <a:avLst/>
          </a:prstGeom>
          <a:noFill/>
          <a:ln>
            <a:noFill/>
          </a:ln>
        </p:spPr>
        <p:txBody>
          <a:bodyPr lIns="91425" tIns="45700" rIns="91425" bIns="45700" anchor="t" anchorCtr="0">
            <a:noAutofit/>
          </a:bodyPr>
          <a:lstStyle/>
          <a:p>
            <a:pPr algn="ctr" rtl="1">
              <a:spcBef>
                <a:spcPts val="2400"/>
              </a:spcBef>
              <a:buClr>
                <a:schemeClr val="dk1"/>
              </a:buClr>
              <a:buSzPct val="25000"/>
            </a:pPr>
            <a:r>
              <a:rPr lang="he-IL" sz="4000" b="1" dirty="0" smtClean="0">
                <a:solidFill>
                  <a:srgbClr val="9A0000"/>
                </a:solidFill>
              </a:rPr>
              <a:t>הרצאת </a:t>
            </a:r>
            <a:r>
              <a:rPr lang="en-US" sz="4000" b="1" dirty="0" smtClean="0">
                <a:solidFill>
                  <a:srgbClr val="9A0000"/>
                </a:solidFill>
              </a:rPr>
              <a:t/>
            </a:r>
            <a:br>
              <a:rPr lang="en-US" sz="4000" b="1" dirty="0" smtClean="0">
                <a:solidFill>
                  <a:srgbClr val="9A0000"/>
                </a:solidFill>
              </a:rPr>
            </a:br>
            <a:r>
              <a:rPr lang="he-IL" sz="4000" b="1" dirty="0" smtClean="0">
                <a:solidFill>
                  <a:srgbClr val="9A0000"/>
                </a:solidFill>
              </a:rPr>
              <a:t>חוקר</a:t>
            </a:r>
            <a:endParaRPr lang="en-US" sz="3600" b="1" dirty="0">
              <a:solidFill>
                <a:srgbClr val="9A0000"/>
              </a:solidFill>
            </a:endParaRPr>
          </a:p>
        </p:txBody>
      </p:sp>
      <p:sp>
        <p:nvSpPr>
          <p:cNvPr id="2" name="מלבן 1"/>
          <p:cNvSpPr/>
          <p:nvPr/>
        </p:nvSpPr>
        <p:spPr>
          <a:xfrm>
            <a:off x="243618" y="3086468"/>
            <a:ext cx="6892396" cy="1077218"/>
          </a:xfrm>
          <a:prstGeom prst="rect">
            <a:avLst/>
          </a:prstGeom>
        </p:spPr>
        <p:txBody>
          <a:bodyPr wrap="square">
            <a:spAutoFit/>
          </a:bodyPr>
          <a:lstStyle/>
          <a:p>
            <a:pPr algn="ctr"/>
            <a:r>
              <a:rPr lang="he-IL" sz="3200" b="1" dirty="0" smtClean="0">
                <a:solidFill>
                  <a:schemeClr val="bg1"/>
                </a:solidFill>
              </a:rPr>
              <a:t>ניטור </a:t>
            </a:r>
            <a:r>
              <a:rPr lang="he-IL" sz="3200" b="1" dirty="0">
                <a:solidFill>
                  <a:schemeClr val="bg1"/>
                </a:solidFill>
              </a:rPr>
              <a:t>ציפורים באמצעות עקבות וקולות</a:t>
            </a:r>
            <a:r>
              <a:rPr lang="he-IL" sz="3200" dirty="0">
                <a:solidFill>
                  <a:schemeClr val="bg1"/>
                </a:solidFill>
              </a:rPr>
              <a:t> </a:t>
            </a:r>
            <a:r>
              <a:rPr lang="en-US" sz="3200" dirty="0" smtClean="0">
                <a:solidFill>
                  <a:schemeClr val="bg1"/>
                </a:solidFill>
              </a:rPr>
              <a:t/>
            </a:r>
            <a:br>
              <a:rPr lang="en-US" sz="3200" dirty="0" smtClean="0">
                <a:solidFill>
                  <a:schemeClr val="bg1"/>
                </a:solidFill>
              </a:rPr>
            </a:br>
            <a:r>
              <a:rPr lang="he-IL" sz="3200" dirty="0" smtClean="0">
                <a:solidFill>
                  <a:schemeClr val="bg1"/>
                </a:solidFill>
              </a:rPr>
              <a:t>אסף בן דוד, אוניברסיטת תל אביב</a:t>
            </a:r>
            <a:endParaRPr lang="he-IL" sz="11500" dirty="0">
              <a:solidFill>
                <a:schemeClr val="bg1"/>
              </a:solidFill>
            </a:endParaRPr>
          </a:p>
        </p:txBody>
      </p:sp>
      <p:pic>
        <p:nvPicPr>
          <p:cNvPr id="8" name="תמונה 7" title="דוכיפת"/>
          <p:cNvPicPr>
            <a:picLocks noChangeAspect="1"/>
          </p:cNvPicPr>
          <p:nvPr/>
        </p:nvPicPr>
        <p:blipFill>
          <a:blip r:embed="rId4"/>
          <a:stretch>
            <a:fillRect/>
          </a:stretch>
        </p:blipFill>
        <p:spPr>
          <a:xfrm>
            <a:off x="179512" y="301384"/>
            <a:ext cx="3921044" cy="1975488"/>
          </a:xfrm>
          <a:prstGeom prst="rect">
            <a:avLst/>
          </a:prstGeom>
        </p:spPr>
      </p:pic>
      <p:sp>
        <p:nvSpPr>
          <p:cNvPr id="3" name="Title 2" hidden="1"/>
          <p:cNvSpPr>
            <a:spLocks noGrp="1"/>
          </p:cNvSpPr>
          <p:nvPr>
            <p:ph type="title" idx="4294967295"/>
          </p:nvPr>
        </p:nvSpPr>
        <p:spPr/>
        <p:txBody>
          <a:bodyPr/>
          <a:lstStyle/>
          <a:p>
            <a:r>
              <a:rPr lang="en-US" dirty="0" smtClean="0"/>
              <a:t>ה</a:t>
            </a:r>
            <a:r>
              <a:rPr lang="he-IL" dirty="0" err="1" smtClean="0"/>
              <a:t>רצאת</a:t>
            </a:r>
            <a:r>
              <a:rPr lang="he-IL" dirty="0" smtClean="0"/>
              <a:t> חוקר</a:t>
            </a:r>
            <a:endParaRPr lang="en-US" dirty="0"/>
          </a:p>
        </p:txBody>
      </p:sp>
    </p:spTree>
    <p:extLst>
      <p:ext uri="{BB962C8B-B14F-4D97-AF65-F5344CB8AC3E}">
        <p14:creationId xmlns:p14="http://schemas.microsoft.com/office/powerpoint/2010/main" val="187273282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title="ציור של מנורה"/>
          <p:cNvSpPr/>
          <p:nvPr/>
        </p:nvSpPr>
        <p:spPr>
          <a:xfrm>
            <a:off x="7019927" y="404812"/>
            <a:ext cx="1895475" cy="5832475"/>
          </a:xfrm>
          <a:prstGeom prst="rect">
            <a:avLst/>
          </a:prstGeom>
          <a:blipFill>
            <a:blip r:embed="rId3">
              <a:extLst>
                <a:ext uri="{28A0092B-C50C-407E-A947-70E740481C1C}">
                  <a14:useLocalDpi xmlns:a14="http://schemas.microsoft.com/office/drawing/2010/main" val="0"/>
                </a:ext>
              </a:extLst>
            </a:blip>
            <a:stretch>
              <a:fillRect/>
            </a:stretch>
          </a:blipFill>
        </p:spPr>
      </p:sp>
      <p:sp>
        <p:nvSpPr>
          <p:cNvPr id="223" name="Shape 223" title="האור היוצא מהנורה"/>
          <p:cNvSpPr/>
          <p:nvPr/>
        </p:nvSpPr>
        <p:spPr>
          <a:xfrm rot="-9660000">
            <a:off x="4859919" y="1444334"/>
            <a:ext cx="3670271" cy="2857557"/>
          </a:xfrm>
          <a:custGeom>
            <a:avLst/>
            <a:gdLst/>
            <a:ahLst/>
            <a:cxnLst/>
            <a:rect l="0" t="0" r="0" b="0"/>
            <a:pathLst>
              <a:path w="21600" h="21600" extrusionOk="0">
                <a:moveTo>
                  <a:pt x="0" y="0"/>
                </a:moveTo>
                <a:lnTo>
                  <a:pt x="5400" y="21600"/>
                </a:lnTo>
                <a:lnTo>
                  <a:pt x="16200" y="21600"/>
                </a:lnTo>
                <a:lnTo>
                  <a:pt x="21600" y="0"/>
                </a:lnTo>
                <a:lnTo>
                  <a:pt x="0" y="0"/>
                </a:lnTo>
                <a:close/>
              </a:path>
            </a:pathLst>
          </a:custGeom>
          <a:solidFill>
            <a:srgbClr val="DDDDDD"/>
          </a:solidFill>
          <a:ln>
            <a:noFill/>
          </a:ln>
        </p:spPr>
        <p:txBody>
          <a:bodyPr lIns="91425" tIns="45700" rIns="91425" bIns="45700" anchor="ctr" anchorCtr="0">
            <a:noAutofit/>
          </a:bodyPr>
          <a:lstStyle/>
          <a:p>
            <a:endParaRPr/>
          </a:p>
        </p:txBody>
      </p:sp>
      <p:sp>
        <p:nvSpPr>
          <p:cNvPr id="224" name="Shape 224"/>
          <p:cNvSpPr txBox="1"/>
          <p:nvPr/>
        </p:nvSpPr>
        <p:spPr>
          <a:xfrm rot="1199999">
            <a:off x="5070950" y="1617262"/>
            <a:ext cx="3225800" cy="2223239"/>
          </a:xfrm>
          <a:prstGeom prst="rect">
            <a:avLst/>
          </a:prstGeom>
          <a:noFill/>
          <a:ln>
            <a:noFill/>
          </a:ln>
        </p:spPr>
        <p:txBody>
          <a:bodyPr lIns="91425" tIns="45700" rIns="91425" bIns="45700" anchor="t" anchorCtr="0">
            <a:noAutofit/>
          </a:bodyPr>
          <a:lstStyle/>
          <a:p>
            <a:pPr algn="ctr" rtl="1">
              <a:spcBef>
                <a:spcPts val="2400"/>
              </a:spcBef>
              <a:buClr>
                <a:schemeClr val="dk1"/>
              </a:buClr>
              <a:buSzPct val="25000"/>
            </a:pPr>
            <a:r>
              <a:rPr lang="he-IL" sz="4800" b="1" dirty="0" smtClean="0">
                <a:solidFill>
                  <a:srgbClr val="9A0000"/>
                </a:solidFill>
              </a:rPr>
              <a:t>יום עיון </a:t>
            </a:r>
            <a:r>
              <a:rPr lang="he-IL" sz="4800" b="1" smtClean="0">
                <a:solidFill>
                  <a:srgbClr val="9A0000"/>
                </a:solidFill>
              </a:rPr>
              <a:t>מוצלח ומהנה!</a:t>
            </a:r>
            <a:endParaRPr lang="en-US" sz="4800" b="1" dirty="0">
              <a:solidFill>
                <a:srgbClr val="9A0000"/>
              </a:solidFill>
            </a:endParaRPr>
          </a:p>
        </p:txBody>
      </p:sp>
      <p:pic>
        <p:nvPicPr>
          <p:cNvPr id="6" name="תמונה 5" title="דוכיפת"/>
          <p:cNvPicPr>
            <a:picLocks noChangeAspect="1"/>
          </p:cNvPicPr>
          <p:nvPr/>
        </p:nvPicPr>
        <p:blipFill>
          <a:blip r:embed="rId4"/>
          <a:stretch>
            <a:fillRect/>
          </a:stretch>
        </p:blipFill>
        <p:spPr>
          <a:xfrm>
            <a:off x="179512" y="301384"/>
            <a:ext cx="3921044" cy="1975488"/>
          </a:xfrm>
          <a:prstGeom prst="rect">
            <a:avLst/>
          </a:prstGeom>
        </p:spPr>
      </p:pic>
      <p:sp>
        <p:nvSpPr>
          <p:cNvPr id="2" name="Title 1" hidden="1"/>
          <p:cNvSpPr>
            <a:spLocks noGrp="1"/>
          </p:cNvSpPr>
          <p:nvPr>
            <p:ph type="title" idx="4294967295"/>
          </p:nvPr>
        </p:nvSpPr>
        <p:spPr/>
        <p:txBody>
          <a:bodyPr/>
          <a:lstStyle/>
          <a:p>
            <a:r>
              <a:rPr lang="en-US" dirty="0" smtClean="0"/>
              <a:t>י</a:t>
            </a:r>
            <a:r>
              <a:rPr lang="he-IL" dirty="0" err="1" smtClean="0"/>
              <a:t>ום</a:t>
            </a:r>
            <a:r>
              <a:rPr lang="he-IL" dirty="0" smtClean="0"/>
              <a:t> עיון מוצלח ומהנה</a:t>
            </a:r>
            <a:endParaRPr lang="en-US" dirty="0"/>
          </a:p>
        </p:txBody>
      </p:sp>
    </p:spTree>
    <p:extLst>
      <p:ext uri="{BB962C8B-B14F-4D97-AF65-F5344CB8AC3E}">
        <p14:creationId xmlns:p14="http://schemas.microsoft.com/office/powerpoint/2010/main" val="4066681454"/>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title="ציור של מנורה"/>
          <p:cNvSpPr/>
          <p:nvPr/>
        </p:nvSpPr>
        <p:spPr>
          <a:xfrm>
            <a:off x="7019927" y="404812"/>
            <a:ext cx="1895475" cy="5832475"/>
          </a:xfrm>
          <a:prstGeom prst="rect">
            <a:avLst/>
          </a:prstGeom>
          <a:blipFill>
            <a:blip r:embed="rId3">
              <a:extLst>
                <a:ext uri="{28A0092B-C50C-407E-A947-70E740481C1C}">
                  <a14:useLocalDpi xmlns:a14="http://schemas.microsoft.com/office/drawing/2010/main" val="0"/>
                </a:ext>
              </a:extLst>
            </a:blip>
            <a:stretch>
              <a:fillRect/>
            </a:stretch>
          </a:blipFill>
        </p:spPr>
      </p:sp>
      <p:sp>
        <p:nvSpPr>
          <p:cNvPr id="223" name="Shape 223" title="אור היוצא מהנורה"/>
          <p:cNvSpPr/>
          <p:nvPr/>
        </p:nvSpPr>
        <p:spPr>
          <a:xfrm rot="-9660000">
            <a:off x="5000765" y="1467905"/>
            <a:ext cx="3670271" cy="1992331"/>
          </a:xfrm>
          <a:custGeom>
            <a:avLst/>
            <a:gdLst/>
            <a:ahLst/>
            <a:cxnLst/>
            <a:rect l="0" t="0" r="0" b="0"/>
            <a:pathLst>
              <a:path w="21600" h="21600" extrusionOk="0">
                <a:moveTo>
                  <a:pt x="0" y="0"/>
                </a:moveTo>
                <a:lnTo>
                  <a:pt x="5400" y="21600"/>
                </a:lnTo>
                <a:lnTo>
                  <a:pt x="16200" y="21600"/>
                </a:lnTo>
                <a:lnTo>
                  <a:pt x="21600" y="0"/>
                </a:lnTo>
                <a:lnTo>
                  <a:pt x="0" y="0"/>
                </a:lnTo>
                <a:close/>
              </a:path>
            </a:pathLst>
          </a:custGeom>
          <a:solidFill>
            <a:srgbClr val="DDDDDD"/>
          </a:solidFill>
          <a:ln>
            <a:noFill/>
          </a:ln>
        </p:spPr>
        <p:txBody>
          <a:bodyPr lIns="91425" tIns="45700" rIns="91425" bIns="45700" anchor="ctr" anchorCtr="0">
            <a:noAutofit/>
          </a:bodyPr>
          <a:lstStyle/>
          <a:p>
            <a:endParaRPr/>
          </a:p>
        </p:txBody>
      </p:sp>
      <p:sp>
        <p:nvSpPr>
          <p:cNvPr id="224" name="Shape 224"/>
          <p:cNvSpPr txBox="1"/>
          <p:nvPr/>
        </p:nvSpPr>
        <p:spPr>
          <a:xfrm rot="1199999">
            <a:off x="5070950" y="1617262"/>
            <a:ext cx="3225800" cy="2223239"/>
          </a:xfrm>
          <a:prstGeom prst="rect">
            <a:avLst/>
          </a:prstGeom>
          <a:noFill/>
          <a:ln>
            <a:noFill/>
          </a:ln>
        </p:spPr>
        <p:txBody>
          <a:bodyPr lIns="91425" tIns="45700" rIns="91425" bIns="45700" anchor="t" anchorCtr="0">
            <a:noAutofit/>
          </a:bodyPr>
          <a:lstStyle/>
          <a:p>
            <a:pPr algn="ctr" rtl="1">
              <a:spcBef>
                <a:spcPts val="2400"/>
              </a:spcBef>
              <a:buClr>
                <a:schemeClr val="dk1"/>
              </a:buClr>
              <a:buSzPct val="25000"/>
            </a:pPr>
            <a:r>
              <a:rPr lang="he-IL" sz="4800" b="1" dirty="0" smtClean="0">
                <a:solidFill>
                  <a:srgbClr val="9A0000"/>
                </a:solidFill>
              </a:rPr>
              <a:t>פתיח</a:t>
            </a:r>
            <a:endParaRPr lang="en-US" sz="4800" b="1" dirty="0">
              <a:solidFill>
                <a:srgbClr val="9A0000"/>
              </a:solidFill>
            </a:endParaRPr>
          </a:p>
        </p:txBody>
      </p:sp>
      <p:sp>
        <p:nvSpPr>
          <p:cNvPr id="2" name="מלבן 1"/>
          <p:cNvSpPr/>
          <p:nvPr/>
        </p:nvSpPr>
        <p:spPr>
          <a:xfrm>
            <a:off x="19749" y="3092168"/>
            <a:ext cx="6102424" cy="2862322"/>
          </a:xfrm>
          <a:prstGeom prst="rect">
            <a:avLst/>
          </a:prstGeom>
        </p:spPr>
        <p:txBody>
          <a:bodyPr wrap="square">
            <a:spAutoFit/>
          </a:bodyPr>
          <a:lstStyle/>
          <a:p>
            <a:pPr algn="ctr"/>
            <a:r>
              <a:rPr lang="he-IL" sz="4800" b="1" dirty="0" smtClean="0">
                <a:solidFill>
                  <a:srgbClr val="9A0000"/>
                </a:solidFill>
              </a:rPr>
              <a:t>תכנית חקר ציפורים</a:t>
            </a:r>
            <a:r>
              <a:rPr lang="en-US" sz="3600" b="1" dirty="0" smtClean="0">
                <a:solidFill>
                  <a:srgbClr val="9A0000"/>
                </a:solidFill>
              </a:rPr>
              <a:t/>
            </a:r>
            <a:br>
              <a:rPr lang="en-US" sz="3600" b="1" dirty="0" smtClean="0">
                <a:solidFill>
                  <a:srgbClr val="9A0000"/>
                </a:solidFill>
              </a:rPr>
            </a:br>
            <a:endParaRPr lang="he-IL" sz="3600" b="1" dirty="0" smtClean="0">
              <a:solidFill>
                <a:srgbClr val="9A0000"/>
              </a:solidFill>
            </a:endParaRPr>
          </a:p>
          <a:p>
            <a:pPr algn="ctr"/>
            <a:r>
              <a:rPr lang="he-IL" sz="2400" b="1" dirty="0" smtClean="0">
                <a:solidFill>
                  <a:srgbClr val="9A0000"/>
                </a:solidFill>
              </a:rPr>
              <a:t>מנחות:</a:t>
            </a:r>
            <a:r>
              <a:rPr lang="en-US" sz="2400" b="1" dirty="0" smtClean="0">
                <a:solidFill>
                  <a:srgbClr val="9A0000"/>
                </a:solidFill>
              </a:rPr>
              <a:t/>
            </a:r>
            <a:br>
              <a:rPr lang="en-US" sz="2400" b="1" dirty="0" smtClean="0">
                <a:solidFill>
                  <a:srgbClr val="9A0000"/>
                </a:solidFill>
              </a:rPr>
            </a:br>
            <a:r>
              <a:rPr lang="he-IL" sz="2400" b="1" dirty="0" smtClean="0">
                <a:solidFill>
                  <a:srgbClr val="9A0000"/>
                </a:solidFill>
              </a:rPr>
              <a:t>הדס כץ שדה חן ויונה ברטוב -הדרכה ארצית</a:t>
            </a:r>
            <a:r>
              <a:rPr lang="en-US" sz="2400" b="1" dirty="0" smtClean="0">
                <a:solidFill>
                  <a:srgbClr val="9A0000"/>
                </a:solidFill>
              </a:rPr>
              <a:t/>
            </a:r>
            <a:br>
              <a:rPr lang="en-US" sz="2400" b="1" dirty="0" smtClean="0">
                <a:solidFill>
                  <a:srgbClr val="9A0000"/>
                </a:solidFill>
              </a:rPr>
            </a:br>
            <a:r>
              <a:rPr lang="he-IL" sz="2400" b="1" dirty="0" err="1" smtClean="0">
                <a:solidFill>
                  <a:srgbClr val="9A0000"/>
                </a:solidFill>
              </a:rPr>
              <a:t>יהבית</a:t>
            </a:r>
            <a:r>
              <a:rPr lang="he-IL" sz="2400" b="1" dirty="0" smtClean="0">
                <a:solidFill>
                  <a:srgbClr val="9A0000"/>
                </a:solidFill>
              </a:rPr>
              <a:t> לוריא- מרכז ארצי למורי חט"ב</a:t>
            </a:r>
            <a:r>
              <a:rPr lang="en-US" sz="2400" b="1" dirty="0" smtClean="0">
                <a:solidFill>
                  <a:srgbClr val="9A0000"/>
                </a:solidFill>
              </a:rPr>
              <a:t/>
            </a:r>
            <a:br>
              <a:rPr lang="en-US" sz="2400" b="1" dirty="0" smtClean="0">
                <a:solidFill>
                  <a:srgbClr val="9A0000"/>
                </a:solidFill>
              </a:rPr>
            </a:br>
            <a:r>
              <a:rPr lang="he-IL" sz="2400" b="1" dirty="0" smtClean="0">
                <a:solidFill>
                  <a:srgbClr val="9A0000"/>
                </a:solidFill>
              </a:rPr>
              <a:t>שלומית ליפשיץ- מרכז הצפרות הישראלי</a:t>
            </a:r>
            <a:endParaRPr lang="he-IL" sz="2400" dirty="0"/>
          </a:p>
        </p:txBody>
      </p:sp>
      <p:pic>
        <p:nvPicPr>
          <p:cNvPr id="6" name="תמונה 5" title="דוכיפת"/>
          <p:cNvPicPr>
            <a:picLocks noChangeAspect="1"/>
          </p:cNvPicPr>
          <p:nvPr/>
        </p:nvPicPr>
        <p:blipFill>
          <a:blip r:embed="rId4"/>
          <a:stretch>
            <a:fillRect/>
          </a:stretch>
        </p:blipFill>
        <p:spPr>
          <a:xfrm>
            <a:off x="179512" y="301384"/>
            <a:ext cx="3921044" cy="1975488"/>
          </a:xfrm>
          <a:prstGeom prst="rect">
            <a:avLst/>
          </a:prstGeom>
        </p:spPr>
      </p:pic>
      <p:sp>
        <p:nvSpPr>
          <p:cNvPr id="3" name="Title 2" hidden="1"/>
          <p:cNvSpPr>
            <a:spLocks noGrp="1"/>
          </p:cNvSpPr>
          <p:nvPr>
            <p:ph type="title" idx="4294967295"/>
          </p:nvPr>
        </p:nvSpPr>
        <p:spPr/>
        <p:txBody>
          <a:bodyPr/>
          <a:lstStyle/>
          <a:p>
            <a:r>
              <a:rPr lang="en-US" dirty="0" smtClean="0"/>
              <a:t>ת</a:t>
            </a:r>
            <a:r>
              <a:rPr lang="he-IL" dirty="0" err="1" smtClean="0"/>
              <a:t>וכנית</a:t>
            </a:r>
            <a:r>
              <a:rPr lang="he-IL" dirty="0" smtClean="0"/>
              <a:t> חקר ציפורים</a:t>
            </a:r>
            <a:endParaRPr lang="en-US" dirty="0"/>
          </a:p>
        </p:txBody>
      </p:sp>
    </p:spTree>
    <p:extLst>
      <p:ext uri="{BB962C8B-B14F-4D97-AF65-F5344CB8AC3E}">
        <p14:creationId xmlns:p14="http://schemas.microsoft.com/office/powerpoint/2010/main" val="3059222876"/>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לעולם לא מפחדת שהענף עליו היא יושבת יישבר, כי האמון שלה הוא לא בענף עצמו אלא בכנפיים שלה.&#10;האמינו בעצמכם!" title="ציפור היושבת על ענ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6" y="38096"/>
            <a:ext cx="8851701" cy="681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idx="4294967295"/>
          </p:nvPr>
        </p:nvSpPr>
        <p:spPr/>
        <p:txBody>
          <a:bodyPr/>
          <a:lstStyle/>
          <a:p>
            <a:r>
              <a:rPr lang="en-US" dirty="0" smtClean="0"/>
              <a:t>צ</a:t>
            </a:r>
            <a:r>
              <a:rPr lang="he-IL" dirty="0" err="1" smtClean="0"/>
              <a:t>יפור</a:t>
            </a:r>
            <a:r>
              <a:rPr lang="he-IL" dirty="0" smtClean="0"/>
              <a:t> היושבת על ענף</a:t>
            </a:r>
            <a:endParaRPr lang="en-US" dirty="0"/>
          </a:p>
        </p:txBody>
      </p:sp>
    </p:spTree>
    <p:extLst>
      <p:ext uri="{BB962C8B-B14F-4D97-AF65-F5344CB8AC3E}">
        <p14:creationId xmlns:p14="http://schemas.microsoft.com/office/powerpoint/2010/main" val="3454490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תלמידה מחטב קוגל חולון בסיור במעגן מיכא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691679" y="2564904"/>
            <a:ext cx="5739876"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16" y="548680"/>
            <a:ext cx="8280920" cy="1815882"/>
          </a:xfrm>
          <a:prstGeom prst="rect">
            <a:avLst/>
          </a:prstGeom>
          <a:solidFill>
            <a:schemeClr val="bg1"/>
          </a:solidFill>
        </p:spPr>
        <p:txBody>
          <a:bodyPr wrap="square" rtlCol="1">
            <a:spAutoFit/>
          </a:bodyPr>
          <a:lstStyle/>
          <a:p>
            <a:pPr algn="r" rtl="1"/>
            <a:r>
              <a:rPr lang="he-IL" sz="2800" b="1" dirty="0">
                <a:solidFill>
                  <a:srgbClr val="C00000"/>
                </a:solidFill>
              </a:rPr>
              <a:t>מטרת התוכנית </a:t>
            </a:r>
            <a:r>
              <a:rPr lang="he-IL" sz="2800" dirty="0"/>
              <a:t>לעודד את תלמידי ישראל </a:t>
            </a:r>
            <a:r>
              <a:rPr lang="he-IL" sz="2800" b="1" dirty="0"/>
              <a:t>להתבונן בטבע ולחקור בכלים מדעיים ומקוונים </a:t>
            </a:r>
            <a:r>
              <a:rPr lang="he-IL" sz="2800" dirty="0"/>
              <a:t>את אורחות חיי הציפורים בסביבה הקרובה או במהלך הנדידה, ואת יחסי הגומלין שלהן עם הסביבה והאדם</a:t>
            </a:r>
          </a:p>
        </p:txBody>
      </p:sp>
      <p:sp>
        <p:nvSpPr>
          <p:cNvPr id="3" name="Title 2" hidden="1"/>
          <p:cNvSpPr>
            <a:spLocks noGrp="1"/>
          </p:cNvSpPr>
          <p:nvPr>
            <p:ph type="title"/>
          </p:nvPr>
        </p:nvSpPr>
        <p:spPr/>
        <p:txBody>
          <a:bodyPr/>
          <a:lstStyle/>
          <a:p>
            <a:r>
              <a:rPr lang="en-US" dirty="0" smtClean="0"/>
              <a:t>מ</a:t>
            </a:r>
            <a:r>
              <a:rPr lang="he-IL" dirty="0" smtClean="0"/>
              <a:t>טרת התוכנית</a:t>
            </a:r>
            <a:endParaRPr lang="en-US" dirty="0"/>
          </a:p>
        </p:txBody>
      </p:sp>
    </p:spTree>
    <p:extLst>
      <p:ext uri="{BB962C8B-B14F-4D97-AF65-F5344CB8AC3E}">
        <p14:creationId xmlns:p14="http://schemas.microsoft.com/office/powerpoint/2010/main" val="164802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2" name="מלבן 1"/>
          <p:cNvSpPr/>
          <p:nvPr/>
        </p:nvSpPr>
        <p:spPr>
          <a:xfrm>
            <a:off x="303068" y="328593"/>
            <a:ext cx="8373389" cy="3247043"/>
          </a:xfrm>
          <a:prstGeom prst="rect">
            <a:avLst/>
          </a:prstGeom>
          <a:solidFill>
            <a:schemeClr val="bg1"/>
          </a:solidFill>
        </p:spPr>
        <p:txBody>
          <a:bodyPr wrap="square">
            <a:spAutoFit/>
          </a:bodyPr>
          <a:lstStyle/>
          <a:p>
            <a:pPr algn="r" rtl="1">
              <a:spcBef>
                <a:spcPts val="600"/>
              </a:spcBef>
            </a:pPr>
            <a:r>
              <a:rPr lang="he-IL" sz="2800" b="1" dirty="0" smtClean="0">
                <a:solidFill>
                  <a:srgbClr val="C00000"/>
                </a:solidFill>
              </a:rPr>
              <a:t>התכנית מתמקדת בכמה יעדים:</a:t>
            </a:r>
            <a:endParaRPr lang="he-IL" sz="2800" b="1" dirty="0">
              <a:solidFill>
                <a:srgbClr val="C00000"/>
              </a:solidFill>
            </a:endParaRPr>
          </a:p>
          <a:p>
            <a:pPr marL="514350" indent="-514350" algn="r" rtl="1">
              <a:spcBef>
                <a:spcPts val="600"/>
              </a:spcBef>
              <a:buAutoNum type="arabicPeriod"/>
            </a:pPr>
            <a:r>
              <a:rPr lang="he-IL" sz="2800" dirty="0" smtClean="0">
                <a:solidFill>
                  <a:schemeClr val="tx1"/>
                </a:solidFill>
              </a:rPr>
              <a:t>חקר מדעי וחקר </a:t>
            </a:r>
            <a:r>
              <a:rPr lang="he-IL" sz="2800" smtClean="0">
                <a:solidFill>
                  <a:schemeClr val="tx1"/>
                </a:solidFill>
              </a:rPr>
              <a:t>דילמות אקטואליות</a:t>
            </a:r>
            <a:endParaRPr lang="he-IL" sz="2800" dirty="0">
              <a:solidFill>
                <a:schemeClr val="tx1"/>
              </a:solidFill>
            </a:endParaRPr>
          </a:p>
          <a:p>
            <a:pPr marL="514350" indent="-514350" algn="r" rtl="1">
              <a:spcBef>
                <a:spcPts val="600"/>
              </a:spcBef>
              <a:buAutoNum type="arabicPeriod"/>
            </a:pPr>
            <a:r>
              <a:rPr lang="he-IL" sz="2800" dirty="0">
                <a:solidFill>
                  <a:schemeClr val="tx1"/>
                </a:solidFill>
              </a:rPr>
              <a:t>למידה חוץ </a:t>
            </a:r>
            <a:r>
              <a:rPr lang="he-IL" sz="2800" dirty="0" smtClean="0">
                <a:solidFill>
                  <a:schemeClr val="tx1"/>
                </a:solidFill>
              </a:rPr>
              <a:t>כיתתית</a:t>
            </a:r>
            <a:endParaRPr lang="he-IL" sz="2800" dirty="0">
              <a:solidFill>
                <a:schemeClr val="tx1"/>
              </a:solidFill>
            </a:endParaRPr>
          </a:p>
          <a:p>
            <a:pPr marL="514350" indent="-514350" algn="r" rtl="1">
              <a:spcBef>
                <a:spcPts val="600"/>
              </a:spcBef>
              <a:buAutoNum type="arabicPeriod"/>
            </a:pPr>
            <a:r>
              <a:rPr lang="he-IL" sz="2800" dirty="0" smtClean="0">
                <a:solidFill>
                  <a:schemeClr val="tx1"/>
                </a:solidFill>
              </a:rPr>
              <a:t>למידה בסביבות מקוונות</a:t>
            </a:r>
            <a:endParaRPr lang="he-IL" sz="2800" dirty="0">
              <a:solidFill>
                <a:schemeClr val="tx1"/>
              </a:solidFill>
            </a:endParaRPr>
          </a:p>
          <a:p>
            <a:pPr marL="514350" lvl="0" indent="-514350" algn="r" rtl="1">
              <a:spcBef>
                <a:spcPts val="600"/>
              </a:spcBef>
              <a:buFontTx/>
              <a:buAutoNum type="arabicPeriod"/>
            </a:pPr>
            <a:r>
              <a:rPr lang="he-IL" sz="2800" dirty="0"/>
              <a:t>חינוך לקיימות </a:t>
            </a:r>
            <a:r>
              <a:rPr lang="he-IL" sz="2800" dirty="0" smtClean="0"/>
              <a:t>ולאכפתיות לסביבה</a:t>
            </a:r>
            <a:r>
              <a:rPr lang="en-US" sz="2800" dirty="0" smtClean="0"/>
              <a:t/>
            </a:r>
            <a:br>
              <a:rPr lang="en-US" sz="2800" dirty="0" smtClean="0"/>
            </a:br>
            <a:endParaRPr lang="he-IL" sz="1200" dirty="0" smtClean="0"/>
          </a:p>
          <a:p>
            <a:pPr lvl="0" algn="r" rtl="1">
              <a:spcBef>
                <a:spcPts val="600"/>
              </a:spcBef>
            </a:pPr>
            <a:r>
              <a:rPr lang="he-IL" sz="2800" b="1" dirty="0" smtClean="0">
                <a:solidFill>
                  <a:srgbClr val="C00000"/>
                </a:solidFill>
              </a:rPr>
              <a:t>במגוון גדול של נושאים:</a:t>
            </a:r>
            <a:endParaRPr lang="en-US" sz="2800" b="1" dirty="0">
              <a:solidFill>
                <a:srgbClr val="C00000"/>
              </a:solidFill>
            </a:endParaRPr>
          </a:p>
        </p:txBody>
      </p:sp>
      <p:pic>
        <p:nvPicPr>
          <p:cNvPr id="5122" name="Picture 2" descr="מגוון הציפורים בסביבה הקרובה&#10;התנהגויות ציפורים&#10;דילמות ציפורים ואנשים&#10;נדידת הציפורים"/>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82" y="3667968"/>
            <a:ext cx="917575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hidden="1"/>
          <p:cNvSpPr>
            <a:spLocks noGrp="1"/>
          </p:cNvSpPr>
          <p:nvPr>
            <p:ph type="title" idx="4294967295"/>
          </p:nvPr>
        </p:nvSpPr>
        <p:spPr/>
        <p:txBody>
          <a:bodyPr/>
          <a:lstStyle/>
          <a:p>
            <a:r>
              <a:rPr lang="en-US" dirty="0" smtClean="0"/>
              <a:t>ה</a:t>
            </a:r>
            <a:r>
              <a:rPr lang="he-IL" dirty="0" err="1" smtClean="0"/>
              <a:t>תוכנית</a:t>
            </a:r>
            <a:r>
              <a:rPr lang="he-IL" baseline="0" dirty="0" smtClean="0"/>
              <a:t> מתמקדת בכמה יעדים</a:t>
            </a:r>
            <a:endParaRPr lang="en-US" dirty="0"/>
          </a:p>
        </p:txBody>
      </p:sp>
    </p:spTree>
    <p:extLst>
      <p:ext uri="{BB962C8B-B14F-4D97-AF65-F5344CB8AC3E}">
        <p14:creationId xmlns:p14="http://schemas.microsoft.com/office/powerpoint/2010/main" val="287198908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4"/>
          <p:cNvSpPr/>
          <p:nvPr/>
        </p:nvSpPr>
        <p:spPr>
          <a:xfrm>
            <a:off x="1165370" y="116480"/>
            <a:ext cx="6928498" cy="1061464"/>
          </a:xfrm>
          <a:prstGeom prst="roundRect">
            <a:avLst>
              <a:gd name="adj" fmla="val 16667"/>
            </a:avLst>
          </a:prstGeom>
          <a:solidFill>
            <a:schemeClr val="bg1"/>
          </a:solidFill>
          <a:ln w="9525" cap="rnd">
            <a:solidFill>
              <a:schemeClr val="lt1"/>
            </a:solidFill>
            <a:prstDash val="solid"/>
            <a:miter/>
            <a:headEnd type="none" w="med" len="med"/>
            <a:tailEnd type="none" w="med" len="med"/>
          </a:ln>
        </p:spPr>
        <p:txBody>
          <a:bodyPr lIns="91425" tIns="45700" rIns="91425" bIns="45700" anchor="ctr" anchorCtr="0">
            <a:noAutofit/>
          </a:bodyPr>
          <a:lstStyle/>
          <a:p>
            <a:pPr algn="ctr"/>
            <a:r>
              <a:rPr lang="he-IL" sz="2800" b="1" dirty="0" smtClean="0">
                <a:hlinkClick r:id="rId3"/>
              </a:rPr>
              <a:t>דף </a:t>
            </a:r>
            <a:r>
              <a:rPr lang="he-IL" sz="2800" b="1" dirty="0">
                <a:hlinkClick r:id="rId3"/>
              </a:rPr>
              <a:t>חקר </a:t>
            </a:r>
            <a:r>
              <a:rPr lang="he-IL" sz="2800" b="1" dirty="0" smtClean="0">
                <a:hlinkClick r:id="rId3"/>
              </a:rPr>
              <a:t>ציפורים באתר מדע וטכנולוגיה </a:t>
            </a:r>
            <a:r>
              <a:rPr lang="en-US" sz="2800" b="1" dirty="0" smtClean="0"/>
              <a:t/>
            </a:r>
            <a:br>
              <a:rPr lang="en-US" sz="2800" b="1" dirty="0" smtClean="0"/>
            </a:br>
            <a:r>
              <a:rPr lang="he-IL" sz="2000" b="1" dirty="0" smtClean="0"/>
              <a:t>היכנסו לאתר המזכירות הפדגוגית &gt;מקצועות הלימוד&gt;מדע וטכנולוגיה&gt;</a:t>
            </a:r>
            <a:r>
              <a:rPr lang="he-IL" sz="2000" b="1" dirty="0" err="1" smtClean="0"/>
              <a:t>תוכניות</a:t>
            </a:r>
            <a:r>
              <a:rPr lang="he-IL" sz="2000" b="1" dirty="0" smtClean="0"/>
              <a:t> הרחבה&gt;חקר ציפורים</a:t>
            </a:r>
            <a:endParaRPr lang="he-IL" sz="2000" b="1" dirty="0"/>
          </a:p>
        </p:txBody>
      </p:sp>
      <p:sp>
        <p:nvSpPr>
          <p:cNvPr id="5" name="AutoShape 6" descr="תוצאת תמונה עבור אקספלורר"/>
          <p:cNvSpPr>
            <a:spLocks noChangeAspect="1" noChangeArrowheads="1"/>
          </p:cNvSpPr>
          <p:nvPr/>
        </p:nvSpPr>
        <p:spPr bwMode="auto">
          <a:xfrm>
            <a:off x="-61911"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8" descr="תוצאת תמונה עבור אקספלורר"/>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 name="Picture 2" descr="צילום עמוד האינטרנט של אגף מדעים - חקר ציפורים"/>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251056"/>
            <a:ext cx="7945009" cy="564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hidden="1"/>
          <p:cNvSpPr>
            <a:spLocks noGrp="1"/>
          </p:cNvSpPr>
          <p:nvPr>
            <p:ph type="title"/>
          </p:nvPr>
        </p:nvSpPr>
        <p:spPr/>
        <p:txBody>
          <a:bodyPr/>
          <a:lstStyle/>
          <a:p>
            <a:r>
              <a:rPr lang="en-US" dirty="0" smtClean="0"/>
              <a:t>ד</a:t>
            </a:r>
            <a:r>
              <a:rPr lang="he-IL" dirty="0" smtClean="0"/>
              <a:t>ף</a:t>
            </a:r>
            <a:r>
              <a:rPr lang="he-IL" baseline="0" dirty="0" smtClean="0"/>
              <a:t> חקר ציפורים</a:t>
            </a:r>
            <a:endParaRPr lang="en-US" dirty="0"/>
          </a:p>
        </p:txBody>
      </p:sp>
    </p:spTree>
    <p:extLst>
      <p:ext uri="{BB962C8B-B14F-4D97-AF65-F5344CB8AC3E}">
        <p14:creationId xmlns:p14="http://schemas.microsoft.com/office/powerpoint/2010/main" val="1027013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4"/>
          <p:cNvSpPr/>
          <p:nvPr/>
        </p:nvSpPr>
        <p:spPr>
          <a:xfrm>
            <a:off x="1259632" y="168275"/>
            <a:ext cx="7375400" cy="884461"/>
          </a:xfrm>
          <a:prstGeom prst="roundRect">
            <a:avLst>
              <a:gd name="adj" fmla="val 16667"/>
            </a:avLst>
          </a:prstGeom>
          <a:solidFill>
            <a:srgbClr val="66FFFF"/>
          </a:solidFill>
          <a:ln w="9525" cap="rnd">
            <a:solidFill>
              <a:schemeClr val="lt1"/>
            </a:solidFill>
            <a:prstDash val="solid"/>
            <a:miter/>
            <a:headEnd type="none" w="med" len="med"/>
            <a:tailEnd type="none" w="med" len="med"/>
          </a:ln>
        </p:spPr>
        <p:txBody>
          <a:bodyPr lIns="91425" tIns="45700" rIns="91425" bIns="45700" anchor="ctr" anchorCtr="0">
            <a:noAutofit/>
          </a:bodyPr>
          <a:lstStyle/>
          <a:p>
            <a:pPr algn="ctr"/>
            <a:r>
              <a:rPr lang="he-IL" sz="2800" b="1" dirty="0" smtClean="0">
                <a:hlinkClick r:id="rId3"/>
              </a:rPr>
              <a:t>חקר ציפורים במרחב הפדגוגי </a:t>
            </a:r>
            <a:r>
              <a:rPr lang="he-IL" sz="2800" b="1" smtClean="0">
                <a:hlinkClick r:id="rId3"/>
              </a:rPr>
              <a:t>של חט"ב </a:t>
            </a:r>
            <a:r>
              <a:rPr lang="en-US" sz="2800" b="1" dirty="0" smtClean="0">
                <a:hlinkClick r:id="rId3"/>
              </a:rPr>
              <a:t/>
            </a:r>
            <a:br>
              <a:rPr lang="en-US" sz="2800" b="1" dirty="0" smtClean="0">
                <a:hlinkClick r:id="rId3"/>
              </a:rPr>
            </a:br>
            <a:r>
              <a:rPr lang="he-IL" sz="2800" b="1" dirty="0" smtClean="0">
                <a:hlinkClick r:id="rId3"/>
              </a:rPr>
              <a:t>בפורטל עובדי ההוראה </a:t>
            </a:r>
            <a:endParaRPr lang="he-IL" sz="2000" b="1" dirty="0"/>
          </a:p>
        </p:txBody>
      </p:sp>
      <p:sp>
        <p:nvSpPr>
          <p:cNvPr id="5" name="AutoShape 6" descr="תוצאת תמונה עבור אקספלורר"/>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8" descr="תוצאת תמונה עבור אקספלורר"/>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Picture 2" title="אייקון דפדפן של גוגל כרום"/>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99" y="226148"/>
            <a:ext cx="745085" cy="724838"/>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descr="צילום עמוד האינטרנט מפורטל עובדי הוראה | מרחב פדגוגי"/>
          <p:cNvPicPr>
            <a:picLocks noChangeAspect="1"/>
          </p:cNvPicPr>
          <p:nvPr/>
        </p:nvPicPr>
        <p:blipFill rotWithShape="1">
          <a:blip r:embed="rId5"/>
          <a:srcRect t="1237" b="23081"/>
          <a:stretch/>
        </p:blipFill>
        <p:spPr>
          <a:xfrm>
            <a:off x="1102394" y="1043858"/>
            <a:ext cx="7606983" cy="5814142"/>
          </a:xfrm>
          <a:prstGeom prst="rect">
            <a:avLst/>
          </a:prstGeom>
        </p:spPr>
      </p:pic>
      <p:sp>
        <p:nvSpPr>
          <p:cNvPr id="3" name="Title 2" hidden="1"/>
          <p:cNvSpPr>
            <a:spLocks noGrp="1"/>
          </p:cNvSpPr>
          <p:nvPr>
            <p:ph type="title"/>
          </p:nvPr>
        </p:nvSpPr>
        <p:spPr/>
        <p:txBody>
          <a:bodyPr/>
          <a:lstStyle/>
          <a:p>
            <a:r>
              <a:rPr lang="en-US" dirty="0" smtClean="0"/>
              <a:t>ח</a:t>
            </a:r>
            <a:r>
              <a:rPr lang="he-IL" dirty="0" smtClean="0"/>
              <a:t>קר ציפורים במרחב הפדגוגי של חט"ב </a:t>
            </a:r>
            <a:endParaRPr lang="en-US" dirty="0"/>
          </a:p>
        </p:txBody>
      </p:sp>
    </p:spTree>
    <p:extLst>
      <p:ext uri="{BB962C8B-B14F-4D97-AF65-F5344CB8AC3E}">
        <p14:creationId xmlns:p14="http://schemas.microsoft.com/office/powerpoint/2010/main" val="34961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13708" y="1556791"/>
            <a:ext cx="3190209" cy="1584177"/>
          </a:xfrm>
          <a:solidFill>
            <a:schemeClr val="bg1"/>
          </a:solidFill>
        </p:spPr>
        <p:txBody>
          <a:bodyPr>
            <a:noAutofit/>
          </a:bodyPr>
          <a:lstStyle/>
          <a:p>
            <a:pPr algn="r"/>
            <a:r>
              <a:rPr lang="he-IL" sz="2400" b="1" dirty="0" smtClean="0">
                <a:cs typeface="+mn-cs"/>
              </a:rPr>
              <a:t>במרחב שיתופי </a:t>
            </a:r>
            <a:r>
              <a:rPr lang="en-US" sz="2400" b="1" dirty="0" err="1" smtClean="0">
                <a:cs typeface="+mn-cs"/>
              </a:rPr>
              <a:t>moodle</a:t>
            </a:r>
            <a:r>
              <a:rPr lang="he-IL" sz="2400" b="1" dirty="0" smtClean="0">
                <a:cs typeface="+mn-cs"/>
              </a:rPr>
              <a:t> ללא סיסמה (ניתן להגיע דרך הקלדה בגוגל)</a:t>
            </a:r>
            <a:endParaRPr lang="he-IL" sz="2400" b="1" dirty="0">
              <a:cs typeface="+mn-cs"/>
            </a:endParaRPr>
          </a:p>
        </p:txBody>
      </p:sp>
      <p:pic>
        <p:nvPicPr>
          <p:cNvPr id="6" name="מציין מיקום תוכן 5" descr="מגוון הציפורים בסביבה הקרובה&#10;התנהגויות ציפורים&#10;דילמות ציפורים ואנשים&#10;נדידת הציפורים"/>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584"/>
            <a:ext cx="4711386" cy="6892584"/>
          </a:xfrm>
        </p:spPr>
      </p:pic>
      <p:pic>
        <p:nvPicPr>
          <p:cNvPr id="9" name="Picture 2" title="לוגו של מוד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73" y="836712"/>
            <a:ext cx="1788609" cy="45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לבן 9"/>
          <p:cNvSpPr/>
          <p:nvPr/>
        </p:nvSpPr>
        <p:spPr>
          <a:xfrm>
            <a:off x="5148064" y="337992"/>
            <a:ext cx="3528046" cy="954107"/>
          </a:xfrm>
          <a:prstGeom prst="rect">
            <a:avLst/>
          </a:prstGeom>
          <a:solidFill>
            <a:schemeClr val="bg1"/>
          </a:solidFill>
        </p:spPr>
        <p:txBody>
          <a:bodyPr wrap="square">
            <a:spAutoFit/>
          </a:bodyPr>
          <a:lstStyle/>
          <a:p>
            <a:pPr algn="ctr" rtl="1"/>
            <a:r>
              <a:rPr lang="he-IL" sz="2800" dirty="0" smtClean="0">
                <a:solidFill>
                  <a:schemeClr val="tx1"/>
                </a:solidFill>
                <a:hlinkClick r:id="rId4"/>
              </a:rPr>
              <a:t>מרחב שיתופי לחקר ציפורים- לתלמידים</a:t>
            </a:r>
            <a:endParaRPr lang="en-US" sz="2800" dirty="0">
              <a:solidFill>
                <a:schemeClr val="tx1"/>
              </a:solidFill>
            </a:endParaRPr>
          </a:p>
        </p:txBody>
      </p:sp>
    </p:spTree>
    <p:extLst>
      <p:ext uri="{BB962C8B-B14F-4D97-AF65-F5344CB8AC3E}">
        <p14:creationId xmlns:p14="http://schemas.microsoft.com/office/powerpoint/2010/main" val="2631604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83967" y="567376"/>
            <a:ext cx="3729608" cy="1616330"/>
          </a:xfrm>
          <a:solidFill>
            <a:schemeClr val="bg1"/>
          </a:solidFill>
        </p:spPr>
        <p:txBody>
          <a:bodyPr>
            <a:normAutofit fontScale="90000"/>
          </a:bodyPr>
          <a:lstStyle/>
          <a:p>
            <a:r>
              <a:rPr lang="en-US" sz="2800" b="1" dirty="0" smtClean="0">
                <a:cs typeface="+mn-cs"/>
                <a:hlinkClick r:id="rId2"/>
              </a:rPr>
              <a:t/>
            </a:r>
            <a:br>
              <a:rPr lang="en-US" sz="2800" b="1" dirty="0" smtClean="0">
                <a:cs typeface="+mn-cs"/>
                <a:hlinkClick r:id="rId2"/>
              </a:rPr>
            </a:br>
            <a:r>
              <a:rPr lang="he-IL" sz="2800" b="1" dirty="0" smtClean="0">
                <a:cs typeface="+mn-cs"/>
                <a:hlinkClick r:id="rId2"/>
              </a:rPr>
              <a:t>מרחב כלי עזר </a:t>
            </a:r>
            <a:r>
              <a:rPr lang="en-US" sz="2800" b="1" dirty="0" smtClean="0">
                <a:cs typeface="+mn-cs"/>
                <a:hlinkClick r:id="rId2"/>
              </a:rPr>
              <a:t/>
            </a:r>
            <a:br>
              <a:rPr lang="en-US" sz="2800" b="1" dirty="0" smtClean="0">
                <a:cs typeface="+mn-cs"/>
                <a:hlinkClick r:id="rId2"/>
              </a:rPr>
            </a:br>
            <a:r>
              <a:rPr lang="he-IL" sz="2800" b="1" dirty="0" smtClean="0">
                <a:cs typeface="+mn-cs"/>
                <a:hlinkClick r:id="rId2"/>
              </a:rPr>
              <a:t>וספרית משאבים שיתופית למורים ולתלמידים</a:t>
            </a:r>
            <a:r>
              <a:rPr lang="en-US" sz="2800" b="1" dirty="0" smtClean="0">
                <a:cs typeface="+mn-cs"/>
              </a:rPr>
              <a:t/>
            </a:r>
            <a:br>
              <a:rPr lang="en-US" sz="2800" b="1" dirty="0" smtClean="0">
                <a:cs typeface="+mn-cs"/>
              </a:rPr>
            </a:br>
            <a:endParaRPr lang="he-IL" sz="2800" b="1" dirty="0">
              <a:cs typeface="+mn-cs"/>
            </a:endParaRPr>
          </a:p>
        </p:txBody>
      </p:sp>
      <p:sp>
        <p:nvSpPr>
          <p:cNvPr id="23" name="TextBox 22"/>
          <p:cNvSpPr txBox="1"/>
          <p:nvPr/>
        </p:nvSpPr>
        <p:spPr>
          <a:xfrm>
            <a:off x="1778937" y="2204864"/>
            <a:ext cx="7380312" cy="1668214"/>
          </a:xfrm>
          <a:prstGeom prst="rect">
            <a:avLst/>
          </a:prstGeom>
          <a:solidFill>
            <a:schemeClr val="bg1"/>
          </a:solidFill>
        </p:spPr>
        <p:txBody>
          <a:bodyPr wrap="square" rtlCol="1">
            <a:spAutoFit/>
          </a:bodyPr>
          <a:lstStyle/>
          <a:p>
            <a:pPr algn="r" rtl="1">
              <a:lnSpc>
                <a:spcPct val="150000"/>
              </a:lnSpc>
            </a:pPr>
            <a:r>
              <a:rPr lang="he-IL" b="1" dirty="0" smtClean="0">
                <a:solidFill>
                  <a:srgbClr val="0070C0"/>
                </a:solidFill>
                <a:hlinkClick r:id="rId3"/>
              </a:rPr>
              <a:t>ספריית </a:t>
            </a:r>
            <a:r>
              <a:rPr lang="he-IL" b="1" dirty="0">
                <a:solidFill>
                  <a:srgbClr val="0070C0"/>
                </a:solidFill>
                <a:hlinkClick r:id="rId3"/>
              </a:rPr>
              <a:t>משאבים לחקר ציפורים </a:t>
            </a:r>
            <a:r>
              <a:rPr lang="he-IL" b="1" dirty="0">
                <a:solidFill>
                  <a:srgbClr val="0070C0"/>
                </a:solidFill>
              </a:rPr>
              <a:t> </a:t>
            </a:r>
          </a:p>
          <a:p>
            <a:pPr algn="r" rtl="1">
              <a:lnSpc>
                <a:spcPct val="150000"/>
              </a:lnSpc>
            </a:pPr>
            <a:r>
              <a:rPr lang="he-IL" b="1" dirty="0" smtClean="0">
                <a:solidFill>
                  <a:srgbClr val="0070C0"/>
                </a:solidFill>
                <a:hlinkClick r:id="rId4"/>
              </a:rPr>
              <a:t>תיקיית </a:t>
            </a:r>
            <a:r>
              <a:rPr lang="he-IL" b="1" dirty="0">
                <a:solidFill>
                  <a:srgbClr val="0070C0"/>
                </a:solidFill>
                <a:hlinkClick r:id="rId4"/>
              </a:rPr>
              <a:t>מגוון דפי תצפית ואיסוף נתונים לחקר </a:t>
            </a:r>
            <a:r>
              <a:rPr lang="he-IL" b="1" dirty="0" smtClean="0">
                <a:solidFill>
                  <a:srgbClr val="0070C0"/>
                </a:solidFill>
                <a:hlinkClick r:id="rId4"/>
              </a:rPr>
              <a:t>ציפורים-עברית</a:t>
            </a:r>
            <a:endParaRPr lang="he-IL" b="1" dirty="0">
              <a:solidFill>
                <a:srgbClr val="0070C0"/>
              </a:solidFill>
            </a:endParaRPr>
          </a:p>
          <a:p>
            <a:pPr algn="r" rtl="1">
              <a:lnSpc>
                <a:spcPct val="150000"/>
              </a:lnSpc>
            </a:pPr>
            <a:r>
              <a:rPr lang="he-IL" b="1" dirty="0">
                <a:solidFill>
                  <a:srgbClr val="0070C0"/>
                </a:solidFill>
                <a:hlinkClick r:id="rId5"/>
              </a:rPr>
              <a:t>תיקיית מגוון דפי תצפית ואיסוף נתונים לחקר ציפורים </a:t>
            </a:r>
            <a:r>
              <a:rPr lang="ar-AE" b="1" dirty="0" smtClean="0">
                <a:solidFill>
                  <a:srgbClr val="0070C0"/>
                </a:solidFill>
                <a:hlinkClick r:id="rId5"/>
              </a:rPr>
              <a:t>العربية</a:t>
            </a:r>
            <a:endParaRPr lang="he-IL" b="1" dirty="0">
              <a:solidFill>
                <a:srgbClr val="0070C0"/>
              </a:solidFill>
            </a:endParaRPr>
          </a:p>
          <a:p>
            <a:pPr algn="r" rtl="1">
              <a:lnSpc>
                <a:spcPct val="150000"/>
              </a:lnSpc>
            </a:pPr>
            <a:r>
              <a:rPr lang="he-IL" b="1" dirty="0" smtClean="0">
                <a:solidFill>
                  <a:srgbClr val="0070C0"/>
                </a:solidFill>
                <a:hlinkClick r:id="rId6"/>
              </a:rPr>
              <a:t>תלקיט </a:t>
            </a:r>
            <a:r>
              <a:rPr lang="he-IL" b="1" dirty="0">
                <a:solidFill>
                  <a:srgbClr val="0070C0"/>
                </a:solidFill>
                <a:hlinkClick r:id="rId6"/>
              </a:rPr>
              <a:t>חקר מדעי דיגיטאלי שיתופי- לתלמיד (עברית </a:t>
            </a:r>
            <a:r>
              <a:rPr lang="he-IL" b="1" dirty="0" smtClean="0">
                <a:solidFill>
                  <a:srgbClr val="0070C0"/>
                </a:solidFill>
                <a:hlinkClick r:id="rId6"/>
              </a:rPr>
              <a:t>וערבית)</a:t>
            </a:r>
            <a:r>
              <a:rPr lang="he-IL" b="1" dirty="0">
                <a:solidFill>
                  <a:srgbClr val="0070C0"/>
                </a:solidFill>
              </a:rPr>
              <a:t> </a:t>
            </a:r>
          </a:p>
          <a:p>
            <a:pPr algn="r" rtl="1">
              <a:lnSpc>
                <a:spcPct val="150000"/>
              </a:lnSpc>
            </a:pPr>
            <a:r>
              <a:rPr lang="he-IL" b="1" dirty="0" smtClean="0">
                <a:solidFill>
                  <a:srgbClr val="0070C0"/>
                </a:solidFill>
                <a:hlinkClick r:id="rId7"/>
              </a:rPr>
              <a:t>הצעות לנושאים פוריים לשאלות חקר על ציפורים </a:t>
            </a:r>
            <a:endParaRPr lang="he-IL" b="1" dirty="0" smtClean="0">
              <a:solidFill>
                <a:srgbClr val="0070C0"/>
              </a:solidFill>
            </a:endParaRPr>
          </a:p>
        </p:txBody>
      </p:sp>
      <p:pic>
        <p:nvPicPr>
          <p:cNvPr id="6" name="Picture 2" descr="לוגו משרד החינוך המזכירות הפדגוגית אגף מדעים הפיקוח על הוראת מדע וכנולוגיה.&#10;" title="מרחב חומרי עזר לתהליכי חקר ציפורים בכיתה - למורה ולתלמיד"/>
          <p:cNvPicPr>
            <a:picLocks noChangeAspect="1" noChangeArrowheads="1"/>
          </p:cNvPicPr>
          <p:nvPr/>
        </p:nvPicPr>
        <p:blipFill rotWithShape="1">
          <a:blip r:embed="rId8">
            <a:extLst>
              <a:ext uri="{28A0092B-C50C-407E-A947-70E740481C1C}">
                <a14:useLocalDpi xmlns:a14="http://schemas.microsoft.com/office/drawing/2010/main" val="0"/>
              </a:ext>
            </a:extLst>
          </a:blip>
          <a:srcRect l="8912" b="61789"/>
          <a:stretch/>
        </p:blipFill>
        <p:spPr bwMode="auto">
          <a:xfrm>
            <a:off x="12758" y="0"/>
            <a:ext cx="5407434" cy="218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title="חצים לתרשים"/>
          <p:cNvGrpSpPr/>
          <p:nvPr/>
        </p:nvGrpSpPr>
        <p:grpSpPr>
          <a:xfrm>
            <a:off x="24271" y="2301403"/>
            <a:ext cx="5702182" cy="4581491"/>
            <a:chOff x="24271" y="2301403"/>
            <a:chExt cx="5702182" cy="4581491"/>
          </a:xfrm>
        </p:grpSpPr>
        <p:pic>
          <p:nvPicPr>
            <p:cNvPr id="7" name="Picture 3" descr="אינדקס ומגדירים, תמונות וקולות, מצגות הרצאות מוקלטות וסרטונים, כתבות ומאמרי העשרה וחקר, חומרי למידה לחקר ציפורים, מסדי נתונים - ניטור בית ספרי, סקרים, טיבועים, הסביבה החוץ כיתתית בתוכנית חקר ציפורים, כלים לעבודה בסביבה מתוקשבת" title="נושאים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71" y="4374689"/>
              <a:ext cx="5702182" cy="250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חץ מכופף 8"/>
            <p:cNvSpPr/>
            <p:nvPr/>
          </p:nvSpPr>
          <p:spPr>
            <a:xfrm rot="16200000" flipH="1">
              <a:off x="479810" y="3081226"/>
              <a:ext cx="2279725" cy="720079"/>
            </a:xfrm>
            <a:prstGeom prst="bentArrow">
              <a:avLst>
                <a:gd name="adj1" fmla="val 21704"/>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0" name="חץ ימינה 9"/>
            <p:cNvSpPr/>
            <p:nvPr/>
          </p:nvSpPr>
          <p:spPr>
            <a:xfrm>
              <a:off x="2506981" y="6165304"/>
              <a:ext cx="73676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80838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1368152" cy="400110"/>
          </a:xfrm>
          <a:prstGeom prst="rect">
            <a:avLst/>
          </a:prstGeom>
          <a:solidFill>
            <a:schemeClr val="bg1"/>
          </a:solidFill>
        </p:spPr>
        <p:txBody>
          <a:bodyPr wrap="square" rtlCol="1">
            <a:spAutoFit/>
          </a:bodyPr>
          <a:lstStyle/>
          <a:p>
            <a:pPr algn="ctr">
              <a:spcBef>
                <a:spcPts val="600"/>
              </a:spcBef>
              <a:spcAft>
                <a:spcPts val="600"/>
              </a:spcAft>
            </a:pPr>
            <a:r>
              <a:rPr lang="he-IL" sz="2000" b="1" dirty="0" smtClean="0">
                <a:solidFill>
                  <a:schemeClr val="bg1"/>
                </a:solidFill>
                <a:hlinkClick r:id="rId2"/>
              </a:rPr>
              <a:t>להצטרפות</a:t>
            </a:r>
            <a:endParaRPr lang="he-IL" sz="2000" b="1" dirty="0">
              <a:solidFill>
                <a:schemeClr val="bg1"/>
              </a:solidFill>
            </a:endParaRPr>
          </a:p>
        </p:txBody>
      </p:sp>
      <p:sp>
        <p:nvSpPr>
          <p:cNvPr id="3" name="TextBox 2"/>
          <p:cNvSpPr txBox="1"/>
          <p:nvPr/>
        </p:nvSpPr>
        <p:spPr>
          <a:xfrm>
            <a:off x="2339752" y="260648"/>
            <a:ext cx="5855551" cy="461665"/>
          </a:xfrm>
          <a:prstGeom prst="rect">
            <a:avLst/>
          </a:prstGeom>
          <a:solidFill>
            <a:schemeClr val="bg1"/>
          </a:solidFill>
        </p:spPr>
        <p:txBody>
          <a:bodyPr wrap="square" rtlCol="1">
            <a:spAutoFit/>
          </a:bodyPr>
          <a:lstStyle/>
          <a:p>
            <a:r>
              <a:rPr lang="he-IL" sz="2400" b="1" dirty="0" smtClean="0"/>
              <a:t>קבוצת </a:t>
            </a:r>
            <a:r>
              <a:rPr lang="he-IL" sz="2400" b="1" dirty="0" err="1" smtClean="0"/>
              <a:t>ווטסאפ</a:t>
            </a:r>
            <a:r>
              <a:rPr lang="he-IL" sz="2400" b="1" dirty="0" smtClean="0"/>
              <a:t> "קהילת עמיתים חקר ציפורים"</a:t>
            </a:r>
            <a:endParaRPr lang="he-IL" sz="2400" dirty="0"/>
          </a:p>
        </p:txBody>
      </p:sp>
      <p:sp>
        <p:nvSpPr>
          <p:cNvPr id="4" name="TextBox 3"/>
          <p:cNvSpPr txBox="1"/>
          <p:nvPr/>
        </p:nvSpPr>
        <p:spPr>
          <a:xfrm>
            <a:off x="634463" y="975804"/>
            <a:ext cx="7560840" cy="307777"/>
          </a:xfrm>
          <a:prstGeom prst="rect">
            <a:avLst/>
          </a:prstGeom>
          <a:solidFill>
            <a:schemeClr val="bg1"/>
          </a:solidFill>
        </p:spPr>
        <p:txBody>
          <a:bodyPr wrap="square" rtlCol="1">
            <a:spAutoFit/>
          </a:bodyPr>
          <a:lstStyle/>
          <a:p>
            <a:pPr algn="ctr" rtl="1"/>
            <a:r>
              <a:rPr lang="he-IL" b="1" dirty="0" smtClean="0"/>
              <a:t>דוגמא לכתבה ששיתפו בקבוצה : </a:t>
            </a:r>
            <a:r>
              <a:rPr lang="he-IL" b="1" dirty="0" smtClean="0">
                <a:hlinkClick r:id="rId3"/>
              </a:rPr>
              <a:t>סכנת ההכחדה של 1/3 ממיני הציפורים</a:t>
            </a:r>
            <a:endParaRPr lang="he-IL" b="1" dirty="0"/>
          </a:p>
        </p:txBody>
      </p:sp>
      <p:pic>
        <p:nvPicPr>
          <p:cNvPr id="2050" name="Picture 2" descr="אובדן בתי הגידול, הרעלות והתחשמלויות הן רק כמה מהסיבות לכך שאחד מכל שלושה עופות מקננים בישראל נמצא היום בסכנת הכחדה. עתה לא בטוח שנשרים ייראו בשמי הארץ בעוד כמה שנים" title="כתבה &quot;עפים למקום אחר&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79" y="1412776"/>
            <a:ext cx="7272808" cy="534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hidden="1"/>
          <p:cNvSpPr>
            <a:spLocks noGrp="1"/>
          </p:cNvSpPr>
          <p:nvPr>
            <p:ph type="ctrTitle"/>
          </p:nvPr>
        </p:nvSpPr>
        <p:spPr/>
        <p:txBody>
          <a:bodyPr/>
          <a:lstStyle/>
          <a:p>
            <a:r>
              <a:rPr lang="en-US" dirty="0" smtClean="0"/>
              <a:t>ק</a:t>
            </a:r>
            <a:r>
              <a:rPr lang="he-IL" dirty="0" smtClean="0"/>
              <a:t>בוצת </a:t>
            </a:r>
            <a:r>
              <a:rPr lang="he-IL" dirty="0" err="1" smtClean="0"/>
              <a:t>ווסאפ</a:t>
            </a:r>
            <a:endParaRPr lang="en-US" dirty="0"/>
          </a:p>
        </p:txBody>
      </p:sp>
    </p:spTree>
    <p:extLst>
      <p:ext uri="{BB962C8B-B14F-4D97-AF65-F5344CB8AC3E}">
        <p14:creationId xmlns:p14="http://schemas.microsoft.com/office/powerpoint/2010/main" val="3471827489"/>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13185</TotalTime>
  <Words>544</Words>
  <Application>Microsoft Office PowerPoint</Application>
  <PresentationFormat>On-screen Show (4:3)</PresentationFormat>
  <Paragraphs>127</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Guttman Yad-Brush</vt:lpstr>
      <vt:lpstr/>
      <vt:lpstr>יום עיון חקר ציפורים וסביבה</vt:lpstr>
      <vt:lpstr>תוכנית חקר ציפורים</vt:lpstr>
      <vt:lpstr>מטרת התוכנית</vt:lpstr>
      <vt:lpstr>התוכנית מתמקדת בכמה יעדים</vt:lpstr>
      <vt:lpstr>דף חקר ציפורים</vt:lpstr>
      <vt:lpstr>חקר ציפורים במרחב הפדגוגי של חט"ב </vt:lpstr>
      <vt:lpstr>במרחב שיתופי moodle ללא סיסמה (ניתן להגיע דרך הקלדה בגוגל)</vt:lpstr>
      <vt:lpstr> מרחב כלי עזר  וספרית משאבים שיתופית למורים ולתלמידים </vt:lpstr>
      <vt:lpstr>קבוצת ווסאפ</vt:lpstr>
      <vt:lpstr>הרצאות "אקדמיה ברשת" מוקלטות בנושאי חקר ציפורים </vt:lpstr>
      <vt:lpstr>יום עיון והשתלמויות קיץ </vt:lpstr>
      <vt:lpstr>הצטיידות בית ספרית</vt:lpstr>
      <vt:lpstr>הנחיות לפעילות</vt:lpstr>
      <vt:lpstr>סיור לימודי בקבוצות </vt:lpstr>
      <vt:lpstr>תחנות פעילות על פי ההרשמה</vt:lpstr>
      <vt:lpstr>ברכות </vt:lpstr>
      <vt:lpstr>בית ספר מדגים</vt:lpstr>
      <vt:lpstr>הרצאת חוקר</vt:lpstr>
      <vt:lpstr>יום עיון מוצלח ומהנה</vt:lpstr>
      <vt:lpstr>ציפור היושבת על ענף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Windows User</cp:lastModifiedBy>
  <cp:revision>336</cp:revision>
  <dcterms:modified xsi:type="dcterms:W3CDTF">2020-03-11T12:39:59Z</dcterms:modified>
</cp:coreProperties>
</file>