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 autoCompressPictures="0">
  <p:sldMasterIdLst>
    <p:sldMasterId id="2147483659" r:id="rId1"/>
  </p:sldMasterIdLst>
  <p:notesMasterIdLst>
    <p:notesMasterId r:id="rId27"/>
  </p:notesMasterIdLst>
  <p:sldIdLst>
    <p:sldId id="344" r:id="rId2"/>
    <p:sldId id="311" r:id="rId3"/>
    <p:sldId id="312" r:id="rId4"/>
    <p:sldId id="261" r:id="rId5"/>
    <p:sldId id="353" r:id="rId6"/>
    <p:sldId id="349" r:id="rId7"/>
    <p:sldId id="355" r:id="rId8"/>
    <p:sldId id="356" r:id="rId9"/>
    <p:sldId id="357" r:id="rId10"/>
    <p:sldId id="277" r:id="rId11"/>
    <p:sldId id="327" r:id="rId12"/>
    <p:sldId id="367" r:id="rId13"/>
    <p:sldId id="368" r:id="rId14"/>
    <p:sldId id="324" r:id="rId15"/>
    <p:sldId id="370" r:id="rId16"/>
    <p:sldId id="343" r:id="rId17"/>
    <p:sldId id="371" r:id="rId18"/>
    <p:sldId id="372" r:id="rId19"/>
    <p:sldId id="360" r:id="rId20"/>
    <p:sldId id="326" r:id="rId21"/>
    <p:sldId id="366" r:id="rId22"/>
    <p:sldId id="373" r:id="rId23"/>
    <p:sldId id="362" r:id="rId24"/>
    <p:sldId id="369" r:id="rId25"/>
    <p:sldId id="274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6600"/>
    <a:srgbClr val="99CC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69" autoAdjust="0"/>
    <p:restoredTop sz="90719" autoAdjust="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89032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7270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9490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6338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9097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4343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7512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x-none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0224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4514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Shape 284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526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קופית כותרת" type="title">
  <p:cSld name="שקופית כותרת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1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1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1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225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ריק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מקטע עליונה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ני תכנים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וואה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וכן עם כיתוב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מונה עם כיתוב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טקסט אנכי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אנכית וטקסט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ampusteva.tau.ac.il/content/qn-ltsypvr-mtsmrt-hts-lshb-hshdh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ardbirds.org.il/userfiles/files/new/more/%D7%9E%D7%90%D7%9E%D7%A8%20%D7%A7%D7%99%D7%A0%D7%95%D7%9F%20%D7%A1%D7%95%D7%A4%D7%99%20%D7%9C%D7%98%D7%91%D7%A2.pdf" TargetMode="External"/><Relationship Id="rId4" Type="http://schemas.openxmlformats.org/officeDocument/2006/relationships/hyperlink" Target="http://campusteva.tau.ac.il/content/qn-ltsypvr-bnqrvt-tsvrym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ardbirds.org.il/inner/45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www.youtube.com/watch?v=dFBVWRyMDO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ardbirds.org.il/show_bird/54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s://www.yardbirds.org.il/assets/userfiles/files/%D7%A8%D7%A9%D7%AA+%D7%A7%D7%99%D7%A0%D7%95%D7%9F(4)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hyperlink" Target="https://www.birds.org.il/he/cameras" TargetMode="External"/><Relationship Id="rId7" Type="http://schemas.openxmlformats.org/officeDocument/2006/relationships/hyperlink" Target="https://www.yardbirds.org.il/free_page/76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channel/UCX8_7qN9Op_TZ0FhPLfp4FA?view_as=subscriber" TargetMode="External"/><Relationship Id="rId5" Type="http://schemas.openxmlformats.org/officeDocument/2006/relationships/hyperlink" Target="https://www.birds.org.il/he/camera/26" TargetMode="External"/><Relationship Id="rId4" Type="http://schemas.openxmlformats.org/officeDocument/2006/relationships/hyperlink" Target="https://www.birds.org.il/he/camera/23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net.co.il/articles/0,7340,L-4045234,00.html" TargetMode="External"/><Relationship Id="rId2" Type="http://schemas.openxmlformats.org/officeDocument/2006/relationships/hyperlink" Target="http://www.yardbirdsil.info/daf/Purim-and-birds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319796" y="317418"/>
            <a:ext cx="8280920" cy="27123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36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  <a:t>"</a:t>
            </a:r>
            <a:r>
              <a:rPr lang="he-IL" sz="36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  <a:t>סדנת משימות אתגר אביב </a:t>
            </a:r>
            <a:r>
              <a:rPr lang="en-US" sz="36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  <a:t/>
            </a:r>
            <a:br>
              <a:rPr lang="en-US" sz="36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</a:br>
            <a:r>
              <a:rPr lang="he-IL" sz="36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  <a:t>לחקר כיתתי של קיני ציפורים"</a:t>
            </a:r>
            <a:r>
              <a:rPr lang="en-US" sz="36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  <a:t/>
            </a:r>
            <a:br>
              <a:rPr lang="en-US" sz="36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</a:br>
            <a:r>
              <a:rPr lang="he-IL" sz="2800" b="1" dirty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  <a:t>שלומית ליפשיץ </a:t>
            </a:r>
            <a:r>
              <a:rPr lang="he-IL" sz="2800" b="1" i="0" u="none" strike="noStrike" cap="none" dirty="0" err="1" smtClean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  <a:t>ויהבית</a:t>
            </a:r>
            <a:r>
              <a:rPr lang="he-IL" sz="28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  <a:t> לוריא</a:t>
            </a:r>
            <a:r>
              <a:rPr lang="en-US" sz="28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  <a:t/>
            </a:r>
            <a:br>
              <a:rPr lang="en-US" sz="28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</a:br>
            <a:r>
              <a:rPr lang="en-US" sz="16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  <a:t/>
            </a:r>
            <a:br>
              <a:rPr lang="en-US" sz="16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+mn-cs"/>
                <a:sym typeface="Calibri"/>
              </a:rPr>
            </a:br>
            <a:r>
              <a:rPr lang="he-IL" sz="2800" dirty="0">
                <a:solidFill>
                  <a:schemeClr val="tx1"/>
                </a:solidFill>
                <a:latin typeface="Calibri"/>
                <a:ea typeface="Calibri"/>
                <a:cs typeface="+mn-cs"/>
                <a:sym typeface="Calibri"/>
              </a:rPr>
              <a:t>יום עיון חקר ציפורים וסביבה</a:t>
            </a:r>
            <a:r>
              <a:rPr lang="en-US" sz="160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+mn-cs"/>
                <a:sym typeface="Calibri"/>
              </a:rPr>
              <a:t/>
            </a:r>
            <a:br>
              <a:rPr lang="en-US" sz="160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+mn-cs"/>
                <a:sym typeface="Calibri"/>
              </a:rPr>
            </a:br>
            <a:r>
              <a:rPr lang="he-IL" sz="280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+mn-cs"/>
                <a:sym typeface="Calibri"/>
              </a:rPr>
              <a:t> בחט"ב ניר העמק 18.2.20</a:t>
            </a:r>
            <a:endParaRPr sz="3600" i="0" u="none" strike="noStrike" cap="none" dirty="0">
              <a:solidFill>
                <a:schemeClr val="tx1"/>
              </a:solidFill>
              <a:latin typeface="Calibri"/>
              <a:ea typeface="Calibri"/>
              <a:cs typeface="+mn-cs"/>
              <a:sym typeface="Calibri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1116973" y="5930692"/>
            <a:ext cx="66085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1600" dirty="0" smtClean="0">
                <a:solidFill>
                  <a:schemeClr val="tx1"/>
                </a:solidFill>
              </a:rPr>
              <a:t>תודה לצלם יהודה כץ על תרומת תמונות הציפורים המוצגות במצגת זו.</a:t>
            </a: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he-IL" sz="1600" dirty="0" smtClean="0">
                <a:solidFill>
                  <a:schemeClr val="tx1"/>
                </a:solidFill>
              </a:rPr>
              <a:t>תמונות אלו משוחררות מזכויות יוצרים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10" name="Shape 94"/>
          <p:cNvSpPr/>
          <p:nvPr/>
        </p:nvSpPr>
        <p:spPr>
          <a:xfrm>
            <a:off x="4701973" y="3373483"/>
            <a:ext cx="2160241" cy="1889037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1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פברואר –מרץ</a:t>
            </a:r>
            <a:endParaRPr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95"/>
          <p:cNvSpPr/>
          <p:nvPr/>
        </p:nvSpPr>
        <p:spPr>
          <a:xfrm>
            <a:off x="2261019" y="3411833"/>
            <a:ext cx="2160240" cy="1889037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1" dirty="0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אפריל</a:t>
            </a:r>
            <a:endParaRPr dirty="0"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תמונה 2" title="2 ציפורים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0063" y="4041655"/>
            <a:ext cx="1664060" cy="919370"/>
          </a:xfrm>
          <a:prstGeom prst="rect">
            <a:avLst/>
          </a:prstGeom>
        </p:spPr>
      </p:pic>
      <p:pic>
        <p:nvPicPr>
          <p:cNvPr id="4" name="תמונה 3" title="להקה של ציפורים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6282" y="3904192"/>
            <a:ext cx="1509713" cy="1194296"/>
          </a:xfrm>
          <a:prstGeom prst="rect">
            <a:avLst/>
          </a:prstGeom>
        </p:spPr>
      </p:pic>
      <p:sp>
        <p:nvSpPr>
          <p:cNvPr id="5" name="Title 4" hidden="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סדנת</a:t>
            </a:r>
            <a:r>
              <a:rPr lang="he-IL" baseline="0" dirty="0" smtClean="0"/>
              <a:t> משימות אתגר אביב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11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580979"/>
            <a:ext cx="8229600" cy="1143000"/>
          </a:xfrm>
        </p:spPr>
        <p:txBody>
          <a:bodyPr/>
          <a:lstStyle/>
          <a:p>
            <a:r>
              <a:rPr lang="he-IL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בנושא: בניית קיני ציפורים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אלו שאלות יתעוררו אצל התלמידים? </a:t>
            </a:r>
            <a:endParaRPr lang="he-IL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הסבר אליפטי 3"/>
          <p:cNvSpPr/>
          <p:nvPr/>
        </p:nvSpPr>
        <p:spPr>
          <a:xfrm>
            <a:off x="7254240" y="125638"/>
            <a:ext cx="1776848" cy="804002"/>
          </a:xfrm>
          <a:prstGeom prst="wedgeEllipseCallout">
            <a:avLst>
              <a:gd name="adj1" fmla="val -35601"/>
              <a:gd name="adj2" fmla="val 78395"/>
            </a:avLst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/>
              <a:t>שאלת שאלות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78808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63880" y="862582"/>
            <a:ext cx="8229600" cy="542227"/>
          </a:xfrm>
          <a:ln>
            <a:noFill/>
          </a:ln>
        </p:spPr>
        <p:txBody>
          <a:bodyPr/>
          <a:lstStyle/>
          <a:p>
            <a:r>
              <a:rPr lang="he-IL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קיני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ציפורים בישראל</a:t>
            </a:r>
            <a:endParaRPr lang="he-IL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הסבר אליפטי 3"/>
          <p:cNvSpPr/>
          <p:nvPr/>
        </p:nvSpPr>
        <p:spPr>
          <a:xfrm>
            <a:off x="7223760" y="288922"/>
            <a:ext cx="1783080" cy="844774"/>
          </a:xfrm>
          <a:prstGeom prst="wedgeEllipseCallout">
            <a:avLst>
              <a:gd name="adj1" fmla="val -69321"/>
              <a:gd name="adj2" fmla="val 37325"/>
            </a:avLst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/>
              <a:t>רקע מדעי</a:t>
            </a:r>
            <a:endParaRPr lang="he-IL" sz="2400" b="1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idx="1"/>
          </p:nvPr>
        </p:nvSpPr>
        <p:spPr>
          <a:xfrm>
            <a:off x="563880" y="2064224"/>
            <a:ext cx="8229600" cy="4525963"/>
          </a:xfrm>
        </p:spPr>
        <p:txBody>
          <a:bodyPr/>
          <a:lstStyle/>
          <a:p>
            <a:r>
              <a:rPr lang="he-IL" sz="2800" dirty="0" smtClean="0">
                <a:cs typeface="+mn-cs"/>
              </a:rPr>
              <a:t>מצגת של שלומית ליפשיץ: "קיני ציפורים בישראל"</a:t>
            </a:r>
          </a:p>
          <a:p>
            <a:r>
              <a:rPr lang="he-IL" sz="2800" dirty="0" smtClean="0">
                <a:cs typeface="+mn-cs"/>
              </a:rPr>
              <a:t>מצגות של דר' עוזי פז:</a:t>
            </a:r>
            <a:r>
              <a:rPr lang="en-US" sz="2800" dirty="0" smtClean="0">
                <a:cs typeface="+mn-cs"/>
              </a:rPr>
              <a:t/>
            </a:r>
            <a:br>
              <a:rPr lang="en-US" sz="2800" dirty="0" smtClean="0">
                <a:cs typeface="+mn-cs"/>
              </a:rPr>
            </a:br>
            <a:r>
              <a:rPr lang="he-IL" sz="2800" dirty="0" smtClean="0">
                <a:cs typeface="+mn-cs"/>
                <a:hlinkClick r:id="rId3"/>
              </a:rPr>
              <a:t>קן לציפור - מצמרת העץ לעשב השדה</a:t>
            </a:r>
            <a:r>
              <a:rPr lang="en-US" sz="2800" dirty="0" smtClean="0">
                <a:cs typeface="+mn-cs"/>
              </a:rPr>
              <a:t/>
            </a:r>
            <a:br>
              <a:rPr lang="en-US" sz="2800" dirty="0" smtClean="0">
                <a:cs typeface="+mn-cs"/>
              </a:rPr>
            </a:br>
            <a:r>
              <a:rPr lang="he-IL" sz="2800" dirty="0" smtClean="0">
                <a:cs typeface="+mn-cs"/>
                <a:hlinkClick r:id="rId4"/>
              </a:rPr>
              <a:t>קן לציפור- בנקרות צורים</a:t>
            </a:r>
            <a:endParaRPr lang="he-IL" sz="2800" dirty="0" smtClean="0">
              <a:cs typeface="+mn-cs"/>
            </a:endParaRPr>
          </a:p>
          <a:p>
            <a:r>
              <a:rPr lang="he-IL" sz="2800" dirty="0" smtClean="0">
                <a:cs typeface="+mn-cs"/>
              </a:rPr>
              <a:t>מאמר של דר' חיים מויאל:</a:t>
            </a:r>
            <a:r>
              <a:rPr lang="en-US" sz="2800" dirty="0" smtClean="0">
                <a:cs typeface="+mn-cs"/>
              </a:rPr>
              <a:t/>
            </a:r>
            <a:br>
              <a:rPr lang="en-US" sz="2800" dirty="0" smtClean="0">
                <a:cs typeface="+mn-cs"/>
              </a:rPr>
            </a:br>
            <a:r>
              <a:rPr lang="he-IL" sz="2800" u="sng" dirty="0">
                <a:cs typeface="+mn-cs"/>
                <a:hlinkClick r:id="rId5"/>
              </a:rPr>
              <a:t>בנית קן בקרב עופות שונים בישראל </a:t>
            </a:r>
            <a:r>
              <a:rPr lang="he-IL" sz="2800" u="sng" dirty="0" smtClean="0">
                <a:cs typeface="+mn-cs"/>
                <a:hlinkClick r:id="rId5"/>
              </a:rPr>
              <a:t>בעולם</a:t>
            </a:r>
            <a:endParaRPr lang="he-IL" sz="2800" u="sng" dirty="0">
              <a:cs typeface="+mn-cs"/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324107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197864" y="937795"/>
            <a:ext cx="752941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altLang="he-IL" sz="2800" b="1" dirty="0" smtClean="0">
                <a:cs typeface="+mn-cs"/>
              </a:rPr>
              <a:t>בשלב איסוף  חומרי קינון לבניית הקן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altLang="he-IL" sz="2400" dirty="0" smtClean="0">
                <a:cs typeface="+mn-cs"/>
              </a:rPr>
              <a:t>בשלב זה כל הפרעה על ידי טורף או אדם– תגרום לנטישה. </a:t>
            </a:r>
            <a:r>
              <a:rPr lang="en-US" altLang="he-IL" sz="2400" dirty="0" smtClean="0">
                <a:cs typeface="+mn-cs"/>
              </a:rPr>
              <a:t/>
            </a:r>
            <a:br>
              <a:rPr lang="en-US" altLang="he-IL" sz="2400" dirty="0" smtClean="0">
                <a:cs typeface="+mn-cs"/>
              </a:rPr>
            </a:br>
            <a:r>
              <a:rPr lang="he-IL" altLang="he-IL" sz="2400" dirty="0" smtClean="0">
                <a:cs typeface="+mn-cs"/>
              </a:rPr>
              <a:t>הפרעה כוללת גם הסתכלות ישירה </a:t>
            </a:r>
            <a:r>
              <a:rPr lang="en-US" altLang="he-IL" sz="2400" dirty="0" smtClean="0">
                <a:cs typeface="+mn-cs"/>
              </a:rPr>
              <a:t/>
            </a:r>
            <a:br>
              <a:rPr lang="en-US" altLang="he-IL" sz="2400" dirty="0" smtClean="0">
                <a:cs typeface="+mn-cs"/>
              </a:rPr>
            </a:br>
            <a:r>
              <a:rPr lang="he-IL" altLang="he-IL" sz="2400" dirty="0" smtClean="0">
                <a:cs typeface="+mn-cs"/>
              </a:rPr>
              <a:t>לעבר המקום שבו נבנה הקן. </a:t>
            </a:r>
            <a:endParaRPr lang="en-US" altLang="he-IL" sz="2400" dirty="0">
              <a:cs typeface="+mn-cs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497681" y="157234"/>
            <a:ext cx="8229600" cy="542227"/>
          </a:xfrm>
          <a:prstGeom prst="rect">
            <a:avLst/>
          </a:prstGeom>
          <a:ln>
            <a:noFill/>
          </a:ln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he-IL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כללי התנהגות בעונת הקינון</a:t>
            </a:r>
            <a:endParaRPr lang="he-IL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תמונה 6" title="איסוף חומרי קינון לבניית קן 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3200" y="2883916"/>
            <a:ext cx="3416300" cy="3416300"/>
          </a:xfrm>
          <a:prstGeom prst="rect">
            <a:avLst/>
          </a:prstGeom>
        </p:spPr>
      </p:pic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כ</a:t>
            </a:r>
            <a:r>
              <a:rPr lang="he-IL" dirty="0" smtClean="0"/>
              <a:t>ללי התנהגות בעונת הקינון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0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מלבן 1"/>
          <p:cNvSpPr>
            <a:spLocks noChangeArrowheads="1"/>
          </p:cNvSpPr>
          <p:nvPr/>
        </p:nvSpPr>
        <p:spPr bwMode="auto">
          <a:xfrm>
            <a:off x="338931" y="932199"/>
            <a:ext cx="85471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rtl="0">
              <a:spcBef>
                <a:spcPct val="0"/>
              </a:spcBef>
              <a:buFontTx/>
              <a:buNone/>
            </a:pPr>
            <a:r>
              <a:rPr lang="he-IL" altLang="he-IL" sz="2800" b="1" dirty="0" smtClean="0"/>
              <a:t>בשלב בניית הקן –תצפית וצילום הקן</a:t>
            </a:r>
            <a:endParaRPr lang="he-IL" altLang="he-IL" sz="2800" b="1" dirty="0"/>
          </a:p>
          <a:p>
            <a:pPr rtl="0">
              <a:spcBef>
                <a:spcPct val="0"/>
              </a:spcBef>
              <a:buFontTx/>
              <a:buNone/>
            </a:pPr>
            <a:r>
              <a:rPr lang="he-IL" altLang="he-IL" sz="2400" dirty="0" smtClean="0"/>
              <a:t>התנהגות </a:t>
            </a:r>
            <a:r>
              <a:rPr lang="he-IL" altLang="he-IL" sz="2400" dirty="0"/>
              <a:t>לא אחראית שלנו יכולה לגרום לטריפה של </a:t>
            </a:r>
            <a:r>
              <a:rPr lang="he-IL" altLang="he-IL" sz="2400" dirty="0" smtClean="0"/>
              <a:t>הקן. </a:t>
            </a:r>
            <a:endParaRPr lang="he-IL" altLang="he-IL" sz="2400" dirty="0"/>
          </a:p>
          <a:p>
            <a:pPr rtl="0">
              <a:spcBef>
                <a:spcPct val="0"/>
              </a:spcBef>
              <a:buFontTx/>
              <a:buNone/>
            </a:pPr>
            <a:r>
              <a:rPr lang="he-IL" altLang="he-IL" sz="2400" dirty="0"/>
              <a:t>התנהגות זו כוללת: הסתכלות לעבר </a:t>
            </a:r>
            <a:r>
              <a:rPr lang="he-IL" altLang="he-IL" sz="2400" dirty="0" smtClean="0"/>
              <a:t>הקן, </a:t>
            </a:r>
            <a:r>
              <a:rPr lang="he-IL" altLang="he-IL" sz="2400" dirty="0"/>
              <a:t>התקרבות אליו, הזזת ענפים </a:t>
            </a:r>
            <a:r>
              <a:rPr lang="he-IL" altLang="he-IL" sz="2400" dirty="0" smtClean="0"/>
              <a:t>בקרבתו, </a:t>
            </a:r>
            <a:r>
              <a:rPr lang="he-IL" altLang="he-IL" sz="2400" dirty="0"/>
              <a:t>צילום שלו. התנהגויות אלה מגלות את מיקום הקן וחושפות אותו </a:t>
            </a:r>
            <a:r>
              <a:rPr lang="he-IL" altLang="he-IL" sz="2400" dirty="0" smtClean="0"/>
              <a:t>לטורפים שונים: </a:t>
            </a:r>
            <a:r>
              <a:rPr lang="en-US" altLang="he-IL" sz="2400" dirty="0" smtClean="0"/>
              <a:t/>
            </a:r>
            <a:br>
              <a:rPr lang="en-US" altLang="he-IL" sz="2400" dirty="0" smtClean="0"/>
            </a:br>
            <a:r>
              <a:rPr lang="he-IL" altLang="he-IL" sz="2400" dirty="0" smtClean="0"/>
              <a:t>עופות שונים (</a:t>
            </a:r>
            <a:r>
              <a:rPr lang="he-IL" altLang="he-IL" sz="2400" dirty="0"/>
              <a:t>עורבני, מיינה), </a:t>
            </a:r>
            <a:r>
              <a:rPr lang="en-US" altLang="he-IL" sz="2400" dirty="0" smtClean="0"/>
              <a:t/>
            </a:r>
            <a:br>
              <a:rPr lang="en-US" altLang="he-IL" sz="2400" dirty="0" smtClean="0"/>
            </a:br>
            <a:r>
              <a:rPr lang="he-IL" altLang="he-IL" sz="2400" dirty="0" smtClean="0"/>
              <a:t>חתולים </a:t>
            </a:r>
            <a:r>
              <a:rPr lang="he-IL" altLang="he-IL" sz="2400" dirty="0"/>
              <a:t>ונחשים. </a:t>
            </a:r>
          </a:p>
        </p:txBody>
      </p:sp>
      <p:sp>
        <p:nvSpPr>
          <p:cNvPr id="8" name="כותרת 1"/>
          <p:cNvSpPr txBox="1">
            <a:spLocks/>
          </p:cNvSpPr>
          <p:nvPr/>
        </p:nvSpPr>
        <p:spPr>
          <a:xfrm>
            <a:off x="497681" y="175659"/>
            <a:ext cx="8229600" cy="542227"/>
          </a:xfrm>
          <a:prstGeom prst="rect">
            <a:avLst/>
          </a:prstGeom>
          <a:ln>
            <a:noFill/>
          </a:ln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he-IL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כללי התנהגות בעונת הקינון</a:t>
            </a:r>
            <a:endParaRPr lang="he-IL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תמונה 2" title="ציפור בתוך קן 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931" y="3200048"/>
            <a:ext cx="4625339" cy="3303814"/>
          </a:xfrm>
          <a:prstGeom prst="rect">
            <a:avLst/>
          </a:prstGeom>
        </p:spPr>
      </p:pic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 smtClean="0"/>
              <a:t>המשך </a:t>
            </a:r>
            <a:r>
              <a:rPr lang="en-US" dirty="0" smtClean="0"/>
              <a:t>כ</a:t>
            </a:r>
            <a:r>
              <a:rPr lang="he-IL" dirty="0" smtClean="0"/>
              <a:t>ללי התנהגות בעונת הקינון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95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9158" y="836955"/>
            <a:ext cx="659942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rgbClr val="009900"/>
                </a:solidFill>
              </a:rPr>
              <a:t>משימת אתגר 1: </a:t>
            </a:r>
            <a:r>
              <a:rPr lang="he-IL" sz="3200" dirty="0" smtClean="0">
                <a:solidFill>
                  <a:srgbClr val="009900"/>
                </a:solidFill>
              </a:rPr>
              <a:t>מאפייני הקן</a:t>
            </a:r>
          </a:p>
        </p:txBody>
      </p:sp>
      <p:sp>
        <p:nvSpPr>
          <p:cNvPr id="8" name="הסבר אליפטי 7"/>
          <p:cNvSpPr/>
          <p:nvPr/>
        </p:nvSpPr>
        <p:spPr>
          <a:xfrm>
            <a:off x="7254240" y="175061"/>
            <a:ext cx="1776848" cy="804002"/>
          </a:xfrm>
          <a:prstGeom prst="wedgeEllipseCallout">
            <a:avLst>
              <a:gd name="adj1" fmla="val -54630"/>
              <a:gd name="adj2" fmla="val 50847"/>
            </a:avLst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/>
              <a:t>פעילות חקר</a:t>
            </a:r>
            <a:endParaRPr lang="he-IL" sz="2400" b="1" dirty="0"/>
          </a:p>
        </p:txBody>
      </p:sp>
      <p:sp>
        <p:nvSpPr>
          <p:cNvPr id="10" name="מלבן 9"/>
          <p:cNvSpPr/>
          <p:nvPr/>
        </p:nvSpPr>
        <p:spPr>
          <a:xfrm>
            <a:off x="388393" y="1553502"/>
            <a:ext cx="8160957" cy="4458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6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דיון: 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מהם המאפיינים המבדילים </a:t>
            </a:r>
            <a:r>
              <a:rPr lang="he-IL" sz="2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בין הקינים </a:t>
            </a:r>
            <a:r>
              <a:rPr lang="he-IL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השונים?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6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התנסות: 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התחלקו ל- 5 קבוצות. כל קבוצה מקבלת קן לא מזוהה.</a:t>
            </a:r>
          </a:p>
          <a:p>
            <a:pPr marL="514350" indent="-51435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e-IL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על </a:t>
            </a:r>
            <a:r>
              <a:rPr lang="he-IL" sz="2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קבוצה לאפיין את הקן לפי המאפיינים </a:t>
            </a:r>
            <a:r>
              <a:rPr lang="he-IL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שהעלינו בדיון ולהזין </a:t>
            </a:r>
            <a:r>
              <a:rPr lang="he-IL" sz="2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את </a:t>
            </a:r>
            <a:r>
              <a:rPr lang="he-IL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הנתונים </a:t>
            </a:r>
            <a:r>
              <a:rPr lang="he-IL" sz="2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לטבלה </a:t>
            </a:r>
            <a:r>
              <a:rPr lang="he-IL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בדף פעילות.        </a:t>
            </a:r>
            <a:endParaRPr lang="he-IL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e-IL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על פי המאפיינים, של </a:t>
            </a:r>
            <a:r>
              <a:rPr lang="he-IL" sz="2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מי </a:t>
            </a:r>
            <a:r>
              <a:rPr lang="he-IL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הקן? היעזרו במידע ברשת </a:t>
            </a:r>
            <a:r>
              <a:rPr lang="he-IL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ורישמו</a:t>
            </a:r>
            <a:r>
              <a:rPr lang="he-IL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בטבלה</a:t>
            </a:r>
            <a:endParaRPr lang="he-IL" sz="2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e-IL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היכן ממוקם הקן בטבע? חפשו מידע </a:t>
            </a:r>
            <a:r>
              <a:rPr lang="he-IL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ורישמו</a:t>
            </a:r>
            <a:r>
              <a:rPr lang="he-IL" sz="2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בטבלה</a:t>
            </a:r>
            <a:endParaRPr lang="he-IL" sz="2600" dirty="0"/>
          </a:p>
        </p:txBody>
      </p:sp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 smtClean="0"/>
              <a:t>משימת</a:t>
            </a:r>
            <a:r>
              <a:rPr lang="he-IL" baseline="0" dirty="0" smtClean="0"/>
              <a:t> אתגר 1: מאפייני הקן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3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96837" y="411117"/>
            <a:ext cx="8229600" cy="708001"/>
          </a:xfrm>
        </p:spPr>
        <p:txBody>
          <a:bodyPr/>
          <a:lstStyle/>
          <a:p>
            <a:pPr algn="r"/>
            <a:r>
              <a:rPr lang="he-IL" sz="32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Arial"/>
              </a:rPr>
              <a:t>רעיונות </a:t>
            </a:r>
            <a:r>
              <a:rPr lang="he-IL" sz="3200" b="1" dirty="0" smtClean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Arial"/>
              </a:rPr>
              <a:t>נוספים לחקר בנושא?</a:t>
            </a:r>
            <a:endParaRPr lang="he-IL" sz="3200" b="1" dirty="0">
              <a:solidFill>
                <a:srgbClr val="0099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17560" y="1419367"/>
            <a:ext cx="7908877" cy="4885898"/>
          </a:xfrm>
        </p:spPr>
        <p:txBody>
          <a:bodyPr/>
          <a:lstStyle/>
          <a:p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קשר בין גודל </a:t>
            </a:r>
            <a:r>
              <a:rPr lang="he-I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הציפור </a:t>
            </a:r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וצורת ומידות </a:t>
            </a:r>
            <a:r>
              <a:rPr lang="he-I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הקן</a:t>
            </a:r>
          </a:p>
          <a:p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מיקום הקן: הקשר בין מאפייני הקן למיקום הקן? האם חוזרים לקן משנה שעברה או בונים חדש?</a:t>
            </a:r>
          </a:p>
          <a:p>
            <a:r>
              <a:rPr lang="he-I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התנהגויות של בני הזוג בעת בניית </a:t>
            </a:r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הקן </a:t>
            </a:r>
            <a:endParaRPr lang="he-I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e-I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החומרים לבניית הקן: מקור החומרים לבניית הקן? קן ישן או חומרים חדשים? המרחק </a:t>
            </a:r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ממנו מביאים את החומרים? </a:t>
            </a:r>
            <a:endParaRPr lang="he-I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e-I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אופן בניית הקן: קצב </a:t>
            </a:r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הבאת החומר לבנייה? מי מביא חומרים? איפה בונים? </a:t>
            </a:r>
            <a:r>
              <a:rPr lang="he-I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מי </a:t>
            </a:r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בונה? כיצד בונים? משך הבנייה</a:t>
            </a:r>
            <a:r>
              <a:rPr lang="he-I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קשר בין מיקום חור הקן והתנהגות הציפור בכניסתה לקן</a:t>
            </a:r>
          </a:p>
          <a:p>
            <a:r>
              <a:rPr lang="he-I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ניסויים: </a:t>
            </a:r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מה המשקל שהקן יכול לשאת? לאיזו עוצמת רוח הוא עמיד? (באמצעות מאוורר)</a:t>
            </a:r>
            <a:b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e-IL" sz="2400" dirty="0"/>
          </a:p>
          <a:p>
            <a:pPr marL="25400" indent="0">
              <a:buNone/>
            </a:pPr>
            <a: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e-I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26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50520" y="562196"/>
            <a:ext cx="8229600" cy="1143000"/>
          </a:xfrm>
          <a:ln>
            <a:noFill/>
          </a:ln>
        </p:spPr>
        <p:txBody>
          <a:bodyPr/>
          <a:lstStyle/>
          <a:p>
            <a:r>
              <a:rPr lang="he-IL" sz="3200" b="1" dirty="0" smtClean="0">
                <a:cs typeface="+mn-cs"/>
              </a:rPr>
              <a:t>תיבות קינון</a:t>
            </a:r>
            <a:endParaRPr lang="he-IL" sz="3200" b="1" dirty="0">
              <a:cs typeface="+mn-cs"/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50520" y="1705196"/>
            <a:ext cx="8229600" cy="3122836"/>
          </a:xfrm>
        </p:spPr>
        <p:txBody>
          <a:bodyPr/>
          <a:lstStyle/>
          <a:p>
            <a:r>
              <a:rPr lang="he-IL" sz="2800" dirty="0">
                <a:latin typeface="Arial" panose="020B0604020202020204" pitchFamily="34" charset="0"/>
                <a:cs typeface="Arial" panose="020B0604020202020204" pitchFamily="34" charset="0"/>
              </a:rPr>
              <a:t>בישראל מספר ציפורים המקננות בחורים ותיבות </a:t>
            </a:r>
            <a:r>
              <a:rPr lang="he-I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קינון, כמו הירגזי והדרור.</a:t>
            </a:r>
            <a:endParaRPr lang="he-I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e-I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בגינה </a:t>
            </a:r>
            <a:r>
              <a:rPr lang="he-IL" sz="2800" dirty="0">
                <a:latin typeface="Arial" panose="020B0604020202020204" pitchFamily="34" charset="0"/>
                <a:cs typeface="Arial" panose="020B0604020202020204" pitchFamily="34" charset="0"/>
              </a:rPr>
              <a:t>המזמינה ובחצרות </a:t>
            </a:r>
            <a:r>
              <a:rPr lang="he-I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ניתן לקרב ציפורים אלו ולהתקין להן תיבות קינון מסוגים שונים</a:t>
            </a:r>
          </a:p>
          <a:p>
            <a:pPr marL="2540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8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הנחיות</a:t>
            </a:r>
            <a:r>
              <a:rPr lang="he-I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לרכישה או בנייה של תיבות קינון</a:t>
            </a:r>
            <a:endParaRPr lang="he-I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הסבר אליפטי 3"/>
          <p:cNvSpPr/>
          <p:nvPr/>
        </p:nvSpPr>
        <p:spPr>
          <a:xfrm>
            <a:off x="7223760" y="288922"/>
            <a:ext cx="1783080" cy="844774"/>
          </a:xfrm>
          <a:prstGeom prst="wedgeEllipseCallout">
            <a:avLst>
              <a:gd name="adj1" fmla="val -74679"/>
              <a:gd name="adj2" fmla="val 53480"/>
            </a:avLst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/>
              <a:t>יישומים</a:t>
            </a:r>
            <a:endParaRPr lang="he-IL" sz="2400" b="1" dirty="0"/>
          </a:p>
        </p:txBody>
      </p:sp>
      <p:sp>
        <p:nvSpPr>
          <p:cNvPr id="5" name="מלבן 4"/>
          <p:cNvSpPr/>
          <p:nvPr/>
        </p:nvSpPr>
        <p:spPr>
          <a:xfrm>
            <a:off x="959607" y="5604419"/>
            <a:ext cx="74735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מיקום תיבת הקינון: כיצד משפיע הגובה? הצמחייה? התאורה?</a:t>
            </a:r>
          </a:p>
        </p:txBody>
      </p:sp>
      <p:sp>
        <p:nvSpPr>
          <p:cNvPr id="6" name="מלבן 5"/>
          <p:cNvSpPr/>
          <p:nvPr/>
        </p:nvSpPr>
        <p:spPr>
          <a:xfrm>
            <a:off x="4465320" y="5032919"/>
            <a:ext cx="42444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altLang="he-IL" sz="2400" b="1" dirty="0" smtClean="0">
                <a:solidFill>
                  <a:srgbClr val="006600"/>
                </a:solidFill>
              </a:rPr>
              <a:t>אלו שאלות חקר ניתן לחקור?</a:t>
            </a:r>
            <a:endParaRPr lang="he-IL" altLang="he-IL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22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445637" y="677268"/>
            <a:ext cx="8373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0">
              <a:spcBef>
                <a:spcPct val="0"/>
              </a:spcBef>
              <a:buFontTx/>
              <a:buNone/>
            </a:pPr>
            <a:r>
              <a:rPr lang="he-IL" altLang="he-IL" sz="2400" dirty="0"/>
              <a:t>יהודה כץ עוקב אחרי </a:t>
            </a:r>
            <a:r>
              <a:rPr lang="he-IL" altLang="he-IL" sz="2400" dirty="0">
                <a:hlinkClick r:id="rId2"/>
              </a:rPr>
              <a:t>קינון ירגזים בחצרו על ידי צילום מבעד לחלון </a:t>
            </a:r>
            <a:r>
              <a:rPr lang="he-IL" altLang="he-IL" sz="2400" dirty="0" smtClean="0">
                <a:hlinkClick r:id="rId2"/>
              </a:rPr>
              <a:t>ביתו</a:t>
            </a:r>
            <a:endParaRPr lang="he-IL" altLang="he-IL" sz="2400" dirty="0"/>
          </a:p>
        </p:txBody>
      </p:sp>
      <p:pic>
        <p:nvPicPr>
          <p:cNvPr id="30723" name="תמונה 3" descr="צילום מבעד חלון ביתו של יהודה כץ 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70827" y="1242446"/>
            <a:ext cx="6114197" cy="455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תמונה 4" descr="המצלמה שבעזרת יהודה כץ עוקב אחר קינון ירגזי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9020" y="3766657"/>
            <a:ext cx="5637535" cy="2818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34978" y="122830"/>
            <a:ext cx="467404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/>
              <a:t>חקר קינון ירגזים בתיבת קינון</a:t>
            </a:r>
            <a:endParaRPr lang="he-IL" sz="2800" b="1" dirty="0"/>
          </a:p>
        </p:txBody>
      </p:sp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ח</a:t>
            </a:r>
            <a:r>
              <a:rPr lang="he-IL" dirty="0" smtClean="0"/>
              <a:t>קר קינון בתיבת קינון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36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77672" y="1099952"/>
            <a:ext cx="8229600" cy="1143000"/>
          </a:xfrm>
        </p:spPr>
        <p:txBody>
          <a:bodyPr/>
          <a:lstStyle/>
          <a:p>
            <a:r>
              <a:rPr lang="he-I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חקר בניית קיני </a:t>
            </a:r>
            <a:r>
              <a:rPr lang="he-IL" sz="3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סנונית רפתות</a:t>
            </a:r>
            <a:endParaRPr lang="he-I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idx="1"/>
          </p:nvPr>
        </p:nvSpPr>
        <p:spPr>
          <a:xfrm>
            <a:off x="477672" y="2209208"/>
            <a:ext cx="8229600" cy="3244755"/>
          </a:xfrm>
        </p:spPr>
        <p:txBody>
          <a:bodyPr/>
          <a:lstStyle/>
          <a:p>
            <a:r>
              <a:rPr lang="he-I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הכנת תבנית לקן מלאכותי ומעקב אחר בניית הקן</a:t>
            </a:r>
          </a:p>
          <a:p>
            <a:r>
              <a:rPr lang="he-I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העמדת בריכות בוץ עם מרקמי קרקע שונים וביצוע ניסוי</a:t>
            </a:r>
            <a:r>
              <a:rPr lang="he-IL" sz="2800" dirty="0">
                <a:latin typeface="Arial" panose="020B0604020202020204" pitchFamily="34" charset="0"/>
                <a:cs typeface="Arial" panose="020B0604020202020204" pitchFamily="34" charset="0"/>
              </a:rPr>
              <a:t>: מה מרקם האדמה שהסנונית מעדיפה לבניית </a:t>
            </a:r>
            <a:r>
              <a:rPr lang="he-I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הקן?</a:t>
            </a:r>
            <a:endParaRPr lang="he-I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e-IL" sz="2800" dirty="0"/>
          </a:p>
        </p:txBody>
      </p:sp>
      <p:sp>
        <p:nvSpPr>
          <p:cNvPr id="5" name="הסבר אליפטי 4"/>
          <p:cNvSpPr/>
          <p:nvPr/>
        </p:nvSpPr>
        <p:spPr>
          <a:xfrm>
            <a:off x="7223760" y="288922"/>
            <a:ext cx="1783080" cy="844774"/>
          </a:xfrm>
          <a:prstGeom prst="wedgeEllipseCallout">
            <a:avLst>
              <a:gd name="adj1" fmla="val -74679"/>
              <a:gd name="adj2" fmla="val 53480"/>
            </a:avLst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/>
              <a:t>יישומים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40035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2459" y="1394312"/>
            <a:ext cx="8497887" cy="2477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rtl="0">
              <a:spcBef>
                <a:spcPct val="0"/>
              </a:spcBef>
              <a:buFontTx/>
              <a:buNone/>
            </a:pPr>
            <a:r>
              <a:rPr lang="he-IL" altLang="he-IL" sz="2400" b="1" dirty="0" smtClean="0">
                <a:cs typeface="+mn-cs"/>
              </a:rPr>
              <a:t>כיצד </a:t>
            </a:r>
            <a:r>
              <a:rPr lang="he-IL" altLang="he-IL" sz="2400" b="1" dirty="0">
                <a:cs typeface="+mn-cs"/>
              </a:rPr>
              <a:t>משפיע </a:t>
            </a:r>
            <a:r>
              <a:rPr lang="he-IL" altLang="he-IL" sz="2400" b="1" dirty="0" smtClean="0">
                <a:cs typeface="+mn-cs"/>
              </a:rPr>
              <a:t>מיקום </a:t>
            </a:r>
            <a:r>
              <a:rPr lang="he-IL" altLang="he-IL" sz="2400" b="1" dirty="0">
                <a:cs typeface="+mn-cs"/>
              </a:rPr>
              <a:t>ריפוד הקן על שמירת טמפרטורת הביצים? </a:t>
            </a:r>
          </a:p>
          <a:p>
            <a:pPr rtl="0">
              <a:spcBef>
                <a:spcPct val="0"/>
              </a:spcBef>
              <a:buFontTx/>
              <a:buNone/>
            </a:pPr>
            <a:r>
              <a:rPr lang="en-US" altLang="he-IL" sz="1100" b="1" dirty="0" smtClean="0">
                <a:cs typeface="+mn-cs"/>
              </a:rPr>
              <a:t/>
            </a:r>
            <a:br>
              <a:rPr lang="en-US" altLang="he-IL" sz="1100" b="1" dirty="0" smtClean="0">
                <a:cs typeface="+mn-cs"/>
              </a:rPr>
            </a:br>
            <a:r>
              <a:rPr lang="he-IL" altLang="he-IL" sz="2400" b="1" dirty="0" smtClean="0">
                <a:cs typeface="+mn-cs"/>
              </a:rPr>
              <a:t>השערות</a:t>
            </a:r>
            <a:r>
              <a:rPr lang="he-IL" altLang="he-IL" sz="2400" dirty="0">
                <a:cs typeface="+mn-cs"/>
              </a:rPr>
              <a:t>: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he-IL" altLang="he-IL" sz="2400" dirty="0" smtClean="0">
                <a:cs typeface="+mn-cs"/>
              </a:rPr>
              <a:t>בקן </a:t>
            </a:r>
            <a:r>
              <a:rPr lang="he-IL" altLang="he-IL" sz="2400" dirty="0">
                <a:cs typeface="+mn-cs"/>
              </a:rPr>
              <a:t>מרופד (חוחית, בולבול) </a:t>
            </a:r>
            <a:r>
              <a:rPr lang="he-IL" altLang="he-IL" sz="2400" dirty="0" smtClean="0">
                <a:cs typeface="+mn-cs"/>
              </a:rPr>
              <a:t>יאבדו </a:t>
            </a:r>
            <a:r>
              <a:rPr lang="he-IL" altLang="he-IL" sz="2400" dirty="0">
                <a:cs typeface="+mn-cs"/>
              </a:rPr>
              <a:t>הביצים חום בקצב איטי יותר מאשר בקן לא מרופד (צוצלת). 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he-IL" altLang="he-IL" sz="2400" dirty="0" smtClean="0">
                <a:cs typeface="+mn-cs"/>
              </a:rPr>
              <a:t>בקן </a:t>
            </a:r>
            <a:r>
              <a:rPr lang="he-IL" altLang="he-IL" sz="2400" dirty="0">
                <a:cs typeface="+mn-cs"/>
              </a:rPr>
              <a:t>שבו הביצים מונחות על הריפוד (חוחית) יאבדו הביצים חום בקצב איטי יותר מאשר בקן שבו הריפוד מוצמד מחוץ לקן (בולבול)   </a:t>
            </a:r>
          </a:p>
        </p:txBody>
      </p:sp>
      <p:sp>
        <p:nvSpPr>
          <p:cNvPr id="9" name="הסבר אליפטי 8"/>
          <p:cNvSpPr/>
          <p:nvPr/>
        </p:nvSpPr>
        <p:spPr>
          <a:xfrm>
            <a:off x="7254240" y="125638"/>
            <a:ext cx="1776848" cy="804002"/>
          </a:xfrm>
          <a:prstGeom prst="wedgeEllipseCallout">
            <a:avLst>
              <a:gd name="adj1" fmla="val -61975"/>
              <a:gd name="adj2" fmla="val 53499"/>
            </a:avLst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/>
              <a:t>פעילות חקר</a:t>
            </a:r>
            <a:endParaRPr lang="he-IL" sz="2400" b="1" dirty="0"/>
          </a:p>
        </p:txBody>
      </p:sp>
      <p:sp>
        <p:nvSpPr>
          <p:cNvPr id="3" name="מלבן 2"/>
          <p:cNvSpPr/>
          <p:nvPr/>
        </p:nvSpPr>
        <p:spPr>
          <a:xfrm>
            <a:off x="778827" y="751881"/>
            <a:ext cx="67274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b="1" dirty="0">
                <a:solidFill>
                  <a:srgbClr val="009900"/>
                </a:solidFill>
              </a:rPr>
              <a:t>משימת אתגר 2</a:t>
            </a:r>
            <a:r>
              <a:rPr lang="he-IL" sz="3200" b="1" dirty="0" smtClean="0">
                <a:solidFill>
                  <a:srgbClr val="009900"/>
                </a:solidFill>
              </a:rPr>
              <a:t>: </a:t>
            </a:r>
            <a:r>
              <a:rPr lang="he-IL" sz="3200" dirty="0" smtClean="0">
                <a:solidFill>
                  <a:srgbClr val="009900"/>
                </a:solidFill>
              </a:rPr>
              <a:t>שמירת חום הביצים </a:t>
            </a:r>
            <a:endParaRPr lang="he-IL" sz="3200" dirty="0">
              <a:solidFill>
                <a:srgbClr val="009900"/>
              </a:solidFill>
            </a:endParaRPr>
          </a:p>
        </p:txBody>
      </p:sp>
      <p:sp>
        <p:nvSpPr>
          <p:cNvPr id="4" name="Title 3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מ</a:t>
            </a:r>
            <a:r>
              <a:rPr lang="he-IL" dirty="0" smtClean="0"/>
              <a:t>שימת אתגר 2: שמירת חום הביצים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63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331958" cy="1636049"/>
          </a:xfrm>
        </p:spPr>
        <p:txBody>
          <a:bodyPr/>
          <a:lstStyle/>
          <a:p>
            <a:r>
              <a:rPr lang="he-IL" sz="3600" b="1" dirty="0" smtClean="0">
                <a:solidFill>
                  <a:schemeClr val="tx1"/>
                </a:solidFill>
                <a:cs typeface="+mn-cs"/>
              </a:rPr>
              <a:t>התעוררות הטבע באביב </a:t>
            </a:r>
            <a:r>
              <a:rPr lang="en-US" sz="3600" b="1" dirty="0" smtClean="0">
                <a:solidFill>
                  <a:schemeClr val="tx1"/>
                </a:solidFill>
                <a:cs typeface="+mn-cs"/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cs typeface="+mn-cs"/>
              </a:rPr>
            </a:br>
            <a:r>
              <a:rPr lang="he-IL" sz="3600" b="1" dirty="0" smtClean="0">
                <a:solidFill>
                  <a:schemeClr val="tx1"/>
                </a:solidFill>
                <a:cs typeface="+mn-cs"/>
              </a:rPr>
              <a:t>מזמנת לנו סוגיות מרתקות לחקר ציפורים</a:t>
            </a:r>
            <a:endParaRPr lang="he-IL" sz="36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הסבר מלבני מעוגל 3"/>
          <p:cNvSpPr/>
          <p:nvPr/>
        </p:nvSpPr>
        <p:spPr>
          <a:xfrm>
            <a:off x="4992265" y="2083991"/>
            <a:ext cx="2757713" cy="1538513"/>
          </a:xfrm>
          <a:prstGeom prst="wedgeRoundRectCallout">
            <a:avLst>
              <a:gd name="adj1" fmla="val -49883"/>
              <a:gd name="adj2" fmla="val 102273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tx1"/>
                </a:solidFill>
              </a:rPr>
              <a:t>אלו תופעות?</a:t>
            </a:r>
            <a:r>
              <a:rPr lang="en-US" sz="2400" b="1" dirty="0">
                <a:solidFill>
                  <a:schemeClr val="tx1"/>
                </a:solidFill>
              </a:rPr>
              <a:t/>
            </a:r>
            <a:br>
              <a:rPr lang="en-US" sz="2400" b="1" dirty="0">
                <a:solidFill>
                  <a:schemeClr val="tx1"/>
                </a:solidFill>
              </a:rPr>
            </a:br>
            <a:endParaRPr lang="he-IL" sz="2400" b="1" dirty="0">
              <a:solidFill>
                <a:schemeClr val="tx1"/>
              </a:solidFill>
            </a:endParaRPr>
          </a:p>
        </p:txBody>
      </p:sp>
      <p:sp>
        <p:nvSpPr>
          <p:cNvPr id="5" name="הסבר מלבני מעוגל 4"/>
          <p:cNvSpPr/>
          <p:nvPr/>
        </p:nvSpPr>
        <p:spPr>
          <a:xfrm>
            <a:off x="869560" y="2359763"/>
            <a:ext cx="3185885" cy="1262741"/>
          </a:xfrm>
          <a:prstGeom prst="wedgeRoundRectCallout">
            <a:avLst>
              <a:gd name="adj1" fmla="val 55221"/>
              <a:gd name="adj2" fmla="val 120586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tx1"/>
                </a:solidFill>
              </a:rPr>
              <a:t>חוויה אישית??</a:t>
            </a:r>
            <a:endParaRPr lang="he-IL" sz="2400" b="1" dirty="0">
              <a:solidFill>
                <a:schemeClr val="tx1"/>
              </a:solidFill>
            </a:endParaRPr>
          </a:p>
        </p:txBody>
      </p:sp>
      <p:sp>
        <p:nvSpPr>
          <p:cNvPr id="6" name="הסבר מלבני מעוגל 5"/>
          <p:cNvSpPr/>
          <p:nvPr/>
        </p:nvSpPr>
        <p:spPr>
          <a:xfrm>
            <a:off x="5879804" y="4217159"/>
            <a:ext cx="2598057" cy="1673256"/>
          </a:xfrm>
          <a:prstGeom prst="wedgeRoundRectCallout">
            <a:avLst>
              <a:gd name="adj1" fmla="val -77815"/>
              <a:gd name="adj2" fmla="val -9092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tx1"/>
                </a:solidFill>
              </a:rPr>
              <a:t>בעיות הנובעות מהתערבות האדם?</a:t>
            </a:r>
            <a:endParaRPr lang="he-IL" sz="2400" b="1" dirty="0">
              <a:solidFill>
                <a:schemeClr val="tx1"/>
              </a:solidFill>
            </a:endParaRPr>
          </a:p>
        </p:txBody>
      </p:sp>
      <p:sp>
        <p:nvSpPr>
          <p:cNvPr id="7" name="הסבר מלבני מעוגל 6"/>
          <p:cNvSpPr/>
          <p:nvPr/>
        </p:nvSpPr>
        <p:spPr>
          <a:xfrm>
            <a:off x="1027917" y="4823724"/>
            <a:ext cx="3280227" cy="1277257"/>
          </a:xfrm>
          <a:prstGeom prst="wedgeRoundRectCallout">
            <a:avLst>
              <a:gd name="adj1" fmla="val 79659"/>
              <a:gd name="adj2" fmla="val 64773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400" b="1" dirty="0">
                <a:solidFill>
                  <a:schemeClr val="tx1"/>
                </a:solidFill>
              </a:rPr>
              <a:t>שאלות </a:t>
            </a:r>
            <a:r>
              <a:rPr lang="he-IL" sz="2400" b="1" dirty="0" smtClean="0">
                <a:solidFill>
                  <a:schemeClr val="tx1"/>
                </a:solidFill>
              </a:rPr>
              <a:t>מסקרנות?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14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27829" y="1016667"/>
            <a:ext cx="390325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solidFill>
                  <a:schemeClr val="tx1"/>
                </a:solidFill>
              </a:rPr>
              <a:t>ניסוי בהדגמה </a:t>
            </a: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he-IL" sz="2800" b="1" dirty="0" smtClean="0">
                <a:solidFill>
                  <a:schemeClr val="tx1"/>
                </a:solidFill>
              </a:rPr>
              <a:t>בקינים מלאכותיים:</a:t>
            </a:r>
            <a:endParaRPr lang="he-IL" sz="2800" b="1" dirty="0">
              <a:solidFill>
                <a:schemeClr val="tx1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0" y="2068135"/>
            <a:ext cx="9031088" cy="4542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2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שאלת החקר: </a:t>
            </a:r>
            <a:r>
              <a:rPr lang="he-IL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כיצד </a:t>
            </a: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משפיע מיקום הבידוד בקן על שמירת החום של הביצים</a:t>
            </a:r>
            <a:r>
              <a:rPr lang="he-IL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2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ציוד:  </a:t>
            </a:r>
            <a:r>
              <a:rPr lang="he-IL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טרמומטרים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3 קינים מלאכותיים (סלסלות) עם ריפוד מצמר </a:t>
            </a:r>
            <a:r>
              <a:rPr lang="he-IL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אמיתי</a:t>
            </a:r>
            <a:r>
              <a:rPr lang="he-IL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(עדיף)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בד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לכיסוי הסלסילה להדמיה של דוגרת.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ללא ריפוד, ריפוד מבפנים, ריפוד בחוץ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3 ביצים קשות וחמות או 3 תפו"א זהים בגודלם מבושלים חמים בתוך צידנית.</a:t>
            </a:r>
            <a:r>
              <a:rPr lang="en-US" sz="2200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200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22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הנחיות לביצוע:</a:t>
            </a:r>
            <a:r>
              <a:rPr lang="en-US" sz="2200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200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יש להניח את הטרמומטר בתוך הסלסילה, להניח עליו את הביצה ולכסות בבד.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למדוד טמפרטורה בתוך הקינים כל 4-5 דקות במשך 20-30 דקות ולרשום את התוצאות בטבלה.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הערה: </a:t>
            </a:r>
            <a:r>
              <a:rPr lang="he-IL" sz="2000" dirty="0" smtClean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לפני שמבצעים בכיתה, מומלץ לבדוק קודם במעבדה כעבור כמה זמן רואים שינוי משמעותי בטמפרטורה, ולפי זה לתכנן את מרווחי המדידות בניסוי בכיתה.</a:t>
            </a:r>
          </a:p>
        </p:txBody>
      </p:sp>
      <p:pic>
        <p:nvPicPr>
          <p:cNvPr id="3" name="תמונה 2" descr="3 קינים מלאכותיים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0405" y="99121"/>
            <a:ext cx="3905251" cy="1871653"/>
          </a:xfrm>
          <a:prstGeom prst="rect">
            <a:avLst/>
          </a:prstGeom>
        </p:spPr>
      </p:pic>
      <p:sp>
        <p:nvSpPr>
          <p:cNvPr id="4" name="Title 3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נ</a:t>
            </a:r>
            <a:r>
              <a:rPr lang="he-IL" dirty="0" err="1" smtClean="0"/>
              <a:t>יסוי</a:t>
            </a:r>
            <a:r>
              <a:rPr lang="he-IL" dirty="0" smtClean="0"/>
              <a:t> בהדגמה בקינים</a:t>
            </a:r>
            <a:r>
              <a:rPr lang="he-IL" baseline="0" dirty="0" smtClean="0"/>
              <a:t> מלאכותיים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07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19467" y="514066"/>
            <a:ext cx="220765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800" b="1" dirty="0" smtClean="0"/>
              <a:t>טבלת תוצאות</a:t>
            </a:r>
            <a:endParaRPr lang="he-IL" sz="2800" b="1" dirty="0"/>
          </a:p>
        </p:txBody>
      </p:sp>
      <p:graphicFrame>
        <p:nvGraphicFramePr>
          <p:cNvPr id="4" name="טבלה 3" title="טבלת תוצאות הניסוי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267800"/>
              </p:ext>
            </p:extLst>
          </p:nvPr>
        </p:nvGraphicFramePr>
        <p:xfrm>
          <a:off x="552449" y="1444790"/>
          <a:ext cx="8058514" cy="4403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0840">
                  <a:extLst>
                    <a:ext uri="{9D8B030D-6E8A-4147-A177-3AD203B41FA5}">
                      <a16:colId xmlns:a16="http://schemas.microsoft.com/office/drawing/2014/main" val="3849299307"/>
                    </a:ext>
                  </a:extLst>
                </a:gridCol>
                <a:gridCol w="922314">
                  <a:extLst>
                    <a:ext uri="{9D8B030D-6E8A-4147-A177-3AD203B41FA5}">
                      <a16:colId xmlns:a16="http://schemas.microsoft.com/office/drawing/2014/main" val="3009622934"/>
                    </a:ext>
                  </a:extLst>
                </a:gridCol>
                <a:gridCol w="1131072">
                  <a:extLst>
                    <a:ext uri="{9D8B030D-6E8A-4147-A177-3AD203B41FA5}">
                      <a16:colId xmlns:a16="http://schemas.microsoft.com/office/drawing/2014/main" val="3374089548"/>
                    </a:ext>
                  </a:extLst>
                </a:gridCol>
                <a:gridCol w="1131072">
                  <a:extLst>
                    <a:ext uri="{9D8B030D-6E8A-4147-A177-3AD203B41FA5}">
                      <a16:colId xmlns:a16="http://schemas.microsoft.com/office/drawing/2014/main" val="2840883922"/>
                    </a:ext>
                  </a:extLst>
                </a:gridCol>
                <a:gridCol w="1131072">
                  <a:extLst>
                    <a:ext uri="{9D8B030D-6E8A-4147-A177-3AD203B41FA5}">
                      <a16:colId xmlns:a16="http://schemas.microsoft.com/office/drawing/2014/main" val="1575621429"/>
                    </a:ext>
                  </a:extLst>
                </a:gridCol>
                <a:gridCol w="1131072">
                  <a:extLst>
                    <a:ext uri="{9D8B030D-6E8A-4147-A177-3AD203B41FA5}">
                      <a16:colId xmlns:a16="http://schemas.microsoft.com/office/drawing/2014/main" val="2352992677"/>
                    </a:ext>
                  </a:extLst>
                </a:gridCol>
                <a:gridCol w="1131072">
                  <a:extLst>
                    <a:ext uri="{9D8B030D-6E8A-4147-A177-3AD203B41FA5}">
                      <a16:colId xmlns:a16="http://schemas.microsoft.com/office/drawing/2014/main" val="4041648429"/>
                    </a:ext>
                  </a:extLst>
                </a:gridCol>
              </a:tblGrid>
              <a:tr h="702803">
                <a:tc rowSpan="2">
                  <a:txBody>
                    <a:bodyPr/>
                    <a:lstStyle/>
                    <a:p>
                      <a:pPr algn="r" rtl="1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2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he-IL" sz="2400" dirty="0" smtClean="0">
                          <a:solidFill>
                            <a:schemeClr val="tx1"/>
                          </a:solidFill>
                        </a:rPr>
                        <a:t>סוג הקן</a:t>
                      </a:r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solidFill>
                            <a:schemeClr val="tx1"/>
                          </a:solidFill>
                        </a:rPr>
                        <a:t>מדידת טמפרטורה כל 4 דקות</a:t>
                      </a:r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983617"/>
                  </a:ext>
                </a:extLst>
              </a:tr>
              <a:tr h="702803">
                <a:tc vMerge="1"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308482"/>
                  </a:ext>
                </a:extLst>
              </a:tr>
              <a:tr h="999318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>
                          <a:solidFill>
                            <a:schemeClr val="tx1"/>
                          </a:solidFill>
                        </a:rPr>
                        <a:t>ללא ריפוד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1352"/>
                  </a:ext>
                </a:extLst>
              </a:tr>
              <a:tr h="999318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>
                          <a:solidFill>
                            <a:schemeClr val="tx1"/>
                          </a:solidFill>
                        </a:rPr>
                        <a:t>הריפוד</a:t>
                      </a:r>
                      <a:r>
                        <a:rPr lang="he-IL" sz="2400" b="1" baseline="0" dirty="0" smtClean="0">
                          <a:solidFill>
                            <a:schemeClr val="tx1"/>
                          </a:solidFill>
                        </a:rPr>
                        <a:t> בפנים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21342"/>
                  </a:ext>
                </a:extLst>
              </a:tr>
              <a:tr h="999318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>
                          <a:solidFill>
                            <a:schemeClr val="tx1"/>
                          </a:solidFill>
                        </a:rPr>
                        <a:t>הריפוד בחוץ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97866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4951" y="637176"/>
            <a:ext cx="3214341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dirty="0" smtClean="0"/>
              <a:t>טמפרטורת החדר:________</a:t>
            </a:r>
            <a:endParaRPr lang="he-IL" sz="2000" b="1" dirty="0"/>
          </a:p>
        </p:txBody>
      </p:sp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ט</a:t>
            </a:r>
            <a:r>
              <a:rPr lang="he-IL" dirty="0" err="1" smtClean="0"/>
              <a:t>בלת</a:t>
            </a:r>
            <a:r>
              <a:rPr lang="he-IL" dirty="0" smtClean="0"/>
              <a:t> תוצאות הניסוי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52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96837" y="411117"/>
            <a:ext cx="8229600" cy="708001"/>
          </a:xfrm>
        </p:spPr>
        <p:txBody>
          <a:bodyPr/>
          <a:lstStyle/>
          <a:p>
            <a:pPr algn="r"/>
            <a:r>
              <a:rPr lang="he-IL" sz="32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he-IL" sz="3200" b="1" dirty="0" smtClean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Arial"/>
              </a:rPr>
              <a:t>רעיונות נוספים לחקר בנושא?</a:t>
            </a:r>
            <a:endParaRPr lang="he-IL" sz="3200" b="1" dirty="0">
              <a:solidFill>
                <a:srgbClr val="0099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17560" y="1282890"/>
            <a:ext cx="7908877" cy="5227092"/>
          </a:xfrm>
        </p:spPr>
        <p:txBody>
          <a:bodyPr/>
          <a:lstStyle/>
          <a:p>
            <a:r>
              <a:rPr lang="he-I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חומרי הריפוד בקן: מקור החומרים? המרחק </a:t>
            </a:r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ממנו מביאים את החומרים? מי מביא חומרים? </a:t>
            </a:r>
          </a:p>
          <a:p>
            <a:r>
              <a:rPr lang="he-I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קשר בין מיקום </a:t>
            </a:r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הבידוד לתפוצה </a:t>
            </a:r>
            <a:r>
              <a:rPr lang="he-I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הגיאוגרפית של הציפור </a:t>
            </a:r>
          </a:p>
          <a:p>
            <a:r>
              <a:rPr lang="he-IL" alt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כיצד משפיע סוג ריפוד הקן (נוצות, צמר, כותנה, קש, ניר וכד) על שמירת טמפרטורת הביצים? </a:t>
            </a:r>
          </a:p>
          <a:p>
            <a:pPr marL="25400" indent="0">
              <a:buNone/>
            </a:pPr>
            <a: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e-I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69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893218" y="3439006"/>
            <a:ext cx="22220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altLang="he-IL" sz="2400" b="1" dirty="0" smtClean="0">
                <a:solidFill>
                  <a:srgbClr val="006600"/>
                </a:solidFill>
              </a:rPr>
              <a:t>אלו שאלות חקר </a:t>
            </a:r>
            <a:r>
              <a:rPr lang="en-US" altLang="he-IL" sz="2400" b="1" dirty="0" smtClean="0">
                <a:solidFill>
                  <a:srgbClr val="006600"/>
                </a:solidFill>
              </a:rPr>
              <a:t/>
            </a:r>
            <a:br>
              <a:rPr lang="en-US" altLang="he-IL" sz="2400" b="1" dirty="0" smtClean="0">
                <a:solidFill>
                  <a:srgbClr val="006600"/>
                </a:solidFill>
              </a:rPr>
            </a:br>
            <a:r>
              <a:rPr lang="he-IL" altLang="he-IL" sz="2400" b="1" dirty="0" smtClean="0">
                <a:solidFill>
                  <a:srgbClr val="006600"/>
                </a:solidFill>
              </a:rPr>
              <a:t>ניתן לחקור?</a:t>
            </a:r>
            <a:endParaRPr lang="he-IL" altLang="he-IL" sz="2400" b="1" dirty="0">
              <a:solidFill>
                <a:srgbClr val="006600"/>
              </a:solidFill>
            </a:endParaRPr>
          </a:p>
        </p:txBody>
      </p:sp>
      <p:sp>
        <p:nvSpPr>
          <p:cNvPr id="6" name="הסבר אליפטי 5"/>
          <p:cNvSpPr/>
          <p:nvPr/>
        </p:nvSpPr>
        <p:spPr>
          <a:xfrm>
            <a:off x="7223760" y="288922"/>
            <a:ext cx="1783080" cy="844774"/>
          </a:xfrm>
          <a:prstGeom prst="wedgeEllipseCallout">
            <a:avLst>
              <a:gd name="adj1" fmla="val -54013"/>
              <a:gd name="adj2" fmla="val 80944"/>
            </a:avLst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/>
              <a:t>יישומים</a:t>
            </a:r>
            <a:endParaRPr lang="he-IL" sz="2400" b="1" dirty="0"/>
          </a:p>
        </p:txBody>
      </p:sp>
      <p:sp>
        <p:nvSpPr>
          <p:cNvPr id="3" name="מלבן 2"/>
          <p:cNvSpPr/>
          <p:nvPr/>
        </p:nvSpPr>
        <p:spPr>
          <a:xfrm>
            <a:off x="5492961" y="1446381"/>
            <a:ext cx="3401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indent="0" algn="r">
              <a:buNone/>
            </a:pPr>
            <a:r>
              <a:rPr lang="he-IL" sz="2000" b="1" dirty="0"/>
              <a:t>בעונת הקינון - החל מתחילת פברואר ניתן לספק לציפורים חומרי קינון </a:t>
            </a:r>
            <a:r>
              <a:rPr lang="he-IL" sz="2000" b="1" dirty="0" smtClean="0"/>
              <a:t>בגינה – </a:t>
            </a:r>
            <a:r>
              <a:rPr lang="he-IL" sz="2000" b="1" dirty="0" smtClean="0">
                <a:hlinkClick r:id="rId2"/>
              </a:rPr>
              <a:t>ניתן להכין עם התלמידים סלסילת חומר קינון</a:t>
            </a:r>
            <a:endParaRPr lang="he-IL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08981" y="180985"/>
            <a:ext cx="430106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1600" b="1" dirty="0" smtClean="0"/>
              <a:t>הכנת רשת חומרי קינון מפלסטיק</a:t>
            </a:r>
          </a:p>
          <a:p>
            <a:pPr algn="r" rtl="1"/>
            <a:r>
              <a:rPr lang="he-IL" b="1" dirty="0" smtClean="0"/>
              <a:t>ציוד:</a:t>
            </a:r>
          </a:p>
          <a:p>
            <a:pPr algn="r" rtl="1"/>
            <a:r>
              <a:rPr lang="he-IL" dirty="0" smtClean="0"/>
              <a:t>רשת פלסטיק ירוק 22/22 הנמכרת בהום סנטר לפי מטר במחיר למטר 23 שח. </a:t>
            </a:r>
            <a:endParaRPr lang="he-IL" dirty="0"/>
          </a:p>
          <a:p>
            <a:pPr algn="r" rtl="1"/>
            <a:r>
              <a:rPr lang="he-IL" dirty="0" smtClean="0"/>
              <a:t>חוט ברזל ירוק הנקנה במארז של 50 מטר ומחירו 22 שח </a:t>
            </a:r>
          </a:p>
          <a:p>
            <a:pPr algn="r" rtl="1"/>
            <a:r>
              <a:rPr lang="he-IL" b="1" dirty="0" smtClean="0"/>
              <a:t>התהליך: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he-IL" dirty="0" smtClean="0"/>
              <a:t>חיתוך הרשת למלבן שצלעותיו 20</a:t>
            </a:r>
            <a:r>
              <a:rPr lang="en-US" dirty="0" smtClean="0"/>
              <a:t>X</a:t>
            </a:r>
            <a:r>
              <a:rPr lang="he-IL" dirty="0" smtClean="0"/>
              <a:t>30 ס"מ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he-IL" dirty="0" smtClean="0"/>
              <a:t>קיפול הרשת ותפירתה משני הצדדים באמצעות חוט הברזל או כל חוט אחר ליצירת כיס בפתוח בצדו העליון. 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he-IL" dirty="0" smtClean="0"/>
              <a:t>מילוי הכיס בחומרי קינן אפשריים: עשבים יבשים, פלומת נוצות, שערות של הכלב, צמר וכדומה ותלייתה על העץ או הגדר, רצוי מול החלון. 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he-IL" dirty="0" smtClean="0"/>
              <a:t>תצפית מהנה בצופיות , ירגזים, דרורים, בולבולים וציפורים אחרות שיבואו לקחת חומר קינון לבניית קינן. </a:t>
            </a:r>
          </a:p>
        </p:txBody>
      </p:sp>
      <p:grpSp>
        <p:nvGrpSpPr>
          <p:cNvPr id="7" name="Group 6" title="שלבים להכנת רשת חומרי קינון מפלסטיק"/>
          <p:cNvGrpSpPr/>
          <p:nvPr/>
        </p:nvGrpSpPr>
        <p:grpSpPr>
          <a:xfrm>
            <a:off x="1118954" y="3320306"/>
            <a:ext cx="3481120" cy="2975864"/>
            <a:chOff x="948267" y="3236262"/>
            <a:chExt cx="4061780" cy="3472246"/>
          </a:xfrm>
        </p:grpSpPr>
        <p:pic>
          <p:nvPicPr>
            <p:cNvPr id="8" name="תמונה 3" descr="חיתוך הרשת למלבן" title="שלב 1 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54745" t="40134" r="18324" b="33209"/>
            <a:stretch/>
          </p:blipFill>
          <p:spPr bwMode="auto">
            <a:xfrm>
              <a:off x="3644861" y="3469562"/>
              <a:ext cx="1365186" cy="1469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תמונה 3" descr="קיפול הרשת ויצירת כיס פתוח בצדו העליון" title="שלב 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3028" t="40035" r="54698" b="34510"/>
            <a:stretch/>
          </p:blipFill>
          <p:spPr bwMode="auto">
            <a:xfrm>
              <a:off x="948267" y="3469562"/>
              <a:ext cx="2244211" cy="1469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4244829" y="3236262"/>
              <a:ext cx="6962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he-IL" sz="1200" dirty="0" smtClean="0"/>
                <a:t>שלב 1</a:t>
              </a:r>
              <a:endParaRPr lang="en-US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449585" y="3236262"/>
              <a:ext cx="6962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he-IL" sz="1200" dirty="0" smtClean="0"/>
                <a:t>שלב 2</a:t>
              </a:r>
              <a:endParaRPr lang="en-US" sz="1200" dirty="0"/>
            </a:p>
          </p:txBody>
        </p:sp>
        <p:pic>
          <p:nvPicPr>
            <p:cNvPr id="12" name="תמונה 3" descr="מילוי הכיס בחומרי קינן" title="שלב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6030" t="69968" r="21996" b="3239"/>
            <a:stretch/>
          </p:blipFill>
          <p:spPr bwMode="auto">
            <a:xfrm>
              <a:off x="3489043" y="5330899"/>
              <a:ext cx="1511571" cy="1377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4244829" y="5073451"/>
              <a:ext cx="6962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he-IL" sz="1200" dirty="0" smtClean="0"/>
                <a:t>שלב 3</a:t>
              </a:r>
              <a:endParaRPr lang="en-US" sz="1200" dirty="0"/>
            </a:p>
          </p:txBody>
        </p:sp>
        <p:pic>
          <p:nvPicPr>
            <p:cNvPr id="14" name="תמונה 3" descr="תצפית על הרשת קינון מפלסטיק" title="שלב 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1162" t="70124" r="55018" b="1605"/>
            <a:stretch/>
          </p:blipFill>
          <p:spPr bwMode="auto">
            <a:xfrm>
              <a:off x="1744445" y="5330898"/>
              <a:ext cx="1067205" cy="1377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2072080" y="5073451"/>
              <a:ext cx="6962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he-IL" sz="1200" dirty="0" smtClean="0"/>
                <a:t>שלב 4</a:t>
              </a:r>
              <a:endParaRPr lang="en-US" sz="1200" dirty="0"/>
            </a:p>
          </p:txBody>
        </p:sp>
      </p:grpSp>
      <p:sp>
        <p:nvSpPr>
          <p:cNvPr id="10" name="Title 9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 smtClean="0"/>
              <a:t>יישומים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04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rgbClr val="339933"/>
              </a:buClr>
              <a:buSzPts val="4400"/>
              <a:buFont typeface="Calibri"/>
              <a:buNone/>
            </a:pPr>
            <a:r>
              <a:rPr lang="x-none" sz="3200" b="1" i="0" strike="noStrike" cap="none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משימת אתגר</a:t>
            </a:r>
            <a:r>
              <a:rPr lang="he-IL" sz="3200" b="1" i="0" strike="noStrike" cap="none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3: </a:t>
            </a:r>
            <a:r>
              <a:rPr lang="he-IL" sz="3200" i="0" u="none" strike="noStrike" cap="none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תצפית דרך מצלמות אונליין</a:t>
            </a:r>
            <a:endParaRPr sz="3200" i="0" u="none" strike="noStrike" cap="none" dirty="0"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457200" y="1417638"/>
            <a:ext cx="8229600" cy="4121089"/>
          </a:xfrm>
          <a:prstGeom prst="rect">
            <a:avLst/>
          </a:prstGeom>
          <a:solidFill>
            <a:srgbClr val="FDE9D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buNone/>
            </a:pPr>
            <a:r>
              <a:rPr lang="he-IL" sz="2400" dirty="0" smtClean="0">
                <a:cs typeface="+mn-cs"/>
              </a:rPr>
              <a:t>מעקב אחר התנהגויות קינון בשידור ישיר מ</a:t>
            </a:r>
            <a:r>
              <a:rPr lang="he-IL" sz="2400" dirty="0" smtClean="0">
                <a:cs typeface="+mn-cs"/>
                <a:hlinkClick r:id="rId3"/>
              </a:rPr>
              <a:t>מצלמות אונליין</a:t>
            </a:r>
            <a:endParaRPr lang="he-IL" sz="2400" dirty="0">
              <a:cs typeface="+mn-cs"/>
            </a:endParaRPr>
          </a:p>
          <a:p>
            <a:pPr marL="514350" marR="0" lvl="0" indent="-51435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lang="he-IL" sz="2400" dirty="0" smtClean="0">
                <a:cs typeface="+mn-cs"/>
                <a:hlinkClick r:id="rId4"/>
              </a:rPr>
              <a:t>קינון </a:t>
            </a:r>
            <a:r>
              <a:rPr lang="he-IL" sz="2400" b="0" i="0" u="none" strike="noStrike" cap="none" dirty="0" smtClean="0">
                <a:solidFill>
                  <a:schemeClr val="dk1"/>
                </a:solidFill>
                <a:cs typeface="+mn-cs"/>
                <a:sym typeface="Calibri"/>
                <a:hlinkClick r:id="rId4"/>
              </a:rPr>
              <a:t>עקב עיטי</a:t>
            </a:r>
            <a:endParaRPr lang="he-IL" sz="2400" b="0" i="0" u="none" strike="noStrike" cap="none" dirty="0" smtClean="0">
              <a:solidFill>
                <a:schemeClr val="dk1"/>
              </a:solidFill>
              <a:cs typeface="+mn-cs"/>
              <a:sym typeface="Calibri"/>
            </a:endParaRPr>
          </a:p>
          <a:p>
            <a:pPr marL="514350" marR="0" lvl="0" indent="-51435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lang="he-IL" sz="2400" dirty="0" smtClean="0">
                <a:cs typeface="+mn-cs"/>
                <a:hlinkClick r:id="rId5"/>
              </a:rPr>
              <a:t>קינון נשר</a:t>
            </a:r>
            <a:endParaRPr lang="he-IL" sz="2400" dirty="0" smtClean="0">
              <a:cs typeface="+mn-cs"/>
            </a:endParaRPr>
          </a:p>
          <a:p>
            <a:pPr marL="514350" marR="0" lvl="0" indent="-51435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lang="he-IL" sz="2400" b="0" i="0" u="none" strike="noStrike" cap="none" dirty="0" smtClean="0">
                <a:solidFill>
                  <a:schemeClr val="dk1"/>
                </a:solidFill>
                <a:cs typeface="+mn-cs"/>
                <a:sym typeface="Calibri"/>
                <a:hlinkClick r:id="rId6"/>
              </a:rPr>
              <a:t>קינון סיס</a:t>
            </a:r>
            <a:r>
              <a:rPr lang="he-IL" sz="2400" b="0" i="0" u="none" strike="noStrike" cap="none" dirty="0" smtClean="0">
                <a:solidFill>
                  <a:schemeClr val="dk1"/>
                </a:solidFill>
                <a:cs typeface="+mn-cs"/>
                <a:sym typeface="Calibri"/>
              </a:rPr>
              <a:t> </a:t>
            </a:r>
            <a:r>
              <a:rPr lang="he-IL" sz="1200" b="0" i="0" u="none" strike="noStrike" cap="none" dirty="0" smtClean="0">
                <a:solidFill>
                  <a:schemeClr val="dk1"/>
                </a:solidFill>
                <a:cs typeface="+mn-cs"/>
                <a:sym typeface="Calibri"/>
              </a:rPr>
              <a:t>קישור ל 5 מצלמות שונות</a:t>
            </a:r>
            <a:endParaRPr lang="he-IL" sz="2400" b="0" i="0" u="none" strike="noStrike" cap="none" dirty="0" smtClean="0">
              <a:solidFill>
                <a:schemeClr val="dk1"/>
              </a:solidFill>
              <a:cs typeface="+mn-cs"/>
              <a:sym typeface="Calibri"/>
            </a:endParaRPr>
          </a:p>
          <a:p>
            <a:pPr marL="0" marR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cs typeface="+mn-cs"/>
                <a:sym typeface="Calibri"/>
              </a:rPr>
              <a:t/>
            </a:r>
            <a:br>
              <a:rPr lang="en-US" sz="2400" b="0" i="0" u="none" strike="noStrike" cap="none" dirty="0" smtClean="0">
                <a:solidFill>
                  <a:schemeClr val="dk1"/>
                </a:solidFill>
                <a:cs typeface="+mn-cs"/>
                <a:sym typeface="Calibri"/>
              </a:rPr>
            </a:br>
            <a:r>
              <a:rPr lang="he-IL" sz="2400" b="0" i="0" u="none" strike="noStrike" cap="none" dirty="0" smtClean="0">
                <a:solidFill>
                  <a:schemeClr val="dk1"/>
                </a:solidFill>
                <a:cs typeface="+mn-cs"/>
                <a:sym typeface="Calibri"/>
                <a:hlinkClick r:id="rId7"/>
              </a:rPr>
              <a:t>הצעה לפעילות חקר</a:t>
            </a:r>
            <a:r>
              <a:rPr lang="he-IL" sz="2400" b="0" i="0" u="none" strike="noStrike" cap="none" dirty="0" smtClean="0">
                <a:solidFill>
                  <a:schemeClr val="dk1"/>
                </a:solidFill>
                <a:cs typeface="+mn-cs"/>
                <a:sym typeface="Calibri"/>
              </a:rPr>
              <a:t>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cs typeface="+mn-cs"/>
                <a:sym typeface="Calibri"/>
              </a:rPr>
              <a:t/>
            </a:r>
            <a:br>
              <a:rPr lang="en-US" sz="2400" b="0" i="0" u="none" strike="noStrike" cap="none" dirty="0" smtClean="0">
                <a:solidFill>
                  <a:schemeClr val="dk1"/>
                </a:solidFill>
                <a:cs typeface="+mn-cs"/>
                <a:sym typeface="Calibri"/>
              </a:rPr>
            </a:br>
            <a:r>
              <a:rPr lang="he-IL" sz="2000" dirty="0">
                <a:cs typeface="+mn-cs"/>
              </a:rPr>
              <a:t>על </a:t>
            </a:r>
            <a:r>
              <a:rPr lang="he-IL" sz="2000" dirty="0" smtClean="0">
                <a:cs typeface="+mn-cs"/>
              </a:rPr>
              <a:t>קינון </a:t>
            </a:r>
            <a:r>
              <a:rPr lang="he-IL" sz="2000" dirty="0">
                <a:cs typeface="+mn-cs"/>
              </a:rPr>
              <a:t>סיס </a:t>
            </a:r>
            <a:r>
              <a:rPr lang="he-IL" sz="2000" b="0" i="0" u="none" strike="noStrike" cap="none" dirty="0" smtClean="0">
                <a:solidFill>
                  <a:schemeClr val="dk1"/>
                </a:solidFill>
                <a:cs typeface="+mn-cs"/>
                <a:sym typeface="Calibri"/>
              </a:rPr>
              <a:t>חומות</a:t>
            </a:r>
          </a:p>
          <a:p>
            <a:pPr marL="514350" marR="0" lvl="0" indent="-51435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endParaRPr lang="he-IL" sz="2400" dirty="0">
              <a:cs typeface="+mn-cs"/>
            </a:endParaRPr>
          </a:p>
          <a:p>
            <a:pPr marL="514350" marR="0" lvl="0" indent="-51435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endParaRPr sz="2400" b="0" i="0" u="none" strike="noStrike" cap="none" dirty="0">
              <a:solidFill>
                <a:schemeClr val="dk1"/>
              </a:solidFill>
              <a:cs typeface="+mn-cs"/>
              <a:sym typeface="Calibri"/>
            </a:endParaRPr>
          </a:p>
        </p:txBody>
      </p:sp>
      <p:pic>
        <p:nvPicPr>
          <p:cNvPr id="2" name="תמונה 1" title="קינון עקב עיטי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016" y="2560638"/>
            <a:ext cx="5341179" cy="306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9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" name="Shape 286" title="ציור של מנורה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19925" y="404813"/>
            <a:ext cx="1895475" cy="5832475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Shape 287" title="אור המנורה"/>
          <p:cNvSpPr/>
          <p:nvPr/>
        </p:nvSpPr>
        <p:spPr>
          <a:xfrm rot="-9600320">
            <a:off x="3118084" y="896351"/>
            <a:ext cx="5343135" cy="4935537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Shape 289"/>
          <p:cNvSpPr txBox="1"/>
          <p:nvPr/>
        </p:nvSpPr>
        <p:spPr>
          <a:xfrm rot="1287095">
            <a:off x="3140926" y="4071130"/>
            <a:ext cx="4094786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4400" b="1" dirty="0" smtClean="0">
                <a:solidFill>
                  <a:srgbClr val="C00000"/>
                </a:solidFill>
              </a:rPr>
              <a:t>בהצלחה</a:t>
            </a:r>
            <a:r>
              <a:rPr lang="x-none" sz="4400" b="1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4400" b="1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5941" y="131598"/>
            <a:ext cx="403933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400" dirty="0" smtClean="0">
                <a:solidFill>
                  <a:srgbClr val="FF0000"/>
                </a:solidFill>
              </a:rPr>
              <a:t>התמונות במצגת זו מיועדות להצגה בכיתה בלבד.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he-IL" sz="2400" dirty="0" smtClean="0">
                <a:solidFill>
                  <a:srgbClr val="FF0000"/>
                </a:solidFill>
              </a:rPr>
              <a:t>חלקן אינן מיועדות להפצה ברשת כי אין לנו זכויות יוצרים עליהן </a:t>
            </a:r>
            <a:r>
              <a:rPr lang="he-IL" sz="2400" dirty="0">
                <a:solidFill>
                  <a:srgbClr val="FF0000"/>
                </a:solidFill>
              </a:rPr>
              <a:t>. </a:t>
            </a:r>
            <a:endParaRPr lang="he-IL" sz="2400" dirty="0" smtClean="0">
              <a:solidFill>
                <a:srgbClr val="FF0000"/>
              </a:solidFill>
            </a:endParaRPr>
          </a:p>
          <a:p>
            <a:pPr algn="r"/>
            <a:r>
              <a:rPr lang="he-IL" sz="2400" dirty="0" smtClean="0">
                <a:solidFill>
                  <a:srgbClr val="FF0000"/>
                </a:solidFill>
              </a:rPr>
              <a:t>אנא הקפידו על כך כדי לא לחשוף אותנו לתביעה משפטית! </a:t>
            </a:r>
            <a:endParaRPr lang="he-IL" sz="2400" dirty="0">
              <a:solidFill>
                <a:srgbClr val="FF0000"/>
              </a:solidFill>
            </a:endParaRPr>
          </a:p>
        </p:txBody>
      </p:sp>
      <p:pic>
        <p:nvPicPr>
          <p:cNvPr id="10" name="Picture 2" descr="צילום: יובל פלג" title="ציפור בתוך קן 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281521">
            <a:off x="4443944" y="1749691"/>
            <a:ext cx="3026521" cy="2539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 smtClean="0"/>
              <a:t>שמירה על </a:t>
            </a:r>
            <a:r>
              <a:rPr lang="en-US" dirty="0" smtClean="0"/>
              <a:t>ז</a:t>
            </a:r>
            <a:r>
              <a:rPr lang="he-IL" dirty="0" err="1" smtClean="0"/>
              <a:t>כויות</a:t>
            </a:r>
            <a:r>
              <a:rPr lang="he-IL" dirty="0" smtClean="0"/>
              <a:t> יוצרים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 b="1" dirty="0" smtClean="0">
                <a:solidFill>
                  <a:srgbClr val="006600"/>
                </a:solidFill>
                <a:cs typeface="+mn-cs"/>
              </a:rPr>
              <a:t>כל תופעה / שאלה היא הזדמנות </a:t>
            </a:r>
            <a:r>
              <a:rPr lang="en-US" sz="3600" b="1" dirty="0" smtClean="0">
                <a:solidFill>
                  <a:srgbClr val="006600"/>
                </a:solidFill>
                <a:cs typeface="+mn-cs"/>
              </a:rPr>
              <a:t/>
            </a:r>
            <a:br>
              <a:rPr lang="en-US" sz="3600" b="1" dirty="0" smtClean="0">
                <a:solidFill>
                  <a:srgbClr val="006600"/>
                </a:solidFill>
                <a:cs typeface="+mn-cs"/>
              </a:rPr>
            </a:br>
            <a:r>
              <a:rPr lang="he-IL" sz="3600" b="1" dirty="0" smtClean="0">
                <a:solidFill>
                  <a:srgbClr val="006600"/>
                </a:solidFill>
                <a:cs typeface="+mn-cs"/>
              </a:rPr>
              <a:t>למשימת אתגר כיתתית</a:t>
            </a:r>
            <a:endParaRPr lang="he-IL" sz="3600" b="1" dirty="0">
              <a:solidFill>
                <a:srgbClr val="006600"/>
              </a:solidFill>
              <a:cs typeface="+mn-cs"/>
            </a:endParaRPr>
          </a:p>
        </p:txBody>
      </p:sp>
      <p:sp>
        <p:nvSpPr>
          <p:cNvPr id="4" name="Shape 127"/>
          <p:cNvSpPr txBox="1">
            <a:spLocks noGrp="1"/>
          </p:cNvSpPr>
          <p:nvPr>
            <p:ph type="body" idx="1"/>
          </p:nvPr>
        </p:nvSpPr>
        <p:spPr>
          <a:xfrm>
            <a:off x="337782" y="1615758"/>
            <a:ext cx="8468436" cy="4925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Clr>
                <a:srgbClr val="006600"/>
              </a:buClr>
              <a:buSzPts val="4000"/>
              <a:buNone/>
            </a:pPr>
            <a:r>
              <a:rPr lang="he-IL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מהי משימת אתגר? משימה ש...</a:t>
            </a:r>
          </a:p>
          <a:p>
            <a:pPr indent="-457200">
              <a:spcBef>
                <a:spcPts val="0"/>
              </a:spcBef>
              <a:buClr>
                <a:srgbClr val="006600"/>
              </a:buClr>
              <a:buSzPts val="4000"/>
            </a:pP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מתעוררת </a:t>
            </a:r>
            <a:r>
              <a:rPr lang="x-none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בעקבות חשיפה לתופעות בשדה או למידע מעניין ב</a:t>
            </a:r>
            <a:r>
              <a:rPr lang="he-I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ערוצי התקשורת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457200">
              <a:spcBef>
                <a:spcPts val="0"/>
              </a:spcBef>
              <a:buClr>
                <a:srgbClr val="006600"/>
              </a:buClr>
              <a:buSzPts val="4000"/>
            </a:pP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מעוררת </a:t>
            </a:r>
            <a:r>
              <a:rPr lang="x-none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שאלה שהתלמידים לא יודעים עליה את התשובה.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457200">
              <a:spcBef>
                <a:spcPts val="0"/>
              </a:spcBef>
              <a:buClr>
                <a:srgbClr val="006600"/>
              </a:buClr>
              <a:buSzPts val="4000"/>
            </a:pP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מעוררת </a:t>
            </a:r>
            <a:r>
              <a:rPr lang="x-none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מוטיבציה וסקרנות.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457200">
              <a:spcBef>
                <a:spcPts val="0"/>
              </a:spcBef>
              <a:buClr>
                <a:srgbClr val="006600"/>
              </a:buClr>
              <a:buSzPts val="4000"/>
            </a:pP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ניתן </a:t>
            </a:r>
            <a:r>
              <a:rPr lang="x-none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להתמודד איתה בזמן קצר.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457200">
              <a:spcBef>
                <a:spcPts val="0"/>
              </a:spcBef>
              <a:buClr>
                <a:srgbClr val="006600"/>
              </a:buClr>
              <a:buSzPts val="4000"/>
            </a:pP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ניתן </a:t>
            </a:r>
            <a:r>
              <a:rPr lang="x-none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לבצע אותה במסגרת </a:t>
            </a: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כיתתית</a:t>
            </a:r>
            <a:r>
              <a:rPr lang="he-I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חשיפה</a:t>
            </a:r>
            <a:r>
              <a:rPr lang="x-none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ביצוע, דיון וסיכום.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457200">
              <a:spcBef>
                <a:spcPts val="0"/>
              </a:spcBef>
              <a:buClr>
                <a:srgbClr val="006600"/>
              </a:buClr>
              <a:buSzPts val="4000"/>
            </a:pP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כרוכה ב</a:t>
            </a:r>
            <a:r>
              <a:rPr lang="he-I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איסוף מידע ממקורות מגוונים: </a:t>
            </a: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חקר מידעני</a:t>
            </a:r>
            <a:r>
              <a:rPr lang="he-I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תשאול מומחים</a:t>
            </a:r>
            <a:r>
              <a:rPr lang="he-I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ו</a:t>
            </a: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תצפיות </a:t>
            </a:r>
            <a:r>
              <a:rPr lang="x-none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בשטח.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15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509344" y="1272438"/>
            <a:ext cx="8229600" cy="32098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r" rtl="1"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Arial"/>
              <a:buChar char="•"/>
            </a:pPr>
            <a:r>
              <a:rPr lang="x-none" sz="28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לעורר סקרנות לנפלאות ותופעות </a:t>
            </a:r>
            <a:r>
              <a:rPr lang="he-IL" sz="2800" b="0" i="0" u="none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בסביבה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560"/>
              </a:spcBef>
              <a:buClr>
                <a:srgbClr val="006600"/>
              </a:buClr>
              <a:buSzPts val="2800"/>
            </a:pPr>
            <a:r>
              <a:rPr lang="he-I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לשבור שגרה במהלך השנה</a:t>
            </a:r>
          </a:p>
          <a:p>
            <a:pPr marL="342900" marR="0" lvl="0" indent="-342900" algn="r" rtl="1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Arial"/>
              <a:buChar char="•"/>
            </a:pPr>
            <a:r>
              <a:rPr lang="x-none" sz="2800" b="0" i="0" u="none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ל</a:t>
            </a:r>
            <a:r>
              <a:rPr lang="he-IL" sz="2800" b="0" i="0" u="none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התניע </a:t>
            </a:r>
            <a:r>
              <a:rPr lang="x-none" sz="2800" b="0" i="0" u="none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תהלי</a:t>
            </a:r>
            <a:r>
              <a:rPr lang="he-IL" sz="2800" b="0" i="0" u="none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כי</a:t>
            </a:r>
            <a:r>
              <a:rPr lang="x-none" sz="2800" b="0" i="0" u="none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x-none" sz="28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חקר </a:t>
            </a:r>
            <a:r>
              <a:rPr lang="he-IL" sz="2800" b="0" i="0" u="none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סביבה בכיתה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Arial"/>
              <a:buChar char="•"/>
            </a:pPr>
            <a:r>
              <a:rPr lang="x-none" sz="2800" b="0" i="0" u="none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לחבר </a:t>
            </a:r>
            <a:r>
              <a:rPr lang="x-none" sz="28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תלמידים שעד כה לא התעניינו בנושא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Arial"/>
              <a:buChar char="•"/>
            </a:pPr>
            <a:r>
              <a:rPr lang="x-none" sz="28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לתת הזדמנות לתלמידים שלא </a:t>
            </a:r>
            <a:r>
              <a:rPr lang="he-I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מתלהבים מ</a:t>
            </a:r>
            <a:r>
              <a:rPr lang="x-none" sz="2800" b="0" i="0" u="none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תהליך </a:t>
            </a:r>
            <a:r>
              <a:rPr lang="x-none" sz="28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חקר </a:t>
            </a:r>
            <a:r>
              <a:rPr lang="x-none" sz="2800" b="0" i="0" u="none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שלם</a:t>
            </a:r>
            <a:r>
              <a:rPr lang="he-IL" sz="2800" b="0" i="0" u="none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, </a:t>
            </a:r>
            <a:r>
              <a:rPr lang="x-none" sz="2800" b="0" i="0" u="none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להיחשף </a:t>
            </a:r>
            <a:r>
              <a:rPr lang="he-I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לחקר בדרך אחרת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Shape 133"/>
          <p:cNvSpPr txBox="1"/>
          <p:nvPr/>
        </p:nvSpPr>
        <p:spPr>
          <a:xfrm>
            <a:off x="509344" y="286700"/>
            <a:ext cx="8229600" cy="985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4000"/>
              <a:buFont typeface="Calibri"/>
              <a:buNone/>
            </a:pPr>
            <a:r>
              <a:rPr lang="x-none" sz="32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משימת אתגר כיתתית - לשם מה?</a:t>
            </a:r>
            <a:endParaRPr sz="3200" b="1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34" name="Shape 134"/>
          <p:cNvSpPr txBox="1"/>
          <p:nvPr/>
        </p:nvSpPr>
        <p:spPr>
          <a:xfrm>
            <a:off x="914400" y="4612515"/>
            <a:ext cx="8229600" cy="1710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400"/>
              <a:buFont typeface="Calibri"/>
              <a:buNone/>
            </a:pPr>
            <a:r>
              <a:rPr lang="x-none" sz="32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ל</a:t>
            </a:r>
            <a:r>
              <a:rPr lang="he-IL" sz="32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מה ל</a:t>
            </a:r>
            <a:r>
              <a:rPr lang="x-none" sz="32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שים </a:t>
            </a:r>
            <a:r>
              <a:rPr lang="x-none" sz="32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לב?</a:t>
            </a:r>
            <a:endParaRPr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060"/>
              <a:buFont typeface="Calibri"/>
              <a:buNone/>
            </a:pPr>
            <a:r>
              <a:rPr lang="he-IL" sz="2800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שהמשימה תהיה </a:t>
            </a: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חוויתית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0" marR="0" lvl="0" indent="0" algn="ct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060"/>
              <a:buFont typeface="Calibri"/>
              <a:buNone/>
            </a:pPr>
            <a:r>
              <a:rPr lang="x-none" sz="28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משולבת </a:t>
            </a:r>
            <a:r>
              <a:rPr lang="he-IL" sz="2800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התנסויות, </a:t>
            </a: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סרטונים </a:t>
            </a:r>
            <a:r>
              <a:rPr lang="x-none" sz="28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וכלים </a:t>
            </a: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דיגיטליים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060"/>
              <a:buFont typeface="Calibri"/>
              <a:buNone/>
            </a:pPr>
            <a:r>
              <a:rPr lang="x-none" sz="28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אפשר לתת אותה </a:t>
            </a:r>
            <a:r>
              <a:rPr lang="he-IL" sz="2800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גם </a:t>
            </a:r>
            <a:r>
              <a:rPr lang="x-none" sz="2800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בצורת </a:t>
            </a:r>
            <a:r>
              <a:rPr lang="x-none" sz="28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משחק, או תחרות.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מ</a:t>
            </a:r>
            <a:r>
              <a:rPr lang="he-IL" dirty="0" smtClean="0"/>
              <a:t>שימת אתגר</a:t>
            </a:r>
            <a:r>
              <a:rPr lang="he-IL" baseline="0" dirty="0" smtClean="0"/>
              <a:t> כיתתית – לשם מה?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9560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x-none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+mn-cs"/>
                <a:sym typeface="Calibri"/>
              </a:rPr>
              <a:t>דוגמא למשימת </a:t>
            </a:r>
            <a:r>
              <a:rPr lang="x-none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+mn-cs"/>
                <a:sym typeface="Calibri"/>
              </a:rPr>
              <a:t>אתגר</a:t>
            </a:r>
            <a:r>
              <a:rPr lang="he-IL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+mn-cs"/>
                <a:sym typeface="Calibri"/>
              </a:rPr>
              <a:t>: מה עושות הציפורים בגשם?</a:t>
            </a:r>
            <a:r>
              <a:rPr lang="en-US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+mn-cs"/>
                <a:sym typeface="Calibri"/>
              </a:rPr>
              <a:t/>
            </a:r>
            <a:br>
              <a:rPr lang="en-US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+mn-cs"/>
                <a:sym typeface="Calibri"/>
              </a:rPr>
            </a:br>
            <a:r>
              <a:rPr lang="he-IL" sz="2400" b="1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+mn-cs"/>
                <a:sym typeface="Calibri"/>
              </a:rPr>
              <a:t>מוניר</a:t>
            </a:r>
            <a:r>
              <a:rPr lang="he-IL" sz="2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+mn-cs"/>
                <a:sym typeface="Calibri"/>
              </a:rPr>
              <a:t> </a:t>
            </a:r>
            <a:r>
              <a:rPr lang="he-IL" sz="2400" b="1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+mn-cs"/>
                <a:sym typeface="Calibri"/>
              </a:rPr>
              <a:t>מחאמיד</a:t>
            </a:r>
            <a:r>
              <a:rPr lang="he-IL" sz="2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+mn-cs"/>
                <a:sym typeface="Calibri"/>
              </a:rPr>
              <a:t> חט"ב סלאמה, מחוז צפון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+mn-cs"/>
              <a:sym typeface="Calibri"/>
            </a:endParaRPr>
          </a:p>
        </p:txBody>
      </p:sp>
      <p:pic>
        <p:nvPicPr>
          <p:cNvPr id="108" name="Shape 108" descr="קבוצת ילדים צופה באמצעות משקפת על הציפורים 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98935" y="4178038"/>
            <a:ext cx="4946131" cy="2473066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Shape 109"/>
          <p:cNvSpPr txBox="1"/>
          <p:nvPr/>
        </p:nvSpPr>
        <p:spPr>
          <a:xfrm>
            <a:off x="289560" y="1238605"/>
            <a:ext cx="8397240" cy="2479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400"/>
              <a:buFont typeface="Calibri"/>
              <a:buNone/>
            </a:pPr>
            <a:r>
              <a:rPr lang="he-IL" sz="2200" b="1" dirty="0" smtClean="0">
                <a:solidFill>
                  <a:srgbClr val="000099"/>
                </a:solidFill>
                <a:latin typeface="Calibri"/>
                <a:ea typeface="Calibri"/>
                <a:cs typeface="+mn-cs"/>
                <a:sym typeface="Calibri"/>
              </a:rPr>
              <a:t>שאלת החקר: ה</a:t>
            </a:r>
            <a:r>
              <a:rPr lang="he-IL" sz="2200" dirty="0" smtClean="0">
                <a:solidFill>
                  <a:srgbClr val="000099"/>
                </a:solidFill>
                <a:latin typeface="Calibri"/>
                <a:ea typeface="Calibri"/>
                <a:cs typeface="+mn-cs"/>
                <a:sym typeface="Calibri"/>
              </a:rPr>
              <a:t>אם נראה בבוקר גשום את מגוון הציפורים שפגשנו בבוקר בהיר?</a:t>
            </a: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400"/>
              <a:buFont typeface="Calibri"/>
              <a:buNone/>
            </a:pPr>
            <a:r>
              <a:rPr lang="he-IL" sz="2200" b="1" dirty="0" smtClean="0">
                <a:solidFill>
                  <a:srgbClr val="000099"/>
                </a:solidFill>
                <a:latin typeface="Calibri"/>
                <a:ea typeface="Calibri"/>
                <a:cs typeface="+mn-cs"/>
                <a:sym typeface="Calibri"/>
              </a:rPr>
              <a:t>הנחיות לסקר: </a:t>
            </a:r>
            <a:r>
              <a:rPr lang="x-none" sz="2200" b="1" dirty="0" smtClean="0">
                <a:solidFill>
                  <a:srgbClr val="000099"/>
                </a:solidFill>
                <a:latin typeface="Calibri"/>
                <a:ea typeface="Calibri"/>
                <a:cs typeface="+mn-cs"/>
                <a:sym typeface="Calibri"/>
              </a:rPr>
              <a:t> </a:t>
            </a:r>
            <a:r>
              <a:rPr lang="he-IL" sz="2200" dirty="0" smtClean="0">
                <a:solidFill>
                  <a:srgbClr val="000099"/>
                </a:solidFill>
                <a:latin typeface="Calibri"/>
                <a:ea typeface="Calibri"/>
                <a:cs typeface="+mn-cs"/>
                <a:sym typeface="Calibri"/>
              </a:rPr>
              <a:t>מחלקים את הכיתה ל-7 קבוצות, כל קבוצה צופה יום אחד, באותה שעה, על שטח של 100 מ"ר, ומתארת את מאפייני מזג האוויר. </a:t>
            </a:r>
            <a:r>
              <a:rPr lang="en-US" sz="2200" dirty="0" smtClean="0">
                <a:solidFill>
                  <a:srgbClr val="000099"/>
                </a:solidFill>
                <a:latin typeface="Calibri"/>
                <a:ea typeface="Calibri"/>
                <a:cs typeface="+mn-cs"/>
                <a:sym typeface="Calibri"/>
              </a:rPr>
              <a:t/>
            </a:r>
            <a:br>
              <a:rPr lang="en-US" sz="2200" dirty="0" smtClean="0">
                <a:solidFill>
                  <a:srgbClr val="000099"/>
                </a:solidFill>
                <a:latin typeface="Calibri"/>
                <a:ea typeface="Calibri"/>
                <a:cs typeface="+mn-cs"/>
                <a:sym typeface="Calibri"/>
              </a:rPr>
            </a:br>
            <a:r>
              <a:rPr lang="he-IL" sz="2200" dirty="0" smtClean="0">
                <a:solidFill>
                  <a:srgbClr val="000099"/>
                </a:solidFill>
                <a:latin typeface="Calibri"/>
                <a:ea typeface="Calibri"/>
                <a:cs typeface="+mn-cs"/>
                <a:sym typeface="Calibri"/>
              </a:rPr>
              <a:t>כל קבוצה רושמת את מספר המינים ומספר הפרטים שראתה מכל מין ומכניסה את הנתונים לטבלה השיתופית, לפי התאריך בו צפתה. </a:t>
            </a:r>
            <a:r>
              <a:rPr lang="en-US" sz="2200" dirty="0" smtClean="0">
                <a:solidFill>
                  <a:srgbClr val="000099"/>
                </a:solidFill>
                <a:latin typeface="Calibri"/>
                <a:ea typeface="Calibri"/>
                <a:cs typeface="+mn-cs"/>
                <a:sym typeface="Calibri"/>
              </a:rPr>
              <a:t/>
            </a:r>
            <a:br>
              <a:rPr lang="en-US" sz="2200" dirty="0" smtClean="0">
                <a:solidFill>
                  <a:srgbClr val="000099"/>
                </a:solidFill>
                <a:latin typeface="Calibri"/>
                <a:ea typeface="Calibri"/>
                <a:cs typeface="+mn-cs"/>
                <a:sym typeface="Calibri"/>
              </a:rPr>
            </a:br>
            <a:r>
              <a:rPr lang="he-IL" sz="2200" dirty="0" smtClean="0">
                <a:solidFill>
                  <a:srgbClr val="000099"/>
                </a:solidFill>
                <a:latin typeface="Calibri"/>
                <a:ea typeface="Calibri"/>
                <a:cs typeface="+mn-cs"/>
                <a:sym typeface="Calibri"/>
              </a:rPr>
              <a:t>לבסוף עורכים סיכום כיתתי ומשווים בין בוקר בהיר לבוקר גשום.</a:t>
            </a:r>
            <a:endParaRPr sz="2200" dirty="0">
              <a:solidFill>
                <a:srgbClr val="000099"/>
              </a:solidFill>
              <a:latin typeface="Calibri"/>
              <a:ea typeface="Calibri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128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395536" y="332656"/>
            <a:ext cx="8280920" cy="12003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3600" b="1" i="0" u="none" strike="noStrike" cap="none" dirty="0">
                <a:solidFill>
                  <a:srgbClr val="006600"/>
                </a:solidFill>
                <a:latin typeface="Calibri"/>
                <a:ea typeface="Calibri"/>
                <a:cs typeface="Calibri"/>
                <a:sym typeface="Calibri"/>
              </a:rPr>
              <a:t>"לוח </a:t>
            </a:r>
            <a:r>
              <a:rPr lang="x-none" sz="36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Calibri"/>
                <a:sym typeface="Calibri"/>
              </a:rPr>
              <a:t>השנה</a:t>
            </a:r>
            <a:r>
              <a:rPr lang="he-IL" sz="36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r>
              <a:rPr lang="x-none" sz="3600" b="1" i="0" u="none" strike="noStrike" cap="none" dirty="0" smtClean="0">
                <a:solidFill>
                  <a:srgbClr val="0066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x-none" sz="3600" b="1" i="0" u="none" strike="noStrike" cap="none" dirty="0">
                <a:solidFill>
                  <a:srgbClr val="006600"/>
                </a:solidFill>
                <a:latin typeface="Calibri"/>
                <a:ea typeface="Calibri"/>
                <a:cs typeface="Calibri"/>
                <a:sym typeface="Calibri"/>
              </a:rPr>
              <a:t>של הציפורים</a:t>
            </a:r>
            <a:br>
              <a:rPr lang="x-none" sz="3600" b="1" i="0" u="none" strike="noStrike" cap="none" dirty="0">
                <a:solidFill>
                  <a:srgbClr val="0066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3600" b="1" i="0" u="none" strike="noStrike" cap="none" dirty="0">
                <a:solidFill>
                  <a:srgbClr val="006600"/>
                </a:solidFill>
                <a:latin typeface="Calibri"/>
                <a:ea typeface="Calibri"/>
                <a:cs typeface="Calibri"/>
                <a:sym typeface="Calibri"/>
              </a:rPr>
              <a:t> – משימות אתגר כיתתיות</a:t>
            </a:r>
            <a:endParaRPr sz="3600" b="1" i="0" u="none" strike="noStrike" cap="none" dirty="0">
              <a:solidFill>
                <a:srgbClr val="0066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 title="ציפורים לפני חודשי השנה"/>
          <p:cNvSpPr txBox="1"/>
          <p:nvPr/>
        </p:nvSpPr>
        <p:spPr>
          <a:xfrm>
            <a:off x="1014921" y="1836107"/>
            <a:ext cx="7272808" cy="440120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6012159" y="2032112"/>
            <a:ext cx="2042815" cy="1889037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1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ספטמבר-אוקטובר</a:t>
            </a:r>
            <a:endParaRPr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1115616" y="2032112"/>
            <a:ext cx="2160240" cy="1889037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1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ינואר</a:t>
            </a:r>
            <a:endParaRPr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Shape 93"/>
          <p:cNvSpPr/>
          <p:nvPr/>
        </p:nvSpPr>
        <p:spPr>
          <a:xfrm>
            <a:off x="3563888" y="2032112"/>
            <a:ext cx="2160240" cy="1889037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1" dirty="0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נובמבר-דצמבר</a:t>
            </a:r>
            <a:endParaRPr dirty="0"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6012159" y="4192351"/>
            <a:ext cx="2160241" cy="1889037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1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פברואר –מרץ</a:t>
            </a:r>
            <a:endParaRPr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3571205" y="4230701"/>
            <a:ext cx="2160240" cy="1889037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1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אפריל</a:t>
            </a:r>
            <a:endParaRPr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1115616" y="4230702"/>
            <a:ext cx="2160240" cy="1889037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1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מאי-יוני</a:t>
            </a:r>
            <a:endParaRPr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תמונה 3" title="ציפור חודשים ספטמבר-אוקטובר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5285" y="2478758"/>
            <a:ext cx="1295400" cy="1295400"/>
          </a:xfrm>
          <a:prstGeom prst="rect">
            <a:avLst/>
          </a:prstGeom>
        </p:spPr>
      </p:pic>
      <p:pic>
        <p:nvPicPr>
          <p:cNvPr id="7" name="תמונה 6" title="ציפור חודשים נובמבר ודצמבר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899" y="2628762"/>
            <a:ext cx="1462774" cy="876438"/>
          </a:xfrm>
          <a:prstGeom prst="rect">
            <a:avLst/>
          </a:prstGeom>
        </p:spPr>
      </p:pic>
      <p:pic>
        <p:nvPicPr>
          <p:cNvPr id="9" name="תמונה 8" title="ציפור חודש ינואר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31627" y="2502793"/>
            <a:ext cx="1271365" cy="1271365"/>
          </a:xfrm>
          <a:prstGeom prst="rect">
            <a:avLst/>
          </a:prstGeom>
        </p:spPr>
      </p:pic>
      <p:pic>
        <p:nvPicPr>
          <p:cNvPr id="10" name="תמונה 9" title="זוג יונים חודשים פברואר ומרץ 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5285" y="4681744"/>
            <a:ext cx="1314721" cy="1314721"/>
          </a:xfrm>
          <a:prstGeom prst="rect">
            <a:avLst/>
          </a:prstGeom>
        </p:spPr>
      </p:pic>
      <p:pic>
        <p:nvPicPr>
          <p:cNvPr id="11" name="תמונה 10" title="ציפורים חודש אפריל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3953354" y="4742630"/>
            <a:ext cx="1462774" cy="1157164"/>
          </a:xfrm>
          <a:prstGeom prst="rect">
            <a:avLst/>
          </a:prstGeom>
        </p:spPr>
      </p:pic>
      <p:pic>
        <p:nvPicPr>
          <p:cNvPr id="12" name="תמונה 11" title="ציפור חודשים מאי ויוני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0172" y="4670047"/>
            <a:ext cx="1179527" cy="1179527"/>
          </a:xfrm>
          <a:prstGeom prst="rect">
            <a:avLst/>
          </a:prstGeom>
        </p:spPr>
      </p:pic>
      <p:sp>
        <p:nvSpPr>
          <p:cNvPr id="2" name="Title 1" hidden="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he-IL" dirty="0" smtClean="0"/>
              <a:t>לוח שנה"</a:t>
            </a:r>
            <a:r>
              <a:rPr lang="he-IL" baseline="0" dirty="0" smtClean="0"/>
              <a:t> של הציפורים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8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rgbClr val="339933"/>
              </a:buClr>
              <a:buSzPts val="4400"/>
              <a:buFont typeface="Calibri"/>
              <a:buNone/>
            </a:pPr>
            <a:r>
              <a:rPr lang="x-none" sz="4400" b="1" i="0" u="none" strike="noStrike" cap="none" dirty="0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פברואר-מרץ</a:t>
            </a:r>
            <a:endParaRPr sz="4400" b="1" i="0" u="none" strike="noStrike" cap="none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Shape 214"/>
          <p:cNvSpPr/>
          <p:nvPr/>
        </p:nvSpPr>
        <p:spPr>
          <a:xfrm>
            <a:off x="539552" y="332656"/>
            <a:ext cx="2160241" cy="1889037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b="1" dirty="0" smtClean="0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פברואר-מרץ</a:t>
            </a:r>
            <a:endParaRPr dirty="0"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5" name="Shape 215" title="זוג יונים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4512" y="791669"/>
            <a:ext cx="1290319" cy="1240966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Shape 218"/>
          <p:cNvSpPr txBox="1"/>
          <p:nvPr/>
        </p:nvSpPr>
        <p:spPr>
          <a:xfrm>
            <a:off x="4928225" y="3775735"/>
            <a:ext cx="278785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התקשטות וחיזור, מגוון קולות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Shape 220"/>
          <p:cNvSpPr txBox="1"/>
          <p:nvPr/>
        </p:nvSpPr>
        <p:spPr>
          <a:xfrm>
            <a:off x="3356496" y="6322898"/>
            <a:ext cx="181330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בנית קינים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Shape 223"/>
          <p:cNvSpPr txBox="1"/>
          <p:nvPr/>
        </p:nvSpPr>
        <p:spPr>
          <a:xfrm>
            <a:off x="6674842" y="6311315"/>
            <a:ext cx="181330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פורים: הסוואה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Shape 225"/>
          <p:cNvSpPr txBox="1"/>
          <p:nvPr/>
        </p:nvSpPr>
        <p:spPr>
          <a:xfrm>
            <a:off x="713018" y="4211609"/>
            <a:ext cx="181330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דילמת הסנוניות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תמונה 3" descr="ציפור בהסוואה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8214" y="4583929"/>
            <a:ext cx="2528586" cy="1682919"/>
          </a:xfrm>
          <a:prstGeom prst="rect">
            <a:avLst/>
          </a:prstGeom>
        </p:spPr>
      </p:pic>
      <p:pic>
        <p:nvPicPr>
          <p:cNvPr id="5" name="תמונה 4" descr="זוג ציפורים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09341" y="1549360"/>
            <a:ext cx="2953979" cy="2214792"/>
          </a:xfrm>
          <a:prstGeom prst="rect">
            <a:avLst/>
          </a:prstGeom>
        </p:spPr>
      </p:pic>
      <p:pic>
        <p:nvPicPr>
          <p:cNvPr id="6" name="תמונה 5" title="בנית קינים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7167" y="4312989"/>
            <a:ext cx="1721058" cy="1998326"/>
          </a:xfrm>
          <a:prstGeom prst="rect">
            <a:avLst/>
          </a:prstGeom>
        </p:spPr>
      </p:pic>
      <p:pic>
        <p:nvPicPr>
          <p:cNvPr id="9" name="תמונה 8" title="סנוניות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787" y="2462276"/>
            <a:ext cx="2234115" cy="1668807"/>
          </a:xfrm>
          <a:prstGeom prst="rect">
            <a:avLst/>
          </a:prstGeom>
        </p:spPr>
      </p:pic>
      <p:pic>
        <p:nvPicPr>
          <p:cNvPr id="11" name="תמונה 10" descr="ציפור מנקה את עצמה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5963" y="1569372"/>
            <a:ext cx="2121059" cy="212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2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pPr algn="r"/>
            <a:r>
              <a:rPr lang="he-IL" sz="4000" b="1" dirty="0" smtClean="0">
                <a:solidFill>
                  <a:srgbClr val="339933"/>
                </a:solidFill>
                <a:cs typeface="+mn-cs"/>
              </a:rPr>
              <a:t>נושאים בפברואר-מרץ</a:t>
            </a:r>
            <a:endParaRPr lang="he-IL" sz="4000" b="1" dirty="0">
              <a:solidFill>
                <a:srgbClr val="339933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540802"/>
            <a:ext cx="8229600" cy="5221662"/>
          </a:xfr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1">
            <a:noAutofit/>
          </a:bodyPr>
          <a:lstStyle/>
          <a:p>
            <a:pPr marL="0" indent="0">
              <a:buNone/>
            </a:pPr>
            <a:r>
              <a:rPr lang="he-IL" sz="20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חיזור </a:t>
            </a:r>
          </a:p>
          <a:p>
            <a:pPr marL="0" indent="0">
              <a:buNone/>
            </a:pPr>
            <a:r>
              <a:rPr lang="he-IL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חקר התנהגויות חיזור- יונים</a:t>
            </a:r>
          </a:p>
          <a:p>
            <a:pPr marL="0" indent="0">
              <a:buNone/>
            </a:pPr>
            <a:r>
              <a:rPr lang="he-IL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חקר תגובות להשמעת קולות חיזור </a:t>
            </a:r>
          </a:p>
          <a:p>
            <a:pPr marL="0" indent="0">
              <a:buNone/>
            </a:pPr>
            <a:r>
              <a:rPr lang="he-IL" sz="20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פורים בטבע </a:t>
            </a:r>
          </a:p>
          <a:p>
            <a:pPr marL="0" indent="0">
              <a:buNone/>
            </a:pPr>
            <a:r>
              <a:rPr lang="he-IL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התחפשות והתקשטות ציפורים </a:t>
            </a:r>
            <a:r>
              <a:rPr lang="he-IL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ותפקידן</a:t>
            </a:r>
          </a:p>
          <a:p>
            <a:pPr marL="0" indent="0">
              <a:buNone/>
            </a:pPr>
            <a:r>
              <a:rPr lang="he-IL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התחפשויות בציפורים</a:t>
            </a:r>
            <a:endParaRPr lang="he-IL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e-IL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כל יום פורים אצל הציפורים</a:t>
            </a:r>
            <a:endParaRPr lang="he-IL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e-IL" sz="20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בניית קינים:</a:t>
            </a:r>
            <a:endParaRPr lang="en-US" sz="2000" b="1" dirty="0" smtClean="0"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e-IL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איסוף חומרים לבניית הקן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צורות קינים ומיקום הריפוד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דילמת הסנוניות: בניית </a:t>
            </a:r>
            <a:r>
              <a:rPr lang="he-IL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קינים </a:t>
            </a:r>
            <a:r>
              <a:rPr lang="he-IL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המטרד </a:t>
            </a:r>
            <a:r>
              <a:rPr lang="he-IL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והפתרונות</a:t>
            </a:r>
            <a:r>
              <a:rPr lang="en-US" sz="20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0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חקר קולות ציפורים:</a:t>
            </a:r>
            <a:r>
              <a:rPr lang="en-US" sz="20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אלו קולות כל מין משמיע= לפחות 2 קולות </a:t>
            </a:r>
            <a:r>
              <a:rPr lang="he-IL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שונים (שירה, תקשורת בתוך המין, אזהרה, חיזור)- בבוקר בשעת אכילה לעומת שעות אחרות</a:t>
            </a:r>
            <a:endParaRPr lang="he-IL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sz="2000" b="1" dirty="0"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sz="2000" b="1" dirty="0"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sz="2000" b="1" dirty="0"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sz="2000" b="1" dirty="0"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sz="2000" b="1" dirty="0"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395536" y="332656"/>
            <a:ext cx="2160240" cy="18890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339933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rgbClr val="339933"/>
                </a:solidFill>
              </a:rPr>
              <a:t>פברואר</a:t>
            </a:r>
          </a:p>
          <a:p>
            <a:pPr algn="ctr"/>
            <a:endParaRPr lang="he-IL" b="1" dirty="0" smtClean="0">
              <a:solidFill>
                <a:srgbClr val="339933"/>
              </a:solidFill>
            </a:endParaRPr>
          </a:p>
          <a:p>
            <a:pPr algn="ctr"/>
            <a:endParaRPr lang="he-IL" dirty="0"/>
          </a:p>
          <a:p>
            <a:pPr algn="ctr"/>
            <a:endParaRPr lang="he-IL" dirty="0" smtClean="0"/>
          </a:p>
          <a:p>
            <a:pPr algn="ctr"/>
            <a:endParaRPr lang="he-IL" dirty="0"/>
          </a:p>
          <a:p>
            <a:pPr algn="ctr"/>
            <a:endParaRPr lang="he-IL" dirty="0"/>
          </a:p>
        </p:txBody>
      </p:sp>
      <p:sp>
        <p:nvSpPr>
          <p:cNvPr id="4" name="AutoShape 2" descr="תוצאת תמונה עבור ספירת הציפורים הארצית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9" name="Picture 12" descr="זוג יונים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25946" y="834403"/>
            <a:ext cx="1290319" cy="1240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1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rgbClr val="339933"/>
              </a:buClr>
              <a:buSzPts val="4400"/>
              <a:buFont typeface="Calibri"/>
              <a:buNone/>
            </a:pPr>
            <a:r>
              <a:rPr lang="he-IL" sz="4000" b="1" i="0" u="none" strike="noStrike" cap="none" dirty="0" smtClean="0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הצעות ל</a:t>
            </a:r>
            <a:r>
              <a:rPr lang="x-none" sz="4000" b="1" i="0" u="none" strike="noStrike" cap="none" dirty="0" smtClean="0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משימות </a:t>
            </a:r>
            <a:r>
              <a:rPr lang="x-none" sz="4000" b="1" i="0" u="none" strike="noStrike" cap="none" dirty="0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אתגר</a:t>
            </a:r>
            <a:endParaRPr sz="4000" b="1" i="0" u="none" strike="noStrike" cap="none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539552" y="2279710"/>
            <a:ext cx="8229600" cy="3875430"/>
          </a:xfrm>
          <a:prstGeom prst="rect">
            <a:avLst/>
          </a:prstGeom>
          <a:solidFill>
            <a:srgbClr val="FDE9D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r" rtl="1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lang="he-IL" sz="2400" b="0" i="0" u="none" strike="noStrike" cap="none" dirty="0" smtClean="0">
                <a:solidFill>
                  <a:schemeClr val="dk1"/>
                </a:solidFill>
                <a:cs typeface="+mn-cs"/>
                <a:sym typeface="Calibri"/>
              </a:rPr>
              <a:t>חיזור יונים באמצעות סרטונים ושפת ההתנהגות מתאימה</a:t>
            </a:r>
          </a:p>
          <a:p>
            <a:pPr marL="514350" marR="0" lvl="0" indent="-514350" algn="r" rtl="1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lang="he-IL" sz="2400" dirty="0" smtClean="0">
                <a:cs typeface="+mn-cs"/>
              </a:rPr>
              <a:t>בניית קינים: חומרים, ריפוד </a:t>
            </a:r>
          </a:p>
          <a:p>
            <a:pPr marL="514350" marR="0" lvl="0" indent="-514350" algn="r" rtl="1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lang="he-IL" sz="2400" b="0" i="0" u="none" strike="noStrike" cap="none" dirty="0" smtClean="0">
                <a:solidFill>
                  <a:schemeClr val="dk1"/>
                </a:solidFill>
                <a:cs typeface="+mn-cs"/>
                <a:sym typeface="Calibri"/>
              </a:rPr>
              <a:t>דילמת הסנוניות (והיונים)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/>
              <a:buAutoNum type="arabicPeriod"/>
            </a:pPr>
            <a:r>
              <a:rPr lang="he-IL" sz="2400" dirty="0">
                <a:cs typeface="+mn-cs"/>
              </a:rPr>
              <a:t>זיהוי קולות ציפורים באמצעות החידון באתר ציפורי </a:t>
            </a:r>
            <a:r>
              <a:rPr lang="he-IL" sz="2400" dirty="0" smtClean="0">
                <a:cs typeface="+mn-cs"/>
              </a:rPr>
              <a:t>הבר 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/>
              <a:buAutoNum type="arabicPeriod"/>
            </a:pPr>
            <a:r>
              <a:rPr lang="he-IL" sz="2400" dirty="0" smtClean="0">
                <a:cs typeface="+mn-cs"/>
              </a:rPr>
              <a:t>דפוסי קולות של ציפורים ומה ניתן ללמוד מהם?</a:t>
            </a:r>
            <a:r>
              <a:rPr lang="en-US" sz="2400" dirty="0" smtClean="0">
                <a:cs typeface="+mn-cs"/>
              </a:rPr>
              <a:t/>
            </a:r>
            <a:br>
              <a:rPr lang="en-US" sz="2400" dirty="0" smtClean="0">
                <a:cs typeface="+mn-cs"/>
              </a:rPr>
            </a:br>
            <a:r>
              <a:rPr lang="he-IL" sz="2400" dirty="0" smtClean="0">
                <a:cs typeface="+mn-cs"/>
              </a:rPr>
              <a:t>לבחור ציפור, להקליט את מגוון הקולות של הציפור, להיכנס לאתר </a:t>
            </a:r>
            <a:r>
              <a:rPr lang="he-IL" sz="2400" dirty="0" err="1" smtClean="0">
                <a:cs typeface="+mn-cs"/>
              </a:rPr>
              <a:t>קסנוקנטו</a:t>
            </a:r>
            <a:r>
              <a:rPr lang="he-IL" sz="2400" dirty="0" smtClean="0">
                <a:cs typeface="+mn-cs"/>
              </a:rPr>
              <a:t>, לזהות את הקול ששמעו, ולהשוות את הקולות השונים הקולות בסיטואציות השונות.</a:t>
            </a:r>
            <a:endParaRPr lang="he-IL" sz="2400" b="0" i="0" u="none" strike="noStrike" cap="none" dirty="0" smtClean="0">
              <a:solidFill>
                <a:schemeClr val="dk1"/>
              </a:solidFill>
              <a:cs typeface="+mn-cs"/>
              <a:sym typeface="Calibri"/>
            </a:endParaRPr>
          </a:p>
          <a:p>
            <a:pPr marL="514350" marR="0" lvl="0" indent="-514350" algn="r" rtl="1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endParaRPr lang="he-IL" sz="2400" dirty="0">
              <a:cs typeface="+mn-cs"/>
            </a:endParaRPr>
          </a:p>
          <a:p>
            <a:pPr marL="514350" marR="0" lvl="0" indent="-514350" algn="r" rtl="1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endParaRPr sz="2400" b="0" i="0" u="none" strike="noStrike" cap="none" dirty="0">
              <a:solidFill>
                <a:schemeClr val="dk1"/>
              </a:solidFill>
              <a:cs typeface="+mn-cs"/>
              <a:sym typeface="Calibri"/>
            </a:endParaRPr>
          </a:p>
        </p:txBody>
      </p:sp>
      <p:sp>
        <p:nvSpPr>
          <p:cNvPr id="232" name="Shape 232"/>
          <p:cNvSpPr/>
          <p:nvPr/>
        </p:nvSpPr>
        <p:spPr>
          <a:xfrm>
            <a:off x="539552" y="332656"/>
            <a:ext cx="2160241" cy="1889037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b="1" dirty="0" smtClean="0">
                <a:solidFill>
                  <a:srgbClr val="339933"/>
                </a:solidFill>
                <a:latin typeface="Calibri"/>
                <a:ea typeface="Calibri"/>
                <a:cs typeface="Calibri"/>
                <a:sym typeface="Calibri"/>
              </a:rPr>
              <a:t>פברואר-מרץ</a:t>
            </a:r>
            <a:endParaRPr dirty="0"/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3399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3" name="Shape 233" title="זוג יונים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4512" y="791669"/>
            <a:ext cx="1290319" cy="12409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793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2675</TotalTime>
  <Words>1018</Words>
  <Application>Microsoft Office PowerPoint</Application>
  <PresentationFormat>On-screen Show (4:3)</PresentationFormat>
  <Paragraphs>237</Paragraphs>
  <Slides>25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ערכת נושא Office</vt:lpstr>
      <vt:lpstr>סדנת משימות אתגר אביב</vt:lpstr>
      <vt:lpstr>התעוררות הטבע באביב  מזמנת לנו סוגיות מרתקות לחקר ציפורים</vt:lpstr>
      <vt:lpstr>כל תופעה / שאלה היא הזדמנות  למשימת אתגר כיתתית</vt:lpstr>
      <vt:lpstr>משימת אתגר כיתתית – לשם מה?</vt:lpstr>
      <vt:lpstr>דוגמא למשימת אתגר: מה עושות הציפורים בגשם? מוניר מחאמיד חט"ב סלאמה, מחוז צפון</vt:lpstr>
      <vt:lpstr>“לוח שנה" של הציפורים</vt:lpstr>
      <vt:lpstr>פברואר-מרץ</vt:lpstr>
      <vt:lpstr>נושאים בפברואר-מרץ</vt:lpstr>
      <vt:lpstr>הצעות למשימות אתגר</vt:lpstr>
      <vt:lpstr>בנושא: בניית קיני ציפורים אלו שאלות יתעוררו אצל התלמידים? </vt:lpstr>
      <vt:lpstr>קיני  ציפורים בישראל</vt:lpstr>
      <vt:lpstr>כללי התנהגות בעונת הקינון</vt:lpstr>
      <vt:lpstr>המשך כללי התנהגות בעונת הקינון </vt:lpstr>
      <vt:lpstr>משימת אתגר 1: מאפייני הקן</vt:lpstr>
      <vt:lpstr>רעיונות נוספים לחקר בנושא?</vt:lpstr>
      <vt:lpstr>תיבות קינון</vt:lpstr>
      <vt:lpstr>חקר קינון בתיבת קינון</vt:lpstr>
      <vt:lpstr>חקר בניית קיני סנונית רפתות</vt:lpstr>
      <vt:lpstr>משימת אתגר 2: שמירת חום הביצים</vt:lpstr>
      <vt:lpstr>ניסוי בהדגמה בקינים מלאכותיים </vt:lpstr>
      <vt:lpstr>טבלת תוצאות הניסוי</vt:lpstr>
      <vt:lpstr> רעיונות נוספים לחקר בנושא?</vt:lpstr>
      <vt:lpstr>יישומים</vt:lpstr>
      <vt:lpstr>משימת אתגר 3: תצפית דרך מצלמות אונליין</vt:lpstr>
      <vt:lpstr>שמירה על זכויות יוצרים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lenovo</dc:creator>
  <cp:lastModifiedBy>Windows User</cp:lastModifiedBy>
  <cp:revision>224</cp:revision>
  <dcterms:modified xsi:type="dcterms:W3CDTF">2020-03-11T12:38:05Z</dcterms:modified>
</cp:coreProperties>
</file>