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3842" autoAdjust="0"/>
  </p:normalViewPr>
  <p:slideViewPr>
    <p:cSldViewPr>
      <p:cViewPr>
        <p:scale>
          <a:sx n="100" d="100"/>
          <a:sy n="100" d="100"/>
        </p:scale>
        <p:origin x="-74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95187885-C731-4180-89CE-EB27561F46F5}" type="datetimeFigureOut">
              <a:rPr lang="he-IL" smtClean="0"/>
              <a:t>י"א/ניסן/תש"ף</a:t>
            </a:fld>
            <a:endParaRPr lang="he-I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1DCFE151-B906-4838-81B7-D1A69DD36E99}" type="slidenum">
              <a:rPr lang="he-IL" smtClean="0"/>
              <a:t>‹#›</a:t>
            </a:fld>
            <a:endParaRPr lang="he-IL"/>
          </a:p>
        </p:txBody>
      </p:sp>
    </p:spTree>
    <p:extLst>
      <p:ext uri="{BB962C8B-B14F-4D97-AF65-F5344CB8AC3E}">
        <p14:creationId xmlns:p14="http://schemas.microsoft.com/office/powerpoint/2010/main" val="1707651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1DCFE151-B906-4838-81B7-D1A69DD36E99}" type="slidenum">
              <a:rPr lang="he-IL" smtClean="0"/>
              <a:t>6</a:t>
            </a:fld>
            <a:endParaRPr lang="he-IL"/>
          </a:p>
        </p:txBody>
      </p:sp>
    </p:spTree>
    <p:extLst>
      <p:ext uri="{BB962C8B-B14F-4D97-AF65-F5344CB8AC3E}">
        <p14:creationId xmlns:p14="http://schemas.microsoft.com/office/powerpoint/2010/main" val="268386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5E43C4-8ADD-4F22-995F-5ADB742DBD7A}"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D3C61-067B-46E5-9D9A-BC7863F441ED}" type="slidenum">
              <a:rPr lang="en-US" smtClean="0"/>
              <a:t>‹#›</a:t>
            </a:fld>
            <a:endParaRPr lang="en-US"/>
          </a:p>
        </p:txBody>
      </p:sp>
    </p:spTree>
    <p:extLst>
      <p:ext uri="{BB962C8B-B14F-4D97-AF65-F5344CB8AC3E}">
        <p14:creationId xmlns:p14="http://schemas.microsoft.com/office/powerpoint/2010/main" val="228944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5E43C4-8ADD-4F22-995F-5ADB742DBD7A}"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D3C61-067B-46E5-9D9A-BC7863F441ED}" type="slidenum">
              <a:rPr lang="en-US" smtClean="0"/>
              <a:t>‹#›</a:t>
            </a:fld>
            <a:endParaRPr lang="en-US"/>
          </a:p>
        </p:txBody>
      </p:sp>
    </p:spTree>
    <p:extLst>
      <p:ext uri="{BB962C8B-B14F-4D97-AF65-F5344CB8AC3E}">
        <p14:creationId xmlns:p14="http://schemas.microsoft.com/office/powerpoint/2010/main" val="73012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5E43C4-8ADD-4F22-995F-5ADB742DBD7A}"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D3C61-067B-46E5-9D9A-BC7863F441ED}" type="slidenum">
              <a:rPr lang="en-US" smtClean="0"/>
              <a:t>‹#›</a:t>
            </a:fld>
            <a:endParaRPr lang="en-US"/>
          </a:p>
        </p:txBody>
      </p:sp>
    </p:spTree>
    <p:extLst>
      <p:ext uri="{BB962C8B-B14F-4D97-AF65-F5344CB8AC3E}">
        <p14:creationId xmlns:p14="http://schemas.microsoft.com/office/powerpoint/2010/main" val="309367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5E43C4-8ADD-4F22-995F-5ADB742DBD7A}"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D3C61-067B-46E5-9D9A-BC7863F441ED}" type="slidenum">
              <a:rPr lang="en-US" smtClean="0"/>
              <a:t>‹#›</a:t>
            </a:fld>
            <a:endParaRPr lang="en-US"/>
          </a:p>
        </p:txBody>
      </p:sp>
    </p:spTree>
    <p:extLst>
      <p:ext uri="{BB962C8B-B14F-4D97-AF65-F5344CB8AC3E}">
        <p14:creationId xmlns:p14="http://schemas.microsoft.com/office/powerpoint/2010/main" val="428558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5E43C4-8ADD-4F22-995F-5ADB742DBD7A}"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D3C61-067B-46E5-9D9A-BC7863F441ED}" type="slidenum">
              <a:rPr lang="en-US" smtClean="0"/>
              <a:t>‹#›</a:t>
            </a:fld>
            <a:endParaRPr lang="en-US"/>
          </a:p>
        </p:txBody>
      </p:sp>
    </p:spTree>
    <p:extLst>
      <p:ext uri="{BB962C8B-B14F-4D97-AF65-F5344CB8AC3E}">
        <p14:creationId xmlns:p14="http://schemas.microsoft.com/office/powerpoint/2010/main" val="161315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5E43C4-8ADD-4F22-995F-5ADB742DBD7A}"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D3C61-067B-46E5-9D9A-BC7863F441ED}" type="slidenum">
              <a:rPr lang="en-US" smtClean="0"/>
              <a:t>‹#›</a:t>
            </a:fld>
            <a:endParaRPr lang="en-US"/>
          </a:p>
        </p:txBody>
      </p:sp>
    </p:spTree>
    <p:extLst>
      <p:ext uri="{BB962C8B-B14F-4D97-AF65-F5344CB8AC3E}">
        <p14:creationId xmlns:p14="http://schemas.microsoft.com/office/powerpoint/2010/main" val="196853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5E43C4-8ADD-4F22-995F-5ADB742DBD7A}" type="datetimeFigureOut">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5D3C61-067B-46E5-9D9A-BC7863F441ED}" type="slidenum">
              <a:rPr lang="en-US" smtClean="0"/>
              <a:t>‹#›</a:t>
            </a:fld>
            <a:endParaRPr lang="en-US"/>
          </a:p>
        </p:txBody>
      </p:sp>
    </p:spTree>
    <p:extLst>
      <p:ext uri="{BB962C8B-B14F-4D97-AF65-F5344CB8AC3E}">
        <p14:creationId xmlns:p14="http://schemas.microsoft.com/office/powerpoint/2010/main" val="9818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5E43C4-8ADD-4F22-995F-5ADB742DBD7A}" type="datetimeFigureOut">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5D3C61-067B-46E5-9D9A-BC7863F441ED}" type="slidenum">
              <a:rPr lang="en-US" smtClean="0"/>
              <a:t>‹#›</a:t>
            </a:fld>
            <a:endParaRPr lang="en-US"/>
          </a:p>
        </p:txBody>
      </p:sp>
    </p:spTree>
    <p:extLst>
      <p:ext uri="{BB962C8B-B14F-4D97-AF65-F5344CB8AC3E}">
        <p14:creationId xmlns:p14="http://schemas.microsoft.com/office/powerpoint/2010/main" val="3227016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E43C4-8ADD-4F22-995F-5ADB742DBD7A}" type="datetimeFigureOut">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5D3C61-067B-46E5-9D9A-BC7863F441ED}" type="slidenum">
              <a:rPr lang="en-US" smtClean="0"/>
              <a:t>‹#›</a:t>
            </a:fld>
            <a:endParaRPr lang="en-US"/>
          </a:p>
        </p:txBody>
      </p:sp>
    </p:spTree>
    <p:extLst>
      <p:ext uri="{BB962C8B-B14F-4D97-AF65-F5344CB8AC3E}">
        <p14:creationId xmlns:p14="http://schemas.microsoft.com/office/powerpoint/2010/main" val="63334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5E43C4-8ADD-4F22-995F-5ADB742DBD7A}"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D3C61-067B-46E5-9D9A-BC7863F441ED}" type="slidenum">
              <a:rPr lang="en-US" smtClean="0"/>
              <a:t>‹#›</a:t>
            </a:fld>
            <a:endParaRPr lang="en-US"/>
          </a:p>
        </p:txBody>
      </p:sp>
    </p:spTree>
    <p:extLst>
      <p:ext uri="{BB962C8B-B14F-4D97-AF65-F5344CB8AC3E}">
        <p14:creationId xmlns:p14="http://schemas.microsoft.com/office/powerpoint/2010/main" val="37501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5E43C4-8ADD-4F22-995F-5ADB742DBD7A}"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D3C61-067B-46E5-9D9A-BC7863F441ED}" type="slidenum">
              <a:rPr lang="en-US" smtClean="0"/>
              <a:t>‹#›</a:t>
            </a:fld>
            <a:endParaRPr lang="en-US"/>
          </a:p>
        </p:txBody>
      </p:sp>
    </p:spTree>
    <p:extLst>
      <p:ext uri="{BB962C8B-B14F-4D97-AF65-F5344CB8AC3E}">
        <p14:creationId xmlns:p14="http://schemas.microsoft.com/office/powerpoint/2010/main" val="128951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E43C4-8ADD-4F22-995F-5ADB742DBD7A}" type="datetimeFigureOut">
              <a:rPr lang="en-US" smtClean="0"/>
              <a:t>4/5/2020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D3C61-067B-46E5-9D9A-BC7863F441ED}" type="slidenum">
              <a:rPr lang="en-US" smtClean="0"/>
              <a:t>‹#›</a:t>
            </a:fld>
            <a:endParaRPr lang="en-US"/>
          </a:p>
        </p:txBody>
      </p:sp>
    </p:spTree>
    <p:extLst>
      <p:ext uri="{BB962C8B-B14F-4D97-AF65-F5344CB8AC3E}">
        <p14:creationId xmlns:p14="http://schemas.microsoft.com/office/powerpoint/2010/main" val="2741330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hool.kotar.cet.ac.il/KotarApp/Viewer.aspx?nBookID=101131200#5.4535.5.defaul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תעשיית תרכובות הפחמן - בין איכות חיים לאיכות הסביבה"/>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692696"/>
            <a:ext cx="3746500"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4941168"/>
            <a:ext cx="7632848" cy="2308324"/>
          </a:xfrm>
          <a:prstGeom prst="rect">
            <a:avLst/>
          </a:prstGeom>
          <a:noFill/>
        </p:spPr>
        <p:txBody>
          <a:bodyPr wrap="square" rtlCol="0">
            <a:spAutoFit/>
          </a:bodyPr>
          <a:lstStyle/>
          <a:p>
            <a:pPr algn="ctr" rtl="1"/>
            <a:r>
              <a:rPr lang="he-IL" dirty="0"/>
              <a:t>מחברת: ד"ר אירה </a:t>
            </a:r>
            <a:r>
              <a:rPr lang="he-IL" dirty="0" err="1"/>
              <a:t>ריימן</a:t>
            </a:r>
            <a:r>
              <a:rPr lang="he-IL" dirty="0"/>
              <a:t>,</a:t>
            </a:r>
          </a:p>
          <a:p>
            <a:pPr algn="ctr" rtl="1"/>
            <a:r>
              <a:rPr lang="he-IL" dirty="0"/>
              <a:t>בית ספר אזורי עין כרם</a:t>
            </a:r>
          </a:p>
          <a:p>
            <a:pPr algn="ctr" rtl="1"/>
            <a:r>
              <a:rPr lang="he-IL" dirty="0"/>
              <a:t>מתאים לכיתה ט , המשימה מבוססת על ספר לימוד "כימיה ומדעי החיים"  עמי 82-85</a:t>
            </a:r>
          </a:p>
          <a:p>
            <a:pPr algn="ctr" rtl="1"/>
            <a:r>
              <a:rPr lang="he-IL" dirty="0"/>
              <a:t>הספר מופיע בילקוט הדיגיטלי בקישור: </a:t>
            </a:r>
            <a:r>
              <a:rPr lang="en-US" dirty="0">
                <a:hlinkClick r:id="rId3"/>
              </a:rPr>
              <a:t>https://school.kotar.cet.ac.il/KotarApp/Viewer.aspx?nBookID=101131200#5.4535.5.default</a:t>
            </a:r>
            <a:endParaRPr lang="he-IL" dirty="0"/>
          </a:p>
          <a:p>
            <a:pPr algn="ctr" rtl="1"/>
            <a:endParaRPr lang="he-IL" dirty="0"/>
          </a:p>
          <a:p>
            <a:pPr algn="r" rtl="1"/>
            <a:endParaRPr lang="en-US" dirty="0"/>
          </a:p>
        </p:txBody>
      </p:sp>
      <p:pic>
        <p:nvPicPr>
          <p:cNvPr id="1027" name="Picture 3" descr="שימוש בדלק בעת נסיעה במכונית פולט לסביבה חומרים מזהמים רבים.&#10;&#10;ייצור דלק בתהליכי זיקוק של נפט צורך הרבה משאבי טבע ואנרגיה ופולט לסיבה חומרים מזהמים."/>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844824"/>
            <a:ext cx="7106293" cy="2643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a:extLst>
              <a:ext uri="{FF2B5EF4-FFF2-40B4-BE49-F238E27FC236}">
                <a16:creationId xmlns:a16="http://schemas.microsoft.com/office/drawing/2014/main" id="{0C5B8362-3637-4896-9464-1742A837EDCA}"/>
              </a:ext>
            </a:extLst>
          </p:cNvPr>
          <p:cNvSpPr>
            <a:spLocks noGrp="1"/>
          </p:cNvSpPr>
          <p:nvPr>
            <p:ph type="ctrTitle"/>
          </p:nvPr>
        </p:nvSpPr>
        <p:spPr/>
        <p:txBody>
          <a:bodyPr/>
          <a:lstStyle/>
          <a:p>
            <a:r>
              <a:rPr lang="he-IL" dirty="0"/>
              <a:t>תעשיית תרכובות הפחמן – בין איכות חיים לאיכות הסביבה</a:t>
            </a:r>
          </a:p>
        </p:txBody>
      </p:sp>
    </p:spTree>
    <p:extLst>
      <p:ext uri="{BB962C8B-B14F-4D97-AF65-F5344CB8AC3E}">
        <p14:creationId xmlns:p14="http://schemas.microsoft.com/office/powerpoint/2010/main" val="1288366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764704"/>
            <a:ext cx="5616624" cy="3785652"/>
          </a:xfrm>
          <a:prstGeom prst="rect">
            <a:avLst/>
          </a:prstGeom>
          <a:noFill/>
        </p:spPr>
        <p:txBody>
          <a:bodyPr wrap="square" rtlCol="0">
            <a:spAutoFit/>
          </a:bodyPr>
          <a:lstStyle/>
          <a:p>
            <a:pPr algn="r" rtl="1"/>
            <a:r>
              <a:rPr lang="he-IL" sz="2400" dirty="0"/>
              <a:t>את המצגות יש לשלוח  לדוא"ל של המורה או להעלות לדרייב </a:t>
            </a:r>
          </a:p>
          <a:p>
            <a:pPr algn="r" rtl="1"/>
            <a:endParaRPr lang="he-IL" sz="2400" dirty="0"/>
          </a:p>
          <a:p>
            <a:pPr algn="r" rtl="1"/>
            <a:r>
              <a:rPr lang="he-IL" sz="2400" dirty="0"/>
              <a:t>חובה להוסיף את התמונות וקישור לסרטונים או כתבות מהעיתון</a:t>
            </a:r>
          </a:p>
          <a:p>
            <a:pPr algn="r" rtl="1"/>
            <a:endParaRPr lang="he-IL" sz="2400" dirty="0"/>
          </a:p>
          <a:p>
            <a:pPr algn="r" rtl="1"/>
            <a:endParaRPr lang="he-IL" sz="2400" dirty="0"/>
          </a:p>
          <a:p>
            <a:pPr algn="r" rtl="1"/>
            <a:endParaRPr lang="he-IL" sz="2400" dirty="0"/>
          </a:p>
          <a:p>
            <a:pPr algn="r" rtl="1"/>
            <a:endParaRPr lang="he-IL" sz="2400" dirty="0"/>
          </a:p>
          <a:p>
            <a:pPr algn="r" rtl="1"/>
            <a:r>
              <a:rPr lang="he-IL" sz="2400" dirty="0"/>
              <a:t>כל טוב ובהצלחה! </a:t>
            </a:r>
            <a:endParaRPr lang="en-US" sz="2400" dirty="0"/>
          </a:p>
        </p:txBody>
      </p:sp>
      <p:sp>
        <p:nvSpPr>
          <p:cNvPr id="4" name="Title 3" hidden="1">
            <a:extLst>
              <a:ext uri="{FF2B5EF4-FFF2-40B4-BE49-F238E27FC236}">
                <a16:creationId xmlns:a16="http://schemas.microsoft.com/office/drawing/2014/main" id="{31773E15-E90C-410D-A52D-A5BE7A705477}"/>
              </a:ext>
            </a:extLst>
          </p:cNvPr>
          <p:cNvSpPr>
            <a:spLocks noGrp="1"/>
          </p:cNvSpPr>
          <p:nvPr>
            <p:ph type="title" idx="4294967295"/>
          </p:nvPr>
        </p:nvSpPr>
        <p:spPr/>
        <p:txBody>
          <a:bodyPr/>
          <a:lstStyle/>
          <a:p>
            <a:r>
              <a:rPr lang="he-IL" dirty="0"/>
              <a:t>הנחיות להגשת המשימה</a:t>
            </a:r>
          </a:p>
        </p:txBody>
      </p:sp>
    </p:spTree>
    <p:extLst>
      <p:ext uri="{BB962C8B-B14F-4D97-AF65-F5344CB8AC3E}">
        <p14:creationId xmlns:p14="http://schemas.microsoft.com/office/powerpoint/2010/main" val="397845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למוצרים המיוצרים בתעשיית תרכובות הפחמן יש תרומה רבה לאיכות החיים ולהתפתחות החברה והכלכלה. עם זאת, לתעשיית תרכובות הפחמן ולעלייה באיכות החיים יש גם מחיר סביבתי: הכברת הייצור התעשייתי ועלייה בצריכת מוצרים ואנרגיה. העלייה בייצור ובצריכה משפיעה בצורה ניכרת על איכות הסביבה, כיצד?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200800" cy="134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מחזור החיים של מוצר והשפעתו על איכות הסביבה&#10;&#10;רבים חושבים שהגורם העיקרי לזיהום הסביבה הוא מפעלי התעשייה, אך למעשה השפעתם של מוצרים על איכות הסביבה אינה מוגבלת רק לשלב שבו מייצרים אותם. לכל מוצר שאני משתמשים בו יש &quot;מחזור חיים&quot; המורכב משלבים שונים: הפקת משאבי הטבע הנחוצים לייצור חומרי הגלם, עיבוד המשאבים וייצור חומרי הגלם, ייצור המוצר, השימוש בו והגעתו אל הפסולת. בין כל שלב לשלב יש שינוע של חומרים באמצעות כלי תחבורה שונים או בצינורות, וכל אחד מהשלבים משפיע על איכות הסביבה. כל שלב במחזור החיים של המוצר צורך חומרים ואנרגיה ופולט לסביבה - לאוויר. למים ולקרקע - פסולת וחומרים מזהמים. ובהם פחמן דו חמצני הגורם להתחממות כדור-הארץ.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43748"/>
            <a:ext cx="7233940" cy="3037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80012" y="692696"/>
            <a:ext cx="3276364" cy="369332"/>
          </a:xfrm>
          <a:prstGeom prst="rect">
            <a:avLst/>
          </a:prstGeom>
          <a:noFill/>
        </p:spPr>
        <p:txBody>
          <a:bodyPr wrap="square" rtlCol="1">
            <a:spAutoFit/>
          </a:bodyPr>
          <a:lstStyle/>
          <a:p>
            <a:pPr algn="r" rtl="1"/>
            <a:r>
              <a:rPr lang="he-IL" dirty="0"/>
              <a:t>מבוא</a:t>
            </a:r>
          </a:p>
        </p:txBody>
      </p:sp>
      <p:sp>
        <p:nvSpPr>
          <p:cNvPr id="3" name="Title 2" hidden="1">
            <a:extLst>
              <a:ext uri="{FF2B5EF4-FFF2-40B4-BE49-F238E27FC236}">
                <a16:creationId xmlns:a16="http://schemas.microsoft.com/office/drawing/2014/main" id="{0AF88E5E-7BD7-405C-A502-58A699C92E5E}"/>
              </a:ext>
            </a:extLst>
          </p:cNvPr>
          <p:cNvSpPr>
            <a:spLocks noGrp="1"/>
          </p:cNvSpPr>
          <p:nvPr>
            <p:ph type="title" idx="4294967295"/>
          </p:nvPr>
        </p:nvSpPr>
        <p:spPr/>
        <p:txBody>
          <a:bodyPr>
            <a:normAutofit fontScale="90000"/>
          </a:bodyPr>
          <a:lstStyle/>
          <a:p>
            <a:r>
              <a:rPr lang="he-IL" dirty="0"/>
              <a:t>מבוא – מחזור החיים של מוצר והשפעתו על איכות הסביבה</a:t>
            </a:r>
          </a:p>
        </p:txBody>
      </p:sp>
    </p:spTree>
    <p:extLst>
      <p:ext uri="{BB962C8B-B14F-4D97-AF65-F5344CB8AC3E}">
        <p14:creationId xmlns:p14="http://schemas.microsoft.com/office/powerpoint/2010/main" val="6028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324982"/>
            <a:ext cx="8229600" cy="1143000"/>
          </a:xfrm>
        </p:spPr>
        <p:txBody>
          <a:bodyPr/>
          <a:lstStyle/>
          <a:p>
            <a:r>
              <a:rPr lang="he-IL" dirty="0"/>
              <a:t>עבודה שיתופית בקבוצות</a:t>
            </a:r>
            <a:endParaRPr lang="en-US" dirty="0"/>
          </a:p>
        </p:txBody>
      </p:sp>
      <p:sp>
        <p:nvSpPr>
          <p:cNvPr id="4" name="TextBox 3"/>
          <p:cNvSpPr txBox="1"/>
          <p:nvPr/>
        </p:nvSpPr>
        <p:spPr>
          <a:xfrm>
            <a:off x="107504" y="1412776"/>
            <a:ext cx="8784976" cy="1846659"/>
          </a:xfrm>
          <a:prstGeom prst="rect">
            <a:avLst/>
          </a:prstGeom>
          <a:noFill/>
        </p:spPr>
        <p:txBody>
          <a:bodyPr wrap="square" rtlCol="0">
            <a:spAutoFit/>
          </a:bodyPr>
          <a:lstStyle/>
          <a:p>
            <a:pPr algn="r" rtl="1"/>
            <a:r>
              <a:rPr lang="he-IL" sz="2400" b="1" dirty="0">
                <a:solidFill>
                  <a:schemeClr val="tx2"/>
                </a:solidFill>
              </a:rPr>
              <a:t>לפניכם  2  משימות . </a:t>
            </a:r>
          </a:p>
          <a:p>
            <a:pPr algn="r" rtl="1"/>
            <a:r>
              <a:rPr lang="he-IL" b="1" dirty="0">
                <a:solidFill>
                  <a:srgbClr val="C00000"/>
                </a:solidFill>
              </a:rPr>
              <a:t>בכל משימה עליכם להתארגן לקבוצות עבודה של 4 תלמידים בקבוצה ולהכין תוצר - מצגת הכוללת 3 -4 שקפים. </a:t>
            </a:r>
          </a:p>
          <a:p>
            <a:pPr algn="r" rtl="1"/>
            <a:r>
              <a:rPr lang="he-IL" b="1" dirty="0">
                <a:solidFill>
                  <a:srgbClr val="C00000"/>
                </a:solidFill>
              </a:rPr>
              <a:t>שקף ראשון : כותרת, שמות ושמות משפחה, כיתה, תאריך</a:t>
            </a:r>
          </a:p>
          <a:p>
            <a:pPr algn="r" rtl="1"/>
            <a:r>
              <a:rPr lang="he-IL" b="1" dirty="0">
                <a:solidFill>
                  <a:srgbClr val="C00000"/>
                </a:solidFill>
              </a:rPr>
              <a:t>שקף אחרון: מקורות מידע </a:t>
            </a:r>
          </a:p>
          <a:p>
            <a:pPr algn="r" rtl="1"/>
            <a:endParaRPr lang="en-US" b="1" dirty="0">
              <a:solidFill>
                <a:srgbClr val="C00000"/>
              </a:solidFill>
            </a:endParaRPr>
          </a:p>
        </p:txBody>
      </p:sp>
      <p:pic>
        <p:nvPicPr>
          <p:cNvPr id="3075" name="Picture 3" descr="קבוצת תלמידי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2" y="3068960"/>
            <a:ext cx="410527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132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2" descr="ההשפעות הסביבתיות של בקבוק השתיה&#10;&#10;פוליאתילן, המשמש בין היתר לייצור בקבוקי שתיה, מיוצר מחומרי גלם שמקורם בנפט הגולמי. בתרשים הבא מוצר מחזור החיים של בקבוק שתייה העשוי מפוליאתילן, וההשפעה הסביבתית של בקבוק השתייה בשלב הייצור של חומר הגל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240" y="1134711"/>
            <a:ext cx="5760640" cy="2438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הפקת נפט גולמי - זיקוק נפט גולמי והפקת פוליאתילן מן התזקיקים - ייצור בקבוקים מפוליאתילן - שימוש בבקבוקים - פסול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101" y="3573016"/>
            <a:ext cx="8040645" cy="1876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חומרים: חומרי גלם - נפט גולמי.&#10;משאבי אנרגיה: דלק (נפט, פחם או גז) לאספקת אנרגי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26" y="2132856"/>
            <a:ext cx="2804914" cy="158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זיהום אוויר: פליטת מזהמי אוויר כתוצאה משריפת דלקים להפקת אנרגיה ומדליפות של חומרים.&#10;זיהום מים וקרקע: פליטת מזהמים למים ולקרקע.&#10;פסולת: יצירת חומרים פסולת."/>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985" y="5229200"/>
            <a:ext cx="1947595" cy="156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43608" y="211655"/>
            <a:ext cx="6786754" cy="461665"/>
          </a:xfrm>
          <a:prstGeom prst="rect">
            <a:avLst/>
          </a:prstGeom>
          <a:noFill/>
        </p:spPr>
        <p:txBody>
          <a:bodyPr wrap="square" rtlCol="0">
            <a:spAutoFit/>
          </a:bodyPr>
          <a:lstStyle/>
          <a:p>
            <a:pPr algn="r" rtl="1"/>
            <a:r>
              <a:rPr lang="he-IL" sz="2400" b="1" dirty="0">
                <a:solidFill>
                  <a:srgbClr val="C00000"/>
                </a:solidFill>
              </a:rPr>
              <a:t>משימה 1 – ההשפעות הסביבתיות של בקבוק </a:t>
            </a:r>
            <a:r>
              <a:rPr lang="he-IL" sz="2400" b="1" dirty="0" err="1">
                <a:solidFill>
                  <a:srgbClr val="C00000"/>
                </a:solidFill>
              </a:rPr>
              <a:t>השתיה</a:t>
            </a:r>
            <a:endParaRPr lang="en-US" sz="2400" b="1" dirty="0">
              <a:solidFill>
                <a:srgbClr val="C00000"/>
              </a:solidFill>
            </a:endParaRPr>
          </a:p>
        </p:txBody>
      </p:sp>
      <p:sp>
        <p:nvSpPr>
          <p:cNvPr id="4" name="TextBox 3"/>
          <p:cNvSpPr txBox="1"/>
          <p:nvPr/>
        </p:nvSpPr>
        <p:spPr>
          <a:xfrm>
            <a:off x="7164288" y="673320"/>
            <a:ext cx="1947592" cy="379416"/>
          </a:xfrm>
          <a:prstGeom prst="rect">
            <a:avLst/>
          </a:prstGeom>
          <a:noFill/>
        </p:spPr>
        <p:txBody>
          <a:bodyPr wrap="square" rtlCol="1">
            <a:spAutoFit/>
          </a:bodyPr>
          <a:lstStyle/>
          <a:p>
            <a:pPr algn="r" rtl="1"/>
            <a:r>
              <a:rPr lang="he-IL" dirty="0"/>
              <a:t>מבוא</a:t>
            </a:r>
          </a:p>
        </p:txBody>
      </p:sp>
      <p:sp>
        <p:nvSpPr>
          <p:cNvPr id="5" name="Title 4" hidden="1">
            <a:extLst>
              <a:ext uri="{FF2B5EF4-FFF2-40B4-BE49-F238E27FC236}">
                <a16:creationId xmlns:a16="http://schemas.microsoft.com/office/drawing/2014/main" id="{08AC70F9-8E18-4065-9965-D40E863FEA12}"/>
              </a:ext>
            </a:extLst>
          </p:cNvPr>
          <p:cNvSpPr>
            <a:spLocks noGrp="1"/>
          </p:cNvSpPr>
          <p:nvPr>
            <p:ph type="title" idx="4294967295"/>
          </p:nvPr>
        </p:nvSpPr>
        <p:spPr/>
        <p:txBody>
          <a:bodyPr>
            <a:normAutofit fontScale="90000"/>
          </a:bodyPr>
          <a:lstStyle/>
          <a:p>
            <a:r>
              <a:rPr lang="he-IL" dirty="0"/>
              <a:t>משימה 1</a:t>
            </a:r>
            <a:r>
              <a:rPr lang="he-IL" baseline="0" dirty="0"/>
              <a:t> – ההשפעות הסביבתיות של בקבוק השתיה</a:t>
            </a:r>
            <a:endParaRPr lang="he-IL" dirty="0"/>
          </a:p>
        </p:txBody>
      </p:sp>
    </p:spTree>
    <p:extLst>
      <p:ext uri="{BB962C8B-B14F-4D97-AF65-F5344CB8AC3E}">
        <p14:creationId xmlns:p14="http://schemas.microsoft.com/office/powerpoint/2010/main" val="65045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122" name="Picture 2" descr="א. בחרו שלב אחד במחזור החיים של הבקבוק ותארו את ההשפעה שלו על איכות הסביבה. היעזרו בתרשים.&#10;&#10;ב. תארו פעולה אחת היכולה להפחית את הפגיעה באיכות הסביבה בשלב של מחזור החיים שבחרתם.&#10;&#10;ג. הכינו תוצר שיתופי שבו תציגו את ההשפעות הסביבתיות של בקבוק שתייה בכל אחד מהשלבים של מחזור חייו. ליד כל שלב הציעו פעולות המפחיתות את הפגיעה בסביבה.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932722"/>
            <a:ext cx="4536504" cy="2280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ד. בתום השימוש בבקבוק בחרתם שלא להשליך אותו לפסולת אלא להשתמש בו שימוש חוזר או להעביר אותו למחזור. כיצד ההחלטה שלכם תתרום לאיכות הסיבה? התייחסו לשלבים השונים של מחזור החיים של הבקבו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356992"/>
            <a:ext cx="5976664" cy="3765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99792" y="260648"/>
            <a:ext cx="3569107" cy="369332"/>
          </a:xfrm>
          <a:prstGeom prst="rect">
            <a:avLst/>
          </a:prstGeom>
          <a:noFill/>
        </p:spPr>
        <p:txBody>
          <a:bodyPr wrap="square" rtlCol="1">
            <a:spAutoFit/>
          </a:bodyPr>
          <a:lstStyle/>
          <a:p>
            <a:pPr algn="ctr"/>
            <a:r>
              <a:rPr lang="he-IL" dirty="0"/>
              <a:t>תיאור המשימה:</a:t>
            </a:r>
          </a:p>
        </p:txBody>
      </p:sp>
      <p:sp>
        <p:nvSpPr>
          <p:cNvPr id="3" name="Title 2" hidden="1">
            <a:extLst>
              <a:ext uri="{FF2B5EF4-FFF2-40B4-BE49-F238E27FC236}">
                <a16:creationId xmlns:a16="http://schemas.microsoft.com/office/drawing/2014/main" id="{B6ECBE2A-4108-4049-A979-5C48BB1AF584}"/>
              </a:ext>
            </a:extLst>
          </p:cNvPr>
          <p:cNvSpPr>
            <a:spLocks noGrp="1"/>
          </p:cNvSpPr>
          <p:nvPr>
            <p:ph type="title" idx="4294967295"/>
          </p:nvPr>
        </p:nvSpPr>
        <p:spPr/>
        <p:txBody>
          <a:bodyPr/>
          <a:lstStyle/>
          <a:p>
            <a:r>
              <a:rPr lang="he-IL" dirty="0"/>
              <a:t>תיאור המשימה</a:t>
            </a:r>
          </a:p>
        </p:txBody>
      </p:sp>
    </p:spTree>
    <p:extLst>
      <p:ext uri="{BB962C8B-B14F-4D97-AF65-F5344CB8AC3E}">
        <p14:creationId xmlns:p14="http://schemas.microsoft.com/office/powerpoint/2010/main" val="396922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6146" name="Picture 2" descr="פתרונות להפחתת הפגיעה באיכות הסביבה בתעשייה&#10;&#10;בעשורים האחרונים חלה תפנית חיובית במודעות של מפעלי תעשייה בישראל לבעיות של איכות הסביבה. התפתחות זו נובעת ממגמות כלליות בעולם, מן המודעות הגוברת בציבור לחשיבות החיים בסביבה נקייה, ומן הצורך לעמוד בתקנות ובחוקים סביבתיים שמכתיבים גופי ממשלה שונים ובראשם המשרד להגנת הסביבה.&#10;&#10;בעבר אימצה התעשייה את גישת &quot;קצה הצינור&quot; להפחתת הנזק לסביבה. על פי גישה זו מטפלים במזהמים לאחר שכבר נוצרו בתהליכי הייצור. דוגמה להפחתת פליטת מזהמים בשיטת &quot;קצה הצינור&quot; היא התקנת מסננים על ארובות המפעלים. המסננים האלו מפחיתים את פליטות הגופרית הדו- חמצנית הנוצרת בעת שריפת הדלקים. דוגמה נוספת היא פעולות לטיהור מי השפכים  הנוצרים במפעל כתוצאה מחדירת מזהמים אל המים בתהליכי הייצור.&#10;&#10;שיטה אחרת להפחתת הפגיעה באיכות הסביבה בתעשייה נקראת &quot;ייצור נקי&quot;. בשיטה זו מפחיתים במקור את יצירת המזהמים - כבר בשלב בחירת חומרי הגלם ובתהליכי הייצור. כך מטפלים בבעיה  עוד לפני שנוצרה וחוסכים בעלויות מיותרות לטיפול בזיהום.&#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468" y="2060848"/>
            <a:ext cx="6524205" cy="418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332656"/>
            <a:ext cx="7857001" cy="1200329"/>
          </a:xfrm>
          <a:prstGeom prst="rect">
            <a:avLst/>
          </a:prstGeom>
          <a:noFill/>
        </p:spPr>
        <p:txBody>
          <a:bodyPr wrap="square" rtlCol="0">
            <a:spAutoFit/>
          </a:bodyPr>
          <a:lstStyle/>
          <a:p>
            <a:pPr algn="ctr" rtl="1"/>
            <a:r>
              <a:rPr lang="he-IL" sz="2400" b="1" dirty="0"/>
              <a:t>משימה 2 – פתרון טכנולוגיה כנותן מענה לצרכים ומשפיע על החברה והסביבה </a:t>
            </a:r>
          </a:p>
          <a:p>
            <a:pPr algn="ctr" rtl="1"/>
            <a:r>
              <a:rPr lang="he-IL" sz="2400" b="1" dirty="0">
                <a:solidFill>
                  <a:srgbClr val="C00000"/>
                </a:solidFill>
              </a:rPr>
              <a:t> </a:t>
            </a:r>
            <a:endParaRPr lang="en-US" sz="2400" b="1" dirty="0">
              <a:solidFill>
                <a:srgbClr val="C00000"/>
              </a:solidFill>
            </a:endParaRPr>
          </a:p>
        </p:txBody>
      </p:sp>
      <p:pic>
        <p:nvPicPr>
          <p:cNvPr id="6148" name="Picture 4" descr="תחנת כוח הפועלת על גז טבע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365104"/>
            <a:ext cx="16764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48264" y="1700808"/>
            <a:ext cx="1584176" cy="369332"/>
          </a:xfrm>
          <a:prstGeom prst="rect">
            <a:avLst/>
          </a:prstGeom>
          <a:noFill/>
        </p:spPr>
        <p:txBody>
          <a:bodyPr wrap="square" rtlCol="1">
            <a:spAutoFit/>
          </a:bodyPr>
          <a:lstStyle/>
          <a:p>
            <a:pPr algn="r" rtl="1"/>
            <a:r>
              <a:rPr lang="he-IL" dirty="0"/>
              <a:t>מבוא</a:t>
            </a:r>
          </a:p>
        </p:txBody>
      </p:sp>
      <p:sp>
        <p:nvSpPr>
          <p:cNvPr id="5" name="Title 4" hidden="1">
            <a:extLst>
              <a:ext uri="{FF2B5EF4-FFF2-40B4-BE49-F238E27FC236}">
                <a16:creationId xmlns:a16="http://schemas.microsoft.com/office/drawing/2014/main" id="{64AE4C59-A07E-45F8-BC6B-EF1C258E7DE5}"/>
              </a:ext>
            </a:extLst>
          </p:cNvPr>
          <p:cNvSpPr>
            <a:spLocks noGrp="1"/>
          </p:cNvSpPr>
          <p:nvPr>
            <p:ph type="title" idx="4294967295"/>
          </p:nvPr>
        </p:nvSpPr>
        <p:spPr/>
        <p:txBody>
          <a:bodyPr/>
          <a:lstStyle/>
          <a:p>
            <a:pPr rtl="1" eaLnBrk="1" latinLnBrk="0" hangingPunct="1"/>
            <a:r>
              <a:rPr lang="he-IL" sz="2400" b="1" kern="1200" dirty="0">
                <a:solidFill>
                  <a:srgbClr val="000000"/>
                </a:solidFill>
                <a:effectLst/>
                <a:latin typeface="Calibri" panose="020F0502020204030204" pitchFamily="34" charset="0"/>
                <a:ea typeface="+mn-ea"/>
                <a:cs typeface="Arial" panose="020B0604020202020204" pitchFamily="34" charset="0"/>
              </a:rPr>
              <a:t>משימה </a:t>
            </a:r>
            <a:r>
              <a:rPr lang="he-IL" sz="2400" b="1" kern="1200" dirty="0">
                <a:solidFill>
                  <a:srgbClr val="000000"/>
                </a:solidFill>
                <a:effectLst/>
                <a:latin typeface="Calibri" panose="020F0502020204030204" pitchFamily="34" charset="0"/>
                <a:ea typeface="+mn-ea"/>
                <a:cs typeface="Calibri" panose="020F0502020204030204" pitchFamily="34" charset="0"/>
              </a:rPr>
              <a:t>2 – פתרון טכנולוגיה כנותן מענה לצרכים ומשפיע על החברה והסביבה </a:t>
            </a:r>
            <a:endParaRPr lang="he-IL" dirty="0">
              <a:effectLst/>
            </a:endParaRPr>
          </a:p>
          <a:p>
            <a:endParaRPr lang="he-IL" dirty="0"/>
          </a:p>
        </p:txBody>
      </p:sp>
    </p:spTree>
    <p:extLst>
      <p:ext uri="{BB962C8B-B14F-4D97-AF65-F5344CB8AC3E}">
        <p14:creationId xmlns:p14="http://schemas.microsoft.com/office/powerpoint/2010/main" val="242808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170" name="Picture 2" descr="הנה כמה דוגמאות לצמצום הפגיעה בסביבה בשיטה של &quot;ייצור נקי&quot;&#10;&#10;- שימוש במקורות אנרגיה ידידותיים יותר לסביבה - שימוש בדלקים ששריפתם מזהמת פחות את האויר, כגון גן טבעי, או מעבר לשימוש במקורות אנרגיה ירוקים ומתחדשים, כגון אנרגיית השמש.&#10;&#10;- חיסכון בחומרי גלם ובאנרגיה - מפעלים רבים מגבירים את יעילות תהליכי הייצור כדי לחסוך בחומרי גלם ובצריכת אנרגיה. החיסכון בחומרי הגלם  מצמצם את דלדול המשאבים ואת פליטת המזהמים והפסולת מן המפעל. החיסכון בצריכת האנרגיה חוסך בדלקים, ומוביל גם להפחתה בזיהום האוויר הנגרם כתוצאה מפליטת מזהמים בעת שריפת הדלקים.&#10;&#10;- הפסולת שלך היא חומר הגלם שלי - פסולת של מפעל אחד יכולה להיות חומר גלם ש למפעל אחר. בצורה כזו חוסכים כסף רב, מייצרים פחות פסולת ומכלים פחות משאבי טבע.&#10;&#10;- שימוש בחומרי גלם ידידותיים לסביבה - לדוגמה, אחד מחומרי הגלם לייצור התרופה אספרין הוא בנזן, חומר מסוכן בריכוזים גבוהים. כיום מחפשים להמיר את הבנזן בחומרי גלם חלופיים וידידותיים יותר לסביבה, כגון שמנים המופקים מצמחים מסוימים. השימוש בשמנים כאלה ימנע מראש את הזיהום ויחסוך בעלויות של טיפול בזיהום לאחר שכבר נוצ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548681"/>
            <a:ext cx="5788098" cy="446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a:extLst>
              <a:ext uri="{FF2B5EF4-FFF2-40B4-BE49-F238E27FC236}">
                <a16:creationId xmlns:a16="http://schemas.microsoft.com/office/drawing/2014/main" id="{8800CC1F-1B3B-4417-97D7-EB564B958245}"/>
              </a:ext>
            </a:extLst>
          </p:cNvPr>
          <p:cNvSpPr>
            <a:spLocks noGrp="1"/>
          </p:cNvSpPr>
          <p:nvPr>
            <p:ph type="title" idx="4294967295"/>
          </p:nvPr>
        </p:nvSpPr>
        <p:spPr/>
        <p:txBody>
          <a:bodyPr>
            <a:normAutofit fontScale="90000"/>
          </a:bodyPr>
          <a:lstStyle/>
          <a:p>
            <a:r>
              <a:rPr lang="he-IL" dirty="0"/>
              <a:t>דוגמאות לצמצום</a:t>
            </a:r>
            <a:r>
              <a:rPr lang="he-IL" baseline="0" dirty="0"/>
              <a:t> הפגיעה בסביבה בשיטה של "ייצור נקי"</a:t>
            </a:r>
            <a:endParaRPr lang="he-IL" dirty="0"/>
          </a:p>
        </p:txBody>
      </p:sp>
    </p:spTree>
    <p:extLst>
      <p:ext uri="{BB962C8B-B14F-4D97-AF65-F5344CB8AC3E}">
        <p14:creationId xmlns:p14="http://schemas.microsoft.com/office/powerpoint/2010/main" val="1435052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8194" name="Picture 2" descr="לפניכם דוגמאות למוצרים מחומרי גלם של תרכובות הפחמן.&#10;&#10;קוטל עשבים&#10;כדור אספרין&#10;שקית ניילון&#10;נוזל לשטיפת כלים&#10;דשן צמחים&#10;חיתול&#10;חומר משמר במזו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628800"/>
            <a:ext cx="6095278" cy="478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79912" y="1052736"/>
            <a:ext cx="4536504" cy="369332"/>
          </a:xfrm>
          <a:prstGeom prst="rect">
            <a:avLst/>
          </a:prstGeom>
          <a:noFill/>
        </p:spPr>
        <p:txBody>
          <a:bodyPr wrap="square" rtlCol="1">
            <a:spAutoFit/>
          </a:bodyPr>
          <a:lstStyle/>
          <a:p>
            <a:pPr algn="r" rtl="1"/>
            <a:r>
              <a:rPr lang="he-IL" dirty="0"/>
              <a:t>תיאור המשימה</a:t>
            </a:r>
          </a:p>
        </p:txBody>
      </p:sp>
      <p:sp>
        <p:nvSpPr>
          <p:cNvPr id="2" name="Title 1" hidden="1">
            <a:extLst>
              <a:ext uri="{FF2B5EF4-FFF2-40B4-BE49-F238E27FC236}">
                <a16:creationId xmlns:a16="http://schemas.microsoft.com/office/drawing/2014/main" id="{8967C14A-137F-46CA-9FDA-27847406A706}"/>
              </a:ext>
            </a:extLst>
          </p:cNvPr>
          <p:cNvSpPr>
            <a:spLocks noGrp="1"/>
          </p:cNvSpPr>
          <p:nvPr>
            <p:ph type="title" idx="4294967295"/>
          </p:nvPr>
        </p:nvSpPr>
        <p:spPr/>
        <p:txBody>
          <a:bodyPr/>
          <a:lstStyle/>
          <a:p>
            <a:r>
              <a:rPr lang="he-IL" dirty="0"/>
              <a:t>תיאור </a:t>
            </a:r>
          </a:p>
        </p:txBody>
      </p:sp>
    </p:spTree>
    <p:extLst>
      <p:ext uri="{BB962C8B-B14F-4D97-AF65-F5344CB8AC3E}">
        <p14:creationId xmlns:p14="http://schemas.microsoft.com/office/powerpoint/2010/main" val="341077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9218" name="Picture 2" descr="א. בחרו באחד המוצרים או הביאו דוגמה למוצר השייך לקבוצה זו.&#10;&#10;ב. אספו מידע על המוצר:&#10;1. על איזו צורך המוצר עונה?&#10;2. במה השתמשו לפני שהמוצר פותח.&#10;3. מהי השפעת המוצר על כל אחד מהמאפיינים הבאים:&#10;- איכות החיים (נוחות, זמינות, מחיר) &#10;- הבריאות ותוחלת החיים.&#10;- הכלכלה&#10;- איכות הסביבה (הביאו דוגמאות משלבים שונים של מחזור החיים של המוצר).&#10;&#10;ג. הציגו את היתרונות ואת החסרונות של המוצר שבחרתם בפני הכיתה, ודונו בשאלות הבאות: כיצד משפיעים ייצור המוצר והשימוש בו על החיים של כל אחד מאיתנו, על החברה ועל איכות הסביבה? מה אפשר לעשות כדי לצמצם את ההשפעה השלילית שיש למוצר על איכות הסביב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7638767" cy="422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a:extLst>
              <a:ext uri="{FF2B5EF4-FFF2-40B4-BE49-F238E27FC236}">
                <a16:creationId xmlns:a16="http://schemas.microsoft.com/office/drawing/2014/main" id="{E679C06E-0D10-44A1-A1BA-7499EA8B16D9}"/>
              </a:ext>
            </a:extLst>
          </p:cNvPr>
          <p:cNvSpPr>
            <a:spLocks noGrp="1"/>
          </p:cNvSpPr>
          <p:nvPr>
            <p:ph type="title" idx="4294967295"/>
          </p:nvPr>
        </p:nvSpPr>
        <p:spPr/>
        <p:txBody>
          <a:bodyPr/>
          <a:lstStyle/>
          <a:p>
            <a:r>
              <a:rPr lang="he-IL" dirty="0"/>
              <a:t>המשך תיאור המשימה</a:t>
            </a:r>
          </a:p>
        </p:txBody>
      </p:sp>
    </p:spTree>
    <p:extLst>
      <p:ext uri="{BB962C8B-B14F-4D97-AF65-F5344CB8AC3E}">
        <p14:creationId xmlns:p14="http://schemas.microsoft.com/office/powerpoint/2010/main" val="1521551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211</Words>
  <Application>Microsoft Office PowerPoint</Application>
  <PresentationFormat>On-screen Show (4:3)</PresentationFormat>
  <Paragraphs>35</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תעשיית תרכובות הפחמן – בין איכות חיים לאיכות הסביבה</vt:lpstr>
      <vt:lpstr>מבוא – מחזור החיים של מוצר והשפעתו על איכות הסביבה</vt:lpstr>
      <vt:lpstr>עבודה שיתופית בקבוצות</vt:lpstr>
      <vt:lpstr>משימה 1 – ההשפעות הסביבתיות של בקבוק השתיה</vt:lpstr>
      <vt:lpstr>תיאור המשימה</vt:lpstr>
      <vt:lpstr>משימה 2 – פתרון טכנולוגיה כנותן מענה לצרכים ומשפיע על החברה והסביבה  </vt:lpstr>
      <vt:lpstr>דוגמאות לצמצום הפגיעה בסביבה בשיטה של "ייצור נקי"</vt:lpstr>
      <vt:lpstr>תיאור </vt:lpstr>
      <vt:lpstr>המשך תיאור המשימה</vt:lpstr>
      <vt:lpstr>הנחיות להגשת המשימה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משתמש</dc:creator>
  <cp:lastModifiedBy>בינה בראש</cp:lastModifiedBy>
  <cp:revision>28</cp:revision>
  <dcterms:created xsi:type="dcterms:W3CDTF">2020-03-23T07:42:03Z</dcterms:created>
  <dcterms:modified xsi:type="dcterms:W3CDTF">2020-04-05T08:46:41Z</dcterms:modified>
</cp:coreProperties>
</file>