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7"/>
  </p:notesMasterIdLst>
  <p:sldIdLst>
    <p:sldId id="256" r:id="rId2"/>
    <p:sldId id="258" r:id="rId3"/>
    <p:sldId id="270" r:id="rId4"/>
    <p:sldId id="273" r:id="rId5"/>
    <p:sldId id="259" r:id="rId6"/>
    <p:sldId id="276" r:id="rId7"/>
    <p:sldId id="277" r:id="rId8"/>
    <p:sldId id="261" r:id="rId9"/>
    <p:sldId id="263" r:id="rId10"/>
    <p:sldId id="274" r:id="rId11"/>
    <p:sldId id="266" r:id="rId12"/>
    <p:sldId id="269" r:id="rId13"/>
    <p:sldId id="275" r:id="rId14"/>
    <p:sldId id="267" r:id="rId15"/>
    <p:sldId id="264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B4"/>
    <a:srgbClr val="E6F2F8"/>
    <a:srgbClr val="0066CC"/>
    <a:srgbClr val="CC3300"/>
    <a:srgbClr val="0287A6"/>
    <a:srgbClr val="FF9900"/>
    <a:srgbClr val="990000"/>
    <a:srgbClr val="FA0000"/>
    <a:srgbClr val="FF1919"/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77" autoAdjust="0"/>
    <p:restoredTop sz="92443" autoAdjust="0"/>
  </p:normalViewPr>
  <p:slideViewPr>
    <p:cSldViewPr snapToGrid="0">
      <p:cViewPr varScale="1">
        <p:scale>
          <a:sx n="107" d="100"/>
          <a:sy n="107" d="100"/>
        </p:scale>
        <p:origin x="177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0DB0F4-CDEA-4C02-93BD-8DAEDAA74FE5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5C4DEF5-3445-4E0B-A523-4AE8D65C572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912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SzPct val="100000"/>
              <a:buFont typeface="+mj-lt"/>
              <a:buNone/>
            </a:pPr>
            <a:r>
              <a:rPr lang="he-IL" dirty="0"/>
              <a:t>להתבונן</a:t>
            </a:r>
            <a:r>
              <a:rPr lang="he-IL" baseline="0" dirty="0"/>
              <a:t> יחד המשימה על שלבי הפעילות העיקריים- להוס</a:t>
            </a:r>
            <a:r>
              <a:rPr lang="he-IL" dirty="0"/>
              <a:t>יף כאן למטה את שלבי הפעילות העיקריים: 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he-IL" dirty="0">
                <a:solidFill>
                  <a:schemeClr val="bg1"/>
                </a:solidFill>
              </a:rPr>
              <a:t>הכרות עם הכלי ל"פיצוח שאלה"</a:t>
            </a:r>
            <a:r>
              <a:rPr lang="he-IL" dirty="0"/>
              <a:t>"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he-IL" dirty="0">
                <a:solidFill>
                  <a:schemeClr val="bg1"/>
                </a:solidFill>
              </a:rPr>
              <a:t>שחזור הדרך בה הגיעו לתשובה, בעזרת הכלי ל"פיצוח שאלה</a:t>
            </a:r>
            <a:r>
              <a:rPr lang="en-US" dirty="0">
                <a:solidFill>
                  <a:schemeClr val="bg1"/>
                </a:solidFill>
              </a:rPr>
              <a:t>"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he-IL" dirty="0">
                <a:solidFill>
                  <a:schemeClr val="bg1"/>
                </a:solidFill>
              </a:rPr>
              <a:t>טבלת השוואה לפי תבחינים</a:t>
            </a:r>
          </a:p>
          <a:p>
            <a:pPr marL="514350" indent="-51435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he-IL" dirty="0">
                <a:solidFill>
                  <a:schemeClr val="bg1"/>
                </a:solidFill>
              </a:rPr>
              <a:t>הערכת התשובה במשימה המקדימה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he-IL" dirty="0"/>
              <a:t>ועוד כמה טיפים פדגוגיים מתוך המדריך למורה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89947-2865-47F0-B6AF-8D9E8FD0CC5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9260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מדענים נוהגים לנסח הסברים מדעיים כחלק מהשיח המדעי.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הם בונים את ההסבר</a:t>
            </a:r>
            <a:r>
              <a:rPr lang="he-I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משלושה רכיבים: </a:t>
            </a:r>
            <a:r>
              <a:rPr lang="he-I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טענה, נימוקים והצדקה 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המסבירה מדוע או כיצד הנימוקים תומכים בטענה תוך שימוש במילות קישור מתאימות. מבנה זה מאפשר למדענים להשוות בין הסברים הניתנים על ידי מדענים שונים ולהעריך את איכותם.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4DEF5-3445-4E0B-A523-4AE8D65C572A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071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SzPct val="100000"/>
              <a:buFont typeface="+mj-lt"/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89947-2865-47F0-B6AF-8D9E8FD0CC5F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173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89947-2865-47F0-B6AF-8D9E8FD0CC5F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40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39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872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61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3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473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482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605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34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12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168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064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FA98-4DA2-47A6-8F36-92327BACF118}" type="datetimeFigureOut">
              <a:rPr lang="he-IL" smtClean="0"/>
              <a:t>כ"ב/סיון/תש"פ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5C78-C328-41CD-A447-788A062D38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3684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qh1MRWZjm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89922" y="203712"/>
            <a:ext cx="6973314" cy="1700106"/>
          </a:xfrm>
          <a:noFill/>
        </p:spPr>
        <p:txBody>
          <a:bodyPr>
            <a:noAutofit/>
          </a:bodyPr>
          <a:lstStyle/>
          <a:p>
            <a:r>
              <a:rPr lang="he-IL" sz="4000" b="1" dirty="0">
                <a:cs typeface="+mn-cs"/>
              </a:rPr>
              <a:t>מצגת מורה: </a:t>
            </a:r>
            <a:r>
              <a:rPr lang="en-US" sz="4000" b="1" dirty="0">
                <a:cs typeface="+mn-cs"/>
              </a:rPr>
              <a:t/>
            </a:r>
            <a:br>
              <a:rPr lang="en-US" sz="4000" b="1" dirty="0">
                <a:cs typeface="+mn-cs"/>
              </a:rPr>
            </a:br>
            <a:r>
              <a:rPr lang="he-IL" sz="4000" b="1" dirty="0">
                <a:cs typeface="+mn-cs"/>
              </a:rPr>
              <a:t>מבנה תשובת הסבר מדעי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53127" y="5864938"/>
            <a:ext cx="92971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dirty="0"/>
              <a:t>יחידת למידה-הערכה בנושא: ניסוח הסבר מדעי לתופעות ולתהליכים,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he-IL" sz="2000" dirty="0"/>
              <a:t>המרכז הארצי למורי </a:t>
            </a:r>
            <a:r>
              <a:rPr lang="he-IL" sz="2000" dirty="0" err="1"/>
              <a:t>מו"ט</a:t>
            </a:r>
            <a:r>
              <a:rPr lang="he-IL" sz="2000" dirty="0"/>
              <a:t> חט"ב במכון ויצמן</a:t>
            </a:r>
          </a:p>
        </p:txBody>
      </p:sp>
      <p:pic>
        <p:nvPicPr>
          <p:cNvPr id="3" name="תמונה 2" descr="מיכל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417" y="2156469"/>
            <a:ext cx="2078324" cy="345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63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71767" y="414368"/>
            <a:ext cx="7337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>
                <a:latin typeface="Calibri" panose="020F0502020204030204" pitchFamily="34" charset="0"/>
                <a:ea typeface="Calibri" panose="020F0502020204030204" pitchFamily="34" charset="0"/>
              </a:rPr>
              <a:t>משימת תרגול</a:t>
            </a:r>
            <a:endParaRPr lang="he-IL" sz="2800" dirty="0"/>
          </a:p>
        </p:txBody>
      </p:sp>
      <p:sp>
        <p:nvSpPr>
          <p:cNvPr id="6" name="Rectangle 5" descr="כלי עזר"/>
          <p:cNvSpPr/>
          <p:nvPr/>
        </p:nvSpPr>
        <p:spPr>
          <a:xfrm>
            <a:off x="230240" y="657841"/>
            <a:ext cx="8388424" cy="6063679"/>
          </a:xfrm>
          <a:prstGeom prst="rect">
            <a:avLst/>
          </a:prstGeom>
          <a:noFill/>
        </p:spPr>
      </p:sp>
      <p:sp>
        <p:nvSpPr>
          <p:cNvPr id="8" name="Freeform 7"/>
          <p:cNvSpPr/>
          <p:nvPr/>
        </p:nvSpPr>
        <p:spPr>
          <a:xfrm>
            <a:off x="6044193" y="3558559"/>
            <a:ext cx="2991718" cy="2215552"/>
          </a:xfrm>
          <a:custGeom>
            <a:avLst/>
            <a:gdLst>
              <a:gd name="connsiteX0" fmla="*/ 0 w 2956911"/>
              <a:gd name="connsiteY0" fmla="*/ 221555 h 2215552"/>
              <a:gd name="connsiteX1" fmla="*/ 221555 w 2956911"/>
              <a:gd name="connsiteY1" fmla="*/ 0 h 2215552"/>
              <a:gd name="connsiteX2" fmla="*/ 2735356 w 2956911"/>
              <a:gd name="connsiteY2" fmla="*/ 0 h 2215552"/>
              <a:gd name="connsiteX3" fmla="*/ 2956911 w 2956911"/>
              <a:gd name="connsiteY3" fmla="*/ 221555 h 2215552"/>
              <a:gd name="connsiteX4" fmla="*/ 2956911 w 2956911"/>
              <a:gd name="connsiteY4" fmla="*/ 1993997 h 2215552"/>
              <a:gd name="connsiteX5" fmla="*/ 2735356 w 2956911"/>
              <a:gd name="connsiteY5" fmla="*/ 2215552 h 2215552"/>
              <a:gd name="connsiteX6" fmla="*/ 221555 w 2956911"/>
              <a:gd name="connsiteY6" fmla="*/ 2215552 h 2215552"/>
              <a:gd name="connsiteX7" fmla="*/ 0 w 2956911"/>
              <a:gd name="connsiteY7" fmla="*/ 1993997 h 2215552"/>
              <a:gd name="connsiteX8" fmla="*/ 0 w 2956911"/>
              <a:gd name="connsiteY8" fmla="*/ 221555 h 221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2215552">
                <a:moveTo>
                  <a:pt x="0" y="221555"/>
                </a:moveTo>
                <a:cubicBezTo>
                  <a:pt x="0" y="99194"/>
                  <a:pt x="99194" y="0"/>
                  <a:pt x="221555" y="0"/>
                </a:cubicBezTo>
                <a:lnTo>
                  <a:pt x="2735356" y="0"/>
                </a:lnTo>
                <a:cubicBezTo>
                  <a:pt x="2857717" y="0"/>
                  <a:pt x="2956911" y="99194"/>
                  <a:pt x="2956911" y="221555"/>
                </a:cubicBezTo>
                <a:lnTo>
                  <a:pt x="2956911" y="1993997"/>
                </a:lnTo>
                <a:cubicBezTo>
                  <a:pt x="2956911" y="2116358"/>
                  <a:pt x="2857717" y="2215552"/>
                  <a:pt x="2735356" y="2215552"/>
                </a:cubicBezTo>
                <a:lnTo>
                  <a:pt x="221555" y="2215552"/>
                </a:lnTo>
                <a:cubicBezTo>
                  <a:pt x="99194" y="2215552"/>
                  <a:pt x="0" y="2116358"/>
                  <a:pt x="0" y="1993997"/>
                </a:cubicBezTo>
                <a:lnTo>
                  <a:pt x="0" y="221555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6702" tIns="663517" rIns="109628" bIns="109627" numCol="1" spcCol="1270" anchor="t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הכרות עם מושגים, כלי עזר ומיומנויות </a:t>
            </a: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לעזרה להתמודדות עם הקשיים.</a:t>
            </a:r>
          </a:p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התנסות בכלי העזר</a:t>
            </a:r>
            <a:endParaRPr lang="he-IL" b="1" kern="1200" dirty="0">
              <a:solidFill>
                <a:schemeClr val="tx1"/>
              </a:solidFill>
            </a:endParaRPr>
          </a:p>
        </p:txBody>
      </p:sp>
      <p:grpSp>
        <p:nvGrpSpPr>
          <p:cNvPr id="43" name="Group 42" descr="&quot;&quot;"/>
          <p:cNvGrpSpPr/>
          <p:nvPr/>
        </p:nvGrpSpPr>
        <p:grpSpPr>
          <a:xfrm>
            <a:off x="246431" y="693862"/>
            <a:ext cx="8388424" cy="6063679"/>
            <a:chOff x="230240" y="794321"/>
            <a:chExt cx="8388424" cy="6063679"/>
          </a:xfrm>
        </p:grpSpPr>
        <p:sp>
          <p:nvSpPr>
            <p:cNvPr id="44" name="Rectangle 43"/>
            <p:cNvSpPr/>
            <p:nvPr/>
          </p:nvSpPr>
          <p:spPr>
            <a:xfrm>
              <a:off x="230240" y="794321"/>
              <a:ext cx="8388424" cy="6063679"/>
            </a:xfrm>
            <a:prstGeom prst="rect">
              <a:avLst/>
            </a:prstGeom>
            <a:noFill/>
          </p:spPr>
        </p:sp>
        <p:sp>
          <p:nvSpPr>
            <p:cNvPr id="45" name="Freeform 44"/>
            <p:cNvSpPr/>
            <p:nvPr/>
          </p:nvSpPr>
          <p:spPr>
            <a:xfrm>
              <a:off x="4544727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0"/>
                  </a:moveTo>
                  <a:cubicBezTo>
                    <a:pt x="1431404" y="0"/>
                    <a:pt x="2591786" y="1160382"/>
                    <a:pt x="2591786" y="2591786"/>
                  </a:cubicBezTo>
                  <a:lnTo>
                    <a:pt x="0" y="25917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872909" rIns="872909" bIns="113792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800" b="1" kern="1200" dirty="0">
                  <a:solidFill>
                    <a:srgbClr val="0078B4"/>
                  </a:solidFill>
                </a:rPr>
                <a:t>1. פעילות מקדימה (דיאגנוסטית) +רפלקציה</a:t>
              </a:r>
              <a:endParaRPr lang="he-IL" sz="1600" b="0" kern="1200" dirty="0">
                <a:solidFill>
                  <a:srgbClr val="0078B4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833228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2591786"/>
                  </a:moveTo>
                  <a:cubicBezTo>
                    <a:pt x="0" y="1160382"/>
                    <a:pt x="1160382" y="0"/>
                    <a:pt x="2591786" y="0"/>
                  </a:cubicBezTo>
                  <a:lnTo>
                    <a:pt x="2591786" y="2591786"/>
                  </a:lnTo>
                  <a:lnTo>
                    <a:pt x="0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2909" tIns="872909" rIns="113792" bIns="113792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800" b="1" kern="1200" dirty="0">
                  <a:solidFill>
                    <a:srgbClr val="0078B4"/>
                  </a:solidFill>
                </a:rPr>
                <a:t>4. יישום + הערכה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833228" y="38860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2591786"/>
                  </a:moveTo>
                  <a:cubicBezTo>
                    <a:pt x="1160382" y="2591786"/>
                    <a:pt x="0" y="1431404"/>
                    <a:pt x="0" y="0"/>
                  </a:cubicBezTo>
                  <a:lnTo>
                    <a:pt x="2591786" y="0"/>
                  </a:lnTo>
                  <a:lnTo>
                    <a:pt x="2591786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2909" tIns="113792" rIns="113792" bIns="872909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rgbClr val="0078B4"/>
                  </a:solidFill>
                </a:rPr>
                <a:t/>
              </a:r>
              <a:br>
                <a:rPr lang="en-US" sz="18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3. תרגול +</a:t>
              </a:r>
              <a:r>
                <a:rPr lang="en-US" sz="1800" b="1" kern="1200" dirty="0">
                  <a:solidFill>
                    <a:srgbClr val="0078B4"/>
                  </a:solidFill>
                </a:rPr>
                <a:t/>
              </a:r>
              <a:br>
                <a:rPr lang="en-US" sz="18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מטה-קוגניציה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544727" y="3886016"/>
              <a:ext cx="2591787" cy="2591787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0"/>
                  </a:moveTo>
                  <a:cubicBezTo>
                    <a:pt x="2591786" y="1431404"/>
                    <a:pt x="1431404" y="2591786"/>
                    <a:pt x="0" y="2591786"/>
                  </a:cubicBezTo>
                  <a:lnTo>
                    <a:pt x="0" y="0"/>
                  </a:lnTo>
                  <a:lnTo>
                    <a:pt x="2591786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113793" rIns="872910" bIns="872908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rgbClr val="0078B4"/>
                  </a:solidFill>
                </a:rPr>
                <a:t/>
              </a:r>
              <a:br>
                <a:rPr lang="en-US" sz="1600" b="1" kern="1200" dirty="0">
                  <a:solidFill>
                    <a:srgbClr val="0078B4"/>
                  </a:solidFill>
                </a:rPr>
              </a:br>
              <a:r>
                <a:rPr lang="en-US" sz="1600" b="1" kern="1200" dirty="0">
                  <a:solidFill>
                    <a:srgbClr val="0078B4"/>
                  </a:solidFill>
                </a:rPr>
                <a:t/>
              </a:r>
              <a:br>
                <a:rPr lang="en-US" sz="16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2. המשגה</a:t>
              </a:r>
              <a:r>
                <a:rPr lang="en-US" sz="1800" b="1" kern="1200" dirty="0">
                  <a:solidFill>
                    <a:srgbClr val="0078B4"/>
                  </a:solidFill>
                </a:rPr>
                <a:t> </a:t>
              </a:r>
              <a:r>
                <a:rPr lang="he-IL" sz="1800" b="1" kern="1200" dirty="0">
                  <a:solidFill>
                    <a:srgbClr val="0078B4"/>
                  </a:solidFill>
                </a:rPr>
                <a:t>+ והדגמה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3700988" y="3278528"/>
              <a:ext cx="1299132" cy="993484"/>
              <a:chOff x="2771800" y="2276872"/>
              <a:chExt cx="1839974" cy="1368152"/>
            </a:xfrm>
          </p:grpSpPr>
          <p:sp>
            <p:nvSpPr>
              <p:cNvPr id="57" name="Curved Down Arrow 56"/>
              <p:cNvSpPr/>
              <p:nvPr/>
            </p:nvSpPr>
            <p:spPr bwMode="auto">
              <a:xfrm>
                <a:off x="2883582" y="2276872"/>
                <a:ext cx="1728192" cy="576064"/>
              </a:xfrm>
              <a:prstGeom prst="curvedDownArrow">
                <a:avLst>
                  <a:gd name="adj1" fmla="val 25000"/>
                  <a:gd name="adj2" fmla="val 64845"/>
                  <a:gd name="adj3" fmla="val 2793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Curved Up Arrow 57"/>
              <p:cNvSpPr/>
              <p:nvPr/>
            </p:nvSpPr>
            <p:spPr bwMode="auto">
              <a:xfrm flipH="1">
                <a:off x="2771800" y="2996952"/>
                <a:ext cx="1728190" cy="648072"/>
              </a:xfrm>
              <a:prstGeom prst="curvedUp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26" name="תמונה 9" descr="אייקון פעילות מקדימה + רפלקציה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512" y="1420312"/>
            <a:ext cx="639900" cy="1075953"/>
          </a:xfrm>
          <a:prstGeom prst="rect">
            <a:avLst/>
          </a:prstGeom>
        </p:spPr>
      </p:pic>
      <p:pic>
        <p:nvPicPr>
          <p:cNvPr id="27" name="תמונה 13" descr="אייקון כלי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75" y="3022789"/>
            <a:ext cx="829848" cy="1100653"/>
          </a:xfrm>
          <a:prstGeom prst="rect">
            <a:avLst/>
          </a:prstGeom>
        </p:spPr>
      </p:pic>
      <p:pic>
        <p:nvPicPr>
          <p:cNvPr id="28" name="תמונה 13" descr="אייקון כלי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15" y="3008233"/>
            <a:ext cx="829848" cy="1100653"/>
          </a:xfrm>
          <a:prstGeom prst="rect">
            <a:avLst/>
          </a:prstGeom>
        </p:spPr>
      </p:pic>
      <p:pic>
        <p:nvPicPr>
          <p:cNvPr id="29" name="תמונה 11" descr="אייקון המשגה + והדגמה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893" y="3937977"/>
            <a:ext cx="766473" cy="86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תמונה 12" descr="אייקון תרגול + מטה-קוגניציה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0" b="51178"/>
          <a:stretch/>
        </p:blipFill>
        <p:spPr bwMode="auto">
          <a:xfrm>
            <a:off x="2876598" y="3916160"/>
            <a:ext cx="1154540" cy="9011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תמונה 10" descr="אייקון יישום + הערכה 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397" y="1610777"/>
            <a:ext cx="1066644" cy="90125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ounded Rectangle 31"/>
          <p:cNvSpPr/>
          <p:nvPr/>
        </p:nvSpPr>
        <p:spPr bwMode="auto">
          <a:xfrm>
            <a:off x="211583" y="4387359"/>
            <a:ext cx="2053945" cy="1688392"/>
          </a:xfrm>
          <a:prstGeom prst="roundRect">
            <a:avLst/>
          </a:prstGeom>
          <a:solidFill>
            <a:srgbClr val="E6F2F8"/>
          </a:solidFill>
          <a:ln w="2857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התמודדות עם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שאלה נוספת, לתרגול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כלי העזר שנלמדו בשלב המשגה. </a:t>
            </a:r>
            <a:endParaRPr lang="he-IL" sz="1600" dirty="0">
              <a:solidFill>
                <a:srgbClr val="0070C0"/>
              </a:solidFill>
            </a:endParaRPr>
          </a:p>
          <a:p>
            <a:pPr marL="0" marR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reeform 9"/>
          <p:cNvSpPr/>
          <p:nvPr/>
        </p:nvSpPr>
        <p:spPr>
          <a:xfrm>
            <a:off x="5817115" y="1038947"/>
            <a:ext cx="3018268" cy="1749916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0108" tIns="103035" rIns="103036" bIns="581887" numCol="1" spcCol="1270" anchor="t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התנסות במשימה מקדימה ברמת קושי בינונית, ללא כלי עזר</a:t>
            </a:r>
          </a:p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</a:rPr>
              <a:t>רפלקציה על התחושות והקשיים</a:t>
            </a:r>
            <a:endParaRPr lang="he-IL" kern="1200" dirty="0">
              <a:solidFill>
                <a:schemeClr val="tx1"/>
              </a:solidFill>
            </a:endParaRP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EE78D010-5923-4061-A348-613B0131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משימת תרגול</a:t>
            </a:r>
          </a:p>
        </p:txBody>
      </p:sp>
    </p:spTree>
    <p:extLst>
      <p:ext uri="{BB962C8B-B14F-4D97-AF65-F5344CB8AC3E}">
        <p14:creationId xmlns:p14="http://schemas.microsoft.com/office/powerpoint/2010/main" val="184884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4117011" y="159421"/>
            <a:ext cx="3297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הערכה ושיפור</a:t>
            </a:r>
            <a:endParaRPr lang="he-IL" sz="3200" dirty="0"/>
          </a:p>
        </p:txBody>
      </p:sp>
      <p:pic>
        <p:nvPicPr>
          <p:cNvPr id="8" name="תמונה 7" descr="אייקון הערכה ושיפור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289" y="126233"/>
            <a:ext cx="1322711" cy="1636294"/>
          </a:xfrm>
          <a:prstGeom prst="rect">
            <a:avLst/>
          </a:prstGeom>
        </p:spPr>
      </p:pic>
      <p:pic>
        <p:nvPicPr>
          <p:cNvPr id="4" name="תמונה 3" descr="צילום מסך "/>
          <p:cNvPicPr>
            <a:picLocks noChangeAspect="1"/>
          </p:cNvPicPr>
          <p:nvPr/>
        </p:nvPicPr>
        <p:blipFill rotWithShape="1">
          <a:blip r:embed="rId3"/>
          <a:srcRect b="4587"/>
          <a:stretch/>
        </p:blipFill>
        <p:spPr>
          <a:xfrm>
            <a:off x="206286" y="944380"/>
            <a:ext cx="7615003" cy="54564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153126" y="6396335"/>
            <a:ext cx="92971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67650EFD-5DB2-4DE0-85EE-82C16AC06B4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הערכה ושיפור</a:t>
            </a:r>
          </a:p>
        </p:txBody>
      </p:sp>
    </p:spTree>
    <p:extLst>
      <p:ext uri="{BB962C8B-B14F-4D97-AF65-F5344CB8AC3E}">
        <p14:creationId xmlns:p14="http://schemas.microsoft.com/office/powerpoint/2010/main" val="168966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486526" y="966758"/>
            <a:ext cx="3297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מה למדתם?</a:t>
            </a:r>
            <a:endParaRPr lang="he-IL" sz="3200" dirty="0"/>
          </a:p>
        </p:txBody>
      </p:sp>
      <p:pic>
        <p:nvPicPr>
          <p:cNvPr id="4" name="תמונה 3" descr="אייקון מה למדתם?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362" y="138474"/>
            <a:ext cx="1322711" cy="16362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53126" y="6396335"/>
            <a:ext cx="92971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D8567AF7-86A1-48ED-A4F2-C0F5FB5BDB52}"/>
              </a:ext>
            </a:extLst>
          </p:cNvPr>
          <p:cNvSpPr txBox="1"/>
          <p:nvPr/>
        </p:nvSpPr>
        <p:spPr>
          <a:xfrm>
            <a:off x="360088" y="1774768"/>
            <a:ext cx="8270697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חישבו על השאלות הבאות: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מהי החשיבות של מיומנות ההסבר המדעי בלמידת מדע ובדיון בממצאי החקר ומסקנותיו?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מה התחדש לכם אודות מבנה ההסבר המדעי?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על מה מתבססת הטענה?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על מה מתבססים הנימוקים?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האם התבנית עזרה לכם לכתוב הסבר מדעי? (תשובה מלאה ונכונה לשאלה)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2400" dirty="0"/>
              <a:t>מה תעשו בפעם הבאה שתידרשו לנסח הסבר מדעי בתשובה לשאלה, או לאחר תצפית בתופעה? </a:t>
            </a:r>
          </a:p>
        </p:txBody>
      </p:sp>
      <p:sp>
        <p:nvSpPr>
          <p:cNvPr id="7" name="כותרת 6" hidden="1">
            <a:extLst>
              <a:ext uri="{FF2B5EF4-FFF2-40B4-BE49-F238E27FC236}">
                <a16:creationId xmlns:a16="http://schemas.microsoft.com/office/drawing/2014/main" id="{BED215C4-E738-476A-98E6-02887DBDE1B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/>
              <a:t>מה למדתם?</a:t>
            </a:r>
          </a:p>
        </p:txBody>
      </p:sp>
    </p:spTree>
    <p:extLst>
      <p:ext uri="{BB962C8B-B14F-4D97-AF65-F5344CB8AC3E}">
        <p14:creationId xmlns:p14="http://schemas.microsoft.com/office/powerpoint/2010/main" val="2048726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3803" y="114422"/>
            <a:ext cx="7337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>
                <a:latin typeface="Calibri" panose="020F0502020204030204" pitchFamily="34" charset="0"/>
                <a:ea typeface="Calibri" panose="020F0502020204030204" pitchFamily="34" charset="0"/>
              </a:rPr>
              <a:t>משימת יישום + הערכה</a:t>
            </a:r>
            <a:endParaRPr lang="he-IL" sz="2800" dirty="0"/>
          </a:p>
        </p:txBody>
      </p:sp>
      <p:sp>
        <p:nvSpPr>
          <p:cNvPr id="6" name="Rectangle 5" descr="כלי עזר"/>
          <p:cNvSpPr/>
          <p:nvPr/>
        </p:nvSpPr>
        <p:spPr>
          <a:xfrm>
            <a:off x="230240" y="794321"/>
            <a:ext cx="8388424" cy="6063679"/>
          </a:xfrm>
          <a:prstGeom prst="rect">
            <a:avLst/>
          </a:prstGeom>
          <a:noFill/>
        </p:spPr>
      </p:sp>
      <p:sp>
        <p:nvSpPr>
          <p:cNvPr id="7" name="Freeform 6"/>
          <p:cNvSpPr/>
          <p:nvPr/>
        </p:nvSpPr>
        <p:spPr>
          <a:xfrm>
            <a:off x="5071" y="4133239"/>
            <a:ext cx="2956911" cy="1915408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3035" tIns="581887" rIns="990109" bIns="103035" numCol="1" spcCol="1270" anchor="t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התמודדות עם </a:t>
            </a:r>
            <a:r>
              <a:rPr lang="he-I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משימה </a:t>
            </a:r>
            <a:r>
              <a:rPr lang="he-IL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נוספת, המשלבת תרגול של השימוש בכלי התיווך שהתלמיד הכיר בשלב ההמשגה. </a:t>
            </a:r>
            <a:endParaRPr lang="he-IL" sz="1600" b="1" kern="1200" dirty="0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677738" y="4000692"/>
            <a:ext cx="2956911" cy="2215552"/>
          </a:xfrm>
          <a:custGeom>
            <a:avLst/>
            <a:gdLst>
              <a:gd name="connsiteX0" fmla="*/ 0 w 2956911"/>
              <a:gd name="connsiteY0" fmla="*/ 221555 h 2215552"/>
              <a:gd name="connsiteX1" fmla="*/ 221555 w 2956911"/>
              <a:gd name="connsiteY1" fmla="*/ 0 h 2215552"/>
              <a:gd name="connsiteX2" fmla="*/ 2735356 w 2956911"/>
              <a:gd name="connsiteY2" fmla="*/ 0 h 2215552"/>
              <a:gd name="connsiteX3" fmla="*/ 2956911 w 2956911"/>
              <a:gd name="connsiteY3" fmla="*/ 221555 h 2215552"/>
              <a:gd name="connsiteX4" fmla="*/ 2956911 w 2956911"/>
              <a:gd name="connsiteY4" fmla="*/ 1993997 h 2215552"/>
              <a:gd name="connsiteX5" fmla="*/ 2735356 w 2956911"/>
              <a:gd name="connsiteY5" fmla="*/ 2215552 h 2215552"/>
              <a:gd name="connsiteX6" fmla="*/ 221555 w 2956911"/>
              <a:gd name="connsiteY6" fmla="*/ 2215552 h 2215552"/>
              <a:gd name="connsiteX7" fmla="*/ 0 w 2956911"/>
              <a:gd name="connsiteY7" fmla="*/ 1993997 h 2215552"/>
              <a:gd name="connsiteX8" fmla="*/ 0 w 2956911"/>
              <a:gd name="connsiteY8" fmla="*/ 221555 h 221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2215552">
                <a:moveTo>
                  <a:pt x="0" y="221555"/>
                </a:moveTo>
                <a:cubicBezTo>
                  <a:pt x="0" y="99194"/>
                  <a:pt x="99194" y="0"/>
                  <a:pt x="221555" y="0"/>
                </a:cubicBezTo>
                <a:lnTo>
                  <a:pt x="2735356" y="0"/>
                </a:lnTo>
                <a:cubicBezTo>
                  <a:pt x="2857717" y="0"/>
                  <a:pt x="2956911" y="99194"/>
                  <a:pt x="2956911" y="221555"/>
                </a:cubicBezTo>
                <a:lnTo>
                  <a:pt x="2956911" y="1993997"/>
                </a:lnTo>
                <a:cubicBezTo>
                  <a:pt x="2956911" y="2116358"/>
                  <a:pt x="2857717" y="2215552"/>
                  <a:pt x="2735356" y="2215552"/>
                </a:cubicBezTo>
                <a:lnTo>
                  <a:pt x="221555" y="2215552"/>
                </a:lnTo>
                <a:cubicBezTo>
                  <a:pt x="99194" y="2215552"/>
                  <a:pt x="0" y="2116358"/>
                  <a:pt x="0" y="1993997"/>
                </a:cubicBezTo>
                <a:lnTo>
                  <a:pt x="0" y="221555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6702" tIns="663517" rIns="109628" bIns="109627" numCol="1" spcCol="1270" anchor="t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הכרות עם מושגים, כלי תיווך ומיומנויות שעשויים לעזור לתלמידים להתמודד עם הקושי והדגמת השימוש בהם. </a:t>
            </a:r>
            <a:endParaRPr lang="he-IL" sz="1600" b="1" kern="1200" dirty="0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494644" y="1044435"/>
            <a:ext cx="2956911" cy="1915408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0108" tIns="103035" rIns="103036" bIns="581887" numCol="1" spcCol="1270" anchor="t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התנסות במשימה ברמת קושי בינונית, הניתנת ללא תיווך ("קביים").</a:t>
            </a:r>
            <a:r>
              <a:rPr 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16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הפעילות מסתיימת בשיח רפלקטיבי להצפת  תחושות וקשיים.</a:t>
            </a:r>
            <a:endParaRPr lang="he-IL" sz="1600" b="1" kern="1200" dirty="0">
              <a:solidFill>
                <a:schemeClr val="tx1"/>
              </a:solidFill>
            </a:endParaRPr>
          </a:p>
        </p:txBody>
      </p:sp>
      <p:grpSp>
        <p:nvGrpSpPr>
          <p:cNvPr id="43" name="Group 42" descr="כלי עזר"/>
          <p:cNvGrpSpPr/>
          <p:nvPr/>
        </p:nvGrpSpPr>
        <p:grpSpPr>
          <a:xfrm>
            <a:off x="153836" y="758300"/>
            <a:ext cx="8388424" cy="6063679"/>
            <a:chOff x="230240" y="794321"/>
            <a:chExt cx="8388424" cy="6063679"/>
          </a:xfrm>
        </p:grpSpPr>
        <p:sp>
          <p:nvSpPr>
            <p:cNvPr id="44" name="Rectangle 43"/>
            <p:cNvSpPr/>
            <p:nvPr/>
          </p:nvSpPr>
          <p:spPr>
            <a:xfrm>
              <a:off x="230240" y="794321"/>
              <a:ext cx="8388424" cy="6063679"/>
            </a:xfrm>
            <a:prstGeom prst="rect">
              <a:avLst/>
            </a:prstGeom>
            <a:noFill/>
          </p:spPr>
        </p:sp>
        <p:sp>
          <p:nvSpPr>
            <p:cNvPr id="45" name="Freeform 44"/>
            <p:cNvSpPr/>
            <p:nvPr/>
          </p:nvSpPr>
          <p:spPr>
            <a:xfrm>
              <a:off x="4544727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0"/>
                  </a:moveTo>
                  <a:cubicBezTo>
                    <a:pt x="1431404" y="0"/>
                    <a:pt x="2591786" y="1160382"/>
                    <a:pt x="2591786" y="2591786"/>
                  </a:cubicBezTo>
                  <a:lnTo>
                    <a:pt x="0" y="25917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872909" rIns="872909" bIns="113792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800" b="1" kern="1200" dirty="0">
                  <a:solidFill>
                    <a:srgbClr val="0078B4"/>
                  </a:solidFill>
                </a:rPr>
                <a:t>1. פעילות מקדימה +רפלקציה</a:t>
              </a:r>
              <a:endParaRPr lang="he-IL" sz="1600" b="0" kern="1200" dirty="0">
                <a:solidFill>
                  <a:srgbClr val="0078B4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833228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2591786"/>
                  </a:moveTo>
                  <a:cubicBezTo>
                    <a:pt x="0" y="1160382"/>
                    <a:pt x="1160382" y="0"/>
                    <a:pt x="2591786" y="0"/>
                  </a:cubicBezTo>
                  <a:lnTo>
                    <a:pt x="2591786" y="2591786"/>
                  </a:lnTo>
                  <a:lnTo>
                    <a:pt x="0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2909" tIns="872909" rIns="113792" bIns="113792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800" b="1" kern="1200" dirty="0">
                  <a:solidFill>
                    <a:srgbClr val="0078B4"/>
                  </a:solidFill>
                </a:rPr>
                <a:t>4. יישום + הערכה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833228" y="38860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2591786"/>
                  </a:moveTo>
                  <a:cubicBezTo>
                    <a:pt x="1160382" y="2591786"/>
                    <a:pt x="0" y="1431404"/>
                    <a:pt x="0" y="0"/>
                  </a:cubicBezTo>
                  <a:lnTo>
                    <a:pt x="2591786" y="0"/>
                  </a:lnTo>
                  <a:lnTo>
                    <a:pt x="2591786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2909" tIns="113792" rIns="113792" bIns="872909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rgbClr val="0078B4"/>
                  </a:solidFill>
                </a:rPr>
                <a:t/>
              </a:r>
              <a:br>
                <a:rPr lang="en-US" sz="18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3. תרגול +</a:t>
              </a:r>
              <a:r>
                <a:rPr lang="en-US" sz="1800" b="1" kern="1200" dirty="0">
                  <a:solidFill>
                    <a:srgbClr val="0078B4"/>
                  </a:solidFill>
                </a:rPr>
                <a:t/>
              </a:r>
              <a:br>
                <a:rPr lang="en-US" sz="18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מה למדנו?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544727" y="3886016"/>
              <a:ext cx="2591787" cy="2591787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0"/>
                  </a:moveTo>
                  <a:cubicBezTo>
                    <a:pt x="2591786" y="1431404"/>
                    <a:pt x="1431404" y="2591786"/>
                    <a:pt x="0" y="2591786"/>
                  </a:cubicBezTo>
                  <a:lnTo>
                    <a:pt x="0" y="0"/>
                  </a:lnTo>
                  <a:lnTo>
                    <a:pt x="2591786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113793" rIns="872910" bIns="872908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rgbClr val="0078B4"/>
                  </a:solidFill>
                </a:rPr>
                <a:t/>
              </a:r>
              <a:br>
                <a:rPr lang="en-US" sz="1600" b="1" kern="1200" dirty="0">
                  <a:solidFill>
                    <a:srgbClr val="0078B4"/>
                  </a:solidFill>
                </a:rPr>
              </a:br>
              <a:r>
                <a:rPr lang="en-US" sz="1600" b="1" kern="1200" dirty="0">
                  <a:solidFill>
                    <a:srgbClr val="0078B4"/>
                  </a:solidFill>
                </a:rPr>
                <a:t/>
              </a:r>
              <a:br>
                <a:rPr lang="en-US" sz="16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2. המשגה</a:t>
              </a:r>
              <a:r>
                <a:rPr lang="en-US" sz="1800" b="1" kern="1200" dirty="0">
                  <a:solidFill>
                    <a:srgbClr val="0078B4"/>
                  </a:solidFill>
                </a:rPr>
                <a:t> </a:t>
              </a:r>
              <a:r>
                <a:rPr lang="he-IL" sz="1800" b="1" kern="1200" dirty="0">
                  <a:solidFill>
                    <a:srgbClr val="0078B4"/>
                  </a:solidFill>
                </a:rPr>
                <a:t>+ והדגמה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3700988" y="3278528"/>
              <a:ext cx="1299132" cy="993484"/>
              <a:chOff x="2771800" y="2276872"/>
              <a:chExt cx="1839974" cy="1368152"/>
            </a:xfrm>
          </p:grpSpPr>
          <p:sp>
            <p:nvSpPr>
              <p:cNvPr id="57" name="Curved Down Arrow 56"/>
              <p:cNvSpPr/>
              <p:nvPr/>
            </p:nvSpPr>
            <p:spPr bwMode="auto">
              <a:xfrm>
                <a:off x="2883582" y="2276872"/>
                <a:ext cx="1728192" cy="576064"/>
              </a:xfrm>
              <a:prstGeom prst="curvedDownArrow">
                <a:avLst>
                  <a:gd name="adj1" fmla="val 25000"/>
                  <a:gd name="adj2" fmla="val 64845"/>
                  <a:gd name="adj3" fmla="val 2793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Curved Up Arrow 57"/>
              <p:cNvSpPr/>
              <p:nvPr/>
            </p:nvSpPr>
            <p:spPr bwMode="auto">
              <a:xfrm flipH="1">
                <a:off x="2771800" y="2996952"/>
                <a:ext cx="1728190" cy="648072"/>
              </a:xfrm>
              <a:prstGeom prst="curvedUp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26" name="תמונה 9" descr="אייקון פעילות מקדימה + רפלקציה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512" y="1556792"/>
            <a:ext cx="561517" cy="1075953"/>
          </a:xfrm>
          <a:prstGeom prst="rect">
            <a:avLst/>
          </a:prstGeom>
        </p:spPr>
      </p:pic>
      <p:pic>
        <p:nvPicPr>
          <p:cNvPr id="27" name="תמונה 13" descr="אייקון כלי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75" y="3159269"/>
            <a:ext cx="829848" cy="1100653"/>
          </a:xfrm>
          <a:prstGeom prst="rect">
            <a:avLst/>
          </a:prstGeom>
        </p:spPr>
      </p:pic>
      <p:pic>
        <p:nvPicPr>
          <p:cNvPr id="28" name="תמונה 13" descr="אייקון כלי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15" y="3144713"/>
            <a:ext cx="829848" cy="1100653"/>
          </a:xfrm>
          <a:prstGeom prst="rect">
            <a:avLst/>
          </a:prstGeom>
        </p:spPr>
      </p:pic>
      <p:pic>
        <p:nvPicPr>
          <p:cNvPr id="29" name="תמונה 11" descr="אייקון המשגה + והדגמה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893" y="4074457"/>
            <a:ext cx="766473" cy="86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תמונה 12" descr="אייקון תרגול + מה למדנו? 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0" b="51178"/>
          <a:stretch/>
        </p:blipFill>
        <p:spPr bwMode="auto">
          <a:xfrm>
            <a:off x="2876598" y="4052640"/>
            <a:ext cx="1154540" cy="9011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תמונה 10" descr="אייקון יישום + הערכה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397" y="1747257"/>
            <a:ext cx="1066644" cy="90125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ounded Rectangle 31"/>
          <p:cNvSpPr/>
          <p:nvPr/>
        </p:nvSpPr>
        <p:spPr bwMode="auto">
          <a:xfrm>
            <a:off x="61447" y="1138496"/>
            <a:ext cx="2159911" cy="1938168"/>
          </a:xfrm>
          <a:prstGeom prst="roundRect">
            <a:avLst/>
          </a:prstGeom>
          <a:solidFill>
            <a:srgbClr val="E6F2F8"/>
          </a:solidFill>
          <a:ln w="2857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משימה נוספת הניתנת עם תיווך חלקי או ללא תיווך מפורש.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פעילות היישום מסתיימת בהערכה עצמית או עמיתים</a:t>
            </a:r>
            <a:endParaRPr lang="he-IL" sz="1600" b="1" dirty="0">
              <a:solidFill>
                <a:srgbClr val="0070C0"/>
              </a:solidFill>
            </a:endParaRPr>
          </a:p>
          <a:p>
            <a:pPr marL="0" marR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CAC17CB3-AB57-4B79-AE3B-CE1667EB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משימת יישום + הערכה</a:t>
            </a:r>
          </a:p>
        </p:txBody>
      </p:sp>
    </p:spTree>
    <p:extLst>
      <p:ext uri="{BB962C8B-B14F-4D97-AF65-F5344CB8AC3E}">
        <p14:creationId xmlns:p14="http://schemas.microsoft.com/office/powerpoint/2010/main" val="332147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3200" b="1" dirty="0">
                <a:cs typeface="+mn-cs"/>
              </a:rPr>
              <a:t>משוב מעצב למידה</a:t>
            </a:r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683424"/>
              </p:ext>
            </p:extLst>
          </p:nvPr>
        </p:nvGraphicFramePr>
        <p:xfrm>
          <a:off x="683568" y="1916833"/>
          <a:ext cx="7776864" cy="309634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776864">
                  <a:extLst>
                    <a:ext uri="{9D8B030D-6E8A-4147-A177-3AD203B41FA5}">
                      <a16:colId xmlns:a16="http://schemas.microsoft.com/office/drawing/2014/main" val="2045971007"/>
                    </a:ext>
                  </a:extLst>
                </a:gridCol>
              </a:tblGrid>
              <a:tr h="64458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>
                          <a:effectLst/>
                        </a:rPr>
                        <a:t>למידה מטעויות: הסיפור על הפרפר של אוסטין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57459"/>
                  </a:ext>
                </a:extLst>
              </a:tr>
              <a:tr h="245176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dirty="0">
                          <a:effectLst/>
                        </a:rPr>
                        <a:t>צפו </a:t>
                      </a:r>
                      <a:r>
                        <a:rPr lang="he-IL" sz="2400" dirty="0">
                          <a:effectLst/>
                          <a:hlinkClick r:id="rId2"/>
                        </a:rPr>
                        <a:t>בסרטון</a:t>
                      </a:r>
                      <a:endParaRPr lang="he-IL" sz="24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dirty="0">
                          <a:effectLst/>
                        </a:rPr>
                        <a:t>מה אפיין את תהליך הלמידה מטעויות שמוצג בסרטון?</a:t>
                      </a:r>
                      <a:endParaRPr lang="en-US" sz="24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dirty="0">
                          <a:effectLst/>
                        </a:rPr>
                        <a:t>מה אפיין את השיח סביב הטעויות ואת המשוב לעבודת התלמיד?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2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117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43065" y="434715"/>
            <a:ext cx="6247086" cy="649840"/>
          </a:xfrm>
          <a:solidFill>
            <a:srgbClr val="CCCCFF"/>
          </a:solidFill>
        </p:spPr>
        <p:txBody>
          <a:bodyPr>
            <a:normAutofit fontScale="90000"/>
          </a:bodyPr>
          <a:lstStyle/>
          <a:p>
            <a:pPr algn="ctr"/>
            <a:r>
              <a:rPr lang="he-IL" sz="4000" b="1" dirty="0" smtClean="0">
                <a:solidFill>
                  <a:schemeClr val="bg1"/>
                </a:solidFill>
                <a:cs typeface="+mn-cs"/>
              </a:rPr>
              <a:t>העשרה: </a:t>
            </a:r>
            <a:r>
              <a:rPr lang="he-IL" sz="4000" dirty="0" smtClean="0">
                <a:solidFill>
                  <a:schemeClr val="bg1"/>
                </a:solidFill>
                <a:cs typeface="+mn-cs"/>
              </a:rPr>
              <a:t>כמה </a:t>
            </a:r>
            <a:r>
              <a:rPr lang="he-IL" sz="4000" dirty="0">
                <a:solidFill>
                  <a:schemeClr val="bg1"/>
                </a:solidFill>
                <a:cs typeface="+mn-cs"/>
              </a:rPr>
              <a:t>גז יש בבלון הגז?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864" y="1379096"/>
            <a:ext cx="8724276" cy="5016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2000" dirty="0">
                <a:solidFill>
                  <a:schemeClr val="bg1"/>
                </a:solidFill>
              </a:rPr>
              <a:t>גז בישול הוא תערובת של גזים פחמימניים. כדי לאחסן אותו בבלון הגז הביתי, יש לעבות אותו לנוזל תחת לחץ.</a:t>
            </a:r>
          </a:p>
          <a:p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he-IL" sz="2000" b="1" dirty="0">
                <a:solidFill>
                  <a:schemeClr val="bg1"/>
                </a:solidFill>
              </a:rPr>
              <a:t>כיצד נדע כמה גז נותר בבלון הגז?</a:t>
            </a:r>
          </a:p>
          <a:p>
            <a:pPr lvl="0"/>
            <a:r>
              <a:rPr lang="he-IL" sz="2000" dirty="0">
                <a:solidFill>
                  <a:schemeClr val="bg1"/>
                </a:solidFill>
              </a:rPr>
              <a:t>כשיוצאים לפיקניק חשוב לדעת כמה גז נשאר בבלון והאם יספיק לנו לבישול הארוחה. הנה רעיון פשוט כיצד לבדוק זאת: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קחו את בלון הגז, הניחו אותו על משטח ישר ויציב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he-IL" sz="2000" dirty="0">
                <a:solidFill>
                  <a:schemeClr val="bg1"/>
                </a:solidFill>
              </a:rPr>
              <a:t>שיפכו מים חמים על אחד </a:t>
            </a:r>
            <a:r>
              <a:rPr lang="he-IL" sz="2000" dirty="0" err="1">
                <a:solidFill>
                  <a:schemeClr val="bg1"/>
                </a:solidFill>
              </a:rPr>
              <a:t>מצידי</a:t>
            </a:r>
            <a:r>
              <a:rPr lang="he-IL" sz="2000" dirty="0">
                <a:solidFill>
                  <a:schemeClr val="bg1"/>
                </a:solidFill>
              </a:rPr>
              <a:t> הבלון, כך שכל הבלון יירטב בכל הגובה, מלמעלה למטה.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העבירו יד על הבלון: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– במקום שתחושו שהבלון קר יותר יש גז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he-IL" sz="2000" dirty="0">
                <a:solidFill>
                  <a:schemeClr val="bg1"/>
                </a:solidFill>
              </a:rPr>
              <a:t>נוזלי</a:t>
            </a:r>
            <a:r>
              <a:rPr lang="en-US" sz="2000" dirty="0">
                <a:solidFill>
                  <a:schemeClr val="bg1"/>
                </a:solidFill>
              </a:rPr>
              <a:t/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- במקום שתחושו שהבלון חם יותר אין גז נוזלי, יש רק אויר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he-IL" sz="2000" dirty="0">
                <a:solidFill>
                  <a:schemeClr val="bg1"/>
                </a:solidFill>
              </a:rPr>
              <a:t>כך תוכלו לדעת במדויק מה גובה הנוזל בבלון וכמה נשאר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 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he-IL" sz="2000" b="1" dirty="0">
                <a:solidFill>
                  <a:schemeClr val="bg1"/>
                </a:solidFill>
              </a:rPr>
              <a:t>הידעת?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he-IL" sz="2000" dirty="0">
                <a:solidFill>
                  <a:schemeClr val="bg1"/>
                </a:solidFill>
              </a:rPr>
              <a:t>גז בישול הוא חסר ריח, ולכן מטעמי בטיחות מוסיפים לו ריכוז נמוך של חומר בעל ריח חזק ואופייני (</a:t>
            </a:r>
            <a:r>
              <a:rPr lang="he-IL" sz="2000" dirty="0" err="1">
                <a:solidFill>
                  <a:schemeClr val="bg1"/>
                </a:solidFill>
              </a:rPr>
              <a:t>אתיל</a:t>
            </a:r>
            <a:r>
              <a:rPr lang="he-IL" sz="2000" dirty="0">
                <a:solidFill>
                  <a:schemeClr val="bg1"/>
                </a:solidFill>
              </a:rPr>
              <a:t> </a:t>
            </a:r>
            <a:r>
              <a:rPr lang="he-IL" sz="2000" dirty="0" err="1">
                <a:solidFill>
                  <a:schemeClr val="bg1"/>
                </a:solidFill>
              </a:rPr>
              <a:t>מרקפטאן</a:t>
            </a:r>
            <a:r>
              <a:rPr lang="he-IL" sz="2000" dirty="0">
                <a:solidFill>
                  <a:schemeClr val="bg1"/>
                </a:solidFill>
              </a:rPr>
              <a:t>), המאפשר לנו לזהות דליפות ונזילות של הגז. </a:t>
            </a:r>
            <a:endParaRPr lang="he-I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61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23681" y="451499"/>
            <a:ext cx="4235912" cy="688759"/>
          </a:xfrm>
          <a:noFill/>
        </p:spPr>
        <p:txBody>
          <a:bodyPr>
            <a:noAutofit/>
          </a:bodyPr>
          <a:lstStyle/>
          <a:p>
            <a:pPr algn="ctr"/>
            <a:r>
              <a:rPr lang="he-IL" sz="3600" b="1" dirty="0">
                <a:cs typeface="+mn-cs"/>
              </a:rPr>
              <a:t>משימה מקדימה</a:t>
            </a:r>
          </a:p>
        </p:txBody>
      </p:sp>
      <p:pic>
        <p:nvPicPr>
          <p:cNvPr id="5" name="תמונה 4" descr="אייקון משימה מקדימה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593" y="196414"/>
            <a:ext cx="895645" cy="11699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53126" y="6396335"/>
            <a:ext cx="92971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3" name="מלבן 2"/>
          <p:cNvSpPr/>
          <p:nvPr/>
        </p:nvSpPr>
        <p:spPr>
          <a:xfrm>
            <a:off x="253220" y="1592477"/>
            <a:ext cx="8514413" cy="42473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ב.</a:t>
            </a:r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משפחה רכשה מְכָל קשיח של גז בישול. על המכל רשום: נפח הגז- 16 ליטר וכמות הגז 40 ק"ג. </a:t>
            </a:r>
            <a:b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מה יקרה לכמות הגז (בק"ג) לאחר השימוש בגז במשך חודש? ______________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- מה יקרה לנפח הגז במכל לאחר השימוש בגז במשך חודש? הסבירו את תשובתכם</a:t>
            </a:r>
            <a:b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he-IL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ג.</a:t>
            </a:r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אלו מאפיינים או רכיבים היו משותפים לתשובות של תלמידי הכיתה:  __________________________________________________________</a:t>
            </a:r>
            <a:b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__________________________________________________________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19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19588" y="759911"/>
            <a:ext cx="4504824" cy="93241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משוב עצמי (רפלקציה)</a:t>
            </a:r>
            <a:endParaRPr lang="he-IL" sz="32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69844" y="2083264"/>
            <a:ext cx="7614598" cy="146940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>
                <a:solidFill>
                  <a:schemeClr val="bg1"/>
                </a:solidFill>
              </a:rPr>
              <a:t>האם נתקלתם בקשיים בביצוע הפעילות? פרטו אלו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he-IL" dirty="0">
                <a:solidFill>
                  <a:schemeClr val="bg1"/>
                </a:solidFill>
              </a:rPr>
              <a:t>______________________________________</a:t>
            </a:r>
            <a:br>
              <a:rPr lang="he-IL" dirty="0">
                <a:solidFill>
                  <a:schemeClr val="bg1"/>
                </a:solidFill>
              </a:rPr>
            </a:br>
            <a:r>
              <a:rPr lang="he-IL" dirty="0">
                <a:solidFill>
                  <a:schemeClr val="bg1"/>
                </a:solidFill>
              </a:rPr>
              <a:t>______________________________________</a:t>
            </a:r>
          </a:p>
        </p:txBody>
      </p:sp>
      <p:pic>
        <p:nvPicPr>
          <p:cNvPr id="4" name="תמונה 3" descr="אייקון משוב עצמי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658" y="123309"/>
            <a:ext cx="1411706" cy="171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3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67165" y="113681"/>
            <a:ext cx="7337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>
                <a:latin typeface="Calibri" panose="020F0502020204030204" pitchFamily="34" charset="0"/>
              </a:rPr>
              <a:t>המשגה: כלי עזר לשיפור הלמידה</a:t>
            </a:r>
            <a:endParaRPr lang="he-IL" sz="2800" dirty="0"/>
          </a:p>
        </p:txBody>
      </p:sp>
      <p:sp>
        <p:nvSpPr>
          <p:cNvPr id="6" name="Rectangle 5" descr="כלי עזר"/>
          <p:cNvSpPr/>
          <p:nvPr/>
        </p:nvSpPr>
        <p:spPr>
          <a:xfrm>
            <a:off x="230240" y="507716"/>
            <a:ext cx="8388424" cy="6063679"/>
          </a:xfrm>
          <a:prstGeom prst="rect">
            <a:avLst/>
          </a:prstGeom>
          <a:noFill/>
        </p:spPr>
      </p:sp>
      <p:grpSp>
        <p:nvGrpSpPr>
          <p:cNvPr id="43" name="Group 42" descr="כלי עזר "/>
          <p:cNvGrpSpPr/>
          <p:nvPr/>
        </p:nvGrpSpPr>
        <p:grpSpPr>
          <a:xfrm>
            <a:off x="140188" y="649119"/>
            <a:ext cx="8388424" cy="6063679"/>
            <a:chOff x="230240" y="794321"/>
            <a:chExt cx="8388424" cy="6063679"/>
          </a:xfrm>
        </p:grpSpPr>
        <p:sp>
          <p:nvSpPr>
            <p:cNvPr id="44" name="Rectangle 43"/>
            <p:cNvSpPr/>
            <p:nvPr/>
          </p:nvSpPr>
          <p:spPr>
            <a:xfrm>
              <a:off x="230240" y="794321"/>
              <a:ext cx="8388424" cy="6063679"/>
            </a:xfrm>
            <a:prstGeom prst="rect">
              <a:avLst/>
            </a:prstGeom>
            <a:noFill/>
          </p:spPr>
        </p:sp>
        <p:sp>
          <p:nvSpPr>
            <p:cNvPr id="45" name="Freeform 44"/>
            <p:cNvSpPr/>
            <p:nvPr/>
          </p:nvSpPr>
          <p:spPr>
            <a:xfrm>
              <a:off x="4544727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0"/>
                  </a:moveTo>
                  <a:cubicBezTo>
                    <a:pt x="1431404" y="0"/>
                    <a:pt x="2591786" y="1160382"/>
                    <a:pt x="2591786" y="2591786"/>
                  </a:cubicBezTo>
                  <a:lnTo>
                    <a:pt x="0" y="25917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872909" rIns="872909" bIns="113792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800" b="1" kern="1200" dirty="0">
                  <a:solidFill>
                    <a:srgbClr val="0078B4"/>
                  </a:solidFill>
                </a:rPr>
                <a:t>1. פעילות מקדימה +רפלקציה</a:t>
              </a:r>
              <a:endParaRPr lang="he-IL" sz="1600" b="0" kern="1200" dirty="0">
                <a:solidFill>
                  <a:srgbClr val="0078B4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1833228" y="11745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0" y="2591786"/>
                  </a:moveTo>
                  <a:cubicBezTo>
                    <a:pt x="0" y="1160382"/>
                    <a:pt x="1160382" y="0"/>
                    <a:pt x="2591786" y="0"/>
                  </a:cubicBezTo>
                  <a:lnTo>
                    <a:pt x="2591786" y="2591786"/>
                  </a:lnTo>
                  <a:lnTo>
                    <a:pt x="0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2909" tIns="872909" rIns="113792" bIns="113792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800" b="1" kern="1200" dirty="0">
                  <a:solidFill>
                    <a:srgbClr val="0078B4"/>
                  </a:solidFill>
                </a:rPr>
                <a:t>4. יישום + הערכה</a:t>
              </a:r>
            </a:p>
          </p:txBody>
        </p:sp>
        <p:sp>
          <p:nvSpPr>
            <p:cNvPr id="47" name="Freeform 46"/>
            <p:cNvSpPr/>
            <p:nvPr/>
          </p:nvSpPr>
          <p:spPr>
            <a:xfrm>
              <a:off x="1833228" y="3886017"/>
              <a:ext cx="2591786" cy="2591786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2591786"/>
                  </a:moveTo>
                  <a:cubicBezTo>
                    <a:pt x="1160382" y="2591786"/>
                    <a:pt x="0" y="1431404"/>
                    <a:pt x="0" y="0"/>
                  </a:cubicBezTo>
                  <a:lnTo>
                    <a:pt x="2591786" y="0"/>
                  </a:lnTo>
                  <a:lnTo>
                    <a:pt x="2591786" y="2591786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72909" tIns="113792" rIns="113792" bIns="872909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>
                  <a:solidFill>
                    <a:srgbClr val="0078B4"/>
                  </a:solidFill>
                </a:rPr>
                <a:t/>
              </a:r>
              <a:br>
                <a:rPr lang="en-US" sz="18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3. תרגול +</a:t>
              </a:r>
              <a:r>
                <a:rPr lang="en-US" sz="1800" b="1" kern="1200" dirty="0">
                  <a:solidFill>
                    <a:srgbClr val="0078B4"/>
                  </a:solidFill>
                </a:rPr>
                <a:t/>
              </a:r>
              <a:br>
                <a:rPr lang="en-US" sz="18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מה למדתם?</a:t>
              </a: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544727" y="3886016"/>
              <a:ext cx="2591787" cy="2591787"/>
            </a:xfrm>
            <a:custGeom>
              <a:avLst/>
              <a:gdLst>
                <a:gd name="connsiteX0" fmla="*/ 0 w 2591786"/>
                <a:gd name="connsiteY0" fmla="*/ 2591786 h 2591786"/>
                <a:gd name="connsiteX1" fmla="*/ 2591786 w 2591786"/>
                <a:gd name="connsiteY1" fmla="*/ 0 h 2591786"/>
                <a:gd name="connsiteX2" fmla="*/ 2591786 w 2591786"/>
                <a:gd name="connsiteY2" fmla="*/ 2591786 h 2591786"/>
                <a:gd name="connsiteX3" fmla="*/ 0 w 2591786"/>
                <a:gd name="connsiteY3" fmla="*/ 2591786 h 259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1786" h="2591786">
                  <a:moveTo>
                    <a:pt x="2591786" y="0"/>
                  </a:moveTo>
                  <a:cubicBezTo>
                    <a:pt x="2591786" y="1431404"/>
                    <a:pt x="1431404" y="2591786"/>
                    <a:pt x="0" y="2591786"/>
                  </a:cubicBezTo>
                  <a:lnTo>
                    <a:pt x="0" y="0"/>
                  </a:lnTo>
                  <a:lnTo>
                    <a:pt x="2591786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rgbClr val="D6606E"/>
              </a:solidFill>
            </a:ln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3792" tIns="113793" rIns="872910" bIns="872908" numCol="1" spcCol="1270" anchor="ctr" anchorCtr="0">
              <a:noAutofit/>
            </a:bodyPr>
            <a:lstStyle/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600" b="1" kern="1200" dirty="0">
                <a:solidFill>
                  <a:srgbClr val="0070C0"/>
                </a:solidFill>
              </a:endParaRPr>
            </a:p>
            <a:p>
              <a:pPr lvl="0" algn="ct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rgbClr val="0078B4"/>
                  </a:solidFill>
                </a:rPr>
                <a:t/>
              </a:r>
              <a:br>
                <a:rPr lang="en-US" sz="1600" b="1" kern="1200" dirty="0">
                  <a:solidFill>
                    <a:srgbClr val="0078B4"/>
                  </a:solidFill>
                </a:rPr>
              </a:br>
              <a:r>
                <a:rPr lang="en-US" sz="1600" b="1" kern="1200" dirty="0">
                  <a:solidFill>
                    <a:srgbClr val="0078B4"/>
                  </a:solidFill>
                </a:rPr>
                <a:t/>
              </a:r>
              <a:br>
                <a:rPr lang="en-US" sz="1600" b="1" kern="1200" dirty="0">
                  <a:solidFill>
                    <a:srgbClr val="0078B4"/>
                  </a:solidFill>
                </a:rPr>
              </a:br>
              <a:r>
                <a:rPr lang="he-IL" sz="1800" b="1" kern="1200" dirty="0">
                  <a:solidFill>
                    <a:srgbClr val="0078B4"/>
                  </a:solidFill>
                </a:rPr>
                <a:t>2. המשגה</a:t>
              </a:r>
              <a:r>
                <a:rPr lang="en-US" sz="1800" b="1" kern="1200" dirty="0">
                  <a:solidFill>
                    <a:srgbClr val="0078B4"/>
                  </a:solidFill>
                </a:rPr>
                <a:t> </a:t>
              </a:r>
              <a:r>
                <a:rPr lang="he-IL" sz="1800" b="1" kern="1200" dirty="0">
                  <a:solidFill>
                    <a:srgbClr val="0078B4"/>
                  </a:solidFill>
                </a:rPr>
                <a:t>+ והדגמה</a:t>
              </a: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3700988" y="3278528"/>
              <a:ext cx="1299132" cy="993484"/>
              <a:chOff x="2771800" y="2276872"/>
              <a:chExt cx="1839974" cy="1368152"/>
            </a:xfrm>
          </p:grpSpPr>
          <p:sp>
            <p:nvSpPr>
              <p:cNvPr id="57" name="Curved Down Arrow 56"/>
              <p:cNvSpPr/>
              <p:nvPr/>
            </p:nvSpPr>
            <p:spPr bwMode="auto">
              <a:xfrm>
                <a:off x="2883582" y="2276872"/>
                <a:ext cx="1728192" cy="576064"/>
              </a:xfrm>
              <a:prstGeom prst="curvedDownArrow">
                <a:avLst>
                  <a:gd name="adj1" fmla="val 25000"/>
                  <a:gd name="adj2" fmla="val 64845"/>
                  <a:gd name="adj3" fmla="val 27939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8" name="Curved Up Arrow 57"/>
              <p:cNvSpPr/>
              <p:nvPr/>
            </p:nvSpPr>
            <p:spPr bwMode="auto">
              <a:xfrm flipH="1">
                <a:off x="2771800" y="2996952"/>
                <a:ext cx="1728190" cy="648072"/>
              </a:xfrm>
              <a:prstGeom prst="curvedUpArrow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26" name="תמונה 9" descr="אייקון פעילות מקדימה + רפלקציה 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512" y="1420315"/>
            <a:ext cx="592620" cy="1075953"/>
          </a:xfrm>
          <a:prstGeom prst="rect">
            <a:avLst/>
          </a:prstGeom>
        </p:spPr>
      </p:pic>
      <p:pic>
        <p:nvPicPr>
          <p:cNvPr id="27" name="תמונה 13" descr="אייקון כלי עזר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675" y="3022792"/>
            <a:ext cx="829848" cy="1100653"/>
          </a:xfrm>
          <a:prstGeom prst="rect">
            <a:avLst/>
          </a:prstGeom>
        </p:spPr>
      </p:pic>
      <p:pic>
        <p:nvPicPr>
          <p:cNvPr id="28" name="תמונה 13" descr="אייקון כלי עזר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15" y="3008236"/>
            <a:ext cx="829848" cy="1100653"/>
          </a:xfrm>
          <a:prstGeom prst="rect">
            <a:avLst/>
          </a:prstGeom>
        </p:spPr>
      </p:pic>
      <p:pic>
        <p:nvPicPr>
          <p:cNvPr id="29" name="תמונה 11" descr="אייקון המשגה + והדגמה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893" y="3937980"/>
            <a:ext cx="766473" cy="86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תמונה 12" descr="אייקון תרגול + מה למדתם?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0" b="51178"/>
          <a:stretch/>
        </p:blipFill>
        <p:spPr bwMode="auto">
          <a:xfrm>
            <a:off x="2876598" y="3916163"/>
            <a:ext cx="1154540" cy="9011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תמונה 10" descr="אייקון יישום + הערכה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397" y="1610780"/>
            <a:ext cx="1066644" cy="90125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ounded Rectangle 31"/>
          <p:cNvSpPr/>
          <p:nvPr/>
        </p:nvSpPr>
        <p:spPr bwMode="auto">
          <a:xfrm>
            <a:off x="6730379" y="4432507"/>
            <a:ext cx="2216332" cy="1910079"/>
          </a:xfrm>
          <a:prstGeom prst="roundRect">
            <a:avLst/>
          </a:prstGeom>
          <a:solidFill>
            <a:srgbClr val="E6F2F8"/>
          </a:solidFill>
          <a:ln w="2857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הכרות עם מושגים, כלי תיווך ומיומנויות שעשויים לעזור לתלמידים להתמודד עם הקושי והדגמת השימוש בהם.</a:t>
            </a:r>
          </a:p>
          <a:p>
            <a:pPr marL="0" marR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reeform 9"/>
          <p:cNvSpPr/>
          <p:nvPr/>
        </p:nvSpPr>
        <p:spPr>
          <a:xfrm>
            <a:off x="5750568" y="1028395"/>
            <a:ext cx="3018268" cy="1749916"/>
          </a:xfrm>
          <a:custGeom>
            <a:avLst/>
            <a:gdLst>
              <a:gd name="connsiteX0" fmla="*/ 0 w 2956911"/>
              <a:gd name="connsiteY0" fmla="*/ 191541 h 1915408"/>
              <a:gd name="connsiteX1" fmla="*/ 191541 w 2956911"/>
              <a:gd name="connsiteY1" fmla="*/ 0 h 1915408"/>
              <a:gd name="connsiteX2" fmla="*/ 2765370 w 2956911"/>
              <a:gd name="connsiteY2" fmla="*/ 0 h 1915408"/>
              <a:gd name="connsiteX3" fmla="*/ 2956911 w 2956911"/>
              <a:gd name="connsiteY3" fmla="*/ 191541 h 1915408"/>
              <a:gd name="connsiteX4" fmla="*/ 2956911 w 2956911"/>
              <a:gd name="connsiteY4" fmla="*/ 1723867 h 1915408"/>
              <a:gd name="connsiteX5" fmla="*/ 2765370 w 2956911"/>
              <a:gd name="connsiteY5" fmla="*/ 1915408 h 1915408"/>
              <a:gd name="connsiteX6" fmla="*/ 191541 w 2956911"/>
              <a:gd name="connsiteY6" fmla="*/ 1915408 h 1915408"/>
              <a:gd name="connsiteX7" fmla="*/ 0 w 2956911"/>
              <a:gd name="connsiteY7" fmla="*/ 1723867 h 1915408"/>
              <a:gd name="connsiteX8" fmla="*/ 0 w 2956911"/>
              <a:gd name="connsiteY8" fmla="*/ 191541 h 1915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56911" h="1915408">
                <a:moveTo>
                  <a:pt x="0" y="191541"/>
                </a:moveTo>
                <a:cubicBezTo>
                  <a:pt x="0" y="85756"/>
                  <a:pt x="85756" y="0"/>
                  <a:pt x="191541" y="0"/>
                </a:cubicBezTo>
                <a:lnTo>
                  <a:pt x="2765370" y="0"/>
                </a:lnTo>
                <a:cubicBezTo>
                  <a:pt x="2871155" y="0"/>
                  <a:pt x="2956911" y="85756"/>
                  <a:pt x="2956911" y="191541"/>
                </a:cubicBezTo>
                <a:lnTo>
                  <a:pt x="2956911" y="1723867"/>
                </a:lnTo>
                <a:cubicBezTo>
                  <a:pt x="2956911" y="1829652"/>
                  <a:pt x="2871155" y="1915408"/>
                  <a:pt x="2765370" y="1915408"/>
                </a:cubicBezTo>
                <a:lnTo>
                  <a:pt x="191541" y="1915408"/>
                </a:lnTo>
                <a:cubicBezTo>
                  <a:pt x="85756" y="1915408"/>
                  <a:pt x="0" y="1829652"/>
                  <a:pt x="0" y="1723867"/>
                </a:cubicBezTo>
                <a:lnTo>
                  <a:pt x="0" y="191541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0108" tIns="103035" rIns="103036" bIns="581887" numCol="1" spcCol="1270" anchor="t" anchorCtr="0">
            <a:noAutofit/>
          </a:bodyPr>
          <a:lstStyle/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התנסות במשימה מקדימה ברמת קושי בינונית, ללא כלי עזר</a:t>
            </a:r>
          </a:p>
          <a:p>
            <a:pPr marL="171450" lvl="1" indent="-171450" algn="r" defTabSz="71120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he-IL" dirty="0">
                <a:solidFill>
                  <a:schemeClr val="tx1"/>
                </a:solidFill>
                <a:latin typeface="Calibri" panose="020F0502020204030204" pitchFamily="34" charset="0"/>
              </a:rPr>
              <a:t>רפלקציה על התחושות והקשיים</a:t>
            </a:r>
            <a:endParaRPr lang="he-IL" kern="1200" dirty="0">
              <a:solidFill>
                <a:schemeClr val="tx1"/>
              </a:solidFill>
            </a:endParaRP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055DA77F-5010-4145-9903-E5F5602A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המשגה</a:t>
            </a:r>
          </a:p>
        </p:txBody>
      </p:sp>
    </p:spTree>
    <p:extLst>
      <p:ext uri="{BB962C8B-B14F-4D97-AF65-F5344CB8AC3E}">
        <p14:creationId xmlns:p14="http://schemas.microsoft.com/office/powerpoint/2010/main" val="418123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32753" y="665739"/>
            <a:ext cx="7318335" cy="657143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cs typeface="+mn-cs"/>
              </a:rPr>
              <a:t>כלי עזר: כרטיסי מידע להכרות עם </a:t>
            </a:r>
            <a:r>
              <a:rPr lang="en-US" sz="3600" b="1" dirty="0">
                <a:cs typeface="+mn-cs"/>
              </a:rPr>
              <a:t/>
            </a:r>
            <a:br>
              <a:rPr lang="en-US" sz="3600" b="1" dirty="0">
                <a:cs typeface="+mn-cs"/>
              </a:rPr>
            </a:br>
            <a:r>
              <a:rPr lang="he-IL" sz="3600" b="1" dirty="0">
                <a:cs typeface="+mn-cs"/>
              </a:rPr>
              <a:t>רכיבי ההסבר המדעי</a:t>
            </a:r>
          </a:p>
        </p:txBody>
      </p:sp>
      <p:pic>
        <p:nvPicPr>
          <p:cNvPr id="2049" name="דיאגרמה 30" descr="מהי טענה? הטענה היא התשובה לשאלה: אמירה המציגה השערה או הצעה להסבר של תופעה/תהליך. כדי לקבל את הטענה, יש להוכיח ולהצדיק אותה. &#10;כיצד נזהה את הטענה בהסבר מדעי? הבינו קודם מה יש לנמק או להסביר בהקשר לתופעה/תהליך. חפשו את הטענה ברכיבי השאלה. אם הטענה לא מופיעה ברכיבי השאלה - נסחו אותה בעצמכם! 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74" y="2032495"/>
            <a:ext cx="8694295" cy="310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153126" y="6396335"/>
            <a:ext cx="92971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</p:spTree>
    <p:extLst>
      <p:ext uri="{BB962C8B-B14F-4D97-AF65-F5344CB8AC3E}">
        <p14:creationId xmlns:p14="http://schemas.microsoft.com/office/powerpoint/2010/main" val="71867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דיאגרמה 11" descr="מהן ראיות? הראיות הן עובדות ונתונים שעשויים לתמוך בטענה. הכוונה לעובדות המתוארות בשאלה, או נתונים הנצפים או נמדדים בתופעה/בתהליך באופן ישיר. &#10;כיצד נזהה את הראיות בהסבר מדעי? אם מדובר בתופעה או תהליך שצפיתם, התבוננו בהם שוב וחפשו עובדות ונתונים מתאימים (לפני ההתרחשות, בזמן ההתרחשות או אחריה). אם מדובר בתשובה לשאלה - עיינו בתשומת לב ברכיבי השאלה - טקסט, ייצוגים חזותים, וחפשו עובדות ונתונים מתאימים. לעיתים הראיות רק נרמזות ברכיבי השאלה ועליכם לזהות אותם בעצמכם. למשל, בתיאור של בקבוק קוני בו הפתח סגור - ניתן להבין שהבקבוק מלא באוויר, כי לא צוין שהאוויר נשאב מהבקבוק. 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98" y="884421"/>
            <a:ext cx="8990702" cy="464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53126" y="6396335"/>
            <a:ext cx="92971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C321C292-0252-4650-A267-E96C368D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כלי עזר</a:t>
            </a:r>
          </a:p>
        </p:txBody>
      </p:sp>
    </p:spTree>
    <p:extLst>
      <p:ext uri="{BB962C8B-B14F-4D97-AF65-F5344CB8AC3E}">
        <p14:creationId xmlns:p14="http://schemas.microsoft.com/office/powerpoint/2010/main" val="3347991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דיאגרמה 7168" descr="מהו ידע מדעי? מושגים, עקרונות, ורעיונות מדעיים שעשויים לעזור להבין את התופעה או את התהליך ותומכים בטענה המוצעת להסבר התופעה או התהליך. &#10;כיצד נזהה את הידע המדעי שנדרש לניסוח ההסבר? חישבו: לאיזה נושא לימוד מתקשרת התופעה או התהליך שעליכם להסביר. חפשו מושגים, עקרונות ורעיונות מדעיים המוזכרים או באים לידי ביטוי ברכיבי השאלה. חישבו: איזה מידע מדעי דרוש כדי להבין את התופעה או התהליך, לתמוך בטענה ולהסביר את הקשר בין הראיות לטענה. למשל: חוק שימור המסה, או אוויר תופס את כל נפח הכלי כשהוא סגור. 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4" y="1260761"/>
            <a:ext cx="8660932" cy="452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153126" y="6396335"/>
            <a:ext cx="92971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  <p:sp>
        <p:nvSpPr>
          <p:cNvPr id="2" name="כותרת 1" hidden="1">
            <a:extLst>
              <a:ext uri="{FF2B5EF4-FFF2-40B4-BE49-F238E27FC236}">
                <a16:creationId xmlns:a16="http://schemas.microsoft.com/office/drawing/2014/main" id="{11D559AF-95E0-415D-A246-2391B02BB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כלי עזר</a:t>
            </a:r>
          </a:p>
        </p:txBody>
      </p:sp>
    </p:spTree>
    <p:extLst>
      <p:ext uri="{BB962C8B-B14F-4D97-AF65-F5344CB8AC3E}">
        <p14:creationId xmlns:p14="http://schemas.microsoft.com/office/powerpoint/2010/main" val="396218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87432" y="705698"/>
            <a:ext cx="2107565" cy="1572806"/>
          </a:xfrm>
          <a:noFill/>
        </p:spPr>
        <p:txBody>
          <a:bodyPr>
            <a:noAutofit/>
          </a:bodyPr>
          <a:lstStyle/>
          <a:p>
            <a:pPr algn="ctr"/>
            <a:r>
              <a:rPr lang="he-IL" sz="2400" b="1" dirty="0">
                <a:cs typeface="+mn-cs"/>
              </a:rPr>
              <a:t>כלי עזר: </a:t>
            </a:r>
            <a:r>
              <a:rPr lang="en-US" sz="2400" b="1" dirty="0">
                <a:cs typeface="+mn-cs"/>
              </a:rPr>
              <a:t/>
            </a:r>
            <a:br>
              <a:rPr lang="en-US" sz="2400" b="1" dirty="0">
                <a:cs typeface="+mn-cs"/>
              </a:rPr>
            </a:br>
            <a:r>
              <a:rPr lang="he-IL" sz="2400" b="1" dirty="0">
                <a:cs typeface="+mn-cs"/>
              </a:rPr>
              <a:t>מארגן גרפי לבניית תשובת הסבר מדעי</a:t>
            </a:r>
          </a:p>
        </p:txBody>
      </p:sp>
      <p:pic>
        <p:nvPicPr>
          <p:cNvPr id="6" name="תמונה 5" descr="כלי עזר לבניית תשובת הסבר מדעי:&#10;1. טענה&#10;2. נימוקים - ראיות תומכות בטענה&#10;3. נימוקים - ידע מדעי התומך בטענה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87433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153126" y="6171483"/>
            <a:ext cx="70405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solidFill>
                  <a:schemeClr val="bg1"/>
                </a:solidFill>
              </a:rPr>
              <a:t>יחידת למידה-הערכה בנושא: ניסוח הסבר מדעי לתופעות ולתהליכים,</a:t>
            </a:r>
            <a:r>
              <a:rPr lang="en-US" sz="1200" dirty="0">
                <a:solidFill>
                  <a:schemeClr val="bg1"/>
                </a:solidFill>
              </a:rPr>
              <a:t/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he-IL" sz="1200" dirty="0">
                <a:solidFill>
                  <a:schemeClr val="bg1"/>
                </a:solidFill>
              </a:rPr>
              <a:t>המרכז הארצי למורי </a:t>
            </a:r>
            <a:r>
              <a:rPr lang="he-IL" sz="1200" dirty="0" err="1">
                <a:solidFill>
                  <a:schemeClr val="bg1"/>
                </a:solidFill>
              </a:rPr>
              <a:t>מו"ט</a:t>
            </a:r>
            <a:r>
              <a:rPr lang="he-IL" sz="1200" dirty="0">
                <a:solidFill>
                  <a:schemeClr val="bg1"/>
                </a:solidFill>
              </a:rPr>
              <a:t> חט"ב במכון ויצמן</a:t>
            </a:r>
          </a:p>
        </p:txBody>
      </p:sp>
    </p:spTree>
    <p:extLst>
      <p:ext uri="{BB962C8B-B14F-4D97-AF65-F5344CB8AC3E}">
        <p14:creationId xmlns:p14="http://schemas.microsoft.com/office/powerpoint/2010/main" val="1493249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2155" y="75258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he-IL" sz="4800" dirty="0"/>
              <a:t>נעבור לתרגול הכלים שלמדנו</a:t>
            </a:r>
          </a:p>
        </p:txBody>
      </p:sp>
      <p:pic>
        <p:nvPicPr>
          <p:cNvPr id="4" name="מציין מיקום תוכן 3" descr="אייקון כלים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754" y="2722679"/>
            <a:ext cx="2155502" cy="2538104"/>
          </a:xfrm>
        </p:spPr>
      </p:pic>
    </p:spTree>
    <p:extLst>
      <p:ext uri="{BB962C8B-B14F-4D97-AF65-F5344CB8AC3E}">
        <p14:creationId xmlns:p14="http://schemas.microsoft.com/office/powerpoint/2010/main" val="12669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1307</TotalTime>
  <Words>534</Words>
  <Application>Microsoft Office PowerPoint</Application>
  <PresentationFormat>On-screen Show (4:3)</PresentationFormat>
  <Paragraphs>114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מצגת מורה:  מבנה תשובת הסבר מדעי</vt:lpstr>
      <vt:lpstr>משימה מקדימה</vt:lpstr>
      <vt:lpstr>משוב עצמי (רפלקציה)</vt:lpstr>
      <vt:lpstr>המשגה</vt:lpstr>
      <vt:lpstr>כלי עזר: כרטיסי מידע להכרות עם  רכיבי ההסבר המדעי</vt:lpstr>
      <vt:lpstr>כלי עזר</vt:lpstr>
      <vt:lpstr>המשך כלי עזר</vt:lpstr>
      <vt:lpstr>כלי עזר:  מארגן גרפי לבניית תשובת הסבר מדעי</vt:lpstr>
      <vt:lpstr>נעבור לתרגול הכלים שלמדנו</vt:lpstr>
      <vt:lpstr>משימת תרגול</vt:lpstr>
      <vt:lpstr>הערכה ושיפור</vt:lpstr>
      <vt:lpstr>מה למדתם?</vt:lpstr>
      <vt:lpstr>משימת יישום + הערכה</vt:lpstr>
      <vt:lpstr>משוב מעצב למידה</vt:lpstr>
      <vt:lpstr>העשרה: כמה גז יש בבלון הגז?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פיצוח שאלת מסקנה מנומקת</dc:title>
  <dc:creator>Admin</dc:creator>
  <cp:lastModifiedBy>Windows User</cp:lastModifiedBy>
  <cp:revision>128</cp:revision>
  <dcterms:created xsi:type="dcterms:W3CDTF">2020-03-05T01:24:47Z</dcterms:created>
  <dcterms:modified xsi:type="dcterms:W3CDTF">2020-06-14T11:34:18Z</dcterms:modified>
</cp:coreProperties>
</file>